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6"/>
  </p:notesMasterIdLst>
  <p:sldIdLst>
    <p:sldId id="256" r:id="rId2"/>
    <p:sldId id="330" r:id="rId3"/>
    <p:sldId id="319" r:id="rId4"/>
    <p:sldId id="312" r:id="rId5"/>
    <p:sldId id="313" r:id="rId6"/>
    <p:sldId id="314" r:id="rId7"/>
    <p:sldId id="315" r:id="rId8"/>
    <p:sldId id="316" r:id="rId9"/>
    <p:sldId id="324" r:id="rId10"/>
    <p:sldId id="321" r:id="rId11"/>
    <p:sldId id="322" r:id="rId12"/>
    <p:sldId id="323" r:id="rId13"/>
    <p:sldId id="325" r:id="rId14"/>
    <p:sldId id="327" r:id="rId15"/>
    <p:sldId id="329" r:id="rId16"/>
    <p:sldId id="340" r:id="rId17"/>
    <p:sldId id="331" r:id="rId18"/>
    <p:sldId id="333" r:id="rId19"/>
    <p:sldId id="338" r:id="rId20"/>
    <p:sldId id="334" r:id="rId21"/>
    <p:sldId id="339" r:id="rId22"/>
    <p:sldId id="341" r:id="rId23"/>
    <p:sldId id="335" r:id="rId24"/>
    <p:sldId id="336" r:id="rId25"/>
  </p:sldIdLst>
  <p:sldSz cx="12192000" cy="6858000"/>
  <p:notesSz cx="6858000" cy="9144000"/>
  <p:defaultText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706" autoAdjust="0"/>
    <p:restoredTop sz="94660"/>
  </p:normalViewPr>
  <p:slideViewPr>
    <p:cSldViewPr snapToGrid="0">
      <p:cViewPr varScale="1">
        <p:scale>
          <a:sx n="42" d="100"/>
          <a:sy n="42" d="100"/>
        </p:scale>
        <p:origin x="51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Y"/>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1D088A35-6729-43CE-9F56-5BCA5A402560}" type="datetimeFigureOut">
              <a:rPr lang="ar-SY" smtClean="0"/>
              <a:t>03/04/1444</a:t>
            </a:fld>
            <a:endParaRPr lang="ar-SY"/>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Y"/>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SY"/>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Y"/>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2F5E8ECA-25CA-4BB9-ADEA-9FE41CD9B785}" type="slidenum">
              <a:rPr lang="ar-SY" smtClean="0"/>
              <a:t>‹#›</a:t>
            </a:fld>
            <a:endParaRPr lang="ar-SY"/>
          </a:p>
        </p:txBody>
      </p:sp>
    </p:spTree>
    <p:extLst>
      <p:ext uri="{BB962C8B-B14F-4D97-AF65-F5344CB8AC3E}">
        <p14:creationId xmlns:p14="http://schemas.microsoft.com/office/powerpoint/2010/main" val="299843394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ar-SY" dirty="0" err="1"/>
              <a:t>طالولات</a:t>
            </a:r>
            <a:r>
              <a:rPr lang="ar-SY" dirty="0"/>
              <a:t> معلقة بالسقف او ممتدة من الجدار  ( باستخدام امتدادات من ستانلس ستيل اعتقد )</a:t>
            </a:r>
          </a:p>
        </p:txBody>
      </p:sp>
      <p:sp>
        <p:nvSpPr>
          <p:cNvPr id="4" name="عنصر نائب لرقم الشريحة 3"/>
          <p:cNvSpPr>
            <a:spLocks noGrp="1"/>
          </p:cNvSpPr>
          <p:nvPr>
            <p:ph type="sldNum" sz="quarter" idx="5"/>
          </p:nvPr>
        </p:nvSpPr>
        <p:spPr/>
        <p:txBody>
          <a:bodyPr/>
          <a:lstStyle/>
          <a:p>
            <a:fld id="{2F5E8ECA-25CA-4BB9-ADEA-9FE41CD9B785}" type="slidenum">
              <a:rPr lang="ar-SY" smtClean="0"/>
              <a:t>5</a:t>
            </a:fld>
            <a:endParaRPr lang="ar-SY"/>
          </a:p>
        </p:txBody>
      </p:sp>
    </p:spTree>
    <p:extLst>
      <p:ext uri="{BB962C8B-B14F-4D97-AF65-F5344CB8AC3E}">
        <p14:creationId xmlns:p14="http://schemas.microsoft.com/office/powerpoint/2010/main" val="3445370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ar-SY" dirty="0"/>
              <a:t>- أي الفطور هي الأكثر خطرا على الشكل الصيدلاني </a:t>
            </a:r>
            <a:r>
              <a:rPr lang="ar-SY" dirty="0" err="1"/>
              <a:t>لانها</a:t>
            </a:r>
            <a:r>
              <a:rPr lang="ar-SY" dirty="0"/>
              <a:t> تستطيع النمو بمستوى رطب منخفض</a:t>
            </a:r>
          </a:p>
        </p:txBody>
      </p:sp>
      <p:sp>
        <p:nvSpPr>
          <p:cNvPr id="4" name="عنصر نائب لرقم الشريحة 3"/>
          <p:cNvSpPr>
            <a:spLocks noGrp="1"/>
          </p:cNvSpPr>
          <p:nvPr>
            <p:ph type="sldNum" sz="quarter" idx="5"/>
          </p:nvPr>
        </p:nvSpPr>
        <p:spPr/>
        <p:txBody>
          <a:bodyPr/>
          <a:lstStyle/>
          <a:p>
            <a:fld id="{2F5E8ECA-25CA-4BB9-ADEA-9FE41CD9B785}" type="slidenum">
              <a:rPr lang="ar-SY" smtClean="0"/>
              <a:t>21</a:t>
            </a:fld>
            <a:endParaRPr lang="ar-SY"/>
          </a:p>
        </p:txBody>
      </p:sp>
    </p:spTree>
    <p:extLst>
      <p:ext uri="{BB962C8B-B14F-4D97-AF65-F5344CB8AC3E}">
        <p14:creationId xmlns:p14="http://schemas.microsoft.com/office/powerpoint/2010/main" val="2058670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ar-SY" dirty="0"/>
              <a:t>ال</a:t>
            </a:r>
            <a:r>
              <a:rPr lang="en-US" dirty="0" err="1"/>
              <a:t>ph</a:t>
            </a:r>
            <a:r>
              <a:rPr lang="ar-SY" dirty="0"/>
              <a:t> و حرارة وفعالية الماء كلها تدعى نظام الحفظ رح </a:t>
            </a:r>
            <a:r>
              <a:rPr lang="ar-SY" dirty="0" err="1"/>
              <a:t>يشرحو</a:t>
            </a:r>
            <a:r>
              <a:rPr lang="ar-SY" dirty="0"/>
              <a:t> </a:t>
            </a:r>
            <a:r>
              <a:rPr lang="ar-SY"/>
              <a:t>د طارق</a:t>
            </a:r>
          </a:p>
        </p:txBody>
      </p:sp>
      <p:sp>
        <p:nvSpPr>
          <p:cNvPr id="4" name="عنصر نائب لرقم الشريحة 3"/>
          <p:cNvSpPr>
            <a:spLocks noGrp="1"/>
          </p:cNvSpPr>
          <p:nvPr>
            <p:ph type="sldNum" sz="quarter" idx="5"/>
          </p:nvPr>
        </p:nvSpPr>
        <p:spPr/>
        <p:txBody>
          <a:bodyPr/>
          <a:lstStyle/>
          <a:p>
            <a:fld id="{2F5E8ECA-25CA-4BB9-ADEA-9FE41CD9B785}" type="slidenum">
              <a:rPr lang="ar-SY" smtClean="0"/>
              <a:t>23</a:t>
            </a:fld>
            <a:endParaRPr lang="ar-SY"/>
          </a:p>
        </p:txBody>
      </p:sp>
    </p:spTree>
    <p:extLst>
      <p:ext uri="{BB962C8B-B14F-4D97-AF65-F5344CB8AC3E}">
        <p14:creationId xmlns:p14="http://schemas.microsoft.com/office/powerpoint/2010/main" val="4293065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ar-SY" dirty="0"/>
              <a:t>- نوافذ مستمرة يعني </a:t>
            </a:r>
            <a:r>
              <a:rPr lang="ar-SY" dirty="0" err="1"/>
              <a:t>مافي</a:t>
            </a:r>
            <a:r>
              <a:rPr lang="ar-SY" dirty="0"/>
              <a:t> اطار يحيط بالنافذة</a:t>
            </a:r>
          </a:p>
        </p:txBody>
      </p:sp>
      <p:sp>
        <p:nvSpPr>
          <p:cNvPr id="4" name="عنصر نائب لرقم الشريحة 3"/>
          <p:cNvSpPr>
            <a:spLocks noGrp="1"/>
          </p:cNvSpPr>
          <p:nvPr>
            <p:ph type="sldNum" sz="quarter" idx="5"/>
          </p:nvPr>
        </p:nvSpPr>
        <p:spPr/>
        <p:txBody>
          <a:bodyPr/>
          <a:lstStyle/>
          <a:p>
            <a:fld id="{2F5E8ECA-25CA-4BB9-ADEA-9FE41CD9B785}" type="slidenum">
              <a:rPr lang="ar-SY" smtClean="0"/>
              <a:t>6</a:t>
            </a:fld>
            <a:endParaRPr lang="ar-SY"/>
          </a:p>
        </p:txBody>
      </p:sp>
    </p:spTree>
    <p:extLst>
      <p:ext uri="{BB962C8B-B14F-4D97-AF65-F5344CB8AC3E}">
        <p14:creationId xmlns:p14="http://schemas.microsoft.com/office/powerpoint/2010/main" val="2784605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ar-SY" dirty="0"/>
              <a:t>- يعني للحفاظ على عقامة الغرفة لان العقامة مهمة جدا طبعا خروج مواد كيمائية من الغرفة العقيمة مراح تأثر لان دائما الغرفة العقيمة بتكون منفصلة عن أي غرف تصنيع أخرى في المعمل  اعتقد</a:t>
            </a:r>
          </a:p>
        </p:txBody>
      </p:sp>
      <p:sp>
        <p:nvSpPr>
          <p:cNvPr id="4" name="عنصر نائب لرقم الشريحة 3"/>
          <p:cNvSpPr>
            <a:spLocks noGrp="1"/>
          </p:cNvSpPr>
          <p:nvPr>
            <p:ph type="sldNum" sz="quarter" idx="5"/>
          </p:nvPr>
        </p:nvSpPr>
        <p:spPr/>
        <p:txBody>
          <a:bodyPr/>
          <a:lstStyle/>
          <a:p>
            <a:fld id="{2F5E8ECA-25CA-4BB9-ADEA-9FE41CD9B785}" type="slidenum">
              <a:rPr lang="ar-SY" smtClean="0"/>
              <a:t>7</a:t>
            </a:fld>
            <a:endParaRPr lang="ar-SY"/>
          </a:p>
        </p:txBody>
      </p:sp>
    </p:spTree>
    <p:extLst>
      <p:ext uri="{BB962C8B-B14F-4D97-AF65-F5344CB8AC3E}">
        <p14:creationId xmlns:p14="http://schemas.microsoft.com/office/powerpoint/2010/main" val="321271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ar-SY" dirty="0"/>
              <a:t>- تكون مراقبة بشكل دائم باستخدام المواد المطهرة والمعقمة</a:t>
            </a:r>
          </a:p>
        </p:txBody>
      </p:sp>
      <p:sp>
        <p:nvSpPr>
          <p:cNvPr id="4" name="عنصر نائب لرقم الشريحة 3"/>
          <p:cNvSpPr>
            <a:spLocks noGrp="1"/>
          </p:cNvSpPr>
          <p:nvPr>
            <p:ph type="sldNum" sz="quarter" idx="5"/>
          </p:nvPr>
        </p:nvSpPr>
        <p:spPr/>
        <p:txBody>
          <a:bodyPr/>
          <a:lstStyle/>
          <a:p>
            <a:fld id="{2F5E8ECA-25CA-4BB9-ADEA-9FE41CD9B785}" type="slidenum">
              <a:rPr lang="ar-SY" smtClean="0"/>
              <a:t>8</a:t>
            </a:fld>
            <a:endParaRPr lang="ar-SY"/>
          </a:p>
        </p:txBody>
      </p:sp>
    </p:spTree>
    <p:extLst>
      <p:ext uri="{BB962C8B-B14F-4D97-AF65-F5344CB8AC3E}">
        <p14:creationId xmlns:p14="http://schemas.microsoft.com/office/powerpoint/2010/main" val="3569201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ar-SY" dirty="0"/>
              <a:t>- اعتقد هوني غسل الحلل بين طبخة وأخرى لنفس المادة الدوائية يعني </a:t>
            </a:r>
            <a:r>
              <a:rPr lang="ar-SY" dirty="0" err="1"/>
              <a:t>مابحاجة</a:t>
            </a:r>
            <a:r>
              <a:rPr lang="ar-SY" dirty="0"/>
              <a:t> للتنظيف والتعقيم</a:t>
            </a:r>
          </a:p>
        </p:txBody>
      </p:sp>
      <p:sp>
        <p:nvSpPr>
          <p:cNvPr id="4" name="عنصر نائب لرقم الشريحة 3"/>
          <p:cNvSpPr>
            <a:spLocks noGrp="1"/>
          </p:cNvSpPr>
          <p:nvPr>
            <p:ph type="sldNum" sz="quarter" idx="5"/>
          </p:nvPr>
        </p:nvSpPr>
        <p:spPr/>
        <p:txBody>
          <a:bodyPr/>
          <a:lstStyle/>
          <a:p>
            <a:fld id="{2F5E8ECA-25CA-4BB9-ADEA-9FE41CD9B785}" type="slidenum">
              <a:rPr lang="ar-SY" smtClean="0"/>
              <a:t>11</a:t>
            </a:fld>
            <a:endParaRPr lang="ar-SY"/>
          </a:p>
        </p:txBody>
      </p:sp>
    </p:spTree>
    <p:extLst>
      <p:ext uri="{BB962C8B-B14F-4D97-AF65-F5344CB8AC3E}">
        <p14:creationId xmlns:p14="http://schemas.microsoft.com/office/powerpoint/2010/main" val="4266090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ar-SY" dirty="0"/>
              <a:t>- </a:t>
            </a:r>
            <a:r>
              <a:rPr lang="ar-SY" dirty="0" err="1"/>
              <a:t>كلشي</a:t>
            </a:r>
            <a:r>
              <a:rPr lang="ar-SY" dirty="0"/>
              <a:t> </a:t>
            </a:r>
            <a:r>
              <a:rPr lang="ar-SY" dirty="0" err="1"/>
              <a:t>بالاجهزة</a:t>
            </a:r>
            <a:r>
              <a:rPr lang="ar-SY" dirty="0"/>
              <a:t> لازم يكون سهل التنظيف</a:t>
            </a:r>
          </a:p>
        </p:txBody>
      </p:sp>
      <p:sp>
        <p:nvSpPr>
          <p:cNvPr id="4" name="عنصر نائب لرقم الشريحة 3"/>
          <p:cNvSpPr>
            <a:spLocks noGrp="1"/>
          </p:cNvSpPr>
          <p:nvPr>
            <p:ph type="sldNum" sz="quarter" idx="5"/>
          </p:nvPr>
        </p:nvSpPr>
        <p:spPr/>
        <p:txBody>
          <a:bodyPr/>
          <a:lstStyle/>
          <a:p>
            <a:fld id="{2F5E8ECA-25CA-4BB9-ADEA-9FE41CD9B785}" type="slidenum">
              <a:rPr lang="ar-SY" smtClean="0"/>
              <a:t>12</a:t>
            </a:fld>
            <a:endParaRPr lang="ar-SY"/>
          </a:p>
        </p:txBody>
      </p:sp>
    </p:spTree>
    <p:extLst>
      <p:ext uri="{BB962C8B-B14F-4D97-AF65-F5344CB8AC3E}">
        <p14:creationId xmlns:p14="http://schemas.microsoft.com/office/powerpoint/2010/main" val="1086335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pPr marL="171450" indent="-171450">
              <a:buFontTx/>
              <a:buChar char="-"/>
            </a:pPr>
            <a:r>
              <a:rPr lang="ar-SY" dirty="0"/>
              <a:t>مادة مطهرة غير المعقمة   المطهرة تنقص عدد المكروبات اما المعقمة تقضي على كامل اشكال الحياة من المعقمات الكيميائية  </a:t>
            </a:r>
            <a:r>
              <a:rPr lang="ar-SY" dirty="0" err="1"/>
              <a:t>هيبوكلوريت</a:t>
            </a:r>
            <a:r>
              <a:rPr lang="ar-SY" dirty="0"/>
              <a:t> الصوديوم  رح نحكي عنن بمحاضرة المواد المطهرة والمعقمة</a:t>
            </a:r>
          </a:p>
          <a:p>
            <a:pPr marL="171450" indent="-171450">
              <a:buFontTx/>
              <a:buChar char="-"/>
            </a:pPr>
            <a:r>
              <a:rPr lang="ar-SY" dirty="0"/>
              <a:t>أي مادة تدخل المنطقة العقيمة يجب اجراء اختبار العقامة عليها</a:t>
            </a:r>
          </a:p>
        </p:txBody>
      </p:sp>
      <p:sp>
        <p:nvSpPr>
          <p:cNvPr id="4" name="عنصر نائب لرقم الشريحة 3"/>
          <p:cNvSpPr>
            <a:spLocks noGrp="1"/>
          </p:cNvSpPr>
          <p:nvPr>
            <p:ph type="sldNum" sz="quarter" idx="5"/>
          </p:nvPr>
        </p:nvSpPr>
        <p:spPr/>
        <p:txBody>
          <a:bodyPr/>
          <a:lstStyle/>
          <a:p>
            <a:fld id="{2F5E8ECA-25CA-4BB9-ADEA-9FE41CD9B785}" type="slidenum">
              <a:rPr lang="ar-SY" smtClean="0"/>
              <a:t>13</a:t>
            </a:fld>
            <a:endParaRPr lang="ar-SY"/>
          </a:p>
        </p:txBody>
      </p:sp>
    </p:spTree>
    <p:extLst>
      <p:ext uri="{BB962C8B-B14F-4D97-AF65-F5344CB8AC3E}">
        <p14:creationId xmlns:p14="http://schemas.microsoft.com/office/powerpoint/2010/main" val="3727289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ar-SY" dirty="0"/>
              <a:t>- اعتقد هاد الحكي يمكن بس للمنطقة العقيمة</a:t>
            </a:r>
          </a:p>
        </p:txBody>
      </p:sp>
      <p:sp>
        <p:nvSpPr>
          <p:cNvPr id="4" name="عنصر نائب لرقم الشريحة 3"/>
          <p:cNvSpPr>
            <a:spLocks noGrp="1"/>
          </p:cNvSpPr>
          <p:nvPr>
            <p:ph type="sldNum" sz="quarter" idx="5"/>
          </p:nvPr>
        </p:nvSpPr>
        <p:spPr/>
        <p:txBody>
          <a:bodyPr/>
          <a:lstStyle/>
          <a:p>
            <a:fld id="{2F5E8ECA-25CA-4BB9-ADEA-9FE41CD9B785}" type="slidenum">
              <a:rPr lang="ar-SY" smtClean="0"/>
              <a:t>15</a:t>
            </a:fld>
            <a:endParaRPr lang="ar-SY"/>
          </a:p>
        </p:txBody>
      </p:sp>
    </p:spTree>
    <p:extLst>
      <p:ext uri="{BB962C8B-B14F-4D97-AF65-F5344CB8AC3E}">
        <p14:creationId xmlns:p14="http://schemas.microsoft.com/office/powerpoint/2010/main" val="603841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ar-SY" dirty="0"/>
              <a:t>كيفية يجب ان يطلع الزرع سلبي لا يوجد عكر   من عندي</a:t>
            </a:r>
          </a:p>
        </p:txBody>
      </p:sp>
      <p:sp>
        <p:nvSpPr>
          <p:cNvPr id="4" name="عنصر نائب لرقم الشريحة 3"/>
          <p:cNvSpPr>
            <a:spLocks noGrp="1"/>
          </p:cNvSpPr>
          <p:nvPr>
            <p:ph type="sldNum" sz="quarter" idx="5"/>
          </p:nvPr>
        </p:nvSpPr>
        <p:spPr/>
        <p:txBody>
          <a:bodyPr/>
          <a:lstStyle/>
          <a:p>
            <a:fld id="{2F5E8ECA-25CA-4BB9-ADEA-9FE41CD9B785}" type="slidenum">
              <a:rPr lang="ar-SY" smtClean="0"/>
              <a:t>16</a:t>
            </a:fld>
            <a:endParaRPr lang="ar-SY"/>
          </a:p>
        </p:txBody>
      </p:sp>
    </p:spTree>
    <p:extLst>
      <p:ext uri="{BB962C8B-B14F-4D97-AF65-F5344CB8AC3E}">
        <p14:creationId xmlns:p14="http://schemas.microsoft.com/office/powerpoint/2010/main" val="3679804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FBF132C-E412-47FB-BD34-9142B58CB119}"/>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SY"/>
          </a:p>
        </p:txBody>
      </p:sp>
      <p:sp>
        <p:nvSpPr>
          <p:cNvPr id="3" name="عنوان فرعي 2">
            <a:extLst>
              <a:ext uri="{FF2B5EF4-FFF2-40B4-BE49-F238E27FC236}">
                <a16:creationId xmlns:a16="http://schemas.microsoft.com/office/drawing/2014/main" id="{F8DAABB8-1386-43FF-99C1-62F94887A4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SY"/>
          </a:p>
        </p:txBody>
      </p:sp>
      <p:sp>
        <p:nvSpPr>
          <p:cNvPr id="4" name="عنصر نائب للتاريخ 3">
            <a:extLst>
              <a:ext uri="{FF2B5EF4-FFF2-40B4-BE49-F238E27FC236}">
                <a16:creationId xmlns:a16="http://schemas.microsoft.com/office/drawing/2014/main" id="{F61EEF15-A11E-40D9-841E-4FB45F15FE34}"/>
              </a:ext>
            </a:extLst>
          </p:cNvPr>
          <p:cNvSpPr>
            <a:spLocks noGrp="1"/>
          </p:cNvSpPr>
          <p:nvPr>
            <p:ph type="dt" sz="half" idx="10"/>
          </p:nvPr>
        </p:nvSpPr>
        <p:spPr/>
        <p:txBody>
          <a:bodyPr/>
          <a:lstStyle/>
          <a:p>
            <a:fld id="{9EB07F50-F438-4298-950B-673622D75796}" type="datetimeFigureOut">
              <a:rPr lang="ar-SY" smtClean="0"/>
              <a:t>03/04/1444</a:t>
            </a:fld>
            <a:endParaRPr lang="ar-SY"/>
          </a:p>
        </p:txBody>
      </p:sp>
      <p:sp>
        <p:nvSpPr>
          <p:cNvPr id="5" name="عنصر نائب للتذييل 4">
            <a:extLst>
              <a:ext uri="{FF2B5EF4-FFF2-40B4-BE49-F238E27FC236}">
                <a16:creationId xmlns:a16="http://schemas.microsoft.com/office/drawing/2014/main" id="{F05F0A1F-CEFF-4F47-AFA5-F3EDFE1BB48B}"/>
              </a:ext>
            </a:extLst>
          </p:cNvPr>
          <p:cNvSpPr>
            <a:spLocks noGrp="1"/>
          </p:cNvSpPr>
          <p:nvPr>
            <p:ph type="ftr" sz="quarter" idx="11"/>
          </p:nvPr>
        </p:nvSpPr>
        <p:spPr/>
        <p:txBody>
          <a:bodyPr/>
          <a:lstStyle/>
          <a:p>
            <a:endParaRPr lang="ar-SY"/>
          </a:p>
        </p:txBody>
      </p:sp>
      <p:sp>
        <p:nvSpPr>
          <p:cNvPr id="6" name="عنصر نائب لرقم الشريحة 5">
            <a:extLst>
              <a:ext uri="{FF2B5EF4-FFF2-40B4-BE49-F238E27FC236}">
                <a16:creationId xmlns:a16="http://schemas.microsoft.com/office/drawing/2014/main" id="{425823B6-EBFF-45B1-88E2-2EBCBDE87BAC}"/>
              </a:ext>
            </a:extLst>
          </p:cNvPr>
          <p:cNvSpPr>
            <a:spLocks noGrp="1"/>
          </p:cNvSpPr>
          <p:nvPr>
            <p:ph type="sldNum" sz="quarter" idx="12"/>
          </p:nvPr>
        </p:nvSpPr>
        <p:spPr/>
        <p:txBody>
          <a:bodyPr/>
          <a:lstStyle/>
          <a:p>
            <a:fld id="{96211645-F939-45E8-BDA1-A1907C5147E1}" type="slidenum">
              <a:rPr lang="ar-SY" smtClean="0"/>
              <a:t>‹#›</a:t>
            </a:fld>
            <a:endParaRPr lang="ar-SY"/>
          </a:p>
        </p:txBody>
      </p:sp>
    </p:spTree>
    <p:extLst>
      <p:ext uri="{BB962C8B-B14F-4D97-AF65-F5344CB8AC3E}">
        <p14:creationId xmlns:p14="http://schemas.microsoft.com/office/powerpoint/2010/main" val="1266976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BE954E0-317A-4A30-8D61-C0F1559935BA}"/>
              </a:ext>
            </a:extLst>
          </p:cNvPr>
          <p:cNvSpPr>
            <a:spLocks noGrp="1"/>
          </p:cNvSpPr>
          <p:nvPr>
            <p:ph type="title"/>
          </p:nvPr>
        </p:nvSpPr>
        <p:spPr/>
        <p:txBody>
          <a:bodyPr/>
          <a:lstStyle/>
          <a:p>
            <a:r>
              <a:rPr lang="ar-SA"/>
              <a:t>انقر لتحرير نمط عنوان الشكل الرئيسي</a:t>
            </a:r>
            <a:endParaRPr lang="ar-SY"/>
          </a:p>
        </p:txBody>
      </p:sp>
      <p:sp>
        <p:nvSpPr>
          <p:cNvPr id="3" name="عنصر نائب للعنوان العمودي 2">
            <a:extLst>
              <a:ext uri="{FF2B5EF4-FFF2-40B4-BE49-F238E27FC236}">
                <a16:creationId xmlns:a16="http://schemas.microsoft.com/office/drawing/2014/main" id="{6BD786FE-3D1E-45AF-8F69-4BC690E2CA7C}"/>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SY"/>
          </a:p>
        </p:txBody>
      </p:sp>
      <p:sp>
        <p:nvSpPr>
          <p:cNvPr id="4" name="عنصر نائب للتاريخ 3">
            <a:extLst>
              <a:ext uri="{FF2B5EF4-FFF2-40B4-BE49-F238E27FC236}">
                <a16:creationId xmlns:a16="http://schemas.microsoft.com/office/drawing/2014/main" id="{902305AF-BB19-4488-94D7-FE26B7FC795F}"/>
              </a:ext>
            </a:extLst>
          </p:cNvPr>
          <p:cNvSpPr>
            <a:spLocks noGrp="1"/>
          </p:cNvSpPr>
          <p:nvPr>
            <p:ph type="dt" sz="half" idx="10"/>
          </p:nvPr>
        </p:nvSpPr>
        <p:spPr/>
        <p:txBody>
          <a:bodyPr/>
          <a:lstStyle/>
          <a:p>
            <a:fld id="{9EB07F50-F438-4298-950B-673622D75796}" type="datetimeFigureOut">
              <a:rPr lang="ar-SY" smtClean="0"/>
              <a:t>03/04/1444</a:t>
            </a:fld>
            <a:endParaRPr lang="ar-SY"/>
          </a:p>
        </p:txBody>
      </p:sp>
      <p:sp>
        <p:nvSpPr>
          <p:cNvPr id="5" name="عنصر نائب للتذييل 4">
            <a:extLst>
              <a:ext uri="{FF2B5EF4-FFF2-40B4-BE49-F238E27FC236}">
                <a16:creationId xmlns:a16="http://schemas.microsoft.com/office/drawing/2014/main" id="{6E31D605-C079-4E73-A930-8EDAB4EAD617}"/>
              </a:ext>
            </a:extLst>
          </p:cNvPr>
          <p:cNvSpPr>
            <a:spLocks noGrp="1"/>
          </p:cNvSpPr>
          <p:nvPr>
            <p:ph type="ftr" sz="quarter" idx="11"/>
          </p:nvPr>
        </p:nvSpPr>
        <p:spPr/>
        <p:txBody>
          <a:bodyPr/>
          <a:lstStyle/>
          <a:p>
            <a:endParaRPr lang="ar-SY"/>
          </a:p>
        </p:txBody>
      </p:sp>
      <p:sp>
        <p:nvSpPr>
          <p:cNvPr id="6" name="عنصر نائب لرقم الشريحة 5">
            <a:extLst>
              <a:ext uri="{FF2B5EF4-FFF2-40B4-BE49-F238E27FC236}">
                <a16:creationId xmlns:a16="http://schemas.microsoft.com/office/drawing/2014/main" id="{0D4E1132-C691-4400-8B18-57A8EF39D637}"/>
              </a:ext>
            </a:extLst>
          </p:cNvPr>
          <p:cNvSpPr>
            <a:spLocks noGrp="1"/>
          </p:cNvSpPr>
          <p:nvPr>
            <p:ph type="sldNum" sz="quarter" idx="12"/>
          </p:nvPr>
        </p:nvSpPr>
        <p:spPr/>
        <p:txBody>
          <a:bodyPr/>
          <a:lstStyle/>
          <a:p>
            <a:fld id="{96211645-F939-45E8-BDA1-A1907C5147E1}" type="slidenum">
              <a:rPr lang="ar-SY" smtClean="0"/>
              <a:t>‹#›</a:t>
            </a:fld>
            <a:endParaRPr lang="ar-SY"/>
          </a:p>
        </p:txBody>
      </p:sp>
    </p:spTree>
    <p:extLst>
      <p:ext uri="{BB962C8B-B14F-4D97-AF65-F5344CB8AC3E}">
        <p14:creationId xmlns:p14="http://schemas.microsoft.com/office/powerpoint/2010/main" val="4029568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89CB0EA0-97CA-4B58-BBC0-7D5A8A9551F1}"/>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SY"/>
          </a:p>
        </p:txBody>
      </p:sp>
      <p:sp>
        <p:nvSpPr>
          <p:cNvPr id="3" name="عنصر نائب للعنوان العمودي 2">
            <a:extLst>
              <a:ext uri="{FF2B5EF4-FFF2-40B4-BE49-F238E27FC236}">
                <a16:creationId xmlns:a16="http://schemas.microsoft.com/office/drawing/2014/main" id="{E19B72C4-EAE6-40B8-BF0A-ADEC7896DCA1}"/>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SY"/>
          </a:p>
        </p:txBody>
      </p:sp>
      <p:sp>
        <p:nvSpPr>
          <p:cNvPr id="4" name="عنصر نائب للتاريخ 3">
            <a:extLst>
              <a:ext uri="{FF2B5EF4-FFF2-40B4-BE49-F238E27FC236}">
                <a16:creationId xmlns:a16="http://schemas.microsoft.com/office/drawing/2014/main" id="{79C2A07A-35D7-49B5-B22B-C7A58C41B131}"/>
              </a:ext>
            </a:extLst>
          </p:cNvPr>
          <p:cNvSpPr>
            <a:spLocks noGrp="1"/>
          </p:cNvSpPr>
          <p:nvPr>
            <p:ph type="dt" sz="half" idx="10"/>
          </p:nvPr>
        </p:nvSpPr>
        <p:spPr/>
        <p:txBody>
          <a:bodyPr/>
          <a:lstStyle/>
          <a:p>
            <a:fld id="{9EB07F50-F438-4298-950B-673622D75796}" type="datetimeFigureOut">
              <a:rPr lang="ar-SY" smtClean="0"/>
              <a:t>03/04/1444</a:t>
            </a:fld>
            <a:endParaRPr lang="ar-SY"/>
          </a:p>
        </p:txBody>
      </p:sp>
      <p:sp>
        <p:nvSpPr>
          <p:cNvPr id="5" name="عنصر نائب للتذييل 4">
            <a:extLst>
              <a:ext uri="{FF2B5EF4-FFF2-40B4-BE49-F238E27FC236}">
                <a16:creationId xmlns:a16="http://schemas.microsoft.com/office/drawing/2014/main" id="{A03FB6AF-A511-41AC-9F40-CE1E9DD42AB1}"/>
              </a:ext>
            </a:extLst>
          </p:cNvPr>
          <p:cNvSpPr>
            <a:spLocks noGrp="1"/>
          </p:cNvSpPr>
          <p:nvPr>
            <p:ph type="ftr" sz="quarter" idx="11"/>
          </p:nvPr>
        </p:nvSpPr>
        <p:spPr/>
        <p:txBody>
          <a:bodyPr/>
          <a:lstStyle/>
          <a:p>
            <a:endParaRPr lang="ar-SY"/>
          </a:p>
        </p:txBody>
      </p:sp>
      <p:sp>
        <p:nvSpPr>
          <p:cNvPr id="6" name="عنصر نائب لرقم الشريحة 5">
            <a:extLst>
              <a:ext uri="{FF2B5EF4-FFF2-40B4-BE49-F238E27FC236}">
                <a16:creationId xmlns:a16="http://schemas.microsoft.com/office/drawing/2014/main" id="{EA809389-BF04-4222-AE92-79791AD3BF47}"/>
              </a:ext>
            </a:extLst>
          </p:cNvPr>
          <p:cNvSpPr>
            <a:spLocks noGrp="1"/>
          </p:cNvSpPr>
          <p:nvPr>
            <p:ph type="sldNum" sz="quarter" idx="12"/>
          </p:nvPr>
        </p:nvSpPr>
        <p:spPr/>
        <p:txBody>
          <a:bodyPr/>
          <a:lstStyle/>
          <a:p>
            <a:fld id="{96211645-F939-45E8-BDA1-A1907C5147E1}" type="slidenum">
              <a:rPr lang="ar-SY" smtClean="0"/>
              <a:t>‹#›</a:t>
            </a:fld>
            <a:endParaRPr lang="ar-SY"/>
          </a:p>
        </p:txBody>
      </p:sp>
    </p:spTree>
    <p:extLst>
      <p:ext uri="{BB962C8B-B14F-4D97-AF65-F5344CB8AC3E}">
        <p14:creationId xmlns:p14="http://schemas.microsoft.com/office/powerpoint/2010/main" val="415710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4738F01-D283-46BF-9BF7-44F7D283515F}"/>
              </a:ext>
            </a:extLst>
          </p:cNvPr>
          <p:cNvSpPr>
            <a:spLocks noGrp="1"/>
          </p:cNvSpPr>
          <p:nvPr>
            <p:ph type="title"/>
          </p:nvPr>
        </p:nvSpPr>
        <p:spPr/>
        <p:txBody>
          <a:bodyPr/>
          <a:lstStyle/>
          <a:p>
            <a:r>
              <a:rPr lang="ar-SA"/>
              <a:t>انقر لتحرير نمط عنوان الشكل الرئيسي</a:t>
            </a:r>
            <a:endParaRPr lang="ar-SY"/>
          </a:p>
        </p:txBody>
      </p:sp>
      <p:sp>
        <p:nvSpPr>
          <p:cNvPr id="3" name="عنصر نائب للمحتوى 2">
            <a:extLst>
              <a:ext uri="{FF2B5EF4-FFF2-40B4-BE49-F238E27FC236}">
                <a16:creationId xmlns:a16="http://schemas.microsoft.com/office/drawing/2014/main" id="{5B744E04-6FF6-4855-AF14-4D15B8EB521F}"/>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SY"/>
          </a:p>
        </p:txBody>
      </p:sp>
      <p:sp>
        <p:nvSpPr>
          <p:cNvPr id="4" name="عنصر نائب للتاريخ 3">
            <a:extLst>
              <a:ext uri="{FF2B5EF4-FFF2-40B4-BE49-F238E27FC236}">
                <a16:creationId xmlns:a16="http://schemas.microsoft.com/office/drawing/2014/main" id="{E044CC8D-3B8D-4404-B312-BE12B30781A8}"/>
              </a:ext>
            </a:extLst>
          </p:cNvPr>
          <p:cNvSpPr>
            <a:spLocks noGrp="1"/>
          </p:cNvSpPr>
          <p:nvPr>
            <p:ph type="dt" sz="half" idx="10"/>
          </p:nvPr>
        </p:nvSpPr>
        <p:spPr/>
        <p:txBody>
          <a:bodyPr/>
          <a:lstStyle/>
          <a:p>
            <a:fld id="{9EB07F50-F438-4298-950B-673622D75796}" type="datetimeFigureOut">
              <a:rPr lang="ar-SY" smtClean="0"/>
              <a:t>03/04/1444</a:t>
            </a:fld>
            <a:endParaRPr lang="ar-SY"/>
          </a:p>
        </p:txBody>
      </p:sp>
      <p:sp>
        <p:nvSpPr>
          <p:cNvPr id="5" name="عنصر نائب للتذييل 4">
            <a:extLst>
              <a:ext uri="{FF2B5EF4-FFF2-40B4-BE49-F238E27FC236}">
                <a16:creationId xmlns:a16="http://schemas.microsoft.com/office/drawing/2014/main" id="{37112745-3C8E-4C7A-86A4-724495871A2C}"/>
              </a:ext>
            </a:extLst>
          </p:cNvPr>
          <p:cNvSpPr>
            <a:spLocks noGrp="1"/>
          </p:cNvSpPr>
          <p:nvPr>
            <p:ph type="ftr" sz="quarter" idx="11"/>
          </p:nvPr>
        </p:nvSpPr>
        <p:spPr/>
        <p:txBody>
          <a:bodyPr/>
          <a:lstStyle/>
          <a:p>
            <a:endParaRPr lang="ar-SY"/>
          </a:p>
        </p:txBody>
      </p:sp>
      <p:sp>
        <p:nvSpPr>
          <p:cNvPr id="6" name="عنصر نائب لرقم الشريحة 5">
            <a:extLst>
              <a:ext uri="{FF2B5EF4-FFF2-40B4-BE49-F238E27FC236}">
                <a16:creationId xmlns:a16="http://schemas.microsoft.com/office/drawing/2014/main" id="{B709EFD0-26FC-4817-A5C0-2CCE37BAFAD8}"/>
              </a:ext>
            </a:extLst>
          </p:cNvPr>
          <p:cNvSpPr>
            <a:spLocks noGrp="1"/>
          </p:cNvSpPr>
          <p:nvPr>
            <p:ph type="sldNum" sz="quarter" idx="12"/>
          </p:nvPr>
        </p:nvSpPr>
        <p:spPr/>
        <p:txBody>
          <a:bodyPr/>
          <a:lstStyle/>
          <a:p>
            <a:fld id="{96211645-F939-45E8-BDA1-A1907C5147E1}" type="slidenum">
              <a:rPr lang="ar-SY" smtClean="0"/>
              <a:t>‹#›</a:t>
            </a:fld>
            <a:endParaRPr lang="ar-SY"/>
          </a:p>
        </p:txBody>
      </p:sp>
    </p:spTree>
    <p:extLst>
      <p:ext uri="{BB962C8B-B14F-4D97-AF65-F5344CB8AC3E}">
        <p14:creationId xmlns:p14="http://schemas.microsoft.com/office/powerpoint/2010/main" val="2371649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ACEAF09-FF93-4F34-83EB-EA42348275E6}"/>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SY"/>
          </a:p>
        </p:txBody>
      </p:sp>
      <p:sp>
        <p:nvSpPr>
          <p:cNvPr id="3" name="عنصر نائب للنص 2">
            <a:extLst>
              <a:ext uri="{FF2B5EF4-FFF2-40B4-BE49-F238E27FC236}">
                <a16:creationId xmlns:a16="http://schemas.microsoft.com/office/drawing/2014/main" id="{634731FA-DC8F-41A7-B1F0-DD45F35093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FF2B7D20-B66A-44DB-BA78-F1270285B3F9}"/>
              </a:ext>
            </a:extLst>
          </p:cNvPr>
          <p:cNvSpPr>
            <a:spLocks noGrp="1"/>
          </p:cNvSpPr>
          <p:nvPr>
            <p:ph type="dt" sz="half" idx="10"/>
          </p:nvPr>
        </p:nvSpPr>
        <p:spPr/>
        <p:txBody>
          <a:bodyPr/>
          <a:lstStyle/>
          <a:p>
            <a:fld id="{9EB07F50-F438-4298-950B-673622D75796}" type="datetimeFigureOut">
              <a:rPr lang="ar-SY" smtClean="0"/>
              <a:t>03/04/1444</a:t>
            </a:fld>
            <a:endParaRPr lang="ar-SY"/>
          </a:p>
        </p:txBody>
      </p:sp>
      <p:sp>
        <p:nvSpPr>
          <p:cNvPr id="5" name="عنصر نائب للتذييل 4">
            <a:extLst>
              <a:ext uri="{FF2B5EF4-FFF2-40B4-BE49-F238E27FC236}">
                <a16:creationId xmlns:a16="http://schemas.microsoft.com/office/drawing/2014/main" id="{4FC01E76-2A35-4939-A3ED-EC897328025D}"/>
              </a:ext>
            </a:extLst>
          </p:cNvPr>
          <p:cNvSpPr>
            <a:spLocks noGrp="1"/>
          </p:cNvSpPr>
          <p:nvPr>
            <p:ph type="ftr" sz="quarter" idx="11"/>
          </p:nvPr>
        </p:nvSpPr>
        <p:spPr/>
        <p:txBody>
          <a:bodyPr/>
          <a:lstStyle/>
          <a:p>
            <a:endParaRPr lang="ar-SY"/>
          </a:p>
        </p:txBody>
      </p:sp>
      <p:sp>
        <p:nvSpPr>
          <p:cNvPr id="6" name="عنصر نائب لرقم الشريحة 5">
            <a:extLst>
              <a:ext uri="{FF2B5EF4-FFF2-40B4-BE49-F238E27FC236}">
                <a16:creationId xmlns:a16="http://schemas.microsoft.com/office/drawing/2014/main" id="{6AB8D53D-2A11-4A23-80A5-E69C9C805E7B}"/>
              </a:ext>
            </a:extLst>
          </p:cNvPr>
          <p:cNvSpPr>
            <a:spLocks noGrp="1"/>
          </p:cNvSpPr>
          <p:nvPr>
            <p:ph type="sldNum" sz="quarter" idx="12"/>
          </p:nvPr>
        </p:nvSpPr>
        <p:spPr/>
        <p:txBody>
          <a:bodyPr/>
          <a:lstStyle/>
          <a:p>
            <a:fld id="{96211645-F939-45E8-BDA1-A1907C5147E1}" type="slidenum">
              <a:rPr lang="ar-SY" smtClean="0"/>
              <a:t>‹#›</a:t>
            </a:fld>
            <a:endParaRPr lang="ar-SY"/>
          </a:p>
        </p:txBody>
      </p:sp>
    </p:spTree>
    <p:extLst>
      <p:ext uri="{BB962C8B-B14F-4D97-AF65-F5344CB8AC3E}">
        <p14:creationId xmlns:p14="http://schemas.microsoft.com/office/powerpoint/2010/main" val="95547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FA6526E-BCE4-474B-ADFC-FA9ABC643A08}"/>
              </a:ext>
            </a:extLst>
          </p:cNvPr>
          <p:cNvSpPr>
            <a:spLocks noGrp="1"/>
          </p:cNvSpPr>
          <p:nvPr>
            <p:ph type="title"/>
          </p:nvPr>
        </p:nvSpPr>
        <p:spPr/>
        <p:txBody>
          <a:bodyPr/>
          <a:lstStyle/>
          <a:p>
            <a:r>
              <a:rPr lang="ar-SA"/>
              <a:t>انقر لتحرير نمط عنوان الشكل الرئيسي</a:t>
            </a:r>
            <a:endParaRPr lang="ar-SY"/>
          </a:p>
        </p:txBody>
      </p:sp>
      <p:sp>
        <p:nvSpPr>
          <p:cNvPr id="3" name="عنصر نائب للمحتوى 2">
            <a:extLst>
              <a:ext uri="{FF2B5EF4-FFF2-40B4-BE49-F238E27FC236}">
                <a16:creationId xmlns:a16="http://schemas.microsoft.com/office/drawing/2014/main" id="{E9D7BB1F-FEF8-4D86-99D8-95477DE69544}"/>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SY"/>
          </a:p>
        </p:txBody>
      </p:sp>
      <p:sp>
        <p:nvSpPr>
          <p:cNvPr id="4" name="عنصر نائب للمحتوى 3">
            <a:extLst>
              <a:ext uri="{FF2B5EF4-FFF2-40B4-BE49-F238E27FC236}">
                <a16:creationId xmlns:a16="http://schemas.microsoft.com/office/drawing/2014/main" id="{31E9B33F-D0A4-4FB5-B9F7-49B01F286AC3}"/>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SY"/>
          </a:p>
        </p:txBody>
      </p:sp>
      <p:sp>
        <p:nvSpPr>
          <p:cNvPr id="5" name="عنصر نائب للتاريخ 4">
            <a:extLst>
              <a:ext uri="{FF2B5EF4-FFF2-40B4-BE49-F238E27FC236}">
                <a16:creationId xmlns:a16="http://schemas.microsoft.com/office/drawing/2014/main" id="{C353E659-202E-418E-8ED1-B03752DA464B}"/>
              </a:ext>
            </a:extLst>
          </p:cNvPr>
          <p:cNvSpPr>
            <a:spLocks noGrp="1"/>
          </p:cNvSpPr>
          <p:nvPr>
            <p:ph type="dt" sz="half" idx="10"/>
          </p:nvPr>
        </p:nvSpPr>
        <p:spPr/>
        <p:txBody>
          <a:bodyPr/>
          <a:lstStyle/>
          <a:p>
            <a:fld id="{9EB07F50-F438-4298-950B-673622D75796}" type="datetimeFigureOut">
              <a:rPr lang="ar-SY" smtClean="0"/>
              <a:t>03/04/1444</a:t>
            </a:fld>
            <a:endParaRPr lang="ar-SY"/>
          </a:p>
        </p:txBody>
      </p:sp>
      <p:sp>
        <p:nvSpPr>
          <p:cNvPr id="6" name="عنصر نائب للتذييل 5">
            <a:extLst>
              <a:ext uri="{FF2B5EF4-FFF2-40B4-BE49-F238E27FC236}">
                <a16:creationId xmlns:a16="http://schemas.microsoft.com/office/drawing/2014/main" id="{BC1289E4-7B2F-45A3-826A-232FBBADF0C9}"/>
              </a:ext>
            </a:extLst>
          </p:cNvPr>
          <p:cNvSpPr>
            <a:spLocks noGrp="1"/>
          </p:cNvSpPr>
          <p:nvPr>
            <p:ph type="ftr" sz="quarter" idx="11"/>
          </p:nvPr>
        </p:nvSpPr>
        <p:spPr/>
        <p:txBody>
          <a:bodyPr/>
          <a:lstStyle/>
          <a:p>
            <a:endParaRPr lang="ar-SY"/>
          </a:p>
        </p:txBody>
      </p:sp>
      <p:sp>
        <p:nvSpPr>
          <p:cNvPr id="7" name="عنصر نائب لرقم الشريحة 6">
            <a:extLst>
              <a:ext uri="{FF2B5EF4-FFF2-40B4-BE49-F238E27FC236}">
                <a16:creationId xmlns:a16="http://schemas.microsoft.com/office/drawing/2014/main" id="{48576F8A-BBCD-4B01-8321-A2C12FE26EE1}"/>
              </a:ext>
            </a:extLst>
          </p:cNvPr>
          <p:cNvSpPr>
            <a:spLocks noGrp="1"/>
          </p:cNvSpPr>
          <p:nvPr>
            <p:ph type="sldNum" sz="quarter" idx="12"/>
          </p:nvPr>
        </p:nvSpPr>
        <p:spPr/>
        <p:txBody>
          <a:bodyPr/>
          <a:lstStyle/>
          <a:p>
            <a:fld id="{96211645-F939-45E8-BDA1-A1907C5147E1}" type="slidenum">
              <a:rPr lang="ar-SY" smtClean="0"/>
              <a:t>‹#›</a:t>
            </a:fld>
            <a:endParaRPr lang="ar-SY"/>
          </a:p>
        </p:txBody>
      </p:sp>
    </p:spTree>
    <p:extLst>
      <p:ext uri="{BB962C8B-B14F-4D97-AF65-F5344CB8AC3E}">
        <p14:creationId xmlns:p14="http://schemas.microsoft.com/office/powerpoint/2010/main" val="2735635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D82527C-C919-42A7-B02A-CFC1235FAC91}"/>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SY"/>
          </a:p>
        </p:txBody>
      </p:sp>
      <p:sp>
        <p:nvSpPr>
          <p:cNvPr id="3" name="عنصر نائب للنص 2">
            <a:extLst>
              <a:ext uri="{FF2B5EF4-FFF2-40B4-BE49-F238E27FC236}">
                <a16:creationId xmlns:a16="http://schemas.microsoft.com/office/drawing/2014/main" id="{DB025563-E7BC-4C68-BF37-2AC7DB3533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21BCF052-3221-4F93-A0D5-BB70091BC90A}"/>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SY"/>
          </a:p>
        </p:txBody>
      </p:sp>
      <p:sp>
        <p:nvSpPr>
          <p:cNvPr id="5" name="عنصر نائب للنص 4">
            <a:extLst>
              <a:ext uri="{FF2B5EF4-FFF2-40B4-BE49-F238E27FC236}">
                <a16:creationId xmlns:a16="http://schemas.microsoft.com/office/drawing/2014/main" id="{0F8A9550-53FF-4D53-9DD0-485F7A7385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69820CAA-C53F-4326-8CCD-949B040A6FFE}"/>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SY"/>
          </a:p>
        </p:txBody>
      </p:sp>
      <p:sp>
        <p:nvSpPr>
          <p:cNvPr id="7" name="عنصر نائب للتاريخ 6">
            <a:extLst>
              <a:ext uri="{FF2B5EF4-FFF2-40B4-BE49-F238E27FC236}">
                <a16:creationId xmlns:a16="http://schemas.microsoft.com/office/drawing/2014/main" id="{BD8A6107-5B72-4B35-ACAA-006FAC04F562}"/>
              </a:ext>
            </a:extLst>
          </p:cNvPr>
          <p:cNvSpPr>
            <a:spLocks noGrp="1"/>
          </p:cNvSpPr>
          <p:nvPr>
            <p:ph type="dt" sz="half" idx="10"/>
          </p:nvPr>
        </p:nvSpPr>
        <p:spPr/>
        <p:txBody>
          <a:bodyPr/>
          <a:lstStyle/>
          <a:p>
            <a:fld id="{9EB07F50-F438-4298-950B-673622D75796}" type="datetimeFigureOut">
              <a:rPr lang="ar-SY" smtClean="0"/>
              <a:t>03/04/1444</a:t>
            </a:fld>
            <a:endParaRPr lang="ar-SY"/>
          </a:p>
        </p:txBody>
      </p:sp>
      <p:sp>
        <p:nvSpPr>
          <p:cNvPr id="8" name="عنصر نائب للتذييل 7">
            <a:extLst>
              <a:ext uri="{FF2B5EF4-FFF2-40B4-BE49-F238E27FC236}">
                <a16:creationId xmlns:a16="http://schemas.microsoft.com/office/drawing/2014/main" id="{CFBDA134-CE74-4ADB-946C-FA42B8EBBD40}"/>
              </a:ext>
            </a:extLst>
          </p:cNvPr>
          <p:cNvSpPr>
            <a:spLocks noGrp="1"/>
          </p:cNvSpPr>
          <p:nvPr>
            <p:ph type="ftr" sz="quarter" idx="11"/>
          </p:nvPr>
        </p:nvSpPr>
        <p:spPr/>
        <p:txBody>
          <a:bodyPr/>
          <a:lstStyle/>
          <a:p>
            <a:endParaRPr lang="ar-SY"/>
          </a:p>
        </p:txBody>
      </p:sp>
      <p:sp>
        <p:nvSpPr>
          <p:cNvPr id="9" name="عنصر نائب لرقم الشريحة 8">
            <a:extLst>
              <a:ext uri="{FF2B5EF4-FFF2-40B4-BE49-F238E27FC236}">
                <a16:creationId xmlns:a16="http://schemas.microsoft.com/office/drawing/2014/main" id="{9B30A969-F84D-43AA-82C8-5D77FB762D82}"/>
              </a:ext>
            </a:extLst>
          </p:cNvPr>
          <p:cNvSpPr>
            <a:spLocks noGrp="1"/>
          </p:cNvSpPr>
          <p:nvPr>
            <p:ph type="sldNum" sz="quarter" idx="12"/>
          </p:nvPr>
        </p:nvSpPr>
        <p:spPr/>
        <p:txBody>
          <a:bodyPr/>
          <a:lstStyle/>
          <a:p>
            <a:fld id="{96211645-F939-45E8-BDA1-A1907C5147E1}" type="slidenum">
              <a:rPr lang="ar-SY" smtClean="0"/>
              <a:t>‹#›</a:t>
            </a:fld>
            <a:endParaRPr lang="ar-SY"/>
          </a:p>
        </p:txBody>
      </p:sp>
    </p:spTree>
    <p:extLst>
      <p:ext uri="{BB962C8B-B14F-4D97-AF65-F5344CB8AC3E}">
        <p14:creationId xmlns:p14="http://schemas.microsoft.com/office/powerpoint/2010/main" val="14222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59825FC-F3AF-46F9-8026-B1C77389DBCB}"/>
              </a:ext>
            </a:extLst>
          </p:cNvPr>
          <p:cNvSpPr>
            <a:spLocks noGrp="1"/>
          </p:cNvSpPr>
          <p:nvPr>
            <p:ph type="title"/>
          </p:nvPr>
        </p:nvSpPr>
        <p:spPr/>
        <p:txBody>
          <a:bodyPr/>
          <a:lstStyle/>
          <a:p>
            <a:r>
              <a:rPr lang="ar-SA"/>
              <a:t>انقر لتحرير نمط عنوان الشكل الرئيسي</a:t>
            </a:r>
            <a:endParaRPr lang="ar-SY"/>
          </a:p>
        </p:txBody>
      </p:sp>
      <p:sp>
        <p:nvSpPr>
          <p:cNvPr id="3" name="عنصر نائب للتاريخ 2">
            <a:extLst>
              <a:ext uri="{FF2B5EF4-FFF2-40B4-BE49-F238E27FC236}">
                <a16:creationId xmlns:a16="http://schemas.microsoft.com/office/drawing/2014/main" id="{635CD311-BD52-4856-B56C-2EFA35B0147A}"/>
              </a:ext>
            </a:extLst>
          </p:cNvPr>
          <p:cNvSpPr>
            <a:spLocks noGrp="1"/>
          </p:cNvSpPr>
          <p:nvPr>
            <p:ph type="dt" sz="half" idx="10"/>
          </p:nvPr>
        </p:nvSpPr>
        <p:spPr/>
        <p:txBody>
          <a:bodyPr/>
          <a:lstStyle/>
          <a:p>
            <a:fld id="{9EB07F50-F438-4298-950B-673622D75796}" type="datetimeFigureOut">
              <a:rPr lang="ar-SY" smtClean="0"/>
              <a:t>03/04/1444</a:t>
            </a:fld>
            <a:endParaRPr lang="ar-SY"/>
          </a:p>
        </p:txBody>
      </p:sp>
      <p:sp>
        <p:nvSpPr>
          <p:cNvPr id="4" name="عنصر نائب للتذييل 3">
            <a:extLst>
              <a:ext uri="{FF2B5EF4-FFF2-40B4-BE49-F238E27FC236}">
                <a16:creationId xmlns:a16="http://schemas.microsoft.com/office/drawing/2014/main" id="{9BE1960F-F8BB-4122-BBDB-503EF261F4DC}"/>
              </a:ext>
            </a:extLst>
          </p:cNvPr>
          <p:cNvSpPr>
            <a:spLocks noGrp="1"/>
          </p:cNvSpPr>
          <p:nvPr>
            <p:ph type="ftr" sz="quarter" idx="11"/>
          </p:nvPr>
        </p:nvSpPr>
        <p:spPr/>
        <p:txBody>
          <a:bodyPr/>
          <a:lstStyle/>
          <a:p>
            <a:endParaRPr lang="ar-SY"/>
          </a:p>
        </p:txBody>
      </p:sp>
      <p:sp>
        <p:nvSpPr>
          <p:cNvPr id="5" name="عنصر نائب لرقم الشريحة 4">
            <a:extLst>
              <a:ext uri="{FF2B5EF4-FFF2-40B4-BE49-F238E27FC236}">
                <a16:creationId xmlns:a16="http://schemas.microsoft.com/office/drawing/2014/main" id="{89607D50-9F8A-4B87-9440-D142DC4C89DC}"/>
              </a:ext>
            </a:extLst>
          </p:cNvPr>
          <p:cNvSpPr>
            <a:spLocks noGrp="1"/>
          </p:cNvSpPr>
          <p:nvPr>
            <p:ph type="sldNum" sz="quarter" idx="12"/>
          </p:nvPr>
        </p:nvSpPr>
        <p:spPr/>
        <p:txBody>
          <a:bodyPr/>
          <a:lstStyle/>
          <a:p>
            <a:fld id="{96211645-F939-45E8-BDA1-A1907C5147E1}" type="slidenum">
              <a:rPr lang="ar-SY" smtClean="0"/>
              <a:t>‹#›</a:t>
            </a:fld>
            <a:endParaRPr lang="ar-SY"/>
          </a:p>
        </p:txBody>
      </p:sp>
    </p:spTree>
    <p:extLst>
      <p:ext uri="{BB962C8B-B14F-4D97-AF65-F5344CB8AC3E}">
        <p14:creationId xmlns:p14="http://schemas.microsoft.com/office/powerpoint/2010/main" val="2916577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5891AC25-1F7A-4BAC-AF78-66B0CF2FAB11}"/>
              </a:ext>
            </a:extLst>
          </p:cNvPr>
          <p:cNvSpPr>
            <a:spLocks noGrp="1"/>
          </p:cNvSpPr>
          <p:nvPr>
            <p:ph type="dt" sz="half" idx="10"/>
          </p:nvPr>
        </p:nvSpPr>
        <p:spPr/>
        <p:txBody>
          <a:bodyPr/>
          <a:lstStyle/>
          <a:p>
            <a:fld id="{9EB07F50-F438-4298-950B-673622D75796}" type="datetimeFigureOut">
              <a:rPr lang="ar-SY" smtClean="0"/>
              <a:t>03/04/1444</a:t>
            </a:fld>
            <a:endParaRPr lang="ar-SY"/>
          </a:p>
        </p:txBody>
      </p:sp>
      <p:sp>
        <p:nvSpPr>
          <p:cNvPr id="3" name="عنصر نائب للتذييل 2">
            <a:extLst>
              <a:ext uri="{FF2B5EF4-FFF2-40B4-BE49-F238E27FC236}">
                <a16:creationId xmlns:a16="http://schemas.microsoft.com/office/drawing/2014/main" id="{997D1B6F-4375-4FA8-9D84-48AA0B37101E}"/>
              </a:ext>
            </a:extLst>
          </p:cNvPr>
          <p:cNvSpPr>
            <a:spLocks noGrp="1"/>
          </p:cNvSpPr>
          <p:nvPr>
            <p:ph type="ftr" sz="quarter" idx="11"/>
          </p:nvPr>
        </p:nvSpPr>
        <p:spPr/>
        <p:txBody>
          <a:bodyPr/>
          <a:lstStyle/>
          <a:p>
            <a:endParaRPr lang="ar-SY"/>
          </a:p>
        </p:txBody>
      </p:sp>
      <p:sp>
        <p:nvSpPr>
          <p:cNvPr id="4" name="عنصر نائب لرقم الشريحة 3">
            <a:extLst>
              <a:ext uri="{FF2B5EF4-FFF2-40B4-BE49-F238E27FC236}">
                <a16:creationId xmlns:a16="http://schemas.microsoft.com/office/drawing/2014/main" id="{F3563E9D-A57E-49F4-9193-473C67D6D0B5}"/>
              </a:ext>
            </a:extLst>
          </p:cNvPr>
          <p:cNvSpPr>
            <a:spLocks noGrp="1"/>
          </p:cNvSpPr>
          <p:nvPr>
            <p:ph type="sldNum" sz="quarter" idx="12"/>
          </p:nvPr>
        </p:nvSpPr>
        <p:spPr/>
        <p:txBody>
          <a:bodyPr/>
          <a:lstStyle/>
          <a:p>
            <a:fld id="{96211645-F939-45E8-BDA1-A1907C5147E1}" type="slidenum">
              <a:rPr lang="ar-SY" smtClean="0"/>
              <a:t>‹#›</a:t>
            </a:fld>
            <a:endParaRPr lang="ar-SY"/>
          </a:p>
        </p:txBody>
      </p:sp>
    </p:spTree>
    <p:extLst>
      <p:ext uri="{BB962C8B-B14F-4D97-AF65-F5344CB8AC3E}">
        <p14:creationId xmlns:p14="http://schemas.microsoft.com/office/powerpoint/2010/main" val="175491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8D28DE7-600B-464E-A9E5-16F071DC36A1}"/>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SY"/>
          </a:p>
        </p:txBody>
      </p:sp>
      <p:sp>
        <p:nvSpPr>
          <p:cNvPr id="3" name="عنصر نائب للمحتوى 2">
            <a:extLst>
              <a:ext uri="{FF2B5EF4-FFF2-40B4-BE49-F238E27FC236}">
                <a16:creationId xmlns:a16="http://schemas.microsoft.com/office/drawing/2014/main" id="{49737C1E-1742-40E6-A25C-52245054A0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SY"/>
          </a:p>
        </p:txBody>
      </p:sp>
      <p:sp>
        <p:nvSpPr>
          <p:cNvPr id="4" name="عنصر نائب للنص 3">
            <a:extLst>
              <a:ext uri="{FF2B5EF4-FFF2-40B4-BE49-F238E27FC236}">
                <a16:creationId xmlns:a16="http://schemas.microsoft.com/office/drawing/2014/main" id="{E00FA5A7-9F20-4A64-A4AF-43F5E64B30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DC8ED236-0573-4166-B683-D7A698C469D1}"/>
              </a:ext>
            </a:extLst>
          </p:cNvPr>
          <p:cNvSpPr>
            <a:spLocks noGrp="1"/>
          </p:cNvSpPr>
          <p:nvPr>
            <p:ph type="dt" sz="half" idx="10"/>
          </p:nvPr>
        </p:nvSpPr>
        <p:spPr/>
        <p:txBody>
          <a:bodyPr/>
          <a:lstStyle/>
          <a:p>
            <a:fld id="{9EB07F50-F438-4298-950B-673622D75796}" type="datetimeFigureOut">
              <a:rPr lang="ar-SY" smtClean="0"/>
              <a:t>03/04/1444</a:t>
            </a:fld>
            <a:endParaRPr lang="ar-SY"/>
          </a:p>
        </p:txBody>
      </p:sp>
      <p:sp>
        <p:nvSpPr>
          <p:cNvPr id="6" name="عنصر نائب للتذييل 5">
            <a:extLst>
              <a:ext uri="{FF2B5EF4-FFF2-40B4-BE49-F238E27FC236}">
                <a16:creationId xmlns:a16="http://schemas.microsoft.com/office/drawing/2014/main" id="{707B655A-DA07-4943-8BA9-15A76A063E49}"/>
              </a:ext>
            </a:extLst>
          </p:cNvPr>
          <p:cNvSpPr>
            <a:spLocks noGrp="1"/>
          </p:cNvSpPr>
          <p:nvPr>
            <p:ph type="ftr" sz="quarter" idx="11"/>
          </p:nvPr>
        </p:nvSpPr>
        <p:spPr/>
        <p:txBody>
          <a:bodyPr/>
          <a:lstStyle/>
          <a:p>
            <a:endParaRPr lang="ar-SY"/>
          </a:p>
        </p:txBody>
      </p:sp>
      <p:sp>
        <p:nvSpPr>
          <p:cNvPr id="7" name="عنصر نائب لرقم الشريحة 6">
            <a:extLst>
              <a:ext uri="{FF2B5EF4-FFF2-40B4-BE49-F238E27FC236}">
                <a16:creationId xmlns:a16="http://schemas.microsoft.com/office/drawing/2014/main" id="{5FE0CA48-DB94-48A0-B06A-6B658831F440}"/>
              </a:ext>
            </a:extLst>
          </p:cNvPr>
          <p:cNvSpPr>
            <a:spLocks noGrp="1"/>
          </p:cNvSpPr>
          <p:nvPr>
            <p:ph type="sldNum" sz="quarter" idx="12"/>
          </p:nvPr>
        </p:nvSpPr>
        <p:spPr/>
        <p:txBody>
          <a:bodyPr/>
          <a:lstStyle/>
          <a:p>
            <a:fld id="{96211645-F939-45E8-BDA1-A1907C5147E1}" type="slidenum">
              <a:rPr lang="ar-SY" smtClean="0"/>
              <a:t>‹#›</a:t>
            </a:fld>
            <a:endParaRPr lang="ar-SY"/>
          </a:p>
        </p:txBody>
      </p:sp>
    </p:spTree>
    <p:extLst>
      <p:ext uri="{BB962C8B-B14F-4D97-AF65-F5344CB8AC3E}">
        <p14:creationId xmlns:p14="http://schemas.microsoft.com/office/powerpoint/2010/main" val="3581696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44F8D5A-D146-4C42-AFB3-893FE1C9A9F8}"/>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SY"/>
          </a:p>
        </p:txBody>
      </p:sp>
      <p:sp>
        <p:nvSpPr>
          <p:cNvPr id="3" name="عنصر نائب للصورة 2">
            <a:extLst>
              <a:ext uri="{FF2B5EF4-FFF2-40B4-BE49-F238E27FC236}">
                <a16:creationId xmlns:a16="http://schemas.microsoft.com/office/drawing/2014/main" id="{5B82912C-5223-4036-866C-F88B296F7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Y"/>
          </a:p>
        </p:txBody>
      </p:sp>
      <p:sp>
        <p:nvSpPr>
          <p:cNvPr id="4" name="عنصر نائب للنص 3">
            <a:extLst>
              <a:ext uri="{FF2B5EF4-FFF2-40B4-BE49-F238E27FC236}">
                <a16:creationId xmlns:a16="http://schemas.microsoft.com/office/drawing/2014/main" id="{A0D5F60F-4A9C-48AD-BCD6-CE011FBFFE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7B4B2A0B-C7C2-4ED1-BBFB-FFF4A8CDC6DC}"/>
              </a:ext>
            </a:extLst>
          </p:cNvPr>
          <p:cNvSpPr>
            <a:spLocks noGrp="1"/>
          </p:cNvSpPr>
          <p:nvPr>
            <p:ph type="dt" sz="half" idx="10"/>
          </p:nvPr>
        </p:nvSpPr>
        <p:spPr/>
        <p:txBody>
          <a:bodyPr/>
          <a:lstStyle/>
          <a:p>
            <a:fld id="{9EB07F50-F438-4298-950B-673622D75796}" type="datetimeFigureOut">
              <a:rPr lang="ar-SY" smtClean="0"/>
              <a:t>03/04/1444</a:t>
            </a:fld>
            <a:endParaRPr lang="ar-SY"/>
          </a:p>
        </p:txBody>
      </p:sp>
      <p:sp>
        <p:nvSpPr>
          <p:cNvPr id="6" name="عنصر نائب للتذييل 5">
            <a:extLst>
              <a:ext uri="{FF2B5EF4-FFF2-40B4-BE49-F238E27FC236}">
                <a16:creationId xmlns:a16="http://schemas.microsoft.com/office/drawing/2014/main" id="{9AF27E20-A900-49A2-A806-4195F5C30D9F}"/>
              </a:ext>
            </a:extLst>
          </p:cNvPr>
          <p:cNvSpPr>
            <a:spLocks noGrp="1"/>
          </p:cNvSpPr>
          <p:nvPr>
            <p:ph type="ftr" sz="quarter" idx="11"/>
          </p:nvPr>
        </p:nvSpPr>
        <p:spPr/>
        <p:txBody>
          <a:bodyPr/>
          <a:lstStyle/>
          <a:p>
            <a:endParaRPr lang="ar-SY"/>
          </a:p>
        </p:txBody>
      </p:sp>
      <p:sp>
        <p:nvSpPr>
          <p:cNvPr id="7" name="عنصر نائب لرقم الشريحة 6">
            <a:extLst>
              <a:ext uri="{FF2B5EF4-FFF2-40B4-BE49-F238E27FC236}">
                <a16:creationId xmlns:a16="http://schemas.microsoft.com/office/drawing/2014/main" id="{517690B6-F79D-481D-ABC1-164B831F8C35}"/>
              </a:ext>
            </a:extLst>
          </p:cNvPr>
          <p:cNvSpPr>
            <a:spLocks noGrp="1"/>
          </p:cNvSpPr>
          <p:nvPr>
            <p:ph type="sldNum" sz="quarter" idx="12"/>
          </p:nvPr>
        </p:nvSpPr>
        <p:spPr/>
        <p:txBody>
          <a:bodyPr/>
          <a:lstStyle/>
          <a:p>
            <a:fld id="{96211645-F939-45E8-BDA1-A1907C5147E1}" type="slidenum">
              <a:rPr lang="ar-SY" smtClean="0"/>
              <a:t>‹#›</a:t>
            </a:fld>
            <a:endParaRPr lang="ar-SY"/>
          </a:p>
        </p:txBody>
      </p:sp>
    </p:spTree>
    <p:extLst>
      <p:ext uri="{BB962C8B-B14F-4D97-AF65-F5344CB8AC3E}">
        <p14:creationId xmlns:p14="http://schemas.microsoft.com/office/powerpoint/2010/main" val="13456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8F78221C-7BC3-4A64-A16C-5751A60B4E1F}"/>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SY"/>
          </a:p>
        </p:txBody>
      </p:sp>
      <p:sp>
        <p:nvSpPr>
          <p:cNvPr id="3" name="عنصر نائب للنص 2">
            <a:extLst>
              <a:ext uri="{FF2B5EF4-FFF2-40B4-BE49-F238E27FC236}">
                <a16:creationId xmlns:a16="http://schemas.microsoft.com/office/drawing/2014/main" id="{5B5F60A5-722D-47E5-911A-A18154D36B6B}"/>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SY"/>
          </a:p>
        </p:txBody>
      </p:sp>
      <p:sp>
        <p:nvSpPr>
          <p:cNvPr id="4" name="عنصر نائب للتاريخ 3">
            <a:extLst>
              <a:ext uri="{FF2B5EF4-FFF2-40B4-BE49-F238E27FC236}">
                <a16:creationId xmlns:a16="http://schemas.microsoft.com/office/drawing/2014/main" id="{6EFA06C3-3EBF-43AD-96D5-02E27107C93B}"/>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EB07F50-F438-4298-950B-673622D75796}" type="datetimeFigureOut">
              <a:rPr lang="ar-SY" smtClean="0"/>
              <a:t>03/04/1444</a:t>
            </a:fld>
            <a:endParaRPr lang="ar-SY"/>
          </a:p>
        </p:txBody>
      </p:sp>
      <p:sp>
        <p:nvSpPr>
          <p:cNvPr id="5" name="عنصر نائب للتذييل 4">
            <a:extLst>
              <a:ext uri="{FF2B5EF4-FFF2-40B4-BE49-F238E27FC236}">
                <a16:creationId xmlns:a16="http://schemas.microsoft.com/office/drawing/2014/main" id="{6EF4B836-F3FB-488B-96FF-5B1825A915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Y"/>
          </a:p>
        </p:txBody>
      </p:sp>
      <p:sp>
        <p:nvSpPr>
          <p:cNvPr id="6" name="عنصر نائب لرقم الشريحة 5">
            <a:extLst>
              <a:ext uri="{FF2B5EF4-FFF2-40B4-BE49-F238E27FC236}">
                <a16:creationId xmlns:a16="http://schemas.microsoft.com/office/drawing/2014/main" id="{D9227409-5677-460C-B188-50C116E7BDA1}"/>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6211645-F939-45E8-BDA1-A1907C5147E1}" type="slidenum">
              <a:rPr lang="ar-SY" smtClean="0"/>
              <a:t>‹#›</a:t>
            </a:fld>
            <a:endParaRPr lang="ar-SY"/>
          </a:p>
        </p:txBody>
      </p:sp>
    </p:spTree>
    <p:extLst>
      <p:ext uri="{BB962C8B-B14F-4D97-AF65-F5344CB8AC3E}">
        <p14:creationId xmlns:p14="http://schemas.microsoft.com/office/powerpoint/2010/main" val="1153100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54C743E-5359-4269-8046-882127AC8193}"/>
              </a:ext>
            </a:extLst>
          </p:cNvPr>
          <p:cNvSpPr>
            <a:spLocks noGrp="1"/>
          </p:cNvSpPr>
          <p:nvPr>
            <p:ph type="ctrTitle"/>
          </p:nvPr>
        </p:nvSpPr>
        <p:spPr>
          <a:xfrm>
            <a:off x="339436" y="1355884"/>
            <a:ext cx="11513127" cy="2387600"/>
          </a:xfrm>
        </p:spPr>
        <p:txBody>
          <a:bodyPr>
            <a:normAutofit fontScale="90000"/>
          </a:bodyPr>
          <a:lstStyle/>
          <a:p>
            <a:r>
              <a:rPr lang="ar-SY" dirty="0"/>
              <a:t>المحاضرة الثالثة </a:t>
            </a:r>
            <a:br>
              <a:rPr lang="ar-SY" dirty="0"/>
            </a:br>
            <a:r>
              <a:rPr lang="ar-SY" sz="4800" dirty="0"/>
              <a:t>تلوث الاشكال الصيدلانية </a:t>
            </a:r>
            <a:r>
              <a:rPr lang="ar-SY" sz="4800" dirty="0" err="1"/>
              <a:t>بالمتعضيات</a:t>
            </a:r>
            <a:r>
              <a:rPr lang="ar-SY" sz="4800" dirty="0"/>
              <a:t> الدقيقة</a:t>
            </a:r>
            <a:br>
              <a:rPr lang="ar-SY" sz="4800" dirty="0"/>
            </a:br>
            <a:r>
              <a:rPr lang="en-US" sz="4400" dirty="0"/>
              <a:t>microbial contamination of pharmaceutical </a:t>
            </a:r>
            <a:r>
              <a:rPr lang="en-US" sz="4400" dirty="0" err="1"/>
              <a:t>prouducts</a:t>
            </a:r>
            <a:endParaRPr lang="ar-SY" dirty="0"/>
          </a:p>
        </p:txBody>
      </p:sp>
      <p:sp>
        <p:nvSpPr>
          <p:cNvPr id="3" name="عنوان فرعي 2">
            <a:extLst>
              <a:ext uri="{FF2B5EF4-FFF2-40B4-BE49-F238E27FC236}">
                <a16:creationId xmlns:a16="http://schemas.microsoft.com/office/drawing/2014/main" id="{C7E04644-28EC-4EE6-B7F5-D566C8CD9CD8}"/>
              </a:ext>
            </a:extLst>
          </p:cNvPr>
          <p:cNvSpPr>
            <a:spLocks noGrp="1"/>
          </p:cNvSpPr>
          <p:nvPr>
            <p:ph type="subTitle" idx="1"/>
          </p:nvPr>
        </p:nvSpPr>
        <p:spPr>
          <a:xfrm>
            <a:off x="1524000" y="4907756"/>
            <a:ext cx="9144000" cy="1655762"/>
          </a:xfrm>
        </p:spPr>
        <p:txBody>
          <a:bodyPr>
            <a:normAutofit/>
          </a:bodyPr>
          <a:lstStyle/>
          <a:p>
            <a:r>
              <a:rPr lang="ar-SY" sz="4000" dirty="0"/>
              <a:t>د. سوسن </a:t>
            </a:r>
            <a:r>
              <a:rPr lang="ar-SY" sz="4000" dirty="0" err="1"/>
              <a:t>الخاني</a:t>
            </a:r>
            <a:endParaRPr lang="ar-SY" sz="4000" dirty="0"/>
          </a:p>
        </p:txBody>
      </p:sp>
    </p:spTree>
    <p:extLst>
      <p:ext uri="{BB962C8B-B14F-4D97-AF65-F5344CB8AC3E}">
        <p14:creationId xmlns:p14="http://schemas.microsoft.com/office/powerpoint/2010/main" val="3850010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A02FE5E-D5D1-4D9F-BACC-997F47E9A546}"/>
              </a:ext>
            </a:extLst>
          </p:cNvPr>
          <p:cNvSpPr>
            <a:spLocks noGrp="1"/>
          </p:cNvSpPr>
          <p:nvPr>
            <p:ph type="title"/>
          </p:nvPr>
        </p:nvSpPr>
        <p:spPr>
          <a:xfrm>
            <a:off x="1303020" y="342265"/>
            <a:ext cx="10515600" cy="686435"/>
          </a:xfrm>
        </p:spPr>
        <p:txBody>
          <a:bodyPr>
            <a:normAutofit/>
          </a:bodyPr>
          <a:lstStyle/>
          <a:p>
            <a:r>
              <a:rPr lang="ar-SY" sz="3600" dirty="0"/>
              <a:t>7- المعدات والأجهزة</a:t>
            </a:r>
          </a:p>
        </p:txBody>
      </p:sp>
      <p:sp>
        <p:nvSpPr>
          <p:cNvPr id="3" name="عنصر نائب للمحتوى 2">
            <a:extLst>
              <a:ext uri="{FF2B5EF4-FFF2-40B4-BE49-F238E27FC236}">
                <a16:creationId xmlns:a16="http://schemas.microsoft.com/office/drawing/2014/main" id="{F039F356-F3C9-444D-8B5E-8BA5BF86F7B9}"/>
              </a:ext>
            </a:extLst>
          </p:cNvPr>
          <p:cNvSpPr>
            <a:spLocks noGrp="1"/>
          </p:cNvSpPr>
          <p:nvPr>
            <p:ph idx="1"/>
          </p:nvPr>
        </p:nvSpPr>
        <p:spPr>
          <a:xfrm>
            <a:off x="320040" y="1051560"/>
            <a:ext cx="11498580" cy="5806439"/>
          </a:xfrm>
        </p:spPr>
        <p:txBody>
          <a:bodyPr>
            <a:normAutofit fontScale="92500"/>
          </a:bodyPr>
          <a:lstStyle/>
          <a:p>
            <a:pPr>
              <a:lnSpc>
                <a:spcPct val="120000"/>
              </a:lnSpc>
            </a:pPr>
            <a:r>
              <a:rPr lang="ar-SY" dirty="0"/>
              <a:t>يكون المكتب الهندسي مسؤول عن تصميم خط الإنتاج (مكان دخول المادة الأولية، مكان وجود الآلات، منطقة وقوف العمال، ....) والذي ينتهي بإنتاج الشكل الصيدلاني بشكله النهائي.</a:t>
            </a:r>
          </a:p>
          <a:p>
            <a:pPr>
              <a:lnSpc>
                <a:spcPct val="120000"/>
              </a:lnSpc>
            </a:pPr>
            <a:r>
              <a:rPr lang="ar-SY" dirty="0"/>
              <a:t>قد تكون الأجهزة والأدوات المستخدمة في التصنيع سبب بتلوث الشكل الصيدلاني لذلك إليك بعض التعليمات والقواعد الإرشادية التي تعمل على تخفيف التلوث الميكروبي الناتج عن الأجهزة قدر الإمكان:</a:t>
            </a:r>
          </a:p>
          <a:p>
            <a:pPr>
              <a:lnSpc>
                <a:spcPct val="120000"/>
              </a:lnSpc>
            </a:pPr>
            <a:r>
              <a:rPr lang="ar-SY" dirty="0"/>
              <a:t>يجب أن تكون الأجزاء المتحركة من الآلة مغطاة قدر الإمكان بحيث تكون بعيدة عن الشكل الصيدلاني والبقايا التي يخلّفها، لأن </a:t>
            </a:r>
            <a:r>
              <a:rPr lang="ar-SY" u="sng" dirty="0"/>
              <a:t>تغطية الأجزاء المتحركة سيمنع تراكم الغبار والمواد الأولية للدواء على سطوح الآلات </a:t>
            </a:r>
            <a:r>
              <a:rPr lang="ar-SY" dirty="0"/>
              <a:t>وتحولها إلى بؤر جرثومية قد تنفصل فيما بعد وتلوّث الشكل الصيدلاني أو الجو المحيط.</a:t>
            </a:r>
          </a:p>
          <a:p>
            <a:pPr>
              <a:lnSpc>
                <a:spcPct val="120000"/>
              </a:lnSpc>
            </a:pPr>
            <a:r>
              <a:rPr lang="ar-SY" dirty="0"/>
              <a:t>كلما كانت الأجزاء المتحركة القريبة للشكل الصيدلاني قليلة كلما كان أفضل.</a:t>
            </a:r>
          </a:p>
          <a:p>
            <a:pPr>
              <a:lnSpc>
                <a:spcPct val="120000"/>
              </a:lnSpc>
            </a:pPr>
            <a:r>
              <a:rPr lang="ar-SY" dirty="0"/>
              <a:t>يجب أن تكون </a:t>
            </a:r>
            <a:r>
              <a:rPr lang="ar-SY" u="sng" dirty="0"/>
              <a:t>أجزاء الآلة التي على تماس مباشر مع الشكل الصيدلاني </a:t>
            </a:r>
            <a:r>
              <a:rPr lang="ar-SY" dirty="0"/>
              <a:t>أو قريبة منه </a:t>
            </a:r>
            <a:r>
              <a:rPr lang="ar-SY" dirty="0">
                <a:solidFill>
                  <a:srgbClr val="0000FF"/>
                </a:solidFill>
              </a:rPr>
              <a:t>سهلة الفكّ والتركيب بحيث يسهل تنظيفها وتعقيمها</a:t>
            </a:r>
            <a:r>
              <a:rPr lang="ar-SY" dirty="0"/>
              <a:t> (مثل المكبس عند تصنيع المضغوطات ).</a:t>
            </a:r>
          </a:p>
        </p:txBody>
      </p:sp>
    </p:spTree>
    <p:extLst>
      <p:ext uri="{BB962C8B-B14F-4D97-AF65-F5344CB8AC3E}">
        <p14:creationId xmlns:p14="http://schemas.microsoft.com/office/powerpoint/2010/main" val="2225103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EC3CB42F-6ADD-44B0-97F4-1EDAD51082B0}"/>
              </a:ext>
            </a:extLst>
          </p:cNvPr>
          <p:cNvSpPr>
            <a:spLocks noGrp="1"/>
          </p:cNvSpPr>
          <p:nvPr>
            <p:ph idx="1"/>
          </p:nvPr>
        </p:nvSpPr>
        <p:spPr>
          <a:xfrm>
            <a:off x="342900" y="511968"/>
            <a:ext cx="11521440" cy="6140292"/>
          </a:xfrm>
        </p:spPr>
        <p:txBody>
          <a:bodyPr>
            <a:normAutofit fontScale="85000" lnSpcReduction="10000"/>
          </a:bodyPr>
          <a:lstStyle/>
          <a:p>
            <a:pPr>
              <a:lnSpc>
                <a:spcPct val="150000"/>
              </a:lnSpc>
            </a:pPr>
            <a:r>
              <a:rPr lang="ar-SY" dirty="0"/>
              <a:t>يجب أن تكون الأجزاء المكشوفة من الآلة قليلة المساحة (تشغل أصغر مساحة ممكنة).</a:t>
            </a:r>
          </a:p>
          <a:p>
            <a:pPr>
              <a:lnSpc>
                <a:spcPct val="150000"/>
              </a:lnSpc>
            </a:pPr>
            <a:r>
              <a:rPr lang="ar-SY" u="sng" dirty="0"/>
              <a:t>تجنب </a:t>
            </a:r>
            <a:r>
              <a:rPr lang="ar-SY" u="sng" dirty="0" err="1"/>
              <a:t>النتواءات</a:t>
            </a:r>
            <a:r>
              <a:rPr lang="ar-SY" u="sng" dirty="0"/>
              <a:t> والبراغي التقليدية </a:t>
            </a:r>
            <a:r>
              <a:rPr lang="ar-SY" dirty="0"/>
              <a:t>"ذات الحواف المسدسة" ويفضل </a:t>
            </a:r>
            <a:r>
              <a:rPr lang="ar-SY" dirty="0">
                <a:solidFill>
                  <a:srgbClr val="0000FF"/>
                </a:solidFill>
              </a:rPr>
              <a:t>البراغي ذات النهايات </a:t>
            </a:r>
            <a:r>
              <a:rPr lang="ar-SY" dirty="0" err="1">
                <a:solidFill>
                  <a:srgbClr val="0000FF"/>
                </a:solidFill>
              </a:rPr>
              <a:t>المقببة</a:t>
            </a:r>
            <a:r>
              <a:rPr lang="ar-SY" dirty="0">
                <a:solidFill>
                  <a:srgbClr val="0000FF"/>
                </a:solidFill>
              </a:rPr>
              <a:t>  (او المدورة) </a:t>
            </a:r>
            <a:r>
              <a:rPr lang="ar-SY" dirty="0"/>
              <a:t>والتي تحوي شق صغير لتثبيت البرغي في مكانه والسماح بفكه إذا دعت الحاجة</a:t>
            </a:r>
          </a:p>
          <a:p>
            <a:pPr>
              <a:lnSpc>
                <a:spcPct val="150000"/>
              </a:lnSpc>
            </a:pPr>
            <a:r>
              <a:rPr lang="ar-SY" dirty="0"/>
              <a:t>الوصلات والأنابيب تعقم يوميا </a:t>
            </a:r>
          </a:p>
          <a:p>
            <a:pPr>
              <a:lnSpc>
                <a:spcPct val="150000"/>
              </a:lnSpc>
            </a:pPr>
            <a:r>
              <a:rPr lang="ar-SY" dirty="0"/>
              <a:t>يجب </a:t>
            </a:r>
            <a:r>
              <a:rPr lang="ar-SY" dirty="0">
                <a:solidFill>
                  <a:srgbClr val="0000FF"/>
                </a:solidFill>
              </a:rPr>
              <a:t>غسل الحلل (اوعية كبيرة الحجم )  </a:t>
            </a:r>
            <a:r>
              <a:rPr lang="ar-SY" dirty="0"/>
              <a:t>التي يتم فيها تحضير الطبخات الدوائية، وتختلف طريقة غسلها:</a:t>
            </a:r>
          </a:p>
          <a:p>
            <a:pPr marL="0" indent="0">
              <a:lnSpc>
                <a:spcPct val="150000"/>
              </a:lnSpc>
              <a:buNone/>
            </a:pPr>
            <a:r>
              <a:rPr lang="ar-SY" dirty="0"/>
              <a:t>- التنظيف المغلق : </a:t>
            </a:r>
            <a:r>
              <a:rPr lang="ar-SY" u="sng" dirty="0"/>
              <a:t>اضافة مقدار من الماء (</a:t>
            </a:r>
            <a:r>
              <a:rPr lang="en-US" u="sng" dirty="0"/>
              <a:t>WFI</a:t>
            </a:r>
            <a:r>
              <a:rPr lang="ar-SY" u="sng" dirty="0"/>
              <a:t>) في الحلة </a:t>
            </a:r>
            <a:r>
              <a:rPr lang="ar-SY" u="dbl" dirty="0"/>
              <a:t>وتدويرها</a:t>
            </a:r>
            <a:r>
              <a:rPr lang="ar-SY" u="sng" dirty="0"/>
              <a:t> ثم التخلص من الماء</a:t>
            </a:r>
            <a:r>
              <a:rPr lang="ar-SY" dirty="0"/>
              <a:t>، تكرر هذه العملية عدة مرات ريثما تنظف الحلة </a:t>
            </a:r>
            <a:r>
              <a:rPr lang="ar-SY" dirty="0" err="1"/>
              <a:t>تماما،ً</a:t>
            </a:r>
            <a:r>
              <a:rPr lang="ar-SY" dirty="0"/>
              <a:t> سلبية هذه الطريقة أنه في حال كان لدينا تلوث جرثومي في بقعة معينة من الحلة فإن تدوير الماء فيها سيؤدي إلى انتشار الجراثيم بكامل الحلة لذلك فإن هذه الطريقة غير مرغوبة.</a:t>
            </a:r>
          </a:p>
          <a:p>
            <a:pPr marL="0" indent="0">
              <a:lnSpc>
                <a:spcPct val="150000"/>
              </a:lnSpc>
              <a:buNone/>
            </a:pPr>
            <a:r>
              <a:rPr lang="ar-SY" dirty="0"/>
              <a:t>- التنظيف المفتوح: المقصود هنا هو </a:t>
            </a:r>
            <a:r>
              <a:rPr lang="ar-SY" u="sng" dirty="0"/>
              <a:t>إمالة الحلة وجلب خرطوم ماء (</a:t>
            </a:r>
            <a:r>
              <a:rPr lang="en-US" u="sng" dirty="0"/>
              <a:t>WFI</a:t>
            </a:r>
            <a:r>
              <a:rPr lang="ar-SY" u="sng" dirty="0"/>
              <a:t>) وشطف الحلة </a:t>
            </a:r>
            <a:r>
              <a:rPr lang="ar-SY" u="dbl" dirty="0"/>
              <a:t>بتيار ماء مستمر </a:t>
            </a:r>
            <a:r>
              <a:rPr lang="ar-SY" dirty="0"/>
              <a:t>بهذه الطريقة تنجرف جميع البقايا والجراثيم مع تيار الماء المستمر </a:t>
            </a:r>
            <a:r>
              <a:rPr lang="ar-SY" u="sng" dirty="0"/>
              <a:t>لتصب في مجاري الصرف</a:t>
            </a:r>
            <a:r>
              <a:rPr lang="ar-SY" dirty="0"/>
              <a:t>، وهذه الطريقة المفضلة.</a:t>
            </a:r>
          </a:p>
        </p:txBody>
      </p:sp>
    </p:spTree>
    <p:extLst>
      <p:ext uri="{BB962C8B-B14F-4D97-AF65-F5344CB8AC3E}">
        <p14:creationId xmlns:p14="http://schemas.microsoft.com/office/powerpoint/2010/main" val="1456564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E0EB6A93-6C86-46A4-8D10-632F3AC061DA}"/>
              </a:ext>
            </a:extLst>
          </p:cNvPr>
          <p:cNvSpPr>
            <a:spLocks noGrp="1"/>
          </p:cNvSpPr>
          <p:nvPr>
            <p:ph idx="1"/>
          </p:nvPr>
        </p:nvSpPr>
        <p:spPr>
          <a:xfrm>
            <a:off x="205740" y="934084"/>
            <a:ext cx="11704320" cy="5352415"/>
          </a:xfrm>
        </p:spPr>
        <p:txBody>
          <a:bodyPr>
            <a:normAutofit/>
          </a:bodyPr>
          <a:lstStyle/>
          <a:p>
            <a:pPr>
              <a:lnSpc>
                <a:spcPct val="150000"/>
              </a:lnSpc>
            </a:pPr>
            <a:r>
              <a:rPr lang="ar-SY" dirty="0"/>
              <a:t>يجب أن تكون الصمامات الموجودة على شبكات الأنابيب سهلة الفك والتنظيف.</a:t>
            </a:r>
          </a:p>
          <a:p>
            <a:pPr>
              <a:lnSpc>
                <a:spcPct val="150000"/>
              </a:lnSpc>
            </a:pPr>
            <a:r>
              <a:rPr lang="ar-SY" dirty="0"/>
              <a:t>يفضل أن تكون </a:t>
            </a:r>
            <a:r>
              <a:rPr lang="ar-SY" u="sng" dirty="0"/>
              <a:t>شفرات المازج </a:t>
            </a:r>
            <a:r>
              <a:rPr lang="ar-SY" dirty="0"/>
              <a:t>على قطعة واحدة مع المحور الحامل لها بحيث تكون </a:t>
            </a:r>
            <a:r>
              <a:rPr lang="ar-SY" dirty="0">
                <a:solidFill>
                  <a:srgbClr val="0000FF"/>
                </a:solidFill>
              </a:rPr>
              <a:t>سهلة التنظيف</a:t>
            </a:r>
            <a:r>
              <a:rPr lang="ar-SY" dirty="0"/>
              <a:t>.</a:t>
            </a:r>
          </a:p>
          <a:p>
            <a:pPr>
              <a:lnSpc>
                <a:spcPct val="150000"/>
              </a:lnSpc>
            </a:pPr>
            <a:r>
              <a:rPr lang="ar-SY" dirty="0"/>
              <a:t>اتجاه الأنابيب المتصلة بالآلات يجب أن يكون بعيد عن جهة خروج المنتج، وأن تكون الأوعية التي تخزن فيها نواتج عمليات التصنيع ذاتية التصريف.</a:t>
            </a:r>
          </a:p>
          <a:p>
            <a:pPr>
              <a:lnSpc>
                <a:spcPct val="150000"/>
              </a:lnSpc>
            </a:pPr>
            <a:r>
              <a:rPr lang="ar-SY" dirty="0"/>
              <a:t>إذا كانت </a:t>
            </a:r>
            <a:r>
              <a:rPr lang="ar-SY" u="sng" dirty="0"/>
              <a:t>الأجهزة حاوية على مراشح أو أكياس تصفية </a:t>
            </a:r>
            <a:r>
              <a:rPr lang="ar-SY" dirty="0"/>
              <a:t>من الورق أو القماش القطني أو الكتاني فيجب اتخاذ احتياطات لتنظيفها بشكل لا يسمح بنمو الميكروبات عليها.</a:t>
            </a:r>
          </a:p>
        </p:txBody>
      </p:sp>
    </p:spTree>
    <p:extLst>
      <p:ext uri="{BB962C8B-B14F-4D97-AF65-F5344CB8AC3E}">
        <p14:creationId xmlns:p14="http://schemas.microsoft.com/office/powerpoint/2010/main" val="1969747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353E1723-B7AA-4DF1-959E-C16EB340F7B5}"/>
              </a:ext>
            </a:extLst>
          </p:cNvPr>
          <p:cNvSpPr>
            <a:spLocks noGrp="1"/>
          </p:cNvSpPr>
          <p:nvPr>
            <p:ph idx="1"/>
          </p:nvPr>
        </p:nvSpPr>
        <p:spPr>
          <a:xfrm>
            <a:off x="0" y="388620"/>
            <a:ext cx="12001500" cy="6469380"/>
          </a:xfrm>
        </p:spPr>
        <p:txBody>
          <a:bodyPr>
            <a:normAutofit fontScale="77500" lnSpcReduction="20000"/>
          </a:bodyPr>
          <a:lstStyle/>
          <a:p>
            <a:pPr marL="0" indent="0">
              <a:lnSpc>
                <a:spcPct val="150000"/>
              </a:lnSpc>
              <a:buNone/>
            </a:pPr>
            <a:r>
              <a:rPr lang="ar-SY" b="1" dirty="0">
                <a:solidFill>
                  <a:srgbClr val="FF0000"/>
                </a:solidFill>
              </a:rPr>
              <a:t>تنظيف الآلات : </a:t>
            </a:r>
          </a:p>
          <a:p>
            <a:pPr>
              <a:lnSpc>
                <a:spcPct val="150000"/>
              </a:lnSpc>
            </a:pPr>
            <a:r>
              <a:rPr lang="ar-SY" u="dbl" dirty="0"/>
              <a:t>تتم عملية تنظيف الآلات في نهاية يوم العمل</a:t>
            </a:r>
            <a:r>
              <a:rPr lang="ar-SY" dirty="0"/>
              <a:t>، بحيث تكون جاهزة للتصنيع مباشرةً في اليوم التالي.</a:t>
            </a:r>
          </a:p>
          <a:p>
            <a:pPr>
              <a:lnSpc>
                <a:spcPct val="150000"/>
              </a:lnSpc>
            </a:pPr>
            <a:r>
              <a:rPr lang="ar-SY" dirty="0"/>
              <a:t>تتألف الآلات من جزء ثابت وآخر متحرك.</a:t>
            </a:r>
          </a:p>
          <a:p>
            <a:pPr marL="0" indent="0">
              <a:lnSpc>
                <a:spcPct val="150000"/>
              </a:lnSpc>
              <a:buNone/>
            </a:pPr>
            <a:r>
              <a:rPr lang="ar-SY" b="1" dirty="0">
                <a:solidFill>
                  <a:schemeClr val="accent2">
                    <a:lumMod val="75000"/>
                  </a:schemeClr>
                </a:solidFill>
              </a:rPr>
              <a:t>1- الأجزاء الثابتة:</a:t>
            </a:r>
          </a:p>
          <a:p>
            <a:pPr>
              <a:lnSpc>
                <a:spcPct val="150000"/>
              </a:lnSpc>
            </a:pPr>
            <a:r>
              <a:rPr lang="ar-SY" u="sng" dirty="0"/>
              <a:t>تنظف في المكان </a:t>
            </a:r>
            <a:r>
              <a:rPr lang="en-US" u="sng" dirty="0"/>
              <a:t>cleaning in place (CIP) </a:t>
            </a:r>
            <a:r>
              <a:rPr lang="ar-SY" u="sng" dirty="0"/>
              <a:t> </a:t>
            </a:r>
            <a:r>
              <a:rPr lang="ar-SY" dirty="0"/>
              <a:t>وفق 4 خطوات:</a:t>
            </a:r>
          </a:p>
          <a:p>
            <a:pPr>
              <a:lnSpc>
                <a:spcPct val="150000"/>
              </a:lnSpc>
            </a:pPr>
            <a:r>
              <a:rPr lang="ar-SY" dirty="0"/>
              <a:t>أولاً: يتم إمرار </a:t>
            </a:r>
            <a:r>
              <a:rPr lang="ar-SY" dirty="0">
                <a:solidFill>
                  <a:srgbClr val="0000FF"/>
                </a:solidFill>
              </a:rPr>
              <a:t>تيار من الهواء الساخن والمضغوط والذي يقوم بإزالة الغبار الملتصق بالآلات </a:t>
            </a:r>
            <a:r>
              <a:rPr lang="ar-SY" dirty="0"/>
              <a:t>وإعادة بعثرة ما تراكم من المواد الأولية أثناء عملية التصنيع (في حال قمنا باستخدام الماء سيكون من الصعب إزالة المواد المتراكمة على الآلات). </a:t>
            </a:r>
          </a:p>
          <a:p>
            <a:pPr>
              <a:lnSpc>
                <a:spcPct val="150000"/>
              </a:lnSpc>
            </a:pPr>
            <a:r>
              <a:rPr lang="ar-SY" dirty="0" err="1"/>
              <a:t>ثانيا:ً</a:t>
            </a:r>
            <a:r>
              <a:rPr lang="ar-SY" dirty="0"/>
              <a:t> يتم </a:t>
            </a:r>
            <a:r>
              <a:rPr lang="ar-SY" dirty="0">
                <a:solidFill>
                  <a:srgbClr val="0000FF"/>
                </a:solidFill>
              </a:rPr>
              <a:t>تطبيق محلول لمادة منظفة </a:t>
            </a:r>
            <a:r>
              <a:rPr lang="en-US" dirty="0">
                <a:solidFill>
                  <a:srgbClr val="0000FF"/>
                </a:solidFill>
              </a:rPr>
              <a:t> </a:t>
            </a:r>
            <a:r>
              <a:rPr lang="en-US" dirty="0"/>
              <a:t>detergent "</a:t>
            </a:r>
            <a:r>
              <a:rPr lang="ar-SY" dirty="0"/>
              <a:t>سائل جلي" </a:t>
            </a:r>
            <a:r>
              <a:rPr lang="ar-SY" u="sng" dirty="0"/>
              <a:t>مع استخدام فرشاة لفرك وحكّ الآلة لإزالة بقايا المواد </a:t>
            </a:r>
            <a:r>
              <a:rPr lang="ar-SY" dirty="0"/>
              <a:t>العالقة.</a:t>
            </a:r>
          </a:p>
          <a:p>
            <a:pPr>
              <a:lnSpc>
                <a:spcPct val="150000"/>
              </a:lnSpc>
            </a:pPr>
            <a:r>
              <a:rPr lang="ar-SY" dirty="0" err="1"/>
              <a:t>ثالثا:ً</a:t>
            </a:r>
            <a:r>
              <a:rPr lang="ar-SY" dirty="0"/>
              <a:t> </a:t>
            </a:r>
            <a:r>
              <a:rPr lang="ar-SY" dirty="0">
                <a:solidFill>
                  <a:srgbClr val="0000FF"/>
                </a:solidFill>
              </a:rPr>
              <a:t>تطبيق محلول لمادة معقمة</a:t>
            </a:r>
            <a:r>
              <a:rPr lang="ar-SY" dirty="0"/>
              <a:t>، ويفضل </a:t>
            </a:r>
            <a:r>
              <a:rPr lang="ar-SY" dirty="0" err="1"/>
              <a:t>هيبوكلوريت</a:t>
            </a:r>
            <a:r>
              <a:rPr lang="ar-SY" dirty="0"/>
              <a:t> الصوديوم، بشرط أن تكون المادة المعقمة المستخدمة في المنطقة العقيمة خاضعة لاختبار العقامة.</a:t>
            </a:r>
          </a:p>
          <a:p>
            <a:pPr>
              <a:lnSpc>
                <a:spcPct val="150000"/>
              </a:lnSpc>
            </a:pPr>
            <a:r>
              <a:rPr lang="ar-SY" dirty="0" err="1"/>
              <a:t>رابعا:ً</a:t>
            </a:r>
            <a:r>
              <a:rPr lang="ar-SY" dirty="0"/>
              <a:t> يتم </a:t>
            </a:r>
            <a:r>
              <a:rPr lang="ar-SY" dirty="0">
                <a:solidFill>
                  <a:srgbClr val="0000FF"/>
                </a:solidFill>
              </a:rPr>
              <a:t>الشطف بالماء المعدّ للحقن </a:t>
            </a:r>
            <a:r>
              <a:rPr lang="en-US" dirty="0">
                <a:solidFill>
                  <a:srgbClr val="0000FF"/>
                </a:solidFill>
              </a:rPr>
              <a:t>WFI </a:t>
            </a:r>
            <a:r>
              <a:rPr lang="ar-SY" dirty="0"/>
              <a:t>للتخلص من بقايا المادة المطهرة.</a:t>
            </a:r>
          </a:p>
        </p:txBody>
      </p:sp>
    </p:spTree>
    <p:extLst>
      <p:ext uri="{BB962C8B-B14F-4D97-AF65-F5344CB8AC3E}">
        <p14:creationId xmlns:p14="http://schemas.microsoft.com/office/powerpoint/2010/main" val="4128675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9F665151-1740-4804-A808-BE4BEE2E948B}"/>
              </a:ext>
            </a:extLst>
          </p:cNvPr>
          <p:cNvSpPr>
            <a:spLocks noGrp="1"/>
          </p:cNvSpPr>
          <p:nvPr>
            <p:ph idx="1"/>
          </p:nvPr>
        </p:nvSpPr>
        <p:spPr>
          <a:xfrm>
            <a:off x="0" y="365760"/>
            <a:ext cx="12024360" cy="5811203"/>
          </a:xfrm>
        </p:spPr>
        <p:txBody>
          <a:bodyPr>
            <a:normAutofit fontScale="77500" lnSpcReduction="20000"/>
          </a:bodyPr>
          <a:lstStyle/>
          <a:p>
            <a:pPr>
              <a:lnSpc>
                <a:spcPct val="200000"/>
              </a:lnSpc>
            </a:pPr>
            <a:r>
              <a:rPr lang="ar-SY" b="1" dirty="0">
                <a:solidFill>
                  <a:schemeClr val="accent2">
                    <a:lumMod val="75000"/>
                  </a:schemeClr>
                </a:solidFill>
              </a:rPr>
              <a:t>2- الأجزاء المتحركة من الآلة القابلة للفكّ والتحريك:</a:t>
            </a:r>
          </a:p>
          <a:p>
            <a:pPr>
              <a:lnSpc>
                <a:spcPct val="200000"/>
              </a:lnSpc>
            </a:pPr>
            <a:r>
              <a:rPr lang="ar-SY" dirty="0"/>
              <a:t>يتم </a:t>
            </a:r>
            <a:r>
              <a:rPr lang="ar-SY" u="dbl" dirty="0"/>
              <a:t>تعقيمها</a:t>
            </a:r>
            <a:r>
              <a:rPr lang="ar-SY" dirty="0"/>
              <a:t> بالطريقة المناسبة لطبيعة هذا الجزء:</a:t>
            </a:r>
          </a:p>
          <a:p>
            <a:pPr>
              <a:lnSpc>
                <a:spcPct val="200000"/>
              </a:lnSpc>
            </a:pPr>
            <a:r>
              <a:rPr lang="ar-SY" dirty="0"/>
              <a:t>1- </a:t>
            </a:r>
            <a:r>
              <a:rPr lang="ar-SY" b="1" dirty="0">
                <a:solidFill>
                  <a:srgbClr val="7030A0"/>
                </a:solidFill>
              </a:rPr>
              <a:t>الأجزاء المعدنية </a:t>
            </a:r>
            <a:r>
              <a:rPr lang="ar-SY" dirty="0"/>
              <a:t>: تتحمل الحرارة لذلك تُعقم </a:t>
            </a:r>
            <a:r>
              <a:rPr lang="ar-SY" dirty="0">
                <a:solidFill>
                  <a:srgbClr val="0000FF"/>
                </a:solidFill>
              </a:rPr>
              <a:t>بالحرارة الجافة</a:t>
            </a:r>
          </a:p>
          <a:p>
            <a:pPr>
              <a:lnSpc>
                <a:spcPct val="200000"/>
              </a:lnSpc>
            </a:pPr>
            <a:r>
              <a:rPr lang="ar-SY" dirty="0"/>
              <a:t>2- أما </a:t>
            </a:r>
            <a:r>
              <a:rPr lang="ar-SY" b="1" dirty="0">
                <a:solidFill>
                  <a:srgbClr val="7030A0"/>
                </a:solidFill>
              </a:rPr>
              <a:t>المواد اللدنة </a:t>
            </a:r>
            <a:r>
              <a:rPr lang="ar-SY" dirty="0"/>
              <a:t>: إذا كانت تتحمل </a:t>
            </a:r>
            <a:r>
              <a:rPr lang="ar-SY" dirty="0">
                <a:solidFill>
                  <a:srgbClr val="0000FF"/>
                </a:solidFill>
              </a:rPr>
              <a:t>الحرارة الرطبة </a:t>
            </a:r>
            <a:r>
              <a:rPr lang="ar-SY" dirty="0"/>
              <a:t>يتم تعقيمها بالحرارة الرطبة أما إذا كانت لا تتحمل التعقيم بالحرارة الجافة أو الرطبة يتم تعقيمها </a:t>
            </a:r>
            <a:r>
              <a:rPr lang="ar-SY" dirty="0">
                <a:solidFill>
                  <a:srgbClr val="0000FF"/>
                </a:solidFill>
              </a:rPr>
              <a:t>بالنقع في محلول لمادة معقمة لفترة كافية</a:t>
            </a:r>
          </a:p>
          <a:p>
            <a:pPr>
              <a:lnSpc>
                <a:spcPct val="200000"/>
              </a:lnSpc>
            </a:pPr>
            <a:r>
              <a:rPr lang="ar-SY" b="1" dirty="0">
                <a:solidFill>
                  <a:srgbClr val="FF0000"/>
                </a:solidFill>
              </a:rPr>
              <a:t>تنظيف الجدران:</a:t>
            </a:r>
          </a:p>
          <a:p>
            <a:pPr>
              <a:lnSpc>
                <a:spcPct val="200000"/>
              </a:lnSpc>
            </a:pPr>
            <a:r>
              <a:rPr lang="ar-SY" dirty="0"/>
              <a:t>ننظف بنفس الطريقة السابقة (تيار هواء ، مادة مطهرة ) ويتم تعقيمها مرة كل شهر إلا إذا دعت الضرورة غير ذلك (في حال تلوث الجدار).</a:t>
            </a:r>
          </a:p>
          <a:p>
            <a:pPr>
              <a:lnSpc>
                <a:spcPct val="200000"/>
              </a:lnSpc>
            </a:pPr>
            <a:endParaRPr lang="ar-SY" dirty="0">
              <a:solidFill>
                <a:srgbClr val="0000FF"/>
              </a:solidFill>
            </a:endParaRPr>
          </a:p>
          <a:p>
            <a:pPr>
              <a:lnSpc>
                <a:spcPct val="200000"/>
              </a:lnSpc>
            </a:pPr>
            <a:endParaRPr lang="ar-SY" dirty="0"/>
          </a:p>
          <a:p>
            <a:pPr>
              <a:lnSpc>
                <a:spcPct val="200000"/>
              </a:lnSpc>
            </a:pPr>
            <a:endParaRPr lang="ar-SY" dirty="0"/>
          </a:p>
        </p:txBody>
      </p:sp>
    </p:spTree>
    <p:extLst>
      <p:ext uri="{BB962C8B-B14F-4D97-AF65-F5344CB8AC3E}">
        <p14:creationId xmlns:p14="http://schemas.microsoft.com/office/powerpoint/2010/main" val="1368468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DDC8A6D7-9D9B-499A-A18F-EFD2A9A0FAAE}"/>
              </a:ext>
            </a:extLst>
          </p:cNvPr>
          <p:cNvSpPr>
            <a:spLocks noGrp="1"/>
          </p:cNvSpPr>
          <p:nvPr>
            <p:ph idx="1"/>
          </p:nvPr>
        </p:nvSpPr>
        <p:spPr>
          <a:xfrm>
            <a:off x="129540" y="205740"/>
            <a:ext cx="11932920" cy="6446520"/>
          </a:xfrm>
        </p:spPr>
        <p:txBody>
          <a:bodyPr>
            <a:noAutofit/>
          </a:bodyPr>
          <a:lstStyle/>
          <a:p>
            <a:pPr>
              <a:lnSpc>
                <a:spcPct val="150000"/>
              </a:lnSpc>
            </a:pPr>
            <a:r>
              <a:rPr lang="ar-SY" sz="2400" dirty="0"/>
              <a:t>ملاحظات : </a:t>
            </a:r>
          </a:p>
          <a:p>
            <a:pPr>
              <a:lnSpc>
                <a:spcPct val="150000"/>
              </a:lnSpc>
            </a:pPr>
            <a:r>
              <a:rPr lang="ar-SY" sz="2400" dirty="0"/>
              <a:t>بعد انتهاء التصنيع يُوقَف عمل الآلات لتجري عمليات التنظيف ولكن </a:t>
            </a:r>
            <a:r>
              <a:rPr lang="ar-SY" sz="2400" u="sng" dirty="0"/>
              <a:t>لا تتوقف منظومة العمل (نظام تنقية الهواء يستمر بالعمل...</a:t>
            </a:r>
            <a:r>
              <a:rPr lang="ar-SY" sz="2400" dirty="0"/>
              <a:t>)، فبعد </a:t>
            </a:r>
            <a:r>
              <a:rPr lang="ar-SY" sz="2400" u="sng" dirty="0"/>
              <a:t>خروج العمال المسؤولين عن التصنيع تدخل مجموعة العمال المسؤولة عن عمليات التنظيف والتعقيم</a:t>
            </a:r>
            <a:r>
              <a:rPr lang="ar-SY" sz="2400" dirty="0"/>
              <a:t>.</a:t>
            </a:r>
          </a:p>
          <a:p>
            <a:pPr>
              <a:lnSpc>
                <a:spcPct val="150000"/>
              </a:lnSpc>
            </a:pPr>
            <a:r>
              <a:rPr lang="ar-SY" sz="2400" dirty="0"/>
              <a:t>وعند الانتهاء من هذه المرحلة، </a:t>
            </a:r>
            <a:r>
              <a:rPr lang="ar-SY" sz="2400" u="sng" dirty="0"/>
              <a:t>تخرج لجنة التنظيف وتغلق الأبواب ويتم تشغيل أشعة ال </a:t>
            </a:r>
            <a:r>
              <a:rPr lang="en-US" sz="2400" u="sng" dirty="0"/>
              <a:t>UV </a:t>
            </a:r>
            <a:r>
              <a:rPr lang="ar-SY" sz="2400" dirty="0"/>
              <a:t>وهي آخر خطوة يقوم بها العمال </a:t>
            </a:r>
            <a:r>
              <a:rPr lang="ar-SY" sz="2400" u="sng" dirty="0"/>
              <a:t>وبعد 5 دقائق يُطفأ جهاز التهوية </a:t>
            </a:r>
            <a:r>
              <a:rPr lang="en-US" sz="2400" dirty="0"/>
              <a:t>LAF.</a:t>
            </a:r>
          </a:p>
          <a:p>
            <a:pPr>
              <a:lnSpc>
                <a:spcPct val="150000"/>
              </a:lnSpc>
            </a:pPr>
            <a:r>
              <a:rPr lang="ar-SY" sz="2400" dirty="0"/>
              <a:t>الهدف من تشغيل أشعة ال </a:t>
            </a:r>
            <a:r>
              <a:rPr lang="en-US" sz="2400" dirty="0"/>
              <a:t>UV </a:t>
            </a:r>
            <a:r>
              <a:rPr lang="ar-SY" sz="2400" dirty="0"/>
              <a:t> هو تثبيط انتاش البذيرات والجراثيم إن وجدت </a:t>
            </a:r>
            <a:br>
              <a:rPr lang="ar-SY" sz="2400" dirty="0"/>
            </a:br>
            <a:r>
              <a:rPr lang="ar-SY" sz="2400" dirty="0"/>
              <a:t>"توضيح بالعامية: يعني بعد </a:t>
            </a:r>
            <a:r>
              <a:rPr lang="ar-SY" sz="2400" dirty="0" err="1"/>
              <a:t>مانظفوا</a:t>
            </a:r>
            <a:r>
              <a:rPr lang="ar-SY" sz="2400" dirty="0"/>
              <a:t> العمال إذا فلتت شي بذيرة أو جرثومة وما ماتت </a:t>
            </a:r>
            <a:r>
              <a:rPr lang="ar-SY" sz="2400" dirty="0" err="1"/>
              <a:t>حتضل</a:t>
            </a:r>
            <a:r>
              <a:rPr lang="ar-SY" sz="2400" dirty="0"/>
              <a:t> بالمعمل لليوم </a:t>
            </a:r>
            <a:r>
              <a:rPr lang="ar-SY" sz="2400" dirty="0" err="1"/>
              <a:t>التاني</a:t>
            </a:r>
            <a:r>
              <a:rPr lang="ar-SY" sz="2400" dirty="0"/>
              <a:t> أي ستتكاثر ويصير عنا تلوث لذلك يجب تأمين طريقة لتثبيط نمو الجراثيم وأفضل طريقة هي أشعة ال </a:t>
            </a:r>
            <a:r>
              <a:rPr lang="en-US" sz="2400" dirty="0"/>
              <a:t>UV “</a:t>
            </a:r>
            <a:r>
              <a:rPr lang="ar-SY" sz="2400" dirty="0"/>
              <a:t>مهمة </a:t>
            </a:r>
            <a:r>
              <a:rPr lang="ar-SY" sz="2400" dirty="0" err="1"/>
              <a:t>هالفكرة</a:t>
            </a:r>
            <a:r>
              <a:rPr lang="ar-SY" sz="2400" dirty="0"/>
              <a:t>"</a:t>
            </a:r>
          </a:p>
          <a:p>
            <a:pPr>
              <a:lnSpc>
                <a:spcPct val="150000"/>
              </a:lnSpc>
            </a:pPr>
            <a:r>
              <a:rPr lang="ar-SY" sz="2400" dirty="0"/>
              <a:t>وفي اليوم التالي بالعكس أول خطوة هي تشغيل جهاز ال </a:t>
            </a:r>
            <a:r>
              <a:rPr lang="en-US" sz="2400" dirty="0"/>
              <a:t>LAF ، </a:t>
            </a:r>
            <a:r>
              <a:rPr lang="ar-SY" sz="2400" dirty="0"/>
              <a:t>وبعد 5 دقائق يطفأ ال </a:t>
            </a:r>
            <a:r>
              <a:rPr lang="en-US" sz="2400" dirty="0"/>
              <a:t>UV </a:t>
            </a:r>
            <a:r>
              <a:rPr lang="ar-SY" sz="2400" dirty="0"/>
              <a:t>ويدخل العمال مباشرة.</a:t>
            </a:r>
          </a:p>
        </p:txBody>
      </p:sp>
    </p:spTree>
    <p:extLst>
      <p:ext uri="{BB962C8B-B14F-4D97-AF65-F5344CB8AC3E}">
        <p14:creationId xmlns:p14="http://schemas.microsoft.com/office/powerpoint/2010/main" val="3373816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2D29474-2CE5-4722-8080-D60D015BB99B}"/>
              </a:ext>
            </a:extLst>
          </p:cNvPr>
          <p:cNvSpPr>
            <a:spLocks noGrp="1"/>
          </p:cNvSpPr>
          <p:nvPr>
            <p:ph type="title"/>
          </p:nvPr>
        </p:nvSpPr>
        <p:spPr>
          <a:xfrm>
            <a:off x="1348740" y="297181"/>
            <a:ext cx="10515600" cy="755015"/>
          </a:xfrm>
        </p:spPr>
        <p:txBody>
          <a:bodyPr>
            <a:normAutofit/>
          </a:bodyPr>
          <a:lstStyle/>
          <a:p>
            <a:r>
              <a:rPr lang="ar-SY" sz="3600" dirty="0"/>
              <a:t>قياس المحتوى المكروبي لسطوح للمعدات والاجهزة:</a:t>
            </a:r>
          </a:p>
        </p:txBody>
      </p:sp>
      <p:sp>
        <p:nvSpPr>
          <p:cNvPr id="3" name="عنصر نائب للمحتوى 2">
            <a:extLst>
              <a:ext uri="{FF2B5EF4-FFF2-40B4-BE49-F238E27FC236}">
                <a16:creationId xmlns:a16="http://schemas.microsoft.com/office/drawing/2014/main" id="{C3E55626-3681-4EBD-97C5-023E32F9BFDF}"/>
              </a:ext>
            </a:extLst>
          </p:cNvPr>
          <p:cNvSpPr>
            <a:spLocks noGrp="1"/>
          </p:cNvSpPr>
          <p:nvPr>
            <p:ph idx="1"/>
          </p:nvPr>
        </p:nvSpPr>
        <p:spPr>
          <a:xfrm>
            <a:off x="163830" y="800735"/>
            <a:ext cx="11864340" cy="5737859"/>
          </a:xfrm>
        </p:spPr>
        <p:txBody>
          <a:bodyPr>
            <a:normAutofit fontScale="92500"/>
          </a:bodyPr>
          <a:lstStyle/>
          <a:p>
            <a:pPr>
              <a:lnSpc>
                <a:spcPct val="150000"/>
              </a:lnSpc>
            </a:pPr>
            <a:r>
              <a:rPr lang="ar-SY" dirty="0"/>
              <a:t>يوجد </a:t>
            </a:r>
            <a:r>
              <a:rPr lang="ar-SY" dirty="0" err="1"/>
              <a:t>طريقيتين</a:t>
            </a:r>
            <a:r>
              <a:rPr lang="ar-SY" dirty="0"/>
              <a:t> :</a:t>
            </a:r>
          </a:p>
          <a:p>
            <a:pPr>
              <a:lnSpc>
                <a:spcPct val="150000"/>
              </a:lnSpc>
            </a:pPr>
            <a:r>
              <a:rPr lang="ar-SY" dirty="0">
                <a:solidFill>
                  <a:srgbClr val="FF0000"/>
                </a:solidFill>
              </a:rPr>
              <a:t>طرق كيفية </a:t>
            </a:r>
            <a:r>
              <a:rPr lang="ar-SY" dirty="0"/>
              <a:t>: تتم بأخذ عينة من السطوح </a:t>
            </a:r>
            <a:r>
              <a:rPr lang="ar-SY" u="sng" dirty="0"/>
              <a:t>بواسطة ماسحة قطنية </a:t>
            </a:r>
            <a:r>
              <a:rPr lang="en-US" u="sng" dirty="0"/>
              <a:t>swab</a:t>
            </a:r>
            <a:r>
              <a:rPr lang="ar-SY" dirty="0"/>
              <a:t> ومن ثم زراعتها على وسط سائل ملائم </a:t>
            </a:r>
          </a:p>
          <a:p>
            <a:pPr>
              <a:lnSpc>
                <a:spcPct val="150000"/>
              </a:lnSpc>
            </a:pPr>
            <a:r>
              <a:rPr lang="ar-SY" dirty="0">
                <a:solidFill>
                  <a:srgbClr val="FF0000"/>
                </a:solidFill>
              </a:rPr>
              <a:t>طرق كمية </a:t>
            </a:r>
            <a:r>
              <a:rPr lang="ar-SY" dirty="0"/>
              <a:t>: تتم بأحد طريقتين :</a:t>
            </a:r>
            <a:br>
              <a:rPr lang="ar-SY" dirty="0"/>
            </a:br>
            <a:r>
              <a:rPr lang="en-US" dirty="0"/>
              <a:t>A</a:t>
            </a:r>
            <a:r>
              <a:rPr lang="ar-SY" dirty="0"/>
              <a:t>) </a:t>
            </a:r>
            <a:r>
              <a:rPr lang="ar-SY" dirty="0" err="1"/>
              <a:t>بإستعمال</a:t>
            </a:r>
            <a:r>
              <a:rPr lang="ar-SY" dirty="0"/>
              <a:t> </a:t>
            </a:r>
            <a:r>
              <a:rPr lang="ar-SY" u="sng" dirty="0"/>
              <a:t>ماسحة قطنية حيث تؤخذ العينة من </a:t>
            </a:r>
            <a:r>
              <a:rPr lang="ar-SY" u="dbl" dirty="0"/>
              <a:t>مساحة محددة </a:t>
            </a:r>
            <a:r>
              <a:rPr lang="ar-SY" dirty="0"/>
              <a:t>ومن ثم تغسل </a:t>
            </a:r>
            <a:r>
              <a:rPr lang="ar-SY" u="sng" dirty="0"/>
              <a:t>بوسط سائل </a:t>
            </a:r>
            <a:r>
              <a:rPr lang="ar-SY" dirty="0"/>
              <a:t>عقيم او مصل فيزيولوجي عقيم بهدف تفريغ كامل محتواها من المكروبات </a:t>
            </a:r>
            <a:r>
              <a:rPr lang="ar-SY" u="sng" dirty="0"/>
              <a:t>ومن ثم ترشيح </a:t>
            </a:r>
            <a:r>
              <a:rPr lang="ar-SY" dirty="0"/>
              <a:t>الوسط السائل </a:t>
            </a:r>
            <a:r>
              <a:rPr lang="ar-SY" u="sng" dirty="0"/>
              <a:t>وزراعة المرشحة </a:t>
            </a:r>
            <a:r>
              <a:rPr lang="ar-SY" dirty="0"/>
              <a:t>على وسط صلب مغذي ملائم</a:t>
            </a:r>
            <a:br>
              <a:rPr lang="ar-SY" dirty="0"/>
            </a:br>
            <a:r>
              <a:rPr lang="en-US" dirty="0"/>
              <a:t>B</a:t>
            </a:r>
            <a:r>
              <a:rPr lang="ar-SY" dirty="0"/>
              <a:t>) استعمال </a:t>
            </a:r>
            <a:r>
              <a:rPr lang="ar-SY" u="sng" dirty="0"/>
              <a:t>وسط مغذي صلب لدن وبشكل محدب </a:t>
            </a:r>
            <a:r>
              <a:rPr lang="en-US" u="sng" dirty="0"/>
              <a:t> </a:t>
            </a:r>
            <a:r>
              <a:rPr lang="en-US" dirty="0"/>
              <a:t>convex surface </a:t>
            </a:r>
            <a:r>
              <a:rPr lang="ar-SY" dirty="0"/>
              <a:t>( </a:t>
            </a:r>
            <a:r>
              <a:rPr lang="en-US" dirty="0" err="1"/>
              <a:t>rodac</a:t>
            </a:r>
            <a:r>
              <a:rPr lang="en-US" dirty="0"/>
              <a:t> plates</a:t>
            </a:r>
            <a:r>
              <a:rPr lang="ar-SY" dirty="0"/>
              <a:t>) تدعى اطباق التماس </a:t>
            </a:r>
            <a:r>
              <a:rPr lang="en-US" dirty="0"/>
              <a:t>contact plates </a:t>
            </a:r>
            <a:r>
              <a:rPr lang="ar-SY" dirty="0"/>
              <a:t> وبها </a:t>
            </a:r>
            <a:r>
              <a:rPr lang="ar-SY" u="sng" dirty="0"/>
              <a:t>يتم التقاط المكروبات الموجودة على السطوح المختلفة </a:t>
            </a:r>
            <a:r>
              <a:rPr lang="ar-SY" dirty="0"/>
              <a:t>( هذه الطريقة غير محبذة في المنطقة العقيمة </a:t>
            </a:r>
            <a:r>
              <a:rPr lang="ar-SY" dirty="0" err="1"/>
              <a:t>لانها</a:t>
            </a:r>
            <a:r>
              <a:rPr lang="ar-SY" dirty="0"/>
              <a:t> تترك اثر فيجب غسل وتعقيم المكان بعد اخذ العينة منه).</a:t>
            </a:r>
          </a:p>
        </p:txBody>
      </p:sp>
    </p:spTree>
    <p:extLst>
      <p:ext uri="{BB962C8B-B14F-4D97-AF65-F5344CB8AC3E}">
        <p14:creationId xmlns:p14="http://schemas.microsoft.com/office/powerpoint/2010/main" val="3898876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91ABD39-F6BB-4048-992D-B55031FAC0BE}"/>
              </a:ext>
            </a:extLst>
          </p:cNvPr>
          <p:cNvSpPr>
            <a:spLocks noGrp="1"/>
          </p:cNvSpPr>
          <p:nvPr>
            <p:ph type="title"/>
          </p:nvPr>
        </p:nvSpPr>
        <p:spPr/>
        <p:txBody>
          <a:bodyPr/>
          <a:lstStyle/>
          <a:p>
            <a:endParaRPr lang="ar-SY"/>
          </a:p>
        </p:txBody>
      </p:sp>
      <p:sp>
        <p:nvSpPr>
          <p:cNvPr id="3" name="عنصر نائب للمحتوى 2">
            <a:extLst>
              <a:ext uri="{FF2B5EF4-FFF2-40B4-BE49-F238E27FC236}">
                <a16:creationId xmlns:a16="http://schemas.microsoft.com/office/drawing/2014/main" id="{52073B98-C79B-4D58-B575-1F17CE60941D}"/>
              </a:ext>
            </a:extLst>
          </p:cNvPr>
          <p:cNvSpPr>
            <a:spLocks noGrp="1"/>
          </p:cNvSpPr>
          <p:nvPr>
            <p:ph idx="1"/>
          </p:nvPr>
        </p:nvSpPr>
        <p:spPr/>
        <p:txBody>
          <a:bodyPr/>
          <a:lstStyle/>
          <a:p>
            <a:pPr>
              <a:lnSpc>
                <a:spcPct val="100000"/>
              </a:lnSpc>
            </a:pPr>
            <a:r>
              <a:rPr lang="ar-SY" dirty="0"/>
              <a:t>مقدمة </a:t>
            </a:r>
            <a:r>
              <a:rPr lang="en-US" dirty="0"/>
              <a:t>    introduction</a:t>
            </a:r>
            <a:endParaRPr lang="ar-SY" dirty="0"/>
          </a:p>
          <a:p>
            <a:pPr>
              <a:lnSpc>
                <a:spcPct val="100000"/>
              </a:lnSpc>
            </a:pPr>
            <a:r>
              <a:rPr lang="ar-SY" dirty="0"/>
              <a:t>مصادر تلوث الشكل الصيدلاني </a:t>
            </a:r>
            <a:r>
              <a:rPr lang="en-US" sz="2800" dirty="0"/>
              <a:t>Sources of microbial contamination</a:t>
            </a:r>
            <a:endParaRPr lang="ar-SY" dirty="0"/>
          </a:p>
          <a:p>
            <a:pPr>
              <a:lnSpc>
                <a:spcPct val="100000"/>
              </a:lnSpc>
            </a:pPr>
            <a:r>
              <a:rPr lang="ar-SY" dirty="0">
                <a:solidFill>
                  <a:srgbClr val="FF0000"/>
                </a:solidFill>
              </a:rPr>
              <a:t>التأثيرات الظاهرة للغزو المكروبي للمنتج الصيدلاني</a:t>
            </a:r>
            <a:r>
              <a:rPr lang="ar-SY" dirty="0"/>
              <a:t> </a:t>
            </a:r>
            <a:r>
              <a:rPr lang="en-US" dirty="0"/>
              <a:t>observable effects of microbial attack on </a:t>
            </a:r>
            <a:r>
              <a:rPr lang="en-US" sz="2800" dirty="0"/>
              <a:t>pharmaceutical </a:t>
            </a:r>
            <a:r>
              <a:rPr lang="en-US" sz="2800" dirty="0" err="1"/>
              <a:t>prouducts</a:t>
            </a:r>
            <a:r>
              <a:rPr lang="en-US" dirty="0"/>
              <a:t> </a:t>
            </a:r>
            <a:endParaRPr lang="ar-SY" dirty="0"/>
          </a:p>
          <a:p>
            <a:pPr>
              <a:lnSpc>
                <a:spcPct val="100000"/>
              </a:lnSpc>
            </a:pPr>
            <a:r>
              <a:rPr lang="ar-SY" dirty="0"/>
              <a:t>العوامل المؤثرة في </a:t>
            </a:r>
            <a:r>
              <a:rPr lang="ar-SY" dirty="0" err="1"/>
              <a:t>التخرب</a:t>
            </a:r>
            <a:r>
              <a:rPr lang="ar-SY" dirty="0"/>
              <a:t> المكروبي للمركبات الصيدلانية </a:t>
            </a:r>
            <a:r>
              <a:rPr lang="en-US" dirty="0"/>
              <a:t>factors affecting microbial spoilage of pharmaceutical products</a:t>
            </a:r>
            <a:endParaRPr lang="ar-SY" dirty="0"/>
          </a:p>
          <a:p>
            <a:pPr>
              <a:lnSpc>
                <a:spcPct val="100000"/>
              </a:lnSpc>
            </a:pPr>
            <a:endParaRPr lang="ar-SY" dirty="0"/>
          </a:p>
        </p:txBody>
      </p:sp>
    </p:spTree>
    <p:extLst>
      <p:ext uri="{BB962C8B-B14F-4D97-AF65-F5344CB8AC3E}">
        <p14:creationId xmlns:p14="http://schemas.microsoft.com/office/powerpoint/2010/main" val="4080496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A2B5D8C-92AC-40C3-A400-31DF03DA39C2}"/>
              </a:ext>
            </a:extLst>
          </p:cNvPr>
          <p:cNvSpPr>
            <a:spLocks noGrp="1"/>
          </p:cNvSpPr>
          <p:nvPr>
            <p:ph type="title"/>
          </p:nvPr>
        </p:nvSpPr>
        <p:spPr>
          <a:xfrm>
            <a:off x="998220" y="205105"/>
            <a:ext cx="10515600" cy="1325563"/>
          </a:xfrm>
        </p:spPr>
        <p:txBody>
          <a:bodyPr>
            <a:noAutofit/>
          </a:bodyPr>
          <a:lstStyle/>
          <a:p>
            <a:r>
              <a:rPr lang="ar-SY" sz="2800" dirty="0"/>
              <a:t>التأثيرات الظاهرة للغزو المكروبي للمنتج الصيدلاني </a:t>
            </a:r>
            <a:r>
              <a:rPr lang="en-US" sz="2800" dirty="0"/>
              <a:t>observable effects of microbial attack on pharmaceutical </a:t>
            </a:r>
            <a:r>
              <a:rPr lang="en-US" sz="2800" dirty="0" err="1"/>
              <a:t>prouducts</a:t>
            </a:r>
            <a:r>
              <a:rPr lang="en-US" sz="2800" dirty="0"/>
              <a:t> </a:t>
            </a:r>
            <a:br>
              <a:rPr lang="en-US" sz="2800" dirty="0"/>
            </a:br>
            <a:endParaRPr lang="ar-SY" sz="2800" dirty="0"/>
          </a:p>
        </p:txBody>
      </p:sp>
      <p:sp>
        <p:nvSpPr>
          <p:cNvPr id="3" name="عنصر نائب للمحتوى 2">
            <a:extLst>
              <a:ext uri="{FF2B5EF4-FFF2-40B4-BE49-F238E27FC236}">
                <a16:creationId xmlns:a16="http://schemas.microsoft.com/office/drawing/2014/main" id="{0799E5AE-92DB-4514-A365-2C6C0EA16937}"/>
              </a:ext>
            </a:extLst>
          </p:cNvPr>
          <p:cNvSpPr>
            <a:spLocks noGrp="1"/>
          </p:cNvSpPr>
          <p:nvPr>
            <p:ph idx="1"/>
          </p:nvPr>
        </p:nvSpPr>
        <p:spPr>
          <a:xfrm>
            <a:off x="-53340" y="1255395"/>
            <a:ext cx="12192000" cy="5397500"/>
          </a:xfrm>
        </p:spPr>
        <p:txBody>
          <a:bodyPr>
            <a:normAutofit/>
          </a:bodyPr>
          <a:lstStyle/>
          <a:p>
            <a:pPr>
              <a:lnSpc>
                <a:spcPct val="120000"/>
              </a:lnSpc>
            </a:pPr>
            <a:r>
              <a:rPr lang="ar-SY" sz="2400" dirty="0"/>
              <a:t>يمكن الاستدلال على النمو الجرثومي بطرق عدة منها الطعم ، الرائحة، اللون ، القوام</a:t>
            </a:r>
          </a:p>
          <a:p>
            <a:pPr>
              <a:lnSpc>
                <a:spcPct val="120000"/>
              </a:lnSpc>
            </a:pPr>
            <a:r>
              <a:rPr lang="ar-SY" sz="2400" dirty="0">
                <a:solidFill>
                  <a:srgbClr val="FF0000"/>
                </a:solidFill>
              </a:rPr>
              <a:t>الطعم</a:t>
            </a:r>
            <a:r>
              <a:rPr lang="ar-SY" sz="2400" dirty="0"/>
              <a:t> مثل وجود طعم التراب او طعم مقزز </a:t>
            </a:r>
          </a:p>
          <a:p>
            <a:pPr>
              <a:lnSpc>
                <a:spcPct val="120000"/>
              </a:lnSpc>
            </a:pPr>
            <a:r>
              <a:rPr lang="ar-SY" sz="2400" dirty="0">
                <a:solidFill>
                  <a:srgbClr val="FF0000"/>
                </a:solidFill>
              </a:rPr>
              <a:t>الرائحة</a:t>
            </a:r>
            <a:r>
              <a:rPr lang="ar-SY" sz="2400" dirty="0"/>
              <a:t> : مثل ظهور </a:t>
            </a:r>
            <a:r>
              <a:rPr lang="ar-SY" sz="2400" u="sng" dirty="0"/>
              <a:t>رائحة السمك </a:t>
            </a:r>
            <a:r>
              <a:rPr lang="ar-SY" sz="2400" dirty="0"/>
              <a:t>في حال تخرب الامينات او </a:t>
            </a:r>
            <a:r>
              <a:rPr lang="ar-SY" sz="2400" u="sng" dirty="0"/>
              <a:t>رائحة الزنخ </a:t>
            </a:r>
            <a:r>
              <a:rPr lang="ar-SY" sz="2400" dirty="0"/>
              <a:t>في حال تخرب الحموض الدسمة </a:t>
            </a:r>
          </a:p>
          <a:p>
            <a:pPr>
              <a:lnSpc>
                <a:spcPct val="120000"/>
              </a:lnSpc>
            </a:pPr>
            <a:r>
              <a:rPr lang="ar-SY" sz="2400" dirty="0">
                <a:solidFill>
                  <a:srgbClr val="FF0000"/>
                </a:solidFill>
              </a:rPr>
              <a:t>اللون</a:t>
            </a:r>
            <a:r>
              <a:rPr lang="ar-SY" sz="2400" dirty="0"/>
              <a:t> : يحدث تغير اللون اما نتيجة اصطناع </a:t>
            </a:r>
            <a:r>
              <a:rPr lang="ar-SY" sz="2400" u="sng" dirty="0"/>
              <a:t>بعض المكروبات الملوثة للشكل الصيدلاني أنواعا من </a:t>
            </a:r>
            <a:r>
              <a:rPr lang="ar-SY" sz="2400" u="dbl" dirty="0"/>
              <a:t>الاصبغة</a:t>
            </a:r>
            <a:r>
              <a:rPr lang="ar-SY" sz="2400" u="sng" dirty="0"/>
              <a:t> </a:t>
            </a:r>
            <a:r>
              <a:rPr lang="ar-SY" sz="2400" dirty="0"/>
              <a:t>او قد يتشكل </a:t>
            </a:r>
            <a:r>
              <a:rPr lang="ar-SY" sz="2400" u="dbl" dirty="0"/>
              <a:t>عكر</a:t>
            </a:r>
            <a:r>
              <a:rPr lang="ar-SY" sz="2400" u="sng" dirty="0"/>
              <a:t> نتيجة النمو المكروبي </a:t>
            </a:r>
            <a:r>
              <a:rPr lang="ar-SY" sz="2400" dirty="0"/>
              <a:t>( عندما يشاهد العكر بالعين المجردة يكون عدد المكروبات 10</a:t>
            </a:r>
            <a:r>
              <a:rPr lang="ar-SY" sz="2400" baseline="30000" dirty="0"/>
              <a:t>5</a:t>
            </a:r>
            <a:r>
              <a:rPr lang="ar-SY" sz="2400" dirty="0"/>
              <a:t> / مل او اكثر ) ، او قد يتغير </a:t>
            </a:r>
            <a:r>
              <a:rPr lang="ar-SY" sz="2400" u="sng" dirty="0"/>
              <a:t>لون الشكل الصيدلاني </a:t>
            </a:r>
            <a:r>
              <a:rPr lang="ar-SY" sz="2400" u="dbl" dirty="0" err="1"/>
              <a:t>لاسباب</a:t>
            </a:r>
            <a:r>
              <a:rPr lang="ar-SY" sz="2400" u="dbl" dirty="0"/>
              <a:t> غير </a:t>
            </a:r>
            <a:r>
              <a:rPr lang="ar-SY" sz="2400" u="dbl" dirty="0" err="1"/>
              <a:t>مكروبية</a:t>
            </a:r>
            <a:r>
              <a:rPr lang="ar-SY" sz="2400" u="dbl" dirty="0"/>
              <a:t> متل تغير </a:t>
            </a:r>
            <a:r>
              <a:rPr lang="en-US" sz="2400" u="dbl" dirty="0"/>
              <a:t>PH </a:t>
            </a:r>
            <a:r>
              <a:rPr lang="ar-SY" sz="2400" u="dbl" dirty="0"/>
              <a:t> </a:t>
            </a:r>
            <a:r>
              <a:rPr lang="ar-SY" sz="2400" dirty="0"/>
              <a:t>....... الخ</a:t>
            </a:r>
          </a:p>
          <a:p>
            <a:pPr>
              <a:lnSpc>
                <a:spcPct val="120000"/>
              </a:lnSpc>
            </a:pPr>
            <a:r>
              <a:rPr lang="ar-SY" sz="2400" dirty="0">
                <a:solidFill>
                  <a:srgbClr val="FF0000"/>
                </a:solidFill>
              </a:rPr>
              <a:t>القوام</a:t>
            </a:r>
            <a:r>
              <a:rPr lang="ar-SY" sz="2400" dirty="0"/>
              <a:t> : بعض المواد المعلقة مثل صمغ الكثيراء او </a:t>
            </a:r>
            <a:r>
              <a:rPr lang="ar-SY" sz="2400" dirty="0" err="1"/>
              <a:t>كربوكسي</a:t>
            </a:r>
            <a:r>
              <a:rPr lang="ar-SY" sz="2400" dirty="0"/>
              <a:t> </a:t>
            </a:r>
            <a:r>
              <a:rPr lang="ar-SY" sz="2400" dirty="0" err="1"/>
              <a:t>متيل</a:t>
            </a:r>
            <a:r>
              <a:rPr lang="ar-SY" sz="2400" dirty="0"/>
              <a:t> سيللوز </a:t>
            </a:r>
            <a:r>
              <a:rPr lang="en-US" sz="2400" dirty="0"/>
              <a:t>CMC</a:t>
            </a:r>
            <a:r>
              <a:rPr lang="ar-SY" sz="2400" dirty="0"/>
              <a:t> تعاني من عملية تخرب </a:t>
            </a:r>
            <a:r>
              <a:rPr lang="ar-SY" sz="2400" dirty="0" err="1"/>
              <a:t>تماثرها</a:t>
            </a:r>
            <a:r>
              <a:rPr lang="ar-SY" sz="2400" dirty="0"/>
              <a:t> </a:t>
            </a:r>
            <a:br>
              <a:rPr lang="ar-SY" sz="2400" dirty="0"/>
            </a:br>
            <a:r>
              <a:rPr lang="ar-SY" sz="2400" u="sng" dirty="0"/>
              <a:t>نتيجة التلوث المكروبي وبالتالي </a:t>
            </a:r>
            <a:r>
              <a:rPr lang="ar-SY" sz="2400" u="dbl" dirty="0"/>
              <a:t>تفقد المعلقات قوامها اللزج </a:t>
            </a:r>
            <a:r>
              <a:rPr lang="ar-SY" sz="2400" u="sng" dirty="0"/>
              <a:t>. </a:t>
            </a:r>
            <a:br>
              <a:rPr lang="ar-SY" sz="2400" dirty="0"/>
            </a:br>
            <a:r>
              <a:rPr lang="ar-SY" sz="2400" dirty="0"/>
              <a:t>قد يحدث </a:t>
            </a:r>
            <a:r>
              <a:rPr lang="ar-SY" sz="2400" dirty="0" err="1"/>
              <a:t>تماثر</a:t>
            </a:r>
            <a:r>
              <a:rPr lang="ar-SY" sz="2400" dirty="0"/>
              <a:t> </a:t>
            </a:r>
            <a:r>
              <a:rPr lang="en-US" sz="2400" dirty="0" err="1"/>
              <a:t>polimerization</a:t>
            </a:r>
            <a:r>
              <a:rPr lang="ar-SY" sz="2400" dirty="0"/>
              <a:t> للسكريات وجزيئات أخرى في </a:t>
            </a:r>
            <a:r>
              <a:rPr lang="ar-SY" sz="2400" dirty="0" err="1"/>
              <a:t>الشرابات</a:t>
            </a:r>
            <a:r>
              <a:rPr lang="ar-SY" sz="2400" dirty="0"/>
              <a:t> والكريمات يؤدي ذلك </a:t>
            </a:r>
            <a:r>
              <a:rPr lang="ar-SY" sz="2400" u="sng" dirty="0"/>
              <a:t>لحدوث </a:t>
            </a:r>
            <a:r>
              <a:rPr lang="ar-SY" sz="2400" u="dbl" dirty="0"/>
              <a:t>تكتل وتبرغل </a:t>
            </a:r>
            <a:r>
              <a:rPr lang="ar-SY" sz="2400" u="sng" dirty="0"/>
              <a:t>لتلك الاشكال الصيدلانية</a:t>
            </a:r>
            <a:r>
              <a:rPr lang="ar-SY" sz="2400" dirty="0"/>
              <a:t>.</a:t>
            </a:r>
            <a:br>
              <a:rPr lang="ar-SY" sz="2400" dirty="0"/>
            </a:br>
            <a:r>
              <a:rPr lang="ar-SY" sz="2400" dirty="0"/>
              <a:t>قد يلاحظ في بعض الاشكال الصيدلانية </a:t>
            </a:r>
            <a:r>
              <a:rPr lang="ar-SY" sz="2400" u="dbl" dirty="0"/>
              <a:t>فقاعات غازية </a:t>
            </a:r>
            <a:r>
              <a:rPr lang="ar-SY" sz="2400" u="sng" dirty="0"/>
              <a:t>ناجمة عن التلوث المكروبي </a:t>
            </a:r>
            <a:r>
              <a:rPr lang="ar-SY" sz="2400" dirty="0"/>
              <a:t>.</a:t>
            </a:r>
          </a:p>
        </p:txBody>
      </p:sp>
    </p:spTree>
    <p:extLst>
      <p:ext uri="{BB962C8B-B14F-4D97-AF65-F5344CB8AC3E}">
        <p14:creationId xmlns:p14="http://schemas.microsoft.com/office/powerpoint/2010/main" val="1947540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91ABD39-F6BB-4048-992D-B55031FAC0BE}"/>
              </a:ext>
            </a:extLst>
          </p:cNvPr>
          <p:cNvSpPr>
            <a:spLocks noGrp="1"/>
          </p:cNvSpPr>
          <p:nvPr>
            <p:ph type="title"/>
          </p:nvPr>
        </p:nvSpPr>
        <p:spPr/>
        <p:txBody>
          <a:bodyPr/>
          <a:lstStyle/>
          <a:p>
            <a:endParaRPr lang="ar-SY"/>
          </a:p>
        </p:txBody>
      </p:sp>
      <p:sp>
        <p:nvSpPr>
          <p:cNvPr id="3" name="عنصر نائب للمحتوى 2">
            <a:extLst>
              <a:ext uri="{FF2B5EF4-FFF2-40B4-BE49-F238E27FC236}">
                <a16:creationId xmlns:a16="http://schemas.microsoft.com/office/drawing/2014/main" id="{52073B98-C79B-4D58-B575-1F17CE60941D}"/>
              </a:ext>
            </a:extLst>
          </p:cNvPr>
          <p:cNvSpPr>
            <a:spLocks noGrp="1"/>
          </p:cNvSpPr>
          <p:nvPr>
            <p:ph idx="1"/>
          </p:nvPr>
        </p:nvSpPr>
        <p:spPr/>
        <p:txBody>
          <a:bodyPr/>
          <a:lstStyle/>
          <a:p>
            <a:r>
              <a:rPr lang="ar-SY" dirty="0"/>
              <a:t>مقدمة </a:t>
            </a:r>
            <a:r>
              <a:rPr lang="en-US" dirty="0"/>
              <a:t>    introduction</a:t>
            </a:r>
            <a:endParaRPr lang="ar-SY" dirty="0"/>
          </a:p>
          <a:p>
            <a:r>
              <a:rPr lang="ar-SY" dirty="0"/>
              <a:t>مصادر تلوث الشكل الصيدلاني </a:t>
            </a:r>
            <a:r>
              <a:rPr lang="en-US" sz="2800" dirty="0"/>
              <a:t>Sources of microbial contamination</a:t>
            </a:r>
            <a:endParaRPr lang="ar-SY" dirty="0"/>
          </a:p>
          <a:p>
            <a:r>
              <a:rPr lang="ar-SY" dirty="0"/>
              <a:t>التأثيرات الظاهرة للغزو المكروبي للمنتج الصيدلاني </a:t>
            </a:r>
            <a:r>
              <a:rPr lang="en-US" dirty="0"/>
              <a:t>observable effects of microbial attack on </a:t>
            </a:r>
            <a:r>
              <a:rPr lang="en-US" sz="2800" dirty="0"/>
              <a:t>pharmaceutical </a:t>
            </a:r>
            <a:r>
              <a:rPr lang="en-US" sz="2800" dirty="0" err="1"/>
              <a:t>prouducts</a:t>
            </a:r>
            <a:r>
              <a:rPr lang="en-US" dirty="0"/>
              <a:t> </a:t>
            </a:r>
            <a:endParaRPr lang="ar-SY" dirty="0"/>
          </a:p>
          <a:p>
            <a:r>
              <a:rPr lang="ar-SY" dirty="0">
                <a:solidFill>
                  <a:srgbClr val="FF0000"/>
                </a:solidFill>
              </a:rPr>
              <a:t>العوامل المؤثرة في </a:t>
            </a:r>
            <a:r>
              <a:rPr lang="ar-SY" dirty="0" err="1">
                <a:solidFill>
                  <a:srgbClr val="FF0000"/>
                </a:solidFill>
              </a:rPr>
              <a:t>التخرب</a:t>
            </a:r>
            <a:r>
              <a:rPr lang="ar-SY" dirty="0">
                <a:solidFill>
                  <a:srgbClr val="FF0000"/>
                </a:solidFill>
              </a:rPr>
              <a:t> المكروبي للمركبات الصيدلانية </a:t>
            </a:r>
            <a:r>
              <a:rPr lang="en-US" dirty="0"/>
              <a:t>factors affecting microbial spoilage of pharmaceutical products</a:t>
            </a:r>
            <a:endParaRPr lang="ar-SY" dirty="0"/>
          </a:p>
          <a:p>
            <a:endParaRPr lang="ar-SY" dirty="0"/>
          </a:p>
        </p:txBody>
      </p:sp>
    </p:spTree>
    <p:extLst>
      <p:ext uri="{BB962C8B-B14F-4D97-AF65-F5344CB8AC3E}">
        <p14:creationId xmlns:p14="http://schemas.microsoft.com/office/powerpoint/2010/main" val="1071094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91ABD39-F6BB-4048-992D-B55031FAC0BE}"/>
              </a:ext>
            </a:extLst>
          </p:cNvPr>
          <p:cNvSpPr>
            <a:spLocks noGrp="1"/>
          </p:cNvSpPr>
          <p:nvPr>
            <p:ph type="title"/>
          </p:nvPr>
        </p:nvSpPr>
        <p:spPr/>
        <p:txBody>
          <a:bodyPr/>
          <a:lstStyle/>
          <a:p>
            <a:endParaRPr lang="ar-SY"/>
          </a:p>
        </p:txBody>
      </p:sp>
      <p:sp>
        <p:nvSpPr>
          <p:cNvPr id="3" name="عنصر نائب للمحتوى 2">
            <a:extLst>
              <a:ext uri="{FF2B5EF4-FFF2-40B4-BE49-F238E27FC236}">
                <a16:creationId xmlns:a16="http://schemas.microsoft.com/office/drawing/2014/main" id="{52073B98-C79B-4D58-B575-1F17CE60941D}"/>
              </a:ext>
            </a:extLst>
          </p:cNvPr>
          <p:cNvSpPr>
            <a:spLocks noGrp="1"/>
          </p:cNvSpPr>
          <p:nvPr>
            <p:ph idx="1"/>
          </p:nvPr>
        </p:nvSpPr>
        <p:spPr/>
        <p:txBody>
          <a:bodyPr/>
          <a:lstStyle/>
          <a:p>
            <a:pPr>
              <a:lnSpc>
                <a:spcPct val="100000"/>
              </a:lnSpc>
            </a:pPr>
            <a:r>
              <a:rPr lang="ar-SY" dirty="0"/>
              <a:t>مقدمة </a:t>
            </a:r>
            <a:r>
              <a:rPr lang="en-US" dirty="0"/>
              <a:t>    introduction</a:t>
            </a:r>
            <a:endParaRPr lang="ar-SY" dirty="0"/>
          </a:p>
          <a:p>
            <a:pPr>
              <a:lnSpc>
                <a:spcPct val="100000"/>
              </a:lnSpc>
            </a:pPr>
            <a:r>
              <a:rPr lang="ar-SY" dirty="0">
                <a:solidFill>
                  <a:srgbClr val="FF0000"/>
                </a:solidFill>
              </a:rPr>
              <a:t>مصادر تلوث الشكل الصيدلاني </a:t>
            </a:r>
            <a:r>
              <a:rPr lang="en-US" sz="2800" dirty="0"/>
              <a:t>Sources of microbial contamination</a:t>
            </a:r>
            <a:endParaRPr lang="ar-SY" dirty="0"/>
          </a:p>
          <a:p>
            <a:pPr>
              <a:lnSpc>
                <a:spcPct val="100000"/>
              </a:lnSpc>
            </a:pPr>
            <a:r>
              <a:rPr lang="ar-SY" dirty="0"/>
              <a:t>التأثيرات الظاهرة للغزو المكروبي للمنتج الصيدلاني </a:t>
            </a:r>
            <a:r>
              <a:rPr lang="en-US" dirty="0"/>
              <a:t>observable effects of microbial attack on </a:t>
            </a:r>
            <a:r>
              <a:rPr lang="en-US" sz="2800" dirty="0"/>
              <a:t>pharmaceutical </a:t>
            </a:r>
            <a:r>
              <a:rPr lang="en-US" sz="2800" dirty="0" err="1"/>
              <a:t>prouducts</a:t>
            </a:r>
            <a:r>
              <a:rPr lang="en-US" dirty="0"/>
              <a:t> </a:t>
            </a:r>
            <a:endParaRPr lang="ar-SY" dirty="0"/>
          </a:p>
          <a:p>
            <a:pPr>
              <a:lnSpc>
                <a:spcPct val="100000"/>
              </a:lnSpc>
            </a:pPr>
            <a:r>
              <a:rPr lang="ar-SY" dirty="0"/>
              <a:t>العوامل المؤثرة في </a:t>
            </a:r>
            <a:r>
              <a:rPr lang="ar-SY" dirty="0" err="1"/>
              <a:t>التخرب</a:t>
            </a:r>
            <a:r>
              <a:rPr lang="ar-SY" dirty="0"/>
              <a:t> المكروبي للمركبات الصيدلانية </a:t>
            </a:r>
            <a:r>
              <a:rPr lang="en-US" dirty="0"/>
              <a:t>factors affecting microbial spoilage of pharmaceutical products</a:t>
            </a:r>
            <a:endParaRPr lang="ar-SY" dirty="0"/>
          </a:p>
          <a:p>
            <a:pPr>
              <a:lnSpc>
                <a:spcPct val="100000"/>
              </a:lnSpc>
            </a:pPr>
            <a:endParaRPr lang="ar-SY" dirty="0"/>
          </a:p>
        </p:txBody>
      </p:sp>
    </p:spTree>
    <p:extLst>
      <p:ext uri="{BB962C8B-B14F-4D97-AF65-F5344CB8AC3E}">
        <p14:creationId xmlns:p14="http://schemas.microsoft.com/office/powerpoint/2010/main" val="2659831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43F11C2-77A1-4C81-9763-7DCD8AC1ABF3}"/>
              </a:ext>
            </a:extLst>
          </p:cNvPr>
          <p:cNvSpPr>
            <a:spLocks noGrp="1"/>
          </p:cNvSpPr>
          <p:nvPr>
            <p:ph type="title"/>
          </p:nvPr>
        </p:nvSpPr>
        <p:spPr>
          <a:xfrm>
            <a:off x="838200" y="182245"/>
            <a:ext cx="10515600" cy="1325563"/>
          </a:xfrm>
        </p:spPr>
        <p:txBody>
          <a:bodyPr>
            <a:noAutofit/>
          </a:bodyPr>
          <a:lstStyle/>
          <a:p>
            <a:r>
              <a:rPr lang="ar-SY" sz="3000" dirty="0"/>
              <a:t>العوامل المؤثرة في </a:t>
            </a:r>
            <a:r>
              <a:rPr lang="ar-SY" sz="3000" dirty="0" err="1"/>
              <a:t>التخرب</a:t>
            </a:r>
            <a:r>
              <a:rPr lang="ar-SY" sz="3000" dirty="0"/>
              <a:t> المكروبي للمركبات الصيدلانية </a:t>
            </a:r>
            <a:r>
              <a:rPr lang="en-US" sz="3000" dirty="0"/>
              <a:t>factors affecting microbial spoilage of pharmaceutical products</a:t>
            </a:r>
            <a:br>
              <a:rPr lang="ar-SY" sz="3000" dirty="0"/>
            </a:br>
            <a:endParaRPr lang="ar-SY" sz="3000" dirty="0"/>
          </a:p>
        </p:txBody>
      </p:sp>
      <p:sp>
        <p:nvSpPr>
          <p:cNvPr id="3" name="عنصر نائب للمحتوى 2">
            <a:extLst>
              <a:ext uri="{FF2B5EF4-FFF2-40B4-BE49-F238E27FC236}">
                <a16:creationId xmlns:a16="http://schemas.microsoft.com/office/drawing/2014/main" id="{52EF467E-3279-4F87-961F-A00015EDB3EC}"/>
              </a:ext>
            </a:extLst>
          </p:cNvPr>
          <p:cNvSpPr>
            <a:spLocks noGrp="1"/>
          </p:cNvSpPr>
          <p:nvPr>
            <p:ph idx="1"/>
          </p:nvPr>
        </p:nvSpPr>
        <p:spPr>
          <a:xfrm>
            <a:off x="342900" y="1143636"/>
            <a:ext cx="11506200" cy="5532119"/>
          </a:xfrm>
        </p:spPr>
        <p:txBody>
          <a:bodyPr>
            <a:normAutofit fontScale="85000" lnSpcReduction="20000"/>
          </a:bodyPr>
          <a:lstStyle/>
          <a:p>
            <a:pPr>
              <a:lnSpc>
                <a:spcPct val="160000"/>
              </a:lnSpc>
            </a:pPr>
            <a:r>
              <a:rPr lang="ar-SY" b="1" dirty="0">
                <a:solidFill>
                  <a:srgbClr val="FF0000"/>
                </a:solidFill>
              </a:rPr>
              <a:t>1) المواد المغذية </a:t>
            </a:r>
            <a:r>
              <a:rPr lang="en-US" b="1" dirty="0">
                <a:solidFill>
                  <a:srgbClr val="FF0000"/>
                </a:solidFill>
              </a:rPr>
              <a:t>Nutrients</a:t>
            </a:r>
            <a:r>
              <a:rPr lang="ar-SY" b="1" dirty="0">
                <a:solidFill>
                  <a:srgbClr val="FF0000"/>
                </a:solidFill>
              </a:rPr>
              <a:t> :</a:t>
            </a:r>
            <a:br>
              <a:rPr lang="ar-SY" dirty="0"/>
            </a:br>
            <a:r>
              <a:rPr lang="ar-SY" dirty="0"/>
              <a:t>- ان نمو المكروبات يعتمد على تواجد مصادر للنتروجين والكربون . </a:t>
            </a:r>
            <a:br>
              <a:rPr lang="ar-SY" dirty="0"/>
            </a:br>
            <a:r>
              <a:rPr lang="ar-SY" dirty="0"/>
              <a:t>- كلما </a:t>
            </a:r>
            <a:r>
              <a:rPr lang="ar-SY" u="sng" dirty="0"/>
              <a:t>زادت كمية رافعات القوام من مصدر طبيعي (كاللعابيات ، نشاء) كلما زاد احتمالية </a:t>
            </a:r>
            <a:r>
              <a:rPr lang="ar-SY" u="sng" dirty="0" err="1"/>
              <a:t>التخرب</a:t>
            </a:r>
            <a:r>
              <a:rPr lang="ar-SY" u="sng" dirty="0"/>
              <a:t> المكروبي </a:t>
            </a:r>
            <a:r>
              <a:rPr lang="ar-SY" dirty="0"/>
              <a:t>نتيجة وجود هذه المواد بكثرة ضمن الشكل الصيدلاني</a:t>
            </a:r>
          </a:p>
          <a:p>
            <a:pPr>
              <a:lnSpc>
                <a:spcPct val="160000"/>
              </a:lnSpc>
            </a:pPr>
            <a:r>
              <a:rPr lang="ar-SY" b="1" dirty="0">
                <a:solidFill>
                  <a:srgbClr val="FF0000"/>
                </a:solidFill>
              </a:rPr>
              <a:t>2) درجة الحموضة </a:t>
            </a:r>
            <a:r>
              <a:rPr lang="en-US" b="1" dirty="0">
                <a:solidFill>
                  <a:srgbClr val="FF0000"/>
                </a:solidFill>
              </a:rPr>
              <a:t>PH)</a:t>
            </a:r>
            <a:r>
              <a:rPr lang="ar-SY" b="1" dirty="0">
                <a:solidFill>
                  <a:srgbClr val="FF0000"/>
                </a:solidFill>
              </a:rPr>
              <a:t>) الشكل الصيدلاني : </a:t>
            </a:r>
            <a:br>
              <a:rPr lang="ar-SY" dirty="0"/>
            </a:br>
            <a:r>
              <a:rPr lang="ar-SY" dirty="0"/>
              <a:t>- تنمو </a:t>
            </a:r>
            <a:r>
              <a:rPr lang="ar-SY" dirty="0">
                <a:solidFill>
                  <a:srgbClr val="0000FF"/>
                </a:solidFill>
              </a:rPr>
              <a:t>الفطور</a:t>
            </a:r>
            <a:r>
              <a:rPr lang="ar-SY" dirty="0"/>
              <a:t> بشكل أساسي ضمن </a:t>
            </a:r>
            <a:r>
              <a:rPr lang="ar-SY" dirty="0">
                <a:solidFill>
                  <a:srgbClr val="0000FF"/>
                </a:solidFill>
              </a:rPr>
              <a:t>وسط معتدل حمضي </a:t>
            </a:r>
            <a:r>
              <a:rPr lang="ar-SY" dirty="0"/>
              <a:t>( </a:t>
            </a:r>
            <a:r>
              <a:rPr lang="en-US" dirty="0"/>
              <a:t>PH</a:t>
            </a:r>
            <a:r>
              <a:rPr lang="ar-SY" dirty="0"/>
              <a:t> 4-6) اما </a:t>
            </a:r>
            <a:r>
              <a:rPr lang="ar-SY" b="1" dirty="0">
                <a:solidFill>
                  <a:srgbClr val="7030A0"/>
                </a:solidFill>
              </a:rPr>
              <a:t>الجراثيم</a:t>
            </a:r>
            <a:r>
              <a:rPr lang="ar-SY" dirty="0"/>
              <a:t> فتفضل  </a:t>
            </a:r>
            <a:r>
              <a:rPr lang="ar-SY" b="1" dirty="0">
                <a:solidFill>
                  <a:srgbClr val="7030A0"/>
                </a:solidFill>
              </a:rPr>
              <a:t>الوسط المعتدل القلوي </a:t>
            </a:r>
            <a:r>
              <a:rPr lang="ar-SY" dirty="0"/>
              <a:t>(</a:t>
            </a:r>
            <a:r>
              <a:rPr lang="en-US" dirty="0"/>
              <a:t>PH</a:t>
            </a:r>
            <a:r>
              <a:rPr lang="ar-SY" dirty="0"/>
              <a:t> 6-8</a:t>
            </a:r>
            <a:r>
              <a:rPr lang="en-US" dirty="0"/>
              <a:t>( </a:t>
            </a:r>
            <a:r>
              <a:rPr lang="ar-SY" dirty="0"/>
              <a:t> </a:t>
            </a:r>
            <a:br>
              <a:rPr lang="ar-SY" dirty="0"/>
            </a:br>
            <a:r>
              <a:rPr lang="ar-SY" dirty="0"/>
              <a:t>- يتم اختيار </a:t>
            </a:r>
            <a:r>
              <a:rPr lang="en-US" dirty="0"/>
              <a:t>PH</a:t>
            </a:r>
            <a:r>
              <a:rPr lang="ar-SY" dirty="0"/>
              <a:t> الشكل الصيدلاني بالاعتماد على طبيعة المادة الفعالة فمثلا </a:t>
            </a:r>
            <a:r>
              <a:rPr lang="ar-SY" u="sng" dirty="0"/>
              <a:t>اذا كانت المادة الفعالة بحاجة الى وسط حمضي يتم استخدام مادة حافظة فعالة في الوسط الحمضي قادرة على القضاء على الفطور </a:t>
            </a:r>
            <a:r>
              <a:rPr lang="ar-SY" dirty="0"/>
              <a:t>(اما الجراثيم فلن تنمو كون الوسط حمضي </a:t>
            </a:r>
            <a:r>
              <a:rPr lang="ar-SY" u="sng" dirty="0"/>
              <a:t>أي تساهم ال </a:t>
            </a:r>
            <a:r>
              <a:rPr lang="en-US" u="sng" dirty="0"/>
              <a:t>PH</a:t>
            </a:r>
            <a:r>
              <a:rPr lang="ar-SY" u="sng" dirty="0"/>
              <a:t> في حفظ الشكل الصيدلاني</a:t>
            </a:r>
            <a:r>
              <a:rPr lang="ar-SY" dirty="0"/>
              <a:t>)</a:t>
            </a:r>
          </a:p>
        </p:txBody>
      </p:sp>
    </p:spTree>
    <p:extLst>
      <p:ext uri="{BB962C8B-B14F-4D97-AF65-F5344CB8AC3E}">
        <p14:creationId xmlns:p14="http://schemas.microsoft.com/office/powerpoint/2010/main" val="2245282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7A7B9521-5E8A-402A-9B52-1AA15FCACF77}"/>
              </a:ext>
            </a:extLst>
          </p:cNvPr>
          <p:cNvSpPr>
            <a:spLocks noGrp="1"/>
          </p:cNvSpPr>
          <p:nvPr>
            <p:ph idx="1"/>
          </p:nvPr>
        </p:nvSpPr>
        <p:spPr>
          <a:xfrm>
            <a:off x="0" y="571500"/>
            <a:ext cx="11917680" cy="6286500"/>
          </a:xfrm>
        </p:spPr>
        <p:txBody>
          <a:bodyPr>
            <a:normAutofit fontScale="55000" lnSpcReduction="20000"/>
          </a:bodyPr>
          <a:lstStyle/>
          <a:p>
            <a:pPr>
              <a:lnSpc>
                <a:spcPct val="170000"/>
              </a:lnSpc>
            </a:pPr>
            <a:r>
              <a:rPr lang="ar-SY" sz="4400" b="1" dirty="0">
                <a:solidFill>
                  <a:srgbClr val="FF0000"/>
                </a:solidFill>
              </a:rPr>
              <a:t>3) محتوى الرطوبة او فعالية الماء </a:t>
            </a:r>
            <a:r>
              <a:rPr lang="en-US" sz="4400" b="1" dirty="0">
                <a:solidFill>
                  <a:srgbClr val="FF0000"/>
                </a:solidFill>
              </a:rPr>
              <a:t>water activity</a:t>
            </a:r>
            <a:r>
              <a:rPr lang="ar-SY" sz="4400" b="1" dirty="0">
                <a:solidFill>
                  <a:srgbClr val="FF0000"/>
                </a:solidFill>
              </a:rPr>
              <a:t> (</a:t>
            </a:r>
            <a:r>
              <a:rPr lang="en-US" sz="4400" b="1" dirty="0">
                <a:solidFill>
                  <a:srgbClr val="FF0000"/>
                </a:solidFill>
              </a:rPr>
              <a:t>Aw or a</a:t>
            </a:r>
            <a:r>
              <a:rPr lang="en-US" sz="4400" b="1" baseline="-25000" dirty="0">
                <a:solidFill>
                  <a:srgbClr val="FF0000"/>
                </a:solidFill>
              </a:rPr>
              <a:t>w</a:t>
            </a:r>
            <a:r>
              <a:rPr lang="ar-SY" sz="4400" b="1" dirty="0">
                <a:solidFill>
                  <a:srgbClr val="FF0000"/>
                </a:solidFill>
              </a:rPr>
              <a:t>) : </a:t>
            </a:r>
            <a:br>
              <a:rPr lang="ar-SY" dirty="0"/>
            </a:br>
            <a:r>
              <a:rPr lang="ar-SY" sz="3400" dirty="0"/>
              <a:t>- يُعرف فعالية الماء على انها </a:t>
            </a:r>
            <a:r>
              <a:rPr lang="ar-SY" sz="3400" u="sng" dirty="0"/>
              <a:t>ضغط بخار الشكل الصيدلاني مقسوما على ضغط بخار الماء </a:t>
            </a:r>
            <a:r>
              <a:rPr lang="ar-SY" sz="3400" dirty="0"/>
              <a:t>في نفس الشروط</a:t>
            </a:r>
          </a:p>
          <a:p>
            <a:pPr>
              <a:lnSpc>
                <a:spcPct val="170000"/>
              </a:lnSpc>
            </a:pPr>
            <a:endParaRPr lang="ar-SY" sz="3400" dirty="0"/>
          </a:p>
          <a:p>
            <a:pPr>
              <a:lnSpc>
                <a:spcPct val="170000"/>
              </a:lnSpc>
            </a:pPr>
            <a:endParaRPr lang="ar-SY" sz="3400" dirty="0"/>
          </a:p>
          <a:p>
            <a:pPr>
              <a:lnSpc>
                <a:spcPct val="170000"/>
              </a:lnSpc>
            </a:pPr>
            <a:endParaRPr lang="ar-SY" sz="3400" dirty="0"/>
          </a:p>
          <a:p>
            <a:pPr>
              <a:lnSpc>
                <a:spcPct val="170000"/>
              </a:lnSpc>
            </a:pPr>
            <a:endParaRPr lang="ar-SY" sz="3400" dirty="0"/>
          </a:p>
          <a:p>
            <a:pPr>
              <a:lnSpc>
                <a:spcPct val="170000"/>
              </a:lnSpc>
            </a:pPr>
            <a:endParaRPr lang="ar-SY" sz="3400" dirty="0"/>
          </a:p>
          <a:p>
            <a:pPr marL="0" indent="0">
              <a:lnSpc>
                <a:spcPct val="170000"/>
              </a:lnSpc>
              <a:buNone/>
            </a:pPr>
            <a:r>
              <a:rPr lang="ar-SY" sz="3400" dirty="0"/>
              <a:t>  - </a:t>
            </a:r>
            <a:r>
              <a:rPr lang="en-US" sz="3400" dirty="0"/>
              <a:t>AW</a:t>
            </a:r>
            <a:r>
              <a:rPr lang="ar-SY" sz="3400" dirty="0"/>
              <a:t> </a:t>
            </a:r>
            <a:r>
              <a:rPr lang="ar-SY" sz="3400" dirty="0">
                <a:solidFill>
                  <a:srgbClr val="0000FF"/>
                </a:solidFill>
              </a:rPr>
              <a:t>للعصيات سلبية الغرام </a:t>
            </a:r>
            <a:r>
              <a:rPr lang="ar-SY" sz="3400" u="sng" dirty="0"/>
              <a:t>0.95</a:t>
            </a:r>
            <a:r>
              <a:rPr lang="ar-SY" sz="3400" dirty="0"/>
              <a:t> ، </a:t>
            </a:r>
            <a:r>
              <a:rPr lang="ar-SY" sz="3400" dirty="0">
                <a:solidFill>
                  <a:srgbClr val="0000FF"/>
                </a:solidFill>
              </a:rPr>
              <a:t>وللمكورات والعصيات اللبنية </a:t>
            </a:r>
            <a:r>
              <a:rPr lang="ar-SY" sz="3400" u="sng" dirty="0"/>
              <a:t>0.90</a:t>
            </a:r>
            <a:r>
              <a:rPr lang="ar-SY" sz="3400" dirty="0"/>
              <a:t>، </a:t>
            </a:r>
            <a:r>
              <a:rPr lang="ar-SY" sz="3400" dirty="0">
                <a:solidFill>
                  <a:srgbClr val="0000FF"/>
                </a:solidFill>
              </a:rPr>
              <a:t>ولمعظم الخمائر </a:t>
            </a:r>
            <a:r>
              <a:rPr lang="ar-SY" sz="3400" u="sng" dirty="0"/>
              <a:t>0.88</a:t>
            </a:r>
            <a:r>
              <a:rPr lang="ar-SY" sz="3400" dirty="0"/>
              <a:t>، و</a:t>
            </a:r>
            <a:r>
              <a:rPr lang="ar-SY" sz="3400" dirty="0">
                <a:solidFill>
                  <a:srgbClr val="0000FF"/>
                </a:solidFill>
              </a:rPr>
              <a:t>للخمائر المخمرة </a:t>
            </a:r>
            <a:r>
              <a:rPr lang="ar-SY" sz="3400" dirty="0" err="1">
                <a:solidFill>
                  <a:srgbClr val="0000FF"/>
                </a:solidFill>
              </a:rPr>
              <a:t>للاشربة</a:t>
            </a:r>
            <a:r>
              <a:rPr lang="ar-SY" sz="3400" dirty="0">
                <a:solidFill>
                  <a:srgbClr val="0000FF"/>
                </a:solidFill>
              </a:rPr>
              <a:t> </a:t>
            </a:r>
            <a:r>
              <a:rPr lang="ar-SY" sz="3400" u="sng" dirty="0"/>
              <a:t>0.73</a:t>
            </a:r>
            <a:r>
              <a:rPr lang="ar-SY" sz="3400" dirty="0"/>
              <a:t>، بينما بعض </a:t>
            </a:r>
            <a:r>
              <a:rPr lang="ar-SY" sz="3400" dirty="0">
                <a:solidFill>
                  <a:srgbClr val="0000FF"/>
                </a:solidFill>
              </a:rPr>
              <a:t>الفطور الخيطية </a:t>
            </a:r>
            <a:r>
              <a:rPr lang="ar-SY" sz="3400" dirty="0"/>
              <a:t>تنمو عند قيمة </a:t>
            </a:r>
            <a:r>
              <a:rPr lang="ar-SY" sz="3400" u="sng" dirty="0"/>
              <a:t>اقل من ذلك 0.61</a:t>
            </a:r>
            <a:r>
              <a:rPr lang="ar-SY" sz="3400" dirty="0"/>
              <a:t> مثل فطر </a:t>
            </a:r>
            <a:r>
              <a:rPr lang="en-US" sz="3400" dirty="0"/>
              <a:t>Aspergillus </a:t>
            </a:r>
            <a:r>
              <a:rPr lang="en-US" sz="3400" dirty="0" err="1"/>
              <a:t>glaucus</a:t>
            </a:r>
            <a:r>
              <a:rPr lang="ar-SY" sz="3400" dirty="0"/>
              <a:t>   أي يجب تخفيض محتوى الرطوبة قدر الإمكان للتقليل من حدوث التلوث </a:t>
            </a:r>
            <a:br>
              <a:rPr lang="ar-SY" sz="3400" dirty="0"/>
            </a:br>
            <a:r>
              <a:rPr lang="ar-SY" sz="3400" dirty="0"/>
              <a:t> - </a:t>
            </a:r>
            <a:r>
              <a:rPr lang="ar-SY" sz="3400" u="dbl" dirty="0"/>
              <a:t>كلما خفضنا من قيمة </a:t>
            </a:r>
            <a:r>
              <a:rPr lang="en-US" sz="3400" u="dbl" dirty="0"/>
              <a:t>Aw</a:t>
            </a:r>
            <a:r>
              <a:rPr lang="ar-SY" sz="3400" u="dbl" dirty="0"/>
              <a:t> في الشكل الصيدلاني كلما قلت احتمالية حدوث التلوث المكروبي</a:t>
            </a:r>
            <a:br>
              <a:rPr lang="ar-SY" dirty="0"/>
            </a:br>
            <a:endParaRPr lang="ar-SY" dirty="0"/>
          </a:p>
        </p:txBody>
      </p:sp>
      <p:pic>
        <p:nvPicPr>
          <p:cNvPr id="5" name="صورة 4">
            <a:extLst>
              <a:ext uri="{FF2B5EF4-FFF2-40B4-BE49-F238E27FC236}">
                <a16:creationId xmlns:a16="http://schemas.microsoft.com/office/drawing/2014/main" id="{054730FA-A530-4433-84FF-38FAD050B5D9}"/>
              </a:ext>
            </a:extLst>
          </p:cNvPr>
          <p:cNvPicPr>
            <a:picLocks noChangeAspect="1"/>
          </p:cNvPicPr>
          <p:nvPr/>
        </p:nvPicPr>
        <p:blipFill>
          <a:blip r:embed="rId3"/>
          <a:stretch>
            <a:fillRect/>
          </a:stretch>
        </p:blipFill>
        <p:spPr>
          <a:xfrm>
            <a:off x="1773555" y="2302034"/>
            <a:ext cx="9925050" cy="1752600"/>
          </a:xfrm>
          <a:prstGeom prst="rect">
            <a:avLst/>
          </a:prstGeom>
        </p:spPr>
      </p:pic>
    </p:spTree>
    <p:extLst>
      <p:ext uri="{BB962C8B-B14F-4D97-AF65-F5344CB8AC3E}">
        <p14:creationId xmlns:p14="http://schemas.microsoft.com/office/powerpoint/2010/main" val="3647171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36DEFC98-3FD5-4ADC-BAB4-DBF60CE8AEFC}"/>
              </a:ext>
            </a:extLst>
          </p:cNvPr>
          <p:cNvSpPr>
            <a:spLocks noGrp="1"/>
          </p:cNvSpPr>
          <p:nvPr>
            <p:ph idx="1"/>
          </p:nvPr>
        </p:nvSpPr>
        <p:spPr>
          <a:xfrm>
            <a:off x="510540" y="285750"/>
            <a:ext cx="11170920" cy="6286500"/>
          </a:xfrm>
        </p:spPr>
        <p:txBody>
          <a:bodyPr>
            <a:normAutofit/>
          </a:bodyPr>
          <a:lstStyle/>
          <a:p>
            <a:pPr>
              <a:lnSpc>
                <a:spcPct val="150000"/>
              </a:lnSpc>
            </a:pPr>
            <a:r>
              <a:rPr lang="ar-SY" dirty="0"/>
              <a:t>للتوضيح :</a:t>
            </a:r>
          </a:p>
          <a:p>
            <a:pPr>
              <a:lnSpc>
                <a:spcPct val="150000"/>
              </a:lnSpc>
            </a:pPr>
            <a:r>
              <a:rPr lang="ar-SY" dirty="0"/>
              <a:t>ان </a:t>
            </a:r>
            <a:r>
              <a:rPr lang="en-US" dirty="0"/>
              <a:t>Aw</a:t>
            </a:r>
            <a:r>
              <a:rPr lang="ar-SY" dirty="0"/>
              <a:t> هي عامل مساعد للمادة الحافظة في حال كان </a:t>
            </a:r>
            <a:r>
              <a:rPr lang="ar-SY" dirty="0">
                <a:solidFill>
                  <a:srgbClr val="0000FF"/>
                </a:solidFill>
              </a:rPr>
              <a:t>الشكل الصيدلاني شكل سائل </a:t>
            </a:r>
            <a:r>
              <a:rPr lang="ar-SY" dirty="0"/>
              <a:t>أي تتشارك </a:t>
            </a:r>
            <a:r>
              <a:rPr lang="ar-SY" u="sng" dirty="0"/>
              <a:t>المادة الحافظة وتخفيض فعالية الماء قدر الإمكان </a:t>
            </a:r>
            <a:r>
              <a:rPr lang="ar-SY" dirty="0"/>
              <a:t>في نظام حفظ الشكل الصيدلاني </a:t>
            </a:r>
            <a:br>
              <a:rPr lang="ar-SY" dirty="0"/>
            </a:br>
            <a:r>
              <a:rPr lang="ar-SY" dirty="0"/>
              <a:t>اما اذا كان </a:t>
            </a:r>
            <a:r>
              <a:rPr lang="ar-SY" dirty="0">
                <a:solidFill>
                  <a:srgbClr val="0000FF"/>
                </a:solidFill>
              </a:rPr>
              <a:t>الشكل الصيدلاني صلب كالمضغوطات الغير ملبسة والكبسولات </a:t>
            </a:r>
            <a:r>
              <a:rPr lang="ar-SY" dirty="0"/>
              <a:t>عندها تعتبر </a:t>
            </a:r>
            <a:r>
              <a:rPr lang="ar-SY" u="sng" dirty="0"/>
              <a:t>فعالية الماء المنخفضة </a:t>
            </a:r>
            <a:r>
              <a:rPr lang="en-US" u="sng" dirty="0"/>
              <a:t>Aw</a:t>
            </a:r>
            <a:r>
              <a:rPr lang="ar-SY" u="sng" dirty="0"/>
              <a:t> هي عامل الحفظ الوحيد </a:t>
            </a:r>
            <a:r>
              <a:rPr lang="ar-SY" dirty="0"/>
              <a:t>لهذه الاشكال أي </a:t>
            </a:r>
            <a:r>
              <a:rPr lang="ar-SY" dirty="0" err="1"/>
              <a:t>لاحاجة</a:t>
            </a:r>
            <a:r>
              <a:rPr lang="ar-SY" dirty="0"/>
              <a:t> لإضافة مادة حافظة </a:t>
            </a:r>
            <a:br>
              <a:rPr lang="ar-SY" dirty="0"/>
            </a:br>
            <a:r>
              <a:rPr lang="ar-SY" dirty="0"/>
              <a:t>في حال كانت </a:t>
            </a:r>
            <a:r>
              <a:rPr lang="ar-SY" dirty="0">
                <a:solidFill>
                  <a:srgbClr val="0000FF"/>
                </a:solidFill>
              </a:rPr>
              <a:t>المضغوطات ملبسة </a:t>
            </a:r>
            <a:r>
              <a:rPr lang="ar-SY" dirty="0"/>
              <a:t>مثل مضغوطات فيتامين </a:t>
            </a:r>
            <a:r>
              <a:rPr lang="en-US" dirty="0"/>
              <a:t>B</a:t>
            </a:r>
            <a:r>
              <a:rPr lang="ar-SY" dirty="0"/>
              <a:t> (</a:t>
            </a:r>
            <a:r>
              <a:rPr lang="en-US" dirty="0"/>
              <a:t>B-complex</a:t>
            </a:r>
            <a:r>
              <a:rPr lang="ar-SY" dirty="0"/>
              <a:t>) عندها </a:t>
            </a:r>
            <a:r>
              <a:rPr lang="ar-SY" dirty="0" err="1"/>
              <a:t>لاتكفي</a:t>
            </a:r>
            <a:r>
              <a:rPr lang="ar-SY" dirty="0"/>
              <a:t> ال </a:t>
            </a:r>
            <a:r>
              <a:rPr lang="en-US" u="sng" dirty="0"/>
              <a:t>Aw</a:t>
            </a:r>
            <a:r>
              <a:rPr lang="ar-SY" u="sng" dirty="0"/>
              <a:t> لوحدها في الحفاظ </a:t>
            </a:r>
            <a:r>
              <a:rPr lang="ar-SY" dirty="0"/>
              <a:t>على هذا الشكل الصيدلاني الا في حال استخدام </a:t>
            </a:r>
            <a:r>
              <a:rPr lang="ar-SY" u="sng" dirty="0"/>
              <a:t>مادة ماصة للرطوبة </a:t>
            </a:r>
            <a:r>
              <a:rPr lang="ar-SY" dirty="0"/>
              <a:t>معها مثل </a:t>
            </a:r>
            <a:r>
              <a:rPr lang="ar-SY" dirty="0" err="1"/>
              <a:t>السيليكاجيل</a:t>
            </a:r>
            <a:endParaRPr lang="ar-SY" dirty="0"/>
          </a:p>
        </p:txBody>
      </p:sp>
    </p:spTree>
    <p:extLst>
      <p:ext uri="{BB962C8B-B14F-4D97-AF65-F5344CB8AC3E}">
        <p14:creationId xmlns:p14="http://schemas.microsoft.com/office/powerpoint/2010/main" val="13334675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8B05B62F-8F6C-426E-9BA9-7ADB3B1B0A5C}"/>
              </a:ext>
            </a:extLst>
          </p:cNvPr>
          <p:cNvSpPr>
            <a:spLocks noGrp="1"/>
          </p:cNvSpPr>
          <p:nvPr>
            <p:ph idx="1"/>
          </p:nvPr>
        </p:nvSpPr>
        <p:spPr>
          <a:xfrm>
            <a:off x="205740" y="274320"/>
            <a:ext cx="11750040" cy="6583680"/>
          </a:xfrm>
        </p:spPr>
        <p:txBody>
          <a:bodyPr>
            <a:normAutofit fontScale="92500" lnSpcReduction="20000"/>
          </a:bodyPr>
          <a:lstStyle/>
          <a:p>
            <a:pPr>
              <a:lnSpc>
                <a:spcPct val="160000"/>
              </a:lnSpc>
            </a:pPr>
            <a:r>
              <a:rPr lang="ar-SY" sz="2400" b="1" dirty="0">
                <a:solidFill>
                  <a:srgbClr val="FF0000"/>
                </a:solidFill>
              </a:rPr>
              <a:t>4) درجة حرارة الحفظ </a:t>
            </a:r>
          </a:p>
          <a:p>
            <a:pPr>
              <a:lnSpc>
                <a:spcPct val="160000"/>
              </a:lnSpc>
              <a:buFontTx/>
              <a:buChar char="-"/>
            </a:pPr>
            <a:r>
              <a:rPr lang="ar-SY" sz="2400" dirty="0"/>
              <a:t>الحرارة الفضلى </a:t>
            </a:r>
            <a:r>
              <a:rPr lang="ar-SY" sz="2400" dirty="0">
                <a:solidFill>
                  <a:srgbClr val="0000FF"/>
                </a:solidFill>
              </a:rPr>
              <a:t>للجراثيم</a:t>
            </a:r>
            <a:r>
              <a:rPr lang="ar-SY" sz="2400" dirty="0"/>
              <a:t>: 37 م (عدا الرمية تتكاثر بالدرجة 30 م )</a:t>
            </a:r>
            <a:br>
              <a:rPr lang="ar-SY" sz="2400" dirty="0"/>
            </a:br>
            <a:r>
              <a:rPr lang="ar-SY" sz="2400" dirty="0"/>
              <a:t>                     </a:t>
            </a:r>
            <a:r>
              <a:rPr lang="ar-SY" sz="2400" dirty="0">
                <a:solidFill>
                  <a:srgbClr val="0000FF"/>
                </a:solidFill>
              </a:rPr>
              <a:t>للفطور</a:t>
            </a:r>
            <a:r>
              <a:rPr lang="ar-SY" sz="2400" dirty="0"/>
              <a:t>: تنمو عموما بين (25-30 ) درجة مئوية</a:t>
            </a:r>
            <a:br>
              <a:rPr lang="ar-SY" sz="2400" dirty="0"/>
            </a:br>
            <a:r>
              <a:rPr lang="ar-SY" sz="2400" dirty="0"/>
              <a:t> يجب ان تكون </a:t>
            </a:r>
            <a:r>
              <a:rPr lang="ar-SY" sz="2400" u="sng" dirty="0"/>
              <a:t>درجة حرارة حفظ الاشكال الصيدلانية اقل من درجة الحرارة الفضلى لنمو المكروبات </a:t>
            </a:r>
          </a:p>
          <a:p>
            <a:pPr>
              <a:lnSpc>
                <a:spcPct val="160000"/>
              </a:lnSpc>
              <a:buFontTx/>
              <a:buChar char="-"/>
            </a:pPr>
            <a:r>
              <a:rPr lang="ar-SY" sz="2400" dirty="0"/>
              <a:t>مثال للتوضيح : </a:t>
            </a:r>
            <a:r>
              <a:rPr lang="ar-SY" sz="2400" dirty="0">
                <a:solidFill>
                  <a:srgbClr val="FF0000"/>
                </a:solidFill>
              </a:rPr>
              <a:t>شراب معد للتعليق </a:t>
            </a:r>
            <a:r>
              <a:rPr lang="ar-SY" sz="2400" dirty="0"/>
              <a:t>قبل الاستخدام كان </a:t>
            </a:r>
            <a:r>
              <a:rPr lang="ar-SY" sz="2400" u="sng" dirty="0"/>
              <a:t>محفوظ بال </a:t>
            </a:r>
            <a:r>
              <a:rPr lang="en-US" sz="2400" u="sng" dirty="0"/>
              <a:t>Aw</a:t>
            </a:r>
            <a:r>
              <a:rPr lang="ar-SY" sz="2400" u="sng" dirty="0"/>
              <a:t> </a:t>
            </a:r>
            <a:r>
              <a:rPr lang="ar-SY" sz="2400" dirty="0"/>
              <a:t>من </a:t>
            </a:r>
            <a:r>
              <a:rPr lang="ar-SY" sz="2400" u="sng" dirty="0"/>
              <a:t>دون إضافة مادة حافظة </a:t>
            </a:r>
            <a:r>
              <a:rPr lang="ar-SY" sz="2400" dirty="0"/>
              <a:t>ولكن عند استخدام هذا الشراب وتعليقه بالماء المقطر اصبح وسط ملائم للنمو المكروبات لهذا السبب </a:t>
            </a:r>
            <a:r>
              <a:rPr lang="ar-SY" sz="2400" u="sng" dirty="0"/>
              <a:t>يجب حفظه في البراد </a:t>
            </a:r>
            <a:r>
              <a:rPr lang="ar-SY" sz="2400" dirty="0"/>
              <a:t>(بعد حله بالماء المقطر) حيث يتم تخفيض درجة الحرارة لأقل من درجة الحرارة المناسبة للنمو المكروبي وبالتالي </a:t>
            </a:r>
            <a:r>
              <a:rPr lang="ar-SY" sz="2400" dirty="0" err="1"/>
              <a:t>لاحاجة</a:t>
            </a:r>
            <a:r>
              <a:rPr lang="ar-SY" sz="2400" dirty="0"/>
              <a:t> </a:t>
            </a:r>
            <a:r>
              <a:rPr lang="ar-SY" sz="2400" dirty="0" err="1"/>
              <a:t>لاضافة</a:t>
            </a:r>
            <a:r>
              <a:rPr lang="ar-SY" sz="2400" dirty="0"/>
              <a:t> مادة حافظة حيث اقصى فترة لاستخدام هذا الشراب بعد تعليقه بالماء المقطر </a:t>
            </a:r>
            <a:r>
              <a:rPr lang="ar-SY" sz="2400" u="sng" dirty="0"/>
              <a:t>هي ثلاثة أيام </a:t>
            </a:r>
            <a:r>
              <a:rPr lang="ar-SY" sz="2400" dirty="0"/>
              <a:t>وبالتالي </a:t>
            </a:r>
            <a:r>
              <a:rPr lang="ar-SY" sz="2400" u="dbl" dirty="0"/>
              <a:t>نظام الحفظ هنا يتألف من </a:t>
            </a:r>
            <a:r>
              <a:rPr lang="en-US" sz="2400" u="dbl" dirty="0"/>
              <a:t>Aw</a:t>
            </a:r>
            <a:r>
              <a:rPr lang="ar-SY" sz="2400" u="dbl" dirty="0"/>
              <a:t> </a:t>
            </a:r>
            <a:r>
              <a:rPr lang="ar-SY" sz="2400" u="dbl" dirty="0" err="1"/>
              <a:t>وخفظ</a:t>
            </a:r>
            <a:r>
              <a:rPr lang="ar-SY" sz="2400" u="dbl" dirty="0"/>
              <a:t> درجة الحرارة .</a:t>
            </a:r>
          </a:p>
          <a:p>
            <a:pPr marL="0" indent="0">
              <a:lnSpc>
                <a:spcPct val="160000"/>
              </a:lnSpc>
              <a:buNone/>
            </a:pPr>
            <a:r>
              <a:rPr lang="ar-SY" sz="2400" dirty="0"/>
              <a:t>- مثال </a:t>
            </a:r>
            <a:r>
              <a:rPr lang="ar-SY" sz="2400" dirty="0" err="1"/>
              <a:t>اخرللتوضيح</a:t>
            </a:r>
            <a:r>
              <a:rPr lang="ar-SY" sz="2400" dirty="0"/>
              <a:t> : </a:t>
            </a:r>
            <a:r>
              <a:rPr lang="ar-SY" sz="2400" dirty="0">
                <a:solidFill>
                  <a:srgbClr val="FF0000"/>
                </a:solidFill>
              </a:rPr>
              <a:t>القطرات العينية </a:t>
            </a:r>
            <a:r>
              <a:rPr lang="ar-SY" sz="2400" dirty="0"/>
              <a:t>هي من </a:t>
            </a:r>
            <a:r>
              <a:rPr lang="ar-SY" sz="2400" u="sng" dirty="0"/>
              <a:t>الاشكال العقيمة متعددة الاستخدام يضاف لها مادة حافظة لحمايتها من التلوث المكروبي اثناء الاستخدام </a:t>
            </a:r>
            <a:r>
              <a:rPr lang="ar-SY" sz="2400" dirty="0"/>
              <a:t>بالإضافة الى </a:t>
            </a:r>
            <a:r>
              <a:rPr lang="ar-SY" sz="2400" u="sng" dirty="0"/>
              <a:t>وجوب وضعها في البراد بعد فتحها </a:t>
            </a:r>
            <a:r>
              <a:rPr lang="ar-SY" sz="2400" dirty="0"/>
              <a:t>حيث الشر</a:t>
            </a:r>
            <a:r>
              <a:rPr lang="ar-SY" sz="2400" u="sng" dirty="0"/>
              <a:t>كة المصنعة تضع كمية من المادة الحافظة التي تكفي حفظ القطرات العينية بعد فتحها ووضعها في البراد</a:t>
            </a:r>
            <a:r>
              <a:rPr lang="ar-SY" sz="2400" dirty="0"/>
              <a:t> ( تبقى القطرات العينية صالحة للاستخدام بعد فتحها ووضعها بالبراد لمدة أسبوعين ) اذا </a:t>
            </a:r>
            <a:r>
              <a:rPr lang="ar-SY" sz="2400" u="dbl" dirty="0"/>
              <a:t>نظام الحفظ في القطرات العينية هي المادة الحافظة و خفض درجة حرارة الحفظ  </a:t>
            </a:r>
            <a:r>
              <a:rPr lang="ar-SY" sz="2400" dirty="0"/>
              <a:t>( </a:t>
            </a:r>
            <a:r>
              <a:rPr lang="ar-SY" sz="2400" dirty="0" err="1"/>
              <a:t>لاحاجة</a:t>
            </a:r>
            <a:r>
              <a:rPr lang="ar-SY" sz="2400" dirty="0"/>
              <a:t> لحفظ القطرة العينية في البراد اذا كانت لم تفتح ).</a:t>
            </a:r>
          </a:p>
        </p:txBody>
      </p:sp>
    </p:spTree>
    <p:extLst>
      <p:ext uri="{BB962C8B-B14F-4D97-AF65-F5344CB8AC3E}">
        <p14:creationId xmlns:p14="http://schemas.microsoft.com/office/powerpoint/2010/main" val="9735564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6A9AF971-30E1-4589-821D-10D3CCD293A6}"/>
              </a:ext>
            </a:extLst>
          </p:cNvPr>
          <p:cNvSpPr>
            <a:spLocks noGrp="1"/>
          </p:cNvSpPr>
          <p:nvPr>
            <p:ph idx="1"/>
          </p:nvPr>
        </p:nvSpPr>
        <p:spPr>
          <a:xfrm>
            <a:off x="251460" y="340518"/>
            <a:ext cx="11628120" cy="6176963"/>
          </a:xfrm>
        </p:spPr>
        <p:txBody>
          <a:bodyPr>
            <a:normAutofit fontScale="92500"/>
          </a:bodyPr>
          <a:lstStyle/>
          <a:p>
            <a:pPr>
              <a:lnSpc>
                <a:spcPct val="160000"/>
              </a:lnSpc>
            </a:pPr>
            <a:r>
              <a:rPr lang="ar-SY" sz="2400" b="1" dirty="0">
                <a:solidFill>
                  <a:srgbClr val="FF0000"/>
                </a:solidFill>
              </a:rPr>
              <a:t>5) شكل العبوات: </a:t>
            </a:r>
            <a:br>
              <a:rPr lang="ar-SY" sz="2400" dirty="0"/>
            </a:br>
            <a:r>
              <a:rPr lang="ar-SY" sz="2400" dirty="0"/>
              <a:t>يخطأ كل من يعتقد بأن العبوة ليست مكون أساسي للشكل الصيدلاني لذلك عند وضع صيغة شكل صيدلاني يجب ان ندرس العبوة التي توافق افضل شروط بقاء الشكل الصيدلاني فعال</a:t>
            </a:r>
            <a:br>
              <a:rPr lang="ar-SY" sz="2400" dirty="0"/>
            </a:br>
            <a:r>
              <a:rPr lang="ar-SY" sz="2400" dirty="0"/>
              <a:t>مثال : </a:t>
            </a:r>
            <a:r>
              <a:rPr lang="ar-SY" sz="2400" dirty="0">
                <a:solidFill>
                  <a:srgbClr val="0000FF"/>
                </a:solidFill>
              </a:rPr>
              <a:t>المرهم العيني </a:t>
            </a:r>
            <a:r>
              <a:rPr lang="ar-SY" sz="2400" dirty="0"/>
              <a:t>يفضل ان يوضع </a:t>
            </a:r>
            <a:r>
              <a:rPr lang="ar-SY" sz="2400" u="sng" dirty="0"/>
              <a:t>بأنبوب مطلي بداخله من الالمنيوم </a:t>
            </a:r>
            <a:r>
              <a:rPr lang="ar-SY" sz="2400" dirty="0"/>
              <a:t>حيث يؤمن الية اخذ هي </a:t>
            </a:r>
            <a:r>
              <a:rPr lang="ar-SY" sz="2400" u="sng" dirty="0"/>
              <a:t>الية القطع </a:t>
            </a:r>
            <a:r>
              <a:rPr lang="ar-SY" sz="2400" dirty="0"/>
              <a:t>(بحيث </a:t>
            </a:r>
            <a:r>
              <a:rPr lang="ar-SY" sz="2400" dirty="0" err="1"/>
              <a:t>لايرجع</a:t>
            </a:r>
            <a:r>
              <a:rPr lang="ar-SY" sz="2400" dirty="0"/>
              <a:t> شي الى الداخل)، </a:t>
            </a:r>
            <a:r>
              <a:rPr lang="ar-SY" sz="2400" u="sng" dirty="0"/>
              <a:t>والرأس المؤنف يعمل على تقليل سطح </a:t>
            </a:r>
            <a:r>
              <a:rPr lang="ar-SY" sz="2400" dirty="0"/>
              <a:t>التماس قدر الإمكان ، ان المرهم العيني قوامه دسم ولذلك </a:t>
            </a:r>
            <a:r>
              <a:rPr lang="ar-SY" sz="2400" dirty="0" err="1"/>
              <a:t>لاحاجة</a:t>
            </a:r>
            <a:r>
              <a:rPr lang="ar-SY" sz="2400" dirty="0"/>
              <a:t> </a:t>
            </a:r>
            <a:r>
              <a:rPr lang="ar-SY" sz="2400" dirty="0" err="1"/>
              <a:t>لاضافة</a:t>
            </a:r>
            <a:r>
              <a:rPr lang="ar-SY" sz="2400" dirty="0"/>
              <a:t> مادة حافظة ( حيث المكروبات تلوث او تنمو في الوسط المائي) ولكن قد يصبح المرهم الدسم ناقل للمكروبات من شخص الى اخر اذا تم استخدامه من قبل عدة اشخاص لذلك نلجأ لتصنيعه ضمن أنبوب من الالمنيوم وبرأس مؤنف للتقليل قدر الإمكان من التماس مع الوسط الخارجي .</a:t>
            </a:r>
          </a:p>
          <a:p>
            <a:pPr>
              <a:lnSpc>
                <a:spcPct val="160000"/>
              </a:lnSpc>
            </a:pPr>
            <a:r>
              <a:rPr lang="ar-SY" sz="2400" dirty="0"/>
              <a:t>ملاحظة عامة : بالتالي رأينا بأن العوامل المساعدة على تخرب الشكل الصيدلاني يمكن ان تلعب دور في الحفظ حيث يطلق على جميع العوامل السابقة (بالإضافة للمادة الحافظة) تسمية نظام الحفظ سنتطرق له ايضا في محاضرة المواد الحافظة </a:t>
            </a:r>
          </a:p>
          <a:p>
            <a:endParaRPr lang="ar-SY" sz="2400" dirty="0"/>
          </a:p>
        </p:txBody>
      </p:sp>
    </p:spTree>
    <p:extLst>
      <p:ext uri="{BB962C8B-B14F-4D97-AF65-F5344CB8AC3E}">
        <p14:creationId xmlns:p14="http://schemas.microsoft.com/office/powerpoint/2010/main" val="1122817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4960C70-2E98-44DC-B70B-347153734B64}"/>
              </a:ext>
            </a:extLst>
          </p:cNvPr>
          <p:cNvSpPr>
            <a:spLocks noGrp="1"/>
          </p:cNvSpPr>
          <p:nvPr>
            <p:ph type="title"/>
          </p:nvPr>
        </p:nvSpPr>
        <p:spPr>
          <a:xfrm>
            <a:off x="1350818" y="0"/>
            <a:ext cx="10515600" cy="1325563"/>
          </a:xfrm>
        </p:spPr>
        <p:txBody>
          <a:bodyPr/>
          <a:lstStyle/>
          <a:p>
            <a:r>
              <a:rPr lang="ar-SY" dirty="0"/>
              <a:t>مصادر تلوث الشكل الصيدلاني</a:t>
            </a:r>
          </a:p>
        </p:txBody>
      </p:sp>
      <p:sp>
        <p:nvSpPr>
          <p:cNvPr id="3" name="عنصر نائب للمحتوى 2">
            <a:extLst>
              <a:ext uri="{FF2B5EF4-FFF2-40B4-BE49-F238E27FC236}">
                <a16:creationId xmlns:a16="http://schemas.microsoft.com/office/drawing/2014/main" id="{BB014AFB-9978-4A1B-BCF5-0B84BD150050}"/>
              </a:ext>
            </a:extLst>
          </p:cNvPr>
          <p:cNvSpPr>
            <a:spLocks noGrp="1"/>
          </p:cNvSpPr>
          <p:nvPr>
            <p:ph idx="1"/>
          </p:nvPr>
        </p:nvSpPr>
        <p:spPr>
          <a:xfrm>
            <a:off x="325582" y="1325563"/>
            <a:ext cx="11540836" cy="5032375"/>
          </a:xfrm>
        </p:spPr>
        <p:txBody>
          <a:bodyPr>
            <a:normAutofit fontScale="85000" lnSpcReduction="20000"/>
          </a:bodyPr>
          <a:lstStyle/>
          <a:p>
            <a:pPr>
              <a:lnSpc>
                <a:spcPct val="120000"/>
              </a:lnSpc>
            </a:pPr>
            <a:r>
              <a:rPr lang="ar-SY" dirty="0"/>
              <a:t>1- الهواء</a:t>
            </a:r>
          </a:p>
          <a:p>
            <a:pPr>
              <a:lnSpc>
                <a:spcPct val="120000"/>
              </a:lnSpc>
            </a:pPr>
            <a:r>
              <a:rPr lang="ar-SY" dirty="0"/>
              <a:t>2- الماء</a:t>
            </a:r>
          </a:p>
          <a:p>
            <a:pPr>
              <a:lnSpc>
                <a:spcPct val="120000"/>
              </a:lnSpc>
            </a:pPr>
            <a:r>
              <a:rPr lang="ar-SY" dirty="0"/>
              <a:t>3- المواد الخام او المواد الأولية </a:t>
            </a:r>
          </a:p>
          <a:p>
            <a:pPr>
              <a:lnSpc>
                <a:spcPct val="120000"/>
              </a:lnSpc>
            </a:pPr>
            <a:r>
              <a:rPr lang="ar-SY" dirty="0"/>
              <a:t>4- العمال</a:t>
            </a:r>
          </a:p>
          <a:p>
            <a:pPr>
              <a:lnSpc>
                <a:spcPct val="120000"/>
              </a:lnSpc>
            </a:pPr>
            <a:r>
              <a:rPr lang="ar-SY" dirty="0"/>
              <a:t>5- التعليب</a:t>
            </a:r>
          </a:p>
          <a:p>
            <a:pPr>
              <a:lnSpc>
                <a:spcPct val="120000"/>
              </a:lnSpc>
            </a:pPr>
            <a:r>
              <a:rPr lang="ar-SY" dirty="0"/>
              <a:t>6- </a:t>
            </a:r>
            <a:r>
              <a:rPr lang="ar-SY" dirty="0">
                <a:solidFill>
                  <a:srgbClr val="FF0000"/>
                </a:solidFill>
              </a:rPr>
              <a:t>المباني</a:t>
            </a:r>
          </a:p>
          <a:p>
            <a:pPr>
              <a:lnSpc>
                <a:spcPct val="120000"/>
              </a:lnSpc>
            </a:pPr>
            <a:r>
              <a:rPr lang="ar-SY" dirty="0"/>
              <a:t>7- المعدات والأجهزة</a:t>
            </a:r>
          </a:p>
          <a:p>
            <a:pPr marL="0" indent="0">
              <a:lnSpc>
                <a:spcPct val="120000"/>
              </a:lnSpc>
              <a:buNone/>
            </a:pPr>
            <a:r>
              <a:rPr lang="ar-SY" dirty="0"/>
              <a:t>ملاحظة: تصنيف مصادر التلوث:</a:t>
            </a:r>
          </a:p>
          <a:p>
            <a:pPr marL="0" indent="0">
              <a:lnSpc>
                <a:spcPct val="120000"/>
              </a:lnSpc>
              <a:buNone/>
            </a:pPr>
            <a:r>
              <a:rPr lang="ar-SY" dirty="0"/>
              <a:t>1- مباشرة: كل ما يدخل بتركيب الشكل (مواد فعالة، </a:t>
            </a:r>
            <a:r>
              <a:rPr lang="ar-SY" dirty="0" err="1"/>
              <a:t>سواغات</a:t>
            </a:r>
            <a:r>
              <a:rPr lang="ar-SY" dirty="0"/>
              <a:t>، ماء)</a:t>
            </a:r>
          </a:p>
          <a:p>
            <a:pPr marL="0" indent="0">
              <a:lnSpc>
                <a:spcPct val="120000"/>
              </a:lnSpc>
              <a:buNone/>
            </a:pPr>
            <a:r>
              <a:rPr lang="ar-SY" dirty="0"/>
              <a:t>2- غير مباشرة: كل ما يتداخل بتصنيع الشكل الصيدلاني (هواء، عمال، آلات،..)</a:t>
            </a:r>
          </a:p>
        </p:txBody>
      </p:sp>
    </p:spTree>
    <p:extLst>
      <p:ext uri="{BB962C8B-B14F-4D97-AF65-F5344CB8AC3E}">
        <p14:creationId xmlns:p14="http://schemas.microsoft.com/office/powerpoint/2010/main" val="315970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C874542-3C98-4721-9F30-E16E9A2A728E}"/>
              </a:ext>
            </a:extLst>
          </p:cNvPr>
          <p:cNvSpPr>
            <a:spLocks noGrp="1"/>
          </p:cNvSpPr>
          <p:nvPr>
            <p:ph type="title"/>
          </p:nvPr>
        </p:nvSpPr>
        <p:spPr>
          <a:xfrm>
            <a:off x="937260" y="383539"/>
            <a:ext cx="10317480" cy="594995"/>
          </a:xfrm>
        </p:spPr>
        <p:txBody>
          <a:bodyPr>
            <a:normAutofit/>
          </a:bodyPr>
          <a:lstStyle/>
          <a:p>
            <a:r>
              <a:rPr lang="ar-SY" sz="3600" dirty="0"/>
              <a:t>6- المباني</a:t>
            </a:r>
          </a:p>
        </p:txBody>
      </p:sp>
      <p:sp>
        <p:nvSpPr>
          <p:cNvPr id="3" name="عنصر نائب للمحتوى 2">
            <a:extLst>
              <a:ext uri="{FF2B5EF4-FFF2-40B4-BE49-F238E27FC236}">
                <a16:creationId xmlns:a16="http://schemas.microsoft.com/office/drawing/2014/main" id="{EAFE7F38-511F-4443-8B4A-ACEDD7BA1AFB}"/>
              </a:ext>
            </a:extLst>
          </p:cNvPr>
          <p:cNvSpPr>
            <a:spLocks noGrp="1"/>
          </p:cNvSpPr>
          <p:nvPr>
            <p:ph idx="1"/>
          </p:nvPr>
        </p:nvSpPr>
        <p:spPr>
          <a:xfrm>
            <a:off x="937260" y="1138555"/>
            <a:ext cx="10317480" cy="5495926"/>
          </a:xfrm>
        </p:spPr>
        <p:txBody>
          <a:bodyPr>
            <a:normAutofit/>
          </a:bodyPr>
          <a:lstStyle/>
          <a:p>
            <a:pPr>
              <a:lnSpc>
                <a:spcPct val="120000"/>
              </a:lnSpc>
            </a:pPr>
            <a:r>
              <a:rPr lang="ar-SY" sz="2400" dirty="0"/>
              <a:t>عند بناء المعمل الدوائي تقوم مكاتب خاصة تدعى </a:t>
            </a:r>
            <a:r>
              <a:rPr lang="ar-SY" sz="2400" dirty="0">
                <a:solidFill>
                  <a:srgbClr val="FF0000"/>
                </a:solidFill>
              </a:rPr>
              <a:t>مكاتب الهندسة الصيدلانية </a:t>
            </a:r>
            <a:r>
              <a:rPr lang="en-US" sz="2400" dirty="0"/>
              <a:t>pharmaceutical engineering </a:t>
            </a:r>
            <a:r>
              <a:rPr lang="ar-SY" sz="2400" dirty="0"/>
              <a:t> بدراسة جميع الاعتبارات المتعلقة بتصميم المعمل وملائمته لمعايير الأمان من التلوث الكيميائي والميكروبي.</a:t>
            </a:r>
          </a:p>
          <a:p>
            <a:pPr>
              <a:lnSpc>
                <a:spcPct val="120000"/>
              </a:lnSpc>
            </a:pPr>
            <a:r>
              <a:rPr lang="ar-SY" sz="2400" dirty="0"/>
              <a:t>هذه المكاتب تكون مسؤولة أيضا عن دراسة خواص المكان كطبوغرافية الموقع، اتجاهات الرياح وتيارات الهواء، ومصادر التلوث المجاورة المحتملة.</a:t>
            </a:r>
          </a:p>
          <a:p>
            <a:pPr>
              <a:lnSpc>
                <a:spcPct val="120000"/>
              </a:lnSpc>
            </a:pPr>
            <a:r>
              <a:rPr lang="ar-SY" sz="2400" dirty="0"/>
              <a:t>جميع تلك الدراسات تصب في هدف واحد وهو </a:t>
            </a:r>
            <a:r>
              <a:rPr lang="ar-SY" sz="2400" dirty="0">
                <a:solidFill>
                  <a:srgbClr val="FF0000"/>
                </a:solidFill>
              </a:rPr>
              <a:t>تصميم المعمل بشكل يقلل من احتمالية تلوث </a:t>
            </a:r>
            <a:r>
              <a:rPr lang="ar-SY" sz="2400" dirty="0"/>
              <a:t>الشكل الصيدلاني قدر الإمكان سواء كان تلوث ميكروبي أو كيميائي</a:t>
            </a:r>
          </a:p>
          <a:p>
            <a:pPr>
              <a:lnSpc>
                <a:spcPct val="120000"/>
              </a:lnSpc>
            </a:pPr>
            <a:r>
              <a:rPr lang="ar-SY" sz="2400" dirty="0"/>
              <a:t>وفي النهاية تقوم بتصميم المعمل وتقسيم وتوزيع الوحدات حسب الشكل الصيدلاني الذي يتم تصنيعه والمادة الدوائية والظروف الطبيعية المحيطة به وحسب رغبة مالك المعمل.</a:t>
            </a:r>
          </a:p>
          <a:p>
            <a:pPr>
              <a:lnSpc>
                <a:spcPct val="120000"/>
              </a:lnSpc>
            </a:pPr>
            <a:r>
              <a:rPr lang="ar-SY" sz="2400" dirty="0"/>
              <a:t>أما من الداخل فيجب التقيد بشروط خاصة حيث يعتبر التصميم الداخلي للمعمل جزء من الجو الثابت الذي يحيط بعملية التصنيع الصيدلاني وسنشرح هذه الشروط تباعا</a:t>
            </a:r>
          </a:p>
        </p:txBody>
      </p:sp>
    </p:spTree>
    <p:extLst>
      <p:ext uri="{BB962C8B-B14F-4D97-AF65-F5344CB8AC3E}">
        <p14:creationId xmlns:p14="http://schemas.microsoft.com/office/powerpoint/2010/main" val="951941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A2233DDE-913C-4D29-8849-FD196D6F5C42}"/>
              </a:ext>
            </a:extLst>
          </p:cNvPr>
          <p:cNvSpPr>
            <a:spLocks noGrp="1"/>
          </p:cNvSpPr>
          <p:nvPr>
            <p:ph idx="1"/>
          </p:nvPr>
        </p:nvSpPr>
        <p:spPr>
          <a:xfrm>
            <a:off x="533400" y="251460"/>
            <a:ext cx="11125200" cy="6355080"/>
          </a:xfrm>
        </p:spPr>
        <p:txBody>
          <a:bodyPr>
            <a:normAutofit/>
          </a:bodyPr>
          <a:lstStyle/>
          <a:p>
            <a:pPr>
              <a:lnSpc>
                <a:spcPct val="110000"/>
              </a:lnSpc>
            </a:pPr>
            <a:r>
              <a:rPr lang="ar-SY" sz="2400" b="1" dirty="0">
                <a:solidFill>
                  <a:srgbClr val="C00000"/>
                </a:solidFill>
              </a:rPr>
              <a:t>أولاً: الجدران والسقوف </a:t>
            </a:r>
            <a:r>
              <a:rPr lang="en-US" sz="2400" b="1" dirty="0">
                <a:solidFill>
                  <a:srgbClr val="C00000"/>
                </a:solidFill>
              </a:rPr>
              <a:t>walls &amp; ceilings</a:t>
            </a:r>
          </a:p>
          <a:p>
            <a:pPr>
              <a:lnSpc>
                <a:spcPct val="110000"/>
              </a:lnSpc>
            </a:pPr>
            <a:r>
              <a:rPr lang="ar-SY" sz="2400" dirty="0"/>
              <a:t>القاعدة الأساسية هي أن تكون السطوح مستمرة ومصنعة من مواد كتيمة غير نفوذه، </a:t>
            </a:r>
            <a:r>
              <a:rPr lang="ar-SY" sz="2400" u="sng" dirty="0"/>
              <a:t>لا تحوي زوايا أو نتوءات </a:t>
            </a:r>
            <a:r>
              <a:rPr lang="ar-SY" sz="2400" dirty="0"/>
              <a:t>لأنها تكون مكان لتجمع الجراثيم والغبار كما أنها صعبة التنظيف. لذلك يجب أن يكون </a:t>
            </a:r>
            <a:r>
              <a:rPr lang="ar-SY" sz="2400" dirty="0">
                <a:solidFill>
                  <a:srgbClr val="0000FF"/>
                </a:solidFill>
              </a:rPr>
              <a:t>مكان التقاء </a:t>
            </a:r>
            <a:r>
              <a:rPr lang="ar-SY" sz="2400" dirty="0">
                <a:solidFill>
                  <a:srgbClr val="FF0000"/>
                </a:solidFill>
              </a:rPr>
              <a:t>الجدران</a:t>
            </a:r>
            <a:r>
              <a:rPr lang="ar-SY" sz="2400" dirty="0">
                <a:solidFill>
                  <a:srgbClr val="0000FF"/>
                </a:solidFill>
              </a:rPr>
              <a:t> بالأرضيات ذو شكل مقعر </a:t>
            </a:r>
            <a:r>
              <a:rPr lang="ar-SY" sz="2400" dirty="0"/>
              <a:t>بحيث يمنع تثبت الجراثيم والأحياء الدقيقة.</a:t>
            </a:r>
          </a:p>
          <a:p>
            <a:pPr>
              <a:lnSpc>
                <a:spcPct val="110000"/>
              </a:lnSpc>
            </a:pPr>
            <a:r>
              <a:rPr lang="ar-SY" sz="2400" dirty="0"/>
              <a:t>أن تكون </a:t>
            </a:r>
            <a:r>
              <a:rPr lang="ar-SY" sz="2400" dirty="0">
                <a:solidFill>
                  <a:srgbClr val="FF0000"/>
                </a:solidFill>
              </a:rPr>
              <a:t>الجدران</a:t>
            </a:r>
            <a:r>
              <a:rPr lang="ar-SY" sz="2400" dirty="0"/>
              <a:t> والأسطح </a:t>
            </a:r>
            <a:r>
              <a:rPr lang="ar-SY" sz="2400" dirty="0">
                <a:solidFill>
                  <a:srgbClr val="0000FF"/>
                </a:solidFill>
              </a:rPr>
              <a:t>سهلة التنظيف</a:t>
            </a:r>
            <a:r>
              <a:rPr lang="ar-SY" sz="2400" dirty="0"/>
              <a:t>.</a:t>
            </a:r>
          </a:p>
          <a:p>
            <a:pPr>
              <a:lnSpc>
                <a:spcPct val="110000"/>
              </a:lnSpc>
            </a:pPr>
            <a:r>
              <a:rPr lang="ar-SY" sz="2400" u="sng" dirty="0"/>
              <a:t>تجنب استخدام الطلاء العادي </a:t>
            </a:r>
            <a:r>
              <a:rPr lang="ar-SY" sz="2400" dirty="0"/>
              <a:t>على جدران المعمل الدوائي لأن هذا الطلاء سيتشقق بعد فترة بسبب الفطور الموجودة في الجدار أصلاً، والتي تنمو بفضل الرطوبة دافعةً الطلاء إلى الخارج وملوثة الهواء بالأبواغ الفطرية، فضلاً عن ذلك فإن الطلاء نفسه يحتوي على أبواغ مثبطة ستنتش أيضا في حال وجود رطوبة كافية. لذلك تطلى الجدران </a:t>
            </a:r>
            <a:r>
              <a:rPr lang="ar-SY" sz="2400" dirty="0">
                <a:solidFill>
                  <a:srgbClr val="0000FF"/>
                </a:solidFill>
              </a:rPr>
              <a:t>بالقرميد أو السراميك أو البورسلان </a:t>
            </a:r>
            <a:r>
              <a:rPr lang="ar-SY" sz="2400" dirty="0"/>
              <a:t>لأنها مثالية في مواصفاتها فهي </a:t>
            </a:r>
            <a:r>
              <a:rPr lang="ar-SY" sz="2400" u="dbl" dirty="0"/>
              <a:t>ملساء وغير نفوذه ولا تحجز رطوبة </a:t>
            </a:r>
            <a:r>
              <a:rPr lang="ar-SY" sz="2400" dirty="0"/>
              <a:t>بداخلها ومن المهم جداً استخدامها في المناطق التي تكون فيها نسبة الرطوبة عالية (كالمناطق التي نستعمل فيها تيارات بخار الماء ).</a:t>
            </a:r>
          </a:p>
          <a:p>
            <a:pPr>
              <a:lnSpc>
                <a:spcPct val="110000"/>
              </a:lnSpc>
            </a:pPr>
            <a:r>
              <a:rPr lang="ar-SY" sz="2400" dirty="0"/>
              <a:t>يفضل دوما تخفيف الموجودات في المعمل فنفضل </a:t>
            </a:r>
            <a:r>
              <a:rPr lang="ar-SY" sz="2400" dirty="0">
                <a:solidFill>
                  <a:srgbClr val="FF0000"/>
                </a:solidFill>
              </a:rPr>
              <a:t>الطاولات</a:t>
            </a:r>
            <a:r>
              <a:rPr lang="ar-SY" sz="2400" dirty="0">
                <a:solidFill>
                  <a:srgbClr val="0000FF"/>
                </a:solidFill>
              </a:rPr>
              <a:t> المتصلة بالحائط </a:t>
            </a:r>
            <a:r>
              <a:rPr lang="ar-SY" sz="2400" dirty="0"/>
              <a:t>أما تلك </a:t>
            </a:r>
            <a:r>
              <a:rPr lang="ar-SY" sz="2400" u="sng" dirty="0"/>
              <a:t>المثبتة بالأرض فهي مكروهة ونفضل المتحركة عليها</a:t>
            </a:r>
          </a:p>
        </p:txBody>
      </p:sp>
    </p:spTree>
    <p:extLst>
      <p:ext uri="{BB962C8B-B14F-4D97-AF65-F5344CB8AC3E}">
        <p14:creationId xmlns:p14="http://schemas.microsoft.com/office/powerpoint/2010/main" val="4114566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64927C9B-0CDE-45E0-8FF2-0F43F3BA6058}"/>
              </a:ext>
            </a:extLst>
          </p:cNvPr>
          <p:cNvSpPr>
            <a:spLocks noGrp="1"/>
          </p:cNvSpPr>
          <p:nvPr>
            <p:ph idx="1"/>
          </p:nvPr>
        </p:nvSpPr>
        <p:spPr>
          <a:xfrm>
            <a:off x="320040" y="251460"/>
            <a:ext cx="11521440" cy="6606540"/>
          </a:xfrm>
        </p:spPr>
        <p:txBody>
          <a:bodyPr>
            <a:normAutofit fontScale="77500" lnSpcReduction="20000"/>
          </a:bodyPr>
          <a:lstStyle/>
          <a:p>
            <a:pPr>
              <a:lnSpc>
                <a:spcPct val="150000"/>
              </a:lnSpc>
            </a:pPr>
            <a:r>
              <a:rPr lang="ar-SY" b="1" dirty="0" err="1">
                <a:solidFill>
                  <a:srgbClr val="C00000"/>
                </a:solidFill>
              </a:rPr>
              <a:t>ثانيا:ً</a:t>
            </a:r>
            <a:r>
              <a:rPr lang="ar-SY" b="1" dirty="0">
                <a:solidFill>
                  <a:srgbClr val="C00000"/>
                </a:solidFill>
              </a:rPr>
              <a:t> النوافذ والأبواب </a:t>
            </a:r>
            <a:r>
              <a:rPr lang="en-US" b="1" dirty="0">
                <a:solidFill>
                  <a:srgbClr val="C00000"/>
                </a:solidFill>
              </a:rPr>
              <a:t>windows &amp; doors</a:t>
            </a:r>
          </a:p>
          <a:p>
            <a:pPr>
              <a:lnSpc>
                <a:spcPct val="150000"/>
              </a:lnSpc>
            </a:pPr>
            <a:r>
              <a:rPr lang="ar-SY" b="1" dirty="0">
                <a:solidFill>
                  <a:srgbClr val="FF0000"/>
                </a:solidFill>
              </a:rPr>
              <a:t>النوافذ</a:t>
            </a:r>
            <a:r>
              <a:rPr lang="ar-SY" dirty="0"/>
              <a:t> يجب أن </a:t>
            </a:r>
            <a:r>
              <a:rPr lang="ar-SY" dirty="0">
                <a:solidFill>
                  <a:srgbClr val="0000FF"/>
                </a:solidFill>
              </a:rPr>
              <a:t>تكون بشكل مستمر مع الجدار</a:t>
            </a:r>
            <a:r>
              <a:rPr lang="ar-SY" dirty="0"/>
              <a:t>، </a:t>
            </a:r>
            <a:r>
              <a:rPr lang="ar-SY" u="sng" dirty="0"/>
              <a:t>لا تحتوي نتوءات</a:t>
            </a:r>
            <a:r>
              <a:rPr lang="ar-SY" dirty="0"/>
              <a:t>، تستخدم </a:t>
            </a:r>
            <a:r>
              <a:rPr lang="ar-SY" dirty="0">
                <a:solidFill>
                  <a:srgbClr val="0000FF"/>
                </a:solidFill>
              </a:rPr>
              <a:t>لتأمين الإنارة </a:t>
            </a:r>
            <a:r>
              <a:rPr lang="ar-SY" dirty="0"/>
              <a:t>فقط وليس لها علاقة بالتهوية لأنها </a:t>
            </a:r>
            <a:r>
              <a:rPr lang="ar-SY" dirty="0">
                <a:solidFill>
                  <a:srgbClr val="0000FF"/>
                </a:solidFill>
              </a:rPr>
              <a:t>لا تُفتح</a:t>
            </a:r>
            <a:r>
              <a:rPr lang="ar-SY" dirty="0"/>
              <a:t>، </a:t>
            </a:r>
            <a:r>
              <a:rPr lang="ar-SY" u="sng" dirty="0"/>
              <a:t>لتأمين التهوية نعتمد على أجهزة تهوية خاصة.</a:t>
            </a:r>
          </a:p>
          <a:p>
            <a:pPr>
              <a:lnSpc>
                <a:spcPct val="150000"/>
              </a:lnSpc>
            </a:pPr>
            <a:r>
              <a:rPr lang="ar-SY" b="1" dirty="0">
                <a:solidFill>
                  <a:srgbClr val="FF0000"/>
                </a:solidFill>
              </a:rPr>
              <a:t>الأبواب</a:t>
            </a:r>
            <a:r>
              <a:rPr lang="ar-SY" dirty="0"/>
              <a:t> يجب أن تكون مستمرة مع الجدار </a:t>
            </a:r>
            <a:r>
              <a:rPr lang="ar-SY" dirty="0" err="1"/>
              <a:t>أيضا،ً</a:t>
            </a:r>
            <a:r>
              <a:rPr lang="ar-SY" dirty="0"/>
              <a:t> وألّا تحوي على حواف ولها نوعين:</a:t>
            </a:r>
          </a:p>
          <a:p>
            <a:pPr marL="0" indent="0">
              <a:lnSpc>
                <a:spcPct val="150000"/>
              </a:lnSpc>
              <a:buNone/>
            </a:pPr>
            <a:r>
              <a:rPr lang="ar-SY" u="dbl" dirty="0"/>
              <a:t>أولا أبواب تفتح إلى الداخل (تشاهد في مناطق تصنيع الاشكال النظيفة ):</a:t>
            </a:r>
          </a:p>
          <a:p>
            <a:pPr marL="0" indent="0">
              <a:lnSpc>
                <a:spcPct val="150000"/>
              </a:lnSpc>
              <a:buNone/>
            </a:pPr>
            <a:r>
              <a:rPr lang="ar-SY" dirty="0"/>
              <a:t>- تمنع التلوث الكيميائي </a:t>
            </a:r>
          </a:p>
          <a:p>
            <a:pPr marL="0" indent="0">
              <a:lnSpc>
                <a:spcPct val="150000"/>
              </a:lnSpc>
              <a:buNone/>
            </a:pPr>
            <a:r>
              <a:rPr lang="ar-SY" dirty="0"/>
              <a:t>- لنتخيل معا لدينا منطقة التصنيع والممر خارج المنطقة والباب بينهما، عند فتح الباب للداخل </a:t>
            </a:r>
            <a:r>
              <a:rPr lang="ar-SY" u="sng" dirty="0"/>
              <a:t>يكون الضغط خارج منطقة التصنيع إيجابي (أي أكبر من الضغط في الداخل) فيدخل تيار الهواء من الخارج لداخل منطقة التصنيع </a:t>
            </a:r>
            <a:r>
              <a:rPr lang="ar-SY" dirty="0"/>
              <a:t>ويعود الغبار (مثلا الغبار الناتج عن تصنيع المضغوطات) إلى الداخل وبالتالي فإن تيار الهواء الداخل </a:t>
            </a:r>
            <a:r>
              <a:rPr lang="ar-SY" u="sng" dirty="0"/>
              <a:t>سيمنع خروج الغبار والمواد الكيميائية من منطقة التصنيع أي سيمنع تلويث الأقسام الأخرى</a:t>
            </a:r>
            <a:r>
              <a:rPr lang="ar-SY" dirty="0"/>
              <a:t> بهذه المواد الكيمائية (هنا نريد للمواد الموجودة داخل مناطق التصنيع أن تبقى داخلها). تستخدم هذه الأبواب في مناطق التصنيع غير العقيمة.</a:t>
            </a:r>
            <a:br>
              <a:rPr lang="ar-SY" dirty="0"/>
            </a:br>
            <a:r>
              <a:rPr lang="ar-SY" dirty="0"/>
              <a:t>- بعض المعامل </a:t>
            </a:r>
            <a:r>
              <a:rPr lang="ar-SY" u="sng" dirty="0"/>
              <a:t>تقوم بإنشاء مباني خاصة لكل مادة دوائية فعالة </a:t>
            </a:r>
            <a:r>
              <a:rPr lang="ar-SY" dirty="0"/>
              <a:t>مثلا مبنى لصناعة </a:t>
            </a:r>
            <a:r>
              <a:rPr lang="ar-SY" dirty="0" err="1"/>
              <a:t>السيفالوسبورينات</a:t>
            </a:r>
            <a:r>
              <a:rPr lang="ar-SY" dirty="0"/>
              <a:t> ، مبنى خاص </a:t>
            </a:r>
            <a:r>
              <a:rPr lang="ar-SY" dirty="0" err="1"/>
              <a:t>بالبنسلينات</a:t>
            </a:r>
            <a:r>
              <a:rPr lang="ar-SY" dirty="0"/>
              <a:t> ، مبنى خاص </a:t>
            </a:r>
            <a:r>
              <a:rPr lang="ar-SY" dirty="0" err="1"/>
              <a:t>بشرابات</a:t>
            </a:r>
            <a:r>
              <a:rPr lang="ar-SY" dirty="0"/>
              <a:t> السعال .... وهكذا وذلك لضمان عدم تلوث أي منتج بأخر اثناء التصنيع</a:t>
            </a:r>
          </a:p>
        </p:txBody>
      </p:sp>
    </p:spTree>
    <p:extLst>
      <p:ext uri="{BB962C8B-B14F-4D97-AF65-F5344CB8AC3E}">
        <p14:creationId xmlns:p14="http://schemas.microsoft.com/office/powerpoint/2010/main" val="2311995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ACE325AD-FBC9-4147-A328-214BB404F021}"/>
              </a:ext>
            </a:extLst>
          </p:cNvPr>
          <p:cNvSpPr>
            <a:spLocks noGrp="1"/>
          </p:cNvSpPr>
          <p:nvPr>
            <p:ph idx="1"/>
          </p:nvPr>
        </p:nvSpPr>
        <p:spPr>
          <a:xfrm>
            <a:off x="403860" y="765810"/>
            <a:ext cx="11384280" cy="4491990"/>
          </a:xfrm>
        </p:spPr>
        <p:txBody>
          <a:bodyPr>
            <a:normAutofit/>
          </a:bodyPr>
          <a:lstStyle/>
          <a:p>
            <a:pPr marL="0" indent="0">
              <a:lnSpc>
                <a:spcPct val="150000"/>
              </a:lnSpc>
              <a:buNone/>
            </a:pPr>
            <a:r>
              <a:rPr lang="ar-SY" u="dbl" dirty="0"/>
              <a:t>ثانيا أبواب تفتح إلى الخارج (تشاهد في المناطق العقيمة ) :</a:t>
            </a:r>
          </a:p>
          <a:p>
            <a:pPr>
              <a:lnSpc>
                <a:spcPct val="150000"/>
              </a:lnSpc>
            </a:pPr>
            <a:r>
              <a:rPr lang="ar-SY" dirty="0"/>
              <a:t>تمنع التلوث الجرثومي، وتوجد في المناطق العقيمة بشكل خاص.</a:t>
            </a:r>
          </a:p>
          <a:p>
            <a:pPr>
              <a:lnSpc>
                <a:spcPct val="150000"/>
              </a:lnSpc>
            </a:pPr>
            <a:r>
              <a:rPr lang="ar-SY" dirty="0"/>
              <a:t>تكون الحالة هنا معاكسة، </a:t>
            </a:r>
            <a:r>
              <a:rPr lang="ar-SY" u="sng" dirty="0"/>
              <a:t>عند فتح الباب للخارج يكون الضغط الإيجابي الأكبر داخل المنطقة العقيمة، يعمل هذا الضغط العالي في الداخل على دفع الملوثات والجراثيم الموجودة بالخارج ومنعها من الدخول إلى المنطقة العقيمة</a:t>
            </a:r>
            <a:r>
              <a:rPr lang="ar-SY" dirty="0"/>
              <a:t>.</a:t>
            </a:r>
          </a:p>
          <a:p>
            <a:pPr>
              <a:lnSpc>
                <a:spcPct val="150000"/>
              </a:lnSpc>
            </a:pPr>
            <a:r>
              <a:rPr lang="ar-SY" dirty="0"/>
              <a:t>تستخدم هذه الأبواب في المناطق العقيمة حيث نخشى من تلوثها بالجراثيم الموجودة في الخارج.</a:t>
            </a:r>
          </a:p>
        </p:txBody>
      </p:sp>
    </p:spTree>
    <p:extLst>
      <p:ext uri="{BB962C8B-B14F-4D97-AF65-F5344CB8AC3E}">
        <p14:creationId xmlns:p14="http://schemas.microsoft.com/office/powerpoint/2010/main" val="3675704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43CD3C3E-9319-465D-A900-3F4F3B2F8092}"/>
              </a:ext>
            </a:extLst>
          </p:cNvPr>
          <p:cNvSpPr>
            <a:spLocks noGrp="1"/>
          </p:cNvSpPr>
          <p:nvPr>
            <p:ph idx="1"/>
          </p:nvPr>
        </p:nvSpPr>
        <p:spPr>
          <a:xfrm>
            <a:off x="381000" y="363378"/>
            <a:ext cx="11430000" cy="5765483"/>
          </a:xfrm>
        </p:spPr>
        <p:txBody>
          <a:bodyPr>
            <a:normAutofit fontScale="92500" lnSpcReduction="10000"/>
          </a:bodyPr>
          <a:lstStyle/>
          <a:p>
            <a:pPr>
              <a:lnSpc>
                <a:spcPct val="150000"/>
              </a:lnSpc>
            </a:pPr>
            <a:r>
              <a:rPr lang="ar-SY" b="1" dirty="0" err="1">
                <a:solidFill>
                  <a:srgbClr val="C00000"/>
                </a:solidFill>
              </a:rPr>
              <a:t>ثالثا:ً</a:t>
            </a:r>
            <a:r>
              <a:rPr lang="ar-SY" b="1" dirty="0">
                <a:solidFill>
                  <a:srgbClr val="C00000"/>
                </a:solidFill>
              </a:rPr>
              <a:t> الأرضيات ومصارف المياه </a:t>
            </a:r>
            <a:r>
              <a:rPr lang="en-US" b="1" dirty="0">
                <a:solidFill>
                  <a:srgbClr val="C00000"/>
                </a:solidFill>
              </a:rPr>
              <a:t>floors &amp; drains</a:t>
            </a:r>
          </a:p>
          <a:p>
            <a:pPr>
              <a:lnSpc>
                <a:spcPct val="150000"/>
              </a:lnSpc>
            </a:pPr>
            <a:r>
              <a:rPr lang="ar-SY" dirty="0"/>
              <a:t>يجب أن يحوي المعمل أيضا على منظومة لتنظيف وتعقيم المعدات وتصريف المخلفات بشكل يضمن عدم التلوث.</a:t>
            </a:r>
          </a:p>
          <a:p>
            <a:pPr>
              <a:lnSpc>
                <a:spcPct val="150000"/>
              </a:lnSpc>
            </a:pPr>
            <a:r>
              <a:rPr lang="ar-SY" dirty="0"/>
              <a:t>يجب أن تكون </a:t>
            </a:r>
            <a:r>
              <a:rPr lang="ar-SY" u="sng" dirty="0">
                <a:solidFill>
                  <a:srgbClr val="FF0000"/>
                </a:solidFill>
              </a:rPr>
              <a:t>المصارف</a:t>
            </a:r>
            <a:r>
              <a:rPr lang="ar-SY" u="sng" dirty="0"/>
              <a:t> بعيدة عن أماكن التصنيع قدر الإمكان</a:t>
            </a:r>
            <a:r>
              <a:rPr lang="ar-SY" dirty="0"/>
              <a:t>، وأن تكون مراقبة بشكل دائم.</a:t>
            </a:r>
          </a:p>
          <a:p>
            <a:pPr>
              <a:lnSpc>
                <a:spcPct val="150000"/>
              </a:lnSpc>
            </a:pPr>
            <a:r>
              <a:rPr lang="ar-SY" dirty="0"/>
              <a:t>يجب أن تكون </a:t>
            </a:r>
            <a:r>
              <a:rPr lang="ar-SY" u="sng" dirty="0">
                <a:solidFill>
                  <a:srgbClr val="FF0000"/>
                </a:solidFill>
              </a:rPr>
              <a:t>الأرضيات</a:t>
            </a:r>
            <a:r>
              <a:rPr lang="ar-SY" u="sng" dirty="0"/>
              <a:t> مصممة بحيث تكون سطحية سهلة التنظيف </a:t>
            </a:r>
            <a:r>
              <a:rPr lang="ar-SY" u="sng" dirty="0" err="1"/>
              <a:t>ولاتسمح</a:t>
            </a:r>
            <a:r>
              <a:rPr lang="ar-SY" u="sng" dirty="0"/>
              <a:t> بتجمع الماء ( مصنعة من مواد كتيمة مثل بولي فينيل كلوريد </a:t>
            </a:r>
            <a:r>
              <a:rPr lang="en-US" u="sng" dirty="0"/>
              <a:t>PVC</a:t>
            </a:r>
            <a:r>
              <a:rPr lang="ar-SY" u="sng" dirty="0"/>
              <a:t> ، او الاسمنت الكتيم او الفخار </a:t>
            </a:r>
            <a:r>
              <a:rPr lang="ar-SY" u="sng" dirty="0" err="1"/>
              <a:t>الأجري</a:t>
            </a:r>
            <a:r>
              <a:rPr lang="ar-SY" u="sng" dirty="0"/>
              <a:t> )</a:t>
            </a:r>
            <a:r>
              <a:rPr lang="ar-SY" dirty="0"/>
              <a:t>.</a:t>
            </a:r>
          </a:p>
          <a:p>
            <a:pPr>
              <a:lnSpc>
                <a:spcPct val="150000"/>
              </a:lnSpc>
            </a:pPr>
            <a:r>
              <a:rPr lang="ar-SY" u="sng" dirty="0"/>
              <a:t>يمنع وجود </a:t>
            </a:r>
            <a:r>
              <a:rPr lang="ar-SY" u="sng" dirty="0">
                <a:solidFill>
                  <a:srgbClr val="FF0000"/>
                </a:solidFill>
              </a:rPr>
              <a:t>مصارف</a:t>
            </a:r>
            <a:r>
              <a:rPr lang="ar-SY" u="sng" dirty="0"/>
              <a:t> للغسيل </a:t>
            </a:r>
            <a:r>
              <a:rPr lang="ar-SY" dirty="0"/>
              <a:t>في </a:t>
            </a:r>
            <a:r>
              <a:rPr lang="ar-SY" u="dbl" dirty="0"/>
              <a:t>المناطق العقيمة </a:t>
            </a:r>
            <a:r>
              <a:rPr lang="ar-SY" dirty="0"/>
              <a:t>حيث يجب ان تكون جميعها خارج غرفة العمل وان تكون أيضا بعيدة عن الباب من الخارج </a:t>
            </a:r>
            <a:r>
              <a:rPr lang="ar-SY" dirty="0" err="1"/>
              <a:t>بإستثناء</a:t>
            </a:r>
            <a:r>
              <a:rPr lang="ar-SY" dirty="0"/>
              <a:t> اذا كنا نعمل بمواد مشعة كاليود المشع ( </a:t>
            </a:r>
            <a:r>
              <a:rPr lang="ar-SY" dirty="0" err="1"/>
              <a:t>لاورام</a:t>
            </a:r>
            <a:r>
              <a:rPr lang="ar-SY" dirty="0"/>
              <a:t> الغدة الدرقية ) فهنا يسمح بوجود مياه ومغاسل ومصارف</a:t>
            </a:r>
          </a:p>
        </p:txBody>
      </p:sp>
    </p:spTree>
    <p:extLst>
      <p:ext uri="{BB962C8B-B14F-4D97-AF65-F5344CB8AC3E}">
        <p14:creationId xmlns:p14="http://schemas.microsoft.com/office/powerpoint/2010/main" val="3946537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4960C70-2E98-44DC-B70B-347153734B64}"/>
              </a:ext>
            </a:extLst>
          </p:cNvPr>
          <p:cNvSpPr>
            <a:spLocks noGrp="1"/>
          </p:cNvSpPr>
          <p:nvPr>
            <p:ph type="title"/>
          </p:nvPr>
        </p:nvSpPr>
        <p:spPr>
          <a:xfrm>
            <a:off x="1350818" y="0"/>
            <a:ext cx="10515600" cy="1325563"/>
          </a:xfrm>
        </p:spPr>
        <p:txBody>
          <a:bodyPr/>
          <a:lstStyle/>
          <a:p>
            <a:r>
              <a:rPr lang="ar-SY" dirty="0"/>
              <a:t>مصادر تلوث الشكل الصيدلاني</a:t>
            </a:r>
          </a:p>
        </p:txBody>
      </p:sp>
      <p:sp>
        <p:nvSpPr>
          <p:cNvPr id="3" name="عنصر نائب للمحتوى 2">
            <a:extLst>
              <a:ext uri="{FF2B5EF4-FFF2-40B4-BE49-F238E27FC236}">
                <a16:creationId xmlns:a16="http://schemas.microsoft.com/office/drawing/2014/main" id="{BB014AFB-9978-4A1B-BCF5-0B84BD150050}"/>
              </a:ext>
            </a:extLst>
          </p:cNvPr>
          <p:cNvSpPr>
            <a:spLocks noGrp="1"/>
          </p:cNvSpPr>
          <p:nvPr>
            <p:ph idx="1"/>
          </p:nvPr>
        </p:nvSpPr>
        <p:spPr>
          <a:xfrm>
            <a:off x="325582" y="1325563"/>
            <a:ext cx="11540836" cy="5032375"/>
          </a:xfrm>
        </p:spPr>
        <p:txBody>
          <a:bodyPr>
            <a:normAutofit fontScale="85000" lnSpcReduction="20000"/>
          </a:bodyPr>
          <a:lstStyle/>
          <a:p>
            <a:pPr>
              <a:lnSpc>
                <a:spcPct val="120000"/>
              </a:lnSpc>
            </a:pPr>
            <a:r>
              <a:rPr lang="ar-SY" dirty="0"/>
              <a:t>1- الهواء</a:t>
            </a:r>
          </a:p>
          <a:p>
            <a:pPr>
              <a:lnSpc>
                <a:spcPct val="120000"/>
              </a:lnSpc>
            </a:pPr>
            <a:r>
              <a:rPr lang="ar-SY" dirty="0"/>
              <a:t>2- الماء</a:t>
            </a:r>
          </a:p>
          <a:p>
            <a:pPr>
              <a:lnSpc>
                <a:spcPct val="120000"/>
              </a:lnSpc>
            </a:pPr>
            <a:r>
              <a:rPr lang="ar-SY" dirty="0"/>
              <a:t>3- المواد الخام او المواد الأولية </a:t>
            </a:r>
          </a:p>
          <a:p>
            <a:pPr>
              <a:lnSpc>
                <a:spcPct val="120000"/>
              </a:lnSpc>
            </a:pPr>
            <a:r>
              <a:rPr lang="ar-SY" dirty="0"/>
              <a:t>4- العمال</a:t>
            </a:r>
          </a:p>
          <a:p>
            <a:pPr>
              <a:lnSpc>
                <a:spcPct val="120000"/>
              </a:lnSpc>
            </a:pPr>
            <a:r>
              <a:rPr lang="ar-SY" dirty="0"/>
              <a:t>5- التعليب</a:t>
            </a:r>
          </a:p>
          <a:p>
            <a:pPr>
              <a:lnSpc>
                <a:spcPct val="120000"/>
              </a:lnSpc>
            </a:pPr>
            <a:r>
              <a:rPr lang="ar-SY" dirty="0"/>
              <a:t>6- المباني</a:t>
            </a:r>
          </a:p>
          <a:p>
            <a:pPr>
              <a:lnSpc>
                <a:spcPct val="120000"/>
              </a:lnSpc>
            </a:pPr>
            <a:r>
              <a:rPr lang="ar-SY" dirty="0">
                <a:solidFill>
                  <a:srgbClr val="FF0000"/>
                </a:solidFill>
              </a:rPr>
              <a:t>7- المعدات والأجهزة</a:t>
            </a:r>
          </a:p>
          <a:p>
            <a:pPr marL="0" indent="0">
              <a:lnSpc>
                <a:spcPct val="120000"/>
              </a:lnSpc>
              <a:buNone/>
            </a:pPr>
            <a:r>
              <a:rPr lang="ar-SY" dirty="0"/>
              <a:t>ملاحظة: تصنيف مصادر التلوث:</a:t>
            </a:r>
          </a:p>
          <a:p>
            <a:pPr marL="0" indent="0">
              <a:lnSpc>
                <a:spcPct val="120000"/>
              </a:lnSpc>
              <a:buNone/>
            </a:pPr>
            <a:r>
              <a:rPr lang="ar-SY" dirty="0"/>
              <a:t>1- مباشرة: كل ما يدخل بتركيب الشكل (مواد فعالة، </a:t>
            </a:r>
            <a:r>
              <a:rPr lang="ar-SY" dirty="0" err="1"/>
              <a:t>سواغات</a:t>
            </a:r>
            <a:r>
              <a:rPr lang="ar-SY" dirty="0"/>
              <a:t>، ماء)</a:t>
            </a:r>
          </a:p>
          <a:p>
            <a:pPr marL="0" indent="0">
              <a:lnSpc>
                <a:spcPct val="120000"/>
              </a:lnSpc>
              <a:buNone/>
            </a:pPr>
            <a:r>
              <a:rPr lang="ar-SY" dirty="0"/>
              <a:t>2- غير مباشرة: كل ما يتداخل بتصنيع الشكل الصيدلاني (هواء، عمال، آلات،..)</a:t>
            </a:r>
          </a:p>
        </p:txBody>
      </p:sp>
    </p:spTree>
    <p:extLst>
      <p:ext uri="{BB962C8B-B14F-4D97-AF65-F5344CB8AC3E}">
        <p14:creationId xmlns:p14="http://schemas.microsoft.com/office/powerpoint/2010/main" val="276119926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2050</TotalTime>
  <Words>2941</Words>
  <Application>Microsoft Office PowerPoint</Application>
  <PresentationFormat>شاشة عريضة</PresentationFormat>
  <Paragraphs>150</Paragraphs>
  <Slides>24</Slides>
  <Notes>11</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24</vt:i4>
      </vt:variant>
    </vt:vector>
  </HeadingPairs>
  <TitlesOfParts>
    <vt:vector size="28" baseType="lpstr">
      <vt:lpstr>Arial</vt:lpstr>
      <vt:lpstr>Calibri</vt:lpstr>
      <vt:lpstr>Calibri Light</vt:lpstr>
      <vt:lpstr>نسق Office</vt:lpstr>
      <vt:lpstr>المحاضرة الثالثة  تلوث الاشكال الصيدلانية بالمتعضيات الدقيقة microbial contamination of pharmaceutical prouducts</vt:lpstr>
      <vt:lpstr>عرض تقديمي في PowerPoint</vt:lpstr>
      <vt:lpstr>مصادر تلوث الشكل الصيدلاني</vt:lpstr>
      <vt:lpstr>6- المباني</vt:lpstr>
      <vt:lpstr>عرض تقديمي في PowerPoint</vt:lpstr>
      <vt:lpstr>عرض تقديمي في PowerPoint</vt:lpstr>
      <vt:lpstr>عرض تقديمي في PowerPoint</vt:lpstr>
      <vt:lpstr>عرض تقديمي في PowerPoint</vt:lpstr>
      <vt:lpstr>مصادر تلوث الشكل الصيدلاني</vt:lpstr>
      <vt:lpstr>7- المعدات والأجهزة</vt:lpstr>
      <vt:lpstr>عرض تقديمي في PowerPoint</vt:lpstr>
      <vt:lpstr>عرض تقديمي في PowerPoint</vt:lpstr>
      <vt:lpstr>عرض تقديمي في PowerPoint</vt:lpstr>
      <vt:lpstr>عرض تقديمي في PowerPoint</vt:lpstr>
      <vt:lpstr>عرض تقديمي في PowerPoint</vt:lpstr>
      <vt:lpstr>قياس المحتوى المكروبي لسطوح للمعدات والاجهزة:</vt:lpstr>
      <vt:lpstr>عرض تقديمي في PowerPoint</vt:lpstr>
      <vt:lpstr>التأثيرات الظاهرة للغزو المكروبي للمنتج الصيدلاني observable effects of microbial attack on pharmaceutical prouducts  </vt:lpstr>
      <vt:lpstr>عرض تقديمي في PowerPoint</vt:lpstr>
      <vt:lpstr>العوامل المؤثرة في التخرب المكروبي للمركبات الصيدلانية factors affecting microbial spoilage of pharmaceutical products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الأولى  مصادر تلوث الاشكال الصيدلانية بالمتعضيات الدقيقة Sources of microbial contamination</dc:title>
  <dc:creator>SAWSAN</dc:creator>
  <cp:lastModifiedBy>SAWSAN</cp:lastModifiedBy>
  <cp:revision>29</cp:revision>
  <dcterms:created xsi:type="dcterms:W3CDTF">2022-09-28T13:10:53Z</dcterms:created>
  <dcterms:modified xsi:type="dcterms:W3CDTF">2022-10-28T12:04:29Z</dcterms:modified>
</cp:coreProperties>
</file>