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529F2-8084-4F5F-A0AE-FFF39A01193A}"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Y"/>
        </a:p>
      </dgm:t>
    </dgm:pt>
    <dgm:pt modelId="{7EE92CEF-B788-4C7E-BC4E-067A693C01E8}">
      <dgm:prSet phldrT="[نص]" custT="1"/>
      <dgm:spPr/>
      <dgm:t>
        <a:bodyPr/>
        <a:lstStyle/>
        <a:p>
          <a:pPr rtl="1"/>
          <a:r>
            <a:rPr lang="ar-SY" sz="2800" b="1" dirty="0" smtClean="0">
              <a:solidFill>
                <a:srgbClr val="FF0000"/>
              </a:solidFill>
              <a:latin typeface="Arial" panose="020B0604020202020204" pitchFamily="34" charset="0"/>
              <a:cs typeface="Arial" panose="020B0604020202020204" pitchFamily="34" charset="0"/>
            </a:rPr>
            <a:t>مسؤولية الطبيب</a:t>
          </a:r>
          <a:endParaRPr lang="ar-SY" sz="2800" b="1" dirty="0">
            <a:solidFill>
              <a:srgbClr val="FF0000"/>
            </a:solidFill>
            <a:latin typeface="Arial" panose="020B0604020202020204" pitchFamily="34" charset="0"/>
            <a:cs typeface="Arial" panose="020B0604020202020204" pitchFamily="34" charset="0"/>
          </a:endParaRPr>
        </a:p>
      </dgm:t>
    </dgm:pt>
    <dgm:pt modelId="{935945C0-50DA-4206-8CC5-37CF581A924F}" type="parTrans" cxnId="{E4918600-2927-4478-97DC-7D4020A87380}">
      <dgm:prSet/>
      <dgm:spPr/>
      <dgm:t>
        <a:bodyPr/>
        <a:lstStyle/>
        <a:p>
          <a:pPr rtl="1"/>
          <a:endParaRPr lang="ar-SY"/>
        </a:p>
      </dgm:t>
    </dgm:pt>
    <dgm:pt modelId="{604AD99A-5363-40D8-A36D-CAA7C209729F}" type="sibTrans" cxnId="{E4918600-2927-4478-97DC-7D4020A87380}">
      <dgm:prSet/>
      <dgm:spPr/>
      <dgm:t>
        <a:bodyPr/>
        <a:lstStyle/>
        <a:p>
          <a:pPr rtl="1"/>
          <a:endParaRPr lang="ar-SY"/>
        </a:p>
      </dgm:t>
    </dgm:pt>
    <dgm:pt modelId="{ED493A5E-FA53-4490-95A5-ADD67458A915}">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الخطأ : </a:t>
          </a:r>
          <a:r>
            <a:rPr lang="ar-SY" b="1" dirty="0" smtClean="0">
              <a:solidFill>
                <a:srgbClr val="002060"/>
              </a:solidFill>
              <a:latin typeface="Arial" panose="020B0604020202020204" pitchFamily="34" charset="0"/>
              <a:cs typeface="Arial" panose="020B0604020202020204" pitchFamily="34" charset="0"/>
            </a:rPr>
            <a:t>مسؤولية الطبيب قائمة ويحاسب عن خطئه أو إهماله.</a:t>
          </a:r>
          <a:endParaRPr lang="ar-SY" b="1" dirty="0">
            <a:solidFill>
              <a:srgbClr val="002060"/>
            </a:solidFill>
            <a:latin typeface="Arial" panose="020B0604020202020204" pitchFamily="34" charset="0"/>
            <a:cs typeface="Arial" panose="020B0604020202020204" pitchFamily="34" charset="0"/>
          </a:endParaRPr>
        </a:p>
      </dgm:t>
    </dgm:pt>
    <dgm:pt modelId="{BDA3B47A-E5D3-4B37-8D71-F6E271178507}" type="parTrans" cxnId="{17746043-E903-406A-A6FD-3F53E3E26B9D}">
      <dgm:prSet/>
      <dgm:spPr/>
      <dgm:t>
        <a:bodyPr/>
        <a:lstStyle/>
        <a:p>
          <a:pPr rtl="1"/>
          <a:endParaRPr lang="ar-SY"/>
        </a:p>
      </dgm:t>
    </dgm:pt>
    <dgm:pt modelId="{4A02F943-C856-4182-AE5E-6474B46DD8DA}" type="sibTrans" cxnId="{17746043-E903-406A-A6FD-3F53E3E26B9D}">
      <dgm:prSet/>
      <dgm:spPr/>
      <dgm:t>
        <a:bodyPr/>
        <a:lstStyle/>
        <a:p>
          <a:pPr rtl="1"/>
          <a:endParaRPr lang="ar-SY"/>
        </a:p>
      </dgm:t>
    </dgm:pt>
    <dgm:pt modelId="{940686E2-A4EF-429F-8227-C6B579D291F0}">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الاختلاط : </a:t>
          </a:r>
          <a:r>
            <a:rPr lang="ar-SY" b="1" dirty="0" smtClean="0">
              <a:solidFill>
                <a:srgbClr val="002060"/>
              </a:solidFill>
              <a:latin typeface="Arial" panose="020B0604020202020204" pitchFamily="34" charset="0"/>
              <a:cs typeface="Arial" panose="020B0604020202020204" pitchFamily="34" charset="0"/>
            </a:rPr>
            <a:t>الطبيب غير مسؤول عن الاختلاط فهو أدى عمله كاملاً.</a:t>
          </a:r>
          <a:endParaRPr lang="ar-SY" b="1" dirty="0">
            <a:solidFill>
              <a:srgbClr val="FF0000"/>
            </a:solidFill>
            <a:latin typeface="Arial" panose="020B0604020202020204" pitchFamily="34" charset="0"/>
            <a:cs typeface="Arial" panose="020B0604020202020204" pitchFamily="34" charset="0"/>
          </a:endParaRPr>
        </a:p>
      </dgm:t>
    </dgm:pt>
    <dgm:pt modelId="{31D23DE6-D657-473A-BBCA-D6AA2C97774A}" type="parTrans" cxnId="{A20EF13D-D798-443C-BB25-F352C7B74288}">
      <dgm:prSet/>
      <dgm:spPr/>
      <dgm:t>
        <a:bodyPr/>
        <a:lstStyle/>
        <a:p>
          <a:pPr rtl="1"/>
          <a:endParaRPr lang="ar-SY"/>
        </a:p>
      </dgm:t>
    </dgm:pt>
    <dgm:pt modelId="{48DEBD72-DF0D-4E02-80EC-FF68F8CA9436}" type="sibTrans" cxnId="{A20EF13D-D798-443C-BB25-F352C7B74288}">
      <dgm:prSet/>
      <dgm:spPr/>
      <dgm:t>
        <a:bodyPr/>
        <a:lstStyle/>
        <a:p>
          <a:pPr rtl="1"/>
          <a:endParaRPr lang="ar-SY"/>
        </a:p>
      </dgm:t>
    </dgm:pt>
    <dgm:pt modelId="{7E8FC3BC-2950-4B06-8501-34EA18168176}">
      <dgm:prSet phldrT="[نص]" custT="1"/>
      <dgm:spPr/>
      <dgm:t>
        <a:bodyPr/>
        <a:lstStyle/>
        <a:p>
          <a:pPr rtl="1"/>
          <a:r>
            <a:rPr lang="ar-SY" sz="2800" b="1" dirty="0" smtClean="0">
              <a:solidFill>
                <a:srgbClr val="FF0000"/>
              </a:solidFill>
              <a:latin typeface="Arial" panose="020B0604020202020204" pitchFamily="34" charset="0"/>
              <a:cs typeface="Arial" panose="020B0604020202020204" pitchFamily="34" charset="0"/>
            </a:rPr>
            <a:t>ظروف العمل الجراحي </a:t>
          </a:r>
          <a:endParaRPr lang="ar-SY" sz="2800" b="1" dirty="0">
            <a:solidFill>
              <a:srgbClr val="FF0000"/>
            </a:solidFill>
            <a:latin typeface="Arial" panose="020B0604020202020204" pitchFamily="34" charset="0"/>
            <a:cs typeface="Arial" panose="020B0604020202020204" pitchFamily="34" charset="0"/>
          </a:endParaRPr>
        </a:p>
      </dgm:t>
    </dgm:pt>
    <dgm:pt modelId="{5CAA383D-425B-4E14-8DE4-5781F4C36EC6}" type="parTrans" cxnId="{E5C87852-4C6E-400F-BCA4-2B8679D7DDA2}">
      <dgm:prSet/>
      <dgm:spPr/>
      <dgm:t>
        <a:bodyPr/>
        <a:lstStyle/>
        <a:p>
          <a:pPr rtl="1"/>
          <a:endParaRPr lang="ar-SY"/>
        </a:p>
      </dgm:t>
    </dgm:pt>
    <dgm:pt modelId="{EE0A3F80-8894-4648-B75B-23E16B0AABAA}" type="sibTrans" cxnId="{E5C87852-4C6E-400F-BCA4-2B8679D7DDA2}">
      <dgm:prSet/>
      <dgm:spPr/>
      <dgm:t>
        <a:bodyPr/>
        <a:lstStyle/>
        <a:p>
          <a:pPr rtl="1"/>
          <a:endParaRPr lang="ar-SY"/>
        </a:p>
      </dgm:t>
    </dgm:pt>
    <dgm:pt modelId="{E34546BF-6C03-496C-9922-986A2B82C027}">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الخطأ  :</a:t>
          </a:r>
          <a:r>
            <a:rPr lang="ar-SY" b="1" dirty="0" smtClean="0">
              <a:latin typeface="Arial" panose="020B0604020202020204" pitchFamily="34" charset="0"/>
              <a:cs typeface="Arial" panose="020B0604020202020204" pitchFamily="34" charset="0"/>
            </a:rPr>
            <a:t> </a:t>
          </a:r>
          <a:r>
            <a:rPr lang="ar-SY" b="1" dirty="0" smtClean="0">
              <a:solidFill>
                <a:srgbClr val="002060"/>
              </a:solidFill>
              <a:latin typeface="Arial" panose="020B0604020202020204" pitchFamily="34" charset="0"/>
              <a:cs typeface="Arial" panose="020B0604020202020204" pitchFamily="34" charset="0"/>
            </a:rPr>
            <a:t>ظروف غير مثالية مع وجود تقصير من الطبيب أو من العناصر المساعدة أو ظروف التعقيم .</a:t>
          </a:r>
          <a:endParaRPr lang="ar-SY" b="1" dirty="0">
            <a:solidFill>
              <a:srgbClr val="002060"/>
            </a:solidFill>
            <a:latin typeface="Arial" panose="020B0604020202020204" pitchFamily="34" charset="0"/>
            <a:cs typeface="Arial" panose="020B0604020202020204" pitchFamily="34" charset="0"/>
          </a:endParaRPr>
        </a:p>
      </dgm:t>
    </dgm:pt>
    <dgm:pt modelId="{FDD491DC-D00E-444E-9FB1-938631175332}" type="parTrans" cxnId="{0A07D20D-50B6-49CC-9D43-61BF63E3D0F6}">
      <dgm:prSet/>
      <dgm:spPr/>
      <dgm:t>
        <a:bodyPr/>
        <a:lstStyle/>
        <a:p>
          <a:pPr rtl="1"/>
          <a:endParaRPr lang="ar-SY"/>
        </a:p>
      </dgm:t>
    </dgm:pt>
    <dgm:pt modelId="{A9B37781-2000-4B5E-B511-2297EF68E7CD}" type="sibTrans" cxnId="{0A07D20D-50B6-49CC-9D43-61BF63E3D0F6}">
      <dgm:prSet/>
      <dgm:spPr/>
      <dgm:t>
        <a:bodyPr/>
        <a:lstStyle/>
        <a:p>
          <a:pPr rtl="1"/>
          <a:endParaRPr lang="ar-SY"/>
        </a:p>
      </dgm:t>
    </dgm:pt>
    <dgm:pt modelId="{FDD43425-58D7-4BDF-AA79-191FFD3370D6}">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الاختلاط : </a:t>
          </a:r>
          <a:r>
            <a:rPr lang="ar-SY" b="1" dirty="0" smtClean="0">
              <a:solidFill>
                <a:srgbClr val="002060"/>
              </a:solidFill>
              <a:latin typeface="Arial" panose="020B0604020202020204" pitchFamily="34" charset="0"/>
              <a:cs typeface="Arial" panose="020B0604020202020204" pitchFamily="34" charset="0"/>
            </a:rPr>
            <a:t>يحدث على الرغم من كل الحيطة والحذر التي اتخذها الطبيب والطاقم والظروف المثالية للعمل . </a:t>
          </a:r>
          <a:endParaRPr lang="ar-SY" b="1" dirty="0">
            <a:solidFill>
              <a:srgbClr val="002060"/>
            </a:solidFill>
            <a:latin typeface="Arial" panose="020B0604020202020204" pitchFamily="34" charset="0"/>
            <a:cs typeface="Arial" panose="020B0604020202020204" pitchFamily="34" charset="0"/>
          </a:endParaRPr>
        </a:p>
      </dgm:t>
    </dgm:pt>
    <dgm:pt modelId="{51DC1F06-1CA8-4067-8F02-33C36B432EB6}" type="parTrans" cxnId="{D70DC4E1-0203-48A3-B448-11A0A0FD9336}">
      <dgm:prSet/>
      <dgm:spPr/>
      <dgm:t>
        <a:bodyPr/>
        <a:lstStyle/>
        <a:p>
          <a:pPr rtl="1"/>
          <a:endParaRPr lang="ar-SY"/>
        </a:p>
      </dgm:t>
    </dgm:pt>
    <dgm:pt modelId="{B6502C57-3757-46A3-A070-656E677BE214}" type="sibTrans" cxnId="{D70DC4E1-0203-48A3-B448-11A0A0FD9336}">
      <dgm:prSet/>
      <dgm:spPr/>
      <dgm:t>
        <a:bodyPr/>
        <a:lstStyle/>
        <a:p>
          <a:pPr rtl="1"/>
          <a:endParaRPr lang="ar-SY"/>
        </a:p>
      </dgm:t>
    </dgm:pt>
    <dgm:pt modelId="{929B2136-1163-4468-9B39-937E4FA870AA}">
      <dgm:prSet phldrT="[نص]" custT="1"/>
      <dgm:spPr/>
      <dgm:t>
        <a:bodyPr/>
        <a:lstStyle/>
        <a:p>
          <a:pPr rtl="1"/>
          <a:r>
            <a:rPr lang="ar-SY" sz="2800" b="1" dirty="0" smtClean="0">
              <a:solidFill>
                <a:srgbClr val="FF0000"/>
              </a:solidFill>
              <a:latin typeface="Arial" panose="020B0604020202020204" pitchFamily="34" charset="0"/>
              <a:cs typeface="Arial" panose="020B0604020202020204" pitchFamily="34" charset="0"/>
            </a:rPr>
            <a:t>ظروف المريض الصحية </a:t>
          </a:r>
          <a:endParaRPr lang="ar-SY" sz="2800" b="1" dirty="0">
            <a:solidFill>
              <a:srgbClr val="FF0000"/>
            </a:solidFill>
            <a:latin typeface="Arial" panose="020B0604020202020204" pitchFamily="34" charset="0"/>
            <a:cs typeface="Arial" panose="020B0604020202020204" pitchFamily="34" charset="0"/>
          </a:endParaRPr>
        </a:p>
      </dgm:t>
    </dgm:pt>
    <dgm:pt modelId="{E1DC5438-6539-412C-AFFD-32000D25E19A}" type="parTrans" cxnId="{A9371224-7120-4C4B-9D04-671A748FD232}">
      <dgm:prSet/>
      <dgm:spPr/>
      <dgm:t>
        <a:bodyPr/>
        <a:lstStyle/>
        <a:p>
          <a:pPr rtl="1"/>
          <a:endParaRPr lang="ar-SY"/>
        </a:p>
      </dgm:t>
    </dgm:pt>
    <dgm:pt modelId="{C77BCD14-77D1-4AEC-88E0-BE64F38EAAF8}" type="sibTrans" cxnId="{A9371224-7120-4C4B-9D04-671A748FD232}">
      <dgm:prSet/>
      <dgm:spPr/>
      <dgm:t>
        <a:bodyPr/>
        <a:lstStyle/>
        <a:p>
          <a:pPr rtl="1"/>
          <a:endParaRPr lang="ar-SY"/>
        </a:p>
      </dgm:t>
    </dgm:pt>
    <dgm:pt modelId="{EB99E8D2-B85F-4896-8A6B-431FE4D97D35}">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الخطأ : </a:t>
          </a:r>
          <a:r>
            <a:rPr lang="ar-SY" b="1" dirty="0" smtClean="0">
              <a:solidFill>
                <a:srgbClr val="002060"/>
              </a:solidFill>
              <a:latin typeface="Arial" panose="020B0604020202020204" pitchFamily="34" charset="0"/>
              <a:cs typeface="Arial" panose="020B0604020202020204" pitchFamily="34" charset="0"/>
            </a:rPr>
            <a:t>حدوث الخطأ الطبي ليس له علاقة بوضع المريض الصحي فهو حصل نتيجة إهمال من الطبيب </a:t>
          </a:r>
          <a:endParaRPr lang="ar-SY" b="1" dirty="0">
            <a:solidFill>
              <a:srgbClr val="002060"/>
            </a:solidFill>
            <a:latin typeface="Arial" panose="020B0604020202020204" pitchFamily="34" charset="0"/>
            <a:cs typeface="Arial" panose="020B0604020202020204" pitchFamily="34" charset="0"/>
          </a:endParaRPr>
        </a:p>
      </dgm:t>
    </dgm:pt>
    <dgm:pt modelId="{42872B4E-0D1E-4C10-8115-4A1028C055F1}" type="parTrans" cxnId="{5274FF0A-2752-4807-A733-08706CCDB114}">
      <dgm:prSet/>
      <dgm:spPr/>
      <dgm:t>
        <a:bodyPr/>
        <a:lstStyle/>
        <a:p>
          <a:pPr rtl="1"/>
          <a:endParaRPr lang="ar-SY"/>
        </a:p>
      </dgm:t>
    </dgm:pt>
    <dgm:pt modelId="{7EE86A45-E995-4A01-AD91-D90ED8A4E319}" type="sibTrans" cxnId="{5274FF0A-2752-4807-A733-08706CCDB114}">
      <dgm:prSet/>
      <dgm:spPr/>
      <dgm:t>
        <a:bodyPr/>
        <a:lstStyle/>
        <a:p>
          <a:pPr rtl="1"/>
          <a:endParaRPr lang="ar-SY"/>
        </a:p>
      </dgm:t>
    </dgm:pt>
    <dgm:pt modelId="{B7A583FC-6BC5-44E2-B995-081BF521AF21}">
      <dgm:prSet phldrT="[نص]"/>
      <dgm:spPr/>
      <dgm:t>
        <a:bodyPr/>
        <a:lstStyle/>
        <a:p>
          <a:pPr rtl="1"/>
          <a:r>
            <a:rPr lang="ar-SY" b="1" dirty="0" smtClean="0">
              <a:solidFill>
                <a:srgbClr val="FF0000"/>
              </a:solidFill>
              <a:latin typeface="Arial" panose="020B0604020202020204" pitchFamily="34" charset="0"/>
              <a:cs typeface="Arial" panose="020B0604020202020204" pitchFamily="34" charset="0"/>
            </a:rPr>
            <a:t>الاختلاط </a:t>
          </a:r>
          <a:r>
            <a:rPr lang="ar-SY" dirty="0" smtClean="0">
              <a:solidFill>
                <a:srgbClr val="FF0000"/>
              </a:solidFill>
              <a:latin typeface="Arial" panose="020B0604020202020204" pitchFamily="34" charset="0"/>
              <a:cs typeface="Arial" panose="020B0604020202020204" pitchFamily="34" charset="0"/>
            </a:rPr>
            <a:t>: </a:t>
          </a:r>
          <a:r>
            <a:rPr lang="ar-SY" b="1" dirty="0" smtClean="0">
              <a:solidFill>
                <a:srgbClr val="002060"/>
              </a:solidFill>
              <a:latin typeface="Arial" panose="020B0604020202020204" pitchFamily="34" charset="0"/>
              <a:cs typeface="Arial" panose="020B0604020202020204" pitchFamily="34" charset="0"/>
            </a:rPr>
            <a:t>يدخل الوضع الصحي للمريض بحدوث الاختلاط واحتمال زيادتها عند المريض المتدني صحيا ً</a:t>
          </a:r>
          <a:endParaRPr lang="ar-SY" b="1" dirty="0">
            <a:solidFill>
              <a:srgbClr val="002060"/>
            </a:solidFill>
            <a:latin typeface="Arial" panose="020B0604020202020204" pitchFamily="34" charset="0"/>
            <a:cs typeface="Arial" panose="020B0604020202020204" pitchFamily="34" charset="0"/>
          </a:endParaRPr>
        </a:p>
      </dgm:t>
    </dgm:pt>
    <dgm:pt modelId="{886F8220-A7D6-4BC8-B98E-042530DD1BFC}" type="parTrans" cxnId="{497C0772-D5FE-42B8-A053-869661C3EDCA}">
      <dgm:prSet/>
      <dgm:spPr/>
      <dgm:t>
        <a:bodyPr/>
        <a:lstStyle/>
        <a:p>
          <a:pPr rtl="1"/>
          <a:endParaRPr lang="ar-SY"/>
        </a:p>
      </dgm:t>
    </dgm:pt>
    <dgm:pt modelId="{51B3ADBA-1127-46CA-8F10-ED7ECD4D7482}" type="sibTrans" cxnId="{497C0772-D5FE-42B8-A053-869661C3EDCA}">
      <dgm:prSet/>
      <dgm:spPr/>
      <dgm:t>
        <a:bodyPr/>
        <a:lstStyle/>
        <a:p>
          <a:pPr rtl="1"/>
          <a:endParaRPr lang="ar-SY"/>
        </a:p>
      </dgm:t>
    </dgm:pt>
    <dgm:pt modelId="{94975F77-084E-4417-AEFD-44C00F249248}">
      <dgm:prSet phldrT="[نص]" custT="1"/>
      <dgm:spPr/>
      <dgm:t>
        <a:bodyPr/>
        <a:lstStyle/>
        <a:p>
          <a:pPr rtl="1"/>
          <a:r>
            <a:rPr lang="ar-SY" sz="2800" b="1" dirty="0" smtClean="0">
              <a:solidFill>
                <a:srgbClr val="FF0000"/>
              </a:solidFill>
              <a:latin typeface="Arial" panose="020B0604020202020204" pitchFamily="34" charset="0"/>
              <a:cs typeface="Arial" panose="020B0604020202020204" pitchFamily="34" charset="0"/>
            </a:rPr>
            <a:t>العامل الزمني</a:t>
          </a:r>
          <a:endParaRPr lang="ar-SY" sz="2800" b="1" dirty="0">
            <a:solidFill>
              <a:srgbClr val="FF0000"/>
            </a:solidFill>
            <a:latin typeface="Arial" panose="020B0604020202020204" pitchFamily="34" charset="0"/>
            <a:cs typeface="Arial" panose="020B0604020202020204" pitchFamily="34" charset="0"/>
          </a:endParaRPr>
        </a:p>
      </dgm:t>
    </dgm:pt>
    <dgm:pt modelId="{22DACC23-31AB-41C2-8C21-B00AA43EB221}" type="parTrans" cxnId="{D5954662-6566-49D4-8B63-5F2D1F0083C0}">
      <dgm:prSet/>
      <dgm:spPr/>
      <dgm:t>
        <a:bodyPr/>
        <a:lstStyle/>
        <a:p>
          <a:pPr rtl="1"/>
          <a:endParaRPr lang="ar-SY"/>
        </a:p>
      </dgm:t>
    </dgm:pt>
    <dgm:pt modelId="{57AF1689-C6FF-4410-B49F-504C9D1EE7E9}" type="sibTrans" cxnId="{D5954662-6566-49D4-8B63-5F2D1F0083C0}">
      <dgm:prSet/>
      <dgm:spPr/>
      <dgm:t>
        <a:bodyPr/>
        <a:lstStyle/>
        <a:p>
          <a:pPr rtl="1"/>
          <a:endParaRPr lang="ar-SY"/>
        </a:p>
      </dgm:t>
    </dgm:pt>
    <dgm:pt modelId="{A09CC04D-7F17-4661-912D-75CF0D85E40A}">
      <dgm:prSet phldrT="[نص]" custT="1"/>
      <dgm:spPr/>
      <dgm:t>
        <a:bodyPr/>
        <a:lstStyle/>
        <a:p>
          <a:pPr algn="r" rtl="1">
            <a:lnSpc>
              <a:spcPct val="100000"/>
            </a:lnSpc>
          </a:pPr>
          <a:r>
            <a:rPr lang="ar-SY" sz="2000" b="1" dirty="0" smtClean="0">
              <a:solidFill>
                <a:srgbClr val="FF0000"/>
              </a:solidFill>
              <a:latin typeface="Arial" panose="020B0604020202020204" pitchFamily="34" charset="0"/>
              <a:cs typeface="Arial" panose="020B0604020202020204" pitchFamily="34" charset="0"/>
            </a:rPr>
            <a:t>الخطأ الطبي : </a:t>
          </a:r>
          <a:r>
            <a:rPr lang="ar-SY" sz="2000" b="1" dirty="0" smtClean="0">
              <a:solidFill>
                <a:srgbClr val="002060"/>
              </a:solidFill>
              <a:latin typeface="Arial" panose="020B0604020202020204" pitchFamily="34" charset="0"/>
              <a:cs typeface="Arial" panose="020B0604020202020204" pitchFamily="34" charset="0"/>
            </a:rPr>
            <a:t>تظهر نتيجة الخطأ الطبي مباشرة بعد العملية أو خلالها أو بعد فترة زمنية قصيرة .</a:t>
          </a:r>
          <a:endParaRPr lang="ar-SY" sz="2000" b="1" dirty="0">
            <a:solidFill>
              <a:srgbClr val="002060"/>
            </a:solidFill>
            <a:latin typeface="Arial" panose="020B0604020202020204" pitchFamily="34" charset="0"/>
            <a:cs typeface="Arial" panose="020B0604020202020204" pitchFamily="34" charset="0"/>
          </a:endParaRPr>
        </a:p>
      </dgm:t>
    </dgm:pt>
    <dgm:pt modelId="{EF7D99BF-E77C-494A-939C-130B7ED73E5F}" type="parTrans" cxnId="{72A51B7B-5C1C-404B-96DD-C9C944BFC0E7}">
      <dgm:prSet/>
      <dgm:spPr/>
      <dgm:t>
        <a:bodyPr/>
        <a:lstStyle/>
        <a:p>
          <a:pPr rtl="1"/>
          <a:endParaRPr lang="ar-SY"/>
        </a:p>
      </dgm:t>
    </dgm:pt>
    <dgm:pt modelId="{373841CB-A55E-4842-BA84-D91F9A9863F2}" type="sibTrans" cxnId="{72A51B7B-5C1C-404B-96DD-C9C944BFC0E7}">
      <dgm:prSet/>
      <dgm:spPr/>
      <dgm:t>
        <a:bodyPr/>
        <a:lstStyle/>
        <a:p>
          <a:pPr rtl="1"/>
          <a:endParaRPr lang="ar-SY"/>
        </a:p>
      </dgm:t>
    </dgm:pt>
    <dgm:pt modelId="{DA9E6173-DB62-46D0-BD2A-9EF98FFCF8CF}">
      <dgm:prSet phldrT="[نص]" custT="1"/>
      <dgm:spPr/>
      <dgm:t>
        <a:bodyPr/>
        <a:lstStyle/>
        <a:p>
          <a:pPr algn="r" rtl="1">
            <a:lnSpc>
              <a:spcPct val="100000"/>
            </a:lnSpc>
          </a:pPr>
          <a:endParaRPr lang="ar-SY" sz="2400" b="1" dirty="0">
            <a:solidFill>
              <a:srgbClr val="002060"/>
            </a:solidFill>
            <a:latin typeface="Arial" panose="020B0604020202020204" pitchFamily="34" charset="0"/>
            <a:cs typeface="Arial" panose="020B0604020202020204" pitchFamily="34" charset="0"/>
          </a:endParaRPr>
        </a:p>
      </dgm:t>
    </dgm:pt>
    <dgm:pt modelId="{BA0530BD-885A-4510-AD0D-6B9D8172481E}" type="parTrans" cxnId="{F401A451-908E-4072-B5F4-44DBBE77332D}">
      <dgm:prSet/>
      <dgm:spPr/>
      <dgm:t>
        <a:bodyPr/>
        <a:lstStyle/>
        <a:p>
          <a:pPr rtl="1"/>
          <a:endParaRPr lang="ar-SY"/>
        </a:p>
      </dgm:t>
    </dgm:pt>
    <dgm:pt modelId="{F3FD12AD-60FD-4D34-824C-CB6954D27D0D}" type="sibTrans" cxnId="{F401A451-908E-4072-B5F4-44DBBE77332D}">
      <dgm:prSet/>
      <dgm:spPr/>
      <dgm:t>
        <a:bodyPr/>
        <a:lstStyle/>
        <a:p>
          <a:pPr rtl="1"/>
          <a:endParaRPr lang="ar-SY"/>
        </a:p>
      </dgm:t>
    </dgm:pt>
    <dgm:pt modelId="{3BCB4B75-86BD-42E9-8AF5-418920046F89}">
      <dgm:prSet phldrT="[نص]" custT="1"/>
      <dgm:spPr/>
      <dgm:t>
        <a:bodyPr/>
        <a:lstStyle/>
        <a:p>
          <a:pPr algn="r" rtl="1">
            <a:lnSpc>
              <a:spcPct val="100000"/>
            </a:lnSpc>
          </a:pPr>
          <a:r>
            <a:rPr lang="ar-SY" sz="2000" b="1" dirty="0" smtClean="0">
              <a:solidFill>
                <a:srgbClr val="FF0000"/>
              </a:solidFill>
              <a:latin typeface="Arial" panose="020B0604020202020204" pitchFamily="34" charset="0"/>
              <a:cs typeface="Arial" panose="020B0604020202020204" pitchFamily="34" charset="0"/>
            </a:rPr>
            <a:t>الاختلاط : </a:t>
          </a:r>
          <a:r>
            <a:rPr lang="ar-SY" sz="2000" b="1" dirty="0" smtClean="0">
              <a:solidFill>
                <a:srgbClr val="002060"/>
              </a:solidFill>
              <a:latin typeface="Arial" panose="020B0604020202020204" pitchFamily="34" charset="0"/>
              <a:cs typeface="Arial" panose="020B0604020202020204" pitchFamily="34" charset="0"/>
            </a:rPr>
            <a:t>يظهر خلال العمل الجراحي مما يضطر الطبيب لتوسيع الجراحة أو بعده مباشرة أو قد تمتد فترة ظهوره لسنوات مثل الالتصاقات </a:t>
          </a:r>
          <a:endParaRPr lang="ar-SY" sz="2000" b="1" dirty="0">
            <a:solidFill>
              <a:srgbClr val="002060"/>
            </a:solidFill>
            <a:latin typeface="Arial" panose="020B0604020202020204" pitchFamily="34" charset="0"/>
            <a:cs typeface="Arial" panose="020B0604020202020204" pitchFamily="34" charset="0"/>
          </a:endParaRPr>
        </a:p>
      </dgm:t>
    </dgm:pt>
    <dgm:pt modelId="{ABEAE9AA-B9FA-48BD-BB21-40FEE1CF694C}" type="parTrans" cxnId="{E345D7F3-8D02-435B-A5C6-A3C1AB0FA7DD}">
      <dgm:prSet/>
      <dgm:spPr/>
      <dgm:t>
        <a:bodyPr/>
        <a:lstStyle/>
        <a:p>
          <a:pPr rtl="1"/>
          <a:endParaRPr lang="ar-SY"/>
        </a:p>
      </dgm:t>
    </dgm:pt>
    <dgm:pt modelId="{E60626F3-8667-488E-8B8E-5551A9289FC5}" type="sibTrans" cxnId="{E345D7F3-8D02-435B-A5C6-A3C1AB0FA7DD}">
      <dgm:prSet/>
      <dgm:spPr/>
      <dgm:t>
        <a:bodyPr/>
        <a:lstStyle/>
        <a:p>
          <a:pPr rtl="1"/>
          <a:endParaRPr lang="ar-SY"/>
        </a:p>
      </dgm:t>
    </dgm:pt>
    <dgm:pt modelId="{D6900F68-EDA3-4C70-A40B-2F4067C0DC2D}">
      <dgm:prSet phldrT="[نص]" custT="1"/>
      <dgm:spPr/>
      <dgm:t>
        <a:bodyPr/>
        <a:lstStyle/>
        <a:p>
          <a:pPr rtl="1"/>
          <a:endParaRPr lang="ar-SY" sz="3200" b="1" dirty="0">
            <a:solidFill>
              <a:srgbClr val="FF0000"/>
            </a:solidFill>
            <a:latin typeface="Arial" panose="020B0604020202020204" pitchFamily="34" charset="0"/>
            <a:cs typeface="Arial" panose="020B0604020202020204" pitchFamily="34" charset="0"/>
          </a:endParaRPr>
        </a:p>
      </dgm:t>
    </dgm:pt>
    <dgm:pt modelId="{46648E4D-49CB-4D05-96D7-86609FD48CD9}" type="parTrans" cxnId="{AEBF6F60-D71D-4605-92F6-4C146CC60E4B}">
      <dgm:prSet/>
      <dgm:spPr/>
      <dgm:t>
        <a:bodyPr/>
        <a:lstStyle/>
        <a:p>
          <a:pPr rtl="1"/>
          <a:endParaRPr lang="ar-SY"/>
        </a:p>
      </dgm:t>
    </dgm:pt>
    <dgm:pt modelId="{0B6E963C-B0DB-41EF-925E-F9BAE73A1F9C}" type="sibTrans" cxnId="{AEBF6F60-D71D-4605-92F6-4C146CC60E4B}">
      <dgm:prSet/>
      <dgm:spPr/>
      <dgm:t>
        <a:bodyPr/>
        <a:lstStyle/>
        <a:p>
          <a:pPr rtl="1"/>
          <a:endParaRPr lang="ar-SY"/>
        </a:p>
      </dgm:t>
    </dgm:pt>
    <dgm:pt modelId="{0BC5FB4F-D3F6-4E81-9FDE-E6CB60660891}" type="pres">
      <dgm:prSet presAssocID="{759529F2-8084-4F5F-A0AE-FFF39A01193A}" presName="Name0" presStyleCnt="0">
        <dgm:presLayoutVars>
          <dgm:dir/>
          <dgm:animLvl val="lvl"/>
          <dgm:resizeHandles val="exact"/>
        </dgm:presLayoutVars>
      </dgm:prSet>
      <dgm:spPr/>
      <dgm:t>
        <a:bodyPr/>
        <a:lstStyle/>
        <a:p>
          <a:pPr rtl="1"/>
          <a:endParaRPr lang="ar-SY"/>
        </a:p>
      </dgm:t>
    </dgm:pt>
    <dgm:pt modelId="{2449DAF8-7204-4096-A088-5B62E78DEF00}" type="pres">
      <dgm:prSet presAssocID="{7EE92CEF-B788-4C7E-BC4E-067A693C01E8}" presName="linNode" presStyleCnt="0"/>
      <dgm:spPr/>
    </dgm:pt>
    <dgm:pt modelId="{F2847D26-6136-467D-B008-3ECBE96C0DDB}" type="pres">
      <dgm:prSet presAssocID="{7EE92CEF-B788-4C7E-BC4E-067A693C01E8}" presName="parentText" presStyleLbl="node1" presStyleIdx="0" presStyleCnt="4" custScaleX="139907" custScaleY="84403" custLinFactNeighborX="398" custLinFactNeighborY="-137">
        <dgm:presLayoutVars>
          <dgm:chMax val="1"/>
          <dgm:bulletEnabled val="1"/>
        </dgm:presLayoutVars>
      </dgm:prSet>
      <dgm:spPr/>
      <dgm:t>
        <a:bodyPr/>
        <a:lstStyle/>
        <a:p>
          <a:pPr rtl="1"/>
          <a:endParaRPr lang="ar-SY"/>
        </a:p>
      </dgm:t>
    </dgm:pt>
    <dgm:pt modelId="{6AAD4283-7E48-4771-96FA-F8DBB137EC10}" type="pres">
      <dgm:prSet presAssocID="{7EE92CEF-B788-4C7E-BC4E-067A693C01E8}" presName="descendantText" presStyleLbl="alignAccFollowNode1" presStyleIdx="0" presStyleCnt="4" custScaleX="191421">
        <dgm:presLayoutVars>
          <dgm:bulletEnabled val="1"/>
        </dgm:presLayoutVars>
      </dgm:prSet>
      <dgm:spPr/>
      <dgm:t>
        <a:bodyPr/>
        <a:lstStyle/>
        <a:p>
          <a:pPr rtl="1"/>
          <a:endParaRPr lang="ar-SY"/>
        </a:p>
      </dgm:t>
    </dgm:pt>
    <dgm:pt modelId="{FB77BADA-86DA-4DAC-8CAC-FA3F7FB83812}" type="pres">
      <dgm:prSet presAssocID="{604AD99A-5363-40D8-A36D-CAA7C209729F}" presName="sp" presStyleCnt="0"/>
      <dgm:spPr/>
    </dgm:pt>
    <dgm:pt modelId="{C2CED293-F544-4B47-AE3A-E62688A4BE8C}" type="pres">
      <dgm:prSet presAssocID="{7E8FC3BC-2950-4B06-8501-34EA18168176}" presName="linNode" presStyleCnt="0"/>
      <dgm:spPr/>
    </dgm:pt>
    <dgm:pt modelId="{14DAE325-B27C-4353-BE11-1B1BBAB75FD6}" type="pres">
      <dgm:prSet presAssocID="{7E8FC3BC-2950-4B06-8501-34EA18168176}" presName="parentText" presStyleLbl="node1" presStyleIdx="1" presStyleCnt="4" custScaleX="88172" custScaleY="103837">
        <dgm:presLayoutVars>
          <dgm:chMax val="1"/>
          <dgm:bulletEnabled val="1"/>
        </dgm:presLayoutVars>
      </dgm:prSet>
      <dgm:spPr/>
      <dgm:t>
        <a:bodyPr/>
        <a:lstStyle/>
        <a:p>
          <a:pPr rtl="1"/>
          <a:endParaRPr lang="ar-SY"/>
        </a:p>
      </dgm:t>
    </dgm:pt>
    <dgm:pt modelId="{698879C9-A943-4E2A-AFD0-C22F73447909}" type="pres">
      <dgm:prSet presAssocID="{7E8FC3BC-2950-4B06-8501-34EA18168176}" presName="descendantText" presStyleLbl="alignAccFollowNode1" presStyleIdx="1" presStyleCnt="4" custScaleX="123538" custScaleY="117260">
        <dgm:presLayoutVars>
          <dgm:bulletEnabled val="1"/>
        </dgm:presLayoutVars>
      </dgm:prSet>
      <dgm:spPr/>
      <dgm:t>
        <a:bodyPr/>
        <a:lstStyle/>
        <a:p>
          <a:pPr rtl="1"/>
          <a:endParaRPr lang="ar-SY"/>
        </a:p>
      </dgm:t>
    </dgm:pt>
    <dgm:pt modelId="{E829997D-9AEB-4B7F-BFD4-89407499C8F1}" type="pres">
      <dgm:prSet presAssocID="{EE0A3F80-8894-4648-B75B-23E16B0AABAA}" presName="sp" presStyleCnt="0"/>
      <dgm:spPr/>
    </dgm:pt>
    <dgm:pt modelId="{D87EE01A-097B-4712-8D2B-C52F1A4AA818}" type="pres">
      <dgm:prSet presAssocID="{929B2136-1163-4468-9B39-937E4FA870AA}" presName="linNode" presStyleCnt="0"/>
      <dgm:spPr/>
    </dgm:pt>
    <dgm:pt modelId="{C3ACFD55-4B17-4CDE-B2D3-95CC962F1D2B}" type="pres">
      <dgm:prSet presAssocID="{929B2136-1163-4468-9B39-937E4FA870AA}" presName="parentText" presStyleLbl="node1" presStyleIdx="2" presStyleCnt="4" custScaleX="102070" custScaleY="109008" custLinFactNeighborX="-16" custLinFactNeighborY="512">
        <dgm:presLayoutVars>
          <dgm:chMax val="1"/>
          <dgm:bulletEnabled val="1"/>
        </dgm:presLayoutVars>
      </dgm:prSet>
      <dgm:spPr/>
      <dgm:t>
        <a:bodyPr/>
        <a:lstStyle/>
        <a:p>
          <a:pPr rtl="1"/>
          <a:endParaRPr lang="ar-SY"/>
        </a:p>
      </dgm:t>
    </dgm:pt>
    <dgm:pt modelId="{FCB5CED3-8C77-443B-9514-37F498C81145}" type="pres">
      <dgm:prSet presAssocID="{929B2136-1163-4468-9B39-937E4FA870AA}" presName="descendantText" presStyleLbl="alignAccFollowNode1" presStyleIdx="2" presStyleCnt="4" custScaleX="148932" custScaleY="139135" custLinFactNeighborX="1107" custLinFactNeighborY="-2426">
        <dgm:presLayoutVars>
          <dgm:bulletEnabled val="1"/>
        </dgm:presLayoutVars>
      </dgm:prSet>
      <dgm:spPr/>
      <dgm:t>
        <a:bodyPr/>
        <a:lstStyle/>
        <a:p>
          <a:pPr rtl="1"/>
          <a:endParaRPr lang="ar-SY"/>
        </a:p>
      </dgm:t>
    </dgm:pt>
    <dgm:pt modelId="{498F61C6-11BA-4213-B684-29CCEBCA9042}" type="pres">
      <dgm:prSet presAssocID="{C77BCD14-77D1-4AEC-88E0-BE64F38EAAF8}" presName="sp" presStyleCnt="0"/>
      <dgm:spPr/>
    </dgm:pt>
    <dgm:pt modelId="{F7D76C4B-3030-4AAB-814A-77BD3F22716A}" type="pres">
      <dgm:prSet presAssocID="{94975F77-084E-4417-AEFD-44C00F249248}" presName="linNode" presStyleCnt="0"/>
      <dgm:spPr/>
    </dgm:pt>
    <dgm:pt modelId="{91D25F3E-F609-4BD2-873E-04F04883E2C2}" type="pres">
      <dgm:prSet presAssocID="{94975F77-084E-4417-AEFD-44C00F249248}" presName="parentText" presStyleLbl="node1" presStyleIdx="3" presStyleCnt="4" custScaleX="90222" custScaleY="114608" custLinFactNeighborX="1202" custLinFactNeighborY="-1229">
        <dgm:presLayoutVars>
          <dgm:chMax val="1"/>
          <dgm:bulletEnabled val="1"/>
        </dgm:presLayoutVars>
      </dgm:prSet>
      <dgm:spPr/>
      <dgm:t>
        <a:bodyPr/>
        <a:lstStyle/>
        <a:p>
          <a:pPr rtl="1"/>
          <a:endParaRPr lang="ar-SY"/>
        </a:p>
      </dgm:t>
    </dgm:pt>
    <dgm:pt modelId="{28C8E6AE-D827-4A46-999A-A66CA2C6BDDA}" type="pres">
      <dgm:prSet presAssocID="{94975F77-084E-4417-AEFD-44C00F249248}" presName="descendantText" presStyleLbl="alignAccFollowNode1" presStyleIdx="3" presStyleCnt="4" custScaleX="140081" custScaleY="129296" custLinFactNeighborX="1084" custLinFactNeighborY="-6919">
        <dgm:presLayoutVars>
          <dgm:bulletEnabled val="1"/>
        </dgm:presLayoutVars>
      </dgm:prSet>
      <dgm:spPr/>
      <dgm:t>
        <a:bodyPr/>
        <a:lstStyle/>
        <a:p>
          <a:pPr rtl="1"/>
          <a:endParaRPr lang="ar-SY"/>
        </a:p>
      </dgm:t>
    </dgm:pt>
  </dgm:ptLst>
  <dgm:cxnLst>
    <dgm:cxn modelId="{3087389D-BC88-4CDD-87D9-F7DEF4BAE071}" type="presOf" srcId="{3BCB4B75-86BD-42E9-8AF5-418920046F89}" destId="{28C8E6AE-D827-4A46-999A-A66CA2C6BDDA}" srcOrd="0" destOrd="2" presId="urn:microsoft.com/office/officeart/2005/8/layout/vList5"/>
    <dgm:cxn modelId="{D70DC4E1-0203-48A3-B448-11A0A0FD9336}" srcId="{7E8FC3BC-2950-4B06-8501-34EA18168176}" destId="{FDD43425-58D7-4BDF-AA79-191FFD3370D6}" srcOrd="1" destOrd="0" parTransId="{51DC1F06-1CA8-4067-8F02-33C36B432EB6}" sibTransId="{B6502C57-3757-46A3-A070-656E677BE214}"/>
    <dgm:cxn modelId="{D643E9EB-D384-4762-8DDC-6B31CFEA889D}" type="presOf" srcId="{FDD43425-58D7-4BDF-AA79-191FFD3370D6}" destId="{698879C9-A943-4E2A-AFD0-C22F73447909}" srcOrd="0" destOrd="1" presId="urn:microsoft.com/office/officeart/2005/8/layout/vList5"/>
    <dgm:cxn modelId="{D5954662-6566-49D4-8B63-5F2D1F0083C0}" srcId="{759529F2-8084-4F5F-A0AE-FFF39A01193A}" destId="{94975F77-084E-4417-AEFD-44C00F249248}" srcOrd="3" destOrd="0" parTransId="{22DACC23-31AB-41C2-8C21-B00AA43EB221}" sibTransId="{57AF1689-C6FF-4410-B49F-504C9D1EE7E9}"/>
    <dgm:cxn modelId="{72A51B7B-5C1C-404B-96DD-C9C944BFC0E7}" srcId="{94975F77-084E-4417-AEFD-44C00F249248}" destId="{A09CC04D-7F17-4661-912D-75CF0D85E40A}" srcOrd="1" destOrd="0" parTransId="{EF7D99BF-E77C-494A-939C-130B7ED73E5F}" sibTransId="{373841CB-A55E-4842-BA84-D91F9A9863F2}"/>
    <dgm:cxn modelId="{88D01191-5965-4541-BDB1-50F6C63D78AB}" type="presOf" srcId="{7E8FC3BC-2950-4B06-8501-34EA18168176}" destId="{14DAE325-B27C-4353-BE11-1B1BBAB75FD6}" srcOrd="0" destOrd="0" presId="urn:microsoft.com/office/officeart/2005/8/layout/vList5"/>
    <dgm:cxn modelId="{7AB8784F-72F9-44E3-B41B-2237D5E05F19}" type="presOf" srcId="{D6900F68-EDA3-4C70-A40B-2F4067C0DC2D}" destId="{28C8E6AE-D827-4A46-999A-A66CA2C6BDDA}" srcOrd="0" destOrd="0" presId="urn:microsoft.com/office/officeart/2005/8/layout/vList5"/>
    <dgm:cxn modelId="{FCEF6EBD-7F94-4801-A6B8-9EDA43669A6E}" type="presOf" srcId="{B7A583FC-6BC5-44E2-B995-081BF521AF21}" destId="{FCB5CED3-8C77-443B-9514-37F498C81145}" srcOrd="0" destOrd="1" presId="urn:microsoft.com/office/officeart/2005/8/layout/vList5"/>
    <dgm:cxn modelId="{29E7E0ED-7EC0-41CC-98D5-0E7143F0035A}" type="presOf" srcId="{DA9E6173-DB62-46D0-BD2A-9EF98FFCF8CF}" destId="{28C8E6AE-D827-4A46-999A-A66CA2C6BDDA}" srcOrd="0" destOrd="3" presId="urn:microsoft.com/office/officeart/2005/8/layout/vList5"/>
    <dgm:cxn modelId="{C33DFC3B-1861-4716-B4AC-0C7BDF2BCEAC}" type="presOf" srcId="{ED493A5E-FA53-4490-95A5-ADD67458A915}" destId="{6AAD4283-7E48-4771-96FA-F8DBB137EC10}" srcOrd="0" destOrd="0" presId="urn:microsoft.com/office/officeart/2005/8/layout/vList5"/>
    <dgm:cxn modelId="{B8CADA68-FD02-44FF-87C3-56B08161B13C}" type="presOf" srcId="{E34546BF-6C03-496C-9922-986A2B82C027}" destId="{698879C9-A943-4E2A-AFD0-C22F73447909}" srcOrd="0" destOrd="0" presId="urn:microsoft.com/office/officeart/2005/8/layout/vList5"/>
    <dgm:cxn modelId="{E5C87852-4C6E-400F-BCA4-2B8679D7DDA2}" srcId="{759529F2-8084-4F5F-A0AE-FFF39A01193A}" destId="{7E8FC3BC-2950-4B06-8501-34EA18168176}" srcOrd="1" destOrd="0" parTransId="{5CAA383D-425B-4E14-8DE4-5781F4C36EC6}" sibTransId="{EE0A3F80-8894-4648-B75B-23E16B0AABAA}"/>
    <dgm:cxn modelId="{CAFE7AC5-57CE-4F8D-BAD2-D19E00175729}" type="presOf" srcId="{929B2136-1163-4468-9B39-937E4FA870AA}" destId="{C3ACFD55-4B17-4CDE-B2D3-95CC962F1D2B}" srcOrd="0" destOrd="0" presId="urn:microsoft.com/office/officeart/2005/8/layout/vList5"/>
    <dgm:cxn modelId="{5274FF0A-2752-4807-A733-08706CCDB114}" srcId="{929B2136-1163-4468-9B39-937E4FA870AA}" destId="{EB99E8D2-B85F-4896-8A6B-431FE4D97D35}" srcOrd="0" destOrd="0" parTransId="{42872B4E-0D1E-4C10-8115-4A1028C055F1}" sibTransId="{7EE86A45-E995-4A01-AD91-D90ED8A4E319}"/>
    <dgm:cxn modelId="{B2DF9021-6723-4931-9A6D-18D20A096F22}" type="presOf" srcId="{940686E2-A4EF-429F-8227-C6B579D291F0}" destId="{6AAD4283-7E48-4771-96FA-F8DBB137EC10}" srcOrd="0" destOrd="1" presId="urn:microsoft.com/office/officeart/2005/8/layout/vList5"/>
    <dgm:cxn modelId="{EC525F7A-8A97-41C6-BAFB-1E7098E681B3}" type="presOf" srcId="{759529F2-8084-4F5F-A0AE-FFF39A01193A}" destId="{0BC5FB4F-D3F6-4E81-9FDE-E6CB60660891}" srcOrd="0" destOrd="0" presId="urn:microsoft.com/office/officeart/2005/8/layout/vList5"/>
    <dgm:cxn modelId="{E4918600-2927-4478-97DC-7D4020A87380}" srcId="{759529F2-8084-4F5F-A0AE-FFF39A01193A}" destId="{7EE92CEF-B788-4C7E-BC4E-067A693C01E8}" srcOrd="0" destOrd="0" parTransId="{935945C0-50DA-4206-8CC5-37CF581A924F}" sibTransId="{604AD99A-5363-40D8-A36D-CAA7C209729F}"/>
    <dgm:cxn modelId="{E17304F8-A032-43B2-BD77-654F46703D2E}" type="presOf" srcId="{94975F77-084E-4417-AEFD-44C00F249248}" destId="{91D25F3E-F609-4BD2-873E-04F04883E2C2}" srcOrd="0" destOrd="0" presId="urn:microsoft.com/office/officeart/2005/8/layout/vList5"/>
    <dgm:cxn modelId="{9BCD54B4-18EB-4282-904D-62F3F7C6E352}" type="presOf" srcId="{7EE92CEF-B788-4C7E-BC4E-067A693C01E8}" destId="{F2847D26-6136-467D-B008-3ECBE96C0DDB}" srcOrd="0" destOrd="0" presId="urn:microsoft.com/office/officeart/2005/8/layout/vList5"/>
    <dgm:cxn modelId="{497C0772-D5FE-42B8-A053-869661C3EDCA}" srcId="{929B2136-1163-4468-9B39-937E4FA870AA}" destId="{B7A583FC-6BC5-44E2-B995-081BF521AF21}" srcOrd="1" destOrd="0" parTransId="{886F8220-A7D6-4BC8-B98E-042530DD1BFC}" sibTransId="{51B3ADBA-1127-46CA-8F10-ED7ECD4D7482}"/>
    <dgm:cxn modelId="{A20EF13D-D798-443C-BB25-F352C7B74288}" srcId="{7EE92CEF-B788-4C7E-BC4E-067A693C01E8}" destId="{940686E2-A4EF-429F-8227-C6B579D291F0}" srcOrd="1" destOrd="0" parTransId="{31D23DE6-D657-473A-BBCA-D6AA2C97774A}" sibTransId="{48DEBD72-DF0D-4E02-80EC-FF68F8CA9436}"/>
    <dgm:cxn modelId="{17746043-E903-406A-A6FD-3F53E3E26B9D}" srcId="{7EE92CEF-B788-4C7E-BC4E-067A693C01E8}" destId="{ED493A5E-FA53-4490-95A5-ADD67458A915}" srcOrd="0" destOrd="0" parTransId="{BDA3B47A-E5D3-4B37-8D71-F6E271178507}" sibTransId="{4A02F943-C856-4182-AE5E-6474B46DD8DA}"/>
    <dgm:cxn modelId="{AEBF6F60-D71D-4605-92F6-4C146CC60E4B}" srcId="{94975F77-084E-4417-AEFD-44C00F249248}" destId="{D6900F68-EDA3-4C70-A40B-2F4067C0DC2D}" srcOrd="0" destOrd="0" parTransId="{46648E4D-49CB-4D05-96D7-86609FD48CD9}" sibTransId="{0B6E963C-B0DB-41EF-925E-F9BAE73A1F9C}"/>
    <dgm:cxn modelId="{A9371224-7120-4C4B-9D04-671A748FD232}" srcId="{759529F2-8084-4F5F-A0AE-FFF39A01193A}" destId="{929B2136-1163-4468-9B39-937E4FA870AA}" srcOrd="2" destOrd="0" parTransId="{E1DC5438-6539-412C-AFFD-32000D25E19A}" sibTransId="{C77BCD14-77D1-4AEC-88E0-BE64F38EAAF8}"/>
    <dgm:cxn modelId="{F401A451-908E-4072-B5F4-44DBBE77332D}" srcId="{94975F77-084E-4417-AEFD-44C00F249248}" destId="{DA9E6173-DB62-46D0-BD2A-9EF98FFCF8CF}" srcOrd="3" destOrd="0" parTransId="{BA0530BD-885A-4510-AD0D-6B9D8172481E}" sibTransId="{F3FD12AD-60FD-4D34-824C-CB6954D27D0D}"/>
    <dgm:cxn modelId="{0A07D20D-50B6-49CC-9D43-61BF63E3D0F6}" srcId="{7E8FC3BC-2950-4B06-8501-34EA18168176}" destId="{E34546BF-6C03-496C-9922-986A2B82C027}" srcOrd="0" destOrd="0" parTransId="{FDD491DC-D00E-444E-9FB1-938631175332}" sibTransId="{A9B37781-2000-4B5E-B511-2297EF68E7CD}"/>
    <dgm:cxn modelId="{04869E10-54D1-4BE8-A950-CD0CC268C90B}" type="presOf" srcId="{EB99E8D2-B85F-4896-8A6B-431FE4D97D35}" destId="{FCB5CED3-8C77-443B-9514-37F498C81145}" srcOrd="0" destOrd="0" presId="urn:microsoft.com/office/officeart/2005/8/layout/vList5"/>
    <dgm:cxn modelId="{87898209-AA39-4A92-B1B9-C9187D9B4B1D}" type="presOf" srcId="{A09CC04D-7F17-4661-912D-75CF0D85E40A}" destId="{28C8E6AE-D827-4A46-999A-A66CA2C6BDDA}" srcOrd="0" destOrd="1" presId="urn:microsoft.com/office/officeart/2005/8/layout/vList5"/>
    <dgm:cxn modelId="{E345D7F3-8D02-435B-A5C6-A3C1AB0FA7DD}" srcId="{94975F77-084E-4417-AEFD-44C00F249248}" destId="{3BCB4B75-86BD-42E9-8AF5-418920046F89}" srcOrd="2" destOrd="0" parTransId="{ABEAE9AA-B9FA-48BD-BB21-40FEE1CF694C}" sibTransId="{E60626F3-8667-488E-8B8E-5551A9289FC5}"/>
    <dgm:cxn modelId="{B74B871D-90F5-496C-96A3-D227DCD820EC}" type="presParOf" srcId="{0BC5FB4F-D3F6-4E81-9FDE-E6CB60660891}" destId="{2449DAF8-7204-4096-A088-5B62E78DEF00}" srcOrd="0" destOrd="0" presId="urn:microsoft.com/office/officeart/2005/8/layout/vList5"/>
    <dgm:cxn modelId="{6BBE5783-DD8C-404B-925E-ECD660556507}" type="presParOf" srcId="{2449DAF8-7204-4096-A088-5B62E78DEF00}" destId="{F2847D26-6136-467D-B008-3ECBE96C0DDB}" srcOrd="0" destOrd="0" presId="urn:microsoft.com/office/officeart/2005/8/layout/vList5"/>
    <dgm:cxn modelId="{F6280469-C97E-41A6-A5BC-CE359F78CCD4}" type="presParOf" srcId="{2449DAF8-7204-4096-A088-5B62E78DEF00}" destId="{6AAD4283-7E48-4771-96FA-F8DBB137EC10}" srcOrd="1" destOrd="0" presId="urn:microsoft.com/office/officeart/2005/8/layout/vList5"/>
    <dgm:cxn modelId="{93B20BA4-C845-4587-B8B9-67226214BC93}" type="presParOf" srcId="{0BC5FB4F-D3F6-4E81-9FDE-E6CB60660891}" destId="{FB77BADA-86DA-4DAC-8CAC-FA3F7FB83812}" srcOrd="1" destOrd="0" presId="urn:microsoft.com/office/officeart/2005/8/layout/vList5"/>
    <dgm:cxn modelId="{1EFE9F85-8E67-4068-8B43-2400FE74AE5E}" type="presParOf" srcId="{0BC5FB4F-D3F6-4E81-9FDE-E6CB60660891}" destId="{C2CED293-F544-4B47-AE3A-E62688A4BE8C}" srcOrd="2" destOrd="0" presId="urn:microsoft.com/office/officeart/2005/8/layout/vList5"/>
    <dgm:cxn modelId="{D8FBFE6E-228F-4804-A674-3470AF703FAF}" type="presParOf" srcId="{C2CED293-F544-4B47-AE3A-E62688A4BE8C}" destId="{14DAE325-B27C-4353-BE11-1B1BBAB75FD6}" srcOrd="0" destOrd="0" presId="urn:microsoft.com/office/officeart/2005/8/layout/vList5"/>
    <dgm:cxn modelId="{EF33D156-BBD0-412C-9DB5-AB3698C1B799}" type="presParOf" srcId="{C2CED293-F544-4B47-AE3A-E62688A4BE8C}" destId="{698879C9-A943-4E2A-AFD0-C22F73447909}" srcOrd="1" destOrd="0" presId="urn:microsoft.com/office/officeart/2005/8/layout/vList5"/>
    <dgm:cxn modelId="{AEB2536D-4614-412C-BD83-58A6F80B9D72}" type="presParOf" srcId="{0BC5FB4F-D3F6-4E81-9FDE-E6CB60660891}" destId="{E829997D-9AEB-4B7F-BFD4-89407499C8F1}" srcOrd="3" destOrd="0" presId="urn:microsoft.com/office/officeart/2005/8/layout/vList5"/>
    <dgm:cxn modelId="{E11D5E86-EF5F-4311-81F9-DC6610F6D13F}" type="presParOf" srcId="{0BC5FB4F-D3F6-4E81-9FDE-E6CB60660891}" destId="{D87EE01A-097B-4712-8D2B-C52F1A4AA818}" srcOrd="4" destOrd="0" presId="urn:microsoft.com/office/officeart/2005/8/layout/vList5"/>
    <dgm:cxn modelId="{A891A0BD-14B0-4DF3-9ADF-0AD8BFB0E995}" type="presParOf" srcId="{D87EE01A-097B-4712-8D2B-C52F1A4AA818}" destId="{C3ACFD55-4B17-4CDE-B2D3-95CC962F1D2B}" srcOrd="0" destOrd="0" presId="urn:microsoft.com/office/officeart/2005/8/layout/vList5"/>
    <dgm:cxn modelId="{6EE2E21F-0339-459B-A82E-100B14263927}" type="presParOf" srcId="{D87EE01A-097B-4712-8D2B-C52F1A4AA818}" destId="{FCB5CED3-8C77-443B-9514-37F498C81145}" srcOrd="1" destOrd="0" presId="urn:microsoft.com/office/officeart/2005/8/layout/vList5"/>
    <dgm:cxn modelId="{319FC361-B119-42B8-A2D5-19C35C5EB215}" type="presParOf" srcId="{0BC5FB4F-D3F6-4E81-9FDE-E6CB60660891}" destId="{498F61C6-11BA-4213-B684-29CCEBCA9042}" srcOrd="5" destOrd="0" presId="urn:microsoft.com/office/officeart/2005/8/layout/vList5"/>
    <dgm:cxn modelId="{6AC6ADC3-B3A7-4053-B591-F0032A401BA5}" type="presParOf" srcId="{0BC5FB4F-D3F6-4E81-9FDE-E6CB60660891}" destId="{F7D76C4B-3030-4AAB-814A-77BD3F22716A}" srcOrd="6" destOrd="0" presId="urn:microsoft.com/office/officeart/2005/8/layout/vList5"/>
    <dgm:cxn modelId="{741C6E5A-F656-4BFB-BF32-7055D4818C1A}" type="presParOf" srcId="{F7D76C4B-3030-4AAB-814A-77BD3F22716A}" destId="{91D25F3E-F609-4BD2-873E-04F04883E2C2}" srcOrd="0" destOrd="0" presId="urn:microsoft.com/office/officeart/2005/8/layout/vList5"/>
    <dgm:cxn modelId="{14C2957A-FA62-4359-B201-1E285E4E4D24}" type="presParOf" srcId="{F7D76C4B-3030-4AAB-814A-77BD3F22716A}" destId="{28C8E6AE-D827-4A46-999A-A66CA2C6BDDA}"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5" y="5254285"/>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sp>
        <p:nvSpPr>
          <p:cNvPr id="8" name="عنوان 7"/>
          <p:cNvSpPr>
            <a:spLocks noGrp="1"/>
          </p:cNvSpPr>
          <p:nvPr>
            <p:ph type="ctrTitle"/>
          </p:nvPr>
        </p:nvSpPr>
        <p:spPr>
          <a:xfrm>
            <a:off x="540546" y="776292"/>
            <a:ext cx="8062912" cy="1470025"/>
          </a:xfrm>
        </p:spPr>
        <p:txBody>
          <a:bodyPr anchor="b">
            <a:normAutofit/>
          </a:bodyPr>
          <a:lstStyle>
            <a:lvl1pPr algn="r">
              <a:defRPr sz="33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6" y="2250280"/>
            <a:ext cx="8062912" cy="1752600"/>
          </a:xfrm>
        </p:spPr>
        <p:txBody>
          <a:bodyPr/>
          <a:lstStyle>
            <a:lvl1pPr marL="0" marR="27432" indent="0" algn="r">
              <a:spcBef>
                <a:spcPts val="0"/>
              </a:spcBef>
              <a:buNone/>
              <a:defRPr>
                <a:ln>
                  <a:solidFill>
                    <a:schemeClr val="bg2"/>
                  </a:solidFill>
                </a:ln>
                <a:solidFill>
                  <a:schemeClr val="tx1">
                    <a:tint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60"/>
            <a:ext cx="5791200" cy="365125"/>
          </a:xfrm>
        </p:spPr>
        <p:txBody>
          <a:bodyPr tIns="0" bIns="0" anchor="t"/>
          <a:lstStyle>
            <a:lvl1pPr algn="r">
              <a:defRPr sz="750"/>
            </a:lvl1p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17" name="عنصر نائب للتذييل 16"/>
          <p:cNvSpPr>
            <a:spLocks noGrp="1"/>
          </p:cNvSpPr>
          <p:nvPr>
            <p:ph type="ftr" sz="quarter" idx="11"/>
          </p:nvPr>
        </p:nvSpPr>
        <p:spPr>
          <a:xfrm>
            <a:off x="1371600" y="5650708"/>
            <a:ext cx="5791200" cy="365125"/>
          </a:xfrm>
        </p:spPr>
        <p:txBody>
          <a:bodyPr tIns="0" bIns="0" anchor="b"/>
          <a:lstStyle>
            <a:lvl1pPr algn="r">
              <a:defRPr sz="825"/>
            </a:lvl1pPr>
          </a:lstStyle>
          <a:p>
            <a:endParaRPr lang="ar-SA">
              <a:solidFill>
                <a:srgbClr val="000047"/>
              </a:solidFill>
            </a:endParaRPr>
          </a:p>
        </p:txBody>
      </p:sp>
      <p:sp>
        <p:nvSpPr>
          <p:cNvPr id="29" name="عنصر نائب لرقم الشريحة 28"/>
          <p:cNvSpPr>
            <a:spLocks noGrp="1"/>
          </p:cNvSpPr>
          <p:nvPr>
            <p:ph type="sldNum" sz="quarter" idx="12"/>
          </p:nvPr>
        </p:nvSpPr>
        <p:spPr>
          <a:xfrm>
            <a:off x="8392247" y="5752311"/>
            <a:ext cx="502920" cy="365125"/>
          </a:xfrm>
        </p:spPr>
        <p:txBody>
          <a:bodyPr anchor="ctr"/>
          <a:lstStyle>
            <a:lvl1pPr algn="ctr">
              <a:defRPr sz="975">
                <a:solidFill>
                  <a:srgbClr val="FFFFFF"/>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893028594"/>
      </p:ext>
    </p:extLst>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5" name="عنصر نائب للتذييل 4"/>
          <p:cNvSpPr>
            <a:spLocks noGrp="1"/>
          </p:cNvSpPr>
          <p:nvPr>
            <p:ph type="ftr" sz="quarter" idx="11"/>
          </p:nvPr>
        </p:nvSpPr>
        <p:spPr>
          <a:xfrm>
            <a:off x="457201" y="6480973"/>
            <a:ext cx="4260056" cy="300831"/>
          </a:xfrm>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36013281"/>
      </p:ext>
    </p:extLst>
  </p:cSld>
  <p:clrMapOvr>
    <a:masterClrMapping/>
  </p:clrMapOvr>
  <p:transition spd="slow">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6" y="703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sz="1350">
              <a:solidFill>
                <a:srgbClr val="000047"/>
              </a:solidFill>
            </a:endParaRPr>
          </a:p>
        </p:txBody>
      </p:sp>
      <p:sp>
        <p:nvSpPr>
          <p:cNvPr id="8" name="مثلث متساوي الساقين 7"/>
          <p:cNvSpPr/>
          <p:nvPr/>
        </p:nvSpPr>
        <p:spPr>
          <a:xfrm rot="5400000" flipV="1">
            <a:off x="7554355" y="309492"/>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5" name="عنصر نائب للتذييل 4"/>
          <p:cNvSpPr>
            <a:spLocks noGrp="1"/>
          </p:cNvSpPr>
          <p:nvPr>
            <p:ph type="ftr" sz="quarter" idx="11"/>
          </p:nvPr>
        </p:nvSpPr>
        <p:spPr>
          <a:xfrm>
            <a:off x="2619376" y="6480973"/>
            <a:ext cx="4260056" cy="300831"/>
          </a:xfrm>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a:xfrm>
            <a:off x="8451056" y="809625"/>
            <a:ext cx="502920" cy="300831"/>
          </a:xfrm>
        </p:spPr>
        <p:txBody>
          <a:bodyPr/>
          <a:lstStyle/>
          <a:p>
            <a:fld id="{0B34F065-1154-456A-91E3-76DE8E75E17B}" type="slidenum">
              <a:rPr lang="ar-SA" smtClean="0">
                <a:solidFill>
                  <a:srgbClr val="000047"/>
                </a:solidFill>
              </a:rPr>
              <a:pPr/>
              <a:t>‹#›</a:t>
            </a:fld>
            <a:endParaRPr lang="ar-SA">
              <a:solidFill>
                <a:srgbClr val="000047"/>
              </a:solidFill>
            </a:endParaRPr>
          </a:p>
        </p:txBody>
      </p:sp>
      <p:cxnSp>
        <p:nvCxnSpPr>
          <p:cNvPr id="11" name="رابط مستقيم 10"/>
          <p:cNvCxnSpPr/>
          <p:nvPr/>
        </p:nvCxnSpPr>
        <p:spPr>
          <a:xfrm rot="10800000">
            <a:off x="6468796"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7"/>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6"/>
            <a:ext cx="7239000" cy="1362075"/>
          </a:xfrm>
        </p:spPr>
        <p:txBody>
          <a:bodyPr anchor="ctr"/>
          <a:lstStyle>
            <a:lvl1pPr marL="0" algn="l">
              <a:buNone/>
              <a:defRPr sz="27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41148" indent="0" algn="l">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747411731"/>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41"/>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41"/>
            <a:ext cx="40386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6" name="عنصر نائب للتذييل 5"/>
          <p:cNvSpPr>
            <a:spLocks noGrp="1"/>
          </p:cNvSpPr>
          <p:nvPr>
            <p:ph type="ftr" sz="quarter" idx="11"/>
          </p:nvPr>
        </p:nvSpPr>
        <p:spPr>
          <a:xfrm>
            <a:off x="457201" y="6480969"/>
            <a:ext cx="4260056" cy="301752"/>
          </a:xfrm>
        </p:spPr>
        <p:txBody>
          <a:bodyPr/>
          <a:lstStyle/>
          <a:p>
            <a:endParaRPr lang="ar-SA">
              <a:solidFill>
                <a:srgbClr val="000047"/>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2576512083"/>
      </p:ext>
    </p:extLst>
  </p:cSld>
  <p:clrMapOvr>
    <a:masterClrMapping/>
  </p:clrMapOvr>
  <p:transition spd="slow">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2475"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200" b="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200" b="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1800"/>
            </a:lvl1pPr>
            <a:lvl2pPr algn="l">
              <a:defRPr sz="1500"/>
            </a:lvl2pPr>
            <a:lvl3pPr algn="l">
              <a:defRPr sz="1350"/>
            </a:lvl3pPr>
            <a:lvl4pPr algn="l">
              <a:defRPr sz="1200"/>
            </a:lvl4pPr>
            <a:lvl5pPr algn="l">
              <a:defRPr sz="12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1800"/>
            </a:lvl1pPr>
            <a:lvl2pPr>
              <a:defRPr sz="1500"/>
            </a:lvl2pPr>
            <a:lvl3pPr>
              <a:defRPr sz="1350"/>
            </a:lvl3pPr>
            <a:lvl4pPr>
              <a:defRPr sz="1200"/>
            </a:lvl4pPr>
            <a:lvl5pPr>
              <a:defRPr sz="12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solidFill>
                <a:srgbClr val="000047"/>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4062494010"/>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4" name="عنصر نائب للتذييل 3"/>
          <p:cNvSpPr>
            <a:spLocks noGrp="1"/>
          </p:cNvSpPr>
          <p:nvPr>
            <p:ph type="ftr" sz="quarter" idx="11"/>
          </p:nvPr>
        </p:nvSpPr>
        <p:spPr/>
        <p:txBody>
          <a:bodyPr/>
          <a:lstStyle/>
          <a:p>
            <a:endParaRPr lang="ar-SA">
              <a:solidFill>
                <a:srgbClr val="000047"/>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1506868082"/>
      </p:ext>
    </p:extLst>
  </p:cSld>
  <p:clrMapOvr>
    <a:masterClrMapping/>
  </p:clrMapOvr>
  <p:transition spd="slow">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3" name="عنصر نائب للتذييل 2"/>
          <p:cNvSpPr>
            <a:spLocks noGrp="1"/>
          </p:cNvSpPr>
          <p:nvPr>
            <p:ph type="ftr" sz="quarter" idx="11"/>
          </p:nvPr>
        </p:nvSpPr>
        <p:spPr>
          <a:xfrm>
            <a:off x="457201" y="6481894"/>
            <a:ext cx="4260056" cy="300831"/>
          </a:xfrm>
        </p:spPr>
        <p:txBody>
          <a:bodyPr/>
          <a:lstStyle/>
          <a:p>
            <a:endParaRPr lang="ar-SA">
              <a:solidFill>
                <a:srgbClr val="000047"/>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558795173"/>
      </p:ext>
    </p:extLst>
  </p:cSld>
  <p:clrMapOvr>
    <a:masterClrMapping/>
  </p:clrMapOvr>
  <p:transition spd="slow">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3716" algn="r">
              <a:spcBef>
                <a:spcPts val="0"/>
              </a:spcBef>
              <a:buNone/>
              <a:defRPr sz="2175"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050"/>
            </a:lvl1pPr>
            <a:lvl2pPr>
              <a:buNone/>
              <a:defRPr sz="900"/>
            </a:lvl2pPr>
            <a:lvl3pPr>
              <a:buNone/>
              <a:defRPr sz="750"/>
            </a:lvl3pPr>
            <a:lvl4pPr>
              <a:buNone/>
              <a:defRPr sz="675"/>
            </a:lvl4pPr>
            <a:lvl5pPr>
              <a:buNone/>
              <a:defRPr sz="675"/>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2250"/>
            </a:lvl1pPr>
            <a:lvl2pPr>
              <a:defRPr sz="1950"/>
            </a:lvl2pPr>
            <a:lvl3pPr>
              <a:defRPr sz="1800"/>
            </a:lvl3pPr>
            <a:lvl4pPr>
              <a:defRPr sz="1500"/>
            </a:lvl4pPr>
            <a:lvl5pPr>
              <a:defRPr sz="15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675"/>
            </a:lvl1p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6" name="عنصر نائب للتذييل 5"/>
          <p:cNvSpPr>
            <a:spLocks noGrp="1"/>
          </p:cNvSpPr>
          <p:nvPr>
            <p:ph type="ftr" sz="quarter" idx="11"/>
          </p:nvPr>
        </p:nvSpPr>
        <p:spPr>
          <a:xfrm>
            <a:off x="1135857" y="6556248"/>
            <a:ext cx="5143120" cy="301752"/>
          </a:xfrm>
        </p:spPr>
        <p:txBody>
          <a:bodyPr/>
          <a:lstStyle>
            <a:lvl1pPr>
              <a:defRPr sz="675"/>
            </a:lvl1pPr>
          </a:lstStyle>
          <a:p>
            <a:endParaRPr lang="ar-SA">
              <a:solidFill>
                <a:srgbClr val="000047"/>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675"/>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153340038"/>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225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24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050"/>
            </a:lvl1pPr>
            <a:lvl2pPr>
              <a:defRPr sz="900"/>
            </a:lvl2pPr>
            <a:lvl3pPr>
              <a:defRPr sz="750"/>
            </a:lvl3pPr>
            <a:lvl4pPr>
              <a:defRPr sz="675"/>
            </a:lvl4pPr>
            <a:lvl5pPr>
              <a:defRPr sz="675"/>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675"/>
            </a:lvl1p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675"/>
            </a:lvl1pPr>
          </a:lstStyle>
          <a:p>
            <a:endParaRPr lang="ar-SA">
              <a:solidFill>
                <a:srgbClr val="000047"/>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675"/>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467542183"/>
      </p:ext>
    </p:extLst>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5" name="عنصر نائب للتذييل 4"/>
          <p:cNvSpPr>
            <a:spLocks noGrp="1"/>
          </p:cNvSpPr>
          <p:nvPr>
            <p:ph type="ftr" sz="quarter" idx="11"/>
          </p:nvPr>
        </p:nvSpPr>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2122780859"/>
      </p:ext>
    </p:extLst>
  </p:cSld>
  <p:clrMapOvr>
    <a:masterClrMapping/>
  </p:clrMapOvr>
  <p:transition spd="slow">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5" name="عنصر نائب للتذييل 4"/>
          <p:cNvSpPr>
            <a:spLocks noGrp="1"/>
          </p:cNvSpPr>
          <p:nvPr>
            <p:ph type="ftr" sz="quarter" idx="11"/>
          </p:nvPr>
        </p:nvSpPr>
        <p:spPr/>
        <p:txBody>
          <a:bodyPr/>
          <a:lstStyle/>
          <a:p>
            <a:endParaRPr lang="ar-SA">
              <a:solidFill>
                <a:srgbClr val="000047"/>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115745503"/>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07/12/1444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07/12/1444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07/12/1444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07/12/1444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07/12/1444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50000"/>
              </a:schemeClr>
            </a:gs>
            <a:gs pos="98000">
              <a:schemeClr val="bg2">
                <a:tint val="85000"/>
                <a:satMod val="4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مثلث قائم الزاوية 10"/>
          <p:cNvSpPr/>
          <p:nvPr/>
        </p:nvSpPr>
        <p:spPr>
          <a:xfrm>
            <a:off x="7036" y="14072"/>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srgbClr val="000047"/>
              </a:solidFill>
            </a:endParaRPr>
          </a:p>
        </p:txBody>
      </p:sp>
      <p:cxnSp>
        <p:nvCxnSpPr>
          <p:cNvPr id="8" name="رابط مستقيم 7"/>
          <p:cNvCxnSpPr/>
          <p:nvPr/>
        </p:nvCxnSpPr>
        <p:spPr>
          <a:xfrm>
            <a:off x="0" y="7037"/>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6"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750" b="0">
                <a:solidFill>
                  <a:schemeClr val="tx1"/>
                </a:solidFill>
              </a:defRPr>
            </a:lvl1pPr>
          </a:lstStyle>
          <a:p>
            <a:fld id="{1B8ABB09-4A1D-463E-8065-109CC2B7EFAA}" type="datetimeFigureOut">
              <a:rPr lang="ar-SA" smtClean="0">
                <a:solidFill>
                  <a:srgbClr val="000047"/>
                </a:solidFill>
              </a:rPr>
              <a:pPr/>
              <a:t>07/12/1444</a:t>
            </a:fld>
            <a:endParaRPr lang="ar-SA">
              <a:solidFill>
                <a:srgbClr val="000047"/>
              </a:solidFill>
            </a:endParaRPr>
          </a:p>
        </p:txBody>
      </p:sp>
      <p:sp>
        <p:nvSpPr>
          <p:cNvPr id="3" name="عنصر نائب للتذييل 2"/>
          <p:cNvSpPr>
            <a:spLocks noGrp="1"/>
          </p:cNvSpPr>
          <p:nvPr>
            <p:ph type="ftr" sz="quarter" idx="3"/>
          </p:nvPr>
        </p:nvSpPr>
        <p:spPr>
          <a:xfrm>
            <a:off x="457201" y="6481894"/>
            <a:ext cx="4260056" cy="300831"/>
          </a:xfrm>
          <a:prstGeom prst="rect">
            <a:avLst/>
          </a:prstGeom>
        </p:spPr>
        <p:txBody>
          <a:bodyPr vert="horz" anchor="b"/>
          <a:lstStyle>
            <a:lvl1pPr algn="r" eaLnBrk="1" latinLnBrk="0" hangingPunct="1">
              <a:defRPr kumimoji="0" sz="750">
                <a:solidFill>
                  <a:schemeClr val="tx1"/>
                </a:solidFill>
              </a:defRPr>
            </a:lvl1pPr>
          </a:lstStyle>
          <a:p>
            <a:endParaRPr lang="ar-SA">
              <a:solidFill>
                <a:srgbClr val="000047"/>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900">
                <a:solidFill>
                  <a:schemeClr val="tx1"/>
                </a:solidFill>
              </a:defRPr>
            </a:lvl1pPr>
          </a:lstStyle>
          <a:p>
            <a:fld id="{0B34F065-1154-456A-91E3-76DE8E75E17B}" type="slidenum">
              <a:rPr lang="ar-SA" smtClean="0">
                <a:solidFill>
                  <a:srgbClr val="000047"/>
                </a:solidFill>
              </a:rPr>
              <a:pPr/>
              <a:t>‹#›</a:t>
            </a:fld>
            <a:endParaRPr lang="ar-SA">
              <a:solidFill>
                <a:srgbClr val="000047"/>
              </a:solidFill>
            </a:endParaRPr>
          </a:p>
        </p:txBody>
      </p:sp>
    </p:spTree>
    <p:extLst>
      <p:ext uri="{BB962C8B-B14F-4D97-AF65-F5344CB8AC3E}">
        <p14:creationId xmlns:p14="http://schemas.microsoft.com/office/powerpoint/2010/main" val="39763950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dir="d"/>
  </p:transition>
  <p:txStyles>
    <p:titleStyle>
      <a:lvl1pPr marL="363474" algn="l" rtl="1" eaLnBrk="1" latinLnBrk="0" hangingPunct="1">
        <a:spcBef>
          <a:spcPct val="0"/>
        </a:spcBef>
        <a:buNone/>
        <a:defRPr kumimoji="0" sz="315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336042" indent="-288036" algn="r" rtl="1" eaLnBrk="1" latinLnBrk="0" hangingPunct="1">
        <a:spcBef>
          <a:spcPct val="20000"/>
        </a:spcBef>
        <a:buClr>
          <a:schemeClr val="accent1"/>
        </a:buClr>
        <a:buSzPct val="80000"/>
        <a:buFont typeface="Wingdings 2"/>
        <a:buChar char=""/>
        <a:defRPr kumimoji="0" sz="2250" kern="1200">
          <a:solidFill>
            <a:schemeClr val="tx1"/>
          </a:solidFill>
          <a:latin typeface="+mn-lt"/>
          <a:ea typeface="+mn-ea"/>
          <a:cs typeface="+mn-cs"/>
        </a:defRPr>
      </a:lvl1pPr>
      <a:lvl2pPr marL="617220" indent="-214313" algn="r" rtl="1" eaLnBrk="1" latinLnBrk="0" hangingPunct="1">
        <a:spcBef>
          <a:spcPct val="20000"/>
        </a:spcBef>
        <a:buClr>
          <a:schemeClr val="accent1"/>
        </a:buClr>
        <a:buSzPct val="95000"/>
        <a:buFont typeface="Verdana"/>
        <a:buChar char="›"/>
        <a:defRPr kumimoji="0" sz="1950" kern="1200">
          <a:solidFill>
            <a:schemeClr val="tx1"/>
          </a:solidFill>
          <a:latin typeface="+mn-lt"/>
          <a:ea typeface="+mn-ea"/>
          <a:cs typeface="+mn-cs"/>
        </a:defRPr>
      </a:lvl2pPr>
      <a:lvl3pPr marL="829818" indent="-171450" algn="r" rtl="1" eaLnBrk="1" latinLnBrk="0" hangingPunct="1">
        <a:spcBef>
          <a:spcPct val="20000"/>
        </a:spcBef>
        <a:buClr>
          <a:schemeClr val="accent1"/>
        </a:buClr>
        <a:buFont typeface="Wingdings 2"/>
        <a:buChar char=""/>
        <a:defRPr kumimoji="0" sz="1800" kern="1200">
          <a:solidFill>
            <a:schemeClr val="tx1"/>
          </a:solidFill>
          <a:latin typeface="+mn-lt"/>
          <a:ea typeface="+mn-ea"/>
          <a:cs typeface="+mn-cs"/>
        </a:defRPr>
      </a:lvl3pPr>
      <a:lvl4pPr marL="1028700" indent="-157734" algn="r" rtl="1" eaLnBrk="1" latinLnBrk="0" hangingPunct="1">
        <a:spcBef>
          <a:spcPct val="20000"/>
        </a:spcBef>
        <a:buClr>
          <a:schemeClr val="accent1"/>
        </a:buClr>
        <a:buFont typeface="Wingdings 2"/>
        <a:buChar char=""/>
        <a:defRPr kumimoji="0" sz="1500" kern="1200">
          <a:solidFill>
            <a:schemeClr val="tx1"/>
          </a:solidFill>
          <a:latin typeface="+mn-lt"/>
          <a:ea typeface="+mn-ea"/>
          <a:cs typeface="+mn-cs"/>
        </a:defRPr>
      </a:lvl4pPr>
      <a:lvl5pPr marL="1200150" indent="-157734" algn="r" rtl="1" eaLnBrk="1" latinLnBrk="0" hangingPunct="1">
        <a:spcBef>
          <a:spcPct val="20000"/>
        </a:spcBef>
        <a:buClr>
          <a:schemeClr val="accent1">
            <a:tint val="75000"/>
          </a:schemeClr>
        </a:buClr>
        <a:buFont typeface="Wingdings 2"/>
        <a:buChar char=""/>
        <a:defRPr kumimoji="0" sz="1425" kern="1200">
          <a:solidFill>
            <a:schemeClr val="tx1"/>
          </a:solidFill>
          <a:latin typeface="+mn-lt"/>
          <a:ea typeface="+mn-ea"/>
          <a:cs typeface="+mn-cs"/>
        </a:defRPr>
      </a:lvl5pPr>
      <a:lvl6pPr marL="1371600" indent="-157734" algn="r" rtl="1" eaLnBrk="1" latinLnBrk="0" hangingPunct="1">
        <a:spcBef>
          <a:spcPct val="20000"/>
        </a:spcBef>
        <a:buClr>
          <a:schemeClr val="accent1">
            <a:tint val="75000"/>
          </a:schemeClr>
        </a:buClr>
        <a:buFont typeface="Wingdings 2"/>
        <a:buChar char=""/>
        <a:defRPr kumimoji="0" sz="1350" kern="1200">
          <a:solidFill>
            <a:schemeClr val="tx1"/>
          </a:solidFill>
          <a:latin typeface="+mn-lt"/>
          <a:ea typeface="+mn-ea"/>
          <a:cs typeface="+mn-cs"/>
        </a:defRPr>
      </a:lvl6pPr>
      <a:lvl7pPr marL="1563624" indent="-157734"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7pPr>
      <a:lvl8pPr marL="1714500" indent="-137160"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8pPr>
      <a:lvl9pPr marL="1885950" indent="-137160" algn="r" rtl="1"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3" y="764848"/>
            <a:ext cx="7772400" cy="2731334"/>
          </a:xfrm>
        </p:spPr>
        <p:txBody>
          <a:bodyPr>
            <a:noAutofit/>
          </a:bodyPr>
          <a:lstStyle/>
          <a:p>
            <a:pPr algn="ctr"/>
            <a:r>
              <a:rPr lang="ar-SY" sz="5400" b="1" dirty="0" smtClean="0">
                <a:ln w="6350">
                  <a:noFill/>
                </a:ln>
                <a:solidFill>
                  <a:srgbClr val="FFFF00"/>
                </a:solidFill>
                <a:latin typeface="Arial" panose="020B0604020202020204" pitchFamily="34" charset="0"/>
                <a:cs typeface="Arial" panose="020B0604020202020204" pitchFamily="34" charset="0"/>
              </a:rPr>
              <a:t>المحور الأول </a:t>
            </a:r>
            <a:br>
              <a:rPr lang="ar-SY" sz="5400" b="1" dirty="0" smtClean="0">
                <a:ln w="6350">
                  <a:noFill/>
                </a:ln>
                <a:solidFill>
                  <a:srgbClr val="FFFF00"/>
                </a:solidFill>
                <a:latin typeface="Arial" panose="020B0604020202020204" pitchFamily="34" charset="0"/>
                <a:cs typeface="Arial" panose="020B0604020202020204" pitchFamily="34" charset="0"/>
              </a:rPr>
            </a:br>
            <a:r>
              <a:rPr lang="ar-SY" sz="5400" b="1" dirty="0" smtClean="0">
                <a:ln w="6350">
                  <a:noFill/>
                </a:ln>
                <a:solidFill>
                  <a:srgbClr val="FFFF00"/>
                </a:solidFill>
                <a:latin typeface="Arial" panose="020B0604020202020204" pitchFamily="34" charset="0"/>
                <a:cs typeface="Arial" panose="020B0604020202020204" pitchFamily="34" charset="0"/>
              </a:rPr>
              <a:t>الخطـأ والاختـلاط الطبي</a:t>
            </a:r>
            <a:endParaRPr lang="ar-SY" sz="5400" b="1" dirty="0">
              <a:ln w="6350">
                <a:noFill/>
              </a:ln>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4434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lstStyle/>
          <a:p>
            <a:endParaRPr lang="ar-SY" dirty="0"/>
          </a:p>
        </p:txBody>
      </p:sp>
      <p:sp>
        <p:nvSpPr>
          <p:cNvPr id="3" name="عنصر نائب للمحتوى 2"/>
          <p:cNvSpPr>
            <a:spLocks noGrp="1"/>
          </p:cNvSpPr>
          <p:nvPr>
            <p:ph idx="1"/>
          </p:nvPr>
        </p:nvSpPr>
        <p:spPr>
          <a:xfrm>
            <a:off x="457200" y="1009934"/>
            <a:ext cx="8229600" cy="5444874"/>
          </a:xfrm>
        </p:spPr>
        <p:txBody>
          <a:bodyPr>
            <a:noAutofit/>
          </a:bodyPr>
          <a:lstStyle/>
          <a:p>
            <a:pPr>
              <a:buClr>
                <a:srgbClr val="FF0000"/>
              </a:buClr>
              <a:buFont typeface="Wingdings" panose="05000000000000000000" pitchFamily="2" charset="2"/>
              <a:buChar char="q"/>
            </a:pPr>
            <a:r>
              <a:rPr lang="ar-SY" sz="3200" dirty="0">
                <a:solidFill>
                  <a:srgbClr val="92D050"/>
                </a:solidFill>
                <a:latin typeface="Arial" panose="020B0604020202020204" pitchFamily="34" charset="0"/>
                <a:cs typeface="Arial" panose="020B0604020202020204" pitchFamily="34" charset="0"/>
              </a:rPr>
              <a:t> </a:t>
            </a:r>
            <a:r>
              <a:rPr lang="ar-SY" sz="3200" b="1" dirty="0">
                <a:solidFill>
                  <a:srgbClr val="92D050"/>
                </a:solidFill>
                <a:latin typeface="Arial" panose="020B0604020202020204" pitchFamily="34" charset="0"/>
                <a:cs typeface="Arial" panose="020B0604020202020204" pitchFamily="34" charset="0"/>
              </a:rPr>
              <a:t>مع اتخاذ كل الاحتياطات قد تظهر بعض الاختلاطات بعد العمل الجراحي نتيجة عدم اتباع  المريض للتعليمات بشكل دقيق أو إهماله </a:t>
            </a:r>
            <a:r>
              <a:rPr lang="ar-SY" sz="3200" b="1" dirty="0" smtClean="0">
                <a:solidFill>
                  <a:srgbClr val="92D050"/>
                </a:solidFill>
                <a:latin typeface="Arial" panose="020B0604020202020204" pitchFamily="34" charset="0"/>
                <a:cs typeface="Arial" panose="020B0604020202020204" pitchFamily="34" charset="0"/>
              </a:rPr>
              <a:t>لاستعمال </a:t>
            </a:r>
            <a:r>
              <a:rPr lang="ar-SY" sz="3200" b="1" dirty="0">
                <a:solidFill>
                  <a:srgbClr val="92D050"/>
                </a:solidFill>
                <a:latin typeface="Arial" panose="020B0604020202020204" pitchFamily="34" charset="0"/>
                <a:cs typeface="Arial" panose="020B0604020202020204" pitchFamily="34" charset="0"/>
              </a:rPr>
              <a:t>الأدوية رغم العناية الكاملة من الطبيب وهنا لا يحاسب الطبيب عن المضاعفات التي حدثت مع المريض . </a:t>
            </a:r>
          </a:p>
          <a:p>
            <a:pPr>
              <a:buClr>
                <a:srgbClr val="FF0000"/>
              </a:buClr>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فمن غير المقبول إطلاق التهم جزافاً فوضع مهنة الطب تحت سيف الملاحقة والمسؤولية بشكل يؤدي إلى منع تقدمها وتطورها . </a:t>
            </a:r>
          </a:p>
        </p:txBody>
      </p:sp>
    </p:spTree>
    <p:extLst>
      <p:ext uri="{BB962C8B-B14F-4D97-AF65-F5344CB8AC3E}">
        <p14:creationId xmlns:p14="http://schemas.microsoft.com/office/powerpoint/2010/main" val="125013896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315" y="371760"/>
            <a:ext cx="8229600" cy="438896"/>
          </a:xfrm>
        </p:spPr>
        <p:txBody>
          <a:bodyPr>
            <a:noAutofit/>
          </a:bodyPr>
          <a:lstStyle/>
          <a:p>
            <a:pPr algn="ctr"/>
            <a:endParaRPr lang="en-US" sz="36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85720" y="759856"/>
            <a:ext cx="8586790" cy="6247084"/>
          </a:xfrm>
        </p:spPr>
        <p:txBody>
          <a:bodyPr>
            <a:noAutofit/>
          </a:bodyPr>
          <a:lstStyle/>
          <a:p>
            <a:pPr>
              <a:buClr>
                <a:srgbClr val="FF0000"/>
              </a:buClr>
              <a:buSzPct val="100000"/>
              <a:buFont typeface="Wingdings" pitchFamily="2" charset="2"/>
              <a:buChar char="q"/>
            </a:pPr>
            <a:r>
              <a:rPr lang="ar-SY" sz="2800" b="1" dirty="0" smtClean="0">
                <a:solidFill>
                  <a:srgbClr val="92D050"/>
                </a:solidFill>
                <a:latin typeface="Arial" panose="020B0604020202020204" pitchFamily="34" charset="0"/>
                <a:cs typeface="Arial" panose="020B0604020202020204" pitchFamily="34" charset="0"/>
              </a:rPr>
              <a:t> تحدث الاختلاطات في أكبر </a:t>
            </a:r>
            <a:r>
              <a:rPr lang="ar-SY" sz="2800" b="1" dirty="0">
                <a:solidFill>
                  <a:srgbClr val="92D050"/>
                </a:solidFill>
                <a:latin typeface="Arial" panose="020B0604020202020204" pitchFamily="34" charset="0"/>
                <a:cs typeface="Arial" panose="020B0604020202020204" pitchFamily="34" charset="0"/>
              </a:rPr>
              <a:t>مستشفيات العالم وعلى يد أمهر الجراحين وأكثرهم خبرة </a:t>
            </a:r>
            <a:r>
              <a:rPr lang="ar-SY" sz="2800" b="1" dirty="0" smtClean="0">
                <a:solidFill>
                  <a:srgbClr val="92D050"/>
                </a:solidFill>
                <a:latin typeface="Arial" panose="020B0604020202020204" pitchFamily="34" charset="0"/>
                <a:cs typeface="Arial" panose="020B0604020202020204" pitchFamily="34" charset="0"/>
              </a:rPr>
              <a:t>مهما كانت ظروف العملية مثالية . </a:t>
            </a:r>
          </a:p>
          <a:p>
            <a:pPr>
              <a:buClr>
                <a:srgbClr val="FF0000"/>
              </a:buClr>
              <a:buSzPct val="100000"/>
              <a:buFont typeface="Wingdings" pitchFamily="2" charset="2"/>
              <a:buChar char="q"/>
            </a:pPr>
            <a:r>
              <a:rPr lang="ar-SY" sz="2800" b="1" dirty="0" smtClean="0">
                <a:solidFill>
                  <a:srgbClr val="92D050"/>
                </a:solidFill>
                <a:latin typeface="Arial" panose="020B0604020202020204" pitchFamily="34" charset="0"/>
                <a:cs typeface="Arial" panose="020B0604020202020204" pitchFamily="34" charset="0"/>
              </a:rPr>
              <a:t> يحدث الإنتان في كثير من العمليات على الرغم من التعقيم بالشكل المثالي للطبيب والأدوات والطاقم المساعد. </a:t>
            </a:r>
          </a:p>
          <a:p>
            <a:pPr>
              <a:buClr>
                <a:srgbClr val="FF0000"/>
              </a:buClr>
              <a:buSzPct val="100000"/>
              <a:buFont typeface="Wingdings" pitchFamily="2" charset="2"/>
              <a:buChar char="q"/>
            </a:pPr>
            <a:r>
              <a:rPr lang="ar-SY" sz="2800" b="1" dirty="0">
                <a:solidFill>
                  <a:srgbClr val="92D050"/>
                </a:solidFill>
                <a:latin typeface="Arial" panose="020B0604020202020204" pitchFamily="34" charset="0"/>
                <a:cs typeface="Arial" panose="020B0604020202020204" pitchFamily="34" charset="0"/>
              </a:rPr>
              <a:t> </a:t>
            </a:r>
            <a:r>
              <a:rPr lang="ar-SY" sz="2800" b="1" dirty="0" smtClean="0">
                <a:solidFill>
                  <a:srgbClr val="92D050"/>
                </a:solidFill>
                <a:latin typeface="Arial" panose="020B0604020202020204" pitchFamily="34" charset="0"/>
                <a:cs typeface="Arial" panose="020B0604020202020204" pitchFamily="34" charset="0"/>
              </a:rPr>
              <a:t>تعتبر الاختلاطات الطبية مزعجة للمريض والطبيب معاً حيث أنها قد تحتاج لتوسيع العمل الجراحي أو التداخل الجراحي مرة أخرى أو معالجات إضافية لم يكن مخطط لها مما يزيد تكاليف المعالجة . </a:t>
            </a:r>
          </a:p>
          <a:p>
            <a:pPr>
              <a:buClr>
                <a:srgbClr val="FF0000"/>
              </a:buClr>
              <a:buSzPct val="100000"/>
              <a:buFont typeface="Wingdings" pitchFamily="2" charset="2"/>
              <a:buChar char="q"/>
            </a:pPr>
            <a:r>
              <a:rPr lang="ar-SY" sz="2800" b="1" dirty="0">
                <a:solidFill>
                  <a:srgbClr val="92D050"/>
                </a:solidFill>
                <a:latin typeface="Arial" panose="020B0604020202020204" pitchFamily="34" charset="0"/>
                <a:cs typeface="Arial" panose="020B0604020202020204" pitchFamily="34" charset="0"/>
              </a:rPr>
              <a:t> </a:t>
            </a:r>
            <a:r>
              <a:rPr lang="ar-SY" sz="2800" b="1" dirty="0" smtClean="0">
                <a:solidFill>
                  <a:srgbClr val="92D050"/>
                </a:solidFill>
                <a:latin typeface="Arial" panose="020B0604020202020204" pitchFamily="34" charset="0"/>
                <a:cs typeface="Arial" panose="020B0604020202020204" pitchFamily="34" charset="0"/>
              </a:rPr>
              <a:t>الاختلاطات الطبية غير متماثلة في الجراحات الكبرى والصغرى كما أنها تتفاوت نسبتها بين المرضى فحينما يكون المريض سليماً أو شابا تكون نسبة الاختلاط أقل  </a:t>
            </a:r>
            <a:r>
              <a:rPr lang="ar-SY" sz="2800" b="1" dirty="0">
                <a:solidFill>
                  <a:srgbClr val="92D050"/>
                </a:solidFill>
                <a:latin typeface="Arial" panose="020B0604020202020204" pitchFamily="34" charset="0"/>
                <a:cs typeface="Arial" panose="020B0604020202020204" pitchFamily="34" charset="0"/>
              </a:rPr>
              <a:t>م</a:t>
            </a:r>
            <a:r>
              <a:rPr lang="ar-SY" sz="2800" b="1" dirty="0" smtClean="0">
                <a:solidFill>
                  <a:srgbClr val="92D050"/>
                </a:solidFill>
                <a:latin typeface="Arial" panose="020B0604020202020204" pitchFamily="34" charset="0"/>
                <a:cs typeface="Arial" panose="020B0604020202020204" pitchFamily="34" charset="0"/>
              </a:rPr>
              <a:t>ن المريض المسن أو المتعب أو من يعاني من أمراض سابقة فهي تعود لطبيعة الجسم البشري وطبيعة المرض الذي يعاني منه.</a:t>
            </a:r>
          </a:p>
        </p:txBody>
      </p:sp>
    </p:spTree>
    <p:extLst>
      <p:ext uri="{BB962C8B-B14F-4D97-AF65-F5344CB8AC3E}">
        <p14:creationId xmlns:p14="http://schemas.microsoft.com/office/powerpoint/2010/main" val="305104869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286676" cy="642942"/>
          </a:xfrm>
        </p:spPr>
        <p:txBody>
          <a:bodyPr>
            <a:noAutofit/>
          </a:bodyPr>
          <a:lstStyle/>
          <a:p>
            <a:pPr marL="336042" lvl="0" indent="-288036" algn="ctr">
              <a:spcBef>
                <a:spcPct val="20000"/>
              </a:spcBef>
            </a:pPr>
            <a:r>
              <a:rPr lang="ar-SY" sz="3600" b="1" dirty="0" smtClean="0">
                <a:ln>
                  <a:noFill/>
                </a:ln>
                <a:solidFill>
                  <a:srgbClr val="FFFF00"/>
                </a:solidFill>
                <a:effectLst/>
                <a:latin typeface="Arial" panose="020B0604020202020204" pitchFamily="34" charset="0"/>
                <a:cs typeface="Arial" panose="020B0604020202020204" pitchFamily="34" charset="0"/>
              </a:rPr>
              <a:t>التزام </a:t>
            </a:r>
            <a:r>
              <a:rPr lang="ar-SY" sz="3600" b="1" dirty="0">
                <a:ln>
                  <a:noFill/>
                </a:ln>
                <a:solidFill>
                  <a:srgbClr val="FFFF00"/>
                </a:solidFill>
                <a:effectLst/>
                <a:latin typeface="Arial" panose="020B0604020202020204" pitchFamily="34" charset="0"/>
                <a:cs typeface="Arial" panose="020B0604020202020204" pitchFamily="34" charset="0"/>
              </a:rPr>
              <a:t>الطبيب تجاه </a:t>
            </a:r>
            <a:r>
              <a:rPr lang="ar-SY" sz="3600" b="1" dirty="0" smtClean="0">
                <a:ln>
                  <a:noFill/>
                </a:ln>
                <a:solidFill>
                  <a:srgbClr val="FFFF00"/>
                </a:solidFill>
                <a:effectLst/>
                <a:latin typeface="Arial" panose="020B0604020202020204" pitchFamily="34" charset="0"/>
                <a:cs typeface="Arial" panose="020B0604020202020204" pitchFamily="34" charset="0"/>
              </a:rPr>
              <a:t>المريض</a:t>
            </a:r>
            <a:endParaRPr lang="en-US" sz="4000" b="1" dirty="0">
              <a:ln w="6350">
                <a:noFill/>
              </a:ln>
              <a:solidFill>
                <a:srgbClr val="FFFF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06401" y="1375479"/>
            <a:ext cx="8293100" cy="4773630"/>
          </a:xfrm>
        </p:spPr>
        <p:txBody>
          <a:bodyPr>
            <a:noAutofit/>
          </a:bodyPr>
          <a:lstStyle/>
          <a:p>
            <a:pPr>
              <a:buClr>
                <a:srgbClr val="FF0000"/>
              </a:buClr>
              <a:buFont typeface="Wingdings"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يكون التزام الطبيب تجاه المرضى هو</a:t>
            </a:r>
            <a:r>
              <a:rPr lang="ar-SY" sz="3200" b="1" dirty="0" smtClean="0">
                <a:solidFill>
                  <a:srgbClr val="FF0000"/>
                </a:solidFill>
                <a:latin typeface="Arial" panose="020B0604020202020204" pitchFamily="34" charset="0"/>
                <a:cs typeface="Arial" panose="020B0604020202020204" pitchFamily="34" charset="0"/>
              </a:rPr>
              <a:t> التزام بعناية </a:t>
            </a:r>
            <a:r>
              <a:rPr lang="ar-SY" sz="3200" b="1" dirty="0" smtClean="0">
                <a:solidFill>
                  <a:srgbClr val="92D050"/>
                </a:solidFill>
                <a:latin typeface="Arial" panose="020B0604020202020204" pitchFamily="34" charset="0"/>
                <a:cs typeface="Arial" panose="020B0604020202020204" pitchFamily="34" charset="0"/>
              </a:rPr>
              <a:t>الطبيب الحريص المتبصر (بتقديم العلاج أو العمل الجراحي دون تقصير أو إخلال أو قلة دراية ) </a:t>
            </a:r>
            <a:r>
              <a:rPr lang="ar-SY" sz="3200" b="1" dirty="0" smtClean="0">
                <a:solidFill>
                  <a:srgbClr val="FF0000"/>
                </a:solidFill>
                <a:latin typeface="Arial" panose="020B0604020202020204" pitchFamily="34" charset="0"/>
                <a:cs typeface="Arial" panose="020B0604020202020204" pitchFamily="34" charset="0"/>
              </a:rPr>
              <a:t>وليس التزام بغاية </a:t>
            </a:r>
            <a:r>
              <a:rPr lang="ar-SY" sz="3200" b="1" dirty="0" smtClean="0">
                <a:solidFill>
                  <a:srgbClr val="92D050"/>
                </a:solidFill>
                <a:latin typeface="Arial" panose="020B0604020202020204" pitchFamily="34" charset="0"/>
                <a:cs typeface="Arial" panose="020B0604020202020204" pitchFamily="34" charset="0"/>
              </a:rPr>
              <a:t>( وهي تحقيق الشفاء الكامل أو التعهد به ) . </a:t>
            </a:r>
          </a:p>
          <a:p>
            <a:pPr marL="48006" indent="0">
              <a:buClr>
                <a:srgbClr val="FF0000"/>
              </a:buClr>
              <a:buNone/>
            </a:pPr>
            <a:endParaRPr lang="ar-SY" sz="3200" b="1" dirty="0" smtClean="0">
              <a:solidFill>
                <a:srgbClr val="92D050"/>
              </a:solidFill>
              <a:latin typeface="Arial" panose="020B0604020202020204" pitchFamily="34" charset="0"/>
              <a:cs typeface="Arial" panose="020B0604020202020204" pitchFamily="34" charset="0"/>
            </a:endParaRPr>
          </a:p>
          <a:p>
            <a:pPr>
              <a:buClr>
                <a:srgbClr val="FF0000"/>
              </a:buClr>
              <a:buFont typeface="Wingdings"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ولكن يجب أن يتحقق شرط العناية الكاملة دون وجود إهمال أو خلل من قبل الطبيب. </a:t>
            </a:r>
            <a:endParaRPr lang="en-US"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3841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286676" cy="642942"/>
          </a:xfrm>
        </p:spPr>
        <p:txBody>
          <a:bodyPr>
            <a:noAutofit/>
          </a:bodyPr>
          <a:lstStyle/>
          <a:p>
            <a:pPr algn="ctr"/>
            <a:r>
              <a:rPr lang="ar-SY" sz="4000" b="1" dirty="0" smtClean="0">
                <a:ln w="6350">
                  <a:noFill/>
                </a:ln>
                <a:solidFill>
                  <a:srgbClr val="FFFF00"/>
                </a:solidFill>
                <a:latin typeface="Arial" panose="020B0604020202020204" pitchFamily="34" charset="0"/>
                <a:cs typeface="Arial" panose="020B0604020202020204" pitchFamily="34" charset="0"/>
              </a:rPr>
              <a:t>مقارنة بين الخطأ الطبي والاختلاط الطبي </a:t>
            </a:r>
            <a:endParaRPr lang="en-US" sz="4000" b="1" dirty="0">
              <a:ln w="6350">
                <a:noFill/>
              </a:ln>
              <a:solidFill>
                <a:srgbClr val="FFFF00"/>
              </a:solidFill>
              <a:latin typeface="Arial" panose="020B0604020202020204" pitchFamily="34" charset="0"/>
              <a:cs typeface="Arial" panose="020B0604020202020204" pitchFamily="34" charset="0"/>
            </a:endParaRPr>
          </a:p>
        </p:txBody>
      </p:sp>
      <p:graphicFrame>
        <p:nvGraphicFramePr>
          <p:cNvPr id="16" name="رسم تخطيطي 15"/>
          <p:cNvGraphicFramePr/>
          <p:nvPr>
            <p:extLst>
              <p:ext uri="{D42A27DB-BD31-4B8C-83A1-F6EECF244321}">
                <p14:modId xmlns:p14="http://schemas.microsoft.com/office/powerpoint/2010/main" val="328031567"/>
              </p:ext>
            </p:extLst>
          </p:nvPr>
        </p:nvGraphicFramePr>
        <p:xfrm>
          <a:off x="241300" y="928670"/>
          <a:ext cx="8661400" cy="5840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295767"/>
      </p:ext>
    </p:extLst>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المحور الثاني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887104" y="1852551"/>
            <a:ext cx="7730148" cy="4029634"/>
          </a:xfrm>
        </p:spPr>
        <p:txBody>
          <a:bodyPr>
            <a:normAutofit/>
          </a:bodyPr>
          <a:lstStyle/>
          <a:p>
            <a:pPr>
              <a:buClr>
                <a:srgbClr val="FF0000"/>
              </a:buClr>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ا</a:t>
            </a:r>
            <a:r>
              <a:rPr lang="ar-SY" sz="3200" b="1" dirty="0" smtClean="0">
                <a:solidFill>
                  <a:srgbClr val="92D050"/>
                </a:solidFill>
                <a:latin typeface="Arial" panose="020B0604020202020204" pitchFamily="34" charset="0"/>
                <a:cs typeface="Arial" panose="020B0604020202020204" pitchFamily="34" charset="0"/>
              </a:rPr>
              <a:t>لوصفة الطبية</a:t>
            </a:r>
            <a:r>
              <a:rPr lang="ar-SY" sz="3200" b="1" dirty="0" smtClean="0">
                <a:solidFill>
                  <a:srgbClr val="FFFF00"/>
                </a:solidFill>
                <a:latin typeface="Arial" panose="020B0604020202020204" pitchFamily="34" charset="0"/>
                <a:cs typeface="Arial" panose="020B0604020202020204" pitchFamily="34" charset="0"/>
              </a:rPr>
              <a:t>( </a:t>
            </a:r>
            <a:r>
              <a:rPr lang="en-US" sz="3200" b="1" dirty="0">
                <a:solidFill>
                  <a:srgbClr val="FFFF00"/>
                </a:solidFill>
                <a:latin typeface="Arial" panose="020B0604020202020204" pitchFamily="34" charset="0"/>
                <a:cs typeface="Arial" panose="020B0604020202020204" pitchFamily="34" charset="0"/>
              </a:rPr>
              <a:t>Medical </a:t>
            </a:r>
            <a:r>
              <a:rPr lang="en-US" sz="3200" b="1" dirty="0" smtClean="0">
                <a:solidFill>
                  <a:srgbClr val="FFFF00"/>
                </a:solidFill>
                <a:latin typeface="Arial" panose="020B0604020202020204" pitchFamily="34" charset="0"/>
                <a:cs typeface="Arial" panose="020B0604020202020204" pitchFamily="34" charset="0"/>
              </a:rPr>
              <a:t>Prescription</a:t>
            </a:r>
            <a:r>
              <a:rPr lang="ar-SY" sz="3200" b="1" dirty="0">
                <a:solidFill>
                  <a:srgbClr val="FFFF00"/>
                </a:solidFill>
                <a:latin typeface="Arial" panose="020B0604020202020204" pitchFamily="34" charset="0"/>
                <a:cs typeface="Arial" panose="020B0604020202020204" pitchFamily="34" charset="0"/>
              </a:rPr>
              <a:t>)</a:t>
            </a:r>
            <a:r>
              <a:rPr lang="ar-SY" sz="3200" b="1" dirty="0" smtClean="0">
                <a:solidFill>
                  <a:srgbClr val="FFFF00"/>
                </a:solidFill>
                <a:latin typeface="Arial" panose="020B0604020202020204" pitchFamily="34" charset="0"/>
                <a:cs typeface="Arial" panose="020B0604020202020204" pitchFamily="34" charset="0"/>
              </a:rPr>
              <a:t>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التقرير الطبي </a:t>
            </a:r>
            <a:r>
              <a:rPr lang="en-US" sz="3200" b="1" dirty="0" smtClean="0">
                <a:solidFill>
                  <a:srgbClr val="FFFF00"/>
                </a:solidFill>
                <a:latin typeface="Arial" panose="020B0604020202020204" pitchFamily="34" charset="0"/>
                <a:cs typeface="Arial" panose="020B0604020202020204" pitchFamily="34" charset="0"/>
              </a:rPr>
              <a:t>(</a:t>
            </a:r>
            <a:r>
              <a:rPr lang="en-US" sz="3600" b="1" dirty="0" smtClean="0">
                <a:ln w="18415" cmpd="sng">
                  <a:noFill/>
                  <a:prstDash val="solid"/>
                </a:ln>
                <a:solidFill>
                  <a:srgbClr val="FFFF00"/>
                </a:solidFill>
                <a:effectLst>
                  <a:outerShdw blurRad="63500" dir="3600000" algn="tl" rotWithShape="0">
                    <a:srgbClr val="000000">
                      <a:alpha val="70000"/>
                    </a:srgbClr>
                  </a:outerShdw>
                </a:effectLst>
                <a:latin typeface="Calibri"/>
                <a:cs typeface="+mj-cs"/>
              </a:rPr>
              <a:t>Medical Report</a:t>
            </a:r>
            <a:r>
              <a:rPr lang="en-US" sz="3600" b="1" dirty="0" smtClean="0">
                <a:ln w="18415" cmpd="sng">
                  <a:noFill/>
                  <a:prstDash val="solid"/>
                </a:ln>
                <a:solidFill>
                  <a:srgbClr val="FFFF00"/>
                </a:solidFill>
                <a:effectLst>
                  <a:outerShdw blurRad="63500" dir="3600000" algn="tl" rotWithShape="0">
                    <a:srgbClr val="000000">
                      <a:alpha val="70000"/>
                    </a:srgbClr>
                  </a:outerShdw>
                </a:effectLst>
                <a:latin typeface="Calibri"/>
              </a:rPr>
              <a:t> )</a:t>
            </a:r>
            <a:r>
              <a:rPr lang="ar-SY" sz="3200" b="1" dirty="0" smtClean="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9069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4324" y="962167"/>
            <a:ext cx="8001056" cy="785818"/>
          </a:xfrm>
        </p:spPr>
        <p:txBody>
          <a:bodyPr>
            <a:noAutofit/>
          </a:bodyPr>
          <a:lstStyle/>
          <a:p>
            <a:pPr algn="ctr" rtl="0"/>
            <a: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تعريف الوصفة الطبية</a:t>
            </a:r>
            <a:b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br>
            <a:r>
              <a:rPr lang="en-US"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(Medical </a:t>
            </a:r>
            <a:r>
              <a:rPr lang="en-US" sz="40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Prescription) </a:t>
            </a:r>
            <a:br>
              <a:rPr lang="en-US" sz="40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br>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314324" y="1982435"/>
            <a:ext cx="8229600" cy="4572000"/>
          </a:xfrm>
        </p:spPr>
        <p:txBody>
          <a:bodyPr>
            <a:normAutofit/>
          </a:bodyPr>
          <a:lstStyle/>
          <a:p>
            <a:pPr>
              <a:buClr>
                <a:srgbClr val="FF0000"/>
              </a:buClr>
              <a:buFont typeface="Wingdings" panose="05000000000000000000" pitchFamily="2" charset="2"/>
              <a:buChar char="q"/>
            </a:pPr>
            <a:r>
              <a:rPr lang="ar-SY" sz="2800" b="1" dirty="0" smtClean="0">
                <a:solidFill>
                  <a:srgbClr val="FF0000"/>
                </a:solidFill>
                <a:latin typeface="Arial" panose="020B0604020202020204" pitchFamily="34" charset="0"/>
                <a:cs typeface="Arial" panose="020B0604020202020204" pitchFamily="34" charset="0"/>
              </a:rPr>
              <a:t>ا</a:t>
            </a:r>
            <a:r>
              <a:rPr lang="ar-SA" sz="2800" b="1" dirty="0" smtClean="0">
                <a:solidFill>
                  <a:srgbClr val="FF0000"/>
                </a:solidFill>
                <a:latin typeface="Arial" panose="020B0604020202020204" pitchFamily="34" charset="0"/>
                <a:cs typeface="Arial" panose="020B0604020202020204" pitchFamily="34" charset="0"/>
              </a:rPr>
              <a:t>لوصفة </a:t>
            </a:r>
            <a:r>
              <a:rPr lang="ar-SA" sz="2800" b="1" dirty="0">
                <a:solidFill>
                  <a:srgbClr val="FF0000"/>
                </a:solidFill>
                <a:latin typeface="Arial" panose="020B0604020202020204" pitchFamily="34" charset="0"/>
                <a:cs typeface="Arial" panose="020B0604020202020204" pitchFamily="34" charset="0"/>
              </a:rPr>
              <a:t>طبية (℞) </a:t>
            </a:r>
            <a:r>
              <a:rPr lang="ar-SA" sz="2800" b="1" dirty="0">
                <a:solidFill>
                  <a:srgbClr val="92D050"/>
                </a:solidFill>
                <a:latin typeface="Arial" panose="020B0604020202020204" pitchFamily="34" charset="0"/>
                <a:cs typeface="Arial" panose="020B0604020202020204" pitchFamily="34" charset="0"/>
              </a:rPr>
              <a:t>هي وثيقة </a:t>
            </a:r>
            <a:r>
              <a:rPr lang="ar-SY" sz="2800" b="1" dirty="0" smtClean="0">
                <a:solidFill>
                  <a:srgbClr val="92D050"/>
                </a:solidFill>
                <a:latin typeface="Arial" panose="020B0604020202020204" pitchFamily="34" charset="0"/>
                <a:cs typeface="Arial" panose="020B0604020202020204" pitchFamily="34" charset="0"/>
              </a:rPr>
              <a:t>كتابية ( قانونية ) موجهة من الطبيب إلى الصيدلي لتحضير وصرف دواء ما لشخص محدد مع الإشارة لطريقة استعمال الدواء .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هذه الوثيقة هامة جداً ولا يملك حق كتابتها إلا الطبيب .</a:t>
            </a:r>
          </a:p>
          <a:p>
            <a:pPr>
              <a:buClr>
                <a:srgbClr val="FF0000"/>
              </a:buClr>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لذلك على الطبيب أن يكون جدياً متيقظاً عن كتابة الوصفة الطبية لأن اللامبالاة أو الكتابة الخاطئة يمكن أن تؤدي إلى حوادث مؤسفة وخطيرة . </a:t>
            </a:r>
          </a:p>
        </p:txBody>
      </p:sp>
    </p:spTree>
    <p:extLst>
      <p:ext uri="{BB962C8B-B14F-4D97-AF65-F5344CB8AC3E}">
        <p14:creationId xmlns:p14="http://schemas.microsoft.com/office/powerpoint/2010/main" val="822508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48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4179" y="-383830"/>
            <a:ext cx="4986215" cy="8319656"/>
          </a:xfrm>
          <a:prstGeom prst="rect">
            <a:avLst/>
          </a:prstGeom>
        </p:spPr>
      </p:pic>
    </p:spTree>
    <p:extLst>
      <p:ext uri="{BB962C8B-B14F-4D97-AF65-F5344CB8AC3E}">
        <p14:creationId xmlns:p14="http://schemas.microsoft.com/office/powerpoint/2010/main" val="2652919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عناصر الوصفة الطبية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6" y="1282890"/>
            <a:ext cx="8229600" cy="5117910"/>
          </a:xfrm>
        </p:spPr>
        <p:txBody>
          <a:bodyPr>
            <a:normAutofit fontScale="62500" lnSpcReduction="20000"/>
          </a:bodyPr>
          <a:lstStyle/>
          <a:p>
            <a:pPr marL="64008" indent="0">
              <a:buClr>
                <a:srgbClr val="FF0000"/>
              </a:buClr>
              <a:buNone/>
            </a:pPr>
            <a:r>
              <a:rPr lang="ar-SY" sz="3800" b="1" dirty="0" smtClean="0">
                <a:solidFill>
                  <a:srgbClr val="92D050"/>
                </a:solidFill>
                <a:latin typeface="Arial" panose="020B0604020202020204" pitchFamily="34" charset="0"/>
                <a:cs typeface="Arial" panose="020B0604020202020204" pitchFamily="34" charset="0"/>
              </a:rPr>
              <a:t>يمكن </a:t>
            </a:r>
            <a:r>
              <a:rPr lang="ar-SY" sz="3800" b="1" dirty="0">
                <a:solidFill>
                  <a:srgbClr val="92D050"/>
                </a:solidFill>
                <a:latin typeface="Arial" panose="020B0604020202020204" pitchFamily="34" charset="0"/>
                <a:cs typeface="Arial" panose="020B0604020202020204" pitchFamily="34" charset="0"/>
              </a:rPr>
              <a:t>تقسيم أجزاء الوصفة لتسهيل دراستها الى الأقسام الآتية:</a:t>
            </a:r>
          </a:p>
          <a:p>
            <a:pPr marL="64008" indent="0">
              <a:buClr>
                <a:srgbClr val="FF0000"/>
              </a:buClr>
              <a:buNone/>
            </a:pPr>
            <a:endParaRPr lang="ar-SY" sz="3200" b="1" dirty="0">
              <a:solidFill>
                <a:srgbClr val="92D050"/>
              </a:solidFill>
              <a:latin typeface="Arial" panose="020B0604020202020204" pitchFamily="34" charset="0"/>
              <a:cs typeface="Arial" panose="020B0604020202020204" pitchFamily="34" charset="0"/>
            </a:endParaRPr>
          </a:p>
          <a:p>
            <a:pPr marL="64008" indent="0">
              <a:buClr>
                <a:srgbClr val="FF0000"/>
              </a:buClr>
              <a:buNone/>
            </a:pPr>
            <a:r>
              <a:rPr lang="ar-SY" sz="5700" b="1" dirty="0" err="1" smtClean="0">
                <a:solidFill>
                  <a:srgbClr val="FF0000"/>
                </a:solidFill>
                <a:latin typeface="Arial" panose="020B0604020202020204" pitchFamily="34" charset="0"/>
                <a:cs typeface="Arial" panose="020B0604020202020204" pitchFamily="34" charset="0"/>
              </a:rPr>
              <a:t>أولأ</a:t>
            </a:r>
            <a:r>
              <a:rPr lang="ar-SY" sz="5700" b="1" dirty="0" smtClean="0">
                <a:solidFill>
                  <a:srgbClr val="FF0000"/>
                </a:solidFill>
                <a:latin typeface="Arial" panose="020B0604020202020204" pitchFamily="34" charset="0"/>
                <a:cs typeface="Arial" panose="020B0604020202020204" pitchFamily="34" charset="0"/>
              </a:rPr>
              <a:t>:</a:t>
            </a:r>
            <a:r>
              <a:rPr lang="ar-SY" sz="3200" b="1" dirty="0" smtClean="0">
                <a:solidFill>
                  <a:srgbClr val="92D050"/>
                </a:solidFill>
                <a:latin typeface="Arial" panose="020B0604020202020204" pitchFamily="34" charset="0"/>
                <a:cs typeface="Arial" panose="020B0604020202020204" pitchFamily="34" charset="0"/>
              </a:rPr>
              <a:t> </a:t>
            </a:r>
            <a:r>
              <a:rPr lang="ar-SY" sz="4400" b="1" dirty="0" smtClean="0">
                <a:solidFill>
                  <a:srgbClr val="92D050"/>
                </a:solidFill>
                <a:latin typeface="Arial" panose="020B0604020202020204" pitchFamily="34" charset="0"/>
                <a:cs typeface="Arial" panose="020B0604020202020204" pitchFamily="34" charset="0"/>
              </a:rPr>
              <a:t>عنوان </a:t>
            </a:r>
            <a:r>
              <a:rPr lang="ar-SY" sz="4400" b="1" dirty="0">
                <a:solidFill>
                  <a:srgbClr val="92D050"/>
                </a:solidFill>
                <a:latin typeface="Arial" panose="020B0604020202020204" pitchFamily="34" charset="0"/>
                <a:cs typeface="Arial" panose="020B0604020202020204" pitchFamily="34" charset="0"/>
              </a:rPr>
              <a:t>الوصفة </a:t>
            </a:r>
            <a:r>
              <a:rPr lang="en-US" sz="4400" b="1" dirty="0">
                <a:solidFill>
                  <a:srgbClr val="FFFF00"/>
                </a:solidFill>
                <a:latin typeface="Arial" panose="020B0604020202020204" pitchFamily="34" charset="0"/>
                <a:cs typeface="Arial" panose="020B0604020202020204" pitchFamily="34" charset="0"/>
              </a:rPr>
              <a:t>The Superscription </a:t>
            </a:r>
            <a:r>
              <a:rPr lang="ar-SY" sz="4400" b="1" dirty="0">
                <a:solidFill>
                  <a:srgbClr val="92D050"/>
                </a:solidFill>
                <a:latin typeface="Arial" panose="020B0604020202020204" pitchFamily="34" charset="0"/>
                <a:cs typeface="Arial" panose="020B0604020202020204" pitchFamily="34" charset="0"/>
              </a:rPr>
              <a:t>ويشمل:</a:t>
            </a:r>
          </a:p>
          <a:p>
            <a:pPr marL="806958" indent="-742950">
              <a:buClr>
                <a:srgbClr val="FF0000"/>
              </a:buClr>
              <a:buFont typeface="+mj-lt"/>
              <a:buAutoNum type="arabicParenR"/>
            </a:pPr>
            <a:r>
              <a:rPr lang="ar-SY" sz="4400" b="1" dirty="0" smtClean="0">
                <a:solidFill>
                  <a:srgbClr val="92D050"/>
                </a:solidFill>
                <a:latin typeface="Arial" panose="020B0604020202020204" pitchFamily="34" charset="0"/>
                <a:cs typeface="Arial" panose="020B0604020202020204" pitchFamily="34" charset="0"/>
              </a:rPr>
              <a:t>اسم </a:t>
            </a:r>
            <a:r>
              <a:rPr lang="ar-SY" sz="4400" b="1" dirty="0">
                <a:solidFill>
                  <a:srgbClr val="92D050"/>
                </a:solidFill>
                <a:latin typeface="Arial" panose="020B0604020202020204" pitchFamily="34" charset="0"/>
                <a:cs typeface="Arial" panose="020B0604020202020204" pitchFamily="34" charset="0"/>
              </a:rPr>
              <a:t>المؤسسة المعالجة </a:t>
            </a:r>
            <a:r>
              <a:rPr lang="en-US" sz="4400" b="1" dirty="0" smtClean="0">
                <a:solidFill>
                  <a:srgbClr val="FFFF00"/>
                </a:solidFill>
                <a:latin typeface="Arial" panose="020B0604020202020204" pitchFamily="34" charset="0"/>
                <a:cs typeface="Arial" panose="020B0604020202020204" pitchFamily="34" charset="0"/>
              </a:rPr>
              <a:t>Inscription</a:t>
            </a:r>
            <a:r>
              <a:rPr lang="ar-SY" sz="4400" b="1" dirty="0" smtClean="0">
                <a:solidFill>
                  <a:srgbClr val="92D050"/>
                </a:solidFill>
                <a:latin typeface="Arial" panose="020B0604020202020204" pitchFamily="34" charset="0"/>
                <a:cs typeface="Arial" panose="020B0604020202020204" pitchFamily="34" charset="0"/>
              </a:rPr>
              <a:t>. </a:t>
            </a:r>
          </a:p>
          <a:p>
            <a:pPr marL="806958" indent="-742950">
              <a:buClr>
                <a:srgbClr val="FF0000"/>
              </a:buClr>
              <a:buFont typeface="+mj-lt"/>
              <a:buAutoNum type="arabicParenR"/>
            </a:pPr>
            <a:r>
              <a:rPr lang="ar-SY" sz="4400" b="1" dirty="0" smtClean="0">
                <a:solidFill>
                  <a:srgbClr val="92D050"/>
                </a:solidFill>
                <a:latin typeface="Arial" panose="020B0604020202020204" pitchFamily="34" charset="0"/>
                <a:cs typeface="Arial" panose="020B0604020202020204" pitchFamily="34" charset="0"/>
              </a:rPr>
              <a:t>اسم </a:t>
            </a:r>
            <a:r>
              <a:rPr lang="ar-SY" sz="4400" b="1" dirty="0">
                <a:solidFill>
                  <a:srgbClr val="92D050"/>
                </a:solidFill>
                <a:latin typeface="Arial" panose="020B0604020202020204" pitchFamily="34" charset="0"/>
                <a:cs typeface="Arial" panose="020B0604020202020204" pitchFamily="34" charset="0"/>
              </a:rPr>
              <a:t>وكنية المريض وفي حال كون المريض طفلا أو يزيد عمره عن (60) سنة فيجب ذكر العمر إلى جانب </a:t>
            </a:r>
            <a:r>
              <a:rPr lang="ar-SY" sz="4400" b="1" dirty="0" smtClean="0">
                <a:solidFill>
                  <a:srgbClr val="92D050"/>
                </a:solidFill>
                <a:latin typeface="Arial" panose="020B0604020202020204" pitchFamily="34" charset="0"/>
                <a:cs typeface="Arial" panose="020B0604020202020204" pitchFamily="34" charset="0"/>
              </a:rPr>
              <a:t>الاسم</a:t>
            </a:r>
          </a:p>
          <a:p>
            <a:pPr marL="806958" indent="-742950">
              <a:buClr>
                <a:srgbClr val="FF0000"/>
              </a:buClr>
              <a:buFont typeface="+mj-lt"/>
              <a:buAutoNum type="arabicParenR"/>
            </a:pPr>
            <a:r>
              <a:rPr lang="ar-SY" sz="4400" b="1" dirty="0" smtClean="0">
                <a:solidFill>
                  <a:srgbClr val="92D050"/>
                </a:solidFill>
                <a:latin typeface="Arial" panose="020B0604020202020204" pitchFamily="34" charset="0"/>
                <a:cs typeface="Arial" panose="020B0604020202020204" pitchFamily="34" charset="0"/>
              </a:rPr>
              <a:t> تاريخ </a:t>
            </a:r>
            <a:r>
              <a:rPr lang="ar-SY" sz="4400" b="1" dirty="0">
                <a:solidFill>
                  <a:srgbClr val="92D050"/>
                </a:solidFill>
                <a:latin typeface="Arial" panose="020B0604020202020204" pitchFamily="34" charset="0"/>
                <a:cs typeface="Arial" panose="020B0604020202020204" pitchFamily="34" charset="0"/>
              </a:rPr>
              <a:t>كتابة الوصفة </a:t>
            </a:r>
            <a:r>
              <a:rPr lang="en-US" sz="4400" b="1" dirty="0">
                <a:solidFill>
                  <a:srgbClr val="FFFF00"/>
                </a:solidFill>
                <a:latin typeface="Arial" panose="020B0604020202020204" pitchFamily="34" charset="0"/>
                <a:cs typeface="Arial" panose="020B0604020202020204" pitchFamily="34" charset="0"/>
              </a:rPr>
              <a:t>Datum </a:t>
            </a:r>
            <a:r>
              <a:rPr lang="ar-SY" sz="4400" b="1" dirty="0">
                <a:solidFill>
                  <a:srgbClr val="92D050"/>
                </a:solidFill>
                <a:latin typeface="Arial" panose="020B0604020202020204" pitchFamily="34" charset="0"/>
                <a:cs typeface="Arial" panose="020B0604020202020204" pitchFamily="34" charset="0"/>
              </a:rPr>
              <a:t>وباليوم والشهر </a:t>
            </a:r>
            <a:r>
              <a:rPr lang="ar-SY" sz="4400" b="1" dirty="0" smtClean="0">
                <a:solidFill>
                  <a:srgbClr val="92D050"/>
                </a:solidFill>
                <a:latin typeface="Arial" panose="020B0604020202020204" pitchFamily="34" charset="0"/>
                <a:cs typeface="Arial" panose="020B0604020202020204" pitchFamily="34" charset="0"/>
              </a:rPr>
              <a:t>والعام.</a:t>
            </a:r>
          </a:p>
          <a:p>
            <a:pPr marL="806958" indent="-742950">
              <a:buClr>
                <a:srgbClr val="FF0000"/>
              </a:buClr>
              <a:buFont typeface="+mj-lt"/>
              <a:buAutoNum type="arabicParenR"/>
            </a:pPr>
            <a:r>
              <a:rPr lang="ar-SY" sz="4400" b="1" dirty="0" smtClean="0">
                <a:solidFill>
                  <a:srgbClr val="92D050"/>
                </a:solidFill>
                <a:latin typeface="Arial" panose="020B0604020202020204" pitchFamily="34" charset="0"/>
                <a:cs typeface="Arial" panose="020B0604020202020204" pitchFamily="34" charset="0"/>
              </a:rPr>
              <a:t>اسم </a:t>
            </a:r>
            <a:r>
              <a:rPr lang="ar-SY" sz="4400" b="1" dirty="0">
                <a:solidFill>
                  <a:srgbClr val="92D050"/>
                </a:solidFill>
                <a:latin typeface="Arial" panose="020B0604020202020204" pitchFamily="34" charset="0"/>
                <a:cs typeface="Arial" panose="020B0604020202020204" pitchFamily="34" charset="0"/>
              </a:rPr>
              <a:t>وكنية الطبيب المعالج </a:t>
            </a:r>
            <a:r>
              <a:rPr lang="en-US" sz="4400" b="1" dirty="0" err="1">
                <a:solidFill>
                  <a:srgbClr val="FFFF00"/>
                </a:solidFill>
                <a:latin typeface="Arial" panose="020B0604020202020204" pitchFamily="34" charset="0"/>
                <a:cs typeface="Arial" panose="020B0604020202020204" pitchFamily="34" charset="0"/>
              </a:rPr>
              <a:t>Nomen</a:t>
            </a:r>
            <a:r>
              <a:rPr lang="en-US" sz="4400" b="1" dirty="0">
                <a:solidFill>
                  <a:srgbClr val="FFFF00"/>
                </a:solidFill>
                <a:latin typeface="Arial" panose="020B0604020202020204" pitchFamily="34" charset="0"/>
                <a:cs typeface="Arial" panose="020B0604020202020204" pitchFamily="34" charset="0"/>
              </a:rPr>
              <a:t> </a:t>
            </a:r>
            <a:r>
              <a:rPr lang="en-US" sz="4400" b="1" dirty="0" smtClean="0">
                <a:solidFill>
                  <a:srgbClr val="FFFF00"/>
                </a:solidFill>
                <a:latin typeface="Arial" panose="020B0604020202020204" pitchFamily="34" charset="0"/>
                <a:cs typeface="Arial" panose="020B0604020202020204" pitchFamily="34" charset="0"/>
              </a:rPr>
              <a:t>Medici</a:t>
            </a:r>
            <a:endParaRPr lang="ar-SY" sz="4400" b="1" dirty="0" smtClean="0">
              <a:solidFill>
                <a:srgbClr val="FFFF00"/>
              </a:solidFill>
              <a:latin typeface="Arial" panose="020B0604020202020204" pitchFamily="34" charset="0"/>
              <a:cs typeface="Arial" panose="020B0604020202020204" pitchFamily="34" charset="0"/>
            </a:endParaRPr>
          </a:p>
          <a:p>
            <a:pPr marL="806958" indent="-742950">
              <a:buClr>
                <a:srgbClr val="FF0000"/>
              </a:buClr>
              <a:buFont typeface="+mj-lt"/>
              <a:buAutoNum type="arabicParenR"/>
            </a:pPr>
            <a:r>
              <a:rPr lang="ar-SY" sz="4400" b="1" dirty="0" smtClean="0">
                <a:solidFill>
                  <a:srgbClr val="92D050"/>
                </a:solidFill>
                <a:latin typeface="Arial" panose="020B0604020202020204" pitchFamily="34" charset="0"/>
                <a:cs typeface="Arial" panose="020B0604020202020204" pitchFamily="34" charset="0"/>
              </a:rPr>
              <a:t>التوجه </a:t>
            </a:r>
            <a:r>
              <a:rPr lang="ar-SY" sz="4400" b="1" dirty="0">
                <a:solidFill>
                  <a:srgbClr val="92D050"/>
                </a:solidFill>
                <a:latin typeface="Arial" panose="020B0604020202020204" pitchFamily="34" charset="0"/>
                <a:cs typeface="Arial" panose="020B0604020202020204" pitchFamily="34" charset="0"/>
              </a:rPr>
              <a:t>إلى الصيدلي </a:t>
            </a:r>
            <a:r>
              <a:rPr lang="en-US" sz="4400" b="1" dirty="0">
                <a:solidFill>
                  <a:srgbClr val="92D050"/>
                </a:solidFill>
                <a:latin typeface="Arial" panose="020B0604020202020204" pitchFamily="34" charset="0"/>
                <a:cs typeface="Arial" panose="020B0604020202020204" pitchFamily="34" charset="0"/>
              </a:rPr>
              <a:t>Invocation، </a:t>
            </a:r>
            <a:r>
              <a:rPr lang="ar-SY" sz="4400" b="1" dirty="0">
                <a:solidFill>
                  <a:srgbClr val="92D050"/>
                </a:solidFill>
                <a:latin typeface="Arial" panose="020B0604020202020204" pitchFamily="34" charset="0"/>
                <a:cs typeface="Arial" panose="020B0604020202020204" pitchFamily="34" charset="0"/>
              </a:rPr>
              <a:t>ويبدأ بالرمز </a:t>
            </a:r>
            <a:r>
              <a:rPr lang="en-US" sz="4400" b="1" dirty="0" err="1">
                <a:solidFill>
                  <a:srgbClr val="FFFF00"/>
                </a:solidFill>
                <a:latin typeface="Arial" panose="020B0604020202020204" pitchFamily="34" charset="0"/>
                <a:cs typeface="Arial" panose="020B0604020202020204" pitchFamily="34" charset="0"/>
              </a:rPr>
              <a:t>Rp</a:t>
            </a:r>
            <a:r>
              <a:rPr lang="en-US" sz="4400" b="1" dirty="0">
                <a:solidFill>
                  <a:srgbClr val="92D050"/>
                </a:solidFill>
                <a:latin typeface="Arial" panose="020B0604020202020204" pitchFamily="34" charset="0"/>
                <a:cs typeface="Arial" panose="020B0604020202020204" pitchFamily="34" charset="0"/>
              </a:rPr>
              <a:t> </a:t>
            </a:r>
            <a:r>
              <a:rPr lang="ar-SY" sz="4400" b="1" dirty="0">
                <a:solidFill>
                  <a:srgbClr val="92D050"/>
                </a:solidFill>
                <a:latin typeface="Arial" panose="020B0604020202020204" pitchFamily="34" charset="0"/>
                <a:cs typeface="Arial" panose="020B0604020202020204" pitchFamily="34" charset="0"/>
              </a:rPr>
              <a:t>أو </a:t>
            </a:r>
            <a:r>
              <a:rPr lang="en-US" sz="4400" b="1" dirty="0">
                <a:solidFill>
                  <a:srgbClr val="FFFF00"/>
                </a:solidFill>
                <a:latin typeface="Arial" panose="020B0604020202020204" pitchFamily="34" charset="0"/>
                <a:cs typeface="Arial" panose="020B0604020202020204" pitchFamily="34" charset="0"/>
              </a:rPr>
              <a:t>R</a:t>
            </a:r>
            <a:r>
              <a:rPr lang="en-US" sz="4400" b="1" dirty="0">
                <a:solidFill>
                  <a:srgbClr val="92D050"/>
                </a:solidFill>
                <a:latin typeface="Arial" panose="020B0604020202020204" pitchFamily="34" charset="0"/>
                <a:cs typeface="Arial" panose="020B0604020202020204" pitchFamily="34" charset="0"/>
              </a:rPr>
              <a:t> </a:t>
            </a:r>
            <a:r>
              <a:rPr lang="ar-SY" sz="4400" b="1" dirty="0">
                <a:solidFill>
                  <a:srgbClr val="92D050"/>
                </a:solidFill>
                <a:latin typeface="Arial" panose="020B0604020202020204" pitchFamily="34" charset="0"/>
                <a:cs typeface="Arial" panose="020B0604020202020204" pitchFamily="34" charset="0"/>
              </a:rPr>
              <a:t>الذي أصبح من الثابت انه كان يستخدم أصلا </a:t>
            </a:r>
            <a:r>
              <a:rPr lang="ar-SY" sz="4400" b="1" dirty="0" smtClean="0">
                <a:solidFill>
                  <a:srgbClr val="92D050"/>
                </a:solidFill>
                <a:latin typeface="Arial" panose="020B0604020202020204" pitchFamily="34" charset="0"/>
                <a:cs typeface="Arial" panose="020B0604020202020204" pitchFamily="34" charset="0"/>
              </a:rPr>
              <a:t> واليوم </a:t>
            </a:r>
            <a:r>
              <a:rPr lang="ar-SY" sz="4400" b="1" dirty="0">
                <a:solidFill>
                  <a:srgbClr val="92D050"/>
                </a:solidFill>
                <a:latin typeface="Arial" panose="020B0604020202020204" pitchFamily="34" charset="0"/>
                <a:cs typeface="Arial" panose="020B0604020202020204" pitchFamily="34" charset="0"/>
              </a:rPr>
              <a:t>يستعمل كاختصار للكلمة اللاتينية </a:t>
            </a:r>
            <a:r>
              <a:rPr lang="en-US" sz="4400" b="1" dirty="0">
                <a:solidFill>
                  <a:srgbClr val="FFFF00"/>
                </a:solidFill>
                <a:latin typeface="Arial" panose="020B0604020202020204" pitchFamily="34" charset="0"/>
                <a:cs typeface="Arial" panose="020B0604020202020204" pitchFamily="34" charset="0"/>
              </a:rPr>
              <a:t>Recipe </a:t>
            </a:r>
            <a:r>
              <a:rPr lang="ar-SY" sz="4400" b="1" dirty="0">
                <a:solidFill>
                  <a:srgbClr val="92D050"/>
                </a:solidFill>
                <a:latin typeface="Arial" panose="020B0604020202020204" pitchFamily="34" charset="0"/>
                <a:cs typeface="Arial" panose="020B0604020202020204" pitchFamily="34" charset="0"/>
              </a:rPr>
              <a:t>وتعني خذ </a:t>
            </a:r>
            <a:r>
              <a:rPr lang="en-US" sz="4400" b="1" dirty="0">
                <a:solidFill>
                  <a:srgbClr val="FFFF00"/>
                </a:solidFill>
                <a:latin typeface="Arial" panose="020B0604020202020204" pitchFamily="34" charset="0"/>
                <a:cs typeface="Arial" panose="020B0604020202020204" pitchFamily="34" charset="0"/>
              </a:rPr>
              <a:t>Take</a:t>
            </a:r>
            <a:r>
              <a:rPr lang="en-US" sz="4400" b="1" dirty="0">
                <a:solidFill>
                  <a:srgbClr val="92D050"/>
                </a:solidFill>
                <a:latin typeface="Arial" panose="020B0604020202020204" pitchFamily="34" charset="0"/>
                <a:cs typeface="Arial" panose="020B0604020202020204" pitchFamily="34" charset="0"/>
              </a:rPr>
              <a:t>، </a:t>
            </a:r>
            <a:r>
              <a:rPr lang="ar-SY" sz="4400" b="1" dirty="0">
                <a:solidFill>
                  <a:srgbClr val="92D050"/>
                </a:solidFill>
                <a:latin typeface="Arial" panose="020B0604020202020204" pitchFamily="34" charset="0"/>
                <a:cs typeface="Arial" panose="020B0604020202020204" pitchFamily="34" charset="0"/>
              </a:rPr>
              <a:t>أما الفرنسيون فتبدأ وصفاتهم بالحرف </a:t>
            </a:r>
            <a:r>
              <a:rPr lang="en-US" sz="4400" b="1" dirty="0">
                <a:solidFill>
                  <a:srgbClr val="FFFF00"/>
                </a:solidFill>
                <a:latin typeface="Arial" panose="020B0604020202020204" pitchFamily="34" charset="0"/>
                <a:cs typeface="Arial" panose="020B0604020202020204" pitchFamily="34" charset="0"/>
              </a:rPr>
              <a:t>P</a:t>
            </a:r>
            <a:r>
              <a:rPr lang="en-US" sz="4400" b="1" dirty="0">
                <a:solidFill>
                  <a:srgbClr val="92D050"/>
                </a:solidFill>
                <a:latin typeface="Arial" panose="020B0604020202020204" pitchFamily="34" charset="0"/>
                <a:cs typeface="Arial" panose="020B0604020202020204" pitchFamily="34" charset="0"/>
              </a:rPr>
              <a:t> </a:t>
            </a:r>
            <a:r>
              <a:rPr lang="ar-SY" sz="4400" b="1" dirty="0">
                <a:solidFill>
                  <a:srgbClr val="92D050"/>
                </a:solidFill>
                <a:latin typeface="Arial" panose="020B0604020202020204" pitchFamily="34" charset="0"/>
                <a:cs typeface="Arial" panose="020B0604020202020204" pitchFamily="34" charset="0"/>
              </a:rPr>
              <a:t>مختصر </a:t>
            </a:r>
            <a:r>
              <a:rPr lang="en-US" sz="4400" b="1" dirty="0" err="1">
                <a:solidFill>
                  <a:srgbClr val="FFFF00"/>
                </a:solidFill>
                <a:latin typeface="Arial" panose="020B0604020202020204" pitchFamily="34" charset="0"/>
                <a:cs typeface="Arial" panose="020B0604020202020204" pitchFamily="34" charset="0"/>
              </a:rPr>
              <a:t>Prenez</a:t>
            </a:r>
            <a:r>
              <a:rPr lang="en-US" sz="3200" b="1" dirty="0">
                <a:solidFill>
                  <a:srgbClr val="FFFF00"/>
                </a:solidFill>
                <a:latin typeface="Arial" panose="020B0604020202020204" pitchFamily="34" charset="0"/>
                <a:cs typeface="Arial" panose="020B0604020202020204" pitchFamily="34" charset="0"/>
              </a:rPr>
              <a:t>.</a:t>
            </a:r>
            <a:endParaRPr lang="ar-SY" sz="3200" b="1"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74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عناصر الوصفة الطبية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6" y="1427263"/>
            <a:ext cx="8229600" cy="4141024"/>
          </a:xfrm>
        </p:spPr>
        <p:txBody>
          <a:bodyPr>
            <a:normAutofit fontScale="92500" lnSpcReduction="20000"/>
          </a:bodyPr>
          <a:lstStyle/>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ثانياً: </a:t>
            </a:r>
            <a:r>
              <a:rPr lang="ar-SY" sz="3200" b="1" dirty="0" smtClean="0">
                <a:solidFill>
                  <a:srgbClr val="92D050"/>
                </a:solidFill>
                <a:latin typeface="Arial" panose="020B0604020202020204" pitchFamily="34" charset="0"/>
                <a:cs typeface="Arial" panose="020B0604020202020204" pitchFamily="34" charset="0"/>
              </a:rPr>
              <a:t>مواد الوصفة </a:t>
            </a:r>
            <a:r>
              <a:rPr lang="en-US" sz="3200" b="1" dirty="0">
                <a:solidFill>
                  <a:srgbClr val="FFFF00"/>
                </a:solidFill>
                <a:latin typeface="Arial" panose="020B0604020202020204" pitchFamily="34" charset="0"/>
                <a:cs typeface="Arial" panose="020B0604020202020204" pitchFamily="34" charset="0"/>
              </a:rPr>
              <a:t>The </a:t>
            </a:r>
            <a:r>
              <a:rPr lang="en-US" sz="3200" b="1" dirty="0" err="1">
                <a:solidFill>
                  <a:srgbClr val="FFFF00"/>
                </a:solidFill>
                <a:latin typeface="Arial" panose="020B0604020202020204" pitchFamily="34" charset="0"/>
                <a:cs typeface="Arial" panose="020B0604020202020204" pitchFamily="34" charset="0"/>
              </a:rPr>
              <a:t>Inscreption</a:t>
            </a:r>
            <a:r>
              <a:rPr lang="ar-SY" sz="3200" b="1" dirty="0" smtClean="0">
                <a:solidFill>
                  <a:srgbClr val="92D050"/>
                </a:solidFill>
                <a:latin typeface="Arial" panose="020B0604020202020204" pitchFamily="34" charset="0"/>
                <a:cs typeface="Arial" panose="020B0604020202020204" pitchFamily="34" charset="0"/>
              </a:rPr>
              <a:t>: وتشكل الجزء العام من الوصفة وتحوي قائمة بأسماء المواد الداخلة بالوصفة وكميات كل منها ومذكورة بتسلسل محدد </a:t>
            </a:r>
          </a:p>
          <a:p>
            <a:pPr marL="578358" indent="-514350">
              <a:buClr>
                <a:srgbClr val="FF0000"/>
              </a:buClr>
              <a:buFont typeface="+mj-lt"/>
              <a:buAutoNum type="arabicPeriod"/>
            </a:pPr>
            <a:r>
              <a:rPr lang="ar-SY" sz="3200" b="1" dirty="0" smtClean="0">
                <a:solidFill>
                  <a:srgbClr val="92D050"/>
                </a:solidFill>
                <a:latin typeface="Arial" panose="020B0604020202020204" pitchFamily="34" charset="0"/>
                <a:cs typeface="Arial" panose="020B0604020202020204" pitchFamily="34" charset="0"/>
              </a:rPr>
              <a:t>في البداية تذكر المادة الدوائية الرئيسية </a:t>
            </a:r>
            <a:r>
              <a:rPr lang="en-US" sz="3200" b="1" dirty="0">
                <a:solidFill>
                  <a:srgbClr val="FFFF00"/>
                </a:solidFill>
                <a:latin typeface="Arial" panose="020B0604020202020204" pitchFamily="34" charset="0"/>
                <a:cs typeface="Arial" panose="020B0604020202020204" pitchFamily="34" charset="0"/>
              </a:rPr>
              <a:t>Basis</a:t>
            </a:r>
            <a:r>
              <a:rPr lang="ar-SY" sz="3200" b="1" dirty="0" smtClean="0">
                <a:solidFill>
                  <a:srgbClr val="92D050"/>
                </a:solidFill>
                <a:latin typeface="Arial" panose="020B0604020202020204" pitchFamily="34" charset="0"/>
                <a:cs typeface="Arial" panose="020B0604020202020204" pitchFamily="34" charset="0"/>
              </a:rPr>
              <a:t>. </a:t>
            </a:r>
          </a:p>
          <a:p>
            <a:pPr marL="578358" indent="-514350">
              <a:buClr>
                <a:srgbClr val="FF0000"/>
              </a:buClr>
              <a:buFont typeface="+mj-lt"/>
              <a:buAutoNum type="arabicPeriod"/>
            </a:pPr>
            <a:r>
              <a:rPr lang="ar-SY" sz="3200" b="1" dirty="0" smtClean="0">
                <a:solidFill>
                  <a:srgbClr val="92D050"/>
                </a:solidFill>
                <a:latin typeface="Arial" panose="020B0604020202020204" pitchFamily="34" charset="0"/>
                <a:cs typeface="Arial" panose="020B0604020202020204" pitchFamily="34" charset="0"/>
              </a:rPr>
              <a:t>المواد المساعدة المشاركة بفعلها بالتأثير على المادة الرئيسية </a:t>
            </a:r>
            <a:r>
              <a:rPr lang="en-US" sz="3200" b="1" dirty="0" err="1">
                <a:solidFill>
                  <a:srgbClr val="FFFF00"/>
                </a:solidFill>
                <a:latin typeface="Arial" panose="020B0604020202020204" pitchFamily="34" charset="0"/>
                <a:cs typeface="Arial" panose="020B0604020202020204" pitchFamily="34" charset="0"/>
              </a:rPr>
              <a:t>Adjuvans</a:t>
            </a:r>
            <a:endParaRPr lang="ar-SY" sz="3200" b="1" dirty="0" smtClean="0">
              <a:solidFill>
                <a:srgbClr val="FFFF00"/>
              </a:solidFill>
              <a:latin typeface="Arial" panose="020B0604020202020204" pitchFamily="34" charset="0"/>
              <a:cs typeface="Arial" panose="020B0604020202020204" pitchFamily="34" charset="0"/>
            </a:endParaRPr>
          </a:p>
          <a:p>
            <a:pPr marL="578358" indent="-514350">
              <a:buClr>
                <a:srgbClr val="FF0000"/>
              </a:buClr>
              <a:buFont typeface="+mj-lt"/>
              <a:buAutoNum type="arabicPeriod"/>
            </a:pPr>
            <a:r>
              <a:rPr lang="ar-SY" sz="3200" b="1" dirty="0" smtClean="0">
                <a:solidFill>
                  <a:srgbClr val="92D050"/>
                </a:solidFill>
                <a:latin typeface="Arial" panose="020B0604020202020204" pitchFamily="34" charset="0"/>
                <a:cs typeface="Arial" panose="020B0604020202020204" pitchFamily="34" charset="0"/>
              </a:rPr>
              <a:t>المواد المحسنة للطعم أو الرائحة </a:t>
            </a:r>
            <a:r>
              <a:rPr lang="en-US" sz="3200" b="1" dirty="0" err="1">
                <a:solidFill>
                  <a:srgbClr val="FFFF00"/>
                </a:solidFill>
                <a:latin typeface="Arial" panose="020B0604020202020204" pitchFamily="34" charset="0"/>
                <a:cs typeface="Arial" panose="020B0604020202020204" pitchFamily="34" charset="0"/>
              </a:rPr>
              <a:t>Corrigens</a:t>
            </a:r>
            <a:r>
              <a:rPr lang="en-US" sz="3200" b="1" dirty="0">
                <a:solidFill>
                  <a:srgbClr val="FFFF00"/>
                </a:solidFill>
                <a:latin typeface="Arial" panose="020B0604020202020204" pitchFamily="34" charset="0"/>
                <a:cs typeface="Arial" panose="020B0604020202020204" pitchFamily="34" charset="0"/>
              </a:rPr>
              <a:t> </a:t>
            </a:r>
            <a:r>
              <a:rPr lang="ar-SY" sz="3200" b="1" dirty="0">
                <a:solidFill>
                  <a:srgbClr val="92D050"/>
                </a:solidFill>
                <a:latin typeface="Arial" panose="020B0604020202020204" pitchFamily="34" charset="0"/>
                <a:cs typeface="Arial" panose="020B0604020202020204" pitchFamily="34" charset="0"/>
              </a:rPr>
              <a:t>أو </a:t>
            </a:r>
            <a:r>
              <a:rPr lang="en-US" sz="3200" b="1" dirty="0">
                <a:solidFill>
                  <a:srgbClr val="FFFF00"/>
                </a:solidFill>
                <a:latin typeface="Arial" panose="020B0604020202020204" pitchFamily="34" charset="0"/>
                <a:cs typeface="Arial" panose="020B0604020202020204" pitchFamily="34" charset="0"/>
              </a:rPr>
              <a:t>Corrective </a:t>
            </a:r>
            <a:r>
              <a:rPr lang="ar-SY" sz="3200" b="1" dirty="0" smtClean="0">
                <a:solidFill>
                  <a:srgbClr val="FFFF0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 </a:t>
            </a:r>
          </a:p>
          <a:p>
            <a:pPr marL="578358" indent="-514350">
              <a:buClr>
                <a:srgbClr val="FF0000"/>
              </a:buClr>
              <a:buFont typeface="+mj-lt"/>
              <a:buAutoNum type="arabicPeriod"/>
            </a:pPr>
            <a:r>
              <a:rPr lang="ar-SY" sz="3200" b="1" dirty="0" smtClean="0">
                <a:solidFill>
                  <a:srgbClr val="92D050"/>
                </a:solidFill>
                <a:latin typeface="Arial" panose="020B0604020202020204" pitchFamily="34" charset="0"/>
                <a:cs typeface="Arial" panose="020B0604020202020204" pitchFamily="34" charset="0"/>
              </a:rPr>
              <a:t>أخيرا السواغ في حال تركيب الدواء   </a:t>
            </a:r>
            <a:r>
              <a:rPr lang="en-US" sz="3200" b="1" dirty="0" err="1" smtClean="0">
                <a:solidFill>
                  <a:srgbClr val="FFFF00"/>
                </a:solidFill>
                <a:latin typeface="Arial" panose="020B0604020202020204" pitchFamily="34" charset="0"/>
                <a:cs typeface="Arial" panose="020B0604020202020204" pitchFamily="34" charset="0"/>
              </a:rPr>
              <a:t>Vehiculum</a:t>
            </a:r>
            <a:r>
              <a:rPr lang="en-US" sz="3200" b="1" dirty="0" smtClean="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 أو </a:t>
            </a:r>
            <a:r>
              <a:rPr lang="en-US" sz="3200" b="1" dirty="0" smtClean="0">
                <a:solidFill>
                  <a:srgbClr val="92D050"/>
                </a:solidFill>
                <a:latin typeface="Arial" panose="020B0604020202020204" pitchFamily="34" charset="0"/>
                <a:cs typeface="Arial" panose="020B0604020202020204" pitchFamily="34" charset="0"/>
              </a:rPr>
              <a:t>  </a:t>
            </a:r>
            <a:r>
              <a:rPr lang="en-US" sz="3200" b="1" dirty="0" err="1" smtClean="0">
                <a:solidFill>
                  <a:srgbClr val="FFFF00"/>
                </a:solidFill>
                <a:latin typeface="Arial" panose="020B0604020202020204" pitchFamily="34" charset="0"/>
                <a:cs typeface="Arial" panose="020B0604020202020204" pitchFamily="34" charset="0"/>
              </a:rPr>
              <a:t>ExcipienS</a:t>
            </a:r>
            <a:r>
              <a:rPr lang="en-US" sz="3200" b="1" dirty="0" smtClean="0">
                <a:solidFill>
                  <a:srgbClr val="FFFF00"/>
                </a:solidFill>
                <a:latin typeface="Arial" panose="020B0604020202020204" pitchFamily="34" charset="0"/>
                <a:cs typeface="Arial" panose="020B0604020202020204" pitchFamily="34" charset="0"/>
              </a:rPr>
              <a:t> </a:t>
            </a:r>
            <a:r>
              <a:rPr lang="ar-SY" sz="3200" b="1" dirty="0">
                <a:solidFill>
                  <a:srgbClr val="FFFF00"/>
                </a:solidFill>
                <a:latin typeface="Arial" panose="020B0604020202020204" pitchFamily="34" charset="0"/>
                <a:cs typeface="Arial" panose="020B0604020202020204" pitchFamily="34" charset="0"/>
              </a:rPr>
              <a:t> </a:t>
            </a:r>
            <a:r>
              <a:rPr lang="ar-SY" sz="3200" b="1" dirty="0" smtClean="0">
                <a:solidFill>
                  <a:srgbClr val="FFFF00"/>
                </a:solidFill>
                <a:latin typeface="Arial" panose="020B0604020202020204" pitchFamily="34" charset="0"/>
                <a:cs typeface="Arial" panose="020B0604020202020204" pitchFamily="34" charset="0"/>
              </a:rPr>
              <a:t>أو </a:t>
            </a:r>
            <a:r>
              <a:rPr lang="en-US" sz="3200" b="1" dirty="0" err="1" smtClean="0">
                <a:solidFill>
                  <a:srgbClr val="FFFF00"/>
                </a:solidFill>
                <a:latin typeface="Arial" panose="020B0604020202020204" pitchFamily="34" charset="0"/>
                <a:cs typeface="Arial" panose="020B0604020202020204" pitchFamily="34" charset="0"/>
              </a:rPr>
              <a:t>Menstrum</a:t>
            </a:r>
            <a:r>
              <a:rPr lang="ar-SY" sz="3200" b="1" dirty="0" smtClean="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9421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عناصر الوصفة الطبية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6" y="1427263"/>
            <a:ext cx="8229600" cy="4141024"/>
          </a:xfrm>
        </p:spPr>
        <p:txBody>
          <a:bodyPr>
            <a:normAutofit/>
          </a:bodyPr>
          <a:lstStyle/>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ثالثاً: </a:t>
            </a:r>
            <a:r>
              <a:rPr lang="ar-SY" sz="3200" b="1" dirty="0" smtClean="0">
                <a:solidFill>
                  <a:srgbClr val="FFFF00"/>
                </a:solidFill>
                <a:latin typeface="Arial" panose="020B0604020202020204" pitchFamily="34" charset="0"/>
                <a:cs typeface="Arial" panose="020B0604020202020204" pitchFamily="34" charset="0"/>
              </a:rPr>
              <a:t>ذيل الوصفة (</a:t>
            </a:r>
            <a:r>
              <a:rPr lang="en-US" sz="3200" b="1" dirty="0" smtClean="0">
                <a:solidFill>
                  <a:srgbClr val="FFFF00"/>
                </a:solidFill>
                <a:latin typeface="Arial" panose="020B0604020202020204" pitchFamily="34" charset="0"/>
                <a:cs typeface="Arial" panose="020B0604020202020204" pitchFamily="34" charset="0"/>
              </a:rPr>
              <a:t>(The </a:t>
            </a:r>
            <a:r>
              <a:rPr lang="en-US" sz="3200" b="1" dirty="0">
                <a:solidFill>
                  <a:srgbClr val="FFFF00"/>
                </a:solidFill>
                <a:latin typeface="Arial" panose="020B0604020202020204" pitchFamily="34" charset="0"/>
                <a:cs typeface="Arial" panose="020B0604020202020204" pitchFamily="34" charset="0"/>
              </a:rPr>
              <a:t>Subscription</a:t>
            </a:r>
            <a:r>
              <a:rPr lang="ar-SY" sz="3200" b="1" dirty="0" smtClean="0">
                <a:solidFill>
                  <a:srgbClr val="92D050"/>
                </a:solidFill>
                <a:latin typeface="Arial" panose="020B0604020202020204" pitchFamily="34" charset="0"/>
                <a:cs typeface="Arial" panose="020B0604020202020204" pitchFamily="34" charset="0"/>
              </a:rPr>
              <a:t>والذي يشير باختصار إلى الارشادات الخاصة بالتحضير . وقد يشار فيه إلى شكل العبوة . </a:t>
            </a:r>
            <a:endParaRPr lang="ar-SY" sz="3200" b="1" dirty="0" smtClean="0">
              <a:solidFill>
                <a:srgbClr val="FF000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رابعاً</a:t>
            </a:r>
            <a:r>
              <a:rPr lang="ar-SY" sz="3200" b="1" dirty="0">
                <a:solidFill>
                  <a:srgbClr val="FF0000"/>
                </a:solidFill>
                <a:latin typeface="Arial" panose="020B0604020202020204" pitchFamily="34" charset="0"/>
                <a:cs typeface="Arial" panose="020B0604020202020204" pitchFamily="34" charset="0"/>
              </a:rPr>
              <a:t>:  </a:t>
            </a:r>
            <a:r>
              <a:rPr lang="ar-SY" sz="3200" b="1" dirty="0" smtClean="0">
                <a:solidFill>
                  <a:srgbClr val="FFFF00"/>
                </a:solidFill>
                <a:latin typeface="Arial" panose="020B0604020202020204" pitchFamily="34" charset="0"/>
                <a:cs typeface="Arial" panose="020B0604020202020204" pitchFamily="34" charset="0"/>
              </a:rPr>
              <a:t>التعليمات  </a:t>
            </a:r>
            <a:r>
              <a:rPr lang="en-US" sz="3200" b="1" dirty="0" smtClean="0">
                <a:solidFill>
                  <a:srgbClr val="FFFF00"/>
                </a:solidFill>
                <a:latin typeface="Arial" panose="020B0604020202020204" pitchFamily="34" charset="0"/>
                <a:cs typeface="Arial" panose="020B0604020202020204" pitchFamily="34" charset="0"/>
              </a:rPr>
              <a:t>(The instructions)</a:t>
            </a:r>
            <a:r>
              <a:rPr lang="ar-SY" sz="3200" b="1" dirty="0" smtClean="0">
                <a:solidFill>
                  <a:srgbClr val="92D050"/>
                </a:solidFill>
                <a:latin typeface="Arial" panose="020B0604020202020204" pitchFamily="34" charset="0"/>
                <a:cs typeface="Arial" panose="020B0604020202020204" pitchFamily="34" charset="0"/>
              </a:rPr>
              <a:t>وهي تمثل التوجيهات الخاصة بالمريض عن كيفية استعمال الدواء وتسلسل تناوله وحجم ومقدار الجرعة وكيفية حفظ الدواء .</a:t>
            </a:r>
          </a:p>
          <a:p>
            <a:pPr>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خامساً: </a:t>
            </a:r>
            <a:r>
              <a:rPr lang="ar-SY" sz="3200" b="1" dirty="0" smtClean="0">
                <a:solidFill>
                  <a:srgbClr val="92D050"/>
                </a:solidFill>
                <a:latin typeface="Arial" panose="020B0604020202020204" pitchFamily="34" charset="0"/>
                <a:cs typeface="Arial" panose="020B0604020202020204" pitchFamily="34" charset="0"/>
              </a:rPr>
              <a:t>توقيع الطبيب </a:t>
            </a:r>
            <a:r>
              <a:rPr lang="en-US" sz="3200" b="1" dirty="0" smtClean="0">
                <a:solidFill>
                  <a:srgbClr val="92D050"/>
                </a:solidFill>
                <a:latin typeface="Arial" panose="020B0604020202020204" pitchFamily="34" charset="0"/>
                <a:cs typeface="Arial" panose="020B0604020202020204" pitchFamily="34" charset="0"/>
              </a:rPr>
              <a:t>(</a:t>
            </a:r>
            <a:r>
              <a:rPr lang="en-US" sz="3200" b="1" dirty="0" smtClean="0">
                <a:solidFill>
                  <a:srgbClr val="FFFF00"/>
                </a:solidFill>
                <a:latin typeface="Arial" panose="020B0604020202020204" pitchFamily="34" charset="0"/>
                <a:cs typeface="Arial" panose="020B0604020202020204" pitchFamily="34" charset="0"/>
              </a:rPr>
              <a:t>The Signature)</a:t>
            </a:r>
            <a:r>
              <a:rPr lang="ar-SY" sz="3200" b="1" dirty="0" smtClean="0">
                <a:solidFill>
                  <a:srgbClr val="92D050"/>
                </a:solidFill>
                <a:latin typeface="Arial" panose="020B0604020202020204" pitchFamily="34" charset="0"/>
                <a:cs typeface="Arial" panose="020B0604020202020204" pitchFamily="34" charset="0"/>
              </a:rPr>
              <a:t>. </a:t>
            </a:r>
            <a:endParaRPr lang="ar-SY" sz="3200" b="1" dirty="0" smtClean="0">
              <a:solidFill>
                <a:srgbClr val="FF000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41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4" y="452134"/>
            <a:ext cx="7772400" cy="685800"/>
          </a:xfrm>
        </p:spPr>
        <p:txBody>
          <a:bodyPr>
            <a:normAutofit/>
          </a:bodyPr>
          <a:lstStyle/>
          <a:p>
            <a:endParaRPr lang="ar-SY"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202" y="1137934"/>
            <a:ext cx="7936172" cy="5385696"/>
          </a:xfrm>
          <a:prstGeom prst="rect">
            <a:avLst/>
          </a:prstGeom>
          <a:ln>
            <a:noFill/>
          </a:ln>
          <a:effectLst>
            <a:softEdge rad="112500"/>
          </a:effectLst>
        </p:spPr>
      </p:pic>
    </p:spTree>
    <p:extLst>
      <p:ext uri="{BB962C8B-B14F-4D97-AF65-F5344CB8AC3E}">
        <p14:creationId xmlns:p14="http://schemas.microsoft.com/office/powerpoint/2010/main" val="5829152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48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457" y="341519"/>
            <a:ext cx="5595257" cy="6298767"/>
          </a:xfrm>
          <a:prstGeom prst="rect">
            <a:avLst/>
          </a:prstGeom>
        </p:spPr>
      </p:pic>
    </p:spTree>
    <p:extLst>
      <p:ext uri="{BB962C8B-B14F-4D97-AF65-F5344CB8AC3E}">
        <p14:creationId xmlns:p14="http://schemas.microsoft.com/office/powerpoint/2010/main" val="1849705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أهمية  الوصفة الطبية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6" y="1427263"/>
            <a:ext cx="8229600" cy="4141024"/>
          </a:xfrm>
        </p:spPr>
        <p:txBody>
          <a:bodyPr>
            <a:normAutofit lnSpcReduction="10000"/>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تعتبر الوصفة الطبية </a:t>
            </a:r>
            <a:r>
              <a:rPr lang="ar-SY" sz="3200" b="1" dirty="0" smtClean="0">
                <a:solidFill>
                  <a:srgbClr val="FF0000"/>
                </a:solidFill>
                <a:latin typeface="Arial" panose="020B0604020202020204" pitchFamily="34" charset="0"/>
                <a:cs typeface="Arial" panose="020B0604020202020204" pitchFamily="34" charset="0"/>
              </a:rPr>
              <a:t>وثيقة قانونية</a:t>
            </a:r>
            <a:r>
              <a:rPr lang="ar-SY" sz="3200" b="1" dirty="0" smtClean="0">
                <a:solidFill>
                  <a:srgbClr val="92D050"/>
                </a:solidFill>
                <a:latin typeface="Arial" panose="020B0604020202020204" pitchFamily="34" charset="0"/>
                <a:cs typeface="Arial" panose="020B0604020202020204" pitchFamily="34" charset="0"/>
              </a:rPr>
              <a:t> مما جعلها تخضع دائما لتعليمات خاصة ومشددة مثل ختم الطبيب وختم الصيدلي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هذه الورقة الصغيرة يمكن أن تكون سبباً في تعاسة ثلاثة أشخاص ( الطبيب – الصيدلي – المريض )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لا يجوز إعادة صرف الوصفة في حال كانت تحوي على مواد مخدرة أو مواد ذات مفعول تراكمي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مدة الوصفة 28 يوم للأدوية الخطرة أو التي تحوي على مخدرات و6 أشهر لأدوية الأمراض المزمنة . </a:t>
            </a:r>
          </a:p>
          <a:p>
            <a:pPr>
              <a:buClr>
                <a:srgbClr val="FF0000"/>
              </a:buClr>
              <a:buFont typeface="Wingdings" panose="05000000000000000000" pitchFamily="2" charset="2"/>
              <a:buChar char="q"/>
            </a:pPr>
            <a:endParaRPr lang="ar-SY" sz="32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276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76350"/>
            <a:ext cx="8001056" cy="785818"/>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لغة  الوصفة الطبية </a:t>
            </a:r>
            <a:endParaRPr lang="ar-SY" sz="4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6" y="962166"/>
            <a:ext cx="8229600" cy="5616055"/>
          </a:xfrm>
        </p:spPr>
        <p:txBody>
          <a:bodyPr>
            <a:noAutofit/>
          </a:bodyPr>
          <a:lstStyle/>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كانت الوصفات سابقاً تكتب باللغة اللاتينية للاحتفاظ بسر طبيعة الدواء وكون اللغة عالمية فيما مضى</a:t>
            </a:r>
            <a:r>
              <a:rPr lang="ar-SY" sz="2400" b="1" dirty="0" smtClean="0">
                <a:solidFill>
                  <a:srgbClr val="92D050"/>
                </a:solidFill>
                <a:latin typeface="Arial" panose="020B0604020202020204" pitchFamily="34" charset="0"/>
                <a:cs typeface="Arial" panose="020B0604020202020204" pitchFamily="34" charset="0"/>
              </a:rPr>
              <a:t>.</a:t>
            </a:r>
            <a:endParaRPr lang="ar-SY" sz="24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في يومنا هذا تكتب الوصفات بلغات أخرى أهمها الانكليزية والفرنسية ومع ذلك فقد بقيت المصطلحات اللاتينية التقليدية على حالها وعلى الصيدلي معرفتها جيداً</a:t>
            </a:r>
            <a:r>
              <a:rPr lang="ar-SY" sz="2400" b="1" dirty="0" smtClean="0">
                <a:solidFill>
                  <a:srgbClr val="92D050"/>
                </a:solidFill>
                <a:latin typeface="Arial" panose="020B0604020202020204" pitchFamily="34" charset="0"/>
                <a:cs typeface="Arial" panose="020B0604020202020204" pitchFamily="34" charset="0"/>
              </a:rPr>
              <a:t>.</a:t>
            </a:r>
            <a:endParaRPr lang="ar-SY" sz="24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2400" b="1" dirty="0" smtClean="0">
                <a:solidFill>
                  <a:srgbClr val="92D050"/>
                </a:solidFill>
                <a:latin typeface="Arial" panose="020B0604020202020204" pitchFamily="34" charset="0"/>
                <a:cs typeface="Arial" panose="020B0604020202020204" pitchFamily="34" charset="0"/>
              </a:rPr>
              <a:t>استمر </a:t>
            </a:r>
            <a:r>
              <a:rPr lang="ar-SY" sz="2400" b="1" dirty="0">
                <a:solidFill>
                  <a:srgbClr val="92D050"/>
                </a:solidFill>
                <a:latin typeface="Arial" panose="020B0604020202020204" pitchFamily="34" charset="0"/>
                <a:cs typeface="Arial" panose="020B0604020202020204" pitchFamily="34" charset="0"/>
              </a:rPr>
              <a:t>باستعمال اللاتينية وسبب الاستمرار هو كما يلي</a:t>
            </a:r>
            <a:r>
              <a:rPr lang="ar-SY" sz="2400" b="1" dirty="0" smtClean="0">
                <a:solidFill>
                  <a:srgbClr val="92D050"/>
                </a:solidFill>
                <a:latin typeface="Arial" panose="020B0604020202020204" pitchFamily="34" charset="0"/>
                <a:cs typeface="Arial" panose="020B0604020202020204" pitchFamily="34" charset="0"/>
              </a:rPr>
              <a:t>:</a:t>
            </a:r>
            <a:endParaRPr lang="ar-SY" sz="24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فهم الوصفة من صيادلة كل البلدان.</a:t>
            </a: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تشابه الأسماء اللاتينية الصيدلانية في كل البلدان, وفي حال المواد الفعالة فإن الاسم اللاتيني لمختلف الدساتير هو غالباً متطابق.</a:t>
            </a: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إن الرموز اللاتينية المختصرة هي اختزالات سهلة لصاحب المهنة.</a:t>
            </a: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الحفاظ على سر طبيعة الدواء والداء, في الوقت ذاته لا يمكن للمريض به أن يتعلم طبيعة كتابة الوصفة لنفسه.</a:t>
            </a:r>
          </a:p>
          <a:p>
            <a:pPr>
              <a:buClr>
                <a:srgbClr val="FF0000"/>
              </a:buClr>
              <a:buFont typeface="Wingdings" panose="05000000000000000000" pitchFamily="2" charset="2"/>
              <a:buChar char="q"/>
            </a:pPr>
            <a:r>
              <a:rPr lang="ar-SY" sz="2400" b="1" dirty="0">
                <a:solidFill>
                  <a:srgbClr val="92D050"/>
                </a:solidFill>
                <a:latin typeface="Arial" panose="020B0604020202020204" pitchFamily="34" charset="0"/>
                <a:cs typeface="Arial" panose="020B0604020202020204" pitchFamily="34" charset="0"/>
              </a:rPr>
              <a:t>ومع ذلك فإن اللغة الإنكليزية تبقى هي السائدة</a:t>
            </a:r>
            <a:endParaRPr lang="ar-SY" sz="24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690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428604"/>
            <a:ext cx="8001056" cy="785818"/>
          </a:xfrm>
        </p:spPr>
        <p:txBody>
          <a:bodyPr>
            <a:noAutofit/>
          </a:bodyPr>
          <a:lstStyle/>
          <a:p>
            <a:pPr algn="ctr" rtl="0"/>
            <a:endParaRPr lang="ar-SY" sz="3600" b="1" dirty="0">
              <a:ln w="18415" cmpd="sng">
                <a:noFill/>
                <a:prstDash val="solid"/>
              </a:ln>
              <a:solidFill>
                <a:srgbClr val="FFFF00"/>
              </a:solidFill>
              <a:effectLst>
                <a:outerShdw blurRad="63500" dir="3600000" algn="tl" rotWithShape="0">
                  <a:srgbClr val="000000">
                    <a:alpha val="70000"/>
                  </a:srgbClr>
                </a:outerShdw>
              </a:effectLst>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495731"/>
            <a:ext cx="4104456" cy="4968552"/>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84784"/>
            <a:ext cx="4104456" cy="4968552"/>
          </a:xfrm>
          <a:prstGeom prst="rect">
            <a:avLst/>
          </a:prstGeom>
        </p:spPr>
      </p:pic>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9" name="شكل حر 8"/>
          <p:cNvSpPr/>
          <p:nvPr/>
        </p:nvSpPr>
        <p:spPr>
          <a:xfrm rot="3399629">
            <a:off x="2502558" y="257353"/>
            <a:ext cx="667293" cy="1956207"/>
          </a:xfrm>
          <a:custGeom>
            <a:avLst/>
            <a:gdLst>
              <a:gd name="connsiteX0" fmla="*/ 87626 w 333989"/>
              <a:gd name="connsiteY0" fmla="*/ 0 h 2414998"/>
              <a:gd name="connsiteX1" fmla="*/ 333286 w 333989"/>
              <a:gd name="connsiteY1" fmla="*/ 2374710 h 2414998"/>
              <a:gd name="connsiteX2" fmla="*/ 19387 w 333989"/>
              <a:gd name="connsiteY2" fmla="*/ 1501253 h 2414998"/>
              <a:gd name="connsiteX3" fmla="*/ 60331 w 333989"/>
              <a:gd name="connsiteY3" fmla="*/ 1583140 h 2414998"/>
            </a:gdLst>
            <a:ahLst/>
            <a:cxnLst>
              <a:cxn ang="0">
                <a:pos x="connsiteX0" y="connsiteY0"/>
              </a:cxn>
              <a:cxn ang="0">
                <a:pos x="connsiteX1" y="connsiteY1"/>
              </a:cxn>
              <a:cxn ang="0">
                <a:pos x="connsiteX2" y="connsiteY2"/>
              </a:cxn>
              <a:cxn ang="0">
                <a:pos x="connsiteX3" y="connsiteY3"/>
              </a:cxn>
            </a:cxnLst>
            <a:rect l="l" t="t" r="r" b="b"/>
            <a:pathLst>
              <a:path w="333989" h="2414998">
                <a:moveTo>
                  <a:pt x="87626" y="0"/>
                </a:moveTo>
                <a:cubicBezTo>
                  <a:pt x="216142" y="1062250"/>
                  <a:pt x="344659" y="2124501"/>
                  <a:pt x="333286" y="2374710"/>
                </a:cubicBezTo>
                <a:cubicBezTo>
                  <a:pt x="321913" y="2624919"/>
                  <a:pt x="64879" y="1633181"/>
                  <a:pt x="19387" y="1501253"/>
                </a:cubicBezTo>
                <a:cubicBezTo>
                  <a:pt x="-26105" y="1369325"/>
                  <a:pt x="17113" y="1476232"/>
                  <a:pt x="60331" y="158314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10" name="ضرب 9"/>
          <p:cNvSpPr/>
          <p:nvPr/>
        </p:nvSpPr>
        <p:spPr>
          <a:xfrm>
            <a:off x="5471395" y="878236"/>
            <a:ext cx="2716254" cy="1100865"/>
          </a:xfrm>
          <a:prstGeom prst="mathMultiply">
            <a:avLst>
              <a:gd name="adj1" fmla="val 71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Tree>
    <p:extLst>
      <p:ext uri="{BB962C8B-B14F-4D97-AF65-F5344CB8AC3E}">
        <p14:creationId xmlns:p14="http://schemas.microsoft.com/office/powerpoint/2010/main" val="2145431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5" y="436728"/>
            <a:ext cx="8001056" cy="1241946"/>
          </a:xfrm>
        </p:spPr>
        <p:txBody>
          <a:bodyPr>
            <a:noAutofit/>
          </a:bodyPr>
          <a:lstStyle/>
          <a:p>
            <a:pPr algn="ctr" rtl="0"/>
            <a:r>
              <a:rPr lang="ar-SY" sz="4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2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br>
              <a:rPr lang="en-US" sz="28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br>
            <a:r>
              <a:rPr lang="en-US" sz="36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MEDICAL REPORT </a:t>
            </a:r>
            <a:r>
              <a:rPr lang="ar-SA" sz="36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endParaRPr lang="ar-SY" sz="28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883391"/>
            <a:ext cx="8001055" cy="4258102"/>
          </a:xfrm>
        </p:spPr>
      </p:pic>
    </p:spTree>
    <p:extLst>
      <p:ext uri="{BB962C8B-B14F-4D97-AF65-F5344CB8AC3E}">
        <p14:creationId xmlns:p14="http://schemas.microsoft.com/office/powerpoint/2010/main" val="255346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5" y="436728"/>
            <a:ext cx="8001056" cy="1241946"/>
          </a:xfrm>
        </p:spPr>
        <p:txBody>
          <a:bodyPr>
            <a:noAutofit/>
          </a:bodyPr>
          <a:lstStyle/>
          <a:p>
            <a:pPr algn="ctr" rtl="0"/>
            <a: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تعريف </a:t>
            </a:r>
            <a:r>
              <a:rPr lang="en-US"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r>
            <a:br>
              <a:rPr lang="en-US"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br>
            <a:r>
              <a:rPr lang="en-US"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MEDICAL REPORT </a:t>
            </a:r>
            <a:r>
              <a:rPr lang="ar-SA"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endParaRPr lang="ar-SY" sz="32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314323" y="1766314"/>
            <a:ext cx="8229600" cy="4326923"/>
          </a:xfrm>
        </p:spPr>
        <p:txBody>
          <a:bodyPr>
            <a:normAutofit/>
          </a:bodyPr>
          <a:lstStyle/>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هو</a:t>
            </a:r>
            <a:r>
              <a:rPr lang="ar-SY" sz="2800" b="1" dirty="0" smtClean="0">
                <a:solidFill>
                  <a:srgbClr val="92D050"/>
                </a:solidFill>
                <a:latin typeface="Arial" panose="020B0604020202020204" pitchFamily="34" charset="0"/>
                <a:cs typeface="Arial" panose="020B0604020202020204" pitchFamily="34" charset="0"/>
              </a:rPr>
              <a:t> </a:t>
            </a:r>
            <a:r>
              <a:rPr lang="ar-SA" sz="2800" b="1" dirty="0" smtClean="0">
                <a:solidFill>
                  <a:srgbClr val="92D050"/>
                </a:solidFill>
                <a:latin typeface="Arial" panose="020B0604020202020204" pitchFamily="34" charset="0"/>
                <a:cs typeface="Arial" panose="020B0604020202020204" pitchFamily="34" charset="0"/>
              </a:rPr>
              <a:t>وثيقةً رسمية</a:t>
            </a:r>
            <a:r>
              <a:rPr lang="ar-SY" sz="2800" b="1" dirty="0" smtClean="0">
                <a:solidFill>
                  <a:srgbClr val="92D050"/>
                </a:solidFill>
                <a:latin typeface="Arial" panose="020B0604020202020204" pitchFamily="34" charset="0"/>
                <a:cs typeface="Arial" panose="020B0604020202020204" pitchFamily="34" charset="0"/>
              </a:rPr>
              <a:t> قانونية </a:t>
            </a:r>
            <a:r>
              <a:rPr lang="ar-SA" sz="2800" b="1" dirty="0" smtClean="0">
                <a:solidFill>
                  <a:srgbClr val="92D050"/>
                </a:solidFill>
                <a:latin typeface="Arial" panose="020B0604020202020204" pitchFamily="34" charset="0"/>
                <a:cs typeface="Arial" panose="020B0604020202020204" pitchFamily="34" charset="0"/>
              </a:rPr>
              <a:t>، </a:t>
            </a:r>
            <a:r>
              <a:rPr lang="ar-SA" sz="2800" b="1" dirty="0">
                <a:solidFill>
                  <a:srgbClr val="92D050"/>
                </a:solidFill>
                <a:latin typeface="Arial" panose="020B0604020202020204" pitchFamily="34" charset="0"/>
                <a:cs typeface="Arial" panose="020B0604020202020204" pitchFamily="34" charset="0"/>
              </a:rPr>
              <a:t>توثّق </a:t>
            </a:r>
            <a:r>
              <a:rPr lang="ar-SY" sz="2800" b="1" dirty="0" smtClean="0">
                <a:solidFill>
                  <a:srgbClr val="92D050"/>
                </a:solidFill>
                <a:latin typeface="Arial" panose="020B0604020202020204" pitchFamily="34" charset="0"/>
                <a:cs typeface="Arial" panose="020B0604020202020204" pitchFamily="34" charset="0"/>
              </a:rPr>
              <a:t>ا</a:t>
            </a:r>
            <a:r>
              <a:rPr lang="ar-SA" sz="2800" b="1" dirty="0" smtClean="0">
                <a:solidFill>
                  <a:srgbClr val="92D050"/>
                </a:solidFill>
                <a:latin typeface="Arial" panose="020B0604020202020204" pitchFamily="34" charset="0"/>
                <a:cs typeface="Arial" panose="020B0604020202020204" pitchFamily="34" charset="0"/>
              </a:rPr>
              <a:t>لحالة </a:t>
            </a:r>
            <a:r>
              <a:rPr lang="ar-SA" sz="2800" b="1" dirty="0">
                <a:solidFill>
                  <a:srgbClr val="92D050"/>
                </a:solidFill>
                <a:latin typeface="Arial" panose="020B0604020202020204" pitchFamily="34" charset="0"/>
                <a:cs typeface="Arial" panose="020B0604020202020204" pitchFamily="34" charset="0"/>
              </a:rPr>
              <a:t>المرضية التي يعاني منها المريض، ومراحل تلقيه </a:t>
            </a:r>
            <a:r>
              <a:rPr lang="ar-SY" sz="2800" b="1" dirty="0" smtClean="0">
                <a:solidFill>
                  <a:srgbClr val="92D050"/>
                </a:solidFill>
                <a:latin typeface="Arial" panose="020B0604020202020204" pitchFamily="34" charset="0"/>
                <a:cs typeface="Arial" panose="020B0604020202020204" pitchFamily="34" charset="0"/>
              </a:rPr>
              <a:t>ا</a:t>
            </a:r>
            <a:r>
              <a:rPr lang="ar-SA" sz="2800" b="1" dirty="0" smtClean="0">
                <a:solidFill>
                  <a:srgbClr val="92D050"/>
                </a:solidFill>
                <a:latin typeface="Arial" panose="020B0604020202020204" pitchFamily="34" charset="0"/>
                <a:cs typeface="Arial" panose="020B0604020202020204" pitchFamily="34" charset="0"/>
              </a:rPr>
              <a:t>لعلاج </a:t>
            </a:r>
            <a:r>
              <a:rPr lang="ar-SA" sz="2800" b="1" dirty="0">
                <a:solidFill>
                  <a:srgbClr val="92D050"/>
                </a:solidFill>
                <a:latin typeface="Arial" panose="020B0604020202020204" pitchFamily="34" charset="0"/>
                <a:cs typeface="Arial" panose="020B0604020202020204" pitchFamily="34" charset="0"/>
              </a:rPr>
              <a:t>خلال فترة زمنية محددة يُطلق عليها مسمى (المدة العلاجية).</a:t>
            </a: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 </a:t>
            </a:r>
            <a:r>
              <a:rPr lang="ar-SA" sz="2800" b="1" dirty="0">
                <a:solidFill>
                  <a:srgbClr val="92D050"/>
                </a:solidFill>
                <a:latin typeface="Arial" panose="020B0604020202020204" pitchFamily="34" charset="0"/>
                <a:cs typeface="Arial" panose="020B0604020202020204" pitchFamily="34" charset="0"/>
              </a:rPr>
              <a:t>التقرير الذي يتمّ إعداده من قبل الطبيب المتخصّص للمريض، من أجل وصف حالته المرضية، ويُعرف أيضاً بأنه الوصف الطبي لنوع المرض الذي يعاني منه المريض، بالاعتماد على طبيعة الأسباب، والأعراض الظاهرة عليه. </a:t>
            </a:r>
            <a:r>
              <a:rPr lang="ar-SA" sz="2800" b="1" dirty="0" smtClean="0">
                <a:solidFill>
                  <a:srgbClr val="92D050"/>
                </a:solidFill>
                <a:latin typeface="Arial" panose="020B0604020202020204" pitchFamily="34" charset="0"/>
                <a:cs typeface="Arial" panose="020B0604020202020204" pitchFamily="34" charset="0"/>
              </a:rPr>
              <a:t>يُعدّ</a:t>
            </a:r>
            <a:endParaRPr lang="ar-SA" sz="28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001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5" y="436728"/>
            <a:ext cx="8001056" cy="668741"/>
          </a:xfrm>
        </p:spPr>
        <p:txBody>
          <a:bodyPr>
            <a:noAutofit/>
          </a:bodyPr>
          <a:lstStyle/>
          <a:p>
            <a:pPr algn="ctr" rtl="0"/>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مكونات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28595" y="1487607"/>
            <a:ext cx="8229600" cy="4326923"/>
          </a:xfrm>
        </p:spPr>
        <p:txBody>
          <a:bodyPr>
            <a:normAutofit/>
          </a:bodyPr>
          <a:lstStyle/>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يحتوي </a:t>
            </a:r>
            <a:r>
              <a:rPr lang="ar-SA" sz="2800" b="1" dirty="0">
                <a:solidFill>
                  <a:srgbClr val="92D050"/>
                </a:solidFill>
                <a:latin typeface="Arial" panose="020B0604020202020204" pitchFamily="34" charset="0"/>
                <a:cs typeface="Arial" panose="020B0604020202020204" pitchFamily="34" charset="0"/>
              </a:rPr>
              <a:t>التقرير الطبي على مجموعةٍ من المكونات الرئيسية والمهمّة حتى يتم اعتماد أنّه تقرير طبي صحيح، وتُصنّف هذه المكونات بناءً على الترتيب </a:t>
            </a:r>
            <a:r>
              <a:rPr lang="ar-SA" sz="2800" b="1" dirty="0" smtClean="0">
                <a:solidFill>
                  <a:srgbClr val="92D050"/>
                </a:solidFill>
                <a:latin typeface="Arial" panose="020B0604020202020204" pitchFamily="34" charset="0"/>
                <a:cs typeface="Arial" panose="020B0604020202020204" pitchFamily="34" charset="0"/>
              </a:rPr>
              <a:t>التالي</a:t>
            </a:r>
            <a:r>
              <a:rPr lang="ar-SY" sz="2800" b="1" dirty="0" smtClean="0">
                <a:solidFill>
                  <a:srgbClr val="92D050"/>
                </a:solidFill>
                <a:latin typeface="Arial" panose="020B0604020202020204" pitchFamily="34" charset="0"/>
                <a:cs typeface="Arial" panose="020B0604020202020204" pitchFamily="34" charset="0"/>
              </a:rPr>
              <a:t>: 9</a:t>
            </a:r>
          </a:p>
          <a:p>
            <a:pPr marL="64008" indent="0">
              <a:buClr>
                <a:srgbClr val="FF0000"/>
              </a:buClr>
              <a:buNone/>
            </a:pPr>
            <a:endParaRPr lang="ar-SY" sz="2800" b="1" dirty="0" smtClean="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مقدمة </a:t>
            </a:r>
            <a:r>
              <a:rPr lang="ar-SA" sz="2800" b="1" dirty="0">
                <a:solidFill>
                  <a:srgbClr val="92D050"/>
                </a:solidFill>
                <a:latin typeface="Arial" panose="020B0604020202020204" pitchFamily="34" charset="0"/>
                <a:cs typeface="Arial" panose="020B0604020202020204" pitchFamily="34" charset="0"/>
              </a:rPr>
              <a:t>التقرير الطبي </a:t>
            </a:r>
            <a:r>
              <a:rPr lang="ar-SY" sz="2800"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الوصف </a:t>
            </a:r>
            <a:r>
              <a:rPr lang="ar-SA" sz="2800" b="1" dirty="0">
                <a:solidFill>
                  <a:srgbClr val="92D050"/>
                </a:solidFill>
                <a:latin typeface="Arial" panose="020B0604020202020204" pitchFamily="34" charset="0"/>
                <a:cs typeface="Arial" panose="020B0604020202020204" pitchFamily="34" charset="0"/>
              </a:rPr>
              <a:t>الطبي </a:t>
            </a:r>
            <a:r>
              <a:rPr lang="ar-SY" sz="2800" b="1" dirty="0" smtClean="0">
                <a:solidFill>
                  <a:srgbClr val="92D05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معلومات </a:t>
            </a:r>
            <a:r>
              <a:rPr lang="ar-SA" sz="2800" b="1" dirty="0">
                <a:solidFill>
                  <a:srgbClr val="92D050"/>
                </a:solidFill>
                <a:latin typeface="Arial" panose="020B0604020202020204" pitchFamily="34" charset="0"/>
                <a:cs typeface="Arial" panose="020B0604020202020204" pitchFamily="34" charset="0"/>
              </a:rPr>
              <a:t>عن </a:t>
            </a:r>
            <a:r>
              <a:rPr lang="ar-SA" sz="2800" b="1" dirty="0" smtClean="0">
                <a:solidFill>
                  <a:srgbClr val="92D050"/>
                </a:solidFill>
                <a:latin typeface="Arial" panose="020B0604020202020204" pitchFamily="34" charset="0"/>
                <a:cs typeface="Arial" panose="020B0604020202020204" pitchFamily="34" charset="0"/>
              </a:rPr>
              <a:t>الطبيب</a:t>
            </a:r>
            <a:r>
              <a:rPr lang="ar-SY" sz="2800" b="1" dirty="0" smtClean="0">
                <a:solidFill>
                  <a:srgbClr val="92D050"/>
                </a:solidFill>
                <a:latin typeface="Arial" panose="020B0604020202020204" pitchFamily="34" charset="0"/>
                <a:cs typeface="Arial" panose="020B0604020202020204" pitchFamily="34" charset="0"/>
              </a:rPr>
              <a:t>.</a:t>
            </a:r>
            <a:endParaRPr lang="ar-SA" sz="28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87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5" y="436728"/>
            <a:ext cx="8001056" cy="668741"/>
          </a:xfrm>
        </p:spPr>
        <p:txBody>
          <a:bodyPr>
            <a:noAutofit/>
          </a:bodyPr>
          <a:lstStyle/>
          <a:p>
            <a:pPr algn="ctr" rtl="0"/>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مكونات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578721" y="1487607"/>
            <a:ext cx="8229600" cy="4326923"/>
          </a:xfrm>
        </p:spPr>
        <p:txBody>
          <a:bodyPr>
            <a:normAutofit/>
          </a:bodyPr>
          <a:lstStyle/>
          <a:p>
            <a:pPr>
              <a:buClr>
                <a:srgbClr val="FF0000"/>
              </a:buClr>
              <a:buFont typeface="Wingdings" panose="05000000000000000000" pitchFamily="2" charset="2"/>
              <a:buChar char="q"/>
            </a:pPr>
            <a:r>
              <a:rPr lang="ar-SY" sz="2800" b="1" dirty="0" smtClean="0">
                <a:solidFill>
                  <a:srgbClr val="FF0000"/>
                </a:solidFill>
                <a:latin typeface="Arial" panose="020B0604020202020204" pitchFamily="34" charset="0"/>
                <a:cs typeface="Arial" panose="020B0604020202020204" pitchFamily="34" charset="0"/>
              </a:rPr>
              <a:t>أولاً : </a:t>
            </a:r>
            <a:r>
              <a:rPr lang="ar-SA" sz="2800" b="1" dirty="0" smtClean="0">
                <a:solidFill>
                  <a:srgbClr val="FF0000"/>
                </a:solidFill>
                <a:latin typeface="Arial" panose="020B0604020202020204" pitchFamily="34" charset="0"/>
                <a:cs typeface="Arial" panose="020B0604020202020204" pitchFamily="34" charset="0"/>
              </a:rPr>
              <a:t>مقدمة </a:t>
            </a:r>
            <a:r>
              <a:rPr lang="ar-SA" sz="2800" b="1" dirty="0">
                <a:solidFill>
                  <a:srgbClr val="FF0000"/>
                </a:solidFill>
                <a:latin typeface="Arial" panose="020B0604020202020204" pitchFamily="34" charset="0"/>
                <a:cs typeface="Arial" panose="020B0604020202020204" pitchFamily="34" charset="0"/>
              </a:rPr>
              <a:t>التقرير الطبي </a:t>
            </a:r>
            <a:r>
              <a:rPr lang="ar-SA" sz="2800" b="1" dirty="0">
                <a:solidFill>
                  <a:srgbClr val="92D050"/>
                </a:solidFill>
                <a:latin typeface="Arial" panose="020B0604020202020204" pitchFamily="34" charset="0"/>
                <a:cs typeface="Arial" panose="020B0604020202020204" pitchFamily="34" charset="0"/>
              </a:rPr>
              <a:t>تحتوي على مجموعةٍ من المعلومات الخاصّة بالمستشفى، أو العيادة الطبية التي تلقّى المريض العلاج بها، </a:t>
            </a:r>
            <a:r>
              <a:rPr lang="ar-SA" sz="2800" b="1" dirty="0" smtClean="0">
                <a:solidFill>
                  <a:srgbClr val="92D050"/>
                </a:solidFill>
                <a:latin typeface="Arial" panose="020B0604020202020204" pitchFamily="34" charset="0"/>
                <a:cs typeface="Arial" panose="020B0604020202020204" pitchFamily="34" charset="0"/>
              </a:rPr>
              <a:t>تتضمّن </a:t>
            </a:r>
            <a:r>
              <a:rPr lang="ar-SY" sz="2800" b="1" dirty="0" smtClean="0">
                <a:solidFill>
                  <a:srgbClr val="92D050"/>
                </a:solidFill>
                <a:latin typeface="Arial" panose="020B0604020202020204" pitchFamily="34" charset="0"/>
                <a:cs typeface="Arial" panose="020B0604020202020204" pitchFamily="34" charset="0"/>
              </a:rPr>
              <a:t>: </a:t>
            </a: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تاريخ </a:t>
            </a:r>
            <a:r>
              <a:rPr lang="ar-SA" sz="2800" b="1" dirty="0">
                <a:solidFill>
                  <a:srgbClr val="92D050"/>
                </a:solidFill>
                <a:latin typeface="Arial" panose="020B0604020202020204" pitchFamily="34" charset="0"/>
                <a:cs typeface="Arial" panose="020B0604020202020204" pitchFamily="34" charset="0"/>
              </a:rPr>
              <a:t>إعداد التقرير </a:t>
            </a:r>
            <a:r>
              <a:rPr lang="ar-SA" sz="2800" b="1" dirty="0" smtClean="0">
                <a:solidFill>
                  <a:srgbClr val="92D050"/>
                </a:solidFill>
                <a:latin typeface="Arial" panose="020B0604020202020204" pitchFamily="34" charset="0"/>
                <a:cs typeface="Arial" panose="020B0604020202020204" pitchFamily="34" charset="0"/>
              </a:rPr>
              <a:t>الطبي</a:t>
            </a:r>
            <a:r>
              <a:rPr lang="ar-SY" sz="2800" b="1" dirty="0" smtClean="0">
                <a:solidFill>
                  <a:srgbClr val="92D050"/>
                </a:solidFill>
                <a:latin typeface="Arial" panose="020B0604020202020204" pitchFamily="34" charset="0"/>
                <a:cs typeface="Arial" panose="020B0604020202020204" pitchFamily="34" charset="0"/>
              </a:rPr>
              <a:t> . </a:t>
            </a: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المعلومات </a:t>
            </a:r>
            <a:r>
              <a:rPr lang="ar-SA" sz="2800" b="1" dirty="0">
                <a:solidFill>
                  <a:srgbClr val="92D050"/>
                </a:solidFill>
                <a:latin typeface="Arial" panose="020B0604020202020204" pitchFamily="34" charset="0"/>
                <a:cs typeface="Arial" panose="020B0604020202020204" pitchFamily="34" charset="0"/>
              </a:rPr>
              <a:t>الشخصيّة </a:t>
            </a:r>
            <a:r>
              <a:rPr lang="ar-SA" sz="2800" b="1" dirty="0" smtClean="0">
                <a:solidFill>
                  <a:srgbClr val="92D050"/>
                </a:solidFill>
                <a:latin typeface="Arial" panose="020B0604020202020204" pitchFamily="34" charset="0"/>
                <a:cs typeface="Arial" panose="020B0604020202020204" pitchFamily="34" charset="0"/>
              </a:rPr>
              <a:t>للمريض</a:t>
            </a:r>
            <a:r>
              <a:rPr lang="ar-SY" sz="2800" b="1" dirty="0" smtClean="0">
                <a:solidFill>
                  <a:srgbClr val="92D050"/>
                </a:solidFill>
                <a:latin typeface="Arial" panose="020B0604020202020204" pitchFamily="34" charset="0"/>
                <a:cs typeface="Arial" panose="020B0604020202020204" pitchFamily="34" charset="0"/>
              </a:rPr>
              <a:t> </a:t>
            </a:r>
            <a:r>
              <a:rPr lang="ar-SA" sz="2800" b="1" dirty="0" smtClean="0">
                <a:solidFill>
                  <a:srgbClr val="92D050"/>
                </a:solidFill>
                <a:latin typeface="Arial" panose="020B0604020202020204" pitchFamily="34" charset="0"/>
                <a:cs typeface="Arial" panose="020B0604020202020204" pitchFamily="34" charset="0"/>
              </a:rPr>
              <a:t>والتي </a:t>
            </a:r>
            <a:r>
              <a:rPr lang="ar-SA" sz="2800" b="1" dirty="0">
                <a:solidFill>
                  <a:srgbClr val="92D050"/>
                </a:solidFill>
                <a:latin typeface="Arial" panose="020B0604020202020204" pitchFamily="34" charset="0"/>
                <a:cs typeface="Arial" panose="020B0604020202020204" pitchFamily="34" charset="0"/>
              </a:rPr>
              <a:t>تشمل: اسم </a:t>
            </a:r>
            <a:r>
              <a:rPr lang="ar-SA" sz="2800" b="1" dirty="0" smtClean="0">
                <a:solidFill>
                  <a:srgbClr val="92D050"/>
                </a:solidFill>
                <a:latin typeface="Arial" panose="020B0604020202020204" pitchFamily="34" charset="0"/>
                <a:cs typeface="Arial" panose="020B0604020202020204" pitchFamily="34" charset="0"/>
              </a:rPr>
              <a:t>المريض</a:t>
            </a:r>
            <a:r>
              <a:rPr lang="ar-SY" sz="2800" b="1" dirty="0" smtClean="0">
                <a:solidFill>
                  <a:srgbClr val="92D050"/>
                </a:solidFill>
                <a:latin typeface="Arial" panose="020B0604020202020204" pitchFamily="34" charset="0"/>
                <a:cs typeface="Arial" panose="020B0604020202020204" pitchFamily="34" charset="0"/>
              </a:rPr>
              <a:t>-</a:t>
            </a:r>
            <a:r>
              <a:rPr lang="ar-SA" sz="2800" b="1" dirty="0" smtClean="0">
                <a:solidFill>
                  <a:srgbClr val="92D050"/>
                </a:solidFill>
                <a:latin typeface="Arial" panose="020B0604020202020204" pitchFamily="34" charset="0"/>
                <a:cs typeface="Arial" panose="020B0604020202020204" pitchFamily="34" charset="0"/>
              </a:rPr>
              <a:t> عمره</a:t>
            </a:r>
            <a:r>
              <a:rPr lang="ar-SY" sz="2800" b="1" dirty="0" smtClean="0">
                <a:solidFill>
                  <a:srgbClr val="92D050"/>
                </a:solidFill>
                <a:latin typeface="Arial" panose="020B0604020202020204" pitchFamily="34" charset="0"/>
                <a:cs typeface="Arial" panose="020B0604020202020204" pitchFamily="34" charset="0"/>
              </a:rPr>
              <a:t> - </a:t>
            </a:r>
            <a:r>
              <a:rPr lang="ar-SA" sz="2800" b="1" dirty="0" smtClean="0">
                <a:solidFill>
                  <a:srgbClr val="92D050"/>
                </a:solidFill>
                <a:latin typeface="Arial" panose="020B0604020202020204" pitchFamily="34" charset="0"/>
                <a:cs typeface="Arial" panose="020B0604020202020204" pitchFamily="34" charset="0"/>
              </a:rPr>
              <a:t>رقم </a:t>
            </a:r>
            <a:r>
              <a:rPr lang="ar-SA" sz="2800" b="1" dirty="0">
                <a:solidFill>
                  <a:srgbClr val="92D050"/>
                </a:solidFill>
                <a:latin typeface="Arial" panose="020B0604020202020204" pitchFamily="34" charset="0"/>
                <a:cs typeface="Arial" panose="020B0604020202020204" pitchFamily="34" charset="0"/>
              </a:rPr>
              <a:t>ملفّه الطبي في حال </a:t>
            </a:r>
            <a:r>
              <a:rPr lang="ar-SA" sz="2800" b="1" dirty="0" smtClean="0">
                <a:solidFill>
                  <a:srgbClr val="92D050"/>
                </a:solidFill>
                <a:latin typeface="Arial" panose="020B0604020202020204" pitchFamily="34" charset="0"/>
                <a:cs typeface="Arial" panose="020B0604020202020204" pitchFamily="34" charset="0"/>
              </a:rPr>
              <a:t>وجوده</a:t>
            </a:r>
            <a:r>
              <a:rPr lang="ar-SY" sz="2800" b="1" dirty="0" smtClean="0">
                <a:solidFill>
                  <a:srgbClr val="92D050"/>
                </a:solidFill>
                <a:latin typeface="Arial" panose="020B0604020202020204" pitchFamily="34" charset="0"/>
                <a:cs typeface="Arial" panose="020B0604020202020204" pitchFamily="34" charset="0"/>
              </a:rPr>
              <a:t> .</a:t>
            </a:r>
            <a:r>
              <a:rPr lang="ar-SA" sz="2800" b="1" dirty="0" smtClean="0">
                <a:solidFill>
                  <a:srgbClr val="92D050"/>
                </a:solidFill>
                <a:latin typeface="Arial" panose="020B0604020202020204" pitchFamily="34" charset="0"/>
                <a:cs typeface="Arial" panose="020B0604020202020204" pitchFamily="34" charset="0"/>
              </a:rPr>
              <a:t> </a:t>
            </a:r>
            <a:endParaRPr lang="ar-SY" sz="2800" b="1" dirty="0" smtClean="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A" sz="2800" b="1" dirty="0" smtClean="0">
                <a:solidFill>
                  <a:srgbClr val="92D050"/>
                </a:solidFill>
                <a:latin typeface="Arial" panose="020B0604020202020204" pitchFamily="34" charset="0"/>
                <a:cs typeface="Arial" panose="020B0604020202020204" pitchFamily="34" charset="0"/>
              </a:rPr>
              <a:t>وتختلف </a:t>
            </a:r>
            <a:r>
              <a:rPr lang="ar-SA" sz="2800" b="1" dirty="0">
                <a:solidFill>
                  <a:srgbClr val="92D050"/>
                </a:solidFill>
                <a:latin typeface="Arial" panose="020B0604020202020204" pitchFamily="34" charset="0"/>
                <a:cs typeface="Arial" panose="020B0604020202020204" pitchFamily="34" charset="0"/>
              </a:rPr>
              <a:t>طبيعة مقدّمة كل تقرير طبي بالاعتماد على الجهة الطبية المسؤولة عن إصداره. </a:t>
            </a:r>
            <a:endParaRPr lang="ar-SY" sz="28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253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5765" y="614149"/>
            <a:ext cx="8001056" cy="668741"/>
          </a:xfrm>
        </p:spPr>
        <p:txBody>
          <a:bodyPr>
            <a:noAutofit/>
          </a:bodyPr>
          <a:lstStyle/>
          <a:p>
            <a:pPr algn="ctr" rtl="0"/>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مكونات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578721" y="1487607"/>
            <a:ext cx="8229600" cy="4326923"/>
          </a:xfrm>
        </p:spPr>
        <p:txBody>
          <a:bodyPr>
            <a:noAutofit/>
          </a:bodyPr>
          <a:lstStyle/>
          <a:p>
            <a:pPr>
              <a:buClr>
                <a:srgbClr val="FF0000"/>
              </a:buClr>
              <a:buFont typeface="Wingdings" panose="05000000000000000000" pitchFamily="2" charset="2"/>
              <a:buChar char="q"/>
            </a:pPr>
            <a:r>
              <a:rPr lang="ar-SY" sz="2800" b="1" dirty="0" smtClean="0">
                <a:solidFill>
                  <a:srgbClr val="FF0000"/>
                </a:solidFill>
                <a:latin typeface="Arial" panose="020B0604020202020204" pitchFamily="34" charset="0"/>
                <a:cs typeface="Arial" panose="020B0604020202020204" pitchFamily="34" charset="0"/>
              </a:rPr>
              <a:t>ثانياً </a:t>
            </a:r>
            <a:r>
              <a:rPr lang="ar-SA" sz="2800" b="1" dirty="0" smtClean="0">
                <a:solidFill>
                  <a:srgbClr val="FF0000"/>
                </a:solidFill>
                <a:latin typeface="Arial" panose="020B0604020202020204" pitchFamily="34" charset="0"/>
                <a:cs typeface="Arial" panose="020B0604020202020204" pitchFamily="34" charset="0"/>
              </a:rPr>
              <a:t>الوصف </a:t>
            </a:r>
            <a:r>
              <a:rPr lang="ar-SA" sz="2800" b="1" dirty="0">
                <a:solidFill>
                  <a:srgbClr val="FF0000"/>
                </a:solidFill>
                <a:latin typeface="Arial" panose="020B0604020202020204" pitchFamily="34" charset="0"/>
                <a:cs typeface="Arial" panose="020B0604020202020204" pitchFamily="34" charset="0"/>
              </a:rPr>
              <a:t>الطبي </a:t>
            </a:r>
            <a:r>
              <a:rPr lang="ar-SY" sz="2800" b="1" dirty="0" smtClean="0">
                <a:solidFill>
                  <a:srgbClr val="FF0000"/>
                </a:solidFill>
                <a:latin typeface="Arial" panose="020B0604020202020204" pitchFamily="34" charset="0"/>
                <a:cs typeface="Arial" panose="020B0604020202020204" pitchFamily="34" charset="0"/>
              </a:rPr>
              <a:t>: </a:t>
            </a:r>
            <a:r>
              <a:rPr lang="ar-SA" sz="2800" b="1" dirty="0" smtClean="0">
                <a:solidFill>
                  <a:srgbClr val="92D050"/>
                </a:solidFill>
                <a:latin typeface="Arial" panose="020B0604020202020204" pitchFamily="34" charset="0"/>
                <a:cs typeface="Arial" panose="020B0604020202020204" pitchFamily="34" charset="0"/>
              </a:rPr>
              <a:t>هو </a:t>
            </a:r>
            <a:r>
              <a:rPr lang="ar-SA" sz="2800" b="1" dirty="0">
                <a:solidFill>
                  <a:srgbClr val="92D050"/>
                </a:solidFill>
                <a:latin typeface="Arial" panose="020B0604020202020204" pitchFamily="34" charset="0"/>
                <a:cs typeface="Arial" panose="020B0604020202020204" pitchFamily="34" charset="0"/>
              </a:rPr>
              <a:t>الذي يكتبه الطبيب لوصف </a:t>
            </a:r>
            <a:r>
              <a:rPr lang="ar-SA" sz="2800" b="1" u="sng" dirty="0">
                <a:solidFill>
                  <a:srgbClr val="92D050"/>
                </a:solidFill>
                <a:latin typeface="Arial" panose="020B0604020202020204" pitchFamily="34" charset="0"/>
                <a:cs typeface="Arial" panose="020B0604020202020204" pitchFamily="34" charset="0"/>
              </a:rPr>
              <a:t>الحالة المرضيّة </a:t>
            </a:r>
            <a:r>
              <a:rPr lang="ar-SA" sz="2800" b="1" dirty="0">
                <a:solidFill>
                  <a:srgbClr val="92D050"/>
                </a:solidFill>
                <a:latin typeface="Arial" panose="020B0604020202020204" pitchFamily="34" charset="0"/>
                <a:cs typeface="Arial" panose="020B0604020202020204" pitchFamily="34" charset="0"/>
              </a:rPr>
              <a:t>التي يعاني منها المريض، و</a:t>
            </a:r>
            <a:r>
              <a:rPr lang="ar-SA" sz="2800" b="1" u="sng" dirty="0">
                <a:solidFill>
                  <a:srgbClr val="92D050"/>
                </a:solidFill>
                <a:latin typeface="Arial" panose="020B0604020202020204" pitchFamily="34" charset="0"/>
                <a:cs typeface="Arial" panose="020B0604020202020204" pitchFamily="34" charset="0"/>
              </a:rPr>
              <a:t>الأسباب</a:t>
            </a:r>
            <a:r>
              <a:rPr lang="ar-SA" sz="2800" b="1" dirty="0">
                <a:solidFill>
                  <a:srgbClr val="92D050"/>
                </a:solidFill>
                <a:latin typeface="Arial" panose="020B0604020202020204" pitchFamily="34" charset="0"/>
                <a:cs typeface="Arial" panose="020B0604020202020204" pitchFamily="34" charset="0"/>
              </a:rPr>
              <a:t> التي أدّت إلى إصابته بالمرض، مع مراعاة تحديد</a:t>
            </a:r>
            <a:r>
              <a:rPr lang="ar-SA" sz="2800" b="1" u="sng" dirty="0">
                <a:solidFill>
                  <a:srgbClr val="92D050"/>
                </a:solidFill>
                <a:latin typeface="Arial" panose="020B0604020202020204" pitchFamily="34" charset="0"/>
                <a:cs typeface="Arial" panose="020B0604020202020204" pitchFamily="34" charset="0"/>
              </a:rPr>
              <a:t> فترة الراحة </a:t>
            </a:r>
            <a:r>
              <a:rPr lang="ar-SA" sz="2800" b="1" dirty="0">
                <a:solidFill>
                  <a:srgbClr val="92D050"/>
                </a:solidFill>
                <a:latin typeface="Arial" panose="020B0604020202020204" pitchFamily="34" charset="0"/>
                <a:cs typeface="Arial" panose="020B0604020202020204" pitchFamily="34" charset="0"/>
              </a:rPr>
              <a:t>المسموحة للمريض في المنزل، أو المستشفى في حال كانت حالته الصحيّة تحتاج إلى متابعة طبية، كما يحتوي الوصف الطبي على </a:t>
            </a:r>
            <a:r>
              <a:rPr lang="ar-SA" sz="2800" b="1" u="sng" dirty="0">
                <a:solidFill>
                  <a:srgbClr val="92D050"/>
                </a:solidFill>
                <a:latin typeface="Arial" panose="020B0604020202020204" pitchFamily="34" charset="0"/>
                <a:cs typeface="Arial" panose="020B0604020202020204" pitchFamily="34" charset="0"/>
              </a:rPr>
              <a:t>العلاجات</a:t>
            </a:r>
            <a:r>
              <a:rPr lang="ar-SA" sz="2800" b="1" dirty="0">
                <a:solidFill>
                  <a:srgbClr val="92D050"/>
                </a:solidFill>
                <a:latin typeface="Arial" panose="020B0604020202020204" pitchFamily="34" charset="0"/>
                <a:cs typeface="Arial" panose="020B0604020202020204" pitchFamily="34" charset="0"/>
              </a:rPr>
              <a:t> التي تم صرفها للمريض. وقد تُكتب في الوصف الطبي </a:t>
            </a:r>
            <a:r>
              <a:rPr lang="ar-SA" sz="2800" b="1" u="sng" dirty="0">
                <a:solidFill>
                  <a:srgbClr val="92D050"/>
                </a:solidFill>
                <a:latin typeface="Arial" panose="020B0604020202020204" pitchFamily="34" charset="0"/>
                <a:cs typeface="Arial" panose="020B0604020202020204" pitchFamily="34" charset="0"/>
              </a:rPr>
              <a:t>رسالة موجّهة </a:t>
            </a:r>
            <a:r>
              <a:rPr lang="ar-SA" sz="2800" b="1" dirty="0">
                <a:solidFill>
                  <a:srgbClr val="92D050"/>
                </a:solidFill>
                <a:latin typeface="Arial" panose="020B0604020202020204" pitchFamily="34" charset="0"/>
                <a:cs typeface="Arial" panose="020B0604020202020204" pitchFamily="34" charset="0"/>
              </a:rPr>
              <a:t>من قبل الطبيب إلى جهة العمل أو المؤسسة التربوية، أو المكان الذي تغيّب عنه المريض خلال فترة العلاج؛ لإثبات الأسباب التي دفعته إلى الغياب، ويُسلم التقرير الطبي إلى الجهة التي تطلبها من خلال المريض نفسه في حال كانت حالته الصحية تسمح بذلك، أو من قبل شخص آخر</a:t>
            </a:r>
            <a:r>
              <a:rPr lang="ar-SA" sz="2800" b="1" dirty="0" smtClean="0">
                <a:solidFill>
                  <a:srgbClr val="92D050"/>
                </a:solidFill>
                <a:latin typeface="Arial" panose="020B0604020202020204" pitchFamily="34" charset="0"/>
                <a:cs typeface="Arial" panose="020B0604020202020204" pitchFamily="34" charset="0"/>
              </a:rPr>
              <a:t>.</a:t>
            </a:r>
            <a:endParaRPr lang="ar-SY" sz="28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189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4947" y="641445"/>
            <a:ext cx="8001056" cy="668741"/>
          </a:xfrm>
        </p:spPr>
        <p:txBody>
          <a:bodyPr>
            <a:noAutofit/>
          </a:bodyPr>
          <a:lstStyle/>
          <a:p>
            <a:pPr algn="ctr" rtl="0"/>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44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مكونات </a:t>
            </a:r>
            <a:endParaRPr lang="ar-SY" sz="44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578721" y="1487607"/>
            <a:ext cx="8229600" cy="3452883"/>
          </a:xfrm>
        </p:spPr>
        <p:txBody>
          <a:bodyPr>
            <a:noAutofit/>
          </a:bodyPr>
          <a:lstStyle/>
          <a:p>
            <a:pPr>
              <a:buClr>
                <a:srgbClr val="FF0000"/>
              </a:buClr>
              <a:buFont typeface="Wingdings" panose="05000000000000000000" pitchFamily="2" charset="2"/>
              <a:buChar char="q"/>
            </a:pPr>
            <a:r>
              <a:rPr lang="ar-SY" sz="2800" b="1" dirty="0" smtClean="0">
                <a:solidFill>
                  <a:srgbClr val="FF0000"/>
                </a:solidFill>
                <a:latin typeface="Arial" panose="020B0604020202020204" pitchFamily="34" charset="0"/>
                <a:cs typeface="Arial" panose="020B0604020202020204" pitchFamily="34" charset="0"/>
              </a:rPr>
              <a:t>ثالثاً </a:t>
            </a:r>
            <a:r>
              <a:rPr lang="ar-SA" sz="2800" b="1" dirty="0" smtClean="0">
                <a:solidFill>
                  <a:srgbClr val="FF0000"/>
                </a:solidFill>
                <a:latin typeface="Arial" panose="020B0604020202020204" pitchFamily="34" charset="0"/>
                <a:cs typeface="Arial" panose="020B0604020202020204" pitchFamily="34" charset="0"/>
              </a:rPr>
              <a:t>معلومات </a:t>
            </a:r>
            <a:r>
              <a:rPr lang="ar-SA" sz="2800" b="1" dirty="0">
                <a:solidFill>
                  <a:srgbClr val="FF0000"/>
                </a:solidFill>
                <a:latin typeface="Arial" panose="020B0604020202020204" pitchFamily="34" charset="0"/>
                <a:cs typeface="Arial" panose="020B0604020202020204" pitchFamily="34" charset="0"/>
              </a:rPr>
              <a:t>عن الطبيب </a:t>
            </a:r>
            <a:r>
              <a:rPr lang="ar-SA" sz="2800" b="1" dirty="0">
                <a:solidFill>
                  <a:srgbClr val="92D050"/>
                </a:solidFill>
                <a:latin typeface="Arial" panose="020B0604020202020204" pitchFamily="34" charset="0"/>
                <a:cs typeface="Arial" panose="020B0604020202020204" pitchFamily="34" charset="0"/>
              </a:rPr>
              <a:t>هي كافة المعلومات الخاصة بالطبيب المعالج، وتشمل </a:t>
            </a:r>
            <a:r>
              <a:rPr lang="ar-SY" sz="2800" b="1" dirty="0" smtClean="0">
                <a:solidFill>
                  <a:srgbClr val="92D050"/>
                </a:solidFill>
                <a:latin typeface="Arial" panose="020B0604020202020204" pitchFamily="34" charset="0"/>
                <a:cs typeface="Arial" panose="020B0604020202020204" pitchFamily="34" charset="0"/>
              </a:rPr>
              <a:t>: </a:t>
            </a: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اسم</a:t>
            </a:r>
            <a:r>
              <a:rPr lang="ar-SY" sz="2800" b="1" dirty="0" smtClean="0">
                <a:solidFill>
                  <a:srgbClr val="92D050"/>
                </a:solidFill>
                <a:latin typeface="Arial" panose="020B0604020202020204" pitchFamily="34" charset="0"/>
                <a:cs typeface="Arial" panose="020B0604020202020204" pitchFamily="34" charset="0"/>
              </a:rPr>
              <a:t> الطبيب . </a:t>
            </a: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اختصاص</a:t>
            </a:r>
            <a:r>
              <a:rPr lang="ar-SY" sz="2800" b="1" dirty="0" smtClean="0">
                <a:solidFill>
                  <a:srgbClr val="92D050"/>
                </a:solidFill>
                <a:latin typeface="Arial" panose="020B0604020202020204" pitchFamily="34" charset="0"/>
                <a:cs typeface="Arial" panose="020B0604020202020204" pitchFamily="34" charset="0"/>
              </a:rPr>
              <a:t> الطبيب </a:t>
            </a:r>
            <a:r>
              <a:rPr lang="ar-SA" sz="2800" b="1" dirty="0" smtClean="0">
                <a:solidFill>
                  <a:srgbClr val="92D050"/>
                </a:solidFill>
                <a:latin typeface="Arial" panose="020B0604020202020204" pitchFamily="34" charset="0"/>
                <a:cs typeface="Arial" panose="020B0604020202020204" pitchFamily="34" charset="0"/>
              </a:rPr>
              <a:t> </a:t>
            </a:r>
            <a:r>
              <a:rPr lang="ar-SY" sz="2800" b="1" dirty="0" smtClean="0">
                <a:solidFill>
                  <a:srgbClr val="92D050"/>
                </a:solidFill>
                <a:latin typeface="Arial" panose="020B0604020202020204" pitchFamily="34" charset="0"/>
                <a:cs typeface="Arial" panose="020B0604020202020204" pitchFamily="34" charset="0"/>
              </a:rPr>
              <a:t>. </a:t>
            </a: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توقيع</a:t>
            </a:r>
            <a:r>
              <a:rPr lang="ar-SY" sz="2800" b="1" dirty="0" smtClean="0">
                <a:solidFill>
                  <a:srgbClr val="92D050"/>
                </a:solidFill>
                <a:latin typeface="Arial" panose="020B0604020202020204" pitchFamily="34" charset="0"/>
                <a:cs typeface="Arial" panose="020B0604020202020204" pitchFamily="34" charset="0"/>
              </a:rPr>
              <a:t> الطبيب .</a:t>
            </a: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عنوان عياد</a:t>
            </a:r>
            <a:r>
              <a:rPr lang="ar-SY" sz="2800" b="1" dirty="0" smtClean="0">
                <a:solidFill>
                  <a:srgbClr val="92D050"/>
                </a:solidFill>
                <a:latin typeface="Arial" panose="020B0604020202020204" pitchFamily="34" charset="0"/>
                <a:cs typeface="Arial" panose="020B0604020202020204" pitchFamily="34" charset="0"/>
              </a:rPr>
              <a:t>ة الطبيب . </a:t>
            </a: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رقم </a:t>
            </a:r>
            <a:r>
              <a:rPr lang="ar-SA" sz="2800" b="1" dirty="0">
                <a:solidFill>
                  <a:srgbClr val="92D050"/>
                </a:solidFill>
                <a:latin typeface="Arial" panose="020B0604020202020204" pitchFamily="34" charset="0"/>
                <a:cs typeface="Arial" panose="020B0604020202020204" pitchFamily="34" charset="0"/>
              </a:rPr>
              <a:t>الهاتف الخاص </a:t>
            </a:r>
            <a:r>
              <a:rPr lang="ar-SA" sz="2800" b="1" dirty="0" smtClean="0">
                <a:solidFill>
                  <a:srgbClr val="92D050"/>
                </a:solidFill>
                <a:latin typeface="Arial" panose="020B0604020202020204" pitchFamily="34" charset="0"/>
                <a:cs typeface="Arial" panose="020B0604020202020204" pitchFamily="34" charset="0"/>
              </a:rPr>
              <a:t>به</a:t>
            </a:r>
            <a:endParaRPr lang="ar-SY" sz="28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800" b="1" dirty="0" smtClean="0">
                <a:solidFill>
                  <a:srgbClr val="92D050"/>
                </a:solidFill>
                <a:latin typeface="Arial" panose="020B0604020202020204" pitchFamily="34" charset="0"/>
                <a:cs typeface="Arial" panose="020B0604020202020204" pitchFamily="34" charset="0"/>
              </a:rPr>
              <a:t> </a:t>
            </a:r>
            <a:r>
              <a:rPr lang="ar-SA" sz="2800" b="1" dirty="0">
                <a:solidFill>
                  <a:srgbClr val="92D050"/>
                </a:solidFill>
                <a:latin typeface="Arial" panose="020B0604020202020204" pitchFamily="34" charset="0"/>
                <a:cs typeface="Arial" panose="020B0604020202020204" pitchFamily="34" charset="0"/>
              </a:rPr>
              <a:t>وتمنح هذه المعلومات التقرير الطبي صفةً رسميّةً، وطبيّةً </a:t>
            </a:r>
            <a:r>
              <a:rPr lang="ar-SA" sz="2800" b="1" dirty="0" smtClean="0">
                <a:solidFill>
                  <a:srgbClr val="92D050"/>
                </a:solidFill>
                <a:latin typeface="Arial" panose="020B0604020202020204" pitchFamily="34" charset="0"/>
                <a:cs typeface="Arial" panose="020B0604020202020204" pitchFamily="34" charset="0"/>
              </a:rPr>
              <a:t>حقيقية</a:t>
            </a:r>
            <a:r>
              <a:rPr lang="ar-SY" sz="2800" b="1" dirty="0" smtClean="0">
                <a:solidFill>
                  <a:srgbClr val="92D050"/>
                </a:solidFill>
                <a:latin typeface="Arial" panose="020B0604020202020204" pitchFamily="34" charset="0"/>
                <a:cs typeface="Arial" panose="020B0604020202020204" pitchFamily="34" charset="0"/>
              </a:rPr>
              <a:t>.</a:t>
            </a:r>
            <a:endParaRPr lang="ar-SA" sz="28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686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805218"/>
          </a:xfrm>
        </p:spPr>
        <p:txBody>
          <a:bodyPr>
            <a:normAutofit/>
          </a:bodyPr>
          <a:lstStyle/>
          <a:p>
            <a:pPr algn="ctr"/>
            <a:r>
              <a:rPr lang="ar-SY" sz="4400" b="1" dirty="0" smtClean="0">
                <a:ln w="6350">
                  <a:noFill/>
                </a:ln>
                <a:solidFill>
                  <a:srgbClr val="FFFF00"/>
                </a:solidFill>
                <a:effectLst/>
                <a:latin typeface="Arial" panose="020B0604020202020204" pitchFamily="34" charset="0"/>
                <a:cs typeface="Arial" panose="020B0604020202020204" pitchFamily="34" charset="0"/>
              </a:rPr>
              <a:t>الخطأ الطبي </a:t>
            </a:r>
            <a:endParaRPr lang="ar-SY" sz="44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160060"/>
            <a:ext cx="8229600" cy="4572000"/>
          </a:xfrm>
        </p:spPr>
        <p:txBody>
          <a:bodyPr>
            <a:norm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بالرغم من صعوبة تحديد معنى الخطأ الطبي قانونياً إلا أن الفقهاء عرفوا الخطأ الطبي هو (( كل خروج أو مخالفة من الطبيب في سلوكه عن القواعد والأصول الطبية المتعارف عليها نظرياً وعلمياً وقت تنفيذ العمل الطبي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من واجب الطبيب أن يكون يقظاً وحذراً في تصرفاته تجاه المرضى </a:t>
            </a: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0351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231" y="0"/>
            <a:ext cx="8001056" cy="668741"/>
          </a:xfrm>
        </p:spPr>
        <p:txBody>
          <a:bodyPr>
            <a:noAutofit/>
          </a:bodyPr>
          <a:lstStyle/>
          <a:p>
            <a:pPr algn="ctr" rtl="0"/>
            <a: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40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كيفية كاتبة </a:t>
            </a:r>
            <a:endParaRPr lang="ar-SY" sz="40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sp>
        <p:nvSpPr>
          <p:cNvPr id="3" name="عنصر نائب للمحتوى 2"/>
          <p:cNvSpPr>
            <a:spLocks noGrp="1"/>
          </p:cNvSpPr>
          <p:nvPr>
            <p:ph idx="1"/>
          </p:nvPr>
        </p:nvSpPr>
        <p:spPr>
          <a:xfrm>
            <a:off x="463138" y="938151"/>
            <a:ext cx="8312727" cy="5450774"/>
          </a:xfrm>
        </p:spPr>
        <p:txBody>
          <a:bodyPr>
            <a:noAutofit/>
          </a:bodyPr>
          <a:lstStyle/>
          <a:p>
            <a:pPr>
              <a:buClr>
                <a:srgbClr val="FF0000"/>
              </a:buClr>
              <a:buFont typeface="Wingdings" panose="05000000000000000000" pitchFamily="2" charset="2"/>
              <a:buChar char="q"/>
            </a:pPr>
            <a:r>
              <a:rPr lang="ar-SA" sz="2400" b="1" dirty="0" smtClean="0">
                <a:solidFill>
                  <a:srgbClr val="92D050"/>
                </a:solidFill>
                <a:latin typeface="Arial" panose="020B0604020202020204" pitchFamily="34" charset="0"/>
                <a:cs typeface="Arial" panose="020B0604020202020204" pitchFamily="34" charset="0"/>
              </a:rPr>
              <a:t>توجد </a:t>
            </a:r>
            <a:r>
              <a:rPr lang="ar-SA" sz="2400" b="1" dirty="0">
                <a:solidFill>
                  <a:srgbClr val="92D050"/>
                </a:solidFill>
                <a:latin typeface="Arial" panose="020B0604020202020204" pitchFamily="34" charset="0"/>
                <a:cs typeface="Arial" panose="020B0604020202020204" pitchFamily="34" charset="0"/>
              </a:rPr>
              <a:t>مجموعة من الخطوات التي يجب التقيد بها من أجل كتابة التقرير الطبي، وهي: </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استخدام </a:t>
            </a:r>
            <a:r>
              <a:rPr lang="ar-SA" sz="2400" b="1" dirty="0">
                <a:solidFill>
                  <a:srgbClr val="92D050"/>
                </a:solidFill>
                <a:latin typeface="Arial" panose="020B0604020202020204" pitchFamily="34" charset="0"/>
                <a:cs typeface="Arial" panose="020B0604020202020204" pitchFamily="34" charset="0"/>
              </a:rPr>
              <a:t>قلم حبر جاف، مع الحرص على ترتيب الخط أثناء الكتابة</a:t>
            </a:r>
            <a:r>
              <a:rPr lang="ar-SA" sz="2400" b="1" dirty="0" smtClean="0">
                <a:solidFill>
                  <a:srgbClr val="92D050"/>
                </a:solidFill>
                <a:latin typeface="Arial" panose="020B0604020202020204" pitchFamily="34" charset="0"/>
                <a:cs typeface="Arial" panose="020B0604020202020204" pitchFamily="34" charset="0"/>
              </a:rPr>
              <a:t>.</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 </a:t>
            </a:r>
            <a:r>
              <a:rPr lang="ar-SA" sz="2400" b="1" dirty="0">
                <a:solidFill>
                  <a:srgbClr val="92D050"/>
                </a:solidFill>
                <a:latin typeface="Arial" panose="020B0604020202020204" pitchFamily="34" charset="0"/>
                <a:cs typeface="Arial" panose="020B0604020202020204" pitchFamily="34" charset="0"/>
              </a:rPr>
              <a:t>يجب أن يُكتب التقرير الطبي من قبل الطبيب، أو المعالج </a:t>
            </a:r>
            <a:r>
              <a:rPr lang="ar-SA" sz="2400" b="1" dirty="0" smtClean="0">
                <a:solidFill>
                  <a:srgbClr val="92D050"/>
                </a:solidFill>
                <a:latin typeface="Arial" panose="020B0604020202020204" pitchFamily="34" charset="0"/>
                <a:cs typeface="Arial" panose="020B0604020202020204" pitchFamily="34" charset="0"/>
              </a:rPr>
              <a:t>فقط. </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الالتزام </a:t>
            </a:r>
            <a:r>
              <a:rPr lang="ar-SA" sz="2400" b="1" dirty="0">
                <a:solidFill>
                  <a:srgbClr val="92D050"/>
                </a:solidFill>
                <a:latin typeface="Arial" panose="020B0604020202020204" pitchFamily="34" charset="0"/>
                <a:cs typeface="Arial" panose="020B0604020202020204" pitchFamily="34" charset="0"/>
              </a:rPr>
              <a:t>بتعبئة كافة البيانات الخاصة بالمريض في الخانات المخصصة لها، مع كتابة تاريخ إعداد التقرير الطبي</a:t>
            </a:r>
            <a:r>
              <a:rPr lang="ar-SA" sz="2400" b="1" dirty="0" smtClean="0">
                <a:solidFill>
                  <a:srgbClr val="92D050"/>
                </a:solidFill>
                <a:latin typeface="Arial" panose="020B0604020202020204" pitchFamily="34" charset="0"/>
                <a:cs typeface="Arial" panose="020B0604020202020204" pitchFamily="34" charset="0"/>
              </a:rPr>
              <a:t>.</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 </a:t>
            </a:r>
            <a:r>
              <a:rPr lang="ar-SA" sz="2400" b="1" dirty="0">
                <a:solidFill>
                  <a:srgbClr val="92D050"/>
                </a:solidFill>
                <a:latin typeface="Arial" panose="020B0604020202020204" pitchFamily="34" charset="0"/>
                <a:cs typeface="Arial" panose="020B0604020202020204" pitchFamily="34" charset="0"/>
              </a:rPr>
              <a:t>كتابة التفاصيل الخاصة بالحالة المرضية، على شكل نقاط، أو أسلوب سردي. </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الحرص </a:t>
            </a:r>
            <a:r>
              <a:rPr lang="ar-SA" sz="2400" b="1" dirty="0">
                <a:solidFill>
                  <a:srgbClr val="92D050"/>
                </a:solidFill>
                <a:latin typeface="Arial" panose="020B0604020202020204" pitchFamily="34" charset="0"/>
                <a:cs typeface="Arial" panose="020B0604020202020204" pitchFamily="34" charset="0"/>
              </a:rPr>
              <a:t>على توضيح أسباب المرض للمؤسسة، أو المنشأة التي سيتم توجيه التقرير لها. </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بعد </a:t>
            </a:r>
            <a:r>
              <a:rPr lang="ar-SA" sz="2400" b="1" dirty="0">
                <a:solidFill>
                  <a:srgbClr val="92D050"/>
                </a:solidFill>
                <a:latin typeface="Arial" panose="020B0604020202020204" pitchFamily="34" charset="0"/>
                <a:cs typeface="Arial" panose="020B0604020202020204" pitchFamily="34" charset="0"/>
              </a:rPr>
              <a:t>الانتهاء من كتابة التقرير الطبي، يجب توقيعه من قبل الطبيب، مع ختمهِ بالختم الخاص بهِ، وبالمستشفى في حال كان صادراً من قبلها</a:t>
            </a:r>
            <a:r>
              <a:rPr lang="ar-SA" sz="2400" b="1" dirty="0" smtClean="0">
                <a:solidFill>
                  <a:srgbClr val="92D050"/>
                </a:solidFill>
                <a:latin typeface="Arial" panose="020B0604020202020204" pitchFamily="34" charset="0"/>
                <a:cs typeface="Arial" panose="020B0604020202020204" pitchFamily="34" charset="0"/>
              </a:rPr>
              <a:t>.</a:t>
            </a:r>
            <a:endParaRPr lang="ar-SY" sz="2400" b="1" dirty="0" smtClean="0">
              <a:solidFill>
                <a:srgbClr val="92D050"/>
              </a:solidFill>
              <a:latin typeface="Arial" panose="020B0604020202020204" pitchFamily="34" charset="0"/>
              <a:cs typeface="Arial" panose="020B0604020202020204" pitchFamily="34" charset="0"/>
            </a:endParaRPr>
          </a:p>
          <a:p>
            <a:pPr marL="578358" indent="-514350">
              <a:buClr>
                <a:srgbClr val="FF0000"/>
              </a:buClr>
              <a:buFont typeface="+mj-lt"/>
              <a:buAutoNum type="arabicParenR"/>
            </a:pPr>
            <a:r>
              <a:rPr lang="ar-SA" sz="2400" b="1" dirty="0" smtClean="0">
                <a:solidFill>
                  <a:srgbClr val="92D050"/>
                </a:solidFill>
                <a:latin typeface="Arial" panose="020B0604020202020204" pitchFamily="34" charset="0"/>
                <a:cs typeface="Arial" panose="020B0604020202020204" pitchFamily="34" charset="0"/>
              </a:rPr>
              <a:t> </a:t>
            </a:r>
            <a:r>
              <a:rPr lang="ar-SA" sz="2400" b="1" dirty="0">
                <a:solidFill>
                  <a:srgbClr val="92D050"/>
                </a:solidFill>
                <a:latin typeface="Arial" panose="020B0604020202020204" pitchFamily="34" charset="0"/>
                <a:cs typeface="Arial" panose="020B0604020202020204" pitchFamily="34" charset="0"/>
              </a:rPr>
              <a:t>يوضع التقرير الطبي في المغلف الخاص بهِ لحفظه من التعرّض للتلف، حتى يتمّ تسليمه للمريض أو للشخص المفوّض بذلك</a:t>
            </a:r>
            <a:r>
              <a:rPr lang="ar-SA" sz="2400" b="1" dirty="0" smtClean="0">
                <a:solidFill>
                  <a:srgbClr val="92D050"/>
                </a:solidFill>
                <a:latin typeface="Arial" panose="020B0604020202020204" pitchFamily="34" charset="0"/>
                <a:cs typeface="Arial" panose="020B0604020202020204" pitchFamily="34" charset="0"/>
              </a:rPr>
              <a:t>.</a:t>
            </a:r>
            <a:endParaRPr lang="ar-SA" sz="24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327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0356" y="170596"/>
            <a:ext cx="8001056" cy="668741"/>
          </a:xfrm>
        </p:spPr>
        <p:txBody>
          <a:bodyPr>
            <a:noAutofit/>
          </a:bodyPr>
          <a:lstStyle/>
          <a:p>
            <a:pPr algn="ctr" rtl="0"/>
            <a: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التقرير الطبي</a:t>
            </a:r>
            <a:r>
              <a:rPr lang="en-US"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ar-SY" sz="3200" b="1" dirty="0" smtClean="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كيفية كاتبة </a:t>
            </a:r>
            <a:endParaRPr lang="ar-SY" sz="3200" b="1" dirty="0">
              <a:ln w="18415" cmpd="sng">
                <a:no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شكل حر 5"/>
          <p:cNvSpPr/>
          <p:nvPr/>
        </p:nvSpPr>
        <p:spPr>
          <a:xfrm>
            <a:off x="2429301" y="641445"/>
            <a:ext cx="1337481" cy="641445"/>
          </a:xfrm>
          <a:custGeom>
            <a:avLst/>
            <a:gdLst>
              <a:gd name="connsiteX0" fmla="*/ 0 w 1337481"/>
              <a:gd name="connsiteY0" fmla="*/ 641445 h 641445"/>
              <a:gd name="connsiteX1" fmla="*/ 1337481 w 1337481"/>
              <a:gd name="connsiteY1" fmla="*/ 0 h 641445"/>
              <a:gd name="connsiteX2" fmla="*/ 1337481 w 1337481"/>
              <a:gd name="connsiteY2" fmla="*/ 0 h 641445"/>
            </a:gdLst>
            <a:ahLst/>
            <a:cxnLst>
              <a:cxn ang="0">
                <a:pos x="connsiteX0" y="connsiteY0"/>
              </a:cxn>
              <a:cxn ang="0">
                <a:pos x="connsiteX1" y="connsiteY1"/>
              </a:cxn>
              <a:cxn ang="0">
                <a:pos x="connsiteX2" y="connsiteY2"/>
              </a:cxn>
            </a:cxnLst>
            <a:rect l="l" t="t" r="r" b="b"/>
            <a:pathLst>
              <a:path w="1337481" h="641445">
                <a:moveTo>
                  <a:pt x="0" y="641445"/>
                </a:moveTo>
                <a:lnTo>
                  <a:pt x="1337481" y="0"/>
                </a:lnTo>
                <a:lnTo>
                  <a:pt x="1337481" y="0"/>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000047"/>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301" y="839337"/>
            <a:ext cx="4398219" cy="5729103"/>
          </a:xfrm>
          <a:prstGeom prst="rect">
            <a:avLst/>
          </a:prstGeom>
        </p:spPr>
      </p:pic>
    </p:spTree>
    <p:extLst>
      <p:ext uri="{BB962C8B-B14F-4D97-AF65-F5344CB8AC3E}">
        <p14:creationId xmlns:p14="http://schemas.microsoft.com/office/powerpoint/2010/main" val="374113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4" y="310488"/>
            <a:ext cx="7772400" cy="685800"/>
          </a:xfrm>
        </p:spPr>
        <p:txBody>
          <a:bodyPr>
            <a:normAutofit fontScale="90000"/>
          </a:bodyPr>
          <a:lstStyle/>
          <a:p>
            <a:pPr algn="ctr"/>
            <a:r>
              <a:rPr lang="ar-SY" b="1" dirty="0" smtClean="0">
                <a:ln w="6350">
                  <a:noFill/>
                </a:ln>
                <a:solidFill>
                  <a:srgbClr val="FFFF00"/>
                </a:solidFill>
                <a:effectLst/>
                <a:latin typeface="Arial" panose="020B0604020202020204" pitchFamily="34" charset="0"/>
                <a:cs typeface="Arial" panose="020B0604020202020204" pitchFamily="34" charset="0"/>
              </a:rPr>
              <a:t>أحد أهم الأخطاء الطبية في المشافي</a:t>
            </a: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519" y="1116281"/>
            <a:ext cx="7861855" cy="5148489"/>
          </a:xfrm>
        </p:spPr>
      </p:pic>
    </p:spTree>
    <p:extLst>
      <p:ext uri="{BB962C8B-B14F-4D97-AF65-F5344CB8AC3E}">
        <p14:creationId xmlns:p14="http://schemas.microsoft.com/office/powerpoint/2010/main" val="2738247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4" y="310488"/>
            <a:ext cx="7772400" cy="685800"/>
          </a:xfrm>
        </p:spPr>
        <p:txBody>
          <a:bodyPr>
            <a:normAutofit fontScale="90000"/>
          </a:bodyPr>
          <a:lstStyle/>
          <a:p>
            <a:pPr algn="ctr"/>
            <a:r>
              <a:rPr lang="ar-SY" b="1" dirty="0" smtClean="0">
                <a:ln w="6350">
                  <a:noFill/>
                </a:ln>
                <a:solidFill>
                  <a:srgbClr val="FFFF00"/>
                </a:solidFill>
                <a:effectLst/>
                <a:latin typeface="Arial" panose="020B0604020202020204" pitchFamily="34" charset="0"/>
                <a:cs typeface="Arial" panose="020B0604020202020204" pitchFamily="34" charset="0"/>
              </a:rPr>
              <a:t>تدريب الكادر الطبي يساعد على تفادي الأخطاء الطبية </a:t>
            </a: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99" y="996288"/>
            <a:ext cx="7946577" cy="5527342"/>
          </a:xfrm>
        </p:spPr>
      </p:pic>
    </p:spTree>
    <p:extLst>
      <p:ext uri="{BB962C8B-B14F-4D97-AF65-F5344CB8AC3E}">
        <p14:creationId xmlns:p14="http://schemas.microsoft.com/office/powerpoint/2010/main" val="2227384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normAutofit fontScale="90000"/>
          </a:bodyPr>
          <a:lstStyle/>
          <a:p>
            <a:endParaRPr lang="ar-SY"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09934"/>
            <a:ext cx="8229599" cy="5349923"/>
          </a:xfrm>
        </p:spPr>
      </p:pic>
    </p:spTree>
    <p:extLst>
      <p:ext uri="{BB962C8B-B14F-4D97-AF65-F5344CB8AC3E}">
        <p14:creationId xmlns:p14="http://schemas.microsoft.com/office/powerpoint/2010/main" val="4083876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normAutofit fontScale="90000"/>
          </a:bodyPr>
          <a:lstStyle/>
          <a:p>
            <a:endParaRPr lang="ar-SY" dirty="0"/>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252" y="1037231"/>
            <a:ext cx="8386548" cy="5431808"/>
          </a:xfrm>
        </p:spPr>
      </p:pic>
    </p:spTree>
    <p:extLst>
      <p:ext uri="{BB962C8B-B14F-4D97-AF65-F5344CB8AC3E}">
        <p14:creationId xmlns:p14="http://schemas.microsoft.com/office/powerpoint/2010/main" val="3126831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normAutofit fontScale="90000"/>
          </a:bodyPr>
          <a:lstStyle/>
          <a:p>
            <a:endParaRPr lang="ar-SY"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037230"/>
            <a:ext cx="8229600" cy="5417545"/>
          </a:xfrm>
        </p:spPr>
      </p:pic>
    </p:spTree>
    <p:extLst>
      <p:ext uri="{BB962C8B-B14F-4D97-AF65-F5344CB8AC3E}">
        <p14:creationId xmlns:p14="http://schemas.microsoft.com/office/powerpoint/2010/main" val="1072869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5774" y="315890"/>
            <a:ext cx="8115328" cy="1000132"/>
          </a:xfrm>
        </p:spPr>
        <p:txBody>
          <a:bodyPr>
            <a:noAutofit/>
          </a:bodyPr>
          <a:lstStyle/>
          <a:p>
            <a:pPr algn="ctr"/>
            <a:r>
              <a:rPr lang="ar-SY" sz="3600" b="1" dirty="0" smtClean="0">
                <a:ln w="6350">
                  <a:noFill/>
                </a:ln>
                <a:solidFill>
                  <a:srgbClr val="FFFF00"/>
                </a:solidFill>
                <a:effectLst/>
                <a:latin typeface="Arial" pitchFamily="34" charset="0"/>
                <a:cs typeface="Arial" pitchFamily="34" charset="0"/>
              </a:rPr>
              <a:t>إنهاء حياة المريض عمداً هو خطأ طبي يحاسب عليه الطبيب </a:t>
            </a:r>
            <a:endParaRPr lang="ar-SY" sz="3600" b="1" dirty="0">
              <a:ln w="6350">
                <a:noFill/>
              </a:ln>
              <a:solidFill>
                <a:srgbClr val="FFFF00"/>
              </a:solidFill>
              <a:effectLst/>
              <a:latin typeface="Arial" pitchFamily="34" charset="0"/>
              <a:cs typeface="Arial" pitchFamily="34" charset="0"/>
            </a:endParaRPr>
          </a:p>
        </p:txBody>
      </p:sp>
      <p:pic>
        <p:nvPicPr>
          <p:cNvPr id="5" name="عنصر نائب للمحتوى 4" descr="ما_هو_القتل_الرحيم.jpg"/>
          <p:cNvPicPr>
            <a:picLocks noGrp="1" noChangeAspect="1"/>
          </p:cNvPicPr>
          <p:nvPr>
            <p:ph idx="1"/>
          </p:nvPr>
        </p:nvPicPr>
        <p:blipFill>
          <a:blip r:embed="rId2"/>
          <a:stretch>
            <a:fillRect/>
          </a:stretch>
        </p:blipFill>
        <p:spPr>
          <a:xfrm>
            <a:off x="285720" y="1473200"/>
            <a:ext cx="4143404" cy="4813320"/>
          </a:xfrm>
        </p:spPr>
      </p:pic>
      <p:pic>
        <p:nvPicPr>
          <p:cNvPr id="6" name="صورة 5" descr="الموت-الرحيم.jpg"/>
          <p:cNvPicPr>
            <a:picLocks noChangeAspect="1"/>
          </p:cNvPicPr>
          <p:nvPr/>
        </p:nvPicPr>
        <p:blipFill>
          <a:blip r:embed="rId3"/>
          <a:stretch>
            <a:fillRect/>
          </a:stretch>
        </p:blipFill>
        <p:spPr>
          <a:xfrm>
            <a:off x="4643438" y="1473200"/>
            <a:ext cx="4071966" cy="4813320"/>
          </a:xfrm>
          <a:prstGeom prst="rect">
            <a:avLst/>
          </a:prstGeom>
        </p:spPr>
      </p:pic>
    </p:spTree>
    <p:extLst>
      <p:ext uri="{BB962C8B-B14F-4D97-AF65-F5344CB8AC3E}">
        <p14:creationId xmlns:p14="http://schemas.microsoft.com/office/powerpoint/2010/main" val="907809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3218" y="582546"/>
            <a:ext cx="7772400" cy="594060"/>
          </a:xfrm>
        </p:spPr>
        <p:txBody>
          <a:bodyPr>
            <a:normAutofit fontScale="90000"/>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نسيان أداة جراحية داخل البطن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9418" y="1519506"/>
            <a:ext cx="4117036" cy="4575975"/>
          </a:xfr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24" y="1519506"/>
            <a:ext cx="4107977" cy="4575975"/>
          </a:xfrm>
          <a:prstGeom prst="rect">
            <a:avLst/>
          </a:prstGeom>
        </p:spPr>
      </p:pic>
    </p:spTree>
    <p:extLst>
      <p:ext uri="{BB962C8B-B14F-4D97-AF65-F5344CB8AC3E}">
        <p14:creationId xmlns:p14="http://schemas.microsoft.com/office/powerpoint/2010/main" val="1403540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4" y="429577"/>
            <a:ext cx="7772400" cy="594060"/>
          </a:xfrm>
          <a:ln>
            <a:noFill/>
          </a:ln>
        </p:spPr>
        <p:txBody>
          <a:bodyPr>
            <a:normAutofit fontScale="90000"/>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التهاب نسيج خلوي نتيجة خطأ طبي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8174" y="1023637"/>
            <a:ext cx="4019098" cy="4835990"/>
          </a:xfr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15" y="1023637"/>
            <a:ext cx="4036661" cy="4835991"/>
          </a:xfrm>
          <a:prstGeom prst="rect">
            <a:avLst/>
          </a:prstGeom>
        </p:spPr>
      </p:pic>
    </p:spTree>
    <p:extLst>
      <p:ext uri="{BB962C8B-B14F-4D97-AF65-F5344CB8AC3E}">
        <p14:creationId xmlns:p14="http://schemas.microsoft.com/office/powerpoint/2010/main" val="3174769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lstStyle/>
          <a:p>
            <a:pPr marL="336042" indent="-288036" algn="ctr">
              <a:spcBef>
                <a:spcPct val="20000"/>
              </a:spcBef>
            </a:pPr>
            <a:r>
              <a:rPr lang="ar-SY" sz="3200" b="1" dirty="0">
                <a:ln>
                  <a:noFill/>
                </a:ln>
                <a:solidFill>
                  <a:srgbClr val="FFFF00"/>
                </a:solidFill>
                <a:effectLst/>
                <a:latin typeface="Arial" panose="020B0604020202020204" pitchFamily="34" charset="0"/>
                <a:cs typeface="Arial" panose="020B0604020202020204" pitchFamily="34" charset="0"/>
              </a:rPr>
              <a:t> يحدد القانون صور الخطأ الطبي وفق الآتي</a:t>
            </a:r>
            <a:endParaRPr lang="ar-SY" sz="3200" b="1" dirty="0">
              <a:ln>
                <a:noFill/>
              </a:ln>
              <a:solidFill>
                <a:srgbClr val="92D05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009934"/>
            <a:ext cx="8229600" cy="5444874"/>
          </a:xfrm>
        </p:spPr>
        <p:txBody>
          <a:bodyPr>
            <a:noAutofit/>
          </a:bodyPr>
          <a:lstStyle/>
          <a:p>
            <a:pPr>
              <a:buClr>
                <a:srgbClr val="FF0000"/>
              </a:buClr>
              <a:buFont typeface="Wingdings" panose="05000000000000000000" pitchFamily="2" charset="2"/>
              <a:buChar char="q"/>
            </a:pPr>
            <a:r>
              <a:rPr lang="ar-SY" sz="2900" b="1" dirty="0">
                <a:solidFill>
                  <a:srgbClr val="FF0000"/>
                </a:solidFill>
                <a:latin typeface="Arial" panose="020B0604020202020204" pitchFamily="34" charset="0"/>
                <a:cs typeface="Arial" panose="020B0604020202020204" pitchFamily="34" charset="0"/>
              </a:rPr>
              <a:t>عدم التبصر : </a:t>
            </a:r>
            <a:r>
              <a:rPr lang="ar-SY" sz="2900" b="1" dirty="0">
                <a:solidFill>
                  <a:srgbClr val="92D050"/>
                </a:solidFill>
                <a:latin typeface="Arial" panose="020B0604020202020204" pitchFamily="34" charset="0"/>
                <a:cs typeface="Arial" panose="020B0604020202020204" pitchFamily="34" charset="0"/>
              </a:rPr>
              <a:t>وهو غياب الدراية ونقص المهارة  كأن يجري الطبيب عملية جراحية دون الاستعانة بطبيب تخدير.</a:t>
            </a:r>
          </a:p>
          <a:p>
            <a:pPr>
              <a:buClr>
                <a:srgbClr val="FF0000"/>
              </a:buClr>
              <a:buFont typeface="Wingdings" panose="05000000000000000000" pitchFamily="2" charset="2"/>
              <a:buChar char="q"/>
            </a:pPr>
            <a:r>
              <a:rPr lang="ar-SY" sz="2900" b="1" dirty="0">
                <a:solidFill>
                  <a:srgbClr val="FF0000"/>
                </a:solidFill>
                <a:latin typeface="Arial" panose="020B0604020202020204" pitchFamily="34" charset="0"/>
                <a:cs typeface="Arial" panose="020B0604020202020204" pitchFamily="34" charset="0"/>
              </a:rPr>
              <a:t>عدم الاحتياط : </a:t>
            </a:r>
            <a:r>
              <a:rPr lang="ar-SY" sz="2900" b="1" dirty="0">
                <a:solidFill>
                  <a:srgbClr val="92D050"/>
                </a:solidFill>
                <a:latin typeface="Arial" panose="020B0604020202020204" pitchFamily="34" charset="0"/>
                <a:cs typeface="Arial" panose="020B0604020202020204" pitchFamily="34" charset="0"/>
              </a:rPr>
              <a:t>وهو إدراك الطبيب مدى خطورة العمل دون أخذ الاحتياطات اللازمة لتجنبها .</a:t>
            </a:r>
          </a:p>
          <a:p>
            <a:pPr>
              <a:buClr>
                <a:srgbClr val="FF0000"/>
              </a:buClr>
              <a:buFont typeface="Wingdings" panose="05000000000000000000" pitchFamily="2" charset="2"/>
              <a:buChar char="q"/>
            </a:pPr>
            <a:r>
              <a:rPr lang="ar-SY" sz="2900" b="1" dirty="0">
                <a:solidFill>
                  <a:srgbClr val="FF0000"/>
                </a:solidFill>
                <a:latin typeface="Arial" panose="020B0604020202020204" pitchFamily="34" charset="0"/>
                <a:cs typeface="Arial" panose="020B0604020202020204" pitchFamily="34" charset="0"/>
              </a:rPr>
              <a:t>الإهمال وعدم الانتباه : </a:t>
            </a:r>
            <a:r>
              <a:rPr lang="ar-SY" sz="2900" b="1" dirty="0" smtClean="0">
                <a:solidFill>
                  <a:srgbClr val="92D050"/>
                </a:solidFill>
                <a:latin typeface="Arial" panose="020B0604020202020204" pitchFamily="34" charset="0"/>
                <a:cs typeface="Arial" panose="020B0604020202020204" pitchFamily="34" charset="0"/>
              </a:rPr>
              <a:t>يقصد بالإهمال القيام  </a:t>
            </a:r>
            <a:r>
              <a:rPr lang="ar-SY" sz="2900" b="1" dirty="0">
                <a:solidFill>
                  <a:srgbClr val="92D050"/>
                </a:solidFill>
                <a:latin typeface="Arial" panose="020B0604020202020204" pitchFamily="34" charset="0"/>
                <a:cs typeface="Arial" panose="020B0604020202020204" pitchFamily="34" charset="0"/>
              </a:rPr>
              <a:t>بفعل </a:t>
            </a:r>
            <a:r>
              <a:rPr lang="ar-SY" sz="2900" b="1" dirty="0" smtClean="0">
                <a:solidFill>
                  <a:srgbClr val="92D050"/>
                </a:solidFill>
                <a:latin typeface="Arial" panose="020B0604020202020204" pitchFamily="34" charset="0"/>
                <a:cs typeface="Arial" panose="020B0604020202020204" pitchFamily="34" charset="0"/>
              </a:rPr>
              <a:t>أو ترك فعل أو </a:t>
            </a:r>
            <a:r>
              <a:rPr lang="ar-SY" sz="2900" b="1" dirty="0">
                <a:solidFill>
                  <a:srgbClr val="92D050"/>
                </a:solidFill>
                <a:latin typeface="Arial" panose="020B0604020202020204" pitchFamily="34" charset="0"/>
                <a:cs typeface="Arial" panose="020B0604020202020204" pitchFamily="34" charset="0"/>
              </a:rPr>
              <a:t>الامتناع </a:t>
            </a:r>
            <a:r>
              <a:rPr lang="ar-SY" sz="2900" b="1" dirty="0" smtClean="0">
                <a:solidFill>
                  <a:srgbClr val="92D050"/>
                </a:solidFill>
                <a:latin typeface="Arial" panose="020B0604020202020204" pitchFamily="34" charset="0"/>
                <a:cs typeface="Arial" panose="020B0604020202020204" pitchFamily="34" charset="0"/>
              </a:rPr>
              <a:t>عن فعل مع علم الطبيب </a:t>
            </a:r>
            <a:r>
              <a:rPr lang="ar-SY" sz="2900" b="1" dirty="0">
                <a:solidFill>
                  <a:srgbClr val="92D050"/>
                </a:solidFill>
                <a:latin typeface="Arial" panose="020B0604020202020204" pitchFamily="34" charset="0"/>
                <a:cs typeface="Arial" panose="020B0604020202020204" pitchFamily="34" charset="0"/>
              </a:rPr>
              <a:t>بخطورة النتيجة . </a:t>
            </a:r>
          </a:p>
          <a:p>
            <a:pPr>
              <a:buClr>
                <a:srgbClr val="FF0000"/>
              </a:buClr>
              <a:buFont typeface="Wingdings" panose="05000000000000000000" pitchFamily="2" charset="2"/>
              <a:buChar char="q"/>
            </a:pPr>
            <a:r>
              <a:rPr lang="ar-SY" sz="2900" b="1" dirty="0">
                <a:solidFill>
                  <a:srgbClr val="FF0000"/>
                </a:solidFill>
                <a:latin typeface="Arial" panose="020B0604020202020204" pitchFamily="34" charset="0"/>
                <a:cs typeface="Arial" panose="020B0604020202020204" pitchFamily="34" charset="0"/>
              </a:rPr>
              <a:t>عدم مراعاة النظم والقوانين </a:t>
            </a:r>
            <a:r>
              <a:rPr lang="ar-SY" sz="2900" b="1" dirty="0">
                <a:solidFill>
                  <a:srgbClr val="92D050"/>
                </a:solidFill>
                <a:latin typeface="Arial" panose="020B0604020202020204" pitchFamily="34" charset="0"/>
                <a:cs typeface="Arial" panose="020B0604020202020204" pitchFamily="34" charset="0"/>
              </a:rPr>
              <a:t>يكفي ثبوت مخالفة القوانين والأنظمة ثبوت المسؤولية حتى لو لم ينتج عنه ضرر . </a:t>
            </a:r>
          </a:p>
          <a:p>
            <a:pPr lvl="1">
              <a:buClr>
                <a:srgbClr val="FF0000"/>
              </a:buClr>
              <a:buFont typeface="Arial" panose="020B0604020202020204" pitchFamily="34" charset="0"/>
              <a:buChar char="•"/>
            </a:pPr>
            <a:endParaRPr lang="ar-SY" sz="29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9926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1974" y="428059"/>
            <a:ext cx="7772400" cy="594060"/>
          </a:xfrm>
        </p:spPr>
        <p:txBody>
          <a:bodyPr>
            <a:normAutofit/>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جرح جبهة الطفل بالمشرط أثناء الولادة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974" y="1511300"/>
            <a:ext cx="7772400" cy="4693504"/>
          </a:xfrm>
        </p:spPr>
      </p:pic>
    </p:spTree>
    <p:extLst>
      <p:ext uri="{BB962C8B-B14F-4D97-AF65-F5344CB8AC3E}">
        <p14:creationId xmlns:p14="http://schemas.microsoft.com/office/powerpoint/2010/main" val="273774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3383"/>
          </a:xfrm>
        </p:spPr>
        <p:txBody>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عمل جراحي لتجميل الأنف أدى </a:t>
            </a:r>
            <a:r>
              <a:rPr lang="ar-SY" b="1" dirty="0">
                <a:ln w="6350">
                  <a:noFill/>
                </a:ln>
                <a:solidFill>
                  <a:srgbClr val="FFFF00"/>
                </a:solidFill>
                <a:latin typeface="Arial" panose="020B0604020202020204" pitchFamily="34" charset="0"/>
                <a:cs typeface="Arial" panose="020B0604020202020204" pitchFamily="34" charset="0"/>
              </a:rPr>
              <a:t>إ</a:t>
            </a:r>
            <a:r>
              <a:rPr lang="ar-SY" b="1" dirty="0" smtClean="0">
                <a:ln w="6350">
                  <a:noFill/>
                </a:ln>
                <a:solidFill>
                  <a:srgbClr val="FFFF00"/>
                </a:solidFill>
                <a:latin typeface="Arial" panose="020B0604020202020204" pitchFamily="34" charset="0"/>
                <a:cs typeface="Arial" panose="020B0604020202020204" pitchFamily="34" charset="0"/>
              </a:rPr>
              <a:t>لى تشوه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0344"/>
            <a:ext cx="8087901" cy="5036023"/>
          </a:xfrm>
        </p:spPr>
      </p:pic>
    </p:spTree>
    <p:extLst>
      <p:ext uri="{BB962C8B-B14F-4D97-AF65-F5344CB8AC3E}">
        <p14:creationId xmlns:p14="http://schemas.microsoft.com/office/powerpoint/2010/main" val="1117345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8293"/>
            <a:ext cx="8229600" cy="680773"/>
          </a:xfrm>
        </p:spPr>
        <p:txBody>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تشوه مكان الجرح نتيجة عملية شد بطن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5600"/>
            <a:ext cx="4114800" cy="4264599"/>
          </a:xfr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3" y="1625600"/>
            <a:ext cx="4114799" cy="4264599"/>
          </a:xfrm>
          <a:prstGeom prst="rect">
            <a:avLst/>
          </a:prstGeom>
        </p:spPr>
      </p:pic>
    </p:spTree>
    <p:extLst>
      <p:ext uri="{BB962C8B-B14F-4D97-AF65-F5344CB8AC3E}">
        <p14:creationId xmlns:p14="http://schemas.microsoft.com/office/powerpoint/2010/main" val="2027824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687849"/>
          </a:xfrm>
        </p:spPr>
        <p:txBody>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تشوه بالأنف إثر عمليات جراحية </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1001"/>
            <a:ext cx="4009870" cy="4522627"/>
          </a:xfr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01001"/>
            <a:ext cx="4005618" cy="4522627"/>
          </a:xfrm>
          <a:prstGeom prst="rect">
            <a:avLst/>
          </a:prstGeom>
        </p:spPr>
      </p:pic>
    </p:spTree>
    <p:extLst>
      <p:ext uri="{BB962C8B-B14F-4D97-AF65-F5344CB8AC3E}">
        <p14:creationId xmlns:p14="http://schemas.microsoft.com/office/powerpoint/2010/main" val="3472861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noFill/>
          </a:ln>
        </p:spPr>
        <p:txBody>
          <a:bodyPr/>
          <a:lstStyle/>
          <a:p>
            <a:pPr algn="ctr"/>
            <a:r>
              <a:rPr lang="ar-SY" b="1" dirty="0" smtClean="0">
                <a:ln w="6350">
                  <a:noFill/>
                </a:ln>
                <a:solidFill>
                  <a:srgbClr val="FFFF00"/>
                </a:solidFill>
                <a:effectLst/>
                <a:latin typeface="Arial" panose="020B0604020202020204" pitchFamily="34" charset="0"/>
                <a:cs typeface="Arial" panose="020B0604020202020204" pitchFamily="34" charset="0"/>
              </a:rPr>
              <a:t>خطأ طبي جسيم بتر القدم السليمة بدلاً من بتر القدم السكرية المريضة</a:t>
            </a: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8175"/>
            <a:ext cx="8229600" cy="4709787"/>
          </a:xfrm>
        </p:spPr>
      </p:pic>
    </p:spTree>
    <p:extLst>
      <p:ext uri="{BB962C8B-B14F-4D97-AF65-F5344CB8AC3E}">
        <p14:creationId xmlns:p14="http://schemas.microsoft.com/office/powerpoint/2010/main" val="113481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38453"/>
            <a:ext cx="8229599" cy="5323561"/>
          </a:xfrm>
        </p:spPr>
      </p:pic>
    </p:spTree>
    <p:extLst>
      <p:ext uri="{BB962C8B-B14F-4D97-AF65-F5344CB8AC3E}">
        <p14:creationId xmlns:p14="http://schemas.microsoft.com/office/powerpoint/2010/main" val="3660095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2968"/>
            <a:ext cx="8229600" cy="5064386"/>
          </a:xfrm>
        </p:spPr>
      </p:pic>
    </p:spTree>
    <p:extLst>
      <p:ext uri="{BB962C8B-B14F-4D97-AF65-F5344CB8AC3E}">
        <p14:creationId xmlns:p14="http://schemas.microsoft.com/office/powerpoint/2010/main" val="221850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302708"/>
            <a:ext cx="8229600" cy="4947280"/>
          </a:xfrm>
        </p:spPr>
      </p:pic>
    </p:spTree>
    <p:extLst>
      <p:ext uri="{BB962C8B-B14F-4D97-AF65-F5344CB8AC3E}">
        <p14:creationId xmlns:p14="http://schemas.microsoft.com/office/powerpoint/2010/main" val="365066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196" y="1215025"/>
            <a:ext cx="7954029" cy="5239750"/>
          </a:xfrm>
        </p:spPr>
      </p:pic>
    </p:spTree>
    <p:extLst>
      <p:ext uri="{BB962C8B-B14F-4D97-AF65-F5344CB8AC3E}">
        <p14:creationId xmlns:p14="http://schemas.microsoft.com/office/powerpoint/2010/main" val="3743672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64922"/>
            <a:ext cx="8229600" cy="5135670"/>
          </a:xfrm>
        </p:spPr>
      </p:pic>
    </p:spTree>
    <p:extLst>
      <p:ext uri="{BB962C8B-B14F-4D97-AF65-F5344CB8AC3E}">
        <p14:creationId xmlns:p14="http://schemas.microsoft.com/office/powerpoint/2010/main" val="1833402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noAutofit/>
          </a:bodyPr>
          <a:lstStyle/>
          <a:p>
            <a:pPr algn="ctr"/>
            <a:r>
              <a:rPr lang="ar-SY" sz="3600" b="1" dirty="0">
                <a:ln>
                  <a:noFill/>
                </a:ln>
                <a:solidFill>
                  <a:srgbClr val="FFFF00"/>
                </a:solidFill>
                <a:effectLst/>
                <a:latin typeface="Arial" panose="020B0604020202020204" pitchFamily="34" charset="0"/>
                <a:cs typeface="Arial" panose="020B0604020202020204" pitchFamily="34" charset="0"/>
              </a:rPr>
              <a:t>يتبع الأطباء منهجاً واضحاً يقتضي</a:t>
            </a:r>
            <a:endParaRPr lang="ar-SY" sz="3200" dirty="0">
              <a:solidFill>
                <a:srgbClr val="FFFF00"/>
              </a:solidFill>
            </a:endParaRPr>
          </a:p>
        </p:txBody>
      </p:sp>
      <p:sp>
        <p:nvSpPr>
          <p:cNvPr id="3" name="عنصر نائب للمحتوى 2"/>
          <p:cNvSpPr>
            <a:spLocks noGrp="1"/>
          </p:cNvSpPr>
          <p:nvPr>
            <p:ph idx="1"/>
          </p:nvPr>
        </p:nvSpPr>
        <p:spPr>
          <a:xfrm>
            <a:off x="457200" y="1321385"/>
            <a:ext cx="8229600" cy="3894082"/>
          </a:xfrm>
        </p:spPr>
        <p:txBody>
          <a:bodyPr>
            <a:noAutofit/>
          </a:bodyPr>
          <a:lstStyle/>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التحضير </a:t>
            </a:r>
            <a:r>
              <a:rPr lang="ar-SY" sz="3200" b="1" dirty="0">
                <a:solidFill>
                  <a:srgbClr val="92D050"/>
                </a:solidFill>
                <a:latin typeface="Arial" panose="020B0604020202020204" pitchFamily="34" charset="0"/>
                <a:cs typeface="Arial" panose="020B0604020202020204" pitchFamily="34" charset="0"/>
              </a:rPr>
              <a:t>المسبق والكامل للعمل الجراحي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إجراء </a:t>
            </a:r>
            <a:r>
              <a:rPr lang="ar-SY" sz="3200" b="1" dirty="0">
                <a:solidFill>
                  <a:srgbClr val="92D050"/>
                </a:solidFill>
                <a:latin typeface="Arial" panose="020B0604020202020204" pitchFamily="34" charset="0"/>
                <a:cs typeface="Arial" panose="020B0604020202020204" pitchFamily="34" charset="0"/>
              </a:rPr>
              <a:t>الفحوصات المخبرية والتصويرية قبل العملية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زيارة </a:t>
            </a:r>
            <a:r>
              <a:rPr lang="ar-SY" sz="3200" b="1" dirty="0">
                <a:solidFill>
                  <a:srgbClr val="92D050"/>
                </a:solidFill>
                <a:latin typeface="Arial" panose="020B0604020202020204" pitchFamily="34" charset="0"/>
                <a:cs typeface="Arial" panose="020B0604020202020204" pitchFamily="34" charset="0"/>
              </a:rPr>
              <a:t>طبيب التخدير قبل 24 ساعة من موعد الجراحة . </a:t>
            </a: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إبلاغ </a:t>
            </a:r>
            <a:r>
              <a:rPr lang="ar-SY" sz="3200" b="1" dirty="0">
                <a:solidFill>
                  <a:srgbClr val="92D050"/>
                </a:solidFill>
                <a:latin typeface="Arial" panose="020B0604020202020204" pitchFamily="34" charset="0"/>
                <a:cs typeface="Arial" panose="020B0604020202020204" pitchFamily="34" charset="0"/>
              </a:rPr>
              <a:t>الطاقم الطبي </a:t>
            </a:r>
            <a:r>
              <a:rPr lang="ar-SY" sz="3200" b="1" dirty="0" smtClean="0">
                <a:solidFill>
                  <a:srgbClr val="92D050"/>
                </a:solidFill>
                <a:latin typeface="Arial" panose="020B0604020202020204" pitchFamily="34" charset="0"/>
                <a:cs typeface="Arial" panose="020B0604020202020204" pitchFamily="34" charset="0"/>
              </a:rPr>
              <a:t>بالتاريخ </a:t>
            </a:r>
            <a:r>
              <a:rPr lang="ar-SY" sz="3200" b="1" dirty="0">
                <a:solidFill>
                  <a:srgbClr val="92D050"/>
                </a:solidFill>
                <a:latin typeface="Arial" panose="020B0604020202020204" pitchFamily="34" charset="0"/>
                <a:cs typeface="Arial" panose="020B0604020202020204" pitchFamily="34" charset="0"/>
              </a:rPr>
              <a:t>الصحي الكامل </a:t>
            </a:r>
            <a:r>
              <a:rPr lang="ar-SY" sz="3200" b="1" dirty="0" smtClean="0">
                <a:solidFill>
                  <a:srgbClr val="92D050"/>
                </a:solidFill>
                <a:latin typeface="Arial" panose="020B0604020202020204" pitchFamily="34" charset="0"/>
                <a:cs typeface="Arial" panose="020B0604020202020204" pitchFamily="34" charset="0"/>
              </a:rPr>
              <a:t>للمريض </a:t>
            </a:r>
            <a:endParaRPr lang="ar-SY" sz="3200" b="1" dirty="0">
              <a:solidFill>
                <a:srgbClr val="92D05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ar-SY" sz="3200" b="1" dirty="0" smtClean="0">
                <a:solidFill>
                  <a:srgbClr val="92D050"/>
                </a:solidFill>
                <a:latin typeface="Arial" panose="020B0604020202020204" pitchFamily="34" charset="0"/>
                <a:cs typeface="Arial" panose="020B0604020202020204" pitchFamily="34" charset="0"/>
              </a:rPr>
              <a:t> اختبار </a:t>
            </a:r>
            <a:r>
              <a:rPr lang="ar-SY" sz="3200" b="1" dirty="0">
                <a:solidFill>
                  <a:srgbClr val="92D050"/>
                </a:solidFill>
                <a:latin typeface="Arial" panose="020B0604020202020204" pitchFamily="34" charset="0"/>
                <a:cs typeface="Arial" panose="020B0604020202020204" pitchFamily="34" charset="0"/>
              </a:rPr>
              <a:t>الحساسية تجاه الأدوية </a:t>
            </a:r>
            <a:r>
              <a:rPr lang="ar-SY" sz="3200" dirty="0">
                <a:solidFill>
                  <a:srgbClr val="92D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624053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2499"/>
            <a:ext cx="8229600" cy="4985359"/>
          </a:xfrm>
        </p:spPr>
      </p:pic>
    </p:spTree>
    <p:extLst>
      <p:ext uri="{BB962C8B-B14F-4D97-AF65-F5344CB8AC3E}">
        <p14:creationId xmlns:p14="http://schemas.microsoft.com/office/powerpoint/2010/main" val="2393004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41946"/>
            <a:ext cx="8229600" cy="5199113"/>
          </a:xfrm>
        </p:spPr>
      </p:pic>
    </p:spTree>
    <p:extLst>
      <p:ext uri="{BB962C8B-B14F-4D97-AF65-F5344CB8AC3E}">
        <p14:creationId xmlns:p14="http://schemas.microsoft.com/office/powerpoint/2010/main" val="141928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139868"/>
            <a:ext cx="8229600" cy="5198302"/>
          </a:xfrm>
        </p:spPr>
      </p:pic>
    </p:spTree>
    <p:extLst>
      <p:ext uri="{BB962C8B-B14F-4D97-AF65-F5344CB8AC3E}">
        <p14:creationId xmlns:p14="http://schemas.microsoft.com/office/powerpoint/2010/main" val="2113092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87849"/>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050881"/>
            <a:ext cx="8229600" cy="5224660"/>
          </a:xfrm>
        </p:spPr>
      </p:pic>
    </p:spTree>
    <p:extLst>
      <p:ext uri="{BB962C8B-B14F-4D97-AF65-F5344CB8AC3E}">
        <p14:creationId xmlns:p14="http://schemas.microsoft.com/office/powerpoint/2010/main" val="1665921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04"/>
            <a:ext cx="8229600" cy="714380"/>
          </a:xfrm>
        </p:spPr>
        <p:txBody>
          <a:bodyPr>
            <a:noAutofit/>
          </a:bodyPr>
          <a:lstStyle/>
          <a:p>
            <a:pPr algn="ctr"/>
            <a:endParaRPr lang="ar-SY" sz="2800" b="1" dirty="0">
              <a:ln w="18415" cmpd="sng">
                <a:no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2984"/>
            <a:ext cx="8229600" cy="5311791"/>
          </a:xfrm>
        </p:spPr>
      </p:pic>
    </p:spTree>
    <p:extLst>
      <p:ext uri="{BB962C8B-B14F-4D97-AF65-F5344CB8AC3E}">
        <p14:creationId xmlns:p14="http://schemas.microsoft.com/office/powerpoint/2010/main" val="2402586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810679"/>
          </a:xfrm>
        </p:spPr>
        <p:txBody>
          <a:bodyPr/>
          <a:lstStyle/>
          <a:p>
            <a:pPr algn="ctr"/>
            <a:r>
              <a:rPr lang="ar-SY" b="1" dirty="0" smtClean="0">
                <a:ln w="6350">
                  <a:noFill/>
                </a:ln>
                <a:solidFill>
                  <a:srgbClr val="FFFF00"/>
                </a:solidFill>
                <a:latin typeface="Arial" panose="020B0604020202020204" pitchFamily="34" charset="0"/>
                <a:cs typeface="Arial" panose="020B0604020202020204" pitchFamily="34" charset="0"/>
              </a:rPr>
              <a:t>خطا طبي أثناء الولادة (بتر </a:t>
            </a:r>
            <a:r>
              <a:rPr lang="ar-SY" b="1" dirty="0">
                <a:ln w="6350">
                  <a:noFill/>
                </a:ln>
                <a:solidFill>
                  <a:srgbClr val="FFFF00"/>
                </a:solidFill>
                <a:latin typeface="Arial" panose="020B0604020202020204" pitchFamily="34" charset="0"/>
                <a:cs typeface="Arial" panose="020B0604020202020204" pitchFamily="34" charset="0"/>
              </a:rPr>
              <a:t>أصابع يد الطفل </a:t>
            </a:r>
            <a:r>
              <a:rPr lang="ar-SY" b="1" dirty="0" smtClean="0">
                <a:ln w="6350">
                  <a:noFill/>
                </a:ln>
                <a:solidFill>
                  <a:srgbClr val="FFFF00"/>
                </a:solidFill>
                <a:latin typeface="Arial" panose="020B0604020202020204" pitchFamily="34" charset="0"/>
                <a:cs typeface="Arial" panose="020B0604020202020204" pitchFamily="34" charset="0"/>
              </a:rPr>
              <a:t>)</a:t>
            </a:r>
            <a:endParaRPr lang="ar-SY" b="1" dirty="0">
              <a:ln w="6350">
                <a:noFill/>
              </a:ln>
              <a:solidFill>
                <a:srgbClr val="FFFF00"/>
              </a:solidFill>
              <a:latin typeface="Arial" panose="020B0604020202020204" pitchFamily="34" charset="0"/>
              <a:cs typeface="Arial" panose="020B0604020202020204" pitchFamily="34" charset="0"/>
            </a:endParaRPr>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78173"/>
            <a:ext cx="8229600" cy="5131557"/>
          </a:xfrm>
        </p:spPr>
      </p:pic>
    </p:spTree>
    <p:extLst>
      <p:ext uri="{BB962C8B-B14F-4D97-AF65-F5344CB8AC3E}">
        <p14:creationId xmlns:p14="http://schemas.microsoft.com/office/powerpoint/2010/main" val="3816129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784692"/>
          </a:xfrm>
          <a:ln>
            <a:noFill/>
          </a:ln>
        </p:spPr>
        <p:txBody>
          <a:bodyPr/>
          <a:lstStyle/>
          <a:p>
            <a:pPr algn="ctr"/>
            <a:endParaRPr lang="ar-SY" b="1" dirty="0">
              <a:ln w="6350">
                <a:noFill/>
              </a:ln>
              <a:solidFill>
                <a:srgbClr val="FFFF00"/>
              </a:solidFill>
              <a:effectLst/>
              <a:latin typeface="Arial" panose="020B0604020202020204" pitchFamily="34" charset="0"/>
              <a:cs typeface="Arial" panose="020B0604020202020204" pitchFamily="34" charset="0"/>
            </a:endParaRPr>
          </a:p>
        </p:txBody>
      </p:sp>
      <p:pic>
        <p:nvPicPr>
          <p:cNvPr id="9" name="عنصر نائب للمحتوى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302706"/>
            <a:ext cx="8229600" cy="5022937"/>
          </a:xfrm>
        </p:spPr>
      </p:pic>
    </p:spTree>
    <p:extLst>
      <p:ext uri="{BB962C8B-B14F-4D97-AF65-F5344CB8AC3E}">
        <p14:creationId xmlns:p14="http://schemas.microsoft.com/office/powerpoint/2010/main" val="4014648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799" y="465968"/>
            <a:ext cx="7772400" cy="685800"/>
          </a:xfrm>
        </p:spPr>
        <p:txBody>
          <a:bodyPr>
            <a:normAutofit/>
          </a:bodyPr>
          <a:lstStyle/>
          <a:p>
            <a:endParaRPr lang="ar-SY"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639" y="1352811"/>
            <a:ext cx="7632721" cy="5101964"/>
          </a:xfrm>
        </p:spPr>
      </p:pic>
    </p:spTree>
    <p:extLst>
      <p:ext uri="{BB962C8B-B14F-4D97-AF65-F5344CB8AC3E}">
        <p14:creationId xmlns:p14="http://schemas.microsoft.com/office/powerpoint/2010/main" val="688358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10" name="عنصر نائب للمحتوى 9" descr="11116908_346596022206161_1433962023_n.jpg"/>
          <p:cNvPicPr>
            <a:picLocks noGrp="1" noChangeAspect="1"/>
          </p:cNvPicPr>
          <p:nvPr>
            <p:ph idx="4294967295"/>
          </p:nvPr>
        </p:nvPicPr>
        <p:blipFill>
          <a:blip r:embed="rId2"/>
          <a:stretch>
            <a:fillRect/>
          </a:stretch>
        </p:blipFill>
        <p:spPr>
          <a:xfrm>
            <a:off x="457200" y="1147763"/>
            <a:ext cx="8286750" cy="5710237"/>
          </a:xfrm>
          <a:prstGeom prst="heart">
            <a:avLst/>
          </a:prstGeom>
          <a:effectLst>
            <a:softEdge rad="31750"/>
          </a:effectLst>
          <a:scene3d>
            <a:camera prst="orthographicFront"/>
            <a:lightRig rig="threePt" dir="t"/>
          </a:scene3d>
          <a:sp3d>
            <a:bevelT/>
          </a:sp3d>
        </p:spPr>
      </p:pic>
      <p:sp>
        <p:nvSpPr>
          <p:cNvPr id="4" name="مربع نص 3"/>
          <p:cNvSpPr txBox="1"/>
          <p:nvPr/>
        </p:nvSpPr>
        <p:spPr>
          <a:xfrm rot="20193491">
            <a:off x="3565781" y="3438823"/>
            <a:ext cx="2895095" cy="769441"/>
          </a:xfrm>
          <a:prstGeom prst="rect">
            <a:avLst/>
          </a:prstGeom>
          <a:noFill/>
        </p:spPr>
        <p:txBody>
          <a:bodyPr wrap="square" rtlCol="1">
            <a:spAutoFit/>
          </a:bodyPr>
          <a:lstStyle/>
          <a:p>
            <a:r>
              <a:rPr lang="ar-SY" sz="4400" b="1" dirty="0" smtClean="0">
                <a:solidFill>
                  <a:schemeClr val="accent1">
                    <a:lumMod val="75000"/>
                    <a:lumOff val="25000"/>
                  </a:schemeClr>
                </a:solidFill>
                <a:effectLst>
                  <a:glow rad="127000">
                    <a:srgbClr val="FFC000"/>
                  </a:glow>
                </a:effectLst>
                <a:latin typeface="Arial" panose="020B0604020202020204" pitchFamily="34" charset="0"/>
                <a:cs typeface="Arial" panose="020B0604020202020204" pitchFamily="34" charset="0"/>
              </a:rPr>
              <a:t>شكراً لإصغائكم</a:t>
            </a:r>
            <a:endParaRPr lang="ar-SY" sz="4400" b="1" dirty="0">
              <a:solidFill>
                <a:schemeClr val="accent1">
                  <a:lumMod val="75000"/>
                  <a:lumOff val="25000"/>
                </a:schemeClr>
              </a:solidFill>
              <a:effectLst>
                <a:glow rad="127000">
                  <a:srgbClr val="FFC000"/>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779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5660"/>
            <a:ext cx="8229600" cy="668740"/>
          </a:xfrm>
        </p:spPr>
        <p:txBody>
          <a:bodyPr>
            <a:normAutofit/>
          </a:bodyPr>
          <a:lstStyle/>
          <a:p>
            <a:pPr marL="336042" indent="-288036" algn="ctr">
              <a:spcBef>
                <a:spcPct val="20000"/>
              </a:spcBef>
            </a:pPr>
            <a:r>
              <a:rPr lang="ar-SY" sz="3600" b="1" dirty="0" smtClean="0">
                <a:ln w="6350">
                  <a:noFill/>
                </a:ln>
                <a:solidFill>
                  <a:srgbClr val="FFFF00"/>
                </a:solidFill>
                <a:effectLst/>
                <a:latin typeface="Arial" panose="020B0604020202020204" pitchFamily="34" charset="0"/>
                <a:cs typeface="Arial" panose="020B0604020202020204" pitchFamily="34" charset="0"/>
              </a:rPr>
              <a:t>بعض حالات الخطأ الطبي</a:t>
            </a:r>
            <a:endParaRPr lang="ar-SY" sz="36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457200" y="1064525"/>
            <a:ext cx="8229600" cy="5459105"/>
          </a:xfrm>
        </p:spPr>
        <p:txBody>
          <a:bodyPr>
            <a:normAutofit lnSpcReduction="10000"/>
          </a:bodyPr>
          <a:lstStyle/>
          <a:p>
            <a:pPr marL="521208" indent="-457200">
              <a:buClr>
                <a:srgbClr val="FF0000"/>
              </a:buClr>
              <a:buFont typeface="Wingdings" panose="05000000000000000000" pitchFamily="2" charset="2"/>
              <a:buChar char="q"/>
            </a:pPr>
            <a:r>
              <a:rPr lang="ar-SY" sz="3200" b="1" dirty="0" smtClean="0">
                <a:solidFill>
                  <a:srgbClr val="FF0000"/>
                </a:solidFill>
                <a:latin typeface="Arial" panose="020B0604020202020204" pitchFamily="34" charset="0"/>
                <a:cs typeface="Arial" panose="020B0604020202020204" pitchFamily="34" charset="0"/>
              </a:rPr>
              <a:t>أولاً </a:t>
            </a:r>
            <a:r>
              <a:rPr lang="ar-SY" sz="3200" b="1" dirty="0">
                <a:solidFill>
                  <a:srgbClr val="FF000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عدم الحصول على موافقة </a:t>
            </a:r>
            <a:r>
              <a:rPr lang="ar-SY" sz="3200" b="1" dirty="0">
                <a:solidFill>
                  <a:srgbClr val="92D050"/>
                </a:solidFill>
                <a:latin typeface="Arial" panose="020B0604020202020204" pitchFamily="34" charset="0"/>
                <a:cs typeface="Arial" panose="020B0604020202020204" pitchFamily="34" charset="0"/>
              </a:rPr>
              <a:t>المريض أو من يمثله قانونيا قبل إجراء أي عمل جراحي بعد شرح النتائج والمخاطر المحتملة </a:t>
            </a:r>
            <a:r>
              <a:rPr lang="ar-SY" sz="3200" b="1" dirty="0" smtClean="0">
                <a:solidFill>
                  <a:srgbClr val="92D050"/>
                </a:solidFill>
                <a:latin typeface="Arial" panose="020B0604020202020204" pitchFamily="34" charset="0"/>
                <a:cs typeface="Arial" panose="020B0604020202020204" pitchFamily="34" charset="0"/>
              </a:rPr>
              <a:t>.</a:t>
            </a:r>
            <a:endParaRPr lang="ar-SY" sz="3200" b="1" dirty="0">
              <a:solidFill>
                <a:srgbClr val="92D050"/>
              </a:solidFill>
              <a:latin typeface="Arial" panose="020B0604020202020204" pitchFamily="34" charset="0"/>
              <a:cs typeface="Arial" panose="020B0604020202020204" pitchFamily="34" charset="0"/>
            </a:endParaRPr>
          </a:p>
          <a:p>
            <a:pPr marL="521208" indent="-457200">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ثانياً : </a:t>
            </a:r>
            <a:r>
              <a:rPr lang="ar-SY" sz="3200" b="1" dirty="0">
                <a:solidFill>
                  <a:srgbClr val="92D050"/>
                </a:solidFill>
                <a:latin typeface="Arial" panose="020B0604020202020204" pitchFamily="34" charset="0"/>
                <a:cs typeface="Arial" panose="020B0604020202020204" pitchFamily="34" charset="0"/>
              </a:rPr>
              <a:t>على الجراح استخدام الطرق الحديثة في الفحص لمعرفة حالة المريض ونوع العمل الجراحي الذي يحتاج له و يكون مسؤولاً في حال أخطأ التشخيص . </a:t>
            </a:r>
          </a:p>
          <a:p>
            <a:pPr marL="521208" indent="-457200">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ثالثاً: </a:t>
            </a:r>
            <a:r>
              <a:rPr lang="ar-SY" sz="3200" b="1" dirty="0">
                <a:solidFill>
                  <a:srgbClr val="92D050"/>
                </a:solidFill>
                <a:latin typeface="Arial" panose="020B0604020202020204" pitchFamily="34" charset="0"/>
                <a:cs typeface="Arial" panose="020B0604020202020204" pitchFamily="34" charset="0"/>
              </a:rPr>
              <a:t>على الطبيب اتخاذ الاحتياطات </a:t>
            </a:r>
            <a:r>
              <a:rPr lang="ar-SY" sz="3200" b="1" dirty="0" smtClean="0">
                <a:solidFill>
                  <a:srgbClr val="92D050"/>
                </a:solidFill>
                <a:latin typeface="Arial" panose="020B0604020202020204" pitchFamily="34" charset="0"/>
                <a:cs typeface="Arial" panose="020B0604020202020204" pitchFamily="34" charset="0"/>
              </a:rPr>
              <a:t>عند </a:t>
            </a:r>
            <a:r>
              <a:rPr lang="ar-SY" sz="3200" b="1" dirty="0">
                <a:solidFill>
                  <a:srgbClr val="92D050"/>
                </a:solidFill>
                <a:latin typeface="Arial" panose="020B0604020202020204" pitchFamily="34" charset="0"/>
                <a:cs typeface="Arial" panose="020B0604020202020204" pitchFamily="34" charset="0"/>
              </a:rPr>
              <a:t>استعمال الأدوات اللازمة في العمليات الجراحية . </a:t>
            </a:r>
          </a:p>
          <a:p>
            <a:pPr marL="521208" indent="-457200">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رابعاً: </a:t>
            </a:r>
            <a:r>
              <a:rPr lang="ar-SY" sz="3200" b="1" dirty="0">
                <a:solidFill>
                  <a:srgbClr val="92D050"/>
                </a:solidFill>
                <a:latin typeface="Arial" panose="020B0604020202020204" pitchFamily="34" charset="0"/>
                <a:cs typeface="Arial" panose="020B0604020202020204" pitchFamily="34" charset="0"/>
              </a:rPr>
              <a:t>على الطبيب إجراء العمل الجراحي ضمن مشفى وليس في العيادة . </a:t>
            </a:r>
          </a:p>
          <a:p>
            <a:pPr marL="64008" indent="0">
              <a:buClr>
                <a:srgbClr val="FF0000"/>
              </a:buClr>
              <a:buNone/>
            </a:pPr>
            <a:r>
              <a:rPr lang="ar-SY" sz="3200" b="1" dirty="0">
                <a:solidFill>
                  <a:srgbClr val="92D050"/>
                </a:solidFill>
                <a:latin typeface="Arial" panose="020B0604020202020204" pitchFamily="34" charset="0"/>
                <a:cs typeface="Arial" panose="020B0604020202020204" pitchFamily="34" charset="0"/>
              </a:rPr>
              <a:t> </a:t>
            </a:r>
          </a:p>
          <a:p>
            <a:pPr marL="64008" indent="0">
              <a:buClr>
                <a:srgbClr val="FF0000"/>
              </a:buClr>
              <a:buNone/>
            </a:pPr>
            <a:endParaRPr lang="ar-SY" b="1" dirty="0" smtClean="0">
              <a:solidFill>
                <a:srgbClr val="92D050"/>
              </a:solidFill>
              <a:latin typeface="Arial" panose="020B0604020202020204" pitchFamily="34" charset="0"/>
              <a:cs typeface="Arial" panose="020B0604020202020204" pitchFamily="34" charset="0"/>
            </a:endParaRPr>
          </a:p>
          <a:p>
            <a:pPr marL="64008" indent="0">
              <a:buClr>
                <a:srgbClr val="FF0000"/>
              </a:buClr>
              <a:buNone/>
            </a:pPr>
            <a:endParaRPr lang="ar-SY"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1147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6"/>
            <a:ext cx="8229600" cy="605963"/>
          </a:xfrm>
        </p:spPr>
        <p:txBody>
          <a:bodyPr/>
          <a:lstStyle/>
          <a:p>
            <a:r>
              <a:rPr lang="en-US" dirty="0" smtClean="0"/>
              <a:t>‘’A</a:t>
            </a:r>
            <a:endParaRPr lang="ar-SY" dirty="0"/>
          </a:p>
        </p:txBody>
      </p:sp>
      <p:sp>
        <p:nvSpPr>
          <p:cNvPr id="3" name="عنصر نائب للمحتوى 2"/>
          <p:cNvSpPr>
            <a:spLocks noGrp="1"/>
          </p:cNvSpPr>
          <p:nvPr>
            <p:ph idx="1"/>
          </p:nvPr>
        </p:nvSpPr>
        <p:spPr>
          <a:xfrm>
            <a:off x="457200" y="873459"/>
            <a:ext cx="8229600" cy="5444874"/>
          </a:xfrm>
        </p:spPr>
        <p:txBody>
          <a:bodyPr>
            <a:noAutofit/>
          </a:bodyPr>
          <a:lstStyle/>
          <a:p>
            <a:pPr>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خامساً : </a:t>
            </a:r>
            <a:r>
              <a:rPr lang="ar-SY" sz="3200" b="1" dirty="0">
                <a:solidFill>
                  <a:srgbClr val="92D050"/>
                </a:solidFill>
                <a:latin typeface="Arial" panose="020B0604020202020204" pitchFamily="34" charset="0"/>
                <a:cs typeface="Arial" panose="020B0604020202020204" pitchFamily="34" charset="0"/>
              </a:rPr>
              <a:t>يعتبر خطأ من جانب الجراح إجراء العملية دون التأكد من سلامة المنضدة أو التأكد من ثبات المريض  أثناء العمل الجراحي . </a:t>
            </a:r>
          </a:p>
          <a:p>
            <a:pPr>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سادساً: </a:t>
            </a:r>
            <a:r>
              <a:rPr lang="ar-SY" sz="3200" b="1" dirty="0">
                <a:solidFill>
                  <a:srgbClr val="92D050"/>
                </a:solidFill>
                <a:latin typeface="Arial" panose="020B0604020202020204" pitchFamily="34" charset="0"/>
                <a:cs typeface="Arial" panose="020B0604020202020204" pitchFamily="34" charset="0"/>
              </a:rPr>
              <a:t>يتوجب على الطبيب أتباع الأصول العلمية الحديثة والابتعاد عن الطرق البدائية</a:t>
            </a:r>
            <a:r>
              <a:rPr lang="ar-SY" sz="3200" b="1" dirty="0">
                <a:solidFill>
                  <a:srgbClr val="FFFF00"/>
                </a:solidFill>
                <a:latin typeface="Arial" panose="020B0604020202020204" pitchFamily="34" charset="0"/>
                <a:cs typeface="Arial" panose="020B0604020202020204" pitchFamily="34" charset="0"/>
              </a:rPr>
              <a:t> . </a:t>
            </a:r>
          </a:p>
          <a:p>
            <a:pPr>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سابعاً: </a:t>
            </a:r>
            <a:r>
              <a:rPr lang="ar-SY" sz="3200" b="1" dirty="0">
                <a:solidFill>
                  <a:srgbClr val="92D050"/>
                </a:solidFill>
                <a:latin typeface="Arial" panose="020B0604020202020204" pitchFamily="34" charset="0"/>
                <a:cs typeface="Arial" panose="020B0604020202020204" pitchFamily="34" charset="0"/>
              </a:rPr>
              <a:t>على الطبيب الجراح عند الانتهاء من العملية الجراحية التأكد من إزالة المواد وقطع الشاش المستعملة ومن وضع هذه المسؤولية على مساعديه لا يعفيه منها .</a:t>
            </a:r>
          </a:p>
          <a:p>
            <a:pPr>
              <a:buClr>
                <a:srgbClr val="FF0000"/>
              </a:buClr>
              <a:buFont typeface="Wingdings" panose="05000000000000000000" pitchFamily="2" charset="2"/>
              <a:buChar char="q"/>
            </a:pPr>
            <a:r>
              <a:rPr lang="ar-SY" sz="3200" b="1" dirty="0">
                <a:solidFill>
                  <a:srgbClr val="FF0000"/>
                </a:solidFill>
                <a:latin typeface="Arial" panose="020B0604020202020204" pitchFamily="34" charset="0"/>
                <a:cs typeface="Arial" panose="020B0604020202020204" pitchFamily="34" charset="0"/>
              </a:rPr>
              <a:t>ثامناً: </a:t>
            </a:r>
            <a:r>
              <a:rPr lang="ar-SY" sz="3200" b="1" dirty="0">
                <a:solidFill>
                  <a:srgbClr val="92D050"/>
                </a:solidFill>
                <a:latin typeface="Arial" panose="020B0604020202020204" pitchFamily="34" charset="0"/>
                <a:cs typeface="Arial" panose="020B0604020202020204" pitchFamily="34" charset="0"/>
              </a:rPr>
              <a:t>من الأخطاء الشائعة إجراء العمل الجراحي في المكان الخطأ من الجسم . </a:t>
            </a:r>
          </a:p>
          <a:p>
            <a:pPr marL="48006" indent="0">
              <a:buClr>
                <a:srgbClr val="FF0000"/>
              </a:buClr>
              <a:buNone/>
            </a:pPr>
            <a:endParaRPr lang="ar-SY"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08020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315" y="286603"/>
            <a:ext cx="8229600" cy="718912"/>
          </a:xfrm>
        </p:spPr>
        <p:txBody>
          <a:bodyPr>
            <a:noAutofit/>
          </a:bodyPr>
          <a:lstStyle/>
          <a:p>
            <a:pPr algn="ctr"/>
            <a:r>
              <a:rPr lang="ar-SY" sz="4000" b="1" dirty="0" smtClean="0">
                <a:ln w="6350">
                  <a:noFill/>
                </a:ln>
                <a:solidFill>
                  <a:srgbClr val="FFFF00"/>
                </a:solidFill>
                <a:effectLst/>
                <a:latin typeface="Arial" panose="020B0604020202020204" pitchFamily="34" charset="0"/>
                <a:cs typeface="Arial" panose="020B0604020202020204" pitchFamily="34" charset="0"/>
              </a:rPr>
              <a:t>الاختـــلاط الطبي</a:t>
            </a:r>
            <a:endParaRPr lang="en-US" sz="40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85720" y="1206310"/>
            <a:ext cx="8586790" cy="4953016"/>
          </a:xfrm>
        </p:spPr>
        <p:txBody>
          <a:bodyPr>
            <a:noAutofit/>
          </a:bodyPr>
          <a:lstStyle/>
          <a:p>
            <a:pPr>
              <a:buClr>
                <a:srgbClr val="FF0000"/>
              </a:buClr>
              <a:buSzPct val="100000"/>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a:t>
            </a:r>
            <a:r>
              <a:rPr lang="ar-SY" sz="3200" b="1" dirty="0" smtClean="0">
                <a:solidFill>
                  <a:srgbClr val="FF0000"/>
                </a:solidFill>
                <a:latin typeface="Arial" panose="020B0604020202020204" pitchFamily="34" charset="0"/>
                <a:cs typeface="Arial" panose="020B0604020202020204" pitchFamily="34" charset="0"/>
              </a:rPr>
              <a:t>تعريف الاختلاط الطبي : </a:t>
            </a:r>
            <a:r>
              <a:rPr lang="ar-SY" sz="3200" b="1" dirty="0" smtClean="0">
                <a:solidFill>
                  <a:srgbClr val="92D050"/>
                </a:solidFill>
                <a:latin typeface="Arial" panose="020B0604020202020204" pitchFamily="34" charset="0"/>
                <a:cs typeface="Arial" panose="020B0604020202020204" pitchFamily="34" charset="0"/>
              </a:rPr>
              <a:t>(هو تطور غير مرغوب فيه ) حدث أثناء علاج مرض ما , يؤثر بشكل سلبي على النتيجة النهائية للمعالجة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ويحدث رغم الالتزام التام بكافة القواعد الفنية والأصول الطبية المتبعة والمتعارف عليها . </a:t>
            </a:r>
          </a:p>
          <a:p>
            <a:pPr>
              <a:buClr>
                <a:srgbClr val="FF0000"/>
              </a:buClr>
              <a:buSzPct val="100000"/>
              <a:buFont typeface="Wingdings" panose="05000000000000000000" pitchFamily="2" charset="2"/>
              <a:buChar char="q"/>
            </a:pPr>
            <a:r>
              <a:rPr lang="ar-SY" sz="3200" b="1" dirty="0">
                <a:solidFill>
                  <a:srgbClr val="92D050"/>
                </a:solidFill>
                <a:latin typeface="Arial" panose="020B0604020202020204" pitchFamily="34" charset="0"/>
                <a:cs typeface="Arial" panose="020B0604020202020204" pitchFamily="34" charset="0"/>
              </a:rPr>
              <a:t> </a:t>
            </a:r>
            <a:r>
              <a:rPr lang="ar-SY" sz="3200" b="1" dirty="0" smtClean="0">
                <a:solidFill>
                  <a:srgbClr val="92D050"/>
                </a:solidFill>
                <a:latin typeface="Arial" panose="020B0604020202020204" pitchFamily="34" charset="0"/>
                <a:cs typeface="Arial" panose="020B0604020202020204" pitchFamily="34" charset="0"/>
              </a:rPr>
              <a:t>وقد يحدث التطور الغير مرغوب فيه ( اختلاط طبي ) أثناء العمل الجراحي مما يستدعي توسيع الإجراء الجراحي أو الخضوع لعمل جراحي آخر . </a:t>
            </a:r>
            <a:endParaRPr lang="en-US" sz="32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61152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4315" y="286603"/>
            <a:ext cx="8229600" cy="718912"/>
          </a:xfrm>
        </p:spPr>
        <p:txBody>
          <a:bodyPr>
            <a:noAutofit/>
          </a:bodyPr>
          <a:lstStyle/>
          <a:p>
            <a:pPr algn="ctr"/>
            <a:r>
              <a:rPr lang="ar-SY" sz="4000" b="1" dirty="0" smtClean="0">
                <a:ln w="6350">
                  <a:noFill/>
                </a:ln>
                <a:solidFill>
                  <a:srgbClr val="FFFF00"/>
                </a:solidFill>
                <a:effectLst/>
                <a:latin typeface="Arial" panose="020B0604020202020204" pitchFamily="34" charset="0"/>
                <a:cs typeface="Arial" panose="020B0604020202020204" pitchFamily="34" charset="0"/>
              </a:rPr>
              <a:t>الاختلاطات الطبية </a:t>
            </a:r>
            <a:endParaRPr lang="en-US" sz="4000" b="1" dirty="0">
              <a:ln w="6350">
                <a:noFill/>
              </a:ln>
              <a:solidFill>
                <a:srgbClr val="FFFF00"/>
              </a:solidFill>
              <a:effectLst/>
              <a:latin typeface="Arial" panose="020B0604020202020204" pitchFamily="34" charset="0"/>
              <a:cs typeface="Arial" panose="020B0604020202020204" pitchFamily="34" charset="0"/>
            </a:endParaRPr>
          </a:p>
        </p:txBody>
      </p:sp>
      <p:sp>
        <p:nvSpPr>
          <p:cNvPr id="3" name="عنصر نائب للمحتوى 2"/>
          <p:cNvSpPr>
            <a:spLocks noGrp="1"/>
          </p:cNvSpPr>
          <p:nvPr>
            <p:ph idx="1"/>
          </p:nvPr>
        </p:nvSpPr>
        <p:spPr>
          <a:xfrm>
            <a:off x="285720" y="1182559"/>
            <a:ext cx="8586790" cy="4953016"/>
          </a:xfrm>
        </p:spPr>
        <p:txBody>
          <a:bodyPr>
            <a:noAutofit/>
          </a:bodyPr>
          <a:lstStyle/>
          <a:p>
            <a:pPr marL="48006" indent="0" algn="ctr">
              <a:buClr>
                <a:srgbClr val="FF0000"/>
              </a:buClr>
              <a:buSzPct val="100000"/>
              <a:buNone/>
            </a:pPr>
            <a:r>
              <a:rPr lang="ar-SY" sz="4800" b="1" dirty="0" smtClean="0">
                <a:solidFill>
                  <a:srgbClr val="FF0000"/>
                </a:solidFill>
                <a:latin typeface="Arial" panose="020B0604020202020204" pitchFamily="34" charset="0"/>
                <a:cs typeface="Arial" panose="020B0604020202020204" pitchFamily="34" charset="0"/>
              </a:rPr>
              <a:t>لا توجد جراحة آمنة !!</a:t>
            </a:r>
          </a:p>
          <a:p>
            <a:pPr>
              <a:buClr>
                <a:srgbClr val="FF0000"/>
              </a:buClr>
              <a:buSzPct val="100000"/>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بعد أي عملية جراحية يعتبر المريض معرضاً لحدوث الاختلاطات الطبية مهما كانت بسيطة  ومهما كانت ظروف العملية مثالية وهي خارجة عن إرادة الجراح في معظم الحالات وفي بعض الأحيان تكون ناجمة عن تقصير الطاقم الطبي وهنا تسمى أخطاء جراحية  . </a:t>
            </a:r>
          </a:p>
          <a:p>
            <a:pPr>
              <a:buClr>
                <a:srgbClr val="FF0000"/>
              </a:buClr>
              <a:buSzPct val="100000"/>
              <a:buFont typeface="Wingdings" panose="05000000000000000000" pitchFamily="2" charset="2"/>
              <a:buChar char="q"/>
            </a:pPr>
            <a:r>
              <a:rPr lang="ar-SY" sz="2800" b="1" dirty="0" smtClean="0">
                <a:solidFill>
                  <a:srgbClr val="92D050"/>
                </a:solidFill>
                <a:latin typeface="Arial" panose="020B0604020202020204" pitchFamily="34" charset="0"/>
                <a:cs typeface="Arial" panose="020B0604020202020204" pitchFamily="34" charset="0"/>
              </a:rPr>
              <a:t> </a:t>
            </a:r>
            <a:r>
              <a:rPr lang="ar-SY" sz="2400" b="1" dirty="0" smtClean="0">
                <a:solidFill>
                  <a:srgbClr val="92D050"/>
                </a:solidFill>
                <a:latin typeface="Arial" panose="020B0604020202020204" pitchFamily="34" charset="0"/>
                <a:cs typeface="Arial" panose="020B0604020202020204" pitchFamily="34" charset="0"/>
              </a:rPr>
              <a:t> </a:t>
            </a:r>
            <a:r>
              <a:rPr lang="ar-SY" sz="2800" b="1" dirty="0">
                <a:solidFill>
                  <a:srgbClr val="92D050"/>
                </a:solidFill>
                <a:latin typeface="Arial" panose="020B0604020202020204" pitchFamily="34" charset="0"/>
                <a:cs typeface="Arial" panose="020B0604020202020204" pitchFamily="34" charset="0"/>
              </a:rPr>
              <a:t>هل الطبيب مسؤول عن الاختلاط الجراحي الذي حدث أثناء أو بعد العمليات الجراحية </a:t>
            </a:r>
            <a:r>
              <a:rPr lang="ar-SY" sz="2800" b="1" dirty="0" smtClean="0">
                <a:solidFill>
                  <a:srgbClr val="92D050"/>
                </a:solidFill>
                <a:latin typeface="Arial" panose="020B0604020202020204" pitchFamily="34" charset="0"/>
                <a:cs typeface="Arial" panose="020B0604020202020204" pitchFamily="34" charset="0"/>
              </a:rPr>
              <a:t>؟؟</a:t>
            </a:r>
          </a:p>
          <a:p>
            <a:pPr>
              <a:buClr>
                <a:srgbClr val="FF0000"/>
              </a:buClr>
              <a:buSzPct val="100000"/>
              <a:buFont typeface="Wingdings" panose="05000000000000000000" pitchFamily="2" charset="2"/>
              <a:buChar char="q"/>
            </a:pPr>
            <a:r>
              <a:rPr lang="ar-SY" sz="2800" b="1" dirty="0">
                <a:solidFill>
                  <a:srgbClr val="92D050"/>
                </a:solidFill>
                <a:latin typeface="Arial" panose="020B0604020202020204" pitchFamily="34" charset="0"/>
                <a:cs typeface="Arial" panose="020B0604020202020204" pitchFamily="34" charset="0"/>
              </a:rPr>
              <a:t> </a:t>
            </a:r>
            <a:r>
              <a:rPr lang="ar-SY" sz="2800" b="1" dirty="0" smtClean="0">
                <a:solidFill>
                  <a:srgbClr val="92D050"/>
                </a:solidFill>
                <a:latin typeface="Arial" panose="020B0604020202020204" pitchFamily="34" charset="0"/>
                <a:cs typeface="Arial" panose="020B0604020202020204" pitchFamily="34" charset="0"/>
              </a:rPr>
              <a:t>غالباً </a:t>
            </a:r>
            <a:r>
              <a:rPr lang="ar-SY" sz="2800" b="1" dirty="0">
                <a:solidFill>
                  <a:srgbClr val="FF0000"/>
                </a:solidFill>
                <a:latin typeface="Arial" panose="020B0604020202020204" pitchFamily="34" charset="0"/>
                <a:cs typeface="Arial" panose="020B0604020202020204" pitchFamily="34" charset="0"/>
              </a:rPr>
              <a:t>لا يكون مسؤول</a:t>
            </a:r>
            <a:r>
              <a:rPr lang="ar-SY" sz="2800" b="1" dirty="0">
                <a:solidFill>
                  <a:srgbClr val="92D050"/>
                </a:solidFill>
                <a:latin typeface="Arial" panose="020B0604020202020204" pitchFamily="34" charset="0"/>
                <a:cs typeface="Arial" panose="020B0604020202020204" pitchFamily="34" charset="0"/>
              </a:rPr>
              <a:t>اً طالما </a:t>
            </a:r>
            <a:r>
              <a:rPr lang="ar-SY" sz="2800" b="1" dirty="0" smtClean="0">
                <a:solidFill>
                  <a:srgbClr val="92D050"/>
                </a:solidFill>
                <a:latin typeface="Arial" panose="020B0604020202020204" pitchFamily="34" charset="0"/>
                <a:cs typeface="Arial" panose="020B0604020202020204" pitchFamily="34" charset="0"/>
              </a:rPr>
              <a:t>أوضح </a:t>
            </a:r>
            <a:r>
              <a:rPr lang="ar-SY" sz="2800" b="1" dirty="0">
                <a:solidFill>
                  <a:srgbClr val="92D050"/>
                </a:solidFill>
                <a:latin typeface="Arial" panose="020B0604020202020204" pitchFamily="34" charset="0"/>
                <a:cs typeface="Arial" panose="020B0604020202020204" pitchFamily="34" charset="0"/>
              </a:rPr>
              <a:t>للمريض الاختلاطات المحتملة </a:t>
            </a:r>
            <a:r>
              <a:rPr lang="ar-SY" sz="2800" b="1" dirty="0" smtClean="0">
                <a:solidFill>
                  <a:srgbClr val="92D050"/>
                </a:solidFill>
                <a:latin typeface="Arial" panose="020B0604020202020204" pitchFamily="34" charset="0"/>
                <a:cs typeface="Arial" panose="020B0604020202020204" pitchFamily="34" charset="0"/>
              </a:rPr>
              <a:t>وعمل بحذر متوخياً كل الشروط المطلوبة لسلامة المريض وإجراء العمل الجراحي الآمن .</a:t>
            </a:r>
            <a:endParaRPr lang="ar-SY" sz="2800" b="1" dirty="0">
              <a:solidFill>
                <a:srgbClr val="92D050"/>
              </a:solidFill>
              <a:latin typeface="Arial" panose="020B0604020202020204" pitchFamily="34" charset="0"/>
              <a:cs typeface="Arial" panose="020B0604020202020204" pitchFamily="34" charset="0"/>
            </a:endParaRPr>
          </a:p>
          <a:p>
            <a:pPr marL="48006" indent="0">
              <a:buClr>
                <a:srgbClr val="FF0000"/>
              </a:buClr>
              <a:buSzPct val="100000"/>
              <a:buNone/>
            </a:pPr>
            <a:endParaRPr lang="en-US" sz="28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4820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حيوية">
  <a:themeElements>
    <a:clrScheme name="مخصص 19">
      <a:dk1>
        <a:srgbClr val="0000C6"/>
      </a:dk1>
      <a:lt1>
        <a:srgbClr val="000047"/>
      </a:lt1>
      <a:dk2>
        <a:srgbClr val="00008F"/>
      </a:dk2>
      <a:lt2>
        <a:srgbClr val="0000EE"/>
      </a:lt2>
      <a:accent1>
        <a:srgbClr val="000047"/>
      </a:accent1>
      <a:accent2>
        <a:srgbClr val="0000BF"/>
      </a:accent2>
      <a:accent3>
        <a:srgbClr val="00007F"/>
      </a:accent3>
      <a:accent4>
        <a:srgbClr val="000047"/>
      </a:accent4>
      <a:accent5>
        <a:srgbClr val="00008F"/>
      </a:accent5>
      <a:accent6>
        <a:srgbClr val="00008F"/>
      </a:accent6>
      <a:hlink>
        <a:srgbClr val="00005F"/>
      </a:hlink>
      <a:folHlink>
        <a:srgbClr val="800080"/>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1946</Words>
  <Application>Microsoft Office PowerPoint</Application>
  <PresentationFormat>عرض على الشاشة (3:4)‏</PresentationFormat>
  <Paragraphs>145</Paragraphs>
  <Slides>58</Slides>
  <Notes>0</Notes>
  <HiddenSlides>0</HiddenSlides>
  <MMClips>0</MMClips>
  <ScaleCrop>false</ScaleCrop>
  <HeadingPairs>
    <vt:vector size="4" baseType="variant">
      <vt:variant>
        <vt:lpstr>نسق</vt:lpstr>
      </vt:variant>
      <vt:variant>
        <vt:i4>2</vt:i4>
      </vt:variant>
      <vt:variant>
        <vt:lpstr>عناوين الشرائح</vt:lpstr>
      </vt:variant>
      <vt:variant>
        <vt:i4>58</vt:i4>
      </vt:variant>
    </vt:vector>
  </HeadingPairs>
  <TitlesOfParts>
    <vt:vector size="60" baseType="lpstr">
      <vt:lpstr>سمة Office</vt:lpstr>
      <vt:lpstr>حيوية</vt:lpstr>
      <vt:lpstr>المحور الأول  الخطـأ والاختـلاط الطبي</vt:lpstr>
      <vt:lpstr>عرض تقديمي في PowerPoint</vt:lpstr>
      <vt:lpstr>الخطأ الطبي </vt:lpstr>
      <vt:lpstr> يحدد القانون صور الخطأ الطبي وفق الآتي</vt:lpstr>
      <vt:lpstr>يتبع الأطباء منهجاً واضحاً يقتضي</vt:lpstr>
      <vt:lpstr>بعض حالات الخطأ الطبي</vt:lpstr>
      <vt:lpstr>‘’A</vt:lpstr>
      <vt:lpstr>الاختـــلاط الطبي</vt:lpstr>
      <vt:lpstr>الاختلاطات الطبية </vt:lpstr>
      <vt:lpstr>عرض تقديمي في PowerPoint</vt:lpstr>
      <vt:lpstr>عرض تقديمي في PowerPoint</vt:lpstr>
      <vt:lpstr>التزام الطبيب تجاه المريض</vt:lpstr>
      <vt:lpstr>مقارنة بين الخطأ الطبي والاختلاط الطبي </vt:lpstr>
      <vt:lpstr>المحور الثاني </vt:lpstr>
      <vt:lpstr>تعريف الوصفة الطبية (Medical Prescription)   </vt:lpstr>
      <vt:lpstr>عرض تقديمي في PowerPoint</vt:lpstr>
      <vt:lpstr>عناصر الوصفة الطبية </vt:lpstr>
      <vt:lpstr>عناصر الوصفة الطبية </vt:lpstr>
      <vt:lpstr>عناصر الوصفة الطبية </vt:lpstr>
      <vt:lpstr>عرض تقديمي في PowerPoint</vt:lpstr>
      <vt:lpstr>أهمية  الوصفة الطبية </vt:lpstr>
      <vt:lpstr>لغة  الوصفة الطبية </vt:lpstr>
      <vt:lpstr>عرض تقديمي في PowerPoint</vt:lpstr>
      <vt:lpstr>التقرير الطبي  MEDICAL REPORT  </vt:lpstr>
      <vt:lpstr>التقرير الطبي تعريف  MEDICAL REPORT  </vt:lpstr>
      <vt:lpstr>التقرير الطبي مكونات </vt:lpstr>
      <vt:lpstr>التقرير الطبي مكونات </vt:lpstr>
      <vt:lpstr>التقرير الطبي مكونات </vt:lpstr>
      <vt:lpstr>التقرير الطبي مكونات </vt:lpstr>
      <vt:lpstr>التقرير الطبي كيفية كاتبة </vt:lpstr>
      <vt:lpstr>التقرير الطبي كيفية كاتبة </vt:lpstr>
      <vt:lpstr>أحد أهم الأخطاء الطبية في المشافي</vt:lpstr>
      <vt:lpstr>تدريب الكادر الطبي يساعد على تفادي الأخطاء الطبية </vt:lpstr>
      <vt:lpstr>عرض تقديمي في PowerPoint</vt:lpstr>
      <vt:lpstr>عرض تقديمي في PowerPoint</vt:lpstr>
      <vt:lpstr>عرض تقديمي في PowerPoint</vt:lpstr>
      <vt:lpstr>إنهاء حياة المريض عمداً هو خطأ طبي يحاسب عليه الطبيب </vt:lpstr>
      <vt:lpstr>نسيان أداة جراحية داخل البطن </vt:lpstr>
      <vt:lpstr>التهاب نسيج خلوي نتيجة خطأ طبي </vt:lpstr>
      <vt:lpstr>جرح جبهة الطفل بالمشرط أثناء الولادة </vt:lpstr>
      <vt:lpstr>عمل جراحي لتجميل الأنف أدى إلى تشوه </vt:lpstr>
      <vt:lpstr>تشوه مكان الجرح نتيجة عملية شد بطن </vt:lpstr>
      <vt:lpstr>تشوه بالأنف إثر عمليات جراحية </vt:lpstr>
      <vt:lpstr>خطأ طبي جسيم بتر القدم السليمة بدلاً من بتر القدم السكرية المريضة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خطا طبي أثناء الولادة (بتر أصابع يد الطفل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التقرير الطبي كيفية كاتبة </dc:title>
  <dc:creator>pc</dc:creator>
  <cp:lastModifiedBy>pc</cp:lastModifiedBy>
  <cp:revision>3</cp:revision>
  <dcterms:created xsi:type="dcterms:W3CDTF">2023-06-25T07:40:46Z</dcterms:created>
  <dcterms:modified xsi:type="dcterms:W3CDTF">2023-06-25T07:44:17Z</dcterms:modified>
</cp:coreProperties>
</file>