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71" r:id="rId15"/>
    <p:sldId id="272" r:id="rId16"/>
    <p:sldId id="273" r:id="rId17"/>
    <p:sldId id="274" r:id="rId18"/>
    <p:sldId id="275" r:id="rId19"/>
    <p:sldId id="268" r:id="rId20"/>
    <p:sldId id="269"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06/09/1442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06/09/1442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06/09/1442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06/09/1442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06/09/1442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06/09/1442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06/09/1442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06/09/1442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06/09/1442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492896"/>
            <a:ext cx="7851648" cy="1246400"/>
          </a:xfrm>
        </p:spPr>
        <p:txBody>
          <a:bodyPr/>
          <a:lstStyle/>
          <a:p>
            <a:pPr algn="ctr"/>
            <a:r>
              <a:rPr lang="ar-SY" dirty="0" smtClean="0"/>
              <a:t>مقرر مقومات وبدائل 2</a:t>
            </a:r>
            <a:endParaRPr lang="ar-SY" dirty="0"/>
          </a:p>
        </p:txBody>
      </p:sp>
      <p:sp>
        <p:nvSpPr>
          <p:cNvPr id="3" name="عنوان فرعي 2"/>
          <p:cNvSpPr>
            <a:spLocks noGrp="1"/>
          </p:cNvSpPr>
          <p:nvPr>
            <p:ph type="subTitle" idx="1"/>
          </p:nvPr>
        </p:nvSpPr>
        <p:spPr>
          <a:xfrm>
            <a:off x="683568" y="4725144"/>
            <a:ext cx="7854696" cy="936104"/>
          </a:xfrm>
        </p:spPr>
        <p:txBody>
          <a:bodyPr>
            <a:normAutofit/>
          </a:bodyPr>
          <a:lstStyle/>
          <a:p>
            <a:r>
              <a:rPr lang="ar-SY" sz="2000" dirty="0" smtClean="0"/>
              <a:t>المهندس الطبي: عبدالهادي عبدالمجيد دقاق           مدير المعهد: الدكتور عبدالله العبدالله</a:t>
            </a:r>
            <a:endParaRPr lang="ar-SY" sz="2000" dirty="0"/>
          </a:p>
        </p:txBody>
      </p:sp>
      <p:sp>
        <p:nvSpPr>
          <p:cNvPr id="4" name="مربع نص 3"/>
          <p:cNvSpPr txBox="1"/>
          <p:nvPr/>
        </p:nvSpPr>
        <p:spPr>
          <a:xfrm>
            <a:off x="5162578" y="635203"/>
            <a:ext cx="3168352" cy="1477328"/>
          </a:xfrm>
          <a:prstGeom prst="rect">
            <a:avLst/>
          </a:prstGeom>
          <a:noFill/>
        </p:spPr>
        <p:txBody>
          <a:bodyPr wrap="square" rtlCol="1">
            <a:spAutoFit/>
          </a:bodyPr>
          <a:lstStyle/>
          <a:p>
            <a:r>
              <a:rPr lang="ar-SY" b="1" dirty="0" smtClean="0">
                <a:solidFill>
                  <a:schemeClr val="bg1"/>
                </a:solidFill>
              </a:rPr>
              <a:t>جامعة حماه</a:t>
            </a:r>
          </a:p>
          <a:p>
            <a:r>
              <a:rPr lang="ar-SY" b="1" dirty="0" smtClean="0">
                <a:solidFill>
                  <a:schemeClr val="bg1"/>
                </a:solidFill>
              </a:rPr>
              <a:t>المعهد التقاني للخدمات الطبية الطارئة</a:t>
            </a:r>
          </a:p>
          <a:p>
            <a:r>
              <a:rPr lang="ar-SY" b="1" dirty="0" smtClean="0">
                <a:solidFill>
                  <a:schemeClr val="bg1"/>
                </a:solidFill>
              </a:rPr>
              <a:t>السنة الأولى</a:t>
            </a:r>
          </a:p>
          <a:p>
            <a:r>
              <a:rPr lang="ar-SY" b="1" dirty="0" smtClean="0">
                <a:solidFill>
                  <a:schemeClr val="bg1"/>
                </a:solidFill>
              </a:rPr>
              <a:t>اختصاص الأطراف الصناعية</a:t>
            </a:r>
          </a:p>
          <a:p>
            <a:r>
              <a:rPr lang="ar-SY" b="1" dirty="0" smtClean="0">
                <a:solidFill>
                  <a:schemeClr val="bg1"/>
                </a:solidFill>
              </a:rPr>
              <a:t>الفصل الثاني 2020-2021</a:t>
            </a:r>
            <a:endParaRPr lang="ar-SY" b="1" dirty="0">
              <a:solidFill>
                <a:schemeClr val="bg1"/>
              </a:solidFill>
            </a:endParaRPr>
          </a:p>
        </p:txBody>
      </p:sp>
    </p:spTree>
    <p:extLst>
      <p:ext uri="{BB962C8B-B14F-4D97-AF65-F5344CB8AC3E}">
        <p14:creationId xmlns:p14="http://schemas.microsoft.com/office/powerpoint/2010/main" val="38094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Y" b="1" dirty="0"/>
              <a:t>علاج الجنف:</a:t>
            </a:r>
            <a:endParaRPr lang="en-US" dirty="0"/>
          </a:p>
          <a:p>
            <a:pPr lvl="0"/>
            <a:r>
              <a:rPr lang="ar-SY" dirty="0"/>
              <a:t>يكون إما علاجه خارجيا بواسطة حزام أو جهاز تقويمي للعمود الفقري</a:t>
            </a:r>
            <a:endParaRPr lang="en-US" dirty="0"/>
          </a:p>
          <a:p>
            <a:pPr lvl="0"/>
            <a:r>
              <a:rPr lang="ar-SY" dirty="0"/>
              <a:t>جراحيا حيث يتم اللجوء إلى العملية الجراحية عندما لا يتم تصحيح العمود الفقري بواسطة الجهاز التقويمي حيث يتم تقويم العمود الفقري بواسطة تثبيت الفقرات مع بعضها إلى بعض عن طريق قطع حديدية أو عظام وذلك لمنع استمرار انحراف الفقرات وبالتالي خلال العملية يمكن تغيير زاوية العمود الفقري قليلا لكن لا يمكن الوصول إلى عمود فقري مستقيم تماما.</a:t>
            </a:r>
            <a:endParaRPr lang="en-US" dirty="0"/>
          </a:p>
          <a:p>
            <a:endParaRPr lang="en-US" dirty="0"/>
          </a:p>
        </p:txBody>
      </p:sp>
    </p:spTree>
    <p:extLst>
      <p:ext uri="{BB962C8B-B14F-4D97-AF65-F5344CB8AC3E}">
        <p14:creationId xmlns:p14="http://schemas.microsoft.com/office/powerpoint/2010/main" val="826009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268760"/>
            <a:ext cx="8229600" cy="1143000"/>
          </a:xfrm>
        </p:spPr>
        <p:txBody>
          <a:bodyPr>
            <a:normAutofit fontScale="90000"/>
          </a:bodyPr>
          <a:lstStyle/>
          <a:p>
            <a:pPr algn="r"/>
            <a:r>
              <a:rPr lang="ar-SY" b="1" dirty="0"/>
              <a:t>الأجهزة التقويمية لعلاج </a:t>
            </a:r>
            <a:r>
              <a:rPr lang="en-US" dirty="0"/>
              <a:t/>
            </a:r>
            <a:br>
              <a:rPr lang="en-US" dirty="0"/>
            </a:br>
            <a:r>
              <a:rPr lang="ar-SY" b="1" dirty="0"/>
              <a:t>خلع الورك الولادي</a:t>
            </a:r>
            <a:r>
              <a:rPr lang="en-US" dirty="0"/>
              <a:t/>
            </a:r>
            <a:br>
              <a:rPr lang="en-US" dirty="0"/>
            </a:br>
            <a:endParaRPr lang="ar-SY" dirty="0"/>
          </a:p>
        </p:txBody>
      </p:sp>
      <p:pic>
        <p:nvPicPr>
          <p:cNvPr id="4" name="عنصر نائب للمحتوى 3" descr="C:\Users\HP\Desktop\تنزيل (1).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2564904"/>
            <a:ext cx="4824536" cy="2909590"/>
          </a:xfrm>
          <a:prstGeom prst="rect">
            <a:avLst/>
          </a:prstGeom>
          <a:noFill/>
          <a:ln>
            <a:noFill/>
          </a:ln>
        </p:spPr>
      </p:pic>
    </p:spTree>
    <p:extLst>
      <p:ext uri="{BB962C8B-B14F-4D97-AF65-F5344CB8AC3E}">
        <p14:creationId xmlns:p14="http://schemas.microsoft.com/office/powerpoint/2010/main" val="261471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412776"/>
            <a:ext cx="8229600" cy="4389120"/>
          </a:xfrm>
        </p:spPr>
        <p:txBody>
          <a:bodyPr/>
          <a:lstStyle/>
          <a:p>
            <a:r>
              <a:rPr lang="ar-SY" dirty="0"/>
              <a:t>خ</a:t>
            </a:r>
            <a:r>
              <a:rPr lang="ar-SA" dirty="0"/>
              <a:t>لع الورك الولادي والمعروف ايضا بخلل </a:t>
            </a:r>
            <a:r>
              <a:rPr lang="ar-SA" dirty="0" err="1"/>
              <a:t>التنسج</a:t>
            </a:r>
            <a:r>
              <a:rPr lang="ar-SA" dirty="0"/>
              <a:t> </a:t>
            </a:r>
            <a:r>
              <a:rPr lang="ar-SA" dirty="0" err="1"/>
              <a:t>النمائي</a:t>
            </a:r>
            <a:r>
              <a:rPr lang="ar-SA" dirty="0"/>
              <a:t> للورك أو كما هو شائعٌ في مجتمعنا بخلع الولادة ,هو عبارة عن خروج رأس عظمة الفخذ من التجويف الحقي للحوض بشكل جزئي أو كلي، ويمكن أن يُصيب وِركاً دون الآخر؛ أو قد يُصيب الوركين في نفس الوقت، وتختلف درجة الخلع الوركي الولادي من حالة لأخرى، وتتدرَّج شِدته من البسيطة إلى الكبير</a:t>
            </a:r>
            <a:endParaRPr lang="ar-SY" dirty="0"/>
          </a:p>
        </p:txBody>
      </p:sp>
    </p:spTree>
    <p:extLst>
      <p:ext uri="{BB962C8B-B14F-4D97-AF65-F5344CB8AC3E}">
        <p14:creationId xmlns:p14="http://schemas.microsoft.com/office/powerpoint/2010/main" val="2682641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rtl="0">
              <a:buNone/>
            </a:pPr>
            <a:r>
              <a:rPr lang="ar-SY" dirty="0"/>
              <a:t>يوفر جهاز </a:t>
            </a:r>
            <a:r>
              <a:rPr lang="ar-SY" dirty="0" err="1"/>
              <a:t>بافليك</a:t>
            </a:r>
            <a:r>
              <a:rPr lang="ar-SY" dirty="0"/>
              <a:t> المصنع :</a:t>
            </a:r>
            <a:endParaRPr lang="en-US" dirty="0"/>
          </a:p>
          <a:p>
            <a:pPr marL="0" indent="0" rtl="0">
              <a:buNone/>
            </a:pPr>
            <a:r>
              <a:rPr lang="ar-SY" dirty="0"/>
              <a:t>1- تثبيت مفصلي الوركين بمقدار يتجاوز 90 درجة </a:t>
            </a:r>
            <a:endParaRPr lang="en-US" dirty="0"/>
          </a:p>
          <a:p>
            <a:pPr marL="0" indent="0">
              <a:buNone/>
            </a:pPr>
            <a:r>
              <a:rPr lang="ar-SY" dirty="0"/>
              <a:t>2</a:t>
            </a:r>
            <a:r>
              <a:rPr lang="ar-SY" dirty="0" smtClean="0"/>
              <a:t>- </a:t>
            </a:r>
            <a:r>
              <a:rPr lang="ar-SY" dirty="0"/>
              <a:t>ثني الساقين وتباعدهما عند منطقة الفخذين</a:t>
            </a:r>
            <a:endParaRPr lang="ar-SY" dirty="0"/>
          </a:p>
        </p:txBody>
      </p:sp>
    </p:spTree>
    <p:extLst>
      <p:ext uri="{BB962C8B-B14F-4D97-AF65-F5344CB8AC3E}">
        <p14:creationId xmlns:p14="http://schemas.microsoft.com/office/powerpoint/2010/main" val="964621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Y" b="1" dirty="0"/>
              <a:t>جهاز دنيس بروان</a:t>
            </a:r>
            <a:endParaRPr lang="ar-SY" dirty="0"/>
          </a:p>
        </p:txBody>
      </p:sp>
      <p:sp>
        <p:nvSpPr>
          <p:cNvPr id="3" name="عنصر نائب للمحتوى 2"/>
          <p:cNvSpPr>
            <a:spLocks noGrp="1"/>
          </p:cNvSpPr>
          <p:nvPr>
            <p:ph idx="1"/>
          </p:nvPr>
        </p:nvSpPr>
        <p:spPr/>
        <p:txBody>
          <a:bodyPr/>
          <a:lstStyle/>
          <a:p>
            <a:r>
              <a:rPr lang="ar-SY" dirty="0"/>
              <a:t>جبيرة دنيس بروان هي جهاز طبي يندرج تحت أنواع الجبائر المعدنية والتقويمية المستخدمة بشكل خاص في حالات القدم الحنفاء (</a:t>
            </a:r>
            <a:r>
              <a:rPr lang="ar-SY" dirty="0" err="1"/>
              <a:t>المخلبية</a:t>
            </a:r>
            <a:r>
              <a:rPr lang="ar-SY" dirty="0"/>
              <a:t>) والتشوهات الدورانية للأطفال الخدج , وحالات خلع الورك الولادي المتقدمة,</a:t>
            </a:r>
            <a:endParaRPr lang="en-US" dirty="0"/>
          </a:p>
          <a:p>
            <a:endParaRPr lang="ar-SY"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3264721" y="3573016"/>
            <a:ext cx="3050463" cy="2487563"/>
          </a:xfrm>
          <a:prstGeom prst="rect">
            <a:avLst/>
          </a:prstGeom>
          <a:noFill/>
          <a:ln>
            <a:noFill/>
          </a:ln>
        </p:spPr>
      </p:pic>
    </p:spTree>
    <p:extLst>
      <p:ext uri="{BB962C8B-B14F-4D97-AF65-F5344CB8AC3E}">
        <p14:creationId xmlns:p14="http://schemas.microsoft.com/office/powerpoint/2010/main" val="523115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983832"/>
          </a:xfrm>
        </p:spPr>
        <p:txBody>
          <a:bodyPr>
            <a:normAutofit lnSpcReduction="10000"/>
          </a:bodyPr>
          <a:lstStyle/>
          <a:p>
            <a:pPr lvl="0"/>
            <a:r>
              <a:rPr lang="ar-SY" b="1" dirty="0"/>
              <a:t>مواصفات ومكونات جهاز دنيس بروان:</a:t>
            </a:r>
            <a:endParaRPr lang="en-US" dirty="0"/>
          </a:p>
          <a:p>
            <a:r>
              <a:rPr lang="ar-SY" dirty="0"/>
              <a:t>يتكون هذا الجهاز من حذاء طبي يمين وحذاء طبي يسار واصل بينهم مسطرة فاصلة لتباعد القدمين, والتي تستخدم لتصحيح دوران </a:t>
            </a:r>
            <a:r>
              <a:rPr lang="ar-SY" dirty="0" err="1"/>
              <a:t>وانعواج</a:t>
            </a:r>
            <a:r>
              <a:rPr lang="ar-SY" dirty="0"/>
              <a:t> القدم.</a:t>
            </a:r>
            <a:endParaRPr lang="en-US" dirty="0"/>
          </a:p>
          <a:p>
            <a:r>
              <a:rPr lang="ar-SY" dirty="0"/>
              <a:t>كما يوجد في الجزء السفلي من الحذاء محور معدني مسنن يتم فيه ضبط مقاس الزاوية المراد وضعها للقدم وذلك حسب حالة القدم.</a:t>
            </a:r>
            <a:endParaRPr lang="en-US" dirty="0"/>
          </a:p>
          <a:p>
            <a:r>
              <a:rPr lang="ar-SY" dirty="0"/>
              <a:t>يستخدم هذا الجهاز في سن مبكرة جدا للأطفال ولمدة تتراوح ما بين الشهر وثلاثة أشهر (بشكل مستمر طوال اليوم)ومن بعدها لمدة تتراوح ما بين السنة وثلاث سنوات في الليل فقط.</a:t>
            </a:r>
            <a:endParaRPr lang="en-US" dirty="0"/>
          </a:p>
          <a:p>
            <a:r>
              <a:rPr lang="ar-SY" dirty="0"/>
              <a:t>يتم تصحيح القدم أثناء لبس الحذاء بشكل تدريجي حيث يتم ضبط وتثبيت دوران الحذاء حسب متطلبات الحالة للقدم, ويتم وضع زاوية الدوران على القدم السليمة بين (10-20) درجة حسب طلب الطبيب.</a:t>
            </a:r>
            <a:endParaRPr lang="en-US" dirty="0"/>
          </a:p>
        </p:txBody>
      </p:sp>
    </p:spTree>
    <p:extLst>
      <p:ext uri="{BB962C8B-B14F-4D97-AF65-F5344CB8AC3E}">
        <p14:creationId xmlns:p14="http://schemas.microsoft.com/office/powerpoint/2010/main" val="492059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484784"/>
            <a:ext cx="8229600" cy="1143000"/>
          </a:xfrm>
        </p:spPr>
        <p:txBody>
          <a:bodyPr>
            <a:normAutofit fontScale="90000"/>
          </a:bodyPr>
          <a:lstStyle/>
          <a:p>
            <a:pPr algn="r"/>
            <a:r>
              <a:rPr lang="ar-SY" b="1" dirty="0"/>
              <a:t>مفصل </a:t>
            </a:r>
            <a:r>
              <a:rPr lang="ar-SY" b="1" dirty="0" err="1"/>
              <a:t>شاركو</a:t>
            </a:r>
            <a:r>
              <a:rPr lang="en-US" dirty="0"/>
              <a:t/>
            </a:r>
            <a:br>
              <a:rPr lang="en-US" dirty="0"/>
            </a:br>
            <a:r>
              <a:rPr lang="en-US" b="1" dirty="0"/>
              <a:t>Charcot Foot</a:t>
            </a:r>
            <a:r>
              <a:rPr lang="en-US" dirty="0"/>
              <a:t/>
            </a:r>
            <a:br>
              <a:rPr lang="en-US" dirty="0"/>
            </a:br>
            <a:endParaRPr lang="ar-SY" dirty="0"/>
          </a:p>
        </p:txBody>
      </p:sp>
      <p:pic>
        <p:nvPicPr>
          <p:cNvPr id="4" name="عنصر نائب للمحتوى 3" descr="C:\Users\HP\Desktop\محاضرات هادي\سنة أولى\مقومات وبدائل 2\قدم-شاركوت-500x165.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7000" y="3576637"/>
            <a:ext cx="6350000" cy="2095500"/>
          </a:xfrm>
          <a:prstGeom prst="rect">
            <a:avLst/>
          </a:prstGeom>
          <a:noFill/>
          <a:ln>
            <a:noFill/>
          </a:ln>
        </p:spPr>
      </p:pic>
    </p:spTree>
    <p:extLst>
      <p:ext uri="{BB962C8B-B14F-4D97-AF65-F5344CB8AC3E}">
        <p14:creationId xmlns:p14="http://schemas.microsoft.com/office/powerpoint/2010/main" val="1488874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A" dirty="0"/>
              <a:t>ما أسباب حدوث مفصل </a:t>
            </a:r>
            <a:r>
              <a:rPr lang="ar-SA" dirty="0" err="1"/>
              <a:t>شاركو</a:t>
            </a:r>
            <a:r>
              <a:rPr lang="ar-SA" dirty="0"/>
              <a:t>:</a:t>
            </a:r>
            <a:endParaRPr lang="en-US" dirty="0"/>
          </a:p>
          <a:p>
            <a:r>
              <a:rPr lang="ar-SA" dirty="0"/>
              <a:t> عادةً ما يؤثر مفصل </a:t>
            </a:r>
            <a:r>
              <a:rPr lang="ar-SA" dirty="0" err="1"/>
              <a:t>شاركو</a:t>
            </a:r>
            <a:r>
              <a:rPr lang="ar-SA" dirty="0"/>
              <a:t> في الأشخاص الذين لا يمكنهم الشعور بأي شيء في أقدامهم ومنطقة الكاحلين, وذلك نتيجة تلف الأعصاب، وبصورة خاصة يصيب الأشخاص المصابين بمرض السكري، لكن يمكن لبعض الأسباب الأخرى أن تسبب تلف الأعصاب، تتضمن ما يأتي:</a:t>
            </a:r>
            <a:endParaRPr lang="en-US" dirty="0"/>
          </a:p>
          <a:p>
            <a:pPr lvl="0"/>
            <a:r>
              <a:rPr lang="ar-SA" dirty="0"/>
              <a:t>إدمان المواد الكحولية أو المخدرات.</a:t>
            </a:r>
            <a:endParaRPr lang="en-US" dirty="0"/>
          </a:p>
          <a:p>
            <a:pPr lvl="0"/>
            <a:r>
              <a:rPr lang="ar-SA" dirty="0"/>
              <a:t> الإصابة بالعدوى.</a:t>
            </a:r>
            <a:endParaRPr lang="en-US" dirty="0"/>
          </a:p>
          <a:p>
            <a:pPr lvl="0"/>
            <a:r>
              <a:rPr lang="ar-SA" dirty="0"/>
              <a:t> الإصابة بمرض أو التعرض لإصابات في الحبل الشوكي. </a:t>
            </a:r>
            <a:endParaRPr lang="en-US" dirty="0"/>
          </a:p>
          <a:p>
            <a:pPr lvl="0"/>
            <a:r>
              <a:rPr lang="ar-SA" dirty="0"/>
              <a:t>مرض الشلل الرعاش.</a:t>
            </a:r>
            <a:endParaRPr lang="en-US" dirty="0"/>
          </a:p>
          <a:p>
            <a:endParaRPr lang="ar-SY" dirty="0"/>
          </a:p>
        </p:txBody>
      </p:sp>
    </p:spTree>
    <p:extLst>
      <p:ext uri="{BB962C8B-B14F-4D97-AF65-F5344CB8AC3E}">
        <p14:creationId xmlns:p14="http://schemas.microsoft.com/office/powerpoint/2010/main" val="217338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983832"/>
          </a:xfrm>
        </p:spPr>
        <p:txBody>
          <a:bodyPr/>
          <a:lstStyle/>
          <a:p>
            <a:r>
              <a:rPr lang="ar-SA" dirty="0"/>
              <a:t>كما يتحقق من وجود علامات تدل على الاعتلال العصبي خلال الفحص السريري، وتتضمن هذه الاختبارات ما يأتي:</a:t>
            </a:r>
            <a:endParaRPr lang="en-US" dirty="0"/>
          </a:p>
          <a:p>
            <a:pPr lvl="0"/>
            <a:r>
              <a:rPr lang="ar-SA" dirty="0"/>
              <a:t>اختبار سيمون </a:t>
            </a:r>
            <a:r>
              <a:rPr lang="ar-SA" dirty="0" err="1"/>
              <a:t>وينستون</a:t>
            </a:r>
            <a:r>
              <a:rPr lang="ar-SA" dirty="0"/>
              <a:t>: يحلل هذا الاختبار الحساسية للضغط ولمس الألياف العصبية الكبيرة. </a:t>
            </a:r>
            <a:endParaRPr lang="en-US" dirty="0"/>
          </a:p>
          <a:p>
            <a:pPr lvl="0"/>
            <a:r>
              <a:rPr lang="ar-SA" dirty="0"/>
              <a:t>اختبار النقر: الذي يساعد على تقييم قدرة الشخص على الشعور بالألم.</a:t>
            </a:r>
            <a:endParaRPr lang="en-US" dirty="0"/>
          </a:p>
          <a:p>
            <a:pPr lvl="0"/>
            <a:r>
              <a:rPr lang="ar-SA" dirty="0"/>
              <a:t>اختبار القياس العصبي، يساعد هذا الاختبار في تحديد الإصابة بالخلل العصبي المحيطي، مثل اعتلال الأعصاب السكري.</a:t>
            </a:r>
            <a:endParaRPr lang="en-US" dirty="0"/>
          </a:p>
          <a:p>
            <a:pPr lvl="0"/>
            <a:r>
              <a:rPr lang="ar-SA" dirty="0"/>
              <a:t> اختبار ردود الفعل العصبية على الأوتار، وتحليل قوة العضلات في الساق والقدم.</a:t>
            </a:r>
            <a:endParaRPr lang="en-US" dirty="0"/>
          </a:p>
          <a:p>
            <a:endParaRPr lang="ar-SY" dirty="0"/>
          </a:p>
        </p:txBody>
      </p:sp>
    </p:spTree>
    <p:extLst>
      <p:ext uri="{BB962C8B-B14F-4D97-AF65-F5344CB8AC3E}">
        <p14:creationId xmlns:p14="http://schemas.microsoft.com/office/powerpoint/2010/main" val="1136701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Y" dirty="0" smtClean="0"/>
              <a:t>العلاج: يكون إما بواسطة جبيرة أو حذاء طبي مع دعائم </a:t>
            </a:r>
          </a:p>
          <a:p>
            <a:endParaRPr lang="ar-SY" dirty="0"/>
          </a:p>
        </p:txBody>
      </p:sp>
      <p:pic>
        <p:nvPicPr>
          <p:cNvPr id="4" name="صورة 3" descr="C:\Users\HP\Desktop\حذاء هوائى لعلاج مرض شاركوت 2.jpg"/>
          <p:cNvPicPr/>
          <p:nvPr/>
        </p:nvPicPr>
        <p:blipFill>
          <a:blip r:embed="rId2">
            <a:extLst>
              <a:ext uri="{28A0092B-C50C-407E-A947-70E740481C1C}">
                <a14:useLocalDpi xmlns:a14="http://schemas.microsoft.com/office/drawing/2010/main" val="0"/>
              </a:ext>
            </a:extLst>
          </a:blip>
          <a:srcRect/>
          <a:stretch>
            <a:fillRect/>
          </a:stretch>
        </p:blipFill>
        <p:spPr bwMode="auto">
          <a:xfrm>
            <a:off x="3491880" y="3445453"/>
            <a:ext cx="2304256" cy="1752600"/>
          </a:xfrm>
          <a:prstGeom prst="rect">
            <a:avLst/>
          </a:prstGeom>
          <a:noFill/>
          <a:ln>
            <a:noFill/>
          </a:ln>
        </p:spPr>
      </p:pic>
    </p:spTree>
    <p:extLst>
      <p:ext uri="{BB962C8B-B14F-4D97-AF65-F5344CB8AC3E}">
        <p14:creationId xmlns:p14="http://schemas.microsoft.com/office/powerpoint/2010/main" val="365751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Y" dirty="0"/>
              <a:t>تقسم الحالات التي تحتاج إلى جهاز تقويمي للقدم كما يلي:</a:t>
            </a:r>
            <a:endParaRPr lang="en-US" dirty="0"/>
          </a:p>
          <a:p>
            <a:pPr lvl="0"/>
            <a:r>
              <a:rPr lang="ar-SY" dirty="0"/>
              <a:t>حالات تشوهات خلقية مثل تسطح القدم</a:t>
            </a:r>
            <a:endParaRPr lang="en-US" dirty="0"/>
          </a:p>
          <a:p>
            <a:pPr lvl="0"/>
            <a:r>
              <a:rPr lang="ar-SY" dirty="0"/>
              <a:t>الحوادث مثل الكسور</a:t>
            </a:r>
            <a:endParaRPr lang="en-US" dirty="0"/>
          </a:p>
          <a:p>
            <a:pPr lvl="0"/>
            <a:r>
              <a:rPr lang="ar-SY" dirty="0"/>
              <a:t>أمراض مثل شلل الأطفال</a:t>
            </a:r>
            <a:endParaRPr lang="en-US" dirty="0"/>
          </a:p>
          <a:p>
            <a:r>
              <a:rPr lang="ar-SY" dirty="0"/>
              <a:t>تحميل القدم بشكل غير سوي وغالبا ما يحدث ذلك عندما يكون المريض بدينا</a:t>
            </a:r>
            <a:endParaRPr lang="ar-SY" dirty="0"/>
          </a:p>
        </p:txBody>
      </p:sp>
      <p:sp>
        <p:nvSpPr>
          <p:cNvPr id="4" name="عنوان 3"/>
          <p:cNvSpPr>
            <a:spLocks noGrp="1"/>
          </p:cNvSpPr>
          <p:nvPr>
            <p:ph type="title"/>
          </p:nvPr>
        </p:nvSpPr>
        <p:spPr>
          <a:xfrm>
            <a:off x="457200" y="404664"/>
            <a:ext cx="8229600" cy="1442424"/>
          </a:xfrm>
        </p:spPr>
        <p:txBody>
          <a:bodyPr>
            <a:normAutofit fontScale="90000"/>
          </a:bodyPr>
          <a:lstStyle/>
          <a:p>
            <a:pPr algn="r"/>
            <a:r>
              <a:rPr lang="ar-SY" sz="5400" b="1" dirty="0"/>
              <a:t>الأجهزة التقويمية للقدم</a:t>
            </a:r>
            <a:r>
              <a:rPr lang="en-US" sz="5400" dirty="0"/>
              <a:t/>
            </a:r>
            <a:br>
              <a:rPr lang="en-US" sz="5400" dirty="0"/>
            </a:br>
            <a:r>
              <a:rPr lang="en-US" sz="5400" b="1" dirty="0"/>
              <a:t>FOOT </a:t>
            </a:r>
            <a:r>
              <a:rPr lang="en-US" sz="5400" b="1" dirty="0" err="1"/>
              <a:t>Orthoses</a:t>
            </a:r>
            <a:endParaRPr lang="ar-SY" dirty="0"/>
          </a:p>
        </p:txBody>
      </p:sp>
    </p:spTree>
    <p:extLst>
      <p:ext uri="{BB962C8B-B14F-4D97-AF65-F5344CB8AC3E}">
        <p14:creationId xmlns:p14="http://schemas.microsoft.com/office/powerpoint/2010/main" val="4024640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sp>
        <p:nvSpPr>
          <p:cNvPr id="3" name="عنصر نائب للمحتوى 2"/>
          <p:cNvSpPr>
            <a:spLocks noGrp="1"/>
          </p:cNvSpPr>
          <p:nvPr>
            <p:ph idx="1"/>
          </p:nvPr>
        </p:nvSpPr>
        <p:spPr/>
        <p:txBody>
          <a:bodyPr/>
          <a:lstStyle/>
          <a:p>
            <a:endParaRPr lang="ar-SY"/>
          </a:p>
        </p:txBody>
      </p:sp>
    </p:spTree>
    <p:extLst>
      <p:ext uri="{BB962C8B-B14F-4D97-AF65-F5344CB8AC3E}">
        <p14:creationId xmlns:p14="http://schemas.microsoft.com/office/powerpoint/2010/main" val="44906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Y" b="1" dirty="0"/>
              <a:t>تشوهات القدم:</a:t>
            </a:r>
            <a:endParaRPr lang="en-US" dirty="0"/>
          </a:p>
          <a:p>
            <a:r>
              <a:rPr lang="ar-SY" dirty="0"/>
              <a:t>إن السبب الرئيسي لهذا التشوه هو عدم توازن العضلات والذي يعزى سببه إما لضعف العضلات القابضة للقدم (العضلات الأمامية للساق) أو فرط نشاط العضلات الباسطة للقدم (العضلات الخلفية للساق). الحالة الأخرى التي ممكن أن تؤدي إلى بسط القدم هي اختلاف الطول بين الطرفيين السفليين, حيث يحاول المريض أن يمشي على أصابع قدمه وذلك لتعويض الطرف القصير.</a:t>
            </a:r>
            <a:endParaRPr lang="en-US" dirty="0"/>
          </a:p>
          <a:p>
            <a:endParaRPr lang="ar-SY" dirty="0"/>
          </a:p>
        </p:txBody>
      </p:sp>
    </p:spTree>
    <p:extLst>
      <p:ext uri="{BB962C8B-B14F-4D97-AF65-F5344CB8AC3E}">
        <p14:creationId xmlns:p14="http://schemas.microsoft.com/office/powerpoint/2010/main" val="1592782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983832"/>
          </a:xfrm>
        </p:spPr>
        <p:txBody>
          <a:bodyPr/>
          <a:lstStyle/>
          <a:p>
            <a:r>
              <a:rPr lang="ar-SY" b="1" dirty="0"/>
              <a:t>قبض القدم</a:t>
            </a:r>
            <a:r>
              <a:rPr lang="en-US" b="1" dirty="0"/>
              <a:t> calcaneus</a:t>
            </a:r>
            <a:r>
              <a:rPr lang="ar-SY" b="1" dirty="0"/>
              <a:t>: </a:t>
            </a:r>
            <a:endParaRPr lang="en-US" dirty="0"/>
          </a:p>
          <a:p>
            <a:r>
              <a:rPr lang="ar-SY" dirty="0"/>
              <a:t>في هذه الحالة تكون القدم بوضعية القبض المفرط والذي يكون إما بسبب ضعف العضلات الباسطة للقدم أو فرط نشاط العضلات القابضة لها. </a:t>
            </a:r>
            <a:endParaRPr lang="en-US" dirty="0"/>
          </a:p>
          <a:p>
            <a:r>
              <a:rPr lang="ar-SY" dirty="0"/>
              <a:t>تؤدي هذه الحالة إلى ازدياد القوى على عقب القدم.</a:t>
            </a:r>
            <a:endParaRPr lang="en-US" dirty="0"/>
          </a:p>
          <a:p>
            <a:r>
              <a:rPr lang="ar-SY" dirty="0"/>
              <a:t>تعالج هذه الحالة بإعادة بسط القدم وذلك من خلال استخدام جهاز تقويمي للكاحل والقدم والذي يحد أو يمنع من قبض القدم. ومن الممكن ايضا تعويض هذه الخسارة بإضافة قطعة خارجية إلى الحذاء كما في الشكل(1-10)</a:t>
            </a:r>
            <a:endParaRPr lang="en-US" dirty="0"/>
          </a:p>
          <a:p>
            <a:endParaRPr lang="ar-SY" dirty="0"/>
          </a:p>
        </p:txBody>
      </p:sp>
    </p:spTree>
    <p:extLst>
      <p:ext uri="{BB962C8B-B14F-4D97-AF65-F5344CB8AC3E}">
        <p14:creationId xmlns:p14="http://schemas.microsoft.com/office/powerpoint/2010/main" val="1786107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Y" b="1" dirty="0"/>
              <a:t>تقوس القدم (</a:t>
            </a:r>
            <a:r>
              <a:rPr lang="en-US" b="1" dirty="0" err="1"/>
              <a:t>Cavus</a:t>
            </a:r>
            <a:r>
              <a:rPr lang="ar-SY" b="1" dirty="0" smtClean="0"/>
              <a:t>):</a:t>
            </a:r>
          </a:p>
          <a:p>
            <a:endParaRPr lang="ar-SY"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996952"/>
            <a:ext cx="5256584" cy="2432789"/>
          </a:xfrm>
          <a:prstGeom prst="rect">
            <a:avLst/>
          </a:prstGeom>
          <a:noFill/>
          <a:ln>
            <a:noFill/>
          </a:ln>
        </p:spPr>
      </p:pic>
    </p:spTree>
    <p:extLst>
      <p:ext uri="{BB962C8B-B14F-4D97-AF65-F5344CB8AC3E}">
        <p14:creationId xmlns:p14="http://schemas.microsoft.com/office/powerpoint/2010/main" val="4221467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Y" dirty="0"/>
              <a:t>يتم معالجة هذه الحالة باستخدام قوس طولي داعم ومصمم لتوزيع الوزن على أكبر مساحة من القدم وبالتالي تخفيف الضغط على </a:t>
            </a:r>
            <a:r>
              <a:rPr lang="ar-SY" dirty="0" err="1"/>
              <a:t>روؤس</a:t>
            </a:r>
            <a:r>
              <a:rPr lang="ar-SY" dirty="0"/>
              <a:t> مشط القدم ويوضع قضيب خارجي أو حشوة في منطقة مشط القدم وذلك لمنع الضغط العالي على أصابع القدم خلال المشي كما في الشكل(10-3)</a:t>
            </a:r>
            <a:endParaRPr lang="en-US" dirty="0"/>
          </a:p>
          <a:p>
            <a:endParaRPr lang="en-US" dirty="0"/>
          </a:p>
          <a:p>
            <a:endParaRPr lang="ar-SY" dirty="0"/>
          </a:p>
        </p:txBody>
      </p:sp>
    </p:spTree>
    <p:extLst>
      <p:ext uri="{BB962C8B-B14F-4D97-AF65-F5344CB8AC3E}">
        <p14:creationId xmlns:p14="http://schemas.microsoft.com/office/powerpoint/2010/main" val="880823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844824"/>
            <a:ext cx="8229600" cy="1143000"/>
          </a:xfrm>
        </p:spPr>
        <p:txBody>
          <a:bodyPr>
            <a:normAutofit fontScale="90000"/>
          </a:bodyPr>
          <a:lstStyle/>
          <a:p>
            <a:pPr algn="r"/>
            <a:r>
              <a:rPr lang="ar-SY" b="1" dirty="0" smtClean="0"/>
              <a:t>أجهزة </a:t>
            </a:r>
            <a:r>
              <a:rPr lang="ar-SY" b="1" dirty="0"/>
              <a:t>التقويم العظمي </a:t>
            </a:r>
            <a:r>
              <a:rPr lang="en-US" dirty="0"/>
              <a:t/>
            </a:r>
            <a:br>
              <a:rPr lang="en-US" dirty="0"/>
            </a:br>
            <a:r>
              <a:rPr lang="ar-SY" b="1" dirty="0"/>
              <a:t>الجنف وحالاته</a:t>
            </a:r>
            <a:r>
              <a:rPr lang="en-US" dirty="0"/>
              <a:t/>
            </a:r>
            <a:br>
              <a:rPr lang="en-US" dirty="0"/>
            </a:br>
            <a:endParaRPr lang="ar-SY" dirty="0"/>
          </a:p>
        </p:txBody>
      </p:sp>
      <p:pic>
        <p:nvPicPr>
          <p:cNvPr id="5" name="عنصر نائب للمحتوى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63570" y="3284538"/>
            <a:ext cx="3016859" cy="3040062"/>
          </a:xfrm>
          <a:prstGeom prst="rect">
            <a:avLst/>
          </a:prstGeom>
          <a:noFill/>
          <a:ln>
            <a:noFill/>
          </a:ln>
        </p:spPr>
      </p:pic>
    </p:spTree>
    <p:extLst>
      <p:ext uri="{BB962C8B-B14F-4D97-AF65-F5344CB8AC3E}">
        <p14:creationId xmlns:p14="http://schemas.microsoft.com/office/powerpoint/2010/main" val="2757060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Y" b="1" dirty="0"/>
              <a:t>أسباب الجنف:</a:t>
            </a:r>
            <a:endParaRPr lang="en-US" dirty="0"/>
          </a:p>
          <a:p>
            <a:pPr lvl="0"/>
            <a:r>
              <a:rPr lang="ar-SY" dirty="0"/>
              <a:t>وراثي</a:t>
            </a:r>
            <a:endParaRPr lang="en-US" dirty="0"/>
          </a:p>
          <a:p>
            <a:pPr lvl="0"/>
            <a:r>
              <a:rPr lang="ar-SY" dirty="0"/>
              <a:t>الإصابات العصبية مثل الشلل الدماغي</a:t>
            </a:r>
            <a:endParaRPr lang="en-US" dirty="0"/>
          </a:p>
          <a:p>
            <a:pPr lvl="0"/>
            <a:r>
              <a:rPr lang="ar-SY" dirty="0"/>
              <a:t>الإصابات بتشوهات ولادية في العمود الفقري </a:t>
            </a:r>
            <a:endParaRPr lang="en-US" dirty="0"/>
          </a:p>
          <a:p>
            <a:pPr lvl="0"/>
            <a:r>
              <a:rPr lang="ar-SY" dirty="0"/>
              <a:t>قد يكون العمود الفقري للمريض طبيعي لكنه قابل </a:t>
            </a:r>
            <a:r>
              <a:rPr lang="ar-SY" dirty="0" err="1"/>
              <a:t>للأنحناء</a:t>
            </a:r>
            <a:r>
              <a:rPr lang="ar-SY" dirty="0"/>
              <a:t> بشكل كبير ويحدث هذا التغير عند تعرضه للحوادث أو هشاشة في العظام أو انضغاط في الفقرات </a:t>
            </a:r>
            <a:endParaRPr lang="en-US" dirty="0"/>
          </a:p>
          <a:p>
            <a:endParaRPr lang="ar-SY" dirty="0"/>
          </a:p>
        </p:txBody>
      </p:sp>
    </p:spTree>
    <p:extLst>
      <p:ext uri="{BB962C8B-B14F-4D97-AF65-F5344CB8AC3E}">
        <p14:creationId xmlns:p14="http://schemas.microsoft.com/office/powerpoint/2010/main" val="3829410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Y" b="1" dirty="0"/>
              <a:t>أعراض الجنف: </a:t>
            </a:r>
            <a:endParaRPr lang="en-US" dirty="0"/>
          </a:p>
          <a:p>
            <a:pPr lvl="0"/>
            <a:r>
              <a:rPr lang="ar-SY" dirty="0"/>
              <a:t>ارتفاع الكتفين يكون غير متساو</a:t>
            </a:r>
            <a:endParaRPr lang="en-US" dirty="0"/>
          </a:p>
          <a:p>
            <a:pPr lvl="0"/>
            <a:r>
              <a:rPr lang="ar-SY" dirty="0"/>
              <a:t>أحد لوحي الكتفين يكون أكثر بروزا من الأخر </a:t>
            </a:r>
            <a:endParaRPr lang="en-US" dirty="0"/>
          </a:p>
          <a:p>
            <a:pPr lvl="0"/>
            <a:r>
              <a:rPr lang="ar-SY" dirty="0"/>
              <a:t>خط الخصرين غير مستقيم</a:t>
            </a:r>
            <a:endParaRPr lang="en-US" dirty="0"/>
          </a:p>
          <a:p>
            <a:pPr lvl="0"/>
            <a:r>
              <a:rPr lang="ar-SY" dirty="0"/>
              <a:t>ارتفاع الفخذين مختلف </a:t>
            </a:r>
            <a:endParaRPr lang="en-US" dirty="0"/>
          </a:p>
          <a:p>
            <a:pPr lvl="0"/>
            <a:r>
              <a:rPr lang="ar-SY" dirty="0"/>
              <a:t>تفاوت في طول الساقين </a:t>
            </a:r>
            <a:endParaRPr lang="en-US" dirty="0"/>
          </a:p>
          <a:p>
            <a:pPr lvl="0"/>
            <a:r>
              <a:rPr lang="ar-SY" dirty="0"/>
              <a:t>ظهور الرأس بعيدا عن المنتصف</a:t>
            </a:r>
            <a:endParaRPr lang="en-US" dirty="0"/>
          </a:p>
          <a:p>
            <a:pPr marL="0" indent="0">
              <a:buNone/>
            </a:pPr>
            <a:endParaRPr lang="en-US" dirty="0"/>
          </a:p>
        </p:txBody>
      </p:sp>
    </p:spTree>
    <p:extLst>
      <p:ext uri="{BB962C8B-B14F-4D97-AF65-F5344CB8AC3E}">
        <p14:creationId xmlns:p14="http://schemas.microsoft.com/office/powerpoint/2010/main" val="3243530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820</Words>
  <Application>Microsoft Office PowerPoint</Application>
  <PresentationFormat>عرض على الشاشة (3:4)‏</PresentationFormat>
  <Paragraphs>62</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تدفق</vt:lpstr>
      <vt:lpstr>مقرر مقومات وبدائل 2</vt:lpstr>
      <vt:lpstr>الأجهزة التقويمية للقدم FOOT Orthoses</vt:lpstr>
      <vt:lpstr>عرض تقديمي في PowerPoint</vt:lpstr>
      <vt:lpstr>عرض تقديمي في PowerPoint</vt:lpstr>
      <vt:lpstr>عرض تقديمي في PowerPoint</vt:lpstr>
      <vt:lpstr>عرض تقديمي في PowerPoint</vt:lpstr>
      <vt:lpstr>أجهزة التقويم العظمي  الجنف وحالاته </vt:lpstr>
      <vt:lpstr>عرض تقديمي في PowerPoint</vt:lpstr>
      <vt:lpstr>عرض تقديمي في PowerPoint</vt:lpstr>
      <vt:lpstr>عرض تقديمي في PowerPoint</vt:lpstr>
      <vt:lpstr>الأجهزة التقويمية لعلاج  خلع الورك الولادي </vt:lpstr>
      <vt:lpstr>عرض تقديمي في PowerPoint</vt:lpstr>
      <vt:lpstr>عرض تقديمي في PowerPoint</vt:lpstr>
      <vt:lpstr>جهاز دنيس بروان</vt:lpstr>
      <vt:lpstr>عرض تقديمي في PowerPoint</vt:lpstr>
      <vt:lpstr>مفصل شاركو Charcot Foot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مقومات وبدائل 2</dc:title>
  <dc:creator>HP</dc:creator>
  <cp:lastModifiedBy>HP</cp:lastModifiedBy>
  <cp:revision>4</cp:revision>
  <dcterms:created xsi:type="dcterms:W3CDTF">2021-04-17T13:32:18Z</dcterms:created>
  <dcterms:modified xsi:type="dcterms:W3CDTF">2021-04-17T14:15:53Z</dcterms:modified>
</cp:coreProperties>
</file>