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06/09/1442</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06/09/1442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06/09/1442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06/09/1442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06/09/1442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06/09/1442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06/09/1442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06/09/1442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06/09/1442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06/09/1442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06/09/1442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06/09/1442</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2420888"/>
            <a:ext cx="7851648" cy="1828800"/>
          </a:xfrm>
        </p:spPr>
        <p:txBody>
          <a:bodyPr/>
          <a:lstStyle/>
          <a:p>
            <a:r>
              <a:rPr lang="ar-SY" dirty="0" smtClean="0"/>
              <a:t>مقرر ميكانيك حيوي 1</a:t>
            </a:r>
            <a:endParaRPr lang="ar-SY" dirty="0"/>
          </a:p>
        </p:txBody>
      </p:sp>
      <p:sp>
        <p:nvSpPr>
          <p:cNvPr id="3" name="عنوان فرعي 2"/>
          <p:cNvSpPr>
            <a:spLocks noGrp="1"/>
          </p:cNvSpPr>
          <p:nvPr>
            <p:ph type="subTitle" idx="1"/>
          </p:nvPr>
        </p:nvSpPr>
        <p:spPr>
          <a:xfrm>
            <a:off x="539552" y="4581128"/>
            <a:ext cx="7854696" cy="1752600"/>
          </a:xfrm>
        </p:spPr>
        <p:txBody>
          <a:bodyPr/>
          <a:lstStyle/>
          <a:p>
            <a:r>
              <a:rPr lang="ar-SY" dirty="0" smtClean="0"/>
              <a:t>المهندس الطبي: عبدالهادي دقاق     مدير المعهد: الدكتور عبدالله العبدالله</a:t>
            </a:r>
            <a:endParaRPr lang="ar-SY" dirty="0"/>
          </a:p>
        </p:txBody>
      </p:sp>
      <p:sp>
        <p:nvSpPr>
          <p:cNvPr id="7" name="مربع نص 6"/>
          <p:cNvSpPr txBox="1"/>
          <p:nvPr/>
        </p:nvSpPr>
        <p:spPr>
          <a:xfrm>
            <a:off x="4932040" y="908720"/>
            <a:ext cx="3528392" cy="1754326"/>
          </a:xfrm>
          <a:prstGeom prst="rect">
            <a:avLst/>
          </a:prstGeom>
          <a:noFill/>
        </p:spPr>
        <p:txBody>
          <a:bodyPr wrap="square" rtlCol="1">
            <a:spAutoFit/>
          </a:bodyPr>
          <a:lstStyle/>
          <a:p>
            <a:r>
              <a:rPr lang="ar-SY" b="1" dirty="0">
                <a:solidFill>
                  <a:schemeClr val="bg1"/>
                </a:solidFill>
              </a:rPr>
              <a:t>جامعة حماه</a:t>
            </a:r>
          </a:p>
          <a:p>
            <a:r>
              <a:rPr lang="ar-SY" b="1" dirty="0">
                <a:solidFill>
                  <a:schemeClr val="bg1"/>
                </a:solidFill>
              </a:rPr>
              <a:t>المعهد التقاني للخدمات الطبية الطارئة</a:t>
            </a:r>
          </a:p>
          <a:p>
            <a:r>
              <a:rPr lang="ar-SY" b="1" dirty="0">
                <a:solidFill>
                  <a:schemeClr val="bg1"/>
                </a:solidFill>
              </a:rPr>
              <a:t>السنة الأولى</a:t>
            </a:r>
          </a:p>
          <a:p>
            <a:r>
              <a:rPr lang="ar-SY" b="1" dirty="0">
                <a:solidFill>
                  <a:schemeClr val="bg1"/>
                </a:solidFill>
              </a:rPr>
              <a:t>اختصاص الأطراف الصناعية</a:t>
            </a:r>
          </a:p>
          <a:p>
            <a:r>
              <a:rPr lang="ar-SY" b="1" dirty="0">
                <a:solidFill>
                  <a:schemeClr val="bg1"/>
                </a:solidFill>
              </a:rPr>
              <a:t>الفصل الثاني 2020-2021</a:t>
            </a:r>
          </a:p>
          <a:p>
            <a:endParaRPr lang="ar-SY" dirty="0"/>
          </a:p>
        </p:txBody>
      </p:sp>
    </p:spTree>
    <p:extLst>
      <p:ext uri="{BB962C8B-B14F-4D97-AF65-F5344CB8AC3E}">
        <p14:creationId xmlns:p14="http://schemas.microsoft.com/office/powerpoint/2010/main" val="122328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dirty="0" smtClean="0"/>
              <a:t>البنية النسيجية للعظم</a:t>
            </a:r>
            <a:endParaRPr lang="ar-SY" dirty="0"/>
          </a:p>
        </p:txBody>
      </p:sp>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1941" y="1935163"/>
            <a:ext cx="4380118" cy="4389437"/>
          </a:xfrm>
          <a:prstGeom prst="rect">
            <a:avLst/>
          </a:prstGeom>
          <a:noFill/>
          <a:ln>
            <a:noFill/>
          </a:ln>
        </p:spPr>
      </p:pic>
    </p:spTree>
    <p:extLst>
      <p:ext uri="{BB962C8B-B14F-4D97-AF65-F5344CB8AC3E}">
        <p14:creationId xmlns:p14="http://schemas.microsoft.com/office/powerpoint/2010/main" val="100378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3125" y="404664"/>
            <a:ext cx="8229600" cy="1143000"/>
          </a:xfrm>
        </p:spPr>
        <p:txBody>
          <a:bodyPr>
            <a:noAutofit/>
          </a:bodyPr>
          <a:lstStyle/>
          <a:p>
            <a:pPr lvl="1" algn="l" rtl="1">
              <a:spcBef>
                <a:spcPct val="0"/>
              </a:spcBef>
            </a:pPr>
            <a:r>
              <a:rPr lang="ar-SY" sz="2400" b="1" dirty="0" smtClean="0"/>
              <a:t>الخصائص </a:t>
            </a:r>
            <a:r>
              <a:rPr lang="ar-SY" sz="2400" b="1" dirty="0" err="1" smtClean="0"/>
              <a:t>الميانيكية</a:t>
            </a:r>
            <a:r>
              <a:rPr lang="ar-SY" sz="2400" b="1" dirty="0" smtClean="0"/>
              <a:t> للعظم </a:t>
            </a:r>
            <a:r>
              <a:rPr lang="en-US" sz="2400" b="1" dirty="0" smtClean="0"/>
              <a:t>Bone Biomechanical Properties</a:t>
            </a:r>
            <a:r>
              <a:rPr lang="ar-SY" sz="2400" b="1" dirty="0" smtClean="0"/>
              <a:t>: </a:t>
            </a:r>
            <a:r>
              <a:rPr lang="en-US" sz="2400" dirty="0" smtClean="0"/>
              <a:t/>
            </a:r>
            <a:br>
              <a:rPr lang="en-US" sz="2400" dirty="0" smtClean="0"/>
            </a:br>
            <a:endParaRPr lang="ar-SY" sz="2400" dirty="0"/>
          </a:p>
        </p:txBody>
      </p:sp>
      <p:sp>
        <p:nvSpPr>
          <p:cNvPr id="3" name="عنصر نائب للمحتوى 2"/>
          <p:cNvSpPr>
            <a:spLocks noGrp="1"/>
          </p:cNvSpPr>
          <p:nvPr>
            <p:ph idx="1"/>
          </p:nvPr>
        </p:nvSpPr>
        <p:spPr/>
        <p:txBody>
          <a:bodyPr/>
          <a:lstStyle/>
          <a:p>
            <a:r>
              <a:rPr lang="ar-SY" sz="2800" b="1" dirty="0" smtClean="0"/>
              <a:t>1-2-1- </a:t>
            </a:r>
            <a:r>
              <a:rPr lang="ar-SY" sz="2800" b="1" dirty="0"/>
              <a:t>القساوة والمتانة:</a:t>
            </a:r>
            <a:endParaRPr lang="en-US" sz="2000" dirty="0"/>
          </a:p>
          <a:p>
            <a:r>
              <a:rPr lang="ar-SY" sz="2800" dirty="0"/>
              <a:t>يمكن النظر على العظم على أنه مادة هشة ومرنة محاطة بمادة قاسية, وبشكل عام فإن أهم الخصائص الميكانيكية للعظم هي القساوة </a:t>
            </a:r>
            <a:r>
              <a:rPr lang="en-US" sz="2800" dirty="0"/>
              <a:t>Stiffness</a:t>
            </a:r>
            <a:r>
              <a:rPr lang="ar-SY" sz="2800" dirty="0"/>
              <a:t> والمتانة</a:t>
            </a:r>
            <a:r>
              <a:rPr lang="en-US" sz="2800" dirty="0"/>
              <a:t>Strength </a:t>
            </a:r>
            <a:r>
              <a:rPr lang="ar-SY" sz="2800" dirty="0"/>
              <a:t> , والتي يمكن دراستها بالنظر إلى منحني العلاقة بين التشوه أو الاستطالة الحاصلة في العظم تحت تأثير حمل معين كما في الشكل </a:t>
            </a:r>
            <a:endParaRPr lang="en-US" sz="2000" dirty="0"/>
          </a:p>
          <a:p>
            <a:endParaRPr lang="ar-SY" dirty="0"/>
          </a:p>
        </p:txBody>
      </p:sp>
    </p:spTree>
    <p:extLst>
      <p:ext uri="{BB962C8B-B14F-4D97-AF65-F5344CB8AC3E}">
        <p14:creationId xmlns:p14="http://schemas.microsoft.com/office/powerpoint/2010/main" val="2298170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4548" y="1996548"/>
            <a:ext cx="5934904" cy="4266667"/>
          </a:xfrm>
          <a:prstGeom prst="rect">
            <a:avLst/>
          </a:prstGeom>
          <a:noFill/>
          <a:ln>
            <a:noFill/>
          </a:ln>
        </p:spPr>
      </p:pic>
    </p:spTree>
    <p:extLst>
      <p:ext uri="{BB962C8B-B14F-4D97-AF65-F5344CB8AC3E}">
        <p14:creationId xmlns:p14="http://schemas.microsoft.com/office/powerpoint/2010/main" val="372666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271864"/>
          </a:xfrm>
        </p:spPr>
        <p:txBody>
          <a:bodyPr/>
          <a:lstStyle/>
          <a:p>
            <a:pPr lvl="1"/>
            <a:r>
              <a:rPr lang="ar-SY" b="1" dirty="0"/>
              <a:t>تأثير اتجاه تطبيق الحمل:</a:t>
            </a:r>
            <a:endParaRPr lang="en-US" sz="1800" dirty="0"/>
          </a:p>
          <a:p>
            <a:r>
              <a:rPr lang="ar-SY" sz="2800" dirty="0"/>
              <a:t>يعتبر العظم مادة غير متماثلة الخواص وهذه المادة تبدي اختلافا في الاستجابة الميكانيكية حسب جهة تطبيق الحمل كما في الشكل التالي حيث نلاحظ في الشكل أن العظم يتحمل إجهادات بقيم أكبر لدى تحميله وفق المحور الشاقولي, كما أن مرونته تختلف حسب اتجاه تأثير الحمل.</a:t>
            </a:r>
            <a:endParaRPr lang="en-US" sz="2000" dirty="0"/>
          </a:p>
          <a:p>
            <a:r>
              <a:rPr lang="ar-SY" sz="2800" dirty="0"/>
              <a:t>ونلاحظ ايضا صغر عرض المنطقة اللدنة عند تطبيق أحمال </a:t>
            </a:r>
            <a:r>
              <a:rPr lang="ar-SY" sz="2800" dirty="0" err="1"/>
              <a:t>بزاويا</a:t>
            </a:r>
            <a:r>
              <a:rPr lang="ar-SY" sz="2800" dirty="0"/>
              <a:t> مختلفة عن المحور الشاقولي وهذا يعني أن العظم يصبح أكثر عرضة للكسر عند تطبيق الأحمال باتجاه مختلف لاتجاه توضع أليافه النسيجية.</a:t>
            </a:r>
            <a:endParaRPr lang="en-US" sz="2000" dirty="0"/>
          </a:p>
          <a:p>
            <a:endParaRPr lang="ar-SY" dirty="0"/>
          </a:p>
        </p:txBody>
      </p:sp>
    </p:spTree>
    <p:extLst>
      <p:ext uri="{BB962C8B-B14F-4D97-AF65-F5344CB8AC3E}">
        <p14:creationId xmlns:p14="http://schemas.microsoft.com/office/powerpoint/2010/main" val="3639851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935163"/>
            <a:ext cx="6555258" cy="3726085"/>
          </a:xfrm>
          <a:prstGeom prst="rect">
            <a:avLst/>
          </a:prstGeom>
          <a:noFill/>
          <a:ln>
            <a:noFill/>
          </a:ln>
        </p:spPr>
      </p:pic>
    </p:spTree>
    <p:extLst>
      <p:ext uri="{BB962C8B-B14F-4D97-AF65-F5344CB8AC3E}">
        <p14:creationId xmlns:p14="http://schemas.microsoft.com/office/powerpoint/2010/main" val="116341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r>
              <a:rPr lang="ar-SY" b="1" dirty="0"/>
              <a:t>حمولة الشد </a:t>
            </a:r>
            <a:r>
              <a:rPr lang="en-US" b="1" dirty="0"/>
              <a:t>Tension</a:t>
            </a:r>
            <a:r>
              <a:rPr lang="ar-SY" b="1" dirty="0"/>
              <a:t>: </a:t>
            </a:r>
            <a:endParaRPr lang="en-US" dirty="0"/>
          </a:p>
          <a:p>
            <a:r>
              <a:rPr lang="ar-SY" dirty="0"/>
              <a:t>حمولات الشد وهي عبارة عن قوى متساوية ومتعاكسة يتم تطبيقها بشكل </a:t>
            </a:r>
            <a:r>
              <a:rPr lang="ar-SY" dirty="0" err="1"/>
              <a:t>مبيتعد</a:t>
            </a:r>
            <a:r>
              <a:rPr lang="ar-SY" dirty="0"/>
              <a:t> عن محور العظم , وهذا ما يؤدي إلى إنتاج إجهادات ضمن البنية الداخلية للعظم ولحدوث انفعالات ناتجة عن تغير في البنية المجهرية للعظم كما في الشكل التالي , حيث يستجيب العظم لحمولات الشد بالاستطالة وبتضيق المقطع وذلك نتيجة لتمدد الخطوط </a:t>
            </a:r>
            <a:r>
              <a:rPr lang="ar-SY" dirty="0" err="1"/>
              <a:t>الملاطية</a:t>
            </a:r>
            <a:r>
              <a:rPr lang="ar-SY" dirty="0"/>
              <a:t> </a:t>
            </a:r>
            <a:r>
              <a:rPr lang="ar-SY" dirty="0" err="1"/>
              <a:t>وانزياحات</a:t>
            </a:r>
            <a:r>
              <a:rPr lang="ar-SY" dirty="0"/>
              <a:t> في الخلايا العظمية, إلا أن قيم إجهادات الشد العالية قد تؤدي إلى الكسر كما في الشكل (3-5)</a:t>
            </a:r>
            <a:endParaRPr lang="en-US" dirty="0"/>
          </a:p>
          <a:p>
            <a:endParaRPr lang="ar-SY" dirty="0"/>
          </a:p>
        </p:txBody>
      </p:sp>
    </p:spTree>
    <p:extLst>
      <p:ext uri="{BB962C8B-B14F-4D97-AF65-F5344CB8AC3E}">
        <p14:creationId xmlns:p14="http://schemas.microsoft.com/office/powerpoint/2010/main" val="255524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7238" y="2853353"/>
            <a:ext cx="5009524" cy="2553056"/>
          </a:xfrm>
          <a:prstGeom prst="rect">
            <a:avLst/>
          </a:prstGeom>
          <a:noFill/>
          <a:ln>
            <a:noFill/>
          </a:ln>
        </p:spPr>
      </p:pic>
    </p:spTree>
    <p:extLst>
      <p:ext uri="{BB962C8B-B14F-4D97-AF65-F5344CB8AC3E}">
        <p14:creationId xmlns:p14="http://schemas.microsoft.com/office/powerpoint/2010/main" val="208215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r>
              <a:rPr lang="ar-SY" b="1" dirty="0"/>
              <a:t>حمولة الانضغاط </a:t>
            </a:r>
            <a:r>
              <a:rPr lang="en-US" b="1" dirty="0"/>
              <a:t>Compression</a:t>
            </a:r>
            <a:r>
              <a:rPr lang="ar-SY" b="1" dirty="0"/>
              <a:t>: </a:t>
            </a:r>
            <a:endParaRPr lang="en-US" dirty="0"/>
          </a:p>
          <a:p>
            <a:r>
              <a:rPr lang="ar-SY" dirty="0"/>
              <a:t>حمولات الانضغاط هي عبارة عن قوى متساوية ومتعاكسة يتم تطبيقها وفق محور العظم باتجاه داخل البنية العظمية, وهذا ما يؤدي إلى إنتاج إجهادات وانفعالات انضغاطية ضمن البنية الداخلية للعظم كما في الشكل, وفي هذه الحالة يستجيب العظم </a:t>
            </a:r>
            <a:r>
              <a:rPr lang="ar-SY" dirty="0" err="1"/>
              <a:t>بتقاصر</a:t>
            </a:r>
            <a:r>
              <a:rPr lang="ar-SY" dirty="0"/>
              <a:t> في طول العظم وبعرض في مقطعه وعلى المستوى المجهري يظهر ذلك على شكل تصدعات في الألياف العظمية كما في الشكل ب , كما </a:t>
            </a:r>
            <a:r>
              <a:rPr lang="ar-SY" dirty="0" err="1"/>
              <a:t>وتتوضع</a:t>
            </a:r>
            <a:r>
              <a:rPr lang="ar-SY" dirty="0"/>
              <a:t> أغلب الكسور الناتجة عن الحمولات الانضغاطية في فقرات العمود الفقري وفي عنق الفخذ وخصوصا عند المسنين</a:t>
            </a:r>
            <a:endParaRPr lang="en-US" dirty="0"/>
          </a:p>
          <a:p>
            <a:endParaRPr lang="ar-SY" dirty="0"/>
          </a:p>
        </p:txBody>
      </p:sp>
    </p:spTree>
    <p:extLst>
      <p:ext uri="{BB962C8B-B14F-4D97-AF65-F5344CB8AC3E}">
        <p14:creationId xmlns:p14="http://schemas.microsoft.com/office/powerpoint/2010/main" val="119737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3904" y="2963215"/>
            <a:ext cx="4676191" cy="2333333"/>
          </a:xfrm>
          <a:prstGeom prst="rect">
            <a:avLst/>
          </a:prstGeom>
          <a:noFill/>
          <a:ln>
            <a:noFill/>
          </a:ln>
        </p:spPr>
      </p:pic>
    </p:spTree>
    <p:extLst>
      <p:ext uri="{BB962C8B-B14F-4D97-AF65-F5344CB8AC3E}">
        <p14:creationId xmlns:p14="http://schemas.microsoft.com/office/powerpoint/2010/main" val="429284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r>
              <a:rPr lang="ar-SY" b="1" dirty="0"/>
              <a:t>حمولة القص </a:t>
            </a:r>
            <a:r>
              <a:rPr lang="en-US" b="1" dirty="0"/>
              <a:t>Shear loading</a:t>
            </a:r>
            <a:r>
              <a:rPr lang="ar-SY" b="1" dirty="0"/>
              <a:t>: </a:t>
            </a:r>
            <a:endParaRPr lang="en-US" dirty="0"/>
          </a:p>
          <a:p>
            <a:r>
              <a:rPr lang="ar-SY" dirty="0"/>
              <a:t>يتم تطبيق حمولة القص بشكل مواز لسطح مفصل العظم, وهذا ما يعمل على إنتاج إجهادات </a:t>
            </a:r>
            <a:r>
              <a:rPr lang="ar-SY" dirty="0" err="1"/>
              <a:t>وإنفعالات</a:t>
            </a:r>
            <a:r>
              <a:rPr lang="ar-SY" dirty="0"/>
              <a:t> قصية ضمن بنية العظم, تعمل حمولات القص على إنتاج تشوهات زاوية لأي بنية نسيجية ضمن العظم تجدر الإشارة ايضا إلا أن إجهادات القص ترافق ايضا حمولات الشد و الانضغاط , حيث تقوم هذه الحمولات بإنتاج تغيرات زاوية ضمن بنية العظم , تسبب إجهادات القص العالية لكسور عرضية وخلع في المفاصل وخصوصا مفصلي الركبة والورك.</a:t>
            </a:r>
            <a:endParaRPr lang="en-US" dirty="0"/>
          </a:p>
          <a:p>
            <a:pPr marL="0" indent="0">
              <a:buNone/>
            </a:pPr>
            <a:endParaRPr lang="en-US" dirty="0"/>
          </a:p>
          <a:p>
            <a:endParaRPr lang="ar-SY" dirty="0"/>
          </a:p>
        </p:txBody>
      </p:sp>
    </p:spTree>
    <p:extLst>
      <p:ext uri="{BB962C8B-B14F-4D97-AF65-F5344CB8AC3E}">
        <p14:creationId xmlns:p14="http://schemas.microsoft.com/office/powerpoint/2010/main" val="84136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1196752"/>
            <a:ext cx="8229600" cy="1143000"/>
          </a:xfrm>
        </p:spPr>
        <p:txBody>
          <a:bodyPr>
            <a:normAutofit fontScale="90000"/>
          </a:bodyPr>
          <a:lstStyle/>
          <a:p>
            <a:r>
              <a:rPr lang="ar-SY" b="1" dirty="0"/>
              <a:t>مفاهيم ومبادئ أساسية في علم الميكانيك الحيوي</a:t>
            </a:r>
            <a:r>
              <a:rPr lang="en-US" dirty="0"/>
              <a:t/>
            </a:r>
            <a:br>
              <a:rPr lang="en-US" dirty="0"/>
            </a:br>
            <a:endParaRPr lang="ar-SY" dirty="0"/>
          </a:p>
        </p:txBody>
      </p:sp>
      <p:sp>
        <p:nvSpPr>
          <p:cNvPr id="3" name="عنصر نائب للمحتوى 2"/>
          <p:cNvSpPr>
            <a:spLocks noGrp="1"/>
          </p:cNvSpPr>
          <p:nvPr>
            <p:ph idx="1"/>
          </p:nvPr>
        </p:nvSpPr>
        <p:spPr/>
        <p:txBody>
          <a:bodyPr/>
          <a:lstStyle/>
          <a:p>
            <a:pPr lvl="0"/>
            <a:r>
              <a:rPr lang="ar-SY" dirty="0"/>
              <a:t>العلاقات التكوينية المميزة للمواد</a:t>
            </a:r>
            <a:endParaRPr lang="en-US" dirty="0"/>
          </a:p>
          <a:p>
            <a:pPr lvl="0"/>
            <a:r>
              <a:rPr lang="ar-SY" dirty="0"/>
              <a:t>تجربة الشد للعالم هوك</a:t>
            </a:r>
            <a:endParaRPr lang="en-US" dirty="0"/>
          </a:p>
          <a:p>
            <a:pPr lvl="0"/>
            <a:r>
              <a:rPr lang="ar-SY" dirty="0"/>
              <a:t>الأحمال الميكانيكية التي يتعرض لها الجسم البشري</a:t>
            </a:r>
            <a:endParaRPr lang="en-US" dirty="0"/>
          </a:p>
          <a:p>
            <a:pPr lvl="0"/>
            <a:r>
              <a:rPr lang="ar-SY" dirty="0"/>
              <a:t>الاعتبارات التصميمية للمواد والبدائل الحيوية</a:t>
            </a:r>
            <a:endParaRPr lang="en-US" dirty="0"/>
          </a:p>
          <a:p>
            <a:pPr marL="0" indent="0">
              <a:buNone/>
            </a:pPr>
            <a:endParaRPr lang="ar-SY" dirty="0"/>
          </a:p>
        </p:txBody>
      </p:sp>
    </p:spTree>
    <p:extLst>
      <p:ext uri="{BB962C8B-B14F-4D97-AF65-F5344CB8AC3E}">
        <p14:creationId xmlns:p14="http://schemas.microsoft.com/office/powerpoint/2010/main" val="18950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7714" y="3025119"/>
            <a:ext cx="4828572" cy="2209524"/>
          </a:xfrm>
          <a:prstGeom prst="rect">
            <a:avLst/>
          </a:prstGeom>
          <a:noFill/>
          <a:ln>
            <a:noFill/>
          </a:ln>
        </p:spPr>
      </p:pic>
    </p:spTree>
    <p:extLst>
      <p:ext uri="{BB962C8B-B14F-4D97-AF65-F5344CB8AC3E}">
        <p14:creationId xmlns:p14="http://schemas.microsoft.com/office/powerpoint/2010/main" val="2609767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Y" b="1" dirty="0"/>
              <a:t>ظاهرة تعب العظم </a:t>
            </a:r>
            <a:r>
              <a:rPr lang="en-US" b="1" dirty="0"/>
              <a:t>Bone loadings</a:t>
            </a:r>
            <a:r>
              <a:rPr lang="ar-SY" b="1" dirty="0"/>
              <a:t>: </a:t>
            </a:r>
            <a:endParaRPr lang="en-US" dirty="0"/>
          </a:p>
          <a:p>
            <a:r>
              <a:rPr lang="ar-SY" dirty="0"/>
              <a:t>يظهر تعب مادة معينة لدى اختلاف استجابتها بعد تكرار عملية التحميل لعدد معين من المرات, وبما يخص العظم فإنه يتم حدوث الكسر العظمي بسبب إما حمولة كبيرة يتم تطبيقها عدد قليل من المرات أو بسبب حمولة منخفضة يتم تكرارها عدد كبير من المرات الشكل (3-13)</a:t>
            </a:r>
            <a:endParaRPr lang="en-US" dirty="0"/>
          </a:p>
          <a:p>
            <a:r>
              <a:rPr lang="ar-SY" dirty="0"/>
              <a:t> </a:t>
            </a:r>
            <a:endParaRPr lang="en-US" dirty="0"/>
          </a:p>
          <a:p>
            <a:endParaRPr lang="ar-SY" dirty="0"/>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437112"/>
            <a:ext cx="4191000" cy="1504950"/>
          </a:xfrm>
          <a:prstGeom prst="rect">
            <a:avLst/>
          </a:prstGeom>
          <a:noFill/>
          <a:ln>
            <a:noFill/>
          </a:ln>
        </p:spPr>
      </p:pic>
    </p:spTree>
    <p:extLst>
      <p:ext uri="{BB962C8B-B14F-4D97-AF65-F5344CB8AC3E}">
        <p14:creationId xmlns:p14="http://schemas.microsoft.com/office/powerpoint/2010/main" val="3590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Y" b="1" dirty="0"/>
              <a:t>خواص المواد</a:t>
            </a:r>
            <a:endParaRPr lang="en-US" dirty="0"/>
          </a:p>
          <a:p>
            <a:r>
              <a:rPr lang="ar-SY" b="1" dirty="0"/>
              <a:t>2-2-1- علاقة إجهاد / انفعال : المعادلات التكوينية:</a:t>
            </a:r>
            <a:endParaRPr lang="en-US" dirty="0"/>
          </a:p>
          <a:p>
            <a:pPr marL="0" indent="0">
              <a:buNone/>
            </a:pPr>
            <a:endParaRPr lang="ar-SY" dirty="0"/>
          </a:p>
        </p:txBody>
      </p:sp>
      <p:pic>
        <p:nvPicPr>
          <p:cNvPr id="4" name="صورة 3"/>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1835696" y="3068960"/>
            <a:ext cx="5084669" cy="3238500"/>
          </a:xfrm>
          <a:prstGeom prst="rect">
            <a:avLst/>
          </a:prstGeom>
          <a:noFill/>
          <a:ln>
            <a:noFill/>
          </a:ln>
        </p:spPr>
      </p:pic>
    </p:spTree>
    <p:extLst>
      <p:ext uri="{BB962C8B-B14F-4D97-AF65-F5344CB8AC3E}">
        <p14:creationId xmlns:p14="http://schemas.microsoft.com/office/powerpoint/2010/main" val="315772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p:txBody>
              <a:bodyPr/>
              <a:lstStyle/>
              <a:p>
                <a:r>
                  <a:rPr lang="ar-SY" dirty="0"/>
                  <a:t>نلاحظ وجود قطعة خطية بين النقطة </a:t>
                </a:r>
                <a:r>
                  <a:rPr lang="en-US" i="1" dirty="0"/>
                  <a:t>0</a:t>
                </a:r>
                <a:r>
                  <a:rPr lang="ar-SY" dirty="0"/>
                  <a:t> والنقطة </a:t>
                </a:r>
                <a:r>
                  <a:rPr lang="en-US" i="1" dirty="0"/>
                  <a:t>Y</a:t>
                </a:r>
                <a:r>
                  <a:rPr lang="ar-SY" dirty="0"/>
                  <a:t> وفي هذه المنطقة يكون الإجهاد متناسبا مع الانفعال وبثابت تناسب يدعى معامل يونغ ويقدر بواحدة (نيوتن على المتر مربع) </a:t>
                </a:r>
                <a:endParaRPr lang="en-US" dirty="0"/>
              </a:p>
              <a:p>
                <a14:m>
                  <m:oMath xmlns:m="http://schemas.openxmlformats.org/officeDocument/2006/math">
                    <m:r>
                      <a:rPr lang="ar-SY"/>
                      <m:t>∂</m:t>
                    </m:r>
                    <m:r>
                      <a:rPr lang="en-US"/>
                      <m:t>=</m:t>
                    </m:r>
                    <m:r>
                      <a:rPr lang="en-US" i="1"/>
                      <m:t>𝐸</m:t>
                    </m:r>
                    <m:r>
                      <a:rPr lang="en-US" i="1"/>
                      <m:t>∈</m:t>
                    </m:r>
                  </m:oMath>
                </a14:m>
                <a:endParaRPr lang="en-US" dirty="0"/>
              </a:p>
              <a:p>
                <a:r>
                  <a:rPr lang="ar-SY" dirty="0"/>
                  <a:t>ويعرف هذا التناسب الخطي من أي منحنى إجهاد/ </a:t>
                </a:r>
                <a:r>
                  <a:rPr lang="ar-SY" dirty="0" err="1"/>
                  <a:t>إنفعال</a:t>
                </a:r>
                <a:r>
                  <a:rPr lang="ar-SY" dirty="0"/>
                  <a:t> بقانون هوك</a:t>
                </a:r>
                <a:endParaRPr lang="en-US" dirty="0"/>
              </a:p>
              <a:p>
                <a:pPr marL="0" indent="0">
                  <a:buNone/>
                </a:pPr>
                <a:endParaRPr lang="en-US" dirty="0"/>
              </a:p>
              <a:p>
                <a:endParaRPr lang="ar-SY"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185" t="-1389" r="-963"/>
                </a:stretch>
              </a:blipFill>
            </p:spPr>
            <p:txBody>
              <a:bodyPr/>
              <a:lstStyle/>
              <a:p>
                <a:r>
                  <a:rPr lang="ar-SY">
                    <a:noFill/>
                  </a:rPr>
                  <a:t> </a:t>
                </a:r>
              </a:p>
            </p:txBody>
          </p:sp>
        </mc:Fallback>
      </mc:AlternateContent>
    </p:spTree>
    <p:extLst>
      <p:ext uri="{BB962C8B-B14F-4D97-AF65-F5344CB8AC3E}">
        <p14:creationId xmlns:p14="http://schemas.microsoft.com/office/powerpoint/2010/main" val="159583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Y" b="1" dirty="0"/>
              <a:t>خاصية المرونة</a:t>
            </a:r>
            <a:r>
              <a:rPr lang="en-US" b="1" dirty="0"/>
              <a:t> ELASTIC PROPERTY</a:t>
            </a:r>
            <a:r>
              <a:rPr lang="ar-SY" b="1" dirty="0"/>
              <a:t>:</a:t>
            </a:r>
            <a:endParaRPr lang="en-US" dirty="0"/>
          </a:p>
          <a:p>
            <a:r>
              <a:rPr lang="ar-SY" dirty="0"/>
              <a:t>وجدنا أنه يمكن من خلال اختبار الشد, الحصول على منحني إجهاد/ انفعال مميز للمادة المدروسة, وبالتالي فإنه وللعديد من المواد فإنه ولدى تطبيق حمل على المادة بحيث لا يتجاوز حد المنطقة الخطية فإنه ولدى نزع الحمل فإن هذه المادة سوف تعود إلى طولها الأصلي متبعة نفس المنحني الذي سلكته خلال عملية التحميل وندعو هذه الخاصية للمادة بخاصية المرونة </a:t>
            </a:r>
            <a:endParaRPr lang="ar-SY" dirty="0"/>
          </a:p>
        </p:txBody>
      </p:sp>
    </p:spTree>
    <p:extLst>
      <p:ext uri="{BB962C8B-B14F-4D97-AF65-F5344CB8AC3E}">
        <p14:creationId xmlns:p14="http://schemas.microsoft.com/office/powerpoint/2010/main" val="40648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16832"/>
            <a:ext cx="4896544" cy="3646383"/>
          </a:xfrm>
          <a:prstGeom prst="rect">
            <a:avLst/>
          </a:prstGeom>
          <a:noFill/>
          <a:ln>
            <a:noFill/>
          </a:ln>
        </p:spPr>
      </p:pic>
    </p:spTree>
    <p:extLst>
      <p:ext uri="{BB962C8B-B14F-4D97-AF65-F5344CB8AC3E}">
        <p14:creationId xmlns:p14="http://schemas.microsoft.com/office/powerpoint/2010/main" val="17433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29600" cy="5127848"/>
          </a:xfrm>
        </p:spPr>
        <p:txBody>
          <a:bodyPr/>
          <a:lstStyle/>
          <a:p>
            <a:r>
              <a:rPr lang="ar-SY" b="1" dirty="0"/>
              <a:t>خاصية اللدونة </a:t>
            </a:r>
            <a:r>
              <a:rPr lang="en-US" b="1" dirty="0"/>
              <a:t>Ductile property</a:t>
            </a:r>
            <a:r>
              <a:rPr lang="ar-SY" b="1" dirty="0"/>
              <a:t>: </a:t>
            </a:r>
            <a:endParaRPr lang="en-US" dirty="0"/>
          </a:p>
          <a:p>
            <a:r>
              <a:rPr lang="ar-SY" dirty="0"/>
              <a:t>على الشكل (2-2) نلاحظ أن العلاقة بين الإجهاد والانفعال تصبح غير خطية بعد النقطة</a:t>
            </a:r>
            <a:r>
              <a:rPr lang="en-US" dirty="0"/>
              <a:t>Y</a:t>
            </a:r>
            <a:r>
              <a:rPr lang="ar-SY" dirty="0"/>
              <a:t> وغالبا ما يتناقص ميل العلاقة  بينهما بشكل كبير وهذا يعني أن المادة تغدو رخوة وبالتالي فهي تبدي تشوها كبيرا لدى تحميلها بقيمة إجهاد صغير.</a:t>
            </a:r>
            <a:endParaRPr lang="en-US" dirty="0"/>
          </a:p>
          <a:p>
            <a:r>
              <a:rPr lang="ar-SY" dirty="0"/>
              <a:t>وبالتالي بعد تجاوز النقطة </a:t>
            </a:r>
            <a:r>
              <a:rPr lang="en-US" dirty="0"/>
              <a:t>y</a:t>
            </a:r>
            <a:r>
              <a:rPr lang="ar-SY" dirty="0"/>
              <a:t> فإن المادة لا تعود إلى وضعها الطبيعي عند إزالة الإجهاد المطبق عليها ولذلك ندعو النقطة </a:t>
            </a:r>
            <a:r>
              <a:rPr lang="en-US" dirty="0"/>
              <a:t>Y </a:t>
            </a:r>
            <a:r>
              <a:rPr lang="ar-SY" dirty="0"/>
              <a:t> بحد التشوه  وندعو قيمة الإجهاد الموافقة بإجهاد التشوه </a:t>
            </a:r>
            <a:r>
              <a:rPr lang="en-US" dirty="0"/>
              <a:t> yield stress</a:t>
            </a:r>
            <a:r>
              <a:rPr lang="ar-SY" dirty="0"/>
              <a:t> وبالتالي ندعو المنطقة بعد النقطة </a:t>
            </a:r>
            <a:r>
              <a:rPr lang="en-US" dirty="0"/>
              <a:t>Y</a:t>
            </a:r>
            <a:r>
              <a:rPr lang="ar-SY" dirty="0"/>
              <a:t> بالمنطقة اللدنة.</a:t>
            </a:r>
            <a:endParaRPr lang="ar-SY" dirty="0"/>
          </a:p>
        </p:txBody>
      </p:sp>
    </p:spTree>
    <p:extLst>
      <p:ext uri="{BB962C8B-B14F-4D97-AF65-F5344CB8AC3E}">
        <p14:creationId xmlns:p14="http://schemas.microsoft.com/office/powerpoint/2010/main" val="30851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Y" b="1" dirty="0"/>
              <a:t>دراسة الخواص الميكانيكي للعظم ج1</a:t>
            </a:r>
            <a:endParaRPr lang="ar-SY" dirty="0"/>
          </a:p>
        </p:txBody>
      </p:sp>
      <p:sp>
        <p:nvSpPr>
          <p:cNvPr id="3" name="عنصر نائب للمحتوى 2"/>
          <p:cNvSpPr>
            <a:spLocks noGrp="1"/>
          </p:cNvSpPr>
          <p:nvPr>
            <p:ph idx="1"/>
          </p:nvPr>
        </p:nvSpPr>
        <p:spPr/>
        <p:txBody>
          <a:bodyPr/>
          <a:lstStyle/>
          <a:p>
            <a:r>
              <a:rPr lang="ar-SY" dirty="0"/>
              <a:t>العظم عبارة عن مادة مركبة تحتوي على عناصر تكوينية عضوية وغير عضوية حيث تمثل العناصر العضوية لثل كتلته وهي تشمل:</a:t>
            </a:r>
            <a:endParaRPr lang="en-US" dirty="0"/>
          </a:p>
          <a:p>
            <a:pPr lvl="0"/>
            <a:r>
              <a:rPr lang="ar-SY" dirty="0"/>
              <a:t>الخلايا المولدة للعظم </a:t>
            </a:r>
            <a:r>
              <a:rPr lang="en-US" dirty="0"/>
              <a:t>Osteoblast</a:t>
            </a:r>
          </a:p>
          <a:p>
            <a:pPr lvl="0"/>
            <a:r>
              <a:rPr lang="ar-SY" dirty="0"/>
              <a:t>الخلايا العظمية</a:t>
            </a:r>
            <a:r>
              <a:rPr lang="en-US" dirty="0"/>
              <a:t> Osteocyte</a:t>
            </a:r>
          </a:p>
          <a:p>
            <a:pPr lvl="0"/>
            <a:r>
              <a:rPr lang="ar-SY" dirty="0"/>
              <a:t>خلايا </a:t>
            </a:r>
            <a:r>
              <a:rPr lang="en-US" dirty="0"/>
              <a:t>osteoid</a:t>
            </a:r>
          </a:p>
          <a:p>
            <a:pPr marL="0" indent="0">
              <a:buNone/>
            </a:pPr>
            <a:endParaRPr lang="ar-SY" dirty="0"/>
          </a:p>
        </p:txBody>
      </p:sp>
    </p:spTree>
    <p:extLst>
      <p:ext uri="{BB962C8B-B14F-4D97-AF65-F5344CB8AC3E}">
        <p14:creationId xmlns:p14="http://schemas.microsoft.com/office/powerpoint/2010/main" val="37611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56792"/>
            <a:ext cx="8229600" cy="4767808"/>
          </a:xfrm>
        </p:spPr>
        <p:txBody>
          <a:bodyPr/>
          <a:lstStyle/>
          <a:p>
            <a:r>
              <a:rPr lang="ar-SY" dirty="0"/>
              <a:t>اما المواد الغير عضوية فتشمل أملاح الهيدروكسي </a:t>
            </a:r>
            <a:r>
              <a:rPr lang="ar-SY" dirty="0" err="1"/>
              <a:t>أباتيت</a:t>
            </a:r>
            <a:r>
              <a:rPr lang="ar-SY" dirty="0"/>
              <a:t> والتي تشمل بشكل رئيسي لفوسفات الكالسيوم.</a:t>
            </a:r>
            <a:endParaRPr lang="en-US" dirty="0"/>
          </a:p>
          <a:p>
            <a:r>
              <a:rPr lang="ar-SY" dirty="0"/>
              <a:t>يحتوي النسيج العظمي بشكل أساسي على ألياف الكولاجين والتي هي عبارة عن ألياف بروتينية موجودة في جميع النسج الضامة</a:t>
            </a:r>
            <a:endParaRPr lang="en-US" dirty="0"/>
          </a:p>
          <a:p>
            <a:r>
              <a:rPr lang="ar-SY" dirty="0"/>
              <a:t>يعتبر الكولاجين مادة مرنة نسبيا بمعامل يونغ من رتبة (</a:t>
            </a:r>
            <a:r>
              <a:rPr lang="en-US" dirty="0"/>
              <a:t>1.2GPa</a:t>
            </a:r>
            <a:r>
              <a:rPr lang="ar-SY" dirty="0"/>
              <a:t>) وهذا ما يجعلها صالحة لتكون مادة حاملة للمواد الأخرى, حيث تقوم هذه المادة بإضفاء قابلية التمدد العظمي, وبالتالي فإن العظم منزوع الكولاجين يغدو عبارة عن نسيج قاسي ولكنه هش وغير قابل لتحمل القوى المطبقة عليه مثل قطعة الطبشور أو الزجاج </a:t>
            </a:r>
            <a:endParaRPr lang="en-US" dirty="0"/>
          </a:p>
          <a:p>
            <a:endParaRPr lang="ar-SY" dirty="0"/>
          </a:p>
        </p:txBody>
      </p:sp>
    </p:spTree>
    <p:extLst>
      <p:ext uri="{BB962C8B-B14F-4D97-AF65-F5344CB8AC3E}">
        <p14:creationId xmlns:p14="http://schemas.microsoft.com/office/powerpoint/2010/main" val="3846788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TotalTime>
  <Words>828</Words>
  <Application>Microsoft Office PowerPoint</Application>
  <PresentationFormat>عرض على الشاشة (3:4)‏</PresentationFormat>
  <Paragraphs>46</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تدفق</vt:lpstr>
      <vt:lpstr>مقرر ميكانيك حيوي 1</vt:lpstr>
      <vt:lpstr>مفاهيم ومبادئ أساسية في علم الميكانيك الحيوي </vt:lpstr>
      <vt:lpstr>عرض تقديمي في PowerPoint</vt:lpstr>
      <vt:lpstr>عرض تقديمي في PowerPoint</vt:lpstr>
      <vt:lpstr>عرض تقديمي في PowerPoint</vt:lpstr>
      <vt:lpstr>عرض تقديمي في PowerPoint</vt:lpstr>
      <vt:lpstr>عرض تقديمي في PowerPoint</vt:lpstr>
      <vt:lpstr>دراسة الخواص الميكانيكي للعظم ج1</vt:lpstr>
      <vt:lpstr>عرض تقديمي في PowerPoint</vt:lpstr>
      <vt:lpstr>البنية النسيجية للعظم</vt:lpstr>
      <vt:lpstr>الخصائص الميانيكية للعظم Bone Biomechanical Properties: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مقرر ميكانيك حيوي 1</dc:title>
  <dc:creator>HP</dc:creator>
  <cp:lastModifiedBy>HP</cp:lastModifiedBy>
  <cp:revision>3</cp:revision>
  <dcterms:created xsi:type="dcterms:W3CDTF">2021-04-17T14:24:30Z</dcterms:created>
  <dcterms:modified xsi:type="dcterms:W3CDTF">2021-04-17T14:40:32Z</dcterms:modified>
</cp:coreProperties>
</file>