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5"/>
  </p:notesMasterIdLst>
  <p:sldIdLst>
    <p:sldId id="256" r:id="rId2"/>
    <p:sldId id="324" r:id="rId3"/>
    <p:sldId id="257" r:id="rId4"/>
    <p:sldId id="307" r:id="rId5"/>
    <p:sldId id="320" r:id="rId6"/>
    <p:sldId id="261" r:id="rId7"/>
    <p:sldId id="358" r:id="rId8"/>
    <p:sldId id="325" r:id="rId9"/>
    <p:sldId id="333" r:id="rId10"/>
    <p:sldId id="326" r:id="rId11"/>
    <p:sldId id="340" r:id="rId12"/>
    <p:sldId id="344" r:id="rId13"/>
    <p:sldId id="327" r:id="rId14"/>
    <p:sldId id="328" r:id="rId15"/>
    <p:sldId id="343" r:id="rId16"/>
    <p:sldId id="329" r:id="rId17"/>
    <p:sldId id="263" r:id="rId18"/>
    <p:sldId id="310" r:id="rId19"/>
    <p:sldId id="277" r:id="rId20"/>
    <p:sldId id="345" r:id="rId21"/>
    <p:sldId id="350" r:id="rId22"/>
    <p:sldId id="351" r:id="rId23"/>
    <p:sldId id="352" r:id="rId24"/>
    <p:sldId id="353" r:id="rId25"/>
    <p:sldId id="357" r:id="rId26"/>
    <p:sldId id="354" r:id="rId27"/>
    <p:sldId id="262" r:id="rId28"/>
    <p:sldId id="278" r:id="rId29"/>
    <p:sldId id="356" r:id="rId30"/>
    <p:sldId id="279" r:id="rId31"/>
    <p:sldId id="347" r:id="rId32"/>
    <p:sldId id="377" r:id="rId33"/>
    <p:sldId id="378" r:id="rId34"/>
    <p:sldId id="372" r:id="rId35"/>
    <p:sldId id="380" r:id="rId36"/>
    <p:sldId id="368" r:id="rId37"/>
    <p:sldId id="375" r:id="rId38"/>
    <p:sldId id="376" r:id="rId39"/>
    <p:sldId id="371" r:id="rId40"/>
    <p:sldId id="373" r:id="rId41"/>
    <p:sldId id="374" r:id="rId42"/>
    <p:sldId id="379" r:id="rId43"/>
    <p:sldId id="369" r:id="rId44"/>
    <p:sldId id="258" r:id="rId45"/>
    <p:sldId id="364" r:id="rId46"/>
    <p:sldId id="259" r:id="rId47"/>
    <p:sldId id="365" r:id="rId48"/>
    <p:sldId id="366" r:id="rId49"/>
    <p:sldId id="367" r:id="rId50"/>
    <p:sldId id="360" r:id="rId51"/>
    <p:sldId id="273" r:id="rId52"/>
    <p:sldId id="382" r:id="rId53"/>
    <p:sldId id="349" r:id="rId5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706" autoAdjust="0"/>
    <p:restoredTop sz="94660"/>
  </p:normalViewPr>
  <p:slideViewPr>
    <p:cSldViewPr>
      <p:cViewPr varScale="1">
        <p:scale>
          <a:sx n="86" d="100"/>
          <a:sy n="86" d="100"/>
        </p:scale>
        <p:origin x="714"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8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76D19-138C-4301-85C7-9CE49B6ED5F3}" type="doc">
      <dgm:prSet loTypeId="urn:microsoft.com/office/officeart/2005/8/layout/radial6" loCatId="cycle" qsTypeId="urn:microsoft.com/office/officeart/2005/8/quickstyle/3d1" qsCatId="3D" csTypeId="urn:microsoft.com/office/officeart/2005/8/colors/colorful1#1" csCatId="colorful" phldr="1"/>
      <dgm:spPr/>
      <dgm:t>
        <a:bodyPr/>
        <a:lstStyle/>
        <a:p>
          <a:endParaRPr lang="en-US"/>
        </a:p>
      </dgm:t>
    </dgm:pt>
    <dgm:pt modelId="{0F05D090-D234-43AC-B86B-5B5D2BCBDABA}">
      <dgm:prSet phldrT="[نص]" custT="1"/>
      <dgm:spPr/>
      <dgm:t>
        <a:bodyPr/>
        <a:lstStyle/>
        <a:p>
          <a:r>
            <a:rPr lang="ar-SY" sz="2400" b="1">
              <a:latin typeface="Simplified Arabic" pitchFamily="18" charset="-78"/>
              <a:cs typeface="Simplified Arabic" pitchFamily="18" charset="-78"/>
            </a:rPr>
            <a:t>خصوصية الإصابة بسورية؟؟</a:t>
          </a:r>
          <a:endParaRPr lang="en-US" sz="2400" b="1" dirty="0">
            <a:latin typeface="Simplified Arabic" pitchFamily="18" charset="-78"/>
            <a:cs typeface="Simplified Arabic" pitchFamily="18" charset="-78"/>
          </a:endParaRPr>
        </a:p>
      </dgm:t>
    </dgm:pt>
    <dgm:pt modelId="{5438E8DE-E6C3-49F1-917D-6FA4360B781A}" type="parTrans" cxnId="{22ABFB15-FB37-4FBB-958C-3BA7BB62E6A9}">
      <dgm:prSet/>
      <dgm:spPr/>
      <dgm:t>
        <a:bodyPr/>
        <a:lstStyle/>
        <a:p>
          <a:endParaRPr lang="en-US" sz="2000" b="1">
            <a:solidFill>
              <a:srgbClr val="002060"/>
            </a:solidFill>
            <a:latin typeface="Simplified Arabic" pitchFamily="18" charset="-78"/>
            <a:cs typeface="Simplified Arabic" pitchFamily="18" charset="-78"/>
          </a:endParaRPr>
        </a:p>
      </dgm:t>
    </dgm:pt>
    <dgm:pt modelId="{5DA19E7D-9CB4-49A1-AC90-A244475A9F6E}" type="sibTrans" cxnId="{22ABFB15-FB37-4FBB-958C-3BA7BB62E6A9}">
      <dgm:prSet/>
      <dgm:spPr/>
      <dgm:t>
        <a:bodyPr/>
        <a:lstStyle/>
        <a:p>
          <a:endParaRPr lang="en-US" sz="2000" b="1">
            <a:solidFill>
              <a:srgbClr val="002060"/>
            </a:solidFill>
            <a:latin typeface="Simplified Arabic" pitchFamily="18" charset="-78"/>
            <a:cs typeface="Simplified Arabic" pitchFamily="18" charset="-78"/>
          </a:endParaRPr>
        </a:p>
      </dgm:t>
    </dgm:pt>
    <dgm:pt modelId="{1561637E-806E-47ED-81AD-0FA217340D2C}">
      <dgm:prSet phldrT="[نص]" custT="1"/>
      <dgm:spPr/>
      <dgm:t>
        <a:bodyPr/>
        <a:lstStyle/>
        <a:p>
          <a:r>
            <a:rPr lang="ar-SY" sz="2000" b="1">
              <a:latin typeface="Simplified Arabic" pitchFamily="18" charset="-78"/>
              <a:cs typeface="Simplified Arabic" pitchFamily="18" charset="-78"/>
            </a:rPr>
            <a:t>بدأت بكل متأخر؟؟</a:t>
          </a:r>
          <a:endParaRPr lang="en-US" sz="2000" b="1" dirty="0">
            <a:latin typeface="Simplified Arabic" pitchFamily="18" charset="-78"/>
            <a:cs typeface="Simplified Arabic" pitchFamily="18" charset="-78"/>
          </a:endParaRPr>
        </a:p>
      </dgm:t>
    </dgm:pt>
    <dgm:pt modelId="{CF0E0B87-8FD7-4022-8D78-343A5B9679F1}" type="parTrans" cxnId="{37F036EE-33C0-438F-9317-5015D5C6F0EF}">
      <dgm:prSet/>
      <dgm:spPr/>
      <dgm:t>
        <a:bodyPr/>
        <a:lstStyle/>
        <a:p>
          <a:endParaRPr lang="en-US" sz="2000" b="1">
            <a:solidFill>
              <a:srgbClr val="002060"/>
            </a:solidFill>
            <a:latin typeface="Simplified Arabic" pitchFamily="18" charset="-78"/>
            <a:cs typeface="Simplified Arabic" pitchFamily="18" charset="-78"/>
          </a:endParaRPr>
        </a:p>
      </dgm:t>
    </dgm:pt>
    <dgm:pt modelId="{04EC948E-0D16-4455-A57D-3686F76659E1}" type="sibTrans" cxnId="{37F036EE-33C0-438F-9317-5015D5C6F0EF}">
      <dgm:prSet/>
      <dgm:spPr/>
      <dgm:t>
        <a:bodyPr/>
        <a:lstStyle/>
        <a:p>
          <a:endParaRPr lang="en-US" sz="2000" b="1">
            <a:solidFill>
              <a:srgbClr val="002060"/>
            </a:solidFill>
            <a:latin typeface="Simplified Arabic" pitchFamily="18" charset="-78"/>
            <a:cs typeface="Simplified Arabic" pitchFamily="18" charset="-78"/>
          </a:endParaRPr>
        </a:p>
      </dgm:t>
    </dgm:pt>
    <dgm:pt modelId="{42421AE8-665D-4235-98D2-8FA08210565C}">
      <dgm:prSet phldrT="[نص]" custT="1"/>
      <dgm:spPr/>
      <dgm:t>
        <a:bodyPr/>
        <a:lstStyle/>
        <a:p>
          <a:r>
            <a:rPr lang="ar-SY" sz="2000" b="1">
              <a:latin typeface="Simplified Arabic" pitchFamily="18" charset="-78"/>
              <a:cs typeface="Simplified Arabic" pitchFamily="18" charset="-78"/>
            </a:rPr>
            <a:t>تأثير العامل الجيني؟؟</a:t>
          </a:r>
          <a:endParaRPr lang="en-US" sz="2000" b="1" dirty="0">
            <a:latin typeface="Simplified Arabic" pitchFamily="18" charset="-78"/>
            <a:cs typeface="Simplified Arabic" pitchFamily="18" charset="-78"/>
          </a:endParaRPr>
        </a:p>
      </dgm:t>
    </dgm:pt>
    <dgm:pt modelId="{F3299309-191D-48E4-8D05-F25EBDE4AD00}" type="parTrans" cxnId="{AE92F399-882F-442F-90AF-664991DB448B}">
      <dgm:prSet/>
      <dgm:spPr/>
      <dgm:t>
        <a:bodyPr/>
        <a:lstStyle/>
        <a:p>
          <a:endParaRPr lang="en-US" sz="2000" b="1">
            <a:solidFill>
              <a:srgbClr val="002060"/>
            </a:solidFill>
            <a:latin typeface="Simplified Arabic" pitchFamily="18" charset="-78"/>
            <a:cs typeface="Simplified Arabic" pitchFamily="18" charset="-78"/>
          </a:endParaRPr>
        </a:p>
      </dgm:t>
    </dgm:pt>
    <dgm:pt modelId="{CF71E0E7-AFFA-423F-8890-8DAA08817AA6}" type="sibTrans" cxnId="{AE92F399-882F-442F-90AF-664991DB448B}">
      <dgm:prSet/>
      <dgm:spPr/>
      <dgm:t>
        <a:bodyPr/>
        <a:lstStyle/>
        <a:p>
          <a:endParaRPr lang="en-US" sz="2000" b="1">
            <a:solidFill>
              <a:srgbClr val="002060"/>
            </a:solidFill>
            <a:latin typeface="Simplified Arabic" pitchFamily="18" charset="-78"/>
            <a:cs typeface="Simplified Arabic" pitchFamily="18" charset="-78"/>
          </a:endParaRPr>
        </a:p>
      </dgm:t>
    </dgm:pt>
    <dgm:pt modelId="{DED02C8F-9B64-4ABB-B8DE-AA69DB7B55AF}">
      <dgm:prSet phldrT="[نص]" custT="1"/>
      <dgm:spPr/>
      <dgm:t>
        <a:bodyPr/>
        <a:lstStyle/>
        <a:p>
          <a:r>
            <a:rPr lang="ar-SY" sz="2000" b="1">
              <a:latin typeface="Simplified Arabic" pitchFamily="18" charset="-78"/>
              <a:cs typeface="Simplified Arabic" pitchFamily="18" charset="-78"/>
            </a:rPr>
            <a:t>الأعراض لدى المصابين؟؟</a:t>
          </a:r>
          <a:endParaRPr lang="en-US" sz="2000" b="1" dirty="0">
            <a:latin typeface="Simplified Arabic" pitchFamily="18" charset="-78"/>
            <a:cs typeface="Simplified Arabic" pitchFamily="18" charset="-78"/>
          </a:endParaRPr>
        </a:p>
      </dgm:t>
    </dgm:pt>
    <dgm:pt modelId="{4D6644C5-2188-46A4-8EDB-B47FF9849986}" type="parTrans" cxnId="{C29B65A7-82A5-4E50-84FD-38610E9E0100}">
      <dgm:prSet/>
      <dgm:spPr/>
      <dgm:t>
        <a:bodyPr/>
        <a:lstStyle/>
        <a:p>
          <a:endParaRPr lang="en-US" sz="2000" b="1">
            <a:solidFill>
              <a:srgbClr val="002060"/>
            </a:solidFill>
            <a:latin typeface="Simplified Arabic" pitchFamily="18" charset="-78"/>
            <a:cs typeface="Simplified Arabic" pitchFamily="18" charset="-78"/>
          </a:endParaRPr>
        </a:p>
      </dgm:t>
    </dgm:pt>
    <dgm:pt modelId="{2DB905CF-9CFB-4418-8766-4F3EB03110F4}" type="sibTrans" cxnId="{C29B65A7-82A5-4E50-84FD-38610E9E0100}">
      <dgm:prSet/>
      <dgm:spPr/>
      <dgm:t>
        <a:bodyPr/>
        <a:lstStyle/>
        <a:p>
          <a:endParaRPr lang="en-US" sz="2000" b="1">
            <a:solidFill>
              <a:srgbClr val="002060"/>
            </a:solidFill>
            <a:latin typeface="Simplified Arabic" pitchFamily="18" charset="-78"/>
            <a:cs typeface="Simplified Arabic" pitchFamily="18" charset="-78"/>
          </a:endParaRPr>
        </a:p>
      </dgm:t>
    </dgm:pt>
    <dgm:pt modelId="{B4D01CA5-BFAC-4AAF-9800-1628F9B69701}">
      <dgm:prSet phldrT="[نص]" custT="1"/>
      <dgm:spPr/>
      <dgm:t>
        <a:bodyPr/>
        <a:lstStyle/>
        <a:p>
          <a:r>
            <a:rPr lang="ar-SY" sz="2000" b="1" dirty="0">
              <a:latin typeface="Simplified Arabic" pitchFamily="18" charset="-78"/>
              <a:cs typeface="Simplified Arabic" pitchFamily="18" charset="-78"/>
            </a:rPr>
            <a:t>نسبة إصابة الكوادر الطبية</a:t>
          </a:r>
          <a:endParaRPr lang="en-US" sz="2000" b="1" dirty="0">
            <a:latin typeface="Simplified Arabic" pitchFamily="18" charset="-78"/>
            <a:cs typeface="Simplified Arabic" pitchFamily="18" charset="-78"/>
          </a:endParaRPr>
        </a:p>
      </dgm:t>
    </dgm:pt>
    <dgm:pt modelId="{6C0977A4-6029-410D-A48E-2104576B5DF7}" type="parTrans" cxnId="{C3981DB4-86AB-4710-A34E-863A95BC538F}">
      <dgm:prSet/>
      <dgm:spPr/>
      <dgm:t>
        <a:bodyPr/>
        <a:lstStyle/>
        <a:p>
          <a:endParaRPr lang="en-US" sz="2000" b="1">
            <a:solidFill>
              <a:srgbClr val="002060"/>
            </a:solidFill>
            <a:latin typeface="Simplified Arabic" pitchFamily="18" charset="-78"/>
            <a:cs typeface="Simplified Arabic" pitchFamily="18" charset="-78"/>
          </a:endParaRPr>
        </a:p>
      </dgm:t>
    </dgm:pt>
    <dgm:pt modelId="{F68BE05E-7856-4D57-83DF-E658EA2F33A2}" type="sibTrans" cxnId="{C3981DB4-86AB-4710-A34E-863A95BC538F}">
      <dgm:prSet/>
      <dgm:spPr/>
      <dgm:t>
        <a:bodyPr/>
        <a:lstStyle/>
        <a:p>
          <a:endParaRPr lang="en-US" sz="2000" b="1">
            <a:solidFill>
              <a:srgbClr val="002060"/>
            </a:solidFill>
            <a:latin typeface="Simplified Arabic" pitchFamily="18" charset="-78"/>
            <a:cs typeface="Simplified Arabic" pitchFamily="18" charset="-78"/>
          </a:endParaRPr>
        </a:p>
      </dgm:t>
    </dgm:pt>
    <dgm:pt modelId="{187A0BE4-0C2A-4BA2-B2BA-B9BB8CFDB24E}" type="pres">
      <dgm:prSet presAssocID="{EA976D19-138C-4301-85C7-9CE49B6ED5F3}" presName="Name0" presStyleCnt="0">
        <dgm:presLayoutVars>
          <dgm:chMax val="1"/>
          <dgm:dir/>
          <dgm:animLvl val="ctr"/>
          <dgm:resizeHandles val="exact"/>
        </dgm:presLayoutVars>
      </dgm:prSet>
      <dgm:spPr/>
      <dgm:t>
        <a:bodyPr/>
        <a:lstStyle/>
        <a:p>
          <a:pPr rtl="1"/>
          <a:endParaRPr lang="ar-SY"/>
        </a:p>
      </dgm:t>
    </dgm:pt>
    <dgm:pt modelId="{FA20B534-3AD9-4931-9569-09B73122B3E6}" type="pres">
      <dgm:prSet presAssocID="{0F05D090-D234-43AC-B86B-5B5D2BCBDABA}" presName="centerShape" presStyleLbl="node0" presStyleIdx="0" presStyleCnt="1" custScaleX="133162" custScaleY="137260"/>
      <dgm:spPr/>
      <dgm:t>
        <a:bodyPr/>
        <a:lstStyle/>
        <a:p>
          <a:pPr rtl="1"/>
          <a:endParaRPr lang="ar-SY"/>
        </a:p>
      </dgm:t>
    </dgm:pt>
    <dgm:pt modelId="{D76D3645-7241-444F-80E6-D97DA0C05491}" type="pres">
      <dgm:prSet presAssocID="{1561637E-806E-47ED-81AD-0FA217340D2C}" presName="node" presStyleLbl="node1" presStyleIdx="0" presStyleCnt="4" custScaleX="167163">
        <dgm:presLayoutVars>
          <dgm:bulletEnabled val="1"/>
        </dgm:presLayoutVars>
      </dgm:prSet>
      <dgm:spPr/>
      <dgm:t>
        <a:bodyPr/>
        <a:lstStyle/>
        <a:p>
          <a:pPr rtl="1"/>
          <a:endParaRPr lang="ar-SY"/>
        </a:p>
      </dgm:t>
    </dgm:pt>
    <dgm:pt modelId="{3E408676-B6AC-47A1-9498-F886108AA885}" type="pres">
      <dgm:prSet presAssocID="{1561637E-806E-47ED-81AD-0FA217340D2C}" presName="dummy" presStyleCnt="0"/>
      <dgm:spPr/>
    </dgm:pt>
    <dgm:pt modelId="{B23B8850-F73D-4E90-B8A5-684545D30EDE}" type="pres">
      <dgm:prSet presAssocID="{04EC948E-0D16-4455-A57D-3686F76659E1}" presName="sibTrans" presStyleLbl="sibTrans2D1" presStyleIdx="0" presStyleCnt="4"/>
      <dgm:spPr/>
      <dgm:t>
        <a:bodyPr/>
        <a:lstStyle/>
        <a:p>
          <a:pPr rtl="1"/>
          <a:endParaRPr lang="ar-SY"/>
        </a:p>
      </dgm:t>
    </dgm:pt>
    <dgm:pt modelId="{6342A487-6209-46D5-A9FF-7819579295C2}" type="pres">
      <dgm:prSet presAssocID="{42421AE8-665D-4235-98D2-8FA08210565C}" presName="node" presStyleLbl="node1" presStyleIdx="1" presStyleCnt="4" custScaleX="180915" custRadScaleRad="136150">
        <dgm:presLayoutVars>
          <dgm:bulletEnabled val="1"/>
        </dgm:presLayoutVars>
      </dgm:prSet>
      <dgm:spPr/>
      <dgm:t>
        <a:bodyPr/>
        <a:lstStyle/>
        <a:p>
          <a:pPr rtl="1"/>
          <a:endParaRPr lang="ar-SY"/>
        </a:p>
      </dgm:t>
    </dgm:pt>
    <dgm:pt modelId="{7D6B623E-6E68-4660-AF34-2020D30BDF2A}" type="pres">
      <dgm:prSet presAssocID="{42421AE8-665D-4235-98D2-8FA08210565C}" presName="dummy" presStyleCnt="0"/>
      <dgm:spPr/>
    </dgm:pt>
    <dgm:pt modelId="{3B111FA0-2B73-48D0-B032-1A595412A872}" type="pres">
      <dgm:prSet presAssocID="{CF71E0E7-AFFA-423F-8890-8DAA08817AA6}" presName="sibTrans" presStyleLbl="sibTrans2D1" presStyleIdx="1" presStyleCnt="4"/>
      <dgm:spPr/>
      <dgm:t>
        <a:bodyPr/>
        <a:lstStyle/>
        <a:p>
          <a:pPr rtl="1"/>
          <a:endParaRPr lang="ar-SY"/>
        </a:p>
      </dgm:t>
    </dgm:pt>
    <dgm:pt modelId="{E7D9F5C5-A616-42F6-A45C-1ED6A4779724}" type="pres">
      <dgm:prSet presAssocID="{DED02C8F-9B64-4ABB-B8DE-AA69DB7B55AF}" presName="node" presStyleLbl="node1" presStyleIdx="2" presStyleCnt="4" custScaleX="190232">
        <dgm:presLayoutVars>
          <dgm:bulletEnabled val="1"/>
        </dgm:presLayoutVars>
      </dgm:prSet>
      <dgm:spPr/>
      <dgm:t>
        <a:bodyPr/>
        <a:lstStyle/>
        <a:p>
          <a:pPr rtl="1"/>
          <a:endParaRPr lang="ar-SY"/>
        </a:p>
      </dgm:t>
    </dgm:pt>
    <dgm:pt modelId="{53239937-3200-4BC6-A0E3-C0860DEE26DD}" type="pres">
      <dgm:prSet presAssocID="{DED02C8F-9B64-4ABB-B8DE-AA69DB7B55AF}" presName="dummy" presStyleCnt="0"/>
      <dgm:spPr/>
    </dgm:pt>
    <dgm:pt modelId="{B136FD6C-6501-4CC9-BC1D-A422BFEFBB8D}" type="pres">
      <dgm:prSet presAssocID="{2DB905CF-9CFB-4418-8766-4F3EB03110F4}" presName="sibTrans" presStyleLbl="sibTrans2D1" presStyleIdx="2" presStyleCnt="4"/>
      <dgm:spPr/>
      <dgm:t>
        <a:bodyPr/>
        <a:lstStyle/>
        <a:p>
          <a:pPr rtl="1"/>
          <a:endParaRPr lang="ar-SY"/>
        </a:p>
      </dgm:t>
    </dgm:pt>
    <dgm:pt modelId="{96C12A9A-BB4A-48E5-817B-7CCE617EFD3D}" type="pres">
      <dgm:prSet presAssocID="{B4D01CA5-BFAC-4AAF-9800-1628F9B69701}" presName="node" presStyleLbl="node1" presStyleIdx="3" presStyleCnt="4" custScaleX="169555" custRadScaleRad="134278">
        <dgm:presLayoutVars>
          <dgm:bulletEnabled val="1"/>
        </dgm:presLayoutVars>
      </dgm:prSet>
      <dgm:spPr/>
      <dgm:t>
        <a:bodyPr/>
        <a:lstStyle/>
        <a:p>
          <a:pPr rtl="1"/>
          <a:endParaRPr lang="ar-SY"/>
        </a:p>
      </dgm:t>
    </dgm:pt>
    <dgm:pt modelId="{40AD1E12-1490-47C1-B86E-5D724ECEF1EC}" type="pres">
      <dgm:prSet presAssocID="{B4D01CA5-BFAC-4AAF-9800-1628F9B69701}" presName="dummy" presStyleCnt="0"/>
      <dgm:spPr/>
    </dgm:pt>
    <dgm:pt modelId="{83BB7D10-560F-49C4-9947-DAFD9D43F8B5}" type="pres">
      <dgm:prSet presAssocID="{F68BE05E-7856-4D57-83DF-E658EA2F33A2}" presName="sibTrans" presStyleLbl="sibTrans2D1" presStyleIdx="3" presStyleCnt="4"/>
      <dgm:spPr/>
      <dgm:t>
        <a:bodyPr/>
        <a:lstStyle/>
        <a:p>
          <a:pPr rtl="1"/>
          <a:endParaRPr lang="ar-SY"/>
        </a:p>
      </dgm:t>
    </dgm:pt>
  </dgm:ptLst>
  <dgm:cxnLst>
    <dgm:cxn modelId="{282D15D5-53C1-41FA-AC39-1C6FFAF3393A}" type="presOf" srcId="{CF71E0E7-AFFA-423F-8890-8DAA08817AA6}" destId="{3B111FA0-2B73-48D0-B032-1A595412A872}" srcOrd="0" destOrd="0" presId="urn:microsoft.com/office/officeart/2005/8/layout/radial6"/>
    <dgm:cxn modelId="{073CBC21-AF83-44F9-B8A9-46A3E36D7F6A}" type="presOf" srcId="{42421AE8-665D-4235-98D2-8FA08210565C}" destId="{6342A487-6209-46D5-A9FF-7819579295C2}" srcOrd="0" destOrd="0" presId="urn:microsoft.com/office/officeart/2005/8/layout/radial6"/>
    <dgm:cxn modelId="{C0592AE3-80AF-4499-A9D9-05E0773B99E2}" type="presOf" srcId="{F68BE05E-7856-4D57-83DF-E658EA2F33A2}" destId="{83BB7D10-560F-49C4-9947-DAFD9D43F8B5}" srcOrd="0" destOrd="0" presId="urn:microsoft.com/office/officeart/2005/8/layout/radial6"/>
    <dgm:cxn modelId="{93289CF5-8F09-4079-B562-08A23656A025}" type="presOf" srcId="{0F05D090-D234-43AC-B86B-5B5D2BCBDABA}" destId="{FA20B534-3AD9-4931-9569-09B73122B3E6}" srcOrd="0" destOrd="0" presId="urn:microsoft.com/office/officeart/2005/8/layout/radial6"/>
    <dgm:cxn modelId="{6CB28268-49D1-4DAE-953A-65719939D0D9}" type="presOf" srcId="{EA976D19-138C-4301-85C7-9CE49B6ED5F3}" destId="{187A0BE4-0C2A-4BA2-B2BA-B9BB8CFDB24E}" srcOrd="0" destOrd="0" presId="urn:microsoft.com/office/officeart/2005/8/layout/radial6"/>
    <dgm:cxn modelId="{AE92F399-882F-442F-90AF-664991DB448B}" srcId="{0F05D090-D234-43AC-B86B-5B5D2BCBDABA}" destId="{42421AE8-665D-4235-98D2-8FA08210565C}" srcOrd="1" destOrd="0" parTransId="{F3299309-191D-48E4-8D05-F25EBDE4AD00}" sibTransId="{CF71E0E7-AFFA-423F-8890-8DAA08817AA6}"/>
    <dgm:cxn modelId="{22ABFB15-FB37-4FBB-958C-3BA7BB62E6A9}" srcId="{EA976D19-138C-4301-85C7-9CE49B6ED5F3}" destId="{0F05D090-D234-43AC-B86B-5B5D2BCBDABA}" srcOrd="0" destOrd="0" parTransId="{5438E8DE-E6C3-49F1-917D-6FA4360B781A}" sibTransId="{5DA19E7D-9CB4-49A1-AC90-A244475A9F6E}"/>
    <dgm:cxn modelId="{C29B65A7-82A5-4E50-84FD-38610E9E0100}" srcId="{0F05D090-D234-43AC-B86B-5B5D2BCBDABA}" destId="{DED02C8F-9B64-4ABB-B8DE-AA69DB7B55AF}" srcOrd="2" destOrd="0" parTransId="{4D6644C5-2188-46A4-8EDB-B47FF9849986}" sibTransId="{2DB905CF-9CFB-4418-8766-4F3EB03110F4}"/>
    <dgm:cxn modelId="{6FD45F15-069E-4B95-817F-53FC6CE69D43}" type="presOf" srcId="{1561637E-806E-47ED-81AD-0FA217340D2C}" destId="{D76D3645-7241-444F-80E6-D97DA0C05491}" srcOrd="0" destOrd="0" presId="urn:microsoft.com/office/officeart/2005/8/layout/radial6"/>
    <dgm:cxn modelId="{7FE7D0F8-2C6B-49F4-80FB-482330FA3038}" type="presOf" srcId="{04EC948E-0D16-4455-A57D-3686F76659E1}" destId="{B23B8850-F73D-4E90-B8A5-684545D30EDE}" srcOrd="0" destOrd="0" presId="urn:microsoft.com/office/officeart/2005/8/layout/radial6"/>
    <dgm:cxn modelId="{37F036EE-33C0-438F-9317-5015D5C6F0EF}" srcId="{0F05D090-D234-43AC-B86B-5B5D2BCBDABA}" destId="{1561637E-806E-47ED-81AD-0FA217340D2C}" srcOrd="0" destOrd="0" parTransId="{CF0E0B87-8FD7-4022-8D78-343A5B9679F1}" sibTransId="{04EC948E-0D16-4455-A57D-3686F76659E1}"/>
    <dgm:cxn modelId="{C3981DB4-86AB-4710-A34E-863A95BC538F}" srcId="{0F05D090-D234-43AC-B86B-5B5D2BCBDABA}" destId="{B4D01CA5-BFAC-4AAF-9800-1628F9B69701}" srcOrd="3" destOrd="0" parTransId="{6C0977A4-6029-410D-A48E-2104576B5DF7}" sibTransId="{F68BE05E-7856-4D57-83DF-E658EA2F33A2}"/>
    <dgm:cxn modelId="{6D8DB1BB-24A7-4EE5-AB53-B620FBA7CF6F}" type="presOf" srcId="{2DB905CF-9CFB-4418-8766-4F3EB03110F4}" destId="{B136FD6C-6501-4CC9-BC1D-A422BFEFBB8D}" srcOrd="0" destOrd="0" presId="urn:microsoft.com/office/officeart/2005/8/layout/radial6"/>
    <dgm:cxn modelId="{1E810EF8-26A3-40F6-B186-BD1D8805D64F}" type="presOf" srcId="{B4D01CA5-BFAC-4AAF-9800-1628F9B69701}" destId="{96C12A9A-BB4A-48E5-817B-7CCE617EFD3D}" srcOrd="0" destOrd="0" presId="urn:microsoft.com/office/officeart/2005/8/layout/radial6"/>
    <dgm:cxn modelId="{8A47C3F4-0A57-4863-BBD4-B25178D78CB3}" type="presOf" srcId="{DED02C8F-9B64-4ABB-B8DE-AA69DB7B55AF}" destId="{E7D9F5C5-A616-42F6-A45C-1ED6A4779724}" srcOrd="0" destOrd="0" presId="urn:microsoft.com/office/officeart/2005/8/layout/radial6"/>
    <dgm:cxn modelId="{B786530E-9433-441A-BB94-138A08A5F24A}" type="presParOf" srcId="{187A0BE4-0C2A-4BA2-B2BA-B9BB8CFDB24E}" destId="{FA20B534-3AD9-4931-9569-09B73122B3E6}" srcOrd="0" destOrd="0" presId="urn:microsoft.com/office/officeart/2005/8/layout/radial6"/>
    <dgm:cxn modelId="{4E737217-2F49-4831-A208-0A0E33B9B5DE}" type="presParOf" srcId="{187A0BE4-0C2A-4BA2-B2BA-B9BB8CFDB24E}" destId="{D76D3645-7241-444F-80E6-D97DA0C05491}" srcOrd="1" destOrd="0" presId="urn:microsoft.com/office/officeart/2005/8/layout/radial6"/>
    <dgm:cxn modelId="{E3682FF1-5203-43E4-B395-C9EA1A196414}" type="presParOf" srcId="{187A0BE4-0C2A-4BA2-B2BA-B9BB8CFDB24E}" destId="{3E408676-B6AC-47A1-9498-F886108AA885}" srcOrd="2" destOrd="0" presId="urn:microsoft.com/office/officeart/2005/8/layout/radial6"/>
    <dgm:cxn modelId="{EB806C64-E255-4739-9476-FF950AD4F26F}" type="presParOf" srcId="{187A0BE4-0C2A-4BA2-B2BA-B9BB8CFDB24E}" destId="{B23B8850-F73D-4E90-B8A5-684545D30EDE}" srcOrd="3" destOrd="0" presId="urn:microsoft.com/office/officeart/2005/8/layout/radial6"/>
    <dgm:cxn modelId="{42A4D8BE-E2AF-420B-84BC-FF066308FF7A}" type="presParOf" srcId="{187A0BE4-0C2A-4BA2-B2BA-B9BB8CFDB24E}" destId="{6342A487-6209-46D5-A9FF-7819579295C2}" srcOrd="4" destOrd="0" presId="urn:microsoft.com/office/officeart/2005/8/layout/radial6"/>
    <dgm:cxn modelId="{5FD17873-68A8-46C3-9629-6F5A8B5F31BE}" type="presParOf" srcId="{187A0BE4-0C2A-4BA2-B2BA-B9BB8CFDB24E}" destId="{7D6B623E-6E68-4660-AF34-2020D30BDF2A}" srcOrd="5" destOrd="0" presId="urn:microsoft.com/office/officeart/2005/8/layout/radial6"/>
    <dgm:cxn modelId="{78899D23-A5C7-4C96-ABF7-0B2F1450ED4B}" type="presParOf" srcId="{187A0BE4-0C2A-4BA2-B2BA-B9BB8CFDB24E}" destId="{3B111FA0-2B73-48D0-B032-1A595412A872}" srcOrd="6" destOrd="0" presId="urn:microsoft.com/office/officeart/2005/8/layout/radial6"/>
    <dgm:cxn modelId="{28DB4468-D356-4F8D-8506-4E0C8B52CF8B}" type="presParOf" srcId="{187A0BE4-0C2A-4BA2-B2BA-B9BB8CFDB24E}" destId="{E7D9F5C5-A616-42F6-A45C-1ED6A4779724}" srcOrd="7" destOrd="0" presId="urn:microsoft.com/office/officeart/2005/8/layout/radial6"/>
    <dgm:cxn modelId="{FA26E19F-BB8B-417D-A0B8-C0D931A6EC0A}" type="presParOf" srcId="{187A0BE4-0C2A-4BA2-B2BA-B9BB8CFDB24E}" destId="{53239937-3200-4BC6-A0E3-C0860DEE26DD}" srcOrd="8" destOrd="0" presId="urn:microsoft.com/office/officeart/2005/8/layout/radial6"/>
    <dgm:cxn modelId="{C190D07B-76CD-45D7-A1BA-E3831687B0EF}" type="presParOf" srcId="{187A0BE4-0C2A-4BA2-B2BA-B9BB8CFDB24E}" destId="{B136FD6C-6501-4CC9-BC1D-A422BFEFBB8D}" srcOrd="9" destOrd="0" presId="urn:microsoft.com/office/officeart/2005/8/layout/radial6"/>
    <dgm:cxn modelId="{E93C7E8A-6334-433F-AE04-8C7E8B42F8AF}" type="presParOf" srcId="{187A0BE4-0C2A-4BA2-B2BA-B9BB8CFDB24E}" destId="{96C12A9A-BB4A-48E5-817B-7CCE617EFD3D}" srcOrd="10" destOrd="0" presId="urn:microsoft.com/office/officeart/2005/8/layout/radial6"/>
    <dgm:cxn modelId="{E6DE465E-2B9D-4012-A20D-13455AF8ADB3}" type="presParOf" srcId="{187A0BE4-0C2A-4BA2-B2BA-B9BB8CFDB24E}" destId="{40AD1E12-1490-47C1-B86E-5D724ECEF1EC}" srcOrd="11" destOrd="0" presId="urn:microsoft.com/office/officeart/2005/8/layout/radial6"/>
    <dgm:cxn modelId="{A316F364-D90C-4C0A-854F-6C0B0DF0C02B}" type="presParOf" srcId="{187A0BE4-0C2A-4BA2-B2BA-B9BB8CFDB24E}" destId="{83BB7D10-560F-49C4-9947-DAFD9D43F8B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5" csCatId="colorful" phldr="1"/>
      <dgm:spPr/>
      <dgm:t>
        <a:bodyPr/>
        <a:lstStyle/>
        <a:p>
          <a:endParaRPr lang="en-US"/>
        </a:p>
      </dgm:t>
    </dgm:pt>
    <dgm:pt modelId="{04831529-BE87-49BF-B027-554B09608F55}">
      <dgm:prSet phldrT="[نص]" custT="1"/>
      <dgm:spPr/>
      <dgm:t>
        <a:bodyPr/>
        <a:lstStyle/>
        <a:p>
          <a:pPr algn="ctr" rtl="1"/>
          <a:r>
            <a:rPr lang="ar-SY" sz="2400" b="0" u="sng" dirty="0">
              <a:solidFill>
                <a:srgbClr val="002060"/>
              </a:solidFill>
              <a:latin typeface="Simplified Arabic" pitchFamily="18" charset="-78"/>
              <a:cs typeface="Simplified Arabic" pitchFamily="18" charset="-78"/>
            </a:rPr>
            <a:t>البحث الأول</a:t>
          </a:r>
          <a:r>
            <a:rPr lang="ar-SY" sz="2400" b="0" u="none" dirty="0">
              <a:solidFill>
                <a:srgbClr val="002060"/>
              </a:solidFill>
              <a:latin typeface="Simplified Arabic" pitchFamily="18" charset="-78"/>
              <a:cs typeface="Simplified Arabic" pitchFamily="18" charset="-78"/>
            </a:rPr>
            <a:t>: </a:t>
          </a:r>
          <a:r>
            <a:rPr lang="ar-SY" sz="2400" b="0" dirty="0">
              <a:solidFill>
                <a:srgbClr val="002060"/>
              </a:solidFill>
            </a:rPr>
            <a:t>التنبؤ عن أنماط تطور الإصابة بالفيروس التاجي المستجد </a:t>
          </a:r>
          <a:r>
            <a:rPr lang="en-US" sz="2000" b="0" dirty="0">
              <a:solidFill>
                <a:srgbClr val="002060"/>
              </a:solidFill>
            </a:rPr>
            <a:t>COVID19</a:t>
          </a:r>
          <a:endParaRPr lang="en-US" sz="2400" b="0" dirty="0">
            <a:solidFill>
              <a:srgbClr val="002060"/>
            </a:solidFill>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4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l"/>
          <a:r>
            <a:rPr lang="ar-SY" sz="2200" dirty="0">
              <a:solidFill>
                <a:srgbClr val="002060"/>
              </a:solidFill>
              <a:latin typeface="Simplified Arabic" pitchFamily="18" charset="-78"/>
              <a:cs typeface="Simplified Arabic" pitchFamily="18" charset="-78"/>
            </a:rPr>
            <a:t>د. زكريا الزلق، أ.د. سحر الفاهوم ، أ.د. يسر محمد،  </a:t>
          </a:r>
          <a:r>
            <a:rPr lang="ar-SY" sz="2200" dirty="0" err="1">
              <a:solidFill>
                <a:srgbClr val="002060"/>
              </a:solidFill>
              <a:latin typeface="Simplified Arabic" pitchFamily="18" charset="-78"/>
              <a:cs typeface="Simplified Arabic" pitchFamily="18" charset="-78"/>
            </a:rPr>
            <a:t>ص</a:t>
          </a:r>
          <a:r>
            <a:rPr lang="ar-SY" sz="2200" dirty="0">
              <a:solidFill>
                <a:srgbClr val="002060"/>
              </a:solidFill>
              <a:latin typeface="Simplified Arabic" pitchFamily="18" charset="-78"/>
              <a:cs typeface="Simplified Arabic" pitchFamily="18" charset="-78"/>
            </a:rPr>
            <a:t>. رزان زهيري  </a:t>
          </a:r>
          <a:endParaRPr lang="en-US" sz="22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4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Y" sz="2200" dirty="0">
              <a:solidFill>
                <a:srgbClr val="002060"/>
              </a:solidFill>
              <a:latin typeface="Simplified Arabic" pitchFamily="18" charset="-78"/>
              <a:cs typeface="Simplified Arabic" pitchFamily="18" charset="-78"/>
            </a:rPr>
            <a:t>تمَّ إجراء نموذج تنبؤ للحالات المصابة المؤكدة ونموذج تنبؤ للوفيات المثبت وذلك على مستوى العالم, فوجدنا أن هذا الرقم يقع ضمن منطقة الاحتمال  %80 للإصابات و% 95  للوفيات باستخدام نموذج </a:t>
          </a:r>
          <a:r>
            <a:rPr lang="en-US" sz="2200" dirty="0">
              <a:solidFill>
                <a:srgbClr val="002060"/>
              </a:solidFill>
              <a:latin typeface="Simplified Arabic" pitchFamily="18" charset="-78"/>
              <a:cs typeface="Simplified Arabic" pitchFamily="18" charset="-78"/>
            </a:rPr>
            <a:t>ARIMA</a:t>
          </a:r>
        </a:p>
      </dgm:t>
    </dgm:pt>
    <dgm:pt modelId="{B8D7F246-E121-40F9-A7A3-28363408454D}" type="parTrans" cxnId="{0E31ED46-8041-4170-9D40-745A34B2939C}">
      <dgm:prSet/>
      <dgm:spPr/>
      <dgm:t>
        <a:bodyPr/>
        <a:lstStyle/>
        <a:p>
          <a:pPr algn="ctr"/>
          <a:endParaRPr lang="en-US" sz="24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l" rtl="1"/>
          <a:r>
            <a:rPr lang="ar-SY" sz="2200" dirty="0">
              <a:solidFill>
                <a:srgbClr val="002060"/>
              </a:solidFill>
              <a:latin typeface="Simplified Arabic" pitchFamily="18" charset="-78"/>
              <a:cs typeface="Simplified Arabic" pitchFamily="18" charset="-78"/>
            </a:rPr>
            <a:t>نتيجة الدراسة: </a:t>
          </a:r>
          <a:r>
            <a:rPr lang="ar-SA" sz="2200" dirty="0">
              <a:solidFill>
                <a:srgbClr val="002060"/>
              </a:solidFill>
              <a:latin typeface="Simplified Arabic" pitchFamily="18" charset="-78"/>
              <a:cs typeface="Simplified Arabic" pitchFamily="18" charset="-78"/>
            </a:rPr>
            <a:t>فيما يتعلق بنموذج التنبؤ في جميع أنحاء العالم ، نجد أن نموذج الحالات المؤكدة المتوقعة هو نموذج جيد </a:t>
          </a:r>
          <a:r>
            <a:rPr lang="en-US" sz="2200" dirty="0">
              <a:solidFill>
                <a:srgbClr val="002060"/>
              </a:solidFill>
              <a:latin typeface="Simplified Arabic" pitchFamily="18" charset="-78"/>
              <a:cs typeface="Simplified Arabic" pitchFamily="18" charset="-78"/>
            </a:rPr>
            <a:t>Good model</a:t>
          </a:r>
          <a:r>
            <a:rPr lang="ar-SY" sz="2200" dirty="0">
              <a:solidFill>
                <a:srgbClr val="002060"/>
              </a:solidFill>
              <a:latin typeface="Simplified Arabic" pitchFamily="18" charset="-78"/>
              <a:cs typeface="Simplified Arabic" pitchFamily="18" charset="-78"/>
            </a:rPr>
            <a:t> </a:t>
          </a:r>
          <a:r>
            <a:rPr lang="ar-SA" sz="2200" dirty="0">
              <a:solidFill>
                <a:srgbClr val="002060"/>
              </a:solidFill>
              <a:latin typeface="Simplified Arabic" pitchFamily="18" charset="-78"/>
              <a:cs typeface="Simplified Arabic" pitchFamily="18" charset="-78"/>
            </a:rPr>
            <a:t> </a:t>
          </a:r>
          <a:endParaRPr lang="en-US" sz="2200" dirty="0">
            <a:solidFill>
              <a:srgbClr val="002060"/>
            </a:solidFill>
            <a:latin typeface="Simplified Arabic" pitchFamily="18" charset="-78"/>
            <a:cs typeface="Simplified Arabic" pitchFamily="18" charset="-78"/>
          </a:endParaRPr>
        </a:p>
      </dgm:t>
    </dgm:pt>
    <dgm:pt modelId="{249D04AC-F3D9-4499-8636-9BD24D3298A9}" type="par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8058FBFF-1437-4A9D-A3B8-01ADF988449F}" type="pres">
      <dgm:prSet presAssocID="{85C6FBB5-2957-4607-85D8-A586B2B82DC0}" presName="FourNodes_1" presStyleLbl="node1" presStyleIdx="0" presStyleCnt="4" custScaleX="125000" custLinFactNeighborX="-12117" custLinFactNeighborY="1757">
        <dgm:presLayoutVars>
          <dgm:bulletEnabled val="1"/>
        </dgm:presLayoutVars>
      </dgm:prSet>
      <dgm:spPr/>
      <dgm:t>
        <a:bodyPr/>
        <a:lstStyle/>
        <a:p>
          <a:pPr rtl="1"/>
          <a:endParaRPr lang="ar-SY"/>
        </a:p>
      </dgm:t>
    </dgm:pt>
    <dgm:pt modelId="{3276A5D1-58F1-46B0-9580-AD1F4AB388B7}" type="pres">
      <dgm:prSet presAssocID="{85C6FBB5-2957-4607-85D8-A586B2B82DC0}" presName="FourNodes_2" presStyleLbl="node1" presStyleIdx="1" presStyleCnt="4" custScaleX="123488" custScaleY="53629" custLinFactNeighborX="-4498" custLinFactNeighborY="-18094">
        <dgm:presLayoutVars>
          <dgm:bulletEnabled val="1"/>
        </dgm:presLayoutVars>
      </dgm:prSet>
      <dgm:spPr/>
      <dgm:t>
        <a:bodyPr/>
        <a:lstStyle/>
        <a:p>
          <a:pPr rtl="1"/>
          <a:endParaRPr lang="ar-SY"/>
        </a:p>
      </dgm:t>
    </dgm:pt>
    <dgm:pt modelId="{C6E7FA7F-3716-455F-9EED-BF74537F8DE0}" type="pres">
      <dgm:prSet presAssocID="{85C6FBB5-2957-4607-85D8-A586B2B82DC0}" presName="FourNodes_3" presStyleLbl="node1" presStyleIdx="2" presStyleCnt="4" custScaleX="125000" custScaleY="125356" custLinFactNeighborX="4628" custLinFactNeighborY="-21517">
        <dgm:presLayoutVars>
          <dgm:bulletEnabled val="1"/>
        </dgm:presLayoutVars>
      </dgm:prSet>
      <dgm:spPr/>
      <dgm:t>
        <a:bodyPr/>
        <a:lstStyle/>
        <a:p>
          <a:pPr rtl="1"/>
          <a:endParaRPr lang="ar-SY"/>
        </a:p>
      </dgm:t>
    </dgm:pt>
    <dgm:pt modelId="{4AAD2BB9-F8D2-4DC6-A8AB-4FD402F665A7}" type="pres">
      <dgm:prSet presAssocID="{85C6FBB5-2957-4607-85D8-A586B2B82DC0}" presName="FourNodes_4" presStyleLbl="node1" presStyleIdx="3" presStyleCnt="4" custScaleX="124603" custLinFactNeighborX="12394">
        <dgm:presLayoutVars>
          <dgm:bulletEnabled val="1"/>
        </dgm:presLayoutVars>
      </dgm:prSet>
      <dgm:spPr/>
      <dgm:t>
        <a:bodyPr/>
        <a:lstStyle/>
        <a:p>
          <a:pPr rtl="1"/>
          <a:endParaRPr lang="ar-SY"/>
        </a:p>
      </dgm:t>
    </dgm:pt>
    <dgm:pt modelId="{9E648E75-5EE1-40F8-AAFC-7A52D2E74050}" type="pres">
      <dgm:prSet presAssocID="{85C6FBB5-2957-4607-85D8-A586B2B82DC0}" presName="FourConn_1-2" presStyleLbl="fgAccFollowNode1" presStyleIdx="0" presStyleCnt="3" custLinFactX="-25173" custLinFactNeighborX="-100000">
        <dgm:presLayoutVars>
          <dgm:bulletEnabled val="1"/>
        </dgm:presLayoutVars>
      </dgm:prSet>
      <dgm:spPr/>
      <dgm:t>
        <a:bodyPr/>
        <a:lstStyle/>
        <a:p>
          <a:pPr rtl="1"/>
          <a:endParaRPr lang="ar-SY"/>
        </a:p>
      </dgm:t>
    </dgm:pt>
    <dgm:pt modelId="{8C13AF85-8C86-46B0-B3DF-6B55F5590A62}" type="pres">
      <dgm:prSet presAssocID="{85C6FBB5-2957-4607-85D8-A586B2B82DC0}" presName="FourConn_2-3" presStyleLbl="fgAccFollowNode1" presStyleIdx="1" presStyleCnt="3" custLinFactNeighborX="-43665" custLinFactNeighborY="-43793">
        <dgm:presLayoutVars>
          <dgm:bulletEnabled val="1"/>
        </dgm:presLayoutVars>
      </dgm:prSet>
      <dgm:spPr/>
      <dgm:t>
        <a:bodyPr/>
        <a:lstStyle/>
        <a:p>
          <a:pPr rtl="1"/>
          <a:endParaRPr lang="ar-SY"/>
        </a:p>
      </dgm:t>
    </dgm:pt>
    <dgm:pt modelId="{90033EE7-D0EE-47A0-81B9-3FB9228EE8F0}" type="pres">
      <dgm:prSet presAssocID="{85C6FBB5-2957-4607-85D8-A586B2B82DC0}" presName="FourConn_3-4" presStyleLbl="fgAccFollowNode1" presStyleIdx="2" presStyleCnt="3" custLinFactNeighborX="36626">
        <dgm:presLayoutVars>
          <dgm:bulletEnabled val="1"/>
        </dgm:presLayoutVars>
      </dgm:prSet>
      <dgm:spPr/>
      <dgm:t>
        <a:bodyPr/>
        <a:lstStyle/>
        <a:p>
          <a:pPr rtl="1"/>
          <a:endParaRPr lang="ar-SY"/>
        </a:p>
      </dgm:t>
    </dgm:pt>
    <dgm:pt modelId="{AC97C7BF-8DF6-4624-A458-0BD879BE6106}" type="pres">
      <dgm:prSet presAssocID="{85C6FBB5-2957-4607-85D8-A586B2B82DC0}" presName="FourNodes_1_text" presStyleLbl="node1" presStyleIdx="3" presStyleCnt="4">
        <dgm:presLayoutVars>
          <dgm:bulletEnabled val="1"/>
        </dgm:presLayoutVars>
      </dgm:prSet>
      <dgm:spPr/>
      <dgm:t>
        <a:bodyPr/>
        <a:lstStyle/>
        <a:p>
          <a:pPr rtl="1"/>
          <a:endParaRPr lang="ar-SY"/>
        </a:p>
      </dgm:t>
    </dgm:pt>
    <dgm:pt modelId="{E0A25373-3609-4AE2-BD2F-780D9DE8A056}" type="pres">
      <dgm:prSet presAssocID="{85C6FBB5-2957-4607-85D8-A586B2B82DC0}" presName="FourNodes_2_text" presStyleLbl="node1" presStyleIdx="3" presStyleCnt="4">
        <dgm:presLayoutVars>
          <dgm:bulletEnabled val="1"/>
        </dgm:presLayoutVars>
      </dgm:prSet>
      <dgm:spPr/>
      <dgm:t>
        <a:bodyPr/>
        <a:lstStyle/>
        <a:p>
          <a:pPr rtl="1"/>
          <a:endParaRPr lang="ar-SY"/>
        </a:p>
      </dgm:t>
    </dgm:pt>
    <dgm:pt modelId="{2230FAA2-C0E1-4B53-A55B-1BF8B5601794}" type="pres">
      <dgm:prSet presAssocID="{85C6FBB5-2957-4607-85D8-A586B2B82DC0}" presName="FourNodes_3_text" presStyleLbl="node1" presStyleIdx="3" presStyleCnt="4">
        <dgm:presLayoutVars>
          <dgm:bulletEnabled val="1"/>
        </dgm:presLayoutVars>
      </dgm:prSet>
      <dgm:spPr/>
      <dgm:t>
        <a:bodyPr/>
        <a:lstStyle/>
        <a:p>
          <a:pPr rtl="1"/>
          <a:endParaRPr lang="ar-SY"/>
        </a:p>
      </dgm:t>
    </dgm:pt>
    <dgm:pt modelId="{2D161EAF-C6BF-426D-AC9B-5E1A64FFF28C}" type="pres">
      <dgm:prSet presAssocID="{85C6FBB5-2957-4607-85D8-A586B2B82DC0}" presName="FourNodes_4_text" presStyleLbl="node1" presStyleIdx="3" presStyleCnt="4">
        <dgm:presLayoutVars>
          <dgm:bulletEnabled val="1"/>
        </dgm:presLayoutVars>
      </dgm:prSet>
      <dgm:spPr/>
      <dgm:t>
        <a:bodyPr/>
        <a:lstStyle/>
        <a:p>
          <a:pPr rtl="1"/>
          <a:endParaRPr lang="ar-SY"/>
        </a:p>
      </dgm:t>
    </dgm:pt>
  </dgm:ptLst>
  <dgm:cxnLst>
    <dgm:cxn modelId="{F7C2763F-F947-46F2-AB83-78FDEBE7BE95}" type="presOf" srcId="{720F9B45-0A35-4175-B645-E062287EF939}" destId="{2230FAA2-C0E1-4B53-A55B-1BF8B5601794}" srcOrd="1"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33FAC46B-4B3C-4795-A003-848189472E74}" type="presOf" srcId="{E2C6D5D4-21ED-4922-8D70-B3E25CFBA6C0}" destId="{E0A25373-3609-4AE2-BD2F-780D9DE8A056}" srcOrd="1" destOrd="0" presId="urn:microsoft.com/office/officeart/2005/8/layout/vProcess5"/>
    <dgm:cxn modelId="{C19E2245-633B-4577-9339-43518A6691D0}" type="presOf" srcId="{CF3E001B-3054-48AF-A164-DA273B7FB01D}" destId="{90033EE7-D0EE-47A0-81B9-3FB9228EE8F0}" srcOrd="0" destOrd="0" presId="urn:microsoft.com/office/officeart/2005/8/layout/vProcess5"/>
    <dgm:cxn modelId="{8058D0CB-CB46-4EA8-A132-FE5CEFC15306}" type="presOf" srcId="{E2C6D5D4-21ED-4922-8D70-B3E25CFBA6C0}" destId="{3276A5D1-58F1-46B0-9580-AD1F4AB388B7}" srcOrd="0" destOrd="0" presId="urn:microsoft.com/office/officeart/2005/8/layout/vProcess5"/>
    <dgm:cxn modelId="{0E31ED46-8041-4170-9D40-745A34B2939C}" srcId="{85C6FBB5-2957-4607-85D8-A586B2B82DC0}" destId="{720F9B45-0A35-4175-B645-E062287EF939}" srcOrd="2" destOrd="0" parTransId="{B8D7F246-E121-40F9-A7A3-28363408454D}" sibTransId="{CF3E001B-3054-48AF-A164-DA273B7FB01D}"/>
    <dgm:cxn modelId="{1BD1B74D-1FD8-43D7-98EC-3B0157A165B0}" type="presOf" srcId="{BF75A91A-DF94-4E43-9609-FE4964B825D7}" destId="{8C13AF85-8C86-46B0-B3DF-6B55F5590A62}" srcOrd="0" destOrd="0" presId="urn:microsoft.com/office/officeart/2005/8/layout/vProcess5"/>
    <dgm:cxn modelId="{D5202AB8-8FF1-45C9-B078-7DC544F94B38}" type="presOf" srcId="{7C424850-795A-4DC9-8639-44204F0C9E5E}" destId="{2D161EAF-C6BF-426D-AC9B-5E1A64FFF28C}" srcOrd="1" destOrd="0" presId="urn:microsoft.com/office/officeart/2005/8/layout/vProcess5"/>
    <dgm:cxn modelId="{85566E72-BA70-40F8-BD48-EB326049A9B5}" type="presOf" srcId="{4F8519A1-C497-46BF-9842-DF1F4793FE4B}" destId="{9E648E75-5EE1-40F8-AAFC-7A52D2E74050}" srcOrd="0" destOrd="0" presId="urn:microsoft.com/office/officeart/2005/8/layout/vProcess5"/>
    <dgm:cxn modelId="{34B48544-B86B-40B1-8AC4-BE080BC01D6E}" type="presOf" srcId="{04831529-BE87-49BF-B027-554B09608F55}" destId="{AC97C7BF-8DF6-4624-A458-0BD879BE6106}" srcOrd="1" destOrd="0" presId="urn:microsoft.com/office/officeart/2005/8/layout/vProcess5"/>
    <dgm:cxn modelId="{E4CCAE4B-2DAF-4995-AD99-E9637B550617}" type="presOf" srcId="{7C424850-795A-4DC9-8639-44204F0C9E5E}" destId="{4AAD2BB9-F8D2-4DC6-A8AB-4FD402F665A7}" srcOrd="0" destOrd="0" presId="urn:microsoft.com/office/officeart/2005/8/layout/vProcess5"/>
    <dgm:cxn modelId="{B8262BF7-8F39-4056-8A3B-1E9C094448A1}" type="presOf" srcId="{04831529-BE87-49BF-B027-554B09608F55}" destId="{8058FBFF-1437-4A9D-A3B8-01ADF988449F}" srcOrd="0" destOrd="0" presId="urn:microsoft.com/office/officeart/2005/8/layout/vProcess5"/>
    <dgm:cxn modelId="{E2DB8188-B107-49F8-89EE-F1C3C690D326}" type="presOf" srcId="{720F9B45-0A35-4175-B645-E062287EF939}" destId="{C6E7FA7F-3716-455F-9EED-BF74537F8DE0}" srcOrd="0" destOrd="0" presId="urn:microsoft.com/office/officeart/2005/8/layout/vProcess5"/>
    <dgm:cxn modelId="{61B6EB5D-5F67-4093-87C1-4EB01DFC2D22}" srcId="{85C6FBB5-2957-4607-85D8-A586B2B82DC0}" destId="{7C424850-795A-4DC9-8639-44204F0C9E5E}" srcOrd="3" destOrd="0" parTransId="{249D04AC-F3D9-4499-8636-9BD24D3298A9}" sibTransId="{A99914E0-1BCC-48B8-BA43-F0F24FC066CB}"/>
    <dgm:cxn modelId="{639C55C1-2B9B-4F08-8E93-CACB5533A5D7}" srcId="{85C6FBB5-2957-4607-85D8-A586B2B82DC0}" destId="{E2C6D5D4-21ED-4922-8D70-B3E25CFBA6C0}" srcOrd="1" destOrd="0" parTransId="{51CB7901-1372-4959-B096-8BD47FA62D4C}" sibTransId="{BF75A91A-DF94-4E43-9609-FE4964B825D7}"/>
    <dgm:cxn modelId="{88FE6239-5D56-43ED-8B55-412DDFAD46F3}" type="presOf" srcId="{85C6FBB5-2957-4607-85D8-A586B2B82DC0}" destId="{5DBB8D89-908D-45DA-8C7D-D8BEA769B9C0}" srcOrd="0" destOrd="0" presId="urn:microsoft.com/office/officeart/2005/8/layout/vProcess5"/>
    <dgm:cxn modelId="{5724963D-922D-487F-815B-492E12A97568}" type="presParOf" srcId="{5DBB8D89-908D-45DA-8C7D-D8BEA769B9C0}" destId="{55295B5F-8453-403C-9E84-E154ECDBAD03}" srcOrd="0" destOrd="0" presId="urn:microsoft.com/office/officeart/2005/8/layout/vProcess5"/>
    <dgm:cxn modelId="{49A4127C-C926-4D0F-8031-226E3171A107}" type="presParOf" srcId="{5DBB8D89-908D-45DA-8C7D-D8BEA769B9C0}" destId="{8058FBFF-1437-4A9D-A3B8-01ADF988449F}" srcOrd="1" destOrd="0" presId="urn:microsoft.com/office/officeart/2005/8/layout/vProcess5"/>
    <dgm:cxn modelId="{94A5FFF6-DE16-4D68-9369-EC07903E9B5B}" type="presParOf" srcId="{5DBB8D89-908D-45DA-8C7D-D8BEA769B9C0}" destId="{3276A5D1-58F1-46B0-9580-AD1F4AB388B7}" srcOrd="2" destOrd="0" presId="urn:microsoft.com/office/officeart/2005/8/layout/vProcess5"/>
    <dgm:cxn modelId="{48420093-13BC-443A-B9BC-24CEEE8FC85D}" type="presParOf" srcId="{5DBB8D89-908D-45DA-8C7D-D8BEA769B9C0}" destId="{C6E7FA7F-3716-455F-9EED-BF74537F8DE0}" srcOrd="3" destOrd="0" presId="urn:microsoft.com/office/officeart/2005/8/layout/vProcess5"/>
    <dgm:cxn modelId="{FF9F120A-F0FF-4032-8EC5-6691653FF1F3}" type="presParOf" srcId="{5DBB8D89-908D-45DA-8C7D-D8BEA769B9C0}" destId="{4AAD2BB9-F8D2-4DC6-A8AB-4FD402F665A7}" srcOrd="4" destOrd="0" presId="urn:microsoft.com/office/officeart/2005/8/layout/vProcess5"/>
    <dgm:cxn modelId="{421A71BC-082E-4991-BE3C-58C1DB5D90DC}" type="presParOf" srcId="{5DBB8D89-908D-45DA-8C7D-D8BEA769B9C0}" destId="{9E648E75-5EE1-40F8-AAFC-7A52D2E74050}" srcOrd="5" destOrd="0" presId="urn:microsoft.com/office/officeart/2005/8/layout/vProcess5"/>
    <dgm:cxn modelId="{A2CE36D9-861D-40F2-B691-E0B26C37440F}" type="presParOf" srcId="{5DBB8D89-908D-45DA-8C7D-D8BEA769B9C0}" destId="{8C13AF85-8C86-46B0-B3DF-6B55F5590A62}" srcOrd="6" destOrd="0" presId="urn:microsoft.com/office/officeart/2005/8/layout/vProcess5"/>
    <dgm:cxn modelId="{FADCED10-A349-4D3C-AB74-74C88C8F394D}" type="presParOf" srcId="{5DBB8D89-908D-45DA-8C7D-D8BEA769B9C0}" destId="{90033EE7-D0EE-47A0-81B9-3FB9228EE8F0}" srcOrd="7" destOrd="0" presId="urn:microsoft.com/office/officeart/2005/8/layout/vProcess5"/>
    <dgm:cxn modelId="{B7188D64-9BCA-42AA-ABE1-057C67CB583B}" type="presParOf" srcId="{5DBB8D89-908D-45DA-8C7D-D8BEA769B9C0}" destId="{AC97C7BF-8DF6-4624-A458-0BD879BE6106}" srcOrd="8" destOrd="0" presId="urn:microsoft.com/office/officeart/2005/8/layout/vProcess5"/>
    <dgm:cxn modelId="{2F35D448-F2D4-45F2-B299-DA4E83C08D6C}" type="presParOf" srcId="{5DBB8D89-908D-45DA-8C7D-D8BEA769B9C0}" destId="{E0A25373-3609-4AE2-BD2F-780D9DE8A056}" srcOrd="9" destOrd="0" presId="urn:microsoft.com/office/officeart/2005/8/layout/vProcess5"/>
    <dgm:cxn modelId="{70ACA958-7D85-4550-A93B-CFC485235EC4}" type="presParOf" srcId="{5DBB8D89-908D-45DA-8C7D-D8BEA769B9C0}" destId="{2230FAA2-C0E1-4B53-A55B-1BF8B5601794}" srcOrd="10" destOrd="0" presId="urn:microsoft.com/office/officeart/2005/8/layout/vProcess5"/>
    <dgm:cxn modelId="{96F754C3-76E0-4BA0-8EBE-0E6CB0E2229D}" type="presParOf" srcId="{5DBB8D89-908D-45DA-8C7D-D8BEA769B9C0}" destId="{2D161EAF-C6BF-426D-AC9B-5E1A64FFF2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5" csCatId="colorful" phldr="1"/>
      <dgm:spPr/>
      <dgm:t>
        <a:bodyPr/>
        <a:lstStyle/>
        <a:p>
          <a:endParaRPr lang="en-US"/>
        </a:p>
      </dgm:t>
    </dgm:pt>
    <dgm:pt modelId="{04831529-BE87-49BF-B027-554B09608F55}">
      <dgm:prSet phldrT="[نص]" custT="1"/>
      <dgm:spPr/>
      <dgm:t>
        <a:bodyPr/>
        <a:lstStyle/>
        <a:p>
          <a:pPr algn="ctr" rtl="1"/>
          <a:r>
            <a:rPr lang="ar-SY" sz="2400" b="0" u="sng" dirty="0">
              <a:solidFill>
                <a:srgbClr val="002060"/>
              </a:solidFill>
              <a:latin typeface="Simplified Arabic" pitchFamily="18" charset="-78"/>
              <a:cs typeface="Simplified Arabic" pitchFamily="18" charset="-78"/>
            </a:rPr>
            <a:t>البحث الثاني</a:t>
          </a:r>
          <a:r>
            <a:rPr lang="ar-SY" sz="2400" b="0" u="none" dirty="0">
              <a:solidFill>
                <a:srgbClr val="002060"/>
              </a:solidFill>
              <a:latin typeface="Simplified Arabic" pitchFamily="18" charset="-78"/>
              <a:cs typeface="Simplified Arabic" pitchFamily="18" charset="-78"/>
            </a:rPr>
            <a:t>: </a:t>
          </a:r>
          <a:r>
            <a:rPr lang="ar-SY" sz="2400" dirty="0">
              <a:solidFill>
                <a:srgbClr val="002060"/>
              </a:solidFill>
              <a:latin typeface="Simplified Arabic" pitchFamily="18" charset="-78"/>
              <a:cs typeface="Simplified Arabic" pitchFamily="18" charset="-78"/>
            </a:rPr>
            <a:t>دراسة مقطعية مستعرضة حول مدى التعرض الحالي أو السابق لإصابة فيروسية تنفسية حادة، مُشابهة لفيروس كورونا المُستجد </a:t>
          </a:r>
          <a:r>
            <a:rPr lang="en-US" sz="2400" dirty="0">
              <a:solidFill>
                <a:srgbClr val="002060"/>
              </a:solidFill>
              <a:latin typeface="Simplified Arabic" pitchFamily="18" charset="-78"/>
              <a:cs typeface="Simplified Arabic" pitchFamily="18" charset="-78"/>
            </a:rPr>
            <a:t>COVID-19 </a:t>
          </a:r>
          <a:r>
            <a:rPr lang="ar-SY" sz="2400" dirty="0">
              <a:solidFill>
                <a:srgbClr val="002060"/>
              </a:solidFill>
              <a:latin typeface="Simplified Arabic" pitchFamily="18" charset="-78"/>
              <a:cs typeface="Simplified Arabic" pitchFamily="18" charset="-78"/>
            </a:rPr>
            <a:t>، عند جمهرة من السوريين.</a:t>
          </a:r>
          <a:endParaRPr lang="en-US" sz="2200" dirty="0">
            <a:solidFill>
              <a:srgbClr val="002060"/>
            </a:solidFill>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4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ctr">
            <a:lnSpc>
              <a:spcPct val="100000"/>
            </a:lnSpc>
            <a:spcAft>
              <a:spcPts val="0"/>
            </a:spcAft>
          </a:pPr>
          <a:r>
            <a:rPr lang="ar-SY" sz="2200" dirty="0">
              <a:solidFill>
                <a:srgbClr val="002060"/>
              </a:solidFill>
              <a:latin typeface="Simplified Arabic" pitchFamily="18" charset="-78"/>
              <a:cs typeface="Simplified Arabic" pitchFamily="18" charset="-78"/>
            </a:rPr>
            <a:t>أ.د. سحر الفاهوم ، </a:t>
          </a:r>
          <a:r>
            <a:rPr lang="ar-SY" sz="2200" dirty="0" err="1">
              <a:solidFill>
                <a:srgbClr val="002060"/>
              </a:solidFill>
              <a:latin typeface="Simplified Arabic" pitchFamily="18" charset="-78"/>
              <a:cs typeface="Simplified Arabic" pitchFamily="18" charset="-78"/>
            </a:rPr>
            <a:t>د</a:t>
          </a:r>
          <a:r>
            <a:rPr lang="ar-SY" sz="2200" dirty="0">
              <a:solidFill>
                <a:srgbClr val="002060"/>
              </a:solidFill>
              <a:latin typeface="Simplified Arabic" pitchFamily="18" charset="-78"/>
              <a:cs typeface="Simplified Arabic" pitchFamily="18" charset="-78"/>
            </a:rPr>
            <a:t>. زكريا </a:t>
          </a:r>
          <a:r>
            <a:rPr lang="ar-SY" sz="2200" dirty="0" err="1">
              <a:solidFill>
                <a:srgbClr val="002060"/>
              </a:solidFill>
              <a:latin typeface="Simplified Arabic" pitchFamily="18" charset="-78"/>
              <a:cs typeface="Simplified Arabic" pitchFamily="18" charset="-78"/>
            </a:rPr>
            <a:t>الزلق</a:t>
          </a:r>
          <a:r>
            <a:rPr lang="ar-SY" sz="2200" dirty="0">
              <a:solidFill>
                <a:srgbClr val="002060"/>
              </a:solidFill>
              <a:latin typeface="Simplified Arabic" pitchFamily="18" charset="-78"/>
              <a:cs typeface="Simplified Arabic" pitchFamily="18" charset="-78"/>
            </a:rPr>
            <a:t>، </a:t>
          </a:r>
          <a:r>
            <a:rPr lang="ar-SY" sz="2200" dirty="0" err="1">
              <a:solidFill>
                <a:srgbClr val="002060"/>
              </a:solidFill>
              <a:latin typeface="Simplified Arabic" pitchFamily="18" charset="-78"/>
              <a:cs typeface="Simplified Arabic" pitchFamily="18" charset="-78"/>
            </a:rPr>
            <a:t>د</a:t>
          </a:r>
          <a:r>
            <a:rPr lang="ar-SY" sz="2200" dirty="0">
              <a:solidFill>
                <a:srgbClr val="002060"/>
              </a:solidFill>
              <a:latin typeface="Simplified Arabic" pitchFamily="18" charset="-78"/>
              <a:cs typeface="Simplified Arabic" pitchFamily="18" charset="-78"/>
            </a:rPr>
            <a:t>. عليا الأسد، </a:t>
          </a:r>
        </a:p>
        <a:p>
          <a:pPr algn="ctr">
            <a:lnSpc>
              <a:spcPct val="100000"/>
            </a:lnSpc>
            <a:spcAft>
              <a:spcPts val="0"/>
            </a:spcAft>
          </a:pPr>
          <a:r>
            <a:rPr lang="ar-SY" sz="2200" dirty="0">
              <a:solidFill>
                <a:srgbClr val="002060"/>
              </a:solidFill>
              <a:latin typeface="Simplified Arabic" pitchFamily="18" charset="-78"/>
              <a:cs typeface="Simplified Arabic" pitchFamily="18" charset="-78"/>
            </a:rPr>
            <a:t>د. </a:t>
          </a:r>
          <a:r>
            <a:rPr lang="ar-SY" sz="2200" dirty="0" err="1">
              <a:solidFill>
                <a:srgbClr val="002060"/>
              </a:solidFill>
              <a:latin typeface="Simplified Arabic" pitchFamily="18" charset="-78"/>
              <a:cs typeface="Simplified Arabic" pitchFamily="18" charset="-78"/>
            </a:rPr>
            <a:t>لمى</a:t>
          </a:r>
          <a:r>
            <a:rPr lang="ar-SY" sz="2200" dirty="0">
              <a:solidFill>
                <a:srgbClr val="002060"/>
              </a:solidFill>
              <a:latin typeface="Simplified Arabic" pitchFamily="18" charset="-78"/>
              <a:cs typeface="Simplified Arabic" pitchFamily="18" charset="-78"/>
            </a:rPr>
            <a:t> خضري، </a:t>
          </a:r>
          <a:r>
            <a:rPr lang="ar-SY" sz="2200" dirty="0" err="1">
              <a:solidFill>
                <a:srgbClr val="002060"/>
              </a:solidFill>
              <a:latin typeface="Simplified Arabic" pitchFamily="18" charset="-78"/>
              <a:cs typeface="Simplified Arabic" pitchFamily="18" charset="-78"/>
            </a:rPr>
            <a:t>د</a:t>
          </a:r>
          <a:r>
            <a:rPr lang="ar-SY" sz="2200" dirty="0">
              <a:solidFill>
                <a:srgbClr val="002060"/>
              </a:solidFill>
              <a:latin typeface="Simplified Arabic" pitchFamily="18" charset="-78"/>
              <a:cs typeface="Simplified Arabic" pitchFamily="18" charset="-78"/>
            </a:rPr>
            <a:t>. أحمد </a:t>
          </a:r>
          <a:r>
            <a:rPr lang="ar-SY" sz="2200" dirty="0" err="1">
              <a:solidFill>
                <a:srgbClr val="002060"/>
              </a:solidFill>
              <a:latin typeface="Simplified Arabic" pitchFamily="18" charset="-78"/>
              <a:cs typeface="Simplified Arabic" pitchFamily="18" charset="-78"/>
            </a:rPr>
            <a:t>كنامة</a:t>
          </a:r>
          <a:r>
            <a:rPr lang="ar-SY" sz="2200" dirty="0">
              <a:solidFill>
                <a:srgbClr val="002060"/>
              </a:solidFill>
              <a:latin typeface="Simplified Arabic" pitchFamily="18" charset="-78"/>
              <a:cs typeface="Simplified Arabic" pitchFamily="18" charset="-78"/>
            </a:rPr>
            <a:t> </a:t>
          </a:r>
          <a:endParaRPr lang="en-US" sz="22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4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Y" sz="2100" b="0" dirty="0">
              <a:solidFill>
                <a:srgbClr val="002060"/>
              </a:solidFill>
              <a:latin typeface="Simplified Arabic" pitchFamily="18" charset="-78"/>
              <a:cs typeface="Simplified Arabic" pitchFamily="18" charset="-78"/>
            </a:rPr>
            <a:t>إجراء مسح استطلاعي لتقييم مدى التعرض الحالي أو السابق للإصابة بأعراض </a:t>
          </a:r>
          <a:r>
            <a:rPr lang="ar-SY" sz="2100" b="0" dirty="0" err="1">
              <a:solidFill>
                <a:srgbClr val="002060"/>
              </a:solidFill>
              <a:latin typeface="Simplified Arabic" pitchFamily="18" charset="-78"/>
              <a:cs typeface="Simplified Arabic" pitchFamily="18" charset="-78"/>
            </a:rPr>
            <a:t>انفلونزا</a:t>
          </a:r>
          <a:r>
            <a:rPr lang="ar-SY" sz="2100" b="0" dirty="0">
              <a:solidFill>
                <a:srgbClr val="002060"/>
              </a:solidFill>
              <a:latin typeface="Simplified Arabic" pitchFamily="18" charset="-78"/>
              <a:cs typeface="Simplified Arabic" pitchFamily="18" charset="-78"/>
            </a:rPr>
            <a:t> ،شبيهة </a:t>
          </a:r>
          <a:r>
            <a:rPr lang="ar-SY" sz="2100" b="0" dirty="0" err="1">
              <a:solidFill>
                <a:srgbClr val="002060"/>
              </a:solidFill>
              <a:latin typeface="Simplified Arabic" pitchFamily="18" charset="-78"/>
              <a:cs typeface="Simplified Arabic" pitchFamily="18" charset="-78"/>
            </a:rPr>
            <a:t>بـ</a:t>
          </a:r>
          <a:r>
            <a:rPr lang="ar-SY" sz="2100" b="0" dirty="0">
              <a:solidFill>
                <a:srgbClr val="002060"/>
              </a:solidFill>
              <a:latin typeface="Simplified Arabic" pitchFamily="18" charset="-78"/>
              <a:cs typeface="Simplified Arabic" pitchFamily="18" charset="-78"/>
            </a:rPr>
            <a:t> </a:t>
          </a:r>
          <a:r>
            <a:rPr lang="en-US" sz="2100" b="0" dirty="0">
              <a:solidFill>
                <a:srgbClr val="002060"/>
              </a:solidFill>
              <a:latin typeface="Simplified Arabic" pitchFamily="18" charset="-78"/>
              <a:cs typeface="Simplified Arabic" pitchFamily="18" charset="-78"/>
            </a:rPr>
            <a:t>COVID-19</a:t>
          </a:r>
          <a:r>
            <a:rPr lang="ar-SY" sz="2100" b="0" dirty="0">
              <a:solidFill>
                <a:srgbClr val="002060"/>
              </a:solidFill>
              <a:latin typeface="Simplified Arabic" pitchFamily="18" charset="-78"/>
              <a:cs typeface="Simplified Arabic" pitchFamily="18" charset="-78"/>
            </a:rPr>
            <a:t>،  دون معرفة العامل المسبب مع إمكانية إجراء بعض الاستقصاءات </a:t>
          </a:r>
          <a:r>
            <a:rPr lang="ar-SY" sz="2100" b="0" dirty="0" err="1">
              <a:solidFill>
                <a:srgbClr val="002060"/>
              </a:solidFill>
              <a:latin typeface="Simplified Arabic" pitchFamily="18" charset="-78"/>
              <a:cs typeface="Simplified Arabic" pitchFamily="18" charset="-78"/>
            </a:rPr>
            <a:t>المخبرية</a:t>
          </a:r>
          <a:r>
            <a:rPr lang="ar-SY" sz="2100" b="0" dirty="0">
              <a:solidFill>
                <a:srgbClr val="002060"/>
              </a:solidFill>
              <a:latin typeface="Simplified Arabic" pitchFamily="18" charset="-78"/>
              <a:cs typeface="Simplified Arabic" pitchFamily="18" charset="-78"/>
            </a:rPr>
            <a:t> للوصول إلى تحديد ماهية هذا المرض وكيفية التصدي له.</a:t>
          </a:r>
          <a:endParaRPr lang="en-US" sz="2100" b="0" dirty="0">
            <a:solidFill>
              <a:srgbClr val="002060"/>
            </a:solidFill>
            <a:latin typeface="Simplified Arabic" pitchFamily="18" charset="-78"/>
            <a:cs typeface="Simplified Arabic" pitchFamily="18" charset="-78"/>
          </a:endParaRPr>
        </a:p>
      </dgm:t>
    </dgm:pt>
    <dgm:pt modelId="{B8D7F246-E121-40F9-A7A3-28363408454D}" type="parTrans" cxnId="{0E31ED46-8041-4170-9D40-745A34B2939C}">
      <dgm:prSet/>
      <dgm:spPr/>
      <dgm:t>
        <a:bodyPr/>
        <a:lstStyle/>
        <a:p>
          <a:pPr algn="ctr"/>
          <a:endParaRPr lang="en-US" sz="24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ctr" rtl="1">
            <a:lnSpc>
              <a:spcPct val="100000"/>
            </a:lnSpc>
            <a:spcAft>
              <a:spcPts val="0"/>
            </a:spcAft>
          </a:pPr>
          <a:r>
            <a:rPr lang="ar-SY" sz="2000" b="1" dirty="0">
              <a:solidFill>
                <a:srgbClr val="002060"/>
              </a:solidFill>
              <a:latin typeface="Simplified Arabic" pitchFamily="18" charset="-78"/>
              <a:cs typeface="Simplified Arabic" pitchFamily="18" charset="-78"/>
            </a:rPr>
            <a:t>نتائج البحث: لم تمر الجائحة على سورية قبل عام </a:t>
          </a:r>
          <a:r>
            <a:rPr lang="en-US" sz="2000" b="1" dirty="0">
              <a:solidFill>
                <a:srgbClr val="002060"/>
              </a:solidFill>
              <a:latin typeface="Simplified Arabic" pitchFamily="18" charset="-78"/>
              <a:cs typeface="Simplified Arabic" pitchFamily="18" charset="-78"/>
            </a:rPr>
            <a:t>2020</a:t>
          </a:r>
          <a:endParaRPr lang="ar-SY" sz="2000" b="1" dirty="0">
            <a:solidFill>
              <a:srgbClr val="002060"/>
            </a:solidFill>
            <a:latin typeface="Simplified Arabic" pitchFamily="18" charset="-78"/>
            <a:cs typeface="Simplified Arabic" pitchFamily="18" charset="-78"/>
          </a:endParaRPr>
        </a:p>
        <a:p>
          <a:pPr algn="ctr" rtl="1">
            <a:lnSpc>
              <a:spcPct val="100000"/>
            </a:lnSpc>
            <a:spcAft>
              <a:spcPts val="0"/>
            </a:spcAft>
          </a:pPr>
          <a:r>
            <a:rPr lang="ar-SY" sz="1900" b="1" dirty="0">
              <a:solidFill>
                <a:srgbClr val="002060"/>
              </a:solidFill>
              <a:latin typeface="Simplified Arabic" pitchFamily="18" charset="-78"/>
              <a:cs typeface="Simplified Arabic" pitchFamily="18" charset="-78"/>
            </a:rPr>
            <a:t>محدودية الدراسة: إجراء معايرة الأضداد بعد مرور </a:t>
          </a:r>
          <a:r>
            <a:rPr lang="en-US" sz="1900" b="1" dirty="0">
              <a:solidFill>
                <a:srgbClr val="002060"/>
              </a:solidFill>
              <a:latin typeface="Simplified Arabic" pitchFamily="18" charset="-78"/>
              <a:cs typeface="Simplified Arabic" pitchFamily="18" charset="-78"/>
            </a:rPr>
            <a:t>3</a:t>
          </a:r>
          <a:r>
            <a:rPr lang="ar-SY" sz="1900" b="1" dirty="0">
              <a:solidFill>
                <a:srgbClr val="002060"/>
              </a:solidFill>
              <a:latin typeface="Simplified Arabic" pitchFamily="18" charset="-78"/>
              <a:cs typeface="Simplified Arabic" pitchFamily="18" charset="-78"/>
            </a:rPr>
            <a:t>– </a:t>
          </a:r>
          <a:r>
            <a:rPr lang="en-US" sz="1900" b="1" dirty="0">
              <a:solidFill>
                <a:srgbClr val="002060"/>
              </a:solidFill>
              <a:latin typeface="Simplified Arabic" pitchFamily="18" charset="-78"/>
              <a:cs typeface="Simplified Arabic" pitchFamily="18" charset="-78"/>
            </a:rPr>
            <a:t>6</a:t>
          </a:r>
          <a:r>
            <a:rPr lang="ar-SY" sz="1900" b="1" dirty="0">
              <a:solidFill>
                <a:srgbClr val="002060"/>
              </a:solidFill>
              <a:latin typeface="Simplified Arabic" pitchFamily="18" charset="-78"/>
              <a:cs typeface="Simplified Arabic" pitchFamily="18" charset="-78"/>
            </a:rPr>
            <a:t>أشهر على اشتباه الإصابة.</a:t>
          </a:r>
          <a:endParaRPr lang="en-US" sz="2000" dirty="0">
            <a:solidFill>
              <a:srgbClr val="002060"/>
            </a:solidFill>
            <a:latin typeface="Simplified Arabic" pitchFamily="18" charset="-78"/>
            <a:cs typeface="Simplified Arabic" pitchFamily="18" charset="-78"/>
          </a:endParaRPr>
        </a:p>
      </dgm:t>
    </dgm:pt>
    <dgm:pt modelId="{249D04AC-F3D9-4499-8636-9BD24D3298A9}" type="par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8058FBFF-1437-4A9D-A3B8-01ADF988449F}" type="pres">
      <dgm:prSet presAssocID="{85C6FBB5-2957-4607-85D8-A586B2B82DC0}" presName="FourNodes_1" presStyleLbl="node1" presStyleIdx="0" presStyleCnt="4" custScaleX="125000" custScaleY="143033" custLinFactNeighborX="-12117" custLinFactNeighborY="1757">
        <dgm:presLayoutVars>
          <dgm:bulletEnabled val="1"/>
        </dgm:presLayoutVars>
      </dgm:prSet>
      <dgm:spPr/>
      <dgm:t>
        <a:bodyPr/>
        <a:lstStyle/>
        <a:p>
          <a:pPr rtl="1"/>
          <a:endParaRPr lang="ar-SY"/>
        </a:p>
      </dgm:t>
    </dgm:pt>
    <dgm:pt modelId="{3276A5D1-58F1-46B0-9580-AD1F4AB388B7}" type="pres">
      <dgm:prSet presAssocID="{85C6FBB5-2957-4607-85D8-A586B2B82DC0}" presName="FourNodes_2" presStyleLbl="node1" presStyleIdx="1" presStyleCnt="4" custScaleX="125000" custScaleY="82645" custLinFactNeighborX="-4498" custLinFactNeighborY="1">
        <dgm:presLayoutVars>
          <dgm:bulletEnabled val="1"/>
        </dgm:presLayoutVars>
      </dgm:prSet>
      <dgm:spPr/>
      <dgm:t>
        <a:bodyPr/>
        <a:lstStyle/>
        <a:p>
          <a:pPr rtl="1"/>
          <a:endParaRPr lang="ar-SY"/>
        </a:p>
      </dgm:t>
    </dgm:pt>
    <dgm:pt modelId="{C6E7FA7F-3716-455F-9EED-BF74537F8DE0}" type="pres">
      <dgm:prSet presAssocID="{85C6FBB5-2957-4607-85D8-A586B2B82DC0}" presName="FourNodes_3" presStyleLbl="node1" presStyleIdx="2" presStyleCnt="4" custScaleX="125000" custScaleY="132529" custLinFactNeighborX="4224" custLinFactNeighborY="-3427">
        <dgm:presLayoutVars>
          <dgm:bulletEnabled val="1"/>
        </dgm:presLayoutVars>
      </dgm:prSet>
      <dgm:spPr/>
      <dgm:t>
        <a:bodyPr/>
        <a:lstStyle/>
        <a:p>
          <a:pPr rtl="1"/>
          <a:endParaRPr lang="ar-SY"/>
        </a:p>
      </dgm:t>
    </dgm:pt>
    <dgm:pt modelId="{4AAD2BB9-F8D2-4DC6-A8AB-4FD402F665A7}" type="pres">
      <dgm:prSet presAssocID="{85C6FBB5-2957-4607-85D8-A586B2B82DC0}" presName="FourNodes_4" presStyleLbl="node1" presStyleIdx="3" presStyleCnt="4" custScaleX="125000" custScaleY="85172" custLinFactNeighborX="12394" custLinFactNeighborY="-6931">
        <dgm:presLayoutVars>
          <dgm:bulletEnabled val="1"/>
        </dgm:presLayoutVars>
      </dgm:prSet>
      <dgm:spPr/>
      <dgm:t>
        <a:bodyPr/>
        <a:lstStyle/>
        <a:p>
          <a:pPr rtl="1"/>
          <a:endParaRPr lang="ar-SY"/>
        </a:p>
      </dgm:t>
    </dgm:pt>
    <dgm:pt modelId="{9E648E75-5EE1-40F8-AAFC-7A52D2E74050}" type="pres">
      <dgm:prSet presAssocID="{85C6FBB5-2957-4607-85D8-A586B2B82DC0}" presName="FourConn_1-2" presStyleLbl="fgAccFollowNode1" presStyleIdx="0" presStyleCnt="3" custLinFactX="-25173" custLinFactNeighborX="-100000" custLinFactNeighborY="21474">
        <dgm:presLayoutVars>
          <dgm:bulletEnabled val="1"/>
        </dgm:presLayoutVars>
      </dgm:prSet>
      <dgm:spPr/>
      <dgm:t>
        <a:bodyPr/>
        <a:lstStyle/>
        <a:p>
          <a:pPr rtl="1"/>
          <a:endParaRPr lang="ar-SY"/>
        </a:p>
      </dgm:t>
    </dgm:pt>
    <dgm:pt modelId="{8C13AF85-8C86-46B0-B3DF-6B55F5590A62}" type="pres">
      <dgm:prSet presAssocID="{85C6FBB5-2957-4607-85D8-A586B2B82DC0}" presName="FourConn_2-3" presStyleLbl="fgAccFollowNode1" presStyleIdx="1" presStyleCnt="3" custLinFactNeighborX="-43665" custLinFactNeighborY="-5173">
        <dgm:presLayoutVars>
          <dgm:bulletEnabled val="1"/>
        </dgm:presLayoutVars>
      </dgm:prSet>
      <dgm:spPr/>
      <dgm:t>
        <a:bodyPr/>
        <a:lstStyle/>
        <a:p>
          <a:pPr rtl="1"/>
          <a:endParaRPr lang="ar-SY"/>
        </a:p>
      </dgm:t>
    </dgm:pt>
    <dgm:pt modelId="{90033EE7-D0EE-47A0-81B9-3FB9228EE8F0}" type="pres">
      <dgm:prSet presAssocID="{85C6FBB5-2957-4607-85D8-A586B2B82DC0}" presName="FourConn_3-4" presStyleLbl="fgAccFollowNode1" presStyleIdx="2" presStyleCnt="3" custLinFactNeighborX="36626">
        <dgm:presLayoutVars>
          <dgm:bulletEnabled val="1"/>
        </dgm:presLayoutVars>
      </dgm:prSet>
      <dgm:spPr/>
      <dgm:t>
        <a:bodyPr/>
        <a:lstStyle/>
        <a:p>
          <a:pPr rtl="1"/>
          <a:endParaRPr lang="ar-SY"/>
        </a:p>
      </dgm:t>
    </dgm:pt>
    <dgm:pt modelId="{AC97C7BF-8DF6-4624-A458-0BD879BE6106}" type="pres">
      <dgm:prSet presAssocID="{85C6FBB5-2957-4607-85D8-A586B2B82DC0}" presName="FourNodes_1_text" presStyleLbl="node1" presStyleIdx="3" presStyleCnt="4">
        <dgm:presLayoutVars>
          <dgm:bulletEnabled val="1"/>
        </dgm:presLayoutVars>
      </dgm:prSet>
      <dgm:spPr/>
      <dgm:t>
        <a:bodyPr/>
        <a:lstStyle/>
        <a:p>
          <a:pPr rtl="1"/>
          <a:endParaRPr lang="ar-SY"/>
        </a:p>
      </dgm:t>
    </dgm:pt>
    <dgm:pt modelId="{E0A25373-3609-4AE2-BD2F-780D9DE8A056}" type="pres">
      <dgm:prSet presAssocID="{85C6FBB5-2957-4607-85D8-A586B2B82DC0}" presName="FourNodes_2_text" presStyleLbl="node1" presStyleIdx="3" presStyleCnt="4">
        <dgm:presLayoutVars>
          <dgm:bulletEnabled val="1"/>
        </dgm:presLayoutVars>
      </dgm:prSet>
      <dgm:spPr/>
      <dgm:t>
        <a:bodyPr/>
        <a:lstStyle/>
        <a:p>
          <a:pPr rtl="1"/>
          <a:endParaRPr lang="ar-SY"/>
        </a:p>
      </dgm:t>
    </dgm:pt>
    <dgm:pt modelId="{2230FAA2-C0E1-4B53-A55B-1BF8B5601794}" type="pres">
      <dgm:prSet presAssocID="{85C6FBB5-2957-4607-85D8-A586B2B82DC0}" presName="FourNodes_3_text" presStyleLbl="node1" presStyleIdx="3" presStyleCnt="4">
        <dgm:presLayoutVars>
          <dgm:bulletEnabled val="1"/>
        </dgm:presLayoutVars>
      </dgm:prSet>
      <dgm:spPr/>
      <dgm:t>
        <a:bodyPr/>
        <a:lstStyle/>
        <a:p>
          <a:pPr rtl="1"/>
          <a:endParaRPr lang="ar-SY"/>
        </a:p>
      </dgm:t>
    </dgm:pt>
    <dgm:pt modelId="{2D161EAF-C6BF-426D-AC9B-5E1A64FFF28C}" type="pres">
      <dgm:prSet presAssocID="{85C6FBB5-2957-4607-85D8-A586B2B82DC0}" presName="FourNodes_4_text" presStyleLbl="node1" presStyleIdx="3" presStyleCnt="4">
        <dgm:presLayoutVars>
          <dgm:bulletEnabled val="1"/>
        </dgm:presLayoutVars>
      </dgm:prSet>
      <dgm:spPr/>
      <dgm:t>
        <a:bodyPr/>
        <a:lstStyle/>
        <a:p>
          <a:pPr rtl="1"/>
          <a:endParaRPr lang="ar-SY"/>
        </a:p>
      </dgm:t>
    </dgm:pt>
  </dgm:ptLst>
  <dgm:cxnLst>
    <dgm:cxn modelId="{FA0E4ED2-9995-4858-B547-0D4186AE7C69}" type="presOf" srcId="{720F9B45-0A35-4175-B645-E062287EF939}" destId="{C6E7FA7F-3716-455F-9EED-BF74537F8DE0}" srcOrd="0" destOrd="0" presId="urn:microsoft.com/office/officeart/2005/8/layout/vProcess5"/>
    <dgm:cxn modelId="{9340AE6D-4669-46EC-84B0-2C2FF4CF8323}" type="presOf" srcId="{85C6FBB5-2957-4607-85D8-A586B2B82DC0}" destId="{5DBB8D89-908D-45DA-8C7D-D8BEA769B9C0}" srcOrd="0" destOrd="0" presId="urn:microsoft.com/office/officeart/2005/8/layout/vProcess5"/>
    <dgm:cxn modelId="{61B6EB5D-5F67-4093-87C1-4EB01DFC2D22}" srcId="{85C6FBB5-2957-4607-85D8-A586B2B82DC0}" destId="{7C424850-795A-4DC9-8639-44204F0C9E5E}" srcOrd="3" destOrd="0" parTransId="{249D04AC-F3D9-4499-8636-9BD24D3298A9}" sibTransId="{A99914E0-1BCC-48B8-BA43-F0F24FC066CB}"/>
    <dgm:cxn modelId="{AC0CE219-FDC1-4ABB-87C2-FCE475E7904D}" type="presOf" srcId="{BF75A91A-DF94-4E43-9609-FE4964B825D7}" destId="{8C13AF85-8C86-46B0-B3DF-6B55F5590A62}" srcOrd="0" destOrd="0" presId="urn:microsoft.com/office/officeart/2005/8/layout/vProcess5"/>
    <dgm:cxn modelId="{49C0343D-D0A8-44B8-A12A-DD5ACEABE87B}" type="presOf" srcId="{CF3E001B-3054-48AF-A164-DA273B7FB01D}" destId="{90033EE7-D0EE-47A0-81B9-3FB9228EE8F0}" srcOrd="0" destOrd="0" presId="urn:microsoft.com/office/officeart/2005/8/layout/vProcess5"/>
    <dgm:cxn modelId="{C5C15B92-2C18-431B-AA28-185A7E1F814A}" type="presOf" srcId="{7C424850-795A-4DC9-8639-44204F0C9E5E}" destId="{4AAD2BB9-F8D2-4DC6-A8AB-4FD402F665A7}" srcOrd="0" destOrd="0" presId="urn:microsoft.com/office/officeart/2005/8/layout/vProcess5"/>
    <dgm:cxn modelId="{19DB8655-B718-45D3-A565-894938B96D32}" type="presOf" srcId="{04831529-BE87-49BF-B027-554B09608F55}" destId="{AC97C7BF-8DF6-4624-A458-0BD879BE6106}" srcOrd="1"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B4B8E71A-A25A-4A08-B929-FCF47ACE733D}" type="presOf" srcId="{720F9B45-0A35-4175-B645-E062287EF939}" destId="{2230FAA2-C0E1-4B53-A55B-1BF8B5601794}" srcOrd="1" destOrd="0" presId="urn:microsoft.com/office/officeart/2005/8/layout/vProcess5"/>
    <dgm:cxn modelId="{0E31ED46-8041-4170-9D40-745A34B2939C}" srcId="{85C6FBB5-2957-4607-85D8-A586B2B82DC0}" destId="{720F9B45-0A35-4175-B645-E062287EF939}" srcOrd="2" destOrd="0" parTransId="{B8D7F246-E121-40F9-A7A3-28363408454D}" sibTransId="{CF3E001B-3054-48AF-A164-DA273B7FB01D}"/>
    <dgm:cxn modelId="{639C55C1-2B9B-4F08-8E93-CACB5533A5D7}" srcId="{85C6FBB5-2957-4607-85D8-A586B2B82DC0}" destId="{E2C6D5D4-21ED-4922-8D70-B3E25CFBA6C0}" srcOrd="1" destOrd="0" parTransId="{51CB7901-1372-4959-B096-8BD47FA62D4C}" sibTransId="{BF75A91A-DF94-4E43-9609-FE4964B825D7}"/>
    <dgm:cxn modelId="{00B1148A-0D26-4029-BE23-93F31AC87B40}" type="presOf" srcId="{E2C6D5D4-21ED-4922-8D70-B3E25CFBA6C0}" destId="{E0A25373-3609-4AE2-BD2F-780D9DE8A056}" srcOrd="1" destOrd="0" presId="urn:microsoft.com/office/officeart/2005/8/layout/vProcess5"/>
    <dgm:cxn modelId="{AF8477EF-EE09-438B-9F20-809D5FCFBE88}" type="presOf" srcId="{04831529-BE87-49BF-B027-554B09608F55}" destId="{8058FBFF-1437-4A9D-A3B8-01ADF988449F}" srcOrd="0" destOrd="0" presId="urn:microsoft.com/office/officeart/2005/8/layout/vProcess5"/>
    <dgm:cxn modelId="{D817A1E4-DACB-4C51-BB49-FF38976E7EBD}" type="presOf" srcId="{E2C6D5D4-21ED-4922-8D70-B3E25CFBA6C0}" destId="{3276A5D1-58F1-46B0-9580-AD1F4AB388B7}" srcOrd="0" destOrd="0" presId="urn:microsoft.com/office/officeart/2005/8/layout/vProcess5"/>
    <dgm:cxn modelId="{564265E8-CEF9-4283-A51A-CD8E7168E1F3}" type="presOf" srcId="{4F8519A1-C497-46BF-9842-DF1F4793FE4B}" destId="{9E648E75-5EE1-40F8-AAFC-7A52D2E74050}" srcOrd="0" destOrd="0" presId="urn:microsoft.com/office/officeart/2005/8/layout/vProcess5"/>
    <dgm:cxn modelId="{1268CD59-11A9-4EF8-801C-4078ABB75573}" type="presOf" srcId="{7C424850-795A-4DC9-8639-44204F0C9E5E}" destId="{2D161EAF-C6BF-426D-AC9B-5E1A64FFF28C}" srcOrd="1" destOrd="0" presId="urn:microsoft.com/office/officeart/2005/8/layout/vProcess5"/>
    <dgm:cxn modelId="{4F7B6152-C54C-46E4-A071-285631284F68}" type="presParOf" srcId="{5DBB8D89-908D-45DA-8C7D-D8BEA769B9C0}" destId="{55295B5F-8453-403C-9E84-E154ECDBAD03}" srcOrd="0" destOrd="0" presId="urn:microsoft.com/office/officeart/2005/8/layout/vProcess5"/>
    <dgm:cxn modelId="{B53D4AF3-F247-48FE-8848-0E6C3D652197}" type="presParOf" srcId="{5DBB8D89-908D-45DA-8C7D-D8BEA769B9C0}" destId="{8058FBFF-1437-4A9D-A3B8-01ADF988449F}" srcOrd="1" destOrd="0" presId="urn:microsoft.com/office/officeart/2005/8/layout/vProcess5"/>
    <dgm:cxn modelId="{34697C5D-CF00-4F70-9D76-488CEF752B8A}" type="presParOf" srcId="{5DBB8D89-908D-45DA-8C7D-D8BEA769B9C0}" destId="{3276A5D1-58F1-46B0-9580-AD1F4AB388B7}" srcOrd="2" destOrd="0" presId="urn:microsoft.com/office/officeart/2005/8/layout/vProcess5"/>
    <dgm:cxn modelId="{63410772-3C0A-4232-BEF8-7405B1A49024}" type="presParOf" srcId="{5DBB8D89-908D-45DA-8C7D-D8BEA769B9C0}" destId="{C6E7FA7F-3716-455F-9EED-BF74537F8DE0}" srcOrd="3" destOrd="0" presId="urn:microsoft.com/office/officeart/2005/8/layout/vProcess5"/>
    <dgm:cxn modelId="{2869A661-5C92-4D27-A675-75BF561D600D}" type="presParOf" srcId="{5DBB8D89-908D-45DA-8C7D-D8BEA769B9C0}" destId="{4AAD2BB9-F8D2-4DC6-A8AB-4FD402F665A7}" srcOrd="4" destOrd="0" presId="urn:microsoft.com/office/officeart/2005/8/layout/vProcess5"/>
    <dgm:cxn modelId="{D036BCDD-7825-4F4A-9E0C-C05D04393281}" type="presParOf" srcId="{5DBB8D89-908D-45DA-8C7D-D8BEA769B9C0}" destId="{9E648E75-5EE1-40F8-AAFC-7A52D2E74050}" srcOrd="5" destOrd="0" presId="urn:microsoft.com/office/officeart/2005/8/layout/vProcess5"/>
    <dgm:cxn modelId="{3F561D5F-20BC-48AA-8F6A-EEACAA712452}" type="presParOf" srcId="{5DBB8D89-908D-45DA-8C7D-D8BEA769B9C0}" destId="{8C13AF85-8C86-46B0-B3DF-6B55F5590A62}" srcOrd="6" destOrd="0" presId="urn:microsoft.com/office/officeart/2005/8/layout/vProcess5"/>
    <dgm:cxn modelId="{C854EEB6-472A-4F43-869A-77C0295EA5BF}" type="presParOf" srcId="{5DBB8D89-908D-45DA-8C7D-D8BEA769B9C0}" destId="{90033EE7-D0EE-47A0-81B9-3FB9228EE8F0}" srcOrd="7" destOrd="0" presId="urn:microsoft.com/office/officeart/2005/8/layout/vProcess5"/>
    <dgm:cxn modelId="{1D0C1D6A-B257-4406-9D75-CA6C658D7513}" type="presParOf" srcId="{5DBB8D89-908D-45DA-8C7D-D8BEA769B9C0}" destId="{AC97C7BF-8DF6-4624-A458-0BD879BE6106}" srcOrd="8" destOrd="0" presId="urn:microsoft.com/office/officeart/2005/8/layout/vProcess5"/>
    <dgm:cxn modelId="{404BFF4F-D0E0-4BD5-8DA3-4300A8AAFC50}" type="presParOf" srcId="{5DBB8D89-908D-45DA-8C7D-D8BEA769B9C0}" destId="{E0A25373-3609-4AE2-BD2F-780D9DE8A056}" srcOrd="9" destOrd="0" presId="urn:microsoft.com/office/officeart/2005/8/layout/vProcess5"/>
    <dgm:cxn modelId="{C376C3E2-7826-4451-93DD-E32457F010DC}" type="presParOf" srcId="{5DBB8D89-908D-45DA-8C7D-D8BEA769B9C0}" destId="{2230FAA2-C0E1-4B53-A55B-1BF8B5601794}" srcOrd="10" destOrd="0" presId="urn:microsoft.com/office/officeart/2005/8/layout/vProcess5"/>
    <dgm:cxn modelId="{E2546FB7-F196-4D07-9C24-C7127698340B}" type="presParOf" srcId="{5DBB8D89-908D-45DA-8C7D-D8BEA769B9C0}" destId="{2D161EAF-C6BF-426D-AC9B-5E1A64FFF2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2" csCatId="colorful" phldr="1"/>
      <dgm:spPr/>
      <dgm:t>
        <a:bodyPr/>
        <a:lstStyle/>
        <a:p>
          <a:endParaRPr lang="en-US"/>
        </a:p>
      </dgm:t>
    </dgm:pt>
    <dgm:pt modelId="{04831529-BE87-49BF-B027-554B09608F55}">
      <dgm:prSet phldrT="[نص]" custT="1"/>
      <dgm:spPr/>
      <dgm:t>
        <a:bodyPr/>
        <a:lstStyle/>
        <a:p>
          <a:pPr algn="ctr" rtl="1"/>
          <a:r>
            <a:rPr lang="ar-SY" sz="2200" u="sng" dirty="0">
              <a:solidFill>
                <a:srgbClr val="002060"/>
              </a:solidFill>
              <a:latin typeface="Simplified Arabic" pitchFamily="18" charset="-78"/>
              <a:cs typeface="Simplified Arabic" pitchFamily="18" charset="-78"/>
            </a:rPr>
            <a:t>البحث الثالث:</a:t>
          </a:r>
          <a:r>
            <a:rPr lang="ar-SY" sz="2200" u="none" dirty="0">
              <a:solidFill>
                <a:srgbClr val="002060"/>
              </a:solidFill>
              <a:latin typeface="Simplified Arabic" pitchFamily="18" charset="-78"/>
              <a:cs typeface="Simplified Arabic" pitchFamily="18" charset="-78"/>
            </a:rPr>
            <a:t> </a:t>
          </a:r>
          <a:r>
            <a:rPr lang="ar-SA" sz="2200" b="0" dirty="0">
              <a:solidFill>
                <a:srgbClr val="002060"/>
              </a:solidFill>
              <a:latin typeface="Simplified Arabic" pitchFamily="18" charset="-78"/>
              <a:ea typeface="Times New Roman"/>
              <a:cs typeface="Simplified Arabic" pitchFamily="18" charset="-78"/>
            </a:rPr>
            <a:t>دراسة استباقية مقطعية لتقييم دور الأضداد النوعية </a:t>
          </a:r>
          <a:r>
            <a:rPr lang="en-US" sz="2000" b="0" dirty="0" err="1">
              <a:solidFill>
                <a:srgbClr val="002060"/>
              </a:solidFill>
              <a:latin typeface="Simplified Arabic" pitchFamily="18" charset="-78"/>
              <a:ea typeface="Times New Roman"/>
              <a:cs typeface="Simplified Arabic" pitchFamily="18" charset="-78"/>
            </a:rPr>
            <a:t>IgM</a:t>
          </a:r>
          <a:r>
            <a:rPr lang="en-US" sz="2000" b="0" dirty="0">
              <a:solidFill>
                <a:srgbClr val="002060"/>
              </a:solidFill>
              <a:latin typeface="Simplified Arabic" pitchFamily="18" charset="-78"/>
              <a:ea typeface="Times New Roman"/>
              <a:cs typeface="Simplified Arabic" pitchFamily="18" charset="-78"/>
            </a:rPr>
            <a:t>/</a:t>
          </a:r>
          <a:r>
            <a:rPr lang="en-US" sz="2000" b="0" dirty="0" err="1">
              <a:solidFill>
                <a:srgbClr val="002060"/>
              </a:solidFill>
              <a:latin typeface="Simplified Arabic" pitchFamily="18" charset="-78"/>
              <a:ea typeface="Times New Roman"/>
              <a:cs typeface="Simplified Arabic" pitchFamily="18" charset="-78"/>
            </a:rPr>
            <a:t>IgG</a:t>
          </a:r>
          <a:r>
            <a:rPr lang="en-US" sz="2200" b="0" dirty="0">
              <a:solidFill>
                <a:srgbClr val="002060"/>
              </a:solidFill>
              <a:latin typeface="Simplified Arabic" pitchFamily="18" charset="-78"/>
              <a:ea typeface="Times New Roman"/>
              <a:cs typeface="Simplified Arabic" pitchFamily="18" charset="-78"/>
            </a:rPr>
            <a:t> </a:t>
          </a:r>
          <a:r>
            <a:rPr lang="ar-SA" sz="2200" b="0" dirty="0">
              <a:solidFill>
                <a:srgbClr val="002060"/>
              </a:solidFill>
              <a:latin typeface="Simplified Arabic" pitchFamily="18" charset="-78"/>
              <a:ea typeface="Times New Roman"/>
              <a:cs typeface="Simplified Arabic" pitchFamily="18" charset="-78"/>
            </a:rPr>
            <a:t>عند المرضى المشتبه بإصابتهم بالفيروس التاجي المستجد</a:t>
          </a:r>
          <a:r>
            <a:rPr lang="en-US" sz="2000" b="0" dirty="0">
              <a:solidFill>
                <a:srgbClr val="002060"/>
              </a:solidFill>
              <a:latin typeface="Simplified Arabic" pitchFamily="18" charset="-78"/>
              <a:ea typeface="Times New Roman"/>
              <a:cs typeface="Simplified Arabic" pitchFamily="18" charset="-78"/>
            </a:rPr>
            <a:t>COVID-19</a:t>
          </a:r>
          <a:r>
            <a:rPr lang="en-US" sz="2000" dirty="0">
              <a:solidFill>
                <a:srgbClr val="002060"/>
              </a:solidFill>
              <a:latin typeface="Simplified Arabic" pitchFamily="18" charset="-78"/>
              <a:ea typeface="Times New Roman"/>
              <a:cs typeface="Simplified Arabic" pitchFamily="18" charset="-78"/>
            </a:rPr>
            <a:t> </a:t>
          </a:r>
          <a:r>
            <a:rPr lang="ar-SA" sz="2000" dirty="0">
              <a:solidFill>
                <a:srgbClr val="002060"/>
              </a:solidFill>
              <a:latin typeface="Simplified Arabic" pitchFamily="18" charset="-78"/>
              <a:ea typeface="Times New Roman"/>
              <a:cs typeface="Simplified Arabic" pitchFamily="18" charset="-78"/>
            </a:rPr>
            <a:t> </a:t>
          </a:r>
          <a:r>
            <a:rPr lang="ar-SA" sz="2200" dirty="0">
              <a:solidFill>
                <a:srgbClr val="002060"/>
              </a:solidFill>
              <a:latin typeface="Simplified Arabic" pitchFamily="18" charset="-78"/>
              <a:ea typeface="Times New Roman"/>
              <a:cs typeface="Simplified Arabic" pitchFamily="18" charset="-78"/>
            </a:rPr>
            <a:t>عند جمهرة من السوريين</a:t>
          </a:r>
          <a:r>
            <a:rPr lang="ar-SY" sz="2200" dirty="0">
              <a:latin typeface="Simplified Arabic" pitchFamily="18" charset="-78"/>
              <a:cs typeface="Simplified Arabic" pitchFamily="18" charset="-78"/>
            </a:rPr>
            <a:t> </a:t>
          </a:r>
          <a:endParaRPr lang="en-US" sz="2200" dirty="0">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6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6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ctr" rtl="1"/>
          <a:r>
            <a:rPr lang="ar-SY" sz="2100" dirty="0">
              <a:solidFill>
                <a:srgbClr val="002060"/>
              </a:solidFill>
              <a:latin typeface="Simplified Arabic" pitchFamily="18" charset="-78"/>
              <a:cs typeface="Simplified Arabic" pitchFamily="18" charset="-78"/>
            </a:rPr>
            <a:t>أ.د. سحر </a:t>
          </a:r>
          <a:r>
            <a:rPr lang="ar-SY" sz="2100" dirty="0" err="1">
              <a:solidFill>
                <a:srgbClr val="002060"/>
              </a:solidFill>
              <a:latin typeface="Simplified Arabic" pitchFamily="18" charset="-78"/>
              <a:cs typeface="Simplified Arabic" pitchFamily="18" charset="-78"/>
            </a:rPr>
            <a:t>الفاهوم</a:t>
          </a:r>
          <a:r>
            <a:rPr lang="ar-SY" sz="2100" dirty="0">
              <a:solidFill>
                <a:srgbClr val="002060"/>
              </a:solidFill>
              <a:latin typeface="Simplified Arabic" pitchFamily="18" charset="-78"/>
              <a:cs typeface="Simplified Arabic" pitchFamily="18" charset="-78"/>
            </a:rPr>
            <a:t>، </a:t>
          </a:r>
          <a:r>
            <a:rPr lang="ar-SY" sz="2100" dirty="0" err="1">
              <a:solidFill>
                <a:srgbClr val="002060"/>
              </a:solidFill>
              <a:latin typeface="Simplified Arabic" pitchFamily="18" charset="-78"/>
              <a:cs typeface="Simplified Arabic" pitchFamily="18" charset="-78"/>
            </a:rPr>
            <a:t>أ</a:t>
          </a:r>
          <a:r>
            <a:rPr lang="ar-SY" sz="2100" dirty="0">
              <a:solidFill>
                <a:srgbClr val="002060"/>
              </a:solidFill>
              <a:latin typeface="Simplified Arabic" pitchFamily="18" charset="-78"/>
              <a:cs typeface="Simplified Arabic" pitchFamily="18" charset="-78"/>
            </a:rPr>
            <a:t>.د. يسر محمد، </a:t>
          </a:r>
          <a:r>
            <a:rPr lang="ar-SY" sz="2100" dirty="0" err="1">
              <a:solidFill>
                <a:srgbClr val="002060"/>
              </a:solidFill>
              <a:latin typeface="Simplified Arabic" pitchFamily="18" charset="-78"/>
              <a:cs typeface="Simplified Arabic" pitchFamily="18" charset="-78"/>
            </a:rPr>
            <a:t>د</a:t>
          </a:r>
          <a:r>
            <a:rPr lang="ar-SY" sz="2100" dirty="0">
              <a:solidFill>
                <a:srgbClr val="002060"/>
              </a:solidFill>
              <a:latin typeface="Simplified Arabic" pitchFamily="18" charset="-78"/>
              <a:cs typeface="Simplified Arabic" pitchFamily="18" charset="-78"/>
            </a:rPr>
            <a:t>. زكريا </a:t>
          </a:r>
          <a:r>
            <a:rPr lang="ar-SY" sz="2100" dirty="0" err="1">
              <a:solidFill>
                <a:srgbClr val="002060"/>
              </a:solidFill>
              <a:latin typeface="Simplified Arabic" pitchFamily="18" charset="-78"/>
              <a:cs typeface="Simplified Arabic" pitchFamily="18" charset="-78"/>
            </a:rPr>
            <a:t>الزلق</a:t>
          </a:r>
          <a:r>
            <a:rPr lang="ar-SY" sz="2100" dirty="0">
              <a:solidFill>
                <a:srgbClr val="002060"/>
              </a:solidFill>
              <a:latin typeface="Simplified Arabic" pitchFamily="18" charset="-78"/>
              <a:cs typeface="Simplified Arabic" pitchFamily="18" charset="-78"/>
            </a:rPr>
            <a:t>،</a:t>
          </a:r>
        </a:p>
        <a:p>
          <a:pPr algn="ctr" rtl="1"/>
          <a:r>
            <a:rPr lang="ar-SY" sz="2100" dirty="0">
              <a:solidFill>
                <a:srgbClr val="002060"/>
              </a:solidFill>
              <a:latin typeface="Simplified Arabic" pitchFamily="18" charset="-78"/>
              <a:cs typeface="Simplified Arabic" pitchFamily="18" charset="-78"/>
            </a:rPr>
            <a:t> د. عليا الأسد، </a:t>
          </a:r>
          <a:r>
            <a:rPr lang="ar-SY" sz="2100" dirty="0" err="1">
              <a:solidFill>
                <a:srgbClr val="002060"/>
              </a:solidFill>
              <a:latin typeface="Simplified Arabic" pitchFamily="18" charset="-78"/>
              <a:cs typeface="Simplified Arabic" pitchFamily="18" charset="-78"/>
            </a:rPr>
            <a:t>د</a:t>
          </a:r>
          <a:r>
            <a:rPr lang="ar-SY" sz="2100" dirty="0">
              <a:solidFill>
                <a:srgbClr val="002060"/>
              </a:solidFill>
              <a:latin typeface="Simplified Arabic" pitchFamily="18" charset="-78"/>
              <a:cs typeface="Simplified Arabic" pitchFamily="18" charset="-78"/>
            </a:rPr>
            <a:t>. أحمد </a:t>
          </a:r>
          <a:r>
            <a:rPr lang="ar-SY" sz="2100" dirty="0" err="1">
              <a:solidFill>
                <a:srgbClr val="002060"/>
              </a:solidFill>
              <a:latin typeface="Simplified Arabic" pitchFamily="18" charset="-78"/>
              <a:cs typeface="Simplified Arabic" pitchFamily="18" charset="-78"/>
            </a:rPr>
            <a:t>كنامة</a:t>
          </a:r>
          <a:endParaRPr lang="en-US" sz="21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6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6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A" sz="2100" b="0" dirty="0">
              <a:solidFill>
                <a:srgbClr val="002060"/>
              </a:solidFill>
              <a:latin typeface="Simplified Arabic" pitchFamily="18" charset="-78"/>
              <a:cs typeface="Simplified Arabic" pitchFamily="18" charset="-78"/>
            </a:rPr>
            <a:t>بمعايرة الأضداد النوعية </a:t>
          </a:r>
          <a:r>
            <a:rPr lang="en-US" sz="2100" b="0" dirty="0" err="1">
              <a:solidFill>
                <a:srgbClr val="002060"/>
              </a:solidFill>
              <a:latin typeface="Simplified Arabic" pitchFamily="18" charset="-78"/>
              <a:cs typeface="Simplified Arabic" pitchFamily="18" charset="-78"/>
            </a:rPr>
            <a:t>IgG</a:t>
          </a:r>
          <a:r>
            <a:rPr lang="ar-SA" sz="2100" b="0" dirty="0">
              <a:solidFill>
                <a:srgbClr val="002060"/>
              </a:solidFill>
              <a:latin typeface="Simplified Arabic" pitchFamily="18" charset="-78"/>
              <a:cs typeface="Simplified Arabic" pitchFamily="18" charset="-78"/>
            </a:rPr>
            <a:t> و </a:t>
          </a:r>
          <a:r>
            <a:rPr lang="en-US" sz="2100" b="0" dirty="0" err="1">
              <a:solidFill>
                <a:srgbClr val="002060"/>
              </a:solidFill>
              <a:latin typeface="Simplified Arabic" pitchFamily="18" charset="-78"/>
              <a:cs typeface="Simplified Arabic" pitchFamily="18" charset="-78"/>
            </a:rPr>
            <a:t>IgM</a:t>
          </a:r>
          <a:r>
            <a:rPr lang="ar-SA" sz="2100" b="0" dirty="0">
              <a:solidFill>
                <a:srgbClr val="002060"/>
              </a:solidFill>
              <a:latin typeface="Simplified Arabic" pitchFamily="18" charset="-78"/>
              <a:cs typeface="Simplified Arabic" pitchFamily="18" charset="-78"/>
            </a:rPr>
            <a:t> </a:t>
          </a:r>
          <a:r>
            <a:rPr lang="ar-SY" sz="2100" b="0" dirty="0">
              <a:solidFill>
                <a:srgbClr val="002060"/>
              </a:solidFill>
              <a:latin typeface="Simplified Arabic" pitchFamily="18" charset="-78"/>
              <a:cs typeface="Simplified Arabic" pitchFamily="18" charset="-78"/>
            </a:rPr>
            <a:t>عند </a:t>
          </a:r>
          <a:r>
            <a:rPr lang="en-US" sz="2100" b="0" dirty="0">
              <a:solidFill>
                <a:srgbClr val="002060"/>
              </a:solidFill>
              <a:latin typeface="Simplified Arabic" pitchFamily="18" charset="-78"/>
              <a:cs typeface="Simplified Arabic" pitchFamily="18" charset="-78"/>
            </a:rPr>
            <a:t>74 </a:t>
          </a:r>
          <a:r>
            <a:rPr lang="ar-SY" sz="2100" b="0" dirty="0">
              <a:solidFill>
                <a:srgbClr val="002060"/>
              </a:solidFill>
              <a:latin typeface="Simplified Arabic" pitchFamily="18" charset="-78"/>
              <a:cs typeface="Simplified Arabic" pitchFamily="18" charset="-78"/>
            </a:rPr>
            <a:t> مريض ، تم</a:t>
          </a:r>
          <a:r>
            <a:rPr lang="ar-SA" sz="2100" b="0" dirty="0">
              <a:solidFill>
                <a:srgbClr val="002060"/>
              </a:solidFill>
              <a:latin typeface="Simplified Arabic" pitchFamily="18" charset="-78"/>
              <a:cs typeface="Simplified Arabic" pitchFamily="18" charset="-78"/>
            </a:rPr>
            <a:t> تحديد طور الإصابة (حديثة أو</a:t>
          </a:r>
          <a:r>
            <a:rPr lang="ar-SY" sz="2100" b="0" dirty="0">
              <a:solidFill>
                <a:srgbClr val="002060"/>
              </a:solidFill>
              <a:latin typeface="Simplified Arabic" pitchFamily="18" charset="-78"/>
              <a:cs typeface="Simplified Arabic" pitchFamily="18" charset="-78"/>
            </a:rPr>
            <a:t> </a:t>
          </a:r>
          <a:r>
            <a:rPr lang="ar-SA" sz="2100" b="0" dirty="0">
              <a:solidFill>
                <a:srgbClr val="002060"/>
              </a:solidFill>
              <a:latin typeface="Simplified Arabic" pitchFamily="18" charset="-78"/>
              <a:cs typeface="Simplified Arabic" pitchFamily="18" charset="-78"/>
            </a:rPr>
            <a:t>سابقة)</a:t>
          </a:r>
          <a:r>
            <a:rPr lang="ar-SY" sz="2100" b="0" dirty="0">
              <a:solidFill>
                <a:srgbClr val="002060"/>
              </a:solidFill>
              <a:latin typeface="Simplified Arabic" pitchFamily="18" charset="-78"/>
              <a:cs typeface="Simplified Arabic" pitchFamily="18" charset="-78"/>
            </a:rPr>
            <a:t>، وكانت </a:t>
          </a:r>
          <a:r>
            <a:rPr lang="ar-SY" sz="2100" dirty="0">
              <a:solidFill>
                <a:srgbClr val="002060"/>
              </a:solidFill>
              <a:latin typeface="Simplified Arabic" pitchFamily="18" charset="-78"/>
              <a:cs typeface="Simplified Arabic" pitchFamily="18" charset="-78"/>
            </a:rPr>
            <a:t>نسبة الإيجابية </a:t>
          </a:r>
          <a:r>
            <a:rPr lang="en-US" sz="2100" dirty="0">
              <a:solidFill>
                <a:srgbClr val="002060"/>
              </a:solidFill>
              <a:latin typeface="Simplified Arabic" pitchFamily="18" charset="-78"/>
              <a:cs typeface="Simplified Arabic" pitchFamily="18" charset="-78"/>
            </a:rPr>
            <a:t>54</a:t>
          </a:r>
          <a:r>
            <a:rPr lang="ar-SY" sz="2100" dirty="0">
              <a:solidFill>
                <a:srgbClr val="002060"/>
              </a:solidFill>
              <a:latin typeface="Simplified Arabic" pitchFamily="18" charset="-78"/>
              <a:cs typeface="Simplified Arabic" pitchFamily="18" charset="-78"/>
            </a:rPr>
            <a:t>% </a:t>
          </a:r>
          <a:r>
            <a:rPr lang="en-US" sz="2100" dirty="0" err="1">
              <a:solidFill>
                <a:srgbClr val="002060"/>
              </a:solidFill>
              <a:latin typeface="Simplified Arabic" pitchFamily="18" charset="-78"/>
              <a:cs typeface="Simplified Arabic" pitchFamily="18" charset="-78"/>
            </a:rPr>
            <a:t>IgG</a:t>
          </a:r>
          <a:r>
            <a:rPr lang="ar-SY" sz="2100" dirty="0">
              <a:solidFill>
                <a:srgbClr val="002060"/>
              </a:solidFill>
              <a:latin typeface="Simplified Arabic" pitchFamily="18" charset="-78"/>
              <a:cs typeface="Simplified Arabic" pitchFamily="18" charset="-78"/>
            </a:rPr>
            <a:t> / </a:t>
          </a:r>
          <a:r>
            <a:rPr lang="en-US" sz="2100" dirty="0">
              <a:solidFill>
                <a:srgbClr val="002060"/>
              </a:solidFill>
              <a:latin typeface="Simplified Arabic" pitchFamily="18" charset="-78"/>
              <a:cs typeface="Simplified Arabic" pitchFamily="18" charset="-78"/>
            </a:rPr>
            <a:t>5.4</a:t>
          </a:r>
          <a:r>
            <a:rPr lang="ar-SY" sz="2100" dirty="0">
              <a:solidFill>
                <a:srgbClr val="002060"/>
              </a:solidFill>
              <a:latin typeface="Simplified Arabic" pitchFamily="18" charset="-78"/>
              <a:cs typeface="Simplified Arabic" pitchFamily="18" charset="-78"/>
            </a:rPr>
            <a:t>% </a:t>
          </a:r>
          <a:r>
            <a:rPr lang="en-US" sz="2100" dirty="0" err="1">
              <a:solidFill>
                <a:srgbClr val="002060"/>
              </a:solidFill>
              <a:latin typeface="Simplified Arabic" pitchFamily="18" charset="-78"/>
              <a:cs typeface="Simplified Arabic" pitchFamily="18" charset="-78"/>
            </a:rPr>
            <a:t>IgM</a:t>
          </a:r>
          <a:r>
            <a:rPr lang="ar-SA" sz="2100" b="0" dirty="0">
              <a:solidFill>
                <a:srgbClr val="002060"/>
              </a:solidFill>
              <a:latin typeface="Simplified Arabic" pitchFamily="18" charset="-78"/>
              <a:cs typeface="Simplified Arabic" pitchFamily="18" charset="-78"/>
            </a:rPr>
            <a:t>.</a:t>
          </a:r>
          <a:endParaRPr lang="en-US" sz="2100" b="0" dirty="0">
            <a:solidFill>
              <a:srgbClr val="002060"/>
            </a:solidFill>
            <a:latin typeface="Simplified Arabic" pitchFamily="18" charset="-78"/>
            <a:cs typeface="Simplified Arabic" pitchFamily="18" charset="-78"/>
          </a:endParaRPr>
        </a:p>
      </dgm:t>
    </dgm:pt>
    <dgm:pt modelId="{B8D7F246-E121-40F9-A7A3-28363408454D}" type="parTrans" cxnId="{0E31ED46-8041-4170-9D40-745A34B2939C}">
      <dgm:prSet/>
      <dgm:spPr/>
      <dgm:t>
        <a:bodyPr/>
        <a:lstStyle/>
        <a:p>
          <a:pPr algn="ctr"/>
          <a:endParaRPr lang="en-US" sz="26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6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ctr" rtl="1"/>
          <a:r>
            <a:rPr lang="ar-SY" sz="2100" b="0" dirty="0">
              <a:solidFill>
                <a:srgbClr val="002060"/>
              </a:solidFill>
              <a:latin typeface="Simplified Arabic" pitchFamily="18" charset="-78"/>
              <a:cs typeface="Simplified Arabic" pitchFamily="18" charset="-78"/>
            </a:rPr>
            <a:t>  أثبتت طرق المعايرات المناعية أهميتها التشخيصية لمراقبة تطور المرض والكشف عن وجود الحملة </a:t>
          </a:r>
          <a:r>
            <a:rPr lang="ar-SY" sz="2100" b="0" dirty="0" err="1">
              <a:solidFill>
                <a:srgbClr val="002060"/>
              </a:solidFill>
              <a:latin typeface="Simplified Arabic" pitchFamily="18" charset="-78"/>
              <a:cs typeface="Simplified Arabic" pitchFamily="18" charset="-78"/>
            </a:rPr>
            <a:t>اللاعرضيين</a:t>
          </a:r>
          <a:r>
            <a:rPr lang="ar-SY" sz="2100" b="0" dirty="0">
              <a:solidFill>
                <a:srgbClr val="002060"/>
              </a:solidFill>
              <a:latin typeface="Simplified Arabic" pitchFamily="18" charset="-78"/>
              <a:cs typeface="Simplified Arabic" pitchFamily="18" charset="-78"/>
            </a:rPr>
            <a:t> والأشخاص </a:t>
          </a:r>
          <a:r>
            <a:rPr lang="ar-SY" sz="2100" b="0" dirty="0" err="1">
              <a:solidFill>
                <a:srgbClr val="002060"/>
              </a:solidFill>
              <a:latin typeface="Simplified Arabic" pitchFamily="18" charset="-78"/>
              <a:cs typeface="Simplified Arabic" pitchFamily="18" charset="-78"/>
            </a:rPr>
            <a:t>الممنعين</a:t>
          </a:r>
          <a:r>
            <a:rPr lang="ar-SY" sz="2100" b="0" dirty="0">
              <a:solidFill>
                <a:srgbClr val="002060"/>
              </a:solidFill>
              <a:latin typeface="Simplified Arabic" pitchFamily="18" charset="-78"/>
              <a:cs typeface="Simplified Arabic" pitchFamily="18" charset="-78"/>
            </a:rPr>
            <a:t> الممكن الاستفادة من </a:t>
          </a:r>
          <a:r>
            <a:rPr lang="ar-SY" sz="2100" b="0" dirty="0" err="1">
              <a:solidFill>
                <a:srgbClr val="002060"/>
              </a:solidFill>
              <a:latin typeface="Simplified Arabic" pitchFamily="18" charset="-78"/>
              <a:cs typeface="Simplified Arabic" pitchFamily="18" charset="-78"/>
            </a:rPr>
            <a:t>مصولهم</a:t>
          </a:r>
          <a:r>
            <a:rPr lang="ar-SY" sz="2100" b="0" dirty="0">
              <a:solidFill>
                <a:srgbClr val="002060"/>
              </a:solidFill>
              <a:latin typeface="Simplified Arabic" pitchFamily="18" charset="-78"/>
              <a:cs typeface="Simplified Arabic" pitchFamily="18" charset="-78"/>
            </a:rPr>
            <a:t> كعلاج مستقبلي للحالات المُثبَت إصابتها بالـ </a:t>
          </a:r>
          <a:r>
            <a:rPr lang="en-US" sz="2100" b="0" dirty="0">
              <a:solidFill>
                <a:srgbClr val="002060"/>
              </a:solidFill>
              <a:latin typeface="Simplified Arabic" pitchFamily="18" charset="-78"/>
              <a:cs typeface="Simplified Arabic" pitchFamily="18" charset="-78"/>
            </a:rPr>
            <a:t>COVID-19 </a:t>
          </a:r>
        </a:p>
      </dgm:t>
    </dgm:pt>
    <dgm:pt modelId="{249D04AC-F3D9-4499-8636-9BD24D3298A9}" type="parTrans" cxnId="{61B6EB5D-5F67-4093-87C1-4EB01DFC2D22}">
      <dgm:prSet/>
      <dgm:spPr/>
      <dgm:t>
        <a:bodyPr/>
        <a:lstStyle/>
        <a:p>
          <a:pPr algn="ctr"/>
          <a:endParaRPr lang="en-US" sz="26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600">
            <a:solidFill>
              <a:srgbClr val="002060"/>
            </a:solidFill>
            <a:latin typeface="Simplified Arabic" pitchFamily="18" charset="-78"/>
            <a:cs typeface="Simplified Arabic" pitchFamily="18" charset="-78"/>
          </a:endParaRPr>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8058FBFF-1437-4A9D-A3B8-01ADF988449F}" type="pres">
      <dgm:prSet presAssocID="{85C6FBB5-2957-4607-85D8-A586B2B82DC0}" presName="FourNodes_1" presStyleLbl="node1" presStyleIdx="0" presStyleCnt="4" custScaleX="125000" custScaleY="111805" custLinFactNeighborX="-12057">
        <dgm:presLayoutVars>
          <dgm:bulletEnabled val="1"/>
        </dgm:presLayoutVars>
      </dgm:prSet>
      <dgm:spPr/>
      <dgm:t>
        <a:bodyPr/>
        <a:lstStyle/>
        <a:p>
          <a:pPr rtl="1"/>
          <a:endParaRPr lang="ar-SY"/>
        </a:p>
      </dgm:t>
    </dgm:pt>
    <dgm:pt modelId="{3276A5D1-58F1-46B0-9580-AD1F4AB388B7}" type="pres">
      <dgm:prSet presAssocID="{85C6FBB5-2957-4607-85D8-A586B2B82DC0}" presName="FourNodes_2" presStyleLbl="node1" presStyleIdx="1" presStyleCnt="4" custScaleX="125000" custLinFactNeighborX="-3965" custLinFactNeighborY="-10638">
        <dgm:presLayoutVars>
          <dgm:bulletEnabled val="1"/>
        </dgm:presLayoutVars>
      </dgm:prSet>
      <dgm:spPr/>
      <dgm:t>
        <a:bodyPr/>
        <a:lstStyle/>
        <a:p>
          <a:pPr rtl="1"/>
          <a:endParaRPr lang="ar-SY"/>
        </a:p>
      </dgm:t>
    </dgm:pt>
    <dgm:pt modelId="{C6E7FA7F-3716-455F-9EED-BF74537F8DE0}" type="pres">
      <dgm:prSet presAssocID="{85C6FBB5-2957-4607-85D8-A586B2B82DC0}" presName="FourNodes_3" presStyleLbl="node1" presStyleIdx="2" presStyleCnt="4" custScaleX="125000" custScaleY="116731" custLinFactNeighborX="4284" custLinFactNeighborY="-14874">
        <dgm:presLayoutVars>
          <dgm:bulletEnabled val="1"/>
        </dgm:presLayoutVars>
      </dgm:prSet>
      <dgm:spPr/>
      <dgm:t>
        <a:bodyPr/>
        <a:lstStyle/>
        <a:p>
          <a:pPr rtl="1"/>
          <a:endParaRPr lang="ar-SY"/>
        </a:p>
      </dgm:t>
    </dgm:pt>
    <dgm:pt modelId="{4AAD2BB9-F8D2-4DC6-A8AB-4FD402F665A7}" type="pres">
      <dgm:prSet presAssocID="{85C6FBB5-2957-4607-85D8-A586B2B82DC0}" presName="FourNodes_4" presStyleLbl="node1" presStyleIdx="3" presStyleCnt="4" custScaleX="124362" custScaleY="115089" custLinFactNeighborX="12979" custLinFactNeighborY="-10173">
        <dgm:presLayoutVars>
          <dgm:bulletEnabled val="1"/>
        </dgm:presLayoutVars>
      </dgm:prSet>
      <dgm:spPr/>
      <dgm:t>
        <a:bodyPr/>
        <a:lstStyle/>
        <a:p>
          <a:pPr rtl="1"/>
          <a:endParaRPr lang="ar-SY"/>
        </a:p>
      </dgm:t>
    </dgm:pt>
    <dgm:pt modelId="{9E648E75-5EE1-40F8-AAFC-7A52D2E74050}" type="pres">
      <dgm:prSet presAssocID="{85C6FBB5-2957-4607-85D8-A586B2B82DC0}" presName="FourConn_1-2" presStyleLbl="fgAccFollowNode1" presStyleIdx="0" presStyleCnt="3" custLinFactX="-94854" custLinFactNeighborX="-100000">
        <dgm:presLayoutVars>
          <dgm:bulletEnabled val="1"/>
        </dgm:presLayoutVars>
      </dgm:prSet>
      <dgm:spPr/>
      <dgm:t>
        <a:bodyPr/>
        <a:lstStyle/>
        <a:p>
          <a:pPr rtl="1"/>
          <a:endParaRPr lang="ar-SY"/>
        </a:p>
      </dgm:t>
    </dgm:pt>
    <dgm:pt modelId="{8C13AF85-8C86-46B0-B3DF-6B55F5590A62}" type="pres">
      <dgm:prSet presAssocID="{85C6FBB5-2957-4607-85D8-A586B2B82DC0}" presName="FourConn_2-3" presStyleLbl="fgAccFollowNode1" presStyleIdx="1" presStyleCnt="3" custLinFactNeighborX="-28614" custLinFactNeighborY="-17458">
        <dgm:presLayoutVars>
          <dgm:bulletEnabled val="1"/>
        </dgm:presLayoutVars>
      </dgm:prSet>
      <dgm:spPr/>
      <dgm:t>
        <a:bodyPr/>
        <a:lstStyle/>
        <a:p>
          <a:pPr rtl="1"/>
          <a:endParaRPr lang="ar-SY"/>
        </a:p>
      </dgm:t>
    </dgm:pt>
    <dgm:pt modelId="{90033EE7-D0EE-47A0-81B9-3FB9228EE8F0}" type="pres">
      <dgm:prSet presAssocID="{85C6FBB5-2957-4607-85D8-A586B2B82DC0}" presName="FourConn_3-4" presStyleLbl="fgAccFollowNode1" presStyleIdx="2" presStyleCnt="3">
        <dgm:presLayoutVars>
          <dgm:bulletEnabled val="1"/>
        </dgm:presLayoutVars>
      </dgm:prSet>
      <dgm:spPr/>
      <dgm:t>
        <a:bodyPr/>
        <a:lstStyle/>
        <a:p>
          <a:pPr rtl="1"/>
          <a:endParaRPr lang="ar-SY"/>
        </a:p>
      </dgm:t>
    </dgm:pt>
    <dgm:pt modelId="{AC97C7BF-8DF6-4624-A458-0BD879BE6106}" type="pres">
      <dgm:prSet presAssocID="{85C6FBB5-2957-4607-85D8-A586B2B82DC0}" presName="FourNodes_1_text" presStyleLbl="node1" presStyleIdx="3" presStyleCnt="4">
        <dgm:presLayoutVars>
          <dgm:bulletEnabled val="1"/>
        </dgm:presLayoutVars>
      </dgm:prSet>
      <dgm:spPr/>
      <dgm:t>
        <a:bodyPr/>
        <a:lstStyle/>
        <a:p>
          <a:pPr rtl="1"/>
          <a:endParaRPr lang="ar-SY"/>
        </a:p>
      </dgm:t>
    </dgm:pt>
    <dgm:pt modelId="{E0A25373-3609-4AE2-BD2F-780D9DE8A056}" type="pres">
      <dgm:prSet presAssocID="{85C6FBB5-2957-4607-85D8-A586B2B82DC0}" presName="FourNodes_2_text" presStyleLbl="node1" presStyleIdx="3" presStyleCnt="4">
        <dgm:presLayoutVars>
          <dgm:bulletEnabled val="1"/>
        </dgm:presLayoutVars>
      </dgm:prSet>
      <dgm:spPr/>
      <dgm:t>
        <a:bodyPr/>
        <a:lstStyle/>
        <a:p>
          <a:pPr rtl="1"/>
          <a:endParaRPr lang="ar-SY"/>
        </a:p>
      </dgm:t>
    </dgm:pt>
    <dgm:pt modelId="{2230FAA2-C0E1-4B53-A55B-1BF8B5601794}" type="pres">
      <dgm:prSet presAssocID="{85C6FBB5-2957-4607-85D8-A586B2B82DC0}" presName="FourNodes_3_text" presStyleLbl="node1" presStyleIdx="3" presStyleCnt="4">
        <dgm:presLayoutVars>
          <dgm:bulletEnabled val="1"/>
        </dgm:presLayoutVars>
      </dgm:prSet>
      <dgm:spPr/>
      <dgm:t>
        <a:bodyPr/>
        <a:lstStyle/>
        <a:p>
          <a:pPr rtl="1"/>
          <a:endParaRPr lang="ar-SY"/>
        </a:p>
      </dgm:t>
    </dgm:pt>
    <dgm:pt modelId="{2D161EAF-C6BF-426D-AC9B-5E1A64FFF28C}" type="pres">
      <dgm:prSet presAssocID="{85C6FBB5-2957-4607-85D8-A586B2B82DC0}" presName="FourNodes_4_text" presStyleLbl="node1" presStyleIdx="3" presStyleCnt="4">
        <dgm:presLayoutVars>
          <dgm:bulletEnabled val="1"/>
        </dgm:presLayoutVars>
      </dgm:prSet>
      <dgm:spPr/>
      <dgm:t>
        <a:bodyPr/>
        <a:lstStyle/>
        <a:p>
          <a:pPr rtl="1"/>
          <a:endParaRPr lang="ar-SY"/>
        </a:p>
      </dgm:t>
    </dgm:pt>
  </dgm:ptLst>
  <dgm:cxnLst>
    <dgm:cxn modelId="{421968AD-7C53-4B31-BADA-D0AE6EE3E3CD}" type="presOf" srcId="{720F9B45-0A35-4175-B645-E062287EF939}" destId="{2230FAA2-C0E1-4B53-A55B-1BF8B5601794}" srcOrd="1" destOrd="0" presId="urn:microsoft.com/office/officeart/2005/8/layout/vProcess5"/>
    <dgm:cxn modelId="{30656A66-C065-4A9E-9088-EE0B38076662}" type="presOf" srcId="{BF75A91A-DF94-4E43-9609-FE4964B825D7}" destId="{8C13AF85-8C86-46B0-B3DF-6B55F5590A62}" srcOrd="0" destOrd="0" presId="urn:microsoft.com/office/officeart/2005/8/layout/vProcess5"/>
    <dgm:cxn modelId="{2E54ED91-992E-45AD-A306-123904A6DC2D}" type="presOf" srcId="{7C424850-795A-4DC9-8639-44204F0C9E5E}" destId="{2D161EAF-C6BF-426D-AC9B-5E1A64FFF28C}" srcOrd="1"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F51C3C1E-1502-4722-B16A-5AB5B778279E}" type="presOf" srcId="{720F9B45-0A35-4175-B645-E062287EF939}" destId="{C6E7FA7F-3716-455F-9EED-BF74537F8DE0}" srcOrd="0" destOrd="0" presId="urn:microsoft.com/office/officeart/2005/8/layout/vProcess5"/>
    <dgm:cxn modelId="{C0984AB7-96A9-4363-94C2-B510AE4E9EF4}" type="presOf" srcId="{85C6FBB5-2957-4607-85D8-A586B2B82DC0}" destId="{5DBB8D89-908D-45DA-8C7D-D8BEA769B9C0}" srcOrd="0" destOrd="0" presId="urn:microsoft.com/office/officeart/2005/8/layout/vProcess5"/>
    <dgm:cxn modelId="{4741A6C7-AF85-43D3-9E89-8FA1BCF2F5C9}" type="presOf" srcId="{CF3E001B-3054-48AF-A164-DA273B7FB01D}" destId="{90033EE7-D0EE-47A0-81B9-3FB9228EE8F0}" srcOrd="0" destOrd="0" presId="urn:microsoft.com/office/officeart/2005/8/layout/vProcess5"/>
    <dgm:cxn modelId="{0E31ED46-8041-4170-9D40-745A34B2939C}" srcId="{85C6FBB5-2957-4607-85D8-A586B2B82DC0}" destId="{720F9B45-0A35-4175-B645-E062287EF939}" srcOrd="2" destOrd="0" parTransId="{B8D7F246-E121-40F9-A7A3-28363408454D}" sibTransId="{CF3E001B-3054-48AF-A164-DA273B7FB01D}"/>
    <dgm:cxn modelId="{BDC6EDC3-E164-4DE4-BEA3-9C97D49EE841}" type="presOf" srcId="{E2C6D5D4-21ED-4922-8D70-B3E25CFBA6C0}" destId="{3276A5D1-58F1-46B0-9580-AD1F4AB388B7}" srcOrd="0" destOrd="0" presId="urn:microsoft.com/office/officeart/2005/8/layout/vProcess5"/>
    <dgm:cxn modelId="{8AC9D918-E864-45CF-A9E0-D58E3C424142}" type="presOf" srcId="{04831529-BE87-49BF-B027-554B09608F55}" destId="{AC97C7BF-8DF6-4624-A458-0BD879BE6106}" srcOrd="1" destOrd="0" presId="urn:microsoft.com/office/officeart/2005/8/layout/vProcess5"/>
    <dgm:cxn modelId="{9B921D4C-35E9-4FE8-980F-03E3FCB4F5B1}" type="presOf" srcId="{7C424850-795A-4DC9-8639-44204F0C9E5E}" destId="{4AAD2BB9-F8D2-4DC6-A8AB-4FD402F665A7}" srcOrd="0" destOrd="0" presId="urn:microsoft.com/office/officeart/2005/8/layout/vProcess5"/>
    <dgm:cxn modelId="{578499F8-CA23-45C9-B095-D3261EF8963A}" type="presOf" srcId="{4F8519A1-C497-46BF-9842-DF1F4793FE4B}" destId="{9E648E75-5EE1-40F8-AAFC-7A52D2E74050}" srcOrd="0" destOrd="0" presId="urn:microsoft.com/office/officeart/2005/8/layout/vProcess5"/>
    <dgm:cxn modelId="{61B6EB5D-5F67-4093-87C1-4EB01DFC2D22}" srcId="{85C6FBB5-2957-4607-85D8-A586B2B82DC0}" destId="{7C424850-795A-4DC9-8639-44204F0C9E5E}" srcOrd="3" destOrd="0" parTransId="{249D04AC-F3D9-4499-8636-9BD24D3298A9}" sibTransId="{A99914E0-1BCC-48B8-BA43-F0F24FC066CB}"/>
    <dgm:cxn modelId="{D60D2B2B-EDD4-4712-B6F5-7ED295261469}" type="presOf" srcId="{04831529-BE87-49BF-B027-554B09608F55}" destId="{8058FBFF-1437-4A9D-A3B8-01ADF988449F}" srcOrd="0" destOrd="0" presId="urn:microsoft.com/office/officeart/2005/8/layout/vProcess5"/>
    <dgm:cxn modelId="{639C55C1-2B9B-4F08-8E93-CACB5533A5D7}" srcId="{85C6FBB5-2957-4607-85D8-A586B2B82DC0}" destId="{E2C6D5D4-21ED-4922-8D70-B3E25CFBA6C0}" srcOrd="1" destOrd="0" parTransId="{51CB7901-1372-4959-B096-8BD47FA62D4C}" sibTransId="{BF75A91A-DF94-4E43-9609-FE4964B825D7}"/>
    <dgm:cxn modelId="{C505BC30-F546-43F8-86CF-BBF864B78122}" type="presOf" srcId="{E2C6D5D4-21ED-4922-8D70-B3E25CFBA6C0}" destId="{E0A25373-3609-4AE2-BD2F-780D9DE8A056}" srcOrd="1" destOrd="0" presId="urn:microsoft.com/office/officeart/2005/8/layout/vProcess5"/>
    <dgm:cxn modelId="{9F684814-1706-41BC-A2BE-1234C71397DC}" type="presParOf" srcId="{5DBB8D89-908D-45DA-8C7D-D8BEA769B9C0}" destId="{55295B5F-8453-403C-9E84-E154ECDBAD03}" srcOrd="0" destOrd="0" presId="urn:microsoft.com/office/officeart/2005/8/layout/vProcess5"/>
    <dgm:cxn modelId="{4A169E0E-1E09-4323-9412-D5F9F8A1D089}" type="presParOf" srcId="{5DBB8D89-908D-45DA-8C7D-D8BEA769B9C0}" destId="{8058FBFF-1437-4A9D-A3B8-01ADF988449F}" srcOrd="1" destOrd="0" presId="urn:microsoft.com/office/officeart/2005/8/layout/vProcess5"/>
    <dgm:cxn modelId="{BAA4597D-58AC-49B7-A1AA-6A4FA6DCE044}" type="presParOf" srcId="{5DBB8D89-908D-45DA-8C7D-D8BEA769B9C0}" destId="{3276A5D1-58F1-46B0-9580-AD1F4AB388B7}" srcOrd="2" destOrd="0" presId="urn:microsoft.com/office/officeart/2005/8/layout/vProcess5"/>
    <dgm:cxn modelId="{4D22500D-EFC1-4312-A6E8-EB4DA21E4312}" type="presParOf" srcId="{5DBB8D89-908D-45DA-8C7D-D8BEA769B9C0}" destId="{C6E7FA7F-3716-455F-9EED-BF74537F8DE0}" srcOrd="3" destOrd="0" presId="urn:microsoft.com/office/officeart/2005/8/layout/vProcess5"/>
    <dgm:cxn modelId="{C33952DF-E989-4F03-9CAC-98D59D93EED0}" type="presParOf" srcId="{5DBB8D89-908D-45DA-8C7D-D8BEA769B9C0}" destId="{4AAD2BB9-F8D2-4DC6-A8AB-4FD402F665A7}" srcOrd="4" destOrd="0" presId="urn:microsoft.com/office/officeart/2005/8/layout/vProcess5"/>
    <dgm:cxn modelId="{8746BB3F-8ABF-498E-91FB-107BBEC4F508}" type="presParOf" srcId="{5DBB8D89-908D-45DA-8C7D-D8BEA769B9C0}" destId="{9E648E75-5EE1-40F8-AAFC-7A52D2E74050}" srcOrd="5" destOrd="0" presId="urn:microsoft.com/office/officeart/2005/8/layout/vProcess5"/>
    <dgm:cxn modelId="{5B9E7207-EDC6-4DED-BE33-18A2EDB5FD5A}" type="presParOf" srcId="{5DBB8D89-908D-45DA-8C7D-D8BEA769B9C0}" destId="{8C13AF85-8C86-46B0-B3DF-6B55F5590A62}" srcOrd="6" destOrd="0" presId="urn:microsoft.com/office/officeart/2005/8/layout/vProcess5"/>
    <dgm:cxn modelId="{67975C47-B175-4A24-B03C-ECFFD75D99BC}" type="presParOf" srcId="{5DBB8D89-908D-45DA-8C7D-D8BEA769B9C0}" destId="{90033EE7-D0EE-47A0-81B9-3FB9228EE8F0}" srcOrd="7" destOrd="0" presId="urn:microsoft.com/office/officeart/2005/8/layout/vProcess5"/>
    <dgm:cxn modelId="{E820DBCB-ECE8-440A-A55E-4281C7ED5CAD}" type="presParOf" srcId="{5DBB8D89-908D-45DA-8C7D-D8BEA769B9C0}" destId="{AC97C7BF-8DF6-4624-A458-0BD879BE6106}" srcOrd="8" destOrd="0" presId="urn:microsoft.com/office/officeart/2005/8/layout/vProcess5"/>
    <dgm:cxn modelId="{A93944C2-9699-4C08-B140-5D0CA213ECD1}" type="presParOf" srcId="{5DBB8D89-908D-45DA-8C7D-D8BEA769B9C0}" destId="{E0A25373-3609-4AE2-BD2F-780D9DE8A056}" srcOrd="9" destOrd="0" presId="urn:microsoft.com/office/officeart/2005/8/layout/vProcess5"/>
    <dgm:cxn modelId="{FF419971-221E-4F02-9F82-421527CCA3A4}" type="presParOf" srcId="{5DBB8D89-908D-45DA-8C7D-D8BEA769B9C0}" destId="{2230FAA2-C0E1-4B53-A55B-1BF8B5601794}" srcOrd="10" destOrd="0" presId="urn:microsoft.com/office/officeart/2005/8/layout/vProcess5"/>
    <dgm:cxn modelId="{D55FE154-6046-4B4F-B0C0-591DB5A90D74}" type="presParOf" srcId="{5DBB8D89-908D-45DA-8C7D-D8BEA769B9C0}" destId="{2D161EAF-C6BF-426D-AC9B-5E1A64FFF2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3" csCatId="colorful" phldr="1"/>
      <dgm:spPr/>
      <dgm:t>
        <a:bodyPr/>
        <a:lstStyle/>
        <a:p>
          <a:endParaRPr lang="en-US"/>
        </a:p>
      </dgm:t>
    </dgm:pt>
    <dgm:pt modelId="{04831529-BE87-49BF-B027-554B09608F55}">
      <dgm:prSet phldrT="[نص]" custT="1"/>
      <dgm:spPr/>
      <dgm:t>
        <a:bodyPr/>
        <a:lstStyle/>
        <a:p>
          <a:pPr algn="ctr" rtl="1"/>
          <a:r>
            <a:rPr lang="ar-SY" sz="2000" b="0" u="sng" dirty="0">
              <a:solidFill>
                <a:srgbClr val="002060"/>
              </a:solidFill>
              <a:latin typeface="Simplified Arabic" pitchFamily="18" charset="-78"/>
              <a:cs typeface="Simplified Arabic" pitchFamily="18" charset="-78"/>
            </a:rPr>
            <a:t>البحث </a:t>
          </a:r>
          <a:r>
            <a:rPr lang="ar-SY" sz="2000" b="0" u="sng" dirty="0" err="1">
              <a:solidFill>
                <a:srgbClr val="002060"/>
              </a:solidFill>
              <a:latin typeface="Simplified Arabic" pitchFamily="18" charset="-78"/>
              <a:cs typeface="Simplified Arabic" pitchFamily="18" charset="-78"/>
            </a:rPr>
            <a:t>االرابع</a:t>
          </a:r>
          <a:r>
            <a:rPr lang="ar-SY" sz="2000" b="0" u="sng" dirty="0">
              <a:solidFill>
                <a:srgbClr val="002060"/>
              </a:solidFill>
              <a:latin typeface="Simplified Arabic" pitchFamily="18" charset="-78"/>
              <a:cs typeface="Simplified Arabic" pitchFamily="18" charset="-78"/>
            </a:rPr>
            <a:t>:</a:t>
          </a:r>
          <a:r>
            <a:rPr lang="ar-SY" sz="2000" b="0" u="none" dirty="0">
              <a:solidFill>
                <a:srgbClr val="002060"/>
              </a:solidFill>
              <a:latin typeface="Simplified Arabic" pitchFamily="18" charset="-78"/>
              <a:cs typeface="Simplified Arabic" pitchFamily="18" charset="-78"/>
            </a:rPr>
            <a:t> </a:t>
          </a:r>
          <a:r>
            <a:rPr lang="ar-SY" sz="2000" b="0" dirty="0">
              <a:solidFill>
                <a:srgbClr val="002060"/>
              </a:solidFill>
            </a:rPr>
            <a:t>دراسة </a:t>
          </a:r>
          <a:r>
            <a:rPr lang="ar-SY" sz="2000" b="0" dirty="0" err="1">
              <a:solidFill>
                <a:srgbClr val="002060"/>
              </a:solidFill>
            </a:rPr>
            <a:t>استباقية</a:t>
          </a:r>
          <a:r>
            <a:rPr lang="ar-SY" sz="2000" b="0" dirty="0">
              <a:solidFill>
                <a:srgbClr val="002060"/>
              </a:solidFill>
            </a:rPr>
            <a:t> مقطعية لتقييم دور الأضداد النوعية </a:t>
          </a:r>
          <a:r>
            <a:rPr lang="en-US" sz="2000" b="0" dirty="0" err="1">
              <a:solidFill>
                <a:srgbClr val="002060"/>
              </a:solidFill>
            </a:rPr>
            <a:t>IgG</a:t>
          </a:r>
          <a:r>
            <a:rPr lang="en-US" sz="2000" b="0" dirty="0">
              <a:solidFill>
                <a:srgbClr val="002060"/>
              </a:solidFill>
            </a:rPr>
            <a:t> </a:t>
          </a:r>
          <a:r>
            <a:rPr lang="ar-SY" sz="2000" b="0" dirty="0">
              <a:solidFill>
                <a:srgbClr val="002060"/>
              </a:solidFill>
            </a:rPr>
            <a:t>/ </a:t>
          </a:r>
          <a:r>
            <a:rPr lang="en-US" sz="2000" b="0" dirty="0" err="1">
              <a:solidFill>
                <a:srgbClr val="002060"/>
              </a:solidFill>
            </a:rPr>
            <a:t>IgM</a:t>
          </a:r>
          <a:r>
            <a:rPr lang="en-US" sz="2000" b="0" dirty="0">
              <a:solidFill>
                <a:srgbClr val="002060"/>
              </a:solidFill>
            </a:rPr>
            <a:t> COVID-19</a:t>
          </a:r>
          <a:r>
            <a:rPr lang="ar-SY" sz="2000" b="0" dirty="0">
              <a:solidFill>
                <a:srgbClr val="002060"/>
              </a:solidFill>
            </a:rPr>
            <a:t> عند المرضى المُشتبه بإصابتهم بالفيروس التاجي المُستَجد والمراجعين لمستشفى الأسد الجامعي بدمشق.</a:t>
          </a:r>
          <a:endParaRPr lang="en-US" sz="2000" b="0" dirty="0">
            <a:solidFill>
              <a:srgbClr val="002060"/>
            </a:solidFill>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4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r"/>
          <a:r>
            <a:rPr lang="ar-SY" sz="2000" dirty="0">
              <a:solidFill>
                <a:srgbClr val="002060"/>
              </a:solidFill>
              <a:latin typeface="Simplified Arabic" pitchFamily="18" charset="-78"/>
              <a:cs typeface="Simplified Arabic" pitchFamily="18" charset="-78"/>
            </a:rPr>
            <a:t>البحث قيد النشر حالياً (د. لمى خضري، أ.د. سحر الفاهوم،  د. أحمد كنامة)</a:t>
          </a:r>
          <a:endParaRPr lang="en-US" sz="20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4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Y" sz="2400" dirty="0">
              <a:solidFill>
                <a:srgbClr val="002060"/>
              </a:solidFill>
              <a:latin typeface="Simplified Arabic" pitchFamily="18" charset="-78"/>
              <a:cs typeface="Simplified Arabic" pitchFamily="18" charset="-78"/>
            </a:rPr>
            <a:t>عدد المرضى (</a:t>
          </a:r>
          <a:r>
            <a:rPr lang="ar-SA" sz="2400" dirty="0">
              <a:solidFill>
                <a:srgbClr val="002060"/>
              </a:solidFill>
              <a:latin typeface="Simplified Arabic" pitchFamily="18" charset="-78"/>
              <a:cs typeface="Simplified Arabic" pitchFamily="18" charset="-78"/>
            </a:rPr>
            <a:t> </a:t>
          </a:r>
          <a:r>
            <a:rPr lang="en-US" sz="2400" dirty="0">
              <a:solidFill>
                <a:srgbClr val="002060"/>
              </a:solidFill>
              <a:latin typeface="Simplified Arabic" pitchFamily="18" charset="-78"/>
              <a:cs typeface="Simplified Arabic" pitchFamily="18" charset="-78"/>
            </a:rPr>
            <a:t>40</a:t>
          </a:r>
          <a:r>
            <a:rPr lang="ar-SY" sz="2400" dirty="0">
              <a:solidFill>
                <a:srgbClr val="002060"/>
              </a:solidFill>
              <a:latin typeface="Simplified Arabic" pitchFamily="18" charset="-78"/>
              <a:cs typeface="Simplified Arabic" pitchFamily="18" charset="-78"/>
            </a:rPr>
            <a:t>)، عدد الحالات الإيجابية ( </a:t>
          </a:r>
          <a:r>
            <a:rPr lang="en-US" sz="2400" dirty="0">
              <a:solidFill>
                <a:srgbClr val="FF0000"/>
              </a:solidFill>
              <a:latin typeface="Simplified Arabic" pitchFamily="18" charset="-78"/>
              <a:cs typeface="Simplified Arabic" pitchFamily="18" charset="-78"/>
            </a:rPr>
            <a:t>13/</a:t>
          </a:r>
          <a:r>
            <a:rPr lang="en-US" sz="2400" dirty="0">
              <a:solidFill>
                <a:srgbClr val="002060"/>
              </a:solidFill>
              <a:latin typeface="Simplified Arabic" pitchFamily="18" charset="-78"/>
              <a:cs typeface="Simplified Arabic" pitchFamily="18" charset="-78"/>
            </a:rPr>
            <a:t>40</a:t>
          </a:r>
          <a:r>
            <a:rPr lang="ar-SY" sz="2400" dirty="0">
              <a:solidFill>
                <a:srgbClr val="002060"/>
              </a:solidFill>
              <a:latin typeface="Simplified Arabic" pitchFamily="18" charset="-78"/>
              <a:cs typeface="Simplified Arabic" pitchFamily="18" charset="-78"/>
            </a:rPr>
            <a:t>)</a:t>
          </a:r>
          <a:endParaRPr lang="en-US" sz="2400" dirty="0">
            <a:solidFill>
              <a:srgbClr val="002060"/>
            </a:solidFill>
            <a:latin typeface="Simplified Arabic" pitchFamily="18" charset="-78"/>
            <a:cs typeface="Simplified Arabic" pitchFamily="18" charset="-78"/>
          </a:endParaRPr>
        </a:p>
      </dgm:t>
    </dgm:pt>
    <dgm:pt modelId="{B8D7F246-E121-40F9-A7A3-28363408454D}" type="parTrans" cxnId="{0E31ED46-8041-4170-9D40-745A34B2939C}">
      <dgm:prSet/>
      <dgm:spPr/>
      <dgm:t>
        <a:bodyPr/>
        <a:lstStyle/>
        <a:p>
          <a:pPr algn="ctr"/>
          <a:endParaRPr lang="en-US" sz="24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ctr" rtl="1"/>
          <a:r>
            <a:rPr lang="ar-SY" sz="2300" dirty="0">
              <a:solidFill>
                <a:srgbClr val="002060"/>
              </a:solidFill>
              <a:latin typeface="Simplified Arabic" pitchFamily="18" charset="-78"/>
              <a:cs typeface="Simplified Arabic" pitchFamily="18" charset="-78"/>
            </a:rPr>
            <a:t>نتيجة هامة: بعض المرضى لا يتشكل لديهم أضداد ويكونون إنذار عالي (عدد الحالات التي لم يتشكل لها أضداد </a:t>
          </a:r>
          <a:r>
            <a:rPr lang="en-US" sz="2300" dirty="0">
              <a:solidFill>
                <a:srgbClr val="002060"/>
              </a:solidFill>
              <a:latin typeface="Simplified Arabic" pitchFamily="18" charset="-78"/>
              <a:cs typeface="Simplified Arabic" pitchFamily="18" charset="-78"/>
            </a:rPr>
            <a:t>2</a:t>
          </a:r>
          <a:r>
            <a:rPr lang="ar-SY" sz="2300" dirty="0">
              <a:solidFill>
                <a:srgbClr val="002060"/>
              </a:solidFill>
              <a:latin typeface="Simplified Arabic" pitchFamily="18" charset="-78"/>
              <a:cs typeface="Simplified Arabic" pitchFamily="18" charset="-78"/>
            </a:rPr>
            <a:t> انتهت بالوفاة)</a:t>
          </a:r>
          <a:endParaRPr lang="en-US" sz="2300" dirty="0">
            <a:solidFill>
              <a:srgbClr val="002060"/>
            </a:solidFill>
            <a:latin typeface="Simplified Arabic" pitchFamily="18" charset="-78"/>
            <a:cs typeface="Simplified Arabic" pitchFamily="18" charset="-78"/>
          </a:endParaRPr>
        </a:p>
      </dgm:t>
    </dgm:pt>
    <dgm:pt modelId="{249D04AC-F3D9-4499-8636-9BD24D3298A9}" type="par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8058FBFF-1437-4A9D-A3B8-01ADF988449F}" type="pres">
      <dgm:prSet presAssocID="{85C6FBB5-2957-4607-85D8-A586B2B82DC0}" presName="FourNodes_1" presStyleLbl="node1" presStyleIdx="0" presStyleCnt="4" custScaleX="115986" custLinFactNeighborX="-12309">
        <dgm:presLayoutVars>
          <dgm:bulletEnabled val="1"/>
        </dgm:presLayoutVars>
      </dgm:prSet>
      <dgm:spPr/>
      <dgm:t>
        <a:bodyPr/>
        <a:lstStyle/>
        <a:p>
          <a:pPr rtl="1"/>
          <a:endParaRPr lang="ar-SY"/>
        </a:p>
      </dgm:t>
    </dgm:pt>
    <dgm:pt modelId="{3276A5D1-58F1-46B0-9580-AD1F4AB388B7}" type="pres">
      <dgm:prSet presAssocID="{85C6FBB5-2957-4607-85D8-A586B2B82DC0}" presName="FourNodes_2" presStyleLbl="node1" presStyleIdx="1" presStyleCnt="4" custScaleX="117940" custLinFactNeighborX="-4613">
        <dgm:presLayoutVars>
          <dgm:bulletEnabled val="1"/>
        </dgm:presLayoutVars>
      </dgm:prSet>
      <dgm:spPr/>
      <dgm:t>
        <a:bodyPr/>
        <a:lstStyle/>
        <a:p>
          <a:pPr rtl="1"/>
          <a:endParaRPr lang="ar-SY"/>
        </a:p>
      </dgm:t>
    </dgm:pt>
    <dgm:pt modelId="{C6E7FA7F-3716-455F-9EED-BF74537F8DE0}" type="pres">
      <dgm:prSet presAssocID="{85C6FBB5-2957-4607-85D8-A586B2B82DC0}" presName="FourNodes_3" presStyleLbl="node1" presStyleIdx="2" presStyleCnt="4" custScaleX="115859" custLinFactNeighborX="3190">
        <dgm:presLayoutVars>
          <dgm:bulletEnabled val="1"/>
        </dgm:presLayoutVars>
      </dgm:prSet>
      <dgm:spPr/>
      <dgm:t>
        <a:bodyPr/>
        <a:lstStyle/>
        <a:p>
          <a:pPr rtl="1"/>
          <a:endParaRPr lang="ar-SY"/>
        </a:p>
      </dgm:t>
    </dgm:pt>
    <dgm:pt modelId="{4AAD2BB9-F8D2-4DC6-A8AB-4FD402F665A7}" type="pres">
      <dgm:prSet presAssocID="{85C6FBB5-2957-4607-85D8-A586B2B82DC0}" presName="FourNodes_4" presStyleLbl="node1" presStyleIdx="3" presStyleCnt="4" custScaleX="118453" custLinFactNeighborX="12394">
        <dgm:presLayoutVars>
          <dgm:bulletEnabled val="1"/>
        </dgm:presLayoutVars>
      </dgm:prSet>
      <dgm:spPr/>
      <dgm:t>
        <a:bodyPr/>
        <a:lstStyle/>
        <a:p>
          <a:pPr rtl="1"/>
          <a:endParaRPr lang="ar-SY"/>
        </a:p>
      </dgm:t>
    </dgm:pt>
    <dgm:pt modelId="{9E648E75-5EE1-40F8-AAFC-7A52D2E74050}" type="pres">
      <dgm:prSet presAssocID="{85C6FBB5-2957-4607-85D8-A586B2B82DC0}" presName="FourConn_1-2" presStyleLbl="fgAccFollowNode1" presStyleIdx="0" presStyleCnt="3" custLinFactX="-25173" custLinFactNeighborX="-100000">
        <dgm:presLayoutVars>
          <dgm:bulletEnabled val="1"/>
        </dgm:presLayoutVars>
      </dgm:prSet>
      <dgm:spPr/>
      <dgm:t>
        <a:bodyPr/>
        <a:lstStyle/>
        <a:p>
          <a:pPr rtl="1"/>
          <a:endParaRPr lang="ar-SY"/>
        </a:p>
      </dgm:t>
    </dgm:pt>
    <dgm:pt modelId="{8C13AF85-8C86-46B0-B3DF-6B55F5590A62}" type="pres">
      <dgm:prSet presAssocID="{85C6FBB5-2957-4607-85D8-A586B2B82DC0}" presName="FourConn_2-3" presStyleLbl="fgAccFollowNode1" presStyleIdx="1" presStyleCnt="3" custLinFactNeighborX="-43665">
        <dgm:presLayoutVars>
          <dgm:bulletEnabled val="1"/>
        </dgm:presLayoutVars>
      </dgm:prSet>
      <dgm:spPr/>
      <dgm:t>
        <a:bodyPr/>
        <a:lstStyle/>
        <a:p>
          <a:pPr rtl="1"/>
          <a:endParaRPr lang="ar-SY"/>
        </a:p>
      </dgm:t>
    </dgm:pt>
    <dgm:pt modelId="{90033EE7-D0EE-47A0-81B9-3FB9228EE8F0}" type="pres">
      <dgm:prSet presAssocID="{85C6FBB5-2957-4607-85D8-A586B2B82DC0}" presName="FourConn_3-4" presStyleLbl="fgAccFollowNode1" presStyleIdx="2" presStyleCnt="3" custLinFactNeighborX="36626">
        <dgm:presLayoutVars>
          <dgm:bulletEnabled val="1"/>
        </dgm:presLayoutVars>
      </dgm:prSet>
      <dgm:spPr/>
      <dgm:t>
        <a:bodyPr/>
        <a:lstStyle/>
        <a:p>
          <a:pPr rtl="1"/>
          <a:endParaRPr lang="ar-SY"/>
        </a:p>
      </dgm:t>
    </dgm:pt>
    <dgm:pt modelId="{AC97C7BF-8DF6-4624-A458-0BD879BE6106}" type="pres">
      <dgm:prSet presAssocID="{85C6FBB5-2957-4607-85D8-A586B2B82DC0}" presName="FourNodes_1_text" presStyleLbl="node1" presStyleIdx="3" presStyleCnt="4">
        <dgm:presLayoutVars>
          <dgm:bulletEnabled val="1"/>
        </dgm:presLayoutVars>
      </dgm:prSet>
      <dgm:spPr/>
      <dgm:t>
        <a:bodyPr/>
        <a:lstStyle/>
        <a:p>
          <a:pPr rtl="1"/>
          <a:endParaRPr lang="ar-SY"/>
        </a:p>
      </dgm:t>
    </dgm:pt>
    <dgm:pt modelId="{E0A25373-3609-4AE2-BD2F-780D9DE8A056}" type="pres">
      <dgm:prSet presAssocID="{85C6FBB5-2957-4607-85D8-A586B2B82DC0}" presName="FourNodes_2_text" presStyleLbl="node1" presStyleIdx="3" presStyleCnt="4">
        <dgm:presLayoutVars>
          <dgm:bulletEnabled val="1"/>
        </dgm:presLayoutVars>
      </dgm:prSet>
      <dgm:spPr/>
      <dgm:t>
        <a:bodyPr/>
        <a:lstStyle/>
        <a:p>
          <a:pPr rtl="1"/>
          <a:endParaRPr lang="ar-SY"/>
        </a:p>
      </dgm:t>
    </dgm:pt>
    <dgm:pt modelId="{2230FAA2-C0E1-4B53-A55B-1BF8B5601794}" type="pres">
      <dgm:prSet presAssocID="{85C6FBB5-2957-4607-85D8-A586B2B82DC0}" presName="FourNodes_3_text" presStyleLbl="node1" presStyleIdx="3" presStyleCnt="4">
        <dgm:presLayoutVars>
          <dgm:bulletEnabled val="1"/>
        </dgm:presLayoutVars>
      </dgm:prSet>
      <dgm:spPr/>
      <dgm:t>
        <a:bodyPr/>
        <a:lstStyle/>
        <a:p>
          <a:pPr rtl="1"/>
          <a:endParaRPr lang="ar-SY"/>
        </a:p>
      </dgm:t>
    </dgm:pt>
    <dgm:pt modelId="{2D161EAF-C6BF-426D-AC9B-5E1A64FFF28C}" type="pres">
      <dgm:prSet presAssocID="{85C6FBB5-2957-4607-85D8-A586B2B82DC0}" presName="FourNodes_4_text" presStyleLbl="node1" presStyleIdx="3" presStyleCnt="4">
        <dgm:presLayoutVars>
          <dgm:bulletEnabled val="1"/>
        </dgm:presLayoutVars>
      </dgm:prSet>
      <dgm:spPr/>
      <dgm:t>
        <a:bodyPr/>
        <a:lstStyle/>
        <a:p>
          <a:pPr rtl="1"/>
          <a:endParaRPr lang="ar-SY"/>
        </a:p>
      </dgm:t>
    </dgm:pt>
  </dgm:ptLst>
  <dgm:cxnLst>
    <dgm:cxn modelId="{61B6EB5D-5F67-4093-87C1-4EB01DFC2D22}" srcId="{85C6FBB5-2957-4607-85D8-A586B2B82DC0}" destId="{7C424850-795A-4DC9-8639-44204F0C9E5E}" srcOrd="3" destOrd="0" parTransId="{249D04AC-F3D9-4499-8636-9BD24D3298A9}" sibTransId="{A99914E0-1BCC-48B8-BA43-F0F24FC066CB}"/>
    <dgm:cxn modelId="{34F09BA0-4C2C-433B-A6C0-8E4CF3F4D386}" type="presOf" srcId="{720F9B45-0A35-4175-B645-E062287EF939}" destId="{2230FAA2-C0E1-4B53-A55B-1BF8B5601794}" srcOrd="1" destOrd="0" presId="urn:microsoft.com/office/officeart/2005/8/layout/vProcess5"/>
    <dgm:cxn modelId="{C0FEFCD7-D8F8-4F41-8663-05A0086A3DB6}" type="presOf" srcId="{CF3E001B-3054-48AF-A164-DA273B7FB01D}" destId="{90033EE7-D0EE-47A0-81B9-3FB9228EE8F0}" srcOrd="0" destOrd="0" presId="urn:microsoft.com/office/officeart/2005/8/layout/vProcess5"/>
    <dgm:cxn modelId="{7A7A895E-1E83-40E3-98C7-A1A69B543818}" type="presOf" srcId="{04831529-BE87-49BF-B027-554B09608F55}" destId="{AC97C7BF-8DF6-4624-A458-0BD879BE6106}" srcOrd="1"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7559BA47-8EFB-4241-AFB3-3EC2E9058C19}" type="presOf" srcId="{85C6FBB5-2957-4607-85D8-A586B2B82DC0}" destId="{5DBB8D89-908D-45DA-8C7D-D8BEA769B9C0}" srcOrd="0" destOrd="0" presId="urn:microsoft.com/office/officeart/2005/8/layout/vProcess5"/>
    <dgm:cxn modelId="{0E31ED46-8041-4170-9D40-745A34B2939C}" srcId="{85C6FBB5-2957-4607-85D8-A586B2B82DC0}" destId="{720F9B45-0A35-4175-B645-E062287EF939}" srcOrd="2" destOrd="0" parTransId="{B8D7F246-E121-40F9-A7A3-28363408454D}" sibTransId="{CF3E001B-3054-48AF-A164-DA273B7FB01D}"/>
    <dgm:cxn modelId="{639C55C1-2B9B-4F08-8E93-CACB5533A5D7}" srcId="{85C6FBB5-2957-4607-85D8-A586B2B82DC0}" destId="{E2C6D5D4-21ED-4922-8D70-B3E25CFBA6C0}" srcOrd="1" destOrd="0" parTransId="{51CB7901-1372-4959-B096-8BD47FA62D4C}" sibTransId="{BF75A91A-DF94-4E43-9609-FE4964B825D7}"/>
    <dgm:cxn modelId="{D4319A73-6643-4370-9445-989E9ADF21D4}" type="presOf" srcId="{7C424850-795A-4DC9-8639-44204F0C9E5E}" destId="{4AAD2BB9-F8D2-4DC6-A8AB-4FD402F665A7}" srcOrd="0" destOrd="0" presId="urn:microsoft.com/office/officeart/2005/8/layout/vProcess5"/>
    <dgm:cxn modelId="{84C16601-26B9-4B5A-B539-4EDB54EFCC8F}" type="presOf" srcId="{BF75A91A-DF94-4E43-9609-FE4964B825D7}" destId="{8C13AF85-8C86-46B0-B3DF-6B55F5590A62}" srcOrd="0" destOrd="0" presId="urn:microsoft.com/office/officeart/2005/8/layout/vProcess5"/>
    <dgm:cxn modelId="{A2518F7F-5D4F-4B16-BDC6-B89FE813A585}" type="presOf" srcId="{4F8519A1-C497-46BF-9842-DF1F4793FE4B}" destId="{9E648E75-5EE1-40F8-AAFC-7A52D2E74050}" srcOrd="0" destOrd="0" presId="urn:microsoft.com/office/officeart/2005/8/layout/vProcess5"/>
    <dgm:cxn modelId="{6362ACD9-3D82-4C59-852F-BD7C17F489A8}" type="presOf" srcId="{7C424850-795A-4DC9-8639-44204F0C9E5E}" destId="{2D161EAF-C6BF-426D-AC9B-5E1A64FFF28C}" srcOrd="1" destOrd="0" presId="urn:microsoft.com/office/officeart/2005/8/layout/vProcess5"/>
    <dgm:cxn modelId="{50CE2055-5407-4309-B758-ABE725F80638}" type="presOf" srcId="{E2C6D5D4-21ED-4922-8D70-B3E25CFBA6C0}" destId="{3276A5D1-58F1-46B0-9580-AD1F4AB388B7}" srcOrd="0" destOrd="0" presId="urn:microsoft.com/office/officeart/2005/8/layout/vProcess5"/>
    <dgm:cxn modelId="{B8099F45-E787-4961-84EE-A18FE6CEB1C9}" type="presOf" srcId="{04831529-BE87-49BF-B027-554B09608F55}" destId="{8058FBFF-1437-4A9D-A3B8-01ADF988449F}" srcOrd="0" destOrd="0" presId="urn:microsoft.com/office/officeart/2005/8/layout/vProcess5"/>
    <dgm:cxn modelId="{87AFDFD8-35A1-4583-81DD-38A1BF36B708}" type="presOf" srcId="{720F9B45-0A35-4175-B645-E062287EF939}" destId="{C6E7FA7F-3716-455F-9EED-BF74537F8DE0}" srcOrd="0" destOrd="0" presId="urn:microsoft.com/office/officeart/2005/8/layout/vProcess5"/>
    <dgm:cxn modelId="{45099650-2F09-4FDB-9508-D814EEC07B84}" type="presOf" srcId="{E2C6D5D4-21ED-4922-8D70-B3E25CFBA6C0}" destId="{E0A25373-3609-4AE2-BD2F-780D9DE8A056}" srcOrd="1" destOrd="0" presId="urn:microsoft.com/office/officeart/2005/8/layout/vProcess5"/>
    <dgm:cxn modelId="{F228BE4B-E346-4B52-980F-58AEEA20D3F5}" type="presParOf" srcId="{5DBB8D89-908D-45DA-8C7D-D8BEA769B9C0}" destId="{55295B5F-8453-403C-9E84-E154ECDBAD03}" srcOrd="0" destOrd="0" presId="urn:microsoft.com/office/officeart/2005/8/layout/vProcess5"/>
    <dgm:cxn modelId="{63F2132B-D1E4-459D-994A-732F87D17CA1}" type="presParOf" srcId="{5DBB8D89-908D-45DA-8C7D-D8BEA769B9C0}" destId="{8058FBFF-1437-4A9D-A3B8-01ADF988449F}" srcOrd="1" destOrd="0" presId="urn:microsoft.com/office/officeart/2005/8/layout/vProcess5"/>
    <dgm:cxn modelId="{712906DF-07AC-49F8-9D46-17D02CC176CD}" type="presParOf" srcId="{5DBB8D89-908D-45DA-8C7D-D8BEA769B9C0}" destId="{3276A5D1-58F1-46B0-9580-AD1F4AB388B7}" srcOrd="2" destOrd="0" presId="urn:microsoft.com/office/officeart/2005/8/layout/vProcess5"/>
    <dgm:cxn modelId="{907B8113-3426-42D4-B11F-753A8ACC682A}" type="presParOf" srcId="{5DBB8D89-908D-45DA-8C7D-D8BEA769B9C0}" destId="{C6E7FA7F-3716-455F-9EED-BF74537F8DE0}" srcOrd="3" destOrd="0" presId="urn:microsoft.com/office/officeart/2005/8/layout/vProcess5"/>
    <dgm:cxn modelId="{F38343A3-E1F6-4C48-B65A-1CC0275C40EB}" type="presParOf" srcId="{5DBB8D89-908D-45DA-8C7D-D8BEA769B9C0}" destId="{4AAD2BB9-F8D2-4DC6-A8AB-4FD402F665A7}" srcOrd="4" destOrd="0" presId="urn:microsoft.com/office/officeart/2005/8/layout/vProcess5"/>
    <dgm:cxn modelId="{759F412F-C875-4094-95E2-12DD4948215A}" type="presParOf" srcId="{5DBB8D89-908D-45DA-8C7D-D8BEA769B9C0}" destId="{9E648E75-5EE1-40F8-AAFC-7A52D2E74050}" srcOrd="5" destOrd="0" presId="urn:microsoft.com/office/officeart/2005/8/layout/vProcess5"/>
    <dgm:cxn modelId="{7AE3EA64-34E3-4543-9B64-B4F36704E64A}" type="presParOf" srcId="{5DBB8D89-908D-45DA-8C7D-D8BEA769B9C0}" destId="{8C13AF85-8C86-46B0-B3DF-6B55F5590A62}" srcOrd="6" destOrd="0" presId="urn:microsoft.com/office/officeart/2005/8/layout/vProcess5"/>
    <dgm:cxn modelId="{19209E35-4DFA-4BA2-BCAA-6266CAA1700C}" type="presParOf" srcId="{5DBB8D89-908D-45DA-8C7D-D8BEA769B9C0}" destId="{90033EE7-D0EE-47A0-81B9-3FB9228EE8F0}" srcOrd="7" destOrd="0" presId="urn:microsoft.com/office/officeart/2005/8/layout/vProcess5"/>
    <dgm:cxn modelId="{8942AF78-2D9F-4F33-A26E-398F217F3BDF}" type="presParOf" srcId="{5DBB8D89-908D-45DA-8C7D-D8BEA769B9C0}" destId="{AC97C7BF-8DF6-4624-A458-0BD879BE6106}" srcOrd="8" destOrd="0" presId="urn:microsoft.com/office/officeart/2005/8/layout/vProcess5"/>
    <dgm:cxn modelId="{0E4D2172-7631-47C2-A024-037FA08A1442}" type="presParOf" srcId="{5DBB8D89-908D-45DA-8C7D-D8BEA769B9C0}" destId="{E0A25373-3609-4AE2-BD2F-780D9DE8A056}" srcOrd="9" destOrd="0" presId="urn:microsoft.com/office/officeart/2005/8/layout/vProcess5"/>
    <dgm:cxn modelId="{172CDE3E-E695-4A03-80C7-0AE1704F7C58}" type="presParOf" srcId="{5DBB8D89-908D-45DA-8C7D-D8BEA769B9C0}" destId="{2230FAA2-C0E1-4B53-A55B-1BF8B5601794}" srcOrd="10" destOrd="0" presId="urn:microsoft.com/office/officeart/2005/8/layout/vProcess5"/>
    <dgm:cxn modelId="{470E9AFA-2CC4-4BF3-A322-DD45D2BD32BC}" type="presParOf" srcId="{5DBB8D89-908D-45DA-8C7D-D8BEA769B9C0}" destId="{2D161EAF-C6BF-426D-AC9B-5E1A64FFF2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3" csCatId="colorful" phldr="1"/>
      <dgm:spPr/>
      <dgm:t>
        <a:bodyPr/>
        <a:lstStyle/>
        <a:p>
          <a:endParaRPr lang="en-US"/>
        </a:p>
      </dgm:t>
    </dgm:pt>
    <dgm:pt modelId="{04831529-BE87-49BF-B027-554B09608F55}">
      <dgm:prSet phldrT="[نص]" custT="1"/>
      <dgm:spPr/>
      <dgm:t>
        <a:bodyPr/>
        <a:lstStyle/>
        <a:p>
          <a:pPr algn="ctr" rtl="1"/>
          <a:r>
            <a:rPr lang="ar-SY" sz="2400" b="0" u="sng" dirty="0">
              <a:solidFill>
                <a:srgbClr val="002060"/>
              </a:solidFill>
              <a:latin typeface="Simplified Arabic" pitchFamily="18" charset="-78"/>
              <a:cs typeface="Simplified Arabic" pitchFamily="18" charset="-78"/>
            </a:rPr>
            <a:t>البحث السادس:</a:t>
          </a:r>
          <a:r>
            <a:rPr lang="ar-SY" sz="2400" b="0" u="none" dirty="0">
              <a:solidFill>
                <a:srgbClr val="002060"/>
              </a:solidFill>
              <a:latin typeface="Simplified Arabic" pitchFamily="18" charset="-78"/>
              <a:cs typeface="Simplified Arabic" pitchFamily="18" charset="-78"/>
            </a:rPr>
            <a:t> </a:t>
          </a:r>
          <a:r>
            <a:rPr lang="ar-SY" sz="2400" dirty="0" err="1">
              <a:solidFill>
                <a:srgbClr val="002060"/>
              </a:solidFill>
            </a:rPr>
            <a:t>مناطرة</a:t>
          </a:r>
          <a:r>
            <a:rPr lang="ar-SY" sz="2400" dirty="0">
              <a:solidFill>
                <a:srgbClr val="002060"/>
              </a:solidFill>
            </a:rPr>
            <a:t> عيار أضداد </a:t>
          </a:r>
          <a:r>
            <a:rPr lang="ar-SY" sz="2400" dirty="0" err="1">
              <a:solidFill>
                <a:srgbClr val="002060"/>
              </a:solidFill>
            </a:rPr>
            <a:t>الـ</a:t>
          </a:r>
          <a:r>
            <a:rPr lang="ar-SY" sz="2400" dirty="0">
              <a:solidFill>
                <a:srgbClr val="002060"/>
              </a:solidFill>
            </a:rPr>
            <a:t> </a:t>
          </a:r>
          <a:r>
            <a:rPr lang="en-US" sz="2400" dirty="0" err="1">
              <a:solidFill>
                <a:srgbClr val="002060"/>
              </a:solidFill>
            </a:rPr>
            <a:t>IgM</a:t>
          </a:r>
          <a:r>
            <a:rPr lang="ar-SY" sz="2400" dirty="0">
              <a:solidFill>
                <a:srgbClr val="002060"/>
              </a:solidFill>
            </a:rPr>
            <a:t> و </a:t>
          </a:r>
          <a:r>
            <a:rPr lang="en-US" sz="2400" dirty="0" err="1">
              <a:solidFill>
                <a:srgbClr val="002060"/>
              </a:solidFill>
            </a:rPr>
            <a:t>IgG</a:t>
          </a:r>
          <a:r>
            <a:rPr lang="ar-SY" sz="2400" dirty="0">
              <a:solidFill>
                <a:srgbClr val="002060"/>
              </a:solidFill>
            </a:rPr>
            <a:t> لدى مرضى الفيروس التاجي المستجد </a:t>
          </a:r>
          <a:r>
            <a:rPr lang="en-US" sz="2400" dirty="0">
              <a:solidFill>
                <a:srgbClr val="002060"/>
              </a:solidFill>
            </a:rPr>
            <a:t>COVID 19</a:t>
          </a:r>
          <a:r>
            <a:rPr lang="ar-SY" sz="2400" b="0" dirty="0">
              <a:solidFill>
                <a:srgbClr val="002060"/>
              </a:solidFill>
            </a:rPr>
            <a:t>.</a:t>
          </a:r>
          <a:endParaRPr lang="en-US" sz="2400" b="0" dirty="0">
            <a:solidFill>
              <a:srgbClr val="002060"/>
            </a:solidFill>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4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ctr">
            <a:lnSpc>
              <a:spcPct val="100000"/>
            </a:lnSpc>
            <a:spcAft>
              <a:spcPts val="0"/>
            </a:spcAft>
          </a:pPr>
          <a:r>
            <a:rPr lang="ar-SY" sz="2400" dirty="0">
              <a:solidFill>
                <a:srgbClr val="002060"/>
              </a:solidFill>
              <a:latin typeface="Simplified Arabic" pitchFamily="18" charset="-78"/>
              <a:cs typeface="Simplified Arabic" pitchFamily="18" charset="-78"/>
            </a:rPr>
            <a:t>أ.د. سحر الفاهوم،  د. أحمد </a:t>
          </a:r>
          <a:r>
            <a:rPr lang="ar-SY" sz="2400" dirty="0" err="1">
              <a:solidFill>
                <a:srgbClr val="002060"/>
              </a:solidFill>
              <a:latin typeface="Simplified Arabic" pitchFamily="18" charset="-78"/>
              <a:cs typeface="Simplified Arabic" pitchFamily="18" charset="-78"/>
            </a:rPr>
            <a:t>كنامة</a:t>
          </a:r>
          <a:endParaRPr lang="ar-SY" sz="24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4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Y" sz="2400" u="sng" dirty="0">
              <a:solidFill>
                <a:srgbClr val="002060"/>
              </a:solidFill>
              <a:latin typeface="Simplified Arabic" pitchFamily="18" charset="-78"/>
              <a:cs typeface="Simplified Arabic" pitchFamily="18" charset="-78"/>
            </a:rPr>
            <a:t>الهدف</a:t>
          </a:r>
          <a:r>
            <a:rPr lang="ar-SY" sz="2400" dirty="0">
              <a:solidFill>
                <a:srgbClr val="002060"/>
              </a:solidFill>
              <a:latin typeface="Simplified Arabic" pitchFamily="18" charset="-78"/>
              <a:cs typeface="Simplified Arabic" pitchFamily="18" charset="-78"/>
            </a:rPr>
            <a:t>: دراسة استمرار عيار الأضداد </a:t>
          </a:r>
          <a:r>
            <a:rPr lang="en-US" sz="2400" dirty="0" err="1">
              <a:solidFill>
                <a:srgbClr val="002060"/>
              </a:solidFill>
              <a:latin typeface="Simplified Arabic" pitchFamily="18" charset="-78"/>
              <a:cs typeface="Simplified Arabic" pitchFamily="18" charset="-78"/>
            </a:rPr>
            <a:t>IgM</a:t>
          </a:r>
          <a:r>
            <a:rPr lang="en-US" sz="2400" dirty="0">
              <a:solidFill>
                <a:srgbClr val="002060"/>
              </a:solidFill>
              <a:latin typeface="Simplified Arabic" pitchFamily="18" charset="-78"/>
              <a:cs typeface="Simplified Arabic" pitchFamily="18" charset="-78"/>
            </a:rPr>
            <a:t> , </a:t>
          </a:r>
          <a:r>
            <a:rPr lang="en-US" sz="2400" dirty="0" err="1">
              <a:solidFill>
                <a:srgbClr val="002060"/>
              </a:solidFill>
              <a:latin typeface="Simplified Arabic" pitchFamily="18" charset="-78"/>
              <a:cs typeface="Simplified Arabic" pitchFamily="18" charset="-78"/>
            </a:rPr>
            <a:t>IgG</a:t>
          </a:r>
          <a:r>
            <a:rPr lang="ar-SY" sz="2400" dirty="0">
              <a:solidFill>
                <a:srgbClr val="002060"/>
              </a:solidFill>
              <a:latin typeface="Simplified Arabic" pitchFamily="18" charset="-78"/>
              <a:cs typeface="Simplified Arabic" pitchFamily="18" charset="-78"/>
            </a:rPr>
            <a:t> مع الزمن لدى المصابين بفيروس </a:t>
          </a:r>
          <a:r>
            <a:rPr lang="en-US" sz="2400" dirty="0">
              <a:solidFill>
                <a:srgbClr val="002060"/>
              </a:solidFill>
              <a:latin typeface="Simplified Arabic" pitchFamily="18" charset="-78"/>
              <a:cs typeface="Simplified Arabic" pitchFamily="18" charset="-78"/>
            </a:rPr>
            <a:t>COVID-19</a:t>
          </a:r>
          <a:r>
            <a:rPr lang="ar-SY" sz="2400" dirty="0">
              <a:solidFill>
                <a:srgbClr val="002060"/>
              </a:solidFill>
              <a:latin typeface="Simplified Arabic" pitchFamily="18" charset="-78"/>
              <a:cs typeface="Simplified Arabic" pitchFamily="18" charset="-78"/>
            </a:rPr>
            <a:t> </a:t>
          </a:r>
          <a:r>
            <a:rPr lang="ar-SY" sz="2400" dirty="0" err="1">
              <a:solidFill>
                <a:srgbClr val="002060"/>
              </a:solidFill>
              <a:latin typeface="Simplified Arabic" pitchFamily="18" charset="-78"/>
              <a:cs typeface="Simplified Arabic" pitchFamily="18" charset="-78"/>
            </a:rPr>
            <a:t>ومناطرة</a:t>
          </a:r>
          <a:r>
            <a:rPr lang="ar-SY" sz="2400" dirty="0">
              <a:solidFill>
                <a:srgbClr val="002060"/>
              </a:solidFill>
              <a:latin typeface="Simplified Arabic" pitchFamily="18" charset="-78"/>
              <a:cs typeface="Simplified Arabic" pitchFamily="18" charset="-78"/>
            </a:rPr>
            <a:t> ظهور واختفاء هذه الأضداد في </a:t>
          </a:r>
          <a:r>
            <a:rPr lang="ar-SY" sz="2400" dirty="0" err="1">
              <a:solidFill>
                <a:srgbClr val="002060"/>
              </a:solidFill>
              <a:latin typeface="Simplified Arabic" pitchFamily="18" charset="-78"/>
              <a:cs typeface="Simplified Arabic" pitchFamily="18" charset="-78"/>
            </a:rPr>
            <a:t>مصول</a:t>
          </a:r>
          <a:r>
            <a:rPr lang="ar-SY" sz="2400" dirty="0">
              <a:solidFill>
                <a:srgbClr val="002060"/>
              </a:solidFill>
              <a:latin typeface="Simplified Arabic" pitchFamily="18" charset="-78"/>
              <a:cs typeface="Simplified Arabic" pitchFamily="18" charset="-78"/>
            </a:rPr>
            <a:t> المرضى.</a:t>
          </a:r>
          <a:endParaRPr lang="en-US" sz="2400" dirty="0">
            <a:solidFill>
              <a:srgbClr val="002060"/>
            </a:solidFill>
            <a:latin typeface="Simplified Arabic" pitchFamily="18" charset="-78"/>
            <a:cs typeface="Simplified Arabic" pitchFamily="18" charset="-78"/>
          </a:endParaRPr>
        </a:p>
      </dgm:t>
    </dgm:pt>
    <dgm:pt modelId="{B8D7F246-E121-40F9-A7A3-28363408454D}" type="parTrans" cxnId="{0E31ED46-8041-4170-9D40-745A34B2939C}">
      <dgm:prSet/>
      <dgm:spPr/>
      <dgm:t>
        <a:bodyPr/>
        <a:lstStyle/>
        <a:p>
          <a:pPr algn="ctr"/>
          <a:endParaRPr lang="en-US" sz="24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ctr" rtl="1">
            <a:lnSpc>
              <a:spcPct val="100000"/>
            </a:lnSpc>
            <a:spcAft>
              <a:spcPts val="0"/>
            </a:spcAft>
          </a:pPr>
          <a:r>
            <a:rPr lang="ar-SY" sz="2400" dirty="0">
              <a:solidFill>
                <a:srgbClr val="002060"/>
              </a:solidFill>
              <a:latin typeface="Simplified Arabic" pitchFamily="18" charset="-78"/>
              <a:cs typeface="Simplified Arabic" pitchFamily="18" charset="-78"/>
            </a:rPr>
            <a:t>عدد المشمولين بالدراسة /</a:t>
          </a:r>
          <a:r>
            <a:rPr lang="en-US" sz="2400" dirty="0">
              <a:solidFill>
                <a:srgbClr val="002060"/>
              </a:solidFill>
              <a:latin typeface="Simplified Arabic" pitchFamily="18" charset="-78"/>
              <a:cs typeface="Simplified Arabic" pitchFamily="18" charset="-78"/>
            </a:rPr>
            <a:t>10</a:t>
          </a:r>
          <a:r>
            <a:rPr lang="ar-SY" sz="2400" dirty="0">
              <a:solidFill>
                <a:srgbClr val="002060"/>
              </a:solidFill>
              <a:latin typeface="Simplified Arabic" pitchFamily="18" charset="-78"/>
              <a:cs typeface="Simplified Arabic" pitchFamily="18" charset="-78"/>
            </a:rPr>
            <a:t>/.</a:t>
          </a:r>
        </a:p>
        <a:p>
          <a:pPr algn="ctr" rtl="1">
            <a:lnSpc>
              <a:spcPct val="100000"/>
            </a:lnSpc>
            <a:spcAft>
              <a:spcPts val="0"/>
            </a:spcAft>
          </a:pPr>
          <a:r>
            <a:rPr lang="ar-SY" sz="2400" dirty="0">
              <a:solidFill>
                <a:srgbClr val="002060"/>
              </a:solidFill>
              <a:latin typeface="Simplified Arabic" pitchFamily="18" charset="-78"/>
              <a:cs typeface="Simplified Arabic" pitchFamily="18" charset="-78"/>
            </a:rPr>
            <a:t>(البحث قيد الإنجاز)</a:t>
          </a:r>
          <a:endParaRPr lang="en-US" sz="2400" dirty="0">
            <a:solidFill>
              <a:srgbClr val="002060"/>
            </a:solidFill>
            <a:latin typeface="Simplified Arabic" pitchFamily="18" charset="-78"/>
            <a:cs typeface="Simplified Arabic" pitchFamily="18" charset="-78"/>
          </a:endParaRPr>
        </a:p>
      </dgm:t>
    </dgm:pt>
    <dgm:pt modelId="{249D04AC-F3D9-4499-8636-9BD24D3298A9}" type="par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8058FBFF-1437-4A9D-A3B8-01ADF988449F}" type="pres">
      <dgm:prSet presAssocID="{85C6FBB5-2957-4607-85D8-A586B2B82DC0}" presName="FourNodes_1" presStyleLbl="node1" presStyleIdx="0" presStyleCnt="4" custScaleX="125000" custLinFactNeighborX="-12309">
        <dgm:presLayoutVars>
          <dgm:bulletEnabled val="1"/>
        </dgm:presLayoutVars>
      </dgm:prSet>
      <dgm:spPr/>
      <dgm:t>
        <a:bodyPr/>
        <a:lstStyle/>
        <a:p>
          <a:pPr rtl="1"/>
          <a:endParaRPr lang="ar-SY"/>
        </a:p>
      </dgm:t>
    </dgm:pt>
    <dgm:pt modelId="{3276A5D1-58F1-46B0-9580-AD1F4AB388B7}" type="pres">
      <dgm:prSet presAssocID="{85C6FBB5-2957-4607-85D8-A586B2B82DC0}" presName="FourNodes_2" presStyleLbl="node1" presStyleIdx="1" presStyleCnt="4" custScaleX="125000" custScaleY="82318" custLinFactNeighborX="-2488" custLinFactNeighborY="-18094">
        <dgm:presLayoutVars>
          <dgm:bulletEnabled val="1"/>
        </dgm:presLayoutVars>
      </dgm:prSet>
      <dgm:spPr/>
      <dgm:t>
        <a:bodyPr/>
        <a:lstStyle/>
        <a:p>
          <a:pPr rtl="1"/>
          <a:endParaRPr lang="ar-SY"/>
        </a:p>
      </dgm:t>
    </dgm:pt>
    <dgm:pt modelId="{C6E7FA7F-3716-455F-9EED-BF74537F8DE0}" type="pres">
      <dgm:prSet presAssocID="{85C6FBB5-2957-4607-85D8-A586B2B82DC0}" presName="FourNodes_3" presStyleLbl="node1" presStyleIdx="2" presStyleCnt="4" custScaleX="125000" custScaleY="125356" custLinFactNeighborX="4387" custLinFactNeighborY="-21517">
        <dgm:presLayoutVars>
          <dgm:bulletEnabled val="1"/>
        </dgm:presLayoutVars>
      </dgm:prSet>
      <dgm:spPr/>
      <dgm:t>
        <a:bodyPr/>
        <a:lstStyle/>
        <a:p>
          <a:pPr rtl="1"/>
          <a:endParaRPr lang="ar-SY"/>
        </a:p>
      </dgm:t>
    </dgm:pt>
    <dgm:pt modelId="{4AAD2BB9-F8D2-4DC6-A8AB-4FD402F665A7}" type="pres">
      <dgm:prSet presAssocID="{85C6FBB5-2957-4607-85D8-A586B2B82DC0}" presName="FourNodes_4" presStyleLbl="node1" presStyleIdx="3" presStyleCnt="4" custScaleX="123950" custScaleY="103518" custLinFactNeighborX="12394" custLinFactNeighborY="-6293">
        <dgm:presLayoutVars>
          <dgm:bulletEnabled val="1"/>
        </dgm:presLayoutVars>
      </dgm:prSet>
      <dgm:spPr/>
      <dgm:t>
        <a:bodyPr/>
        <a:lstStyle/>
        <a:p>
          <a:pPr rtl="1"/>
          <a:endParaRPr lang="ar-SY"/>
        </a:p>
      </dgm:t>
    </dgm:pt>
    <dgm:pt modelId="{9E648E75-5EE1-40F8-AAFC-7A52D2E74050}" type="pres">
      <dgm:prSet presAssocID="{85C6FBB5-2957-4607-85D8-A586B2B82DC0}" presName="FourConn_1-2" presStyleLbl="fgAccFollowNode1" presStyleIdx="0" presStyleCnt="3" custLinFactX="-25173" custLinFactNeighborX="-100000">
        <dgm:presLayoutVars>
          <dgm:bulletEnabled val="1"/>
        </dgm:presLayoutVars>
      </dgm:prSet>
      <dgm:spPr/>
      <dgm:t>
        <a:bodyPr/>
        <a:lstStyle/>
        <a:p>
          <a:pPr rtl="1"/>
          <a:endParaRPr lang="ar-SY"/>
        </a:p>
      </dgm:t>
    </dgm:pt>
    <dgm:pt modelId="{8C13AF85-8C86-46B0-B3DF-6B55F5590A62}" type="pres">
      <dgm:prSet presAssocID="{85C6FBB5-2957-4607-85D8-A586B2B82DC0}" presName="FourConn_2-3" presStyleLbl="fgAccFollowNode1" presStyleIdx="1" presStyleCnt="3" custLinFactNeighborX="-43665" custLinFactNeighborY="-21725">
        <dgm:presLayoutVars>
          <dgm:bulletEnabled val="1"/>
        </dgm:presLayoutVars>
      </dgm:prSet>
      <dgm:spPr/>
      <dgm:t>
        <a:bodyPr/>
        <a:lstStyle/>
        <a:p>
          <a:pPr rtl="1"/>
          <a:endParaRPr lang="ar-SY"/>
        </a:p>
      </dgm:t>
    </dgm:pt>
    <dgm:pt modelId="{90033EE7-D0EE-47A0-81B9-3FB9228EE8F0}" type="pres">
      <dgm:prSet presAssocID="{85C6FBB5-2957-4607-85D8-A586B2B82DC0}" presName="FourConn_3-4" presStyleLbl="fgAccFollowNode1" presStyleIdx="2" presStyleCnt="3" custLinFactNeighborX="36626">
        <dgm:presLayoutVars>
          <dgm:bulletEnabled val="1"/>
        </dgm:presLayoutVars>
      </dgm:prSet>
      <dgm:spPr/>
      <dgm:t>
        <a:bodyPr/>
        <a:lstStyle/>
        <a:p>
          <a:pPr rtl="1"/>
          <a:endParaRPr lang="ar-SY"/>
        </a:p>
      </dgm:t>
    </dgm:pt>
    <dgm:pt modelId="{AC97C7BF-8DF6-4624-A458-0BD879BE6106}" type="pres">
      <dgm:prSet presAssocID="{85C6FBB5-2957-4607-85D8-A586B2B82DC0}" presName="FourNodes_1_text" presStyleLbl="node1" presStyleIdx="3" presStyleCnt="4">
        <dgm:presLayoutVars>
          <dgm:bulletEnabled val="1"/>
        </dgm:presLayoutVars>
      </dgm:prSet>
      <dgm:spPr/>
      <dgm:t>
        <a:bodyPr/>
        <a:lstStyle/>
        <a:p>
          <a:pPr rtl="1"/>
          <a:endParaRPr lang="ar-SY"/>
        </a:p>
      </dgm:t>
    </dgm:pt>
    <dgm:pt modelId="{E0A25373-3609-4AE2-BD2F-780D9DE8A056}" type="pres">
      <dgm:prSet presAssocID="{85C6FBB5-2957-4607-85D8-A586B2B82DC0}" presName="FourNodes_2_text" presStyleLbl="node1" presStyleIdx="3" presStyleCnt="4">
        <dgm:presLayoutVars>
          <dgm:bulletEnabled val="1"/>
        </dgm:presLayoutVars>
      </dgm:prSet>
      <dgm:spPr/>
      <dgm:t>
        <a:bodyPr/>
        <a:lstStyle/>
        <a:p>
          <a:pPr rtl="1"/>
          <a:endParaRPr lang="ar-SY"/>
        </a:p>
      </dgm:t>
    </dgm:pt>
    <dgm:pt modelId="{2230FAA2-C0E1-4B53-A55B-1BF8B5601794}" type="pres">
      <dgm:prSet presAssocID="{85C6FBB5-2957-4607-85D8-A586B2B82DC0}" presName="FourNodes_3_text" presStyleLbl="node1" presStyleIdx="3" presStyleCnt="4">
        <dgm:presLayoutVars>
          <dgm:bulletEnabled val="1"/>
        </dgm:presLayoutVars>
      </dgm:prSet>
      <dgm:spPr/>
      <dgm:t>
        <a:bodyPr/>
        <a:lstStyle/>
        <a:p>
          <a:pPr rtl="1"/>
          <a:endParaRPr lang="ar-SY"/>
        </a:p>
      </dgm:t>
    </dgm:pt>
    <dgm:pt modelId="{2D161EAF-C6BF-426D-AC9B-5E1A64FFF28C}" type="pres">
      <dgm:prSet presAssocID="{85C6FBB5-2957-4607-85D8-A586B2B82DC0}" presName="FourNodes_4_text" presStyleLbl="node1" presStyleIdx="3" presStyleCnt="4">
        <dgm:presLayoutVars>
          <dgm:bulletEnabled val="1"/>
        </dgm:presLayoutVars>
      </dgm:prSet>
      <dgm:spPr/>
      <dgm:t>
        <a:bodyPr/>
        <a:lstStyle/>
        <a:p>
          <a:pPr rtl="1"/>
          <a:endParaRPr lang="ar-SY"/>
        </a:p>
      </dgm:t>
    </dgm:pt>
  </dgm:ptLst>
  <dgm:cxnLst>
    <dgm:cxn modelId="{BFCD59F5-CA0B-4A3A-A993-957BF2855AD0}" type="presOf" srcId="{720F9B45-0A35-4175-B645-E062287EF939}" destId="{C6E7FA7F-3716-455F-9EED-BF74537F8DE0}" srcOrd="0" destOrd="0" presId="urn:microsoft.com/office/officeart/2005/8/layout/vProcess5"/>
    <dgm:cxn modelId="{F57AEE3D-9C5D-4799-87A0-F9AD5D92F6BF}" type="presOf" srcId="{7C424850-795A-4DC9-8639-44204F0C9E5E}" destId="{2D161EAF-C6BF-426D-AC9B-5E1A64FFF28C}" srcOrd="1" destOrd="0" presId="urn:microsoft.com/office/officeart/2005/8/layout/vProcess5"/>
    <dgm:cxn modelId="{61B6EB5D-5F67-4093-87C1-4EB01DFC2D22}" srcId="{85C6FBB5-2957-4607-85D8-A586B2B82DC0}" destId="{7C424850-795A-4DC9-8639-44204F0C9E5E}" srcOrd="3" destOrd="0" parTransId="{249D04AC-F3D9-4499-8636-9BD24D3298A9}" sibTransId="{A99914E0-1BCC-48B8-BA43-F0F24FC066CB}"/>
    <dgm:cxn modelId="{6EA0106B-AA95-4F73-89D8-D5096D448A53}" type="presOf" srcId="{4F8519A1-C497-46BF-9842-DF1F4793FE4B}" destId="{9E648E75-5EE1-40F8-AAFC-7A52D2E74050}" srcOrd="0" destOrd="0" presId="urn:microsoft.com/office/officeart/2005/8/layout/vProcess5"/>
    <dgm:cxn modelId="{FEF4B205-9A74-42B6-A988-967973F1F4EB}" type="presOf" srcId="{04831529-BE87-49BF-B027-554B09608F55}" destId="{AC97C7BF-8DF6-4624-A458-0BD879BE6106}" srcOrd="1" destOrd="0" presId="urn:microsoft.com/office/officeart/2005/8/layout/vProcess5"/>
    <dgm:cxn modelId="{F773F82F-4932-4557-9D8F-1DF9C8A7081F}" type="presOf" srcId="{E2C6D5D4-21ED-4922-8D70-B3E25CFBA6C0}" destId="{E0A25373-3609-4AE2-BD2F-780D9DE8A056}" srcOrd="1" destOrd="0" presId="urn:microsoft.com/office/officeart/2005/8/layout/vProcess5"/>
    <dgm:cxn modelId="{E176C669-1CF6-4EC7-A333-AFC16D6EE875}" type="presOf" srcId="{04831529-BE87-49BF-B027-554B09608F55}" destId="{8058FBFF-1437-4A9D-A3B8-01ADF988449F}" srcOrd="0" destOrd="0" presId="urn:microsoft.com/office/officeart/2005/8/layout/vProcess5"/>
    <dgm:cxn modelId="{9B26DDFF-92F2-4942-832D-7DDC81A7DF85}" type="presOf" srcId="{E2C6D5D4-21ED-4922-8D70-B3E25CFBA6C0}" destId="{3276A5D1-58F1-46B0-9580-AD1F4AB388B7}" srcOrd="0"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0E31ED46-8041-4170-9D40-745A34B2939C}" srcId="{85C6FBB5-2957-4607-85D8-A586B2B82DC0}" destId="{720F9B45-0A35-4175-B645-E062287EF939}" srcOrd="2" destOrd="0" parTransId="{B8D7F246-E121-40F9-A7A3-28363408454D}" sibTransId="{CF3E001B-3054-48AF-A164-DA273B7FB01D}"/>
    <dgm:cxn modelId="{FE68E855-1767-43CD-9CAC-9DC07259F9BD}" type="presOf" srcId="{CF3E001B-3054-48AF-A164-DA273B7FB01D}" destId="{90033EE7-D0EE-47A0-81B9-3FB9228EE8F0}" srcOrd="0" destOrd="0" presId="urn:microsoft.com/office/officeart/2005/8/layout/vProcess5"/>
    <dgm:cxn modelId="{639C55C1-2B9B-4F08-8E93-CACB5533A5D7}" srcId="{85C6FBB5-2957-4607-85D8-A586B2B82DC0}" destId="{E2C6D5D4-21ED-4922-8D70-B3E25CFBA6C0}" srcOrd="1" destOrd="0" parTransId="{51CB7901-1372-4959-B096-8BD47FA62D4C}" sibTransId="{BF75A91A-DF94-4E43-9609-FE4964B825D7}"/>
    <dgm:cxn modelId="{BCC37B5E-5FE9-40D7-A2D8-62C2A2FC804E}" type="presOf" srcId="{BF75A91A-DF94-4E43-9609-FE4964B825D7}" destId="{8C13AF85-8C86-46B0-B3DF-6B55F5590A62}" srcOrd="0" destOrd="0" presId="urn:microsoft.com/office/officeart/2005/8/layout/vProcess5"/>
    <dgm:cxn modelId="{88E7DB49-24D6-41EE-B12C-6D934DF7A718}" type="presOf" srcId="{7C424850-795A-4DC9-8639-44204F0C9E5E}" destId="{4AAD2BB9-F8D2-4DC6-A8AB-4FD402F665A7}" srcOrd="0" destOrd="0" presId="urn:microsoft.com/office/officeart/2005/8/layout/vProcess5"/>
    <dgm:cxn modelId="{2D2C26FC-5DCD-4F91-9FB1-4D846C7A5254}" type="presOf" srcId="{85C6FBB5-2957-4607-85D8-A586B2B82DC0}" destId="{5DBB8D89-908D-45DA-8C7D-D8BEA769B9C0}" srcOrd="0" destOrd="0" presId="urn:microsoft.com/office/officeart/2005/8/layout/vProcess5"/>
    <dgm:cxn modelId="{8844D77E-726A-41EB-8DF2-CC6A51A65397}" type="presOf" srcId="{720F9B45-0A35-4175-B645-E062287EF939}" destId="{2230FAA2-C0E1-4B53-A55B-1BF8B5601794}" srcOrd="1" destOrd="0" presId="urn:microsoft.com/office/officeart/2005/8/layout/vProcess5"/>
    <dgm:cxn modelId="{605B5204-DE68-4ECD-8664-6E67D732E1A8}" type="presParOf" srcId="{5DBB8D89-908D-45DA-8C7D-D8BEA769B9C0}" destId="{55295B5F-8453-403C-9E84-E154ECDBAD03}" srcOrd="0" destOrd="0" presId="urn:microsoft.com/office/officeart/2005/8/layout/vProcess5"/>
    <dgm:cxn modelId="{0C1E8E45-2FAC-4CB0-80B4-94D0EFD6BAC7}" type="presParOf" srcId="{5DBB8D89-908D-45DA-8C7D-D8BEA769B9C0}" destId="{8058FBFF-1437-4A9D-A3B8-01ADF988449F}" srcOrd="1" destOrd="0" presId="urn:microsoft.com/office/officeart/2005/8/layout/vProcess5"/>
    <dgm:cxn modelId="{79CBDDA9-90B3-4EF5-B10E-DCD8DF261FF7}" type="presParOf" srcId="{5DBB8D89-908D-45DA-8C7D-D8BEA769B9C0}" destId="{3276A5D1-58F1-46B0-9580-AD1F4AB388B7}" srcOrd="2" destOrd="0" presId="urn:microsoft.com/office/officeart/2005/8/layout/vProcess5"/>
    <dgm:cxn modelId="{37F0E4ED-48A6-4147-99BB-59B56B134F17}" type="presParOf" srcId="{5DBB8D89-908D-45DA-8C7D-D8BEA769B9C0}" destId="{C6E7FA7F-3716-455F-9EED-BF74537F8DE0}" srcOrd="3" destOrd="0" presId="urn:microsoft.com/office/officeart/2005/8/layout/vProcess5"/>
    <dgm:cxn modelId="{4BCBA549-65AE-41F9-BCDC-7EE5416A6AD1}" type="presParOf" srcId="{5DBB8D89-908D-45DA-8C7D-D8BEA769B9C0}" destId="{4AAD2BB9-F8D2-4DC6-A8AB-4FD402F665A7}" srcOrd="4" destOrd="0" presId="urn:microsoft.com/office/officeart/2005/8/layout/vProcess5"/>
    <dgm:cxn modelId="{A623D85E-00DE-41BF-8ECB-0C5AAC9F5AB6}" type="presParOf" srcId="{5DBB8D89-908D-45DA-8C7D-D8BEA769B9C0}" destId="{9E648E75-5EE1-40F8-AAFC-7A52D2E74050}" srcOrd="5" destOrd="0" presId="urn:microsoft.com/office/officeart/2005/8/layout/vProcess5"/>
    <dgm:cxn modelId="{C57BE5C7-8A74-4EAA-83F5-29946B47988F}" type="presParOf" srcId="{5DBB8D89-908D-45DA-8C7D-D8BEA769B9C0}" destId="{8C13AF85-8C86-46B0-B3DF-6B55F5590A62}" srcOrd="6" destOrd="0" presId="urn:microsoft.com/office/officeart/2005/8/layout/vProcess5"/>
    <dgm:cxn modelId="{4A25013E-25A9-49B8-AB2D-328B374E3558}" type="presParOf" srcId="{5DBB8D89-908D-45DA-8C7D-D8BEA769B9C0}" destId="{90033EE7-D0EE-47A0-81B9-3FB9228EE8F0}" srcOrd="7" destOrd="0" presId="urn:microsoft.com/office/officeart/2005/8/layout/vProcess5"/>
    <dgm:cxn modelId="{1511EB44-F677-4C95-99CC-3F9C4CDC3314}" type="presParOf" srcId="{5DBB8D89-908D-45DA-8C7D-D8BEA769B9C0}" destId="{AC97C7BF-8DF6-4624-A458-0BD879BE6106}" srcOrd="8" destOrd="0" presId="urn:microsoft.com/office/officeart/2005/8/layout/vProcess5"/>
    <dgm:cxn modelId="{258AB0CE-7736-4939-BF7F-DF6681DD7143}" type="presParOf" srcId="{5DBB8D89-908D-45DA-8C7D-D8BEA769B9C0}" destId="{E0A25373-3609-4AE2-BD2F-780D9DE8A056}" srcOrd="9" destOrd="0" presId="urn:microsoft.com/office/officeart/2005/8/layout/vProcess5"/>
    <dgm:cxn modelId="{93C1B84E-107F-4E0F-BE88-975F366B9C9F}" type="presParOf" srcId="{5DBB8D89-908D-45DA-8C7D-D8BEA769B9C0}" destId="{2230FAA2-C0E1-4B53-A55B-1BF8B5601794}" srcOrd="10" destOrd="0" presId="urn:microsoft.com/office/officeart/2005/8/layout/vProcess5"/>
    <dgm:cxn modelId="{D80001CF-A597-4136-8521-B5B2D62CF894}" type="presParOf" srcId="{5DBB8D89-908D-45DA-8C7D-D8BEA769B9C0}" destId="{2D161EAF-C6BF-426D-AC9B-5E1A64FFF28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C6FBB5-2957-4607-85D8-A586B2B82DC0}" type="doc">
      <dgm:prSet loTypeId="urn:microsoft.com/office/officeart/2005/8/layout/vProcess5" loCatId="process" qsTypeId="urn:microsoft.com/office/officeart/2005/8/quickstyle/simple3" qsCatId="simple" csTypeId="urn:microsoft.com/office/officeart/2005/8/colors/colorful1#4" csCatId="colorful" phldr="1"/>
      <dgm:spPr/>
      <dgm:t>
        <a:bodyPr/>
        <a:lstStyle/>
        <a:p>
          <a:endParaRPr lang="en-US"/>
        </a:p>
      </dgm:t>
    </dgm:pt>
    <dgm:pt modelId="{04831529-BE87-49BF-B027-554B09608F55}">
      <dgm:prSet phldrT="[نص]" custT="1"/>
      <dgm:spPr/>
      <dgm:t>
        <a:bodyPr/>
        <a:lstStyle/>
        <a:p>
          <a:pPr algn="ctr"/>
          <a:r>
            <a:rPr lang="ar-SY" sz="2400" u="sng" dirty="0">
              <a:solidFill>
                <a:srgbClr val="002060"/>
              </a:solidFill>
              <a:latin typeface="Simplified Arabic" pitchFamily="18" charset="-78"/>
              <a:cs typeface="Simplified Arabic" pitchFamily="18" charset="-78"/>
            </a:rPr>
            <a:t>البحث الخامس:</a:t>
          </a:r>
          <a:r>
            <a:rPr lang="ar-SY" sz="2400" u="none" dirty="0">
              <a:solidFill>
                <a:srgbClr val="002060"/>
              </a:solidFill>
              <a:latin typeface="Simplified Arabic" pitchFamily="18" charset="-78"/>
              <a:cs typeface="Simplified Arabic" pitchFamily="18" charset="-78"/>
            </a:rPr>
            <a:t> </a:t>
          </a:r>
          <a:r>
            <a:rPr lang="ar-SA" sz="2400" dirty="0">
              <a:solidFill>
                <a:srgbClr val="002060"/>
              </a:solidFill>
              <a:latin typeface="Simplified Arabic" pitchFamily="18" charset="-78"/>
              <a:ea typeface="Times New Roman"/>
              <a:cs typeface="Simplified Arabic" pitchFamily="18" charset="-78"/>
            </a:rPr>
            <a:t>دراسة نسبة انتشار فيروس كورونا المستجد </a:t>
          </a:r>
          <a:r>
            <a:rPr lang="en-US" sz="2400" b="1" dirty="0">
              <a:solidFill>
                <a:srgbClr val="002060"/>
              </a:solidFill>
              <a:latin typeface="Simplified Arabic" pitchFamily="18" charset="-78"/>
              <a:ea typeface="Times New Roman"/>
              <a:cs typeface="Simplified Arabic" pitchFamily="18" charset="-78"/>
            </a:rPr>
            <a:t>COVID-19</a:t>
          </a:r>
          <a:r>
            <a:rPr lang="ar-SA" sz="2400" dirty="0">
              <a:solidFill>
                <a:srgbClr val="002060"/>
              </a:solidFill>
              <a:latin typeface="Simplified Arabic" pitchFamily="18" charset="-78"/>
              <a:ea typeface="Times New Roman"/>
              <a:cs typeface="Simplified Arabic" pitchFamily="18" charset="-78"/>
            </a:rPr>
            <a:t> عند الأطفال باستخدام اختبار الأضداد</a:t>
          </a:r>
          <a:r>
            <a:rPr lang="ar-SY" sz="2400" dirty="0">
              <a:solidFill>
                <a:srgbClr val="002060"/>
              </a:solidFill>
              <a:latin typeface="Simplified Arabic" pitchFamily="18" charset="-78"/>
              <a:ea typeface="Times New Roman"/>
              <a:cs typeface="Simplified Arabic" pitchFamily="18" charset="-78"/>
            </a:rPr>
            <a:t> </a:t>
          </a:r>
          <a:endParaRPr lang="en-US" sz="2400" dirty="0">
            <a:solidFill>
              <a:srgbClr val="002060"/>
            </a:solidFill>
            <a:latin typeface="Simplified Arabic" pitchFamily="18" charset="-78"/>
            <a:cs typeface="Simplified Arabic" pitchFamily="18" charset="-78"/>
          </a:endParaRPr>
        </a:p>
      </dgm:t>
    </dgm:pt>
    <dgm:pt modelId="{C23984C1-5E47-4C85-8C4A-9F57528279A2}" type="parTrans" cxnId="{7002C996-44D5-45E0-ABE7-22D84F147CAC}">
      <dgm:prSet/>
      <dgm:spPr/>
      <dgm:t>
        <a:bodyPr/>
        <a:lstStyle/>
        <a:p>
          <a:pPr algn="ctr"/>
          <a:endParaRPr lang="en-US" sz="2400">
            <a:solidFill>
              <a:srgbClr val="002060"/>
            </a:solidFill>
            <a:latin typeface="Simplified Arabic" pitchFamily="18" charset="-78"/>
            <a:cs typeface="Simplified Arabic" pitchFamily="18" charset="-78"/>
          </a:endParaRPr>
        </a:p>
      </dgm:t>
    </dgm:pt>
    <dgm:pt modelId="{4F8519A1-C497-46BF-9842-DF1F4793FE4B}" type="sibTrans" cxnId="{7002C996-44D5-45E0-ABE7-22D84F147CA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E2C6D5D4-21ED-4922-8D70-B3E25CFBA6C0}">
      <dgm:prSet phldrT="[نص]" custT="1"/>
      <dgm:spPr/>
      <dgm:t>
        <a:bodyPr/>
        <a:lstStyle/>
        <a:p>
          <a:pPr algn="ctr"/>
          <a:r>
            <a:rPr lang="ar-SY" sz="2400" dirty="0">
              <a:solidFill>
                <a:srgbClr val="002060"/>
              </a:solidFill>
              <a:latin typeface="Simplified Arabic" pitchFamily="18" charset="-78"/>
              <a:cs typeface="Simplified Arabic" pitchFamily="18" charset="-78"/>
            </a:rPr>
            <a:t>(د. كنان موعد، أ.د. عصام </a:t>
          </a:r>
          <a:r>
            <a:rPr lang="ar-SY" sz="2400" dirty="0" err="1">
              <a:solidFill>
                <a:srgbClr val="002060"/>
              </a:solidFill>
              <a:latin typeface="Simplified Arabic" pitchFamily="18" charset="-78"/>
              <a:cs typeface="Simplified Arabic" pitchFamily="18" charset="-78"/>
            </a:rPr>
            <a:t>أنجق</a:t>
          </a:r>
          <a:r>
            <a:rPr lang="ar-SY" sz="2400" dirty="0">
              <a:solidFill>
                <a:srgbClr val="002060"/>
              </a:solidFill>
              <a:latin typeface="Simplified Arabic" pitchFamily="18" charset="-78"/>
              <a:cs typeface="Simplified Arabic" pitchFamily="18" charset="-78"/>
            </a:rPr>
            <a:t>)</a:t>
          </a:r>
          <a:endParaRPr lang="en-US" sz="2400" dirty="0">
            <a:solidFill>
              <a:srgbClr val="002060"/>
            </a:solidFill>
            <a:latin typeface="Simplified Arabic" pitchFamily="18" charset="-78"/>
            <a:cs typeface="Simplified Arabic" pitchFamily="18" charset="-78"/>
          </a:endParaRPr>
        </a:p>
      </dgm:t>
    </dgm:pt>
    <dgm:pt modelId="{51CB7901-1372-4959-B096-8BD47FA62D4C}" type="parTrans" cxnId="{639C55C1-2B9B-4F08-8E93-CACB5533A5D7}">
      <dgm:prSet/>
      <dgm:spPr/>
      <dgm:t>
        <a:bodyPr/>
        <a:lstStyle/>
        <a:p>
          <a:pPr algn="ctr"/>
          <a:endParaRPr lang="en-US" sz="2400">
            <a:solidFill>
              <a:srgbClr val="002060"/>
            </a:solidFill>
            <a:latin typeface="Simplified Arabic" pitchFamily="18" charset="-78"/>
            <a:cs typeface="Simplified Arabic" pitchFamily="18" charset="-78"/>
          </a:endParaRPr>
        </a:p>
      </dgm:t>
    </dgm:pt>
    <dgm:pt modelId="{BF75A91A-DF94-4E43-9609-FE4964B825D7}" type="sibTrans" cxnId="{639C55C1-2B9B-4F08-8E93-CACB5533A5D7}">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20F9B45-0A35-4175-B645-E062287EF939}">
      <dgm:prSet phldrT="[نص]" custT="1"/>
      <dgm:spPr/>
      <dgm:t>
        <a:bodyPr/>
        <a:lstStyle/>
        <a:p>
          <a:pPr algn="ctr" rtl="1"/>
          <a:r>
            <a:rPr lang="ar-SY" sz="2200" dirty="0">
              <a:solidFill>
                <a:srgbClr val="002060"/>
              </a:solidFill>
              <a:latin typeface="Simplified Arabic" pitchFamily="18" charset="-78"/>
              <a:cs typeface="Simplified Arabic" pitchFamily="18" charset="-78"/>
            </a:rPr>
            <a:t>عدد الحالات (</a:t>
          </a:r>
          <a:r>
            <a:rPr lang="en-US" sz="2200" dirty="0">
              <a:solidFill>
                <a:srgbClr val="002060"/>
              </a:solidFill>
              <a:latin typeface="Simplified Arabic" pitchFamily="18" charset="-78"/>
              <a:cs typeface="Simplified Arabic" pitchFamily="18" charset="-78"/>
            </a:rPr>
            <a:t>23</a:t>
          </a:r>
          <a:r>
            <a:rPr lang="ar-SY" sz="2200" dirty="0">
              <a:solidFill>
                <a:srgbClr val="002060"/>
              </a:solidFill>
              <a:latin typeface="Simplified Arabic" pitchFamily="18" charset="-78"/>
              <a:cs typeface="Simplified Arabic" pitchFamily="18" charset="-78"/>
            </a:rPr>
            <a:t>) طفل مصاب بداء </a:t>
          </a:r>
          <a:r>
            <a:rPr lang="ar-SY" sz="2200" dirty="0" err="1">
              <a:solidFill>
                <a:srgbClr val="002060"/>
              </a:solidFill>
              <a:latin typeface="Simplified Arabic" pitchFamily="18" charset="-78"/>
              <a:cs typeface="Simplified Arabic" pitchFamily="18" charset="-78"/>
            </a:rPr>
            <a:t>كاوازاكي</a:t>
          </a:r>
          <a:r>
            <a:rPr lang="ar-SY" sz="2200" dirty="0">
              <a:solidFill>
                <a:srgbClr val="002060"/>
              </a:solidFill>
              <a:latin typeface="Simplified Arabic" pitchFamily="18" charset="-78"/>
              <a:cs typeface="Simplified Arabic" pitchFamily="18" charset="-78"/>
            </a:rPr>
            <a:t> تبين وجود الأضداد عند </a:t>
          </a:r>
          <a:r>
            <a:rPr lang="en-US" sz="2200" dirty="0">
              <a:solidFill>
                <a:srgbClr val="002060"/>
              </a:solidFill>
              <a:latin typeface="Simplified Arabic" pitchFamily="18" charset="-78"/>
              <a:cs typeface="Simplified Arabic" pitchFamily="18" charset="-78"/>
            </a:rPr>
            <a:t>16</a:t>
          </a:r>
          <a:r>
            <a:rPr lang="ar-SY" sz="2200" dirty="0">
              <a:solidFill>
                <a:srgbClr val="002060"/>
              </a:solidFill>
              <a:latin typeface="Simplified Arabic" pitchFamily="18" charset="-78"/>
              <a:cs typeface="Simplified Arabic" pitchFamily="18" charset="-78"/>
            </a:rPr>
            <a:t> منهم، وكانت نتائج مسحة </a:t>
          </a:r>
          <a:r>
            <a:rPr lang="en-US" sz="2200" dirty="0">
              <a:solidFill>
                <a:srgbClr val="002060"/>
              </a:solidFill>
              <a:latin typeface="Simplified Arabic" pitchFamily="18" charset="-78"/>
              <a:cs typeface="Simplified Arabic" pitchFamily="18" charset="-78"/>
            </a:rPr>
            <a:t>PCR</a:t>
          </a:r>
          <a:r>
            <a:rPr lang="ar-SY" sz="2200" dirty="0">
              <a:solidFill>
                <a:srgbClr val="002060"/>
              </a:solidFill>
              <a:latin typeface="Simplified Arabic" pitchFamily="18" charset="-78"/>
              <a:cs typeface="Simplified Arabic" pitchFamily="18" charset="-78"/>
            </a:rPr>
            <a:t> إيجابية عند </a:t>
          </a:r>
          <a:r>
            <a:rPr lang="en-US" sz="2200" dirty="0">
              <a:solidFill>
                <a:srgbClr val="002060"/>
              </a:solidFill>
              <a:latin typeface="Simplified Arabic" pitchFamily="18" charset="-78"/>
              <a:cs typeface="Simplified Arabic" pitchFamily="18" charset="-78"/>
            </a:rPr>
            <a:t>3</a:t>
          </a:r>
          <a:r>
            <a:rPr lang="ar-SY" sz="2200" dirty="0">
              <a:solidFill>
                <a:srgbClr val="002060"/>
              </a:solidFill>
              <a:latin typeface="Simplified Arabic" pitchFamily="18" charset="-78"/>
              <a:cs typeface="Simplified Arabic" pitchFamily="18" charset="-78"/>
            </a:rPr>
            <a:t> أطفال.</a:t>
          </a:r>
          <a:endParaRPr lang="en-US" sz="2200" dirty="0">
            <a:solidFill>
              <a:srgbClr val="002060"/>
            </a:solidFill>
            <a:latin typeface="Simplified Arabic" pitchFamily="18" charset="-78"/>
            <a:cs typeface="Simplified Arabic" pitchFamily="18" charset="-78"/>
          </a:endParaRPr>
        </a:p>
      </dgm:t>
    </dgm:pt>
    <dgm:pt modelId="{B8D7F246-E121-40F9-A7A3-28363408454D}" type="parTrans" cxnId="{0E31ED46-8041-4170-9D40-745A34B2939C}">
      <dgm:prSet/>
      <dgm:spPr/>
      <dgm:t>
        <a:bodyPr/>
        <a:lstStyle/>
        <a:p>
          <a:pPr algn="ctr"/>
          <a:endParaRPr lang="en-US" sz="2400">
            <a:solidFill>
              <a:srgbClr val="002060"/>
            </a:solidFill>
            <a:latin typeface="Simplified Arabic" pitchFamily="18" charset="-78"/>
            <a:cs typeface="Simplified Arabic" pitchFamily="18" charset="-78"/>
          </a:endParaRPr>
        </a:p>
      </dgm:t>
    </dgm:pt>
    <dgm:pt modelId="{CF3E001B-3054-48AF-A164-DA273B7FB01D}" type="sibTrans" cxnId="{0E31ED46-8041-4170-9D40-745A34B2939C}">
      <dgm:prSet custT="1"/>
      <dgm:spPr/>
      <dgm:t>
        <a:bodyPr/>
        <a:lstStyle/>
        <a:p>
          <a:pPr algn="ctr"/>
          <a:endParaRPr lang="en-US" sz="2400">
            <a:solidFill>
              <a:srgbClr val="002060"/>
            </a:solidFill>
            <a:latin typeface="Simplified Arabic" pitchFamily="18" charset="-78"/>
            <a:cs typeface="Simplified Arabic" pitchFamily="18" charset="-78"/>
          </a:endParaRPr>
        </a:p>
      </dgm:t>
    </dgm:pt>
    <dgm:pt modelId="{7C424850-795A-4DC9-8639-44204F0C9E5E}">
      <dgm:prSet phldrT="[نص]" custT="1"/>
      <dgm:spPr/>
      <dgm:t>
        <a:bodyPr/>
        <a:lstStyle/>
        <a:p>
          <a:pPr algn="ctr" rtl="1"/>
          <a:r>
            <a:rPr lang="ar-SY" sz="2300" dirty="0">
              <a:solidFill>
                <a:srgbClr val="002060"/>
              </a:solidFill>
              <a:latin typeface="Simplified Arabic" pitchFamily="18" charset="-78"/>
              <a:cs typeface="Simplified Arabic" pitchFamily="18" charset="-78"/>
            </a:rPr>
            <a:t>نتيجة الدراسة: تفشي حالات </a:t>
          </a:r>
          <a:r>
            <a:rPr lang="ar-SY" sz="2300" dirty="0" err="1">
              <a:solidFill>
                <a:srgbClr val="002060"/>
              </a:solidFill>
              <a:latin typeface="Simplified Arabic" pitchFamily="18" charset="-78"/>
              <a:cs typeface="Simplified Arabic" pitchFamily="18" charset="-78"/>
            </a:rPr>
            <a:t>كاوازاكي</a:t>
          </a:r>
          <a:r>
            <a:rPr lang="ar-SY" sz="2300" dirty="0">
              <a:solidFill>
                <a:srgbClr val="002060"/>
              </a:solidFill>
              <a:latin typeface="Simplified Arabic" pitchFamily="18" charset="-78"/>
              <a:cs typeface="Simplified Arabic" pitchFamily="18" charset="-78"/>
            </a:rPr>
            <a:t> وارتباطها الكبير بإصابة حديثة لـ </a:t>
          </a:r>
          <a:r>
            <a:rPr lang="en-US" sz="2300" dirty="0">
              <a:solidFill>
                <a:srgbClr val="002060"/>
              </a:solidFill>
              <a:latin typeface="Simplified Arabic" pitchFamily="18" charset="-78"/>
              <a:cs typeface="Simplified Arabic" pitchFamily="18" charset="-78"/>
            </a:rPr>
            <a:t>COVID-19</a:t>
          </a:r>
          <a:r>
            <a:rPr lang="ar-SY" sz="2300" dirty="0">
              <a:solidFill>
                <a:srgbClr val="002060"/>
              </a:solidFill>
              <a:latin typeface="Simplified Arabic" pitchFamily="18" charset="-78"/>
              <a:cs typeface="Simplified Arabic" pitchFamily="18" charset="-78"/>
            </a:rPr>
            <a:t> </a:t>
          </a:r>
          <a:endParaRPr lang="en-US" sz="2300" dirty="0">
            <a:solidFill>
              <a:srgbClr val="002060"/>
            </a:solidFill>
            <a:latin typeface="Simplified Arabic" pitchFamily="18" charset="-78"/>
            <a:cs typeface="Simplified Arabic" pitchFamily="18" charset="-78"/>
          </a:endParaRPr>
        </a:p>
      </dgm:t>
    </dgm:pt>
    <dgm:pt modelId="{249D04AC-F3D9-4499-8636-9BD24D3298A9}" type="par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A99914E0-1BCC-48B8-BA43-F0F24FC066CB}" type="sibTrans" cxnId="{61B6EB5D-5F67-4093-87C1-4EB01DFC2D22}">
      <dgm:prSet/>
      <dgm:spPr/>
      <dgm:t>
        <a:bodyPr/>
        <a:lstStyle/>
        <a:p>
          <a:pPr algn="ctr"/>
          <a:endParaRPr lang="en-US" sz="2400">
            <a:solidFill>
              <a:srgbClr val="002060"/>
            </a:solidFill>
            <a:latin typeface="Simplified Arabic" pitchFamily="18" charset="-78"/>
            <a:cs typeface="Simplified Arabic" pitchFamily="18" charset="-78"/>
          </a:endParaRPr>
        </a:p>
      </dgm:t>
    </dgm:pt>
    <dgm:pt modelId="{19F81B44-6246-4D95-9105-A852CDE09720}">
      <dgm:prSet phldrT="[نص]" custT="1"/>
      <dgm:spPr/>
      <dgm:t>
        <a:bodyPr/>
        <a:lstStyle/>
        <a:p>
          <a:pPr algn="ctr" rtl="1"/>
          <a:r>
            <a:rPr lang="ar-SY" sz="2400" dirty="0">
              <a:solidFill>
                <a:srgbClr val="002060"/>
              </a:solidFill>
              <a:latin typeface="Simplified Arabic" pitchFamily="18" charset="-78"/>
              <a:cs typeface="Simplified Arabic" pitchFamily="18" charset="-78"/>
            </a:rPr>
            <a:t>الهدف: دراسة تفشي داء </a:t>
          </a:r>
          <a:r>
            <a:rPr lang="ar-SY" sz="2400" dirty="0" err="1">
              <a:solidFill>
                <a:srgbClr val="002060"/>
              </a:solidFill>
              <a:latin typeface="Simplified Arabic" pitchFamily="18" charset="-78"/>
              <a:cs typeface="Simplified Arabic" pitchFamily="18" charset="-78"/>
            </a:rPr>
            <a:t>كاوازاكي</a:t>
          </a:r>
          <a:r>
            <a:rPr lang="ar-SY" sz="2400" dirty="0">
              <a:solidFill>
                <a:srgbClr val="002060"/>
              </a:solidFill>
              <a:latin typeface="Simplified Arabic" pitchFamily="18" charset="-78"/>
              <a:cs typeface="Simplified Arabic" pitchFamily="18" charset="-78"/>
            </a:rPr>
            <a:t> عند الأطفال خلال وباء </a:t>
          </a:r>
          <a:r>
            <a:rPr lang="en-US" sz="2400" dirty="0">
              <a:solidFill>
                <a:srgbClr val="002060"/>
              </a:solidFill>
              <a:latin typeface="Simplified Arabic" pitchFamily="18" charset="-78"/>
              <a:cs typeface="Simplified Arabic" pitchFamily="18" charset="-78"/>
            </a:rPr>
            <a:t>COVID-19 </a:t>
          </a:r>
          <a:r>
            <a:rPr lang="ar-SY" sz="2400" dirty="0">
              <a:solidFill>
                <a:srgbClr val="002060"/>
              </a:solidFill>
              <a:latin typeface="Simplified Arabic" pitchFamily="18" charset="-78"/>
              <a:cs typeface="Simplified Arabic" pitchFamily="18" charset="-78"/>
            </a:rPr>
            <a:t> والارتباط بينهما.</a:t>
          </a:r>
          <a:endParaRPr lang="en-US" sz="2400" dirty="0">
            <a:solidFill>
              <a:srgbClr val="002060"/>
            </a:solidFill>
            <a:latin typeface="Simplified Arabic" pitchFamily="18" charset="-78"/>
            <a:cs typeface="Simplified Arabic" pitchFamily="18" charset="-78"/>
          </a:endParaRPr>
        </a:p>
      </dgm:t>
    </dgm:pt>
    <dgm:pt modelId="{BA2BDFB4-00B7-4F1D-B29F-F603289AA5B1}" type="parTrans" cxnId="{045A46CA-FCF5-42A3-938F-683807D1F06C}">
      <dgm:prSet/>
      <dgm:spPr/>
      <dgm:t>
        <a:bodyPr/>
        <a:lstStyle/>
        <a:p>
          <a:endParaRPr lang="en-US"/>
        </a:p>
      </dgm:t>
    </dgm:pt>
    <dgm:pt modelId="{CDB2B614-CD94-4C42-A8A7-09997574366A}" type="sibTrans" cxnId="{045A46CA-FCF5-42A3-938F-683807D1F06C}">
      <dgm:prSet/>
      <dgm:spPr/>
      <dgm:t>
        <a:bodyPr/>
        <a:lstStyle/>
        <a:p>
          <a:endParaRPr lang="en-US"/>
        </a:p>
      </dgm:t>
    </dgm:pt>
    <dgm:pt modelId="{5DBB8D89-908D-45DA-8C7D-D8BEA769B9C0}" type="pres">
      <dgm:prSet presAssocID="{85C6FBB5-2957-4607-85D8-A586B2B82DC0}" presName="outerComposite" presStyleCnt="0">
        <dgm:presLayoutVars>
          <dgm:chMax val="5"/>
          <dgm:dir val="rev"/>
          <dgm:resizeHandles val="exact"/>
        </dgm:presLayoutVars>
      </dgm:prSet>
      <dgm:spPr/>
      <dgm:t>
        <a:bodyPr/>
        <a:lstStyle/>
        <a:p>
          <a:pPr rtl="1"/>
          <a:endParaRPr lang="ar-SY"/>
        </a:p>
      </dgm:t>
    </dgm:pt>
    <dgm:pt modelId="{55295B5F-8453-403C-9E84-E154ECDBAD03}" type="pres">
      <dgm:prSet presAssocID="{85C6FBB5-2957-4607-85D8-A586B2B82DC0}" presName="dummyMaxCanvas" presStyleCnt="0">
        <dgm:presLayoutVars/>
      </dgm:prSet>
      <dgm:spPr/>
    </dgm:pt>
    <dgm:pt modelId="{4F9F44B4-BDC5-4D27-A987-64EBEB0E91E1}" type="pres">
      <dgm:prSet presAssocID="{85C6FBB5-2957-4607-85D8-A586B2B82DC0}" presName="FiveNodes_1" presStyleLbl="node1" presStyleIdx="0" presStyleCnt="5" custScaleX="116743" custLinFactNeighborX="-8572">
        <dgm:presLayoutVars>
          <dgm:bulletEnabled val="1"/>
        </dgm:presLayoutVars>
      </dgm:prSet>
      <dgm:spPr/>
      <dgm:t>
        <a:bodyPr/>
        <a:lstStyle/>
        <a:p>
          <a:pPr rtl="1"/>
          <a:endParaRPr lang="ar-SY"/>
        </a:p>
      </dgm:t>
    </dgm:pt>
    <dgm:pt modelId="{2F2450C8-C18B-4381-A733-28E012E46B9E}" type="pres">
      <dgm:prSet presAssocID="{85C6FBB5-2957-4607-85D8-A586B2B82DC0}" presName="FiveNodes_2" presStyleLbl="node1" presStyleIdx="1" presStyleCnt="5" custScaleX="116597" custScaleY="78751" custLinFactNeighborX="-2356">
        <dgm:presLayoutVars>
          <dgm:bulletEnabled val="1"/>
        </dgm:presLayoutVars>
      </dgm:prSet>
      <dgm:spPr/>
      <dgm:t>
        <a:bodyPr/>
        <a:lstStyle/>
        <a:p>
          <a:pPr rtl="1"/>
          <a:endParaRPr lang="ar-SY"/>
        </a:p>
      </dgm:t>
    </dgm:pt>
    <dgm:pt modelId="{9F76DCBD-9213-4A62-BD7F-69502999BDFE}" type="pres">
      <dgm:prSet presAssocID="{85C6FBB5-2957-4607-85D8-A586B2B82DC0}" presName="FiveNodes_3" presStyleLbl="node1" presStyleIdx="2" presStyleCnt="5" custScaleX="116639" custLinFactNeighborX="3934" custLinFactNeighborY="-15747">
        <dgm:presLayoutVars>
          <dgm:bulletEnabled val="1"/>
        </dgm:presLayoutVars>
      </dgm:prSet>
      <dgm:spPr/>
      <dgm:t>
        <a:bodyPr/>
        <a:lstStyle/>
        <a:p>
          <a:pPr rtl="1"/>
          <a:endParaRPr lang="ar-SY"/>
        </a:p>
      </dgm:t>
    </dgm:pt>
    <dgm:pt modelId="{1FA09467-9BF8-4B4E-97FD-01FF6781C365}" type="pres">
      <dgm:prSet presAssocID="{85C6FBB5-2957-4607-85D8-A586B2B82DC0}" presName="FiveNodes_4" presStyleLbl="node1" presStyleIdx="3" presStyleCnt="5" custScaleX="116492" custScaleY="131353" custLinFactNeighborX="11475" custLinFactNeighborY="-8766">
        <dgm:presLayoutVars>
          <dgm:bulletEnabled val="1"/>
        </dgm:presLayoutVars>
      </dgm:prSet>
      <dgm:spPr/>
      <dgm:t>
        <a:bodyPr/>
        <a:lstStyle/>
        <a:p>
          <a:pPr rtl="1"/>
          <a:endParaRPr lang="ar-SY"/>
        </a:p>
      </dgm:t>
    </dgm:pt>
    <dgm:pt modelId="{DD9A89C6-F8B1-4D64-B24C-35D6AA830649}" type="pres">
      <dgm:prSet presAssocID="{85C6FBB5-2957-4607-85D8-A586B2B82DC0}" presName="FiveNodes_5" presStyleLbl="node1" presStyleIdx="4" presStyleCnt="5" custScaleX="116494" custLinFactNeighborX="18152">
        <dgm:presLayoutVars>
          <dgm:bulletEnabled val="1"/>
        </dgm:presLayoutVars>
      </dgm:prSet>
      <dgm:spPr/>
      <dgm:t>
        <a:bodyPr/>
        <a:lstStyle/>
        <a:p>
          <a:pPr rtl="1"/>
          <a:endParaRPr lang="ar-SY"/>
        </a:p>
      </dgm:t>
    </dgm:pt>
    <dgm:pt modelId="{9F18FBDE-CBF9-490F-B2D2-2ABAF792FEF0}" type="pres">
      <dgm:prSet presAssocID="{85C6FBB5-2957-4607-85D8-A586B2B82DC0}" presName="FiveConn_1-2" presStyleLbl="fgAccFollowNode1" presStyleIdx="0" presStyleCnt="4">
        <dgm:presLayoutVars>
          <dgm:bulletEnabled val="1"/>
        </dgm:presLayoutVars>
      </dgm:prSet>
      <dgm:spPr/>
      <dgm:t>
        <a:bodyPr/>
        <a:lstStyle/>
        <a:p>
          <a:pPr rtl="1"/>
          <a:endParaRPr lang="ar-SY"/>
        </a:p>
      </dgm:t>
    </dgm:pt>
    <dgm:pt modelId="{5456E6F5-8274-463A-964B-3C7F12D33DAF}" type="pres">
      <dgm:prSet presAssocID="{85C6FBB5-2957-4607-85D8-A586B2B82DC0}" presName="FiveConn_2-3" presStyleLbl="fgAccFollowNode1" presStyleIdx="1" presStyleCnt="4" custLinFactNeighborX="38708">
        <dgm:presLayoutVars>
          <dgm:bulletEnabled val="1"/>
        </dgm:presLayoutVars>
      </dgm:prSet>
      <dgm:spPr/>
      <dgm:t>
        <a:bodyPr/>
        <a:lstStyle/>
        <a:p>
          <a:pPr rtl="1"/>
          <a:endParaRPr lang="ar-SY"/>
        </a:p>
      </dgm:t>
    </dgm:pt>
    <dgm:pt modelId="{2C742810-9443-4F6D-9D27-1CF06EB3D53F}" type="pres">
      <dgm:prSet presAssocID="{85C6FBB5-2957-4607-85D8-A586B2B82DC0}" presName="FiveConn_3-4" presStyleLbl="fgAccFollowNode1" presStyleIdx="2" presStyleCnt="4" custLinFactNeighborX="43285">
        <dgm:presLayoutVars>
          <dgm:bulletEnabled val="1"/>
        </dgm:presLayoutVars>
      </dgm:prSet>
      <dgm:spPr/>
      <dgm:t>
        <a:bodyPr/>
        <a:lstStyle/>
        <a:p>
          <a:pPr rtl="1"/>
          <a:endParaRPr lang="ar-SY"/>
        </a:p>
      </dgm:t>
    </dgm:pt>
    <dgm:pt modelId="{BF45FC69-0D9A-4391-B57E-8A4C8913590D}" type="pres">
      <dgm:prSet presAssocID="{85C6FBB5-2957-4607-85D8-A586B2B82DC0}" presName="FiveConn_4-5" presStyleLbl="fgAccFollowNode1" presStyleIdx="3" presStyleCnt="4" custLinFactNeighborX="47862">
        <dgm:presLayoutVars>
          <dgm:bulletEnabled val="1"/>
        </dgm:presLayoutVars>
      </dgm:prSet>
      <dgm:spPr/>
      <dgm:t>
        <a:bodyPr/>
        <a:lstStyle/>
        <a:p>
          <a:pPr rtl="1"/>
          <a:endParaRPr lang="ar-SY"/>
        </a:p>
      </dgm:t>
    </dgm:pt>
    <dgm:pt modelId="{E290EBDA-B400-4250-818F-710487F8EA57}" type="pres">
      <dgm:prSet presAssocID="{85C6FBB5-2957-4607-85D8-A586B2B82DC0}" presName="FiveNodes_1_text" presStyleLbl="node1" presStyleIdx="4" presStyleCnt="5">
        <dgm:presLayoutVars>
          <dgm:bulletEnabled val="1"/>
        </dgm:presLayoutVars>
      </dgm:prSet>
      <dgm:spPr/>
      <dgm:t>
        <a:bodyPr/>
        <a:lstStyle/>
        <a:p>
          <a:pPr rtl="1"/>
          <a:endParaRPr lang="ar-SY"/>
        </a:p>
      </dgm:t>
    </dgm:pt>
    <dgm:pt modelId="{73D1B1C3-4E09-4156-A91D-2FB4D2D43A4A}" type="pres">
      <dgm:prSet presAssocID="{85C6FBB5-2957-4607-85D8-A586B2B82DC0}" presName="FiveNodes_2_text" presStyleLbl="node1" presStyleIdx="4" presStyleCnt="5">
        <dgm:presLayoutVars>
          <dgm:bulletEnabled val="1"/>
        </dgm:presLayoutVars>
      </dgm:prSet>
      <dgm:spPr/>
      <dgm:t>
        <a:bodyPr/>
        <a:lstStyle/>
        <a:p>
          <a:pPr rtl="1"/>
          <a:endParaRPr lang="ar-SY"/>
        </a:p>
      </dgm:t>
    </dgm:pt>
    <dgm:pt modelId="{E94C2F5B-113B-4005-A247-7412B57ECCCE}" type="pres">
      <dgm:prSet presAssocID="{85C6FBB5-2957-4607-85D8-A586B2B82DC0}" presName="FiveNodes_3_text" presStyleLbl="node1" presStyleIdx="4" presStyleCnt="5">
        <dgm:presLayoutVars>
          <dgm:bulletEnabled val="1"/>
        </dgm:presLayoutVars>
      </dgm:prSet>
      <dgm:spPr/>
      <dgm:t>
        <a:bodyPr/>
        <a:lstStyle/>
        <a:p>
          <a:pPr rtl="1"/>
          <a:endParaRPr lang="ar-SY"/>
        </a:p>
      </dgm:t>
    </dgm:pt>
    <dgm:pt modelId="{6470BB69-686E-4194-A928-9D9533437F67}" type="pres">
      <dgm:prSet presAssocID="{85C6FBB5-2957-4607-85D8-A586B2B82DC0}" presName="FiveNodes_4_text" presStyleLbl="node1" presStyleIdx="4" presStyleCnt="5">
        <dgm:presLayoutVars>
          <dgm:bulletEnabled val="1"/>
        </dgm:presLayoutVars>
      </dgm:prSet>
      <dgm:spPr/>
      <dgm:t>
        <a:bodyPr/>
        <a:lstStyle/>
        <a:p>
          <a:pPr rtl="1"/>
          <a:endParaRPr lang="ar-SY"/>
        </a:p>
      </dgm:t>
    </dgm:pt>
    <dgm:pt modelId="{2F8C3DC3-627F-419D-BF25-9A6129970864}" type="pres">
      <dgm:prSet presAssocID="{85C6FBB5-2957-4607-85D8-A586B2B82DC0}" presName="FiveNodes_5_text" presStyleLbl="node1" presStyleIdx="4" presStyleCnt="5">
        <dgm:presLayoutVars>
          <dgm:bulletEnabled val="1"/>
        </dgm:presLayoutVars>
      </dgm:prSet>
      <dgm:spPr/>
      <dgm:t>
        <a:bodyPr/>
        <a:lstStyle/>
        <a:p>
          <a:pPr rtl="1"/>
          <a:endParaRPr lang="ar-SY"/>
        </a:p>
      </dgm:t>
    </dgm:pt>
  </dgm:ptLst>
  <dgm:cxnLst>
    <dgm:cxn modelId="{D038FFE6-834A-4162-BBC3-7D0BE313F21E}" type="presOf" srcId="{CDB2B614-CD94-4C42-A8A7-09997574366A}" destId="{2C742810-9443-4F6D-9D27-1CF06EB3D53F}" srcOrd="0" destOrd="0" presId="urn:microsoft.com/office/officeart/2005/8/layout/vProcess5"/>
    <dgm:cxn modelId="{045A46CA-FCF5-42A3-938F-683807D1F06C}" srcId="{85C6FBB5-2957-4607-85D8-A586B2B82DC0}" destId="{19F81B44-6246-4D95-9105-A852CDE09720}" srcOrd="2" destOrd="0" parTransId="{BA2BDFB4-00B7-4F1D-B29F-F603289AA5B1}" sibTransId="{CDB2B614-CD94-4C42-A8A7-09997574366A}"/>
    <dgm:cxn modelId="{61B6EB5D-5F67-4093-87C1-4EB01DFC2D22}" srcId="{85C6FBB5-2957-4607-85D8-A586B2B82DC0}" destId="{7C424850-795A-4DC9-8639-44204F0C9E5E}" srcOrd="4" destOrd="0" parTransId="{249D04AC-F3D9-4499-8636-9BD24D3298A9}" sibTransId="{A99914E0-1BCC-48B8-BA43-F0F24FC066CB}"/>
    <dgm:cxn modelId="{7FFD1E46-EA26-4FC4-9FA1-AE1C56D05F47}" type="presOf" srcId="{4F8519A1-C497-46BF-9842-DF1F4793FE4B}" destId="{9F18FBDE-CBF9-490F-B2D2-2ABAF792FEF0}" srcOrd="0" destOrd="0" presId="urn:microsoft.com/office/officeart/2005/8/layout/vProcess5"/>
    <dgm:cxn modelId="{03A45136-6B5F-4A42-9048-38FC75F1AC15}" type="presOf" srcId="{7C424850-795A-4DC9-8639-44204F0C9E5E}" destId="{2F8C3DC3-627F-419D-BF25-9A6129970864}" srcOrd="1" destOrd="0" presId="urn:microsoft.com/office/officeart/2005/8/layout/vProcess5"/>
    <dgm:cxn modelId="{6C205869-6F61-42F3-B9E6-4F7C57F2F40D}" type="presOf" srcId="{720F9B45-0A35-4175-B645-E062287EF939}" destId="{6470BB69-686E-4194-A928-9D9533437F67}" srcOrd="1" destOrd="0" presId="urn:microsoft.com/office/officeart/2005/8/layout/vProcess5"/>
    <dgm:cxn modelId="{6287A5F8-A39A-4F03-92F5-115991D87ED8}" type="presOf" srcId="{E2C6D5D4-21ED-4922-8D70-B3E25CFBA6C0}" destId="{73D1B1C3-4E09-4156-A91D-2FB4D2D43A4A}" srcOrd="1" destOrd="0" presId="urn:microsoft.com/office/officeart/2005/8/layout/vProcess5"/>
    <dgm:cxn modelId="{7002C996-44D5-45E0-ABE7-22D84F147CAC}" srcId="{85C6FBB5-2957-4607-85D8-A586B2B82DC0}" destId="{04831529-BE87-49BF-B027-554B09608F55}" srcOrd="0" destOrd="0" parTransId="{C23984C1-5E47-4C85-8C4A-9F57528279A2}" sibTransId="{4F8519A1-C497-46BF-9842-DF1F4793FE4B}"/>
    <dgm:cxn modelId="{FDBFF1D7-C0B3-4F90-9E3A-CF2BA75253E3}" type="presOf" srcId="{85C6FBB5-2957-4607-85D8-A586B2B82DC0}" destId="{5DBB8D89-908D-45DA-8C7D-D8BEA769B9C0}" srcOrd="0" destOrd="0" presId="urn:microsoft.com/office/officeart/2005/8/layout/vProcess5"/>
    <dgm:cxn modelId="{228A83B0-8D53-4C55-ACB3-0BBBC773FEA0}" type="presOf" srcId="{7C424850-795A-4DC9-8639-44204F0C9E5E}" destId="{DD9A89C6-F8B1-4D64-B24C-35D6AA830649}" srcOrd="0" destOrd="0" presId="urn:microsoft.com/office/officeart/2005/8/layout/vProcess5"/>
    <dgm:cxn modelId="{0E31ED46-8041-4170-9D40-745A34B2939C}" srcId="{85C6FBB5-2957-4607-85D8-A586B2B82DC0}" destId="{720F9B45-0A35-4175-B645-E062287EF939}" srcOrd="3" destOrd="0" parTransId="{B8D7F246-E121-40F9-A7A3-28363408454D}" sibTransId="{CF3E001B-3054-48AF-A164-DA273B7FB01D}"/>
    <dgm:cxn modelId="{15969DD0-8D15-4B08-9270-018643A5DC02}" type="presOf" srcId="{19F81B44-6246-4D95-9105-A852CDE09720}" destId="{E94C2F5B-113B-4005-A247-7412B57ECCCE}" srcOrd="1" destOrd="0" presId="urn:microsoft.com/office/officeart/2005/8/layout/vProcess5"/>
    <dgm:cxn modelId="{4BB4187E-E598-4032-BF6F-4E8EAE9212CD}" type="presOf" srcId="{04831529-BE87-49BF-B027-554B09608F55}" destId="{4F9F44B4-BDC5-4D27-A987-64EBEB0E91E1}" srcOrd="0" destOrd="0" presId="urn:microsoft.com/office/officeart/2005/8/layout/vProcess5"/>
    <dgm:cxn modelId="{639C55C1-2B9B-4F08-8E93-CACB5533A5D7}" srcId="{85C6FBB5-2957-4607-85D8-A586B2B82DC0}" destId="{E2C6D5D4-21ED-4922-8D70-B3E25CFBA6C0}" srcOrd="1" destOrd="0" parTransId="{51CB7901-1372-4959-B096-8BD47FA62D4C}" sibTransId="{BF75A91A-DF94-4E43-9609-FE4964B825D7}"/>
    <dgm:cxn modelId="{91803D6E-ED63-4120-A363-A06F3DCD6DE6}" type="presOf" srcId="{720F9B45-0A35-4175-B645-E062287EF939}" destId="{1FA09467-9BF8-4B4E-97FD-01FF6781C365}" srcOrd="0" destOrd="0" presId="urn:microsoft.com/office/officeart/2005/8/layout/vProcess5"/>
    <dgm:cxn modelId="{E487F451-5658-43A3-A827-FA45CB81F2BA}" type="presOf" srcId="{CF3E001B-3054-48AF-A164-DA273B7FB01D}" destId="{BF45FC69-0D9A-4391-B57E-8A4C8913590D}" srcOrd="0" destOrd="0" presId="urn:microsoft.com/office/officeart/2005/8/layout/vProcess5"/>
    <dgm:cxn modelId="{F5507DF5-CA82-47A9-9A36-AE552FF74330}" type="presOf" srcId="{04831529-BE87-49BF-B027-554B09608F55}" destId="{E290EBDA-B400-4250-818F-710487F8EA57}" srcOrd="1" destOrd="0" presId="urn:microsoft.com/office/officeart/2005/8/layout/vProcess5"/>
    <dgm:cxn modelId="{E73679BB-B119-4292-BCA3-412C71A7D7C3}" type="presOf" srcId="{BF75A91A-DF94-4E43-9609-FE4964B825D7}" destId="{5456E6F5-8274-463A-964B-3C7F12D33DAF}" srcOrd="0" destOrd="0" presId="urn:microsoft.com/office/officeart/2005/8/layout/vProcess5"/>
    <dgm:cxn modelId="{7538AE96-EF63-4299-9594-DD94F014F611}" type="presOf" srcId="{19F81B44-6246-4D95-9105-A852CDE09720}" destId="{9F76DCBD-9213-4A62-BD7F-69502999BDFE}" srcOrd="0" destOrd="0" presId="urn:microsoft.com/office/officeart/2005/8/layout/vProcess5"/>
    <dgm:cxn modelId="{8C469335-D3B4-49F7-B449-A572C01F176E}" type="presOf" srcId="{E2C6D5D4-21ED-4922-8D70-B3E25CFBA6C0}" destId="{2F2450C8-C18B-4381-A733-28E012E46B9E}" srcOrd="0" destOrd="0" presId="urn:microsoft.com/office/officeart/2005/8/layout/vProcess5"/>
    <dgm:cxn modelId="{328D9EDE-3DFC-4108-9879-F21413F34430}" type="presParOf" srcId="{5DBB8D89-908D-45DA-8C7D-D8BEA769B9C0}" destId="{55295B5F-8453-403C-9E84-E154ECDBAD03}" srcOrd="0" destOrd="0" presId="urn:microsoft.com/office/officeart/2005/8/layout/vProcess5"/>
    <dgm:cxn modelId="{DDD522B3-7F4D-4CAC-ABBD-D34EE87FB41F}" type="presParOf" srcId="{5DBB8D89-908D-45DA-8C7D-D8BEA769B9C0}" destId="{4F9F44B4-BDC5-4D27-A987-64EBEB0E91E1}" srcOrd="1" destOrd="0" presId="urn:microsoft.com/office/officeart/2005/8/layout/vProcess5"/>
    <dgm:cxn modelId="{D89BBC40-AF46-4DAD-B6D1-41465792A4A5}" type="presParOf" srcId="{5DBB8D89-908D-45DA-8C7D-D8BEA769B9C0}" destId="{2F2450C8-C18B-4381-A733-28E012E46B9E}" srcOrd="2" destOrd="0" presId="urn:microsoft.com/office/officeart/2005/8/layout/vProcess5"/>
    <dgm:cxn modelId="{EB420137-C46A-4580-99CA-9E6975BD96D9}" type="presParOf" srcId="{5DBB8D89-908D-45DA-8C7D-D8BEA769B9C0}" destId="{9F76DCBD-9213-4A62-BD7F-69502999BDFE}" srcOrd="3" destOrd="0" presId="urn:microsoft.com/office/officeart/2005/8/layout/vProcess5"/>
    <dgm:cxn modelId="{8BF4ADA5-4169-4988-A51E-416642CC776F}" type="presParOf" srcId="{5DBB8D89-908D-45DA-8C7D-D8BEA769B9C0}" destId="{1FA09467-9BF8-4B4E-97FD-01FF6781C365}" srcOrd="4" destOrd="0" presId="urn:microsoft.com/office/officeart/2005/8/layout/vProcess5"/>
    <dgm:cxn modelId="{7565C7A3-6D7A-4575-B705-4CC4285C2774}" type="presParOf" srcId="{5DBB8D89-908D-45DA-8C7D-D8BEA769B9C0}" destId="{DD9A89C6-F8B1-4D64-B24C-35D6AA830649}" srcOrd="5" destOrd="0" presId="urn:microsoft.com/office/officeart/2005/8/layout/vProcess5"/>
    <dgm:cxn modelId="{FD74F4C5-DE2C-460C-9277-A62318AF325B}" type="presParOf" srcId="{5DBB8D89-908D-45DA-8C7D-D8BEA769B9C0}" destId="{9F18FBDE-CBF9-490F-B2D2-2ABAF792FEF0}" srcOrd="6" destOrd="0" presId="urn:microsoft.com/office/officeart/2005/8/layout/vProcess5"/>
    <dgm:cxn modelId="{F1042606-22F5-4DE4-AD5B-0214D6E52DF0}" type="presParOf" srcId="{5DBB8D89-908D-45DA-8C7D-D8BEA769B9C0}" destId="{5456E6F5-8274-463A-964B-3C7F12D33DAF}" srcOrd="7" destOrd="0" presId="urn:microsoft.com/office/officeart/2005/8/layout/vProcess5"/>
    <dgm:cxn modelId="{A643ACFD-3EB5-4EFE-A7FC-6F4EF1151F73}" type="presParOf" srcId="{5DBB8D89-908D-45DA-8C7D-D8BEA769B9C0}" destId="{2C742810-9443-4F6D-9D27-1CF06EB3D53F}" srcOrd="8" destOrd="0" presId="urn:microsoft.com/office/officeart/2005/8/layout/vProcess5"/>
    <dgm:cxn modelId="{534DA5BA-7E09-4450-A7A6-96B87A96520E}" type="presParOf" srcId="{5DBB8D89-908D-45DA-8C7D-D8BEA769B9C0}" destId="{BF45FC69-0D9A-4391-B57E-8A4C8913590D}" srcOrd="9" destOrd="0" presId="urn:microsoft.com/office/officeart/2005/8/layout/vProcess5"/>
    <dgm:cxn modelId="{954E04B5-64BB-462D-8909-44E1E7AD821D}" type="presParOf" srcId="{5DBB8D89-908D-45DA-8C7D-D8BEA769B9C0}" destId="{E290EBDA-B400-4250-818F-710487F8EA57}" srcOrd="10" destOrd="0" presId="urn:microsoft.com/office/officeart/2005/8/layout/vProcess5"/>
    <dgm:cxn modelId="{95890F62-351D-4976-8B23-5121EC94E9CE}" type="presParOf" srcId="{5DBB8D89-908D-45DA-8C7D-D8BEA769B9C0}" destId="{73D1B1C3-4E09-4156-A91D-2FB4D2D43A4A}" srcOrd="11" destOrd="0" presId="urn:microsoft.com/office/officeart/2005/8/layout/vProcess5"/>
    <dgm:cxn modelId="{7E74D56C-4B47-4D74-9236-F9B477165355}" type="presParOf" srcId="{5DBB8D89-908D-45DA-8C7D-D8BEA769B9C0}" destId="{E94C2F5B-113B-4005-A247-7412B57ECCCE}" srcOrd="12" destOrd="0" presId="urn:microsoft.com/office/officeart/2005/8/layout/vProcess5"/>
    <dgm:cxn modelId="{89BD041D-67E6-4508-A3D4-CB396372464B}" type="presParOf" srcId="{5DBB8D89-908D-45DA-8C7D-D8BEA769B9C0}" destId="{6470BB69-686E-4194-A928-9D9533437F67}" srcOrd="13" destOrd="0" presId="urn:microsoft.com/office/officeart/2005/8/layout/vProcess5"/>
    <dgm:cxn modelId="{ED6CDC8F-8D84-46FB-8DC8-373C1F4460D2}" type="presParOf" srcId="{5DBB8D89-908D-45DA-8C7D-D8BEA769B9C0}" destId="{2F8C3DC3-627F-419D-BF25-9A612997086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B7D10-560F-49C4-9947-DAFD9D43F8B5}">
      <dsp:nvSpPr>
        <dsp:cNvPr id="0" name=""/>
        <dsp:cNvSpPr/>
      </dsp:nvSpPr>
      <dsp:spPr>
        <a:xfrm>
          <a:off x="1058400" y="389284"/>
          <a:ext cx="3242201" cy="3242201"/>
        </a:xfrm>
        <a:prstGeom prst="blockArc">
          <a:avLst>
            <a:gd name="adj1" fmla="val 10589230"/>
            <a:gd name="adj2" fmla="val 17409658"/>
            <a:gd name="adj3" fmla="val 46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136FD6C-6501-4CC9-BC1D-A422BFEFBB8D}">
      <dsp:nvSpPr>
        <dsp:cNvPr id="0" name=""/>
        <dsp:cNvSpPr/>
      </dsp:nvSpPr>
      <dsp:spPr>
        <a:xfrm>
          <a:off x="1058400" y="583332"/>
          <a:ext cx="3242201" cy="3242201"/>
        </a:xfrm>
        <a:prstGeom prst="blockArc">
          <a:avLst>
            <a:gd name="adj1" fmla="val 4190342"/>
            <a:gd name="adj2" fmla="val 11010770"/>
            <a:gd name="adj3" fmla="val 46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111FA0-2B73-48D0-B032-1A595412A872}">
      <dsp:nvSpPr>
        <dsp:cNvPr id="0" name=""/>
        <dsp:cNvSpPr/>
      </dsp:nvSpPr>
      <dsp:spPr>
        <a:xfrm>
          <a:off x="2180321" y="594846"/>
          <a:ext cx="3242201" cy="3242201"/>
        </a:xfrm>
        <a:prstGeom prst="blockArc">
          <a:avLst>
            <a:gd name="adj1" fmla="val 21364181"/>
            <a:gd name="adj2" fmla="val 6680216"/>
            <a:gd name="adj3" fmla="val 46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3B8850-F73D-4E90-B8A5-684545D30EDE}">
      <dsp:nvSpPr>
        <dsp:cNvPr id="0" name=""/>
        <dsp:cNvSpPr/>
      </dsp:nvSpPr>
      <dsp:spPr>
        <a:xfrm>
          <a:off x="2180321" y="377770"/>
          <a:ext cx="3242201" cy="3242201"/>
        </a:xfrm>
        <a:prstGeom prst="blockArc">
          <a:avLst>
            <a:gd name="adj1" fmla="val 14919784"/>
            <a:gd name="adj2" fmla="val 235819"/>
            <a:gd name="adj3" fmla="val 46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20B534-3AD9-4931-9569-09B73122B3E6}">
      <dsp:nvSpPr>
        <dsp:cNvPr id="0" name=""/>
        <dsp:cNvSpPr/>
      </dsp:nvSpPr>
      <dsp:spPr>
        <a:xfrm>
          <a:off x="2231627" y="1083192"/>
          <a:ext cx="1987275" cy="20484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Y" sz="2400" b="1" kern="1200">
              <a:latin typeface="Simplified Arabic" pitchFamily="18" charset="-78"/>
              <a:cs typeface="Simplified Arabic" pitchFamily="18" charset="-78"/>
            </a:rPr>
            <a:t>خصوصية الإصابة بسورية؟؟</a:t>
          </a:r>
          <a:endParaRPr lang="en-US" sz="2400" b="1" kern="1200" dirty="0">
            <a:latin typeface="Simplified Arabic" pitchFamily="18" charset="-78"/>
            <a:cs typeface="Simplified Arabic" pitchFamily="18" charset="-78"/>
          </a:endParaRPr>
        </a:p>
      </dsp:txBody>
      <dsp:txXfrm>
        <a:off x="2522657" y="1383178"/>
        <a:ext cx="1405215" cy="1448461"/>
      </dsp:txXfrm>
    </dsp:sp>
    <dsp:sp modelId="{D76D3645-7241-444F-80E6-D97DA0C05491}">
      <dsp:nvSpPr>
        <dsp:cNvPr id="0" name=""/>
        <dsp:cNvSpPr/>
      </dsp:nvSpPr>
      <dsp:spPr>
        <a:xfrm>
          <a:off x="2352121" y="1585"/>
          <a:ext cx="1746288" cy="10446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Y" sz="2000" b="1" kern="1200">
              <a:latin typeface="Simplified Arabic" pitchFamily="18" charset="-78"/>
              <a:cs typeface="Simplified Arabic" pitchFamily="18" charset="-78"/>
            </a:rPr>
            <a:t>بدأت بكل متأخر؟؟</a:t>
          </a:r>
          <a:endParaRPr lang="en-US" sz="2000" b="1" kern="1200" dirty="0">
            <a:latin typeface="Simplified Arabic" pitchFamily="18" charset="-78"/>
            <a:cs typeface="Simplified Arabic" pitchFamily="18" charset="-78"/>
          </a:endParaRPr>
        </a:p>
      </dsp:txBody>
      <dsp:txXfrm>
        <a:off x="2607859" y="154572"/>
        <a:ext cx="1234812" cy="738688"/>
      </dsp:txXfrm>
    </dsp:sp>
    <dsp:sp modelId="{6342A487-6209-46D5-A9FF-7819579295C2}">
      <dsp:nvSpPr>
        <dsp:cNvPr id="0" name=""/>
        <dsp:cNvSpPr/>
      </dsp:nvSpPr>
      <dsp:spPr>
        <a:xfrm>
          <a:off x="4436215" y="1585077"/>
          <a:ext cx="1889950" cy="104466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Y" sz="2000" b="1" kern="1200">
              <a:latin typeface="Simplified Arabic" pitchFamily="18" charset="-78"/>
              <a:cs typeface="Simplified Arabic" pitchFamily="18" charset="-78"/>
            </a:rPr>
            <a:t>تأثير العامل الجيني؟؟</a:t>
          </a:r>
          <a:endParaRPr lang="en-US" sz="2000" b="1" kern="1200" dirty="0">
            <a:latin typeface="Simplified Arabic" pitchFamily="18" charset="-78"/>
            <a:cs typeface="Simplified Arabic" pitchFamily="18" charset="-78"/>
          </a:endParaRPr>
        </a:p>
      </dsp:txBody>
      <dsp:txXfrm>
        <a:off x="4712992" y="1738064"/>
        <a:ext cx="1336396" cy="738688"/>
      </dsp:txXfrm>
    </dsp:sp>
    <dsp:sp modelId="{E7D9F5C5-A616-42F6-A45C-1ED6A4779724}">
      <dsp:nvSpPr>
        <dsp:cNvPr id="0" name=""/>
        <dsp:cNvSpPr/>
      </dsp:nvSpPr>
      <dsp:spPr>
        <a:xfrm>
          <a:off x="2231624" y="3168570"/>
          <a:ext cx="1987281" cy="10446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Y" sz="2000" b="1" kern="1200">
              <a:latin typeface="Simplified Arabic" pitchFamily="18" charset="-78"/>
              <a:cs typeface="Simplified Arabic" pitchFamily="18" charset="-78"/>
            </a:rPr>
            <a:t>الأعراض لدى المصابين؟؟</a:t>
          </a:r>
          <a:endParaRPr lang="en-US" sz="2000" b="1" kern="1200" dirty="0">
            <a:latin typeface="Simplified Arabic" pitchFamily="18" charset="-78"/>
            <a:cs typeface="Simplified Arabic" pitchFamily="18" charset="-78"/>
          </a:endParaRPr>
        </a:p>
      </dsp:txBody>
      <dsp:txXfrm>
        <a:off x="2522655" y="3321557"/>
        <a:ext cx="1405219" cy="738688"/>
      </dsp:txXfrm>
    </dsp:sp>
    <dsp:sp modelId="{96C12A9A-BB4A-48E5-817B-7CCE617EFD3D}">
      <dsp:nvSpPr>
        <dsp:cNvPr id="0" name=""/>
        <dsp:cNvSpPr/>
      </dsp:nvSpPr>
      <dsp:spPr>
        <a:xfrm>
          <a:off x="213344" y="1585077"/>
          <a:ext cx="1771276" cy="104466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Y" sz="2000" b="1" kern="1200" dirty="0">
              <a:latin typeface="Simplified Arabic" pitchFamily="18" charset="-78"/>
              <a:cs typeface="Simplified Arabic" pitchFamily="18" charset="-78"/>
            </a:rPr>
            <a:t>نسبة إصابة الكوادر الطبية</a:t>
          </a:r>
          <a:endParaRPr lang="en-US" sz="2000" b="1" kern="1200" dirty="0">
            <a:latin typeface="Simplified Arabic" pitchFamily="18" charset="-78"/>
            <a:cs typeface="Simplified Arabic" pitchFamily="18" charset="-78"/>
          </a:endParaRPr>
        </a:p>
      </dsp:txBody>
      <dsp:txXfrm>
        <a:off x="472741" y="1738064"/>
        <a:ext cx="1252482" cy="738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FBFF-1437-4A9D-A3B8-01ADF988449F}">
      <dsp:nvSpPr>
        <dsp:cNvPr id="0" name=""/>
        <dsp:cNvSpPr/>
      </dsp:nvSpPr>
      <dsp:spPr>
        <a:xfrm>
          <a:off x="19070" y="18666"/>
          <a:ext cx="8401080" cy="106242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b="0" u="sng" kern="1200" dirty="0">
              <a:solidFill>
                <a:srgbClr val="002060"/>
              </a:solidFill>
              <a:latin typeface="Simplified Arabic" pitchFamily="18" charset="-78"/>
              <a:cs typeface="Simplified Arabic" pitchFamily="18" charset="-78"/>
            </a:rPr>
            <a:t>البحث الأول</a:t>
          </a:r>
          <a:r>
            <a:rPr lang="ar-SY" sz="2400" b="0" u="none" kern="1200" dirty="0">
              <a:solidFill>
                <a:srgbClr val="002060"/>
              </a:solidFill>
              <a:latin typeface="Simplified Arabic" pitchFamily="18" charset="-78"/>
              <a:cs typeface="Simplified Arabic" pitchFamily="18" charset="-78"/>
            </a:rPr>
            <a:t>: </a:t>
          </a:r>
          <a:r>
            <a:rPr lang="ar-SY" sz="2400" b="0" kern="1200" dirty="0">
              <a:solidFill>
                <a:srgbClr val="002060"/>
              </a:solidFill>
            </a:rPr>
            <a:t>التنبؤ عن أنماط تطور الإصابة بالفيروس التاجي المستجد </a:t>
          </a:r>
          <a:r>
            <a:rPr lang="en-US" sz="2000" b="0" kern="1200" dirty="0">
              <a:solidFill>
                <a:srgbClr val="002060"/>
              </a:solidFill>
            </a:rPr>
            <a:t>COVID19</a:t>
          </a:r>
          <a:endParaRPr lang="en-US" sz="2400" b="0" kern="1200" dirty="0">
            <a:solidFill>
              <a:srgbClr val="002060"/>
            </a:solidFill>
            <a:latin typeface="Simplified Arabic" pitchFamily="18" charset="-78"/>
            <a:cs typeface="Simplified Arabic" pitchFamily="18" charset="-78"/>
          </a:endParaRPr>
        </a:p>
      </dsp:txBody>
      <dsp:txXfrm>
        <a:off x="1509027" y="49783"/>
        <a:ext cx="6880006" cy="1000189"/>
      </dsp:txXfrm>
    </dsp:sp>
    <dsp:sp modelId="{3276A5D1-58F1-46B0-9580-AD1F4AB388B7}">
      <dsp:nvSpPr>
        <dsp:cNvPr id="0" name=""/>
        <dsp:cNvSpPr/>
      </dsp:nvSpPr>
      <dsp:spPr>
        <a:xfrm>
          <a:off x="19070" y="1309684"/>
          <a:ext cx="8299460" cy="56976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ar-SY" sz="2200" kern="1200" dirty="0">
              <a:solidFill>
                <a:srgbClr val="002060"/>
              </a:solidFill>
              <a:latin typeface="Simplified Arabic" pitchFamily="18" charset="-78"/>
              <a:cs typeface="Simplified Arabic" pitchFamily="18" charset="-78"/>
            </a:rPr>
            <a:t>د. زكريا الزلق، أ.د. سحر الفاهوم ، أ.د. يسر محمد،  </a:t>
          </a:r>
          <a:r>
            <a:rPr lang="ar-SY" sz="2200" kern="1200" dirty="0" err="1">
              <a:solidFill>
                <a:srgbClr val="002060"/>
              </a:solidFill>
              <a:latin typeface="Simplified Arabic" pitchFamily="18" charset="-78"/>
              <a:cs typeface="Simplified Arabic" pitchFamily="18" charset="-78"/>
            </a:rPr>
            <a:t>ص</a:t>
          </a:r>
          <a:r>
            <a:rPr lang="ar-SY" sz="2200" kern="1200" dirty="0">
              <a:solidFill>
                <a:srgbClr val="002060"/>
              </a:solidFill>
              <a:latin typeface="Simplified Arabic" pitchFamily="18" charset="-78"/>
              <a:cs typeface="Simplified Arabic" pitchFamily="18" charset="-78"/>
            </a:rPr>
            <a:t>. رزان زهيري  </a:t>
          </a:r>
          <a:endParaRPr lang="en-US" sz="2200" kern="1200" dirty="0">
            <a:solidFill>
              <a:srgbClr val="002060"/>
            </a:solidFill>
            <a:latin typeface="Simplified Arabic" pitchFamily="18" charset="-78"/>
            <a:cs typeface="Simplified Arabic" pitchFamily="18" charset="-78"/>
          </a:endParaRPr>
        </a:p>
      </dsp:txBody>
      <dsp:txXfrm>
        <a:off x="1583615" y="1326372"/>
        <a:ext cx="6718227" cy="536390"/>
      </dsp:txXfrm>
    </dsp:sp>
    <dsp:sp modelId="{C6E7FA7F-3716-455F-9EED-BF74537F8DE0}">
      <dsp:nvSpPr>
        <dsp:cNvPr id="0" name=""/>
        <dsp:cNvSpPr/>
      </dsp:nvSpPr>
      <dsp:spPr>
        <a:xfrm>
          <a:off x="0" y="2147886"/>
          <a:ext cx="8401080" cy="133181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Y" sz="2200" kern="1200" dirty="0">
              <a:solidFill>
                <a:srgbClr val="002060"/>
              </a:solidFill>
              <a:latin typeface="Simplified Arabic" pitchFamily="18" charset="-78"/>
              <a:cs typeface="Simplified Arabic" pitchFamily="18" charset="-78"/>
            </a:rPr>
            <a:t>تمَّ إجراء نموذج تنبؤ للحالات المصابة المؤكدة ونموذج تنبؤ للوفيات المثبت وذلك على مستوى العالم, فوجدنا أن هذا الرقم يقع ضمن منطقة الاحتمال  %80 للإصابات و% 95  للوفيات باستخدام نموذج </a:t>
          </a:r>
          <a:r>
            <a:rPr lang="en-US" sz="2200" kern="1200" dirty="0">
              <a:solidFill>
                <a:srgbClr val="002060"/>
              </a:solidFill>
              <a:latin typeface="Simplified Arabic" pitchFamily="18" charset="-78"/>
              <a:cs typeface="Simplified Arabic" pitchFamily="18" charset="-78"/>
            </a:rPr>
            <a:t>ARIMA</a:t>
          </a:r>
        </a:p>
      </dsp:txBody>
      <dsp:txXfrm>
        <a:off x="1595314" y="2186893"/>
        <a:ext cx="6766758" cy="1253797"/>
      </dsp:txXfrm>
    </dsp:sp>
    <dsp:sp modelId="{4AAD2BB9-F8D2-4DC6-A8AB-4FD402F665A7}">
      <dsp:nvSpPr>
        <dsp:cNvPr id="0" name=""/>
        <dsp:cNvSpPr/>
      </dsp:nvSpPr>
      <dsp:spPr>
        <a:xfrm>
          <a:off x="-453" y="3766772"/>
          <a:ext cx="8374398" cy="106242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1">
            <a:lnSpc>
              <a:spcPct val="90000"/>
            </a:lnSpc>
            <a:spcBef>
              <a:spcPct val="0"/>
            </a:spcBef>
            <a:spcAft>
              <a:spcPct val="35000"/>
            </a:spcAft>
          </a:pPr>
          <a:r>
            <a:rPr lang="ar-SY" sz="2200" kern="1200" dirty="0">
              <a:solidFill>
                <a:srgbClr val="002060"/>
              </a:solidFill>
              <a:latin typeface="Simplified Arabic" pitchFamily="18" charset="-78"/>
              <a:cs typeface="Simplified Arabic" pitchFamily="18" charset="-78"/>
            </a:rPr>
            <a:t>نتيجة الدراسة: </a:t>
          </a:r>
          <a:r>
            <a:rPr lang="ar-SA" sz="2200" kern="1200" dirty="0">
              <a:solidFill>
                <a:srgbClr val="002060"/>
              </a:solidFill>
              <a:latin typeface="Simplified Arabic" pitchFamily="18" charset="-78"/>
              <a:cs typeface="Simplified Arabic" pitchFamily="18" charset="-78"/>
            </a:rPr>
            <a:t>فيما يتعلق بنموذج التنبؤ في جميع أنحاء العالم ، نجد أن نموذج الحالات المؤكدة المتوقعة هو نموذج جيد </a:t>
          </a:r>
          <a:r>
            <a:rPr lang="en-US" sz="2200" kern="1200" dirty="0">
              <a:solidFill>
                <a:srgbClr val="002060"/>
              </a:solidFill>
              <a:latin typeface="Simplified Arabic" pitchFamily="18" charset="-78"/>
              <a:cs typeface="Simplified Arabic" pitchFamily="18" charset="-78"/>
            </a:rPr>
            <a:t>Good model</a:t>
          </a:r>
          <a:r>
            <a:rPr lang="ar-SY" sz="2200" kern="1200" dirty="0">
              <a:solidFill>
                <a:srgbClr val="002060"/>
              </a:solidFill>
              <a:latin typeface="Simplified Arabic" pitchFamily="18" charset="-78"/>
              <a:cs typeface="Simplified Arabic" pitchFamily="18" charset="-78"/>
            </a:rPr>
            <a:t> </a:t>
          </a:r>
          <a:r>
            <a:rPr lang="ar-SA" sz="2200" kern="1200" dirty="0">
              <a:solidFill>
                <a:srgbClr val="002060"/>
              </a:solidFill>
              <a:latin typeface="Simplified Arabic" pitchFamily="18" charset="-78"/>
              <a:cs typeface="Simplified Arabic" pitchFamily="18" charset="-78"/>
            </a:rPr>
            <a:t> </a:t>
          </a:r>
          <a:endParaRPr lang="en-US" sz="2200" kern="1200" dirty="0">
            <a:solidFill>
              <a:srgbClr val="002060"/>
            </a:solidFill>
            <a:latin typeface="Simplified Arabic" pitchFamily="18" charset="-78"/>
            <a:cs typeface="Simplified Arabic" pitchFamily="18" charset="-78"/>
          </a:endParaRPr>
        </a:p>
      </dsp:txBody>
      <dsp:txXfrm>
        <a:off x="1592496" y="3797889"/>
        <a:ext cx="6750331" cy="1000189"/>
      </dsp:txXfrm>
    </dsp:sp>
    <dsp:sp modelId="{9E648E75-5EE1-40F8-AAFC-7A52D2E74050}">
      <dsp:nvSpPr>
        <dsp:cNvPr id="0" name=""/>
        <dsp:cNvSpPr/>
      </dsp:nvSpPr>
      <dsp:spPr>
        <a:xfrm>
          <a:off x="809132" y="813719"/>
          <a:ext cx="690575" cy="69057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64511" y="813719"/>
        <a:ext cx="379817" cy="519658"/>
      </dsp:txXfrm>
    </dsp:sp>
    <dsp:sp modelId="{8C13AF85-8C86-46B0-B3DF-6B55F5590A62}">
      <dsp:nvSpPr>
        <dsp:cNvPr id="0" name=""/>
        <dsp:cNvSpPr/>
      </dsp:nvSpPr>
      <dsp:spPr>
        <a:xfrm>
          <a:off x="809133" y="1766886"/>
          <a:ext cx="690575" cy="69057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64512" y="1766886"/>
        <a:ext cx="379817" cy="519658"/>
      </dsp:txXfrm>
    </dsp:sp>
    <dsp:sp modelId="{90033EE7-D0EE-47A0-81B9-3FB9228EE8F0}">
      <dsp:nvSpPr>
        <dsp:cNvPr id="0" name=""/>
        <dsp:cNvSpPr/>
      </dsp:nvSpPr>
      <dsp:spPr>
        <a:xfrm>
          <a:off x="809131" y="3324901"/>
          <a:ext cx="690575" cy="69057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64510" y="3324901"/>
        <a:ext cx="379817" cy="519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FBFF-1437-4A9D-A3B8-01ADF988449F}">
      <dsp:nvSpPr>
        <dsp:cNvPr id="0" name=""/>
        <dsp:cNvSpPr/>
      </dsp:nvSpPr>
      <dsp:spPr>
        <a:xfrm>
          <a:off x="26674" y="-95631"/>
          <a:ext cx="8705880" cy="15196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b="0" u="sng" kern="1200" dirty="0">
              <a:solidFill>
                <a:srgbClr val="002060"/>
              </a:solidFill>
              <a:latin typeface="Simplified Arabic" pitchFamily="18" charset="-78"/>
              <a:cs typeface="Simplified Arabic" pitchFamily="18" charset="-78"/>
            </a:rPr>
            <a:t>البحث الثاني</a:t>
          </a:r>
          <a:r>
            <a:rPr lang="ar-SY" sz="2400" b="0" u="none" kern="1200" dirty="0">
              <a:solidFill>
                <a:srgbClr val="002060"/>
              </a:solidFill>
              <a:latin typeface="Simplified Arabic" pitchFamily="18" charset="-78"/>
              <a:cs typeface="Simplified Arabic" pitchFamily="18" charset="-78"/>
            </a:rPr>
            <a:t>: </a:t>
          </a:r>
          <a:r>
            <a:rPr lang="ar-SY" sz="2400" kern="1200" dirty="0">
              <a:solidFill>
                <a:srgbClr val="002060"/>
              </a:solidFill>
              <a:latin typeface="Simplified Arabic" pitchFamily="18" charset="-78"/>
              <a:cs typeface="Simplified Arabic" pitchFamily="18" charset="-78"/>
            </a:rPr>
            <a:t>دراسة مقطعية مستعرضة حول مدى التعرض الحالي أو السابق لإصابة فيروسية تنفسية حادة، مُشابهة لفيروس كورونا المُستجد </a:t>
          </a:r>
          <a:r>
            <a:rPr lang="en-US" sz="2400" kern="1200" dirty="0">
              <a:solidFill>
                <a:srgbClr val="002060"/>
              </a:solidFill>
              <a:latin typeface="Simplified Arabic" pitchFamily="18" charset="-78"/>
              <a:cs typeface="Simplified Arabic" pitchFamily="18" charset="-78"/>
            </a:rPr>
            <a:t>COVID-19 </a:t>
          </a:r>
          <a:r>
            <a:rPr lang="ar-SY" sz="2400" kern="1200" dirty="0">
              <a:solidFill>
                <a:srgbClr val="002060"/>
              </a:solidFill>
              <a:latin typeface="Simplified Arabic" pitchFamily="18" charset="-78"/>
              <a:cs typeface="Simplified Arabic" pitchFamily="18" charset="-78"/>
            </a:rPr>
            <a:t>، عند جمهرة من السوريين.</a:t>
          </a:r>
          <a:endParaRPr lang="en-US" sz="2200" kern="1200" dirty="0">
            <a:solidFill>
              <a:srgbClr val="002060"/>
            </a:solidFill>
            <a:latin typeface="Simplified Arabic" pitchFamily="18" charset="-78"/>
            <a:cs typeface="Simplified Arabic" pitchFamily="18" charset="-78"/>
          </a:endParaRPr>
        </a:p>
      </dsp:txBody>
      <dsp:txXfrm>
        <a:off x="1530022" y="-51123"/>
        <a:ext cx="7158024" cy="1430599"/>
      </dsp:txXfrm>
    </dsp:sp>
    <dsp:sp modelId="{3276A5D1-58F1-46B0-9580-AD1F4AB388B7}">
      <dsp:nvSpPr>
        <dsp:cNvPr id="0" name=""/>
        <dsp:cNvSpPr/>
      </dsp:nvSpPr>
      <dsp:spPr>
        <a:xfrm>
          <a:off x="0" y="1462091"/>
          <a:ext cx="8705880" cy="8780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ar-SY" sz="2200" kern="1200" dirty="0">
              <a:solidFill>
                <a:srgbClr val="002060"/>
              </a:solidFill>
              <a:latin typeface="Simplified Arabic" pitchFamily="18" charset="-78"/>
              <a:cs typeface="Simplified Arabic" pitchFamily="18" charset="-78"/>
            </a:rPr>
            <a:t>أ.د. سحر الفاهوم ، </a:t>
          </a:r>
          <a:r>
            <a:rPr lang="ar-SY" sz="2200" kern="1200" dirty="0" err="1">
              <a:solidFill>
                <a:srgbClr val="002060"/>
              </a:solidFill>
              <a:latin typeface="Simplified Arabic" pitchFamily="18" charset="-78"/>
              <a:cs typeface="Simplified Arabic" pitchFamily="18" charset="-78"/>
            </a:rPr>
            <a:t>د</a:t>
          </a:r>
          <a:r>
            <a:rPr lang="ar-SY" sz="2200" kern="1200" dirty="0">
              <a:solidFill>
                <a:srgbClr val="002060"/>
              </a:solidFill>
              <a:latin typeface="Simplified Arabic" pitchFamily="18" charset="-78"/>
              <a:cs typeface="Simplified Arabic" pitchFamily="18" charset="-78"/>
            </a:rPr>
            <a:t>. زكريا </a:t>
          </a:r>
          <a:r>
            <a:rPr lang="ar-SY" sz="2200" kern="1200" dirty="0" err="1">
              <a:solidFill>
                <a:srgbClr val="002060"/>
              </a:solidFill>
              <a:latin typeface="Simplified Arabic" pitchFamily="18" charset="-78"/>
              <a:cs typeface="Simplified Arabic" pitchFamily="18" charset="-78"/>
            </a:rPr>
            <a:t>الزلق</a:t>
          </a:r>
          <a:r>
            <a:rPr lang="ar-SY" sz="2200" kern="1200" dirty="0">
              <a:solidFill>
                <a:srgbClr val="002060"/>
              </a:solidFill>
              <a:latin typeface="Simplified Arabic" pitchFamily="18" charset="-78"/>
              <a:cs typeface="Simplified Arabic" pitchFamily="18" charset="-78"/>
            </a:rPr>
            <a:t>، </a:t>
          </a:r>
          <a:r>
            <a:rPr lang="ar-SY" sz="2200" kern="1200" dirty="0" err="1">
              <a:solidFill>
                <a:srgbClr val="002060"/>
              </a:solidFill>
              <a:latin typeface="Simplified Arabic" pitchFamily="18" charset="-78"/>
              <a:cs typeface="Simplified Arabic" pitchFamily="18" charset="-78"/>
            </a:rPr>
            <a:t>د</a:t>
          </a:r>
          <a:r>
            <a:rPr lang="ar-SY" sz="2200" kern="1200" dirty="0">
              <a:solidFill>
                <a:srgbClr val="002060"/>
              </a:solidFill>
              <a:latin typeface="Simplified Arabic" pitchFamily="18" charset="-78"/>
              <a:cs typeface="Simplified Arabic" pitchFamily="18" charset="-78"/>
            </a:rPr>
            <a:t>. عليا الأسد، </a:t>
          </a:r>
        </a:p>
        <a:p>
          <a:pPr lvl="0" algn="ctr" defTabSz="977900">
            <a:lnSpc>
              <a:spcPct val="100000"/>
            </a:lnSpc>
            <a:spcBef>
              <a:spcPct val="0"/>
            </a:spcBef>
            <a:spcAft>
              <a:spcPts val="0"/>
            </a:spcAft>
          </a:pPr>
          <a:r>
            <a:rPr lang="ar-SY" sz="2200" kern="1200" dirty="0">
              <a:solidFill>
                <a:srgbClr val="002060"/>
              </a:solidFill>
              <a:latin typeface="Simplified Arabic" pitchFamily="18" charset="-78"/>
              <a:cs typeface="Simplified Arabic" pitchFamily="18" charset="-78"/>
            </a:rPr>
            <a:t>د. </a:t>
          </a:r>
          <a:r>
            <a:rPr lang="ar-SY" sz="2200" kern="1200" dirty="0" err="1">
              <a:solidFill>
                <a:srgbClr val="002060"/>
              </a:solidFill>
              <a:latin typeface="Simplified Arabic" pitchFamily="18" charset="-78"/>
              <a:cs typeface="Simplified Arabic" pitchFamily="18" charset="-78"/>
            </a:rPr>
            <a:t>لمى</a:t>
          </a:r>
          <a:r>
            <a:rPr lang="ar-SY" sz="2200" kern="1200" dirty="0">
              <a:solidFill>
                <a:srgbClr val="002060"/>
              </a:solidFill>
              <a:latin typeface="Simplified Arabic" pitchFamily="18" charset="-78"/>
              <a:cs typeface="Simplified Arabic" pitchFamily="18" charset="-78"/>
            </a:rPr>
            <a:t> خضري، </a:t>
          </a:r>
          <a:r>
            <a:rPr lang="ar-SY" sz="2200" kern="1200" dirty="0" err="1">
              <a:solidFill>
                <a:srgbClr val="002060"/>
              </a:solidFill>
              <a:latin typeface="Simplified Arabic" pitchFamily="18" charset="-78"/>
              <a:cs typeface="Simplified Arabic" pitchFamily="18" charset="-78"/>
            </a:rPr>
            <a:t>د</a:t>
          </a:r>
          <a:r>
            <a:rPr lang="ar-SY" sz="2200" kern="1200" dirty="0">
              <a:solidFill>
                <a:srgbClr val="002060"/>
              </a:solidFill>
              <a:latin typeface="Simplified Arabic" pitchFamily="18" charset="-78"/>
              <a:cs typeface="Simplified Arabic" pitchFamily="18" charset="-78"/>
            </a:rPr>
            <a:t>. أحمد </a:t>
          </a:r>
          <a:r>
            <a:rPr lang="ar-SY" sz="2200" kern="1200" dirty="0" err="1">
              <a:solidFill>
                <a:srgbClr val="002060"/>
              </a:solidFill>
              <a:latin typeface="Simplified Arabic" pitchFamily="18" charset="-78"/>
              <a:cs typeface="Simplified Arabic" pitchFamily="18" charset="-78"/>
            </a:rPr>
            <a:t>كنامة</a:t>
          </a:r>
          <a:r>
            <a:rPr lang="ar-SY" sz="2200" kern="1200" dirty="0">
              <a:solidFill>
                <a:srgbClr val="002060"/>
              </a:solidFill>
              <a:latin typeface="Simplified Arabic" pitchFamily="18" charset="-78"/>
              <a:cs typeface="Simplified Arabic" pitchFamily="18" charset="-78"/>
            </a:rPr>
            <a:t> </a:t>
          </a:r>
          <a:endParaRPr lang="en-US" sz="2200" kern="1200" dirty="0">
            <a:solidFill>
              <a:srgbClr val="002060"/>
            </a:solidFill>
            <a:latin typeface="Simplified Arabic" pitchFamily="18" charset="-78"/>
            <a:cs typeface="Simplified Arabic" pitchFamily="18" charset="-78"/>
          </a:endParaRPr>
        </a:p>
      </dsp:txBody>
      <dsp:txXfrm>
        <a:off x="1618053" y="1487808"/>
        <a:ext cx="7062109" cy="826605"/>
      </dsp:txXfrm>
    </dsp:sp>
    <dsp:sp modelId="{C6E7FA7F-3716-455F-9EED-BF74537F8DE0}">
      <dsp:nvSpPr>
        <dsp:cNvPr id="0" name=""/>
        <dsp:cNvSpPr/>
      </dsp:nvSpPr>
      <dsp:spPr>
        <a:xfrm>
          <a:off x="0" y="2416273"/>
          <a:ext cx="8705880" cy="140801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Y" sz="2100" b="0" kern="1200" dirty="0">
              <a:solidFill>
                <a:srgbClr val="002060"/>
              </a:solidFill>
              <a:latin typeface="Simplified Arabic" pitchFamily="18" charset="-78"/>
              <a:cs typeface="Simplified Arabic" pitchFamily="18" charset="-78"/>
            </a:rPr>
            <a:t>إجراء مسح استطلاعي لتقييم مدى التعرض الحالي أو السابق للإصابة بأعراض </a:t>
          </a:r>
          <a:r>
            <a:rPr lang="ar-SY" sz="2100" b="0" kern="1200" dirty="0" err="1">
              <a:solidFill>
                <a:srgbClr val="002060"/>
              </a:solidFill>
              <a:latin typeface="Simplified Arabic" pitchFamily="18" charset="-78"/>
              <a:cs typeface="Simplified Arabic" pitchFamily="18" charset="-78"/>
            </a:rPr>
            <a:t>انفلونزا</a:t>
          </a:r>
          <a:r>
            <a:rPr lang="ar-SY" sz="2100" b="0" kern="1200" dirty="0">
              <a:solidFill>
                <a:srgbClr val="002060"/>
              </a:solidFill>
              <a:latin typeface="Simplified Arabic" pitchFamily="18" charset="-78"/>
              <a:cs typeface="Simplified Arabic" pitchFamily="18" charset="-78"/>
            </a:rPr>
            <a:t> ،شبيهة </a:t>
          </a:r>
          <a:r>
            <a:rPr lang="ar-SY" sz="2100" b="0" kern="1200" dirty="0" err="1">
              <a:solidFill>
                <a:srgbClr val="002060"/>
              </a:solidFill>
              <a:latin typeface="Simplified Arabic" pitchFamily="18" charset="-78"/>
              <a:cs typeface="Simplified Arabic" pitchFamily="18" charset="-78"/>
            </a:rPr>
            <a:t>بـ</a:t>
          </a:r>
          <a:r>
            <a:rPr lang="ar-SY" sz="2100" b="0" kern="1200" dirty="0">
              <a:solidFill>
                <a:srgbClr val="002060"/>
              </a:solidFill>
              <a:latin typeface="Simplified Arabic" pitchFamily="18" charset="-78"/>
              <a:cs typeface="Simplified Arabic" pitchFamily="18" charset="-78"/>
            </a:rPr>
            <a:t> </a:t>
          </a:r>
          <a:r>
            <a:rPr lang="en-US" sz="2100" b="0" kern="1200" dirty="0">
              <a:solidFill>
                <a:srgbClr val="002060"/>
              </a:solidFill>
              <a:latin typeface="Simplified Arabic" pitchFamily="18" charset="-78"/>
              <a:cs typeface="Simplified Arabic" pitchFamily="18" charset="-78"/>
            </a:rPr>
            <a:t>COVID-19</a:t>
          </a:r>
          <a:r>
            <a:rPr lang="ar-SY" sz="2100" b="0" kern="1200" dirty="0">
              <a:solidFill>
                <a:srgbClr val="002060"/>
              </a:solidFill>
              <a:latin typeface="Simplified Arabic" pitchFamily="18" charset="-78"/>
              <a:cs typeface="Simplified Arabic" pitchFamily="18" charset="-78"/>
            </a:rPr>
            <a:t>،  دون معرفة العامل المسبب مع إمكانية إجراء بعض الاستقصاءات </a:t>
          </a:r>
          <a:r>
            <a:rPr lang="ar-SY" sz="2100" b="0" kern="1200" dirty="0" err="1">
              <a:solidFill>
                <a:srgbClr val="002060"/>
              </a:solidFill>
              <a:latin typeface="Simplified Arabic" pitchFamily="18" charset="-78"/>
              <a:cs typeface="Simplified Arabic" pitchFamily="18" charset="-78"/>
            </a:rPr>
            <a:t>المخبرية</a:t>
          </a:r>
          <a:r>
            <a:rPr lang="ar-SY" sz="2100" b="0" kern="1200" dirty="0">
              <a:solidFill>
                <a:srgbClr val="002060"/>
              </a:solidFill>
              <a:latin typeface="Simplified Arabic" pitchFamily="18" charset="-78"/>
              <a:cs typeface="Simplified Arabic" pitchFamily="18" charset="-78"/>
            </a:rPr>
            <a:t> للوصول إلى تحديد ماهية هذا المرض وكيفية التصدي له.</a:t>
          </a:r>
          <a:endParaRPr lang="en-US" sz="2100" b="0" kern="1200" dirty="0">
            <a:solidFill>
              <a:srgbClr val="002060"/>
            </a:solidFill>
            <a:latin typeface="Simplified Arabic" pitchFamily="18" charset="-78"/>
            <a:cs typeface="Simplified Arabic" pitchFamily="18" charset="-78"/>
          </a:endParaRPr>
        </a:p>
      </dsp:txBody>
      <dsp:txXfrm>
        <a:off x="1622692" y="2457512"/>
        <a:ext cx="7041948" cy="1325540"/>
      </dsp:txXfrm>
    </dsp:sp>
    <dsp:sp modelId="{4AAD2BB9-F8D2-4DC6-A8AB-4FD402F665A7}">
      <dsp:nvSpPr>
        <dsp:cNvPr id="0" name=""/>
        <dsp:cNvSpPr/>
      </dsp:nvSpPr>
      <dsp:spPr>
        <a:xfrm>
          <a:off x="-7382" y="3886202"/>
          <a:ext cx="8705880" cy="90488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ts val="0"/>
            </a:spcAft>
          </a:pPr>
          <a:r>
            <a:rPr lang="ar-SY" sz="2000" b="1" kern="1200" dirty="0">
              <a:solidFill>
                <a:srgbClr val="002060"/>
              </a:solidFill>
              <a:latin typeface="Simplified Arabic" pitchFamily="18" charset="-78"/>
              <a:cs typeface="Simplified Arabic" pitchFamily="18" charset="-78"/>
            </a:rPr>
            <a:t>نتائج البحث: لم تمر الجائحة على سورية قبل عام </a:t>
          </a:r>
          <a:r>
            <a:rPr lang="en-US" sz="2000" b="1" kern="1200" dirty="0">
              <a:solidFill>
                <a:srgbClr val="002060"/>
              </a:solidFill>
              <a:latin typeface="Simplified Arabic" pitchFamily="18" charset="-78"/>
              <a:cs typeface="Simplified Arabic" pitchFamily="18" charset="-78"/>
            </a:rPr>
            <a:t>2020</a:t>
          </a:r>
          <a:endParaRPr lang="ar-SY" sz="2000" b="1" kern="1200" dirty="0">
            <a:solidFill>
              <a:srgbClr val="002060"/>
            </a:solidFill>
            <a:latin typeface="Simplified Arabic" pitchFamily="18" charset="-78"/>
            <a:cs typeface="Simplified Arabic" pitchFamily="18" charset="-78"/>
          </a:endParaRPr>
        </a:p>
        <a:p>
          <a:pPr lvl="0" algn="ctr" defTabSz="889000" rtl="1">
            <a:lnSpc>
              <a:spcPct val="100000"/>
            </a:lnSpc>
            <a:spcBef>
              <a:spcPct val="0"/>
            </a:spcBef>
            <a:spcAft>
              <a:spcPts val="0"/>
            </a:spcAft>
          </a:pPr>
          <a:r>
            <a:rPr lang="ar-SY" sz="1900" b="1" kern="1200" dirty="0">
              <a:solidFill>
                <a:srgbClr val="002060"/>
              </a:solidFill>
              <a:latin typeface="Simplified Arabic" pitchFamily="18" charset="-78"/>
              <a:cs typeface="Simplified Arabic" pitchFamily="18" charset="-78"/>
            </a:rPr>
            <a:t>محدودية الدراسة: إجراء معايرة الأضداد بعد مرور </a:t>
          </a:r>
          <a:r>
            <a:rPr lang="en-US" sz="1900" b="1" kern="1200" dirty="0">
              <a:solidFill>
                <a:srgbClr val="002060"/>
              </a:solidFill>
              <a:latin typeface="Simplified Arabic" pitchFamily="18" charset="-78"/>
              <a:cs typeface="Simplified Arabic" pitchFamily="18" charset="-78"/>
            </a:rPr>
            <a:t>3</a:t>
          </a:r>
          <a:r>
            <a:rPr lang="ar-SY" sz="1900" b="1" kern="1200" dirty="0">
              <a:solidFill>
                <a:srgbClr val="002060"/>
              </a:solidFill>
              <a:latin typeface="Simplified Arabic" pitchFamily="18" charset="-78"/>
              <a:cs typeface="Simplified Arabic" pitchFamily="18" charset="-78"/>
            </a:rPr>
            <a:t>– </a:t>
          </a:r>
          <a:r>
            <a:rPr lang="en-US" sz="1900" b="1" kern="1200" dirty="0">
              <a:solidFill>
                <a:srgbClr val="002060"/>
              </a:solidFill>
              <a:latin typeface="Simplified Arabic" pitchFamily="18" charset="-78"/>
              <a:cs typeface="Simplified Arabic" pitchFamily="18" charset="-78"/>
            </a:rPr>
            <a:t>6</a:t>
          </a:r>
          <a:r>
            <a:rPr lang="ar-SY" sz="1900" b="1" kern="1200" dirty="0">
              <a:solidFill>
                <a:srgbClr val="002060"/>
              </a:solidFill>
              <a:latin typeface="Simplified Arabic" pitchFamily="18" charset="-78"/>
              <a:cs typeface="Simplified Arabic" pitchFamily="18" charset="-78"/>
            </a:rPr>
            <a:t>أشهر على اشتباه الإصابة.</a:t>
          </a:r>
          <a:endParaRPr lang="en-US" sz="2000" kern="1200" dirty="0">
            <a:solidFill>
              <a:srgbClr val="002060"/>
            </a:solidFill>
            <a:latin typeface="Simplified Arabic" pitchFamily="18" charset="-78"/>
            <a:cs typeface="Simplified Arabic" pitchFamily="18" charset="-78"/>
          </a:endParaRPr>
        </a:p>
      </dsp:txBody>
      <dsp:txXfrm>
        <a:off x="1611456" y="3912705"/>
        <a:ext cx="7060537" cy="851881"/>
      </dsp:txXfrm>
    </dsp:sp>
    <dsp:sp modelId="{9E648E75-5EE1-40F8-AAFC-7A52D2E74050}">
      <dsp:nvSpPr>
        <dsp:cNvPr id="0" name=""/>
        <dsp:cNvSpPr/>
      </dsp:nvSpPr>
      <dsp:spPr>
        <a:xfrm>
          <a:off x="876762" y="1076311"/>
          <a:ext cx="690575" cy="69057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032141" y="1076311"/>
        <a:ext cx="379817" cy="519658"/>
      </dsp:txXfrm>
    </dsp:sp>
    <dsp:sp modelId="{8C13AF85-8C86-46B0-B3DF-6B55F5590A62}">
      <dsp:nvSpPr>
        <dsp:cNvPr id="0" name=""/>
        <dsp:cNvSpPr/>
      </dsp:nvSpPr>
      <dsp:spPr>
        <a:xfrm>
          <a:off x="856342" y="2147885"/>
          <a:ext cx="690575" cy="69057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011721" y="2147885"/>
        <a:ext cx="379817" cy="519658"/>
      </dsp:txXfrm>
    </dsp:sp>
    <dsp:sp modelId="{90033EE7-D0EE-47A0-81B9-3FB9228EE8F0}">
      <dsp:nvSpPr>
        <dsp:cNvPr id="0" name=""/>
        <dsp:cNvSpPr/>
      </dsp:nvSpPr>
      <dsp:spPr>
        <a:xfrm>
          <a:off x="836223" y="3439199"/>
          <a:ext cx="690575" cy="69057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91602" y="3439199"/>
        <a:ext cx="379817" cy="519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FBFF-1437-4A9D-A3B8-01ADF988449F}">
      <dsp:nvSpPr>
        <dsp:cNvPr id="0" name=""/>
        <dsp:cNvSpPr/>
      </dsp:nvSpPr>
      <dsp:spPr>
        <a:xfrm>
          <a:off x="19572" y="-73474"/>
          <a:ext cx="8629680" cy="122181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Y" sz="2200" u="sng" kern="1200" dirty="0">
              <a:solidFill>
                <a:srgbClr val="002060"/>
              </a:solidFill>
              <a:latin typeface="Simplified Arabic" pitchFamily="18" charset="-78"/>
              <a:cs typeface="Simplified Arabic" pitchFamily="18" charset="-78"/>
            </a:rPr>
            <a:t>البحث الثالث:</a:t>
          </a:r>
          <a:r>
            <a:rPr lang="ar-SY" sz="2200" u="none" kern="1200" dirty="0">
              <a:solidFill>
                <a:srgbClr val="002060"/>
              </a:solidFill>
              <a:latin typeface="Simplified Arabic" pitchFamily="18" charset="-78"/>
              <a:cs typeface="Simplified Arabic" pitchFamily="18" charset="-78"/>
            </a:rPr>
            <a:t> </a:t>
          </a:r>
          <a:r>
            <a:rPr lang="ar-SA" sz="2200" b="0" kern="1200" dirty="0">
              <a:solidFill>
                <a:srgbClr val="002060"/>
              </a:solidFill>
              <a:latin typeface="Simplified Arabic" pitchFamily="18" charset="-78"/>
              <a:ea typeface="Times New Roman"/>
              <a:cs typeface="Simplified Arabic" pitchFamily="18" charset="-78"/>
            </a:rPr>
            <a:t>دراسة استباقية مقطعية لتقييم دور الأضداد النوعية </a:t>
          </a:r>
          <a:r>
            <a:rPr lang="en-US" sz="2000" b="0" kern="1200" dirty="0" err="1">
              <a:solidFill>
                <a:srgbClr val="002060"/>
              </a:solidFill>
              <a:latin typeface="Simplified Arabic" pitchFamily="18" charset="-78"/>
              <a:ea typeface="Times New Roman"/>
              <a:cs typeface="Simplified Arabic" pitchFamily="18" charset="-78"/>
            </a:rPr>
            <a:t>IgM</a:t>
          </a:r>
          <a:r>
            <a:rPr lang="en-US" sz="2000" b="0" kern="1200" dirty="0">
              <a:solidFill>
                <a:srgbClr val="002060"/>
              </a:solidFill>
              <a:latin typeface="Simplified Arabic" pitchFamily="18" charset="-78"/>
              <a:ea typeface="Times New Roman"/>
              <a:cs typeface="Simplified Arabic" pitchFamily="18" charset="-78"/>
            </a:rPr>
            <a:t>/</a:t>
          </a:r>
          <a:r>
            <a:rPr lang="en-US" sz="2000" b="0" kern="1200" dirty="0" err="1">
              <a:solidFill>
                <a:srgbClr val="002060"/>
              </a:solidFill>
              <a:latin typeface="Simplified Arabic" pitchFamily="18" charset="-78"/>
              <a:ea typeface="Times New Roman"/>
              <a:cs typeface="Simplified Arabic" pitchFamily="18" charset="-78"/>
            </a:rPr>
            <a:t>IgG</a:t>
          </a:r>
          <a:r>
            <a:rPr lang="en-US" sz="2200" b="0" kern="1200" dirty="0">
              <a:solidFill>
                <a:srgbClr val="002060"/>
              </a:solidFill>
              <a:latin typeface="Simplified Arabic" pitchFamily="18" charset="-78"/>
              <a:ea typeface="Times New Roman"/>
              <a:cs typeface="Simplified Arabic" pitchFamily="18" charset="-78"/>
            </a:rPr>
            <a:t> </a:t>
          </a:r>
          <a:r>
            <a:rPr lang="ar-SA" sz="2200" b="0" kern="1200" dirty="0">
              <a:solidFill>
                <a:srgbClr val="002060"/>
              </a:solidFill>
              <a:latin typeface="Simplified Arabic" pitchFamily="18" charset="-78"/>
              <a:ea typeface="Times New Roman"/>
              <a:cs typeface="Simplified Arabic" pitchFamily="18" charset="-78"/>
            </a:rPr>
            <a:t>عند المرضى المشتبه بإصابتهم بالفيروس التاجي المستجد</a:t>
          </a:r>
          <a:r>
            <a:rPr lang="en-US" sz="2000" b="0" kern="1200" dirty="0">
              <a:solidFill>
                <a:srgbClr val="002060"/>
              </a:solidFill>
              <a:latin typeface="Simplified Arabic" pitchFamily="18" charset="-78"/>
              <a:ea typeface="Times New Roman"/>
              <a:cs typeface="Simplified Arabic" pitchFamily="18" charset="-78"/>
            </a:rPr>
            <a:t>COVID-19</a:t>
          </a:r>
          <a:r>
            <a:rPr lang="en-US" sz="2000" kern="1200" dirty="0">
              <a:solidFill>
                <a:srgbClr val="002060"/>
              </a:solidFill>
              <a:latin typeface="Simplified Arabic" pitchFamily="18" charset="-78"/>
              <a:ea typeface="Times New Roman"/>
              <a:cs typeface="Simplified Arabic" pitchFamily="18" charset="-78"/>
            </a:rPr>
            <a:t> </a:t>
          </a:r>
          <a:r>
            <a:rPr lang="ar-SA" sz="2000" kern="1200" dirty="0">
              <a:solidFill>
                <a:srgbClr val="002060"/>
              </a:solidFill>
              <a:latin typeface="Simplified Arabic" pitchFamily="18" charset="-78"/>
              <a:ea typeface="Times New Roman"/>
              <a:cs typeface="Simplified Arabic" pitchFamily="18" charset="-78"/>
            </a:rPr>
            <a:t> </a:t>
          </a:r>
          <a:r>
            <a:rPr lang="ar-SA" sz="2200" kern="1200" dirty="0">
              <a:solidFill>
                <a:srgbClr val="002060"/>
              </a:solidFill>
              <a:latin typeface="Simplified Arabic" pitchFamily="18" charset="-78"/>
              <a:ea typeface="Times New Roman"/>
              <a:cs typeface="Simplified Arabic" pitchFamily="18" charset="-78"/>
            </a:rPr>
            <a:t>عند جمهرة من السوريين</a:t>
          </a:r>
          <a:r>
            <a:rPr lang="ar-SY" sz="2200" kern="1200" dirty="0">
              <a:latin typeface="Simplified Arabic" pitchFamily="18" charset="-78"/>
              <a:cs typeface="Simplified Arabic" pitchFamily="18" charset="-78"/>
            </a:rPr>
            <a:t> </a:t>
          </a:r>
          <a:endParaRPr lang="en-US" sz="2200" kern="1200" dirty="0">
            <a:latin typeface="Simplified Arabic" pitchFamily="18" charset="-78"/>
            <a:cs typeface="Simplified Arabic" pitchFamily="18" charset="-78"/>
          </a:endParaRPr>
        </a:p>
      </dsp:txBody>
      <dsp:txXfrm>
        <a:off x="1555920" y="-37688"/>
        <a:ext cx="7057545" cy="1150242"/>
      </dsp:txXfrm>
    </dsp:sp>
    <dsp:sp modelId="{3276A5D1-58F1-46B0-9580-AD1F4AB388B7}">
      <dsp:nvSpPr>
        <dsp:cNvPr id="0" name=""/>
        <dsp:cNvSpPr/>
      </dsp:nvSpPr>
      <dsp:spPr>
        <a:xfrm>
          <a:off x="34" y="1166275"/>
          <a:ext cx="8629680" cy="109280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Y" sz="2100" kern="1200" dirty="0">
              <a:solidFill>
                <a:srgbClr val="002060"/>
              </a:solidFill>
              <a:latin typeface="Simplified Arabic" pitchFamily="18" charset="-78"/>
              <a:cs typeface="Simplified Arabic" pitchFamily="18" charset="-78"/>
            </a:rPr>
            <a:t>أ.د. سحر </a:t>
          </a:r>
          <a:r>
            <a:rPr lang="ar-SY" sz="2100" kern="1200" dirty="0" err="1">
              <a:solidFill>
                <a:srgbClr val="002060"/>
              </a:solidFill>
              <a:latin typeface="Simplified Arabic" pitchFamily="18" charset="-78"/>
              <a:cs typeface="Simplified Arabic" pitchFamily="18" charset="-78"/>
            </a:rPr>
            <a:t>الفاهوم</a:t>
          </a:r>
          <a:r>
            <a:rPr lang="ar-SY" sz="2100" kern="1200" dirty="0">
              <a:solidFill>
                <a:srgbClr val="002060"/>
              </a:solidFill>
              <a:latin typeface="Simplified Arabic" pitchFamily="18" charset="-78"/>
              <a:cs typeface="Simplified Arabic" pitchFamily="18" charset="-78"/>
            </a:rPr>
            <a:t>، </a:t>
          </a:r>
          <a:r>
            <a:rPr lang="ar-SY" sz="2100" kern="1200" dirty="0" err="1">
              <a:solidFill>
                <a:srgbClr val="002060"/>
              </a:solidFill>
              <a:latin typeface="Simplified Arabic" pitchFamily="18" charset="-78"/>
              <a:cs typeface="Simplified Arabic" pitchFamily="18" charset="-78"/>
            </a:rPr>
            <a:t>أ</a:t>
          </a:r>
          <a:r>
            <a:rPr lang="ar-SY" sz="2100" kern="1200" dirty="0">
              <a:solidFill>
                <a:srgbClr val="002060"/>
              </a:solidFill>
              <a:latin typeface="Simplified Arabic" pitchFamily="18" charset="-78"/>
              <a:cs typeface="Simplified Arabic" pitchFamily="18" charset="-78"/>
            </a:rPr>
            <a:t>.د. يسر محمد، </a:t>
          </a:r>
          <a:r>
            <a:rPr lang="ar-SY" sz="2100" kern="1200" dirty="0" err="1">
              <a:solidFill>
                <a:srgbClr val="002060"/>
              </a:solidFill>
              <a:latin typeface="Simplified Arabic" pitchFamily="18" charset="-78"/>
              <a:cs typeface="Simplified Arabic" pitchFamily="18" charset="-78"/>
            </a:rPr>
            <a:t>د</a:t>
          </a:r>
          <a:r>
            <a:rPr lang="ar-SY" sz="2100" kern="1200" dirty="0">
              <a:solidFill>
                <a:srgbClr val="002060"/>
              </a:solidFill>
              <a:latin typeface="Simplified Arabic" pitchFamily="18" charset="-78"/>
              <a:cs typeface="Simplified Arabic" pitchFamily="18" charset="-78"/>
            </a:rPr>
            <a:t>. زكريا </a:t>
          </a:r>
          <a:r>
            <a:rPr lang="ar-SY" sz="2100" kern="1200" dirty="0" err="1">
              <a:solidFill>
                <a:srgbClr val="002060"/>
              </a:solidFill>
              <a:latin typeface="Simplified Arabic" pitchFamily="18" charset="-78"/>
              <a:cs typeface="Simplified Arabic" pitchFamily="18" charset="-78"/>
            </a:rPr>
            <a:t>الزلق</a:t>
          </a:r>
          <a:r>
            <a:rPr lang="ar-SY" sz="2100" kern="1200" dirty="0">
              <a:solidFill>
                <a:srgbClr val="002060"/>
              </a:solidFill>
              <a:latin typeface="Simplified Arabic" pitchFamily="18" charset="-78"/>
              <a:cs typeface="Simplified Arabic" pitchFamily="18" charset="-78"/>
            </a:rPr>
            <a:t>،</a:t>
          </a:r>
        </a:p>
        <a:p>
          <a:pPr lvl="0" algn="ctr" defTabSz="933450" rtl="1">
            <a:lnSpc>
              <a:spcPct val="90000"/>
            </a:lnSpc>
            <a:spcBef>
              <a:spcPct val="0"/>
            </a:spcBef>
            <a:spcAft>
              <a:spcPct val="35000"/>
            </a:spcAft>
          </a:pPr>
          <a:r>
            <a:rPr lang="ar-SY" sz="2100" kern="1200" dirty="0">
              <a:solidFill>
                <a:srgbClr val="002060"/>
              </a:solidFill>
              <a:latin typeface="Simplified Arabic" pitchFamily="18" charset="-78"/>
              <a:cs typeface="Simplified Arabic" pitchFamily="18" charset="-78"/>
            </a:rPr>
            <a:t> د. عليا الأسد، </a:t>
          </a:r>
          <a:r>
            <a:rPr lang="ar-SY" sz="2100" kern="1200" dirty="0" err="1">
              <a:solidFill>
                <a:srgbClr val="002060"/>
              </a:solidFill>
              <a:latin typeface="Simplified Arabic" pitchFamily="18" charset="-78"/>
              <a:cs typeface="Simplified Arabic" pitchFamily="18" charset="-78"/>
            </a:rPr>
            <a:t>د</a:t>
          </a:r>
          <a:r>
            <a:rPr lang="ar-SY" sz="2100" kern="1200" dirty="0">
              <a:solidFill>
                <a:srgbClr val="002060"/>
              </a:solidFill>
              <a:latin typeface="Simplified Arabic" pitchFamily="18" charset="-78"/>
              <a:cs typeface="Simplified Arabic" pitchFamily="18" charset="-78"/>
            </a:rPr>
            <a:t>. أحمد </a:t>
          </a:r>
          <a:r>
            <a:rPr lang="ar-SY" sz="2100" kern="1200" dirty="0" err="1">
              <a:solidFill>
                <a:srgbClr val="002060"/>
              </a:solidFill>
              <a:latin typeface="Simplified Arabic" pitchFamily="18" charset="-78"/>
              <a:cs typeface="Simplified Arabic" pitchFamily="18" charset="-78"/>
            </a:rPr>
            <a:t>كنامة</a:t>
          </a:r>
          <a:endParaRPr lang="en-US" sz="2100" kern="1200" dirty="0">
            <a:solidFill>
              <a:srgbClr val="002060"/>
            </a:solidFill>
            <a:latin typeface="Simplified Arabic" pitchFamily="18" charset="-78"/>
            <a:cs typeface="Simplified Arabic" pitchFamily="18" charset="-78"/>
          </a:endParaRPr>
        </a:p>
      </dsp:txBody>
      <dsp:txXfrm>
        <a:off x="1642683" y="1198282"/>
        <a:ext cx="6955023" cy="1028794"/>
      </dsp:txXfrm>
    </dsp:sp>
    <dsp:sp modelId="{C6E7FA7F-3716-455F-9EED-BF74537F8DE0}">
      <dsp:nvSpPr>
        <dsp:cNvPr id="0" name=""/>
        <dsp:cNvSpPr/>
      </dsp:nvSpPr>
      <dsp:spPr>
        <a:xfrm>
          <a:off x="-34" y="2320066"/>
          <a:ext cx="8629680" cy="127564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b="0" kern="1200" dirty="0">
              <a:solidFill>
                <a:srgbClr val="002060"/>
              </a:solidFill>
              <a:latin typeface="Simplified Arabic" pitchFamily="18" charset="-78"/>
              <a:cs typeface="Simplified Arabic" pitchFamily="18" charset="-78"/>
            </a:rPr>
            <a:t>بمعايرة الأضداد النوعية </a:t>
          </a:r>
          <a:r>
            <a:rPr lang="en-US" sz="2100" b="0" kern="1200" dirty="0" err="1">
              <a:solidFill>
                <a:srgbClr val="002060"/>
              </a:solidFill>
              <a:latin typeface="Simplified Arabic" pitchFamily="18" charset="-78"/>
              <a:cs typeface="Simplified Arabic" pitchFamily="18" charset="-78"/>
            </a:rPr>
            <a:t>IgG</a:t>
          </a:r>
          <a:r>
            <a:rPr lang="ar-SA" sz="2100" b="0" kern="1200" dirty="0">
              <a:solidFill>
                <a:srgbClr val="002060"/>
              </a:solidFill>
              <a:latin typeface="Simplified Arabic" pitchFamily="18" charset="-78"/>
              <a:cs typeface="Simplified Arabic" pitchFamily="18" charset="-78"/>
            </a:rPr>
            <a:t> و </a:t>
          </a:r>
          <a:r>
            <a:rPr lang="en-US" sz="2100" b="0" kern="1200" dirty="0" err="1">
              <a:solidFill>
                <a:srgbClr val="002060"/>
              </a:solidFill>
              <a:latin typeface="Simplified Arabic" pitchFamily="18" charset="-78"/>
              <a:cs typeface="Simplified Arabic" pitchFamily="18" charset="-78"/>
            </a:rPr>
            <a:t>IgM</a:t>
          </a:r>
          <a:r>
            <a:rPr lang="ar-SA" sz="2100" b="0" kern="1200" dirty="0">
              <a:solidFill>
                <a:srgbClr val="002060"/>
              </a:solidFill>
              <a:latin typeface="Simplified Arabic" pitchFamily="18" charset="-78"/>
              <a:cs typeface="Simplified Arabic" pitchFamily="18" charset="-78"/>
            </a:rPr>
            <a:t> </a:t>
          </a:r>
          <a:r>
            <a:rPr lang="ar-SY" sz="2100" b="0" kern="1200" dirty="0">
              <a:solidFill>
                <a:srgbClr val="002060"/>
              </a:solidFill>
              <a:latin typeface="Simplified Arabic" pitchFamily="18" charset="-78"/>
              <a:cs typeface="Simplified Arabic" pitchFamily="18" charset="-78"/>
            </a:rPr>
            <a:t>عند </a:t>
          </a:r>
          <a:r>
            <a:rPr lang="en-US" sz="2100" b="0" kern="1200" dirty="0">
              <a:solidFill>
                <a:srgbClr val="002060"/>
              </a:solidFill>
              <a:latin typeface="Simplified Arabic" pitchFamily="18" charset="-78"/>
              <a:cs typeface="Simplified Arabic" pitchFamily="18" charset="-78"/>
            </a:rPr>
            <a:t>74 </a:t>
          </a:r>
          <a:r>
            <a:rPr lang="ar-SY" sz="2100" b="0" kern="1200" dirty="0">
              <a:solidFill>
                <a:srgbClr val="002060"/>
              </a:solidFill>
              <a:latin typeface="Simplified Arabic" pitchFamily="18" charset="-78"/>
              <a:cs typeface="Simplified Arabic" pitchFamily="18" charset="-78"/>
            </a:rPr>
            <a:t> مريض ، تم</a:t>
          </a:r>
          <a:r>
            <a:rPr lang="ar-SA" sz="2100" b="0" kern="1200" dirty="0">
              <a:solidFill>
                <a:srgbClr val="002060"/>
              </a:solidFill>
              <a:latin typeface="Simplified Arabic" pitchFamily="18" charset="-78"/>
              <a:cs typeface="Simplified Arabic" pitchFamily="18" charset="-78"/>
            </a:rPr>
            <a:t> تحديد طور الإصابة (حديثة أو</a:t>
          </a:r>
          <a:r>
            <a:rPr lang="ar-SY" sz="2100" b="0" kern="1200" dirty="0">
              <a:solidFill>
                <a:srgbClr val="002060"/>
              </a:solidFill>
              <a:latin typeface="Simplified Arabic" pitchFamily="18" charset="-78"/>
              <a:cs typeface="Simplified Arabic" pitchFamily="18" charset="-78"/>
            </a:rPr>
            <a:t> </a:t>
          </a:r>
          <a:r>
            <a:rPr lang="ar-SA" sz="2100" b="0" kern="1200" dirty="0">
              <a:solidFill>
                <a:srgbClr val="002060"/>
              </a:solidFill>
              <a:latin typeface="Simplified Arabic" pitchFamily="18" charset="-78"/>
              <a:cs typeface="Simplified Arabic" pitchFamily="18" charset="-78"/>
            </a:rPr>
            <a:t>سابقة)</a:t>
          </a:r>
          <a:r>
            <a:rPr lang="ar-SY" sz="2100" b="0" kern="1200" dirty="0">
              <a:solidFill>
                <a:srgbClr val="002060"/>
              </a:solidFill>
              <a:latin typeface="Simplified Arabic" pitchFamily="18" charset="-78"/>
              <a:cs typeface="Simplified Arabic" pitchFamily="18" charset="-78"/>
            </a:rPr>
            <a:t>، وكانت </a:t>
          </a:r>
          <a:r>
            <a:rPr lang="ar-SY" sz="2100" kern="1200" dirty="0">
              <a:solidFill>
                <a:srgbClr val="002060"/>
              </a:solidFill>
              <a:latin typeface="Simplified Arabic" pitchFamily="18" charset="-78"/>
              <a:cs typeface="Simplified Arabic" pitchFamily="18" charset="-78"/>
            </a:rPr>
            <a:t>نسبة الإيجابية </a:t>
          </a:r>
          <a:r>
            <a:rPr lang="en-US" sz="2100" kern="1200" dirty="0">
              <a:solidFill>
                <a:srgbClr val="002060"/>
              </a:solidFill>
              <a:latin typeface="Simplified Arabic" pitchFamily="18" charset="-78"/>
              <a:cs typeface="Simplified Arabic" pitchFamily="18" charset="-78"/>
            </a:rPr>
            <a:t>54</a:t>
          </a:r>
          <a:r>
            <a:rPr lang="ar-SY" sz="2100" kern="1200" dirty="0">
              <a:solidFill>
                <a:srgbClr val="002060"/>
              </a:solidFill>
              <a:latin typeface="Simplified Arabic" pitchFamily="18" charset="-78"/>
              <a:cs typeface="Simplified Arabic" pitchFamily="18" charset="-78"/>
            </a:rPr>
            <a:t>% </a:t>
          </a:r>
          <a:r>
            <a:rPr lang="en-US" sz="2100" kern="1200" dirty="0" err="1">
              <a:solidFill>
                <a:srgbClr val="002060"/>
              </a:solidFill>
              <a:latin typeface="Simplified Arabic" pitchFamily="18" charset="-78"/>
              <a:cs typeface="Simplified Arabic" pitchFamily="18" charset="-78"/>
            </a:rPr>
            <a:t>IgG</a:t>
          </a:r>
          <a:r>
            <a:rPr lang="ar-SY" sz="2100" kern="1200" dirty="0">
              <a:solidFill>
                <a:srgbClr val="002060"/>
              </a:solidFill>
              <a:latin typeface="Simplified Arabic" pitchFamily="18" charset="-78"/>
              <a:cs typeface="Simplified Arabic" pitchFamily="18" charset="-78"/>
            </a:rPr>
            <a:t> / </a:t>
          </a:r>
          <a:r>
            <a:rPr lang="en-US" sz="2100" kern="1200" dirty="0">
              <a:solidFill>
                <a:srgbClr val="002060"/>
              </a:solidFill>
              <a:latin typeface="Simplified Arabic" pitchFamily="18" charset="-78"/>
              <a:cs typeface="Simplified Arabic" pitchFamily="18" charset="-78"/>
            </a:rPr>
            <a:t>5.4</a:t>
          </a:r>
          <a:r>
            <a:rPr lang="ar-SY" sz="2100" kern="1200" dirty="0">
              <a:solidFill>
                <a:srgbClr val="002060"/>
              </a:solidFill>
              <a:latin typeface="Simplified Arabic" pitchFamily="18" charset="-78"/>
              <a:cs typeface="Simplified Arabic" pitchFamily="18" charset="-78"/>
            </a:rPr>
            <a:t>% </a:t>
          </a:r>
          <a:r>
            <a:rPr lang="en-US" sz="2100" kern="1200" dirty="0" err="1">
              <a:solidFill>
                <a:srgbClr val="002060"/>
              </a:solidFill>
              <a:latin typeface="Simplified Arabic" pitchFamily="18" charset="-78"/>
              <a:cs typeface="Simplified Arabic" pitchFamily="18" charset="-78"/>
            </a:rPr>
            <a:t>IgM</a:t>
          </a:r>
          <a:r>
            <a:rPr lang="ar-SA" sz="2100" b="0" kern="1200" dirty="0">
              <a:solidFill>
                <a:srgbClr val="002060"/>
              </a:solidFill>
              <a:latin typeface="Simplified Arabic" pitchFamily="18" charset="-78"/>
              <a:cs typeface="Simplified Arabic" pitchFamily="18" charset="-78"/>
            </a:rPr>
            <a:t>.</a:t>
          </a:r>
          <a:endParaRPr lang="en-US" sz="2100" b="0" kern="1200" dirty="0">
            <a:solidFill>
              <a:srgbClr val="002060"/>
            </a:solidFill>
            <a:latin typeface="Simplified Arabic" pitchFamily="18" charset="-78"/>
            <a:cs typeface="Simplified Arabic" pitchFamily="18" charset="-78"/>
          </a:endParaRPr>
        </a:p>
      </dsp:txBody>
      <dsp:txXfrm>
        <a:off x="1637182" y="2357428"/>
        <a:ext cx="6955100" cy="1200921"/>
      </dsp:txXfrm>
    </dsp:sp>
    <dsp:sp modelId="{4AAD2BB9-F8D2-4DC6-A8AB-4FD402F665A7}">
      <dsp:nvSpPr>
        <dsp:cNvPr id="0" name=""/>
        <dsp:cNvSpPr/>
      </dsp:nvSpPr>
      <dsp:spPr>
        <a:xfrm>
          <a:off x="44045" y="3671911"/>
          <a:ext cx="8585634" cy="125770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Y" sz="2100" b="0" kern="1200" dirty="0">
              <a:solidFill>
                <a:srgbClr val="002060"/>
              </a:solidFill>
              <a:latin typeface="Simplified Arabic" pitchFamily="18" charset="-78"/>
              <a:cs typeface="Simplified Arabic" pitchFamily="18" charset="-78"/>
            </a:rPr>
            <a:t>  أثبتت طرق المعايرات المناعية أهميتها التشخيصية لمراقبة تطور المرض والكشف عن وجود الحملة </a:t>
          </a:r>
          <a:r>
            <a:rPr lang="ar-SY" sz="2100" b="0" kern="1200" dirty="0" err="1">
              <a:solidFill>
                <a:srgbClr val="002060"/>
              </a:solidFill>
              <a:latin typeface="Simplified Arabic" pitchFamily="18" charset="-78"/>
              <a:cs typeface="Simplified Arabic" pitchFamily="18" charset="-78"/>
            </a:rPr>
            <a:t>اللاعرضيين</a:t>
          </a:r>
          <a:r>
            <a:rPr lang="ar-SY" sz="2100" b="0" kern="1200" dirty="0">
              <a:solidFill>
                <a:srgbClr val="002060"/>
              </a:solidFill>
              <a:latin typeface="Simplified Arabic" pitchFamily="18" charset="-78"/>
              <a:cs typeface="Simplified Arabic" pitchFamily="18" charset="-78"/>
            </a:rPr>
            <a:t> والأشخاص </a:t>
          </a:r>
          <a:r>
            <a:rPr lang="ar-SY" sz="2100" b="0" kern="1200" dirty="0" err="1">
              <a:solidFill>
                <a:srgbClr val="002060"/>
              </a:solidFill>
              <a:latin typeface="Simplified Arabic" pitchFamily="18" charset="-78"/>
              <a:cs typeface="Simplified Arabic" pitchFamily="18" charset="-78"/>
            </a:rPr>
            <a:t>الممنعين</a:t>
          </a:r>
          <a:r>
            <a:rPr lang="ar-SY" sz="2100" b="0" kern="1200" dirty="0">
              <a:solidFill>
                <a:srgbClr val="002060"/>
              </a:solidFill>
              <a:latin typeface="Simplified Arabic" pitchFamily="18" charset="-78"/>
              <a:cs typeface="Simplified Arabic" pitchFamily="18" charset="-78"/>
            </a:rPr>
            <a:t> الممكن الاستفادة من </a:t>
          </a:r>
          <a:r>
            <a:rPr lang="ar-SY" sz="2100" b="0" kern="1200" dirty="0" err="1">
              <a:solidFill>
                <a:srgbClr val="002060"/>
              </a:solidFill>
              <a:latin typeface="Simplified Arabic" pitchFamily="18" charset="-78"/>
              <a:cs typeface="Simplified Arabic" pitchFamily="18" charset="-78"/>
            </a:rPr>
            <a:t>مصولهم</a:t>
          </a:r>
          <a:r>
            <a:rPr lang="ar-SY" sz="2100" b="0" kern="1200" dirty="0">
              <a:solidFill>
                <a:srgbClr val="002060"/>
              </a:solidFill>
              <a:latin typeface="Simplified Arabic" pitchFamily="18" charset="-78"/>
              <a:cs typeface="Simplified Arabic" pitchFamily="18" charset="-78"/>
            </a:rPr>
            <a:t> كعلاج مستقبلي للحالات المُثبَت إصابتها بالـ </a:t>
          </a:r>
          <a:r>
            <a:rPr lang="en-US" sz="2100" b="0" kern="1200" dirty="0">
              <a:solidFill>
                <a:srgbClr val="002060"/>
              </a:solidFill>
              <a:latin typeface="Simplified Arabic" pitchFamily="18" charset="-78"/>
              <a:cs typeface="Simplified Arabic" pitchFamily="18" charset="-78"/>
            </a:rPr>
            <a:t>COVID-19 </a:t>
          </a:r>
        </a:p>
      </dsp:txBody>
      <dsp:txXfrm>
        <a:off x="1683304" y="3708748"/>
        <a:ext cx="6909538" cy="1184028"/>
      </dsp:txXfrm>
    </dsp:sp>
    <dsp:sp modelId="{9E648E75-5EE1-40F8-AAFC-7A52D2E74050}">
      <dsp:nvSpPr>
        <dsp:cNvPr id="0" name=""/>
        <dsp:cNvSpPr/>
      </dsp:nvSpPr>
      <dsp:spPr>
        <a:xfrm>
          <a:off x="330827" y="828019"/>
          <a:ext cx="710325" cy="71032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rgbClr val="002060"/>
            </a:solidFill>
            <a:latin typeface="Simplified Arabic" pitchFamily="18" charset="-78"/>
            <a:cs typeface="Simplified Arabic" pitchFamily="18" charset="-78"/>
          </a:endParaRPr>
        </a:p>
      </dsp:txBody>
      <dsp:txXfrm>
        <a:off x="490650" y="828019"/>
        <a:ext cx="390679" cy="534520"/>
      </dsp:txXfrm>
    </dsp:sp>
    <dsp:sp modelId="{8C13AF85-8C86-46B0-B3DF-6B55F5590A62}">
      <dsp:nvSpPr>
        <dsp:cNvPr id="0" name=""/>
        <dsp:cNvSpPr/>
      </dsp:nvSpPr>
      <dsp:spPr>
        <a:xfrm>
          <a:off x="933483" y="1995511"/>
          <a:ext cx="710325" cy="71032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rgbClr val="002060"/>
            </a:solidFill>
            <a:latin typeface="Simplified Arabic" pitchFamily="18" charset="-78"/>
            <a:cs typeface="Simplified Arabic" pitchFamily="18" charset="-78"/>
          </a:endParaRPr>
        </a:p>
      </dsp:txBody>
      <dsp:txXfrm>
        <a:off x="1093306" y="1995511"/>
        <a:ext cx="390679" cy="534520"/>
      </dsp:txXfrm>
    </dsp:sp>
    <dsp:sp modelId="{90033EE7-D0EE-47A0-81B9-3FB9228EE8F0}">
      <dsp:nvSpPr>
        <dsp:cNvPr id="0" name=""/>
        <dsp:cNvSpPr/>
      </dsp:nvSpPr>
      <dsp:spPr>
        <a:xfrm>
          <a:off x="567177" y="3411020"/>
          <a:ext cx="710325" cy="71032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rgbClr val="002060"/>
            </a:solidFill>
            <a:latin typeface="Simplified Arabic" pitchFamily="18" charset="-78"/>
            <a:cs typeface="Simplified Arabic" pitchFamily="18" charset="-78"/>
          </a:endParaRPr>
        </a:p>
      </dsp:txBody>
      <dsp:txXfrm>
        <a:off x="727000" y="3411020"/>
        <a:ext cx="390679" cy="534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FBFF-1437-4A9D-A3B8-01ADF988449F}">
      <dsp:nvSpPr>
        <dsp:cNvPr id="0" name=""/>
        <dsp:cNvSpPr/>
      </dsp:nvSpPr>
      <dsp:spPr>
        <a:xfrm>
          <a:off x="357197" y="0"/>
          <a:ext cx="7795261" cy="106242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Y" sz="2000" b="0" u="sng" kern="1200" dirty="0">
              <a:solidFill>
                <a:srgbClr val="002060"/>
              </a:solidFill>
              <a:latin typeface="Simplified Arabic" pitchFamily="18" charset="-78"/>
              <a:cs typeface="Simplified Arabic" pitchFamily="18" charset="-78"/>
            </a:rPr>
            <a:t>البحث </a:t>
          </a:r>
          <a:r>
            <a:rPr lang="ar-SY" sz="2000" b="0" u="sng" kern="1200" dirty="0" err="1">
              <a:solidFill>
                <a:srgbClr val="002060"/>
              </a:solidFill>
              <a:latin typeface="Simplified Arabic" pitchFamily="18" charset="-78"/>
              <a:cs typeface="Simplified Arabic" pitchFamily="18" charset="-78"/>
            </a:rPr>
            <a:t>االرابع</a:t>
          </a:r>
          <a:r>
            <a:rPr lang="ar-SY" sz="2000" b="0" u="sng" kern="1200" dirty="0">
              <a:solidFill>
                <a:srgbClr val="002060"/>
              </a:solidFill>
              <a:latin typeface="Simplified Arabic" pitchFamily="18" charset="-78"/>
              <a:cs typeface="Simplified Arabic" pitchFamily="18" charset="-78"/>
            </a:rPr>
            <a:t>:</a:t>
          </a:r>
          <a:r>
            <a:rPr lang="ar-SY" sz="2000" b="0" u="none" kern="1200" dirty="0">
              <a:solidFill>
                <a:srgbClr val="002060"/>
              </a:solidFill>
              <a:latin typeface="Simplified Arabic" pitchFamily="18" charset="-78"/>
              <a:cs typeface="Simplified Arabic" pitchFamily="18" charset="-78"/>
            </a:rPr>
            <a:t> </a:t>
          </a:r>
          <a:r>
            <a:rPr lang="ar-SY" sz="2000" b="0" kern="1200" dirty="0">
              <a:solidFill>
                <a:srgbClr val="002060"/>
              </a:solidFill>
            </a:rPr>
            <a:t>دراسة </a:t>
          </a:r>
          <a:r>
            <a:rPr lang="ar-SY" sz="2000" b="0" kern="1200" dirty="0" err="1">
              <a:solidFill>
                <a:srgbClr val="002060"/>
              </a:solidFill>
            </a:rPr>
            <a:t>استباقية</a:t>
          </a:r>
          <a:r>
            <a:rPr lang="ar-SY" sz="2000" b="0" kern="1200" dirty="0">
              <a:solidFill>
                <a:srgbClr val="002060"/>
              </a:solidFill>
            </a:rPr>
            <a:t> مقطعية لتقييم دور الأضداد النوعية </a:t>
          </a:r>
          <a:r>
            <a:rPr lang="en-US" sz="2000" b="0" kern="1200" dirty="0" err="1">
              <a:solidFill>
                <a:srgbClr val="002060"/>
              </a:solidFill>
            </a:rPr>
            <a:t>IgG</a:t>
          </a:r>
          <a:r>
            <a:rPr lang="en-US" sz="2000" b="0" kern="1200" dirty="0">
              <a:solidFill>
                <a:srgbClr val="002060"/>
              </a:solidFill>
            </a:rPr>
            <a:t> </a:t>
          </a:r>
          <a:r>
            <a:rPr lang="ar-SY" sz="2000" b="0" kern="1200" dirty="0">
              <a:solidFill>
                <a:srgbClr val="002060"/>
              </a:solidFill>
            </a:rPr>
            <a:t>/ </a:t>
          </a:r>
          <a:r>
            <a:rPr lang="en-US" sz="2000" b="0" kern="1200" dirty="0" err="1">
              <a:solidFill>
                <a:srgbClr val="002060"/>
              </a:solidFill>
            </a:rPr>
            <a:t>IgM</a:t>
          </a:r>
          <a:r>
            <a:rPr lang="en-US" sz="2000" b="0" kern="1200" dirty="0">
              <a:solidFill>
                <a:srgbClr val="002060"/>
              </a:solidFill>
            </a:rPr>
            <a:t> COVID-19</a:t>
          </a:r>
          <a:r>
            <a:rPr lang="ar-SY" sz="2000" b="0" kern="1200" dirty="0">
              <a:solidFill>
                <a:srgbClr val="002060"/>
              </a:solidFill>
            </a:rPr>
            <a:t> عند المرضى المُشتبه بإصابتهم بالفيروس التاجي المُستَجد والمراجعين لمستشفى الأسد الجامعي بدمشق.</a:t>
          </a:r>
          <a:endParaRPr lang="en-US" sz="2000" b="0" kern="1200" dirty="0">
            <a:solidFill>
              <a:srgbClr val="002060"/>
            </a:solidFill>
            <a:latin typeface="Simplified Arabic" pitchFamily="18" charset="-78"/>
            <a:cs typeface="Simplified Arabic" pitchFamily="18" charset="-78"/>
          </a:endParaRPr>
        </a:p>
      </dsp:txBody>
      <dsp:txXfrm>
        <a:off x="1741954" y="31117"/>
        <a:ext cx="6379387" cy="1000189"/>
      </dsp:txXfrm>
    </dsp:sp>
    <dsp:sp modelId="{3276A5D1-58F1-46B0-9580-AD1F4AB388B7}">
      <dsp:nvSpPr>
        <dsp:cNvPr id="0" name=""/>
        <dsp:cNvSpPr/>
      </dsp:nvSpPr>
      <dsp:spPr>
        <a:xfrm>
          <a:off x="245899" y="1255590"/>
          <a:ext cx="7926587" cy="106242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ar-SY" sz="2000" kern="1200" dirty="0">
              <a:solidFill>
                <a:srgbClr val="002060"/>
              </a:solidFill>
              <a:latin typeface="Simplified Arabic" pitchFamily="18" charset="-78"/>
              <a:cs typeface="Simplified Arabic" pitchFamily="18" charset="-78"/>
            </a:rPr>
            <a:t>البحث قيد النشر حالياً (د. لمى خضري، أ.د. سحر الفاهوم،  د. أحمد كنامة)</a:t>
          </a:r>
          <a:endParaRPr lang="en-US" sz="2000" kern="1200" dirty="0">
            <a:solidFill>
              <a:srgbClr val="002060"/>
            </a:solidFill>
            <a:latin typeface="Simplified Arabic" pitchFamily="18" charset="-78"/>
            <a:cs typeface="Simplified Arabic" pitchFamily="18" charset="-78"/>
          </a:endParaRPr>
        </a:p>
      </dsp:txBody>
      <dsp:txXfrm>
        <a:off x="1755332" y="1286707"/>
        <a:ext cx="6386037" cy="1000189"/>
      </dsp:txXfrm>
    </dsp:sp>
    <dsp:sp modelId="{C6E7FA7F-3716-455F-9EED-BF74537F8DE0}">
      <dsp:nvSpPr>
        <dsp:cNvPr id="0" name=""/>
        <dsp:cNvSpPr/>
      </dsp:nvSpPr>
      <dsp:spPr>
        <a:xfrm>
          <a:off x="285787" y="2511181"/>
          <a:ext cx="7786725" cy="106242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a:solidFill>
                <a:srgbClr val="002060"/>
              </a:solidFill>
              <a:latin typeface="Simplified Arabic" pitchFamily="18" charset="-78"/>
              <a:cs typeface="Simplified Arabic" pitchFamily="18" charset="-78"/>
            </a:rPr>
            <a:t>عدد المرضى (</a:t>
          </a:r>
          <a:r>
            <a:rPr lang="ar-SA" sz="2400" kern="1200" dirty="0">
              <a:solidFill>
                <a:srgbClr val="002060"/>
              </a:solidFill>
              <a:latin typeface="Simplified Arabic" pitchFamily="18" charset="-78"/>
              <a:cs typeface="Simplified Arabic" pitchFamily="18" charset="-78"/>
            </a:rPr>
            <a:t> </a:t>
          </a:r>
          <a:r>
            <a:rPr lang="en-US" sz="2400" kern="1200" dirty="0">
              <a:solidFill>
                <a:srgbClr val="002060"/>
              </a:solidFill>
              <a:latin typeface="Simplified Arabic" pitchFamily="18" charset="-78"/>
              <a:cs typeface="Simplified Arabic" pitchFamily="18" charset="-78"/>
            </a:rPr>
            <a:t>40</a:t>
          </a:r>
          <a:r>
            <a:rPr lang="ar-SY" sz="2400" kern="1200" dirty="0">
              <a:solidFill>
                <a:srgbClr val="002060"/>
              </a:solidFill>
              <a:latin typeface="Simplified Arabic" pitchFamily="18" charset="-78"/>
              <a:cs typeface="Simplified Arabic" pitchFamily="18" charset="-78"/>
            </a:rPr>
            <a:t>)، عدد الحالات الإيجابية ( </a:t>
          </a:r>
          <a:r>
            <a:rPr lang="en-US" sz="2400" kern="1200" dirty="0">
              <a:solidFill>
                <a:srgbClr val="FF0000"/>
              </a:solidFill>
              <a:latin typeface="Simplified Arabic" pitchFamily="18" charset="-78"/>
              <a:cs typeface="Simplified Arabic" pitchFamily="18" charset="-78"/>
            </a:rPr>
            <a:t>13/</a:t>
          </a:r>
          <a:r>
            <a:rPr lang="en-US" sz="2400" kern="1200" dirty="0">
              <a:solidFill>
                <a:srgbClr val="002060"/>
              </a:solidFill>
              <a:latin typeface="Simplified Arabic" pitchFamily="18" charset="-78"/>
              <a:cs typeface="Simplified Arabic" pitchFamily="18" charset="-78"/>
            </a:rPr>
            <a:t>40</a:t>
          </a:r>
          <a:r>
            <a:rPr lang="ar-SY" sz="2400" kern="1200" dirty="0">
              <a:solidFill>
                <a:srgbClr val="002060"/>
              </a:solidFill>
              <a:latin typeface="Simplified Arabic" pitchFamily="18" charset="-78"/>
              <a:cs typeface="Simplified Arabic" pitchFamily="18" charset="-78"/>
            </a:rPr>
            <a:t>)</a:t>
          </a:r>
          <a:endParaRPr lang="en-US" sz="2400" kern="1200" dirty="0">
            <a:solidFill>
              <a:srgbClr val="002060"/>
            </a:solidFill>
            <a:latin typeface="Simplified Arabic" pitchFamily="18" charset="-78"/>
            <a:cs typeface="Simplified Arabic" pitchFamily="18" charset="-78"/>
          </a:endParaRPr>
        </a:p>
      </dsp:txBody>
      <dsp:txXfrm>
        <a:off x="1759403" y="2542298"/>
        <a:ext cx="6281993" cy="1000189"/>
      </dsp:txXfrm>
    </dsp:sp>
    <dsp:sp modelId="{4AAD2BB9-F8D2-4DC6-A8AB-4FD402F665A7}">
      <dsp:nvSpPr>
        <dsp:cNvPr id="0" name=""/>
        <dsp:cNvSpPr/>
      </dsp:nvSpPr>
      <dsp:spPr>
        <a:xfrm>
          <a:off x="254334" y="3766772"/>
          <a:ext cx="7961065" cy="106242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Y" sz="2300" kern="1200" dirty="0">
              <a:solidFill>
                <a:srgbClr val="002060"/>
              </a:solidFill>
              <a:latin typeface="Simplified Arabic" pitchFamily="18" charset="-78"/>
              <a:cs typeface="Simplified Arabic" pitchFamily="18" charset="-78"/>
            </a:rPr>
            <a:t>نتيجة هامة: بعض المرضى لا يتشكل لديهم أضداد ويكونون إنذار عالي (عدد الحالات التي لم يتشكل لها أضداد </a:t>
          </a:r>
          <a:r>
            <a:rPr lang="en-US" sz="2300" kern="1200" dirty="0">
              <a:solidFill>
                <a:srgbClr val="002060"/>
              </a:solidFill>
              <a:latin typeface="Simplified Arabic" pitchFamily="18" charset="-78"/>
              <a:cs typeface="Simplified Arabic" pitchFamily="18" charset="-78"/>
            </a:rPr>
            <a:t>2</a:t>
          </a:r>
          <a:r>
            <a:rPr lang="ar-SY" sz="2300" kern="1200" dirty="0">
              <a:solidFill>
                <a:srgbClr val="002060"/>
              </a:solidFill>
              <a:latin typeface="Simplified Arabic" pitchFamily="18" charset="-78"/>
              <a:cs typeface="Simplified Arabic" pitchFamily="18" charset="-78"/>
            </a:rPr>
            <a:t> انتهت بالوفاة)</a:t>
          </a:r>
          <a:endParaRPr lang="en-US" sz="2300" kern="1200" dirty="0">
            <a:solidFill>
              <a:srgbClr val="002060"/>
            </a:solidFill>
            <a:latin typeface="Simplified Arabic" pitchFamily="18" charset="-78"/>
            <a:cs typeface="Simplified Arabic" pitchFamily="18" charset="-78"/>
          </a:endParaRPr>
        </a:p>
      </dsp:txBody>
      <dsp:txXfrm>
        <a:off x="1770197" y="3797889"/>
        <a:ext cx="6414084" cy="1000189"/>
      </dsp:txXfrm>
    </dsp:sp>
    <dsp:sp modelId="{9E648E75-5EE1-40F8-AAFC-7A52D2E74050}">
      <dsp:nvSpPr>
        <dsp:cNvPr id="0" name=""/>
        <dsp:cNvSpPr/>
      </dsp:nvSpPr>
      <dsp:spPr>
        <a:xfrm>
          <a:off x="857253" y="813719"/>
          <a:ext cx="690575" cy="69057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012632" y="813719"/>
        <a:ext cx="379817" cy="519658"/>
      </dsp:txXfrm>
    </dsp:sp>
    <dsp:sp modelId="{8C13AF85-8C86-46B0-B3DF-6B55F5590A62}">
      <dsp:nvSpPr>
        <dsp:cNvPr id="0" name=""/>
        <dsp:cNvSpPr/>
      </dsp:nvSpPr>
      <dsp:spPr>
        <a:xfrm>
          <a:off x="857254" y="2069310"/>
          <a:ext cx="690575" cy="69057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012633" y="2069310"/>
        <a:ext cx="379817" cy="519658"/>
      </dsp:txXfrm>
    </dsp:sp>
    <dsp:sp modelId="{90033EE7-D0EE-47A0-81B9-3FB9228EE8F0}">
      <dsp:nvSpPr>
        <dsp:cNvPr id="0" name=""/>
        <dsp:cNvSpPr/>
      </dsp:nvSpPr>
      <dsp:spPr>
        <a:xfrm>
          <a:off x="857253" y="3324901"/>
          <a:ext cx="690575" cy="69057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012632" y="3324901"/>
        <a:ext cx="379817" cy="519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FBFF-1437-4A9D-A3B8-01ADF988449F}">
      <dsp:nvSpPr>
        <dsp:cNvPr id="0" name=""/>
        <dsp:cNvSpPr/>
      </dsp:nvSpPr>
      <dsp:spPr>
        <a:xfrm>
          <a:off x="0" y="-9344"/>
          <a:ext cx="8401080" cy="106242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b="0" u="sng" kern="1200" dirty="0">
              <a:solidFill>
                <a:srgbClr val="002060"/>
              </a:solidFill>
              <a:latin typeface="Simplified Arabic" pitchFamily="18" charset="-78"/>
              <a:cs typeface="Simplified Arabic" pitchFamily="18" charset="-78"/>
            </a:rPr>
            <a:t>البحث السادس:</a:t>
          </a:r>
          <a:r>
            <a:rPr lang="ar-SY" sz="2400" b="0" u="none" kern="1200" dirty="0">
              <a:solidFill>
                <a:srgbClr val="002060"/>
              </a:solidFill>
              <a:latin typeface="Simplified Arabic" pitchFamily="18" charset="-78"/>
              <a:cs typeface="Simplified Arabic" pitchFamily="18" charset="-78"/>
            </a:rPr>
            <a:t> </a:t>
          </a:r>
          <a:r>
            <a:rPr lang="ar-SY" sz="2400" kern="1200" dirty="0" err="1">
              <a:solidFill>
                <a:srgbClr val="002060"/>
              </a:solidFill>
            </a:rPr>
            <a:t>مناطرة</a:t>
          </a:r>
          <a:r>
            <a:rPr lang="ar-SY" sz="2400" kern="1200" dirty="0">
              <a:solidFill>
                <a:srgbClr val="002060"/>
              </a:solidFill>
            </a:rPr>
            <a:t> عيار أضداد </a:t>
          </a:r>
          <a:r>
            <a:rPr lang="ar-SY" sz="2400" kern="1200" dirty="0" err="1">
              <a:solidFill>
                <a:srgbClr val="002060"/>
              </a:solidFill>
            </a:rPr>
            <a:t>الـ</a:t>
          </a:r>
          <a:r>
            <a:rPr lang="ar-SY" sz="2400" kern="1200" dirty="0">
              <a:solidFill>
                <a:srgbClr val="002060"/>
              </a:solidFill>
            </a:rPr>
            <a:t> </a:t>
          </a:r>
          <a:r>
            <a:rPr lang="en-US" sz="2400" kern="1200" dirty="0" err="1">
              <a:solidFill>
                <a:srgbClr val="002060"/>
              </a:solidFill>
            </a:rPr>
            <a:t>IgM</a:t>
          </a:r>
          <a:r>
            <a:rPr lang="ar-SY" sz="2400" kern="1200" dirty="0">
              <a:solidFill>
                <a:srgbClr val="002060"/>
              </a:solidFill>
            </a:rPr>
            <a:t> و </a:t>
          </a:r>
          <a:r>
            <a:rPr lang="en-US" sz="2400" kern="1200" dirty="0" err="1">
              <a:solidFill>
                <a:srgbClr val="002060"/>
              </a:solidFill>
            </a:rPr>
            <a:t>IgG</a:t>
          </a:r>
          <a:r>
            <a:rPr lang="ar-SY" sz="2400" kern="1200" dirty="0">
              <a:solidFill>
                <a:srgbClr val="002060"/>
              </a:solidFill>
            </a:rPr>
            <a:t> لدى مرضى الفيروس التاجي المستجد </a:t>
          </a:r>
          <a:r>
            <a:rPr lang="en-US" sz="2400" kern="1200" dirty="0">
              <a:solidFill>
                <a:srgbClr val="002060"/>
              </a:solidFill>
            </a:rPr>
            <a:t>COVID 19</a:t>
          </a:r>
          <a:r>
            <a:rPr lang="ar-SY" sz="2400" b="0" kern="1200" dirty="0">
              <a:solidFill>
                <a:srgbClr val="002060"/>
              </a:solidFill>
            </a:rPr>
            <a:t>.</a:t>
          </a:r>
          <a:endParaRPr lang="en-US" sz="2400" b="0" kern="1200" dirty="0">
            <a:solidFill>
              <a:srgbClr val="002060"/>
            </a:solidFill>
            <a:latin typeface="Simplified Arabic" pitchFamily="18" charset="-78"/>
            <a:cs typeface="Simplified Arabic" pitchFamily="18" charset="-78"/>
          </a:endParaRPr>
        </a:p>
      </dsp:txBody>
      <dsp:txXfrm>
        <a:off x="1489956" y="21773"/>
        <a:ext cx="6880006" cy="1000189"/>
      </dsp:txXfrm>
    </dsp:sp>
    <dsp:sp modelId="{3276A5D1-58F1-46B0-9580-AD1F4AB388B7}">
      <dsp:nvSpPr>
        <dsp:cNvPr id="0" name=""/>
        <dsp:cNvSpPr/>
      </dsp:nvSpPr>
      <dsp:spPr>
        <a:xfrm>
          <a:off x="92378" y="1147940"/>
          <a:ext cx="8401080" cy="87456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ar-SY" sz="2400" kern="1200" dirty="0">
              <a:solidFill>
                <a:srgbClr val="002060"/>
              </a:solidFill>
              <a:latin typeface="Simplified Arabic" pitchFamily="18" charset="-78"/>
              <a:cs typeface="Simplified Arabic" pitchFamily="18" charset="-78"/>
            </a:rPr>
            <a:t>أ.د. سحر الفاهوم،  د. أحمد </a:t>
          </a:r>
          <a:r>
            <a:rPr lang="ar-SY" sz="2400" kern="1200" dirty="0" err="1">
              <a:solidFill>
                <a:srgbClr val="002060"/>
              </a:solidFill>
              <a:latin typeface="Simplified Arabic" pitchFamily="18" charset="-78"/>
              <a:cs typeface="Simplified Arabic" pitchFamily="18" charset="-78"/>
            </a:rPr>
            <a:t>كنامة</a:t>
          </a:r>
          <a:endParaRPr lang="ar-SY" sz="2400" kern="1200" dirty="0">
            <a:solidFill>
              <a:srgbClr val="002060"/>
            </a:solidFill>
            <a:latin typeface="Simplified Arabic" pitchFamily="18" charset="-78"/>
            <a:cs typeface="Simplified Arabic" pitchFamily="18" charset="-78"/>
          </a:endParaRPr>
        </a:p>
      </dsp:txBody>
      <dsp:txXfrm>
        <a:off x="1684802" y="1173555"/>
        <a:ext cx="6783040" cy="823335"/>
      </dsp:txXfrm>
    </dsp:sp>
    <dsp:sp modelId="{C6E7FA7F-3716-455F-9EED-BF74537F8DE0}">
      <dsp:nvSpPr>
        <dsp:cNvPr id="0" name=""/>
        <dsp:cNvSpPr/>
      </dsp:nvSpPr>
      <dsp:spPr>
        <a:xfrm>
          <a:off x="-33" y="2138542"/>
          <a:ext cx="8401080" cy="133181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u="sng" kern="1200" dirty="0">
              <a:solidFill>
                <a:srgbClr val="002060"/>
              </a:solidFill>
              <a:latin typeface="Simplified Arabic" pitchFamily="18" charset="-78"/>
              <a:cs typeface="Simplified Arabic" pitchFamily="18" charset="-78"/>
            </a:rPr>
            <a:t>الهدف</a:t>
          </a:r>
          <a:r>
            <a:rPr lang="ar-SY" sz="2400" kern="1200" dirty="0">
              <a:solidFill>
                <a:srgbClr val="002060"/>
              </a:solidFill>
              <a:latin typeface="Simplified Arabic" pitchFamily="18" charset="-78"/>
              <a:cs typeface="Simplified Arabic" pitchFamily="18" charset="-78"/>
            </a:rPr>
            <a:t>: دراسة استمرار عيار الأضداد </a:t>
          </a:r>
          <a:r>
            <a:rPr lang="en-US" sz="2400" kern="1200" dirty="0" err="1">
              <a:solidFill>
                <a:srgbClr val="002060"/>
              </a:solidFill>
              <a:latin typeface="Simplified Arabic" pitchFamily="18" charset="-78"/>
              <a:cs typeface="Simplified Arabic" pitchFamily="18" charset="-78"/>
            </a:rPr>
            <a:t>IgM</a:t>
          </a:r>
          <a:r>
            <a:rPr lang="en-US" sz="2400" kern="1200" dirty="0">
              <a:solidFill>
                <a:srgbClr val="002060"/>
              </a:solidFill>
              <a:latin typeface="Simplified Arabic" pitchFamily="18" charset="-78"/>
              <a:cs typeface="Simplified Arabic" pitchFamily="18" charset="-78"/>
            </a:rPr>
            <a:t> , </a:t>
          </a:r>
          <a:r>
            <a:rPr lang="en-US" sz="2400" kern="1200" dirty="0" err="1">
              <a:solidFill>
                <a:srgbClr val="002060"/>
              </a:solidFill>
              <a:latin typeface="Simplified Arabic" pitchFamily="18" charset="-78"/>
              <a:cs typeface="Simplified Arabic" pitchFamily="18" charset="-78"/>
            </a:rPr>
            <a:t>IgG</a:t>
          </a:r>
          <a:r>
            <a:rPr lang="ar-SY" sz="2400" kern="1200" dirty="0">
              <a:solidFill>
                <a:srgbClr val="002060"/>
              </a:solidFill>
              <a:latin typeface="Simplified Arabic" pitchFamily="18" charset="-78"/>
              <a:cs typeface="Simplified Arabic" pitchFamily="18" charset="-78"/>
            </a:rPr>
            <a:t> مع الزمن لدى المصابين بفيروس </a:t>
          </a:r>
          <a:r>
            <a:rPr lang="en-US" sz="2400" kern="1200" dirty="0">
              <a:solidFill>
                <a:srgbClr val="002060"/>
              </a:solidFill>
              <a:latin typeface="Simplified Arabic" pitchFamily="18" charset="-78"/>
              <a:cs typeface="Simplified Arabic" pitchFamily="18" charset="-78"/>
            </a:rPr>
            <a:t>COVID-19</a:t>
          </a:r>
          <a:r>
            <a:rPr lang="ar-SY" sz="2400" kern="1200" dirty="0">
              <a:solidFill>
                <a:srgbClr val="002060"/>
              </a:solidFill>
              <a:latin typeface="Simplified Arabic" pitchFamily="18" charset="-78"/>
              <a:cs typeface="Simplified Arabic" pitchFamily="18" charset="-78"/>
            </a:rPr>
            <a:t> </a:t>
          </a:r>
          <a:r>
            <a:rPr lang="ar-SY" sz="2400" kern="1200" dirty="0" err="1">
              <a:solidFill>
                <a:srgbClr val="002060"/>
              </a:solidFill>
              <a:latin typeface="Simplified Arabic" pitchFamily="18" charset="-78"/>
              <a:cs typeface="Simplified Arabic" pitchFamily="18" charset="-78"/>
            </a:rPr>
            <a:t>ومناطرة</a:t>
          </a:r>
          <a:r>
            <a:rPr lang="ar-SY" sz="2400" kern="1200" dirty="0">
              <a:solidFill>
                <a:srgbClr val="002060"/>
              </a:solidFill>
              <a:latin typeface="Simplified Arabic" pitchFamily="18" charset="-78"/>
              <a:cs typeface="Simplified Arabic" pitchFamily="18" charset="-78"/>
            </a:rPr>
            <a:t> ظهور واختفاء هذه الأضداد في </a:t>
          </a:r>
          <a:r>
            <a:rPr lang="ar-SY" sz="2400" kern="1200" dirty="0" err="1">
              <a:solidFill>
                <a:srgbClr val="002060"/>
              </a:solidFill>
              <a:latin typeface="Simplified Arabic" pitchFamily="18" charset="-78"/>
              <a:cs typeface="Simplified Arabic" pitchFamily="18" charset="-78"/>
            </a:rPr>
            <a:t>مصول</a:t>
          </a:r>
          <a:r>
            <a:rPr lang="ar-SY" sz="2400" kern="1200" dirty="0">
              <a:solidFill>
                <a:srgbClr val="002060"/>
              </a:solidFill>
              <a:latin typeface="Simplified Arabic" pitchFamily="18" charset="-78"/>
              <a:cs typeface="Simplified Arabic" pitchFamily="18" charset="-78"/>
            </a:rPr>
            <a:t> المرضى.</a:t>
          </a:r>
          <a:endParaRPr lang="en-US" sz="2400" kern="1200" dirty="0">
            <a:solidFill>
              <a:srgbClr val="002060"/>
            </a:solidFill>
            <a:latin typeface="Simplified Arabic" pitchFamily="18" charset="-78"/>
            <a:cs typeface="Simplified Arabic" pitchFamily="18" charset="-78"/>
          </a:endParaRPr>
        </a:p>
      </dsp:txBody>
      <dsp:txXfrm>
        <a:off x="1595281" y="2177549"/>
        <a:ext cx="6766758" cy="1253797"/>
      </dsp:txXfrm>
    </dsp:sp>
    <dsp:sp modelId="{4AAD2BB9-F8D2-4DC6-A8AB-4FD402F665A7}">
      <dsp:nvSpPr>
        <dsp:cNvPr id="0" name=""/>
        <dsp:cNvSpPr/>
      </dsp:nvSpPr>
      <dsp:spPr>
        <a:xfrm>
          <a:off x="10518" y="3671882"/>
          <a:ext cx="8330510" cy="109979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ts val="0"/>
            </a:spcAft>
          </a:pPr>
          <a:r>
            <a:rPr lang="ar-SY" sz="2400" kern="1200" dirty="0">
              <a:solidFill>
                <a:srgbClr val="002060"/>
              </a:solidFill>
              <a:latin typeface="Simplified Arabic" pitchFamily="18" charset="-78"/>
              <a:cs typeface="Simplified Arabic" pitchFamily="18" charset="-78"/>
            </a:rPr>
            <a:t>عدد المشمولين بالدراسة /</a:t>
          </a:r>
          <a:r>
            <a:rPr lang="en-US" sz="2400" kern="1200" dirty="0">
              <a:solidFill>
                <a:srgbClr val="002060"/>
              </a:solidFill>
              <a:latin typeface="Simplified Arabic" pitchFamily="18" charset="-78"/>
              <a:cs typeface="Simplified Arabic" pitchFamily="18" charset="-78"/>
            </a:rPr>
            <a:t>10</a:t>
          </a:r>
          <a:r>
            <a:rPr lang="ar-SY" sz="2400" kern="1200" dirty="0">
              <a:solidFill>
                <a:srgbClr val="002060"/>
              </a:solidFill>
              <a:latin typeface="Simplified Arabic" pitchFamily="18" charset="-78"/>
              <a:cs typeface="Simplified Arabic" pitchFamily="18" charset="-78"/>
            </a:rPr>
            <a:t>/.</a:t>
          </a:r>
        </a:p>
        <a:p>
          <a:pPr lvl="0" algn="ctr" defTabSz="1066800" rtl="1">
            <a:lnSpc>
              <a:spcPct val="100000"/>
            </a:lnSpc>
            <a:spcBef>
              <a:spcPct val="0"/>
            </a:spcBef>
            <a:spcAft>
              <a:spcPts val="0"/>
            </a:spcAft>
          </a:pPr>
          <a:r>
            <a:rPr lang="ar-SY" sz="2400" kern="1200" dirty="0">
              <a:solidFill>
                <a:srgbClr val="002060"/>
              </a:solidFill>
              <a:latin typeface="Simplified Arabic" pitchFamily="18" charset="-78"/>
              <a:cs typeface="Simplified Arabic" pitchFamily="18" charset="-78"/>
            </a:rPr>
            <a:t>(البحث قيد الإنجاز)</a:t>
          </a:r>
          <a:endParaRPr lang="en-US" sz="2400" kern="1200" dirty="0">
            <a:solidFill>
              <a:srgbClr val="002060"/>
            </a:solidFill>
            <a:latin typeface="Simplified Arabic" pitchFamily="18" charset="-78"/>
            <a:cs typeface="Simplified Arabic" pitchFamily="18" charset="-78"/>
          </a:endParaRPr>
        </a:p>
      </dsp:txBody>
      <dsp:txXfrm>
        <a:off x="1596378" y="3704094"/>
        <a:ext cx="6712438" cy="1035375"/>
      </dsp:txXfrm>
    </dsp:sp>
    <dsp:sp modelId="{9E648E75-5EE1-40F8-AAFC-7A52D2E74050}">
      <dsp:nvSpPr>
        <dsp:cNvPr id="0" name=""/>
        <dsp:cNvSpPr/>
      </dsp:nvSpPr>
      <dsp:spPr>
        <a:xfrm>
          <a:off x="798160" y="804375"/>
          <a:ext cx="690575" cy="69057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53539" y="804375"/>
        <a:ext cx="379817" cy="519658"/>
      </dsp:txXfrm>
    </dsp:sp>
    <dsp:sp modelId="{8C13AF85-8C86-46B0-B3DF-6B55F5590A62}">
      <dsp:nvSpPr>
        <dsp:cNvPr id="0" name=""/>
        <dsp:cNvSpPr/>
      </dsp:nvSpPr>
      <dsp:spPr>
        <a:xfrm>
          <a:off x="798161" y="1909939"/>
          <a:ext cx="690575" cy="69057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53540" y="1909939"/>
        <a:ext cx="379817" cy="519658"/>
      </dsp:txXfrm>
    </dsp:sp>
    <dsp:sp modelId="{90033EE7-D0EE-47A0-81B9-3FB9228EE8F0}">
      <dsp:nvSpPr>
        <dsp:cNvPr id="0" name=""/>
        <dsp:cNvSpPr/>
      </dsp:nvSpPr>
      <dsp:spPr>
        <a:xfrm>
          <a:off x="798160" y="3315557"/>
          <a:ext cx="690575" cy="69057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953539" y="3315557"/>
        <a:ext cx="379817" cy="519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44B4-BDC5-4D27-A987-64EBEB0E91E1}">
      <dsp:nvSpPr>
        <dsp:cNvPr id="0" name=""/>
        <dsp:cNvSpPr/>
      </dsp:nvSpPr>
      <dsp:spPr>
        <a:xfrm>
          <a:off x="832175" y="0"/>
          <a:ext cx="7551908" cy="86925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Y" sz="2400" u="sng" kern="1200" dirty="0">
              <a:solidFill>
                <a:srgbClr val="002060"/>
              </a:solidFill>
              <a:latin typeface="Simplified Arabic" pitchFamily="18" charset="-78"/>
              <a:cs typeface="Simplified Arabic" pitchFamily="18" charset="-78"/>
            </a:rPr>
            <a:t>البحث الخامس:</a:t>
          </a:r>
          <a:r>
            <a:rPr lang="ar-SY" sz="2400" u="none" kern="1200" dirty="0">
              <a:solidFill>
                <a:srgbClr val="002060"/>
              </a:solidFill>
              <a:latin typeface="Simplified Arabic" pitchFamily="18" charset="-78"/>
              <a:cs typeface="Simplified Arabic" pitchFamily="18" charset="-78"/>
            </a:rPr>
            <a:t> </a:t>
          </a:r>
          <a:r>
            <a:rPr lang="ar-SA" sz="2400" kern="1200" dirty="0">
              <a:solidFill>
                <a:srgbClr val="002060"/>
              </a:solidFill>
              <a:latin typeface="Simplified Arabic" pitchFamily="18" charset="-78"/>
              <a:ea typeface="Times New Roman"/>
              <a:cs typeface="Simplified Arabic" pitchFamily="18" charset="-78"/>
            </a:rPr>
            <a:t>دراسة نسبة انتشار فيروس كورونا المستجد </a:t>
          </a:r>
          <a:r>
            <a:rPr lang="en-US" sz="2400" b="1" kern="1200" dirty="0">
              <a:solidFill>
                <a:srgbClr val="002060"/>
              </a:solidFill>
              <a:latin typeface="Simplified Arabic" pitchFamily="18" charset="-78"/>
              <a:ea typeface="Times New Roman"/>
              <a:cs typeface="Simplified Arabic" pitchFamily="18" charset="-78"/>
            </a:rPr>
            <a:t>COVID-19</a:t>
          </a:r>
          <a:r>
            <a:rPr lang="ar-SA" sz="2400" kern="1200" dirty="0">
              <a:solidFill>
                <a:srgbClr val="002060"/>
              </a:solidFill>
              <a:latin typeface="Simplified Arabic" pitchFamily="18" charset="-78"/>
              <a:ea typeface="Times New Roman"/>
              <a:cs typeface="Simplified Arabic" pitchFamily="18" charset="-78"/>
            </a:rPr>
            <a:t> عند الأطفال باستخدام اختبار الأضداد</a:t>
          </a:r>
          <a:r>
            <a:rPr lang="ar-SY" sz="2400" kern="1200" dirty="0">
              <a:solidFill>
                <a:srgbClr val="002060"/>
              </a:solidFill>
              <a:latin typeface="Simplified Arabic" pitchFamily="18" charset="-78"/>
              <a:ea typeface="Times New Roman"/>
              <a:cs typeface="Simplified Arabic" pitchFamily="18" charset="-78"/>
            </a:rPr>
            <a:t> </a:t>
          </a:r>
          <a:endParaRPr lang="en-US" sz="2400" kern="1200" dirty="0">
            <a:solidFill>
              <a:srgbClr val="002060"/>
            </a:solidFill>
            <a:latin typeface="Simplified Arabic" pitchFamily="18" charset="-78"/>
            <a:cs typeface="Simplified Arabic" pitchFamily="18" charset="-78"/>
          </a:endParaRPr>
        </a:p>
      </dsp:txBody>
      <dsp:txXfrm>
        <a:off x="1998771" y="25460"/>
        <a:ext cx="6359851" cy="818335"/>
      </dsp:txXfrm>
    </dsp:sp>
    <dsp:sp modelId="{2F2450C8-C18B-4381-A733-28E012E46B9E}">
      <dsp:nvSpPr>
        <dsp:cNvPr id="0" name=""/>
        <dsp:cNvSpPr/>
      </dsp:nvSpPr>
      <dsp:spPr>
        <a:xfrm>
          <a:off x="755937" y="1082339"/>
          <a:ext cx="7542463" cy="68454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Y" sz="2400" kern="1200" dirty="0">
              <a:solidFill>
                <a:srgbClr val="002060"/>
              </a:solidFill>
              <a:latin typeface="Simplified Arabic" pitchFamily="18" charset="-78"/>
              <a:cs typeface="Simplified Arabic" pitchFamily="18" charset="-78"/>
            </a:rPr>
            <a:t>(د. كنان موعد، أ.د. عصام </a:t>
          </a:r>
          <a:r>
            <a:rPr lang="ar-SY" sz="2400" kern="1200" dirty="0" err="1">
              <a:solidFill>
                <a:srgbClr val="002060"/>
              </a:solidFill>
              <a:latin typeface="Simplified Arabic" pitchFamily="18" charset="-78"/>
              <a:cs typeface="Simplified Arabic" pitchFamily="18" charset="-78"/>
            </a:rPr>
            <a:t>أنجق</a:t>
          </a:r>
          <a:r>
            <a:rPr lang="ar-SY" sz="2400" kern="1200" dirty="0">
              <a:solidFill>
                <a:srgbClr val="002060"/>
              </a:solidFill>
              <a:latin typeface="Simplified Arabic" pitchFamily="18" charset="-78"/>
              <a:cs typeface="Simplified Arabic" pitchFamily="18" charset="-78"/>
            </a:rPr>
            <a:t>)</a:t>
          </a:r>
          <a:endParaRPr lang="en-US" sz="2400" kern="1200" dirty="0">
            <a:solidFill>
              <a:srgbClr val="002060"/>
            </a:solidFill>
            <a:latin typeface="Simplified Arabic" pitchFamily="18" charset="-78"/>
            <a:cs typeface="Simplified Arabic" pitchFamily="18" charset="-78"/>
          </a:endParaRPr>
        </a:p>
      </dsp:txBody>
      <dsp:txXfrm>
        <a:off x="1998015" y="1102389"/>
        <a:ext cx="6280336" cy="644447"/>
      </dsp:txXfrm>
    </dsp:sp>
    <dsp:sp modelId="{9F76DCBD-9213-4A62-BD7F-69502999BDFE}">
      <dsp:nvSpPr>
        <dsp:cNvPr id="0" name=""/>
        <dsp:cNvSpPr/>
      </dsp:nvSpPr>
      <dsp:spPr>
        <a:xfrm>
          <a:off x="678406" y="1843088"/>
          <a:ext cx="7545180" cy="8692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a:solidFill>
                <a:srgbClr val="002060"/>
              </a:solidFill>
              <a:latin typeface="Simplified Arabic" pitchFamily="18" charset="-78"/>
              <a:cs typeface="Simplified Arabic" pitchFamily="18" charset="-78"/>
            </a:rPr>
            <a:t>الهدف: دراسة تفشي داء </a:t>
          </a:r>
          <a:r>
            <a:rPr lang="ar-SY" sz="2400" kern="1200" dirty="0" err="1">
              <a:solidFill>
                <a:srgbClr val="002060"/>
              </a:solidFill>
              <a:latin typeface="Simplified Arabic" pitchFamily="18" charset="-78"/>
              <a:cs typeface="Simplified Arabic" pitchFamily="18" charset="-78"/>
            </a:rPr>
            <a:t>كاوازاكي</a:t>
          </a:r>
          <a:r>
            <a:rPr lang="ar-SY" sz="2400" kern="1200" dirty="0">
              <a:solidFill>
                <a:srgbClr val="002060"/>
              </a:solidFill>
              <a:latin typeface="Simplified Arabic" pitchFamily="18" charset="-78"/>
              <a:cs typeface="Simplified Arabic" pitchFamily="18" charset="-78"/>
            </a:rPr>
            <a:t> عند الأطفال خلال وباء </a:t>
          </a:r>
          <a:r>
            <a:rPr lang="en-US" sz="2400" kern="1200" dirty="0">
              <a:solidFill>
                <a:srgbClr val="002060"/>
              </a:solidFill>
              <a:latin typeface="Simplified Arabic" pitchFamily="18" charset="-78"/>
              <a:cs typeface="Simplified Arabic" pitchFamily="18" charset="-78"/>
            </a:rPr>
            <a:t>COVID-19 </a:t>
          </a:r>
          <a:r>
            <a:rPr lang="ar-SY" sz="2400" kern="1200" dirty="0">
              <a:solidFill>
                <a:srgbClr val="002060"/>
              </a:solidFill>
              <a:latin typeface="Simplified Arabic" pitchFamily="18" charset="-78"/>
              <a:cs typeface="Simplified Arabic" pitchFamily="18" charset="-78"/>
            </a:rPr>
            <a:t> والارتباط بينهما.</a:t>
          </a:r>
          <a:endParaRPr lang="en-US" sz="2400" kern="1200" dirty="0">
            <a:solidFill>
              <a:srgbClr val="002060"/>
            </a:solidFill>
            <a:latin typeface="Simplified Arabic" pitchFamily="18" charset="-78"/>
            <a:cs typeface="Simplified Arabic" pitchFamily="18" charset="-78"/>
          </a:endParaRPr>
        </a:p>
      </dsp:txBody>
      <dsp:txXfrm>
        <a:off x="1926334" y="1868548"/>
        <a:ext cx="6271792" cy="818335"/>
      </dsp:txXfrm>
    </dsp:sp>
    <dsp:sp modelId="{1FA09467-9BF8-4B4E-97FD-01FF6781C365}">
      <dsp:nvSpPr>
        <dsp:cNvPr id="0" name=""/>
        <dsp:cNvSpPr/>
      </dsp:nvSpPr>
      <dsp:spPr>
        <a:xfrm>
          <a:off x="687913" y="2757487"/>
          <a:ext cx="7535671" cy="114179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SY" sz="2200" kern="1200" dirty="0">
              <a:solidFill>
                <a:srgbClr val="002060"/>
              </a:solidFill>
              <a:latin typeface="Simplified Arabic" pitchFamily="18" charset="-78"/>
              <a:cs typeface="Simplified Arabic" pitchFamily="18" charset="-78"/>
            </a:rPr>
            <a:t>عدد الحالات (</a:t>
          </a:r>
          <a:r>
            <a:rPr lang="en-US" sz="2200" kern="1200" dirty="0">
              <a:solidFill>
                <a:srgbClr val="002060"/>
              </a:solidFill>
              <a:latin typeface="Simplified Arabic" pitchFamily="18" charset="-78"/>
              <a:cs typeface="Simplified Arabic" pitchFamily="18" charset="-78"/>
            </a:rPr>
            <a:t>23</a:t>
          </a:r>
          <a:r>
            <a:rPr lang="ar-SY" sz="2200" kern="1200" dirty="0">
              <a:solidFill>
                <a:srgbClr val="002060"/>
              </a:solidFill>
              <a:latin typeface="Simplified Arabic" pitchFamily="18" charset="-78"/>
              <a:cs typeface="Simplified Arabic" pitchFamily="18" charset="-78"/>
            </a:rPr>
            <a:t>) طفل مصاب بداء </a:t>
          </a:r>
          <a:r>
            <a:rPr lang="ar-SY" sz="2200" kern="1200" dirty="0" err="1">
              <a:solidFill>
                <a:srgbClr val="002060"/>
              </a:solidFill>
              <a:latin typeface="Simplified Arabic" pitchFamily="18" charset="-78"/>
              <a:cs typeface="Simplified Arabic" pitchFamily="18" charset="-78"/>
            </a:rPr>
            <a:t>كاوازاكي</a:t>
          </a:r>
          <a:r>
            <a:rPr lang="ar-SY" sz="2200" kern="1200" dirty="0">
              <a:solidFill>
                <a:srgbClr val="002060"/>
              </a:solidFill>
              <a:latin typeface="Simplified Arabic" pitchFamily="18" charset="-78"/>
              <a:cs typeface="Simplified Arabic" pitchFamily="18" charset="-78"/>
            </a:rPr>
            <a:t> تبين وجود الأضداد عند </a:t>
          </a:r>
          <a:r>
            <a:rPr lang="en-US" sz="2200" kern="1200" dirty="0">
              <a:solidFill>
                <a:srgbClr val="002060"/>
              </a:solidFill>
              <a:latin typeface="Simplified Arabic" pitchFamily="18" charset="-78"/>
              <a:cs typeface="Simplified Arabic" pitchFamily="18" charset="-78"/>
            </a:rPr>
            <a:t>16</a:t>
          </a:r>
          <a:r>
            <a:rPr lang="ar-SY" sz="2200" kern="1200" dirty="0">
              <a:solidFill>
                <a:srgbClr val="002060"/>
              </a:solidFill>
              <a:latin typeface="Simplified Arabic" pitchFamily="18" charset="-78"/>
              <a:cs typeface="Simplified Arabic" pitchFamily="18" charset="-78"/>
            </a:rPr>
            <a:t> منهم، وكانت نتائج مسحة </a:t>
          </a:r>
          <a:r>
            <a:rPr lang="en-US" sz="2200" kern="1200" dirty="0">
              <a:solidFill>
                <a:srgbClr val="002060"/>
              </a:solidFill>
              <a:latin typeface="Simplified Arabic" pitchFamily="18" charset="-78"/>
              <a:cs typeface="Simplified Arabic" pitchFamily="18" charset="-78"/>
            </a:rPr>
            <a:t>PCR</a:t>
          </a:r>
          <a:r>
            <a:rPr lang="ar-SY" sz="2200" kern="1200" dirty="0">
              <a:solidFill>
                <a:srgbClr val="002060"/>
              </a:solidFill>
              <a:latin typeface="Simplified Arabic" pitchFamily="18" charset="-78"/>
              <a:cs typeface="Simplified Arabic" pitchFamily="18" charset="-78"/>
            </a:rPr>
            <a:t> إيجابية عند </a:t>
          </a:r>
          <a:r>
            <a:rPr lang="en-US" sz="2200" kern="1200" dirty="0">
              <a:solidFill>
                <a:srgbClr val="002060"/>
              </a:solidFill>
              <a:latin typeface="Simplified Arabic" pitchFamily="18" charset="-78"/>
              <a:cs typeface="Simplified Arabic" pitchFamily="18" charset="-78"/>
            </a:rPr>
            <a:t>3</a:t>
          </a:r>
          <a:r>
            <a:rPr lang="ar-SY" sz="2200" kern="1200" dirty="0">
              <a:solidFill>
                <a:srgbClr val="002060"/>
              </a:solidFill>
              <a:latin typeface="Simplified Arabic" pitchFamily="18" charset="-78"/>
              <a:cs typeface="Simplified Arabic" pitchFamily="18" charset="-78"/>
            </a:rPr>
            <a:t> أطفال.</a:t>
          </a:r>
          <a:endParaRPr lang="en-US" sz="2200" kern="1200" dirty="0">
            <a:solidFill>
              <a:srgbClr val="002060"/>
            </a:solidFill>
            <a:latin typeface="Simplified Arabic" pitchFamily="18" charset="-78"/>
            <a:cs typeface="Simplified Arabic" pitchFamily="18" charset="-78"/>
          </a:endParaRPr>
        </a:p>
      </dsp:txBody>
      <dsp:txXfrm>
        <a:off x="1942282" y="2790929"/>
        <a:ext cx="6247860" cy="1074908"/>
      </dsp:txXfrm>
    </dsp:sp>
    <dsp:sp modelId="{DD9A89C6-F8B1-4D64-B24C-35D6AA830649}">
      <dsp:nvSpPr>
        <dsp:cNvPr id="0" name=""/>
        <dsp:cNvSpPr/>
      </dsp:nvSpPr>
      <dsp:spPr>
        <a:xfrm>
          <a:off x="636710" y="3959940"/>
          <a:ext cx="7535800" cy="86925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Y" sz="2300" kern="1200" dirty="0">
              <a:solidFill>
                <a:srgbClr val="002060"/>
              </a:solidFill>
              <a:latin typeface="Simplified Arabic" pitchFamily="18" charset="-78"/>
              <a:cs typeface="Simplified Arabic" pitchFamily="18" charset="-78"/>
            </a:rPr>
            <a:t>نتيجة الدراسة: تفشي حالات </a:t>
          </a:r>
          <a:r>
            <a:rPr lang="ar-SY" sz="2300" kern="1200" dirty="0" err="1">
              <a:solidFill>
                <a:srgbClr val="002060"/>
              </a:solidFill>
              <a:latin typeface="Simplified Arabic" pitchFamily="18" charset="-78"/>
              <a:cs typeface="Simplified Arabic" pitchFamily="18" charset="-78"/>
            </a:rPr>
            <a:t>كاوازاكي</a:t>
          </a:r>
          <a:r>
            <a:rPr lang="ar-SY" sz="2300" kern="1200" dirty="0">
              <a:solidFill>
                <a:srgbClr val="002060"/>
              </a:solidFill>
              <a:latin typeface="Simplified Arabic" pitchFamily="18" charset="-78"/>
              <a:cs typeface="Simplified Arabic" pitchFamily="18" charset="-78"/>
            </a:rPr>
            <a:t> وارتباطها الكبير بإصابة حديثة لـ </a:t>
          </a:r>
          <a:r>
            <a:rPr lang="en-US" sz="2300" kern="1200" dirty="0">
              <a:solidFill>
                <a:srgbClr val="002060"/>
              </a:solidFill>
              <a:latin typeface="Simplified Arabic" pitchFamily="18" charset="-78"/>
              <a:cs typeface="Simplified Arabic" pitchFamily="18" charset="-78"/>
            </a:rPr>
            <a:t>COVID-19</a:t>
          </a:r>
          <a:r>
            <a:rPr lang="ar-SY" sz="2300" kern="1200" dirty="0">
              <a:solidFill>
                <a:srgbClr val="002060"/>
              </a:solidFill>
              <a:latin typeface="Simplified Arabic" pitchFamily="18" charset="-78"/>
              <a:cs typeface="Simplified Arabic" pitchFamily="18" charset="-78"/>
            </a:rPr>
            <a:t> </a:t>
          </a:r>
          <a:endParaRPr lang="en-US" sz="2300" kern="1200" dirty="0">
            <a:solidFill>
              <a:srgbClr val="002060"/>
            </a:solidFill>
            <a:latin typeface="Simplified Arabic" pitchFamily="18" charset="-78"/>
            <a:cs typeface="Simplified Arabic" pitchFamily="18" charset="-78"/>
          </a:endParaRPr>
        </a:p>
      </dsp:txBody>
      <dsp:txXfrm>
        <a:off x="1883118" y="3985400"/>
        <a:ext cx="6263932" cy="818335"/>
      </dsp:txXfrm>
    </dsp:sp>
    <dsp:sp modelId="{9F18FBDE-CBF9-490F-B2D2-2ABAF792FEF0}">
      <dsp:nvSpPr>
        <dsp:cNvPr id="0" name=""/>
        <dsp:cNvSpPr/>
      </dsp:nvSpPr>
      <dsp:spPr>
        <a:xfrm>
          <a:off x="1928221" y="635039"/>
          <a:ext cx="565015" cy="56501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2055349" y="635039"/>
        <a:ext cx="310759" cy="425174"/>
      </dsp:txXfrm>
    </dsp:sp>
    <dsp:sp modelId="{5456E6F5-8274-463A-964B-3C7F12D33DAF}">
      <dsp:nvSpPr>
        <dsp:cNvPr id="0" name=""/>
        <dsp:cNvSpPr/>
      </dsp:nvSpPr>
      <dsp:spPr>
        <a:xfrm>
          <a:off x="1663865" y="1625024"/>
          <a:ext cx="565015" cy="56501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1790993" y="1625024"/>
        <a:ext cx="310759" cy="425174"/>
      </dsp:txXfrm>
    </dsp:sp>
    <dsp:sp modelId="{2C742810-9443-4F6D-9D27-1CF06EB3D53F}">
      <dsp:nvSpPr>
        <dsp:cNvPr id="0" name=""/>
        <dsp:cNvSpPr/>
      </dsp:nvSpPr>
      <dsp:spPr>
        <a:xfrm>
          <a:off x="1206664" y="2600522"/>
          <a:ext cx="565015" cy="56501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1333792" y="2600522"/>
        <a:ext cx="310759" cy="425174"/>
      </dsp:txXfrm>
    </dsp:sp>
    <dsp:sp modelId="{BF45FC69-0D9A-4391-B57E-8A4C8913590D}">
      <dsp:nvSpPr>
        <dsp:cNvPr id="0" name=""/>
        <dsp:cNvSpPr/>
      </dsp:nvSpPr>
      <dsp:spPr>
        <a:xfrm>
          <a:off x="749463" y="3600165"/>
          <a:ext cx="565015" cy="565015"/>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rgbClr val="002060"/>
            </a:solidFill>
            <a:latin typeface="Simplified Arabic" pitchFamily="18" charset="-78"/>
            <a:cs typeface="Simplified Arabic" pitchFamily="18" charset="-78"/>
          </a:endParaRPr>
        </a:p>
      </dsp:txBody>
      <dsp:txXfrm>
        <a:off x="876591" y="3600165"/>
        <a:ext cx="310759" cy="42517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3BC3A-ABC3-4CAF-AC79-3DD4DA04F996}" type="datetimeFigureOut">
              <a:rPr lang="en-US" smtClean="0"/>
              <a:t>5/27/2021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CE6EB-0DFB-4328-97B4-69B5FF2ABDDA}" type="slidenum">
              <a:rPr lang="en-US" smtClean="0"/>
              <a:t>‹#›</a:t>
            </a:fld>
            <a:endParaRPr lang="en-US"/>
          </a:p>
        </p:txBody>
      </p:sp>
    </p:spTree>
    <p:extLst>
      <p:ext uri="{BB962C8B-B14F-4D97-AF65-F5344CB8AC3E}">
        <p14:creationId xmlns:p14="http://schemas.microsoft.com/office/powerpoint/2010/main" val="34043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2DC61-55DC-44B8-9215-41461F3A8FCA}" type="slidenum">
              <a:rPr lang="en-US" smtClean="0"/>
              <a:t>46</a:t>
            </a:fld>
            <a:endParaRPr lang="en-US"/>
          </a:p>
        </p:txBody>
      </p:sp>
    </p:spTree>
    <p:extLst>
      <p:ext uri="{BB962C8B-B14F-4D97-AF65-F5344CB8AC3E}">
        <p14:creationId xmlns:p14="http://schemas.microsoft.com/office/powerpoint/2010/main" val="21552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2DC61-55DC-44B8-9215-41461F3A8FCA}" type="slidenum">
              <a:rPr lang="en-US" smtClean="0"/>
              <a:t>47</a:t>
            </a:fld>
            <a:endParaRPr lang="en-US"/>
          </a:p>
        </p:txBody>
      </p:sp>
    </p:spTree>
    <p:extLst>
      <p:ext uri="{BB962C8B-B14F-4D97-AF65-F5344CB8AC3E}">
        <p14:creationId xmlns:p14="http://schemas.microsoft.com/office/powerpoint/2010/main" val="15686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16/10/1442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hyperlink" Target="https://www.ncbi.nlm.nih.gov/pmc/articles/PMC7296326/#bib25" TargetMode="External"/><Relationship Id="rId13" Type="http://schemas.openxmlformats.org/officeDocument/2006/relationships/hyperlink" Target="https://www.ncbi.nlm.nih.gov/pmc/articles/PMC7296326/#bib32" TargetMode="External"/><Relationship Id="rId3" Type="http://schemas.openxmlformats.org/officeDocument/2006/relationships/hyperlink" Target="https://www.ncbi.nlm.nih.gov/pmc/articles/PMC7296326/#bib20" TargetMode="External"/><Relationship Id="rId7" Type="http://schemas.openxmlformats.org/officeDocument/2006/relationships/hyperlink" Target="https://www.ncbi.nlm.nih.gov/pmc/articles/PMC7296326/#bib24" TargetMode="External"/><Relationship Id="rId12" Type="http://schemas.openxmlformats.org/officeDocument/2006/relationships/hyperlink" Target="https://www.ncbi.nlm.nih.gov/pmc/articles/PMC7296326/#bib29" TargetMode="External"/><Relationship Id="rId2" Type="http://schemas.openxmlformats.org/officeDocument/2006/relationships/hyperlink" Target="https://www.ncbi.nlm.nih.gov/pmc/articles/PMC7296326/#bib19" TargetMode="Externa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ncbi.nlm.nih.gov/pmc/articles/PMC7296326/#bib23" TargetMode="External"/><Relationship Id="rId11" Type="http://schemas.openxmlformats.org/officeDocument/2006/relationships/hyperlink" Target="https://www.ncbi.nlm.nih.gov/pmc/articles/PMC7296326/#bib28" TargetMode="External"/><Relationship Id="rId5" Type="http://schemas.openxmlformats.org/officeDocument/2006/relationships/hyperlink" Target="https://www.ncbi.nlm.nih.gov/pmc/articles/PMC7296326/#bib22" TargetMode="External"/><Relationship Id="rId15" Type="http://schemas.openxmlformats.org/officeDocument/2006/relationships/hyperlink" Target="https://www.ncbi.nlm.nih.gov/pmc/articles/PMC7296326/#bib34" TargetMode="External"/><Relationship Id="rId10" Type="http://schemas.openxmlformats.org/officeDocument/2006/relationships/hyperlink" Target="https://www.ncbi.nlm.nih.gov/pmc/articles/PMC7296326/#bib27" TargetMode="External"/><Relationship Id="rId4" Type="http://schemas.openxmlformats.org/officeDocument/2006/relationships/hyperlink" Target="https://www.ncbi.nlm.nih.gov/pmc/articles/PMC7296326/#bib21" TargetMode="External"/><Relationship Id="rId9" Type="http://schemas.openxmlformats.org/officeDocument/2006/relationships/hyperlink" Target="https://www.ncbi.nlm.nih.gov/pmc/articles/PMC7296326/#bib26" TargetMode="External"/><Relationship Id="rId14" Type="http://schemas.openxmlformats.org/officeDocument/2006/relationships/hyperlink" Target="https://www.ncbi.nlm.nih.gov/pmc/articles/PMC7296326/#bib33"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ncbi.nlm.nih.gov/pmc/articles/PMC7296326/#bib46" TargetMode="External"/><Relationship Id="rId13" Type="http://schemas.openxmlformats.org/officeDocument/2006/relationships/hyperlink" Target="https://www.ncbi.nlm.nih.gov/pmc/articles/PMC7296326/#bib39" TargetMode="External"/><Relationship Id="rId3" Type="http://schemas.openxmlformats.org/officeDocument/2006/relationships/hyperlink" Target="https://www.ncbi.nlm.nih.gov/pmc/articles/PMC7296326/#bib30" TargetMode="External"/><Relationship Id="rId7" Type="http://schemas.openxmlformats.org/officeDocument/2006/relationships/hyperlink" Target="https://www.ncbi.nlm.nih.gov/pmc/articles/PMC7296326/#bib45" TargetMode="External"/><Relationship Id="rId12" Type="http://schemas.openxmlformats.org/officeDocument/2006/relationships/hyperlink" Target="https://www.ncbi.nlm.nih.gov/pmc/articles/PMC7296326/#bib41" TargetMode="External"/><Relationship Id="rId2" Type="http://schemas.openxmlformats.org/officeDocument/2006/relationships/hyperlink" Target="https://www.ncbi.nlm.nih.gov/pmc/articles/PMC7296326/#bib35" TargetMode="External"/><Relationship Id="rId1" Type="http://schemas.openxmlformats.org/officeDocument/2006/relationships/slideLayout" Target="../slideLayouts/slideLayout7.xml"/><Relationship Id="rId6" Type="http://schemas.openxmlformats.org/officeDocument/2006/relationships/hyperlink" Target="https://www.ncbi.nlm.nih.gov/pmc/articles/PMC7296326/#bib44" TargetMode="External"/><Relationship Id="rId11" Type="http://schemas.openxmlformats.org/officeDocument/2006/relationships/hyperlink" Target="https://www.ncbi.nlm.nih.gov/pmc/articles/PMC7296326/#bib42" TargetMode="External"/><Relationship Id="rId5" Type="http://schemas.openxmlformats.org/officeDocument/2006/relationships/hyperlink" Target="https://www.ncbi.nlm.nih.gov/pmc/articles/PMC7296326/#bib43" TargetMode="External"/><Relationship Id="rId10" Type="http://schemas.openxmlformats.org/officeDocument/2006/relationships/hyperlink" Target="https://www.ncbi.nlm.nih.gov/pmc/articles/PMC7296326/#bib37" TargetMode="External"/><Relationship Id="rId4" Type="http://schemas.openxmlformats.org/officeDocument/2006/relationships/hyperlink" Target="https://www.ncbi.nlm.nih.gov/pmc/articles/PMC7296326/#bib31" TargetMode="External"/><Relationship Id="rId9" Type="http://schemas.openxmlformats.org/officeDocument/2006/relationships/hyperlink" Target="https://www.ncbi.nlm.nih.gov/pmc/articles/PMC7296326/#bib38" TargetMode="External"/><Relationship Id="rId1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www.ncbi.nlm.nih.gov/pmc/articles/PMC7296326/#bib5" TargetMode="External"/><Relationship Id="rId7" Type="http://schemas.openxmlformats.org/officeDocument/2006/relationships/image" Target="../media/image2.png"/><Relationship Id="rId2" Type="http://schemas.openxmlformats.org/officeDocument/2006/relationships/hyperlink" Target="https://www.ncbi.nlm.nih.gov/pmc/articles/PMC7296326/#bib4"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7296326/#bib8" TargetMode="External"/><Relationship Id="rId5" Type="http://schemas.openxmlformats.org/officeDocument/2006/relationships/hyperlink" Target="https://www.ncbi.nlm.nih.gov/pmc/articles/PMC7296326/#bib7" TargetMode="External"/><Relationship Id="rId4" Type="http://schemas.openxmlformats.org/officeDocument/2006/relationships/hyperlink" Target="https://www.ncbi.nlm.nih.gov/pmc/articles/PMC7296326/#bib6"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IMG-20200404-WA0060 (1).jpg"/>
          <p:cNvPicPr>
            <a:picLocks noChangeAspect="1"/>
          </p:cNvPicPr>
          <p:nvPr/>
        </p:nvPicPr>
        <p:blipFill>
          <a:blip r:embed="rId2"/>
          <a:stretch>
            <a:fillRect/>
          </a:stretch>
        </p:blipFill>
        <p:spPr>
          <a:xfrm>
            <a:off x="0" y="0"/>
            <a:ext cx="914400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عنوان 1"/>
          <p:cNvSpPr txBox="1">
            <a:spLocks/>
          </p:cNvSpPr>
          <p:nvPr/>
        </p:nvSpPr>
        <p:spPr>
          <a:xfrm>
            <a:off x="285720" y="4797153"/>
            <a:ext cx="8643998" cy="191799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perspectiveAbove"/>
            <a:lightRig rig="threePt" dir="t"/>
          </a:scene3d>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Y" sz="3600" b="1" dirty="0">
                <a:solidFill>
                  <a:srgbClr val="C00000"/>
                </a:solidFill>
                <a:effectLst>
                  <a:outerShdw blurRad="38100" dist="38100" dir="2700000" algn="tl">
                    <a:srgbClr val="000000">
                      <a:alpha val="43137"/>
                    </a:srgbClr>
                  </a:outerShdw>
                </a:effectLst>
                <a:latin typeface="Simplified Arabic" pitchFamily="18" charset="-78"/>
                <a:ea typeface="+mj-ea"/>
                <a:cs typeface="Simplified Arabic" pitchFamily="18" charset="-78"/>
              </a:rPr>
              <a:t>الأستاذة الدكتورة سحر الفاهوم</a:t>
            </a:r>
          </a:p>
          <a:p>
            <a:pPr marL="0" marR="0" lvl="0" indent="0" algn="ctr" defTabSz="914400" rtl="1" eaLnBrk="1" fontAlgn="auto" latinLnBrk="0" hangingPunct="1">
              <a:lnSpc>
                <a:spcPct val="100000"/>
              </a:lnSpc>
              <a:spcBef>
                <a:spcPct val="0"/>
              </a:spcBef>
              <a:spcAft>
                <a:spcPts val="0"/>
              </a:spcAft>
              <a:buClrTx/>
              <a:buSzTx/>
              <a:buFontTx/>
              <a:buNone/>
              <a:tabLst/>
              <a:defRPr/>
            </a:pPr>
            <a:r>
              <a:rPr lang="ar-SY" sz="2400" dirty="0">
                <a:solidFill>
                  <a:srgbClr val="C00000"/>
                </a:solidFill>
                <a:latin typeface="Simplified Arabic" pitchFamily="18" charset="-78"/>
                <a:ea typeface="+mj-ea"/>
                <a:cs typeface="Simplified Arabic" pitchFamily="18" charset="-78"/>
              </a:rPr>
              <a:t> </a:t>
            </a:r>
            <a:r>
              <a:rPr kumimoji="0" lang="ar-SY" sz="2400" b="0" i="0" u="none" strike="noStrike" kern="1200" cap="none" spc="0" normalizeH="0" baseline="0" noProof="0" dirty="0">
                <a:ln>
                  <a:noFill/>
                </a:ln>
                <a:solidFill>
                  <a:srgbClr val="C00000"/>
                </a:solidFill>
                <a:effectLst/>
                <a:uLnTx/>
                <a:uFillTx/>
                <a:latin typeface="Simplified Arabic" pitchFamily="18" charset="-78"/>
                <a:ea typeface="+mj-ea"/>
                <a:cs typeface="Simplified Arabic" pitchFamily="18" charset="-78"/>
              </a:rPr>
              <a:t>معاون</a:t>
            </a:r>
            <a:r>
              <a:rPr kumimoji="0" lang="ar-SY" sz="2400" b="0" i="0" u="none" strike="noStrike" kern="1200" cap="none" spc="0" normalizeH="0" noProof="0" dirty="0">
                <a:ln>
                  <a:noFill/>
                </a:ln>
                <a:solidFill>
                  <a:srgbClr val="C00000"/>
                </a:solidFill>
                <a:effectLst/>
                <a:uLnTx/>
                <a:uFillTx/>
                <a:latin typeface="Simplified Arabic" pitchFamily="18" charset="-78"/>
                <a:ea typeface="+mj-ea"/>
                <a:cs typeface="Simplified Arabic" pitchFamily="18" charset="-78"/>
              </a:rPr>
              <a:t> </a:t>
            </a:r>
            <a:r>
              <a:rPr lang="ar-SY" sz="2400" dirty="0">
                <a:solidFill>
                  <a:srgbClr val="C00000"/>
                </a:solidFill>
                <a:latin typeface="Simplified Arabic" pitchFamily="18" charset="-78"/>
                <a:ea typeface="+mj-ea"/>
                <a:cs typeface="Simplified Arabic" pitchFamily="18" charset="-78"/>
              </a:rPr>
              <a:t>وزير التعليم العالي والبحث العلمي لشؤون البحث العلمي</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ar-SY" sz="400" dirty="0">
              <a:solidFill>
                <a:srgbClr val="C00000"/>
              </a:solidFill>
              <a:latin typeface="Simplified Arabic" pitchFamily="18" charset="-78"/>
              <a:ea typeface="+mj-ea"/>
              <a:cs typeface="Simplified Arabic" pitchFamily="18"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Y"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implified Arabic" pitchFamily="18" charset="-78"/>
                <a:ea typeface="+mj-ea"/>
                <a:cs typeface="Simplified Arabic" pitchFamily="18" charset="-78"/>
              </a:rPr>
              <a:t>المؤتمر الطبي </a:t>
            </a:r>
            <a:r>
              <a:rPr lang="ar-SY" sz="2000" dirty="0">
                <a:solidFill>
                  <a:srgbClr val="C00000"/>
                </a:solidFill>
                <a:effectLst>
                  <a:outerShdw blurRad="38100" dist="38100" dir="2700000" algn="tl">
                    <a:srgbClr val="000000">
                      <a:alpha val="43137"/>
                    </a:srgbClr>
                  </a:outerShdw>
                </a:effectLst>
                <a:latin typeface="Simplified Arabic" pitchFamily="18" charset="-78"/>
                <a:ea typeface="+mj-ea"/>
                <a:cs typeface="Simplified Arabic" pitchFamily="18" charset="-78"/>
              </a:rPr>
              <a:t>الدولي الثالث – جامعة حماه</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Y"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implified Arabic" pitchFamily="18" charset="-78"/>
                <a:ea typeface="+mj-ea"/>
                <a:cs typeface="Simplified Arabic" pitchFamily="18" charset="-78"/>
              </a:rPr>
              <a:t>الأحد 30/5/2021</a:t>
            </a:r>
            <a:endPar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implified Arabic" pitchFamily="18" charset="-78"/>
              <a:ea typeface="+mj-ea"/>
              <a:cs typeface="Simplified Arabic" pitchFamily="18" charset="-78"/>
            </a:endParaRPr>
          </a:p>
        </p:txBody>
      </p:sp>
      <p:sp>
        <p:nvSpPr>
          <p:cNvPr id="2" name="عنوان 1"/>
          <p:cNvSpPr>
            <a:spLocks noGrp="1"/>
          </p:cNvSpPr>
          <p:nvPr>
            <p:ph type="ctrTitle"/>
          </p:nvPr>
        </p:nvSpPr>
        <p:spPr>
          <a:xfrm>
            <a:off x="320676" y="3861048"/>
            <a:ext cx="8643998" cy="11521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perspectiveAbove"/>
            <a:lightRig rig="threePt" dir="t"/>
          </a:scene3d>
        </p:spPr>
        <p:txBody>
          <a:bodyPr>
            <a:normAutofit/>
          </a:bodyPr>
          <a:lstStyle/>
          <a:p>
            <a:r>
              <a:rPr lang="en-US" sz="4800" b="1" i="1" dirty="0">
                <a:solidFill>
                  <a:srgbClr val="002060"/>
                </a:solidFill>
                <a:effectLst>
                  <a:outerShdw blurRad="38100" dist="38100" dir="2700000" algn="tl">
                    <a:srgbClr val="000000">
                      <a:alpha val="43137"/>
                    </a:srgbClr>
                  </a:outerShdw>
                </a:effectLst>
                <a:latin typeface="+mn-lt"/>
                <a:cs typeface="Simplified Arabic" pitchFamily="18" charset="-78"/>
              </a:rPr>
              <a:t>COVID-19</a:t>
            </a:r>
            <a:r>
              <a:rPr lang="ar-SY" sz="4800" b="1" i="1" dirty="0">
                <a:solidFill>
                  <a:srgbClr val="002060"/>
                </a:solidFill>
                <a:effectLst>
                  <a:outerShdw blurRad="38100" dist="38100" dir="2700000" algn="tl">
                    <a:srgbClr val="000000">
                      <a:alpha val="43137"/>
                    </a:srgbClr>
                  </a:outerShdw>
                </a:effectLst>
                <a:latin typeface="+mn-lt"/>
                <a:cs typeface="Simplified Arabic" pitchFamily="18" charset="-78"/>
              </a:rPr>
              <a:t>  </a:t>
            </a:r>
            <a:r>
              <a:rPr lang="ar-SY" sz="4800" b="1" dirty="0">
                <a:solidFill>
                  <a:srgbClr val="002060"/>
                </a:solidFill>
                <a:effectLst>
                  <a:outerShdw blurRad="38100" dist="38100" dir="2700000" algn="tl">
                    <a:srgbClr val="000000">
                      <a:alpha val="43137"/>
                    </a:srgbClr>
                  </a:outerShdw>
                </a:effectLst>
                <a:latin typeface="+mn-lt"/>
                <a:cs typeface="Simplified Arabic" pitchFamily="18" charset="-78"/>
              </a:rPr>
              <a:t>وأمراض المناعة الذاتية</a:t>
            </a:r>
            <a:endParaRPr lang="en-US" sz="5400" b="1" dirty="0">
              <a:solidFill>
                <a:srgbClr val="00206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966914"/>
            <a:ext cx="8772556" cy="4319606"/>
          </a:xfrm>
        </p:spPr>
        <p:txBody>
          <a:bodyPr>
            <a:normAutofit/>
          </a:bodyPr>
          <a:lstStyle/>
          <a:p>
            <a:pPr marL="457200" lvl="1" indent="0" algn="ctr">
              <a:buNone/>
            </a:pPr>
            <a:r>
              <a:rPr lang="ar-SA" sz="2500" b="1" u="sng" dirty="0">
                <a:solidFill>
                  <a:srgbClr val="C00000"/>
                </a:solidFill>
                <a:latin typeface="Simplified Arabic" pitchFamily="18" charset="-78"/>
                <a:cs typeface="Simplified Arabic" pitchFamily="18" charset="-78"/>
              </a:rPr>
              <a:t>محدودية استخدام الكشف و المعايرة الجينية (</a:t>
            </a:r>
            <a:r>
              <a:rPr lang="en-US" sz="2500" b="1" u="sng" dirty="0">
                <a:solidFill>
                  <a:srgbClr val="C00000"/>
                </a:solidFill>
                <a:latin typeface="Simplified Arabic" pitchFamily="18" charset="-78"/>
                <a:cs typeface="Simplified Arabic" pitchFamily="18" charset="-78"/>
              </a:rPr>
              <a:t>PCR</a:t>
            </a:r>
            <a:r>
              <a:rPr lang="ar-SA" sz="2500" b="1" u="sng" dirty="0">
                <a:solidFill>
                  <a:srgbClr val="C00000"/>
                </a:solidFill>
                <a:latin typeface="Simplified Arabic" pitchFamily="18" charset="-78"/>
                <a:cs typeface="Simplified Arabic" pitchFamily="18" charset="-78"/>
              </a:rPr>
              <a:t>)</a:t>
            </a:r>
          </a:p>
          <a:p>
            <a:pPr marL="0" indent="0" algn="just">
              <a:buNone/>
            </a:pPr>
            <a:r>
              <a:rPr lang="ar-SA" sz="2500" dirty="0">
                <a:solidFill>
                  <a:srgbClr val="002060"/>
                </a:solidFill>
                <a:latin typeface="Simplified Arabic" pitchFamily="18" charset="-78"/>
                <a:cs typeface="Simplified Arabic" pitchFamily="18" charset="-78"/>
              </a:rPr>
              <a:t>1- طريقة مكلفة</a:t>
            </a:r>
            <a:r>
              <a:rPr lang="ar-SY" sz="2500" dirty="0">
                <a:solidFill>
                  <a:srgbClr val="002060"/>
                </a:solidFill>
                <a:latin typeface="Simplified Arabic" pitchFamily="18" charset="-78"/>
                <a:cs typeface="Simplified Arabic" pitchFamily="18" charset="-78"/>
              </a:rPr>
              <a:t>، </a:t>
            </a:r>
            <a:r>
              <a:rPr lang="ar-SY" sz="2500" dirty="0" err="1">
                <a:solidFill>
                  <a:srgbClr val="002060"/>
                </a:solidFill>
                <a:latin typeface="Simplified Arabic" pitchFamily="18" charset="-78"/>
                <a:cs typeface="Simplified Arabic" pitchFamily="18" charset="-78"/>
              </a:rPr>
              <a:t>م</a:t>
            </a:r>
            <a:r>
              <a:rPr lang="ar-SA" sz="2500" dirty="0">
                <a:solidFill>
                  <a:srgbClr val="002060"/>
                </a:solidFill>
                <a:latin typeface="Simplified Arabic" pitchFamily="18" charset="-78"/>
                <a:cs typeface="Simplified Arabic" pitchFamily="18" charset="-78"/>
              </a:rPr>
              <a:t>عقدة ومحدودية التطبيق بمخابر معينة.</a:t>
            </a:r>
          </a:p>
          <a:p>
            <a:pPr marL="0" indent="0" algn="just">
              <a:buNone/>
            </a:pPr>
            <a:r>
              <a:rPr lang="ar-SA" sz="2500" dirty="0">
                <a:solidFill>
                  <a:srgbClr val="002060"/>
                </a:solidFill>
                <a:latin typeface="Simplified Arabic" pitchFamily="18" charset="-78"/>
                <a:cs typeface="Simplified Arabic" pitchFamily="18" charset="-78"/>
              </a:rPr>
              <a:t>2- كشف الفيروس</a:t>
            </a:r>
            <a:r>
              <a:rPr lang="ar-SY" sz="2500" dirty="0">
                <a:solidFill>
                  <a:srgbClr val="002060"/>
                </a:solidFill>
                <a:latin typeface="Simplified Arabic" pitchFamily="18" charset="-78"/>
                <a:cs typeface="Simplified Arabic" pitchFamily="18" charset="-78"/>
              </a:rPr>
              <a:t> </a:t>
            </a:r>
            <a:r>
              <a:rPr lang="ar-SA" sz="2500" dirty="0">
                <a:solidFill>
                  <a:srgbClr val="002060"/>
                </a:solidFill>
                <a:latin typeface="Simplified Arabic" pitchFamily="18" charset="-78"/>
                <a:cs typeface="Simplified Arabic" pitchFamily="18" charset="-78"/>
              </a:rPr>
              <a:t> له طبيعة مؤقتة (</a:t>
            </a:r>
            <a:r>
              <a:rPr lang="en-US" sz="2400" dirty="0">
                <a:solidFill>
                  <a:srgbClr val="002060"/>
                </a:solidFill>
                <a:latin typeface="+mj-lt"/>
                <a:cs typeface="Simplified Arabic" pitchFamily="18" charset="-78"/>
              </a:rPr>
              <a:t>transiently</a:t>
            </a:r>
            <a:r>
              <a:rPr lang="ar-SA" sz="2500" dirty="0">
                <a:solidFill>
                  <a:srgbClr val="002060"/>
                </a:solidFill>
                <a:latin typeface="Simplified Arabic" pitchFamily="18" charset="-78"/>
                <a:cs typeface="Simplified Arabic" pitchFamily="18" charset="-78"/>
              </a:rPr>
              <a:t>) ويعتمد على موضع </a:t>
            </a:r>
            <a:r>
              <a:rPr lang="ar-SY" sz="2500" dirty="0">
                <a:solidFill>
                  <a:srgbClr val="002060"/>
                </a:solidFill>
                <a:latin typeface="Simplified Arabic" pitchFamily="18" charset="-78"/>
                <a:cs typeface="Simplified Arabic" pitchFamily="18" charset="-78"/>
              </a:rPr>
              <a:t>إ</a:t>
            </a:r>
            <a:r>
              <a:rPr lang="ar-SA" sz="2500" dirty="0">
                <a:solidFill>
                  <a:srgbClr val="002060"/>
                </a:solidFill>
                <a:latin typeface="Simplified Arabic" pitchFamily="18" charset="-78"/>
                <a:cs typeface="Simplified Arabic" pitchFamily="18" charset="-78"/>
              </a:rPr>
              <a:t>جراء المسحة ومرحلة </a:t>
            </a:r>
            <a:r>
              <a:rPr lang="ar-SY" sz="2500" dirty="0">
                <a:solidFill>
                  <a:srgbClr val="002060"/>
                </a:solidFill>
                <a:latin typeface="Simplified Arabic" pitchFamily="18" charset="-78"/>
                <a:cs typeface="Simplified Arabic" pitchFamily="18" charset="-78"/>
              </a:rPr>
              <a:t>إ</a:t>
            </a:r>
            <a:r>
              <a:rPr lang="ar-SA" sz="2500" dirty="0">
                <a:solidFill>
                  <a:srgbClr val="002060"/>
                </a:solidFill>
                <a:latin typeface="Simplified Arabic" pitchFamily="18" charset="-78"/>
                <a:cs typeface="Simplified Arabic" pitchFamily="18" charset="-78"/>
              </a:rPr>
              <a:t>جراءها ويتأثر </a:t>
            </a:r>
            <a:r>
              <a:rPr lang="ar-SY" sz="2500" dirty="0">
                <a:solidFill>
                  <a:srgbClr val="002060"/>
                </a:solidFill>
                <a:latin typeface="Simplified Arabic" pitchFamily="18" charset="-78"/>
                <a:cs typeface="Simplified Arabic" pitchFamily="18" charset="-78"/>
              </a:rPr>
              <a:t>أ</a:t>
            </a:r>
            <a:r>
              <a:rPr lang="ar-SA" sz="2500" dirty="0">
                <a:solidFill>
                  <a:srgbClr val="002060"/>
                </a:solidFill>
                <a:latin typeface="Simplified Arabic" pitchFamily="18" charset="-78"/>
                <a:cs typeface="Simplified Arabic" pitchFamily="18" charset="-78"/>
              </a:rPr>
              <a:t>حيانا بوجود بعض الممانعة المناعية لدى المضيف</a:t>
            </a:r>
            <a:r>
              <a:rPr lang="ar-SY" sz="2500" dirty="0">
                <a:solidFill>
                  <a:srgbClr val="002060"/>
                </a:solidFill>
                <a:latin typeface="Simplified Arabic" pitchFamily="18" charset="-78"/>
                <a:cs typeface="Simplified Arabic" pitchFamily="18" charset="-78"/>
              </a:rPr>
              <a:t>.</a:t>
            </a:r>
            <a:endParaRPr lang="ar-SA" sz="2500" dirty="0">
              <a:solidFill>
                <a:srgbClr val="002060"/>
              </a:solidFill>
              <a:latin typeface="Simplified Arabic" pitchFamily="18" charset="-78"/>
              <a:cs typeface="Simplified Arabic" pitchFamily="18" charset="-78"/>
            </a:endParaRPr>
          </a:p>
          <a:p>
            <a:pPr marL="0" indent="0" algn="just">
              <a:buNone/>
            </a:pPr>
            <a:r>
              <a:rPr lang="ar-SA" sz="2500" dirty="0">
                <a:solidFill>
                  <a:srgbClr val="002060"/>
                </a:solidFill>
                <a:latin typeface="Simplified Arabic" pitchFamily="18" charset="-78"/>
                <a:cs typeface="Simplified Arabic" pitchFamily="18" charset="-78"/>
              </a:rPr>
              <a:t>3-</a:t>
            </a:r>
            <a:r>
              <a:rPr lang="ar-SY" sz="2500" dirty="0">
                <a:solidFill>
                  <a:srgbClr val="002060"/>
                </a:solidFill>
                <a:latin typeface="Simplified Arabic" pitchFamily="18" charset="-78"/>
                <a:cs typeface="Simplified Arabic" pitchFamily="18" charset="-78"/>
              </a:rPr>
              <a:t> </a:t>
            </a:r>
            <a:r>
              <a:rPr lang="ar-SA" sz="2500" dirty="0">
                <a:solidFill>
                  <a:srgbClr val="002060"/>
                </a:solidFill>
                <a:latin typeface="Simplified Arabic" pitchFamily="18" charset="-78"/>
                <a:cs typeface="Simplified Arabic" pitchFamily="18" charset="-78"/>
              </a:rPr>
              <a:t>وجود نسبة كبيرة من السلبية الكاذبة</a:t>
            </a:r>
            <a:r>
              <a:rPr lang="ar-SY" sz="2500" dirty="0">
                <a:solidFill>
                  <a:srgbClr val="002060"/>
                </a:solidFill>
                <a:latin typeface="Simplified Arabic" pitchFamily="18" charset="-78"/>
                <a:cs typeface="Simplified Arabic" pitchFamily="18" charset="-78"/>
              </a:rPr>
              <a:t>، حيث </a:t>
            </a:r>
            <a:r>
              <a:rPr lang="ar-SA" sz="2500" dirty="0">
                <a:solidFill>
                  <a:srgbClr val="002060"/>
                </a:solidFill>
                <a:latin typeface="Simplified Arabic" pitchFamily="18" charset="-78"/>
                <a:cs typeface="Simplified Arabic" pitchFamily="18" charset="-78"/>
              </a:rPr>
              <a:t>بينت</a:t>
            </a:r>
            <a:r>
              <a:rPr lang="ar-SY" sz="2500" dirty="0">
                <a:solidFill>
                  <a:srgbClr val="002060"/>
                </a:solidFill>
                <a:latin typeface="Simplified Arabic" pitchFamily="18" charset="-78"/>
                <a:cs typeface="Simplified Arabic" pitchFamily="18" charset="-78"/>
              </a:rPr>
              <a:t> دراسة </a:t>
            </a:r>
            <a:r>
              <a:rPr lang="en-US" sz="2500" baseline="30000" dirty="0">
                <a:solidFill>
                  <a:srgbClr val="002060"/>
                </a:solidFill>
                <a:latin typeface="Simplified Arabic" pitchFamily="18" charset="-78"/>
                <a:cs typeface="Simplified Arabic" pitchFamily="18" charset="-78"/>
              </a:rPr>
              <a:t>(4) </a:t>
            </a:r>
            <a:r>
              <a:rPr lang="en-US" sz="2400" dirty="0">
                <a:solidFill>
                  <a:srgbClr val="002060"/>
                </a:solidFill>
                <a:latin typeface="+mj-lt"/>
                <a:cs typeface="Simplified Arabic" pitchFamily="18" charset="-78"/>
              </a:rPr>
              <a:t>Walker</a:t>
            </a:r>
            <a:r>
              <a:rPr lang="en-US" sz="25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et</a:t>
            </a:r>
            <a:r>
              <a:rPr lang="en-US" sz="25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al</a:t>
            </a:r>
            <a:r>
              <a:rPr lang="en-US" sz="25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2020</a:t>
            </a:r>
            <a:r>
              <a:rPr lang="ar-SY" sz="2500" dirty="0">
                <a:solidFill>
                  <a:srgbClr val="002060"/>
                </a:solidFill>
                <a:latin typeface="Simplified Arabic" pitchFamily="18" charset="-78"/>
                <a:cs typeface="Simplified Arabic" pitchFamily="18" charset="-78"/>
              </a:rPr>
              <a:t> أ</a:t>
            </a:r>
            <a:r>
              <a:rPr lang="ar-SA" sz="2500" dirty="0">
                <a:solidFill>
                  <a:srgbClr val="002060"/>
                </a:solidFill>
                <a:latin typeface="Simplified Arabic" pitchFamily="18" charset="-78"/>
                <a:cs typeface="Simplified Arabic" pitchFamily="18" charset="-78"/>
              </a:rPr>
              <a:t>ن </a:t>
            </a:r>
            <a:r>
              <a:rPr lang="en-US" sz="2500" dirty="0">
                <a:solidFill>
                  <a:srgbClr val="002060"/>
                </a:solidFill>
                <a:latin typeface="+mj-lt"/>
                <a:cs typeface="Simplified Arabic" pitchFamily="18" charset="-78"/>
              </a:rPr>
              <a:t>56</a:t>
            </a:r>
            <a:r>
              <a:rPr lang="ar-SA" sz="2500" dirty="0">
                <a:solidFill>
                  <a:srgbClr val="002060"/>
                </a:solidFill>
                <a:latin typeface="Simplified Arabic" pitchFamily="18" charset="-78"/>
                <a:cs typeface="Simplified Arabic" pitchFamily="18" charset="-78"/>
              </a:rPr>
              <a:t>% فقط من جمهرة </a:t>
            </a:r>
            <a:r>
              <a:rPr lang="ar-SY" sz="2500" dirty="0">
                <a:solidFill>
                  <a:srgbClr val="002060"/>
                </a:solidFill>
                <a:latin typeface="Simplified Arabic" pitchFamily="18" charset="-78"/>
                <a:cs typeface="Simplified Arabic" pitchFamily="18" charset="-78"/>
              </a:rPr>
              <a:t>إ</a:t>
            </a:r>
            <a:r>
              <a:rPr lang="ar-SA" sz="2500" dirty="0" err="1">
                <a:solidFill>
                  <a:srgbClr val="002060"/>
                </a:solidFill>
                <a:latin typeface="Simplified Arabic" pitchFamily="18" charset="-78"/>
                <a:cs typeface="Simplified Arabic" pitchFamily="18" charset="-78"/>
              </a:rPr>
              <a:t>يجابيي</a:t>
            </a:r>
            <a:r>
              <a:rPr lang="ar-SA" sz="2500" dirty="0">
                <a:solidFill>
                  <a:srgbClr val="002060"/>
                </a:solidFill>
                <a:latin typeface="Simplified Arabic" pitchFamily="18" charset="-78"/>
                <a:cs typeface="Simplified Arabic" pitchFamily="18" charset="-78"/>
              </a:rPr>
              <a:t> </a:t>
            </a:r>
            <a:r>
              <a:rPr lang="ar-SA" sz="2500" dirty="0" err="1">
                <a:solidFill>
                  <a:srgbClr val="002060"/>
                </a:solidFill>
                <a:latin typeface="Simplified Arabic" pitchFamily="18" charset="-78"/>
                <a:cs typeface="Simplified Arabic" pitchFamily="18" charset="-78"/>
              </a:rPr>
              <a:t>ال</a:t>
            </a:r>
            <a:r>
              <a:rPr lang="ar-SY" sz="2500" dirty="0">
                <a:solidFill>
                  <a:srgbClr val="002060"/>
                </a:solidFill>
                <a:latin typeface="Simplified Arabic" pitchFamily="18" charset="-78"/>
                <a:cs typeface="Simplified Arabic" pitchFamily="18" charset="-78"/>
              </a:rPr>
              <a:t>أ</a:t>
            </a:r>
            <a:r>
              <a:rPr lang="ar-SA" sz="2500" dirty="0" err="1">
                <a:solidFill>
                  <a:srgbClr val="002060"/>
                </a:solidFill>
                <a:latin typeface="Simplified Arabic" pitchFamily="18" charset="-78"/>
                <a:cs typeface="Simplified Arabic" pitchFamily="18" charset="-78"/>
              </a:rPr>
              <a:t>ضداد</a:t>
            </a:r>
            <a:r>
              <a:rPr lang="ar-SA" sz="2500" dirty="0">
                <a:solidFill>
                  <a:srgbClr val="002060"/>
                </a:solidFill>
                <a:latin typeface="Simplified Arabic" pitchFamily="18" charset="-78"/>
                <a:cs typeface="Simplified Arabic" pitchFamily="18" charset="-78"/>
              </a:rPr>
              <a:t> </a:t>
            </a:r>
            <a:r>
              <a:rPr lang="ar-SA" sz="2500" dirty="0" err="1">
                <a:solidFill>
                  <a:srgbClr val="002060"/>
                </a:solidFill>
                <a:latin typeface="Simplified Arabic" pitchFamily="18" charset="-78"/>
                <a:cs typeface="Simplified Arabic" pitchFamily="18" charset="-78"/>
              </a:rPr>
              <a:t>الحديثي</a:t>
            </a:r>
            <a:r>
              <a:rPr lang="ar-SA" sz="2500" dirty="0">
                <a:solidFill>
                  <a:srgbClr val="002060"/>
                </a:solidFill>
                <a:latin typeface="Simplified Arabic" pitchFamily="18" charset="-78"/>
                <a:cs typeface="Simplified Arabic" pitchFamily="18" charset="-78"/>
              </a:rPr>
              <a:t> </a:t>
            </a:r>
            <a:r>
              <a:rPr lang="ar-SA" sz="2500" dirty="0" err="1">
                <a:solidFill>
                  <a:srgbClr val="002060"/>
                </a:solidFill>
                <a:latin typeface="Simplified Arabic" pitchFamily="18" charset="-78"/>
                <a:cs typeface="Simplified Arabic" pitchFamily="18" charset="-78"/>
              </a:rPr>
              <a:t>ال</a:t>
            </a:r>
            <a:r>
              <a:rPr lang="ar-SY" sz="2500" dirty="0">
                <a:solidFill>
                  <a:srgbClr val="002060"/>
                </a:solidFill>
                <a:latin typeface="Simplified Arabic" pitchFamily="18" charset="-78"/>
                <a:cs typeface="Simplified Arabic" pitchFamily="18" charset="-78"/>
              </a:rPr>
              <a:t>إ</a:t>
            </a:r>
            <a:r>
              <a:rPr lang="ar-SA" sz="2500" dirty="0" err="1">
                <a:solidFill>
                  <a:srgbClr val="002060"/>
                </a:solidFill>
                <a:latin typeface="Simplified Arabic" pitchFamily="18" charset="-78"/>
                <a:cs typeface="Simplified Arabic" pitchFamily="18" charset="-78"/>
              </a:rPr>
              <a:t>صابة</a:t>
            </a:r>
            <a:r>
              <a:rPr lang="ar-SA" sz="2500" dirty="0">
                <a:solidFill>
                  <a:srgbClr val="002060"/>
                </a:solidFill>
                <a:latin typeface="Simplified Arabic" pitchFamily="18" charset="-78"/>
                <a:cs typeface="Simplified Arabic" pitchFamily="18" charset="-78"/>
              </a:rPr>
              <a:t> كانت ليهم </a:t>
            </a:r>
            <a:r>
              <a:rPr lang="en-US" sz="2400" dirty="0">
                <a:solidFill>
                  <a:srgbClr val="002060"/>
                </a:solidFill>
                <a:latin typeface="+mj-lt"/>
                <a:cs typeface="Simplified Arabic" pitchFamily="18" charset="-78"/>
              </a:rPr>
              <a:t>PCR</a:t>
            </a:r>
            <a:r>
              <a:rPr lang="ar-SA" sz="2500" dirty="0">
                <a:solidFill>
                  <a:srgbClr val="002060"/>
                </a:solidFill>
                <a:latin typeface="Simplified Arabic" pitchFamily="18" charset="-78"/>
                <a:cs typeface="Simplified Arabic" pitchFamily="18" charset="-78"/>
              </a:rPr>
              <a:t> </a:t>
            </a:r>
            <a:r>
              <a:rPr lang="ar-SY" sz="2500" dirty="0">
                <a:solidFill>
                  <a:srgbClr val="002060"/>
                </a:solidFill>
                <a:latin typeface="Simplified Arabic" pitchFamily="18" charset="-78"/>
                <a:cs typeface="Simplified Arabic" pitchFamily="18" charset="-78"/>
              </a:rPr>
              <a:t>إ</a:t>
            </a:r>
            <a:r>
              <a:rPr lang="ar-SA" sz="2500" dirty="0" err="1">
                <a:solidFill>
                  <a:srgbClr val="002060"/>
                </a:solidFill>
                <a:latin typeface="Simplified Arabic" pitchFamily="18" charset="-78"/>
                <a:cs typeface="Simplified Arabic" pitchFamily="18" charset="-78"/>
              </a:rPr>
              <a:t>يجابي</a:t>
            </a:r>
            <a:r>
              <a:rPr lang="ar-SA" sz="2500" dirty="0">
                <a:solidFill>
                  <a:srgbClr val="002060"/>
                </a:solidFill>
                <a:latin typeface="Simplified Arabic" pitchFamily="18" charset="-78"/>
                <a:cs typeface="Simplified Arabic" pitchFamily="18" charset="-78"/>
              </a:rPr>
              <a:t> أي </a:t>
            </a:r>
            <a:r>
              <a:rPr lang="ar-SY" sz="2500" dirty="0">
                <a:solidFill>
                  <a:srgbClr val="002060"/>
                </a:solidFill>
                <a:latin typeface="Simplified Arabic" pitchFamily="18" charset="-78"/>
                <a:cs typeface="Simplified Arabic" pitchFamily="18" charset="-78"/>
              </a:rPr>
              <a:t>أ</a:t>
            </a:r>
            <a:r>
              <a:rPr lang="ar-SA" sz="2500" dirty="0">
                <a:solidFill>
                  <a:srgbClr val="002060"/>
                </a:solidFill>
                <a:latin typeface="Simplified Arabic" pitchFamily="18" charset="-78"/>
                <a:cs typeface="Simplified Arabic" pitchFamily="18" charset="-78"/>
              </a:rPr>
              <a:t>ن معايرة </a:t>
            </a:r>
            <a:r>
              <a:rPr lang="ar-SA" sz="2500" dirty="0" err="1">
                <a:solidFill>
                  <a:srgbClr val="002060"/>
                </a:solidFill>
                <a:latin typeface="Simplified Arabic" pitchFamily="18" charset="-78"/>
                <a:cs typeface="Simplified Arabic" pitchFamily="18" charset="-78"/>
              </a:rPr>
              <a:t>ال</a:t>
            </a:r>
            <a:r>
              <a:rPr lang="ar-SY" sz="2500" dirty="0">
                <a:solidFill>
                  <a:srgbClr val="002060"/>
                </a:solidFill>
                <a:latin typeface="Simplified Arabic" pitchFamily="18" charset="-78"/>
                <a:cs typeface="Simplified Arabic" pitchFamily="18" charset="-78"/>
              </a:rPr>
              <a:t>أ</a:t>
            </a:r>
            <a:r>
              <a:rPr lang="ar-SA" sz="2500" dirty="0" err="1">
                <a:solidFill>
                  <a:srgbClr val="002060"/>
                </a:solidFill>
                <a:latin typeface="Simplified Arabic" pitchFamily="18" charset="-78"/>
                <a:cs typeface="Simplified Arabic" pitchFamily="18" charset="-78"/>
              </a:rPr>
              <a:t>ضداد</a:t>
            </a:r>
            <a:r>
              <a:rPr lang="ar-SA" sz="2500" dirty="0">
                <a:solidFill>
                  <a:srgbClr val="002060"/>
                </a:solidFill>
                <a:latin typeface="Simplified Arabic" pitchFamily="18" charset="-78"/>
                <a:cs typeface="Simplified Arabic" pitchFamily="18" charset="-78"/>
              </a:rPr>
              <a:t> استطاعت كشف العدد </a:t>
            </a:r>
            <a:r>
              <a:rPr lang="ar-SA" sz="2500" dirty="0" err="1">
                <a:solidFill>
                  <a:srgbClr val="002060"/>
                </a:solidFill>
                <a:latin typeface="Simplified Arabic" pitchFamily="18" charset="-78"/>
                <a:cs typeface="Simplified Arabic" pitchFamily="18" charset="-78"/>
              </a:rPr>
              <a:t>ال</a:t>
            </a:r>
            <a:r>
              <a:rPr lang="ar-SY" sz="2500" dirty="0">
                <a:solidFill>
                  <a:srgbClr val="002060"/>
                </a:solidFill>
                <a:latin typeface="Simplified Arabic" pitchFamily="18" charset="-78"/>
                <a:cs typeface="Simplified Arabic" pitchFamily="18" charset="-78"/>
              </a:rPr>
              <a:t>أ</a:t>
            </a:r>
            <a:r>
              <a:rPr lang="ar-SA" sz="2500" dirty="0">
                <a:solidFill>
                  <a:srgbClr val="002060"/>
                </a:solidFill>
                <a:latin typeface="Simplified Arabic" pitchFamily="18" charset="-78"/>
                <a:cs typeface="Simplified Arabic" pitchFamily="18" charset="-78"/>
              </a:rPr>
              <a:t>كبر من المصابين (غالبيتهم</a:t>
            </a:r>
            <a:r>
              <a:rPr lang="ar-SY" sz="2500" dirty="0">
                <a:solidFill>
                  <a:srgbClr val="002060"/>
                </a:solidFill>
                <a:latin typeface="Simplified Arabic" pitchFamily="18" charset="-78"/>
                <a:cs typeface="Simplified Arabic" pitchFamily="18" charset="-78"/>
              </a:rPr>
              <a:t> </a:t>
            </a:r>
            <a:r>
              <a:rPr lang="ar-SA" sz="2500" dirty="0" err="1">
                <a:solidFill>
                  <a:srgbClr val="002060"/>
                </a:solidFill>
                <a:latin typeface="Simplified Arabic" pitchFamily="18" charset="-78"/>
                <a:cs typeface="Simplified Arabic" pitchFamily="18" charset="-78"/>
              </a:rPr>
              <a:t>لاعرضيين</a:t>
            </a:r>
            <a:r>
              <a:rPr lang="ar-SA" sz="2500" dirty="0">
                <a:solidFill>
                  <a:srgbClr val="002060"/>
                </a:solidFill>
                <a:latin typeface="Simplified Arabic" pitchFamily="18" charset="-78"/>
                <a:cs typeface="Simplified Arabic" pitchFamily="18" charset="-78"/>
              </a:rPr>
              <a:t>)</a:t>
            </a:r>
            <a:endParaRPr lang="en-US" sz="2500"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4650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1026" name="Picture 2"/>
          <p:cNvPicPr>
            <a:picLocks noGrp="1" noChangeAspect="1" noChangeArrowheads="1"/>
          </p:cNvPicPr>
          <p:nvPr>
            <p:ph sz="half" idx="2"/>
          </p:nvPr>
        </p:nvPicPr>
        <p:blipFill>
          <a:blip r:embed="rId3"/>
          <a:srcRect/>
          <a:stretch>
            <a:fillRect/>
          </a:stretch>
        </p:blipFill>
        <p:spPr bwMode="auto">
          <a:xfrm>
            <a:off x="4500562" y="1981200"/>
            <a:ext cx="4556411" cy="457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1600200"/>
            <a:ext cx="4500562" cy="4953000"/>
          </a:xfrm>
          <a:prstGeom prst="rect">
            <a:avLst/>
          </a:prstGeom>
          <a:noFill/>
          <a:ln w="9525">
            <a:noFill/>
            <a:miter lim="800000"/>
            <a:headEnd/>
            <a:tailEnd/>
          </a:ln>
          <a:effectLst/>
        </p:spPr>
      </p:pic>
      <p:sp>
        <p:nvSpPr>
          <p:cNvPr id="2" name="TextBox 1"/>
          <p:cNvSpPr txBox="1"/>
          <p:nvPr/>
        </p:nvSpPr>
        <p:spPr>
          <a:xfrm>
            <a:off x="3505200" y="1600200"/>
            <a:ext cx="2362200" cy="400110"/>
          </a:xfrm>
          <a:prstGeom prst="rect">
            <a:avLst/>
          </a:prstGeom>
          <a:noFill/>
        </p:spPr>
        <p:txBody>
          <a:bodyPr wrap="square" rtlCol="1">
            <a:spAutoFit/>
          </a:bodyPr>
          <a:lstStyle/>
          <a:p>
            <a:pPr algn="ctr"/>
            <a:r>
              <a:rPr lang="en-US" sz="2000" b="1" dirty="0">
                <a:solidFill>
                  <a:schemeClr val="accent2">
                    <a:lumMod val="75000"/>
                  </a:schemeClr>
                </a:solidFill>
              </a:rPr>
              <a:t>COVID-19 In USA</a:t>
            </a:r>
            <a:endParaRPr lang="ar-SY" sz="2000" b="1" dirty="0">
              <a:solidFill>
                <a:schemeClr val="accent2">
                  <a:lumMod val="75000"/>
                </a:schemeClr>
              </a:solidFill>
            </a:endParaRPr>
          </a:p>
        </p:txBody>
      </p:sp>
    </p:spTree>
    <p:extLst>
      <p:ext uri="{BB962C8B-B14F-4D97-AF65-F5344CB8AC3E}">
        <p14:creationId xmlns:p14="http://schemas.microsoft.com/office/powerpoint/2010/main" val="326654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
        <p:nvSpPr>
          <p:cNvPr id="5" name="عنصر نائب للمحتوى 3"/>
          <p:cNvSpPr txBox="1">
            <a:spLocks/>
          </p:cNvSpPr>
          <p:nvPr/>
        </p:nvSpPr>
        <p:spPr>
          <a:xfrm>
            <a:off x="214314" y="5072074"/>
            <a:ext cx="8786842" cy="954063"/>
          </a:xfrm>
          <a:prstGeom prst="rect">
            <a:avLst/>
          </a:prstGeom>
        </p:spPr>
        <p:txBody>
          <a:bodyPr vert="horz" lIns="91440" tIns="45720" rIns="91440" bIns="45720" rtlCol="1">
            <a:normAutofit lnSpcReduction="1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ar-SY" sz="2800" dirty="0">
                <a:solidFill>
                  <a:srgbClr val="002060"/>
                </a:solidFill>
              </a:rPr>
              <a:t>المسحة مقابل الأضداد؟؟</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PCR</a:t>
            </a:r>
            <a:r>
              <a:rPr kumimoji="0" lang="en-US" sz="2800" b="0" i="0" u="none" strike="noStrike" kern="1200" cap="none" spc="0" normalizeH="0" noProof="0" dirty="0">
                <a:ln>
                  <a:noFill/>
                </a:ln>
                <a:solidFill>
                  <a:srgbClr val="002060"/>
                </a:solidFill>
                <a:effectLst/>
                <a:uLnTx/>
                <a:uFillTx/>
                <a:latin typeface="+mn-lt"/>
                <a:ea typeface="+mn-ea"/>
                <a:cs typeface="+mn-cs"/>
              </a:rPr>
              <a:t> Test Swab </a:t>
            </a:r>
            <a:r>
              <a:rPr kumimoji="0" lang="en-US" sz="2800" b="0" i="0" u="none" strike="noStrike" kern="1200" cap="none" spc="0" normalizeH="0" noProof="0" dirty="0">
                <a:ln>
                  <a:noFill/>
                </a:ln>
                <a:solidFill>
                  <a:srgbClr val="FF0000"/>
                </a:solidFill>
                <a:effectLst/>
                <a:uLnTx/>
                <a:uFillTx/>
                <a:latin typeface="+mn-lt"/>
                <a:ea typeface="+mn-ea"/>
                <a:cs typeface="+mn-cs"/>
              </a:rPr>
              <a:t>vs.</a:t>
            </a:r>
            <a:r>
              <a:rPr kumimoji="0" lang="en-US" sz="2800" b="0" i="0" u="none" strike="noStrike" kern="1200" cap="none" spc="0" normalizeH="0" noProof="0" dirty="0">
                <a:ln>
                  <a:noFill/>
                </a:ln>
                <a:solidFill>
                  <a:srgbClr val="002060"/>
                </a:solidFill>
                <a:effectLst/>
                <a:uLnTx/>
                <a:uFillTx/>
                <a:latin typeface="+mn-lt"/>
                <a:ea typeface="+mn-ea"/>
                <a:cs typeface="+mn-cs"/>
              </a:rPr>
              <a:t> </a:t>
            </a:r>
            <a:r>
              <a:rPr lang="en-US" sz="2800" dirty="0">
                <a:solidFill>
                  <a:srgbClr val="002060"/>
                </a:solidFill>
              </a:rPr>
              <a:t>SARS-CoV2 Specific antibodies??</a:t>
            </a:r>
            <a:endParaRPr kumimoji="0" lang="en-US" sz="2800" b="0" i="0" u="none" strike="noStrike" kern="1200" cap="none" spc="0" normalizeH="0" baseline="0" noProof="0" dirty="0">
              <a:ln>
                <a:noFill/>
              </a:ln>
              <a:solidFill>
                <a:srgbClr val="002060"/>
              </a:solidFill>
              <a:effectLst/>
              <a:uLnTx/>
              <a:uFillTx/>
              <a:latin typeface="+mn-lt"/>
              <a:ea typeface="+mn-ea"/>
              <a:cs typeface="+mn-cs"/>
            </a:endParaRPr>
          </a:p>
        </p:txBody>
      </p:sp>
      <p:pic>
        <p:nvPicPr>
          <p:cNvPr id="2050" name="Picture 2"/>
          <p:cNvPicPr>
            <a:picLocks noGrp="1" noChangeAspect="1" noChangeArrowheads="1"/>
          </p:cNvPicPr>
          <p:nvPr>
            <p:ph sz="half" idx="2"/>
          </p:nvPr>
        </p:nvPicPr>
        <p:blipFill>
          <a:blip r:embed="rId3"/>
          <a:srcRect t="7168" b="5336"/>
          <a:stretch>
            <a:fillRect/>
          </a:stretch>
        </p:blipFill>
        <p:spPr bwMode="auto">
          <a:xfrm>
            <a:off x="228600" y="1714488"/>
            <a:ext cx="8610600" cy="3357586"/>
          </a:xfrm>
          <a:prstGeom prst="rect">
            <a:avLst/>
          </a:prstGeom>
          <a:noFill/>
          <a:ln w="9525">
            <a:noFill/>
            <a:miter lim="800000"/>
            <a:headEnd/>
            <a:tailEnd/>
          </a:ln>
          <a:effectLst/>
        </p:spPr>
      </p:pic>
      <p:sp>
        <p:nvSpPr>
          <p:cNvPr id="6" name="مربع نص 5"/>
          <p:cNvSpPr txBox="1"/>
          <p:nvPr/>
        </p:nvSpPr>
        <p:spPr>
          <a:xfrm>
            <a:off x="500034" y="6286520"/>
            <a:ext cx="7929618" cy="276999"/>
          </a:xfrm>
          <a:prstGeom prst="rect">
            <a:avLst/>
          </a:prstGeom>
          <a:noFill/>
        </p:spPr>
        <p:txBody>
          <a:bodyPr wrap="square" rtlCol="0">
            <a:spAutoFit/>
          </a:bodyPr>
          <a:lstStyle/>
          <a:p>
            <a:pPr algn="ctr"/>
            <a:r>
              <a:rPr lang="en-US" sz="1200" b="1" dirty="0">
                <a:solidFill>
                  <a:srgbClr val="002060"/>
                </a:solidFill>
              </a:rPr>
              <a:t>Adopted from: What is the purpose of testing for COVID-19?. https://coronavirusexplained.ukri.org/</a:t>
            </a:r>
          </a:p>
        </p:txBody>
      </p:sp>
    </p:spTree>
    <p:extLst>
      <p:ext uri="{BB962C8B-B14F-4D97-AF65-F5344CB8AC3E}">
        <p14:creationId xmlns:p14="http://schemas.microsoft.com/office/powerpoint/2010/main" val="318463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fontScale="92500" lnSpcReduction="10000"/>
          </a:bodyPr>
          <a:lstStyle/>
          <a:p>
            <a:pPr marL="0" indent="0" algn="just">
              <a:buNone/>
            </a:pPr>
            <a:r>
              <a:rPr lang="ar-SY" u="sng" dirty="0">
                <a:solidFill>
                  <a:srgbClr val="C00000"/>
                </a:solidFill>
                <a:latin typeface="Simplified Arabic" pitchFamily="18" charset="-78"/>
                <a:cs typeface="Simplified Arabic" pitchFamily="18" charset="-78"/>
              </a:rPr>
              <a:t>الهدف</a:t>
            </a:r>
            <a:r>
              <a:rPr lang="ar-SA" dirty="0">
                <a:solidFill>
                  <a:srgbClr val="002060"/>
                </a:solidFill>
                <a:latin typeface="Simplified Arabic" pitchFamily="18" charset="-78"/>
                <a:cs typeface="Simplified Arabic" pitchFamily="18" charset="-78"/>
              </a:rPr>
              <a:t>: تطبيق الكشف ومعايرة ال</a:t>
            </a:r>
            <a:r>
              <a:rPr lang="ar-SY" dirty="0">
                <a:solidFill>
                  <a:srgbClr val="002060"/>
                </a:solidFill>
                <a:latin typeface="Simplified Arabic" pitchFamily="18" charset="-78"/>
                <a:cs typeface="Simplified Arabic" pitchFamily="18" charset="-78"/>
              </a:rPr>
              <a:t>أ</a:t>
            </a:r>
            <a:r>
              <a:rPr lang="ar-SA" dirty="0" err="1">
                <a:solidFill>
                  <a:srgbClr val="002060"/>
                </a:solidFill>
                <a:latin typeface="Simplified Arabic" pitchFamily="18" charset="-78"/>
                <a:cs typeface="Simplified Arabic" pitchFamily="18" charset="-78"/>
              </a:rPr>
              <a:t>ضداد</a:t>
            </a:r>
            <a:r>
              <a:rPr lang="ar-SA" dirty="0">
                <a:solidFill>
                  <a:srgbClr val="002060"/>
                </a:solidFill>
                <a:latin typeface="Simplified Arabic" pitchFamily="18" charset="-78"/>
                <a:cs typeface="Simplified Arabic" pitchFamily="18" charset="-78"/>
              </a:rPr>
              <a:t> </a:t>
            </a:r>
            <a:r>
              <a:rPr lang="en-US" sz="2600" dirty="0" err="1">
                <a:solidFill>
                  <a:srgbClr val="002060"/>
                </a:solidFill>
                <a:latin typeface="+mj-lt"/>
                <a:cs typeface="Simplified Arabic" pitchFamily="18" charset="-78"/>
              </a:rPr>
              <a:t>IgG</a:t>
            </a:r>
            <a:r>
              <a:rPr lang="en-US"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و</a:t>
            </a:r>
            <a:r>
              <a:rPr lang="en-US" sz="2600" dirty="0" err="1">
                <a:solidFill>
                  <a:srgbClr val="002060"/>
                </a:solidFill>
                <a:latin typeface="+mj-lt"/>
                <a:cs typeface="Simplified Arabic" pitchFamily="18" charset="-78"/>
              </a:rPr>
              <a:t>IgM</a:t>
            </a:r>
            <a:r>
              <a:rPr lang="ar-SA" dirty="0">
                <a:solidFill>
                  <a:srgbClr val="002060"/>
                </a:solidFill>
                <a:latin typeface="Simplified Arabic" pitchFamily="18" charset="-78"/>
                <a:cs typeface="Simplified Arabic" pitchFamily="18" charset="-78"/>
              </a:rPr>
              <a:t> من خلال عدد من الدراسات </a:t>
            </a:r>
            <a:r>
              <a:rPr lang="ar-SA" dirty="0" err="1">
                <a:solidFill>
                  <a:srgbClr val="002060"/>
                </a:solidFill>
                <a:latin typeface="Simplified Arabic" pitchFamily="18" charset="-78"/>
                <a:cs typeface="Simplified Arabic" pitchFamily="18" charset="-78"/>
              </a:rPr>
              <a:t>المجراة</a:t>
            </a:r>
            <a:r>
              <a:rPr lang="ar-SA" dirty="0">
                <a:solidFill>
                  <a:srgbClr val="002060"/>
                </a:solidFill>
                <a:latin typeface="Simplified Arabic" pitchFamily="18" charset="-78"/>
                <a:cs typeface="Simplified Arabic" pitchFamily="18" charset="-78"/>
              </a:rPr>
              <a:t> و</a:t>
            </a:r>
            <a:r>
              <a:rPr lang="ar-SY" dirty="0">
                <a:solidFill>
                  <a:srgbClr val="002060"/>
                </a:solidFill>
                <a:latin typeface="Simplified Arabic" pitchFamily="18" charset="-78"/>
                <a:cs typeface="Simplified Arabic" pitchFamily="18" charset="-78"/>
              </a:rPr>
              <a:t>الدراسات </a:t>
            </a:r>
            <a:r>
              <a:rPr lang="ar-SA" dirty="0">
                <a:solidFill>
                  <a:srgbClr val="002060"/>
                </a:solidFill>
                <a:latin typeface="Simplified Arabic" pitchFamily="18" charset="-78"/>
                <a:cs typeface="Simplified Arabic" pitchFamily="18" charset="-78"/>
              </a:rPr>
              <a:t>المستقبلية تهدف </a:t>
            </a:r>
            <a:r>
              <a:rPr lang="ar-SY" dirty="0">
                <a:solidFill>
                  <a:srgbClr val="002060"/>
                </a:solidFill>
                <a:latin typeface="Simplified Arabic" pitchFamily="18" charset="-78"/>
                <a:cs typeface="Simplified Arabic" pitchFamily="18" charset="-78"/>
              </a:rPr>
              <a:t>إ</a:t>
            </a:r>
            <a:r>
              <a:rPr lang="ar-SA" dirty="0" err="1">
                <a:solidFill>
                  <a:srgbClr val="002060"/>
                </a:solidFill>
                <a:latin typeface="Simplified Arabic" pitchFamily="18" charset="-78"/>
                <a:cs typeface="Simplified Arabic" pitchFamily="18" charset="-78"/>
              </a:rPr>
              <a:t>لى</a:t>
            </a:r>
            <a:r>
              <a:rPr lang="ar-SA" dirty="0">
                <a:solidFill>
                  <a:srgbClr val="002060"/>
                </a:solidFill>
                <a:latin typeface="Simplified Arabic" pitchFamily="18" charset="-78"/>
                <a:cs typeface="Simplified Arabic" pitchFamily="18" charset="-78"/>
              </a:rPr>
              <a:t> :</a:t>
            </a:r>
          </a:p>
          <a:p>
            <a:pPr marL="0" indent="0" algn="just">
              <a:buNone/>
            </a:pPr>
            <a:r>
              <a:rPr lang="ar-SA" dirty="0">
                <a:solidFill>
                  <a:srgbClr val="002060"/>
                </a:solidFill>
                <a:latin typeface="Simplified Arabic" pitchFamily="18" charset="-78"/>
                <a:cs typeface="Simplified Arabic" pitchFamily="18" charset="-78"/>
              </a:rPr>
              <a:t>1- </a:t>
            </a:r>
            <a:r>
              <a:rPr lang="ar-SY" dirty="0">
                <a:solidFill>
                  <a:srgbClr val="002060"/>
                </a:solidFill>
                <a:latin typeface="Simplified Arabic" pitchFamily="18" charset="-78"/>
                <a:cs typeface="Simplified Arabic" pitchFamily="18" charset="-78"/>
              </a:rPr>
              <a:t>إ</a:t>
            </a:r>
            <a:r>
              <a:rPr lang="ar-SA" dirty="0">
                <a:solidFill>
                  <a:srgbClr val="002060"/>
                </a:solidFill>
                <a:latin typeface="Simplified Arabic" pitchFamily="18" charset="-78"/>
                <a:cs typeface="Simplified Arabic" pitchFamily="18" charset="-78"/>
              </a:rPr>
              <a:t>جراء بحوث سكانية (جغرافية </a:t>
            </a:r>
            <a:r>
              <a:rPr lang="ar-SA" dirty="0" err="1">
                <a:solidFill>
                  <a:srgbClr val="002060"/>
                </a:solidFill>
                <a:latin typeface="Simplified Arabic" pitchFamily="18" charset="-78"/>
                <a:cs typeface="Simplified Arabic" pitchFamily="18" charset="-78"/>
              </a:rPr>
              <a:t>و</a:t>
            </a:r>
            <a:r>
              <a:rPr lang="ar-SA" dirty="0">
                <a:solidFill>
                  <a:srgbClr val="002060"/>
                </a:solidFill>
                <a:latin typeface="Simplified Arabic" pitchFamily="18" charset="-78"/>
                <a:cs typeface="Simplified Arabic" pitchFamily="18" charset="-78"/>
              </a:rPr>
              <a:t> </a:t>
            </a:r>
            <a:r>
              <a:rPr lang="ar-SA" dirty="0" err="1">
                <a:solidFill>
                  <a:srgbClr val="002060"/>
                </a:solidFill>
                <a:latin typeface="Simplified Arabic" pitchFamily="18" charset="-78"/>
                <a:cs typeface="Simplified Arabic" pitchFamily="18" charset="-78"/>
              </a:rPr>
              <a:t>ديموغرافية</a:t>
            </a:r>
            <a:r>
              <a:rPr lang="ar-SA" dirty="0">
                <a:solidFill>
                  <a:srgbClr val="002060"/>
                </a:solidFill>
                <a:latin typeface="Simplified Arabic" pitchFamily="18" charset="-78"/>
                <a:cs typeface="Simplified Arabic" pitchFamily="18" charset="-78"/>
              </a:rPr>
              <a:t>)</a:t>
            </a:r>
            <a:r>
              <a:rPr lang="ar-SY"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تقدم معطيات حول مدى التعرض للفيروس ودراسة المناعة المتشكلة في سورية وتوفر معطيات مفيدة من حيث متابعة اللقاحات ومقارنتها بالمناعة الطبيعية</a:t>
            </a:r>
            <a:r>
              <a:rPr lang="ar-SY" dirty="0">
                <a:solidFill>
                  <a:srgbClr val="002060"/>
                </a:solidFill>
                <a:latin typeface="Simplified Arabic" pitchFamily="18" charset="-78"/>
                <a:cs typeface="Simplified Arabic" pitchFamily="18" charset="-78"/>
              </a:rPr>
              <a:t>.</a:t>
            </a:r>
            <a:endParaRPr lang="ar-SA" dirty="0">
              <a:solidFill>
                <a:srgbClr val="002060"/>
              </a:solidFill>
              <a:latin typeface="Simplified Arabic" pitchFamily="18" charset="-78"/>
              <a:cs typeface="Simplified Arabic" pitchFamily="18" charset="-78"/>
            </a:endParaRPr>
          </a:p>
          <a:p>
            <a:pPr marL="0" indent="0" algn="just">
              <a:buNone/>
            </a:pPr>
            <a:r>
              <a:rPr lang="ar-SA" dirty="0">
                <a:solidFill>
                  <a:srgbClr val="002060"/>
                </a:solidFill>
                <a:latin typeface="Simplified Arabic" pitchFamily="18" charset="-78"/>
                <a:cs typeface="Simplified Arabic" pitchFamily="18" charset="-78"/>
              </a:rPr>
              <a:t>2- </a:t>
            </a:r>
            <a:r>
              <a:rPr lang="ar-SY" dirty="0">
                <a:solidFill>
                  <a:srgbClr val="002060"/>
                </a:solidFill>
                <a:latin typeface="Simplified Arabic" pitchFamily="18" charset="-78"/>
                <a:cs typeface="Simplified Arabic" pitchFamily="18" charset="-78"/>
              </a:rPr>
              <a:t>إ</a:t>
            </a:r>
            <a:r>
              <a:rPr lang="ar-SA" dirty="0">
                <a:solidFill>
                  <a:srgbClr val="002060"/>
                </a:solidFill>
                <a:latin typeface="Simplified Arabic" pitchFamily="18" charset="-78"/>
                <a:cs typeface="Simplified Arabic" pitchFamily="18" charset="-78"/>
              </a:rPr>
              <a:t>ن هذا التوجه فتح المجال </a:t>
            </a:r>
            <a:r>
              <a:rPr lang="ar-SY" dirty="0">
                <a:solidFill>
                  <a:srgbClr val="002060"/>
                </a:solidFill>
                <a:latin typeface="Simplified Arabic" pitchFamily="18" charset="-78"/>
                <a:cs typeface="Simplified Arabic" pitchFamily="18" charset="-78"/>
              </a:rPr>
              <a:t>أ</a:t>
            </a:r>
            <a:r>
              <a:rPr lang="ar-SA" dirty="0" err="1">
                <a:solidFill>
                  <a:srgbClr val="002060"/>
                </a:solidFill>
                <a:latin typeface="Simplified Arabic" pitchFamily="18" charset="-78"/>
                <a:cs typeface="Simplified Arabic" pitchFamily="18" charset="-78"/>
              </a:rPr>
              <a:t>مام</a:t>
            </a:r>
            <a:r>
              <a:rPr lang="ar-SA" dirty="0">
                <a:solidFill>
                  <a:srgbClr val="002060"/>
                </a:solidFill>
                <a:latin typeface="Simplified Arabic" pitchFamily="18" charset="-78"/>
                <a:cs typeface="Simplified Arabic" pitchFamily="18" charset="-78"/>
              </a:rPr>
              <a:t> عدد من الدراسات </a:t>
            </a:r>
            <a:r>
              <a:rPr lang="ar-SY" dirty="0">
                <a:solidFill>
                  <a:srgbClr val="002060"/>
                </a:solidFill>
                <a:latin typeface="Simplified Arabic" pitchFamily="18" charset="-78"/>
                <a:cs typeface="Simplified Arabic" pitchFamily="18" charset="-78"/>
              </a:rPr>
              <a:t>أ</a:t>
            </a:r>
            <a:r>
              <a:rPr lang="ar-SA" dirty="0">
                <a:solidFill>
                  <a:srgbClr val="002060"/>
                </a:solidFill>
                <a:latin typeface="Simplified Arabic" pitchFamily="18" charset="-78"/>
                <a:cs typeface="Simplified Arabic" pitchFamily="18" charset="-78"/>
              </a:rPr>
              <a:t>همها</a:t>
            </a:r>
            <a:r>
              <a:rPr lang="ar-SY" dirty="0">
                <a:solidFill>
                  <a:srgbClr val="002060"/>
                </a:solidFill>
                <a:latin typeface="Simplified Arabic" pitchFamily="18" charset="-78"/>
                <a:cs typeface="Simplified Arabic" pitchFamily="18" charset="-78"/>
              </a:rPr>
              <a:t>:</a:t>
            </a:r>
            <a:endParaRPr lang="ar-SA" dirty="0">
              <a:solidFill>
                <a:srgbClr val="002060"/>
              </a:solidFill>
              <a:latin typeface="Simplified Arabic" pitchFamily="18" charset="-78"/>
              <a:cs typeface="Simplified Arabic" pitchFamily="18" charset="-78"/>
            </a:endParaRPr>
          </a:p>
          <a:p>
            <a:pPr marL="0" indent="0" algn="just">
              <a:buNone/>
            </a:pPr>
            <a:r>
              <a:rPr lang="ar-SA" dirty="0">
                <a:solidFill>
                  <a:srgbClr val="002060"/>
                </a:solidFill>
                <a:latin typeface="Simplified Arabic" pitchFamily="18" charset="-78"/>
                <a:cs typeface="Simplified Arabic" pitchFamily="18" charset="-78"/>
              </a:rPr>
              <a:t>  - تحديد استمرارية المناعة</a:t>
            </a:r>
            <a:endParaRPr lang="en-US" dirty="0">
              <a:solidFill>
                <a:srgbClr val="002060"/>
              </a:solidFill>
              <a:latin typeface="Simplified Arabic" pitchFamily="18" charset="-78"/>
              <a:cs typeface="Simplified Arabic" pitchFamily="18" charset="-78"/>
            </a:endParaRPr>
          </a:p>
          <a:p>
            <a:pPr marL="0" indent="0" algn="just">
              <a:buNone/>
            </a:pPr>
            <a:r>
              <a:rPr lang="en-US"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a:t>
            </a:r>
            <a:r>
              <a:rPr lang="ar-SY"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ربط المناعة بالطبيعة الوراثية ( الجنس-العرق- جغرافيا )</a:t>
            </a:r>
          </a:p>
          <a:p>
            <a:pPr marL="0" indent="0">
              <a:buNone/>
            </a:pPr>
            <a:r>
              <a:rPr lang="ar-SA" dirty="0">
                <a:solidFill>
                  <a:srgbClr val="002060"/>
                </a:solidFill>
                <a:latin typeface="Simplified Arabic" pitchFamily="18" charset="-78"/>
                <a:cs typeface="Simplified Arabic" pitchFamily="18" charset="-78"/>
              </a:rPr>
              <a:t>  -</a:t>
            </a:r>
            <a:r>
              <a:rPr lang="ar-SY"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استخدام متابعة </a:t>
            </a:r>
            <a:r>
              <a:rPr lang="ar-SA" dirty="0" err="1">
                <a:solidFill>
                  <a:srgbClr val="002060"/>
                </a:solidFill>
                <a:latin typeface="Simplified Arabic" pitchFamily="18" charset="-78"/>
                <a:cs typeface="Simplified Arabic" pitchFamily="18" charset="-78"/>
              </a:rPr>
              <a:t>ال</a:t>
            </a:r>
            <a:r>
              <a:rPr lang="ar-SY" dirty="0">
                <a:solidFill>
                  <a:srgbClr val="002060"/>
                </a:solidFill>
                <a:latin typeface="Simplified Arabic" pitchFamily="18" charset="-78"/>
                <a:cs typeface="Simplified Arabic" pitchFamily="18" charset="-78"/>
              </a:rPr>
              <a:t>أ</a:t>
            </a:r>
            <a:r>
              <a:rPr lang="ar-SA" dirty="0" err="1">
                <a:solidFill>
                  <a:srgbClr val="002060"/>
                </a:solidFill>
                <a:latin typeface="Simplified Arabic" pitchFamily="18" charset="-78"/>
                <a:cs typeface="Simplified Arabic" pitchFamily="18" charset="-78"/>
              </a:rPr>
              <a:t>ضداد</a:t>
            </a:r>
            <a:r>
              <a:rPr lang="ar-SA" dirty="0">
                <a:solidFill>
                  <a:srgbClr val="002060"/>
                </a:solidFill>
                <a:latin typeface="Simplified Arabic" pitchFamily="18" charset="-78"/>
                <a:cs typeface="Simplified Arabic" pitchFamily="18" charset="-78"/>
              </a:rPr>
              <a:t> في تتبع المرض وشدة </a:t>
            </a:r>
            <a:r>
              <a:rPr lang="ar-SA" dirty="0" err="1">
                <a:solidFill>
                  <a:srgbClr val="002060"/>
                </a:solidFill>
                <a:latin typeface="Simplified Arabic" pitchFamily="18" charset="-78"/>
                <a:cs typeface="Simplified Arabic" pitchFamily="18" charset="-78"/>
              </a:rPr>
              <a:t>ال</a:t>
            </a:r>
            <a:r>
              <a:rPr lang="ar-SY" dirty="0">
                <a:solidFill>
                  <a:srgbClr val="002060"/>
                </a:solidFill>
                <a:latin typeface="Simplified Arabic" pitchFamily="18" charset="-78"/>
                <a:cs typeface="Simplified Arabic" pitchFamily="18" charset="-78"/>
              </a:rPr>
              <a:t>إ</a:t>
            </a:r>
            <a:r>
              <a:rPr lang="ar-SA" dirty="0" err="1">
                <a:solidFill>
                  <a:srgbClr val="002060"/>
                </a:solidFill>
                <a:latin typeface="Simplified Arabic" pitchFamily="18" charset="-78"/>
                <a:cs typeface="Simplified Arabic" pitchFamily="18" charset="-78"/>
              </a:rPr>
              <a:t>نذا</a:t>
            </a:r>
            <a:r>
              <a:rPr lang="ar-SY" dirty="0">
                <a:solidFill>
                  <a:srgbClr val="002060"/>
                </a:solidFill>
                <a:latin typeface="Simplified Arabic" pitchFamily="18" charset="-78"/>
                <a:cs typeface="Simplified Arabic" pitchFamily="18" charset="-78"/>
              </a:rPr>
              <a:t>ر </a:t>
            </a:r>
            <a:r>
              <a:rPr lang="en-US" sz="2600" dirty="0">
                <a:solidFill>
                  <a:srgbClr val="002060"/>
                </a:solidFill>
                <a:latin typeface="+mj-lt"/>
                <a:cs typeface="Simplified Arabic" pitchFamily="18" charset="-78"/>
              </a:rPr>
              <a:t>prognosis</a:t>
            </a:r>
            <a:r>
              <a:rPr lang="ar-SY" sz="2600" dirty="0">
                <a:solidFill>
                  <a:srgbClr val="002060"/>
                </a:solidFill>
                <a:latin typeface="+mj-lt"/>
                <a:cs typeface="Simplified Arabic" pitchFamily="18" charset="-78"/>
              </a:rPr>
              <a:t> </a:t>
            </a:r>
            <a:r>
              <a:rPr lang="en-US" baseline="30000" dirty="0">
                <a:solidFill>
                  <a:srgbClr val="002060"/>
                </a:solidFill>
                <a:cs typeface="Simplified Arabic" pitchFamily="18" charset="-78"/>
              </a:rPr>
              <a:t>(1)</a:t>
            </a:r>
            <a:endParaRPr lang="ar-SA" dirty="0">
              <a:solidFill>
                <a:srgbClr val="002060"/>
              </a:solidFill>
              <a:latin typeface="Simplified Arabic" pitchFamily="18" charset="-78"/>
              <a:cs typeface="Simplified Arabic" pitchFamily="18" charset="-78"/>
            </a:endParaRPr>
          </a:p>
          <a:p>
            <a:pPr marL="0" indent="0" algn="just">
              <a:buNone/>
            </a:pPr>
            <a:r>
              <a:rPr lang="ar-SA" dirty="0">
                <a:solidFill>
                  <a:srgbClr val="002060"/>
                </a:solidFill>
                <a:latin typeface="Simplified Arabic" pitchFamily="18" charset="-78"/>
                <a:cs typeface="Simplified Arabic" pitchFamily="18" charset="-78"/>
              </a:rPr>
              <a:t>  -</a:t>
            </a:r>
            <a:r>
              <a:rPr lang="ar-SY" dirty="0">
                <a:solidFill>
                  <a:srgbClr val="002060"/>
                </a:solidFill>
                <a:latin typeface="Simplified Arabic" pitchFamily="18" charset="-78"/>
                <a:cs typeface="Simplified Arabic" pitchFamily="18" charset="-78"/>
              </a:rPr>
              <a:t> </a:t>
            </a:r>
            <a:r>
              <a:rPr lang="ar-SA" dirty="0">
                <a:solidFill>
                  <a:srgbClr val="002060"/>
                </a:solidFill>
                <a:latin typeface="Simplified Arabic" pitchFamily="18" charset="-78"/>
                <a:cs typeface="Simplified Arabic" pitchFamily="18" charset="-78"/>
              </a:rPr>
              <a:t>كشف الممنعين </a:t>
            </a:r>
            <a:r>
              <a:rPr lang="ar-SY" dirty="0">
                <a:solidFill>
                  <a:srgbClr val="002060"/>
                </a:solidFill>
                <a:latin typeface="Simplified Arabic" pitchFamily="18" charset="-78"/>
                <a:cs typeface="Simplified Arabic" pitchFamily="18" charset="-78"/>
              </a:rPr>
              <a:t>للاستفادة منهم في ا</a:t>
            </a:r>
            <a:r>
              <a:rPr lang="ar-SA" dirty="0">
                <a:solidFill>
                  <a:srgbClr val="002060"/>
                </a:solidFill>
                <a:latin typeface="Simplified Arabic" pitchFamily="18" charset="-78"/>
                <a:cs typeface="Simplified Arabic" pitchFamily="18" charset="-78"/>
              </a:rPr>
              <a:t>لحصول على المصول الممنعة بهدف </a:t>
            </a:r>
            <a:r>
              <a:rPr lang="ar-SY" dirty="0">
                <a:solidFill>
                  <a:srgbClr val="002060"/>
                </a:solidFill>
                <a:latin typeface="Simplified Arabic" pitchFamily="18" charset="-78"/>
                <a:cs typeface="Simplified Arabic" pitchFamily="18" charset="-78"/>
              </a:rPr>
              <a:t>علاجي وبحثي</a:t>
            </a:r>
            <a:r>
              <a:rPr lang="ar-SA" dirty="0">
                <a:solidFill>
                  <a:srgbClr val="002060"/>
                </a:solidFill>
                <a:latin typeface="Simplified Arabic" pitchFamily="18" charset="-78"/>
                <a:cs typeface="Simplified Arabic" pitchFamily="18" charset="-78"/>
              </a:rPr>
              <a:t>.</a:t>
            </a:r>
          </a:p>
          <a:p>
            <a:pPr marL="0" indent="0" algn="just">
              <a:buNone/>
            </a:pP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4706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152400" y="1752600"/>
            <a:ext cx="8763000" cy="4702165"/>
          </a:xfrm>
        </p:spPr>
        <p:txBody>
          <a:bodyPr>
            <a:normAutofit/>
          </a:bodyPr>
          <a:lstStyle/>
          <a:p>
            <a:pPr marL="0" indent="0">
              <a:lnSpc>
                <a:spcPct val="150000"/>
              </a:lnSpc>
              <a:buNone/>
            </a:pPr>
            <a:r>
              <a:rPr lang="ar-SA" sz="2400" u="sng" dirty="0">
                <a:solidFill>
                  <a:srgbClr val="002060"/>
                </a:solidFill>
                <a:latin typeface="Simplified Arabic" pitchFamily="18" charset="-78"/>
                <a:cs typeface="Simplified Arabic" pitchFamily="18" charset="-78"/>
              </a:rPr>
              <a:t>ربط المناعة بالطبيعة الوراثية </a:t>
            </a:r>
            <a:r>
              <a:rPr lang="ar-SY" sz="2400" dirty="0">
                <a:solidFill>
                  <a:srgbClr val="002060"/>
                </a:solidFill>
                <a:latin typeface="Simplified Arabic" pitchFamily="18" charset="-78"/>
                <a:cs typeface="Simplified Arabic" pitchFamily="18" charset="-78"/>
              </a:rPr>
              <a:t>: </a:t>
            </a:r>
            <a:r>
              <a:rPr lang="en-US" sz="2400" dirty="0">
                <a:solidFill>
                  <a:srgbClr val="002060"/>
                </a:solidFill>
                <a:latin typeface="Simplified Arabic" pitchFamily="18" charset="-78"/>
                <a:cs typeface="Simplified Arabic" pitchFamily="18" charset="-78"/>
              </a:rPr>
              <a:t>Genetic risk factors</a:t>
            </a:r>
          </a:p>
          <a:p>
            <a:pPr marL="0" indent="0" algn="l" rtl="0">
              <a:lnSpc>
                <a:spcPct val="150000"/>
              </a:lnSpc>
              <a:buFont typeface="Wingdings" pitchFamily="2" charset="2"/>
              <a:buChar char="q"/>
            </a:pPr>
            <a:r>
              <a:rPr lang="ar-SY" sz="2400" dirty="0">
                <a:solidFill>
                  <a:srgbClr val="002060"/>
                </a:solidFill>
                <a:latin typeface="Simplified Arabic" pitchFamily="18" charset="-78"/>
                <a:cs typeface="Simplified Arabic" pitchFamily="18" charset="-78"/>
              </a:rPr>
              <a:t> </a:t>
            </a:r>
            <a:r>
              <a:rPr lang="en-US" sz="2400" dirty="0">
                <a:solidFill>
                  <a:srgbClr val="002060"/>
                </a:solidFill>
                <a:latin typeface="Simplified Arabic" pitchFamily="18" charset="-78"/>
                <a:cs typeface="Simplified Arabic" pitchFamily="18" charset="-78"/>
              </a:rPr>
              <a:t>The major risk factor for severe </a:t>
            </a:r>
            <a:r>
              <a:rPr lang="en-US" sz="2000" dirty="0">
                <a:solidFill>
                  <a:srgbClr val="002060"/>
                </a:solidFill>
                <a:latin typeface="Simplified Arabic" pitchFamily="18" charset="-78"/>
                <a:cs typeface="Simplified Arabic" pitchFamily="18" charset="-78"/>
              </a:rPr>
              <a:t>COVID 19 </a:t>
            </a:r>
            <a:r>
              <a:rPr lang="en-US" sz="2400" dirty="0">
                <a:solidFill>
                  <a:srgbClr val="00B050"/>
                </a:solidFill>
                <a:latin typeface="Simplified Arabic" pitchFamily="18" charset="-78"/>
                <a:cs typeface="Simplified Arabic" pitchFamily="18" charset="-78"/>
              </a:rPr>
              <a:t>is inherited from Neanderthals</a:t>
            </a:r>
            <a:r>
              <a:rPr lang="ar-SY" sz="2400" dirty="0">
                <a:solidFill>
                  <a:srgbClr val="00B050"/>
                </a:solidFill>
                <a:latin typeface="Simplified Arabic" pitchFamily="18" charset="-78"/>
                <a:cs typeface="Simplified Arabic" pitchFamily="18" charset="-78"/>
              </a:rPr>
              <a:t> </a:t>
            </a:r>
            <a:r>
              <a:rPr lang="en-US" sz="2400" baseline="30000" dirty="0">
                <a:solidFill>
                  <a:srgbClr val="002060"/>
                </a:solidFill>
                <a:latin typeface="Simplified Arabic" pitchFamily="18" charset="-78"/>
                <a:cs typeface="Simplified Arabic" pitchFamily="18" charset="-78"/>
              </a:rPr>
              <a:t>(5)</a:t>
            </a:r>
            <a:r>
              <a:rPr lang="ar-SY" sz="2400" dirty="0">
                <a:solidFill>
                  <a:srgbClr val="002060"/>
                </a:solidFill>
                <a:latin typeface="Simplified Arabic" pitchFamily="18" charset="-78"/>
                <a:cs typeface="Simplified Arabic" pitchFamily="18" charset="-78"/>
              </a:rPr>
              <a:t>:</a:t>
            </a:r>
            <a:endParaRPr lang="en-US" sz="2400" dirty="0">
              <a:solidFill>
                <a:srgbClr val="002060"/>
              </a:solidFill>
              <a:latin typeface="Simplified Arabic" pitchFamily="18" charset="-78"/>
              <a:cs typeface="Simplified Arabic" pitchFamily="18" charset="-78"/>
            </a:endParaRPr>
          </a:p>
          <a:p>
            <a:pPr marL="0" indent="0" algn="l" rtl="0">
              <a:lnSpc>
                <a:spcPct val="150000"/>
              </a:lnSpc>
              <a:buFont typeface="Wingdings" pitchFamily="2" charset="2"/>
              <a:buChar char="q"/>
            </a:pPr>
            <a:r>
              <a:rPr lang="en-US" sz="2400" dirty="0">
                <a:solidFill>
                  <a:srgbClr val="002060"/>
                </a:solidFill>
                <a:latin typeface="Simplified Arabic" pitchFamily="18" charset="-78"/>
                <a:cs typeface="Simplified Arabic" pitchFamily="18" charset="-78"/>
              </a:rPr>
              <a:t> </a:t>
            </a:r>
            <a:r>
              <a:rPr lang="en-US" sz="2400" dirty="0">
                <a:solidFill>
                  <a:srgbClr val="00B050"/>
                </a:solidFill>
                <a:latin typeface="Simplified Arabic" pitchFamily="18" charset="-78"/>
                <a:cs typeface="Simplified Arabic" pitchFamily="18" charset="-78"/>
              </a:rPr>
              <a:t>Host Genetic Initiative 2020 </a:t>
            </a:r>
            <a:r>
              <a:rPr lang="en-US" sz="2400" baseline="30000" dirty="0">
                <a:solidFill>
                  <a:srgbClr val="002060"/>
                </a:solidFill>
                <a:latin typeface="Simplified Arabic" pitchFamily="18" charset="-78"/>
                <a:cs typeface="Simplified Arabic" pitchFamily="18" charset="-78"/>
              </a:rPr>
              <a:t>(6) </a:t>
            </a:r>
            <a:r>
              <a:rPr lang="en-US" sz="2400" dirty="0">
                <a:solidFill>
                  <a:srgbClr val="00B050"/>
                </a:solidFill>
                <a:latin typeface="Simplified Arabic" pitchFamily="18" charset="-78"/>
                <a:cs typeface="Simplified Arabic" pitchFamily="18" charset="-78"/>
              </a:rPr>
              <a:t>:</a:t>
            </a:r>
            <a:r>
              <a:rPr lang="ar-SY" sz="2400" dirty="0">
                <a:solidFill>
                  <a:srgbClr val="002060"/>
                </a:solidFill>
                <a:latin typeface="Simplified Arabic" pitchFamily="18" charset="-78"/>
                <a:cs typeface="Simplified Arabic" pitchFamily="18" charset="-78"/>
              </a:rPr>
              <a:t> </a:t>
            </a:r>
          </a:p>
          <a:p>
            <a:pPr marL="0" indent="0" algn="ctr">
              <a:lnSpc>
                <a:spcPct val="150000"/>
              </a:lnSpc>
              <a:buNone/>
            </a:pPr>
            <a:r>
              <a:rPr lang="ar-SA" sz="2400" dirty="0">
                <a:solidFill>
                  <a:srgbClr val="002060"/>
                </a:solidFill>
                <a:latin typeface="Simplified Arabic" pitchFamily="18" charset="-78"/>
                <a:cs typeface="Simplified Arabic" pitchFamily="18" charset="-78"/>
              </a:rPr>
              <a:t>بينت وجود </a:t>
            </a:r>
            <a:r>
              <a:rPr lang="en-US" sz="2400" dirty="0">
                <a:solidFill>
                  <a:srgbClr val="002060"/>
                </a:solidFill>
                <a:latin typeface="Simplified Arabic" pitchFamily="18" charset="-78"/>
                <a:cs typeface="Simplified Arabic" pitchFamily="18" charset="-78"/>
              </a:rPr>
              <a:t>gene cluster </a:t>
            </a:r>
            <a:r>
              <a:rPr lang="ar-SY" sz="2400" dirty="0">
                <a:solidFill>
                  <a:srgbClr val="002060"/>
                </a:solidFill>
                <a:latin typeface="Simplified Arabic" pitchFamily="18" charset="-78"/>
                <a:cs typeface="Simplified Arabic" pitchFamily="18" charset="-78"/>
              </a:rPr>
              <a:t> </a:t>
            </a:r>
            <a:r>
              <a:rPr lang="ar-SA" sz="2400" dirty="0">
                <a:solidFill>
                  <a:srgbClr val="002060"/>
                </a:solidFill>
                <a:latin typeface="Simplified Arabic" pitchFamily="18" charset="-78"/>
                <a:cs typeface="Simplified Arabic" pitchFamily="18" charset="-78"/>
              </a:rPr>
              <a:t>على الكروموزوم </a:t>
            </a:r>
            <a:r>
              <a:rPr lang="en-US" sz="2400" dirty="0">
                <a:solidFill>
                  <a:srgbClr val="002060"/>
                </a:solidFill>
                <a:latin typeface="Simplified Arabic" pitchFamily="18" charset="-78"/>
                <a:cs typeface="Simplified Arabic" pitchFamily="18" charset="-78"/>
              </a:rPr>
              <a:t>3</a:t>
            </a:r>
            <a:r>
              <a:rPr lang="ar-SY" sz="2400" dirty="0">
                <a:solidFill>
                  <a:srgbClr val="002060"/>
                </a:solidFill>
                <a:latin typeface="Simplified Arabic" pitchFamily="18" charset="-78"/>
                <a:cs typeface="Simplified Arabic" pitchFamily="18" charset="-78"/>
              </a:rPr>
              <a:t> </a:t>
            </a:r>
            <a:r>
              <a:rPr lang="ar-SA" sz="2400" dirty="0">
                <a:solidFill>
                  <a:srgbClr val="002060"/>
                </a:solidFill>
                <a:latin typeface="Simplified Arabic" pitchFamily="18" charset="-78"/>
                <a:cs typeface="Simplified Arabic" pitchFamily="18" charset="-78"/>
              </a:rPr>
              <a:t>تنبىء بحدوث الفشل التنفسي الحاد بعد ال</a:t>
            </a:r>
            <a:r>
              <a:rPr lang="ar-SY" sz="2400" dirty="0">
                <a:solidFill>
                  <a:srgbClr val="002060"/>
                </a:solidFill>
                <a:latin typeface="Simplified Arabic" pitchFamily="18" charset="-78"/>
                <a:cs typeface="Simplified Arabic" pitchFamily="18" charset="-78"/>
              </a:rPr>
              <a:t>إ</a:t>
            </a:r>
            <a:r>
              <a:rPr lang="ar-SA" sz="2400" dirty="0" err="1">
                <a:solidFill>
                  <a:srgbClr val="002060"/>
                </a:solidFill>
                <a:latin typeface="Simplified Arabic" pitchFamily="18" charset="-78"/>
                <a:cs typeface="Simplified Arabic" pitchFamily="18" charset="-78"/>
              </a:rPr>
              <a:t>صابة</a:t>
            </a:r>
            <a:r>
              <a:rPr lang="ar-SA" sz="2400" dirty="0">
                <a:solidFill>
                  <a:srgbClr val="002060"/>
                </a:solidFill>
                <a:latin typeface="Simplified Arabic" pitchFamily="18" charset="-78"/>
                <a:cs typeface="Simplified Arabic" pitchFamily="18" charset="-78"/>
              </a:rPr>
              <a:t> و</a:t>
            </a:r>
            <a:r>
              <a:rPr lang="ar-SY" sz="2400" dirty="0">
                <a:solidFill>
                  <a:srgbClr val="002060"/>
                </a:solidFill>
                <a:latin typeface="Simplified Arabic" pitchFamily="18" charset="-78"/>
                <a:cs typeface="Simplified Arabic" pitchFamily="18" charset="-78"/>
              </a:rPr>
              <a:t>أ</a:t>
            </a:r>
            <a:r>
              <a:rPr lang="ar-SA" sz="2400" dirty="0" err="1">
                <a:solidFill>
                  <a:srgbClr val="002060"/>
                </a:solidFill>
                <a:latin typeface="Simplified Arabic" pitchFamily="18" charset="-78"/>
                <a:cs typeface="Simplified Arabic" pitchFamily="18" charset="-78"/>
              </a:rPr>
              <a:t>نه</a:t>
            </a:r>
            <a:r>
              <a:rPr lang="ar-SA" sz="2400" dirty="0">
                <a:solidFill>
                  <a:srgbClr val="002060"/>
                </a:solidFill>
                <a:latin typeface="Simplified Arabic" pitchFamily="18" charset="-78"/>
                <a:cs typeface="Simplified Arabic" pitchFamily="18" charset="-78"/>
              </a:rPr>
              <a:t> ضمن هذا التجمع ثمة </a:t>
            </a:r>
            <a:r>
              <a:rPr lang="en-US" sz="2400" dirty="0">
                <a:solidFill>
                  <a:srgbClr val="002060"/>
                </a:solidFill>
                <a:latin typeface="Simplified Arabic" pitchFamily="18" charset="-78"/>
                <a:cs typeface="Simplified Arabic" pitchFamily="18" charset="-78"/>
              </a:rPr>
              <a:t>50Kb</a:t>
            </a:r>
            <a:r>
              <a:rPr lang="ar-SA" sz="2400" dirty="0">
                <a:solidFill>
                  <a:srgbClr val="002060"/>
                </a:solidFill>
                <a:latin typeface="Simplified Arabic" pitchFamily="18" charset="-78"/>
                <a:cs typeface="Simplified Arabic" pitchFamily="18" charset="-78"/>
              </a:rPr>
              <a:t> ثابت انتقل وراثيا</a:t>
            </a:r>
            <a:r>
              <a:rPr lang="ar-SY" sz="2400" dirty="0">
                <a:solidFill>
                  <a:srgbClr val="002060"/>
                </a:solidFill>
                <a:latin typeface="Simplified Arabic" pitchFamily="18" charset="-78"/>
                <a:cs typeface="Simplified Arabic" pitchFamily="18" charset="-78"/>
              </a:rPr>
              <a:t>ً</a:t>
            </a:r>
            <a:r>
              <a:rPr lang="ar-SA" sz="2400" dirty="0">
                <a:solidFill>
                  <a:srgbClr val="002060"/>
                </a:solidFill>
                <a:latin typeface="Simplified Arabic" pitchFamily="18" charset="-78"/>
                <a:cs typeface="Simplified Arabic" pitchFamily="18" charset="-78"/>
              </a:rPr>
              <a:t> من </a:t>
            </a:r>
            <a:r>
              <a:rPr lang="ar-SY" sz="2400" dirty="0">
                <a:solidFill>
                  <a:srgbClr val="002060"/>
                </a:solidFill>
                <a:latin typeface="Simplified Arabic" pitchFamily="18" charset="-78"/>
                <a:cs typeface="Simplified Arabic" pitchFamily="18" charset="-78"/>
              </a:rPr>
              <a:t>إ</a:t>
            </a:r>
            <a:r>
              <a:rPr lang="ar-SA" sz="2400" dirty="0" err="1">
                <a:solidFill>
                  <a:srgbClr val="002060"/>
                </a:solidFill>
                <a:latin typeface="Simplified Arabic" pitchFamily="18" charset="-78"/>
                <a:cs typeface="Simplified Arabic" pitchFamily="18" charset="-78"/>
              </a:rPr>
              <a:t>نسان</a:t>
            </a:r>
            <a:r>
              <a:rPr lang="ar-SA" sz="2400" dirty="0">
                <a:solidFill>
                  <a:srgbClr val="002060"/>
                </a:solidFill>
                <a:latin typeface="Simplified Arabic" pitchFamily="18" charset="-78"/>
                <a:cs typeface="Simplified Arabic" pitchFamily="18" charset="-78"/>
              </a:rPr>
              <a:t> </a:t>
            </a:r>
            <a:r>
              <a:rPr lang="ar-SA" sz="2400" dirty="0" err="1">
                <a:solidFill>
                  <a:srgbClr val="002060"/>
                </a:solidFill>
                <a:latin typeface="Simplified Arabic" pitchFamily="18" charset="-78"/>
                <a:cs typeface="Simplified Arabic" pitchFamily="18" charset="-78"/>
              </a:rPr>
              <a:t>نيندرثال</a:t>
            </a:r>
            <a:r>
              <a:rPr lang="ar-SY" sz="2400" dirty="0">
                <a:solidFill>
                  <a:srgbClr val="002060"/>
                </a:solidFill>
                <a:latin typeface="Simplified Arabic" pitchFamily="18" charset="-78"/>
                <a:cs typeface="Simplified Arabic" pitchFamily="18" charset="-78"/>
              </a:rPr>
              <a:t> </a:t>
            </a:r>
            <a:r>
              <a:rPr lang="en-US" sz="2400" dirty="0">
                <a:solidFill>
                  <a:srgbClr val="002060"/>
                </a:solidFill>
                <a:latin typeface="Simplified Arabic" pitchFamily="18" charset="-78"/>
                <a:cs typeface="Simplified Arabic" pitchFamily="18" charset="-78"/>
              </a:rPr>
              <a:t>Neanderthals</a:t>
            </a:r>
            <a:r>
              <a:rPr lang="ar-SA" sz="2400" dirty="0">
                <a:solidFill>
                  <a:srgbClr val="002060"/>
                </a:solidFill>
                <a:latin typeface="Simplified Arabic" pitchFamily="18" charset="-78"/>
                <a:cs typeface="Simplified Arabic" pitchFamily="18" charset="-78"/>
              </a:rPr>
              <a:t> وهو موجود لدى </a:t>
            </a:r>
            <a:r>
              <a:rPr lang="en-US" sz="2400" dirty="0">
                <a:solidFill>
                  <a:srgbClr val="002060"/>
                </a:solidFill>
                <a:latin typeface="Simplified Arabic" pitchFamily="18" charset="-78"/>
                <a:cs typeface="Simplified Arabic" pitchFamily="18" charset="-78"/>
              </a:rPr>
              <a:t>50</a:t>
            </a:r>
            <a:r>
              <a:rPr lang="ar-SA" sz="2400" dirty="0">
                <a:solidFill>
                  <a:srgbClr val="002060"/>
                </a:solidFill>
                <a:latin typeface="Simplified Arabic" pitchFamily="18" charset="-78"/>
                <a:cs typeface="Simplified Arabic" pitchFamily="18" charset="-78"/>
              </a:rPr>
              <a:t>% من سكان </a:t>
            </a:r>
            <a:r>
              <a:rPr lang="ar-SY" sz="2400" dirty="0">
                <a:solidFill>
                  <a:srgbClr val="002060"/>
                </a:solidFill>
                <a:latin typeface="Simplified Arabic" pitchFamily="18" charset="-78"/>
                <a:cs typeface="Simplified Arabic" pitchFamily="18" charset="-78"/>
              </a:rPr>
              <a:t>آ</a:t>
            </a:r>
            <a:r>
              <a:rPr lang="ar-SA" sz="2400" dirty="0">
                <a:solidFill>
                  <a:srgbClr val="002060"/>
                </a:solidFill>
                <a:latin typeface="Simplified Arabic" pitchFamily="18" charset="-78"/>
                <a:cs typeface="Simplified Arabic" pitchFamily="18" charset="-78"/>
              </a:rPr>
              <a:t>سيا و </a:t>
            </a:r>
            <a:r>
              <a:rPr lang="en-US" sz="2400" dirty="0">
                <a:solidFill>
                  <a:srgbClr val="002060"/>
                </a:solidFill>
                <a:latin typeface="Simplified Arabic" pitchFamily="18" charset="-78"/>
                <a:cs typeface="Simplified Arabic" pitchFamily="18" charset="-78"/>
              </a:rPr>
              <a:t>16</a:t>
            </a:r>
            <a:r>
              <a:rPr lang="ar-SA" sz="2400" dirty="0">
                <a:solidFill>
                  <a:srgbClr val="002060"/>
                </a:solidFill>
                <a:latin typeface="Simplified Arabic" pitchFamily="18" charset="-78"/>
                <a:cs typeface="Simplified Arabic" pitchFamily="18" charset="-78"/>
              </a:rPr>
              <a:t>% من اوروبا.</a:t>
            </a: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195364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304800" y="6067420"/>
            <a:ext cx="8534400" cy="576290"/>
          </a:xfrm>
        </p:spPr>
        <p:txBody>
          <a:bodyPr>
            <a:normAutofit/>
          </a:bodyPr>
          <a:lstStyle/>
          <a:p>
            <a:pPr algn="l">
              <a:buNone/>
            </a:pPr>
            <a:r>
              <a:rPr lang="en-US" sz="1400" dirty="0" err="1">
                <a:solidFill>
                  <a:srgbClr val="002060"/>
                </a:solidFill>
                <a:latin typeface="Simplified Arabic" pitchFamily="18" charset="-78"/>
                <a:cs typeface="Simplified Arabic" pitchFamily="18" charset="-78"/>
              </a:rPr>
              <a:t>Hou</a:t>
            </a:r>
            <a:r>
              <a:rPr lang="en-US" sz="1400" dirty="0">
                <a:solidFill>
                  <a:srgbClr val="002060"/>
                </a:solidFill>
                <a:latin typeface="Simplified Arabic" pitchFamily="18" charset="-78"/>
                <a:cs typeface="Simplified Arabic" pitchFamily="18" charset="-78"/>
              </a:rPr>
              <a:t> et al. Detection of </a:t>
            </a:r>
            <a:r>
              <a:rPr lang="en-US" sz="1400" dirty="0" err="1">
                <a:solidFill>
                  <a:srgbClr val="002060"/>
                </a:solidFill>
                <a:latin typeface="Simplified Arabic" pitchFamily="18" charset="-78"/>
                <a:cs typeface="Simplified Arabic" pitchFamily="18" charset="-78"/>
              </a:rPr>
              <a:t>IgM</a:t>
            </a:r>
            <a:r>
              <a:rPr lang="en-US" sz="1400" dirty="0">
                <a:solidFill>
                  <a:srgbClr val="002060"/>
                </a:solidFill>
                <a:latin typeface="Simplified Arabic" pitchFamily="18" charset="-78"/>
                <a:cs typeface="Simplified Arabic" pitchFamily="18" charset="-78"/>
              </a:rPr>
              <a:t> and </a:t>
            </a:r>
            <a:r>
              <a:rPr lang="en-US" sz="1400" dirty="0" err="1">
                <a:solidFill>
                  <a:srgbClr val="002060"/>
                </a:solidFill>
                <a:latin typeface="Simplified Arabic" pitchFamily="18" charset="-78"/>
                <a:cs typeface="Simplified Arabic" pitchFamily="18" charset="-78"/>
              </a:rPr>
              <a:t>IgG</a:t>
            </a:r>
            <a:r>
              <a:rPr lang="en-US" sz="1400" dirty="0">
                <a:solidFill>
                  <a:srgbClr val="002060"/>
                </a:solidFill>
                <a:latin typeface="Simplified Arabic" pitchFamily="18" charset="-78"/>
                <a:cs typeface="Simplified Arabic" pitchFamily="18" charset="-78"/>
              </a:rPr>
              <a:t> antibodies in </a:t>
            </a:r>
            <a:r>
              <a:rPr lang="en-US" sz="1400" dirty="0" err="1">
                <a:solidFill>
                  <a:srgbClr val="002060"/>
                </a:solidFill>
                <a:latin typeface="Simplified Arabic" pitchFamily="18" charset="-78"/>
                <a:cs typeface="Simplified Arabic" pitchFamily="18" charset="-78"/>
              </a:rPr>
              <a:t>paients</a:t>
            </a:r>
            <a:r>
              <a:rPr lang="en-US" sz="1400" dirty="0">
                <a:solidFill>
                  <a:srgbClr val="002060"/>
                </a:solidFill>
                <a:latin typeface="Simplified Arabic" pitchFamily="18" charset="-78"/>
                <a:cs typeface="Simplified Arabic" pitchFamily="18" charset="-78"/>
              </a:rPr>
              <a:t> with </a:t>
            </a:r>
            <a:r>
              <a:rPr lang="en-US" sz="1400" dirty="0" err="1">
                <a:solidFill>
                  <a:srgbClr val="002060"/>
                </a:solidFill>
                <a:latin typeface="Simplified Arabic" pitchFamily="18" charset="-78"/>
                <a:cs typeface="Simplified Arabic" pitchFamily="18" charset="-78"/>
              </a:rPr>
              <a:t>coronavirus</a:t>
            </a:r>
            <a:r>
              <a:rPr lang="en-US" sz="1400" dirty="0">
                <a:solidFill>
                  <a:srgbClr val="002060"/>
                </a:solidFill>
                <a:latin typeface="Simplified Arabic" pitchFamily="18" charset="-78"/>
                <a:cs typeface="Simplified Arabic" pitchFamily="18" charset="-78"/>
              </a:rPr>
              <a:t> disease 2019. </a:t>
            </a:r>
            <a:r>
              <a:rPr lang="en-US" sz="1400" dirty="0" err="1">
                <a:solidFill>
                  <a:srgbClr val="002060"/>
                </a:solidFill>
                <a:latin typeface="Simplified Arabic" pitchFamily="18" charset="-78"/>
                <a:cs typeface="Simplified Arabic" pitchFamily="18" charset="-78"/>
              </a:rPr>
              <a:t>Clin</a:t>
            </a:r>
            <a:r>
              <a:rPr lang="en-US" sz="1400" dirty="0">
                <a:solidFill>
                  <a:srgbClr val="002060"/>
                </a:solidFill>
                <a:latin typeface="Simplified Arabic" pitchFamily="18" charset="-78"/>
                <a:cs typeface="Simplified Arabic" pitchFamily="18" charset="-78"/>
              </a:rPr>
              <a:t> </a:t>
            </a:r>
            <a:r>
              <a:rPr lang="en-US" sz="1400" dirty="0" err="1">
                <a:solidFill>
                  <a:srgbClr val="002060"/>
                </a:solidFill>
                <a:latin typeface="Simplified Arabic" pitchFamily="18" charset="-78"/>
                <a:cs typeface="Simplified Arabic" pitchFamily="18" charset="-78"/>
              </a:rPr>
              <a:t>Transl</a:t>
            </a:r>
            <a:r>
              <a:rPr lang="en-US" sz="1400" dirty="0">
                <a:solidFill>
                  <a:srgbClr val="002060"/>
                </a:solidFill>
                <a:latin typeface="Simplified Arabic" pitchFamily="18" charset="-78"/>
                <a:cs typeface="Simplified Arabic" pitchFamily="18" charset="-78"/>
              </a:rPr>
              <a:t> Immunology. 2020 May; 9(5):e01136.</a:t>
            </a:r>
          </a:p>
        </p:txBody>
      </p:sp>
      <p:pic>
        <p:nvPicPr>
          <p:cNvPr id="18" name="عنصر نائب للمحتوى 6" descr="Capture6.PNG"/>
          <p:cNvPicPr>
            <a:picLocks noChangeAspect="1"/>
          </p:cNvPicPr>
          <p:nvPr/>
        </p:nvPicPr>
        <p:blipFill>
          <a:blip r:embed="rId2"/>
          <a:stretch>
            <a:fillRect/>
          </a:stretch>
        </p:blipFill>
        <p:spPr>
          <a:xfrm>
            <a:off x="0" y="0"/>
            <a:ext cx="9144000" cy="1428736"/>
          </a:xfrm>
          <a:prstGeom prst="rect">
            <a:avLst/>
          </a:prstGeom>
        </p:spPr>
      </p:pic>
      <p:pic>
        <p:nvPicPr>
          <p:cNvPr id="63490" name="Picture 2"/>
          <p:cNvPicPr>
            <a:picLocks noGrp="1" noChangeAspect="1" noChangeArrowheads="1"/>
          </p:cNvPicPr>
          <p:nvPr>
            <p:ph sz="half" idx="1"/>
          </p:nvPr>
        </p:nvPicPr>
        <p:blipFill>
          <a:blip r:embed="rId3"/>
          <a:srcRect/>
          <a:stretch>
            <a:fillRect/>
          </a:stretch>
        </p:blipFill>
        <p:spPr bwMode="auto">
          <a:xfrm>
            <a:off x="228600" y="1473868"/>
            <a:ext cx="8839200" cy="4393532"/>
          </a:xfrm>
          <a:prstGeom prst="rect">
            <a:avLst/>
          </a:prstGeom>
          <a:noFill/>
          <a:ln w="9525">
            <a:noFill/>
            <a:miter lim="800000"/>
            <a:headEnd/>
            <a:tailEnd/>
          </a:ln>
          <a:effectLst/>
        </p:spPr>
      </p:pic>
    </p:spTree>
    <p:extLst>
      <p:ext uri="{BB962C8B-B14F-4D97-AF65-F5344CB8AC3E}">
        <p14:creationId xmlns:p14="http://schemas.microsoft.com/office/powerpoint/2010/main" val="406319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304800" y="1928802"/>
            <a:ext cx="8610600" cy="4525963"/>
          </a:xfrm>
        </p:spPr>
        <p:txBody>
          <a:bodyPr>
            <a:normAutofit/>
          </a:bodyPr>
          <a:lstStyle/>
          <a:p>
            <a:pPr marL="0" indent="0" algn="just">
              <a:buNone/>
            </a:pPr>
            <a:r>
              <a:rPr lang="ar-SA" dirty="0">
                <a:solidFill>
                  <a:srgbClr val="00B050"/>
                </a:solidFill>
                <a:latin typeface="Simplified Arabic" pitchFamily="18" charset="-78"/>
                <a:cs typeface="Simplified Arabic" pitchFamily="18" charset="-78"/>
              </a:rPr>
              <a:t> هل توجد تفاعلات </a:t>
            </a:r>
            <a:r>
              <a:rPr lang="ar-SA" dirty="0" err="1">
                <a:solidFill>
                  <a:srgbClr val="00B050"/>
                </a:solidFill>
                <a:latin typeface="Simplified Arabic" pitchFamily="18" charset="-78"/>
                <a:cs typeface="Simplified Arabic" pitchFamily="18" charset="-78"/>
              </a:rPr>
              <a:t>تصالبية</a:t>
            </a:r>
            <a:r>
              <a:rPr lang="ar-SA" dirty="0">
                <a:solidFill>
                  <a:srgbClr val="00B050"/>
                </a:solidFill>
                <a:latin typeface="Simplified Arabic" pitchFamily="18" charset="-78"/>
                <a:cs typeface="Simplified Arabic" pitchFamily="18" charset="-78"/>
              </a:rPr>
              <a:t> ما بين </a:t>
            </a:r>
            <a:r>
              <a:rPr lang="en-US" dirty="0">
                <a:solidFill>
                  <a:srgbClr val="00B050"/>
                </a:solidFill>
                <a:latin typeface="+mj-lt"/>
                <a:cs typeface="Simplified Arabic" pitchFamily="18" charset="-78"/>
              </a:rPr>
              <a:t>COVID</a:t>
            </a:r>
            <a:r>
              <a:rPr lang="en-US" dirty="0">
                <a:solidFill>
                  <a:srgbClr val="00B050"/>
                </a:solidFill>
                <a:latin typeface="Simplified Arabic" pitchFamily="18" charset="-78"/>
                <a:cs typeface="Simplified Arabic" pitchFamily="18" charset="-78"/>
              </a:rPr>
              <a:t> </a:t>
            </a:r>
            <a:r>
              <a:rPr lang="en-US" dirty="0">
                <a:solidFill>
                  <a:srgbClr val="00B050"/>
                </a:solidFill>
                <a:latin typeface="+mj-lt"/>
                <a:cs typeface="Simplified Arabic" pitchFamily="18" charset="-78"/>
              </a:rPr>
              <a:t>19</a:t>
            </a:r>
            <a:r>
              <a:rPr lang="en-US" dirty="0">
                <a:solidFill>
                  <a:srgbClr val="00B050"/>
                </a:solidFill>
                <a:latin typeface="Simplified Arabic" pitchFamily="18" charset="-78"/>
                <a:cs typeface="Simplified Arabic" pitchFamily="18" charset="-78"/>
              </a:rPr>
              <a:t> </a:t>
            </a:r>
            <a:r>
              <a:rPr lang="ar-SA" dirty="0">
                <a:solidFill>
                  <a:srgbClr val="00B050"/>
                </a:solidFill>
                <a:latin typeface="Simplified Arabic" pitchFamily="18" charset="-78"/>
                <a:cs typeface="Simplified Arabic" pitchFamily="18" charset="-78"/>
              </a:rPr>
              <a:t> و فيروسات </a:t>
            </a:r>
            <a:r>
              <a:rPr lang="ar-SY" dirty="0">
                <a:solidFill>
                  <a:srgbClr val="00B050"/>
                </a:solidFill>
                <a:latin typeface="Simplified Arabic" pitchFamily="18" charset="-78"/>
                <a:cs typeface="Simplified Arabic" pitchFamily="18" charset="-78"/>
              </a:rPr>
              <a:t>أ</a:t>
            </a:r>
            <a:r>
              <a:rPr lang="ar-SA" dirty="0" err="1">
                <a:solidFill>
                  <a:srgbClr val="00B050"/>
                </a:solidFill>
                <a:latin typeface="Simplified Arabic" pitchFamily="18" charset="-78"/>
                <a:cs typeface="Simplified Arabic" pitchFamily="18" charset="-78"/>
              </a:rPr>
              <a:t>خرى</a:t>
            </a:r>
            <a:r>
              <a:rPr lang="ar-SY" dirty="0">
                <a:solidFill>
                  <a:srgbClr val="00B050"/>
                </a:solidFill>
                <a:latin typeface="Simplified Arabic" pitchFamily="18" charset="-78"/>
                <a:cs typeface="Simplified Arabic" pitchFamily="18" charset="-78"/>
              </a:rPr>
              <a:t>؟؟؟</a:t>
            </a:r>
            <a:endParaRPr lang="ar-SA" dirty="0">
              <a:solidFill>
                <a:srgbClr val="00B050"/>
              </a:solidFill>
              <a:latin typeface="Simplified Arabic" pitchFamily="18" charset="-78"/>
              <a:cs typeface="Simplified Arabic" pitchFamily="18" charset="-78"/>
            </a:endParaRPr>
          </a:p>
          <a:p>
            <a:pPr marL="0" indent="0" algn="just">
              <a:buFont typeface="Wingdings" pitchFamily="2" charset="2"/>
              <a:buChar char="ü"/>
            </a:pP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تتضمن الفيروسات التاجية عدد كبير من </a:t>
            </a:r>
            <a:r>
              <a:rPr lang="ar-SA" sz="2600" dirty="0" err="1">
                <a:solidFill>
                  <a:srgbClr val="002060"/>
                </a:solidFill>
                <a:latin typeface="Simplified Arabic" pitchFamily="18" charset="-78"/>
                <a:cs typeface="Simplified Arabic" pitchFamily="18" charset="-78"/>
              </a:rPr>
              <a:t>ال</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فراد ستة منها معروف </a:t>
            </a:r>
            <a:r>
              <a:rPr lang="ar-SA" sz="2600" dirty="0" err="1">
                <a:solidFill>
                  <a:srgbClr val="002060"/>
                </a:solidFill>
                <a:latin typeface="Simplified Arabic" pitchFamily="18" charset="-78"/>
                <a:cs typeface="Simplified Arabic" pitchFamily="18" charset="-78"/>
              </a:rPr>
              <a:t>ب</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صابتها</a:t>
            </a:r>
            <a:r>
              <a:rPr lang="ar-SA" sz="2600" dirty="0">
                <a:solidFill>
                  <a:srgbClr val="002060"/>
                </a:solidFill>
                <a:latin typeface="Simplified Arabic" pitchFamily="18" charset="-78"/>
                <a:cs typeface="Simplified Arabic" pitchFamily="18" charset="-78"/>
              </a:rPr>
              <a:t> </a:t>
            </a:r>
            <a:r>
              <a:rPr lang="ar-SA" sz="2600" dirty="0" err="1">
                <a:solidFill>
                  <a:srgbClr val="002060"/>
                </a:solidFill>
                <a:latin typeface="Simplified Arabic" pitchFamily="18" charset="-78"/>
                <a:cs typeface="Simplified Arabic" pitchFamily="18" charset="-78"/>
              </a:rPr>
              <a:t>لل</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نسان</a:t>
            </a:r>
            <a:r>
              <a:rPr lang="ar-SA" sz="2600" dirty="0">
                <a:solidFill>
                  <a:srgbClr val="002060"/>
                </a:solidFill>
                <a:latin typeface="Simplified Arabic" pitchFamily="18" charset="-78"/>
                <a:cs typeface="Simplified Arabic" pitchFamily="18" charset="-78"/>
              </a:rPr>
              <a:t> </a:t>
            </a:r>
            <a:r>
              <a:rPr lang="ar-SY" sz="2600" dirty="0">
                <a:solidFill>
                  <a:srgbClr val="002060"/>
                </a:solidFill>
                <a:latin typeface="Simplified Arabic" pitchFamily="18" charset="-78"/>
                <a:cs typeface="Simplified Arabic" pitchFamily="18" charset="-78"/>
              </a:rPr>
              <a:t>(</a:t>
            </a:r>
            <a:r>
              <a:rPr lang="en-US" sz="2400" dirty="0">
                <a:solidFill>
                  <a:srgbClr val="002060"/>
                </a:solidFill>
                <a:latin typeface="+mj-lt"/>
                <a:cs typeface="Simplified Arabic" pitchFamily="18" charset="-78"/>
              </a:rPr>
              <a:t>SARS-</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MERS</a:t>
            </a:r>
            <a:r>
              <a:rPr lang="ar-SY" sz="2400" dirty="0">
                <a:solidFill>
                  <a:srgbClr val="002060"/>
                </a:solidFill>
                <a:latin typeface="+mj-lt"/>
                <a:cs typeface="Simplified Arabic" pitchFamily="18" charset="-78"/>
              </a:rPr>
              <a:t>)،</a:t>
            </a:r>
            <a:r>
              <a:rPr lang="ar-SA" sz="2600" dirty="0">
                <a:solidFill>
                  <a:srgbClr val="002060"/>
                </a:solidFill>
                <a:latin typeface="Simplified Arabic" pitchFamily="18" charset="-78"/>
                <a:cs typeface="Simplified Arabic" pitchFamily="18" charset="-78"/>
              </a:rPr>
              <a:t> و</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ربعة تسبب </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صابات</a:t>
            </a:r>
            <a:r>
              <a:rPr lang="ar-SA" sz="2600" dirty="0">
                <a:solidFill>
                  <a:srgbClr val="002060"/>
                </a:solidFill>
                <a:latin typeface="Simplified Arabic" pitchFamily="18" charset="-78"/>
                <a:cs typeface="Simplified Arabic" pitchFamily="18" charset="-78"/>
              </a:rPr>
              <a:t> </a:t>
            </a:r>
            <a:r>
              <a:rPr lang="ar-SA" sz="2600" dirty="0" err="1">
                <a:solidFill>
                  <a:srgbClr val="002060"/>
                </a:solidFill>
                <a:latin typeface="Simplified Arabic" pitchFamily="18" charset="-78"/>
                <a:cs typeface="Simplified Arabic" pitchFamily="18" charset="-78"/>
              </a:rPr>
              <a:t>الفلو</a:t>
            </a:r>
            <a:r>
              <a:rPr lang="ar-SA" sz="2600" dirty="0">
                <a:solidFill>
                  <a:srgbClr val="002060"/>
                </a:solidFill>
                <a:latin typeface="Simplified Arabic" pitchFamily="18" charset="-78"/>
                <a:cs typeface="Simplified Arabic" pitchFamily="18" charset="-78"/>
              </a:rPr>
              <a:t> الشائعة</a:t>
            </a:r>
            <a:r>
              <a:rPr lang="ar-SY"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NL63</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229eE</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OC43</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and</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HKU1</a:t>
            </a:r>
            <a:r>
              <a:rPr lang="ar-SA" sz="2600" dirty="0">
                <a:solidFill>
                  <a:srgbClr val="002060"/>
                </a:solidFill>
                <a:latin typeface="Simplified Arabic" pitchFamily="18" charset="-78"/>
                <a:cs typeface="Simplified Arabic" pitchFamily="18" charset="-78"/>
              </a:rPr>
              <a:t>)</a:t>
            </a:r>
            <a:r>
              <a:rPr lang="ar-SY" sz="2600" dirty="0">
                <a:solidFill>
                  <a:srgbClr val="002060"/>
                </a:solidFill>
                <a:latin typeface="Simplified Arabic" pitchFamily="18" charset="-78"/>
                <a:cs typeface="Simplified Arabic" pitchFamily="18" charset="-78"/>
              </a:rPr>
              <a:t>.</a:t>
            </a:r>
          </a:p>
          <a:p>
            <a:pPr marL="0" indent="0" algn="just">
              <a:buFont typeface="Wingdings" pitchFamily="2" charset="2"/>
              <a:buChar char="ü"/>
            </a:pP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لوحظ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 البعض يصاب </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صابات</a:t>
            </a:r>
            <a:r>
              <a:rPr lang="ar-SA" sz="2600" dirty="0">
                <a:solidFill>
                  <a:srgbClr val="002060"/>
                </a:solidFill>
                <a:latin typeface="Simplified Arabic" pitchFamily="18" charset="-78"/>
                <a:cs typeface="Simplified Arabic" pitchFamily="18" charset="-78"/>
              </a:rPr>
              <a:t> خفيفة </a:t>
            </a:r>
            <a:r>
              <a:rPr lang="ar-SA" sz="2600" dirty="0" err="1">
                <a:solidFill>
                  <a:srgbClr val="002060"/>
                </a:solidFill>
                <a:latin typeface="Simplified Arabic" pitchFamily="18" charset="-78"/>
                <a:cs typeface="Simplified Arabic" pitchFamily="18" charset="-78"/>
              </a:rPr>
              <a:t>بالكورونا</a:t>
            </a:r>
            <a:r>
              <a:rPr lang="ar-SA" sz="2600" dirty="0">
                <a:solidFill>
                  <a:srgbClr val="002060"/>
                </a:solidFill>
                <a:latin typeface="Simplified Arabic" pitchFamily="18" charset="-78"/>
                <a:cs typeface="Simplified Arabic" pitchFamily="18" charset="-78"/>
              </a:rPr>
              <a:t> وقد يعزى ذلك حمله </a:t>
            </a:r>
            <a:r>
              <a:rPr lang="ar-SA" sz="2600" dirty="0" err="1">
                <a:solidFill>
                  <a:srgbClr val="002060"/>
                </a:solidFill>
                <a:latin typeface="Simplified Arabic" pitchFamily="18" charset="-78"/>
                <a:cs typeface="Simplified Arabic" pitchFamily="18" charset="-78"/>
              </a:rPr>
              <a:t>ل</a:t>
            </a:r>
            <a:r>
              <a:rPr lang="ar-SY" sz="2600" dirty="0">
                <a:solidFill>
                  <a:srgbClr val="002060"/>
                </a:solidFill>
                <a:latin typeface="Simplified Arabic" pitchFamily="18" charset="-78"/>
                <a:cs typeface="Simplified Arabic" pitchFamily="18" charset="-78"/>
              </a:rPr>
              <a:t>أ</a:t>
            </a:r>
            <a:r>
              <a:rPr lang="ar-SA" sz="2600" dirty="0" err="1">
                <a:solidFill>
                  <a:srgbClr val="002060"/>
                </a:solidFill>
                <a:latin typeface="Simplified Arabic" pitchFamily="18" charset="-78"/>
                <a:cs typeface="Simplified Arabic" pitchFamily="18" charset="-78"/>
              </a:rPr>
              <a:t>ضداد</a:t>
            </a:r>
            <a:r>
              <a:rPr lang="ar-SA" sz="2600" dirty="0">
                <a:solidFill>
                  <a:srgbClr val="002060"/>
                </a:solidFill>
                <a:latin typeface="Simplified Arabic" pitchFamily="18" charset="-78"/>
                <a:cs typeface="Simplified Arabic" pitchFamily="18" charset="-78"/>
              </a:rPr>
              <a:t>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و خلايا تائية ذاكرة ناتجة عن</a:t>
            </a:r>
            <a:r>
              <a:rPr lang="ar-SY" sz="2600" dirty="0">
                <a:solidFill>
                  <a:srgbClr val="002060"/>
                </a:solidFill>
                <a:latin typeface="Simplified Arabic" pitchFamily="18" charset="-78"/>
                <a:cs typeface="Simplified Arabic" pitchFamily="18" charset="-78"/>
              </a:rPr>
              <a:t> إ</a:t>
            </a:r>
            <a:r>
              <a:rPr lang="ar-SA" sz="2600" dirty="0" err="1">
                <a:solidFill>
                  <a:srgbClr val="002060"/>
                </a:solidFill>
                <a:latin typeface="Simplified Arabic" pitchFamily="18" charset="-78"/>
                <a:cs typeface="Simplified Arabic" pitchFamily="18" charset="-78"/>
              </a:rPr>
              <a:t>صابة</a:t>
            </a:r>
            <a:r>
              <a:rPr lang="ar-SA" sz="2600" dirty="0">
                <a:solidFill>
                  <a:srgbClr val="002060"/>
                </a:solidFill>
                <a:latin typeface="Simplified Arabic" pitchFamily="18" charset="-78"/>
                <a:cs typeface="Simplified Arabic" pitchFamily="18" charset="-78"/>
              </a:rPr>
              <a:t> قديمة تحث على </a:t>
            </a:r>
            <a:r>
              <a:rPr lang="ar-SY" sz="2600" dirty="0">
                <a:solidFill>
                  <a:srgbClr val="002060"/>
                </a:solidFill>
                <a:latin typeface="Simplified Arabic" pitchFamily="18" charset="-78"/>
                <a:cs typeface="Simplified Arabic" pitchFamily="18" charset="-78"/>
              </a:rPr>
              <a:t>إ</a:t>
            </a:r>
            <a:r>
              <a:rPr lang="ar-SA" sz="2600" dirty="0">
                <a:solidFill>
                  <a:srgbClr val="002060"/>
                </a:solidFill>
                <a:latin typeface="Simplified Arabic" pitchFamily="18" charset="-78"/>
                <a:cs typeface="Simplified Arabic" pitchFamily="18" charset="-78"/>
              </a:rPr>
              <a:t>نتاج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ضداد ذات طبيعة تصالبية مع </a:t>
            </a:r>
            <a:r>
              <a:rPr lang="ar-SA" sz="2600" dirty="0" err="1">
                <a:solidFill>
                  <a:srgbClr val="002060"/>
                </a:solidFill>
                <a:latin typeface="Simplified Arabic" pitchFamily="18" charset="-78"/>
                <a:cs typeface="Simplified Arabic" pitchFamily="18" charset="-78"/>
              </a:rPr>
              <a:t>مستضدات</a:t>
            </a:r>
            <a:r>
              <a:rPr lang="ar-SY" sz="2600" dirty="0">
                <a:solidFill>
                  <a:srgbClr val="002060"/>
                </a:solidFill>
                <a:latin typeface="Simplified Arabic" pitchFamily="18" charset="-78"/>
                <a:cs typeface="Simplified Arabic" pitchFamily="18" charset="-78"/>
              </a:rPr>
              <a:t> </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COVID</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19</a:t>
            </a:r>
            <a:r>
              <a:rPr lang="ar-SY" sz="2400" dirty="0">
                <a:solidFill>
                  <a:srgbClr val="002060"/>
                </a:solidFill>
                <a:latin typeface="+mj-lt"/>
                <a:cs typeface="Simplified Arabic" pitchFamily="18" charset="-78"/>
              </a:rPr>
              <a:t>. </a:t>
            </a:r>
            <a:r>
              <a:rPr lang="en-US" sz="2400" baseline="30000" dirty="0">
                <a:solidFill>
                  <a:srgbClr val="002060"/>
                </a:solidFill>
                <a:latin typeface="Simplified Arabic" pitchFamily="18" charset="-78"/>
                <a:cs typeface="Simplified Arabic" pitchFamily="18" charset="-78"/>
              </a:rPr>
              <a:t>(8) (7)</a:t>
            </a:r>
            <a:r>
              <a:rPr lang="ar-SY" sz="2400" baseline="30000" dirty="0">
                <a:solidFill>
                  <a:srgbClr val="002060"/>
                </a:solidFill>
                <a:latin typeface="Simplified Arabic" pitchFamily="18" charset="-78"/>
                <a:cs typeface="Simplified Arabic" pitchFamily="18" charset="-78"/>
              </a:rPr>
              <a:t> </a:t>
            </a:r>
            <a:endParaRPr lang="ar-SA" sz="2400" baseline="30000" dirty="0">
              <a:solidFill>
                <a:srgbClr val="002060"/>
              </a:solidFill>
              <a:latin typeface="Simplified Arabic" pitchFamily="18" charset="-78"/>
              <a:cs typeface="Simplified Arabic" pitchFamily="18" charset="-78"/>
            </a:endParaRPr>
          </a:p>
          <a:p>
            <a:pPr marL="0" indent="0" algn="just">
              <a:buNone/>
            </a:pPr>
            <a:r>
              <a:rPr lang="ar-SA" sz="2600" dirty="0">
                <a:solidFill>
                  <a:srgbClr val="002060"/>
                </a:solidFill>
                <a:latin typeface="Simplified Arabic" pitchFamily="18" charset="-78"/>
                <a:cs typeface="Simplified Arabic" pitchFamily="18" charset="-78"/>
              </a:rPr>
              <a:t>وقد تبين وجود تفاعلات تصالبية ما بين البلازما البشرية ايجابية ال </a:t>
            </a:r>
            <a:r>
              <a:rPr lang="en-US" sz="2400" dirty="0">
                <a:solidFill>
                  <a:srgbClr val="002060"/>
                </a:solidFill>
                <a:latin typeface="+mj-lt"/>
                <a:cs typeface="Simplified Arabic" pitchFamily="18" charset="-78"/>
              </a:rPr>
              <a:t>SARS</a:t>
            </a:r>
            <a:r>
              <a:rPr lang="en-US" sz="2600" dirty="0">
                <a:solidFill>
                  <a:srgbClr val="002060"/>
                </a:solidFill>
                <a:latin typeface="Simplified Arabic" pitchFamily="18" charset="-78"/>
                <a:cs typeface="Simplified Arabic" pitchFamily="18" charset="-78"/>
              </a:rPr>
              <a:t> </a:t>
            </a:r>
            <a:r>
              <a:rPr lang="en-US" sz="2400" dirty="0" err="1">
                <a:solidFill>
                  <a:srgbClr val="002060"/>
                </a:solidFill>
                <a:latin typeface="+mj-lt"/>
                <a:cs typeface="Simplified Arabic" pitchFamily="18" charset="-78"/>
              </a:rPr>
              <a:t>CoV</a:t>
            </a:r>
            <a:r>
              <a:rPr lang="ar-SA" sz="2600" dirty="0">
                <a:solidFill>
                  <a:srgbClr val="002060"/>
                </a:solidFill>
                <a:latin typeface="Simplified Arabic" pitchFamily="18" charset="-78"/>
                <a:cs typeface="Simplified Arabic" pitchFamily="18" charset="-78"/>
              </a:rPr>
              <a:t> و </a:t>
            </a:r>
            <a:r>
              <a:rPr lang="en-US" sz="2400" dirty="0" err="1">
                <a:solidFill>
                  <a:srgbClr val="002060"/>
                </a:solidFill>
                <a:latin typeface="+mj-lt"/>
                <a:cs typeface="Simplified Arabic" pitchFamily="18" charset="-78"/>
              </a:rPr>
              <a:t>rnp</a:t>
            </a:r>
            <a:r>
              <a:rPr lang="ar-SA" sz="2600" dirty="0">
                <a:solidFill>
                  <a:srgbClr val="002060"/>
                </a:solidFill>
                <a:latin typeface="Simplified Arabic" pitchFamily="18" charset="-78"/>
                <a:cs typeface="Simplified Arabic" pitchFamily="18" charset="-78"/>
              </a:rPr>
              <a:t> </a:t>
            </a:r>
            <a:r>
              <a:rPr lang="ar-SA" sz="2600" dirty="0" err="1">
                <a:solidFill>
                  <a:srgbClr val="002060"/>
                </a:solidFill>
                <a:latin typeface="Simplified Arabic" pitchFamily="18" charset="-78"/>
                <a:cs typeface="Simplified Arabic" pitchFamily="18" charset="-78"/>
              </a:rPr>
              <a:t>المستضدي</a:t>
            </a:r>
            <a:r>
              <a:rPr lang="ar-SA" sz="2600" dirty="0">
                <a:solidFill>
                  <a:srgbClr val="002060"/>
                </a:solidFill>
                <a:latin typeface="Simplified Arabic" pitchFamily="18" charset="-78"/>
                <a:cs typeface="Simplified Arabic" pitchFamily="18" charset="-78"/>
              </a:rPr>
              <a:t> </a:t>
            </a:r>
            <a:r>
              <a:rPr lang="ar-SA" sz="2600" dirty="0" err="1">
                <a:solidFill>
                  <a:srgbClr val="002060"/>
                </a:solidFill>
                <a:latin typeface="Simplified Arabic" pitchFamily="18" charset="-78"/>
                <a:cs typeface="Simplified Arabic" pitchFamily="18" charset="-78"/>
              </a:rPr>
              <a:t>لل</a:t>
            </a:r>
            <a:r>
              <a:rPr lang="ar-SY" sz="2600" dirty="0">
                <a:solidFill>
                  <a:srgbClr val="002060"/>
                </a:solidFill>
                <a:latin typeface="Simplified Arabic" pitchFamily="18" charset="-78"/>
                <a:cs typeface="Simplified Arabic" pitchFamily="18" charset="-78"/>
              </a:rPr>
              <a:t>ـ</a:t>
            </a:r>
            <a:r>
              <a:rPr lang="ar-SA"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COVID</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mj-lt"/>
                <a:cs typeface="Simplified Arabic" pitchFamily="18" charset="-78"/>
              </a:rPr>
              <a:t>19</a:t>
            </a:r>
            <a:r>
              <a:rPr lang="ar-SY" sz="2400" dirty="0">
                <a:solidFill>
                  <a:srgbClr val="002060"/>
                </a:solidFill>
                <a:latin typeface="+mj-lt"/>
                <a:cs typeface="Simplified Arabic" pitchFamily="18" charset="-78"/>
              </a:rPr>
              <a:t>  </a:t>
            </a:r>
            <a:r>
              <a:rPr lang="en-US" sz="2400" baseline="30000" dirty="0">
                <a:solidFill>
                  <a:srgbClr val="002060"/>
                </a:solidFill>
                <a:latin typeface="+mj-lt"/>
                <a:cs typeface="Simplified Arabic" pitchFamily="18" charset="-78"/>
              </a:rPr>
              <a:t>(9)</a:t>
            </a:r>
            <a:r>
              <a:rPr lang="ar-SY" sz="2600" dirty="0">
                <a:solidFill>
                  <a:srgbClr val="002060"/>
                </a:solidFill>
                <a:latin typeface="Simplified Arabic" pitchFamily="18" charset="-78"/>
                <a:cs typeface="Simplified Arabic" pitchFamily="18" charset="-78"/>
              </a:rPr>
              <a:t>، ودراستنا.</a:t>
            </a:r>
            <a:endParaRPr lang="ar-SA" sz="2600"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12521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
        <p:nvSpPr>
          <p:cNvPr id="5" name="عنصر نائب للمحتوى 3"/>
          <p:cNvSpPr txBox="1">
            <a:spLocks/>
          </p:cNvSpPr>
          <p:nvPr/>
        </p:nvSpPr>
        <p:spPr>
          <a:xfrm>
            <a:off x="2271682" y="1676400"/>
            <a:ext cx="5729318" cy="728673"/>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en-US" sz="3200" b="1" u="sng" dirty="0">
                <a:solidFill>
                  <a:srgbClr val="C00000"/>
                </a:solidFill>
              </a:rPr>
              <a:t>COVID-19 </a:t>
            </a:r>
            <a:r>
              <a:rPr lang="ar-SY" sz="3200" b="1" u="sng" dirty="0">
                <a:solidFill>
                  <a:srgbClr val="C00000"/>
                </a:solidFill>
              </a:rPr>
              <a:t> في سورية....</a:t>
            </a:r>
            <a:endParaRPr kumimoji="0" lang="ar-SY" sz="3200" b="1" i="0" u="sng" strike="noStrike" kern="1200" cap="none" spc="0" normalizeH="0" baseline="0" noProof="0" dirty="0">
              <a:ln>
                <a:noFill/>
              </a:ln>
              <a:solidFill>
                <a:srgbClr val="C00000"/>
              </a:solidFill>
              <a:effectLst/>
              <a:uLnTx/>
              <a:uFillTx/>
              <a:latin typeface="+mn-lt"/>
              <a:ea typeface="+mn-ea"/>
              <a:cs typeface="+mn-cs"/>
            </a:endParaRPr>
          </a:p>
        </p:txBody>
      </p:sp>
      <p:pic>
        <p:nvPicPr>
          <p:cNvPr id="4098" name="Picture 2"/>
          <p:cNvPicPr>
            <a:picLocks noChangeAspect="1" noChangeArrowheads="1"/>
          </p:cNvPicPr>
          <p:nvPr/>
        </p:nvPicPr>
        <p:blipFill>
          <a:blip r:embed="rId3"/>
          <a:srcRect/>
          <a:stretch>
            <a:fillRect/>
          </a:stretch>
        </p:blipFill>
        <p:spPr bwMode="auto">
          <a:xfrm>
            <a:off x="0" y="1752600"/>
            <a:ext cx="2914650" cy="4495800"/>
          </a:xfrm>
          <a:prstGeom prst="rect">
            <a:avLst/>
          </a:prstGeom>
          <a:noFill/>
          <a:ln w="9525">
            <a:noFill/>
            <a:miter lim="800000"/>
            <a:headEnd/>
            <a:tailEnd/>
          </a:ln>
          <a:effectLst/>
        </p:spPr>
      </p:pic>
      <p:graphicFrame>
        <p:nvGraphicFramePr>
          <p:cNvPr id="6" name="عنصر نائب للمحتوى 5"/>
          <p:cNvGraphicFramePr>
            <a:graphicFrameLocks noGrp="1"/>
          </p:cNvGraphicFramePr>
          <p:nvPr>
            <p:ph sz="half" idx="2"/>
            <p:extLst>
              <p:ext uri="{D42A27DB-BD31-4B8C-83A1-F6EECF244321}">
                <p14:modId xmlns:p14="http://schemas.microsoft.com/office/powerpoint/2010/main" val="1921266720"/>
              </p:ext>
            </p:extLst>
          </p:nvPr>
        </p:nvGraphicFramePr>
        <p:xfrm>
          <a:off x="2557932" y="2492896"/>
          <a:ext cx="6509868" cy="4214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graphicEl>
                                              <a:dgm id="{FA20B534-3AD9-4931-9569-09B73122B3E6}"/>
                                            </p:graphicEl>
                                          </p:spTgt>
                                        </p:tgtEl>
                                        <p:attrNameLst>
                                          <p:attrName>style.visibility</p:attrName>
                                        </p:attrNameLst>
                                      </p:cBhvr>
                                      <p:to>
                                        <p:strVal val="visible"/>
                                      </p:to>
                                    </p:set>
                                    <p:animEffect transition="in" filter="fade">
                                      <p:cBhvr>
                                        <p:cTn id="13" dur="2000"/>
                                        <p:tgtEl>
                                          <p:spTgt spid="6">
                                            <p:graphicEl>
                                              <a:dgm id="{FA20B534-3AD9-4931-9569-09B73122B3E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D76D3645-7241-444F-80E6-D97DA0C05491}"/>
                                            </p:graphicEl>
                                          </p:spTgt>
                                        </p:tgtEl>
                                        <p:attrNameLst>
                                          <p:attrName>style.visibility</p:attrName>
                                        </p:attrNameLst>
                                      </p:cBhvr>
                                      <p:to>
                                        <p:strVal val="visible"/>
                                      </p:to>
                                    </p:set>
                                    <p:animEffect transition="in" filter="fade">
                                      <p:cBhvr>
                                        <p:cTn id="18" dur="2000"/>
                                        <p:tgtEl>
                                          <p:spTgt spid="6">
                                            <p:graphicEl>
                                              <a:dgm id="{D76D3645-7241-444F-80E6-D97DA0C0549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B23B8850-F73D-4E90-B8A5-684545D30EDE}"/>
                                            </p:graphicEl>
                                          </p:spTgt>
                                        </p:tgtEl>
                                        <p:attrNameLst>
                                          <p:attrName>style.visibility</p:attrName>
                                        </p:attrNameLst>
                                      </p:cBhvr>
                                      <p:to>
                                        <p:strVal val="visible"/>
                                      </p:to>
                                    </p:set>
                                    <p:animEffect transition="in" filter="fade">
                                      <p:cBhvr>
                                        <p:cTn id="23" dur="2000"/>
                                        <p:tgtEl>
                                          <p:spTgt spid="6">
                                            <p:graphicEl>
                                              <a:dgm id="{B23B8850-F73D-4E90-B8A5-684545D30EDE}"/>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6342A487-6209-46D5-A9FF-7819579295C2}"/>
                                            </p:graphicEl>
                                          </p:spTgt>
                                        </p:tgtEl>
                                        <p:attrNameLst>
                                          <p:attrName>style.visibility</p:attrName>
                                        </p:attrNameLst>
                                      </p:cBhvr>
                                      <p:to>
                                        <p:strVal val="visible"/>
                                      </p:to>
                                    </p:set>
                                    <p:animEffect transition="in" filter="fade">
                                      <p:cBhvr>
                                        <p:cTn id="26" dur="2000"/>
                                        <p:tgtEl>
                                          <p:spTgt spid="6">
                                            <p:graphicEl>
                                              <a:dgm id="{6342A487-6209-46D5-A9FF-7819579295C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3B111FA0-2B73-48D0-B032-1A595412A872}"/>
                                            </p:graphicEl>
                                          </p:spTgt>
                                        </p:tgtEl>
                                        <p:attrNameLst>
                                          <p:attrName>style.visibility</p:attrName>
                                        </p:attrNameLst>
                                      </p:cBhvr>
                                      <p:to>
                                        <p:strVal val="visible"/>
                                      </p:to>
                                    </p:set>
                                    <p:animEffect transition="in" filter="fade">
                                      <p:cBhvr>
                                        <p:cTn id="31" dur="2000"/>
                                        <p:tgtEl>
                                          <p:spTgt spid="6">
                                            <p:graphicEl>
                                              <a:dgm id="{3B111FA0-2B73-48D0-B032-1A595412A87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E7D9F5C5-A616-42F6-A45C-1ED6A4779724}"/>
                                            </p:graphicEl>
                                          </p:spTgt>
                                        </p:tgtEl>
                                        <p:attrNameLst>
                                          <p:attrName>style.visibility</p:attrName>
                                        </p:attrNameLst>
                                      </p:cBhvr>
                                      <p:to>
                                        <p:strVal val="visible"/>
                                      </p:to>
                                    </p:set>
                                    <p:animEffect transition="in" filter="fade">
                                      <p:cBhvr>
                                        <p:cTn id="34" dur="2000"/>
                                        <p:tgtEl>
                                          <p:spTgt spid="6">
                                            <p:graphicEl>
                                              <a:dgm id="{E7D9F5C5-A616-42F6-A45C-1ED6A477972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B136FD6C-6501-4CC9-BC1D-A422BFEFBB8D}"/>
                                            </p:graphicEl>
                                          </p:spTgt>
                                        </p:tgtEl>
                                        <p:attrNameLst>
                                          <p:attrName>style.visibility</p:attrName>
                                        </p:attrNameLst>
                                      </p:cBhvr>
                                      <p:to>
                                        <p:strVal val="visible"/>
                                      </p:to>
                                    </p:set>
                                    <p:animEffect transition="in" filter="fade">
                                      <p:cBhvr>
                                        <p:cTn id="39" dur="2000"/>
                                        <p:tgtEl>
                                          <p:spTgt spid="6">
                                            <p:graphicEl>
                                              <a:dgm id="{B136FD6C-6501-4CC9-BC1D-A422BFEFBB8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96C12A9A-BB4A-48E5-817B-7CCE617EFD3D}"/>
                                            </p:graphicEl>
                                          </p:spTgt>
                                        </p:tgtEl>
                                        <p:attrNameLst>
                                          <p:attrName>style.visibility</p:attrName>
                                        </p:attrNameLst>
                                      </p:cBhvr>
                                      <p:to>
                                        <p:strVal val="visible"/>
                                      </p:to>
                                    </p:set>
                                    <p:animEffect transition="in" filter="fade">
                                      <p:cBhvr>
                                        <p:cTn id="42" dur="2000"/>
                                        <p:tgtEl>
                                          <p:spTgt spid="6">
                                            <p:graphicEl>
                                              <a:dgm id="{96C12A9A-BB4A-48E5-817B-7CCE617EFD3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83BB7D10-560F-49C4-9947-DAFD9D43F8B5}"/>
                                            </p:graphicEl>
                                          </p:spTgt>
                                        </p:tgtEl>
                                        <p:attrNameLst>
                                          <p:attrName>style.visibility</p:attrName>
                                        </p:attrNameLst>
                                      </p:cBhvr>
                                      <p:to>
                                        <p:strVal val="visible"/>
                                      </p:to>
                                    </p:set>
                                    <p:animEffect transition="in" filter="fade">
                                      <p:cBhvr>
                                        <p:cTn id="45" dur="2000"/>
                                        <p:tgtEl>
                                          <p:spTgt spid="6">
                                            <p:graphicEl>
                                              <a:dgm id="{83BB7D10-560F-49C4-9947-DAFD9D43F8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4098" name="Picture 2"/>
          <p:cNvPicPr>
            <a:picLocks noGrp="1" noChangeAspect="1" noChangeArrowheads="1"/>
          </p:cNvPicPr>
          <p:nvPr>
            <p:ph sz="half" idx="2"/>
          </p:nvPr>
        </p:nvPicPr>
        <p:blipFill>
          <a:blip r:embed="rId3"/>
          <a:srcRect l="877" r="40706"/>
          <a:stretch>
            <a:fillRect/>
          </a:stretch>
        </p:blipFill>
        <p:spPr bwMode="auto">
          <a:xfrm>
            <a:off x="381000" y="1752600"/>
            <a:ext cx="8305800" cy="4319605"/>
          </a:xfrm>
          <a:prstGeom prst="rect">
            <a:avLst/>
          </a:prstGeom>
          <a:noFill/>
          <a:ln w="9525">
            <a:noFill/>
            <a:miter lim="800000"/>
            <a:headEnd/>
            <a:tailEnd/>
          </a:ln>
          <a:effectLst/>
        </p:spPr>
      </p:pic>
      <p:sp>
        <p:nvSpPr>
          <p:cNvPr id="4" name="مربع نص 3"/>
          <p:cNvSpPr txBox="1"/>
          <p:nvPr/>
        </p:nvSpPr>
        <p:spPr>
          <a:xfrm>
            <a:off x="428596" y="6152397"/>
            <a:ext cx="8072494" cy="276999"/>
          </a:xfrm>
          <a:prstGeom prst="rect">
            <a:avLst/>
          </a:prstGeom>
          <a:noFill/>
        </p:spPr>
        <p:txBody>
          <a:bodyPr wrap="square" rtlCol="0">
            <a:spAutoFit/>
          </a:bodyPr>
          <a:lstStyle/>
          <a:p>
            <a:pPr algn="ctr"/>
            <a:r>
              <a:rPr lang="en-US" sz="1200" b="1" dirty="0">
                <a:solidFill>
                  <a:srgbClr val="002060"/>
                </a:solidFill>
              </a:rPr>
              <a:t>Adopted from: CORONAVIRUS/CNA graphic: Typical symptoms of COVID-19. www.focustaiwan.tw</a:t>
            </a:r>
          </a:p>
        </p:txBody>
      </p:sp>
    </p:spTree>
    <p:extLst>
      <p:ext uri="{BB962C8B-B14F-4D97-AF65-F5344CB8AC3E}">
        <p14:creationId xmlns:p14="http://schemas.microsoft.com/office/powerpoint/2010/main" val="246500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857752" y="1643051"/>
            <a:ext cx="4000528" cy="714380"/>
          </a:xfrm>
        </p:spPr>
        <p:txBody>
          <a:bodyPr/>
          <a:lstStyle/>
          <a:p>
            <a:pPr>
              <a:buNone/>
            </a:pPr>
            <a:r>
              <a:rPr lang="ar-SY" b="1" u="sng" dirty="0">
                <a:solidFill>
                  <a:srgbClr val="C00000"/>
                </a:solidFill>
              </a:rPr>
              <a:t>خصوصية الأعراض لدينا:</a:t>
            </a:r>
            <a:endParaRPr lang="en-US" b="1" u="sng" dirty="0">
              <a:solidFill>
                <a:srgbClr val="C00000"/>
              </a:solidFill>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
        <p:nvSpPr>
          <p:cNvPr id="214" name="مربع نص 213"/>
          <p:cNvSpPr txBox="1"/>
          <p:nvPr/>
        </p:nvSpPr>
        <p:spPr>
          <a:xfrm>
            <a:off x="714348" y="6152397"/>
            <a:ext cx="7358114" cy="276999"/>
          </a:xfrm>
          <a:prstGeom prst="rect">
            <a:avLst/>
          </a:prstGeom>
          <a:noFill/>
        </p:spPr>
        <p:txBody>
          <a:bodyPr wrap="square" rtlCol="0">
            <a:spAutoFit/>
          </a:bodyPr>
          <a:lstStyle/>
          <a:p>
            <a:pPr algn="ctr"/>
            <a:r>
              <a:rPr lang="en-US" sz="1200" b="1" dirty="0">
                <a:solidFill>
                  <a:srgbClr val="002060"/>
                </a:solidFill>
              </a:rPr>
              <a:t>Adopted from: What Are The Symptoms Of </a:t>
            </a:r>
            <a:r>
              <a:rPr lang="en-US" sz="1200" b="1" dirty="0" err="1">
                <a:solidFill>
                  <a:srgbClr val="002060"/>
                </a:solidFill>
              </a:rPr>
              <a:t>Coronavirus</a:t>
            </a:r>
            <a:r>
              <a:rPr lang="en-US" sz="1200" b="1" dirty="0">
                <a:solidFill>
                  <a:srgbClr val="002060"/>
                </a:solidFill>
              </a:rPr>
              <a:t>?. www.femina.in</a:t>
            </a:r>
          </a:p>
        </p:txBody>
      </p:sp>
      <p:pic>
        <p:nvPicPr>
          <p:cNvPr id="1026" name="Picture 2" descr="G:\dr.sahar presentation\24.PNG"/>
          <p:cNvPicPr>
            <a:picLocks noChangeAspect="1" noChangeArrowheads="1"/>
          </p:cNvPicPr>
          <p:nvPr/>
        </p:nvPicPr>
        <p:blipFill>
          <a:blip r:embed="rId3"/>
          <a:srcRect/>
          <a:stretch>
            <a:fillRect/>
          </a:stretch>
        </p:blipFill>
        <p:spPr bwMode="auto">
          <a:xfrm>
            <a:off x="1071538" y="2214554"/>
            <a:ext cx="7072362" cy="38223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pSp>
        <p:nvGrpSpPr>
          <p:cNvPr id="2" name="مجموعة 76"/>
          <p:cNvGrpSpPr/>
          <p:nvPr/>
        </p:nvGrpSpPr>
        <p:grpSpPr>
          <a:xfrm>
            <a:off x="357158" y="2179638"/>
            <a:ext cx="8572560" cy="4525962"/>
            <a:chOff x="357158" y="1928813"/>
            <a:chExt cx="8572560" cy="4525962"/>
          </a:xfrm>
        </p:grpSpPr>
        <p:grpSp>
          <p:nvGrpSpPr>
            <p:cNvPr id="3" name="Graphic 101">
              <a:extLst>
                <a:ext uri="{FF2B5EF4-FFF2-40B4-BE49-F238E27FC236}">
                  <a16:creationId xmlns:a16="http://schemas.microsoft.com/office/drawing/2014/main" xmlns="" id="{973E8134-ED12-4DEC-85A1-CD63C24CD761}"/>
                </a:ext>
              </a:extLst>
            </p:cNvPr>
            <p:cNvGrpSpPr/>
            <p:nvPr/>
          </p:nvGrpSpPr>
          <p:grpSpPr>
            <a:xfrm>
              <a:off x="1258960" y="3045730"/>
              <a:ext cx="1663843" cy="2194992"/>
              <a:chOff x="6589011" y="441431"/>
              <a:chExt cx="3298883" cy="3282484"/>
            </a:xfrm>
            <a:solidFill>
              <a:schemeClr val="bg2"/>
            </a:solidFill>
          </p:grpSpPr>
          <p:sp>
            <p:nvSpPr>
              <p:cNvPr id="69" name="Freeform: Shape 121">
                <a:extLst>
                  <a:ext uri="{FF2B5EF4-FFF2-40B4-BE49-F238E27FC236}">
                    <a16:creationId xmlns:a16="http://schemas.microsoft.com/office/drawing/2014/main" xmlns="" id="{EAB2A7FF-2BB9-490F-97B3-A6617DA05F01}"/>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solidFill>
                  <a:schemeClr val="bg1">
                    <a:lumMod val="75000"/>
                  </a:schemeClr>
                </a:solidFill>
                <a:prstDash val="solid"/>
                <a:miter/>
              </a:ln>
            </p:spPr>
            <p:txBody>
              <a:bodyPr rtlCol="0" anchor="ctr"/>
              <a:lstStyle/>
              <a:p>
                <a:endParaRPr lang="en-US" dirty="0"/>
              </a:p>
            </p:txBody>
          </p:sp>
          <p:sp>
            <p:nvSpPr>
              <p:cNvPr id="70" name="Freeform: Shape 122">
                <a:extLst>
                  <a:ext uri="{FF2B5EF4-FFF2-40B4-BE49-F238E27FC236}">
                    <a16:creationId xmlns:a16="http://schemas.microsoft.com/office/drawing/2014/main" xmlns="" id="{A5968F2C-A0FB-4ACE-AE9D-826DBC29379F}"/>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solidFill>
                  <a:schemeClr val="bg1">
                    <a:lumMod val="75000"/>
                  </a:schemeClr>
                </a:solidFill>
                <a:prstDash val="solid"/>
                <a:miter/>
              </a:ln>
            </p:spPr>
            <p:txBody>
              <a:bodyPr rtlCol="0" anchor="ctr"/>
              <a:lstStyle/>
              <a:p>
                <a:endParaRPr lang="en-US"/>
              </a:p>
            </p:txBody>
          </p:sp>
          <p:sp>
            <p:nvSpPr>
              <p:cNvPr id="71" name="Freeform: Shape 123">
                <a:extLst>
                  <a:ext uri="{FF2B5EF4-FFF2-40B4-BE49-F238E27FC236}">
                    <a16:creationId xmlns:a16="http://schemas.microsoft.com/office/drawing/2014/main" xmlns="" id="{0E0619A0-8307-4F89-8F1F-6AAB97BAE132}"/>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solidFill>
                  <a:schemeClr val="bg1">
                    <a:lumMod val="75000"/>
                  </a:schemeClr>
                </a:solidFill>
                <a:prstDash val="solid"/>
                <a:miter/>
              </a:ln>
            </p:spPr>
            <p:txBody>
              <a:bodyPr rtlCol="0" anchor="ctr"/>
              <a:lstStyle/>
              <a:p>
                <a:endParaRPr lang="en-US"/>
              </a:p>
            </p:txBody>
          </p:sp>
          <p:sp>
            <p:nvSpPr>
              <p:cNvPr id="72" name="Freeform: Shape 124">
                <a:extLst>
                  <a:ext uri="{FF2B5EF4-FFF2-40B4-BE49-F238E27FC236}">
                    <a16:creationId xmlns:a16="http://schemas.microsoft.com/office/drawing/2014/main" xmlns="" id="{87EC15C2-6EEA-4809-A7F4-F0CE501428C4}"/>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solidFill>
                  <a:schemeClr val="bg1">
                    <a:lumMod val="75000"/>
                  </a:schemeClr>
                </a:solidFill>
                <a:prstDash val="solid"/>
                <a:miter/>
              </a:ln>
            </p:spPr>
            <p:txBody>
              <a:bodyPr rtlCol="0" anchor="ctr"/>
              <a:lstStyle/>
              <a:p>
                <a:endParaRPr lang="en-US"/>
              </a:p>
            </p:txBody>
          </p:sp>
          <p:sp>
            <p:nvSpPr>
              <p:cNvPr id="73" name="Freeform: Shape 125">
                <a:extLst>
                  <a:ext uri="{FF2B5EF4-FFF2-40B4-BE49-F238E27FC236}">
                    <a16:creationId xmlns:a16="http://schemas.microsoft.com/office/drawing/2014/main" xmlns="" id="{3086E13B-C96B-45E8-8571-118ADDE0D72B}"/>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solidFill>
                  <a:schemeClr val="bg1">
                    <a:lumMod val="75000"/>
                  </a:schemeClr>
                </a:solidFill>
                <a:prstDash val="solid"/>
                <a:miter/>
              </a:ln>
            </p:spPr>
            <p:txBody>
              <a:bodyPr rtlCol="0" anchor="ctr"/>
              <a:lstStyle/>
              <a:p>
                <a:endParaRPr lang="en-US"/>
              </a:p>
            </p:txBody>
          </p:sp>
          <p:sp>
            <p:nvSpPr>
              <p:cNvPr id="74" name="Freeform: Shape 126">
                <a:extLst>
                  <a:ext uri="{FF2B5EF4-FFF2-40B4-BE49-F238E27FC236}">
                    <a16:creationId xmlns:a16="http://schemas.microsoft.com/office/drawing/2014/main" xmlns="" id="{654C270E-A9B2-456C-A76F-41D2B75733EE}"/>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solidFill>
                  <a:schemeClr val="bg1">
                    <a:lumMod val="75000"/>
                  </a:schemeClr>
                </a:solidFill>
                <a:prstDash val="solid"/>
                <a:miter/>
              </a:ln>
            </p:spPr>
            <p:txBody>
              <a:bodyPr rtlCol="0" anchor="ctr"/>
              <a:lstStyle/>
              <a:p>
                <a:endParaRPr lang="en-US"/>
              </a:p>
            </p:txBody>
          </p:sp>
        </p:grpSp>
        <p:sp>
          <p:nvSpPr>
            <p:cNvPr id="8" name="Rectangle: Rounded Corners 40">
              <a:extLst>
                <a:ext uri="{FF2B5EF4-FFF2-40B4-BE49-F238E27FC236}">
                  <a16:creationId xmlns:a16="http://schemas.microsoft.com/office/drawing/2014/main" xmlns="" id="{63B61894-F0B9-4B4E-ADCC-2F80F22C5694}"/>
                </a:ext>
              </a:extLst>
            </p:cNvPr>
            <p:cNvSpPr/>
            <p:nvPr/>
          </p:nvSpPr>
          <p:spPr>
            <a:xfrm>
              <a:off x="1746059" y="1932908"/>
              <a:ext cx="6266275" cy="813569"/>
            </a:xfrm>
            <a:prstGeom prst="roundRect">
              <a:avLst>
                <a:gd name="adj" fmla="val 50000"/>
              </a:avLst>
            </a:prstGeom>
            <a:solidFill>
              <a:schemeClr val="accent1"/>
            </a:solidFill>
            <a:ln w="15944" cap="flat">
              <a:noFill/>
              <a:prstDash val="solid"/>
              <a:miter/>
            </a:ln>
          </p:spPr>
          <p:txBody>
            <a:bodyPr rtlCol="0" anchor="ctr"/>
            <a:lstStyle/>
            <a:p>
              <a:endParaRPr lang="en-US" dirty="0"/>
            </a:p>
          </p:txBody>
        </p:sp>
        <p:sp>
          <p:nvSpPr>
            <p:cNvPr id="9" name="Rectangle: Rounded Corners 41">
              <a:extLst>
                <a:ext uri="{FF2B5EF4-FFF2-40B4-BE49-F238E27FC236}">
                  <a16:creationId xmlns:a16="http://schemas.microsoft.com/office/drawing/2014/main" xmlns="" id="{6ED461D6-864E-4A9F-A3F7-D7F6A3989528}"/>
                </a:ext>
              </a:extLst>
            </p:cNvPr>
            <p:cNvSpPr/>
            <p:nvPr/>
          </p:nvSpPr>
          <p:spPr>
            <a:xfrm>
              <a:off x="3034536" y="2841439"/>
              <a:ext cx="5488861" cy="813569"/>
            </a:xfrm>
            <a:prstGeom prst="roundRect">
              <a:avLst>
                <a:gd name="adj" fmla="val 50000"/>
              </a:avLst>
            </a:prstGeom>
            <a:solidFill>
              <a:schemeClr val="accent2"/>
            </a:solidFill>
            <a:ln w="15944" cap="flat">
              <a:noFill/>
              <a:prstDash val="solid"/>
              <a:miter/>
            </a:ln>
          </p:spPr>
          <p:txBody>
            <a:bodyPr rtlCol="0" anchor="ctr"/>
            <a:lstStyle/>
            <a:p>
              <a:endParaRPr lang="en-US" dirty="0"/>
            </a:p>
          </p:txBody>
        </p:sp>
        <p:sp>
          <p:nvSpPr>
            <p:cNvPr id="10" name="Rectangle: Rounded Corners 42">
              <a:extLst>
                <a:ext uri="{FF2B5EF4-FFF2-40B4-BE49-F238E27FC236}">
                  <a16:creationId xmlns:a16="http://schemas.microsoft.com/office/drawing/2014/main" xmlns="" id="{54D5BA71-D6A8-49D3-8079-4654CCCEB75B}"/>
                </a:ext>
              </a:extLst>
            </p:cNvPr>
            <p:cNvSpPr/>
            <p:nvPr/>
          </p:nvSpPr>
          <p:spPr>
            <a:xfrm>
              <a:off x="3185786" y="3749971"/>
              <a:ext cx="5743932" cy="813569"/>
            </a:xfrm>
            <a:prstGeom prst="roundRect">
              <a:avLst>
                <a:gd name="adj" fmla="val 50000"/>
              </a:avLst>
            </a:prstGeom>
            <a:solidFill>
              <a:schemeClr val="accent3"/>
            </a:solidFill>
            <a:ln w="15944" cap="flat">
              <a:noFill/>
              <a:prstDash val="solid"/>
              <a:miter/>
            </a:ln>
          </p:spPr>
          <p:txBody>
            <a:bodyPr rtlCol="0" anchor="ctr"/>
            <a:lstStyle/>
            <a:p>
              <a:endParaRPr lang="en-US"/>
            </a:p>
          </p:txBody>
        </p:sp>
        <p:sp>
          <p:nvSpPr>
            <p:cNvPr id="11" name="Rectangle: Rounded Corners 43">
              <a:extLst>
                <a:ext uri="{FF2B5EF4-FFF2-40B4-BE49-F238E27FC236}">
                  <a16:creationId xmlns:a16="http://schemas.microsoft.com/office/drawing/2014/main" xmlns="" id="{87EDE168-3DA6-4790-8C9C-1E9BA168FD6D}"/>
                </a:ext>
              </a:extLst>
            </p:cNvPr>
            <p:cNvSpPr/>
            <p:nvPr/>
          </p:nvSpPr>
          <p:spPr>
            <a:xfrm>
              <a:off x="3008889" y="4658502"/>
              <a:ext cx="5514508" cy="813569"/>
            </a:xfrm>
            <a:prstGeom prst="roundRect">
              <a:avLst>
                <a:gd name="adj" fmla="val 50000"/>
              </a:avLst>
            </a:prstGeom>
            <a:solidFill>
              <a:schemeClr val="accent4"/>
            </a:solidFill>
            <a:ln w="15944" cap="flat">
              <a:noFill/>
              <a:prstDash val="solid"/>
              <a:miter/>
            </a:ln>
          </p:spPr>
          <p:txBody>
            <a:bodyPr rtlCol="0" anchor="ctr"/>
            <a:lstStyle/>
            <a:p>
              <a:endParaRPr lang="en-US" dirty="0"/>
            </a:p>
          </p:txBody>
        </p:sp>
        <p:sp>
          <p:nvSpPr>
            <p:cNvPr id="12" name="Rectangle: Rounded Corners 44">
              <a:extLst>
                <a:ext uri="{FF2B5EF4-FFF2-40B4-BE49-F238E27FC236}">
                  <a16:creationId xmlns:a16="http://schemas.microsoft.com/office/drawing/2014/main" xmlns="" id="{10748FD0-EE0C-4AD7-9846-926FF59CC0BF}"/>
                </a:ext>
              </a:extLst>
            </p:cNvPr>
            <p:cNvSpPr/>
            <p:nvPr/>
          </p:nvSpPr>
          <p:spPr>
            <a:xfrm>
              <a:off x="2219110" y="5567033"/>
              <a:ext cx="5793224" cy="813569"/>
            </a:xfrm>
            <a:prstGeom prst="roundRect">
              <a:avLst>
                <a:gd name="adj" fmla="val 50000"/>
              </a:avLst>
            </a:prstGeom>
            <a:solidFill>
              <a:schemeClr val="accent5"/>
            </a:solidFill>
            <a:ln w="15944" cap="flat">
              <a:noFill/>
              <a:prstDash val="solid"/>
              <a:miter/>
            </a:ln>
          </p:spPr>
          <p:txBody>
            <a:bodyPr rtlCol="0" anchor="ctr"/>
            <a:lstStyle/>
            <a:p>
              <a:endParaRPr lang="en-US"/>
            </a:p>
          </p:txBody>
        </p:sp>
        <p:sp>
          <p:nvSpPr>
            <p:cNvPr id="13" name="Freeform: Shape 45">
              <a:extLst>
                <a:ext uri="{FF2B5EF4-FFF2-40B4-BE49-F238E27FC236}">
                  <a16:creationId xmlns:a16="http://schemas.microsoft.com/office/drawing/2014/main" xmlns="" id="{1C4159A8-D657-4FCA-AFB2-7215E262745B}"/>
                </a:ext>
              </a:extLst>
            </p:cNvPr>
            <p:cNvSpPr/>
            <p:nvPr/>
          </p:nvSpPr>
          <p:spPr>
            <a:xfrm flipH="1">
              <a:off x="7419835" y="5599142"/>
              <a:ext cx="564821" cy="749351"/>
            </a:xfrm>
            <a:custGeom>
              <a:avLst/>
              <a:gdLst>
                <a:gd name="connsiteX0" fmla="*/ 249970 w 499939"/>
                <a:gd name="connsiteY0" fmla="*/ 500258 h 500258"/>
                <a:gd name="connsiteX1" fmla="*/ 0 w 499939"/>
                <a:gd name="connsiteY1" fmla="*/ 250129 h 500258"/>
                <a:gd name="connsiteX2" fmla="*/ 249970 w 499939"/>
                <a:gd name="connsiteY2" fmla="*/ 0 h 500258"/>
                <a:gd name="connsiteX3" fmla="*/ 499939 w 499939"/>
                <a:gd name="connsiteY3" fmla="*/ 250129 h 500258"/>
                <a:gd name="connsiteX4" fmla="*/ 249970 w 499939"/>
                <a:gd name="connsiteY4" fmla="*/ 500258 h 500258"/>
                <a:gd name="connsiteX5" fmla="*/ 249970 w 499939"/>
                <a:gd name="connsiteY5" fmla="*/ 500258 h 5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39" h="500258">
                  <a:moveTo>
                    <a:pt x="249970" y="500258"/>
                  </a:moveTo>
                  <a:cubicBezTo>
                    <a:pt x="111984" y="500258"/>
                    <a:pt x="0" y="388274"/>
                    <a:pt x="0" y="250129"/>
                  </a:cubicBezTo>
                  <a:cubicBezTo>
                    <a:pt x="0" y="111984"/>
                    <a:pt x="111984" y="0"/>
                    <a:pt x="249970" y="0"/>
                  </a:cubicBezTo>
                  <a:cubicBezTo>
                    <a:pt x="387955" y="0"/>
                    <a:pt x="499939" y="111984"/>
                    <a:pt x="499939" y="250129"/>
                  </a:cubicBezTo>
                  <a:cubicBezTo>
                    <a:pt x="499939" y="388274"/>
                    <a:pt x="387955" y="500258"/>
                    <a:pt x="249970" y="500258"/>
                  </a:cubicBezTo>
                  <a:lnTo>
                    <a:pt x="249970" y="500258"/>
                  </a:lnTo>
                  <a:close/>
                </a:path>
              </a:pathLst>
            </a:custGeom>
            <a:solidFill>
              <a:schemeClr val="bg1">
                <a:alpha val="15000"/>
              </a:schemeClr>
            </a:solidFill>
            <a:ln w="15944" cap="flat">
              <a:noFill/>
              <a:prstDash val="solid"/>
              <a:miter/>
            </a:ln>
          </p:spPr>
          <p:txBody>
            <a:bodyPr rtlCol="0" anchor="ctr"/>
            <a:lstStyle/>
            <a:p>
              <a:endParaRPr lang="en-US"/>
            </a:p>
          </p:txBody>
        </p:sp>
        <p:sp>
          <p:nvSpPr>
            <p:cNvPr id="14" name="Freeform: Shape 46">
              <a:extLst>
                <a:ext uri="{FF2B5EF4-FFF2-40B4-BE49-F238E27FC236}">
                  <a16:creationId xmlns:a16="http://schemas.microsoft.com/office/drawing/2014/main" xmlns="" id="{A97F1CB1-8FB9-4980-B296-E4463E87EE79}"/>
                </a:ext>
              </a:extLst>
            </p:cNvPr>
            <p:cNvSpPr/>
            <p:nvPr/>
          </p:nvSpPr>
          <p:spPr>
            <a:xfrm flipH="1">
              <a:off x="7930899" y="4690611"/>
              <a:ext cx="564821" cy="749351"/>
            </a:xfrm>
            <a:custGeom>
              <a:avLst/>
              <a:gdLst>
                <a:gd name="connsiteX0" fmla="*/ 243429 w 486858"/>
                <a:gd name="connsiteY0" fmla="*/ 500258 h 500258"/>
                <a:gd name="connsiteX1" fmla="*/ 0 w 486858"/>
                <a:gd name="connsiteY1" fmla="*/ 250129 h 500258"/>
                <a:gd name="connsiteX2" fmla="*/ 243429 w 486858"/>
                <a:gd name="connsiteY2" fmla="*/ 0 h 500258"/>
                <a:gd name="connsiteX3" fmla="*/ 486858 w 486858"/>
                <a:gd name="connsiteY3" fmla="*/ 250129 h 500258"/>
                <a:gd name="connsiteX4" fmla="*/ 243429 w 486858"/>
                <a:gd name="connsiteY4" fmla="*/ 500258 h 500258"/>
                <a:gd name="connsiteX5" fmla="*/ 243429 w 486858"/>
                <a:gd name="connsiteY5" fmla="*/ 500258 h 5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58" h="500258">
                  <a:moveTo>
                    <a:pt x="243429" y="500258"/>
                  </a:moveTo>
                  <a:cubicBezTo>
                    <a:pt x="108953" y="500258"/>
                    <a:pt x="0" y="388275"/>
                    <a:pt x="0" y="250129"/>
                  </a:cubicBezTo>
                  <a:cubicBezTo>
                    <a:pt x="0" y="111984"/>
                    <a:pt x="108953" y="0"/>
                    <a:pt x="243429" y="0"/>
                  </a:cubicBezTo>
                  <a:cubicBezTo>
                    <a:pt x="377905" y="0"/>
                    <a:pt x="486858" y="111984"/>
                    <a:pt x="486858" y="250129"/>
                  </a:cubicBezTo>
                  <a:cubicBezTo>
                    <a:pt x="486858" y="388275"/>
                    <a:pt x="377746" y="500258"/>
                    <a:pt x="243429" y="500258"/>
                  </a:cubicBezTo>
                  <a:lnTo>
                    <a:pt x="243429" y="500258"/>
                  </a:lnTo>
                  <a:close/>
                </a:path>
              </a:pathLst>
            </a:custGeom>
            <a:solidFill>
              <a:schemeClr val="bg1">
                <a:alpha val="15000"/>
              </a:schemeClr>
            </a:solidFill>
            <a:ln w="15944" cap="flat">
              <a:noFill/>
              <a:prstDash val="solid"/>
              <a:miter/>
            </a:ln>
          </p:spPr>
          <p:txBody>
            <a:bodyPr rtlCol="0" anchor="ctr"/>
            <a:lstStyle/>
            <a:p>
              <a:endParaRPr lang="en-US"/>
            </a:p>
          </p:txBody>
        </p:sp>
        <p:sp>
          <p:nvSpPr>
            <p:cNvPr id="15" name="Freeform: Shape 47">
              <a:extLst>
                <a:ext uri="{FF2B5EF4-FFF2-40B4-BE49-F238E27FC236}">
                  <a16:creationId xmlns:a16="http://schemas.microsoft.com/office/drawing/2014/main" xmlns="" id="{234C68DE-50A3-4709-B1F7-8F4C2A07E839}"/>
                </a:ext>
              </a:extLst>
            </p:cNvPr>
            <p:cNvSpPr/>
            <p:nvPr/>
          </p:nvSpPr>
          <p:spPr>
            <a:xfrm flipH="1">
              <a:off x="8337219" y="3782079"/>
              <a:ext cx="564821" cy="749351"/>
            </a:xfrm>
            <a:custGeom>
              <a:avLst/>
              <a:gdLst>
                <a:gd name="connsiteX0" fmla="*/ 249969 w 499939"/>
                <a:gd name="connsiteY0" fmla="*/ 500258 h 500258"/>
                <a:gd name="connsiteX1" fmla="*/ 0 w 499939"/>
                <a:gd name="connsiteY1" fmla="*/ 250129 h 500258"/>
                <a:gd name="connsiteX2" fmla="*/ 249969 w 499939"/>
                <a:gd name="connsiteY2" fmla="*/ 0 h 500258"/>
                <a:gd name="connsiteX3" fmla="*/ 499939 w 499939"/>
                <a:gd name="connsiteY3" fmla="*/ 250129 h 500258"/>
                <a:gd name="connsiteX4" fmla="*/ 249969 w 499939"/>
                <a:gd name="connsiteY4" fmla="*/ 500258 h 500258"/>
                <a:gd name="connsiteX5" fmla="*/ 249969 w 499939"/>
                <a:gd name="connsiteY5" fmla="*/ 500258 h 5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39" h="500258">
                  <a:moveTo>
                    <a:pt x="249969" y="500258"/>
                  </a:moveTo>
                  <a:cubicBezTo>
                    <a:pt x="111984" y="500258"/>
                    <a:pt x="0" y="388274"/>
                    <a:pt x="0" y="250129"/>
                  </a:cubicBezTo>
                  <a:cubicBezTo>
                    <a:pt x="0" y="111984"/>
                    <a:pt x="111984" y="0"/>
                    <a:pt x="249969" y="0"/>
                  </a:cubicBezTo>
                  <a:cubicBezTo>
                    <a:pt x="387955" y="0"/>
                    <a:pt x="499939" y="111984"/>
                    <a:pt x="499939" y="250129"/>
                  </a:cubicBezTo>
                  <a:cubicBezTo>
                    <a:pt x="500098" y="388274"/>
                    <a:pt x="388115" y="500258"/>
                    <a:pt x="249969" y="500258"/>
                  </a:cubicBezTo>
                  <a:lnTo>
                    <a:pt x="249969" y="500258"/>
                  </a:lnTo>
                  <a:close/>
                </a:path>
              </a:pathLst>
            </a:custGeom>
            <a:solidFill>
              <a:schemeClr val="bg1">
                <a:alpha val="15000"/>
              </a:schemeClr>
            </a:solidFill>
            <a:ln w="15944" cap="flat">
              <a:noFill/>
              <a:prstDash val="solid"/>
              <a:miter/>
            </a:ln>
          </p:spPr>
          <p:txBody>
            <a:bodyPr rtlCol="0" anchor="ctr"/>
            <a:lstStyle/>
            <a:p>
              <a:endParaRPr lang="en-US"/>
            </a:p>
          </p:txBody>
        </p:sp>
        <p:sp>
          <p:nvSpPr>
            <p:cNvPr id="16" name="Freeform: Shape 48">
              <a:extLst>
                <a:ext uri="{FF2B5EF4-FFF2-40B4-BE49-F238E27FC236}">
                  <a16:creationId xmlns:a16="http://schemas.microsoft.com/office/drawing/2014/main" xmlns="" id="{4CC71750-9924-464C-8EC9-5A6FCF686701}"/>
                </a:ext>
              </a:extLst>
            </p:cNvPr>
            <p:cNvSpPr/>
            <p:nvPr/>
          </p:nvSpPr>
          <p:spPr>
            <a:xfrm flipH="1">
              <a:off x="7930899" y="2873548"/>
              <a:ext cx="564821" cy="749351"/>
            </a:xfrm>
            <a:custGeom>
              <a:avLst/>
              <a:gdLst>
                <a:gd name="connsiteX0" fmla="*/ 249969 w 499938"/>
                <a:gd name="connsiteY0" fmla="*/ 500258 h 500258"/>
                <a:gd name="connsiteX1" fmla="*/ 0 w 499938"/>
                <a:gd name="connsiteY1" fmla="*/ 250129 h 500258"/>
                <a:gd name="connsiteX2" fmla="*/ 249969 w 499938"/>
                <a:gd name="connsiteY2" fmla="*/ 0 h 500258"/>
                <a:gd name="connsiteX3" fmla="*/ 499939 w 499938"/>
                <a:gd name="connsiteY3" fmla="*/ 250129 h 500258"/>
                <a:gd name="connsiteX4" fmla="*/ 249969 w 499938"/>
                <a:gd name="connsiteY4" fmla="*/ 500258 h 500258"/>
                <a:gd name="connsiteX5" fmla="*/ 249969 w 499938"/>
                <a:gd name="connsiteY5" fmla="*/ 500258 h 5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38" h="500258">
                  <a:moveTo>
                    <a:pt x="249969" y="500258"/>
                  </a:moveTo>
                  <a:cubicBezTo>
                    <a:pt x="111984" y="500258"/>
                    <a:pt x="0" y="388274"/>
                    <a:pt x="0" y="250129"/>
                  </a:cubicBezTo>
                  <a:cubicBezTo>
                    <a:pt x="0" y="111984"/>
                    <a:pt x="111984" y="0"/>
                    <a:pt x="249969" y="0"/>
                  </a:cubicBezTo>
                  <a:cubicBezTo>
                    <a:pt x="387955" y="0"/>
                    <a:pt x="499939" y="111984"/>
                    <a:pt x="499939" y="250129"/>
                  </a:cubicBezTo>
                  <a:cubicBezTo>
                    <a:pt x="499939" y="388274"/>
                    <a:pt x="388115" y="500258"/>
                    <a:pt x="249969" y="500258"/>
                  </a:cubicBezTo>
                  <a:lnTo>
                    <a:pt x="249969" y="500258"/>
                  </a:lnTo>
                  <a:close/>
                </a:path>
              </a:pathLst>
            </a:custGeom>
            <a:solidFill>
              <a:schemeClr val="bg1">
                <a:alpha val="20000"/>
              </a:schemeClr>
            </a:solidFill>
            <a:ln w="15944" cap="flat">
              <a:noFill/>
              <a:prstDash val="solid"/>
              <a:miter/>
            </a:ln>
          </p:spPr>
          <p:txBody>
            <a:bodyPr rtlCol="0" anchor="ctr"/>
            <a:lstStyle/>
            <a:p>
              <a:endParaRPr lang="en-US"/>
            </a:p>
          </p:txBody>
        </p:sp>
        <p:sp>
          <p:nvSpPr>
            <p:cNvPr id="17" name="Freeform: Shape 49">
              <a:extLst>
                <a:ext uri="{FF2B5EF4-FFF2-40B4-BE49-F238E27FC236}">
                  <a16:creationId xmlns:a16="http://schemas.microsoft.com/office/drawing/2014/main" xmlns="" id="{46617EC0-E4E2-406E-8458-CF6733A5D1BD}"/>
                </a:ext>
              </a:extLst>
            </p:cNvPr>
            <p:cNvSpPr/>
            <p:nvPr/>
          </p:nvSpPr>
          <p:spPr>
            <a:xfrm flipH="1">
              <a:off x="7419835" y="1965017"/>
              <a:ext cx="564821" cy="749351"/>
            </a:xfrm>
            <a:custGeom>
              <a:avLst/>
              <a:gdLst>
                <a:gd name="connsiteX0" fmla="*/ 249969 w 499938"/>
                <a:gd name="connsiteY0" fmla="*/ 500258 h 500258"/>
                <a:gd name="connsiteX1" fmla="*/ 0 w 499938"/>
                <a:gd name="connsiteY1" fmla="*/ 250129 h 500258"/>
                <a:gd name="connsiteX2" fmla="*/ 249969 w 499938"/>
                <a:gd name="connsiteY2" fmla="*/ 0 h 500258"/>
                <a:gd name="connsiteX3" fmla="*/ 499939 w 499938"/>
                <a:gd name="connsiteY3" fmla="*/ 250129 h 500258"/>
                <a:gd name="connsiteX4" fmla="*/ 249969 w 499938"/>
                <a:gd name="connsiteY4" fmla="*/ 500258 h 500258"/>
                <a:gd name="connsiteX5" fmla="*/ 249969 w 499938"/>
                <a:gd name="connsiteY5" fmla="*/ 500258 h 50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38" h="500258">
                  <a:moveTo>
                    <a:pt x="249969" y="500258"/>
                  </a:moveTo>
                  <a:cubicBezTo>
                    <a:pt x="111984" y="500258"/>
                    <a:pt x="0" y="388274"/>
                    <a:pt x="0" y="250129"/>
                  </a:cubicBezTo>
                  <a:cubicBezTo>
                    <a:pt x="0" y="111984"/>
                    <a:pt x="111984" y="0"/>
                    <a:pt x="249969" y="0"/>
                  </a:cubicBezTo>
                  <a:cubicBezTo>
                    <a:pt x="387955" y="0"/>
                    <a:pt x="499939" y="111984"/>
                    <a:pt x="499939" y="250129"/>
                  </a:cubicBezTo>
                  <a:cubicBezTo>
                    <a:pt x="499939" y="388274"/>
                    <a:pt x="388115" y="500258"/>
                    <a:pt x="249969" y="500258"/>
                  </a:cubicBezTo>
                  <a:lnTo>
                    <a:pt x="249969" y="500258"/>
                  </a:lnTo>
                  <a:close/>
                </a:path>
              </a:pathLst>
            </a:custGeom>
            <a:solidFill>
              <a:schemeClr val="bg1">
                <a:alpha val="20000"/>
              </a:schemeClr>
            </a:solidFill>
            <a:ln w="15944" cap="flat">
              <a:noFill/>
              <a:prstDash val="solid"/>
              <a:miter/>
            </a:ln>
          </p:spPr>
          <p:txBody>
            <a:bodyPr rtlCol="0" anchor="ctr"/>
            <a:lstStyle/>
            <a:p>
              <a:endParaRPr lang="en-US"/>
            </a:p>
          </p:txBody>
        </p:sp>
        <p:sp>
          <p:nvSpPr>
            <p:cNvPr id="18" name="Freeform: Shape 50">
              <a:extLst>
                <a:ext uri="{FF2B5EF4-FFF2-40B4-BE49-F238E27FC236}">
                  <a16:creationId xmlns:a16="http://schemas.microsoft.com/office/drawing/2014/main" xmlns="" id="{B042AE74-1881-4B95-B3A3-4A3520096041}"/>
                </a:ext>
              </a:extLst>
            </p:cNvPr>
            <p:cNvSpPr/>
            <p:nvPr/>
          </p:nvSpPr>
          <p:spPr>
            <a:xfrm flipH="1">
              <a:off x="357158" y="1928813"/>
              <a:ext cx="3413698" cy="4525962"/>
            </a:xfrm>
            <a:custGeom>
              <a:avLst/>
              <a:gdLst>
                <a:gd name="connsiteX0" fmla="*/ 1762548 w 3524776"/>
                <a:gd name="connsiteY0" fmla="*/ 3524778 h 3524778"/>
                <a:gd name="connsiteX1" fmla="*/ 1181732 w 3524776"/>
                <a:gd name="connsiteY1" fmla="*/ 3426353 h 3524778"/>
                <a:gd name="connsiteX2" fmla="*/ 985680 w 3524776"/>
                <a:gd name="connsiteY2" fmla="*/ 3020053 h 3524778"/>
                <a:gd name="connsiteX3" fmla="*/ 1391980 w 3524776"/>
                <a:gd name="connsiteY3" fmla="*/ 2824002 h 3524778"/>
                <a:gd name="connsiteX4" fmla="*/ 1762548 w 3524776"/>
                <a:gd name="connsiteY4" fmla="*/ 2886853 h 3524778"/>
                <a:gd name="connsiteX5" fmla="*/ 2886852 w 3524776"/>
                <a:gd name="connsiteY5" fmla="*/ 1762549 h 3524778"/>
                <a:gd name="connsiteX6" fmla="*/ 1762548 w 3524776"/>
                <a:gd name="connsiteY6" fmla="*/ 638084 h 3524778"/>
                <a:gd name="connsiteX7" fmla="*/ 638243 w 3524776"/>
                <a:gd name="connsiteY7" fmla="*/ 1762389 h 3524778"/>
                <a:gd name="connsiteX8" fmla="*/ 767137 w 3524776"/>
                <a:gd name="connsiteY8" fmla="*/ 2285140 h 3524778"/>
                <a:gd name="connsiteX9" fmla="*/ 632979 w 3524776"/>
                <a:gd name="connsiteY9" fmla="*/ 2716006 h 3524778"/>
                <a:gd name="connsiteX10" fmla="*/ 202113 w 3524776"/>
                <a:gd name="connsiteY10" fmla="*/ 2581849 h 3524778"/>
                <a:gd name="connsiteX11" fmla="*/ 0 w 3524776"/>
                <a:gd name="connsiteY11" fmla="*/ 1762230 h 3524778"/>
                <a:gd name="connsiteX12" fmla="*/ 518124 w 3524776"/>
                <a:gd name="connsiteY12" fmla="*/ 518124 h 3524778"/>
                <a:gd name="connsiteX13" fmla="*/ 1762548 w 3524776"/>
                <a:gd name="connsiteY13" fmla="*/ 0 h 3524778"/>
                <a:gd name="connsiteX14" fmla="*/ 3006653 w 3524776"/>
                <a:gd name="connsiteY14" fmla="*/ 518124 h 3524778"/>
                <a:gd name="connsiteX15" fmla="*/ 3524777 w 3524776"/>
                <a:gd name="connsiteY15" fmla="*/ 1762230 h 3524778"/>
                <a:gd name="connsiteX16" fmla="*/ 3006653 w 3524776"/>
                <a:gd name="connsiteY16" fmla="*/ 3006494 h 3524778"/>
                <a:gd name="connsiteX17" fmla="*/ 1762548 w 3524776"/>
                <a:gd name="connsiteY17" fmla="*/ 3524778 h 352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776" h="3524778">
                  <a:moveTo>
                    <a:pt x="1762548" y="3524778"/>
                  </a:moveTo>
                  <a:cubicBezTo>
                    <a:pt x="1564263" y="3524778"/>
                    <a:pt x="1368850" y="3491598"/>
                    <a:pt x="1181732" y="3426353"/>
                  </a:cubicBezTo>
                  <a:cubicBezTo>
                    <a:pt x="1015351" y="3368288"/>
                    <a:pt x="927615" y="3186274"/>
                    <a:pt x="985680" y="3020053"/>
                  </a:cubicBezTo>
                  <a:cubicBezTo>
                    <a:pt x="1043746" y="2853673"/>
                    <a:pt x="1225760" y="2765936"/>
                    <a:pt x="1391980" y="2824002"/>
                  </a:cubicBezTo>
                  <a:cubicBezTo>
                    <a:pt x="1511462" y="2865637"/>
                    <a:pt x="1636048" y="2886853"/>
                    <a:pt x="1762548" y="2886853"/>
                  </a:cubicBezTo>
                  <a:cubicBezTo>
                    <a:pt x="2382447" y="2886853"/>
                    <a:pt x="2886852" y="2382448"/>
                    <a:pt x="2886852" y="1762549"/>
                  </a:cubicBezTo>
                  <a:cubicBezTo>
                    <a:pt x="2886852" y="1142650"/>
                    <a:pt x="2382447" y="638084"/>
                    <a:pt x="1762548" y="638084"/>
                  </a:cubicBezTo>
                  <a:cubicBezTo>
                    <a:pt x="1142649" y="638084"/>
                    <a:pt x="638243" y="1142490"/>
                    <a:pt x="638243" y="1762389"/>
                  </a:cubicBezTo>
                  <a:cubicBezTo>
                    <a:pt x="638243" y="1943764"/>
                    <a:pt x="682750" y="2124662"/>
                    <a:pt x="767137" y="2285140"/>
                  </a:cubicBezTo>
                  <a:cubicBezTo>
                    <a:pt x="849130" y="2441151"/>
                    <a:pt x="788991" y="2634012"/>
                    <a:pt x="632979" y="2716006"/>
                  </a:cubicBezTo>
                  <a:cubicBezTo>
                    <a:pt x="476968" y="2798000"/>
                    <a:pt x="284107" y="2737861"/>
                    <a:pt x="202113" y="2581849"/>
                  </a:cubicBezTo>
                  <a:cubicBezTo>
                    <a:pt x="69870" y="2330125"/>
                    <a:pt x="0" y="2046656"/>
                    <a:pt x="0" y="1762230"/>
                  </a:cubicBezTo>
                  <a:cubicBezTo>
                    <a:pt x="0" y="1294035"/>
                    <a:pt x="184087" y="852162"/>
                    <a:pt x="518124" y="518124"/>
                  </a:cubicBezTo>
                  <a:cubicBezTo>
                    <a:pt x="852480" y="184087"/>
                    <a:pt x="1294354" y="0"/>
                    <a:pt x="1762548" y="0"/>
                  </a:cubicBezTo>
                  <a:cubicBezTo>
                    <a:pt x="2230742" y="0"/>
                    <a:pt x="2672615" y="184087"/>
                    <a:pt x="3006653" y="518124"/>
                  </a:cubicBezTo>
                  <a:cubicBezTo>
                    <a:pt x="3340849" y="852321"/>
                    <a:pt x="3524777" y="1294195"/>
                    <a:pt x="3524777" y="1762230"/>
                  </a:cubicBezTo>
                  <a:cubicBezTo>
                    <a:pt x="3524777" y="2230424"/>
                    <a:pt x="3340690" y="2672297"/>
                    <a:pt x="3006653" y="3006494"/>
                  </a:cubicBezTo>
                  <a:cubicBezTo>
                    <a:pt x="2672615" y="3340691"/>
                    <a:pt x="2230742" y="3524778"/>
                    <a:pt x="1762548" y="3524778"/>
                  </a:cubicBezTo>
                  <a:close/>
                </a:path>
              </a:pathLst>
            </a:custGeom>
            <a:solidFill>
              <a:schemeClr val="bg2"/>
            </a:solidFill>
            <a:ln w="19050" cap="flat">
              <a:solidFill>
                <a:schemeClr val="bg1">
                  <a:lumMod val="65000"/>
                </a:schemeClr>
              </a:solidFill>
              <a:prstDash val="solid"/>
              <a:miter/>
            </a:ln>
            <a:effectLst>
              <a:outerShdw blurRad="101600" dist="76200" dir="2700000" algn="tl" rotWithShape="0">
                <a:prstClr val="black">
                  <a:alpha val="40000"/>
                </a:prstClr>
              </a:outerShdw>
            </a:effectLst>
          </p:spPr>
          <p:txBody>
            <a:bodyPr rtlCol="0" anchor="ctr"/>
            <a:lstStyle/>
            <a:p>
              <a:endParaRPr lang="en-US"/>
            </a:p>
          </p:txBody>
        </p:sp>
        <p:sp>
          <p:nvSpPr>
            <p:cNvPr id="20" name="Rectangle 54">
              <a:extLst>
                <a:ext uri="{FF2B5EF4-FFF2-40B4-BE49-F238E27FC236}">
                  <a16:creationId xmlns:a16="http://schemas.microsoft.com/office/drawing/2014/main" xmlns="" id="{F8B553CD-99F5-47CC-A8A9-C778D7335970}"/>
                </a:ext>
              </a:extLst>
            </p:cNvPr>
            <p:cNvSpPr/>
            <p:nvPr/>
          </p:nvSpPr>
          <p:spPr>
            <a:xfrm>
              <a:off x="3380995" y="2142094"/>
              <a:ext cx="3781805" cy="369332"/>
            </a:xfrm>
            <a:prstGeom prst="rect">
              <a:avLst/>
            </a:prstGeom>
          </p:spPr>
          <p:txBody>
            <a:bodyPr wrap="none">
              <a:spAutoFit/>
            </a:bodyPr>
            <a:lstStyle/>
            <a:p>
              <a:r>
                <a:rPr lang="ar-SY" b="1" dirty="0">
                  <a:solidFill>
                    <a:srgbClr val="FFFF00"/>
                  </a:solidFill>
                </a:rPr>
                <a:t>من عائلة الفيروسات التي تصيب السبيل التنفسي</a:t>
              </a:r>
              <a:endParaRPr lang="en-US" b="1" dirty="0">
                <a:solidFill>
                  <a:srgbClr val="FFFF00"/>
                </a:solidFill>
              </a:endParaRPr>
            </a:p>
          </p:txBody>
        </p:sp>
        <p:sp>
          <p:nvSpPr>
            <p:cNvPr id="21" name="Rectangle 55">
              <a:extLst>
                <a:ext uri="{FF2B5EF4-FFF2-40B4-BE49-F238E27FC236}">
                  <a16:creationId xmlns:a16="http://schemas.microsoft.com/office/drawing/2014/main" xmlns="" id="{1107C77F-BF68-419D-BB24-A6B81F9AF311}"/>
                </a:ext>
              </a:extLst>
            </p:cNvPr>
            <p:cNvSpPr/>
            <p:nvPr/>
          </p:nvSpPr>
          <p:spPr>
            <a:xfrm>
              <a:off x="3882240" y="3050625"/>
              <a:ext cx="3813960" cy="369332"/>
            </a:xfrm>
            <a:prstGeom prst="rect">
              <a:avLst/>
            </a:prstGeom>
          </p:spPr>
          <p:txBody>
            <a:bodyPr wrap="square">
              <a:spAutoFit/>
            </a:bodyPr>
            <a:lstStyle/>
            <a:p>
              <a:r>
                <a:rPr lang="ar-SY" b="1" dirty="0">
                  <a:solidFill>
                    <a:srgbClr val="FFFF00"/>
                  </a:solidFill>
                </a:rPr>
                <a:t>تسبب أمراضاً من الرشح العادي إلى ذات الرئة</a:t>
              </a:r>
              <a:endParaRPr lang="en-US" b="1" dirty="0">
                <a:solidFill>
                  <a:srgbClr val="FFFF00"/>
                </a:solidFill>
              </a:endParaRPr>
            </a:p>
          </p:txBody>
        </p:sp>
        <p:sp>
          <p:nvSpPr>
            <p:cNvPr id="22" name="Rectangle 56">
              <a:extLst>
                <a:ext uri="{FF2B5EF4-FFF2-40B4-BE49-F238E27FC236}">
                  <a16:creationId xmlns:a16="http://schemas.microsoft.com/office/drawing/2014/main" xmlns="" id="{A89D2DE4-FA78-4C44-9C39-FD64E7232A8D}"/>
                </a:ext>
              </a:extLst>
            </p:cNvPr>
            <p:cNvSpPr/>
            <p:nvPr/>
          </p:nvSpPr>
          <p:spPr>
            <a:xfrm>
              <a:off x="4390602" y="3959156"/>
              <a:ext cx="3457998" cy="369332"/>
            </a:xfrm>
            <a:prstGeom prst="rect">
              <a:avLst/>
            </a:prstGeom>
          </p:spPr>
          <p:txBody>
            <a:bodyPr wrap="none">
              <a:spAutoFit/>
            </a:bodyPr>
            <a:lstStyle/>
            <a:p>
              <a:r>
                <a:rPr lang="ar-SY" b="1" dirty="0">
                  <a:solidFill>
                    <a:srgbClr val="FFFF00"/>
                  </a:solidFill>
                </a:rPr>
                <a:t>تعيش عادة عند الخفافيش والحيوانات البرية</a:t>
              </a:r>
              <a:endParaRPr lang="en-US" b="1" dirty="0">
                <a:solidFill>
                  <a:srgbClr val="FFFF00"/>
                </a:solidFill>
              </a:endParaRPr>
            </a:p>
          </p:txBody>
        </p:sp>
        <p:sp>
          <p:nvSpPr>
            <p:cNvPr id="23" name="Rectangle 57">
              <a:extLst>
                <a:ext uri="{FF2B5EF4-FFF2-40B4-BE49-F238E27FC236}">
                  <a16:creationId xmlns:a16="http://schemas.microsoft.com/office/drawing/2014/main" xmlns="" id="{190C3912-9C8F-4D1C-990C-F5BA22DB24D6}"/>
                </a:ext>
              </a:extLst>
            </p:cNvPr>
            <p:cNvSpPr/>
            <p:nvPr/>
          </p:nvSpPr>
          <p:spPr>
            <a:xfrm>
              <a:off x="3388096" y="4867688"/>
              <a:ext cx="4689104" cy="369332"/>
            </a:xfrm>
            <a:prstGeom prst="rect">
              <a:avLst/>
            </a:prstGeom>
          </p:spPr>
          <p:txBody>
            <a:bodyPr wrap="none">
              <a:spAutoFit/>
            </a:bodyPr>
            <a:lstStyle/>
            <a:p>
              <a:r>
                <a:rPr lang="ar-SY" sz="1750" b="1" dirty="0">
                  <a:solidFill>
                    <a:srgbClr val="FFFF00"/>
                  </a:solidFill>
                </a:rPr>
                <a:t>تنتقل إلى الإنسان مباشرة ، أو عبر وسيط من حيوانات أخرى</a:t>
              </a:r>
              <a:endParaRPr lang="en-US" sz="1750" b="1" dirty="0">
                <a:solidFill>
                  <a:srgbClr val="FFFF00"/>
                </a:solidFill>
              </a:endParaRPr>
            </a:p>
          </p:txBody>
        </p:sp>
        <p:sp>
          <p:nvSpPr>
            <p:cNvPr id="24" name="Rectangle 58">
              <a:extLst>
                <a:ext uri="{FF2B5EF4-FFF2-40B4-BE49-F238E27FC236}">
                  <a16:creationId xmlns:a16="http://schemas.microsoft.com/office/drawing/2014/main" xmlns="" id="{5A900AD5-6E6E-435C-8135-FB0A0087E68B}"/>
                </a:ext>
              </a:extLst>
            </p:cNvPr>
            <p:cNvSpPr/>
            <p:nvPr/>
          </p:nvSpPr>
          <p:spPr>
            <a:xfrm>
              <a:off x="3505200" y="5776219"/>
              <a:ext cx="3752950" cy="369332"/>
            </a:xfrm>
            <a:prstGeom prst="rect">
              <a:avLst/>
            </a:prstGeom>
          </p:spPr>
          <p:txBody>
            <a:bodyPr wrap="none">
              <a:spAutoFit/>
            </a:bodyPr>
            <a:lstStyle/>
            <a:p>
              <a:r>
                <a:rPr lang="ar-SY" b="1" dirty="0">
                  <a:solidFill>
                    <a:srgbClr val="FFFF00"/>
                  </a:solidFill>
                </a:rPr>
                <a:t>يمكن أن تنتقل بين البشر عبر </a:t>
              </a:r>
              <a:r>
                <a:rPr lang="ar-SY" b="1" dirty="0" err="1">
                  <a:solidFill>
                    <a:srgbClr val="FFFF00"/>
                  </a:solidFill>
                </a:rPr>
                <a:t>القطيرات</a:t>
              </a:r>
              <a:r>
                <a:rPr lang="ar-SY" b="1" dirty="0">
                  <a:solidFill>
                    <a:srgbClr val="FFFF00"/>
                  </a:solidFill>
                </a:rPr>
                <a:t> التنفسية</a:t>
              </a:r>
              <a:endParaRPr lang="en-US" b="1" dirty="0">
                <a:solidFill>
                  <a:srgbClr val="FFFF00"/>
                </a:solidFill>
              </a:endParaRPr>
            </a:p>
          </p:txBody>
        </p:sp>
        <p:grpSp>
          <p:nvGrpSpPr>
            <p:cNvPr id="4" name="Group 153">
              <a:extLst>
                <a:ext uri="{FF2B5EF4-FFF2-40B4-BE49-F238E27FC236}">
                  <a16:creationId xmlns:a16="http://schemas.microsoft.com/office/drawing/2014/main" xmlns="" id="{032BC29F-D500-4800-8E1B-90DE0855DE89}"/>
                </a:ext>
              </a:extLst>
            </p:cNvPr>
            <p:cNvGrpSpPr/>
            <p:nvPr/>
          </p:nvGrpSpPr>
          <p:grpSpPr>
            <a:xfrm>
              <a:off x="8017460" y="4855461"/>
              <a:ext cx="391699" cy="419625"/>
              <a:chOff x="5053833" y="6059008"/>
              <a:chExt cx="2493892" cy="2015132"/>
            </a:xfrm>
            <a:solidFill>
              <a:schemeClr val="bg1"/>
            </a:solidFill>
          </p:grpSpPr>
          <p:sp>
            <p:nvSpPr>
              <p:cNvPr id="61" name="Freeform: Shape 144">
                <a:extLst>
                  <a:ext uri="{FF2B5EF4-FFF2-40B4-BE49-F238E27FC236}">
                    <a16:creationId xmlns:a16="http://schemas.microsoft.com/office/drawing/2014/main" xmlns="" id="{A895A213-96BB-41D9-9C07-CE40685327A3}"/>
                  </a:ext>
                </a:extLst>
              </p:cNvPr>
              <p:cNvSpPr/>
              <p:nvPr/>
            </p:nvSpPr>
            <p:spPr>
              <a:xfrm>
                <a:off x="6516315" y="7339444"/>
                <a:ext cx="44255" cy="44255"/>
              </a:xfrm>
              <a:custGeom>
                <a:avLst/>
                <a:gdLst>
                  <a:gd name="connsiteX0" fmla="*/ 44256 w 44255"/>
                  <a:gd name="connsiteY0" fmla="*/ 22128 h 44255"/>
                  <a:gd name="connsiteX1" fmla="*/ 22128 w 44255"/>
                  <a:gd name="connsiteY1" fmla="*/ 44256 h 44255"/>
                  <a:gd name="connsiteX2" fmla="*/ 0 w 44255"/>
                  <a:gd name="connsiteY2" fmla="*/ 22128 h 44255"/>
                  <a:gd name="connsiteX3" fmla="*/ 22128 w 44255"/>
                  <a:gd name="connsiteY3" fmla="*/ 0 h 44255"/>
                  <a:gd name="connsiteX4" fmla="*/ 44256 w 44255"/>
                  <a:gd name="connsiteY4" fmla="*/ 22128 h 4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5" h="44255">
                    <a:moveTo>
                      <a:pt x="44256" y="22128"/>
                    </a:moveTo>
                    <a:cubicBezTo>
                      <a:pt x="44256" y="34349"/>
                      <a:pt x="34349" y="44256"/>
                      <a:pt x="22128" y="44256"/>
                    </a:cubicBezTo>
                    <a:cubicBezTo>
                      <a:pt x="9907" y="44256"/>
                      <a:pt x="0" y="34349"/>
                      <a:pt x="0" y="22128"/>
                    </a:cubicBezTo>
                    <a:cubicBezTo>
                      <a:pt x="0" y="9907"/>
                      <a:pt x="9907" y="0"/>
                      <a:pt x="22128" y="0"/>
                    </a:cubicBezTo>
                    <a:cubicBezTo>
                      <a:pt x="34349" y="0"/>
                      <a:pt x="44256" y="9907"/>
                      <a:pt x="44256" y="22128"/>
                    </a:cubicBezTo>
                    <a:close/>
                  </a:path>
                </a:pathLst>
              </a:custGeom>
              <a:grpFill/>
              <a:ln w="1835" cap="flat">
                <a:noFill/>
                <a:prstDash val="solid"/>
                <a:miter/>
              </a:ln>
            </p:spPr>
            <p:txBody>
              <a:bodyPr rtlCol="0" anchor="ctr"/>
              <a:lstStyle/>
              <a:p>
                <a:endParaRPr lang="en-US"/>
              </a:p>
            </p:txBody>
          </p:sp>
          <p:sp>
            <p:nvSpPr>
              <p:cNvPr id="62" name="Freeform: Shape 145">
                <a:extLst>
                  <a:ext uri="{FF2B5EF4-FFF2-40B4-BE49-F238E27FC236}">
                    <a16:creationId xmlns:a16="http://schemas.microsoft.com/office/drawing/2014/main" xmlns="" id="{F5C0BE72-1DA9-4ADA-8D12-C599E341916C}"/>
                  </a:ext>
                </a:extLst>
              </p:cNvPr>
              <p:cNvSpPr/>
              <p:nvPr/>
            </p:nvSpPr>
            <p:spPr>
              <a:xfrm>
                <a:off x="5780566" y="7223914"/>
                <a:ext cx="1006815" cy="850226"/>
              </a:xfrm>
              <a:custGeom>
                <a:avLst/>
                <a:gdLst>
                  <a:gd name="connsiteX0" fmla="*/ 773997 w 803542"/>
                  <a:gd name="connsiteY0" fmla="*/ 88511 h 678585"/>
                  <a:gd name="connsiteX1" fmla="*/ 682164 w 803542"/>
                  <a:gd name="connsiteY1" fmla="*/ 62587 h 678585"/>
                  <a:gd name="connsiteX2" fmla="*/ 645501 w 803542"/>
                  <a:gd name="connsiteY2" fmla="*/ 25925 h 678585"/>
                  <a:gd name="connsiteX3" fmla="*/ 582912 w 803542"/>
                  <a:gd name="connsiteY3" fmla="*/ 0 h 678585"/>
                  <a:gd name="connsiteX4" fmla="*/ 479981 w 803542"/>
                  <a:gd name="connsiteY4" fmla="*/ 0 h 678585"/>
                  <a:gd name="connsiteX5" fmla="*/ 479361 w 803542"/>
                  <a:gd name="connsiteY5" fmla="*/ 0 h 678585"/>
                  <a:gd name="connsiteX6" fmla="*/ 416631 w 803542"/>
                  <a:gd name="connsiteY6" fmla="*/ 25923 h 678585"/>
                  <a:gd name="connsiteX7" fmla="*/ 416091 w 803542"/>
                  <a:gd name="connsiteY7" fmla="*/ 26461 h 678585"/>
                  <a:gd name="connsiteX8" fmla="*/ 347028 w 803542"/>
                  <a:gd name="connsiteY8" fmla="*/ 95522 h 678585"/>
                  <a:gd name="connsiteX9" fmla="*/ 324541 w 803542"/>
                  <a:gd name="connsiteY9" fmla="*/ 149812 h 678585"/>
                  <a:gd name="connsiteX10" fmla="*/ 324541 w 803542"/>
                  <a:gd name="connsiteY10" fmla="*/ 172991 h 678585"/>
                  <a:gd name="connsiteX11" fmla="*/ 399425 w 803542"/>
                  <a:gd name="connsiteY11" fmla="*/ 264515 h 678585"/>
                  <a:gd name="connsiteX12" fmla="*/ 413052 w 803542"/>
                  <a:gd name="connsiteY12" fmla="*/ 265533 h 678585"/>
                  <a:gd name="connsiteX13" fmla="*/ 413052 w 803542"/>
                  <a:gd name="connsiteY13" fmla="*/ 271427 h 678585"/>
                  <a:gd name="connsiteX14" fmla="*/ 161623 w 803542"/>
                  <a:gd name="connsiteY14" fmla="*/ 427145 h 678585"/>
                  <a:gd name="connsiteX15" fmla="*/ 118015 w 803542"/>
                  <a:gd name="connsiteY15" fmla="*/ 531067 h 678585"/>
                  <a:gd name="connsiteX16" fmla="*/ 130648 w 803542"/>
                  <a:gd name="connsiteY16" fmla="*/ 590297 h 678585"/>
                  <a:gd name="connsiteX17" fmla="*/ 44256 w 803542"/>
                  <a:gd name="connsiteY17" fmla="*/ 590074 h 678585"/>
                  <a:gd name="connsiteX18" fmla="*/ 0 w 803542"/>
                  <a:gd name="connsiteY18" fmla="*/ 634330 h 678585"/>
                  <a:gd name="connsiteX19" fmla="*/ 44256 w 803542"/>
                  <a:gd name="connsiteY19" fmla="*/ 678585 h 678585"/>
                  <a:gd name="connsiteX20" fmla="*/ 412613 w 803542"/>
                  <a:gd name="connsiteY20" fmla="*/ 678585 h 678585"/>
                  <a:gd name="connsiteX21" fmla="*/ 439128 w 803542"/>
                  <a:gd name="connsiteY21" fmla="*/ 635864 h 678585"/>
                  <a:gd name="connsiteX22" fmla="*/ 396766 w 803542"/>
                  <a:gd name="connsiteY22" fmla="*/ 597343 h 678585"/>
                  <a:gd name="connsiteX23" fmla="*/ 438206 w 803542"/>
                  <a:gd name="connsiteY23" fmla="*/ 560556 h 678585"/>
                  <a:gd name="connsiteX24" fmla="*/ 472059 w 803542"/>
                  <a:gd name="connsiteY24" fmla="*/ 560556 h 678585"/>
                  <a:gd name="connsiteX25" fmla="*/ 472059 w 803542"/>
                  <a:gd name="connsiteY25" fmla="*/ 649082 h 678585"/>
                  <a:gd name="connsiteX26" fmla="*/ 501563 w 803542"/>
                  <a:gd name="connsiteY26" fmla="*/ 678585 h 678585"/>
                  <a:gd name="connsiteX27" fmla="*/ 611330 w 803542"/>
                  <a:gd name="connsiteY27" fmla="*/ 678585 h 678585"/>
                  <a:gd name="connsiteX28" fmla="*/ 637153 w 803542"/>
                  <a:gd name="connsiteY28" fmla="*/ 634372 h 678585"/>
                  <a:gd name="connsiteX29" fmla="*/ 571496 w 803542"/>
                  <a:gd name="connsiteY29" fmla="*/ 591175 h 678585"/>
                  <a:gd name="connsiteX30" fmla="*/ 578057 w 803542"/>
                  <a:gd name="connsiteY30" fmla="*/ 538684 h 678585"/>
                  <a:gd name="connsiteX31" fmla="*/ 646847 w 803542"/>
                  <a:gd name="connsiteY31" fmla="*/ 438869 h 678585"/>
                  <a:gd name="connsiteX32" fmla="*/ 590072 w 803542"/>
                  <a:gd name="connsiteY32" fmla="*/ 295706 h 678585"/>
                  <a:gd name="connsiteX33" fmla="*/ 590072 w 803542"/>
                  <a:gd name="connsiteY33" fmla="*/ 236028 h 678585"/>
                  <a:gd name="connsiteX34" fmla="*/ 678583 w 803542"/>
                  <a:gd name="connsiteY34" fmla="*/ 236028 h 678585"/>
                  <a:gd name="connsiteX35" fmla="*/ 767952 w 803542"/>
                  <a:gd name="connsiteY35" fmla="*/ 185425 h 678585"/>
                  <a:gd name="connsiteX36" fmla="*/ 803543 w 803542"/>
                  <a:gd name="connsiteY36" fmla="*/ 117910 h 678585"/>
                  <a:gd name="connsiteX37" fmla="*/ 773997 w 803542"/>
                  <a:gd name="connsiteY37" fmla="*/ 88511 h 678585"/>
                  <a:gd name="connsiteX38" fmla="*/ 412923 w 803542"/>
                  <a:gd name="connsiteY38" fmla="*/ 235714 h 678585"/>
                  <a:gd name="connsiteX39" fmla="*/ 354044 w 803542"/>
                  <a:gd name="connsiteY39" fmla="*/ 173742 h 678585"/>
                  <a:gd name="connsiteX40" fmla="*/ 354044 w 803542"/>
                  <a:gd name="connsiteY40" fmla="*/ 149820 h 678585"/>
                  <a:gd name="connsiteX41" fmla="*/ 367889 w 803542"/>
                  <a:gd name="connsiteY41" fmla="*/ 116387 h 678585"/>
                  <a:gd name="connsiteX42" fmla="*/ 436952 w 803542"/>
                  <a:gd name="connsiteY42" fmla="*/ 47328 h 678585"/>
                  <a:gd name="connsiteX43" fmla="*/ 472059 w 803542"/>
                  <a:gd name="connsiteY43" fmla="*/ 30249 h 678585"/>
                  <a:gd name="connsiteX44" fmla="*/ 472059 w 803542"/>
                  <a:gd name="connsiteY44" fmla="*/ 177022 h 678585"/>
                  <a:gd name="connsiteX45" fmla="*/ 412923 w 803542"/>
                  <a:gd name="connsiteY45" fmla="*/ 235714 h 678585"/>
                  <a:gd name="connsiteX46" fmla="*/ 44256 w 803542"/>
                  <a:gd name="connsiteY46" fmla="*/ 649082 h 678585"/>
                  <a:gd name="connsiteX47" fmla="*/ 29504 w 803542"/>
                  <a:gd name="connsiteY47" fmla="*/ 634330 h 678585"/>
                  <a:gd name="connsiteX48" fmla="*/ 44176 w 803542"/>
                  <a:gd name="connsiteY48" fmla="*/ 619578 h 678585"/>
                  <a:gd name="connsiteX49" fmla="*/ 148461 w 803542"/>
                  <a:gd name="connsiteY49" fmla="*/ 619847 h 678585"/>
                  <a:gd name="connsiteX50" fmla="*/ 177900 w 803542"/>
                  <a:gd name="connsiteY50" fmla="*/ 649082 h 678585"/>
                  <a:gd name="connsiteX51" fmla="*/ 44256 w 803542"/>
                  <a:gd name="connsiteY51" fmla="*/ 649082 h 678585"/>
                  <a:gd name="connsiteX52" fmla="*/ 742656 w 803542"/>
                  <a:gd name="connsiteY52" fmla="*/ 170247 h 678585"/>
                  <a:gd name="connsiteX53" fmla="*/ 678585 w 803542"/>
                  <a:gd name="connsiteY53" fmla="*/ 206526 h 678585"/>
                  <a:gd name="connsiteX54" fmla="*/ 603334 w 803542"/>
                  <a:gd name="connsiteY54" fmla="*/ 206526 h 678585"/>
                  <a:gd name="connsiteX55" fmla="*/ 561795 w 803542"/>
                  <a:gd name="connsiteY55" fmla="*/ 177022 h 678585"/>
                  <a:gd name="connsiteX56" fmla="*/ 531067 w 803542"/>
                  <a:gd name="connsiteY56" fmla="*/ 177022 h 678585"/>
                  <a:gd name="connsiteX57" fmla="*/ 560570 w 803542"/>
                  <a:gd name="connsiteY57" fmla="*/ 222026 h 678585"/>
                  <a:gd name="connsiteX58" fmla="*/ 560570 w 803542"/>
                  <a:gd name="connsiteY58" fmla="*/ 310392 h 678585"/>
                  <a:gd name="connsiteX59" fmla="*/ 617769 w 803542"/>
                  <a:gd name="connsiteY59" fmla="*/ 433880 h 678585"/>
                  <a:gd name="connsiteX60" fmla="*/ 550543 w 803542"/>
                  <a:gd name="connsiteY60" fmla="*/ 520956 h 678585"/>
                  <a:gd name="connsiteX61" fmla="*/ 538557 w 803542"/>
                  <a:gd name="connsiteY61" fmla="*/ 616808 h 678585"/>
                  <a:gd name="connsiteX62" fmla="*/ 611330 w 803542"/>
                  <a:gd name="connsiteY62" fmla="*/ 649083 h 678585"/>
                  <a:gd name="connsiteX63" fmla="*/ 501563 w 803542"/>
                  <a:gd name="connsiteY63" fmla="*/ 649083 h 678585"/>
                  <a:gd name="connsiteX64" fmla="*/ 501563 w 803542"/>
                  <a:gd name="connsiteY64" fmla="*/ 501565 h 678585"/>
                  <a:gd name="connsiteX65" fmla="*/ 472059 w 803542"/>
                  <a:gd name="connsiteY65" fmla="*/ 501565 h 678585"/>
                  <a:gd name="connsiteX66" fmla="*/ 472059 w 803542"/>
                  <a:gd name="connsiteY66" fmla="*/ 531054 h 678585"/>
                  <a:gd name="connsiteX67" fmla="*/ 438206 w 803542"/>
                  <a:gd name="connsiteY67" fmla="*/ 531054 h 678585"/>
                  <a:gd name="connsiteX68" fmla="*/ 412556 w 803542"/>
                  <a:gd name="connsiteY68" fmla="*/ 536872 h 678585"/>
                  <a:gd name="connsiteX69" fmla="*/ 369835 w 803542"/>
                  <a:gd name="connsiteY69" fmla="*/ 426753 h 678585"/>
                  <a:gd name="connsiteX70" fmla="*/ 348974 w 803542"/>
                  <a:gd name="connsiteY70" fmla="*/ 447614 h 678585"/>
                  <a:gd name="connsiteX71" fmla="*/ 365108 w 803542"/>
                  <a:gd name="connsiteY71" fmla="*/ 594455 h 678585"/>
                  <a:gd name="connsiteX72" fmla="*/ 356263 w 803542"/>
                  <a:gd name="connsiteY72" fmla="*/ 611942 h 678585"/>
                  <a:gd name="connsiteX73" fmla="*/ 412611 w 803542"/>
                  <a:gd name="connsiteY73" fmla="*/ 649083 h 678585"/>
                  <a:gd name="connsiteX74" fmla="*/ 265445 w 803542"/>
                  <a:gd name="connsiteY74" fmla="*/ 649083 h 678585"/>
                  <a:gd name="connsiteX75" fmla="*/ 147675 w 803542"/>
                  <a:gd name="connsiteY75" fmla="*/ 532658 h 678585"/>
                  <a:gd name="connsiteX76" fmla="*/ 195475 w 803542"/>
                  <a:gd name="connsiteY76" fmla="*/ 436703 h 678585"/>
                  <a:gd name="connsiteX77" fmla="*/ 442556 w 803542"/>
                  <a:gd name="connsiteY77" fmla="*/ 288476 h 678585"/>
                  <a:gd name="connsiteX78" fmla="*/ 442533 w 803542"/>
                  <a:gd name="connsiteY78" fmla="*/ 260119 h 678585"/>
                  <a:gd name="connsiteX79" fmla="*/ 501563 w 803542"/>
                  <a:gd name="connsiteY79" fmla="*/ 177022 h 678585"/>
                  <a:gd name="connsiteX80" fmla="*/ 501563 w 803542"/>
                  <a:gd name="connsiteY80" fmla="*/ 29504 h 678585"/>
                  <a:gd name="connsiteX81" fmla="*/ 582921 w 803542"/>
                  <a:gd name="connsiteY81" fmla="*/ 29504 h 678585"/>
                  <a:gd name="connsiteX82" fmla="*/ 624641 w 803542"/>
                  <a:gd name="connsiteY82" fmla="*/ 46786 h 678585"/>
                  <a:gd name="connsiteX83" fmla="*/ 661298 w 803542"/>
                  <a:gd name="connsiteY83" fmla="*/ 83446 h 678585"/>
                  <a:gd name="connsiteX84" fmla="*/ 739422 w 803542"/>
                  <a:gd name="connsiteY84" fmla="*/ 117493 h 678585"/>
                  <a:gd name="connsiteX85" fmla="*/ 759418 w 803542"/>
                  <a:gd name="connsiteY85" fmla="*/ 142311 h 678585"/>
                  <a:gd name="connsiteX86" fmla="*/ 742656 w 803542"/>
                  <a:gd name="connsiteY86" fmla="*/ 170247 h 6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03542" h="678585">
                    <a:moveTo>
                      <a:pt x="773997" y="88511"/>
                    </a:moveTo>
                    <a:cubicBezTo>
                      <a:pt x="739826" y="88511"/>
                      <a:pt x="710494" y="90916"/>
                      <a:pt x="682164" y="62587"/>
                    </a:cubicBezTo>
                    <a:lnTo>
                      <a:pt x="645501" y="25925"/>
                    </a:lnTo>
                    <a:cubicBezTo>
                      <a:pt x="628897" y="9325"/>
                      <a:pt x="606390" y="0"/>
                      <a:pt x="582912" y="0"/>
                    </a:cubicBezTo>
                    <a:lnTo>
                      <a:pt x="479981" y="0"/>
                    </a:lnTo>
                    <a:lnTo>
                      <a:pt x="479361" y="0"/>
                    </a:lnTo>
                    <a:cubicBezTo>
                      <a:pt x="455843" y="0"/>
                      <a:pt x="433291" y="9319"/>
                      <a:pt x="416631" y="25923"/>
                    </a:cubicBezTo>
                    <a:lnTo>
                      <a:pt x="416091" y="26461"/>
                    </a:lnTo>
                    <a:lnTo>
                      <a:pt x="347028" y="95522"/>
                    </a:lnTo>
                    <a:cubicBezTo>
                      <a:pt x="332628" y="109920"/>
                      <a:pt x="324541" y="129449"/>
                      <a:pt x="324541" y="149812"/>
                    </a:cubicBezTo>
                    <a:lnTo>
                      <a:pt x="324541" y="172991"/>
                    </a:lnTo>
                    <a:cubicBezTo>
                      <a:pt x="324541" y="214994"/>
                      <a:pt x="357876" y="258320"/>
                      <a:pt x="399425" y="264515"/>
                    </a:cubicBezTo>
                    <a:cubicBezTo>
                      <a:pt x="404035" y="265201"/>
                      <a:pt x="408580" y="265533"/>
                      <a:pt x="413052" y="265533"/>
                    </a:cubicBezTo>
                    <a:lnTo>
                      <a:pt x="413052" y="271427"/>
                    </a:lnTo>
                    <a:cubicBezTo>
                      <a:pt x="340344" y="313329"/>
                      <a:pt x="191162" y="397828"/>
                      <a:pt x="161623" y="427145"/>
                    </a:cubicBezTo>
                    <a:cubicBezTo>
                      <a:pt x="136764" y="452013"/>
                      <a:pt x="118015" y="491329"/>
                      <a:pt x="118015" y="531067"/>
                    </a:cubicBezTo>
                    <a:cubicBezTo>
                      <a:pt x="118015" y="548804"/>
                      <a:pt x="120335" y="566844"/>
                      <a:pt x="130648" y="590297"/>
                    </a:cubicBezTo>
                    <a:lnTo>
                      <a:pt x="44256" y="590074"/>
                    </a:lnTo>
                    <a:cubicBezTo>
                      <a:pt x="19815" y="590074"/>
                      <a:pt x="0" y="609890"/>
                      <a:pt x="0" y="634330"/>
                    </a:cubicBezTo>
                    <a:cubicBezTo>
                      <a:pt x="0" y="658770"/>
                      <a:pt x="19815" y="678585"/>
                      <a:pt x="44256" y="678585"/>
                    </a:cubicBezTo>
                    <a:lnTo>
                      <a:pt x="412613" y="678585"/>
                    </a:lnTo>
                    <a:cubicBezTo>
                      <a:pt x="434531" y="678585"/>
                      <a:pt x="449723" y="655049"/>
                      <a:pt x="439128" y="635864"/>
                    </a:cubicBezTo>
                    <a:cubicBezTo>
                      <a:pt x="429692" y="618785"/>
                      <a:pt x="414782" y="605162"/>
                      <a:pt x="396766" y="597343"/>
                    </a:cubicBezTo>
                    <a:cubicBezTo>
                      <a:pt x="406900" y="577214"/>
                      <a:pt x="412785" y="560556"/>
                      <a:pt x="438206" y="560556"/>
                    </a:cubicBezTo>
                    <a:lnTo>
                      <a:pt x="472059" y="560556"/>
                    </a:lnTo>
                    <a:lnTo>
                      <a:pt x="472059" y="649082"/>
                    </a:lnTo>
                    <a:cubicBezTo>
                      <a:pt x="472059" y="665375"/>
                      <a:pt x="485270" y="678585"/>
                      <a:pt x="501563" y="678585"/>
                    </a:cubicBezTo>
                    <a:lnTo>
                      <a:pt x="611330" y="678585"/>
                    </a:lnTo>
                    <a:cubicBezTo>
                      <a:pt x="633955" y="678585"/>
                      <a:pt x="648576" y="653909"/>
                      <a:pt x="637153" y="634372"/>
                    </a:cubicBezTo>
                    <a:cubicBezTo>
                      <a:pt x="623554" y="611103"/>
                      <a:pt x="599539" y="594668"/>
                      <a:pt x="571496" y="591175"/>
                    </a:cubicBezTo>
                    <a:lnTo>
                      <a:pt x="578057" y="538684"/>
                    </a:lnTo>
                    <a:cubicBezTo>
                      <a:pt x="613524" y="516914"/>
                      <a:pt x="639657" y="480743"/>
                      <a:pt x="646847" y="438869"/>
                    </a:cubicBezTo>
                    <a:cubicBezTo>
                      <a:pt x="656902" y="380277"/>
                      <a:pt x="631958" y="327360"/>
                      <a:pt x="590072" y="295706"/>
                    </a:cubicBezTo>
                    <a:lnTo>
                      <a:pt x="590072" y="236028"/>
                    </a:lnTo>
                    <a:lnTo>
                      <a:pt x="678583" y="236028"/>
                    </a:lnTo>
                    <a:cubicBezTo>
                      <a:pt x="711041" y="236028"/>
                      <a:pt x="751255" y="213256"/>
                      <a:pt x="767952" y="185425"/>
                    </a:cubicBezTo>
                    <a:cubicBezTo>
                      <a:pt x="774990" y="173701"/>
                      <a:pt x="803615" y="131185"/>
                      <a:pt x="803543" y="117910"/>
                    </a:cubicBezTo>
                    <a:cubicBezTo>
                      <a:pt x="803463" y="102583"/>
                      <a:pt x="791197" y="88511"/>
                      <a:pt x="773997" y="88511"/>
                    </a:cubicBezTo>
                    <a:close/>
                    <a:moveTo>
                      <a:pt x="412923" y="235714"/>
                    </a:moveTo>
                    <a:cubicBezTo>
                      <a:pt x="376851" y="235714"/>
                      <a:pt x="354044" y="205158"/>
                      <a:pt x="354044" y="173742"/>
                    </a:cubicBezTo>
                    <a:lnTo>
                      <a:pt x="354044" y="149820"/>
                    </a:lnTo>
                    <a:cubicBezTo>
                      <a:pt x="354044" y="137556"/>
                      <a:pt x="358726" y="125546"/>
                      <a:pt x="367889" y="116387"/>
                    </a:cubicBezTo>
                    <a:lnTo>
                      <a:pt x="436952" y="47328"/>
                    </a:lnTo>
                    <a:cubicBezTo>
                      <a:pt x="446221" y="38060"/>
                      <a:pt x="458663" y="31892"/>
                      <a:pt x="472059" y="30249"/>
                    </a:cubicBezTo>
                    <a:lnTo>
                      <a:pt x="472059" y="177022"/>
                    </a:lnTo>
                    <a:cubicBezTo>
                      <a:pt x="472059" y="208582"/>
                      <a:pt x="446646" y="235714"/>
                      <a:pt x="412923" y="235714"/>
                    </a:cubicBezTo>
                    <a:close/>
                    <a:moveTo>
                      <a:pt x="44256" y="649082"/>
                    </a:moveTo>
                    <a:cubicBezTo>
                      <a:pt x="36124" y="649082"/>
                      <a:pt x="29504" y="642464"/>
                      <a:pt x="29504" y="634330"/>
                    </a:cubicBezTo>
                    <a:cubicBezTo>
                      <a:pt x="29504" y="626196"/>
                      <a:pt x="36124" y="619578"/>
                      <a:pt x="44176" y="619578"/>
                    </a:cubicBezTo>
                    <a:cubicBezTo>
                      <a:pt x="151020" y="619854"/>
                      <a:pt x="124526" y="619784"/>
                      <a:pt x="148461" y="619847"/>
                    </a:cubicBezTo>
                    <a:cubicBezTo>
                      <a:pt x="159388" y="634197"/>
                      <a:pt x="161166" y="636624"/>
                      <a:pt x="177900" y="649082"/>
                    </a:cubicBezTo>
                    <a:lnTo>
                      <a:pt x="44256" y="649082"/>
                    </a:lnTo>
                    <a:close/>
                    <a:moveTo>
                      <a:pt x="742656" y="170247"/>
                    </a:moveTo>
                    <a:cubicBezTo>
                      <a:pt x="730683" y="190199"/>
                      <a:pt x="701849" y="206526"/>
                      <a:pt x="678585" y="206526"/>
                    </a:cubicBezTo>
                    <a:lnTo>
                      <a:pt x="603334" y="206526"/>
                    </a:lnTo>
                    <a:cubicBezTo>
                      <a:pt x="584131" y="206526"/>
                      <a:pt x="567910" y="194157"/>
                      <a:pt x="561795" y="177022"/>
                    </a:cubicBezTo>
                    <a:lnTo>
                      <a:pt x="531067" y="177022"/>
                    </a:lnTo>
                    <a:cubicBezTo>
                      <a:pt x="534841" y="195549"/>
                      <a:pt x="545732" y="211372"/>
                      <a:pt x="560570" y="222026"/>
                    </a:cubicBezTo>
                    <a:lnTo>
                      <a:pt x="560570" y="310392"/>
                    </a:lnTo>
                    <a:cubicBezTo>
                      <a:pt x="603069" y="342518"/>
                      <a:pt x="627170" y="379110"/>
                      <a:pt x="617769" y="433880"/>
                    </a:cubicBezTo>
                    <a:cubicBezTo>
                      <a:pt x="610301" y="477370"/>
                      <a:pt x="583993" y="500423"/>
                      <a:pt x="550543" y="520956"/>
                    </a:cubicBezTo>
                    <a:cubicBezTo>
                      <a:pt x="543455" y="577660"/>
                      <a:pt x="541308" y="594808"/>
                      <a:pt x="538557" y="616808"/>
                    </a:cubicBezTo>
                    <a:cubicBezTo>
                      <a:pt x="568313" y="620513"/>
                      <a:pt x="595116" y="620570"/>
                      <a:pt x="611330" y="649083"/>
                    </a:cubicBezTo>
                    <a:cubicBezTo>
                      <a:pt x="549636" y="649083"/>
                      <a:pt x="563119" y="649083"/>
                      <a:pt x="501563" y="649083"/>
                    </a:cubicBezTo>
                    <a:cubicBezTo>
                      <a:pt x="501563" y="578352"/>
                      <a:pt x="501563" y="572650"/>
                      <a:pt x="501563" y="501565"/>
                    </a:cubicBezTo>
                    <a:lnTo>
                      <a:pt x="472059" y="501565"/>
                    </a:lnTo>
                    <a:lnTo>
                      <a:pt x="472059" y="531054"/>
                    </a:lnTo>
                    <a:cubicBezTo>
                      <a:pt x="464245" y="531054"/>
                      <a:pt x="458027" y="531054"/>
                      <a:pt x="438206" y="531054"/>
                    </a:cubicBezTo>
                    <a:cubicBezTo>
                      <a:pt x="429100" y="531054"/>
                      <a:pt x="420609" y="533469"/>
                      <a:pt x="412556" y="536872"/>
                    </a:cubicBezTo>
                    <a:cubicBezTo>
                      <a:pt x="414003" y="496780"/>
                      <a:pt x="399497" y="456419"/>
                      <a:pt x="369835" y="426753"/>
                    </a:cubicBezTo>
                    <a:lnTo>
                      <a:pt x="348974" y="447614"/>
                    </a:lnTo>
                    <a:cubicBezTo>
                      <a:pt x="392716" y="491379"/>
                      <a:pt x="390039" y="555400"/>
                      <a:pt x="365108" y="594455"/>
                    </a:cubicBezTo>
                    <a:lnTo>
                      <a:pt x="356263" y="611942"/>
                    </a:lnTo>
                    <a:cubicBezTo>
                      <a:pt x="379213" y="621894"/>
                      <a:pt x="401210" y="628108"/>
                      <a:pt x="412611" y="649083"/>
                    </a:cubicBezTo>
                    <a:lnTo>
                      <a:pt x="265445" y="649083"/>
                    </a:lnTo>
                    <a:cubicBezTo>
                      <a:pt x="200076" y="649024"/>
                      <a:pt x="148452" y="596371"/>
                      <a:pt x="147675" y="532658"/>
                    </a:cubicBezTo>
                    <a:cubicBezTo>
                      <a:pt x="147048" y="497361"/>
                      <a:pt x="163061" y="460848"/>
                      <a:pt x="195475" y="436703"/>
                    </a:cubicBezTo>
                    <a:cubicBezTo>
                      <a:pt x="227947" y="412515"/>
                      <a:pt x="407470" y="308694"/>
                      <a:pt x="442556" y="288476"/>
                    </a:cubicBezTo>
                    <a:cubicBezTo>
                      <a:pt x="442556" y="280453"/>
                      <a:pt x="442570" y="267744"/>
                      <a:pt x="442533" y="260119"/>
                    </a:cubicBezTo>
                    <a:cubicBezTo>
                      <a:pt x="476843" y="247931"/>
                      <a:pt x="501563" y="215512"/>
                      <a:pt x="501563" y="177022"/>
                    </a:cubicBezTo>
                    <a:lnTo>
                      <a:pt x="501563" y="29504"/>
                    </a:lnTo>
                    <a:lnTo>
                      <a:pt x="582921" y="29504"/>
                    </a:lnTo>
                    <a:cubicBezTo>
                      <a:pt x="598573" y="29504"/>
                      <a:pt x="613578" y="35720"/>
                      <a:pt x="624641" y="46786"/>
                    </a:cubicBezTo>
                    <a:lnTo>
                      <a:pt x="661298" y="83446"/>
                    </a:lnTo>
                    <a:cubicBezTo>
                      <a:pt x="682308" y="104456"/>
                      <a:pt x="709933" y="116173"/>
                      <a:pt x="739422" y="117493"/>
                    </a:cubicBezTo>
                    <a:cubicBezTo>
                      <a:pt x="742540" y="128219"/>
                      <a:pt x="749794" y="137069"/>
                      <a:pt x="759418" y="142311"/>
                    </a:cubicBezTo>
                    <a:lnTo>
                      <a:pt x="742656" y="170247"/>
                    </a:lnTo>
                    <a:close/>
                  </a:path>
                </a:pathLst>
              </a:custGeom>
              <a:grpFill/>
              <a:ln w="1835" cap="flat">
                <a:noFill/>
                <a:prstDash val="solid"/>
                <a:miter/>
              </a:ln>
            </p:spPr>
            <p:txBody>
              <a:bodyPr rtlCol="0" anchor="ctr"/>
              <a:lstStyle/>
              <a:p>
                <a:endParaRPr lang="en-US"/>
              </a:p>
            </p:txBody>
          </p:sp>
          <p:sp>
            <p:nvSpPr>
              <p:cNvPr id="63" name="Freeform: Shape 147">
                <a:extLst>
                  <a:ext uri="{FF2B5EF4-FFF2-40B4-BE49-F238E27FC236}">
                    <a16:creationId xmlns:a16="http://schemas.microsoft.com/office/drawing/2014/main" xmlns="" id="{79EEA0FD-A453-4DB3-A68B-5CCBB186C48E}"/>
                  </a:ext>
                </a:extLst>
              </p:cNvPr>
              <p:cNvSpPr/>
              <p:nvPr/>
            </p:nvSpPr>
            <p:spPr>
              <a:xfrm>
                <a:off x="5336783" y="6694220"/>
                <a:ext cx="43475" cy="43475"/>
              </a:xfrm>
              <a:custGeom>
                <a:avLst/>
                <a:gdLst>
                  <a:gd name="connsiteX0" fmla="*/ 0 w 43475"/>
                  <a:gd name="connsiteY0" fmla="*/ 0 h 43475"/>
                  <a:gd name="connsiteX1" fmla="*/ 43475 w 43475"/>
                  <a:gd name="connsiteY1" fmla="*/ 0 h 43475"/>
                  <a:gd name="connsiteX2" fmla="*/ 43475 w 43475"/>
                  <a:gd name="connsiteY2" fmla="*/ 43475 h 43475"/>
                  <a:gd name="connsiteX3" fmla="*/ 0 w 43475"/>
                  <a:gd name="connsiteY3" fmla="*/ 43475 h 43475"/>
                </a:gdLst>
                <a:ahLst/>
                <a:cxnLst>
                  <a:cxn ang="0">
                    <a:pos x="connsiteX0" y="connsiteY0"/>
                  </a:cxn>
                  <a:cxn ang="0">
                    <a:pos x="connsiteX1" y="connsiteY1"/>
                  </a:cxn>
                  <a:cxn ang="0">
                    <a:pos x="connsiteX2" y="connsiteY2"/>
                  </a:cxn>
                  <a:cxn ang="0">
                    <a:pos x="connsiteX3" y="connsiteY3"/>
                  </a:cxn>
                </a:cxnLst>
                <a:rect l="l" t="t" r="r" b="b"/>
                <a:pathLst>
                  <a:path w="43475" h="43475">
                    <a:moveTo>
                      <a:pt x="0" y="0"/>
                    </a:moveTo>
                    <a:lnTo>
                      <a:pt x="43475" y="0"/>
                    </a:lnTo>
                    <a:lnTo>
                      <a:pt x="43475" y="43475"/>
                    </a:lnTo>
                    <a:lnTo>
                      <a:pt x="0" y="43475"/>
                    </a:lnTo>
                    <a:close/>
                  </a:path>
                </a:pathLst>
              </a:custGeom>
              <a:grpFill/>
              <a:ln w="2716" cap="flat">
                <a:noFill/>
                <a:prstDash val="solid"/>
                <a:miter/>
              </a:ln>
            </p:spPr>
            <p:txBody>
              <a:bodyPr rtlCol="0" anchor="ctr"/>
              <a:lstStyle/>
              <a:p>
                <a:endParaRPr lang="en-US"/>
              </a:p>
            </p:txBody>
          </p:sp>
          <p:sp>
            <p:nvSpPr>
              <p:cNvPr id="64" name="Freeform: Shape 148">
                <a:extLst>
                  <a:ext uri="{FF2B5EF4-FFF2-40B4-BE49-F238E27FC236}">
                    <a16:creationId xmlns:a16="http://schemas.microsoft.com/office/drawing/2014/main" xmlns="" id="{E91732DD-6858-4EF2-A392-69D0C251291A}"/>
                  </a:ext>
                </a:extLst>
              </p:cNvPr>
              <p:cNvSpPr/>
              <p:nvPr/>
            </p:nvSpPr>
            <p:spPr>
              <a:xfrm>
                <a:off x="5053833" y="6288984"/>
                <a:ext cx="1133427" cy="680049"/>
              </a:xfrm>
              <a:custGeom>
                <a:avLst/>
                <a:gdLst>
                  <a:gd name="connsiteX0" fmla="*/ 8158 w 1304276"/>
                  <a:gd name="connsiteY0" fmla="*/ 38712 h 782556"/>
                  <a:gd name="connsiteX1" fmla="*/ 48933 w 1304276"/>
                  <a:gd name="connsiteY1" fmla="*/ 71332 h 782556"/>
                  <a:gd name="connsiteX2" fmla="*/ 108695 w 1304276"/>
                  <a:gd name="connsiteY2" fmla="*/ 195661 h 782556"/>
                  <a:gd name="connsiteX3" fmla="*/ 108695 w 1304276"/>
                  <a:gd name="connsiteY3" fmla="*/ 239115 h 782556"/>
                  <a:gd name="connsiteX4" fmla="*/ 119249 w 1304276"/>
                  <a:gd name="connsiteY4" fmla="*/ 257755 h 782556"/>
                  <a:gd name="connsiteX5" fmla="*/ 140082 w 1304276"/>
                  <a:gd name="connsiteY5" fmla="*/ 270254 h 782556"/>
                  <a:gd name="connsiteX6" fmla="*/ 217384 w 1304276"/>
                  <a:gd name="connsiteY6" fmla="*/ 406783 h 782556"/>
                  <a:gd name="connsiteX7" fmla="*/ 217384 w 1304276"/>
                  <a:gd name="connsiteY7" fmla="*/ 434754 h 782556"/>
                  <a:gd name="connsiteX8" fmla="*/ 232247 w 1304276"/>
                  <a:gd name="connsiteY8" fmla="*/ 455375 h 782556"/>
                  <a:gd name="connsiteX9" fmla="*/ 238942 w 1304276"/>
                  <a:gd name="connsiteY9" fmla="*/ 457608 h 782556"/>
                  <a:gd name="connsiteX10" fmla="*/ 347810 w 1304276"/>
                  <a:gd name="connsiteY10" fmla="*/ 608655 h 782556"/>
                  <a:gd name="connsiteX11" fmla="*/ 369547 w 1304276"/>
                  <a:gd name="connsiteY11" fmla="*/ 630393 h 782556"/>
                  <a:gd name="connsiteX12" fmla="*/ 551057 w 1304276"/>
                  <a:gd name="connsiteY12" fmla="*/ 690470 h 782556"/>
                  <a:gd name="connsiteX13" fmla="*/ 636777 w 1304276"/>
                  <a:gd name="connsiteY13" fmla="*/ 776190 h 782556"/>
                  <a:gd name="connsiteX14" fmla="*/ 667520 w 1304276"/>
                  <a:gd name="connsiteY14" fmla="*/ 776190 h 782556"/>
                  <a:gd name="connsiteX15" fmla="*/ 667520 w 1304276"/>
                  <a:gd name="connsiteY15" fmla="*/ 776190 h 782556"/>
                  <a:gd name="connsiteX16" fmla="*/ 753218 w 1304276"/>
                  <a:gd name="connsiteY16" fmla="*/ 690470 h 782556"/>
                  <a:gd name="connsiteX17" fmla="*/ 934727 w 1304276"/>
                  <a:gd name="connsiteY17" fmla="*/ 630393 h 782556"/>
                  <a:gd name="connsiteX18" fmla="*/ 956465 w 1304276"/>
                  <a:gd name="connsiteY18" fmla="*/ 608655 h 782556"/>
                  <a:gd name="connsiteX19" fmla="*/ 1065336 w 1304276"/>
                  <a:gd name="connsiteY19" fmla="*/ 457608 h 782556"/>
                  <a:gd name="connsiteX20" fmla="*/ 1072028 w 1304276"/>
                  <a:gd name="connsiteY20" fmla="*/ 455375 h 782556"/>
                  <a:gd name="connsiteX21" fmla="*/ 1086891 w 1304276"/>
                  <a:gd name="connsiteY21" fmla="*/ 434754 h 782556"/>
                  <a:gd name="connsiteX22" fmla="*/ 1086891 w 1304276"/>
                  <a:gd name="connsiteY22" fmla="*/ 406783 h 782556"/>
                  <a:gd name="connsiteX23" fmla="*/ 1164193 w 1304276"/>
                  <a:gd name="connsiteY23" fmla="*/ 270254 h 782556"/>
                  <a:gd name="connsiteX24" fmla="*/ 1185026 w 1304276"/>
                  <a:gd name="connsiteY24" fmla="*/ 257755 h 782556"/>
                  <a:gd name="connsiteX25" fmla="*/ 1195580 w 1304276"/>
                  <a:gd name="connsiteY25" fmla="*/ 239115 h 782556"/>
                  <a:gd name="connsiteX26" fmla="*/ 1195580 w 1304276"/>
                  <a:gd name="connsiteY26" fmla="*/ 195661 h 782556"/>
                  <a:gd name="connsiteX27" fmla="*/ 1255337 w 1304276"/>
                  <a:gd name="connsiteY27" fmla="*/ 71332 h 782556"/>
                  <a:gd name="connsiteX28" fmla="*/ 1296116 w 1304276"/>
                  <a:gd name="connsiteY28" fmla="*/ 38712 h 782556"/>
                  <a:gd name="connsiteX29" fmla="*/ 1299513 w 1304276"/>
                  <a:gd name="connsiteY29" fmla="*/ 8160 h 782556"/>
                  <a:gd name="connsiteX30" fmla="*/ 1282530 w 1304276"/>
                  <a:gd name="connsiteY30" fmla="*/ 0 h 782556"/>
                  <a:gd name="connsiteX31" fmla="*/ 1021678 w 1304276"/>
                  <a:gd name="connsiteY31" fmla="*/ 0 h 782556"/>
                  <a:gd name="connsiteX32" fmla="*/ 1006307 w 1304276"/>
                  <a:gd name="connsiteY32" fmla="*/ 6366 h 782556"/>
                  <a:gd name="connsiteX33" fmla="*/ 810668 w 1304276"/>
                  <a:gd name="connsiteY33" fmla="*/ 202006 h 782556"/>
                  <a:gd name="connsiteX34" fmla="*/ 804301 w 1304276"/>
                  <a:gd name="connsiteY34" fmla="*/ 217377 h 782556"/>
                  <a:gd name="connsiteX35" fmla="*/ 804301 w 1304276"/>
                  <a:gd name="connsiteY35" fmla="*/ 391278 h 782556"/>
                  <a:gd name="connsiteX36" fmla="*/ 782564 w 1304276"/>
                  <a:gd name="connsiteY36" fmla="*/ 413016 h 782556"/>
                  <a:gd name="connsiteX37" fmla="*/ 760826 w 1304276"/>
                  <a:gd name="connsiteY37" fmla="*/ 413016 h 782556"/>
                  <a:gd name="connsiteX38" fmla="*/ 760826 w 1304276"/>
                  <a:gd name="connsiteY38" fmla="*/ 304328 h 782556"/>
                  <a:gd name="connsiteX39" fmla="*/ 739088 w 1304276"/>
                  <a:gd name="connsiteY39" fmla="*/ 282590 h 782556"/>
                  <a:gd name="connsiteX40" fmla="*/ 723717 w 1304276"/>
                  <a:gd name="connsiteY40" fmla="*/ 288956 h 782556"/>
                  <a:gd name="connsiteX41" fmla="*/ 664870 w 1304276"/>
                  <a:gd name="connsiteY41" fmla="*/ 347803 h 782556"/>
                  <a:gd name="connsiteX42" fmla="*/ 639405 w 1304276"/>
                  <a:gd name="connsiteY42" fmla="*/ 347803 h 782556"/>
                  <a:gd name="connsiteX43" fmla="*/ 580558 w 1304276"/>
                  <a:gd name="connsiteY43" fmla="*/ 288956 h 782556"/>
                  <a:gd name="connsiteX44" fmla="*/ 549815 w 1304276"/>
                  <a:gd name="connsiteY44" fmla="*/ 288956 h 782556"/>
                  <a:gd name="connsiteX45" fmla="*/ 543449 w 1304276"/>
                  <a:gd name="connsiteY45" fmla="*/ 304328 h 782556"/>
                  <a:gd name="connsiteX46" fmla="*/ 543449 w 1304276"/>
                  <a:gd name="connsiteY46" fmla="*/ 413016 h 782556"/>
                  <a:gd name="connsiteX47" fmla="*/ 521711 w 1304276"/>
                  <a:gd name="connsiteY47" fmla="*/ 413016 h 782556"/>
                  <a:gd name="connsiteX48" fmla="*/ 499974 w 1304276"/>
                  <a:gd name="connsiteY48" fmla="*/ 391278 h 782556"/>
                  <a:gd name="connsiteX49" fmla="*/ 499974 w 1304276"/>
                  <a:gd name="connsiteY49" fmla="*/ 217377 h 782556"/>
                  <a:gd name="connsiteX50" fmla="*/ 493607 w 1304276"/>
                  <a:gd name="connsiteY50" fmla="*/ 202006 h 782556"/>
                  <a:gd name="connsiteX51" fmla="*/ 297968 w 1304276"/>
                  <a:gd name="connsiteY51" fmla="*/ 6366 h 782556"/>
                  <a:gd name="connsiteX52" fmla="*/ 282597 w 1304276"/>
                  <a:gd name="connsiteY52" fmla="*/ 0 h 782556"/>
                  <a:gd name="connsiteX53" fmla="*/ 21744 w 1304276"/>
                  <a:gd name="connsiteY53" fmla="*/ 0 h 782556"/>
                  <a:gd name="connsiteX54" fmla="*/ 0 w 1304276"/>
                  <a:gd name="connsiteY54" fmla="*/ 21730 h 782556"/>
                  <a:gd name="connsiteX55" fmla="*/ 8158 w 1304276"/>
                  <a:gd name="connsiteY55" fmla="*/ 38712 h 782556"/>
                  <a:gd name="connsiteX56" fmla="*/ 760826 w 1304276"/>
                  <a:gd name="connsiteY56" fmla="*/ 456491 h 782556"/>
                  <a:gd name="connsiteX57" fmla="*/ 782564 w 1304276"/>
                  <a:gd name="connsiteY57" fmla="*/ 456491 h 782556"/>
                  <a:gd name="connsiteX58" fmla="*/ 847777 w 1304276"/>
                  <a:gd name="connsiteY58" fmla="*/ 391278 h 782556"/>
                  <a:gd name="connsiteX59" fmla="*/ 847777 w 1304276"/>
                  <a:gd name="connsiteY59" fmla="*/ 226379 h 782556"/>
                  <a:gd name="connsiteX60" fmla="*/ 1030680 w 1304276"/>
                  <a:gd name="connsiteY60" fmla="*/ 43475 h 782556"/>
                  <a:gd name="connsiteX61" fmla="*/ 1220909 w 1304276"/>
                  <a:gd name="connsiteY61" fmla="*/ 43475 h 782556"/>
                  <a:gd name="connsiteX62" fmla="*/ 1152104 w 1304276"/>
                  <a:gd name="connsiteY62" fmla="*/ 195661 h 782556"/>
                  <a:gd name="connsiteX63" fmla="*/ 1152104 w 1304276"/>
                  <a:gd name="connsiteY63" fmla="*/ 217377 h 782556"/>
                  <a:gd name="connsiteX64" fmla="*/ 912990 w 1304276"/>
                  <a:gd name="connsiteY64" fmla="*/ 217377 h 782556"/>
                  <a:gd name="connsiteX65" fmla="*/ 912990 w 1304276"/>
                  <a:gd name="connsiteY65" fmla="*/ 260852 h 782556"/>
                  <a:gd name="connsiteX66" fmla="*/ 1105534 w 1304276"/>
                  <a:gd name="connsiteY66" fmla="*/ 260852 h 782556"/>
                  <a:gd name="connsiteX67" fmla="*/ 1043497 w 1304276"/>
                  <a:gd name="connsiteY67" fmla="*/ 401824 h 782556"/>
                  <a:gd name="connsiteX68" fmla="*/ 921552 w 1304276"/>
                  <a:gd name="connsiteY68" fmla="*/ 349561 h 782556"/>
                  <a:gd name="connsiteX69" fmla="*/ 904433 w 1304276"/>
                  <a:gd name="connsiteY69" fmla="*/ 389520 h 782556"/>
                  <a:gd name="connsiteX70" fmla="*/ 1010874 w 1304276"/>
                  <a:gd name="connsiteY70" fmla="*/ 435140 h 782556"/>
                  <a:gd name="connsiteX71" fmla="*/ 922734 w 1304276"/>
                  <a:gd name="connsiteY71" fmla="*/ 546431 h 782556"/>
                  <a:gd name="connsiteX72" fmla="*/ 888154 w 1304276"/>
                  <a:gd name="connsiteY72" fmla="*/ 488783 h 782556"/>
                  <a:gd name="connsiteX73" fmla="*/ 850874 w 1304276"/>
                  <a:gd name="connsiteY73" fmla="*/ 511151 h 782556"/>
                  <a:gd name="connsiteX74" fmla="*/ 897570 w 1304276"/>
                  <a:gd name="connsiteY74" fmla="*/ 588977 h 782556"/>
                  <a:gd name="connsiteX75" fmla="*/ 760826 w 1304276"/>
                  <a:gd name="connsiteY75" fmla="*/ 633564 h 782556"/>
                  <a:gd name="connsiteX76" fmla="*/ 586924 w 1304276"/>
                  <a:gd name="connsiteY76" fmla="*/ 434754 h 782556"/>
                  <a:gd name="connsiteX77" fmla="*/ 586924 w 1304276"/>
                  <a:gd name="connsiteY77" fmla="*/ 356808 h 782556"/>
                  <a:gd name="connsiteX78" fmla="*/ 615029 w 1304276"/>
                  <a:gd name="connsiteY78" fmla="*/ 384912 h 782556"/>
                  <a:gd name="connsiteX79" fmla="*/ 630400 w 1304276"/>
                  <a:gd name="connsiteY79" fmla="*/ 391278 h 782556"/>
                  <a:gd name="connsiteX80" fmla="*/ 673875 w 1304276"/>
                  <a:gd name="connsiteY80" fmla="*/ 391278 h 782556"/>
                  <a:gd name="connsiteX81" fmla="*/ 689246 w 1304276"/>
                  <a:gd name="connsiteY81" fmla="*/ 384912 h 782556"/>
                  <a:gd name="connsiteX82" fmla="*/ 717351 w 1304276"/>
                  <a:gd name="connsiteY82" fmla="*/ 356808 h 782556"/>
                  <a:gd name="connsiteX83" fmla="*/ 717351 w 1304276"/>
                  <a:gd name="connsiteY83" fmla="*/ 664864 h 782556"/>
                  <a:gd name="connsiteX84" fmla="*/ 652137 w 1304276"/>
                  <a:gd name="connsiteY84" fmla="*/ 730077 h 782556"/>
                  <a:gd name="connsiteX85" fmla="*/ 586924 w 1304276"/>
                  <a:gd name="connsiteY85" fmla="*/ 664864 h 782556"/>
                  <a:gd name="connsiteX86" fmla="*/ 273595 w 1304276"/>
                  <a:gd name="connsiteY86" fmla="*/ 43475 h 782556"/>
                  <a:gd name="connsiteX87" fmla="*/ 456498 w 1304276"/>
                  <a:gd name="connsiteY87" fmla="*/ 226379 h 782556"/>
                  <a:gd name="connsiteX88" fmla="*/ 456498 w 1304276"/>
                  <a:gd name="connsiteY88" fmla="*/ 391278 h 782556"/>
                  <a:gd name="connsiteX89" fmla="*/ 521711 w 1304276"/>
                  <a:gd name="connsiteY89" fmla="*/ 456491 h 782556"/>
                  <a:gd name="connsiteX90" fmla="*/ 543449 w 1304276"/>
                  <a:gd name="connsiteY90" fmla="*/ 456491 h 782556"/>
                  <a:gd name="connsiteX91" fmla="*/ 543449 w 1304276"/>
                  <a:gd name="connsiteY91" fmla="*/ 633564 h 782556"/>
                  <a:gd name="connsiteX92" fmla="*/ 406705 w 1304276"/>
                  <a:gd name="connsiteY92" fmla="*/ 588977 h 782556"/>
                  <a:gd name="connsiteX93" fmla="*/ 453401 w 1304276"/>
                  <a:gd name="connsiteY93" fmla="*/ 511151 h 782556"/>
                  <a:gd name="connsiteX94" fmla="*/ 416120 w 1304276"/>
                  <a:gd name="connsiteY94" fmla="*/ 488783 h 782556"/>
                  <a:gd name="connsiteX95" fmla="*/ 381541 w 1304276"/>
                  <a:gd name="connsiteY95" fmla="*/ 546431 h 782556"/>
                  <a:gd name="connsiteX96" fmla="*/ 293406 w 1304276"/>
                  <a:gd name="connsiteY96" fmla="*/ 435153 h 782556"/>
                  <a:gd name="connsiteX97" fmla="*/ 399847 w 1304276"/>
                  <a:gd name="connsiteY97" fmla="*/ 389534 h 782556"/>
                  <a:gd name="connsiteX98" fmla="*/ 382729 w 1304276"/>
                  <a:gd name="connsiteY98" fmla="*/ 349575 h 782556"/>
                  <a:gd name="connsiteX99" fmla="*/ 260778 w 1304276"/>
                  <a:gd name="connsiteY99" fmla="*/ 401824 h 782556"/>
                  <a:gd name="connsiteX100" fmla="*/ 198741 w 1304276"/>
                  <a:gd name="connsiteY100" fmla="*/ 260852 h 782556"/>
                  <a:gd name="connsiteX101" fmla="*/ 391285 w 1304276"/>
                  <a:gd name="connsiteY101" fmla="*/ 260852 h 782556"/>
                  <a:gd name="connsiteX102" fmla="*/ 391285 w 1304276"/>
                  <a:gd name="connsiteY102" fmla="*/ 217377 h 782556"/>
                  <a:gd name="connsiteX103" fmla="*/ 152171 w 1304276"/>
                  <a:gd name="connsiteY103" fmla="*/ 217377 h 782556"/>
                  <a:gd name="connsiteX104" fmla="*/ 152171 w 1304276"/>
                  <a:gd name="connsiteY104" fmla="*/ 195661 h 782556"/>
                  <a:gd name="connsiteX105" fmla="*/ 83365 w 1304276"/>
                  <a:gd name="connsiteY105" fmla="*/ 43475 h 78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04276" h="782556">
                    <a:moveTo>
                      <a:pt x="8158" y="38712"/>
                    </a:moveTo>
                    <a:lnTo>
                      <a:pt x="48933" y="71332"/>
                    </a:lnTo>
                    <a:cubicBezTo>
                      <a:pt x="86796" y="101474"/>
                      <a:pt x="108808" y="147265"/>
                      <a:pt x="108695" y="195661"/>
                    </a:cubicBezTo>
                    <a:lnTo>
                      <a:pt x="108695" y="239115"/>
                    </a:lnTo>
                    <a:cubicBezTo>
                      <a:pt x="108695" y="246750"/>
                      <a:pt x="112701" y="253826"/>
                      <a:pt x="119249" y="257755"/>
                    </a:cubicBezTo>
                    <a:lnTo>
                      <a:pt x="140082" y="270254"/>
                    </a:lnTo>
                    <a:cubicBezTo>
                      <a:pt x="187922" y="299143"/>
                      <a:pt x="217225" y="350898"/>
                      <a:pt x="217384" y="406783"/>
                    </a:cubicBezTo>
                    <a:lnTo>
                      <a:pt x="217384" y="434754"/>
                    </a:lnTo>
                    <a:cubicBezTo>
                      <a:pt x="217384" y="444109"/>
                      <a:pt x="223371" y="452416"/>
                      <a:pt x="232247" y="455375"/>
                    </a:cubicBezTo>
                    <a:lnTo>
                      <a:pt x="238942" y="457608"/>
                    </a:lnTo>
                    <a:cubicBezTo>
                      <a:pt x="303995" y="479226"/>
                      <a:pt x="347872" y="540103"/>
                      <a:pt x="347810" y="608655"/>
                    </a:cubicBezTo>
                    <a:cubicBezTo>
                      <a:pt x="347810" y="620660"/>
                      <a:pt x="357543" y="630393"/>
                      <a:pt x="369547" y="630393"/>
                    </a:cubicBezTo>
                    <a:cubicBezTo>
                      <a:pt x="434913" y="630534"/>
                      <a:pt x="498517" y="651587"/>
                      <a:pt x="551057" y="690470"/>
                    </a:cubicBezTo>
                    <a:lnTo>
                      <a:pt x="636777" y="776190"/>
                    </a:lnTo>
                    <a:cubicBezTo>
                      <a:pt x="645266" y="784679"/>
                      <a:pt x="659028" y="784679"/>
                      <a:pt x="667520" y="776190"/>
                    </a:cubicBezTo>
                    <a:cubicBezTo>
                      <a:pt x="667520" y="776190"/>
                      <a:pt x="667520" y="776190"/>
                      <a:pt x="667520" y="776190"/>
                    </a:cubicBezTo>
                    <a:lnTo>
                      <a:pt x="753218" y="690470"/>
                    </a:lnTo>
                    <a:cubicBezTo>
                      <a:pt x="805758" y="651587"/>
                      <a:pt x="869362" y="630534"/>
                      <a:pt x="934727" y="630393"/>
                    </a:cubicBezTo>
                    <a:cubicBezTo>
                      <a:pt x="946732" y="630393"/>
                      <a:pt x="956465" y="620660"/>
                      <a:pt x="956465" y="608655"/>
                    </a:cubicBezTo>
                    <a:cubicBezTo>
                      <a:pt x="956403" y="540103"/>
                      <a:pt x="1000280" y="479226"/>
                      <a:pt x="1065336" y="457608"/>
                    </a:cubicBezTo>
                    <a:lnTo>
                      <a:pt x="1072028" y="455375"/>
                    </a:lnTo>
                    <a:cubicBezTo>
                      <a:pt x="1080905" y="452416"/>
                      <a:pt x="1086891" y="444109"/>
                      <a:pt x="1086891" y="434754"/>
                    </a:cubicBezTo>
                    <a:lnTo>
                      <a:pt x="1086891" y="406783"/>
                    </a:lnTo>
                    <a:cubicBezTo>
                      <a:pt x="1087049" y="350898"/>
                      <a:pt x="1116354" y="299143"/>
                      <a:pt x="1164193" y="270254"/>
                    </a:cubicBezTo>
                    <a:lnTo>
                      <a:pt x="1185026" y="257755"/>
                    </a:lnTo>
                    <a:cubicBezTo>
                      <a:pt x="1191575" y="253826"/>
                      <a:pt x="1195580" y="246750"/>
                      <a:pt x="1195580" y="239115"/>
                    </a:cubicBezTo>
                    <a:lnTo>
                      <a:pt x="1195580" y="195661"/>
                    </a:lnTo>
                    <a:cubicBezTo>
                      <a:pt x="1195466" y="147267"/>
                      <a:pt x="1217475" y="101474"/>
                      <a:pt x="1255337" y="71332"/>
                    </a:cubicBezTo>
                    <a:lnTo>
                      <a:pt x="1296116" y="38712"/>
                    </a:lnTo>
                    <a:cubicBezTo>
                      <a:pt x="1305491" y="31213"/>
                      <a:pt x="1307013" y="17534"/>
                      <a:pt x="1299513" y="8160"/>
                    </a:cubicBezTo>
                    <a:cubicBezTo>
                      <a:pt x="1295386" y="3000"/>
                      <a:pt x="1289136" y="-3"/>
                      <a:pt x="1282530" y="0"/>
                    </a:cubicBezTo>
                    <a:lnTo>
                      <a:pt x="1021678" y="0"/>
                    </a:lnTo>
                    <a:cubicBezTo>
                      <a:pt x="1015912" y="0"/>
                      <a:pt x="1010383" y="2291"/>
                      <a:pt x="1006307" y="6366"/>
                    </a:cubicBezTo>
                    <a:lnTo>
                      <a:pt x="810668" y="202006"/>
                    </a:lnTo>
                    <a:cubicBezTo>
                      <a:pt x="806592" y="206081"/>
                      <a:pt x="804301" y="211611"/>
                      <a:pt x="804301" y="217377"/>
                    </a:cubicBezTo>
                    <a:lnTo>
                      <a:pt x="804301" y="391278"/>
                    </a:lnTo>
                    <a:cubicBezTo>
                      <a:pt x="804288" y="403278"/>
                      <a:pt x="794563" y="413002"/>
                      <a:pt x="782564" y="413016"/>
                    </a:cubicBezTo>
                    <a:lnTo>
                      <a:pt x="760826" y="413016"/>
                    </a:lnTo>
                    <a:lnTo>
                      <a:pt x="760826" y="304328"/>
                    </a:lnTo>
                    <a:cubicBezTo>
                      <a:pt x="760826" y="292323"/>
                      <a:pt x="751096" y="282590"/>
                      <a:pt x="739088" y="282590"/>
                    </a:cubicBezTo>
                    <a:cubicBezTo>
                      <a:pt x="733322" y="282590"/>
                      <a:pt x="727793" y="284881"/>
                      <a:pt x="723717" y="288956"/>
                    </a:cubicBezTo>
                    <a:lnTo>
                      <a:pt x="664870" y="347803"/>
                    </a:lnTo>
                    <a:lnTo>
                      <a:pt x="639405" y="347803"/>
                    </a:lnTo>
                    <a:lnTo>
                      <a:pt x="580558" y="288956"/>
                    </a:lnTo>
                    <a:cubicBezTo>
                      <a:pt x="572069" y="280468"/>
                      <a:pt x="558307" y="280468"/>
                      <a:pt x="549815" y="288956"/>
                    </a:cubicBezTo>
                    <a:cubicBezTo>
                      <a:pt x="545740" y="293032"/>
                      <a:pt x="543449" y="298562"/>
                      <a:pt x="543449" y="304328"/>
                    </a:cubicBezTo>
                    <a:lnTo>
                      <a:pt x="543449" y="413016"/>
                    </a:lnTo>
                    <a:lnTo>
                      <a:pt x="521711" y="413016"/>
                    </a:lnTo>
                    <a:cubicBezTo>
                      <a:pt x="509712" y="413002"/>
                      <a:pt x="499987" y="403278"/>
                      <a:pt x="499974" y="391278"/>
                    </a:cubicBezTo>
                    <a:lnTo>
                      <a:pt x="499974" y="217377"/>
                    </a:lnTo>
                    <a:cubicBezTo>
                      <a:pt x="499974" y="211611"/>
                      <a:pt x="497683" y="206081"/>
                      <a:pt x="493607" y="202006"/>
                    </a:cubicBezTo>
                    <a:lnTo>
                      <a:pt x="297968" y="6366"/>
                    </a:lnTo>
                    <a:cubicBezTo>
                      <a:pt x="293892" y="2291"/>
                      <a:pt x="288363" y="0"/>
                      <a:pt x="282597" y="0"/>
                    </a:cubicBezTo>
                    <a:lnTo>
                      <a:pt x="21744" y="0"/>
                    </a:lnTo>
                    <a:cubicBezTo>
                      <a:pt x="9739" y="-3"/>
                      <a:pt x="4" y="9725"/>
                      <a:pt x="0" y="21730"/>
                    </a:cubicBezTo>
                    <a:cubicBezTo>
                      <a:pt x="-2" y="28338"/>
                      <a:pt x="3000" y="34585"/>
                      <a:pt x="8158" y="38712"/>
                    </a:cubicBezTo>
                    <a:close/>
                    <a:moveTo>
                      <a:pt x="760826" y="456491"/>
                    </a:moveTo>
                    <a:lnTo>
                      <a:pt x="782564" y="456491"/>
                    </a:lnTo>
                    <a:cubicBezTo>
                      <a:pt x="818564" y="456451"/>
                      <a:pt x="847736" y="427279"/>
                      <a:pt x="847777" y="391278"/>
                    </a:cubicBezTo>
                    <a:lnTo>
                      <a:pt x="847777" y="226379"/>
                    </a:lnTo>
                    <a:lnTo>
                      <a:pt x="1030680" y="43475"/>
                    </a:lnTo>
                    <a:lnTo>
                      <a:pt x="1220909" y="43475"/>
                    </a:lnTo>
                    <a:cubicBezTo>
                      <a:pt x="1177051" y="81872"/>
                      <a:pt x="1151960" y="137371"/>
                      <a:pt x="1152104" y="195661"/>
                    </a:cubicBezTo>
                    <a:lnTo>
                      <a:pt x="1152104" y="217377"/>
                    </a:lnTo>
                    <a:lnTo>
                      <a:pt x="912990" y="217377"/>
                    </a:lnTo>
                    <a:lnTo>
                      <a:pt x="912990" y="260852"/>
                    </a:lnTo>
                    <a:lnTo>
                      <a:pt x="1105534" y="260852"/>
                    </a:lnTo>
                    <a:cubicBezTo>
                      <a:pt x="1067227" y="297929"/>
                      <a:pt x="1044959" y="348531"/>
                      <a:pt x="1043497" y="401824"/>
                    </a:cubicBezTo>
                    <a:lnTo>
                      <a:pt x="921552" y="349561"/>
                    </a:lnTo>
                    <a:lnTo>
                      <a:pt x="904433" y="389520"/>
                    </a:lnTo>
                    <a:lnTo>
                      <a:pt x="1010874" y="435140"/>
                    </a:lnTo>
                    <a:cubicBezTo>
                      <a:pt x="969021" y="460380"/>
                      <a:pt x="937714" y="499910"/>
                      <a:pt x="922734" y="546431"/>
                    </a:cubicBezTo>
                    <a:lnTo>
                      <a:pt x="888154" y="488783"/>
                    </a:lnTo>
                    <a:lnTo>
                      <a:pt x="850874" y="511151"/>
                    </a:lnTo>
                    <a:lnTo>
                      <a:pt x="897570" y="588977"/>
                    </a:lnTo>
                    <a:cubicBezTo>
                      <a:pt x="849402" y="594249"/>
                      <a:pt x="802842" y="609427"/>
                      <a:pt x="760826" y="633564"/>
                    </a:cubicBezTo>
                    <a:close/>
                    <a:moveTo>
                      <a:pt x="586924" y="434754"/>
                    </a:moveTo>
                    <a:lnTo>
                      <a:pt x="586924" y="356808"/>
                    </a:lnTo>
                    <a:lnTo>
                      <a:pt x="615029" y="384912"/>
                    </a:lnTo>
                    <a:cubicBezTo>
                      <a:pt x="619104" y="388988"/>
                      <a:pt x="624634" y="391278"/>
                      <a:pt x="630400" y="391278"/>
                    </a:cubicBezTo>
                    <a:lnTo>
                      <a:pt x="673875" y="391278"/>
                    </a:lnTo>
                    <a:cubicBezTo>
                      <a:pt x="679641" y="391278"/>
                      <a:pt x="685171" y="388988"/>
                      <a:pt x="689246" y="384912"/>
                    </a:cubicBezTo>
                    <a:lnTo>
                      <a:pt x="717351" y="356808"/>
                    </a:lnTo>
                    <a:lnTo>
                      <a:pt x="717351" y="664864"/>
                    </a:lnTo>
                    <a:lnTo>
                      <a:pt x="652137" y="730077"/>
                    </a:lnTo>
                    <a:lnTo>
                      <a:pt x="586924" y="664864"/>
                    </a:lnTo>
                    <a:close/>
                    <a:moveTo>
                      <a:pt x="273595" y="43475"/>
                    </a:moveTo>
                    <a:lnTo>
                      <a:pt x="456498" y="226379"/>
                    </a:lnTo>
                    <a:lnTo>
                      <a:pt x="456498" y="391278"/>
                    </a:lnTo>
                    <a:cubicBezTo>
                      <a:pt x="456539" y="427279"/>
                      <a:pt x="485711" y="456451"/>
                      <a:pt x="521711" y="456491"/>
                    </a:cubicBezTo>
                    <a:lnTo>
                      <a:pt x="543449" y="456491"/>
                    </a:lnTo>
                    <a:lnTo>
                      <a:pt x="543449" y="633564"/>
                    </a:lnTo>
                    <a:cubicBezTo>
                      <a:pt x="501433" y="609427"/>
                      <a:pt x="454873" y="594249"/>
                      <a:pt x="406705" y="588977"/>
                    </a:cubicBezTo>
                    <a:lnTo>
                      <a:pt x="453401" y="511151"/>
                    </a:lnTo>
                    <a:lnTo>
                      <a:pt x="416120" y="488783"/>
                    </a:lnTo>
                    <a:lnTo>
                      <a:pt x="381541" y="546431"/>
                    </a:lnTo>
                    <a:cubicBezTo>
                      <a:pt x="366559" y="499915"/>
                      <a:pt x="335254" y="460391"/>
                      <a:pt x="293406" y="435153"/>
                    </a:cubicBezTo>
                    <a:lnTo>
                      <a:pt x="399847" y="389534"/>
                    </a:lnTo>
                    <a:lnTo>
                      <a:pt x="382729" y="349575"/>
                    </a:lnTo>
                    <a:lnTo>
                      <a:pt x="260778" y="401824"/>
                    </a:lnTo>
                    <a:cubicBezTo>
                      <a:pt x="259316" y="348531"/>
                      <a:pt x="237048" y="297929"/>
                      <a:pt x="198741" y="260852"/>
                    </a:cubicBezTo>
                    <a:lnTo>
                      <a:pt x="391285" y="260852"/>
                    </a:lnTo>
                    <a:lnTo>
                      <a:pt x="391285" y="217377"/>
                    </a:lnTo>
                    <a:lnTo>
                      <a:pt x="152171" y="217377"/>
                    </a:lnTo>
                    <a:lnTo>
                      <a:pt x="152171" y="195661"/>
                    </a:lnTo>
                    <a:cubicBezTo>
                      <a:pt x="152315" y="137371"/>
                      <a:pt x="127223" y="81872"/>
                      <a:pt x="83365" y="43475"/>
                    </a:cubicBezTo>
                    <a:close/>
                  </a:path>
                </a:pathLst>
              </a:custGeom>
              <a:grpFill/>
              <a:ln w="2716" cap="flat">
                <a:noFill/>
                <a:prstDash val="solid"/>
                <a:miter/>
              </a:ln>
            </p:spPr>
            <p:txBody>
              <a:bodyPr rtlCol="0" anchor="ctr"/>
              <a:lstStyle/>
              <a:p>
                <a:endParaRPr lang="en-US"/>
              </a:p>
            </p:txBody>
          </p:sp>
          <p:sp>
            <p:nvSpPr>
              <p:cNvPr id="65" name="Graphic 138">
                <a:extLst>
                  <a:ext uri="{FF2B5EF4-FFF2-40B4-BE49-F238E27FC236}">
                    <a16:creationId xmlns:a16="http://schemas.microsoft.com/office/drawing/2014/main" xmlns="" id="{FE910A85-484B-4B73-AF81-4CE1EDCADC6A}"/>
                  </a:ext>
                </a:extLst>
              </p:cNvPr>
              <p:cNvSpPr/>
              <p:nvPr/>
            </p:nvSpPr>
            <p:spPr>
              <a:xfrm>
                <a:off x="6760520" y="6059008"/>
                <a:ext cx="787205" cy="1091947"/>
              </a:xfrm>
              <a:custGeom>
                <a:avLst/>
                <a:gdLst>
                  <a:gd name="connsiteX0" fmla="*/ 736878 w 784414"/>
                  <a:gd name="connsiteY0" fmla="*/ 779521 h 1088076"/>
                  <a:gd name="connsiteX1" fmla="*/ 654930 w 784414"/>
                  <a:gd name="connsiteY1" fmla="*/ 695354 h 1088076"/>
                  <a:gd name="connsiteX2" fmla="*/ 654930 w 784414"/>
                  <a:gd name="connsiteY2" fmla="*/ 695356 h 1088076"/>
                  <a:gd name="connsiteX3" fmla="*/ 490568 w 784414"/>
                  <a:gd name="connsiteY3" fmla="*/ 654602 h 1088076"/>
                  <a:gd name="connsiteX4" fmla="*/ 490568 w 784414"/>
                  <a:gd name="connsiteY4" fmla="*/ 648815 h 1088076"/>
                  <a:gd name="connsiteX5" fmla="*/ 616112 w 784414"/>
                  <a:gd name="connsiteY5" fmla="*/ 648815 h 1088076"/>
                  <a:gd name="connsiteX6" fmla="*/ 663042 w 784414"/>
                  <a:gd name="connsiteY6" fmla="*/ 601885 h 1088076"/>
                  <a:gd name="connsiteX7" fmla="*/ 663042 w 784414"/>
                  <a:gd name="connsiteY7" fmla="*/ 362452 h 1088076"/>
                  <a:gd name="connsiteX8" fmla="*/ 663042 w 784414"/>
                  <a:gd name="connsiteY8" fmla="*/ 335374 h 1088076"/>
                  <a:gd name="connsiteX9" fmla="*/ 663042 w 784414"/>
                  <a:gd name="connsiteY9" fmla="*/ 247989 h 1088076"/>
                  <a:gd name="connsiteX10" fmla="*/ 647101 w 784414"/>
                  <a:gd name="connsiteY10" fmla="*/ 232049 h 1088076"/>
                  <a:gd name="connsiteX11" fmla="*/ 631160 w 784414"/>
                  <a:gd name="connsiteY11" fmla="*/ 247989 h 1088076"/>
                  <a:gd name="connsiteX12" fmla="*/ 631160 w 784414"/>
                  <a:gd name="connsiteY12" fmla="*/ 293738 h 1088076"/>
                  <a:gd name="connsiteX13" fmla="*/ 602774 w 784414"/>
                  <a:gd name="connsiteY13" fmla="*/ 283329 h 1088076"/>
                  <a:gd name="connsiteX14" fmla="*/ 567741 w 784414"/>
                  <a:gd name="connsiteY14" fmla="*/ 251286 h 1088076"/>
                  <a:gd name="connsiteX15" fmla="*/ 526660 w 784414"/>
                  <a:gd name="connsiteY15" fmla="*/ 219687 h 1088076"/>
                  <a:gd name="connsiteX16" fmla="*/ 504539 w 784414"/>
                  <a:gd name="connsiteY16" fmla="*/ 204407 h 1088076"/>
                  <a:gd name="connsiteX17" fmla="*/ 480070 w 784414"/>
                  <a:gd name="connsiteY17" fmla="*/ 215426 h 1088076"/>
                  <a:gd name="connsiteX18" fmla="*/ 244951 w 784414"/>
                  <a:gd name="connsiteY18" fmla="*/ 336358 h 1088076"/>
                  <a:gd name="connsiteX19" fmla="*/ 225795 w 784414"/>
                  <a:gd name="connsiteY19" fmla="*/ 335778 h 1088076"/>
                  <a:gd name="connsiteX20" fmla="*/ 181186 w 784414"/>
                  <a:gd name="connsiteY20" fmla="*/ 377856 h 1088076"/>
                  <a:gd name="connsiteX21" fmla="*/ 181186 w 784414"/>
                  <a:gd name="connsiteY21" fmla="*/ 414483 h 1088076"/>
                  <a:gd name="connsiteX22" fmla="*/ 247814 w 784414"/>
                  <a:gd name="connsiteY22" fmla="*/ 570191 h 1088076"/>
                  <a:gd name="connsiteX23" fmla="*/ 293866 w 784414"/>
                  <a:gd name="connsiteY23" fmla="*/ 603690 h 1088076"/>
                  <a:gd name="connsiteX24" fmla="*/ 293866 w 784414"/>
                  <a:gd name="connsiteY24" fmla="*/ 616938 h 1088076"/>
                  <a:gd name="connsiteX25" fmla="*/ 168896 w 784414"/>
                  <a:gd name="connsiteY25" fmla="*/ 616938 h 1088076"/>
                  <a:gd name="connsiteX26" fmla="*/ 153846 w 784414"/>
                  <a:gd name="connsiteY26" fmla="*/ 601890 h 1088076"/>
                  <a:gd name="connsiteX27" fmla="*/ 153846 w 784414"/>
                  <a:gd name="connsiteY27" fmla="*/ 243694 h 1088076"/>
                  <a:gd name="connsiteX28" fmla="*/ 362899 w 784414"/>
                  <a:gd name="connsiteY28" fmla="*/ 31882 h 1088076"/>
                  <a:gd name="connsiteX29" fmla="*/ 364007 w 784414"/>
                  <a:gd name="connsiteY29" fmla="*/ 31887 h 1088076"/>
                  <a:gd name="connsiteX30" fmla="*/ 484537 w 784414"/>
                  <a:gd name="connsiteY30" fmla="*/ 61530 h 1088076"/>
                  <a:gd name="connsiteX31" fmla="*/ 537770 w 784414"/>
                  <a:gd name="connsiteY31" fmla="*/ 63845 h 1088076"/>
                  <a:gd name="connsiteX32" fmla="*/ 631220 w 784414"/>
                  <a:gd name="connsiteY32" fmla="*/ 160036 h 1088076"/>
                  <a:gd name="connsiteX33" fmla="*/ 631328 w 784414"/>
                  <a:gd name="connsiteY33" fmla="*/ 173609 h 1088076"/>
                  <a:gd name="connsiteX34" fmla="*/ 647281 w 784414"/>
                  <a:gd name="connsiteY34" fmla="*/ 189537 h 1088076"/>
                  <a:gd name="connsiteX35" fmla="*/ 663210 w 784414"/>
                  <a:gd name="connsiteY35" fmla="*/ 173583 h 1088076"/>
                  <a:gd name="connsiteX36" fmla="*/ 662965 w 784414"/>
                  <a:gd name="connsiteY36" fmla="*/ 157077 h 1088076"/>
                  <a:gd name="connsiteX37" fmla="*/ 537772 w 784414"/>
                  <a:gd name="connsiteY37" fmla="*/ 31963 h 1088076"/>
                  <a:gd name="connsiteX38" fmla="*/ 499940 w 784414"/>
                  <a:gd name="connsiteY38" fmla="*/ 33616 h 1088076"/>
                  <a:gd name="connsiteX39" fmla="*/ 364179 w 784414"/>
                  <a:gd name="connsiteY39" fmla="*/ 5 h 1088076"/>
                  <a:gd name="connsiteX40" fmla="*/ 121962 w 784414"/>
                  <a:gd name="connsiteY40" fmla="*/ 243692 h 1088076"/>
                  <a:gd name="connsiteX41" fmla="*/ 121962 w 784414"/>
                  <a:gd name="connsiteY41" fmla="*/ 601888 h 1088076"/>
                  <a:gd name="connsiteX42" fmla="*/ 168894 w 784414"/>
                  <a:gd name="connsiteY42" fmla="*/ 648817 h 1088076"/>
                  <a:gd name="connsiteX43" fmla="*/ 293866 w 784414"/>
                  <a:gd name="connsiteY43" fmla="*/ 648817 h 1088076"/>
                  <a:gd name="connsiteX44" fmla="*/ 293866 w 784414"/>
                  <a:gd name="connsiteY44" fmla="*/ 654604 h 1088076"/>
                  <a:gd name="connsiteX45" fmla="*/ 130148 w 784414"/>
                  <a:gd name="connsiteY45" fmla="*/ 695180 h 1088076"/>
                  <a:gd name="connsiteX46" fmla="*/ 129504 w 784414"/>
                  <a:gd name="connsiteY46" fmla="*/ 695356 h 1088076"/>
                  <a:gd name="connsiteX47" fmla="*/ 117544 w 784414"/>
                  <a:gd name="connsiteY47" fmla="*/ 698884 h 1088076"/>
                  <a:gd name="connsiteX48" fmla="*/ 116481 w 784414"/>
                  <a:gd name="connsiteY48" fmla="*/ 699237 h 1088076"/>
                  <a:gd name="connsiteX49" fmla="*/ 47554 w 784414"/>
                  <a:gd name="connsiteY49" fmla="*/ 779529 h 1088076"/>
                  <a:gd name="connsiteX50" fmla="*/ 962 w 784414"/>
                  <a:gd name="connsiteY50" fmla="*/ 1013675 h 1088076"/>
                  <a:gd name="connsiteX51" fmla="*/ 65588 w 784414"/>
                  <a:gd name="connsiteY51" fmla="*/ 1088077 h 1088076"/>
                  <a:gd name="connsiteX52" fmla="*/ 237970 w 784414"/>
                  <a:gd name="connsiteY52" fmla="*/ 1088077 h 1088076"/>
                  <a:gd name="connsiteX53" fmla="*/ 253911 w 784414"/>
                  <a:gd name="connsiteY53" fmla="*/ 1072136 h 1088076"/>
                  <a:gd name="connsiteX54" fmla="*/ 237970 w 784414"/>
                  <a:gd name="connsiteY54" fmla="*/ 1056195 h 1088076"/>
                  <a:gd name="connsiteX55" fmla="*/ 177983 w 784414"/>
                  <a:gd name="connsiteY55" fmla="*/ 1056195 h 1088076"/>
                  <a:gd name="connsiteX56" fmla="*/ 177983 w 784414"/>
                  <a:gd name="connsiteY56" fmla="*/ 905840 h 1088076"/>
                  <a:gd name="connsiteX57" fmla="*/ 162042 w 784414"/>
                  <a:gd name="connsiteY57" fmla="*/ 889899 h 1088076"/>
                  <a:gd name="connsiteX58" fmla="*/ 146102 w 784414"/>
                  <a:gd name="connsiteY58" fmla="*/ 905840 h 1088076"/>
                  <a:gd name="connsiteX59" fmla="*/ 146102 w 784414"/>
                  <a:gd name="connsiteY59" fmla="*/ 1056195 h 1088076"/>
                  <a:gd name="connsiteX60" fmla="*/ 65588 w 784414"/>
                  <a:gd name="connsiteY60" fmla="*/ 1056195 h 1088076"/>
                  <a:gd name="connsiteX61" fmla="*/ 31913 w 784414"/>
                  <a:gd name="connsiteY61" fmla="*/ 1027133 h 1088076"/>
                  <a:gd name="connsiteX62" fmla="*/ 78821 w 784414"/>
                  <a:gd name="connsiteY62" fmla="*/ 785762 h 1088076"/>
                  <a:gd name="connsiteX63" fmla="*/ 127130 w 784414"/>
                  <a:gd name="connsiteY63" fmla="*/ 729295 h 1088076"/>
                  <a:gd name="connsiteX64" fmla="*/ 138185 w 784414"/>
                  <a:gd name="connsiteY64" fmla="*/ 726035 h 1088076"/>
                  <a:gd name="connsiteX65" fmla="*/ 232202 w 784414"/>
                  <a:gd name="connsiteY65" fmla="*/ 702733 h 1088076"/>
                  <a:gd name="connsiteX66" fmla="*/ 336639 w 784414"/>
                  <a:gd name="connsiteY66" fmla="*/ 825307 h 1088076"/>
                  <a:gd name="connsiteX67" fmla="*/ 454139 w 784414"/>
                  <a:gd name="connsiteY67" fmla="*/ 818456 h 1088076"/>
                  <a:gd name="connsiteX68" fmla="*/ 552587 w 784414"/>
                  <a:gd name="connsiteY68" fmla="*/ 702820 h 1088076"/>
                  <a:gd name="connsiteX69" fmla="*/ 646244 w 784414"/>
                  <a:gd name="connsiteY69" fmla="*/ 726033 h 1088076"/>
                  <a:gd name="connsiteX70" fmla="*/ 705613 w 784414"/>
                  <a:gd name="connsiteY70" fmla="*/ 785756 h 1088076"/>
                  <a:gd name="connsiteX71" fmla="*/ 752523 w 784414"/>
                  <a:gd name="connsiteY71" fmla="*/ 1027121 h 1088076"/>
                  <a:gd name="connsiteX72" fmla="*/ 718848 w 784414"/>
                  <a:gd name="connsiteY72" fmla="*/ 1056197 h 1088076"/>
                  <a:gd name="connsiteX73" fmla="*/ 638906 w 784414"/>
                  <a:gd name="connsiteY73" fmla="*/ 1056197 h 1088076"/>
                  <a:gd name="connsiteX74" fmla="*/ 638906 w 784414"/>
                  <a:gd name="connsiteY74" fmla="*/ 905840 h 1088076"/>
                  <a:gd name="connsiteX75" fmla="*/ 622965 w 784414"/>
                  <a:gd name="connsiteY75" fmla="*/ 889899 h 1088076"/>
                  <a:gd name="connsiteX76" fmla="*/ 607025 w 784414"/>
                  <a:gd name="connsiteY76" fmla="*/ 905840 h 1088076"/>
                  <a:gd name="connsiteX77" fmla="*/ 607025 w 784414"/>
                  <a:gd name="connsiteY77" fmla="*/ 1056195 h 1088076"/>
                  <a:gd name="connsiteX78" fmla="*/ 312361 w 784414"/>
                  <a:gd name="connsiteY78" fmla="*/ 1056195 h 1088076"/>
                  <a:gd name="connsiteX79" fmla="*/ 296420 w 784414"/>
                  <a:gd name="connsiteY79" fmla="*/ 1072136 h 1088076"/>
                  <a:gd name="connsiteX80" fmla="*/ 312361 w 784414"/>
                  <a:gd name="connsiteY80" fmla="*/ 1088077 h 1088076"/>
                  <a:gd name="connsiteX81" fmla="*/ 718850 w 784414"/>
                  <a:gd name="connsiteY81" fmla="*/ 1088077 h 1088076"/>
                  <a:gd name="connsiteX82" fmla="*/ 784407 w 784414"/>
                  <a:gd name="connsiteY82" fmla="*/ 1027376 h 1088076"/>
                  <a:gd name="connsiteX83" fmla="*/ 736878 w 784414"/>
                  <a:gd name="connsiteY83" fmla="*/ 779521 h 1088076"/>
                  <a:gd name="connsiteX84" fmla="*/ 603818 w 784414"/>
                  <a:gd name="connsiteY84" fmla="*/ 316215 h 1088076"/>
                  <a:gd name="connsiteX85" fmla="*/ 631162 w 784414"/>
                  <a:gd name="connsiteY85" fmla="*/ 339781 h 1088076"/>
                  <a:gd name="connsiteX86" fmla="*/ 631162 w 784414"/>
                  <a:gd name="connsiteY86" fmla="*/ 358045 h 1088076"/>
                  <a:gd name="connsiteX87" fmla="*/ 603818 w 784414"/>
                  <a:gd name="connsiteY87" fmla="*/ 381611 h 1088076"/>
                  <a:gd name="connsiteX88" fmla="*/ 603818 w 784414"/>
                  <a:gd name="connsiteY88" fmla="*/ 316215 h 1088076"/>
                  <a:gd name="connsiteX89" fmla="*/ 603818 w 784414"/>
                  <a:gd name="connsiteY89" fmla="*/ 417258 h 1088076"/>
                  <a:gd name="connsiteX90" fmla="*/ 603818 w 784414"/>
                  <a:gd name="connsiteY90" fmla="*/ 414315 h 1088076"/>
                  <a:gd name="connsiteX91" fmla="*/ 631162 w 784414"/>
                  <a:gd name="connsiteY91" fmla="*/ 404091 h 1088076"/>
                  <a:gd name="connsiteX92" fmla="*/ 631162 w 784414"/>
                  <a:gd name="connsiteY92" fmla="*/ 601888 h 1088076"/>
                  <a:gd name="connsiteX93" fmla="*/ 616114 w 784414"/>
                  <a:gd name="connsiteY93" fmla="*/ 616934 h 1088076"/>
                  <a:gd name="connsiteX94" fmla="*/ 490568 w 784414"/>
                  <a:gd name="connsiteY94" fmla="*/ 616934 h 1088076"/>
                  <a:gd name="connsiteX95" fmla="*/ 490568 w 784414"/>
                  <a:gd name="connsiteY95" fmla="*/ 604614 h 1088076"/>
                  <a:gd name="connsiteX96" fmla="*/ 603818 w 784414"/>
                  <a:gd name="connsiteY96" fmla="*/ 417258 h 1088076"/>
                  <a:gd name="connsiteX97" fmla="*/ 269828 w 784414"/>
                  <a:gd name="connsiteY97" fmla="*/ 547124 h 1088076"/>
                  <a:gd name="connsiteX98" fmla="*/ 213072 w 784414"/>
                  <a:gd name="connsiteY98" fmla="*/ 414478 h 1088076"/>
                  <a:gd name="connsiteX99" fmla="*/ 216312 w 784414"/>
                  <a:gd name="connsiteY99" fmla="*/ 370350 h 1088076"/>
                  <a:gd name="connsiteX100" fmla="*/ 223880 w 784414"/>
                  <a:gd name="connsiteY100" fmla="*/ 367598 h 1088076"/>
                  <a:gd name="connsiteX101" fmla="*/ 501396 w 784414"/>
                  <a:gd name="connsiteY101" fmla="*/ 240101 h 1088076"/>
                  <a:gd name="connsiteX102" fmla="*/ 563591 w 784414"/>
                  <a:gd name="connsiteY102" fmla="*/ 282899 h 1088076"/>
                  <a:gd name="connsiteX103" fmla="*/ 571936 w 784414"/>
                  <a:gd name="connsiteY103" fmla="*/ 292346 h 1088076"/>
                  <a:gd name="connsiteX104" fmla="*/ 571936 w 784414"/>
                  <a:gd name="connsiteY104" fmla="*/ 417260 h 1088076"/>
                  <a:gd name="connsiteX105" fmla="*/ 269828 w 784414"/>
                  <a:gd name="connsiteY105" fmla="*/ 547124 h 1088076"/>
                  <a:gd name="connsiteX106" fmla="*/ 429859 w 784414"/>
                  <a:gd name="connsiteY106" fmla="*/ 797787 h 1088076"/>
                  <a:gd name="connsiteX107" fmla="*/ 354401 w 784414"/>
                  <a:gd name="connsiteY107" fmla="*/ 797655 h 1088076"/>
                  <a:gd name="connsiteX108" fmla="*/ 321140 w 784414"/>
                  <a:gd name="connsiteY108" fmla="*/ 758397 h 1088076"/>
                  <a:gd name="connsiteX109" fmla="*/ 463394 w 784414"/>
                  <a:gd name="connsiteY109" fmla="*/ 758397 h 1088076"/>
                  <a:gd name="connsiteX110" fmla="*/ 429859 w 784414"/>
                  <a:gd name="connsiteY110" fmla="*/ 797787 h 1088076"/>
                  <a:gd name="connsiteX111" fmla="*/ 490541 w 784414"/>
                  <a:gd name="connsiteY111" fmla="*/ 726513 h 1088076"/>
                  <a:gd name="connsiteX112" fmla="*/ 294131 w 784414"/>
                  <a:gd name="connsiteY112" fmla="*/ 726513 h 1088076"/>
                  <a:gd name="connsiteX113" fmla="*/ 266736 w 784414"/>
                  <a:gd name="connsiteY113" fmla="*/ 694177 h 1088076"/>
                  <a:gd name="connsiteX114" fmla="*/ 313647 w 784414"/>
                  <a:gd name="connsiteY114" fmla="*/ 682548 h 1088076"/>
                  <a:gd name="connsiteX115" fmla="*/ 325752 w 784414"/>
                  <a:gd name="connsiteY115" fmla="*/ 666917 h 1088076"/>
                  <a:gd name="connsiteX116" fmla="*/ 325754 w 784414"/>
                  <a:gd name="connsiteY116" fmla="*/ 617601 h 1088076"/>
                  <a:gd name="connsiteX117" fmla="*/ 458687 w 784414"/>
                  <a:gd name="connsiteY117" fmla="*/ 618056 h 1088076"/>
                  <a:gd name="connsiteX118" fmla="*/ 459575 w 784414"/>
                  <a:gd name="connsiteY118" fmla="*/ 672334 h 1088076"/>
                  <a:gd name="connsiteX119" fmla="*/ 470789 w 784414"/>
                  <a:gd name="connsiteY119" fmla="*/ 682546 h 1088076"/>
                  <a:gd name="connsiteX120" fmla="*/ 518008 w 784414"/>
                  <a:gd name="connsiteY120" fmla="*/ 694249 h 1088076"/>
                  <a:gd name="connsiteX121" fmla="*/ 490541 w 784414"/>
                  <a:gd name="connsiteY121" fmla="*/ 726513 h 108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84414" h="1088076">
                    <a:moveTo>
                      <a:pt x="736878" y="779521"/>
                    </a:moveTo>
                    <a:cubicBezTo>
                      <a:pt x="722535" y="707680"/>
                      <a:pt x="655142" y="695452"/>
                      <a:pt x="654930" y="695354"/>
                    </a:cubicBezTo>
                    <a:lnTo>
                      <a:pt x="654930" y="695356"/>
                    </a:lnTo>
                    <a:cubicBezTo>
                      <a:pt x="654205" y="695144"/>
                      <a:pt x="661112" y="696876"/>
                      <a:pt x="490568" y="654602"/>
                    </a:cubicBezTo>
                    <a:lnTo>
                      <a:pt x="490568" y="648815"/>
                    </a:lnTo>
                    <a:lnTo>
                      <a:pt x="616112" y="648815"/>
                    </a:lnTo>
                    <a:cubicBezTo>
                      <a:pt x="641990" y="648815"/>
                      <a:pt x="663042" y="627761"/>
                      <a:pt x="663042" y="601885"/>
                    </a:cubicBezTo>
                    <a:lnTo>
                      <a:pt x="663042" y="362452"/>
                    </a:lnTo>
                    <a:cubicBezTo>
                      <a:pt x="665152" y="353550"/>
                      <a:pt x="665156" y="344295"/>
                      <a:pt x="663042" y="335374"/>
                    </a:cubicBezTo>
                    <a:lnTo>
                      <a:pt x="663042" y="247989"/>
                    </a:lnTo>
                    <a:cubicBezTo>
                      <a:pt x="663042" y="239183"/>
                      <a:pt x="655903" y="232049"/>
                      <a:pt x="647101" y="232049"/>
                    </a:cubicBezTo>
                    <a:cubicBezTo>
                      <a:pt x="638294" y="232049"/>
                      <a:pt x="631160" y="239183"/>
                      <a:pt x="631160" y="247989"/>
                    </a:cubicBezTo>
                    <a:lnTo>
                      <a:pt x="631160" y="293738"/>
                    </a:lnTo>
                    <a:cubicBezTo>
                      <a:pt x="622744" y="288714"/>
                      <a:pt x="613132" y="285112"/>
                      <a:pt x="602774" y="283329"/>
                    </a:cubicBezTo>
                    <a:cubicBezTo>
                      <a:pt x="599034" y="266716"/>
                      <a:pt x="585238" y="253583"/>
                      <a:pt x="567741" y="251286"/>
                    </a:cubicBezTo>
                    <a:cubicBezTo>
                      <a:pt x="549503" y="248888"/>
                      <a:pt x="535681" y="238256"/>
                      <a:pt x="526660" y="219687"/>
                    </a:cubicBezTo>
                    <a:cubicBezTo>
                      <a:pt x="522437" y="210993"/>
                      <a:pt x="514166" y="205282"/>
                      <a:pt x="504539" y="204407"/>
                    </a:cubicBezTo>
                    <a:cubicBezTo>
                      <a:pt x="494904" y="203535"/>
                      <a:pt x="485780" y="207652"/>
                      <a:pt x="480070" y="215426"/>
                    </a:cubicBezTo>
                    <a:cubicBezTo>
                      <a:pt x="452668" y="252718"/>
                      <a:pt x="376492" y="336362"/>
                      <a:pt x="244951" y="336358"/>
                    </a:cubicBezTo>
                    <a:cubicBezTo>
                      <a:pt x="234944" y="336358"/>
                      <a:pt x="228158" y="335884"/>
                      <a:pt x="225795" y="335778"/>
                    </a:cubicBezTo>
                    <a:cubicBezTo>
                      <a:pt x="201623" y="334322"/>
                      <a:pt x="181186" y="353635"/>
                      <a:pt x="181186" y="377856"/>
                    </a:cubicBezTo>
                    <a:lnTo>
                      <a:pt x="181186" y="414483"/>
                    </a:lnTo>
                    <a:cubicBezTo>
                      <a:pt x="181186" y="473024"/>
                      <a:pt x="205472" y="529779"/>
                      <a:pt x="247814" y="570191"/>
                    </a:cubicBezTo>
                    <a:cubicBezTo>
                      <a:pt x="261857" y="583594"/>
                      <a:pt x="277347" y="594775"/>
                      <a:pt x="293866" y="603690"/>
                    </a:cubicBezTo>
                    <a:lnTo>
                      <a:pt x="293866" y="616938"/>
                    </a:lnTo>
                    <a:lnTo>
                      <a:pt x="168896" y="616938"/>
                    </a:lnTo>
                    <a:cubicBezTo>
                      <a:pt x="160597" y="616938"/>
                      <a:pt x="153846" y="610186"/>
                      <a:pt x="153846" y="601890"/>
                    </a:cubicBezTo>
                    <a:lnTo>
                      <a:pt x="153846" y="243694"/>
                    </a:lnTo>
                    <a:cubicBezTo>
                      <a:pt x="153846" y="127570"/>
                      <a:pt x="248528" y="31882"/>
                      <a:pt x="362899" y="31882"/>
                    </a:cubicBezTo>
                    <a:cubicBezTo>
                      <a:pt x="363269" y="31882"/>
                      <a:pt x="363639" y="31884"/>
                      <a:pt x="364007" y="31887"/>
                    </a:cubicBezTo>
                    <a:cubicBezTo>
                      <a:pt x="404984" y="32105"/>
                      <a:pt x="452296" y="43745"/>
                      <a:pt x="484537" y="61530"/>
                    </a:cubicBezTo>
                    <a:cubicBezTo>
                      <a:pt x="504970" y="72809"/>
                      <a:pt x="517592" y="63845"/>
                      <a:pt x="537770" y="63845"/>
                    </a:cubicBezTo>
                    <a:cubicBezTo>
                      <a:pt x="587021" y="63845"/>
                      <a:pt x="626489" y="114487"/>
                      <a:pt x="631220" y="160036"/>
                    </a:cubicBezTo>
                    <a:cubicBezTo>
                      <a:pt x="631249" y="160703"/>
                      <a:pt x="631319" y="163374"/>
                      <a:pt x="631328" y="173609"/>
                    </a:cubicBezTo>
                    <a:cubicBezTo>
                      <a:pt x="631339" y="188997"/>
                      <a:pt x="648718" y="190179"/>
                      <a:pt x="647281" y="189537"/>
                    </a:cubicBezTo>
                    <a:cubicBezTo>
                      <a:pt x="656088" y="189531"/>
                      <a:pt x="663216" y="182386"/>
                      <a:pt x="663210" y="173583"/>
                    </a:cubicBezTo>
                    <a:cubicBezTo>
                      <a:pt x="663207" y="170753"/>
                      <a:pt x="663231" y="159653"/>
                      <a:pt x="662965" y="157077"/>
                    </a:cubicBezTo>
                    <a:cubicBezTo>
                      <a:pt x="656556" y="93669"/>
                      <a:pt x="602468" y="31963"/>
                      <a:pt x="537772" y="31963"/>
                    </a:cubicBezTo>
                    <a:cubicBezTo>
                      <a:pt x="512504" y="31963"/>
                      <a:pt x="508566" y="38368"/>
                      <a:pt x="499940" y="33616"/>
                    </a:cubicBezTo>
                    <a:cubicBezTo>
                      <a:pt x="463381" y="13447"/>
                      <a:pt x="410091" y="251"/>
                      <a:pt x="364179" y="5"/>
                    </a:cubicBezTo>
                    <a:cubicBezTo>
                      <a:pt x="231841" y="-851"/>
                      <a:pt x="121962" y="109395"/>
                      <a:pt x="121962" y="243692"/>
                    </a:cubicBezTo>
                    <a:lnTo>
                      <a:pt x="121962" y="601888"/>
                    </a:lnTo>
                    <a:cubicBezTo>
                      <a:pt x="121962" y="627766"/>
                      <a:pt x="143016" y="648817"/>
                      <a:pt x="168894" y="648817"/>
                    </a:cubicBezTo>
                    <a:lnTo>
                      <a:pt x="293866" y="648817"/>
                    </a:lnTo>
                    <a:lnTo>
                      <a:pt x="293866" y="654604"/>
                    </a:lnTo>
                    <a:lnTo>
                      <a:pt x="130148" y="695180"/>
                    </a:lnTo>
                    <a:cubicBezTo>
                      <a:pt x="129931" y="695233"/>
                      <a:pt x="129719" y="695295"/>
                      <a:pt x="129504" y="695356"/>
                    </a:cubicBezTo>
                    <a:lnTo>
                      <a:pt x="117544" y="698884"/>
                    </a:lnTo>
                    <a:cubicBezTo>
                      <a:pt x="117185" y="698990"/>
                      <a:pt x="116832" y="699107"/>
                      <a:pt x="116481" y="699237"/>
                    </a:cubicBezTo>
                    <a:cubicBezTo>
                      <a:pt x="95136" y="707202"/>
                      <a:pt x="57799" y="728222"/>
                      <a:pt x="47554" y="779529"/>
                    </a:cubicBezTo>
                    <a:cubicBezTo>
                      <a:pt x="-963" y="1023246"/>
                      <a:pt x="1079" y="1012840"/>
                      <a:pt x="962" y="1013675"/>
                    </a:cubicBezTo>
                    <a:cubicBezTo>
                      <a:pt x="-4882" y="1055011"/>
                      <a:pt x="15810" y="1088077"/>
                      <a:pt x="65588" y="1088077"/>
                    </a:cubicBezTo>
                    <a:lnTo>
                      <a:pt x="237970" y="1088077"/>
                    </a:lnTo>
                    <a:cubicBezTo>
                      <a:pt x="246777" y="1088077"/>
                      <a:pt x="253911" y="1080940"/>
                      <a:pt x="253911" y="1072136"/>
                    </a:cubicBezTo>
                    <a:cubicBezTo>
                      <a:pt x="253911" y="1063329"/>
                      <a:pt x="246774" y="1056195"/>
                      <a:pt x="237970" y="1056195"/>
                    </a:cubicBezTo>
                    <a:lnTo>
                      <a:pt x="177983" y="1056195"/>
                    </a:lnTo>
                    <a:lnTo>
                      <a:pt x="177983" y="905840"/>
                    </a:lnTo>
                    <a:cubicBezTo>
                      <a:pt x="177983" y="897033"/>
                      <a:pt x="170847" y="889899"/>
                      <a:pt x="162042" y="889899"/>
                    </a:cubicBezTo>
                    <a:cubicBezTo>
                      <a:pt x="153238" y="889899"/>
                      <a:pt x="146102" y="897036"/>
                      <a:pt x="146102" y="905840"/>
                    </a:cubicBezTo>
                    <a:lnTo>
                      <a:pt x="146102" y="1056195"/>
                    </a:lnTo>
                    <a:lnTo>
                      <a:pt x="65588" y="1056195"/>
                    </a:lnTo>
                    <a:cubicBezTo>
                      <a:pt x="44413" y="1056195"/>
                      <a:pt x="32117" y="1049377"/>
                      <a:pt x="31913" y="1027133"/>
                    </a:cubicBezTo>
                    <a:cubicBezTo>
                      <a:pt x="31823" y="1016282"/>
                      <a:pt x="31396" y="1026859"/>
                      <a:pt x="78821" y="785762"/>
                    </a:cubicBezTo>
                    <a:cubicBezTo>
                      <a:pt x="85960" y="750011"/>
                      <a:pt x="111921" y="735077"/>
                      <a:pt x="127130" y="729295"/>
                    </a:cubicBezTo>
                    <a:lnTo>
                      <a:pt x="138185" y="726035"/>
                    </a:lnTo>
                    <a:lnTo>
                      <a:pt x="232202" y="702733"/>
                    </a:lnTo>
                    <a:cubicBezTo>
                      <a:pt x="336788" y="825941"/>
                      <a:pt x="330595" y="819412"/>
                      <a:pt x="336639" y="825307"/>
                    </a:cubicBezTo>
                    <a:cubicBezTo>
                      <a:pt x="371547" y="859359"/>
                      <a:pt x="421356" y="856955"/>
                      <a:pt x="454139" y="818456"/>
                    </a:cubicBezTo>
                    <a:lnTo>
                      <a:pt x="552587" y="702820"/>
                    </a:lnTo>
                    <a:lnTo>
                      <a:pt x="646244" y="726033"/>
                    </a:lnTo>
                    <a:cubicBezTo>
                      <a:pt x="648954" y="727278"/>
                      <a:pt x="695576" y="735479"/>
                      <a:pt x="705613" y="785756"/>
                    </a:cubicBezTo>
                    <a:cubicBezTo>
                      <a:pt x="752630" y="1024766"/>
                      <a:pt x="752613" y="1016231"/>
                      <a:pt x="752523" y="1027121"/>
                    </a:cubicBezTo>
                    <a:cubicBezTo>
                      <a:pt x="752362" y="1048908"/>
                      <a:pt x="740576" y="1056197"/>
                      <a:pt x="718848" y="1056197"/>
                    </a:cubicBezTo>
                    <a:lnTo>
                      <a:pt x="638906" y="1056197"/>
                    </a:lnTo>
                    <a:lnTo>
                      <a:pt x="638906" y="905840"/>
                    </a:lnTo>
                    <a:cubicBezTo>
                      <a:pt x="638906" y="897033"/>
                      <a:pt x="631772" y="889899"/>
                      <a:pt x="622965" y="889899"/>
                    </a:cubicBezTo>
                    <a:cubicBezTo>
                      <a:pt x="614159" y="889899"/>
                      <a:pt x="607025" y="897036"/>
                      <a:pt x="607025" y="905840"/>
                    </a:cubicBezTo>
                    <a:lnTo>
                      <a:pt x="607025" y="1056195"/>
                    </a:lnTo>
                    <a:lnTo>
                      <a:pt x="312361" y="1056195"/>
                    </a:lnTo>
                    <a:cubicBezTo>
                      <a:pt x="303554" y="1056195"/>
                      <a:pt x="296420" y="1063331"/>
                      <a:pt x="296420" y="1072136"/>
                    </a:cubicBezTo>
                    <a:cubicBezTo>
                      <a:pt x="296420" y="1080942"/>
                      <a:pt x="303557" y="1088077"/>
                      <a:pt x="312361" y="1088077"/>
                    </a:cubicBezTo>
                    <a:lnTo>
                      <a:pt x="718850" y="1088077"/>
                    </a:lnTo>
                    <a:cubicBezTo>
                      <a:pt x="758234" y="1088077"/>
                      <a:pt x="784044" y="1066406"/>
                      <a:pt x="784407" y="1027376"/>
                    </a:cubicBezTo>
                    <a:cubicBezTo>
                      <a:pt x="784541" y="1009148"/>
                      <a:pt x="783455" y="1017857"/>
                      <a:pt x="736878" y="779521"/>
                    </a:cubicBezTo>
                    <a:close/>
                    <a:moveTo>
                      <a:pt x="603818" y="316215"/>
                    </a:moveTo>
                    <a:cubicBezTo>
                      <a:pt x="617130" y="320175"/>
                      <a:pt x="627396" y="328947"/>
                      <a:pt x="631162" y="339781"/>
                    </a:cubicBezTo>
                    <a:lnTo>
                      <a:pt x="631162" y="358045"/>
                    </a:lnTo>
                    <a:cubicBezTo>
                      <a:pt x="627396" y="368881"/>
                      <a:pt x="617130" y="377654"/>
                      <a:pt x="603818" y="381611"/>
                    </a:cubicBezTo>
                    <a:lnTo>
                      <a:pt x="603818" y="316215"/>
                    </a:lnTo>
                    <a:close/>
                    <a:moveTo>
                      <a:pt x="603818" y="417258"/>
                    </a:moveTo>
                    <a:lnTo>
                      <a:pt x="603818" y="414315"/>
                    </a:lnTo>
                    <a:cubicBezTo>
                      <a:pt x="613780" y="412474"/>
                      <a:pt x="623031" y="408947"/>
                      <a:pt x="631162" y="404091"/>
                    </a:cubicBezTo>
                    <a:lnTo>
                      <a:pt x="631162" y="601888"/>
                    </a:lnTo>
                    <a:cubicBezTo>
                      <a:pt x="631162" y="610186"/>
                      <a:pt x="624411" y="616934"/>
                      <a:pt x="616114" y="616934"/>
                    </a:cubicBezTo>
                    <a:lnTo>
                      <a:pt x="490568" y="616934"/>
                    </a:lnTo>
                    <a:lnTo>
                      <a:pt x="490568" y="604614"/>
                    </a:lnTo>
                    <a:cubicBezTo>
                      <a:pt x="558157" y="569279"/>
                      <a:pt x="603818" y="498530"/>
                      <a:pt x="603818" y="417258"/>
                    </a:cubicBezTo>
                    <a:close/>
                    <a:moveTo>
                      <a:pt x="269828" y="547124"/>
                    </a:moveTo>
                    <a:cubicBezTo>
                      <a:pt x="233758" y="512695"/>
                      <a:pt x="213072" y="464349"/>
                      <a:pt x="213072" y="414478"/>
                    </a:cubicBezTo>
                    <a:cubicBezTo>
                      <a:pt x="214019" y="379770"/>
                      <a:pt x="210774" y="375565"/>
                      <a:pt x="216312" y="370350"/>
                    </a:cubicBezTo>
                    <a:cubicBezTo>
                      <a:pt x="218274" y="368501"/>
                      <a:pt x="220911" y="367427"/>
                      <a:pt x="223880" y="367598"/>
                    </a:cubicBezTo>
                    <a:cubicBezTo>
                      <a:pt x="338180" y="374479"/>
                      <a:pt x="436489" y="324232"/>
                      <a:pt x="501396" y="240101"/>
                    </a:cubicBezTo>
                    <a:cubicBezTo>
                      <a:pt x="518897" y="270831"/>
                      <a:pt x="544562" y="280398"/>
                      <a:pt x="563591" y="282899"/>
                    </a:cubicBezTo>
                    <a:cubicBezTo>
                      <a:pt x="568347" y="283524"/>
                      <a:pt x="571936" y="287583"/>
                      <a:pt x="571936" y="292346"/>
                    </a:cubicBezTo>
                    <a:cubicBezTo>
                      <a:pt x="571936" y="336445"/>
                      <a:pt x="571936" y="373478"/>
                      <a:pt x="571936" y="417260"/>
                    </a:cubicBezTo>
                    <a:cubicBezTo>
                      <a:pt x="571936" y="575873"/>
                      <a:pt x="382049" y="654230"/>
                      <a:pt x="269828" y="547124"/>
                    </a:cubicBezTo>
                    <a:close/>
                    <a:moveTo>
                      <a:pt x="429859" y="797787"/>
                    </a:moveTo>
                    <a:cubicBezTo>
                      <a:pt x="407649" y="823877"/>
                      <a:pt x="376558" y="823807"/>
                      <a:pt x="354401" y="797655"/>
                    </a:cubicBezTo>
                    <a:lnTo>
                      <a:pt x="321140" y="758397"/>
                    </a:lnTo>
                    <a:lnTo>
                      <a:pt x="463394" y="758397"/>
                    </a:lnTo>
                    <a:lnTo>
                      <a:pt x="429859" y="797787"/>
                    </a:lnTo>
                    <a:close/>
                    <a:moveTo>
                      <a:pt x="490541" y="726513"/>
                    </a:moveTo>
                    <a:lnTo>
                      <a:pt x="294131" y="726513"/>
                    </a:lnTo>
                    <a:lnTo>
                      <a:pt x="266736" y="694177"/>
                    </a:lnTo>
                    <a:lnTo>
                      <a:pt x="313647" y="682548"/>
                    </a:lnTo>
                    <a:cubicBezTo>
                      <a:pt x="320762" y="680786"/>
                      <a:pt x="325752" y="674245"/>
                      <a:pt x="325752" y="666917"/>
                    </a:cubicBezTo>
                    <a:lnTo>
                      <a:pt x="325754" y="617601"/>
                    </a:lnTo>
                    <a:cubicBezTo>
                      <a:pt x="369617" y="632222"/>
                      <a:pt x="415939" y="632063"/>
                      <a:pt x="458687" y="618056"/>
                    </a:cubicBezTo>
                    <a:cubicBezTo>
                      <a:pt x="458986" y="669006"/>
                      <a:pt x="458002" y="667840"/>
                      <a:pt x="459575" y="672334"/>
                    </a:cubicBezTo>
                    <a:cubicBezTo>
                      <a:pt x="461313" y="677303"/>
                      <a:pt x="465455" y="681224"/>
                      <a:pt x="470789" y="682546"/>
                    </a:cubicBezTo>
                    <a:lnTo>
                      <a:pt x="518008" y="694249"/>
                    </a:lnTo>
                    <a:lnTo>
                      <a:pt x="490541" y="726513"/>
                    </a:lnTo>
                    <a:close/>
                  </a:path>
                </a:pathLst>
              </a:custGeom>
              <a:grpFill/>
              <a:ln w="2121" cap="flat">
                <a:noFill/>
                <a:prstDash val="solid"/>
                <a:miter/>
              </a:ln>
            </p:spPr>
            <p:txBody>
              <a:bodyPr rtlCol="0" anchor="ctr"/>
              <a:lstStyle/>
              <a:p>
                <a:endParaRPr lang="en-US"/>
              </a:p>
            </p:txBody>
          </p:sp>
          <p:sp>
            <p:nvSpPr>
              <p:cNvPr id="66" name="Graphic 140">
                <a:extLst>
                  <a:ext uri="{FF2B5EF4-FFF2-40B4-BE49-F238E27FC236}">
                    <a16:creationId xmlns:a16="http://schemas.microsoft.com/office/drawing/2014/main" xmlns="" id="{DE9CC718-B9AC-4E17-A991-112FFAC90EB1}"/>
                  </a:ext>
                </a:extLst>
              </p:cNvPr>
              <p:cNvSpPr/>
              <p:nvPr/>
            </p:nvSpPr>
            <p:spPr>
              <a:xfrm rot="10800000">
                <a:off x="6338875" y="6285709"/>
                <a:ext cx="300063" cy="249236"/>
              </a:xfrm>
              <a:custGeom>
                <a:avLst/>
                <a:gdLst>
                  <a:gd name="connsiteX0" fmla="*/ 455484 w 482612"/>
                  <a:gd name="connsiteY0" fmla="*/ 162581 h 400854"/>
                  <a:gd name="connsiteX1" fmla="*/ 456237 w 482612"/>
                  <a:gd name="connsiteY1" fmla="*/ 162746 h 400854"/>
                  <a:gd name="connsiteX2" fmla="*/ 133295 w 482612"/>
                  <a:gd name="connsiteY2" fmla="*/ 162746 h 400854"/>
                  <a:gd name="connsiteX3" fmla="*/ 234816 w 482612"/>
                  <a:gd name="connsiteY3" fmla="*/ 61001 h 400854"/>
                  <a:gd name="connsiteX4" fmla="*/ 242515 w 482612"/>
                  <a:gd name="connsiteY4" fmla="*/ 42242 h 400854"/>
                  <a:gd name="connsiteX5" fmla="*/ 234816 w 482612"/>
                  <a:gd name="connsiteY5" fmla="*/ 23519 h 400854"/>
                  <a:gd name="connsiteX6" fmla="*/ 219020 w 482612"/>
                  <a:gd name="connsiteY6" fmla="*/ 7714 h 400854"/>
                  <a:gd name="connsiteX7" fmla="*/ 200374 w 482612"/>
                  <a:gd name="connsiteY7" fmla="*/ 0 h 400854"/>
                  <a:gd name="connsiteX8" fmla="*/ 181721 w 482612"/>
                  <a:gd name="connsiteY8" fmla="*/ 7694 h 400854"/>
                  <a:gd name="connsiteX9" fmla="*/ 7694 w 482612"/>
                  <a:gd name="connsiteY9" fmla="*/ 181705 h 400854"/>
                  <a:gd name="connsiteX10" fmla="*/ 0 w 482612"/>
                  <a:gd name="connsiteY10" fmla="*/ 200402 h 400854"/>
                  <a:gd name="connsiteX11" fmla="*/ 7694 w 482612"/>
                  <a:gd name="connsiteY11" fmla="*/ 219133 h 400854"/>
                  <a:gd name="connsiteX12" fmla="*/ 181721 w 482612"/>
                  <a:gd name="connsiteY12" fmla="*/ 393160 h 400854"/>
                  <a:gd name="connsiteX13" fmla="*/ 200374 w 482612"/>
                  <a:gd name="connsiteY13" fmla="*/ 400854 h 400854"/>
                  <a:gd name="connsiteX14" fmla="*/ 219020 w 482612"/>
                  <a:gd name="connsiteY14" fmla="*/ 393160 h 400854"/>
                  <a:gd name="connsiteX15" fmla="*/ 234816 w 482612"/>
                  <a:gd name="connsiteY15" fmla="*/ 377356 h 400854"/>
                  <a:gd name="connsiteX16" fmla="*/ 242515 w 482612"/>
                  <a:gd name="connsiteY16" fmla="*/ 358710 h 400854"/>
                  <a:gd name="connsiteX17" fmla="*/ 234816 w 482612"/>
                  <a:gd name="connsiteY17" fmla="*/ 340414 h 400854"/>
                  <a:gd name="connsiteX18" fmla="*/ 132149 w 482612"/>
                  <a:gd name="connsiteY18" fmla="*/ 238100 h 400854"/>
                  <a:gd name="connsiteX19" fmla="*/ 455845 w 482612"/>
                  <a:gd name="connsiteY19" fmla="*/ 238100 h 400854"/>
                  <a:gd name="connsiteX20" fmla="*/ 482612 w 482612"/>
                  <a:gd name="connsiteY20" fmla="*/ 211027 h 400854"/>
                  <a:gd name="connsiteX21" fmla="*/ 482612 w 482612"/>
                  <a:gd name="connsiteY21" fmla="*/ 188674 h 400854"/>
                  <a:gd name="connsiteX22" fmla="*/ 455484 w 482612"/>
                  <a:gd name="connsiteY22" fmla="*/ 162581 h 40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2612" h="400854">
                    <a:moveTo>
                      <a:pt x="455484" y="162581"/>
                    </a:moveTo>
                    <a:lnTo>
                      <a:pt x="456237" y="162746"/>
                    </a:lnTo>
                    <a:lnTo>
                      <a:pt x="133295" y="162746"/>
                    </a:lnTo>
                    <a:lnTo>
                      <a:pt x="234816" y="61001"/>
                    </a:lnTo>
                    <a:cubicBezTo>
                      <a:pt x="239788" y="56034"/>
                      <a:pt x="242515" y="49305"/>
                      <a:pt x="242515" y="42242"/>
                    </a:cubicBezTo>
                    <a:cubicBezTo>
                      <a:pt x="242515" y="35180"/>
                      <a:pt x="239788" y="28498"/>
                      <a:pt x="234816" y="23519"/>
                    </a:cubicBezTo>
                    <a:lnTo>
                      <a:pt x="219020" y="7714"/>
                    </a:lnTo>
                    <a:cubicBezTo>
                      <a:pt x="214052" y="2747"/>
                      <a:pt x="207433" y="0"/>
                      <a:pt x="200374" y="0"/>
                    </a:cubicBezTo>
                    <a:cubicBezTo>
                      <a:pt x="193312" y="0"/>
                      <a:pt x="186689" y="2727"/>
                      <a:pt x="181721" y="7694"/>
                    </a:cubicBezTo>
                    <a:lnTo>
                      <a:pt x="7694" y="181705"/>
                    </a:lnTo>
                    <a:cubicBezTo>
                      <a:pt x="2707" y="186692"/>
                      <a:pt x="-20" y="193335"/>
                      <a:pt x="0" y="200402"/>
                    </a:cubicBezTo>
                    <a:cubicBezTo>
                      <a:pt x="-20" y="207507"/>
                      <a:pt x="2707" y="214154"/>
                      <a:pt x="7694" y="219133"/>
                    </a:cubicBezTo>
                    <a:lnTo>
                      <a:pt x="181721" y="393160"/>
                    </a:lnTo>
                    <a:cubicBezTo>
                      <a:pt x="186689" y="398124"/>
                      <a:pt x="193308" y="400854"/>
                      <a:pt x="200374" y="400854"/>
                    </a:cubicBezTo>
                    <a:cubicBezTo>
                      <a:pt x="207433" y="400854"/>
                      <a:pt x="214052" y="398120"/>
                      <a:pt x="219020" y="393160"/>
                    </a:cubicBezTo>
                    <a:lnTo>
                      <a:pt x="234816" y="377356"/>
                    </a:lnTo>
                    <a:cubicBezTo>
                      <a:pt x="239788" y="372396"/>
                      <a:pt x="242515" y="365773"/>
                      <a:pt x="242515" y="358710"/>
                    </a:cubicBezTo>
                    <a:cubicBezTo>
                      <a:pt x="242515" y="351652"/>
                      <a:pt x="239788" y="345378"/>
                      <a:pt x="234816" y="340414"/>
                    </a:cubicBezTo>
                    <a:lnTo>
                      <a:pt x="132149" y="238100"/>
                    </a:lnTo>
                    <a:lnTo>
                      <a:pt x="455845" y="238100"/>
                    </a:lnTo>
                    <a:cubicBezTo>
                      <a:pt x="470390" y="238100"/>
                      <a:pt x="482612" y="225564"/>
                      <a:pt x="482612" y="211027"/>
                    </a:cubicBezTo>
                    <a:lnTo>
                      <a:pt x="482612" y="188674"/>
                    </a:lnTo>
                    <a:cubicBezTo>
                      <a:pt x="482612" y="174137"/>
                      <a:pt x="470029" y="162581"/>
                      <a:pt x="455484" y="162581"/>
                    </a:cubicBezTo>
                    <a:close/>
                  </a:path>
                </a:pathLst>
              </a:custGeom>
              <a:grpFill/>
              <a:ln w="968" cap="flat">
                <a:noFill/>
                <a:prstDash val="solid"/>
                <a:miter/>
              </a:ln>
            </p:spPr>
            <p:txBody>
              <a:bodyPr rtlCol="0" anchor="ctr"/>
              <a:lstStyle/>
              <a:p>
                <a:endParaRPr lang="en-US"/>
              </a:p>
            </p:txBody>
          </p:sp>
          <p:sp>
            <p:nvSpPr>
              <p:cNvPr id="67" name="Graphic 141">
                <a:extLst>
                  <a:ext uri="{FF2B5EF4-FFF2-40B4-BE49-F238E27FC236}">
                    <a16:creationId xmlns:a16="http://schemas.microsoft.com/office/drawing/2014/main" xmlns="" id="{EA5C5D50-CAFE-47A6-A15F-2F250ED06600}"/>
                  </a:ext>
                </a:extLst>
              </p:cNvPr>
              <p:cNvSpPr/>
              <p:nvPr/>
            </p:nvSpPr>
            <p:spPr>
              <a:xfrm rot="14400000">
                <a:off x="5624507" y="7170120"/>
                <a:ext cx="300063" cy="249237"/>
              </a:xfrm>
              <a:custGeom>
                <a:avLst/>
                <a:gdLst>
                  <a:gd name="connsiteX0" fmla="*/ 455484 w 482612"/>
                  <a:gd name="connsiteY0" fmla="*/ 162581 h 400854"/>
                  <a:gd name="connsiteX1" fmla="*/ 456237 w 482612"/>
                  <a:gd name="connsiteY1" fmla="*/ 162746 h 400854"/>
                  <a:gd name="connsiteX2" fmla="*/ 133295 w 482612"/>
                  <a:gd name="connsiteY2" fmla="*/ 162746 h 400854"/>
                  <a:gd name="connsiteX3" fmla="*/ 234816 w 482612"/>
                  <a:gd name="connsiteY3" fmla="*/ 61001 h 400854"/>
                  <a:gd name="connsiteX4" fmla="*/ 242515 w 482612"/>
                  <a:gd name="connsiteY4" fmla="*/ 42242 h 400854"/>
                  <a:gd name="connsiteX5" fmla="*/ 234816 w 482612"/>
                  <a:gd name="connsiteY5" fmla="*/ 23519 h 400854"/>
                  <a:gd name="connsiteX6" fmla="*/ 219020 w 482612"/>
                  <a:gd name="connsiteY6" fmla="*/ 7714 h 400854"/>
                  <a:gd name="connsiteX7" fmla="*/ 200374 w 482612"/>
                  <a:gd name="connsiteY7" fmla="*/ 0 h 400854"/>
                  <a:gd name="connsiteX8" fmla="*/ 181721 w 482612"/>
                  <a:gd name="connsiteY8" fmla="*/ 7694 h 400854"/>
                  <a:gd name="connsiteX9" fmla="*/ 7694 w 482612"/>
                  <a:gd name="connsiteY9" fmla="*/ 181705 h 400854"/>
                  <a:gd name="connsiteX10" fmla="*/ 0 w 482612"/>
                  <a:gd name="connsiteY10" fmla="*/ 200402 h 400854"/>
                  <a:gd name="connsiteX11" fmla="*/ 7694 w 482612"/>
                  <a:gd name="connsiteY11" fmla="*/ 219133 h 400854"/>
                  <a:gd name="connsiteX12" fmla="*/ 181721 w 482612"/>
                  <a:gd name="connsiteY12" fmla="*/ 393160 h 400854"/>
                  <a:gd name="connsiteX13" fmla="*/ 200374 w 482612"/>
                  <a:gd name="connsiteY13" fmla="*/ 400854 h 400854"/>
                  <a:gd name="connsiteX14" fmla="*/ 219020 w 482612"/>
                  <a:gd name="connsiteY14" fmla="*/ 393160 h 400854"/>
                  <a:gd name="connsiteX15" fmla="*/ 234816 w 482612"/>
                  <a:gd name="connsiteY15" fmla="*/ 377356 h 400854"/>
                  <a:gd name="connsiteX16" fmla="*/ 242515 w 482612"/>
                  <a:gd name="connsiteY16" fmla="*/ 358710 h 400854"/>
                  <a:gd name="connsiteX17" fmla="*/ 234816 w 482612"/>
                  <a:gd name="connsiteY17" fmla="*/ 340414 h 400854"/>
                  <a:gd name="connsiteX18" fmla="*/ 132149 w 482612"/>
                  <a:gd name="connsiteY18" fmla="*/ 238100 h 400854"/>
                  <a:gd name="connsiteX19" fmla="*/ 455845 w 482612"/>
                  <a:gd name="connsiteY19" fmla="*/ 238100 h 400854"/>
                  <a:gd name="connsiteX20" fmla="*/ 482612 w 482612"/>
                  <a:gd name="connsiteY20" fmla="*/ 211027 h 400854"/>
                  <a:gd name="connsiteX21" fmla="*/ 482612 w 482612"/>
                  <a:gd name="connsiteY21" fmla="*/ 188674 h 400854"/>
                  <a:gd name="connsiteX22" fmla="*/ 455484 w 482612"/>
                  <a:gd name="connsiteY22" fmla="*/ 162581 h 40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2612" h="400854">
                    <a:moveTo>
                      <a:pt x="455484" y="162581"/>
                    </a:moveTo>
                    <a:lnTo>
                      <a:pt x="456237" y="162746"/>
                    </a:lnTo>
                    <a:lnTo>
                      <a:pt x="133295" y="162746"/>
                    </a:lnTo>
                    <a:lnTo>
                      <a:pt x="234816" y="61001"/>
                    </a:lnTo>
                    <a:cubicBezTo>
                      <a:pt x="239788" y="56034"/>
                      <a:pt x="242515" y="49305"/>
                      <a:pt x="242515" y="42242"/>
                    </a:cubicBezTo>
                    <a:cubicBezTo>
                      <a:pt x="242515" y="35180"/>
                      <a:pt x="239788" y="28498"/>
                      <a:pt x="234816" y="23519"/>
                    </a:cubicBezTo>
                    <a:lnTo>
                      <a:pt x="219020" y="7714"/>
                    </a:lnTo>
                    <a:cubicBezTo>
                      <a:pt x="214052" y="2747"/>
                      <a:pt x="207433" y="0"/>
                      <a:pt x="200374" y="0"/>
                    </a:cubicBezTo>
                    <a:cubicBezTo>
                      <a:pt x="193312" y="0"/>
                      <a:pt x="186689" y="2727"/>
                      <a:pt x="181721" y="7694"/>
                    </a:cubicBezTo>
                    <a:lnTo>
                      <a:pt x="7694" y="181705"/>
                    </a:lnTo>
                    <a:cubicBezTo>
                      <a:pt x="2707" y="186692"/>
                      <a:pt x="-20" y="193335"/>
                      <a:pt x="0" y="200402"/>
                    </a:cubicBezTo>
                    <a:cubicBezTo>
                      <a:pt x="-20" y="207507"/>
                      <a:pt x="2707" y="214154"/>
                      <a:pt x="7694" y="219133"/>
                    </a:cubicBezTo>
                    <a:lnTo>
                      <a:pt x="181721" y="393160"/>
                    </a:lnTo>
                    <a:cubicBezTo>
                      <a:pt x="186689" y="398124"/>
                      <a:pt x="193308" y="400854"/>
                      <a:pt x="200374" y="400854"/>
                    </a:cubicBezTo>
                    <a:cubicBezTo>
                      <a:pt x="207433" y="400854"/>
                      <a:pt x="214052" y="398120"/>
                      <a:pt x="219020" y="393160"/>
                    </a:cubicBezTo>
                    <a:lnTo>
                      <a:pt x="234816" y="377356"/>
                    </a:lnTo>
                    <a:cubicBezTo>
                      <a:pt x="239788" y="372396"/>
                      <a:pt x="242515" y="365773"/>
                      <a:pt x="242515" y="358710"/>
                    </a:cubicBezTo>
                    <a:cubicBezTo>
                      <a:pt x="242515" y="351652"/>
                      <a:pt x="239788" y="345378"/>
                      <a:pt x="234816" y="340414"/>
                    </a:cubicBezTo>
                    <a:lnTo>
                      <a:pt x="132149" y="238100"/>
                    </a:lnTo>
                    <a:lnTo>
                      <a:pt x="455845" y="238100"/>
                    </a:lnTo>
                    <a:cubicBezTo>
                      <a:pt x="470390" y="238100"/>
                      <a:pt x="482612" y="225564"/>
                      <a:pt x="482612" y="211027"/>
                    </a:cubicBezTo>
                    <a:lnTo>
                      <a:pt x="482612" y="188674"/>
                    </a:lnTo>
                    <a:cubicBezTo>
                      <a:pt x="482612" y="174137"/>
                      <a:pt x="470029" y="162581"/>
                      <a:pt x="455484" y="162581"/>
                    </a:cubicBezTo>
                    <a:close/>
                  </a:path>
                </a:pathLst>
              </a:custGeom>
              <a:grpFill/>
              <a:ln w="968" cap="flat">
                <a:noFill/>
                <a:prstDash val="solid"/>
                <a:miter/>
              </a:ln>
            </p:spPr>
            <p:txBody>
              <a:bodyPr rtlCol="0" anchor="ctr"/>
              <a:lstStyle/>
              <a:p>
                <a:endParaRPr lang="en-US"/>
              </a:p>
            </p:txBody>
          </p:sp>
          <p:sp>
            <p:nvSpPr>
              <p:cNvPr id="68" name="Graphic 142">
                <a:extLst>
                  <a:ext uri="{FF2B5EF4-FFF2-40B4-BE49-F238E27FC236}">
                    <a16:creationId xmlns:a16="http://schemas.microsoft.com/office/drawing/2014/main" xmlns="" id="{18E1C7B9-2E69-4F42-96B8-04154226847E}"/>
                  </a:ext>
                </a:extLst>
              </p:cNvPr>
              <p:cNvSpPr/>
              <p:nvPr/>
            </p:nvSpPr>
            <p:spPr>
              <a:xfrm rot="8100000">
                <a:off x="6899429" y="7336768"/>
                <a:ext cx="300063" cy="249225"/>
              </a:xfrm>
              <a:custGeom>
                <a:avLst/>
                <a:gdLst>
                  <a:gd name="connsiteX0" fmla="*/ 455484 w 482612"/>
                  <a:gd name="connsiteY0" fmla="*/ 162581 h 400854"/>
                  <a:gd name="connsiteX1" fmla="*/ 456237 w 482612"/>
                  <a:gd name="connsiteY1" fmla="*/ 162746 h 400854"/>
                  <a:gd name="connsiteX2" fmla="*/ 133295 w 482612"/>
                  <a:gd name="connsiteY2" fmla="*/ 162746 h 400854"/>
                  <a:gd name="connsiteX3" fmla="*/ 234816 w 482612"/>
                  <a:gd name="connsiteY3" fmla="*/ 61001 h 400854"/>
                  <a:gd name="connsiteX4" fmla="*/ 242515 w 482612"/>
                  <a:gd name="connsiteY4" fmla="*/ 42242 h 400854"/>
                  <a:gd name="connsiteX5" fmla="*/ 234816 w 482612"/>
                  <a:gd name="connsiteY5" fmla="*/ 23519 h 400854"/>
                  <a:gd name="connsiteX6" fmla="*/ 219020 w 482612"/>
                  <a:gd name="connsiteY6" fmla="*/ 7714 h 400854"/>
                  <a:gd name="connsiteX7" fmla="*/ 200374 w 482612"/>
                  <a:gd name="connsiteY7" fmla="*/ 0 h 400854"/>
                  <a:gd name="connsiteX8" fmla="*/ 181721 w 482612"/>
                  <a:gd name="connsiteY8" fmla="*/ 7694 h 400854"/>
                  <a:gd name="connsiteX9" fmla="*/ 7694 w 482612"/>
                  <a:gd name="connsiteY9" fmla="*/ 181705 h 400854"/>
                  <a:gd name="connsiteX10" fmla="*/ 0 w 482612"/>
                  <a:gd name="connsiteY10" fmla="*/ 200402 h 400854"/>
                  <a:gd name="connsiteX11" fmla="*/ 7694 w 482612"/>
                  <a:gd name="connsiteY11" fmla="*/ 219133 h 400854"/>
                  <a:gd name="connsiteX12" fmla="*/ 181721 w 482612"/>
                  <a:gd name="connsiteY12" fmla="*/ 393160 h 400854"/>
                  <a:gd name="connsiteX13" fmla="*/ 200374 w 482612"/>
                  <a:gd name="connsiteY13" fmla="*/ 400854 h 400854"/>
                  <a:gd name="connsiteX14" fmla="*/ 219020 w 482612"/>
                  <a:gd name="connsiteY14" fmla="*/ 393160 h 400854"/>
                  <a:gd name="connsiteX15" fmla="*/ 234816 w 482612"/>
                  <a:gd name="connsiteY15" fmla="*/ 377356 h 400854"/>
                  <a:gd name="connsiteX16" fmla="*/ 242515 w 482612"/>
                  <a:gd name="connsiteY16" fmla="*/ 358710 h 400854"/>
                  <a:gd name="connsiteX17" fmla="*/ 234816 w 482612"/>
                  <a:gd name="connsiteY17" fmla="*/ 340414 h 400854"/>
                  <a:gd name="connsiteX18" fmla="*/ 132149 w 482612"/>
                  <a:gd name="connsiteY18" fmla="*/ 238100 h 400854"/>
                  <a:gd name="connsiteX19" fmla="*/ 455845 w 482612"/>
                  <a:gd name="connsiteY19" fmla="*/ 238100 h 400854"/>
                  <a:gd name="connsiteX20" fmla="*/ 482612 w 482612"/>
                  <a:gd name="connsiteY20" fmla="*/ 211027 h 400854"/>
                  <a:gd name="connsiteX21" fmla="*/ 482612 w 482612"/>
                  <a:gd name="connsiteY21" fmla="*/ 188674 h 400854"/>
                  <a:gd name="connsiteX22" fmla="*/ 455484 w 482612"/>
                  <a:gd name="connsiteY22" fmla="*/ 162581 h 40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2612" h="400854">
                    <a:moveTo>
                      <a:pt x="455484" y="162581"/>
                    </a:moveTo>
                    <a:lnTo>
                      <a:pt x="456237" y="162746"/>
                    </a:lnTo>
                    <a:lnTo>
                      <a:pt x="133295" y="162746"/>
                    </a:lnTo>
                    <a:lnTo>
                      <a:pt x="234816" y="61001"/>
                    </a:lnTo>
                    <a:cubicBezTo>
                      <a:pt x="239788" y="56034"/>
                      <a:pt x="242515" y="49305"/>
                      <a:pt x="242515" y="42242"/>
                    </a:cubicBezTo>
                    <a:cubicBezTo>
                      <a:pt x="242515" y="35180"/>
                      <a:pt x="239788" y="28498"/>
                      <a:pt x="234816" y="23519"/>
                    </a:cubicBezTo>
                    <a:lnTo>
                      <a:pt x="219020" y="7714"/>
                    </a:lnTo>
                    <a:cubicBezTo>
                      <a:pt x="214052" y="2747"/>
                      <a:pt x="207433" y="0"/>
                      <a:pt x="200374" y="0"/>
                    </a:cubicBezTo>
                    <a:cubicBezTo>
                      <a:pt x="193312" y="0"/>
                      <a:pt x="186689" y="2727"/>
                      <a:pt x="181721" y="7694"/>
                    </a:cubicBezTo>
                    <a:lnTo>
                      <a:pt x="7694" y="181705"/>
                    </a:lnTo>
                    <a:cubicBezTo>
                      <a:pt x="2707" y="186692"/>
                      <a:pt x="-20" y="193335"/>
                      <a:pt x="0" y="200402"/>
                    </a:cubicBezTo>
                    <a:cubicBezTo>
                      <a:pt x="-20" y="207507"/>
                      <a:pt x="2707" y="214154"/>
                      <a:pt x="7694" y="219133"/>
                    </a:cubicBezTo>
                    <a:lnTo>
                      <a:pt x="181721" y="393160"/>
                    </a:lnTo>
                    <a:cubicBezTo>
                      <a:pt x="186689" y="398124"/>
                      <a:pt x="193308" y="400854"/>
                      <a:pt x="200374" y="400854"/>
                    </a:cubicBezTo>
                    <a:cubicBezTo>
                      <a:pt x="207433" y="400854"/>
                      <a:pt x="214052" y="398120"/>
                      <a:pt x="219020" y="393160"/>
                    </a:cubicBezTo>
                    <a:lnTo>
                      <a:pt x="234816" y="377356"/>
                    </a:lnTo>
                    <a:cubicBezTo>
                      <a:pt x="239788" y="372396"/>
                      <a:pt x="242515" y="365773"/>
                      <a:pt x="242515" y="358710"/>
                    </a:cubicBezTo>
                    <a:cubicBezTo>
                      <a:pt x="242515" y="351652"/>
                      <a:pt x="239788" y="345378"/>
                      <a:pt x="234816" y="340414"/>
                    </a:cubicBezTo>
                    <a:lnTo>
                      <a:pt x="132149" y="238100"/>
                    </a:lnTo>
                    <a:lnTo>
                      <a:pt x="455845" y="238100"/>
                    </a:lnTo>
                    <a:cubicBezTo>
                      <a:pt x="470390" y="238100"/>
                      <a:pt x="482612" y="225564"/>
                      <a:pt x="482612" y="211027"/>
                    </a:cubicBezTo>
                    <a:lnTo>
                      <a:pt x="482612" y="188674"/>
                    </a:lnTo>
                    <a:cubicBezTo>
                      <a:pt x="482612" y="174137"/>
                      <a:pt x="470029" y="162581"/>
                      <a:pt x="455484" y="162581"/>
                    </a:cubicBezTo>
                    <a:close/>
                  </a:path>
                </a:pathLst>
              </a:custGeom>
              <a:grpFill/>
              <a:ln w="968" cap="flat">
                <a:noFill/>
                <a:prstDash val="solid"/>
                <a:miter/>
              </a:ln>
            </p:spPr>
            <p:txBody>
              <a:bodyPr rtlCol="0" anchor="ctr"/>
              <a:lstStyle/>
              <a:p>
                <a:endParaRPr lang="en-US"/>
              </a:p>
            </p:txBody>
          </p:sp>
        </p:grpSp>
        <p:grpSp>
          <p:nvGrpSpPr>
            <p:cNvPr id="5" name="Graphic 154">
              <a:extLst>
                <a:ext uri="{FF2B5EF4-FFF2-40B4-BE49-F238E27FC236}">
                  <a16:creationId xmlns:a16="http://schemas.microsoft.com/office/drawing/2014/main" xmlns="" id="{B64BA7DD-D41C-4223-B428-DC76B720193D}"/>
                </a:ext>
              </a:extLst>
            </p:cNvPr>
            <p:cNvGrpSpPr/>
            <p:nvPr/>
          </p:nvGrpSpPr>
          <p:grpSpPr>
            <a:xfrm>
              <a:off x="7457344" y="5801719"/>
              <a:ext cx="489692" cy="344348"/>
              <a:chOff x="7440680" y="4852021"/>
              <a:chExt cx="505626" cy="268175"/>
            </a:xfrm>
            <a:solidFill>
              <a:schemeClr val="bg1"/>
            </a:solidFill>
          </p:grpSpPr>
          <p:sp>
            <p:nvSpPr>
              <p:cNvPr id="51" name="Freeform: Shape 156">
                <a:extLst>
                  <a:ext uri="{FF2B5EF4-FFF2-40B4-BE49-F238E27FC236}">
                    <a16:creationId xmlns:a16="http://schemas.microsoft.com/office/drawing/2014/main" xmlns="" id="{D2BE9ACC-F94A-42CB-8CBA-77E0F7EC1822}"/>
                  </a:ext>
                </a:extLst>
              </p:cNvPr>
              <p:cNvSpPr/>
              <p:nvPr/>
            </p:nvSpPr>
            <p:spPr>
              <a:xfrm>
                <a:off x="7740491" y="4852021"/>
                <a:ext cx="205815" cy="268141"/>
              </a:xfrm>
              <a:custGeom>
                <a:avLst/>
                <a:gdLst>
                  <a:gd name="connsiteX0" fmla="*/ 8112 w 205815"/>
                  <a:gd name="connsiteY0" fmla="*/ 157727 h 268141"/>
                  <a:gd name="connsiteX1" fmla="*/ 617 w 205815"/>
                  <a:gd name="connsiteY1" fmla="*/ 144002 h 268141"/>
                  <a:gd name="connsiteX2" fmla="*/ 4846 w 205815"/>
                  <a:gd name="connsiteY2" fmla="*/ 132689 h 268141"/>
                  <a:gd name="connsiteX3" fmla="*/ 11425 w 205815"/>
                  <a:gd name="connsiteY3" fmla="*/ 117591 h 268141"/>
                  <a:gd name="connsiteX4" fmla="*/ 12254 w 205815"/>
                  <a:gd name="connsiteY4" fmla="*/ 100768 h 268141"/>
                  <a:gd name="connsiteX5" fmla="*/ 10159 w 205815"/>
                  <a:gd name="connsiteY5" fmla="*/ 88384 h 268141"/>
                  <a:gd name="connsiteX6" fmla="*/ 11910 w 205815"/>
                  <a:gd name="connsiteY6" fmla="*/ 70673 h 268141"/>
                  <a:gd name="connsiteX7" fmla="*/ 60006 w 205815"/>
                  <a:gd name="connsiteY7" fmla="*/ 8280 h 268141"/>
                  <a:gd name="connsiteX8" fmla="*/ 115733 w 205815"/>
                  <a:gd name="connsiteY8" fmla="*/ 663 h 268141"/>
                  <a:gd name="connsiteX9" fmla="*/ 205426 w 205815"/>
                  <a:gd name="connsiteY9" fmla="*/ 87313 h 268141"/>
                  <a:gd name="connsiteX10" fmla="*/ 189702 w 205815"/>
                  <a:gd name="connsiteY10" fmla="*/ 141012 h 268141"/>
                  <a:gd name="connsiteX11" fmla="*/ 175412 w 205815"/>
                  <a:gd name="connsiteY11" fmla="*/ 164070 h 268141"/>
                  <a:gd name="connsiteX12" fmla="*/ 181621 w 205815"/>
                  <a:gd name="connsiteY12" fmla="*/ 205304 h 268141"/>
                  <a:gd name="connsiteX13" fmla="*/ 181695 w 205815"/>
                  <a:gd name="connsiteY13" fmla="*/ 206119 h 268141"/>
                  <a:gd name="connsiteX14" fmla="*/ 98547 w 205815"/>
                  <a:gd name="connsiteY14" fmla="*/ 268142 h 268141"/>
                  <a:gd name="connsiteX15" fmla="*/ 97516 w 205815"/>
                  <a:gd name="connsiteY15" fmla="*/ 266613 h 268141"/>
                  <a:gd name="connsiteX16" fmla="*/ 73482 w 205815"/>
                  <a:gd name="connsiteY16" fmla="*/ 217716 h 268141"/>
                  <a:gd name="connsiteX17" fmla="*/ 66990 w 205815"/>
                  <a:gd name="connsiteY17" fmla="*/ 212827 h 268141"/>
                  <a:gd name="connsiteX18" fmla="*/ 50552 w 205815"/>
                  <a:gd name="connsiteY18" fmla="*/ 212672 h 268141"/>
                  <a:gd name="connsiteX19" fmla="*/ 28739 w 205815"/>
                  <a:gd name="connsiteY19" fmla="*/ 213628 h 268141"/>
                  <a:gd name="connsiteX20" fmla="*/ 20025 w 205815"/>
                  <a:gd name="connsiteY20" fmla="*/ 205392 h 268141"/>
                  <a:gd name="connsiteX21" fmla="*/ 20786 w 205815"/>
                  <a:gd name="connsiteY21" fmla="*/ 194119 h 268141"/>
                  <a:gd name="connsiteX22" fmla="*/ 18362 w 205815"/>
                  <a:gd name="connsiteY22" fmla="*/ 183330 h 268141"/>
                  <a:gd name="connsiteX23" fmla="*/ 15271 w 205815"/>
                  <a:gd name="connsiteY23" fmla="*/ 179782 h 268141"/>
                  <a:gd name="connsiteX24" fmla="*/ 17661 w 205815"/>
                  <a:gd name="connsiteY24" fmla="*/ 171222 h 268141"/>
                  <a:gd name="connsiteX25" fmla="*/ 27500 w 205815"/>
                  <a:gd name="connsiteY25" fmla="*/ 169114 h 268141"/>
                  <a:gd name="connsiteX26" fmla="*/ 29298 w 205815"/>
                  <a:gd name="connsiteY26" fmla="*/ 168118 h 268141"/>
                  <a:gd name="connsiteX27" fmla="*/ 28160 w 205815"/>
                  <a:gd name="connsiteY27" fmla="*/ 165922 h 268141"/>
                  <a:gd name="connsiteX28" fmla="*/ 25298 w 205815"/>
                  <a:gd name="connsiteY28" fmla="*/ 165249 h 268141"/>
                  <a:gd name="connsiteX29" fmla="*/ 16214 w 205815"/>
                  <a:gd name="connsiteY29" fmla="*/ 165134 h 268141"/>
                  <a:gd name="connsiteX30" fmla="*/ 10590 w 205815"/>
                  <a:gd name="connsiteY30" fmla="*/ 159558 h 268141"/>
                  <a:gd name="connsiteX31" fmla="*/ 9547 w 205815"/>
                  <a:gd name="connsiteY31" fmla="*/ 157579 h 268141"/>
                  <a:gd name="connsiteX32" fmla="*/ 8509 w 205815"/>
                  <a:gd name="connsiteY32" fmla="*/ 158016 h 268141"/>
                  <a:gd name="connsiteX33" fmla="*/ 8112 w 205815"/>
                  <a:gd name="connsiteY33" fmla="*/ 157727 h 268141"/>
                  <a:gd name="connsiteX34" fmla="*/ 173196 w 205815"/>
                  <a:gd name="connsiteY34" fmla="*/ 153511 h 268141"/>
                  <a:gd name="connsiteX35" fmla="*/ 184389 w 205815"/>
                  <a:gd name="connsiteY35" fmla="*/ 137174 h 268141"/>
                  <a:gd name="connsiteX36" fmla="*/ 198712 w 205815"/>
                  <a:gd name="connsiteY36" fmla="*/ 87845 h 268141"/>
                  <a:gd name="connsiteX37" fmla="*/ 116561 w 205815"/>
                  <a:gd name="connsiteY37" fmla="*/ 7431 h 268141"/>
                  <a:gd name="connsiteX38" fmla="*/ 64013 w 205815"/>
                  <a:gd name="connsiteY38" fmla="*/ 13869 h 268141"/>
                  <a:gd name="connsiteX39" fmla="*/ 18611 w 205815"/>
                  <a:gd name="connsiteY39" fmla="*/ 70902 h 268141"/>
                  <a:gd name="connsiteX40" fmla="*/ 16698 w 205815"/>
                  <a:gd name="connsiteY40" fmla="*/ 87596 h 268141"/>
                  <a:gd name="connsiteX41" fmla="*/ 18355 w 205815"/>
                  <a:gd name="connsiteY41" fmla="*/ 98714 h 268141"/>
                  <a:gd name="connsiteX42" fmla="*/ 16759 w 205815"/>
                  <a:gd name="connsiteY42" fmla="*/ 122284 h 268141"/>
                  <a:gd name="connsiteX43" fmla="*/ 8456 w 205815"/>
                  <a:gd name="connsiteY43" fmla="*/ 141039 h 268141"/>
                  <a:gd name="connsiteX44" fmla="*/ 15500 w 205815"/>
                  <a:gd name="connsiteY44" fmla="*/ 150912 h 268141"/>
                  <a:gd name="connsiteX45" fmla="*/ 18119 w 205815"/>
                  <a:gd name="connsiteY45" fmla="*/ 150905 h 268141"/>
                  <a:gd name="connsiteX46" fmla="*/ 17567 w 205815"/>
                  <a:gd name="connsiteY46" fmla="*/ 158730 h 268141"/>
                  <a:gd name="connsiteX47" fmla="*/ 26955 w 205815"/>
                  <a:gd name="connsiteY47" fmla="*/ 158771 h 268141"/>
                  <a:gd name="connsiteX48" fmla="*/ 36140 w 205815"/>
                  <a:gd name="connsiteY48" fmla="*/ 167734 h 268141"/>
                  <a:gd name="connsiteX49" fmla="*/ 30537 w 205815"/>
                  <a:gd name="connsiteY49" fmla="*/ 175296 h 268141"/>
                  <a:gd name="connsiteX50" fmla="*/ 21870 w 205815"/>
                  <a:gd name="connsiteY50" fmla="*/ 176791 h 268141"/>
                  <a:gd name="connsiteX51" fmla="*/ 25588 w 205815"/>
                  <a:gd name="connsiteY51" fmla="*/ 182213 h 268141"/>
                  <a:gd name="connsiteX52" fmla="*/ 27534 w 205815"/>
                  <a:gd name="connsiteY52" fmla="*/ 193944 h 268141"/>
                  <a:gd name="connsiteX53" fmla="*/ 26221 w 205815"/>
                  <a:gd name="connsiteY53" fmla="*/ 200860 h 268141"/>
                  <a:gd name="connsiteX54" fmla="*/ 32221 w 205815"/>
                  <a:gd name="connsiteY54" fmla="*/ 207372 h 268141"/>
                  <a:gd name="connsiteX55" fmla="*/ 51346 w 205815"/>
                  <a:gd name="connsiteY55" fmla="*/ 205998 h 268141"/>
                  <a:gd name="connsiteX56" fmla="*/ 67448 w 205815"/>
                  <a:gd name="connsiteY56" fmla="*/ 206261 h 268141"/>
                  <a:gd name="connsiteX57" fmla="*/ 79691 w 205815"/>
                  <a:gd name="connsiteY57" fmla="*/ 215237 h 268141"/>
                  <a:gd name="connsiteX58" fmla="*/ 99752 w 205815"/>
                  <a:gd name="connsiteY58" fmla="*/ 256337 h 268141"/>
                  <a:gd name="connsiteX59" fmla="*/ 100877 w 205815"/>
                  <a:gd name="connsiteY59" fmla="*/ 258155 h 268141"/>
                  <a:gd name="connsiteX60" fmla="*/ 172260 w 205815"/>
                  <a:gd name="connsiteY60" fmla="*/ 204900 h 268141"/>
                  <a:gd name="connsiteX61" fmla="*/ 173196 w 205815"/>
                  <a:gd name="connsiteY61" fmla="*/ 153511 h 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5815" h="268141">
                    <a:moveTo>
                      <a:pt x="8112" y="157727"/>
                    </a:moveTo>
                    <a:cubicBezTo>
                      <a:pt x="913" y="154818"/>
                      <a:pt x="-1201" y="151026"/>
                      <a:pt x="617" y="144002"/>
                    </a:cubicBezTo>
                    <a:cubicBezTo>
                      <a:pt x="1620" y="140123"/>
                      <a:pt x="3290" y="136406"/>
                      <a:pt x="4846" y="132689"/>
                    </a:cubicBezTo>
                    <a:cubicBezTo>
                      <a:pt x="6967" y="127625"/>
                      <a:pt x="9466" y="122715"/>
                      <a:pt x="11425" y="117591"/>
                    </a:cubicBezTo>
                    <a:cubicBezTo>
                      <a:pt x="13513" y="112142"/>
                      <a:pt x="13863" y="106553"/>
                      <a:pt x="12254" y="100768"/>
                    </a:cubicBezTo>
                    <a:cubicBezTo>
                      <a:pt x="11136" y="96748"/>
                      <a:pt x="10132" y="92519"/>
                      <a:pt x="10159" y="88384"/>
                    </a:cubicBezTo>
                    <a:cubicBezTo>
                      <a:pt x="10207" y="82471"/>
                      <a:pt x="10893" y="76505"/>
                      <a:pt x="11910" y="70673"/>
                    </a:cubicBezTo>
                    <a:cubicBezTo>
                      <a:pt x="17022" y="41507"/>
                      <a:pt x="32510" y="20173"/>
                      <a:pt x="60006" y="8280"/>
                    </a:cubicBezTo>
                    <a:cubicBezTo>
                      <a:pt x="77832" y="569"/>
                      <a:pt x="96547" y="-1155"/>
                      <a:pt x="115733" y="663"/>
                    </a:cubicBezTo>
                    <a:cubicBezTo>
                      <a:pt x="168570" y="5674"/>
                      <a:pt x="201541" y="44591"/>
                      <a:pt x="205426" y="87313"/>
                    </a:cubicBezTo>
                    <a:cubicBezTo>
                      <a:pt x="207231" y="107186"/>
                      <a:pt x="202894" y="125429"/>
                      <a:pt x="189702" y="141012"/>
                    </a:cubicBezTo>
                    <a:cubicBezTo>
                      <a:pt x="183803" y="147982"/>
                      <a:pt x="178637" y="155471"/>
                      <a:pt x="175412" y="164070"/>
                    </a:cubicBezTo>
                    <a:cubicBezTo>
                      <a:pt x="169836" y="178920"/>
                      <a:pt x="169674" y="193048"/>
                      <a:pt x="181621" y="205304"/>
                    </a:cubicBezTo>
                    <a:cubicBezTo>
                      <a:pt x="181735" y="205419"/>
                      <a:pt x="181668" y="205715"/>
                      <a:pt x="181695" y="206119"/>
                    </a:cubicBezTo>
                    <a:cubicBezTo>
                      <a:pt x="154104" y="226699"/>
                      <a:pt x="126433" y="247340"/>
                      <a:pt x="98547" y="268142"/>
                    </a:cubicBezTo>
                    <a:cubicBezTo>
                      <a:pt x="98008" y="267354"/>
                      <a:pt x="97712" y="267011"/>
                      <a:pt x="97516" y="266613"/>
                    </a:cubicBezTo>
                    <a:cubicBezTo>
                      <a:pt x="89469" y="250330"/>
                      <a:pt x="81341" y="234093"/>
                      <a:pt x="73482" y="217716"/>
                    </a:cubicBezTo>
                    <a:cubicBezTo>
                      <a:pt x="72034" y="214692"/>
                      <a:pt x="70162" y="212934"/>
                      <a:pt x="66990" y="212827"/>
                    </a:cubicBezTo>
                    <a:cubicBezTo>
                      <a:pt x="61515" y="212631"/>
                      <a:pt x="56027" y="212517"/>
                      <a:pt x="50552" y="212672"/>
                    </a:cubicBezTo>
                    <a:cubicBezTo>
                      <a:pt x="43279" y="212874"/>
                      <a:pt x="36006" y="213682"/>
                      <a:pt x="28739" y="213628"/>
                    </a:cubicBezTo>
                    <a:cubicBezTo>
                      <a:pt x="23938" y="213594"/>
                      <a:pt x="20443" y="210180"/>
                      <a:pt x="20025" y="205392"/>
                    </a:cubicBezTo>
                    <a:cubicBezTo>
                      <a:pt x="19695" y="201661"/>
                      <a:pt x="19682" y="197627"/>
                      <a:pt x="20786" y="194119"/>
                    </a:cubicBezTo>
                    <a:cubicBezTo>
                      <a:pt x="22167" y="189715"/>
                      <a:pt x="20975" y="186509"/>
                      <a:pt x="18362" y="183330"/>
                    </a:cubicBezTo>
                    <a:cubicBezTo>
                      <a:pt x="17365" y="182118"/>
                      <a:pt x="16288" y="180973"/>
                      <a:pt x="15271" y="179782"/>
                    </a:cubicBezTo>
                    <a:cubicBezTo>
                      <a:pt x="12267" y="176280"/>
                      <a:pt x="13223" y="172515"/>
                      <a:pt x="17661" y="171222"/>
                    </a:cubicBezTo>
                    <a:cubicBezTo>
                      <a:pt x="20874" y="170293"/>
                      <a:pt x="24227" y="169855"/>
                      <a:pt x="27500" y="169114"/>
                    </a:cubicBezTo>
                    <a:cubicBezTo>
                      <a:pt x="28174" y="168960"/>
                      <a:pt x="29332" y="168360"/>
                      <a:pt x="29298" y="168118"/>
                    </a:cubicBezTo>
                    <a:cubicBezTo>
                      <a:pt x="29177" y="167323"/>
                      <a:pt x="28780" y="166326"/>
                      <a:pt x="28160" y="165922"/>
                    </a:cubicBezTo>
                    <a:cubicBezTo>
                      <a:pt x="27379" y="165417"/>
                      <a:pt x="26275" y="165283"/>
                      <a:pt x="25298" y="165249"/>
                    </a:cubicBezTo>
                    <a:cubicBezTo>
                      <a:pt x="22274" y="165148"/>
                      <a:pt x="19237" y="165168"/>
                      <a:pt x="16214" y="165134"/>
                    </a:cubicBezTo>
                    <a:cubicBezTo>
                      <a:pt x="10866" y="165074"/>
                      <a:pt x="10900" y="165074"/>
                      <a:pt x="10590" y="159558"/>
                    </a:cubicBezTo>
                    <a:cubicBezTo>
                      <a:pt x="10550" y="158878"/>
                      <a:pt x="9910" y="158239"/>
                      <a:pt x="9547" y="157579"/>
                    </a:cubicBezTo>
                    <a:cubicBezTo>
                      <a:pt x="9203" y="157727"/>
                      <a:pt x="8860" y="157875"/>
                      <a:pt x="8509" y="158016"/>
                    </a:cubicBezTo>
                    <a:lnTo>
                      <a:pt x="8112" y="157727"/>
                    </a:lnTo>
                    <a:close/>
                    <a:moveTo>
                      <a:pt x="173196" y="153511"/>
                    </a:moveTo>
                    <a:cubicBezTo>
                      <a:pt x="176334" y="147740"/>
                      <a:pt x="180166" y="142218"/>
                      <a:pt x="184389" y="137174"/>
                    </a:cubicBezTo>
                    <a:cubicBezTo>
                      <a:pt x="196450" y="122756"/>
                      <a:pt x="200739" y="106008"/>
                      <a:pt x="198712" y="87845"/>
                    </a:cubicBezTo>
                    <a:cubicBezTo>
                      <a:pt x="193796" y="43736"/>
                      <a:pt x="160906" y="11910"/>
                      <a:pt x="116561" y="7431"/>
                    </a:cubicBezTo>
                    <a:cubicBezTo>
                      <a:pt x="98533" y="5613"/>
                      <a:pt x="80910" y="6980"/>
                      <a:pt x="64013" y="13869"/>
                    </a:cubicBezTo>
                    <a:cubicBezTo>
                      <a:pt x="38262" y="24368"/>
                      <a:pt x="23588" y="43857"/>
                      <a:pt x="18611" y="70902"/>
                    </a:cubicBezTo>
                    <a:cubicBezTo>
                      <a:pt x="17601" y="76397"/>
                      <a:pt x="17217" y="82020"/>
                      <a:pt x="16698" y="87596"/>
                    </a:cubicBezTo>
                    <a:cubicBezTo>
                      <a:pt x="16348" y="91408"/>
                      <a:pt x="16880" y="94997"/>
                      <a:pt x="18355" y="98714"/>
                    </a:cubicBezTo>
                    <a:cubicBezTo>
                      <a:pt x="21500" y="106661"/>
                      <a:pt x="19911" y="114641"/>
                      <a:pt x="16759" y="122284"/>
                    </a:cubicBezTo>
                    <a:cubicBezTo>
                      <a:pt x="14153" y="128601"/>
                      <a:pt x="11089" y="134736"/>
                      <a:pt x="8456" y="141039"/>
                    </a:cubicBezTo>
                    <a:cubicBezTo>
                      <a:pt x="4752" y="149915"/>
                      <a:pt x="5883" y="151403"/>
                      <a:pt x="15500" y="150912"/>
                    </a:cubicBezTo>
                    <a:cubicBezTo>
                      <a:pt x="16261" y="150871"/>
                      <a:pt x="17028" y="150905"/>
                      <a:pt x="18119" y="150905"/>
                    </a:cubicBezTo>
                    <a:cubicBezTo>
                      <a:pt x="17944" y="153376"/>
                      <a:pt x="17783" y="155680"/>
                      <a:pt x="17567" y="158730"/>
                    </a:cubicBezTo>
                    <a:cubicBezTo>
                      <a:pt x="20766" y="158730"/>
                      <a:pt x="23877" y="158555"/>
                      <a:pt x="26955" y="158771"/>
                    </a:cubicBezTo>
                    <a:cubicBezTo>
                      <a:pt x="32268" y="159141"/>
                      <a:pt x="35891" y="162804"/>
                      <a:pt x="36140" y="167734"/>
                    </a:cubicBezTo>
                    <a:cubicBezTo>
                      <a:pt x="36342" y="171774"/>
                      <a:pt x="34497" y="174394"/>
                      <a:pt x="30537" y="175296"/>
                    </a:cubicBezTo>
                    <a:cubicBezTo>
                      <a:pt x="27823" y="175916"/>
                      <a:pt x="25049" y="176253"/>
                      <a:pt x="21870" y="176791"/>
                    </a:cubicBezTo>
                    <a:cubicBezTo>
                      <a:pt x="23231" y="178771"/>
                      <a:pt x="24416" y="180489"/>
                      <a:pt x="25588" y="182213"/>
                    </a:cubicBezTo>
                    <a:cubicBezTo>
                      <a:pt x="28032" y="185822"/>
                      <a:pt x="29143" y="189566"/>
                      <a:pt x="27534" y="193944"/>
                    </a:cubicBezTo>
                    <a:cubicBezTo>
                      <a:pt x="26732" y="196119"/>
                      <a:pt x="26470" y="198530"/>
                      <a:pt x="26221" y="200860"/>
                    </a:cubicBezTo>
                    <a:cubicBezTo>
                      <a:pt x="25695" y="205789"/>
                      <a:pt x="27291" y="207614"/>
                      <a:pt x="32221" y="207372"/>
                    </a:cubicBezTo>
                    <a:cubicBezTo>
                      <a:pt x="38605" y="207055"/>
                      <a:pt x="44962" y="206240"/>
                      <a:pt x="51346" y="205998"/>
                    </a:cubicBezTo>
                    <a:cubicBezTo>
                      <a:pt x="56707" y="205796"/>
                      <a:pt x="62108" y="205816"/>
                      <a:pt x="67448" y="206261"/>
                    </a:cubicBezTo>
                    <a:cubicBezTo>
                      <a:pt x="73185" y="206739"/>
                      <a:pt x="77118" y="209621"/>
                      <a:pt x="79691" y="215237"/>
                    </a:cubicBezTo>
                    <a:cubicBezTo>
                      <a:pt x="86048" y="229090"/>
                      <a:pt x="93018" y="242659"/>
                      <a:pt x="99752" y="256337"/>
                    </a:cubicBezTo>
                    <a:cubicBezTo>
                      <a:pt x="99995" y="256822"/>
                      <a:pt x="100325" y="257266"/>
                      <a:pt x="100877" y="258155"/>
                    </a:cubicBezTo>
                    <a:cubicBezTo>
                      <a:pt x="124696" y="240383"/>
                      <a:pt x="148380" y="222712"/>
                      <a:pt x="172260" y="204900"/>
                    </a:cubicBezTo>
                    <a:cubicBezTo>
                      <a:pt x="161465" y="187304"/>
                      <a:pt x="164112" y="170226"/>
                      <a:pt x="173196" y="153511"/>
                    </a:cubicBezTo>
                    <a:close/>
                  </a:path>
                </a:pathLst>
              </a:custGeom>
              <a:grpFill/>
              <a:ln w="672" cap="flat">
                <a:noFill/>
                <a:prstDash val="solid"/>
                <a:miter/>
              </a:ln>
            </p:spPr>
            <p:txBody>
              <a:bodyPr rtlCol="0" anchor="ctr"/>
              <a:lstStyle/>
              <a:p>
                <a:endParaRPr lang="en-US"/>
              </a:p>
            </p:txBody>
          </p:sp>
          <p:sp>
            <p:nvSpPr>
              <p:cNvPr id="52" name="Freeform: Shape 157">
                <a:extLst>
                  <a:ext uri="{FF2B5EF4-FFF2-40B4-BE49-F238E27FC236}">
                    <a16:creationId xmlns:a16="http://schemas.microsoft.com/office/drawing/2014/main" xmlns="" id="{2B4E6965-414C-499E-AEBC-8115CFCE7BA7}"/>
                  </a:ext>
                </a:extLst>
              </p:cNvPr>
              <p:cNvSpPr/>
              <p:nvPr/>
            </p:nvSpPr>
            <p:spPr>
              <a:xfrm>
                <a:off x="7440680" y="4852041"/>
                <a:ext cx="205815" cy="268155"/>
              </a:xfrm>
              <a:custGeom>
                <a:avLst/>
                <a:gdLst>
                  <a:gd name="connsiteX0" fmla="*/ 197327 w 205815"/>
                  <a:gd name="connsiteY0" fmla="*/ 158030 h 268155"/>
                  <a:gd name="connsiteX1" fmla="*/ 196290 w 205815"/>
                  <a:gd name="connsiteY1" fmla="*/ 157592 h 268155"/>
                  <a:gd name="connsiteX2" fmla="*/ 195246 w 205815"/>
                  <a:gd name="connsiteY2" fmla="*/ 159572 h 268155"/>
                  <a:gd name="connsiteX3" fmla="*/ 189623 w 205815"/>
                  <a:gd name="connsiteY3" fmla="*/ 165148 h 268155"/>
                  <a:gd name="connsiteX4" fmla="*/ 180538 w 205815"/>
                  <a:gd name="connsiteY4" fmla="*/ 165262 h 268155"/>
                  <a:gd name="connsiteX5" fmla="*/ 177676 w 205815"/>
                  <a:gd name="connsiteY5" fmla="*/ 165936 h 268155"/>
                  <a:gd name="connsiteX6" fmla="*/ 176538 w 205815"/>
                  <a:gd name="connsiteY6" fmla="*/ 168131 h 268155"/>
                  <a:gd name="connsiteX7" fmla="*/ 178336 w 205815"/>
                  <a:gd name="connsiteY7" fmla="*/ 169128 h 268155"/>
                  <a:gd name="connsiteX8" fmla="*/ 188175 w 205815"/>
                  <a:gd name="connsiteY8" fmla="*/ 171236 h 268155"/>
                  <a:gd name="connsiteX9" fmla="*/ 190565 w 205815"/>
                  <a:gd name="connsiteY9" fmla="*/ 179795 h 268155"/>
                  <a:gd name="connsiteX10" fmla="*/ 187474 w 205815"/>
                  <a:gd name="connsiteY10" fmla="*/ 183344 h 268155"/>
                  <a:gd name="connsiteX11" fmla="*/ 185050 w 205815"/>
                  <a:gd name="connsiteY11" fmla="*/ 194132 h 268155"/>
                  <a:gd name="connsiteX12" fmla="*/ 185811 w 205815"/>
                  <a:gd name="connsiteY12" fmla="*/ 205405 h 268155"/>
                  <a:gd name="connsiteX13" fmla="*/ 177097 w 205815"/>
                  <a:gd name="connsiteY13" fmla="*/ 213641 h 268155"/>
                  <a:gd name="connsiteX14" fmla="*/ 155285 w 205815"/>
                  <a:gd name="connsiteY14" fmla="*/ 212685 h 268155"/>
                  <a:gd name="connsiteX15" fmla="*/ 138846 w 205815"/>
                  <a:gd name="connsiteY15" fmla="*/ 212840 h 268155"/>
                  <a:gd name="connsiteX16" fmla="*/ 132354 w 205815"/>
                  <a:gd name="connsiteY16" fmla="*/ 217729 h 268155"/>
                  <a:gd name="connsiteX17" fmla="*/ 108320 w 205815"/>
                  <a:gd name="connsiteY17" fmla="*/ 266627 h 268155"/>
                  <a:gd name="connsiteX18" fmla="*/ 107289 w 205815"/>
                  <a:gd name="connsiteY18" fmla="*/ 268155 h 268155"/>
                  <a:gd name="connsiteX19" fmla="*/ 24141 w 205815"/>
                  <a:gd name="connsiteY19" fmla="*/ 206133 h 268155"/>
                  <a:gd name="connsiteX20" fmla="*/ 24215 w 205815"/>
                  <a:gd name="connsiteY20" fmla="*/ 205318 h 268155"/>
                  <a:gd name="connsiteX21" fmla="*/ 30424 w 205815"/>
                  <a:gd name="connsiteY21" fmla="*/ 164084 h 268155"/>
                  <a:gd name="connsiteX22" fmla="*/ 16134 w 205815"/>
                  <a:gd name="connsiteY22" fmla="*/ 141026 h 268155"/>
                  <a:gd name="connsiteX23" fmla="*/ 389 w 205815"/>
                  <a:gd name="connsiteY23" fmla="*/ 87313 h 268155"/>
                  <a:gd name="connsiteX24" fmla="*/ 90083 w 205815"/>
                  <a:gd name="connsiteY24" fmla="*/ 663 h 268155"/>
                  <a:gd name="connsiteX25" fmla="*/ 145809 w 205815"/>
                  <a:gd name="connsiteY25" fmla="*/ 8280 h 268155"/>
                  <a:gd name="connsiteX26" fmla="*/ 193906 w 205815"/>
                  <a:gd name="connsiteY26" fmla="*/ 70673 h 268155"/>
                  <a:gd name="connsiteX27" fmla="*/ 195657 w 205815"/>
                  <a:gd name="connsiteY27" fmla="*/ 88384 h 268155"/>
                  <a:gd name="connsiteX28" fmla="*/ 193562 w 205815"/>
                  <a:gd name="connsiteY28" fmla="*/ 100768 h 268155"/>
                  <a:gd name="connsiteX29" fmla="*/ 194390 w 205815"/>
                  <a:gd name="connsiteY29" fmla="*/ 117591 h 268155"/>
                  <a:gd name="connsiteX30" fmla="*/ 200970 w 205815"/>
                  <a:gd name="connsiteY30" fmla="*/ 132689 h 268155"/>
                  <a:gd name="connsiteX31" fmla="*/ 205199 w 205815"/>
                  <a:gd name="connsiteY31" fmla="*/ 144002 h 268155"/>
                  <a:gd name="connsiteX32" fmla="*/ 197704 w 205815"/>
                  <a:gd name="connsiteY32" fmla="*/ 157727 h 268155"/>
                  <a:gd name="connsiteX33" fmla="*/ 197327 w 205815"/>
                  <a:gd name="connsiteY33" fmla="*/ 158030 h 268155"/>
                  <a:gd name="connsiteX34" fmla="*/ 33563 w 205815"/>
                  <a:gd name="connsiteY34" fmla="*/ 204880 h 268155"/>
                  <a:gd name="connsiteX35" fmla="*/ 104946 w 205815"/>
                  <a:gd name="connsiteY35" fmla="*/ 258135 h 268155"/>
                  <a:gd name="connsiteX36" fmla="*/ 106070 w 205815"/>
                  <a:gd name="connsiteY36" fmla="*/ 256316 h 268155"/>
                  <a:gd name="connsiteX37" fmla="*/ 126132 w 205815"/>
                  <a:gd name="connsiteY37" fmla="*/ 215217 h 268155"/>
                  <a:gd name="connsiteX38" fmla="*/ 138375 w 205815"/>
                  <a:gd name="connsiteY38" fmla="*/ 206240 h 268155"/>
                  <a:gd name="connsiteX39" fmla="*/ 154476 w 205815"/>
                  <a:gd name="connsiteY39" fmla="*/ 205978 h 268155"/>
                  <a:gd name="connsiteX40" fmla="*/ 173602 w 205815"/>
                  <a:gd name="connsiteY40" fmla="*/ 207352 h 268155"/>
                  <a:gd name="connsiteX41" fmla="*/ 179602 w 205815"/>
                  <a:gd name="connsiteY41" fmla="*/ 200840 h 268155"/>
                  <a:gd name="connsiteX42" fmla="*/ 178289 w 205815"/>
                  <a:gd name="connsiteY42" fmla="*/ 193923 h 268155"/>
                  <a:gd name="connsiteX43" fmla="*/ 180235 w 205815"/>
                  <a:gd name="connsiteY43" fmla="*/ 182192 h 268155"/>
                  <a:gd name="connsiteX44" fmla="*/ 183952 w 205815"/>
                  <a:gd name="connsiteY44" fmla="*/ 176771 h 268155"/>
                  <a:gd name="connsiteX45" fmla="*/ 175285 w 205815"/>
                  <a:gd name="connsiteY45" fmla="*/ 175276 h 268155"/>
                  <a:gd name="connsiteX46" fmla="*/ 169682 w 205815"/>
                  <a:gd name="connsiteY46" fmla="*/ 167714 h 268155"/>
                  <a:gd name="connsiteX47" fmla="*/ 178868 w 205815"/>
                  <a:gd name="connsiteY47" fmla="*/ 158750 h 268155"/>
                  <a:gd name="connsiteX48" fmla="*/ 188256 w 205815"/>
                  <a:gd name="connsiteY48" fmla="*/ 158710 h 268155"/>
                  <a:gd name="connsiteX49" fmla="*/ 187703 w 205815"/>
                  <a:gd name="connsiteY49" fmla="*/ 150885 h 268155"/>
                  <a:gd name="connsiteX50" fmla="*/ 190323 w 205815"/>
                  <a:gd name="connsiteY50" fmla="*/ 150891 h 268155"/>
                  <a:gd name="connsiteX51" fmla="*/ 197367 w 205815"/>
                  <a:gd name="connsiteY51" fmla="*/ 141019 h 268155"/>
                  <a:gd name="connsiteX52" fmla="*/ 189064 w 205815"/>
                  <a:gd name="connsiteY52" fmla="*/ 122264 h 268155"/>
                  <a:gd name="connsiteX53" fmla="*/ 187468 w 205815"/>
                  <a:gd name="connsiteY53" fmla="*/ 98694 h 268155"/>
                  <a:gd name="connsiteX54" fmla="*/ 189124 w 205815"/>
                  <a:gd name="connsiteY54" fmla="*/ 87576 h 268155"/>
                  <a:gd name="connsiteX55" fmla="*/ 187212 w 205815"/>
                  <a:gd name="connsiteY55" fmla="*/ 70882 h 268155"/>
                  <a:gd name="connsiteX56" fmla="*/ 141809 w 205815"/>
                  <a:gd name="connsiteY56" fmla="*/ 13849 h 268155"/>
                  <a:gd name="connsiteX57" fmla="*/ 89262 w 205815"/>
                  <a:gd name="connsiteY57" fmla="*/ 7411 h 268155"/>
                  <a:gd name="connsiteX58" fmla="*/ 7104 w 205815"/>
                  <a:gd name="connsiteY58" fmla="*/ 87825 h 268155"/>
                  <a:gd name="connsiteX59" fmla="*/ 21427 w 205815"/>
                  <a:gd name="connsiteY59" fmla="*/ 137154 h 268155"/>
                  <a:gd name="connsiteX60" fmla="*/ 32620 w 205815"/>
                  <a:gd name="connsiteY60" fmla="*/ 153491 h 268155"/>
                  <a:gd name="connsiteX61" fmla="*/ 33563 w 205815"/>
                  <a:gd name="connsiteY61" fmla="*/ 204880 h 26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5815" h="268155">
                    <a:moveTo>
                      <a:pt x="197327" y="158030"/>
                    </a:moveTo>
                    <a:cubicBezTo>
                      <a:pt x="196983" y="157882"/>
                      <a:pt x="196640" y="157733"/>
                      <a:pt x="196290" y="157592"/>
                    </a:cubicBezTo>
                    <a:cubicBezTo>
                      <a:pt x="195926" y="158252"/>
                      <a:pt x="195286" y="158892"/>
                      <a:pt x="195246" y="159572"/>
                    </a:cubicBezTo>
                    <a:cubicBezTo>
                      <a:pt x="194936" y="165081"/>
                      <a:pt x="194970" y="165087"/>
                      <a:pt x="189623" y="165148"/>
                    </a:cubicBezTo>
                    <a:cubicBezTo>
                      <a:pt x="186592" y="165182"/>
                      <a:pt x="183562" y="165155"/>
                      <a:pt x="180538" y="165262"/>
                    </a:cubicBezTo>
                    <a:cubicBezTo>
                      <a:pt x="179562" y="165296"/>
                      <a:pt x="178457" y="165438"/>
                      <a:pt x="177676" y="165936"/>
                    </a:cubicBezTo>
                    <a:cubicBezTo>
                      <a:pt x="177050" y="166340"/>
                      <a:pt x="176659" y="167337"/>
                      <a:pt x="176538" y="168131"/>
                    </a:cubicBezTo>
                    <a:cubicBezTo>
                      <a:pt x="176498" y="168374"/>
                      <a:pt x="177663" y="168973"/>
                      <a:pt x="178336" y="169128"/>
                    </a:cubicBezTo>
                    <a:cubicBezTo>
                      <a:pt x="181609" y="169869"/>
                      <a:pt x="184962" y="170306"/>
                      <a:pt x="188175" y="171236"/>
                    </a:cubicBezTo>
                    <a:cubicBezTo>
                      <a:pt x="192613" y="172522"/>
                      <a:pt x="193569" y="176286"/>
                      <a:pt x="190565" y="179795"/>
                    </a:cubicBezTo>
                    <a:cubicBezTo>
                      <a:pt x="189542" y="180987"/>
                      <a:pt x="188464" y="182132"/>
                      <a:pt x="187474" y="183344"/>
                    </a:cubicBezTo>
                    <a:cubicBezTo>
                      <a:pt x="184861" y="186523"/>
                      <a:pt x="183670" y="189728"/>
                      <a:pt x="185050" y="194132"/>
                    </a:cubicBezTo>
                    <a:cubicBezTo>
                      <a:pt x="186148" y="197641"/>
                      <a:pt x="186134" y="201675"/>
                      <a:pt x="185811" y="205405"/>
                    </a:cubicBezTo>
                    <a:cubicBezTo>
                      <a:pt x="185393" y="210193"/>
                      <a:pt x="181892" y="213608"/>
                      <a:pt x="177097" y="213641"/>
                    </a:cubicBezTo>
                    <a:cubicBezTo>
                      <a:pt x="169831" y="213689"/>
                      <a:pt x="162558" y="212887"/>
                      <a:pt x="155285" y="212685"/>
                    </a:cubicBezTo>
                    <a:cubicBezTo>
                      <a:pt x="149810" y="212530"/>
                      <a:pt x="144321" y="212645"/>
                      <a:pt x="138846" y="212840"/>
                    </a:cubicBezTo>
                    <a:cubicBezTo>
                      <a:pt x="135668" y="212955"/>
                      <a:pt x="133802" y="214705"/>
                      <a:pt x="132354" y="217729"/>
                    </a:cubicBezTo>
                    <a:cubicBezTo>
                      <a:pt x="124495" y="234100"/>
                      <a:pt x="116367" y="250343"/>
                      <a:pt x="108320" y="266627"/>
                    </a:cubicBezTo>
                    <a:cubicBezTo>
                      <a:pt x="108124" y="267024"/>
                      <a:pt x="107828" y="267367"/>
                      <a:pt x="107289" y="268155"/>
                    </a:cubicBezTo>
                    <a:cubicBezTo>
                      <a:pt x="79396" y="247353"/>
                      <a:pt x="51732" y="226713"/>
                      <a:pt x="24141" y="206133"/>
                    </a:cubicBezTo>
                    <a:cubicBezTo>
                      <a:pt x="24175" y="205729"/>
                      <a:pt x="24108" y="205432"/>
                      <a:pt x="24215" y="205318"/>
                    </a:cubicBezTo>
                    <a:cubicBezTo>
                      <a:pt x="36162" y="193061"/>
                      <a:pt x="36000" y="178926"/>
                      <a:pt x="30424" y="164084"/>
                    </a:cubicBezTo>
                    <a:cubicBezTo>
                      <a:pt x="27192" y="155484"/>
                      <a:pt x="22033" y="147996"/>
                      <a:pt x="16134" y="141026"/>
                    </a:cubicBezTo>
                    <a:cubicBezTo>
                      <a:pt x="2922" y="125422"/>
                      <a:pt x="-1415" y="107186"/>
                      <a:pt x="389" y="87313"/>
                    </a:cubicBezTo>
                    <a:cubicBezTo>
                      <a:pt x="4275" y="44591"/>
                      <a:pt x="37246" y="5667"/>
                      <a:pt x="90083" y="663"/>
                    </a:cubicBezTo>
                    <a:cubicBezTo>
                      <a:pt x="109263" y="-1155"/>
                      <a:pt x="127984" y="569"/>
                      <a:pt x="145809" y="8280"/>
                    </a:cubicBezTo>
                    <a:cubicBezTo>
                      <a:pt x="173305" y="20173"/>
                      <a:pt x="188794" y="41507"/>
                      <a:pt x="193906" y="70673"/>
                    </a:cubicBezTo>
                    <a:cubicBezTo>
                      <a:pt x="194929" y="76511"/>
                      <a:pt x="195616" y="82471"/>
                      <a:pt x="195657" y="88384"/>
                    </a:cubicBezTo>
                    <a:cubicBezTo>
                      <a:pt x="195690" y="92512"/>
                      <a:pt x="194687" y="96741"/>
                      <a:pt x="193562" y="100768"/>
                    </a:cubicBezTo>
                    <a:cubicBezTo>
                      <a:pt x="191953" y="106546"/>
                      <a:pt x="192303" y="112142"/>
                      <a:pt x="194390" y="117591"/>
                    </a:cubicBezTo>
                    <a:cubicBezTo>
                      <a:pt x="196357" y="122709"/>
                      <a:pt x="198849" y="127625"/>
                      <a:pt x="200970" y="132689"/>
                    </a:cubicBezTo>
                    <a:cubicBezTo>
                      <a:pt x="202525" y="136406"/>
                      <a:pt x="204196" y="140123"/>
                      <a:pt x="205199" y="144002"/>
                    </a:cubicBezTo>
                    <a:cubicBezTo>
                      <a:pt x="207017" y="151026"/>
                      <a:pt x="204903" y="154811"/>
                      <a:pt x="197704" y="157727"/>
                    </a:cubicBezTo>
                    <a:lnTo>
                      <a:pt x="197327" y="158030"/>
                    </a:lnTo>
                    <a:close/>
                    <a:moveTo>
                      <a:pt x="33563" y="204880"/>
                    </a:moveTo>
                    <a:cubicBezTo>
                      <a:pt x="57442" y="222699"/>
                      <a:pt x="81127" y="240363"/>
                      <a:pt x="104946" y="258135"/>
                    </a:cubicBezTo>
                    <a:cubicBezTo>
                      <a:pt x="105505" y="257246"/>
                      <a:pt x="105835" y="256801"/>
                      <a:pt x="106070" y="256316"/>
                    </a:cubicBezTo>
                    <a:cubicBezTo>
                      <a:pt x="112805" y="242639"/>
                      <a:pt x="119768" y="229063"/>
                      <a:pt x="126132" y="215217"/>
                    </a:cubicBezTo>
                    <a:cubicBezTo>
                      <a:pt x="128711" y="209601"/>
                      <a:pt x="132644" y="206719"/>
                      <a:pt x="138375" y="206240"/>
                    </a:cubicBezTo>
                    <a:cubicBezTo>
                      <a:pt x="143715" y="205796"/>
                      <a:pt x="149116" y="205776"/>
                      <a:pt x="154476" y="205978"/>
                    </a:cubicBezTo>
                    <a:cubicBezTo>
                      <a:pt x="160861" y="206220"/>
                      <a:pt x="167218" y="207035"/>
                      <a:pt x="173602" y="207352"/>
                    </a:cubicBezTo>
                    <a:cubicBezTo>
                      <a:pt x="178531" y="207601"/>
                      <a:pt x="180127" y="205769"/>
                      <a:pt x="179602" y="200840"/>
                    </a:cubicBezTo>
                    <a:cubicBezTo>
                      <a:pt x="179353" y="198510"/>
                      <a:pt x="179083" y="196099"/>
                      <a:pt x="178289" y="193923"/>
                    </a:cubicBezTo>
                    <a:cubicBezTo>
                      <a:pt x="176679" y="189546"/>
                      <a:pt x="177790" y="185802"/>
                      <a:pt x="180235" y="182192"/>
                    </a:cubicBezTo>
                    <a:cubicBezTo>
                      <a:pt x="181407" y="180468"/>
                      <a:pt x="182592" y="178751"/>
                      <a:pt x="183952" y="176771"/>
                    </a:cubicBezTo>
                    <a:cubicBezTo>
                      <a:pt x="180774" y="176233"/>
                      <a:pt x="177993" y="175903"/>
                      <a:pt x="175285" y="175276"/>
                    </a:cubicBezTo>
                    <a:cubicBezTo>
                      <a:pt x="171326" y="174367"/>
                      <a:pt x="169480" y="171754"/>
                      <a:pt x="169682" y="167714"/>
                    </a:cubicBezTo>
                    <a:cubicBezTo>
                      <a:pt x="169932" y="162784"/>
                      <a:pt x="173548" y="159121"/>
                      <a:pt x="178868" y="158750"/>
                    </a:cubicBezTo>
                    <a:cubicBezTo>
                      <a:pt x="181946" y="158535"/>
                      <a:pt x="185050" y="158710"/>
                      <a:pt x="188256" y="158710"/>
                    </a:cubicBezTo>
                    <a:cubicBezTo>
                      <a:pt x="188040" y="155666"/>
                      <a:pt x="187878" y="153363"/>
                      <a:pt x="187703" y="150885"/>
                    </a:cubicBezTo>
                    <a:cubicBezTo>
                      <a:pt x="188794" y="150885"/>
                      <a:pt x="189562" y="150851"/>
                      <a:pt x="190323" y="150891"/>
                    </a:cubicBezTo>
                    <a:cubicBezTo>
                      <a:pt x="199940" y="151383"/>
                      <a:pt x="201071" y="149902"/>
                      <a:pt x="197367" y="141019"/>
                    </a:cubicBezTo>
                    <a:cubicBezTo>
                      <a:pt x="194734" y="134709"/>
                      <a:pt x="191677" y="128581"/>
                      <a:pt x="189064" y="122264"/>
                    </a:cubicBezTo>
                    <a:cubicBezTo>
                      <a:pt x="185912" y="114621"/>
                      <a:pt x="184329" y="106641"/>
                      <a:pt x="187468" y="98694"/>
                    </a:cubicBezTo>
                    <a:cubicBezTo>
                      <a:pt x="188936" y="94970"/>
                      <a:pt x="189474" y="91381"/>
                      <a:pt x="189124" y="87576"/>
                    </a:cubicBezTo>
                    <a:cubicBezTo>
                      <a:pt x="188612" y="82000"/>
                      <a:pt x="188222" y="76377"/>
                      <a:pt x="187212" y="70882"/>
                    </a:cubicBezTo>
                    <a:cubicBezTo>
                      <a:pt x="182235" y="43837"/>
                      <a:pt x="167561" y="24348"/>
                      <a:pt x="141809" y="13849"/>
                    </a:cubicBezTo>
                    <a:cubicBezTo>
                      <a:pt x="124913" y="6960"/>
                      <a:pt x="107289" y="5593"/>
                      <a:pt x="89262" y="7411"/>
                    </a:cubicBezTo>
                    <a:cubicBezTo>
                      <a:pt x="44910" y="11896"/>
                      <a:pt x="12020" y="43716"/>
                      <a:pt x="7104" y="87825"/>
                    </a:cubicBezTo>
                    <a:cubicBezTo>
                      <a:pt x="5083" y="105987"/>
                      <a:pt x="9373" y="122735"/>
                      <a:pt x="21427" y="137154"/>
                    </a:cubicBezTo>
                    <a:cubicBezTo>
                      <a:pt x="25650" y="142198"/>
                      <a:pt x="29482" y="147713"/>
                      <a:pt x="32620" y="153491"/>
                    </a:cubicBezTo>
                    <a:cubicBezTo>
                      <a:pt x="41711" y="170205"/>
                      <a:pt x="44358" y="187283"/>
                      <a:pt x="33563" y="204880"/>
                    </a:cubicBezTo>
                    <a:close/>
                  </a:path>
                </a:pathLst>
              </a:custGeom>
              <a:grpFill/>
              <a:ln w="672" cap="flat">
                <a:noFill/>
                <a:prstDash val="solid"/>
                <a:miter/>
              </a:ln>
            </p:spPr>
            <p:txBody>
              <a:bodyPr rtlCol="0" anchor="ctr"/>
              <a:lstStyle/>
              <a:p>
                <a:endParaRPr lang="en-US"/>
              </a:p>
            </p:txBody>
          </p:sp>
          <p:sp>
            <p:nvSpPr>
              <p:cNvPr id="53" name="Freeform: Shape 158">
                <a:extLst>
                  <a:ext uri="{FF2B5EF4-FFF2-40B4-BE49-F238E27FC236}">
                    <a16:creationId xmlns:a16="http://schemas.microsoft.com/office/drawing/2014/main" xmlns="" id="{944D246B-952D-4BA4-9447-7CD548F699BF}"/>
                  </a:ext>
                </a:extLst>
              </p:cNvPr>
              <p:cNvSpPr/>
              <p:nvPr/>
            </p:nvSpPr>
            <p:spPr>
              <a:xfrm>
                <a:off x="7709713" y="5013970"/>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32 h 17899"/>
                  <a:gd name="connsiteX8" fmla="*/ 2532 w 22640"/>
                  <a:gd name="connsiteY8" fmla="*/ 8950 h 17899"/>
                  <a:gd name="connsiteX9" fmla="*/ 8950 w 22640"/>
                  <a:gd name="connsiteY9" fmla="*/ 15368 h 17899"/>
                  <a:gd name="connsiteX10" fmla="*/ 19038 w 22640"/>
                  <a:gd name="connsiteY10" fmla="*/ 8950 h 17899"/>
                  <a:gd name="connsiteX11" fmla="*/ 8950 w 22640"/>
                  <a:gd name="connsiteY11" fmla="*/ 2532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90" y="17900"/>
                      <a:pt x="8950" y="17900"/>
                    </a:cubicBezTo>
                    <a:close/>
                    <a:moveTo>
                      <a:pt x="8950" y="2532"/>
                    </a:moveTo>
                    <a:cubicBezTo>
                      <a:pt x="5408" y="2532"/>
                      <a:pt x="2532" y="5414"/>
                      <a:pt x="2532" y="8950"/>
                    </a:cubicBezTo>
                    <a:cubicBezTo>
                      <a:pt x="2532" y="12485"/>
                      <a:pt x="5414" y="15368"/>
                      <a:pt x="8950" y="15368"/>
                    </a:cubicBezTo>
                    <a:cubicBezTo>
                      <a:pt x="11381" y="15368"/>
                      <a:pt x="16068" y="11738"/>
                      <a:pt x="19038" y="8950"/>
                    </a:cubicBezTo>
                    <a:cubicBezTo>
                      <a:pt x="16068" y="6162"/>
                      <a:pt x="11388" y="2532"/>
                      <a:pt x="8950" y="2532"/>
                    </a:cubicBezTo>
                    <a:close/>
                  </a:path>
                </a:pathLst>
              </a:custGeom>
              <a:grpFill/>
              <a:ln w="672" cap="flat">
                <a:noFill/>
                <a:prstDash val="solid"/>
                <a:miter/>
              </a:ln>
            </p:spPr>
            <p:txBody>
              <a:bodyPr rtlCol="0" anchor="ctr"/>
              <a:lstStyle/>
              <a:p>
                <a:endParaRPr lang="en-US"/>
              </a:p>
            </p:txBody>
          </p:sp>
          <p:sp>
            <p:nvSpPr>
              <p:cNvPr id="54" name="Freeform: Shape 159">
                <a:extLst>
                  <a:ext uri="{FF2B5EF4-FFF2-40B4-BE49-F238E27FC236}">
                    <a16:creationId xmlns:a16="http://schemas.microsoft.com/office/drawing/2014/main" xmlns="" id="{B373B4B2-E18A-42B4-ABD2-8454024DED7B}"/>
                  </a:ext>
                </a:extLst>
              </p:cNvPr>
              <p:cNvSpPr/>
              <p:nvPr/>
            </p:nvSpPr>
            <p:spPr>
              <a:xfrm>
                <a:off x="7717430" y="5041755"/>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83" y="17900"/>
                      <a:pt x="8950" y="17900"/>
                    </a:cubicBezTo>
                    <a:close/>
                    <a:moveTo>
                      <a:pt x="8950" y="2525"/>
                    </a:moveTo>
                    <a:cubicBezTo>
                      <a:pt x="5408" y="2525"/>
                      <a:pt x="2532" y="5408"/>
                      <a:pt x="2532" y="8943"/>
                    </a:cubicBezTo>
                    <a:cubicBezTo>
                      <a:pt x="2532" y="12485"/>
                      <a:pt x="5414" y="15361"/>
                      <a:pt x="8950" y="15361"/>
                    </a:cubicBezTo>
                    <a:cubicBezTo>
                      <a:pt x="11381" y="15361"/>
                      <a:pt x="16068" y="11731"/>
                      <a:pt x="19038" y="8943"/>
                    </a:cubicBezTo>
                    <a:cubicBezTo>
                      <a:pt x="16068" y="6162"/>
                      <a:pt x="11381" y="2525"/>
                      <a:pt x="8950" y="2525"/>
                    </a:cubicBezTo>
                    <a:close/>
                  </a:path>
                </a:pathLst>
              </a:custGeom>
              <a:grpFill/>
              <a:ln w="672" cap="flat">
                <a:noFill/>
                <a:prstDash val="solid"/>
                <a:miter/>
              </a:ln>
            </p:spPr>
            <p:txBody>
              <a:bodyPr rtlCol="0" anchor="ctr"/>
              <a:lstStyle/>
              <a:p>
                <a:endParaRPr lang="en-US"/>
              </a:p>
            </p:txBody>
          </p:sp>
          <p:sp>
            <p:nvSpPr>
              <p:cNvPr id="55" name="Freeform: Shape 160">
                <a:extLst>
                  <a:ext uri="{FF2B5EF4-FFF2-40B4-BE49-F238E27FC236}">
                    <a16:creationId xmlns:a16="http://schemas.microsoft.com/office/drawing/2014/main" xmlns="" id="{FE379CF4-4AB4-485A-8B52-BCBFE93C22A2}"/>
                  </a:ext>
                </a:extLst>
              </p:cNvPr>
              <p:cNvSpPr/>
              <p:nvPr/>
            </p:nvSpPr>
            <p:spPr>
              <a:xfrm>
                <a:off x="7689597" y="4986117"/>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90" y="17900"/>
                      <a:pt x="8950" y="17900"/>
                    </a:cubicBezTo>
                    <a:close/>
                    <a:moveTo>
                      <a:pt x="8950" y="2525"/>
                    </a:moveTo>
                    <a:cubicBezTo>
                      <a:pt x="5408" y="2525"/>
                      <a:pt x="2532" y="5408"/>
                      <a:pt x="2532" y="8943"/>
                    </a:cubicBezTo>
                    <a:cubicBezTo>
                      <a:pt x="2532" y="12485"/>
                      <a:pt x="5414" y="15361"/>
                      <a:pt x="8950" y="15361"/>
                    </a:cubicBezTo>
                    <a:cubicBezTo>
                      <a:pt x="11381" y="15361"/>
                      <a:pt x="16068" y="11731"/>
                      <a:pt x="19038" y="8943"/>
                    </a:cubicBezTo>
                    <a:cubicBezTo>
                      <a:pt x="16068" y="6162"/>
                      <a:pt x="11388" y="2525"/>
                      <a:pt x="8950" y="2525"/>
                    </a:cubicBezTo>
                    <a:close/>
                  </a:path>
                </a:pathLst>
              </a:custGeom>
              <a:grpFill/>
              <a:ln w="672" cap="flat">
                <a:noFill/>
                <a:prstDash val="solid"/>
                <a:miter/>
              </a:ln>
            </p:spPr>
            <p:txBody>
              <a:bodyPr rtlCol="0" anchor="ctr"/>
              <a:lstStyle/>
              <a:p>
                <a:endParaRPr lang="en-US"/>
              </a:p>
            </p:txBody>
          </p:sp>
          <p:sp>
            <p:nvSpPr>
              <p:cNvPr id="56" name="Freeform: Shape 161">
                <a:extLst>
                  <a:ext uri="{FF2B5EF4-FFF2-40B4-BE49-F238E27FC236}">
                    <a16:creationId xmlns:a16="http://schemas.microsoft.com/office/drawing/2014/main" xmlns="" id="{06697E04-AA5E-47FE-96ED-82D2B8FA0728}"/>
                  </a:ext>
                </a:extLst>
              </p:cNvPr>
              <p:cNvSpPr/>
              <p:nvPr/>
            </p:nvSpPr>
            <p:spPr>
              <a:xfrm>
                <a:off x="7676365" y="5011013"/>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90" y="17900"/>
                      <a:pt x="8950" y="17900"/>
                    </a:cubicBezTo>
                    <a:close/>
                    <a:moveTo>
                      <a:pt x="8950" y="2525"/>
                    </a:moveTo>
                    <a:cubicBezTo>
                      <a:pt x="5408" y="2525"/>
                      <a:pt x="2532" y="5408"/>
                      <a:pt x="2532" y="8943"/>
                    </a:cubicBezTo>
                    <a:cubicBezTo>
                      <a:pt x="2532" y="12485"/>
                      <a:pt x="5414" y="15361"/>
                      <a:pt x="8950" y="15361"/>
                    </a:cubicBezTo>
                    <a:cubicBezTo>
                      <a:pt x="11381" y="15361"/>
                      <a:pt x="16068" y="11731"/>
                      <a:pt x="19038" y="8943"/>
                    </a:cubicBezTo>
                    <a:cubicBezTo>
                      <a:pt x="16068" y="6162"/>
                      <a:pt x="11388" y="2525"/>
                      <a:pt x="8950" y="2525"/>
                    </a:cubicBezTo>
                    <a:close/>
                  </a:path>
                </a:pathLst>
              </a:custGeom>
              <a:grpFill/>
              <a:ln w="672" cap="flat">
                <a:noFill/>
                <a:prstDash val="solid"/>
                <a:miter/>
              </a:ln>
            </p:spPr>
            <p:txBody>
              <a:bodyPr rtlCol="0" anchor="ctr"/>
              <a:lstStyle/>
              <a:p>
                <a:endParaRPr lang="en-US"/>
              </a:p>
            </p:txBody>
          </p:sp>
          <p:sp>
            <p:nvSpPr>
              <p:cNvPr id="57" name="Freeform: Shape 162">
                <a:extLst>
                  <a:ext uri="{FF2B5EF4-FFF2-40B4-BE49-F238E27FC236}">
                    <a16:creationId xmlns:a16="http://schemas.microsoft.com/office/drawing/2014/main" xmlns="" id="{283B4D14-29BF-4AE5-97A8-C46194AE3AB2}"/>
                  </a:ext>
                </a:extLst>
              </p:cNvPr>
              <p:cNvSpPr/>
              <p:nvPr/>
            </p:nvSpPr>
            <p:spPr>
              <a:xfrm>
                <a:off x="7667576" y="5042570"/>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32 h 17899"/>
                  <a:gd name="connsiteX8" fmla="*/ 2532 w 22640"/>
                  <a:gd name="connsiteY8" fmla="*/ 8950 h 17899"/>
                  <a:gd name="connsiteX9" fmla="*/ 8950 w 22640"/>
                  <a:gd name="connsiteY9" fmla="*/ 15368 h 17899"/>
                  <a:gd name="connsiteX10" fmla="*/ 19038 w 22640"/>
                  <a:gd name="connsiteY10" fmla="*/ 8950 h 17899"/>
                  <a:gd name="connsiteX11" fmla="*/ 8950 w 22640"/>
                  <a:gd name="connsiteY11" fmla="*/ 2532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83" y="17900"/>
                      <a:pt x="8950" y="17900"/>
                    </a:cubicBezTo>
                    <a:close/>
                    <a:moveTo>
                      <a:pt x="8950" y="2532"/>
                    </a:moveTo>
                    <a:cubicBezTo>
                      <a:pt x="5408" y="2532"/>
                      <a:pt x="2532" y="5414"/>
                      <a:pt x="2532" y="8950"/>
                    </a:cubicBezTo>
                    <a:cubicBezTo>
                      <a:pt x="2532" y="12485"/>
                      <a:pt x="5414" y="15368"/>
                      <a:pt x="8950" y="15368"/>
                    </a:cubicBezTo>
                    <a:cubicBezTo>
                      <a:pt x="11381" y="15368"/>
                      <a:pt x="16068" y="11738"/>
                      <a:pt x="19038" y="8950"/>
                    </a:cubicBezTo>
                    <a:cubicBezTo>
                      <a:pt x="16068" y="6162"/>
                      <a:pt x="11381" y="2532"/>
                      <a:pt x="8950" y="2532"/>
                    </a:cubicBezTo>
                    <a:close/>
                  </a:path>
                </a:pathLst>
              </a:custGeom>
              <a:grpFill/>
              <a:ln w="672" cap="flat">
                <a:noFill/>
                <a:prstDash val="solid"/>
                <a:miter/>
              </a:ln>
            </p:spPr>
            <p:txBody>
              <a:bodyPr rtlCol="0" anchor="ctr"/>
              <a:lstStyle/>
              <a:p>
                <a:endParaRPr lang="en-US"/>
              </a:p>
            </p:txBody>
          </p:sp>
          <p:sp>
            <p:nvSpPr>
              <p:cNvPr id="58" name="Freeform: Shape 163">
                <a:extLst>
                  <a:ext uri="{FF2B5EF4-FFF2-40B4-BE49-F238E27FC236}">
                    <a16:creationId xmlns:a16="http://schemas.microsoft.com/office/drawing/2014/main" xmlns="" id="{B4D1891E-DC52-4573-8E55-C93CD3FE1A91}"/>
                  </a:ext>
                </a:extLst>
              </p:cNvPr>
              <p:cNvSpPr/>
              <p:nvPr/>
            </p:nvSpPr>
            <p:spPr>
              <a:xfrm>
                <a:off x="7689597" y="5030671"/>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90" y="17900"/>
                      <a:pt x="8950" y="17900"/>
                    </a:cubicBezTo>
                    <a:close/>
                    <a:moveTo>
                      <a:pt x="8950" y="2525"/>
                    </a:moveTo>
                    <a:cubicBezTo>
                      <a:pt x="5408" y="2525"/>
                      <a:pt x="2532" y="5408"/>
                      <a:pt x="2532" y="8943"/>
                    </a:cubicBezTo>
                    <a:cubicBezTo>
                      <a:pt x="2532" y="12479"/>
                      <a:pt x="5414" y="15361"/>
                      <a:pt x="8950" y="15361"/>
                    </a:cubicBezTo>
                    <a:cubicBezTo>
                      <a:pt x="11381" y="15361"/>
                      <a:pt x="16068" y="11731"/>
                      <a:pt x="19038" y="8943"/>
                    </a:cubicBezTo>
                    <a:cubicBezTo>
                      <a:pt x="16068" y="6162"/>
                      <a:pt x="11388" y="2525"/>
                      <a:pt x="8950" y="2525"/>
                    </a:cubicBezTo>
                    <a:close/>
                  </a:path>
                </a:pathLst>
              </a:custGeom>
              <a:grpFill/>
              <a:ln w="672" cap="flat">
                <a:noFill/>
                <a:prstDash val="solid"/>
                <a:miter/>
              </a:ln>
            </p:spPr>
            <p:txBody>
              <a:bodyPr rtlCol="0" anchor="ctr"/>
              <a:lstStyle/>
              <a:p>
                <a:endParaRPr lang="en-US"/>
              </a:p>
            </p:txBody>
          </p:sp>
          <p:sp>
            <p:nvSpPr>
              <p:cNvPr id="59" name="Freeform: Shape 164">
                <a:extLst>
                  <a:ext uri="{FF2B5EF4-FFF2-40B4-BE49-F238E27FC236}">
                    <a16:creationId xmlns:a16="http://schemas.microsoft.com/office/drawing/2014/main" xmlns="" id="{C0432B83-1BA2-4DE5-8BE4-3CDF6E75CBBA}"/>
                  </a:ext>
                </a:extLst>
              </p:cNvPr>
              <p:cNvSpPr/>
              <p:nvPr/>
            </p:nvSpPr>
            <p:spPr>
              <a:xfrm>
                <a:off x="7653717" y="4996070"/>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7" y="10667"/>
                      <a:pt x="13590" y="17900"/>
                      <a:pt x="8950" y="17900"/>
                    </a:cubicBezTo>
                    <a:close/>
                    <a:moveTo>
                      <a:pt x="8950" y="2525"/>
                    </a:moveTo>
                    <a:cubicBezTo>
                      <a:pt x="5408" y="2525"/>
                      <a:pt x="2532" y="5408"/>
                      <a:pt x="2532" y="8943"/>
                    </a:cubicBezTo>
                    <a:cubicBezTo>
                      <a:pt x="2532" y="12485"/>
                      <a:pt x="5414" y="15361"/>
                      <a:pt x="8950" y="15361"/>
                    </a:cubicBezTo>
                    <a:cubicBezTo>
                      <a:pt x="11381" y="15361"/>
                      <a:pt x="16068" y="11731"/>
                      <a:pt x="19038" y="8943"/>
                    </a:cubicBezTo>
                    <a:cubicBezTo>
                      <a:pt x="16068" y="6162"/>
                      <a:pt x="11388" y="2525"/>
                      <a:pt x="8950" y="2525"/>
                    </a:cubicBezTo>
                    <a:close/>
                  </a:path>
                </a:pathLst>
              </a:custGeom>
              <a:grpFill/>
              <a:ln w="672" cap="flat">
                <a:noFill/>
                <a:prstDash val="solid"/>
                <a:miter/>
              </a:ln>
            </p:spPr>
            <p:txBody>
              <a:bodyPr rtlCol="0" anchor="ctr"/>
              <a:lstStyle/>
              <a:p>
                <a:endParaRPr lang="en-US"/>
              </a:p>
            </p:txBody>
          </p:sp>
          <p:sp>
            <p:nvSpPr>
              <p:cNvPr id="60" name="Freeform: Shape 165">
                <a:extLst>
                  <a:ext uri="{FF2B5EF4-FFF2-40B4-BE49-F238E27FC236}">
                    <a16:creationId xmlns:a16="http://schemas.microsoft.com/office/drawing/2014/main" xmlns="" id="{67EE1370-7893-4CC6-8279-83CF17BF6B7A}"/>
                  </a:ext>
                </a:extLst>
              </p:cNvPr>
              <p:cNvSpPr/>
              <p:nvPr/>
            </p:nvSpPr>
            <p:spPr>
              <a:xfrm>
                <a:off x="7650114" y="5022926"/>
                <a:ext cx="22640" cy="17899"/>
              </a:xfrm>
              <a:custGeom>
                <a:avLst/>
                <a:gdLst>
                  <a:gd name="connsiteX0" fmla="*/ 8950 w 22640"/>
                  <a:gd name="connsiteY0" fmla="*/ 17900 h 17899"/>
                  <a:gd name="connsiteX1" fmla="*/ 0 w 22640"/>
                  <a:gd name="connsiteY1" fmla="*/ 8950 h 17899"/>
                  <a:gd name="connsiteX2" fmla="*/ 8950 w 22640"/>
                  <a:gd name="connsiteY2" fmla="*/ 0 h 17899"/>
                  <a:gd name="connsiteX3" fmla="*/ 21752 w 22640"/>
                  <a:gd name="connsiteY3" fmla="*/ 8061 h 17899"/>
                  <a:gd name="connsiteX4" fmla="*/ 22641 w 22640"/>
                  <a:gd name="connsiteY4" fmla="*/ 8957 h 17899"/>
                  <a:gd name="connsiteX5" fmla="*/ 21752 w 22640"/>
                  <a:gd name="connsiteY5" fmla="*/ 9852 h 17899"/>
                  <a:gd name="connsiteX6" fmla="*/ 8950 w 22640"/>
                  <a:gd name="connsiteY6" fmla="*/ 17900 h 17899"/>
                  <a:gd name="connsiteX7" fmla="*/ 8950 w 22640"/>
                  <a:gd name="connsiteY7" fmla="*/ 2525 h 17899"/>
                  <a:gd name="connsiteX8" fmla="*/ 2532 w 22640"/>
                  <a:gd name="connsiteY8" fmla="*/ 8943 h 17899"/>
                  <a:gd name="connsiteX9" fmla="*/ 8950 w 22640"/>
                  <a:gd name="connsiteY9" fmla="*/ 15361 h 17899"/>
                  <a:gd name="connsiteX10" fmla="*/ 19038 w 22640"/>
                  <a:gd name="connsiteY10" fmla="*/ 8943 h 17899"/>
                  <a:gd name="connsiteX11" fmla="*/ 8950 w 22640"/>
                  <a:gd name="connsiteY11" fmla="*/ 252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0" h="17899">
                    <a:moveTo>
                      <a:pt x="8950" y="17900"/>
                    </a:moveTo>
                    <a:cubicBezTo>
                      <a:pt x="4014" y="17900"/>
                      <a:pt x="0" y="13886"/>
                      <a:pt x="0" y="8950"/>
                    </a:cubicBezTo>
                    <a:cubicBezTo>
                      <a:pt x="0" y="4014"/>
                      <a:pt x="4014" y="0"/>
                      <a:pt x="8950" y="0"/>
                    </a:cubicBezTo>
                    <a:cubicBezTo>
                      <a:pt x="13583" y="0"/>
                      <a:pt x="20930" y="7233"/>
                      <a:pt x="21752" y="8061"/>
                    </a:cubicBezTo>
                    <a:lnTo>
                      <a:pt x="22641" y="8957"/>
                    </a:lnTo>
                    <a:lnTo>
                      <a:pt x="21752" y="9852"/>
                    </a:lnTo>
                    <a:cubicBezTo>
                      <a:pt x="20930" y="10667"/>
                      <a:pt x="13583" y="17900"/>
                      <a:pt x="8950" y="17900"/>
                    </a:cubicBezTo>
                    <a:close/>
                    <a:moveTo>
                      <a:pt x="8950" y="2525"/>
                    </a:moveTo>
                    <a:cubicBezTo>
                      <a:pt x="5408" y="2525"/>
                      <a:pt x="2532" y="5408"/>
                      <a:pt x="2532" y="8943"/>
                    </a:cubicBezTo>
                    <a:cubicBezTo>
                      <a:pt x="2532" y="12479"/>
                      <a:pt x="5414" y="15361"/>
                      <a:pt x="8950" y="15361"/>
                    </a:cubicBezTo>
                    <a:cubicBezTo>
                      <a:pt x="11381" y="15361"/>
                      <a:pt x="16068" y="11731"/>
                      <a:pt x="19038" y="8943"/>
                    </a:cubicBezTo>
                    <a:cubicBezTo>
                      <a:pt x="16068" y="6155"/>
                      <a:pt x="11381" y="2525"/>
                      <a:pt x="8950" y="2525"/>
                    </a:cubicBezTo>
                    <a:close/>
                  </a:path>
                </a:pathLst>
              </a:custGeom>
              <a:grpFill/>
              <a:ln w="672" cap="flat">
                <a:noFill/>
                <a:prstDash val="solid"/>
                <a:miter/>
              </a:ln>
            </p:spPr>
            <p:txBody>
              <a:bodyPr rtlCol="0" anchor="ctr"/>
              <a:lstStyle/>
              <a:p>
                <a:endParaRPr lang="en-US"/>
              </a:p>
            </p:txBody>
          </p:sp>
        </p:grpSp>
        <p:grpSp>
          <p:nvGrpSpPr>
            <p:cNvPr id="6" name="Graphic 128">
              <a:extLst>
                <a:ext uri="{FF2B5EF4-FFF2-40B4-BE49-F238E27FC236}">
                  <a16:creationId xmlns:a16="http://schemas.microsoft.com/office/drawing/2014/main" xmlns="" id="{AEC2DEA4-C823-4FA5-A0E4-E40EFD9D96C3}"/>
                </a:ext>
              </a:extLst>
            </p:cNvPr>
            <p:cNvGrpSpPr/>
            <p:nvPr/>
          </p:nvGrpSpPr>
          <p:grpSpPr>
            <a:xfrm>
              <a:off x="7527918" y="2108565"/>
              <a:ext cx="348656" cy="462254"/>
              <a:chOff x="7513551" y="1975826"/>
              <a:chExt cx="360001" cy="359999"/>
            </a:xfrm>
            <a:solidFill>
              <a:schemeClr val="bg1"/>
            </a:solidFill>
          </p:grpSpPr>
          <p:sp>
            <p:nvSpPr>
              <p:cNvPr id="44" name="Freeform: Shape 167">
                <a:extLst>
                  <a:ext uri="{FF2B5EF4-FFF2-40B4-BE49-F238E27FC236}">
                    <a16:creationId xmlns:a16="http://schemas.microsoft.com/office/drawing/2014/main" xmlns="" id="{72951A38-2803-4464-BBA4-A3EBA1DE0208}"/>
                  </a:ext>
                </a:extLst>
              </p:cNvPr>
              <p:cNvSpPr/>
              <p:nvPr/>
            </p:nvSpPr>
            <p:spPr>
              <a:xfrm>
                <a:off x="7513551" y="1975826"/>
                <a:ext cx="360001" cy="359999"/>
              </a:xfrm>
              <a:custGeom>
                <a:avLst/>
                <a:gdLst>
                  <a:gd name="connsiteX0" fmla="*/ 323203 w 360001"/>
                  <a:gd name="connsiteY0" fmla="*/ 206369 h 359999"/>
                  <a:gd name="connsiteX1" fmla="*/ 315911 w 360001"/>
                  <a:gd name="connsiteY1" fmla="*/ 207333 h 359999"/>
                  <a:gd name="connsiteX2" fmla="*/ 308914 w 360001"/>
                  <a:gd name="connsiteY2" fmla="*/ 210258 h 359999"/>
                  <a:gd name="connsiteX3" fmla="*/ 283460 w 360001"/>
                  <a:gd name="connsiteY3" fmla="*/ 200569 h 359999"/>
                  <a:gd name="connsiteX4" fmla="*/ 285469 w 360001"/>
                  <a:gd name="connsiteY4" fmla="*/ 180000 h 359999"/>
                  <a:gd name="connsiteX5" fmla="*/ 267995 w 360001"/>
                  <a:gd name="connsiteY5" fmla="*/ 121834 h 359999"/>
                  <a:gd name="connsiteX6" fmla="*/ 306885 w 360001"/>
                  <a:gd name="connsiteY6" fmla="*/ 82943 h 359999"/>
                  <a:gd name="connsiteX7" fmla="*/ 317814 w 360001"/>
                  <a:gd name="connsiteY7" fmla="*/ 84374 h 359999"/>
                  <a:gd name="connsiteX8" fmla="*/ 360001 w 360001"/>
                  <a:gd name="connsiteY8" fmla="*/ 42186 h 359999"/>
                  <a:gd name="connsiteX9" fmla="*/ 317814 w 360001"/>
                  <a:gd name="connsiteY9" fmla="*/ 0 h 359999"/>
                  <a:gd name="connsiteX10" fmla="*/ 275626 w 360001"/>
                  <a:gd name="connsiteY10" fmla="*/ 42186 h 359999"/>
                  <a:gd name="connsiteX11" fmla="*/ 277054 w 360001"/>
                  <a:gd name="connsiteY11" fmla="*/ 53113 h 359999"/>
                  <a:gd name="connsiteX12" fmla="*/ 238164 w 360001"/>
                  <a:gd name="connsiteY12" fmla="*/ 92003 h 359999"/>
                  <a:gd name="connsiteX13" fmla="*/ 208281 w 360001"/>
                  <a:gd name="connsiteY13" fmla="*/ 78362 h 359999"/>
                  <a:gd name="connsiteX14" fmla="*/ 213289 w 360001"/>
                  <a:gd name="connsiteY14" fmla="*/ 54225 h 359999"/>
                  <a:gd name="connsiteX15" fmla="*/ 225365 w 360001"/>
                  <a:gd name="connsiteY15" fmla="*/ 48240 h 359999"/>
                  <a:gd name="connsiteX16" fmla="*/ 225364 w 360001"/>
                  <a:gd name="connsiteY16" fmla="*/ 18409 h 359999"/>
                  <a:gd name="connsiteX17" fmla="*/ 210448 w 360001"/>
                  <a:gd name="connsiteY17" fmla="*/ 12232 h 359999"/>
                  <a:gd name="connsiteX18" fmla="*/ 195534 w 360001"/>
                  <a:gd name="connsiteY18" fmla="*/ 18409 h 359999"/>
                  <a:gd name="connsiteX19" fmla="*/ 189354 w 360001"/>
                  <a:gd name="connsiteY19" fmla="*/ 33325 h 359999"/>
                  <a:gd name="connsiteX20" fmla="*/ 195533 w 360001"/>
                  <a:gd name="connsiteY20" fmla="*/ 48240 h 359999"/>
                  <a:gd name="connsiteX21" fmla="*/ 199519 w 360001"/>
                  <a:gd name="connsiteY21" fmla="*/ 51374 h 359999"/>
                  <a:gd name="connsiteX22" fmla="*/ 194507 w 360001"/>
                  <a:gd name="connsiteY22" fmla="*/ 75525 h 359999"/>
                  <a:gd name="connsiteX23" fmla="*/ 179999 w 360001"/>
                  <a:gd name="connsiteY23" fmla="*/ 74531 h 359999"/>
                  <a:gd name="connsiteX24" fmla="*/ 105990 w 360001"/>
                  <a:gd name="connsiteY24" fmla="*/ 104865 h 359999"/>
                  <a:gd name="connsiteX25" fmla="*/ 56216 w 360001"/>
                  <a:gd name="connsiteY25" fmla="*/ 68915 h 359999"/>
                  <a:gd name="connsiteX26" fmla="*/ 28125 w 360001"/>
                  <a:gd name="connsiteY26" fmla="*/ 42186 h 359999"/>
                  <a:gd name="connsiteX27" fmla="*/ 0 w 360001"/>
                  <a:gd name="connsiteY27" fmla="*/ 70310 h 359999"/>
                  <a:gd name="connsiteX28" fmla="*/ 28125 w 360001"/>
                  <a:gd name="connsiteY28" fmla="*/ 98436 h 359999"/>
                  <a:gd name="connsiteX29" fmla="*/ 35640 w 360001"/>
                  <a:gd name="connsiteY29" fmla="*/ 97421 h 359999"/>
                  <a:gd name="connsiteX30" fmla="*/ 85389 w 360001"/>
                  <a:gd name="connsiteY30" fmla="*/ 133353 h 359999"/>
                  <a:gd name="connsiteX31" fmla="*/ 74531 w 360001"/>
                  <a:gd name="connsiteY31" fmla="*/ 179999 h 359999"/>
                  <a:gd name="connsiteX32" fmla="*/ 77885 w 360001"/>
                  <a:gd name="connsiteY32" fmla="*/ 206310 h 359999"/>
                  <a:gd name="connsiteX33" fmla="*/ 54431 w 360001"/>
                  <a:gd name="connsiteY33" fmla="*/ 214055 h 359999"/>
                  <a:gd name="connsiteX34" fmla="*/ 43211 w 360001"/>
                  <a:gd name="connsiteY34" fmla="*/ 206591 h 359999"/>
                  <a:gd name="connsiteX35" fmla="*/ 37743 w 360001"/>
                  <a:gd name="connsiteY35" fmla="*/ 205869 h 359999"/>
                  <a:gd name="connsiteX36" fmla="*/ 17377 w 360001"/>
                  <a:gd name="connsiteY36" fmla="*/ 221508 h 359999"/>
                  <a:gd name="connsiteX37" fmla="*/ 32291 w 360001"/>
                  <a:gd name="connsiteY37" fmla="*/ 247342 h 359999"/>
                  <a:gd name="connsiteX38" fmla="*/ 37761 w 360001"/>
                  <a:gd name="connsiteY38" fmla="*/ 248065 h 359999"/>
                  <a:gd name="connsiteX39" fmla="*/ 58127 w 360001"/>
                  <a:gd name="connsiteY39" fmla="*/ 232427 h 359999"/>
                  <a:gd name="connsiteX40" fmla="*/ 58847 w 360001"/>
                  <a:gd name="connsiteY40" fmla="*/ 227407 h 359999"/>
                  <a:gd name="connsiteX41" fmla="*/ 82298 w 360001"/>
                  <a:gd name="connsiteY41" fmla="*/ 219662 h 359999"/>
                  <a:gd name="connsiteX42" fmla="*/ 104867 w 360001"/>
                  <a:gd name="connsiteY42" fmla="*/ 254007 h 359999"/>
                  <a:gd name="connsiteX43" fmla="*/ 68917 w 360001"/>
                  <a:gd name="connsiteY43" fmla="*/ 303782 h 359999"/>
                  <a:gd name="connsiteX44" fmla="*/ 42188 w 360001"/>
                  <a:gd name="connsiteY44" fmla="*/ 331874 h 359999"/>
                  <a:gd name="connsiteX45" fmla="*/ 70314 w 360001"/>
                  <a:gd name="connsiteY45" fmla="*/ 360000 h 359999"/>
                  <a:gd name="connsiteX46" fmla="*/ 98438 w 360001"/>
                  <a:gd name="connsiteY46" fmla="*/ 331874 h 359999"/>
                  <a:gd name="connsiteX47" fmla="*/ 97423 w 360001"/>
                  <a:gd name="connsiteY47" fmla="*/ 324359 h 359999"/>
                  <a:gd name="connsiteX48" fmla="*/ 133353 w 360001"/>
                  <a:gd name="connsiteY48" fmla="*/ 274610 h 359999"/>
                  <a:gd name="connsiteX49" fmla="*/ 180001 w 360001"/>
                  <a:gd name="connsiteY49" fmla="*/ 285469 h 359999"/>
                  <a:gd name="connsiteX50" fmla="*/ 231895 w 360001"/>
                  <a:gd name="connsiteY50" fmla="*/ 271897 h 359999"/>
                  <a:gd name="connsiteX51" fmla="*/ 253111 w 360001"/>
                  <a:gd name="connsiteY51" fmla="*/ 304229 h 359999"/>
                  <a:gd name="connsiteX52" fmla="*/ 248799 w 360001"/>
                  <a:gd name="connsiteY52" fmla="*/ 316988 h 359999"/>
                  <a:gd name="connsiteX53" fmla="*/ 269895 w 360001"/>
                  <a:gd name="connsiteY53" fmla="*/ 338082 h 359999"/>
                  <a:gd name="connsiteX54" fmla="*/ 290988 w 360001"/>
                  <a:gd name="connsiteY54" fmla="*/ 316988 h 359999"/>
                  <a:gd name="connsiteX55" fmla="*/ 269895 w 360001"/>
                  <a:gd name="connsiteY55" fmla="*/ 295895 h 359999"/>
                  <a:gd name="connsiteX56" fmla="*/ 264864 w 360001"/>
                  <a:gd name="connsiteY56" fmla="*/ 296506 h 359999"/>
                  <a:gd name="connsiteX57" fmla="*/ 243653 w 360001"/>
                  <a:gd name="connsiteY57" fmla="*/ 264185 h 359999"/>
                  <a:gd name="connsiteX58" fmla="*/ 270958 w 360001"/>
                  <a:gd name="connsiteY58" fmla="*/ 233426 h 359999"/>
                  <a:gd name="connsiteX59" fmla="*/ 296421 w 360001"/>
                  <a:gd name="connsiteY59" fmla="*/ 243118 h 359999"/>
                  <a:gd name="connsiteX60" fmla="*/ 323179 w 360001"/>
                  <a:gd name="connsiteY60" fmla="*/ 262629 h 359999"/>
                  <a:gd name="connsiteX61" fmla="*/ 330472 w 360001"/>
                  <a:gd name="connsiteY61" fmla="*/ 261665 h 359999"/>
                  <a:gd name="connsiteX62" fmla="*/ 347550 w 360001"/>
                  <a:gd name="connsiteY62" fmla="*/ 248562 h 359999"/>
                  <a:gd name="connsiteX63" fmla="*/ 350358 w 360001"/>
                  <a:gd name="connsiteY63" fmla="*/ 227220 h 359999"/>
                  <a:gd name="connsiteX64" fmla="*/ 323203 w 360001"/>
                  <a:gd name="connsiteY64" fmla="*/ 206369 h 359999"/>
                  <a:gd name="connsiteX65" fmla="*/ 44543 w 360001"/>
                  <a:gd name="connsiteY65" fmla="*/ 228787 h 359999"/>
                  <a:gd name="connsiteX66" fmla="*/ 37760 w 360001"/>
                  <a:gd name="connsiteY66" fmla="*/ 234002 h 359999"/>
                  <a:gd name="connsiteX67" fmla="*/ 35931 w 360001"/>
                  <a:gd name="connsiteY67" fmla="*/ 233759 h 359999"/>
                  <a:gd name="connsiteX68" fmla="*/ 30960 w 360001"/>
                  <a:gd name="connsiteY68" fmla="*/ 225146 h 359999"/>
                  <a:gd name="connsiteX69" fmla="*/ 37742 w 360001"/>
                  <a:gd name="connsiteY69" fmla="*/ 219932 h 359999"/>
                  <a:gd name="connsiteX70" fmla="*/ 39572 w 360001"/>
                  <a:gd name="connsiteY70" fmla="*/ 220175 h 359999"/>
                  <a:gd name="connsiteX71" fmla="*/ 43841 w 360001"/>
                  <a:gd name="connsiteY71" fmla="*/ 223452 h 359999"/>
                  <a:gd name="connsiteX72" fmla="*/ 44543 w 360001"/>
                  <a:gd name="connsiteY72" fmla="*/ 228787 h 359999"/>
                  <a:gd name="connsiteX73" fmla="*/ 269895 w 360001"/>
                  <a:gd name="connsiteY73" fmla="*/ 309957 h 359999"/>
                  <a:gd name="connsiteX74" fmla="*/ 276924 w 360001"/>
                  <a:gd name="connsiteY74" fmla="*/ 316988 h 359999"/>
                  <a:gd name="connsiteX75" fmla="*/ 269895 w 360001"/>
                  <a:gd name="connsiteY75" fmla="*/ 324018 h 359999"/>
                  <a:gd name="connsiteX76" fmla="*/ 262860 w 360001"/>
                  <a:gd name="connsiteY76" fmla="*/ 316988 h 359999"/>
                  <a:gd name="connsiteX77" fmla="*/ 269895 w 360001"/>
                  <a:gd name="connsiteY77" fmla="*/ 309957 h 359999"/>
                  <a:gd name="connsiteX78" fmla="*/ 205478 w 360001"/>
                  <a:gd name="connsiteY78" fmla="*/ 28351 h 359999"/>
                  <a:gd name="connsiteX79" fmla="*/ 210448 w 360001"/>
                  <a:gd name="connsiteY79" fmla="*/ 26292 h 359999"/>
                  <a:gd name="connsiteX80" fmla="*/ 215419 w 360001"/>
                  <a:gd name="connsiteY80" fmla="*/ 28351 h 359999"/>
                  <a:gd name="connsiteX81" fmla="*/ 215421 w 360001"/>
                  <a:gd name="connsiteY81" fmla="*/ 38294 h 359999"/>
                  <a:gd name="connsiteX82" fmla="*/ 210448 w 360001"/>
                  <a:gd name="connsiteY82" fmla="*/ 40354 h 359999"/>
                  <a:gd name="connsiteX83" fmla="*/ 205477 w 360001"/>
                  <a:gd name="connsiteY83" fmla="*/ 38294 h 359999"/>
                  <a:gd name="connsiteX84" fmla="*/ 203417 w 360001"/>
                  <a:gd name="connsiteY84" fmla="*/ 33323 h 359999"/>
                  <a:gd name="connsiteX85" fmla="*/ 205478 w 360001"/>
                  <a:gd name="connsiteY85" fmla="*/ 28351 h 359999"/>
                  <a:gd name="connsiteX86" fmla="*/ 335370 w 360001"/>
                  <a:gd name="connsiteY86" fmla="*/ 241530 h 359999"/>
                  <a:gd name="connsiteX87" fmla="*/ 326831 w 360001"/>
                  <a:gd name="connsiteY87" fmla="*/ 248082 h 359999"/>
                  <a:gd name="connsiteX88" fmla="*/ 323178 w 360001"/>
                  <a:gd name="connsiteY88" fmla="*/ 248567 h 359999"/>
                  <a:gd name="connsiteX89" fmla="*/ 309611 w 360001"/>
                  <a:gd name="connsiteY89" fmla="*/ 238155 h 359999"/>
                  <a:gd name="connsiteX90" fmla="*/ 309303 w 360001"/>
                  <a:gd name="connsiteY90" fmla="*/ 236727 h 359999"/>
                  <a:gd name="connsiteX91" fmla="*/ 304864 w 360001"/>
                  <a:gd name="connsiteY91" fmla="*/ 231287 h 359999"/>
                  <a:gd name="connsiteX92" fmla="*/ 270237 w 360001"/>
                  <a:gd name="connsiteY92" fmla="*/ 218106 h 359999"/>
                  <a:gd name="connsiteX93" fmla="*/ 261473 w 360001"/>
                  <a:gd name="connsiteY93" fmla="*/ 221482 h 359999"/>
                  <a:gd name="connsiteX94" fmla="*/ 230832 w 360001"/>
                  <a:gd name="connsiteY94" fmla="*/ 256039 h 359999"/>
                  <a:gd name="connsiteX95" fmla="*/ 230153 w 360001"/>
                  <a:gd name="connsiteY95" fmla="*/ 256430 h 359999"/>
                  <a:gd name="connsiteX96" fmla="*/ 229544 w 360001"/>
                  <a:gd name="connsiteY96" fmla="*/ 256880 h 359999"/>
                  <a:gd name="connsiteX97" fmla="*/ 179999 w 360001"/>
                  <a:gd name="connsiteY97" fmla="*/ 271406 h 359999"/>
                  <a:gd name="connsiteX98" fmla="*/ 134726 w 360001"/>
                  <a:gd name="connsiteY98" fmla="*/ 259422 h 359999"/>
                  <a:gd name="connsiteX99" fmla="*/ 125539 w 360001"/>
                  <a:gd name="connsiteY99" fmla="*/ 261411 h 359999"/>
                  <a:gd name="connsiteX100" fmla="*/ 83861 w 360001"/>
                  <a:gd name="connsiteY100" fmla="*/ 319118 h 359999"/>
                  <a:gd name="connsiteX101" fmla="*/ 83145 w 360001"/>
                  <a:gd name="connsiteY101" fmla="*/ 326114 h 359999"/>
                  <a:gd name="connsiteX102" fmla="*/ 84374 w 360001"/>
                  <a:gd name="connsiteY102" fmla="*/ 331874 h 359999"/>
                  <a:gd name="connsiteX103" fmla="*/ 70313 w 360001"/>
                  <a:gd name="connsiteY103" fmla="*/ 345938 h 359999"/>
                  <a:gd name="connsiteX104" fmla="*/ 56249 w 360001"/>
                  <a:gd name="connsiteY104" fmla="*/ 331874 h 359999"/>
                  <a:gd name="connsiteX105" fmla="*/ 70314 w 360001"/>
                  <a:gd name="connsiteY105" fmla="*/ 317811 h 359999"/>
                  <a:gd name="connsiteX106" fmla="*/ 71749 w 360001"/>
                  <a:gd name="connsiteY106" fmla="*/ 317884 h 359999"/>
                  <a:gd name="connsiteX107" fmla="*/ 78157 w 360001"/>
                  <a:gd name="connsiteY107" fmla="*/ 315006 h 359999"/>
                  <a:gd name="connsiteX108" fmla="*/ 119850 w 360001"/>
                  <a:gd name="connsiteY108" fmla="*/ 257280 h 359999"/>
                  <a:gd name="connsiteX109" fmla="*/ 118856 w 360001"/>
                  <a:gd name="connsiteY109" fmla="*/ 247938 h 359999"/>
                  <a:gd name="connsiteX110" fmla="*/ 88592 w 360001"/>
                  <a:gd name="connsiteY110" fmla="*/ 179999 h 359999"/>
                  <a:gd name="connsiteX111" fmla="*/ 100577 w 360001"/>
                  <a:gd name="connsiteY111" fmla="*/ 134727 h 359999"/>
                  <a:gd name="connsiteX112" fmla="*/ 98589 w 360001"/>
                  <a:gd name="connsiteY112" fmla="*/ 125539 h 359999"/>
                  <a:gd name="connsiteX113" fmla="*/ 40880 w 360001"/>
                  <a:gd name="connsiteY113" fmla="*/ 83860 h 359999"/>
                  <a:gd name="connsiteX114" fmla="*/ 33882 w 360001"/>
                  <a:gd name="connsiteY114" fmla="*/ 83146 h 359999"/>
                  <a:gd name="connsiteX115" fmla="*/ 28125 w 360001"/>
                  <a:gd name="connsiteY115" fmla="*/ 84374 h 359999"/>
                  <a:gd name="connsiteX116" fmla="*/ 14063 w 360001"/>
                  <a:gd name="connsiteY116" fmla="*/ 70310 h 359999"/>
                  <a:gd name="connsiteX117" fmla="*/ 28125 w 360001"/>
                  <a:gd name="connsiteY117" fmla="*/ 56249 h 359999"/>
                  <a:gd name="connsiteX118" fmla="*/ 42188 w 360001"/>
                  <a:gd name="connsiteY118" fmla="*/ 70310 h 359999"/>
                  <a:gd name="connsiteX119" fmla="*/ 42114 w 360001"/>
                  <a:gd name="connsiteY119" fmla="*/ 71748 h 359999"/>
                  <a:gd name="connsiteX120" fmla="*/ 44993 w 360001"/>
                  <a:gd name="connsiteY120" fmla="*/ 78157 h 359999"/>
                  <a:gd name="connsiteX121" fmla="*/ 102720 w 360001"/>
                  <a:gd name="connsiteY121" fmla="*/ 119847 h 359999"/>
                  <a:gd name="connsiteX122" fmla="*/ 112061 w 360001"/>
                  <a:gd name="connsiteY122" fmla="*/ 118852 h 359999"/>
                  <a:gd name="connsiteX123" fmla="*/ 180000 w 360001"/>
                  <a:gd name="connsiteY123" fmla="*/ 88591 h 359999"/>
                  <a:gd name="connsiteX124" fmla="*/ 198352 w 360001"/>
                  <a:gd name="connsiteY124" fmla="*/ 90421 h 359999"/>
                  <a:gd name="connsiteX125" fmla="*/ 198585 w 360001"/>
                  <a:gd name="connsiteY125" fmla="*/ 90482 h 359999"/>
                  <a:gd name="connsiteX126" fmla="*/ 198712 w 360001"/>
                  <a:gd name="connsiteY126" fmla="*/ 90501 h 359999"/>
                  <a:gd name="connsiteX127" fmla="*/ 234738 w 360001"/>
                  <a:gd name="connsiteY127" fmla="*/ 106786 h 359999"/>
                  <a:gd name="connsiteX128" fmla="*/ 243924 w 360001"/>
                  <a:gd name="connsiteY128" fmla="*/ 106130 h 359999"/>
                  <a:gd name="connsiteX129" fmla="*/ 290049 w 360001"/>
                  <a:gd name="connsiteY129" fmla="*/ 60004 h 359999"/>
                  <a:gd name="connsiteX130" fmla="*/ 291623 w 360001"/>
                  <a:gd name="connsiteY130" fmla="*/ 52464 h 359999"/>
                  <a:gd name="connsiteX131" fmla="*/ 289689 w 360001"/>
                  <a:gd name="connsiteY131" fmla="*/ 42185 h 359999"/>
                  <a:gd name="connsiteX132" fmla="*/ 317814 w 360001"/>
                  <a:gd name="connsiteY132" fmla="*/ 14061 h 359999"/>
                  <a:gd name="connsiteX133" fmla="*/ 345939 w 360001"/>
                  <a:gd name="connsiteY133" fmla="*/ 42185 h 359999"/>
                  <a:gd name="connsiteX134" fmla="*/ 317814 w 360001"/>
                  <a:gd name="connsiteY134" fmla="*/ 70310 h 359999"/>
                  <a:gd name="connsiteX135" fmla="*/ 307534 w 360001"/>
                  <a:gd name="connsiteY135" fmla="*/ 68374 h 359999"/>
                  <a:gd name="connsiteX136" fmla="*/ 299993 w 360001"/>
                  <a:gd name="connsiteY136" fmla="*/ 69948 h 359999"/>
                  <a:gd name="connsiteX137" fmla="*/ 253866 w 360001"/>
                  <a:gd name="connsiteY137" fmla="*/ 116075 h 359999"/>
                  <a:gd name="connsiteX138" fmla="*/ 253211 w 360001"/>
                  <a:gd name="connsiteY138" fmla="*/ 125261 h 359999"/>
                  <a:gd name="connsiteX139" fmla="*/ 271406 w 360001"/>
                  <a:gd name="connsiteY139" fmla="*/ 179999 h 359999"/>
                  <a:gd name="connsiteX140" fmla="*/ 268438 w 360001"/>
                  <a:gd name="connsiteY140" fmla="*/ 203187 h 359999"/>
                  <a:gd name="connsiteX141" fmla="*/ 272739 w 360001"/>
                  <a:gd name="connsiteY141" fmla="*/ 211535 h 359999"/>
                  <a:gd name="connsiteX142" fmla="*/ 307360 w 360001"/>
                  <a:gd name="connsiteY142" fmla="*/ 224713 h 359999"/>
                  <a:gd name="connsiteX143" fmla="*/ 314303 w 360001"/>
                  <a:gd name="connsiteY143" fmla="*/ 223592 h 359999"/>
                  <a:gd name="connsiteX144" fmla="*/ 319549 w 360001"/>
                  <a:gd name="connsiteY144" fmla="*/ 220916 h 359999"/>
                  <a:gd name="connsiteX145" fmla="*/ 323202 w 360001"/>
                  <a:gd name="connsiteY145" fmla="*/ 220431 h 359999"/>
                  <a:gd name="connsiteX146" fmla="*/ 336773 w 360001"/>
                  <a:gd name="connsiteY146" fmla="*/ 230860 h 359999"/>
                  <a:gd name="connsiteX147" fmla="*/ 335370 w 360001"/>
                  <a:gd name="connsiteY147" fmla="*/ 241530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60001" h="359999">
                    <a:moveTo>
                      <a:pt x="323203" y="206369"/>
                    </a:moveTo>
                    <a:cubicBezTo>
                      <a:pt x="320750" y="206369"/>
                      <a:pt x="318298" y="206693"/>
                      <a:pt x="315911" y="207333"/>
                    </a:cubicBezTo>
                    <a:cubicBezTo>
                      <a:pt x="313431" y="207997"/>
                      <a:pt x="311089" y="208976"/>
                      <a:pt x="308914" y="210258"/>
                    </a:cubicBezTo>
                    <a:lnTo>
                      <a:pt x="283460" y="200569"/>
                    </a:lnTo>
                    <a:cubicBezTo>
                      <a:pt x="284794" y="193816"/>
                      <a:pt x="285469" y="186923"/>
                      <a:pt x="285469" y="180000"/>
                    </a:cubicBezTo>
                    <a:cubicBezTo>
                      <a:pt x="285469" y="159075"/>
                      <a:pt x="279446" y="139091"/>
                      <a:pt x="267995" y="121834"/>
                    </a:cubicBezTo>
                    <a:lnTo>
                      <a:pt x="306885" y="82943"/>
                    </a:lnTo>
                    <a:cubicBezTo>
                      <a:pt x="310433" y="83893"/>
                      <a:pt x="314091" y="84374"/>
                      <a:pt x="317814" y="84374"/>
                    </a:cubicBezTo>
                    <a:cubicBezTo>
                      <a:pt x="341076" y="84374"/>
                      <a:pt x="360001" y="65448"/>
                      <a:pt x="360001" y="42186"/>
                    </a:cubicBezTo>
                    <a:cubicBezTo>
                      <a:pt x="360001" y="18925"/>
                      <a:pt x="341076" y="0"/>
                      <a:pt x="317814" y="0"/>
                    </a:cubicBezTo>
                    <a:cubicBezTo>
                      <a:pt x="294552" y="0"/>
                      <a:pt x="275626" y="18925"/>
                      <a:pt x="275626" y="42186"/>
                    </a:cubicBezTo>
                    <a:cubicBezTo>
                      <a:pt x="275626" y="45908"/>
                      <a:pt x="276106" y="49566"/>
                      <a:pt x="277054" y="53113"/>
                    </a:cubicBezTo>
                    <a:lnTo>
                      <a:pt x="238164" y="92003"/>
                    </a:lnTo>
                    <a:cubicBezTo>
                      <a:pt x="228898" y="85854"/>
                      <a:pt x="218842" y="81288"/>
                      <a:pt x="208281" y="78362"/>
                    </a:cubicBezTo>
                    <a:lnTo>
                      <a:pt x="213289" y="54225"/>
                    </a:lnTo>
                    <a:cubicBezTo>
                      <a:pt x="217846" y="53615"/>
                      <a:pt x="222057" y="51546"/>
                      <a:pt x="225365" y="48240"/>
                    </a:cubicBezTo>
                    <a:cubicBezTo>
                      <a:pt x="233587" y="40016"/>
                      <a:pt x="233587" y="26634"/>
                      <a:pt x="225364" y="18409"/>
                    </a:cubicBezTo>
                    <a:cubicBezTo>
                      <a:pt x="221378" y="14425"/>
                      <a:pt x="216082" y="12232"/>
                      <a:pt x="210448" y="12232"/>
                    </a:cubicBezTo>
                    <a:cubicBezTo>
                      <a:pt x="204813" y="12232"/>
                      <a:pt x="199517" y="14426"/>
                      <a:pt x="195534" y="18409"/>
                    </a:cubicBezTo>
                    <a:cubicBezTo>
                      <a:pt x="191549" y="22393"/>
                      <a:pt x="189354" y="27690"/>
                      <a:pt x="189354" y="33325"/>
                    </a:cubicBezTo>
                    <a:cubicBezTo>
                      <a:pt x="189354" y="38959"/>
                      <a:pt x="191549" y="44257"/>
                      <a:pt x="195533" y="48240"/>
                    </a:cubicBezTo>
                    <a:cubicBezTo>
                      <a:pt x="196748" y="49456"/>
                      <a:pt x="198087" y="50503"/>
                      <a:pt x="199519" y="51374"/>
                    </a:cubicBezTo>
                    <a:lnTo>
                      <a:pt x="194507" y="75525"/>
                    </a:lnTo>
                    <a:cubicBezTo>
                      <a:pt x="189738" y="74874"/>
                      <a:pt x="184895" y="74531"/>
                      <a:pt x="179999" y="74531"/>
                    </a:cubicBezTo>
                    <a:cubicBezTo>
                      <a:pt x="152278" y="74531"/>
                      <a:pt x="125651" y="85513"/>
                      <a:pt x="105990" y="104865"/>
                    </a:cubicBezTo>
                    <a:lnTo>
                      <a:pt x="56216" y="68915"/>
                    </a:lnTo>
                    <a:cubicBezTo>
                      <a:pt x="55486" y="54052"/>
                      <a:pt x="43166" y="42186"/>
                      <a:pt x="28125" y="42186"/>
                    </a:cubicBezTo>
                    <a:cubicBezTo>
                      <a:pt x="12616" y="42186"/>
                      <a:pt x="0" y="54802"/>
                      <a:pt x="0" y="70310"/>
                    </a:cubicBezTo>
                    <a:cubicBezTo>
                      <a:pt x="0" y="85819"/>
                      <a:pt x="12616" y="98436"/>
                      <a:pt x="28125" y="98436"/>
                    </a:cubicBezTo>
                    <a:cubicBezTo>
                      <a:pt x="30693" y="98436"/>
                      <a:pt x="33208" y="98096"/>
                      <a:pt x="35640" y="97421"/>
                    </a:cubicBezTo>
                    <a:lnTo>
                      <a:pt x="85389" y="133353"/>
                    </a:lnTo>
                    <a:cubicBezTo>
                      <a:pt x="78270" y="147790"/>
                      <a:pt x="74531" y="163788"/>
                      <a:pt x="74531" y="179999"/>
                    </a:cubicBezTo>
                    <a:cubicBezTo>
                      <a:pt x="74531" y="188949"/>
                      <a:pt x="75683" y="197785"/>
                      <a:pt x="77885" y="206310"/>
                    </a:cubicBezTo>
                    <a:lnTo>
                      <a:pt x="54431" y="214055"/>
                    </a:lnTo>
                    <a:cubicBezTo>
                      <a:pt x="51624" y="210414"/>
                      <a:pt x="47727" y="207801"/>
                      <a:pt x="43211" y="206591"/>
                    </a:cubicBezTo>
                    <a:cubicBezTo>
                      <a:pt x="41423" y="206112"/>
                      <a:pt x="39583" y="205869"/>
                      <a:pt x="37743" y="205869"/>
                    </a:cubicBezTo>
                    <a:cubicBezTo>
                      <a:pt x="28218" y="205869"/>
                      <a:pt x="19844" y="212300"/>
                      <a:pt x="17377" y="221508"/>
                    </a:cubicBezTo>
                    <a:cubicBezTo>
                      <a:pt x="14367" y="232742"/>
                      <a:pt x="21057" y="244331"/>
                      <a:pt x="32291" y="247342"/>
                    </a:cubicBezTo>
                    <a:cubicBezTo>
                      <a:pt x="34080" y="247821"/>
                      <a:pt x="35921" y="248065"/>
                      <a:pt x="37761" y="248065"/>
                    </a:cubicBezTo>
                    <a:cubicBezTo>
                      <a:pt x="47286" y="248065"/>
                      <a:pt x="55660" y="241634"/>
                      <a:pt x="58127" y="232427"/>
                    </a:cubicBezTo>
                    <a:cubicBezTo>
                      <a:pt x="58573" y="230766"/>
                      <a:pt x="58809" y="229083"/>
                      <a:pt x="58847" y="227407"/>
                    </a:cubicBezTo>
                    <a:lnTo>
                      <a:pt x="82298" y="219662"/>
                    </a:lnTo>
                    <a:cubicBezTo>
                      <a:pt x="87466" y="232381"/>
                      <a:pt x="95098" y="244083"/>
                      <a:pt x="104867" y="254007"/>
                    </a:cubicBezTo>
                    <a:lnTo>
                      <a:pt x="68917" y="303782"/>
                    </a:lnTo>
                    <a:cubicBezTo>
                      <a:pt x="54054" y="304513"/>
                      <a:pt x="42188" y="316834"/>
                      <a:pt x="42188" y="331874"/>
                    </a:cubicBezTo>
                    <a:cubicBezTo>
                      <a:pt x="42188" y="347382"/>
                      <a:pt x="54804" y="360000"/>
                      <a:pt x="70314" y="360000"/>
                    </a:cubicBezTo>
                    <a:cubicBezTo>
                      <a:pt x="85821" y="360000"/>
                      <a:pt x="98438" y="347382"/>
                      <a:pt x="98438" y="331874"/>
                    </a:cubicBezTo>
                    <a:cubicBezTo>
                      <a:pt x="98438" y="329306"/>
                      <a:pt x="98097" y="326791"/>
                      <a:pt x="97423" y="324359"/>
                    </a:cubicBezTo>
                    <a:lnTo>
                      <a:pt x="133353" y="274610"/>
                    </a:lnTo>
                    <a:cubicBezTo>
                      <a:pt x="147791" y="281730"/>
                      <a:pt x="163790" y="285469"/>
                      <a:pt x="180001" y="285469"/>
                    </a:cubicBezTo>
                    <a:cubicBezTo>
                      <a:pt x="198615" y="285469"/>
                      <a:pt x="216386" y="280647"/>
                      <a:pt x="231895" y="271897"/>
                    </a:cubicBezTo>
                    <a:lnTo>
                      <a:pt x="253111" y="304229"/>
                    </a:lnTo>
                    <a:cubicBezTo>
                      <a:pt x="250408" y="307775"/>
                      <a:pt x="248799" y="312196"/>
                      <a:pt x="248799" y="316988"/>
                    </a:cubicBezTo>
                    <a:cubicBezTo>
                      <a:pt x="248799" y="328620"/>
                      <a:pt x="258262" y="338082"/>
                      <a:pt x="269895" y="338082"/>
                    </a:cubicBezTo>
                    <a:cubicBezTo>
                      <a:pt x="281526" y="338082"/>
                      <a:pt x="290988" y="328620"/>
                      <a:pt x="290988" y="316988"/>
                    </a:cubicBezTo>
                    <a:cubicBezTo>
                      <a:pt x="290988" y="305357"/>
                      <a:pt x="281526" y="295895"/>
                      <a:pt x="269895" y="295895"/>
                    </a:cubicBezTo>
                    <a:cubicBezTo>
                      <a:pt x="268161" y="295895"/>
                      <a:pt x="266477" y="296110"/>
                      <a:pt x="264864" y="296506"/>
                    </a:cubicBezTo>
                    <a:lnTo>
                      <a:pt x="243653" y="264185"/>
                    </a:lnTo>
                    <a:cubicBezTo>
                      <a:pt x="254512" y="255964"/>
                      <a:pt x="263827" y="245583"/>
                      <a:pt x="270958" y="233426"/>
                    </a:cubicBezTo>
                    <a:lnTo>
                      <a:pt x="296421" y="243118"/>
                    </a:lnTo>
                    <a:cubicBezTo>
                      <a:pt x="300138" y="254675"/>
                      <a:pt x="310949" y="262631"/>
                      <a:pt x="323179" y="262629"/>
                    </a:cubicBezTo>
                    <a:cubicBezTo>
                      <a:pt x="325633" y="262629"/>
                      <a:pt x="328087" y="262305"/>
                      <a:pt x="330472" y="261665"/>
                    </a:cubicBezTo>
                    <a:cubicBezTo>
                      <a:pt x="337728" y="259721"/>
                      <a:pt x="343792" y="255068"/>
                      <a:pt x="347550" y="248562"/>
                    </a:cubicBezTo>
                    <a:cubicBezTo>
                      <a:pt x="351306" y="242056"/>
                      <a:pt x="352303" y="234476"/>
                      <a:pt x="350358" y="227220"/>
                    </a:cubicBezTo>
                    <a:cubicBezTo>
                      <a:pt x="347066" y="214943"/>
                      <a:pt x="335900" y="206369"/>
                      <a:pt x="323203" y="206369"/>
                    </a:cubicBezTo>
                    <a:close/>
                    <a:moveTo>
                      <a:pt x="44543" y="228787"/>
                    </a:moveTo>
                    <a:cubicBezTo>
                      <a:pt x="43720" y="231858"/>
                      <a:pt x="40931" y="234002"/>
                      <a:pt x="37760" y="234002"/>
                    </a:cubicBezTo>
                    <a:cubicBezTo>
                      <a:pt x="37149" y="234002"/>
                      <a:pt x="36534" y="233921"/>
                      <a:pt x="35931" y="233759"/>
                    </a:cubicBezTo>
                    <a:cubicBezTo>
                      <a:pt x="32186" y="232755"/>
                      <a:pt x="29956" y="228892"/>
                      <a:pt x="30960" y="225146"/>
                    </a:cubicBezTo>
                    <a:cubicBezTo>
                      <a:pt x="31783" y="222076"/>
                      <a:pt x="34572" y="219932"/>
                      <a:pt x="37742" y="219932"/>
                    </a:cubicBezTo>
                    <a:cubicBezTo>
                      <a:pt x="38353" y="219932"/>
                      <a:pt x="38969" y="220013"/>
                      <a:pt x="39572" y="220175"/>
                    </a:cubicBezTo>
                    <a:cubicBezTo>
                      <a:pt x="41386" y="220661"/>
                      <a:pt x="42902" y="221825"/>
                      <a:pt x="43841" y="223452"/>
                    </a:cubicBezTo>
                    <a:cubicBezTo>
                      <a:pt x="44781" y="225077"/>
                      <a:pt x="45029" y="226972"/>
                      <a:pt x="44543" y="228787"/>
                    </a:cubicBezTo>
                    <a:close/>
                    <a:moveTo>
                      <a:pt x="269895" y="309957"/>
                    </a:moveTo>
                    <a:cubicBezTo>
                      <a:pt x="273771" y="309957"/>
                      <a:pt x="276924" y="313111"/>
                      <a:pt x="276924" y="316988"/>
                    </a:cubicBezTo>
                    <a:cubicBezTo>
                      <a:pt x="276924" y="320865"/>
                      <a:pt x="273772" y="324018"/>
                      <a:pt x="269895" y="324018"/>
                    </a:cubicBezTo>
                    <a:cubicBezTo>
                      <a:pt x="266016" y="324018"/>
                      <a:pt x="262860" y="320864"/>
                      <a:pt x="262860" y="316988"/>
                    </a:cubicBezTo>
                    <a:cubicBezTo>
                      <a:pt x="262860" y="313111"/>
                      <a:pt x="266016" y="309957"/>
                      <a:pt x="269895" y="309957"/>
                    </a:cubicBezTo>
                    <a:close/>
                    <a:moveTo>
                      <a:pt x="205478" y="28351"/>
                    </a:moveTo>
                    <a:cubicBezTo>
                      <a:pt x="206805" y="27023"/>
                      <a:pt x="208570" y="26292"/>
                      <a:pt x="210448" y="26292"/>
                    </a:cubicBezTo>
                    <a:cubicBezTo>
                      <a:pt x="212325" y="26292"/>
                      <a:pt x="214092" y="27024"/>
                      <a:pt x="215419" y="28351"/>
                    </a:cubicBezTo>
                    <a:cubicBezTo>
                      <a:pt x="218160" y="31092"/>
                      <a:pt x="218160" y="35554"/>
                      <a:pt x="215421" y="38294"/>
                    </a:cubicBezTo>
                    <a:cubicBezTo>
                      <a:pt x="214091" y="39623"/>
                      <a:pt x="212325" y="40354"/>
                      <a:pt x="210448" y="40354"/>
                    </a:cubicBezTo>
                    <a:cubicBezTo>
                      <a:pt x="208569" y="40354"/>
                      <a:pt x="206805" y="39623"/>
                      <a:pt x="205477" y="38294"/>
                    </a:cubicBezTo>
                    <a:cubicBezTo>
                      <a:pt x="204147" y="36966"/>
                      <a:pt x="203417" y="35201"/>
                      <a:pt x="203417" y="33323"/>
                    </a:cubicBezTo>
                    <a:cubicBezTo>
                      <a:pt x="203418" y="31446"/>
                      <a:pt x="204148" y="29680"/>
                      <a:pt x="205478" y="28351"/>
                    </a:cubicBezTo>
                    <a:close/>
                    <a:moveTo>
                      <a:pt x="335370" y="241530"/>
                    </a:moveTo>
                    <a:cubicBezTo>
                      <a:pt x="333492" y="244783"/>
                      <a:pt x="330460" y="247110"/>
                      <a:pt x="326831" y="248082"/>
                    </a:cubicBezTo>
                    <a:cubicBezTo>
                      <a:pt x="325632" y="248404"/>
                      <a:pt x="324403" y="248567"/>
                      <a:pt x="323178" y="248567"/>
                    </a:cubicBezTo>
                    <a:cubicBezTo>
                      <a:pt x="316834" y="248567"/>
                      <a:pt x="311254" y="244279"/>
                      <a:pt x="309611" y="238155"/>
                    </a:cubicBezTo>
                    <a:cubicBezTo>
                      <a:pt x="309482" y="237668"/>
                      <a:pt x="309379" y="237188"/>
                      <a:pt x="309303" y="236727"/>
                    </a:cubicBezTo>
                    <a:cubicBezTo>
                      <a:pt x="308900" y="234252"/>
                      <a:pt x="307209" y="232179"/>
                      <a:pt x="304864" y="231287"/>
                    </a:cubicBezTo>
                    <a:lnTo>
                      <a:pt x="270237" y="218106"/>
                    </a:lnTo>
                    <a:cubicBezTo>
                      <a:pt x="266881" y="216828"/>
                      <a:pt x="263104" y="218284"/>
                      <a:pt x="261473" y="221482"/>
                    </a:cubicBezTo>
                    <a:cubicBezTo>
                      <a:pt x="254189" y="235758"/>
                      <a:pt x="243567" y="247521"/>
                      <a:pt x="230832" y="256039"/>
                    </a:cubicBezTo>
                    <a:cubicBezTo>
                      <a:pt x="230601" y="256157"/>
                      <a:pt x="230375" y="256285"/>
                      <a:pt x="230153" y="256430"/>
                    </a:cubicBezTo>
                    <a:cubicBezTo>
                      <a:pt x="229939" y="256570"/>
                      <a:pt x="229737" y="256721"/>
                      <a:pt x="229544" y="256880"/>
                    </a:cubicBezTo>
                    <a:cubicBezTo>
                      <a:pt x="215076" y="266206"/>
                      <a:pt x="197992" y="271406"/>
                      <a:pt x="179999" y="271406"/>
                    </a:cubicBezTo>
                    <a:cubicBezTo>
                      <a:pt x="164105" y="271406"/>
                      <a:pt x="148449" y="267262"/>
                      <a:pt x="134726" y="259422"/>
                    </a:cubicBezTo>
                    <a:cubicBezTo>
                      <a:pt x="131605" y="257638"/>
                      <a:pt x="127643" y="258497"/>
                      <a:pt x="125539" y="261411"/>
                    </a:cubicBezTo>
                    <a:lnTo>
                      <a:pt x="83861" y="319118"/>
                    </a:lnTo>
                    <a:cubicBezTo>
                      <a:pt x="82389" y="321154"/>
                      <a:pt x="82117" y="323822"/>
                      <a:pt x="83145" y="326114"/>
                    </a:cubicBezTo>
                    <a:cubicBezTo>
                      <a:pt x="83961" y="327929"/>
                      <a:pt x="84374" y="329867"/>
                      <a:pt x="84374" y="331874"/>
                    </a:cubicBezTo>
                    <a:cubicBezTo>
                      <a:pt x="84374" y="339628"/>
                      <a:pt x="78067" y="345938"/>
                      <a:pt x="70313" y="345938"/>
                    </a:cubicBezTo>
                    <a:cubicBezTo>
                      <a:pt x="62558" y="345938"/>
                      <a:pt x="56249" y="339629"/>
                      <a:pt x="56249" y="331874"/>
                    </a:cubicBezTo>
                    <a:cubicBezTo>
                      <a:pt x="56250" y="324120"/>
                      <a:pt x="62559" y="317811"/>
                      <a:pt x="70314" y="317811"/>
                    </a:cubicBezTo>
                    <a:cubicBezTo>
                      <a:pt x="70788" y="317811"/>
                      <a:pt x="71269" y="317836"/>
                      <a:pt x="71749" y="317884"/>
                    </a:cubicBezTo>
                    <a:cubicBezTo>
                      <a:pt x="74240" y="318136"/>
                      <a:pt x="76687" y="317040"/>
                      <a:pt x="78157" y="315006"/>
                    </a:cubicBezTo>
                    <a:lnTo>
                      <a:pt x="119850" y="257280"/>
                    </a:lnTo>
                    <a:cubicBezTo>
                      <a:pt x="121952" y="254369"/>
                      <a:pt x="121524" y="250341"/>
                      <a:pt x="118856" y="247938"/>
                    </a:cubicBezTo>
                    <a:cubicBezTo>
                      <a:pt x="99622" y="230619"/>
                      <a:pt x="88592" y="205855"/>
                      <a:pt x="88592" y="179999"/>
                    </a:cubicBezTo>
                    <a:cubicBezTo>
                      <a:pt x="88592" y="164103"/>
                      <a:pt x="92737" y="148448"/>
                      <a:pt x="100577" y="134727"/>
                    </a:cubicBezTo>
                    <a:cubicBezTo>
                      <a:pt x="102360" y="131607"/>
                      <a:pt x="101502" y="127643"/>
                      <a:pt x="98589" y="125539"/>
                    </a:cubicBezTo>
                    <a:lnTo>
                      <a:pt x="40880" y="83860"/>
                    </a:lnTo>
                    <a:cubicBezTo>
                      <a:pt x="38844" y="82389"/>
                      <a:pt x="36176" y="82117"/>
                      <a:pt x="33882" y="83146"/>
                    </a:cubicBezTo>
                    <a:cubicBezTo>
                      <a:pt x="32067" y="83961"/>
                      <a:pt x="30132" y="84374"/>
                      <a:pt x="28125" y="84374"/>
                    </a:cubicBezTo>
                    <a:cubicBezTo>
                      <a:pt x="20372" y="84374"/>
                      <a:pt x="14063" y="78064"/>
                      <a:pt x="14063" y="70310"/>
                    </a:cubicBezTo>
                    <a:cubicBezTo>
                      <a:pt x="14063" y="62557"/>
                      <a:pt x="20372" y="56249"/>
                      <a:pt x="28125" y="56249"/>
                    </a:cubicBezTo>
                    <a:cubicBezTo>
                      <a:pt x="35878" y="56249"/>
                      <a:pt x="42188" y="62557"/>
                      <a:pt x="42188" y="70310"/>
                    </a:cubicBezTo>
                    <a:cubicBezTo>
                      <a:pt x="42188" y="70788"/>
                      <a:pt x="42163" y="71272"/>
                      <a:pt x="42114" y="71748"/>
                    </a:cubicBezTo>
                    <a:cubicBezTo>
                      <a:pt x="41862" y="74244"/>
                      <a:pt x="42959" y="76687"/>
                      <a:pt x="44993" y="78157"/>
                    </a:cubicBezTo>
                    <a:lnTo>
                      <a:pt x="102720" y="119847"/>
                    </a:lnTo>
                    <a:cubicBezTo>
                      <a:pt x="105630" y="121949"/>
                      <a:pt x="109657" y="121520"/>
                      <a:pt x="112061" y="118852"/>
                    </a:cubicBezTo>
                    <a:cubicBezTo>
                      <a:pt x="129379" y="99620"/>
                      <a:pt x="154143" y="88591"/>
                      <a:pt x="180000" y="88591"/>
                    </a:cubicBezTo>
                    <a:cubicBezTo>
                      <a:pt x="186235" y="88591"/>
                      <a:pt x="192374" y="89208"/>
                      <a:pt x="198352" y="90421"/>
                    </a:cubicBezTo>
                    <a:cubicBezTo>
                      <a:pt x="198430" y="90440"/>
                      <a:pt x="198506" y="90465"/>
                      <a:pt x="198585" y="90482"/>
                    </a:cubicBezTo>
                    <a:cubicBezTo>
                      <a:pt x="198628" y="90490"/>
                      <a:pt x="198669" y="90494"/>
                      <a:pt x="198712" y="90501"/>
                    </a:cubicBezTo>
                    <a:cubicBezTo>
                      <a:pt x="211695" y="93189"/>
                      <a:pt x="223920" y="98685"/>
                      <a:pt x="234738" y="106786"/>
                    </a:cubicBezTo>
                    <a:cubicBezTo>
                      <a:pt x="237537" y="108882"/>
                      <a:pt x="241452" y="108604"/>
                      <a:pt x="243924" y="106130"/>
                    </a:cubicBezTo>
                    <a:lnTo>
                      <a:pt x="290049" y="60004"/>
                    </a:lnTo>
                    <a:cubicBezTo>
                      <a:pt x="292027" y="58027"/>
                      <a:pt x="292644" y="55067"/>
                      <a:pt x="291623" y="52464"/>
                    </a:cubicBezTo>
                    <a:cubicBezTo>
                      <a:pt x="290340" y="49193"/>
                      <a:pt x="289689" y="45735"/>
                      <a:pt x="289689" y="42185"/>
                    </a:cubicBezTo>
                    <a:cubicBezTo>
                      <a:pt x="289689" y="26677"/>
                      <a:pt x="302305" y="14061"/>
                      <a:pt x="317814" y="14061"/>
                    </a:cubicBezTo>
                    <a:cubicBezTo>
                      <a:pt x="333321" y="14061"/>
                      <a:pt x="345939" y="26677"/>
                      <a:pt x="345939" y="42185"/>
                    </a:cubicBezTo>
                    <a:cubicBezTo>
                      <a:pt x="345939" y="57693"/>
                      <a:pt x="333321" y="70310"/>
                      <a:pt x="317814" y="70310"/>
                    </a:cubicBezTo>
                    <a:cubicBezTo>
                      <a:pt x="314264" y="70310"/>
                      <a:pt x="310804" y="69659"/>
                      <a:pt x="307534" y="68374"/>
                    </a:cubicBezTo>
                    <a:cubicBezTo>
                      <a:pt x="304931" y="67353"/>
                      <a:pt x="301970" y="67970"/>
                      <a:pt x="299993" y="69948"/>
                    </a:cubicBezTo>
                    <a:lnTo>
                      <a:pt x="253866" y="116075"/>
                    </a:lnTo>
                    <a:cubicBezTo>
                      <a:pt x="251394" y="118548"/>
                      <a:pt x="251114" y="122462"/>
                      <a:pt x="253211" y="125261"/>
                    </a:cubicBezTo>
                    <a:cubicBezTo>
                      <a:pt x="265114" y="141154"/>
                      <a:pt x="271406" y="160083"/>
                      <a:pt x="271406" y="179999"/>
                    </a:cubicBezTo>
                    <a:cubicBezTo>
                      <a:pt x="271406" y="187848"/>
                      <a:pt x="270408" y="195649"/>
                      <a:pt x="268438" y="203187"/>
                    </a:cubicBezTo>
                    <a:cubicBezTo>
                      <a:pt x="267531" y="206660"/>
                      <a:pt x="269386" y="210258"/>
                      <a:pt x="272739" y="211535"/>
                    </a:cubicBezTo>
                    <a:lnTo>
                      <a:pt x="307360" y="224713"/>
                    </a:lnTo>
                    <a:cubicBezTo>
                      <a:pt x="309710" y="225608"/>
                      <a:pt x="312356" y="225181"/>
                      <a:pt x="314303" y="223592"/>
                    </a:cubicBezTo>
                    <a:cubicBezTo>
                      <a:pt x="315845" y="222335"/>
                      <a:pt x="317611" y="221434"/>
                      <a:pt x="319549" y="220916"/>
                    </a:cubicBezTo>
                    <a:cubicBezTo>
                      <a:pt x="320749" y="220594"/>
                      <a:pt x="321979" y="220431"/>
                      <a:pt x="323202" y="220431"/>
                    </a:cubicBezTo>
                    <a:cubicBezTo>
                      <a:pt x="329547" y="220431"/>
                      <a:pt x="335128" y="224719"/>
                      <a:pt x="336773" y="230860"/>
                    </a:cubicBezTo>
                    <a:cubicBezTo>
                      <a:pt x="337746" y="234489"/>
                      <a:pt x="337248" y="238278"/>
                      <a:pt x="335370" y="241530"/>
                    </a:cubicBezTo>
                    <a:close/>
                  </a:path>
                </a:pathLst>
              </a:custGeom>
              <a:grpFill/>
              <a:ln w="688" cap="flat">
                <a:noFill/>
                <a:prstDash val="solid"/>
                <a:miter/>
              </a:ln>
            </p:spPr>
            <p:txBody>
              <a:bodyPr rtlCol="0" anchor="ctr"/>
              <a:lstStyle/>
              <a:p>
                <a:endParaRPr lang="en-US"/>
              </a:p>
            </p:txBody>
          </p:sp>
          <p:sp>
            <p:nvSpPr>
              <p:cNvPr id="45" name="Freeform: Shape 168">
                <a:extLst>
                  <a:ext uri="{FF2B5EF4-FFF2-40B4-BE49-F238E27FC236}">
                    <a16:creationId xmlns:a16="http://schemas.microsoft.com/office/drawing/2014/main" xmlns="" id="{1CB935B9-5335-4334-A641-3A470D33E202}"/>
                  </a:ext>
                </a:extLst>
              </p:cNvPr>
              <p:cNvSpPr/>
              <p:nvPr/>
            </p:nvSpPr>
            <p:spPr>
              <a:xfrm>
                <a:off x="7619653" y="2087901"/>
                <a:ext cx="45773" cy="53207"/>
              </a:xfrm>
              <a:custGeom>
                <a:avLst/>
                <a:gdLst>
                  <a:gd name="connsiteX0" fmla="*/ 44830 w 45773"/>
                  <a:gd name="connsiteY0" fmla="*/ 3517 h 53207"/>
                  <a:gd name="connsiteX1" fmla="*/ 35225 w 45773"/>
                  <a:gd name="connsiteY1" fmla="*/ 943 h 53207"/>
                  <a:gd name="connsiteX2" fmla="*/ 347 w 45773"/>
                  <a:gd name="connsiteY2" fmla="*/ 43999 h 53207"/>
                  <a:gd name="connsiteX3" fmla="*/ 4858 w 45773"/>
                  <a:gd name="connsiteY3" fmla="*/ 52860 h 53207"/>
                  <a:gd name="connsiteX4" fmla="*/ 7035 w 45773"/>
                  <a:gd name="connsiteY4" fmla="*/ 53207 h 53207"/>
                  <a:gd name="connsiteX5" fmla="*/ 13720 w 45773"/>
                  <a:gd name="connsiteY5" fmla="*/ 48350 h 53207"/>
                  <a:gd name="connsiteX6" fmla="*/ 42257 w 45773"/>
                  <a:gd name="connsiteY6" fmla="*/ 13122 h 53207"/>
                  <a:gd name="connsiteX7" fmla="*/ 44830 w 45773"/>
                  <a:gd name="connsiteY7" fmla="*/ 3517 h 5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3" h="53207">
                    <a:moveTo>
                      <a:pt x="44830" y="3517"/>
                    </a:moveTo>
                    <a:cubicBezTo>
                      <a:pt x="42890" y="155"/>
                      <a:pt x="38591" y="-999"/>
                      <a:pt x="35225" y="943"/>
                    </a:cubicBezTo>
                    <a:cubicBezTo>
                      <a:pt x="18654" y="10509"/>
                      <a:pt x="6267" y="25800"/>
                      <a:pt x="347" y="43999"/>
                    </a:cubicBezTo>
                    <a:cubicBezTo>
                      <a:pt x="-855" y="47691"/>
                      <a:pt x="1165" y="51659"/>
                      <a:pt x="4858" y="52860"/>
                    </a:cubicBezTo>
                    <a:cubicBezTo>
                      <a:pt x="5580" y="53095"/>
                      <a:pt x="6314" y="53207"/>
                      <a:pt x="7035" y="53207"/>
                    </a:cubicBezTo>
                    <a:cubicBezTo>
                      <a:pt x="9997" y="53207"/>
                      <a:pt x="12754" y="51320"/>
                      <a:pt x="13720" y="48350"/>
                    </a:cubicBezTo>
                    <a:cubicBezTo>
                      <a:pt x="18563" y="33459"/>
                      <a:pt x="28698" y="20948"/>
                      <a:pt x="42257" y="13122"/>
                    </a:cubicBezTo>
                    <a:cubicBezTo>
                      <a:pt x="45620" y="11180"/>
                      <a:pt x="46772" y="6880"/>
                      <a:pt x="44830" y="3517"/>
                    </a:cubicBezTo>
                    <a:close/>
                  </a:path>
                </a:pathLst>
              </a:custGeom>
              <a:grpFill/>
              <a:ln w="688" cap="flat">
                <a:noFill/>
                <a:prstDash val="solid"/>
                <a:miter/>
              </a:ln>
            </p:spPr>
            <p:txBody>
              <a:bodyPr rtlCol="0" anchor="ctr"/>
              <a:lstStyle/>
              <a:p>
                <a:endParaRPr lang="en-US"/>
              </a:p>
            </p:txBody>
          </p:sp>
          <p:sp>
            <p:nvSpPr>
              <p:cNvPr id="46" name="Freeform: Shape 169">
                <a:extLst>
                  <a:ext uri="{FF2B5EF4-FFF2-40B4-BE49-F238E27FC236}">
                    <a16:creationId xmlns:a16="http://schemas.microsoft.com/office/drawing/2014/main" xmlns="" id="{5BBD4850-92B9-4E74-9FE1-2F8466C34206}"/>
                  </a:ext>
                </a:extLst>
              </p:cNvPr>
              <p:cNvSpPr/>
              <p:nvPr/>
            </p:nvSpPr>
            <p:spPr>
              <a:xfrm>
                <a:off x="7616207" y="2148565"/>
                <a:ext cx="14062" cy="14291"/>
              </a:xfrm>
              <a:custGeom>
                <a:avLst/>
                <a:gdLst>
                  <a:gd name="connsiteX0" fmla="*/ 7031 w 14062"/>
                  <a:gd name="connsiteY0" fmla="*/ 0 h 14291"/>
                  <a:gd name="connsiteX1" fmla="*/ 0 w 14062"/>
                  <a:gd name="connsiteY1" fmla="*/ 7031 h 14291"/>
                  <a:gd name="connsiteX2" fmla="*/ 0 w 14062"/>
                  <a:gd name="connsiteY2" fmla="*/ 7260 h 14291"/>
                  <a:gd name="connsiteX3" fmla="*/ 7031 w 14062"/>
                  <a:gd name="connsiteY3" fmla="*/ 14292 h 14291"/>
                  <a:gd name="connsiteX4" fmla="*/ 14063 w 14062"/>
                  <a:gd name="connsiteY4" fmla="*/ 7260 h 14291"/>
                  <a:gd name="connsiteX5" fmla="*/ 14063 w 14062"/>
                  <a:gd name="connsiteY5" fmla="*/ 7031 h 14291"/>
                  <a:gd name="connsiteX6" fmla="*/ 7031 w 14062"/>
                  <a:gd name="connsiteY6" fmla="*/ 0 h 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2" h="14291">
                    <a:moveTo>
                      <a:pt x="7031" y="0"/>
                    </a:moveTo>
                    <a:cubicBezTo>
                      <a:pt x="3149" y="0"/>
                      <a:pt x="0" y="3148"/>
                      <a:pt x="0" y="7031"/>
                    </a:cubicBezTo>
                    <a:lnTo>
                      <a:pt x="0" y="7260"/>
                    </a:lnTo>
                    <a:cubicBezTo>
                      <a:pt x="0" y="11144"/>
                      <a:pt x="3149" y="14292"/>
                      <a:pt x="7031" y="14292"/>
                    </a:cubicBezTo>
                    <a:cubicBezTo>
                      <a:pt x="10915" y="14292"/>
                      <a:pt x="14063" y="11144"/>
                      <a:pt x="14063" y="7260"/>
                    </a:cubicBezTo>
                    <a:lnTo>
                      <a:pt x="14063" y="7031"/>
                    </a:lnTo>
                    <a:cubicBezTo>
                      <a:pt x="14063" y="3148"/>
                      <a:pt x="10915" y="0"/>
                      <a:pt x="7031" y="0"/>
                    </a:cubicBezTo>
                    <a:close/>
                  </a:path>
                </a:pathLst>
              </a:custGeom>
              <a:grpFill/>
              <a:ln w="688" cap="flat">
                <a:noFill/>
                <a:prstDash val="solid"/>
                <a:miter/>
              </a:ln>
            </p:spPr>
            <p:txBody>
              <a:bodyPr rtlCol="0" anchor="ctr"/>
              <a:lstStyle/>
              <a:p>
                <a:endParaRPr lang="en-US"/>
              </a:p>
            </p:txBody>
          </p:sp>
          <p:sp>
            <p:nvSpPr>
              <p:cNvPr id="47" name="Freeform: Shape 170">
                <a:extLst>
                  <a:ext uri="{FF2B5EF4-FFF2-40B4-BE49-F238E27FC236}">
                    <a16:creationId xmlns:a16="http://schemas.microsoft.com/office/drawing/2014/main" xmlns="" id="{6B59E768-04C6-4B97-B54D-AC0F76895EA4}"/>
                  </a:ext>
                </a:extLst>
              </p:cNvPr>
              <p:cNvSpPr/>
              <p:nvPr/>
            </p:nvSpPr>
            <p:spPr>
              <a:xfrm>
                <a:off x="7721675" y="2170541"/>
                <a:ext cx="45771" cy="53207"/>
              </a:xfrm>
              <a:custGeom>
                <a:avLst/>
                <a:gdLst>
                  <a:gd name="connsiteX0" fmla="*/ 40912 w 45771"/>
                  <a:gd name="connsiteY0" fmla="*/ 347 h 53207"/>
                  <a:gd name="connsiteX1" fmla="*/ 32052 w 45771"/>
                  <a:gd name="connsiteY1" fmla="*/ 4860 h 53207"/>
                  <a:gd name="connsiteX2" fmla="*/ 3517 w 45771"/>
                  <a:gd name="connsiteY2" fmla="*/ 40086 h 53207"/>
                  <a:gd name="connsiteX3" fmla="*/ 943 w 45771"/>
                  <a:gd name="connsiteY3" fmla="*/ 49690 h 53207"/>
                  <a:gd name="connsiteX4" fmla="*/ 7039 w 45771"/>
                  <a:gd name="connsiteY4" fmla="*/ 53207 h 53207"/>
                  <a:gd name="connsiteX5" fmla="*/ 10548 w 45771"/>
                  <a:gd name="connsiteY5" fmla="*/ 52264 h 53207"/>
                  <a:gd name="connsiteX6" fmla="*/ 45425 w 45771"/>
                  <a:gd name="connsiteY6" fmla="*/ 9207 h 53207"/>
                  <a:gd name="connsiteX7" fmla="*/ 40912 w 45771"/>
                  <a:gd name="connsiteY7" fmla="*/ 347 h 5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1" h="53207">
                    <a:moveTo>
                      <a:pt x="40912" y="347"/>
                    </a:moveTo>
                    <a:cubicBezTo>
                      <a:pt x="37218" y="-855"/>
                      <a:pt x="33251" y="1168"/>
                      <a:pt x="32052" y="4860"/>
                    </a:cubicBezTo>
                    <a:cubicBezTo>
                      <a:pt x="27211" y="19747"/>
                      <a:pt x="17078" y="32257"/>
                      <a:pt x="3517" y="40086"/>
                    </a:cubicBezTo>
                    <a:cubicBezTo>
                      <a:pt x="155" y="42027"/>
                      <a:pt x="-999" y="46327"/>
                      <a:pt x="943" y="49690"/>
                    </a:cubicBezTo>
                    <a:cubicBezTo>
                      <a:pt x="2245" y="51946"/>
                      <a:pt x="4609" y="53207"/>
                      <a:pt x="7039" y="53207"/>
                    </a:cubicBezTo>
                    <a:cubicBezTo>
                      <a:pt x="8232" y="53207"/>
                      <a:pt x="9441" y="52903"/>
                      <a:pt x="10548" y="52264"/>
                    </a:cubicBezTo>
                    <a:cubicBezTo>
                      <a:pt x="27123" y="42696"/>
                      <a:pt x="39510" y="27404"/>
                      <a:pt x="45425" y="9207"/>
                    </a:cubicBezTo>
                    <a:cubicBezTo>
                      <a:pt x="46625" y="5515"/>
                      <a:pt x="44606" y="1548"/>
                      <a:pt x="40912" y="347"/>
                    </a:cubicBezTo>
                    <a:close/>
                  </a:path>
                </a:pathLst>
              </a:custGeom>
              <a:grpFill/>
              <a:ln w="688" cap="flat">
                <a:noFill/>
                <a:prstDash val="solid"/>
                <a:miter/>
              </a:ln>
            </p:spPr>
            <p:txBody>
              <a:bodyPr rtlCol="0" anchor="ctr"/>
              <a:lstStyle/>
              <a:p>
                <a:endParaRPr lang="en-US"/>
              </a:p>
            </p:txBody>
          </p:sp>
          <p:sp>
            <p:nvSpPr>
              <p:cNvPr id="48" name="Freeform: Shape 171">
                <a:extLst>
                  <a:ext uri="{FF2B5EF4-FFF2-40B4-BE49-F238E27FC236}">
                    <a16:creationId xmlns:a16="http://schemas.microsoft.com/office/drawing/2014/main" xmlns="" id="{5D996B1E-766C-4E3B-9803-6A773F397B17}"/>
                  </a:ext>
                </a:extLst>
              </p:cNvPr>
              <p:cNvSpPr/>
              <p:nvPr/>
            </p:nvSpPr>
            <p:spPr>
              <a:xfrm>
                <a:off x="7756833" y="2148794"/>
                <a:ext cx="14062" cy="14288"/>
              </a:xfrm>
              <a:custGeom>
                <a:avLst/>
                <a:gdLst>
                  <a:gd name="connsiteX0" fmla="*/ 7031 w 14062"/>
                  <a:gd name="connsiteY0" fmla="*/ 0 h 14288"/>
                  <a:gd name="connsiteX1" fmla="*/ 0 w 14062"/>
                  <a:gd name="connsiteY1" fmla="*/ 7031 h 14288"/>
                  <a:gd name="connsiteX2" fmla="*/ 0 w 14062"/>
                  <a:gd name="connsiteY2" fmla="*/ 7257 h 14288"/>
                  <a:gd name="connsiteX3" fmla="*/ 7031 w 14062"/>
                  <a:gd name="connsiteY3" fmla="*/ 14288 h 14288"/>
                  <a:gd name="connsiteX4" fmla="*/ 14063 w 14062"/>
                  <a:gd name="connsiteY4" fmla="*/ 7257 h 14288"/>
                  <a:gd name="connsiteX5" fmla="*/ 14063 w 14062"/>
                  <a:gd name="connsiteY5" fmla="*/ 7031 h 14288"/>
                  <a:gd name="connsiteX6" fmla="*/ 7031 w 14062"/>
                  <a:gd name="connsiteY6" fmla="*/ 0 h 1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2" h="14288">
                    <a:moveTo>
                      <a:pt x="7031" y="0"/>
                    </a:moveTo>
                    <a:cubicBezTo>
                      <a:pt x="3147" y="0"/>
                      <a:pt x="0" y="3148"/>
                      <a:pt x="0" y="7031"/>
                    </a:cubicBezTo>
                    <a:lnTo>
                      <a:pt x="0" y="7257"/>
                    </a:lnTo>
                    <a:cubicBezTo>
                      <a:pt x="0" y="11140"/>
                      <a:pt x="3147" y="14288"/>
                      <a:pt x="7031" y="14288"/>
                    </a:cubicBezTo>
                    <a:cubicBezTo>
                      <a:pt x="10913" y="14288"/>
                      <a:pt x="14063" y="11140"/>
                      <a:pt x="14063" y="7257"/>
                    </a:cubicBezTo>
                    <a:lnTo>
                      <a:pt x="14063" y="7031"/>
                    </a:lnTo>
                    <a:cubicBezTo>
                      <a:pt x="14063" y="3148"/>
                      <a:pt x="10913" y="0"/>
                      <a:pt x="7031" y="0"/>
                    </a:cubicBezTo>
                    <a:close/>
                  </a:path>
                </a:pathLst>
              </a:custGeom>
              <a:grpFill/>
              <a:ln w="688" cap="flat">
                <a:noFill/>
                <a:prstDash val="solid"/>
                <a:miter/>
              </a:ln>
            </p:spPr>
            <p:txBody>
              <a:bodyPr rtlCol="0" anchor="ctr"/>
              <a:lstStyle/>
              <a:p>
                <a:endParaRPr lang="en-US"/>
              </a:p>
            </p:txBody>
          </p:sp>
          <p:sp>
            <p:nvSpPr>
              <p:cNvPr id="49" name="Freeform: Shape 172">
                <a:extLst>
                  <a:ext uri="{FF2B5EF4-FFF2-40B4-BE49-F238E27FC236}">
                    <a16:creationId xmlns:a16="http://schemas.microsoft.com/office/drawing/2014/main" xmlns="" id="{50A25611-416B-4DBC-853B-65BB66A6CCD3}"/>
                  </a:ext>
                </a:extLst>
              </p:cNvPr>
              <p:cNvSpPr/>
              <p:nvPr/>
            </p:nvSpPr>
            <p:spPr>
              <a:xfrm>
                <a:off x="7685646" y="2103699"/>
                <a:ext cx="56250" cy="56251"/>
              </a:xfrm>
              <a:custGeom>
                <a:avLst/>
                <a:gdLst>
                  <a:gd name="connsiteX0" fmla="*/ 28124 w 56250"/>
                  <a:gd name="connsiteY0" fmla="*/ 0 h 56251"/>
                  <a:gd name="connsiteX1" fmla="*/ 0 w 56250"/>
                  <a:gd name="connsiteY1" fmla="*/ 28126 h 56251"/>
                  <a:gd name="connsiteX2" fmla="*/ 28124 w 56250"/>
                  <a:gd name="connsiteY2" fmla="*/ 56251 h 56251"/>
                  <a:gd name="connsiteX3" fmla="*/ 56250 w 56250"/>
                  <a:gd name="connsiteY3" fmla="*/ 28126 h 56251"/>
                  <a:gd name="connsiteX4" fmla="*/ 28124 w 56250"/>
                  <a:gd name="connsiteY4" fmla="*/ 0 h 56251"/>
                  <a:gd name="connsiteX5" fmla="*/ 28124 w 56250"/>
                  <a:gd name="connsiteY5" fmla="*/ 42189 h 56251"/>
                  <a:gd name="connsiteX6" fmla="*/ 14063 w 56250"/>
                  <a:gd name="connsiteY6" fmla="*/ 28126 h 56251"/>
                  <a:gd name="connsiteX7" fmla="*/ 28124 w 56250"/>
                  <a:gd name="connsiteY7" fmla="*/ 14063 h 56251"/>
                  <a:gd name="connsiteX8" fmla="*/ 42188 w 56250"/>
                  <a:gd name="connsiteY8" fmla="*/ 28126 h 56251"/>
                  <a:gd name="connsiteX9" fmla="*/ 28124 w 56250"/>
                  <a:gd name="connsiteY9" fmla="*/ 42189 h 5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50" h="56251">
                    <a:moveTo>
                      <a:pt x="28124" y="0"/>
                    </a:moveTo>
                    <a:cubicBezTo>
                      <a:pt x="12616" y="0"/>
                      <a:pt x="0" y="12617"/>
                      <a:pt x="0" y="28126"/>
                    </a:cubicBezTo>
                    <a:cubicBezTo>
                      <a:pt x="0" y="43634"/>
                      <a:pt x="12616" y="56251"/>
                      <a:pt x="28124" y="56251"/>
                    </a:cubicBezTo>
                    <a:cubicBezTo>
                      <a:pt x="43632" y="56251"/>
                      <a:pt x="56250" y="43634"/>
                      <a:pt x="56250" y="28126"/>
                    </a:cubicBezTo>
                    <a:cubicBezTo>
                      <a:pt x="56250" y="12617"/>
                      <a:pt x="43632" y="0"/>
                      <a:pt x="28124" y="0"/>
                    </a:cubicBezTo>
                    <a:close/>
                    <a:moveTo>
                      <a:pt x="28124" y="42189"/>
                    </a:moveTo>
                    <a:cubicBezTo>
                      <a:pt x="20370" y="42189"/>
                      <a:pt x="14063" y="35880"/>
                      <a:pt x="14063" y="28126"/>
                    </a:cubicBezTo>
                    <a:cubicBezTo>
                      <a:pt x="14063" y="20371"/>
                      <a:pt x="20370" y="14063"/>
                      <a:pt x="28124" y="14063"/>
                    </a:cubicBezTo>
                    <a:cubicBezTo>
                      <a:pt x="35878" y="14063"/>
                      <a:pt x="42188" y="20371"/>
                      <a:pt x="42188" y="28126"/>
                    </a:cubicBezTo>
                    <a:cubicBezTo>
                      <a:pt x="42188" y="35880"/>
                      <a:pt x="35878" y="42189"/>
                      <a:pt x="28124" y="42189"/>
                    </a:cubicBezTo>
                    <a:close/>
                  </a:path>
                </a:pathLst>
              </a:custGeom>
              <a:grpFill/>
              <a:ln w="688" cap="flat">
                <a:noFill/>
                <a:prstDash val="solid"/>
                <a:miter/>
              </a:ln>
            </p:spPr>
            <p:txBody>
              <a:bodyPr rtlCol="0" anchor="ctr"/>
              <a:lstStyle/>
              <a:p>
                <a:endParaRPr lang="en-US"/>
              </a:p>
            </p:txBody>
          </p:sp>
          <p:sp>
            <p:nvSpPr>
              <p:cNvPr id="50" name="Freeform: Shape 173">
                <a:extLst>
                  <a:ext uri="{FF2B5EF4-FFF2-40B4-BE49-F238E27FC236}">
                    <a16:creationId xmlns:a16="http://schemas.microsoft.com/office/drawing/2014/main" xmlns="" id="{F12E92B0-F114-44FC-BB0F-DA0A41C57DE7}"/>
                  </a:ext>
                </a:extLst>
              </p:cNvPr>
              <p:cNvSpPr/>
              <p:nvPr/>
            </p:nvSpPr>
            <p:spPr>
              <a:xfrm>
                <a:off x="7645206" y="2165761"/>
                <a:ext cx="42187" cy="42186"/>
              </a:xfrm>
              <a:custGeom>
                <a:avLst/>
                <a:gdLst>
                  <a:gd name="connsiteX0" fmla="*/ 21094 w 42187"/>
                  <a:gd name="connsiteY0" fmla="*/ 0 h 42186"/>
                  <a:gd name="connsiteX1" fmla="*/ 0 w 42187"/>
                  <a:gd name="connsiteY1" fmla="*/ 21093 h 42186"/>
                  <a:gd name="connsiteX2" fmla="*/ 21094 w 42187"/>
                  <a:gd name="connsiteY2" fmla="*/ 42187 h 42186"/>
                  <a:gd name="connsiteX3" fmla="*/ 42188 w 42187"/>
                  <a:gd name="connsiteY3" fmla="*/ 21093 h 42186"/>
                  <a:gd name="connsiteX4" fmla="*/ 21094 w 42187"/>
                  <a:gd name="connsiteY4" fmla="*/ 0 h 42186"/>
                  <a:gd name="connsiteX5" fmla="*/ 21094 w 42187"/>
                  <a:gd name="connsiteY5" fmla="*/ 28124 h 42186"/>
                  <a:gd name="connsiteX6" fmla="*/ 14063 w 42187"/>
                  <a:gd name="connsiteY6" fmla="*/ 21093 h 42186"/>
                  <a:gd name="connsiteX7" fmla="*/ 21094 w 42187"/>
                  <a:gd name="connsiteY7" fmla="*/ 14063 h 42186"/>
                  <a:gd name="connsiteX8" fmla="*/ 28125 w 42187"/>
                  <a:gd name="connsiteY8" fmla="*/ 21093 h 42186"/>
                  <a:gd name="connsiteX9" fmla="*/ 21094 w 42187"/>
                  <a:gd name="connsiteY9" fmla="*/ 28124 h 4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87" h="42186">
                    <a:moveTo>
                      <a:pt x="21094" y="0"/>
                    </a:moveTo>
                    <a:cubicBezTo>
                      <a:pt x="9462" y="0"/>
                      <a:pt x="0" y="9463"/>
                      <a:pt x="0" y="21093"/>
                    </a:cubicBezTo>
                    <a:cubicBezTo>
                      <a:pt x="0" y="32724"/>
                      <a:pt x="9462" y="42187"/>
                      <a:pt x="21094" y="42187"/>
                    </a:cubicBezTo>
                    <a:cubicBezTo>
                      <a:pt x="32726" y="42187"/>
                      <a:pt x="42188" y="32725"/>
                      <a:pt x="42188" y="21093"/>
                    </a:cubicBezTo>
                    <a:cubicBezTo>
                      <a:pt x="42188" y="9463"/>
                      <a:pt x="32726" y="0"/>
                      <a:pt x="21094" y="0"/>
                    </a:cubicBezTo>
                    <a:close/>
                    <a:moveTo>
                      <a:pt x="21094" y="28124"/>
                    </a:moveTo>
                    <a:cubicBezTo>
                      <a:pt x="17217" y="28124"/>
                      <a:pt x="14063" y="24970"/>
                      <a:pt x="14063" y="21093"/>
                    </a:cubicBezTo>
                    <a:cubicBezTo>
                      <a:pt x="14063" y="17216"/>
                      <a:pt x="17217" y="14063"/>
                      <a:pt x="21094" y="14063"/>
                    </a:cubicBezTo>
                    <a:cubicBezTo>
                      <a:pt x="24971" y="14063"/>
                      <a:pt x="28125" y="17216"/>
                      <a:pt x="28125" y="21093"/>
                    </a:cubicBezTo>
                    <a:cubicBezTo>
                      <a:pt x="28125" y="24970"/>
                      <a:pt x="24971" y="28124"/>
                      <a:pt x="21094" y="28124"/>
                    </a:cubicBezTo>
                    <a:close/>
                  </a:path>
                </a:pathLst>
              </a:custGeom>
              <a:grpFill/>
              <a:ln w="688" cap="flat">
                <a:noFill/>
                <a:prstDash val="solid"/>
                <a:miter/>
              </a:ln>
            </p:spPr>
            <p:txBody>
              <a:bodyPr rtlCol="0" anchor="ctr"/>
              <a:lstStyle/>
              <a:p>
                <a:endParaRPr lang="en-US"/>
              </a:p>
            </p:txBody>
          </p:sp>
        </p:grpSp>
        <p:grpSp>
          <p:nvGrpSpPr>
            <p:cNvPr id="19" name="Graphic 130">
              <a:extLst>
                <a:ext uri="{FF2B5EF4-FFF2-40B4-BE49-F238E27FC236}">
                  <a16:creationId xmlns:a16="http://schemas.microsoft.com/office/drawing/2014/main" xmlns="" id="{C31EBD3C-E1AB-4674-A712-4F11DC76801D}"/>
                </a:ext>
              </a:extLst>
            </p:cNvPr>
            <p:cNvGrpSpPr/>
            <p:nvPr/>
          </p:nvGrpSpPr>
          <p:grpSpPr>
            <a:xfrm>
              <a:off x="8038982" y="3042753"/>
              <a:ext cx="348653" cy="410940"/>
              <a:chOff x="8041244" y="2703363"/>
              <a:chExt cx="359998" cy="320036"/>
            </a:xfrm>
            <a:solidFill>
              <a:schemeClr val="bg1"/>
            </a:solidFill>
          </p:grpSpPr>
          <p:sp>
            <p:nvSpPr>
              <p:cNvPr id="33" name="Freeform: Shape 175">
                <a:extLst>
                  <a:ext uri="{FF2B5EF4-FFF2-40B4-BE49-F238E27FC236}">
                    <a16:creationId xmlns:a16="http://schemas.microsoft.com/office/drawing/2014/main" xmlns="" id="{CD0A6A4A-9D20-4DE1-9F19-5B49F2A8EB37}"/>
                  </a:ext>
                </a:extLst>
              </p:cNvPr>
              <p:cNvSpPr/>
              <p:nvPr/>
            </p:nvSpPr>
            <p:spPr>
              <a:xfrm>
                <a:off x="8308922" y="2816222"/>
                <a:ext cx="33156" cy="33156"/>
              </a:xfrm>
              <a:custGeom>
                <a:avLst/>
                <a:gdLst>
                  <a:gd name="connsiteX0" fmla="*/ 0 w 33156"/>
                  <a:gd name="connsiteY0" fmla="*/ 16578 h 33156"/>
                  <a:gd name="connsiteX1" fmla="*/ 16578 w 33156"/>
                  <a:gd name="connsiteY1" fmla="*/ 33157 h 33156"/>
                  <a:gd name="connsiteX2" fmla="*/ 33157 w 33156"/>
                  <a:gd name="connsiteY2" fmla="*/ 16578 h 33156"/>
                  <a:gd name="connsiteX3" fmla="*/ 16578 w 33156"/>
                  <a:gd name="connsiteY3" fmla="*/ 0 h 33156"/>
                  <a:gd name="connsiteX4" fmla="*/ 0 w 33156"/>
                  <a:gd name="connsiteY4" fmla="*/ 16578 h 33156"/>
                  <a:gd name="connsiteX5" fmla="*/ 22610 w 33156"/>
                  <a:gd name="connsiteY5" fmla="*/ 16578 h 33156"/>
                  <a:gd name="connsiteX6" fmla="*/ 16578 w 33156"/>
                  <a:gd name="connsiteY6" fmla="*/ 22610 h 33156"/>
                  <a:gd name="connsiteX7" fmla="*/ 10547 w 33156"/>
                  <a:gd name="connsiteY7" fmla="*/ 16578 h 33156"/>
                  <a:gd name="connsiteX8" fmla="*/ 16578 w 33156"/>
                  <a:gd name="connsiteY8" fmla="*/ 10547 h 33156"/>
                  <a:gd name="connsiteX9" fmla="*/ 22610 w 33156"/>
                  <a:gd name="connsiteY9" fmla="*/ 1657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0" y="16578"/>
                    </a:moveTo>
                    <a:cubicBezTo>
                      <a:pt x="0" y="25720"/>
                      <a:pt x="7437" y="33157"/>
                      <a:pt x="16578" y="33157"/>
                    </a:cubicBezTo>
                    <a:cubicBezTo>
                      <a:pt x="25720" y="33157"/>
                      <a:pt x="33157" y="25720"/>
                      <a:pt x="33157" y="16578"/>
                    </a:cubicBezTo>
                    <a:cubicBezTo>
                      <a:pt x="33157" y="7437"/>
                      <a:pt x="25720" y="0"/>
                      <a:pt x="16578" y="0"/>
                    </a:cubicBezTo>
                    <a:cubicBezTo>
                      <a:pt x="7437" y="0"/>
                      <a:pt x="0" y="7437"/>
                      <a:pt x="0" y="16578"/>
                    </a:cubicBezTo>
                    <a:close/>
                    <a:moveTo>
                      <a:pt x="22610" y="16578"/>
                    </a:moveTo>
                    <a:cubicBezTo>
                      <a:pt x="22610" y="19904"/>
                      <a:pt x="19904" y="22610"/>
                      <a:pt x="16578" y="22610"/>
                    </a:cubicBezTo>
                    <a:cubicBezTo>
                      <a:pt x="13252" y="22610"/>
                      <a:pt x="10547" y="19904"/>
                      <a:pt x="10547" y="16578"/>
                    </a:cubicBezTo>
                    <a:cubicBezTo>
                      <a:pt x="10547" y="13252"/>
                      <a:pt x="13252" y="10547"/>
                      <a:pt x="16578" y="10547"/>
                    </a:cubicBezTo>
                    <a:cubicBezTo>
                      <a:pt x="19904" y="10547"/>
                      <a:pt x="22610" y="13252"/>
                      <a:pt x="22610" y="16578"/>
                    </a:cubicBezTo>
                    <a:close/>
                  </a:path>
                </a:pathLst>
              </a:custGeom>
              <a:grpFill/>
              <a:ln w="688" cap="flat">
                <a:noFill/>
                <a:prstDash val="solid"/>
                <a:miter/>
              </a:ln>
            </p:spPr>
            <p:txBody>
              <a:bodyPr rtlCol="0" anchor="ctr"/>
              <a:lstStyle/>
              <a:p>
                <a:endParaRPr lang="en-US"/>
              </a:p>
            </p:txBody>
          </p:sp>
          <p:sp>
            <p:nvSpPr>
              <p:cNvPr id="34" name="Freeform: Shape 176">
                <a:extLst>
                  <a:ext uri="{FF2B5EF4-FFF2-40B4-BE49-F238E27FC236}">
                    <a16:creationId xmlns:a16="http://schemas.microsoft.com/office/drawing/2014/main" xmlns="" id="{31A0060F-ACD1-445C-B88E-2F062D439170}"/>
                  </a:ext>
                </a:extLst>
              </p:cNvPr>
              <p:cNvSpPr/>
              <p:nvPr/>
            </p:nvSpPr>
            <p:spPr>
              <a:xfrm>
                <a:off x="8264858" y="2796469"/>
                <a:ext cx="33156" cy="33156"/>
              </a:xfrm>
              <a:custGeom>
                <a:avLst/>
                <a:gdLst>
                  <a:gd name="connsiteX0" fmla="*/ 0 w 33156"/>
                  <a:gd name="connsiteY0" fmla="*/ 16578 h 33156"/>
                  <a:gd name="connsiteX1" fmla="*/ 16578 w 33156"/>
                  <a:gd name="connsiteY1" fmla="*/ 33157 h 33156"/>
                  <a:gd name="connsiteX2" fmla="*/ 33157 w 33156"/>
                  <a:gd name="connsiteY2" fmla="*/ 16578 h 33156"/>
                  <a:gd name="connsiteX3" fmla="*/ 16578 w 33156"/>
                  <a:gd name="connsiteY3" fmla="*/ 0 h 33156"/>
                  <a:gd name="connsiteX4" fmla="*/ 0 w 33156"/>
                  <a:gd name="connsiteY4" fmla="*/ 16578 h 33156"/>
                  <a:gd name="connsiteX5" fmla="*/ 22610 w 33156"/>
                  <a:gd name="connsiteY5" fmla="*/ 16578 h 33156"/>
                  <a:gd name="connsiteX6" fmla="*/ 16578 w 33156"/>
                  <a:gd name="connsiteY6" fmla="*/ 22610 h 33156"/>
                  <a:gd name="connsiteX7" fmla="*/ 10547 w 33156"/>
                  <a:gd name="connsiteY7" fmla="*/ 16578 h 33156"/>
                  <a:gd name="connsiteX8" fmla="*/ 16578 w 33156"/>
                  <a:gd name="connsiteY8" fmla="*/ 10547 h 33156"/>
                  <a:gd name="connsiteX9" fmla="*/ 22610 w 33156"/>
                  <a:gd name="connsiteY9" fmla="*/ 1657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0" y="16578"/>
                    </a:moveTo>
                    <a:cubicBezTo>
                      <a:pt x="0" y="25720"/>
                      <a:pt x="7437" y="33157"/>
                      <a:pt x="16578" y="33157"/>
                    </a:cubicBezTo>
                    <a:cubicBezTo>
                      <a:pt x="25720" y="33157"/>
                      <a:pt x="33157" y="25720"/>
                      <a:pt x="33157" y="16578"/>
                    </a:cubicBezTo>
                    <a:cubicBezTo>
                      <a:pt x="33157" y="7437"/>
                      <a:pt x="25720" y="0"/>
                      <a:pt x="16578" y="0"/>
                    </a:cubicBezTo>
                    <a:cubicBezTo>
                      <a:pt x="7437" y="0"/>
                      <a:pt x="0" y="7437"/>
                      <a:pt x="0" y="16578"/>
                    </a:cubicBezTo>
                    <a:close/>
                    <a:moveTo>
                      <a:pt x="22610" y="16578"/>
                    </a:moveTo>
                    <a:cubicBezTo>
                      <a:pt x="22610" y="19904"/>
                      <a:pt x="19905" y="22610"/>
                      <a:pt x="16578" y="22610"/>
                    </a:cubicBezTo>
                    <a:cubicBezTo>
                      <a:pt x="13252" y="22610"/>
                      <a:pt x="10547" y="19904"/>
                      <a:pt x="10547" y="16578"/>
                    </a:cubicBezTo>
                    <a:cubicBezTo>
                      <a:pt x="10547" y="13253"/>
                      <a:pt x="13252" y="10547"/>
                      <a:pt x="16578" y="10547"/>
                    </a:cubicBezTo>
                    <a:cubicBezTo>
                      <a:pt x="19904" y="10547"/>
                      <a:pt x="22610" y="13253"/>
                      <a:pt x="22610" y="16578"/>
                    </a:cubicBezTo>
                    <a:close/>
                  </a:path>
                </a:pathLst>
              </a:custGeom>
              <a:grpFill/>
              <a:ln w="688" cap="flat">
                <a:noFill/>
                <a:prstDash val="solid"/>
                <a:miter/>
              </a:ln>
            </p:spPr>
            <p:txBody>
              <a:bodyPr rtlCol="0" anchor="ctr"/>
              <a:lstStyle/>
              <a:p>
                <a:endParaRPr lang="en-US"/>
              </a:p>
            </p:txBody>
          </p:sp>
          <p:sp>
            <p:nvSpPr>
              <p:cNvPr id="35" name="Freeform: Shape 177">
                <a:extLst>
                  <a:ext uri="{FF2B5EF4-FFF2-40B4-BE49-F238E27FC236}">
                    <a16:creationId xmlns:a16="http://schemas.microsoft.com/office/drawing/2014/main" xmlns="" id="{ED6B77D8-447B-4964-BC72-8C518417CC85}"/>
                  </a:ext>
                </a:extLst>
              </p:cNvPr>
              <p:cNvSpPr/>
              <p:nvPr/>
            </p:nvSpPr>
            <p:spPr>
              <a:xfrm>
                <a:off x="8264858" y="2928959"/>
                <a:ext cx="33156" cy="33156"/>
              </a:xfrm>
              <a:custGeom>
                <a:avLst/>
                <a:gdLst>
                  <a:gd name="connsiteX0" fmla="*/ 0 w 33156"/>
                  <a:gd name="connsiteY0" fmla="*/ 16578 h 33156"/>
                  <a:gd name="connsiteX1" fmla="*/ 16578 w 33156"/>
                  <a:gd name="connsiteY1" fmla="*/ 33157 h 33156"/>
                  <a:gd name="connsiteX2" fmla="*/ 33157 w 33156"/>
                  <a:gd name="connsiteY2" fmla="*/ 16578 h 33156"/>
                  <a:gd name="connsiteX3" fmla="*/ 16578 w 33156"/>
                  <a:gd name="connsiteY3" fmla="*/ 0 h 33156"/>
                  <a:gd name="connsiteX4" fmla="*/ 0 w 33156"/>
                  <a:gd name="connsiteY4" fmla="*/ 16578 h 33156"/>
                  <a:gd name="connsiteX5" fmla="*/ 22610 w 33156"/>
                  <a:gd name="connsiteY5" fmla="*/ 16578 h 33156"/>
                  <a:gd name="connsiteX6" fmla="*/ 16578 w 33156"/>
                  <a:gd name="connsiteY6" fmla="*/ 22610 h 33156"/>
                  <a:gd name="connsiteX7" fmla="*/ 10547 w 33156"/>
                  <a:gd name="connsiteY7" fmla="*/ 16578 h 33156"/>
                  <a:gd name="connsiteX8" fmla="*/ 16578 w 33156"/>
                  <a:gd name="connsiteY8" fmla="*/ 10547 h 33156"/>
                  <a:gd name="connsiteX9" fmla="*/ 22610 w 33156"/>
                  <a:gd name="connsiteY9" fmla="*/ 1657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0" y="16578"/>
                    </a:moveTo>
                    <a:cubicBezTo>
                      <a:pt x="0" y="25720"/>
                      <a:pt x="7437" y="33157"/>
                      <a:pt x="16578" y="33157"/>
                    </a:cubicBezTo>
                    <a:cubicBezTo>
                      <a:pt x="25720" y="33157"/>
                      <a:pt x="33157" y="25720"/>
                      <a:pt x="33157" y="16578"/>
                    </a:cubicBezTo>
                    <a:cubicBezTo>
                      <a:pt x="33157" y="7437"/>
                      <a:pt x="25720" y="0"/>
                      <a:pt x="16578" y="0"/>
                    </a:cubicBezTo>
                    <a:cubicBezTo>
                      <a:pt x="7437" y="0"/>
                      <a:pt x="0" y="7437"/>
                      <a:pt x="0" y="16578"/>
                    </a:cubicBezTo>
                    <a:close/>
                    <a:moveTo>
                      <a:pt x="22610" y="16578"/>
                    </a:moveTo>
                    <a:cubicBezTo>
                      <a:pt x="22610" y="19904"/>
                      <a:pt x="19905" y="22610"/>
                      <a:pt x="16578" y="22610"/>
                    </a:cubicBezTo>
                    <a:cubicBezTo>
                      <a:pt x="13252" y="22610"/>
                      <a:pt x="10547" y="19905"/>
                      <a:pt x="10547" y="16578"/>
                    </a:cubicBezTo>
                    <a:cubicBezTo>
                      <a:pt x="10547" y="13253"/>
                      <a:pt x="13252" y="10547"/>
                      <a:pt x="16578" y="10547"/>
                    </a:cubicBezTo>
                    <a:cubicBezTo>
                      <a:pt x="19904" y="10547"/>
                      <a:pt x="22610" y="13253"/>
                      <a:pt x="22610" y="16578"/>
                    </a:cubicBezTo>
                    <a:close/>
                  </a:path>
                </a:pathLst>
              </a:custGeom>
              <a:grpFill/>
              <a:ln w="688" cap="flat">
                <a:noFill/>
                <a:prstDash val="solid"/>
                <a:miter/>
              </a:ln>
            </p:spPr>
            <p:txBody>
              <a:bodyPr rtlCol="0" anchor="ctr"/>
              <a:lstStyle/>
              <a:p>
                <a:endParaRPr lang="en-US"/>
              </a:p>
            </p:txBody>
          </p:sp>
          <p:sp>
            <p:nvSpPr>
              <p:cNvPr id="36" name="Freeform: Shape 178">
                <a:extLst>
                  <a:ext uri="{FF2B5EF4-FFF2-40B4-BE49-F238E27FC236}">
                    <a16:creationId xmlns:a16="http://schemas.microsoft.com/office/drawing/2014/main" xmlns="" id="{4BFB6DF2-7528-4B63-B6EE-37D72D8FD7D4}"/>
                  </a:ext>
                </a:extLst>
              </p:cNvPr>
              <p:cNvSpPr/>
              <p:nvPr/>
            </p:nvSpPr>
            <p:spPr>
              <a:xfrm>
                <a:off x="8339466" y="2917994"/>
                <a:ext cx="33156" cy="33156"/>
              </a:xfrm>
              <a:custGeom>
                <a:avLst/>
                <a:gdLst>
                  <a:gd name="connsiteX0" fmla="*/ 16578 w 33156"/>
                  <a:gd name="connsiteY0" fmla="*/ 33157 h 33156"/>
                  <a:gd name="connsiteX1" fmla="*/ 33157 w 33156"/>
                  <a:gd name="connsiteY1" fmla="*/ 16578 h 33156"/>
                  <a:gd name="connsiteX2" fmla="*/ 16578 w 33156"/>
                  <a:gd name="connsiteY2" fmla="*/ 0 h 33156"/>
                  <a:gd name="connsiteX3" fmla="*/ 0 w 33156"/>
                  <a:gd name="connsiteY3" fmla="*/ 16578 h 33156"/>
                  <a:gd name="connsiteX4" fmla="*/ 16578 w 33156"/>
                  <a:gd name="connsiteY4" fmla="*/ 33157 h 33156"/>
                  <a:gd name="connsiteX5" fmla="*/ 16578 w 33156"/>
                  <a:gd name="connsiteY5" fmla="*/ 10546 h 33156"/>
                  <a:gd name="connsiteX6" fmla="*/ 22610 w 33156"/>
                  <a:gd name="connsiteY6" fmla="*/ 16578 h 33156"/>
                  <a:gd name="connsiteX7" fmla="*/ 16578 w 33156"/>
                  <a:gd name="connsiteY7" fmla="*/ 22609 h 33156"/>
                  <a:gd name="connsiteX8" fmla="*/ 10547 w 33156"/>
                  <a:gd name="connsiteY8" fmla="*/ 16578 h 33156"/>
                  <a:gd name="connsiteX9" fmla="*/ 16578 w 33156"/>
                  <a:gd name="connsiteY9" fmla="*/ 10546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16578" y="33157"/>
                    </a:moveTo>
                    <a:cubicBezTo>
                      <a:pt x="25720" y="33157"/>
                      <a:pt x="33157" y="25720"/>
                      <a:pt x="33157" y="16578"/>
                    </a:cubicBezTo>
                    <a:cubicBezTo>
                      <a:pt x="33157" y="7437"/>
                      <a:pt x="25720" y="0"/>
                      <a:pt x="16578" y="0"/>
                    </a:cubicBezTo>
                    <a:cubicBezTo>
                      <a:pt x="7437" y="0"/>
                      <a:pt x="0" y="7437"/>
                      <a:pt x="0" y="16578"/>
                    </a:cubicBezTo>
                    <a:cubicBezTo>
                      <a:pt x="0" y="25720"/>
                      <a:pt x="7437" y="33157"/>
                      <a:pt x="16578" y="33157"/>
                    </a:cubicBezTo>
                    <a:close/>
                    <a:moveTo>
                      <a:pt x="16578" y="10546"/>
                    </a:moveTo>
                    <a:cubicBezTo>
                      <a:pt x="19904" y="10546"/>
                      <a:pt x="22610" y="13253"/>
                      <a:pt x="22610" y="16578"/>
                    </a:cubicBezTo>
                    <a:cubicBezTo>
                      <a:pt x="22610" y="19903"/>
                      <a:pt x="19904" y="22609"/>
                      <a:pt x="16578" y="22609"/>
                    </a:cubicBezTo>
                    <a:cubicBezTo>
                      <a:pt x="13252" y="22609"/>
                      <a:pt x="10547" y="19903"/>
                      <a:pt x="10547" y="16578"/>
                    </a:cubicBezTo>
                    <a:cubicBezTo>
                      <a:pt x="10547" y="13253"/>
                      <a:pt x="13252" y="10546"/>
                      <a:pt x="16578" y="10546"/>
                    </a:cubicBezTo>
                    <a:close/>
                  </a:path>
                </a:pathLst>
              </a:custGeom>
              <a:grpFill/>
              <a:ln w="688" cap="flat">
                <a:noFill/>
                <a:prstDash val="solid"/>
                <a:miter/>
              </a:ln>
            </p:spPr>
            <p:txBody>
              <a:bodyPr rtlCol="0" anchor="ctr"/>
              <a:lstStyle/>
              <a:p>
                <a:endParaRPr lang="en-US"/>
              </a:p>
            </p:txBody>
          </p:sp>
          <p:sp>
            <p:nvSpPr>
              <p:cNvPr id="37" name="Freeform: Shape 179">
                <a:extLst>
                  <a:ext uri="{FF2B5EF4-FFF2-40B4-BE49-F238E27FC236}">
                    <a16:creationId xmlns:a16="http://schemas.microsoft.com/office/drawing/2014/main" xmlns="" id="{4845990B-F101-4FF3-B64D-ED5FE6CB09F5}"/>
                  </a:ext>
                </a:extLst>
              </p:cNvPr>
              <p:cNvSpPr/>
              <p:nvPr/>
            </p:nvSpPr>
            <p:spPr>
              <a:xfrm>
                <a:off x="8308922" y="2962871"/>
                <a:ext cx="33156" cy="33156"/>
              </a:xfrm>
              <a:custGeom>
                <a:avLst/>
                <a:gdLst>
                  <a:gd name="connsiteX0" fmla="*/ 16578 w 33156"/>
                  <a:gd name="connsiteY0" fmla="*/ 0 h 33156"/>
                  <a:gd name="connsiteX1" fmla="*/ 0 w 33156"/>
                  <a:gd name="connsiteY1" fmla="*/ 16578 h 33156"/>
                  <a:gd name="connsiteX2" fmla="*/ 16578 w 33156"/>
                  <a:gd name="connsiteY2" fmla="*/ 33157 h 33156"/>
                  <a:gd name="connsiteX3" fmla="*/ 33157 w 33156"/>
                  <a:gd name="connsiteY3" fmla="*/ 16578 h 33156"/>
                  <a:gd name="connsiteX4" fmla="*/ 16578 w 33156"/>
                  <a:gd name="connsiteY4" fmla="*/ 0 h 33156"/>
                  <a:gd name="connsiteX5" fmla="*/ 16578 w 33156"/>
                  <a:gd name="connsiteY5" fmla="*/ 22610 h 33156"/>
                  <a:gd name="connsiteX6" fmla="*/ 10547 w 33156"/>
                  <a:gd name="connsiteY6" fmla="*/ 16579 h 33156"/>
                  <a:gd name="connsiteX7" fmla="*/ 16578 w 33156"/>
                  <a:gd name="connsiteY7" fmla="*/ 10548 h 33156"/>
                  <a:gd name="connsiteX8" fmla="*/ 22610 w 33156"/>
                  <a:gd name="connsiteY8" fmla="*/ 16579 h 33156"/>
                  <a:gd name="connsiteX9" fmla="*/ 16578 w 33156"/>
                  <a:gd name="connsiteY9" fmla="*/ 22610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16578" y="0"/>
                    </a:moveTo>
                    <a:cubicBezTo>
                      <a:pt x="7437" y="0"/>
                      <a:pt x="0" y="7438"/>
                      <a:pt x="0" y="16578"/>
                    </a:cubicBezTo>
                    <a:cubicBezTo>
                      <a:pt x="0" y="25719"/>
                      <a:pt x="7437" y="33157"/>
                      <a:pt x="16578" y="33157"/>
                    </a:cubicBezTo>
                    <a:cubicBezTo>
                      <a:pt x="25720" y="33157"/>
                      <a:pt x="33157" y="25720"/>
                      <a:pt x="33157" y="16578"/>
                    </a:cubicBezTo>
                    <a:cubicBezTo>
                      <a:pt x="33157" y="7437"/>
                      <a:pt x="25720" y="0"/>
                      <a:pt x="16578" y="0"/>
                    </a:cubicBezTo>
                    <a:close/>
                    <a:moveTo>
                      <a:pt x="16578" y="22610"/>
                    </a:moveTo>
                    <a:cubicBezTo>
                      <a:pt x="13252" y="22610"/>
                      <a:pt x="10547" y="19904"/>
                      <a:pt x="10547" y="16579"/>
                    </a:cubicBezTo>
                    <a:cubicBezTo>
                      <a:pt x="10547" y="13254"/>
                      <a:pt x="13252" y="10548"/>
                      <a:pt x="16578" y="10548"/>
                    </a:cubicBezTo>
                    <a:cubicBezTo>
                      <a:pt x="19904" y="10548"/>
                      <a:pt x="22610" y="13254"/>
                      <a:pt x="22610" y="16579"/>
                    </a:cubicBezTo>
                    <a:cubicBezTo>
                      <a:pt x="22610" y="19904"/>
                      <a:pt x="19904" y="22610"/>
                      <a:pt x="16578" y="22610"/>
                    </a:cubicBezTo>
                    <a:close/>
                  </a:path>
                </a:pathLst>
              </a:custGeom>
              <a:grpFill/>
              <a:ln w="688" cap="flat">
                <a:noFill/>
                <a:prstDash val="solid"/>
                <a:miter/>
              </a:ln>
            </p:spPr>
            <p:txBody>
              <a:bodyPr rtlCol="0" anchor="ctr"/>
              <a:lstStyle/>
              <a:p>
                <a:endParaRPr lang="en-US"/>
              </a:p>
            </p:txBody>
          </p:sp>
          <p:sp>
            <p:nvSpPr>
              <p:cNvPr id="38" name="Freeform: Shape 180">
                <a:extLst>
                  <a:ext uri="{FF2B5EF4-FFF2-40B4-BE49-F238E27FC236}">
                    <a16:creationId xmlns:a16="http://schemas.microsoft.com/office/drawing/2014/main" xmlns="" id="{497310D7-3B2A-418B-B384-DC8E353A9191}"/>
                  </a:ext>
                </a:extLst>
              </p:cNvPr>
              <p:cNvSpPr/>
              <p:nvPr/>
            </p:nvSpPr>
            <p:spPr>
              <a:xfrm>
                <a:off x="8100399" y="2816222"/>
                <a:ext cx="33156" cy="33156"/>
              </a:xfrm>
              <a:custGeom>
                <a:avLst/>
                <a:gdLst>
                  <a:gd name="connsiteX0" fmla="*/ 16578 w 33156"/>
                  <a:gd name="connsiteY0" fmla="*/ 33157 h 33156"/>
                  <a:gd name="connsiteX1" fmla="*/ 33157 w 33156"/>
                  <a:gd name="connsiteY1" fmla="*/ 16578 h 33156"/>
                  <a:gd name="connsiteX2" fmla="*/ 16578 w 33156"/>
                  <a:gd name="connsiteY2" fmla="*/ 0 h 33156"/>
                  <a:gd name="connsiteX3" fmla="*/ 0 w 33156"/>
                  <a:gd name="connsiteY3" fmla="*/ 16578 h 33156"/>
                  <a:gd name="connsiteX4" fmla="*/ 16578 w 33156"/>
                  <a:gd name="connsiteY4" fmla="*/ 33157 h 33156"/>
                  <a:gd name="connsiteX5" fmla="*/ 16578 w 33156"/>
                  <a:gd name="connsiteY5" fmla="*/ 10547 h 33156"/>
                  <a:gd name="connsiteX6" fmla="*/ 22610 w 33156"/>
                  <a:gd name="connsiteY6" fmla="*/ 16578 h 33156"/>
                  <a:gd name="connsiteX7" fmla="*/ 16578 w 33156"/>
                  <a:gd name="connsiteY7" fmla="*/ 22610 h 33156"/>
                  <a:gd name="connsiteX8" fmla="*/ 10547 w 33156"/>
                  <a:gd name="connsiteY8" fmla="*/ 16578 h 33156"/>
                  <a:gd name="connsiteX9" fmla="*/ 16578 w 33156"/>
                  <a:gd name="connsiteY9" fmla="*/ 10547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16578" y="33157"/>
                    </a:moveTo>
                    <a:cubicBezTo>
                      <a:pt x="25720" y="33157"/>
                      <a:pt x="33157" y="25720"/>
                      <a:pt x="33157" y="16578"/>
                    </a:cubicBezTo>
                    <a:cubicBezTo>
                      <a:pt x="33157" y="7437"/>
                      <a:pt x="25720" y="0"/>
                      <a:pt x="16578" y="0"/>
                    </a:cubicBezTo>
                    <a:cubicBezTo>
                      <a:pt x="7437" y="0"/>
                      <a:pt x="0" y="7437"/>
                      <a:pt x="0" y="16578"/>
                    </a:cubicBezTo>
                    <a:cubicBezTo>
                      <a:pt x="1" y="25720"/>
                      <a:pt x="7438" y="33157"/>
                      <a:pt x="16578" y="33157"/>
                    </a:cubicBezTo>
                    <a:close/>
                    <a:moveTo>
                      <a:pt x="16578" y="10547"/>
                    </a:moveTo>
                    <a:cubicBezTo>
                      <a:pt x="19904" y="10547"/>
                      <a:pt x="22610" y="13252"/>
                      <a:pt x="22610" y="16578"/>
                    </a:cubicBezTo>
                    <a:cubicBezTo>
                      <a:pt x="22610" y="19904"/>
                      <a:pt x="19904" y="22610"/>
                      <a:pt x="16578" y="22610"/>
                    </a:cubicBezTo>
                    <a:cubicBezTo>
                      <a:pt x="13253" y="22610"/>
                      <a:pt x="10547" y="19904"/>
                      <a:pt x="10547" y="16578"/>
                    </a:cubicBezTo>
                    <a:cubicBezTo>
                      <a:pt x="10547" y="13252"/>
                      <a:pt x="13253" y="10547"/>
                      <a:pt x="16578" y="10547"/>
                    </a:cubicBezTo>
                    <a:close/>
                  </a:path>
                </a:pathLst>
              </a:custGeom>
              <a:grpFill/>
              <a:ln w="688" cap="flat">
                <a:noFill/>
                <a:prstDash val="solid"/>
                <a:miter/>
              </a:ln>
            </p:spPr>
            <p:txBody>
              <a:bodyPr rtlCol="0" anchor="ctr"/>
              <a:lstStyle/>
              <a:p>
                <a:endParaRPr lang="en-US"/>
              </a:p>
            </p:txBody>
          </p:sp>
          <p:sp>
            <p:nvSpPr>
              <p:cNvPr id="39" name="Freeform: Shape 181">
                <a:extLst>
                  <a:ext uri="{FF2B5EF4-FFF2-40B4-BE49-F238E27FC236}">
                    <a16:creationId xmlns:a16="http://schemas.microsoft.com/office/drawing/2014/main" xmlns="" id="{5F15E094-A798-456D-9B30-B240D8EB7CF8}"/>
                  </a:ext>
                </a:extLst>
              </p:cNvPr>
              <p:cNvSpPr/>
              <p:nvPr/>
            </p:nvSpPr>
            <p:spPr>
              <a:xfrm>
                <a:off x="8144462" y="2796469"/>
                <a:ext cx="33156" cy="33156"/>
              </a:xfrm>
              <a:custGeom>
                <a:avLst/>
                <a:gdLst>
                  <a:gd name="connsiteX0" fmla="*/ 33157 w 33156"/>
                  <a:gd name="connsiteY0" fmla="*/ 16578 h 33156"/>
                  <a:gd name="connsiteX1" fmla="*/ 16578 w 33156"/>
                  <a:gd name="connsiteY1" fmla="*/ 0 h 33156"/>
                  <a:gd name="connsiteX2" fmla="*/ 0 w 33156"/>
                  <a:gd name="connsiteY2" fmla="*/ 16578 h 33156"/>
                  <a:gd name="connsiteX3" fmla="*/ 16578 w 33156"/>
                  <a:gd name="connsiteY3" fmla="*/ 33157 h 33156"/>
                  <a:gd name="connsiteX4" fmla="*/ 33157 w 33156"/>
                  <a:gd name="connsiteY4" fmla="*/ 16578 h 33156"/>
                  <a:gd name="connsiteX5" fmla="*/ 10547 w 33156"/>
                  <a:gd name="connsiteY5" fmla="*/ 16578 h 33156"/>
                  <a:gd name="connsiteX6" fmla="*/ 16578 w 33156"/>
                  <a:gd name="connsiteY6" fmla="*/ 10547 h 33156"/>
                  <a:gd name="connsiteX7" fmla="*/ 22610 w 33156"/>
                  <a:gd name="connsiteY7" fmla="*/ 16578 h 33156"/>
                  <a:gd name="connsiteX8" fmla="*/ 16578 w 33156"/>
                  <a:gd name="connsiteY8" fmla="*/ 22610 h 33156"/>
                  <a:gd name="connsiteX9" fmla="*/ 10547 w 33156"/>
                  <a:gd name="connsiteY9" fmla="*/ 1657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33157" y="16578"/>
                    </a:moveTo>
                    <a:cubicBezTo>
                      <a:pt x="33157" y="7437"/>
                      <a:pt x="25720" y="0"/>
                      <a:pt x="16578" y="0"/>
                    </a:cubicBezTo>
                    <a:cubicBezTo>
                      <a:pt x="7437" y="0"/>
                      <a:pt x="0" y="7437"/>
                      <a:pt x="0" y="16578"/>
                    </a:cubicBezTo>
                    <a:cubicBezTo>
                      <a:pt x="0" y="25720"/>
                      <a:pt x="7437" y="33157"/>
                      <a:pt x="16578" y="33157"/>
                    </a:cubicBezTo>
                    <a:cubicBezTo>
                      <a:pt x="25720" y="33157"/>
                      <a:pt x="33157" y="25720"/>
                      <a:pt x="33157" y="16578"/>
                    </a:cubicBezTo>
                    <a:close/>
                    <a:moveTo>
                      <a:pt x="10547" y="16578"/>
                    </a:moveTo>
                    <a:cubicBezTo>
                      <a:pt x="10547" y="13253"/>
                      <a:pt x="13252" y="10547"/>
                      <a:pt x="16578" y="10547"/>
                    </a:cubicBezTo>
                    <a:cubicBezTo>
                      <a:pt x="19904" y="10547"/>
                      <a:pt x="22610" y="13253"/>
                      <a:pt x="22610" y="16578"/>
                    </a:cubicBezTo>
                    <a:cubicBezTo>
                      <a:pt x="22610" y="19904"/>
                      <a:pt x="19904" y="22610"/>
                      <a:pt x="16578" y="22610"/>
                    </a:cubicBezTo>
                    <a:cubicBezTo>
                      <a:pt x="13252" y="22610"/>
                      <a:pt x="10547" y="19904"/>
                      <a:pt x="10547" y="16578"/>
                    </a:cubicBezTo>
                    <a:close/>
                  </a:path>
                </a:pathLst>
              </a:custGeom>
              <a:grpFill/>
              <a:ln w="688" cap="flat">
                <a:noFill/>
                <a:prstDash val="solid"/>
                <a:miter/>
              </a:ln>
            </p:spPr>
            <p:txBody>
              <a:bodyPr rtlCol="0" anchor="ctr"/>
              <a:lstStyle/>
              <a:p>
                <a:endParaRPr lang="en-US"/>
              </a:p>
            </p:txBody>
          </p:sp>
          <p:sp>
            <p:nvSpPr>
              <p:cNvPr id="40" name="Freeform: Shape 182">
                <a:extLst>
                  <a:ext uri="{FF2B5EF4-FFF2-40B4-BE49-F238E27FC236}">
                    <a16:creationId xmlns:a16="http://schemas.microsoft.com/office/drawing/2014/main" xmlns="" id="{044AABF5-E4BD-4E0C-AE95-027B4E24CBB3}"/>
                  </a:ext>
                </a:extLst>
              </p:cNvPr>
              <p:cNvSpPr/>
              <p:nvPr/>
            </p:nvSpPr>
            <p:spPr>
              <a:xfrm>
                <a:off x="8144462" y="2928959"/>
                <a:ext cx="33156" cy="33156"/>
              </a:xfrm>
              <a:custGeom>
                <a:avLst/>
                <a:gdLst>
                  <a:gd name="connsiteX0" fmla="*/ 33157 w 33156"/>
                  <a:gd name="connsiteY0" fmla="*/ 16578 h 33156"/>
                  <a:gd name="connsiteX1" fmla="*/ 16578 w 33156"/>
                  <a:gd name="connsiteY1" fmla="*/ 0 h 33156"/>
                  <a:gd name="connsiteX2" fmla="*/ 0 w 33156"/>
                  <a:gd name="connsiteY2" fmla="*/ 16578 h 33156"/>
                  <a:gd name="connsiteX3" fmla="*/ 16578 w 33156"/>
                  <a:gd name="connsiteY3" fmla="*/ 33157 h 33156"/>
                  <a:gd name="connsiteX4" fmla="*/ 33157 w 33156"/>
                  <a:gd name="connsiteY4" fmla="*/ 16578 h 33156"/>
                  <a:gd name="connsiteX5" fmla="*/ 10547 w 33156"/>
                  <a:gd name="connsiteY5" fmla="*/ 16578 h 33156"/>
                  <a:gd name="connsiteX6" fmla="*/ 16578 w 33156"/>
                  <a:gd name="connsiteY6" fmla="*/ 10547 h 33156"/>
                  <a:gd name="connsiteX7" fmla="*/ 22610 w 33156"/>
                  <a:gd name="connsiteY7" fmla="*/ 16578 h 33156"/>
                  <a:gd name="connsiteX8" fmla="*/ 16578 w 33156"/>
                  <a:gd name="connsiteY8" fmla="*/ 22610 h 33156"/>
                  <a:gd name="connsiteX9" fmla="*/ 10547 w 33156"/>
                  <a:gd name="connsiteY9" fmla="*/ 1657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33157" y="16578"/>
                    </a:moveTo>
                    <a:cubicBezTo>
                      <a:pt x="33157" y="7437"/>
                      <a:pt x="25720" y="0"/>
                      <a:pt x="16578" y="0"/>
                    </a:cubicBezTo>
                    <a:cubicBezTo>
                      <a:pt x="7437" y="0"/>
                      <a:pt x="0" y="7437"/>
                      <a:pt x="0" y="16578"/>
                    </a:cubicBezTo>
                    <a:cubicBezTo>
                      <a:pt x="0" y="25720"/>
                      <a:pt x="7437" y="33157"/>
                      <a:pt x="16578" y="33157"/>
                    </a:cubicBezTo>
                    <a:cubicBezTo>
                      <a:pt x="25720" y="33157"/>
                      <a:pt x="33157" y="25720"/>
                      <a:pt x="33157" y="16578"/>
                    </a:cubicBezTo>
                    <a:close/>
                    <a:moveTo>
                      <a:pt x="10547" y="16578"/>
                    </a:moveTo>
                    <a:cubicBezTo>
                      <a:pt x="10547" y="13253"/>
                      <a:pt x="13252" y="10547"/>
                      <a:pt x="16578" y="10547"/>
                    </a:cubicBezTo>
                    <a:cubicBezTo>
                      <a:pt x="19904" y="10547"/>
                      <a:pt x="22610" y="13253"/>
                      <a:pt x="22610" y="16578"/>
                    </a:cubicBezTo>
                    <a:cubicBezTo>
                      <a:pt x="22610" y="19904"/>
                      <a:pt x="19904" y="22610"/>
                      <a:pt x="16578" y="22610"/>
                    </a:cubicBezTo>
                    <a:cubicBezTo>
                      <a:pt x="13252" y="22610"/>
                      <a:pt x="10547" y="19904"/>
                      <a:pt x="10547" y="16578"/>
                    </a:cubicBezTo>
                    <a:close/>
                  </a:path>
                </a:pathLst>
              </a:custGeom>
              <a:grpFill/>
              <a:ln w="688" cap="flat">
                <a:noFill/>
                <a:prstDash val="solid"/>
                <a:miter/>
              </a:ln>
            </p:spPr>
            <p:txBody>
              <a:bodyPr rtlCol="0" anchor="ctr"/>
              <a:lstStyle/>
              <a:p>
                <a:endParaRPr lang="en-US"/>
              </a:p>
            </p:txBody>
          </p:sp>
          <p:sp>
            <p:nvSpPr>
              <p:cNvPr id="41" name="Freeform: Shape 183">
                <a:extLst>
                  <a:ext uri="{FF2B5EF4-FFF2-40B4-BE49-F238E27FC236}">
                    <a16:creationId xmlns:a16="http://schemas.microsoft.com/office/drawing/2014/main" xmlns="" id="{422199FC-5A3C-448C-865B-9931ED44E8EA}"/>
                  </a:ext>
                </a:extLst>
              </p:cNvPr>
              <p:cNvSpPr/>
              <p:nvPr/>
            </p:nvSpPr>
            <p:spPr>
              <a:xfrm>
                <a:off x="8069856" y="2917994"/>
                <a:ext cx="33156" cy="33156"/>
              </a:xfrm>
              <a:custGeom>
                <a:avLst/>
                <a:gdLst>
                  <a:gd name="connsiteX0" fmla="*/ 16578 w 33156"/>
                  <a:gd name="connsiteY0" fmla="*/ 0 h 33156"/>
                  <a:gd name="connsiteX1" fmla="*/ 0 w 33156"/>
                  <a:gd name="connsiteY1" fmla="*/ 16578 h 33156"/>
                  <a:gd name="connsiteX2" fmla="*/ 16578 w 33156"/>
                  <a:gd name="connsiteY2" fmla="*/ 33157 h 33156"/>
                  <a:gd name="connsiteX3" fmla="*/ 33157 w 33156"/>
                  <a:gd name="connsiteY3" fmla="*/ 16578 h 33156"/>
                  <a:gd name="connsiteX4" fmla="*/ 16578 w 33156"/>
                  <a:gd name="connsiteY4" fmla="*/ 0 h 33156"/>
                  <a:gd name="connsiteX5" fmla="*/ 16578 w 33156"/>
                  <a:gd name="connsiteY5" fmla="*/ 22610 h 33156"/>
                  <a:gd name="connsiteX6" fmla="*/ 10547 w 33156"/>
                  <a:gd name="connsiteY6" fmla="*/ 16578 h 33156"/>
                  <a:gd name="connsiteX7" fmla="*/ 16578 w 33156"/>
                  <a:gd name="connsiteY7" fmla="*/ 10547 h 33156"/>
                  <a:gd name="connsiteX8" fmla="*/ 22610 w 33156"/>
                  <a:gd name="connsiteY8" fmla="*/ 16578 h 33156"/>
                  <a:gd name="connsiteX9" fmla="*/ 16578 w 33156"/>
                  <a:gd name="connsiteY9" fmla="*/ 22610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16578" y="0"/>
                    </a:moveTo>
                    <a:cubicBezTo>
                      <a:pt x="7437" y="0"/>
                      <a:pt x="0" y="7437"/>
                      <a:pt x="0" y="16578"/>
                    </a:cubicBezTo>
                    <a:cubicBezTo>
                      <a:pt x="0" y="25720"/>
                      <a:pt x="7437" y="33157"/>
                      <a:pt x="16578" y="33157"/>
                    </a:cubicBezTo>
                    <a:cubicBezTo>
                      <a:pt x="25720" y="33157"/>
                      <a:pt x="33157" y="25720"/>
                      <a:pt x="33157" y="16578"/>
                    </a:cubicBezTo>
                    <a:cubicBezTo>
                      <a:pt x="33156" y="7437"/>
                      <a:pt x="25719" y="0"/>
                      <a:pt x="16578" y="0"/>
                    </a:cubicBezTo>
                    <a:close/>
                    <a:moveTo>
                      <a:pt x="16578" y="22610"/>
                    </a:moveTo>
                    <a:cubicBezTo>
                      <a:pt x="13253" y="22610"/>
                      <a:pt x="10547" y="19904"/>
                      <a:pt x="10547" y="16578"/>
                    </a:cubicBezTo>
                    <a:cubicBezTo>
                      <a:pt x="10547" y="13253"/>
                      <a:pt x="13253" y="10547"/>
                      <a:pt x="16578" y="10547"/>
                    </a:cubicBezTo>
                    <a:cubicBezTo>
                      <a:pt x="19904" y="10547"/>
                      <a:pt x="22610" y="13253"/>
                      <a:pt x="22610" y="16578"/>
                    </a:cubicBezTo>
                    <a:cubicBezTo>
                      <a:pt x="22610" y="19904"/>
                      <a:pt x="19903" y="22610"/>
                      <a:pt x="16578" y="22610"/>
                    </a:cubicBezTo>
                    <a:close/>
                  </a:path>
                </a:pathLst>
              </a:custGeom>
              <a:grpFill/>
              <a:ln w="688" cap="flat">
                <a:noFill/>
                <a:prstDash val="solid"/>
                <a:miter/>
              </a:ln>
            </p:spPr>
            <p:txBody>
              <a:bodyPr rtlCol="0" anchor="ctr"/>
              <a:lstStyle/>
              <a:p>
                <a:endParaRPr lang="en-US"/>
              </a:p>
            </p:txBody>
          </p:sp>
          <p:sp>
            <p:nvSpPr>
              <p:cNvPr id="42" name="Freeform: Shape 184">
                <a:extLst>
                  <a:ext uri="{FF2B5EF4-FFF2-40B4-BE49-F238E27FC236}">
                    <a16:creationId xmlns:a16="http://schemas.microsoft.com/office/drawing/2014/main" xmlns="" id="{81513DEC-DF3E-46C0-AB87-73F2748F028D}"/>
                  </a:ext>
                </a:extLst>
              </p:cNvPr>
              <p:cNvSpPr/>
              <p:nvPr/>
            </p:nvSpPr>
            <p:spPr>
              <a:xfrm>
                <a:off x="8100399" y="2962872"/>
                <a:ext cx="33156" cy="33156"/>
              </a:xfrm>
              <a:custGeom>
                <a:avLst/>
                <a:gdLst>
                  <a:gd name="connsiteX0" fmla="*/ 16578 w 33156"/>
                  <a:gd name="connsiteY0" fmla="*/ 33157 h 33156"/>
                  <a:gd name="connsiteX1" fmla="*/ 33157 w 33156"/>
                  <a:gd name="connsiteY1" fmla="*/ 16578 h 33156"/>
                  <a:gd name="connsiteX2" fmla="*/ 16578 w 33156"/>
                  <a:gd name="connsiteY2" fmla="*/ 0 h 33156"/>
                  <a:gd name="connsiteX3" fmla="*/ 0 w 33156"/>
                  <a:gd name="connsiteY3" fmla="*/ 16578 h 33156"/>
                  <a:gd name="connsiteX4" fmla="*/ 16578 w 33156"/>
                  <a:gd name="connsiteY4" fmla="*/ 33157 h 33156"/>
                  <a:gd name="connsiteX5" fmla="*/ 16578 w 33156"/>
                  <a:gd name="connsiteY5" fmla="*/ 10546 h 33156"/>
                  <a:gd name="connsiteX6" fmla="*/ 22610 w 33156"/>
                  <a:gd name="connsiteY6" fmla="*/ 16578 h 33156"/>
                  <a:gd name="connsiteX7" fmla="*/ 16578 w 33156"/>
                  <a:gd name="connsiteY7" fmla="*/ 22609 h 33156"/>
                  <a:gd name="connsiteX8" fmla="*/ 10547 w 33156"/>
                  <a:gd name="connsiteY8" fmla="*/ 16578 h 33156"/>
                  <a:gd name="connsiteX9" fmla="*/ 16578 w 33156"/>
                  <a:gd name="connsiteY9" fmla="*/ 10546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56" h="33156">
                    <a:moveTo>
                      <a:pt x="16578" y="33157"/>
                    </a:moveTo>
                    <a:cubicBezTo>
                      <a:pt x="25720" y="33157"/>
                      <a:pt x="33157" y="25720"/>
                      <a:pt x="33157" y="16578"/>
                    </a:cubicBezTo>
                    <a:cubicBezTo>
                      <a:pt x="33157" y="7437"/>
                      <a:pt x="25720" y="0"/>
                      <a:pt x="16578" y="0"/>
                    </a:cubicBezTo>
                    <a:cubicBezTo>
                      <a:pt x="7437" y="0"/>
                      <a:pt x="0" y="7438"/>
                      <a:pt x="0" y="16578"/>
                    </a:cubicBezTo>
                    <a:cubicBezTo>
                      <a:pt x="0" y="25719"/>
                      <a:pt x="7438" y="33157"/>
                      <a:pt x="16578" y="33157"/>
                    </a:cubicBezTo>
                    <a:close/>
                    <a:moveTo>
                      <a:pt x="16578" y="10546"/>
                    </a:moveTo>
                    <a:cubicBezTo>
                      <a:pt x="19904" y="10546"/>
                      <a:pt x="22610" y="13252"/>
                      <a:pt x="22610" y="16578"/>
                    </a:cubicBezTo>
                    <a:cubicBezTo>
                      <a:pt x="22610" y="19903"/>
                      <a:pt x="19904" y="22609"/>
                      <a:pt x="16578" y="22609"/>
                    </a:cubicBezTo>
                    <a:cubicBezTo>
                      <a:pt x="13253" y="22609"/>
                      <a:pt x="10547" y="19903"/>
                      <a:pt x="10547" y="16578"/>
                    </a:cubicBezTo>
                    <a:cubicBezTo>
                      <a:pt x="10547" y="13252"/>
                      <a:pt x="13253" y="10546"/>
                      <a:pt x="16578" y="10546"/>
                    </a:cubicBezTo>
                    <a:close/>
                  </a:path>
                </a:pathLst>
              </a:custGeom>
              <a:grpFill/>
              <a:ln w="688" cap="flat">
                <a:noFill/>
                <a:prstDash val="solid"/>
                <a:miter/>
              </a:ln>
            </p:spPr>
            <p:txBody>
              <a:bodyPr rtlCol="0" anchor="ctr"/>
              <a:lstStyle/>
              <a:p>
                <a:endParaRPr lang="en-US"/>
              </a:p>
            </p:txBody>
          </p:sp>
          <p:sp>
            <p:nvSpPr>
              <p:cNvPr id="43" name="Freeform: Shape 185">
                <a:extLst>
                  <a:ext uri="{FF2B5EF4-FFF2-40B4-BE49-F238E27FC236}">
                    <a16:creationId xmlns:a16="http://schemas.microsoft.com/office/drawing/2014/main" xmlns="" id="{47AF92F2-BBEC-41DC-ACA8-CC610BE533FB}"/>
                  </a:ext>
                </a:extLst>
              </p:cNvPr>
              <p:cNvSpPr/>
              <p:nvPr/>
            </p:nvSpPr>
            <p:spPr>
              <a:xfrm>
                <a:off x="8041244" y="2703363"/>
                <a:ext cx="359998" cy="320036"/>
              </a:xfrm>
              <a:custGeom>
                <a:avLst/>
                <a:gdLst>
                  <a:gd name="connsiteX0" fmla="*/ 13217 w 359998"/>
                  <a:gd name="connsiteY0" fmla="*/ 282861 h 320036"/>
                  <a:gd name="connsiteX1" fmla="*/ 15803 w 359998"/>
                  <a:gd name="connsiteY1" fmla="*/ 275865 h 320036"/>
                  <a:gd name="connsiteX2" fmla="*/ 10708 w 359998"/>
                  <a:gd name="connsiteY2" fmla="*/ 247741 h 320036"/>
                  <a:gd name="connsiteX3" fmla="*/ 18398 w 359998"/>
                  <a:gd name="connsiteY3" fmla="*/ 199374 h 320036"/>
                  <a:gd name="connsiteX4" fmla="*/ 102551 w 359998"/>
                  <a:gd name="connsiteY4" fmla="*/ 72633 h 320036"/>
                  <a:gd name="connsiteX5" fmla="*/ 154161 w 359998"/>
                  <a:gd name="connsiteY5" fmla="*/ 94878 h 320036"/>
                  <a:gd name="connsiteX6" fmla="*/ 154161 w 359998"/>
                  <a:gd name="connsiteY6" fmla="*/ 121658 h 320036"/>
                  <a:gd name="connsiteX7" fmla="*/ 75079 w 359998"/>
                  <a:gd name="connsiteY7" fmla="*/ 160256 h 320036"/>
                  <a:gd name="connsiteX8" fmla="*/ 61248 w 359998"/>
                  <a:gd name="connsiteY8" fmla="*/ 170772 h 320036"/>
                  <a:gd name="connsiteX9" fmla="*/ 88234 w 359998"/>
                  <a:gd name="connsiteY9" fmla="*/ 210158 h 320036"/>
                  <a:gd name="connsiteX10" fmla="*/ 154162 w 359998"/>
                  <a:gd name="connsiteY10" fmla="*/ 185970 h 320036"/>
                  <a:gd name="connsiteX11" fmla="*/ 154162 w 359998"/>
                  <a:gd name="connsiteY11" fmla="*/ 237038 h 320036"/>
                  <a:gd name="connsiteX12" fmla="*/ 114649 w 359998"/>
                  <a:gd name="connsiteY12" fmla="*/ 295250 h 320036"/>
                  <a:gd name="connsiteX13" fmla="*/ 89281 w 359998"/>
                  <a:gd name="connsiteY13" fmla="*/ 305328 h 320036"/>
                  <a:gd name="connsiteX14" fmla="*/ 26962 w 359998"/>
                  <a:gd name="connsiteY14" fmla="*/ 292094 h 320036"/>
                  <a:gd name="connsiteX15" fmla="*/ 19505 w 359998"/>
                  <a:gd name="connsiteY15" fmla="*/ 292007 h 320036"/>
                  <a:gd name="connsiteX16" fmla="*/ 19418 w 359998"/>
                  <a:gd name="connsiteY16" fmla="*/ 299464 h 320036"/>
                  <a:gd name="connsiteX17" fmla="*/ 93174 w 359998"/>
                  <a:gd name="connsiteY17" fmla="*/ 315129 h 320036"/>
                  <a:gd name="connsiteX18" fmla="*/ 118542 w 359998"/>
                  <a:gd name="connsiteY18" fmla="*/ 305052 h 320036"/>
                  <a:gd name="connsiteX19" fmla="*/ 164708 w 359998"/>
                  <a:gd name="connsiteY19" fmla="*/ 237037 h 320036"/>
                  <a:gd name="connsiteX20" fmla="*/ 164708 w 359998"/>
                  <a:gd name="connsiteY20" fmla="*/ 179515 h 320036"/>
                  <a:gd name="connsiteX21" fmla="*/ 179994 w 359998"/>
                  <a:gd name="connsiteY21" fmla="*/ 168155 h 320036"/>
                  <a:gd name="connsiteX22" fmla="*/ 195281 w 359998"/>
                  <a:gd name="connsiteY22" fmla="*/ 179515 h 320036"/>
                  <a:gd name="connsiteX23" fmla="*/ 195281 w 359998"/>
                  <a:gd name="connsiteY23" fmla="*/ 237037 h 320036"/>
                  <a:gd name="connsiteX24" fmla="*/ 241446 w 359998"/>
                  <a:gd name="connsiteY24" fmla="*/ 305052 h 320036"/>
                  <a:gd name="connsiteX25" fmla="*/ 266814 w 359998"/>
                  <a:gd name="connsiteY25" fmla="*/ 315129 h 320036"/>
                  <a:gd name="connsiteX26" fmla="*/ 359797 w 359998"/>
                  <a:gd name="connsiteY26" fmla="*/ 246935 h 320036"/>
                  <a:gd name="connsiteX27" fmla="*/ 351837 w 359998"/>
                  <a:gd name="connsiteY27" fmla="*/ 196871 h 320036"/>
                  <a:gd name="connsiteX28" fmla="*/ 301929 w 359998"/>
                  <a:gd name="connsiteY28" fmla="*/ 85952 h 320036"/>
                  <a:gd name="connsiteX29" fmla="*/ 294477 w 359998"/>
                  <a:gd name="connsiteY29" fmla="*/ 85674 h 320036"/>
                  <a:gd name="connsiteX30" fmla="*/ 294199 w 359998"/>
                  <a:gd name="connsiteY30" fmla="*/ 93127 h 320036"/>
                  <a:gd name="connsiteX31" fmla="*/ 341591 w 359998"/>
                  <a:gd name="connsiteY31" fmla="*/ 199372 h 320036"/>
                  <a:gd name="connsiteX32" fmla="*/ 349281 w 359998"/>
                  <a:gd name="connsiteY32" fmla="*/ 247738 h 320036"/>
                  <a:gd name="connsiteX33" fmla="*/ 270708 w 359998"/>
                  <a:gd name="connsiteY33" fmla="*/ 305326 h 320036"/>
                  <a:gd name="connsiteX34" fmla="*/ 245341 w 359998"/>
                  <a:gd name="connsiteY34" fmla="*/ 295251 h 320036"/>
                  <a:gd name="connsiteX35" fmla="*/ 205828 w 359998"/>
                  <a:gd name="connsiteY35" fmla="*/ 237038 h 320036"/>
                  <a:gd name="connsiteX36" fmla="*/ 205828 w 359998"/>
                  <a:gd name="connsiteY36" fmla="*/ 185971 h 320036"/>
                  <a:gd name="connsiteX37" fmla="*/ 271783 w 359998"/>
                  <a:gd name="connsiteY37" fmla="*/ 210164 h 320036"/>
                  <a:gd name="connsiteX38" fmla="*/ 298743 w 359998"/>
                  <a:gd name="connsiteY38" fmla="*/ 170773 h 320036"/>
                  <a:gd name="connsiteX39" fmla="*/ 282426 w 359998"/>
                  <a:gd name="connsiteY39" fmla="*/ 159605 h 320036"/>
                  <a:gd name="connsiteX40" fmla="*/ 205828 w 359998"/>
                  <a:gd name="connsiteY40" fmla="*/ 121657 h 320036"/>
                  <a:gd name="connsiteX41" fmla="*/ 205828 w 359998"/>
                  <a:gd name="connsiteY41" fmla="*/ 94878 h 320036"/>
                  <a:gd name="connsiteX42" fmla="*/ 257439 w 359998"/>
                  <a:gd name="connsiteY42" fmla="*/ 72633 h 320036"/>
                  <a:gd name="connsiteX43" fmla="*/ 279067 w 359998"/>
                  <a:gd name="connsiteY43" fmla="*/ 80392 h 320036"/>
                  <a:gd name="connsiteX44" fmla="*/ 286332 w 359998"/>
                  <a:gd name="connsiteY44" fmla="*/ 78709 h 320036"/>
                  <a:gd name="connsiteX45" fmla="*/ 284649 w 359998"/>
                  <a:gd name="connsiteY45" fmla="*/ 71444 h 320036"/>
                  <a:gd name="connsiteX46" fmla="*/ 258649 w 359998"/>
                  <a:gd name="connsiteY46" fmla="*/ 62156 h 320036"/>
                  <a:gd name="connsiteX47" fmla="*/ 205828 w 359998"/>
                  <a:gd name="connsiteY47" fmla="*/ 79078 h 320036"/>
                  <a:gd name="connsiteX48" fmla="*/ 205828 w 359998"/>
                  <a:gd name="connsiteY48" fmla="*/ 5273 h 320036"/>
                  <a:gd name="connsiteX49" fmla="*/ 200555 w 359998"/>
                  <a:gd name="connsiteY49" fmla="*/ 0 h 320036"/>
                  <a:gd name="connsiteX50" fmla="*/ 159435 w 359998"/>
                  <a:gd name="connsiteY50" fmla="*/ 0 h 320036"/>
                  <a:gd name="connsiteX51" fmla="*/ 154161 w 359998"/>
                  <a:gd name="connsiteY51" fmla="*/ 5273 h 320036"/>
                  <a:gd name="connsiteX52" fmla="*/ 154161 w 359998"/>
                  <a:gd name="connsiteY52" fmla="*/ 79077 h 320036"/>
                  <a:gd name="connsiteX53" fmla="*/ 101341 w 359998"/>
                  <a:gd name="connsiteY53" fmla="*/ 62156 h 320036"/>
                  <a:gd name="connsiteX54" fmla="*/ 37092 w 359998"/>
                  <a:gd name="connsiteY54" fmla="*/ 116160 h 320036"/>
                  <a:gd name="connsiteX55" fmla="*/ 192 w 359998"/>
                  <a:gd name="connsiteY55" fmla="*/ 246935 h 320036"/>
                  <a:gd name="connsiteX56" fmla="*/ 6222 w 359998"/>
                  <a:gd name="connsiteY56" fmla="*/ 280275 h 320036"/>
                  <a:gd name="connsiteX57" fmla="*/ 13217 w 359998"/>
                  <a:gd name="connsiteY57" fmla="*/ 282861 h 320036"/>
                  <a:gd name="connsiteX58" fmla="*/ 164708 w 359998"/>
                  <a:gd name="connsiteY58" fmla="*/ 10547 h 320036"/>
                  <a:gd name="connsiteX59" fmla="*/ 195282 w 359998"/>
                  <a:gd name="connsiteY59" fmla="*/ 10547 h 320036"/>
                  <a:gd name="connsiteX60" fmla="*/ 195282 w 359998"/>
                  <a:gd name="connsiteY60" fmla="*/ 123709 h 320036"/>
                  <a:gd name="connsiteX61" fmla="*/ 196616 w 359998"/>
                  <a:gd name="connsiteY61" fmla="*/ 127216 h 320036"/>
                  <a:gd name="connsiteX62" fmla="*/ 280255 w 359998"/>
                  <a:gd name="connsiteY62" fmla="*/ 169926 h 320036"/>
                  <a:gd name="connsiteX63" fmla="*/ 273888 w 359998"/>
                  <a:gd name="connsiteY63" fmla="*/ 199829 h 320036"/>
                  <a:gd name="connsiteX64" fmla="*/ 183511 w 359998"/>
                  <a:gd name="connsiteY64" fmla="*/ 157248 h 320036"/>
                  <a:gd name="connsiteX65" fmla="*/ 176477 w 359998"/>
                  <a:gd name="connsiteY65" fmla="*/ 157248 h 320036"/>
                  <a:gd name="connsiteX66" fmla="*/ 86034 w 359998"/>
                  <a:gd name="connsiteY66" fmla="*/ 199843 h 320036"/>
                  <a:gd name="connsiteX67" fmla="*/ 67926 w 359998"/>
                  <a:gd name="connsiteY67" fmla="*/ 188034 h 320036"/>
                  <a:gd name="connsiteX68" fmla="*/ 78265 w 359998"/>
                  <a:gd name="connsiteY68" fmla="*/ 170311 h 320036"/>
                  <a:gd name="connsiteX69" fmla="*/ 163372 w 359998"/>
                  <a:gd name="connsiteY69" fmla="*/ 127216 h 320036"/>
                  <a:gd name="connsiteX70" fmla="*/ 164706 w 359998"/>
                  <a:gd name="connsiteY70" fmla="*/ 123709 h 320036"/>
                  <a:gd name="connsiteX71" fmla="*/ 164706 w 359998"/>
                  <a:gd name="connsiteY71" fmla="*/ 10547 h 32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9998" h="320036">
                    <a:moveTo>
                      <a:pt x="13217" y="282861"/>
                    </a:moveTo>
                    <a:cubicBezTo>
                      <a:pt x="15862" y="281643"/>
                      <a:pt x="17020" y="278511"/>
                      <a:pt x="15803" y="275865"/>
                    </a:cubicBezTo>
                    <a:cubicBezTo>
                      <a:pt x="11738" y="267035"/>
                      <a:pt x="9976" y="257309"/>
                      <a:pt x="10708" y="247741"/>
                    </a:cubicBezTo>
                    <a:cubicBezTo>
                      <a:pt x="11958" y="231422"/>
                      <a:pt x="14545" y="215149"/>
                      <a:pt x="18398" y="199374"/>
                    </a:cubicBezTo>
                    <a:cubicBezTo>
                      <a:pt x="37638" y="120595"/>
                      <a:pt x="66738" y="76769"/>
                      <a:pt x="102551" y="72633"/>
                    </a:cubicBezTo>
                    <a:cubicBezTo>
                      <a:pt x="122760" y="70299"/>
                      <a:pt x="142835" y="79001"/>
                      <a:pt x="154161" y="94878"/>
                    </a:cubicBezTo>
                    <a:lnTo>
                      <a:pt x="154161" y="121658"/>
                    </a:lnTo>
                    <a:cubicBezTo>
                      <a:pt x="126476" y="150986"/>
                      <a:pt x="79286" y="158931"/>
                      <a:pt x="75079" y="160256"/>
                    </a:cubicBezTo>
                    <a:cubicBezTo>
                      <a:pt x="69395" y="162046"/>
                      <a:pt x="64545" y="165715"/>
                      <a:pt x="61248" y="170772"/>
                    </a:cubicBezTo>
                    <a:cubicBezTo>
                      <a:pt x="48961" y="189612"/>
                      <a:pt x="65016" y="214710"/>
                      <a:pt x="88234" y="210158"/>
                    </a:cubicBezTo>
                    <a:cubicBezTo>
                      <a:pt x="114516" y="204622"/>
                      <a:pt x="135503" y="196445"/>
                      <a:pt x="154162" y="185970"/>
                    </a:cubicBezTo>
                    <a:lnTo>
                      <a:pt x="154162" y="237038"/>
                    </a:lnTo>
                    <a:cubicBezTo>
                      <a:pt x="154162" y="262865"/>
                      <a:pt x="138653" y="285715"/>
                      <a:pt x="114649" y="295250"/>
                    </a:cubicBezTo>
                    <a:lnTo>
                      <a:pt x="89281" y="305328"/>
                    </a:lnTo>
                    <a:cubicBezTo>
                      <a:pt x="67669" y="313913"/>
                      <a:pt x="43208" y="308719"/>
                      <a:pt x="26962" y="292094"/>
                    </a:cubicBezTo>
                    <a:cubicBezTo>
                      <a:pt x="24926" y="290010"/>
                      <a:pt x="21588" y="289972"/>
                      <a:pt x="19505" y="292007"/>
                    </a:cubicBezTo>
                    <a:cubicBezTo>
                      <a:pt x="17422" y="294043"/>
                      <a:pt x="17382" y="297381"/>
                      <a:pt x="19418" y="299464"/>
                    </a:cubicBezTo>
                    <a:cubicBezTo>
                      <a:pt x="38615" y="319110"/>
                      <a:pt x="67554" y="325306"/>
                      <a:pt x="93174" y="315129"/>
                    </a:cubicBezTo>
                    <a:lnTo>
                      <a:pt x="118542" y="305052"/>
                    </a:lnTo>
                    <a:cubicBezTo>
                      <a:pt x="146428" y="293974"/>
                      <a:pt x="164708" y="267040"/>
                      <a:pt x="164708" y="237037"/>
                    </a:cubicBezTo>
                    <a:lnTo>
                      <a:pt x="164708" y="179515"/>
                    </a:lnTo>
                    <a:cubicBezTo>
                      <a:pt x="170049" y="175984"/>
                      <a:pt x="175072" y="172290"/>
                      <a:pt x="179994" y="168155"/>
                    </a:cubicBezTo>
                    <a:cubicBezTo>
                      <a:pt x="184967" y="172332"/>
                      <a:pt x="189992" y="176018"/>
                      <a:pt x="195281" y="179515"/>
                    </a:cubicBezTo>
                    <a:lnTo>
                      <a:pt x="195281" y="237037"/>
                    </a:lnTo>
                    <a:cubicBezTo>
                      <a:pt x="195281" y="267043"/>
                      <a:pt x="213563" y="293974"/>
                      <a:pt x="241446" y="305052"/>
                    </a:cubicBezTo>
                    <a:lnTo>
                      <a:pt x="266814" y="315129"/>
                    </a:lnTo>
                    <a:cubicBezTo>
                      <a:pt x="314116" y="333920"/>
                      <a:pt x="363559" y="296084"/>
                      <a:pt x="359797" y="246935"/>
                    </a:cubicBezTo>
                    <a:cubicBezTo>
                      <a:pt x="358504" y="230046"/>
                      <a:pt x="355825" y="213202"/>
                      <a:pt x="351837" y="196871"/>
                    </a:cubicBezTo>
                    <a:cubicBezTo>
                      <a:pt x="339268" y="145407"/>
                      <a:pt x="322476" y="108089"/>
                      <a:pt x="301929" y="85952"/>
                    </a:cubicBezTo>
                    <a:cubicBezTo>
                      <a:pt x="299948" y="83818"/>
                      <a:pt x="296612" y="83693"/>
                      <a:pt x="294477" y="85674"/>
                    </a:cubicBezTo>
                    <a:cubicBezTo>
                      <a:pt x="292342" y="87656"/>
                      <a:pt x="292219" y="90992"/>
                      <a:pt x="294199" y="93127"/>
                    </a:cubicBezTo>
                    <a:cubicBezTo>
                      <a:pt x="313509" y="113929"/>
                      <a:pt x="329453" y="149676"/>
                      <a:pt x="341591" y="199372"/>
                    </a:cubicBezTo>
                    <a:cubicBezTo>
                      <a:pt x="345444" y="215146"/>
                      <a:pt x="348031" y="231420"/>
                      <a:pt x="349281" y="247738"/>
                    </a:cubicBezTo>
                    <a:cubicBezTo>
                      <a:pt x="352440" y="289013"/>
                      <a:pt x="310911" y="321298"/>
                      <a:pt x="270708" y="305326"/>
                    </a:cubicBezTo>
                    <a:lnTo>
                      <a:pt x="245341" y="295251"/>
                    </a:lnTo>
                    <a:cubicBezTo>
                      <a:pt x="221338" y="285716"/>
                      <a:pt x="205828" y="262865"/>
                      <a:pt x="205828" y="237038"/>
                    </a:cubicBezTo>
                    <a:lnTo>
                      <a:pt x="205828" y="185971"/>
                    </a:lnTo>
                    <a:cubicBezTo>
                      <a:pt x="226206" y="197474"/>
                      <a:pt x="249145" y="205460"/>
                      <a:pt x="271783" y="210164"/>
                    </a:cubicBezTo>
                    <a:cubicBezTo>
                      <a:pt x="294167" y="214874"/>
                      <a:pt x="311241" y="189937"/>
                      <a:pt x="298743" y="170773"/>
                    </a:cubicBezTo>
                    <a:cubicBezTo>
                      <a:pt x="294975" y="164995"/>
                      <a:pt x="289179" y="161031"/>
                      <a:pt x="282426" y="159605"/>
                    </a:cubicBezTo>
                    <a:cubicBezTo>
                      <a:pt x="255279" y="153894"/>
                      <a:pt x="224747" y="141701"/>
                      <a:pt x="205828" y="121657"/>
                    </a:cubicBezTo>
                    <a:lnTo>
                      <a:pt x="205828" y="94878"/>
                    </a:lnTo>
                    <a:cubicBezTo>
                      <a:pt x="217154" y="79002"/>
                      <a:pt x="237228" y="70299"/>
                      <a:pt x="257439" y="72633"/>
                    </a:cubicBezTo>
                    <a:cubicBezTo>
                      <a:pt x="264924" y="73497"/>
                      <a:pt x="272201" y="76108"/>
                      <a:pt x="279067" y="80392"/>
                    </a:cubicBezTo>
                    <a:cubicBezTo>
                      <a:pt x="281539" y="81934"/>
                      <a:pt x="284790" y="81180"/>
                      <a:pt x="286332" y="78709"/>
                    </a:cubicBezTo>
                    <a:cubicBezTo>
                      <a:pt x="287873" y="76238"/>
                      <a:pt x="287120" y="72985"/>
                      <a:pt x="284649" y="71444"/>
                    </a:cubicBezTo>
                    <a:cubicBezTo>
                      <a:pt x="276447" y="66326"/>
                      <a:pt x="267699" y="63201"/>
                      <a:pt x="258649" y="62156"/>
                    </a:cubicBezTo>
                    <a:cubicBezTo>
                      <a:pt x="239130" y="59902"/>
                      <a:pt x="219688" y="66376"/>
                      <a:pt x="205828" y="79078"/>
                    </a:cubicBezTo>
                    <a:lnTo>
                      <a:pt x="205828" y="5273"/>
                    </a:lnTo>
                    <a:cubicBezTo>
                      <a:pt x="205828" y="2361"/>
                      <a:pt x="203467" y="0"/>
                      <a:pt x="200555" y="0"/>
                    </a:cubicBezTo>
                    <a:lnTo>
                      <a:pt x="159435" y="0"/>
                    </a:lnTo>
                    <a:cubicBezTo>
                      <a:pt x="156522" y="0"/>
                      <a:pt x="154161" y="2361"/>
                      <a:pt x="154161" y="5273"/>
                    </a:cubicBezTo>
                    <a:lnTo>
                      <a:pt x="154161" y="79077"/>
                    </a:lnTo>
                    <a:cubicBezTo>
                      <a:pt x="140302" y="66375"/>
                      <a:pt x="120862" y="59901"/>
                      <a:pt x="101341" y="62156"/>
                    </a:cubicBezTo>
                    <a:cubicBezTo>
                      <a:pt x="76410" y="65035"/>
                      <a:pt x="54794" y="83205"/>
                      <a:pt x="37092" y="116160"/>
                    </a:cubicBezTo>
                    <a:cubicBezTo>
                      <a:pt x="20694" y="146692"/>
                      <a:pt x="3827" y="199455"/>
                      <a:pt x="192" y="246935"/>
                    </a:cubicBezTo>
                    <a:cubicBezTo>
                      <a:pt x="-677" y="258289"/>
                      <a:pt x="1408" y="269818"/>
                      <a:pt x="6222" y="280275"/>
                    </a:cubicBezTo>
                    <a:cubicBezTo>
                      <a:pt x="7440" y="282921"/>
                      <a:pt x="10571" y="284079"/>
                      <a:pt x="13217" y="282861"/>
                    </a:cubicBezTo>
                    <a:close/>
                    <a:moveTo>
                      <a:pt x="164708" y="10547"/>
                    </a:moveTo>
                    <a:lnTo>
                      <a:pt x="195282" y="10547"/>
                    </a:lnTo>
                    <a:lnTo>
                      <a:pt x="195282" y="123709"/>
                    </a:lnTo>
                    <a:cubicBezTo>
                      <a:pt x="195282" y="125043"/>
                      <a:pt x="195798" y="126296"/>
                      <a:pt x="196616" y="127216"/>
                    </a:cubicBezTo>
                    <a:cubicBezTo>
                      <a:pt x="217091" y="150212"/>
                      <a:pt x="250047" y="163342"/>
                      <a:pt x="280255" y="169926"/>
                    </a:cubicBezTo>
                    <a:cubicBezTo>
                      <a:pt x="300742" y="174243"/>
                      <a:pt x="293105" y="204000"/>
                      <a:pt x="273888" y="199829"/>
                    </a:cubicBezTo>
                    <a:cubicBezTo>
                      <a:pt x="233366" y="191289"/>
                      <a:pt x="203496" y="175134"/>
                      <a:pt x="183511" y="157248"/>
                    </a:cubicBezTo>
                    <a:cubicBezTo>
                      <a:pt x="181508" y="155457"/>
                      <a:pt x="178479" y="155457"/>
                      <a:pt x="176477" y="157248"/>
                    </a:cubicBezTo>
                    <a:cubicBezTo>
                      <a:pt x="152006" y="179148"/>
                      <a:pt x="118103" y="193379"/>
                      <a:pt x="86034" y="199843"/>
                    </a:cubicBezTo>
                    <a:cubicBezTo>
                      <a:pt x="77787" y="201580"/>
                      <a:pt x="69663" y="196282"/>
                      <a:pt x="67926" y="188034"/>
                    </a:cubicBezTo>
                    <a:cubicBezTo>
                      <a:pt x="66283" y="180235"/>
                      <a:pt x="70892" y="172633"/>
                      <a:pt x="78265" y="170311"/>
                    </a:cubicBezTo>
                    <a:cubicBezTo>
                      <a:pt x="82363" y="169019"/>
                      <a:pt x="133827" y="160400"/>
                      <a:pt x="163372" y="127216"/>
                    </a:cubicBezTo>
                    <a:cubicBezTo>
                      <a:pt x="164836" y="125570"/>
                      <a:pt x="164693" y="123782"/>
                      <a:pt x="164706" y="123709"/>
                    </a:cubicBezTo>
                    <a:lnTo>
                      <a:pt x="164706" y="10547"/>
                    </a:lnTo>
                    <a:close/>
                  </a:path>
                </a:pathLst>
              </a:custGeom>
              <a:grpFill/>
              <a:ln w="688" cap="flat">
                <a:noFill/>
                <a:prstDash val="solid"/>
                <a:miter/>
              </a:ln>
            </p:spPr>
            <p:txBody>
              <a:bodyPr rtlCol="0" anchor="ctr"/>
              <a:lstStyle/>
              <a:p>
                <a:endParaRPr lang="en-US"/>
              </a:p>
            </p:txBody>
          </p:sp>
        </p:grpSp>
        <p:grpSp>
          <p:nvGrpSpPr>
            <p:cNvPr id="25" name="Group 190">
              <a:extLst>
                <a:ext uri="{FF2B5EF4-FFF2-40B4-BE49-F238E27FC236}">
                  <a16:creationId xmlns:a16="http://schemas.microsoft.com/office/drawing/2014/main" xmlns="" id="{BEBDFC7F-6E96-4A80-B4DD-B3EAC28BFE91}"/>
                </a:ext>
              </a:extLst>
            </p:cNvPr>
            <p:cNvGrpSpPr/>
            <p:nvPr/>
          </p:nvGrpSpPr>
          <p:grpSpPr>
            <a:xfrm>
              <a:off x="8445302" y="3936484"/>
              <a:ext cx="348655" cy="440542"/>
              <a:chOff x="8460786" y="3399393"/>
              <a:chExt cx="360000" cy="343090"/>
            </a:xfrm>
            <a:solidFill>
              <a:schemeClr val="bg1"/>
            </a:solidFill>
          </p:grpSpPr>
          <p:sp>
            <p:nvSpPr>
              <p:cNvPr id="30" name="Freeform: Shape 187">
                <a:extLst>
                  <a:ext uri="{FF2B5EF4-FFF2-40B4-BE49-F238E27FC236}">
                    <a16:creationId xmlns:a16="http://schemas.microsoft.com/office/drawing/2014/main" xmlns="" id="{0EF982EB-DDB0-4636-8995-3BA4B3884D84}"/>
                  </a:ext>
                </a:extLst>
              </p:cNvPr>
              <p:cNvSpPr/>
              <p:nvPr/>
            </p:nvSpPr>
            <p:spPr>
              <a:xfrm>
                <a:off x="8460786" y="3399393"/>
                <a:ext cx="360000" cy="343090"/>
              </a:xfrm>
              <a:custGeom>
                <a:avLst/>
                <a:gdLst>
                  <a:gd name="connsiteX0" fmla="*/ 359778 w 360000"/>
                  <a:gd name="connsiteY0" fmla="*/ 105213 h 343090"/>
                  <a:gd name="connsiteX1" fmla="*/ 359665 w 360000"/>
                  <a:gd name="connsiteY1" fmla="*/ 7126 h 343090"/>
                  <a:gd name="connsiteX2" fmla="*/ 358625 w 360000"/>
                  <a:gd name="connsiteY2" fmla="*/ 1722 h 343090"/>
                  <a:gd name="connsiteX3" fmla="*/ 353340 w 360000"/>
                  <a:gd name="connsiteY3" fmla="*/ 187 h 343090"/>
                  <a:gd name="connsiteX4" fmla="*/ 255533 w 360000"/>
                  <a:gd name="connsiteY4" fmla="*/ 46314 h 343090"/>
                  <a:gd name="connsiteX5" fmla="*/ 253644 w 360000"/>
                  <a:gd name="connsiteY5" fmla="*/ 50073 h 343090"/>
                  <a:gd name="connsiteX6" fmla="*/ 248175 w 360000"/>
                  <a:gd name="connsiteY6" fmla="*/ 148516 h 343090"/>
                  <a:gd name="connsiteX7" fmla="*/ 229151 w 360000"/>
                  <a:gd name="connsiteY7" fmla="*/ 158335 h 343090"/>
                  <a:gd name="connsiteX8" fmla="*/ 236002 w 360000"/>
                  <a:gd name="connsiteY8" fmla="*/ 134910 h 343090"/>
                  <a:gd name="connsiteX9" fmla="*/ 235170 w 360000"/>
                  <a:gd name="connsiteY9" fmla="*/ 126465 h 343090"/>
                  <a:gd name="connsiteX10" fmla="*/ 235481 w 360000"/>
                  <a:gd name="connsiteY10" fmla="*/ 125921 h 343090"/>
                  <a:gd name="connsiteX11" fmla="*/ 244192 w 360000"/>
                  <a:gd name="connsiteY11" fmla="*/ 72519 h 343090"/>
                  <a:gd name="connsiteX12" fmla="*/ 235350 w 360000"/>
                  <a:gd name="connsiteY12" fmla="*/ 61052 h 343090"/>
                  <a:gd name="connsiteX13" fmla="*/ 221195 w 360000"/>
                  <a:gd name="connsiteY13" fmla="*/ 64552 h 343090"/>
                  <a:gd name="connsiteX14" fmla="*/ 195867 w 360000"/>
                  <a:gd name="connsiteY14" fmla="*/ 91746 h 343090"/>
                  <a:gd name="connsiteX15" fmla="*/ 180001 w 360000"/>
                  <a:gd name="connsiteY15" fmla="*/ 90182 h 343090"/>
                  <a:gd name="connsiteX16" fmla="*/ 164125 w 360000"/>
                  <a:gd name="connsiteY16" fmla="*/ 91736 h 343090"/>
                  <a:gd name="connsiteX17" fmla="*/ 138807 w 360000"/>
                  <a:gd name="connsiteY17" fmla="*/ 64552 h 343090"/>
                  <a:gd name="connsiteX18" fmla="*/ 124651 w 360000"/>
                  <a:gd name="connsiteY18" fmla="*/ 61052 h 343090"/>
                  <a:gd name="connsiteX19" fmla="*/ 115809 w 360000"/>
                  <a:gd name="connsiteY19" fmla="*/ 72520 h 343090"/>
                  <a:gd name="connsiteX20" fmla="*/ 124520 w 360000"/>
                  <a:gd name="connsiteY20" fmla="*/ 125921 h 343090"/>
                  <a:gd name="connsiteX21" fmla="*/ 124842 w 360000"/>
                  <a:gd name="connsiteY21" fmla="*/ 126485 h 343090"/>
                  <a:gd name="connsiteX22" fmla="*/ 123999 w 360000"/>
                  <a:gd name="connsiteY22" fmla="*/ 134910 h 343090"/>
                  <a:gd name="connsiteX23" fmla="*/ 130850 w 360000"/>
                  <a:gd name="connsiteY23" fmla="*/ 158334 h 343090"/>
                  <a:gd name="connsiteX24" fmla="*/ 111826 w 360000"/>
                  <a:gd name="connsiteY24" fmla="*/ 148515 h 343090"/>
                  <a:gd name="connsiteX25" fmla="*/ 106357 w 360000"/>
                  <a:gd name="connsiteY25" fmla="*/ 50072 h 343090"/>
                  <a:gd name="connsiteX26" fmla="*/ 104468 w 360000"/>
                  <a:gd name="connsiteY26" fmla="*/ 46313 h 343090"/>
                  <a:gd name="connsiteX27" fmla="*/ 6661 w 360000"/>
                  <a:gd name="connsiteY27" fmla="*/ 186 h 343090"/>
                  <a:gd name="connsiteX28" fmla="*/ 1376 w 360000"/>
                  <a:gd name="connsiteY28" fmla="*/ 1721 h 343090"/>
                  <a:gd name="connsiteX29" fmla="*/ 336 w 360000"/>
                  <a:gd name="connsiteY29" fmla="*/ 7126 h 343090"/>
                  <a:gd name="connsiteX30" fmla="*/ 223 w 360000"/>
                  <a:gd name="connsiteY30" fmla="*/ 105212 h 343090"/>
                  <a:gd name="connsiteX31" fmla="*/ 1545 w 360000"/>
                  <a:gd name="connsiteY31" fmla="*/ 110456 h 343090"/>
                  <a:gd name="connsiteX32" fmla="*/ 39455 w 360000"/>
                  <a:gd name="connsiteY32" fmla="*/ 202545 h 343090"/>
                  <a:gd name="connsiteX33" fmla="*/ 43461 w 360000"/>
                  <a:gd name="connsiteY33" fmla="*/ 207664 h 343090"/>
                  <a:gd name="connsiteX34" fmla="*/ 72206 w 360000"/>
                  <a:gd name="connsiteY34" fmla="*/ 223079 h 343090"/>
                  <a:gd name="connsiteX35" fmla="*/ 142181 w 360000"/>
                  <a:gd name="connsiteY35" fmla="*/ 298105 h 343090"/>
                  <a:gd name="connsiteX36" fmla="*/ 142636 w 360000"/>
                  <a:gd name="connsiteY36" fmla="*/ 298671 h 343090"/>
                  <a:gd name="connsiteX37" fmla="*/ 176346 w 360000"/>
                  <a:gd name="connsiteY37" fmla="*/ 341618 h 343090"/>
                  <a:gd name="connsiteX38" fmla="*/ 180001 w 360000"/>
                  <a:gd name="connsiteY38" fmla="*/ 343090 h 343090"/>
                  <a:gd name="connsiteX39" fmla="*/ 183655 w 360000"/>
                  <a:gd name="connsiteY39" fmla="*/ 341618 h 343090"/>
                  <a:gd name="connsiteX40" fmla="*/ 217509 w 360000"/>
                  <a:gd name="connsiteY40" fmla="*/ 298416 h 343090"/>
                  <a:gd name="connsiteX41" fmla="*/ 217945 w 360000"/>
                  <a:gd name="connsiteY41" fmla="*/ 297870 h 343090"/>
                  <a:gd name="connsiteX42" fmla="*/ 287838 w 360000"/>
                  <a:gd name="connsiteY42" fmla="*/ 223050 h 343090"/>
                  <a:gd name="connsiteX43" fmla="*/ 316519 w 360000"/>
                  <a:gd name="connsiteY43" fmla="*/ 207668 h 343090"/>
                  <a:gd name="connsiteX44" fmla="*/ 320546 w 360000"/>
                  <a:gd name="connsiteY44" fmla="*/ 202544 h 343090"/>
                  <a:gd name="connsiteX45" fmla="*/ 358456 w 360000"/>
                  <a:gd name="connsiteY45" fmla="*/ 110455 h 343090"/>
                  <a:gd name="connsiteX46" fmla="*/ 359778 w 360000"/>
                  <a:gd name="connsiteY46" fmla="*/ 105213 h 343090"/>
                  <a:gd name="connsiteX47" fmla="*/ 180001 w 360000"/>
                  <a:gd name="connsiteY47" fmla="*/ 100729 h 343090"/>
                  <a:gd name="connsiteX48" fmla="*/ 207694 w 360000"/>
                  <a:gd name="connsiteY48" fmla="*/ 106939 h 343090"/>
                  <a:gd name="connsiteX49" fmla="*/ 214821 w 360000"/>
                  <a:gd name="connsiteY49" fmla="*/ 104741 h 343090"/>
                  <a:gd name="connsiteX50" fmla="*/ 212623 w 360000"/>
                  <a:gd name="connsiteY50" fmla="*/ 97615 h 343090"/>
                  <a:gd name="connsiteX51" fmla="*/ 207162 w 360000"/>
                  <a:gd name="connsiteY51" fmla="*/ 95095 h 343090"/>
                  <a:gd name="connsiteX52" fmla="*/ 228913 w 360000"/>
                  <a:gd name="connsiteY52" fmla="*/ 71741 h 343090"/>
                  <a:gd name="connsiteX53" fmla="*/ 231873 w 360000"/>
                  <a:gd name="connsiteY53" fmla="*/ 71010 h 343090"/>
                  <a:gd name="connsiteX54" fmla="*/ 233676 w 360000"/>
                  <a:gd name="connsiteY54" fmla="*/ 73340 h 343090"/>
                  <a:gd name="connsiteX55" fmla="*/ 229226 w 360000"/>
                  <a:gd name="connsiteY55" fmla="*/ 113411 h 343090"/>
                  <a:gd name="connsiteX56" fmla="*/ 224103 w 360000"/>
                  <a:gd name="connsiteY56" fmla="*/ 113338 h 343090"/>
                  <a:gd name="connsiteX57" fmla="*/ 221960 w 360000"/>
                  <a:gd name="connsiteY57" fmla="*/ 120481 h 343090"/>
                  <a:gd name="connsiteX58" fmla="*/ 225455 w 360000"/>
                  <a:gd name="connsiteY58" fmla="*/ 134910 h 343090"/>
                  <a:gd name="connsiteX59" fmla="*/ 209882 w 360000"/>
                  <a:gd name="connsiteY59" fmla="*/ 165810 h 343090"/>
                  <a:gd name="connsiteX60" fmla="*/ 200682 w 360000"/>
                  <a:gd name="connsiteY60" fmla="*/ 173137 h 343090"/>
                  <a:gd name="connsiteX61" fmla="*/ 202184 w 360000"/>
                  <a:gd name="connsiteY61" fmla="*/ 163092 h 343090"/>
                  <a:gd name="connsiteX62" fmla="*/ 180001 w 360000"/>
                  <a:gd name="connsiteY62" fmla="*/ 135273 h 343090"/>
                  <a:gd name="connsiteX63" fmla="*/ 157818 w 360000"/>
                  <a:gd name="connsiteY63" fmla="*/ 163092 h 343090"/>
                  <a:gd name="connsiteX64" fmla="*/ 159305 w 360000"/>
                  <a:gd name="connsiteY64" fmla="*/ 173089 h 343090"/>
                  <a:gd name="connsiteX65" fmla="*/ 134547 w 360000"/>
                  <a:gd name="connsiteY65" fmla="*/ 134910 h 343090"/>
                  <a:gd name="connsiteX66" fmla="*/ 180001 w 360000"/>
                  <a:gd name="connsiteY66" fmla="*/ 100729 h 343090"/>
                  <a:gd name="connsiteX67" fmla="*/ 191637 w 360000"/>
                  <a:gd name="connsiteY67" fmla="*/ 163092 h 343090"/>
                  <a:gd name="connsiteX68" fmla="*/ 180001 w 360000"/>
                  <a:gd name="connsiteY68" fmla="*/ 180364 h 343090"/>
                  <a:gd name="connsiteX69" fmla="*/ 168365 w 360000"/>
                  <a:gd name="connsiteY69" fmla="*/ 163092 h 343090"/>
                  <a:gd name="connsiteX70" fmla="*/ 180001 w 360000"/>
                  <a:gd name="connsiteY70" fmla="*/ 145820 h 343090"/>
                  <a:gd name="connsiteX71" fmla="*/ 191637 w 360000"/>
                  <a:gd name="connsiteY71" fmla="*/ 163092 h 343090"/>
                  <a:gd name="connsiteX72" fmla="*/ 130512 w 360000"/>
                  <a:gd name="connsiteY72" fmla="*/ 112625 h 343090"/>
                  <a:gd name="connsiteX73" fmla="*/ 126325 w 360000"/>
                  <a:gd name="connsiteY73" fmla="*/ 73341 h 343090"/>
                  <a:gd name="connsiteX74" fmla="*/ 128128 w 360000"/>
                  <a:gd name="connsiteY74" fmla="*/ 71010 h 343090"/>
                  <a:gd name="connsiteX75" fmla="*/ 131088 w 360000"/>
                  <a:gd name="connsiteY75" fmla="*/ 71741 h 343090"/>
                  <a:gd name="connsiteX76" fmla="*/ 152831 w 360000"/>
                  <a:gd name="connsiteY76" fmla="*/ 95087 h 343090"/>
                  <a:gd name="connsiteX77" fmla="*/ 130512 w 360000"/>
                  <a:gd name="connsiteY77" fmla="*/ 112625 h 343090"/>
                  <a:gd name="connsiteX78" fmla="*/ 73547 w 360000"/>
                  <a:gd name="connsiteY78" fmla="*/ 38588 h 343090"/>
                  <a:gd name="connsiteX79" fmla="*/ 88265 w 360000"/>
                  <a:gd name="connsiteY79" fmla="*/ 47596 h 343090"/>
                  <a:gd name="connsiteX80" fmla="*/ 24481 w 360000"/>
                  <a:gd name="connsiteY80" fmla="*/ 78693 h 343090"/>
                  <a:gd name="connsiteX81" fmla="*/ 15385 w 360000"/>
                  <a:gd name="connsiteY81" fmla="*/ 86805 h 343090"/>
                  <a:gd name="connsiteX82" fmla="*/ 13076 w 360000"/>
                  <a:gd name="connsiteY82" fmla="*/ 13013 h 343090"/>
                  <a:gd name="connsiteX83" fmla="*/ 73547 w 360000"/>
                  <a:gd name="connsiteY83" fmla="*/ 38588 h 343090"/>
                  <a:gd name="connsiteX84" fmla="*/ 12059 w 360000"/>
                  <a:gd name="connsiteY84" fmla="*/ 106294 h 343090"/>
                  <a:gd name="connsiteX85" fmla="*/ 89424 w 360000"/>
                  <a:gd name="connsiteY85" fmla="*/ 58158 h 343090"/>
                  <a:gd name="connsiteX86" fmla="*/ 70284 w 360000"/>
                  <a:gd name="connsiteY86" fmla="*/ 92442 h 343090"/>
                  <a:gd name="connsiteX87" fmla="*/ 44673 w 360000"/>
                  <a:gd name="connsiteY87" fmla="*/ 165618 h 343090"/>
                  <a:gd name="connsiteX88" fmla="*/ 12059 w 360000"/>
                  <a:gd name="connsiteY88" fmla="*/ 106294 h 343090"/>
                  <a:gd name="connsiteX89" fmla="*/ 231957 w 360000"/>
                  <a:gd name="connsiteY89" fmla="*/ 261900 h 343090"/>
                  <a:gd name="connsiteX90" fmla="*/ 235280 w 360000"/>
                  <a:gd name="connsiteY90" fmla="*/ 241365 h 343090"/>
                  <a:gd name="connsiteX91" fmla="*/ 229988 w 360000"/>
                  <a:gd name="connsiteY91" fmla="*/ 194951 h 343090"/>
                  <a:gd name="connsiteX92" fmla="*/ 223133 w 360000"/>
                  <a:gd name="connsiteY92" fmla="*/ 192014 h 343090"/>
                  <a:gd name="connsiteX93" fmla="*/ 220195 w 360000"/>
                  <a:gd name="connsiteY93" fmla="*/ 198869 h 343090"/>
                  <a:gd name="connsiteX94" fmla="*/ 224766 w 360000"/>
                  <a:gd name="connsiteY94" fmla="*/ 240523 h 343090"/>
                  <a:gd name="connsiteX95" fmla="*/ 179999 w 360000"/>
                  <a:gd name="connsiteY95" fmla="*/ 330416 h 343090"/>
                  <a:gd name="connsiteX96" fmla="*/ 135280 w 360000"/>
                  <a:gd name="connsiteY96" fmla="*/ 241079 h 343090"/>
                  <a:gd name="connsiteX97" fmla="*/ 139806 w 360000"/>
                  <a:gd name="connsiteY97" fmla="*/ 198869 h 343090"/>
                  <a:gd name="connsiteX98" fmla="*/ 136868 w 360000"/>
                  <a:gd name="connsiteY98" fmla="*/ 192014 h 343090"/>
                  <a:gd name="connsiteX99" fmla="*/ 130013 w 360000"/>
                  <a:gd name="connsiteY99" fmla="*/ 194951 h 343090"/>
                  <a:gd name="connsiteX100" fmla="*/ 124722 w 360000"/>
                  <a:gd name="connsiteY100" fmla="*/ 241365 h 343090"/>
                  <a:gd name="connsiteX101" fmla="*/ 128054 w 360000"/>
                  <a:gd name="connsiteY101" fmla="*/ 261937 h 343090"/>
                  <a:gd name="connsiteX102" fmla="*/ 50309 w 360000"/>
                  <a:gd name="connsiteY102" fmla="*/ 198828 h 343090"/>
                  <a:gd name="connsiteX103" fmla="*/ 79652 w 360000"/>
                  <a:gd name="connsiteY103" fmla="*/ 97293 h 343090"/>
                  <a:gd name="connsiteX104" fmla="*/ 96703 w 360000"/>
                  <a:gd name="connsiteY104" fmla="*/ 66413 h 343090"/>
                  <a:gd name="connsiteX105" fmla="*/ 101464 w 360000"/>
                  <a:gd name="connsiteY105" fmla="*/ 152111 h 343090"/>
                  <a:gd name="connsiteX106" fmla="*/ 104311 w 360000"/>
                  <a:gd name="connsiteY106" fmla="*/ 156505 h 343090"/>
                  <a:gd name="connsiteX107" fmla="*/ 153260 w 360000"/>
                  <a:gd name="connsiteY107" fmla="*/ 181770 h 343090"/>
                  <a:gd name="connsiteX108" fmla="*/ 178825 w 360000"/>
                  <a:gd name="connsiteY108" fmla="*/ 190872 h 343090"/>
                  <a:gd name="connsiteX109" fmla="*/ 180002 w 360000"/>
                  <a:gd name="connsiteY109" fmla="*/ 190912 h 343090"/>
                  <a:gd name="connsiteX110" fmla="*/ 181179 w 360000"/>
                  <a:gd name="connsiteY110" fmla="*/ 190872 h 343090"/>
                  <a:gd name="connsiteX111" fmla="*/ 206744 w 360000"/>
                  <a:gd name="connsiteY111" fmla="*/ 181770 h 343090"/>
                  <a:gd name="connsiteX112" fmla="*/ 255693 w 360000"/>
                  <a:gd name="connsiteY112" fmla="*/ 156505 h 343090"/>
                  <a:gd name="connsiteX113" fmla="*/ 258540 w 360000"/>
                  <a:gd name="connsiteY113" fmla="*/ 152111 h 343090"/>
                  <a:gd name="connsiteX114" fmla="*/ 263301 w 360000"/>
                  <a:gd name="connsiteY114" fmla="*/ 66415 h 343090"/>
                  <a:gd name="connsiteX115" fmla="*/ 280352 w 360000"/>
                  <a:gd name="connsiteY115" fmla="*/ 97293 h 343090"/>
                  <a:gd name="connsiteX116" fmla="*/ 309704 w 360000"/>
                  <a:gd name="connsiteY116" fmla="*/ 198826 h 343090"/>
                  <a:gd name="connsiteX117" fmla="*/ 231957 w 360000"/>
                  <a:gd name="connsiteY117" fmla="*/ 261900 h 343090"/>
                  <a:gd name="connsiteX118" fmla="*/ 315330 w 360000"/>
                  <a:gd name="connsiteY118" fmla="*/ 165617 h 343090"/>
                  <a:gd name="connsiteX119" fmla="*/ 289718 w 360000"/>
                  <a:gd name="connsiteY119" fmla="*/ 92441 h 343090"/>
                  <a:gd name="connsiteX120" fmla="*/ 270575 w 360000"/>
                  <a:gd name="connsiteY120" fmla="*/ 58154 h 343090"/>
                  <a:gd name="connsiteX121" fmla="*/ 279008 w 360000"/>
                  <a:gd name="connsiteY121" fmla="*/ 60473 h 343090"/>
                  <a:gd name="connsiteX122" fmla="*/ 280551 w 360000"/>
                  <a:gd name="connsiteY122" fmla="*/ 60705 h 343090"/>
                  <a:gd name="connsiteX123" fmla="*/ 285592 w 360000"/>
                  <a:gd name="connsiteY123" fmla="*/ 56972 h 343090"/>
                  <a:gd name="connsiteX124" fmla="*/ 282091 w 360000"/>
                  <a:gd name="connsiteY124" fmla="*/ 50387 h 343090"/>
                  <a:gd name="connsiteX125" fmla="*/ 271746 w 360000"/>
                  <a:gd name="connsiteY125" fmla="*/ 47598 h 343090"/>
                  <a:gd name="connsiteX126" fmla="*/ 346927 w 360000"/>
                  <a:gd name="connsiteY126" fmla="*/ 13010 h 343090"/>
                  <a:gd name="connsiteX127" fmla="*/ 344609 w 360000"/>
                  <a:gd name="connsiteY127" fmla="*/ 86760 h 343090"/>
                  <a:gd name="connsiteX128" fmla="*/ 303637 w 360000"/>
                  <a:gd name="connsiteY128" fmla="*/ 58670 h 343090"/>
                  <a:gd name="connsiteX129" fmla="*/ 296623 w 360000"/>
                  <a:gd name="connsiteY129" fmla="*/ 61204 h 343090"/>
                  <a:gd name="connsiteX130" fmla="*/ 299157 w 360000"/>
                  <a:gd name="connsiteY130" fmla="*/ 68219 h 343090"/>
                  <a:gd name="connsiteX131" fmla="*/ 347937 w 360000"/>
                  <a:gd name="connsiteY131" fmla="*/ 106298 h 343090"/>
                  <a:gd name="connsiteX132" fmla="*/ 315330 w 360000"/>
                  <a:gd name="connsiteY132" fmla="*/ 165617 h 34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60000" h="343090">
                    <a:moveTo>
                      <a:pt x="359778" y="105213"/>
                    </a:moveTo>
                    <a:cubicBezTo>
                      <a:pt x="343623" y="51362"/>
                      <a:pt x="359505" y="7556"/>
                      <a:pt x="359665" y="7126"/>
                    </a:cubicBezTo>
                    <a:cubicBezTo>
                      <a:pt x="360360" y="5273"/>
                      <a:pt x="359958" y="3186"/>
                      <a:pt x="358625" y="1722"/>
                    </a:cubicBezTo>
                    <a:cubicBezTo>
                      <a:pt x="357291" y="259"/>
                      <a:pt x="355252" y="-334"/>
                      <a:pt x="353340" y="187"/>
                    </a:cubicBezTo>
                    <a:cubicBezTo>
                      <a:pt x="290951" y="17202"/>
                      <a:pt x="256951" y="45133"/>
                      <a:pt x="255533" y="46314"/>
                    </a:cubicBezTo>
                    <a:cubicBezTo>
                      <a:pt x="254409" y="47250"/>
                      <a:pt x="253725" y="48611"/>
                      <a:pt x="253644" y="50073"/>
                    </a:cubicBezTo>
                    <a:lnTo>
                      <a:pt x="248175" y="148516"/>
                    </a:lnTo>
                    <a:lnTo>
                      <a:pt x="229151" y="158335"/>
                    </a:lnTo>
                    <a:cubicBezTo>
                      <a:pt x="233596" y="150656"/>
                      <a:pt x="236002" y="142598"/>
                      <a:pt x="236002" y="134910"/>
                    </a:cubicBezTo>
                    <a:cubicBezTo>
                      <a:pt x="236002" y="132004"/>
                      <a:pt x="235713" y="129189"/>
                      <a:pt x="235170" y="126465"/>
                    </a:cubicBezTo>
                    <a:cubicBezTo>
                      <a:pt x="235281" y="126290"/>
                      <a:pt x="235390" y="126113"/>
                      <a:pt x="235481" y="125921"/>
                    </a:cubicBezTo>
                    <a:cubicBezTo>
                      <a:pt x="244637" y="106864"/>
                      <a:pt x="245271" y="86362"/>
                      <a:pt x="244192" y="72519"/>
                    </a:cubicBezTo>
                    <a:cubicBezTo>
                      <a:pt x="243776" y="67205"/>
                      <a:pt x="240388" y="62811"/>
                      <a:pt x="235350" y="61052"/>
                    </a:cubicBezTo>
                    <a:cubicBezTo>
                      <a:pt x="230278" y="59282"/>
                      <a:pt x="224854" y="60622"/>
                      <a:pt x="221195" y="64552"/>
                    </a:cubicBezTo>
                    <a:lnTo>
                      <a:pt x="195867" y="91746"/>
                    </a:lnTo>
                    <a:cubicBezTo>
                      <a:pt x="190830" y="90715"/>
                      <a:pt x="185505" y="90182"/>
                      <a:pt x="180001" y="90182"/>
                    </a:cubicBezTo>
                    <a:cubicBezTo>
                      <a:pt x="174397" y="90182"/>
                      <a:pt x="169089" y="90725"/>
                      <a:pt x="164125" y="91736"/>
                    </a:cubicBezTo>
                    <a:lnTo>
                      <a:pt x="138807" y="64552"/>
                    </a:lnTo>
                    <a:cubicBezTo>
                      <a:pt x="135147" y="60622"/>
                      <a:pt x="129721" y="59281"/>
                      <a:pt x="124651" y="61052"/>
                    </a:cubicBezTo>
                    <a:cubicBezTo>
                      <a:pt x="119613" y="62811"/>
                      <a:pt x="116225" y="67205"/>
                      <a:pt x="115809" y="72520"/>
                    </a:cubicBezTo>
                    <a:cubicBezTo>
                      <a:pt x="114730" y="86363"/>
                      <a:pt x="115364" y="106864"/>
                      <a:pt x="124520" y="125921"/>
                    </a:cubicBezTo>
                    <a:cubicBezTo>
                      <a:pt x="124615" y="126119"/>
                      <a:pt x="124727" y="126304"/>
                      <a:pt x="124842" y="126485"/>
                    </a:cubicBezTo>
                    <a:cubicBezTo>
                      <a:pt x="124297" y="129189"/>
                      <a:pt x="123999" y="131997"/>
                      <a:pt x="123999" y="134910"/>
                    </a:cubicBezTo>
                    <a:cubicBezTo>
                      <a:pt x="123999" y="142598"/>
                      <a:pt x="126406" y="150655"/>
                      <a:pt x="130850" y="158334"/>
                    </a:cubicBezTo>
                    <a:lnTo>
                      <a:pt x="111826" y="148515"/>
                    </a:lnTo>
                    <a:lnTo>
                      <a:pt x="106357" y="50072"/>
                    </a:lnTo>
                    <a:cubicBezTo>
                      <a:pt x="106276" y="48611"/>
                      <a:pt x="105592" y="47250"/>
                      <a:pt x="104468" y="46313"/>
                    </a:cubicBezTo>
                    <a:cubicBezTo>
                      <a:pt x="103051" y="45132"/>
                      <a:pt x="69051" y="17201"/>
                      <a:pt x="6661" y="186"/>
                    </a:cubicBezTo>
                    <a:cubicBezTo>
                      <a:pt x="4753" y="-334"/>
                      <a:pt x="2710" y="257"/>
                      <a:pt x="1376" y="1721"/>
                    </a:cubicBezTo>
                    <a:cubicBezTo>
                      <a:pt x="43" y="3185"/>
                      <a:pt x="-359" y="5272"/>
                      <a:pt x="336" y="7126"/>
                    </a:cubicBezTo>
                    <a:cubicBezTo>
                      <a:pt x="498" y="7560"/>
                      <a:pt x="16434" y="51177"/>
                      <a:pt x="223" y="105212"/>
                    </a:cubicBezTo>
                    <a:cubicBezTo>
                      <a:pt x="-335" y="107071"/>
                      <a:pt x="174" y="109084"/>
                      <a:pt x="1545" y="110456"/>
                    </a:cubicBezTo>
                    <a:cubicBezTo>
                      <a:pt x="1924" y="110835"/>
                      <a:pt x="39455" y="148985"/>
                      <a:pt x="39455" y="202545"/>
                    </a:cubicBezTo>
                    <a:cubicBezTo>
                      <a:pt x="39455" y="204960"/>
                      <a:pt x="41119" y="207073"/>
                      <a:pt x="43461" y="207664"/>
                    </a:cubicBezTo>
                    <a:cubicBezTo>
                      <a:pt x="43570" y="207691"/>
                      <a:pt x="54621" y="210577"/>
                      <a:pt x="72206" y="223079"/>
                    </a:cubicBezTo>
                    <a:cubicBezTo>
                      <a:pt x="101719" y="244061"/>
                      <a:pt x="126548" y="275459"/>
                      <a:pt x="142181" y="298105"/>
                    </a:cubicBezTo>
                    <a:cubicBezTo>
                      <a:pt x="142321" y="298307"/>
                      <a:pt x="142474" y="298494"/>
                      <a:pt x="142636" y="298671"/>
                    </a:cubicBezTo>
                    <a:cubicBezTo>
                      <a:pt x="150374" y="312513"/>
                      <a:pt x="161224" y="327077"/>
                      <a:pt x="176346" y="341618"/>
                    </a:cubicBezTo>
                    <a:cubicBezTo>
                      <a:pt x="177366" y="342599"/>
                      <a:pt x="178684" y="343090"/>
                      <a:pt x="180001" y="343090"/>
                    </a:cubicBezTo>
                    <a:cubicBezTo>
                      <a:pt x="181317" y="343090"/>
                      <a:pt x="182635" y="342599"/>
                      <a:pt x="183655" y="341618"/>
                    </a:cubicBezTo>
                    <a:cubicBezTo>
                      <a:pt x="198870" y="326988"/>
                      <a:pt x="209762" y="312335"/>
                      <a:pt x="217509" y="298416"/>
                    </a:cubicBezTo>
                    <a:cubicBezTo>
                      <a:pt x="217663" y="298245"/>
                      <a:pt x="217810" y="298065"/>
                      <a:pt x="217945" y="297870"/>
                    </a:cubicBezTo>
                    <a:cubicBezTo>
                      <a:pt x="233563" y="275293"/>
                      <a:pt x="258366" y="243985"/>
                      <a:pt x="287838" y="223050"/>
                    </a:cubicBezTo>
                    <a:cubicBezTo>
                      <a:pt x="305400" y="210576"/>
                      <a:pt x="316433" y="207690"/>
                      <a:pt x="316519" y="207668"/>
                    </a:cubicBezTo>
                    <a:cubicBezTo>
                      <a:pt x="318882" y="207094"/>
                      <a:pt x="320546" y="204977"/>
                      <a:pt x="320546" y="202544"/>
                    </a:cubicBezTo>
                    <a:cubicBezTo>
                      <a:pt x="320546" y="149137"/>
                      <a:pt x="358081" y="110832"/>
                      <a:pt x="358456" y="110455"/>
                    </a:cubicBezTo>
                    <a:cubicBezTo>
                      <a:pt x="359828" y="109086"/>
                      <a:pt x="360336" y="107071"/>
                      <a:pt x="359778" y="105213"/>
                    </a:cubicBezTo>
                    <a:close/>
                    <a:moveTo>
                      <a:pt x="180001" y="100729"/>
                    </a:moveTo>
                    <a:cubicBezTo>
                      <a:pt x="190431" y="100729"/>
                      <a:pt x="200008" y="102877"/>
                      <a:pt x="207694" y="106939"/>
                    </a:cubicBezTo>
                    <a:cubicBezTo>
                      <a:pt x="210271" y="108302"/>
                      <a:pt x="213459" y="107315"/>
                      <a:pt x="214821" y="104741"/>
                    </a:cubicBezTo>
                    <a:cubicBezTo>
                      <a:pt x="216182" y="102166"/>
                      <a:pt x="215198" y="98976"/>
                      <a:pt x="212623" y="97615"/>
                    </a:cubicBezTo>
                    <a:cubicBezTo>
                      <a:pt x="210875" y="96691"/>
                      <a:pt x="209052" y="95852"/>
                      <a:pt x="207162" y="95095"/>
                    </a:cubicBezTo>
                    <a:lnTo>
                      <a:pt x="228913" y="71741"/>
                    </a:lnTo>
                    <a:cubicBezTo>
                      <a:pt x="230034" y="70538"/>
                      <a:pt x="231357" y="70830"/>
                      <a:pt x="231873" y="71010"/>
                    </a:cubicBezTo>
                    <a:cubicBezTo>
                      <a:pt x="232374" y="71185"/>
                      <a:pt x="233554" y="71763"/>
                      <a:pt x="233676" y="73340"/>
                    </a:cubicBezTo>
                    <a:cubicBezTo>
                      <a:pt x="234504" y="83953"/>
                      <a:pt x="234245" y="98829"/>
                      <a:pt x="229226" y="113411"/>
                    </a:cubicBezTo>
                    <a:cubicBezTo>
                      <a:pt x="227698" y="112536"/>
                      <a:pt x="225768" y="112440"/>
                      <a:pt x="224103" y="113338"/>
                    </a:cubicBezTo>
                    <a:cubicBezTo>
                      <a:pt x="221539" y="114719"/>
                      <a:pt x="220579" y="117917"/>
                      <a:pt x="221960" y="120481"/>
                    </a:cubicBezTo>
                    <a:cubicBezTo>
                      <a:pt x="224279" y="124786"/>
                      <a:pt x="225455" y="129640"/>
                      <a:pt x="225455" y="134910"/>
                    </a:cubicBezTo>
                    <a:cubicBezTo>
                      <a:pt x="225455" y="144888"/>
                      <a:pt x="219634" y="156440"/>
                      <a:pt x="209882" y="165810"/>
                    </a:cubicBezTo>
                    <a:cubicBezTo>
                      <a:pt x="206975" y="168604"/>
                      <a:pt x="203862" y="171068"/>
                      <a:pt x="200682" y="173137"/>
                    </a:cubicBezTo>
                    <a:cubicBezTo>
                      <a:pt x="201648" y="170019"/>
                      <a:pt x="202184" y="166633"/>
                      <a:pt x="202184" y="163092"/>
                    </a:cubicBezTo>
                    <a:cubicBezTo>
                      <a:pt x="202184" y="147753"/>
                      <a:pt x="192234" y="135273"/>
                      <a:pt x="180001" y="135273"/>
                    </a:cubicBezTo>
                    <a:cubicBezTo>
                      <a:pt x="167769" y="135273"/>
                      <a:pt x="157818" y="147753"/>
                      <a:pt x="157818" y="163092"/>
                    </a:cubicBezTo>
                    <a:cubicBezTo>
                      <a:pt x="157818" y="166616"/>
                      <a:pt x="158349" y="169984"/>
                      <a:pt x="159305" y="173089"/>
                    </a:cubicBezTo>
                    <a:cubicBezTo>
                      <a:pt x="146073" y="164434"/>
                      <a:pt x="134547" y="149336"/>
                      <a:pt x="134547" y="134910"/>
                    </a:cubicBezTo>
                    <a:cubicBezTo>
                      <a:pt x="134547" y="117897"/>
                      <a:pt x="148602" y="100729"/>
                      <a:pt x="180001" y="100729"/>
                    </a:cubicBezTo>
                    <a:close/>
                    <a:moveTo>
                      <a:pt x="191637" y="163092"/>
                    </a:moveTo>
                    <a:cubicBezTo>
                      <a:pt x="191637" y="172454"/>
                      <a:pt x="186308" y="180364"/>
                      <a:pt x="180001" y="180364"/>
                    </a:cubicBezTo>
                    <a:cubicBezTo>
                      <a:pt x="173693" y="180364"/>
                      <a:pt x="168365" y="172455"/>
                      <a:pt x="168365" y="163092"/>
                    </a:cubicBezTo>
                    <a:cubicBezTo>
                      <a:pt x="168365" y="153730"/>
                      <a:pt x="173693" y="145820"/>
                      <a:pt x="180001" y="145820"/>
                    </a:cubicBezTo>
                    <a:cubicBezTo>
                      <a:pt x="186308" y="145820"/>
                      <a:pt x="191637" y="153730"/>
                      <a:pt x="191637" y="163092"/>
                    </a:cubicBezTo>
                    <a:close/>
                    <a:moveTo>
                      <a:pt x="130512" y="112625"/>
                    </a:moveTo>
                    <a:cubicBezTo>
                      <a:pt x="125752" y="98296"/>
                      <a:pt x="125512" y="83762"/>
                      <a:pt x="126325" y="73341"/>
                    </a:cubicBezTo>
                    <a:cubicBezTo>
                      <a:pt x="126448" y="71763"/>
                      <a:pt x="127628" y="71185"/>
                      <a:pt x="128128" y="71010"/>
                    </a:cubicBezTo>
                    <a:cubicBezTo>
                      <a:pt x="128644" y="70830"/>
                      <a:pt x="129968" y="70540"/>
                      <a:pt x="131088" y="71741"/>
                    </a:cubicBezTo>
                    <a:lnTo>
                      <a:pt x="152831" y="95087"/>
                    </a:lnTo>
                    <a:cubicBezTo>
                      <a:pt x="143179" y="98967"/>
                      <a:pt x="135508" y="104998"/>
                      <a:pt x="130512" y="112625"/>
                    </a:cubicBezTo>
                    <a:close/>
                    <a:moveTo>
                      <a:pt x="73547" y="38588"/>
                    </a:moveTo>
                    <a:cubicBezTo>
                      <a:pt x="79540" y="41965"/>
                      <a:pt x="84458" y="45055"/>
                      <a:pt x="88265" y="47596"/>
                    </a:cubicBezTo>
                    <a:cubicBezTo>
                      <a:pt x="58553" y="54701"/>
                      <a:pt x="37441" y="68089"/>
                      <a:pt x="24481" y="78693"/>
                    </a:cubicBezTo>
                    <a:cubicBezTo>
                      <a:pt x="21055" y="81496"/>
                      <a:pt x="18035" y="84229"/>
                      <a:pt x="15385" y="86805"/>
                    </a:cubicBezTo>
                    <a:cubicBezTo>
                      <a:pt x="21134" y="53730"/>
                      <a:pt x="16520" y="26680"/>
                      <a:pt x="13076" y="13013"/>
                    </a:cubicBezTo>
                    <a:cubicBezTo>
                      <a:pt x="39916" y="21185"/>
                      <a:pt x="60520" y="31247"/>
                      <a:pt x="73547" y="38588"/>
                    </a:cubicBezTo>
                    <a:close/>
                    <a:moveTo>
                      <a:pt x="12059" y="106294"/>
                    </a:moveTo>
                    <a:cubicBezTo>
                      <a:pt x="19241" y="96897"/>
                      <a:pt x="43501" y="69513"/>
                      <a:pt x="89424" y="58158"/>
                    </a:cubicBezTo>
                    <a:cubicBezTo>
                      <a:pt x="84432" y="65962"/>
                      <a:pt x="77481" y="77669"/>
                      <a:pt x="70284" y="92442"/>
                    </a:cubicBezTo>
                    <a:cubicBezTo>
                      <a:pt x="61393" y="110690"/>
                      <a:pt x="50970" y="136241"/>
                      <a:pt x="44673" y="165618"/>
                    </a:cubicBezTo>
                    <a:cubicBezTo>
                      <a:pt x="35983" y="135573"/>
                      <a:pt x="19032" y="114185"/>
                      <a:pt x="12059" y="106294"/>
                    </a:cubicBezTo>
                    <a:close/>
                    <a:moveTo>
                      <a:pt x="231957" y="261900"/>
                    </a:moveTo>
                    <a:cubicBezTo>
                      <a:pt x="233777" y="254418"/>
                      <a:pt x="234788" y="247508"/>
                      <a:pt x="235280" y="241365"/>
                    </a:cubicBezTo>
                    <a:cubicBezTo>
                      <a:pt x="237466" y="214027"/>
                      <a:pt x="230294" y="195718"/>
                      <a:pt x="229988" y="194951"/>
                    </a:cubicBezTo>
                    <a:cubicBezTo>
                      <a:pt x="228905" y="192247"/>
                      <a:pt x="225834" y="190931"/>
                      <a:pt x="223133" y="192014"/>
                    </a:cubicBezTo>
                    <a:cubicBezTo>
                      <a:pt x="220429" y="193095"/>
                      <a:pt x="219113" y="196164"/>
                      <a:pt x="220195" y="198869"/>
                    </a:cubicBezTo>
                    <a:cubicBezTo>
                      <a:pt x="220261" y="199033"/>
                      <a:pt x="226758" y="215623"/>
                      <a:pt x="224766" y="240523"/>
                    </a:cubicBezTo>
                    <a:cubicBezTo>
                      <a:pt x="222974" y="262929"/>
                      <a:pt x="213670" y="296394"/>
                      <a:pt x="179999" y="330416"/>
                    </a:cubicBezTo>
                    <a:cubicBezTo>
                      <a:pt x="153039" y="303224"/>
                      <a:pt x="138000" y="273190"/>
                      <a:pt x="135280" y="241079"/>
                    </a:cubicBezTo>
                    <a:cubicBezTo>
                      <a:pt x="133160" y="216054"/>
                      <a:pt x="139744" y="199026"/>
                      <a:pt x="139806" y="198869"/>
                    </a:cubicBezTo>
                    <a:cubicBezTo>
                      <a:pt x="140888" y="196164"/>
                      <a:pt x="139572" y="193095"/>
                      <a:pt x="136868" y="192014"/>
                    </a:cubicBezTo>
                    <a:cubicBezTo>
                      <a:pt x="134166" y="190932"/>
                      <a:pt x="131095" y="192247"/>
                      <a:pt x="130013" y="194951"/>
                    </a:cubicBezTo>
                    <a:cubicBezTo>
                      <a:pt x="129707" y="195718"/>
                      <a:pt x="122534" y="214027"/>
                      <a:pt x="124722" y="241365"/>
                    </a:cubicBezTo>
                    <a:cubicBezTo>
                      <a:pt x="125214" y="247518"/>
                      <a:pt x="126227" y="254440"/>
                      <a:pt x="128054" y="261937"/>
                    </a:cubicBezTo>
                    <a:cubicBezTo>
                      <a:pt x="90870" y="217234"/>
                      <a:pt x="61124" y="202875"/>
                      <a:pt x="50309" y="198828"/>
                    </a:cubicBezTo>
                    <a:cubicBezTo>
                      <a:pt x="53792" y="157750"/>
                      <a:pt x="68074" y="121104"/>
                      <a:pt x="79652" y="97293"/>
                    </a:cubicBezTo>
                    <a:cubicBezTo>
                      <a:pt x="85888" y="84469"/>
                      <a:pt x="92005" y="73933"/>
                      <a:pt x="96703" y="66413"/>
                    </a:cubicBezTo>
                    <a:lnTo>
                      <a:pt x="101464" y="152111"/>
                    </a:lnTo>
                    <a:cubicBezTo>
                      <a:pt x="101567" y="153977"/>
                      <a:pt x="102650" y="155648"/>
                      <a:pt x="104311" y="156505"/>
                    </a:cubicBezTo>
                    <a:lnTo>
                      <a:pt x="153260" y="181770"/>
                    </a:lnTo>
                    <a:cubicBezTo>
                      <a:pt x="161706" y="187333"/>
                      <a:pt x="170690" y="190584"/>
                      <a:pt x="178825" y="190872"/>
                    </a:cubicBezTo>
                    <a:cubicBezTo>
                      <a:pt x="179214" y="190897"/>
                      <a:pt x="179607" y="190912"/>
                      <a:pt x="180002" y="190912"/>
                    </a:cubicBezTo>
                    <a:cubicBezTo>
                      <a:pt x="180397" y="190912"/>
                      <a:pt x="180789" y="190898"/>
                      <a:pt x="181179" y="190872"/>
                    </a:cubicBezTo>
                    <a:cubicBezTo>
                      <a:pt x="189313" y="190584"/>
                      <a:pt x="198297" y="187334"/>
                      <a:pt x="206744" y="181770"/>
                    </a:cubicBezTo>
                    <a:lnTo>
                      <a:pt x="255693" y="156505"/>
                    </a:lnTo>
                    <a:cubicBezTo>
                      <a:pt x="257353" y="155648"/>
                      <a:pt x="258436" y="153977"/>
                      <a:pt x="258540" y="152111"/>
                    </a:cubicBezTo>
                    <a:lnTo>
                      <a:pt x="263301" y="66415"/>
                    </a:lnTo>
                    <a:cubicBezTo>
                      <a:pt x="267999" y="73935"/>
                      <a:pt x="274115" y="84467"/>
                      <a:pt x="280352" y="97293"/>
                    </a:cubicBezTo>
                    <a:cubicBezTo>
                      <a:pt x="291930" y="121104"/>
                      <a:pt x="306221" y="157747"/>
                      <a:pt x="309704" y="198826"/>
                    </a:cubicBezTo>
                    <a:cubicBezTo>
                      <a:pt x="298899" y="202870"/>
                      <a:pt x="269153" y="217224"/>
                      <a:pt x="231957" y="261900"/>
                    </a:cubicBezTo>
                    <a:close/>
                    <a:moveTo>
                      <a:pt x="315330" y="165617"/>
                    </a:moveTo>
                    <a:cubicBezTo>
                      <a:pt x="309032" y="136241"/>
                      <a:pt x="298609" y="110690"/>
                      <a:pt x="289718" y="92441"/>
                    </a:cubicBezTo>
                    <a:cubicBezTo>
                      <a:pt x="282520" y="77667"/>
                      <a:pt x="275568" y="65960"/>
                      <a:pt x="270575" y="58154"/>
                    </a:cubicBezTo>
                    <a:cubicBezTo>
                      <a:pt x="273428" y="58856"/>
                      <a:pt x="276244" y="59629"/>
                      <a:pt x="279008" y="60473"/>
                    </a:cubicBezTo>
                    <a:cubicBezTo>
                      <a:pt x="279521" y="60630"/>
                      <a:pt x="280040" y="60705"/>
                      <a:pt x="280551" y="60705"/>
                    </a:cubicBezTo>
                    <a:cubicBezTo>
                      <a:pt x="282809" y="60705"/>
                      <a:pt x="284898" y="59243"/>
                      <a:pt x="285592" y="56972"/>
                    </a:cubicBezTo>
                    <a:cubicBezTo>
                      <a:pt x="286443" y="54187"/>
                      <a:pt x="284875" y="51238"/>
                      <a:pt x="282091" y="50387"/>
                    </a:cubicBezTo>
                    <a:cubicBezTo>
                      <a:pt x="278709" y="49353"/>
                      <a:pt x="275249" y="48431"/>
                      <a:pt x="271746" y="47598"/>
                    </a:cubicBezTo>
                    <a:cubicBezTo>
                      <a:pt x="284569" y="39059"/>
                      <a:pt x="310162" y="24195"/>
                      <a:pt x="346927" y="13010"/>
                    </a:cubicBezTo>
                    <a:cubicBezTo>
                      <a:pt x="343484" y="26671"/>
                      <a:pt x="338872" y="53703"/>
                      <a:pt x="344609" y="86760"/>
                    </a:cubicBezTo>
                    <a:cubicBezTo>
                      <a:pt x="335576" y="77977"/>
                      <a:pt x="322127" y="67346"/>
                      <a:pt x="303637" y="58670"/>
                    </a:cubicBezTo>
                    <a:cubicBezTo>
                      <a:pt x="301004" y="57434"/>
                      <a:pt x="297861" y="58568"/>
                      <a:pt x="296623" y="61204"/>
                    </a:cubicBezTo>
                    <a:cubicBezTo>
                      <a:pt x="295386" y="63841"/>
                      <a:pt x="296520" y="66981"/>
                      <a:pt x="299157" y="68219"/>
                    </a:cubicBezTo>
                    <a:cubicBezTo>
                      <a:pt x="326746" y="81165"/>
                      <a:pt x="342394" y="99059"/>
                      <a:pt x="347937" y="106298"/>
                    </a:cubicBezTo>
                    <a:cubicBezTo>
                      <a:pt x="340962" y="114194"/>
                      <a:pt x="324017" y="135580"/>
                      <a:pt x="315330" y="165617"/>
                    </a:cubicBezTo>
                    <a:close/>
                  </a:path>
                </a:pathLst>
              </a:custGeom>
              <a:grpFill/>
              <a:ln w="688" cap="flat">
                <a:noFill/>
                <a:prstDash val="solid"/>
                <a:miter/>
              </a:ln>
            </p:spPr>
            <p:txBody>
              <a:bodyPr rtlCol="0" anchor="ctr"/>
              <a:lstStyle/>
              <a:p>
                <a:endParaRPr lang="en-US"/>
              </a:p>
            </p:txBody>
          </p:sp>
          <p:sp>
            <p:nvSpPr>
              <p:cNvPr id="31" name="Freeform: Shape 188">
                <a:extLst>
                  <a:ext uri="{FF2B5EF4-FFF2-40B4-BE49-F238E27FC236}">
                    <a16:creationId xmlns:a16="http://schemas.microsoft.com/office/drawing/2014/main" xmlns="" id="{38ED804F-44D5-412E-BF85-FC3610573C4A}"/>
                  </a:ext>
                </a:extLst>
              </p:cNvPr>
              <p:cNvSpPr/>
              <p:nvPr/>
            </p:nvSpPr>
            <p:spPr>
              <a:xfrm>
                <a:off x="8607331" y="3529030"/>
                <a:ext cx="10546" cy="16183"/>
              </a:xfrm>
              <a:custGeom>
                <a:avLst/>
                <a:gdLst>
                  <a:gd name="connsiteX0" fmla="*/ 5273 w 10546"/>
                  <a:gd name="connsiteY0" fmla="*/ 0 h 16183"/>
                  <a:gd name="connsiteX1" fmla="*/ 0 w 10546"/>
                  <a:gd name="connsiteY1" fmla="*/ 5273 h 16183"/>
                  <a:gd name="connsiteX2" fmla="*/ 0 w 10546"/>
                  <a:gd name="connsiteY2" fmla="*/ 10910 h 16183"/>
                  <a:gd name="connsiteX3" fmla="*/ 5273 w 10546"/>
                  <a:gd name="connsiteY3" fmla="*/ 16183 h 16183"/>
                  <a:gd name="connsiteX4" fmla="*/ 10547 w 10546"/>
                  <a:gd name="connsiteY4" fmla="*/ 10910 h 16183"/>
                  <a:gd name="connsiteX5" fmla="*/ 10547 w 10546"/>
                  <a:gd name="connsiteY5" fmla="*/ 5273 h 16183"/>
                  <a:gd name="connsiteX6" fmla="*/ 5273 w 10546"/>
                  <a:gd name="connsiteY6" fmla="*/ 0 h 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6" h="16183">
                    <a:moveTo>
                      <a:pt x="5273" y="0"/>
                    </a:moveTo>
                    <a:cubicBezTo>
                      <a:pt x="2360" y="0"/>
                      <a:pt x="0" y="2361"/>
                      <a:pt x="0" y="5273"/>
                    </a:cubicBezTo>
                    <a:lnTo>
                      <a:pt x="0" y="10910"/>
                    </a:lnTo>
                    <a:cubicBezTo>
                      <a:pt x="0" y="13822"/>
                      <a:pt x="2360" y="16183"/>
                      <a:pt x="5273" y="16183"/>
                    </a:cubicBezTo>
                    <a:cubicBezTo>
                      <a:pt x="8186" y="16183"/>
                      <a:pt x="10547" y="13822"/>
                      <a:pt x="10547" y="10910"/>
                    </a:cubicBezTo>
                    <a:lnTo>
                      <a:pt x="10547" y="5273"/>
                    </a:lnTo>
                    <a:cubicBezTo>
                      <a:pt x="10547" y="2361"/>
                      <a:pt x="8186" y="0"/>
                      <a:pt x="5273" y="0"/>
                    </a:cubicBezTo>
                    <a:close/>
                  </a:path>
                </a:pathLst>
              </a:custGeom>
              <a:grpFill/>
              <a:ln w="688" cap="flat">
                <a:noFill/>
                <a:prstDash val="solid"/>
                <a:miter/>
              </a:ln>
            </p:spPr>
            <p:txBody>
              <a:bodyPr rtlCol="0" anchor="ctr"/>
              <a:lstStyle/>
              <a:p>
                <a:endParaRPr lang="en-US"/>
              </a:p>
            </p:txBody>
          </p:sp>
          <p:sp>
            <p:nvSpPr>
              <p:cNvPr id="32" name="Freeform: Shape 189">
                <a:extLst>
                  <a:ext uri="{FF2B5EF4-FFF2-40B4-BE49-F238E27FC236}">
                    <a16:creationId xmlns:a16="http://schemas.microsoft.com/office/drawing/2014/main" xmlns="" id="{F5B16CF9-CFD2-4643-9071-F7AFEE21C349}"/>
                  </a:ext>
                </a:extLst>
              </p:cNvPr>
              <p:cNvSpPr/>
              <p:nvPr/>
            </p:nvSpPr>
            <p:spPr>
              <a:xfrm>
                <a:off x="8663695" y="3529030"/>
                <a:ext cx="10546" cy="16183"/>
              </a:xfrm>
              <a:custGeom>
                <a:avLst/>
                <a:gdLst>
                  <a:gd name="connsiteX0" fmla="*/ 5273 w 10546"/>
                  <a:gd name="connsiteY0" fmla="*/ 0 h 16183"/>
                  <a:gd name="connsiteX1" fmla="*/ 0 w 10546"/>
                  <a:gd name="connsiteY1" fmla="*/ 5273 h 16183"/>
                  <a:gd name="connsiteX2" fmla="*/ 0 w 10546"/>
                  <a:gd name="connsiteY2" fmla="*/ 10910 h 16183"/>
                  <a:gd name="connsiteX3" fmla="*/ 5273 w 10546"/>
                  <a:gd name="connsiteY3" fmla="*/ 16183 h 16183"/>
                  <a:gd name="connsiteX4" fmla="*/ 10547 w 10546"/>
                  <a:gd name="connsiteY4" fmla="*/ 10910 h 16183"/>
                  <a:gd name="connsiteX5" fmla="*/ 10547 w 10546"/>
                  <a:gd name="connsiteY5" fmla="*/ 5273 h 16183"/>
                  <a:gd name="connsiteX6" fmla="*/ 5273 w 10546"/>
                  <a:gd name="connsiteY6" fmla="*/ 0 h 1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6" h="16183">
                    <a:moveTo>
                      <a:pt x="5273" y="0"/>
                    </a:moveTo>
                    <a:cubicBezTo>
                      <a:pt x="2360" y="0"/>
                      <a:pt x="0" y="2361"/>
                      <a:pt x="0" y="5273"/>
                    </a:cubicBezTo>
                    <a:lnTo>
                      <a:pt x="0" y="10910"/>
                    </a:lnTo>
                    <a:cubicBezTo>
                      <a:pt x="0" y="13822"/>
                      <a:pt x="2361" y="16183"/>
                      <a:pt x="5273" y="16183"/>
                    </a:cubicBezTo>
                    <a:cubicBezTo>
                      <a:pt x="8186" y="16183"/>
                      <a:pt x="10547" y="13822"/>
                      <a:pt x="10547" y="10910"/>
                    </a:cubicBezTo>
                    <a:lnTo>
                      <a:pt x="10547" y="5273"/>
                    </a:lnTo>
                    <a:cubicBezTo>
                      <a:pt x="10547" y="2361"/>
                      <a:pt x="8186" y="0"/>
                      <a:pt x="5273" y="0"/>
                    </a:cubicBezTo>
                    <a:close/>
                  </a:path>
                </a:pathLst>
              </a:custGeom>
              <a:grpFill/>
              <a:ln w="688" cap="flat">
                <a:noFill/>
                <a:prstDash val="solid"/>
                <a:miter/>
              </a:ln>
            </p:spPr>
            <p:txBody>
              <a:bodyPr rtlCol="0" anchor="ctr"/>
              <a:lstStyle/>
              <a:p>
                <a:endParaRPr lang="en-US"/>
              </a:p>
            </p:txBody>
          </p:sp>
        </p:grpSp>
      </p:grpSp>
      <p:sp>
        <p:nvSpPr>
          <p:cNvPr id="159" name="عنصر نائب للمحتوى 3"/>
          <p:cNvSpPr>
            <a:spLocks noGrp="1"/>
          </p:cNvSpPr>
          <p:nvPr>
            <p:ph sz="half" idx="2"/>
          </p:nvPr>
        </p:nvSpPr>
        <p:spPr>
          <a:xfrm>
            <a:off x="1171524" y="1600200"/>
            <a:ext cx="7286676" cy="685800"/>
          </a:xfrm>
        </p:spPr>
        <p:txBody>
          <a:bodyPr/>
          <a:lstStyle/>
          <a:p>
            <a:pPr algn="ctr">
              <a:buNone/>
            </a:pPr>
            <a:r>
              <a:rPr lang="ar-SY" b="1" u="sng" dirty="0">
                <a:solidFill>
                  <a:srgbClr val="C00000"/>
                </a:solidFill>
                <a:latin typeface="Simplified Arabic" pitchFamily="18" charset="-78"/>
                <a:cs typeface="Simplified Arabic" pitchFamily="18" charset="-78"/>
              </a:rPr>
              <a:t>تعريف بالفيروسات التاجية التي تصيب الإنسان</a:t>
            </a:r>
            <a:r>
              <a:rPr lang="ar-SY" sz="2400" b="1" u="sng" dirty="0">
                <a:solidFill>
                  <a:srgbClr val="C00000"/>
                </a:solidFill>
                <a:latin typeface="Simplified Arabic" pitchFamily="18" charset="-78"/>
                <a:cs typeface="Simplified Arabic" pitchFamily="18" charset="-78"/>
              </a:rPr>
              <a:t>:</a:t>
            </a:r>
            <a:endParaRPr lang="en-US" b="1" u="sng" dirty="0">
              <a:solidFill>
                <a:srgbClr val="C00000"/>
              </a:solidFill>
              <a:latin typeface="Simplified Arabic" pitchFamily="18" charset="-78"/>
              <a:cs typeface="Simplified Arabic" pitchFamily="18" charset="-78"/>
            </a:endParaRPr>
          </a:p>
        </p:txBody>
      </p:sp>
      <p:pic>
        <p:nvPicPr>
          <p:cNvPr id="160" name="Picture 2"/>
          <p:cNvPicPr>
            <a:picLocks noChangeAspect="1" noChangeArrowheads="1"/>
          </p:cNvPicPr>
          <p:nvPr/>
        </p:nvPicPr>
        <p:blipFill>
          <a:blip r:embed="rId3"/>
          <a:srcRect/>
          <a:stretch>
            <a:fillRect/>
          </a:stretch>
        </p:blipFill>
        <p:spPr bwMode="auto">
          <a:xfrm>
            <a:off x="381000" y="2209800"/>
            <a:ext cx="3352800" cy="44958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571472" y="1600200"/>
            <a:ext cx="7967690" cy="4778365"/>
          </a:xfrm>
        </p:spPr>
        <p:txBody>
          <a:bodyPr/>
          <a:lstStyle/>
          <a:p>
            <a:pPr algn="ctr"/>
            <a:r>
              <a:rPr lang="ar-SY" dirty="0">
                <a:solidFill>
                  <a:srgbClr val="C00000"/>
                </a:solidFill>
              </a:rPr>
              <a:t>المشاريع البحثية المدعومة من صندوق البحث العلمي:</a:t>
            </a:r>
          </a:p>
          <a:p>
            <a:pPr>
              <a:buNone/>
            </a:pPr>
            <a:endParaRPr lang="en-US" dirty="0">
              <a:solidFill>
                <a:srgbClr val="002060"/>
              </a:solidFill>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5" name="جدول 4"/>
          <p:cNvGraphicFramePr>
            <a:graphicFrameLocks noGrp="1"/>
          </p:cNvGraphicFramePr>
          <p:nvPr/>
        </p:nvGraphicFramePr>
        <p:xfrm>
          <a:off x="152400" y="2209800"/>
          <a:ext cx="8839201" cy="441959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gridCol w="914401">
                  <a:extLst>
                    <a:ext uri="{9D8B030D-6E8A-4147-A177-3AD203B41FA5}">
                      <a16:colId xmlns:a16="http://schemas.microsoft.com/office/drawing/2014/main" xmlns="" val="20003"/>
                    </a:ext>
                  </a:extLst>
                </a:gridCol>
              </a:tblGrid>
              <a:tr h="479523">
                <a:tc>
                  <a:txBody>
                    <a:bodyPr/>
                    <a:lstStyle/>
                    <a:p>
                      <a:pPr algn="ctr"/>
                      <a:r>
                        <a:rPr lang="ar-SY" sz="1800" dirty="0">
                          <a:latin typeface="Simplified Arabic" pitchFamily="18" charset="-78"/>
                          <a:cs typeface="Simplified Arabic" pitchFamily="18" charset="-78"/>
                        </a:rPr>
                        <a:t>رئيس الفريق البحثي</a:t>
                      </a:r>
                      <a:endParaRPr lang="en-US" sz="1800" dirty="0">
                        <a:latin typeface="Simplified Arabic" pitchFamily="18" charset="-78"/>
                        <a:cs typeface="Simplified Arabic" pitchFamily="18" charset="-78"/>
                      </a:endParaRPr>
                    </a:p>
                  </a:txBody>
                  <a:tcPr/>
                </a:tc>
                <a:tc>
                  <a:txBody>
                    <a:bodyPr/>
                    <a:lstStyle/>
                    <a:p>
                      <a:pPr algn="ctr"/>
                      <a:r>
                        <a:rPr lang="ar-SY" sz="1800" dirty="0">
                          <a:latin typeface="Simplified Arabic" pitchFamily="18" charset="-78"/>
                          <a:cs typeface="Simplified Arabic" pitchFamily="18" charset="-78"/>
                        </a:rPr>
                        <a:t>عنوان البحث</a:t>
                      </a:r>
                      <a:endParaRPr lang="en-US" sz="1800" dirty="0">
                        <a:latin typeface="Simplified Arabic" pitchFamily="18" charset="-78"/>
                        <a:cs typeface="Simplified Arabic" pitchFamily="18" charset="-78"/>
                      </a:endParaRPr>
                    </a:p>
                  </a:txBody>
                  <a:tcPr/>
                </a:tc>
                <a:tc>
                  <a:txBody>
                    <a:bodyPr/>
                    <a:lstStyle/>
                    <a:p>
                      <a:pPr algn="ctr"/>
                      <a:r>
                        <a:rPr lang="ar-SY" sz="1800" dirty="0">
                          <a:latin typeface="Simplified Arabic" pitchFamily="18" charset="-78"/>
                          <a:cs typeface="Simplified Arabic" pitchFamily="18" charset="-78"/>
                        </a:rPr>
                        <a:t>الجهة</a:t>
                      </a:r>
                      <a:endParaRPr lang="en-US" sz="1800" dirty="0">
                        <a:latin typeface="Simplified Arabic" pitchFamily="18" charset="-78"/>
                        <a:cs typeface="Simplified Arabic" pitchFamily="18" charset="-78"/>
                      </a:endParaRPr>
                    </a:p>
                  </a:txBody>
                  <a:tcPr/>
                </a:tc>
                <a:tc>
                  <a:txBody>
                    <a:bodyPr/>
                    <a:lstStyle/>
                    <a:p>
                      <a:pPr algn="ctr"/>
                      <a:r>
                        <a:rPr lang="ar-SY" sz="1800" dirty="0">
                          <a:latin typeface="Simplified Arabic" pitchFamily="18" charset="-78"/>
                          <a:cs typeface="Simplified Arabic" pitchFamily="18" charset="-78"/>
                        </a:rPr>
                        <a:t>رقم البحث</a:t>
                      </a:r>
                      <a:endParaRPr lang="en-US" sz="1800" dirty="0">
                        <a:latin typeface="Simplified Arabic" pitchFamily="18" charset="-78"/>
                        <a:cs typeface="Simplified Arabic" pitchFamily="18" charset="-78"/>
                      </a:endParaRPr>
                    </a:p>
                  </a:txBody>
                  <a:tcPr/>
                </a:tc>
                <a:extLst>
                  <a:ext uri="{0D108BD9-81ED-4DB2-BD59-A6C34878D82A}">
                    <a16:rowId xmlns:a16="http://schemas.microsoft.com/office/drawing/2014/main" xmlns="" val="10000"/>
                  </a:ext>
                </a:extLst>
              </a:tr>
              <a:tr h="827176">
                <a:tc>
                  <a:txBody>
                    <a:bodyPr/>
                    <a:lstStyle/>
                    <a:p>
                      <a:pPr marL="0" marR="0" algn="ctr" defTabSz="914400" rtl="1" eaLnBrk="1" latinLnBrk="0" hangingPunct="1">
                        <a:lnSpc>
                          <a:spcPct val="115000"/>
                        </a:lnSpc>
                        <a:spcBef>
                          <a:spcPts val="0"/>
                        </a:spcBef>
                        <a:spcAft>
                          <a:spcPts val="0"/>
                        </a:spcAft>
                      </a:pPr>
                      <a:r>
                        <a:rPr lang="ar-SA" sz="1500" kern="1200" dirty="0">
                          <a:solidFill>
                            <a:srgbClr val="002060"/>
                          </a:solidFill>
                          <a:latin typeface="Simplified Arabic" pitchFamily="18" charset="-78"/>
                          <a:ea typeface="Times New Roman"/>
                          <a:cs typeface="Simplified Arabic" pitchFamily="18" charset="-78"/>
                        </a:rPr>
                        <a:t>د. سحر </a:t>
                      </a:r>
                      <a:r>
                        <a:rPr lang="ar-SA" sz="1500" kern="1200" dirty="0" err="1">
                          <a:solidFill>
                            <a:srgbClr val="002060"/>
                          </a:solidFill>
                          <a:latin typeface="Simplified Arabic" pitchFamily="18" charset="-78"/>
                          <a:ea typeface="Times New Roman"/>
                          <a:cs typeface="Simplified Arabic" pitchFamily="18" charset="-78"/>
                        </a:rPr>
                        <a:t>الفاهوم</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defTabSz="914400" rtl="1" eaLnBrk="1" latinLnBrk="0" hangingPunct="1">
                        <a:lnSpc>
                          <a:spcPct val="115000"/>
                        </a:lnSpc>
                        <a:spcBef>
                          <a:spcPts val="0"/>
                        </a:spcBef>
                        <a:spcAft>
                          <a:spcPts val="0"/>
                        </a:spcAft>
                      </a:pPr>
                      <a:r>
                        <a:rPr lang="ar-SA" sz="1500" kern="1200" dirty="0">
                          <a:solidFill>
                            <a:srgbClr val="002060"/>
                          </a:solidFill>
                          <a:latin typeface="Simplified Arabic" pitchFamily="18" charset="-78"/>
                          <a:ea typeface="Times New Roman"/>
                          <a:cs typeface="Simplified Arabic" pitchFamily="18" charset="-78"/>
                        </a:rPr>
                        <a:t>دراسة مقطعية مستعرضة حول مدى التعرض الحالي أو السابق لإصابة فيروسية تنفسية حادة، مشابهة لفيروس كورونا المستجد </a:t>
                      </a:r>
                      <a:r>
                        <a:rPr lang="ar-SY" sz="1500" kern="1200" dirty="0">
                          <a:solidFill>
                            <a:srgbClr val="002060"/>
                          </a:solidFill>
                          <a:latin typeface="Simplified Arabic" pitchFamily="18" charset="-78"/>
                          <a:ea typeface="Times New Roman"/>
                          <a:cs typeface="Simplified Arabic" pitchFamily="18" charset="-78"/>
                        </a:rPr>
                        <a:t> </a:t>
                      </a:r>
                      <a:r>
                        <a:rPr lang="en-US" sz="1400" b="1" kern="1200" dirty="0">
                          <a:solidFill>
                            <a:srgbClr val="002060"/>
                          </a:solidFill>
                          <a:latin typeface="Simplified Arabic" pitchFamily="18" charset="-78"/>
                          <a:ea typeface="Times New Roman"/>
                          <a:cs typeface="Simplified Arabic" pitchFamily="18" charset="-78"/>
                        </a:rPr>
                        <a:t>COVID-19</a:t>
                      </a:r>
                      <a:r>
                        <a:rPr lang="en-US" sz="1500" kern="1200" dirty="0">
                          <a:solidFill>
                            <a:srgbClr val="002060"/>
                          </a:solidFill>
                          <a:latin typeface="Simplified Arabic" pitchFamily="18" charset="-78"/>
                          <a:ea typeface="Times New Roman"/>
                          <a:cs typeface="Simplified Arabic" pitchFamily="18" charset="-78"/>
                        </a:rPr>
                        <a:t> </a:t>
                      </a:r>
                      <a:r>
                        <a:rPr lang="ar-SA" sz="1500" kern="1200" dirty="0">
                          <a:solidFill>
                            <a:srgbClr val="002060"/>
                          </a:solidFill>
                          <a:latin typeface="Simplified Arabic" pitchFamily="18" charset="-78"/>
                          <a:ea typeface="Times New Roman"/>
                          <a:cs typeface="Simplified Arabic" pitchFamily="18" charset="-78"/>
                        </a:rPr>
                        <a:t>عند جمهرة من السوريين</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rtl="1">
                        <a:lnSpc>
                          <a:spcPct val="115000"/>
                        </a:lnSpc>
                        <a:spcBef>
                          <a:spcPts val="0"/>
                        </a:spcBef>
                        <a:spcAft>
                          <a:spcPts val="0"/>
                        </a:spcAft>
                      </a:pPr>
                      <a:r>
                        <a:rPr lang="ar-SA" sz="1500" dirty="0">
                          <a:solidFill>
                            <a:srgbClr val="002060"/>
                          </a:solidFill>
                          <a:latin typeface="Simplified Arabic" pitchFamily="18" charset="-78"/>
                          <a:ea typeface="Times New Roman"/>
                          <a:cs typeface="Simplified Arabic" pitchFamily="18" charset="-78"/>
                        </a:rPr>
                        <a:t>كلية الصيدلة- جامعة دمشق</a:t>
                      </a:r>
                      <a:endParaRPr lang="ar-SY" sz="1500" dirty="0">
                        <a:solidFill>
                          <a:srgbClr val="002060"/>
                        </a:solidFill>
                        <a:latin typeface="Simplified Arabic" pitchFamily="18" charset="-78"/>
                        <a:ea typeface="Times New Roman"/>
                        <a:cs typeface="Simplified Arabic" pitchFamily="18" charset="-78"/>
                      </a:endParaRPr>
                    </a:p>
                    <a:p>
                      <a:pPr marL="0" marR="0" algn="ctr" rtl="1">
                        <a:lnSpc>
                          <a:spcPct val="115000"/>
                        </a:lnSpc>
                        <a:spcBef>
                          <a:spcPts val="0"/>
                        </a:spcBef>
                        <a:spcAft>
                          <a:spcPts val="0"/>
                        </a:spcAft>
                      </a:pPr>
                      <a:r>
                        <a:rPr lang="ar-SA" sz="1500" dirty="0">
                          <a:solidFill>
                            <a:srgbClr val="002060"/>
                          </a:solidFill>
                          <a:latin typeface="Simplified Arabic" pitchFamily="18" charset="-78"/>
                          <a:ea typeface="Times New Roman"/>
                          <a:cs typeface="Simplified Arabic" pitchFamily="18" charset="-78"/>
                        </a:rPr>
                        <a:t> قسم الكيمياء الحيوية </a:t>
                      </a:r>
                      <a:endParaRPr lang="en-US" sz="15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algn="ctr"/>
                      <a:r>
                        <a:rPr lang="ar-SY" sz="1800" dirty="0">
                          <a:solidFill>
                            <a:srgbClr val="002060"/>
                          </a:solidFill>
                          <a:latin typeface="Simplified Arabic" pitchFamily="18" charset="-78"/>
                          <a:cs typeface="Simplified Arabic" pitchFamily="18" charset="-78"/>
                        </a:rPr>
                        <a:t>1</a:t>
                      </a:r>
                      <a:endParaRPr lang="en-US" sz="1800" dirty="0">
                        <a:solidFill>
                          <a:srgbClr val="002060"/>
                        </a:solidFill>
                        <a:latin typeface="Simplified Arabic" pitchFamily="18" charset="-78"/>
                        <a:cs typeface="Simplified Arabic" pitchFamily="18" charset="-78"/>
                      </a:endParaRPr>
                    </a:p>
                  </a:txBody>
                  <a:tcPr/>
                </a:tc>
                <a:extLst>
                  <a:ext uri="{0D108BD9-81ED-4DB2-BD59-A6C34878D82A}">
                    <a16:rowId xmlns:a16="http://schemas.microsoft.com/office/drawing/2014/main" xmlns="" val="10001"/>
                  </a:ext>
                </a:extLst>
              </a:tr>
              <a:tr h="761908">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د. صلاح الدين </a:t>
                      </a:r>
                      <a:r>
                        <a:rPr lang="ar-SA" sz="1500" kern="1200" dirty="0" err="1">
                          <a:solidFill>
                            <a:srgbClr val="002060"/>
                          </a:solidFill>
                          <a:latin typeface="Simplified Arabic" pitchFamily="18" charset="-78"/>
                          <a:ea typeface="Times New Roman"/>
                          <a:cs typeface="Simplified Arabic" pitchFamily="18" charset="-78"/>
                        </a:rPr>
                        <a:t>شحادة</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rtl="1">
                        <a:spcBef>
                          <a:spcPts val="0"/>
                        </a:spcBef>
                        <a:spcAft>
                          <a:spcPts val="0"/>
                        </a:spcAft>
                        <a:tabLst>
                          <a:tab pos="1914525" algn="l"/>
                        </a:tabLst>
                      </a:pPr>
                      <a:r>
                        <a:rPr lang="ar-SA" sz="1500" b="0" dirty="0">
                          <a:solidFill>
                            <a:srgbClr val="002060"/>
                          </a:solidFill>
                          <a:latin typeface="Simplified Arabic" pitchFamily="18" charset="-78"/>
                          <a:ea typeface="Times New Roman"/>
                          <a:cs typeface="Simplified Arabic" pitchFamily="18" charset="-78"/>
                        </a:rPr>
                        <a:t>دراسة انتشار أضداد فيروس </a:t>
                      </a:r>
                      <a:r>
                        <a:rPr lang="en-US" sz="1400" b="1" dirty="0">
                          <a:solidFill>
                            <a:srgbClr val="002060"/>
                          </a:solidFill>
                          <a:latin typeface="Simplified Arabic" pitchFamily="18" charset="-78"/>
                          <a:ea typeface="Times New Roman"/>
                          <a:cs typeface="Simplified Arabic" pitchFamily="18" charset="-78"/>
                        </a:rPr>
                        <a:t>SARS-COV-2</a:t>
                      </a:r>
                      <a:r>
                        <a:rPr lang="ar-SY" sz="1400" b="0" dirty="0">
                          <a:solidFill>
                            <a:srgbClr val="002060"/>
                          </a:solidFill>
                          <a:latin typeface="Simplified Arabic" pitchFamily="18" charset="-78"/>
                          <a:ea typeface="Times New Roman"/>
                          <a:cs typeface="Simplified Arabic" pitchFamily="18" charset="-78"/>
                        </a:rPr>
                        <a:t> </a:t>
                      </a:r>
                      <a:r>
                        <a:rPr lang="ar-SY" sz="1500" b="0" dirty="0">
                          <a:solidFill>
                            <a:srgbClr val="002060"/>
                          </a:solidFill>
                          <a:latin typeface="Simplified Arabic" pitchFamily="18" charset="-78"/>
                          <a:ea typeface="Times New Roman"/>
                          <a:cs typeface="Simplified Arabic" pitchFamily="18" charset="-78"/>
                        </a:rPr>
                        <a:t>عند طلاب المعهد </a:t>
                      </a:r>
                      <a:r>
                        <a:rPr lang="ar-SY" sz="1500" b="0" dirty="0" err="1">
                          <a:solidFill>
                            <a:srgbClr val="002060"/>
                          </a:solidFill>
                          <a:latin typeface="Simplified Arabic" pitchFamily="18" charset="-78"/>
                          <a:ea typeface="Times New Roman"/>
                          <a:cs typeface="Simplified Arabic" pitchFamily="18" charset="-78"/>
                        </a:rPr>
                        <a:t>التقاني</a:t>
                      </a:r>
                      <a:r>
                        <a:rPr lang="ar-SY" sz="1500" b="0" dirty="0">
                          <a:solidFill>
                            <a:srgbClr val="002060"/>
                          </a:solidFill>
                          <a:latin typeface="Simplified Arabic" pitchFamily="18" charset="-78"/>
                          <a:ea typeface="Times New Roman"/>
                          <a:cs typeface="Simplified Arabic" pitchFamily="18" charset="-78"/>
                        </a:rPr>
                        <a:t> الطبي </a:t>
                      </a:r>
                      <a:endParaRPr lang="en-US" sz="1500" b="1"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rtl="1">
                        <a:spcBef>
                          <a:spcPts val="0"/>
                        </a:spcBef>
                        <a:spcAft>
                          <a:spcPts val="0"/>
                        </a:spcAft>
                        <a:tabLst>
                          <a:tab pos="1914525" algn="l"/>
                        </a:tabLst>
                      </a:pPr>
                      <a:r>
                        <a:rPr lang="ar-SA" sz="1500" b="0" dirty="0">
                          <a:solidFill>
                            <a:srgbClr val="002060"/>
                          </a:solidFill>
                          <a:latin typeface="Simplified Arabic" pitchFamily="18" charset="-78"/>
                          <a:ea typeface="Times New Roman"/>
                          <a:cs typeface="Simplified Arabic" pitchFamily="18" charset="-78"/>
                        </a:rPr>
                        <a:t>كلية الطب البشري- جامعة دمشق- قسم الطب </a:t>
                      </a:r>
                      <a:r>
                        <a:rPr lang="ar-SA" sz="1500" b="0" dirty="0" err="1">
                          <a:solidFill>
                            <a:srgbClr val="002060"/>
                          </a:solidFill>
                          <a:latin typeface="Simplified Arabic" pitchFamily="18" charset="-78"/>
                          <a:ea typeface="Times New Roman"/>
                          <a:cs typeface="Simplified Arabic" pitchFamily="18" charset="-78"/>
                        </a:rPr>
                        <a:t>المخبري</a:t>
                      </a:r>
                      <a:endParaRPr lang="en-US" sz="1500" b="1"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algn="ctr"/>
                      <a:r>
                        <a:rPr lang="ar-SY" sz="1800" dirty="0">
                          <a:solidFill>
                            <a:srgbClr val="002060"/>
                          </a:solidFill>
                          <a:latin typeface="Simplified Arabic" pitchFamily="18" charset="-78"/>
                          <a:cs typeface="Simplified Arabic" pitchFamily="18" charset="-78"/>
                        </a:rPr>
                        <a:t>2</a:t>
                      </a:r>
                      <a:endParaRPr lang="en-US" sz="1800" dirty="0">
                        <a:solidFill>
                          <a:srgbClr val="002060"/>
                        </a:solidFill>
                        <a:latin typeface="Simplified Arabic" pitchFamily="18" charset="-78"/>
                        <a:cs typeface="Simplified Arabic" pitchFamily="18" charset="-78"/>
                      </a:endParaRPr>
                    </a:p>
                  </a:txBody>
                  <a:tcPr/>
                </a:tc>
                <a:extLst>
                  <a:ext uri="{0D108BD9-81ED-4DB2-BD59-A6C34878D82A}">
                    <a16:rowId xmlns:a16="http://schemas.microsoft.com/office/drawing/2014/main" xmlns="" val="10002"/>
                  </a:ext>
                </a:extLst>
              </a:tr>
              <a:tr h="76190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500" kern="1200" dirty="0">
                          <a:solidFill>
                            <a:srgbClr val="002060"/>
                          </a:solidFill>
                          <a:latin typeface="Simplified Arabic" pitchFamily="18" charset="-78"/>
                          <a:ea typeface="Times New Roman"/>
                          <a:cs typeface="Simplified Arabic" pitchFamily="18" charset="-78"/>
                        </a:rPr>
                        <a:t>د. </a:t>
                      </a:r>
                      <a:r>
                        <a:rPr lang="ar-SA" sz="1500" kern="1200" dirty="0" err="1">
                          <a:solidFill>
                            <a:srgbClr val="002060"/>
                          </a:solidFill>
                          <a:latin typeface="Simplified Arabic" pitchFamily="18" charset="-78"/>
                          <a:ea typeface="Times New Roman"/>
                          <a:cs typeface="Simplified Arabic" pitchFamily="18" charset="-78"/>
                        </a:rPr>
                        <a:t>لمى</a:t>
                      </a:r>
                      <a:r>
                        <a:rPr lang="ar-SA" sz="1500" kern="1200" dirty="0">
                          <a:solidFill>
                            <a:srgbClr val="002060"/>
                          </a:solidFill>
                          <a:latin typeface="Simplified Arabic" pitchFamily="18" charset="-78"/>
                          <a:ea typeface="Times New Roman"/>
                          <a:cs typeface="Simplified Arabic" pitchFamily="18" charset="-78"/>
                        </a:rPr>
                        <a:t> خضري</a:t>
                      </a:r>
                      <a:endParaRPr lang="en-US" sz="1500" kern="1200" dirty="0">
                        <a:solidFill>
                          <a:srgbClr val="002060"/>
                        </a:solidFill>
                        <a:latin typeface="Simplified Arabic" pitchFamily="18" charset="-78"/>
                        <a:ea typeface="Times New Roman"/>
                        <a:cs typeface="Simplified Arabic" pitchFamily="18" charset="-78"/>
                      </a:endParaRPr>
                    </a:p>
                    <a:p>
                      <a:pPr algn="ctr"/>
                      <a:endParaRPr lang="en-US" sz="1800" dirty="0">
                        <a:solidFill>
                          <a:srgbClr val="002060"/>
                        </a:solidFill>
                        <a:latin typeface="Simplified Arabic" pitchFamily="18" charset="-78"/>
                        <a:cs typeface="Simplified Arabic" pitchFamily="18" charset="-78"/>
                      </a:endParaRPr>
                    </a:p>
                  </a:txBody>
                  <a:tcPr/>
                </a:tc>
                <a:tc>
                  <a:txBody>
                    <a:bodyPr/>
                    <a:lstStyle/>
                    <a:p>
                      <a:pPr marL="0" marR="0" algn="ctr" rtl="1">
                        <a:spcBef>
                          <a:spcPts val="0"/>
                        </a:spcBef>
                        <a:spcAft>
                          <a:spcPts val="0"/>
                        </a:spcAft>
                        <a:tabLst>
                          <a:tab pos="1914525" algn="l"/>
                        </a:tabLst>
                      </a:pPr>
                      <a:r>
                        <a:rPr lang="ar-SA" sz="1500" b="0" dirty="0">
                          <a:solidFill>
                            <a:srgbClr val="002060"/>
                          </a:solidFill>
                          <a:latin typeface="Simplified Arabic" pitchFamily="18" charset="-78"/>
                          <a:ea typeface="Times New Roman"/>
                          <a:cs typeface="Simplified Arabic" pitchFamily="18" charset="-78"/>
                        </a:rPr>
                        <a:t>دراسة </a:t>
                      </a:r>
                      <a:r>
                        <a:rPr lang="ar-SA" sz="1500" b="0" dirty="0" err="1">
                          <a:solidFill>
                            <a:srgbClr val="002060"/>
                          </a:solidFill>
                          <a:latin typeface="Simplified Arabic" pitchFamily="18" charset="-78"/>
                          <a:ea typeface="Times New Roman"/>
                          <a:cs typeface="Simplified Arabic" pitchFamily="18" charset="-78"/>
                        </a:rPr>
                        <a:t>استباقية</a:t>
                      </a:r>
                      <a:r>
                        <a:rPr lang="ar-SA" sz="1500" b="0" dirty="0">
                          <a:solidFill>
                            <a:srgbClr val="002060"/>
                          </a:solidFill>
                          <a:latin typeface="Simplified Arabic" pitchFamily="18" charset="-78"/>
                          <a:ea typeface="Times New Roman"/>
                          <a:cs typeface="Simplified Arabic" pitchFamily="18" charset="-78"/>
                        </a:rPr>
                        <a:t> مقطعية لتقييم دور الأضداد النوعية </a:t>
                      </a:r>
                      <a:r>
                        <a:rPr lang="en-US" sz="1400" b="1" kern="1200" dirty="0" err="1">
                          <a:solidFill>
                            <a:srgbClr val="002060"/>
                          </a:solidFill>
                          <a:latin typeface="Simplified Arabic" pitchFamily="18" charset="-78"/>
                          <a:ea typeface="Times New Roman"/>
                          <a:cs typeface="Simplified Arabic" pitchFamily="18" charset="-78"/>
                        </a:rPr>
                        <a:t>Igm</a:t>
                      </a:r>
                      <a:r>
                        <a:rPr lang="en-US" sz="1400" b="1" kern="1200" dirty="0">
                          <a:solidFill>
                            <a:srgbClr val="002060"/>
                          </a:solidFill>
                          <a:latin typeface="Simplified Arabic" pitchFamily="18" charset="-78"/>
                          <a:ea typeface="Times New Roman"/>
                          <a:cs typeface="Simplified Arabic" pitchFamily="18" charset="-78"/>
                        </a:rPr>
                        <a:t>/</a:t>
                      </a:r>
                      <a:r>
                        <a:rPr lang="en-US" sz="1400" b="1" kern="1200" dirty="0" err="1">
                          <a:solidFill>
                            <a:srgbClr val="002060"/>
                          </a:solidFill>
                          <a:latin typeface="Simplified Arabic" pitchFamily="18" charset="-78"/>
                          <a:ea typeface="Times New Roman"/>
                          <a:cs typeface="Simplified Arabic" pitchFamily="18" charset="-78"/>
                        </a:rPr>
                        <a:t>IgG</a:t>
                      </a:r>
                      <a:r>
                        <a:rPr lang="en-US" sz="1500" b="0" dirty="0">
                          <a:solidFill>
                            <a:srgbClr val="002060"/>
                          </a:solidFill>
                          <a:latin typeface="Simplified Arabic" pitchFamily="18" charset="-78"/>
                          <a:ea typeface="Times New Roman"/>
                          <a:cs typeface="Simplified Arabic" pitchFamily="18" charset="-78"/>
                        </a:rPr>
                        <a:t> </a:t>
                      </a:r>
                      <a:r>
                        <a:rPr lang="en-US" sz="1400" b="1" kern="1200" dirty="0">
                          <a:solidFill>
                            <a:srgbClr val="002060"/>
                          </a:solidFill>
                          <a:latin typeface="Simplified Arabic" pitchFamily="18" charset="-78"/>
                          <a:ea typeface="Times New Roman"/>
                          <a:cs typeface="Simplified Arabic" pitchFamily="18" charset="-78"/>
                        </a:rPr>
                        <a:t>COVID-19</a:t>
                      </a:r>
                      <a:r>
                        <a:rPr lang="en-US" sz="1500" b="0" dirty="0">
                          <a:solidFill>
                            <a:srgbClr val="002060"/>
                          </a:solidFill>
                          <a:latin typeface="Simplified Arabic" pitchFamily="18" charset="-78"/>
                          <a:ea typeface="Times New Roman"/>
                          <a:cs typeface="Simplified Arabic" pitchFamily="18" charset="-78"/>
                        </a:rPr>
                        <a:t> </a:t>
                      </a:r>
                      <a:r>
                        <a:rPr lang="ar-SA" sz="1500" b="0" dirty="0">
                          <a:solidFill>
                            <a:srgbClr val="002060"/>
                          </a:solidFill>
                          <a:latin typeface="Simplified Arabic" pitchFamily="18" charset="-78"/>
                          <a:ea typeface="Times New Roman"/>
                          <a:cs typeface="Simplified Arabic" pitchFamily="18" charset="-78"/>
                        </a:rPr>
                        <a:t>عند المرضى المشتبه بإصابتهم بالفيروس التاجي المستجد والمراجعين </a:t>
                      </a:r>
                      <a:r>
                        <a:rPr lang="ar-SA" sz="1500" b="0" dirty="0" err="1">
                          <a:solidFill>
                            <a:srgbClr val="002060"/>
                          </a:solidFill>
                          <a:latin typeface="Simplified Arabic" pitchFamily="18" charset="-78"/>
                          <a:ea typeface="Times New Roman"/>
                          <a:cs typeface="Simplified Arabic" pitchFamily="18" charset="-78"/>
                        </a:rPr>
                        <a:t>لمشفى</a:t>
                      </a:r>
                      <a:r>
                        <a:rPr lang="ar-SA" sz="1500" b="0" dirty="0">
                          <a:solidFill>
                            <a:srgbClr val="002060"/>
                          </a:solidFill>
                          <a:latin typeface="Simplified Arabic" pitchFamily="18" charset="-78"/>
                          <a:ea typeface="Times New Roman"/>
                          <a:cs typeface="Simplified Arabic" pitchFamily="18" charset="-78"/>
                        </a:rPr>
                        <a:t> الأسد الجامعي بدمشق</a:t>
                      </a:r>
                      <a:endParaRPr lang="en-US" sz="1500" b="1"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rtl="1">
                        <a:lnSpc>
                          <a:spcPct val="115000"/>
                        </a:lnSpc>
                        <a:spcBef>
                          <a:spcPts val="0"/>
                        </a:spcBef>
                        <a:spcAft>
                          <a:spcPts val="0"/>
                        </a:spcAft>
                      </a:pPr>
                      <a:r>
                        <a:rPr lang="ar-SA" sz="1500" dirty="0">
                          <a:solidFill>
                            <a:srgbClr val="002060"/>
                          </a:solidFill>
                          <a:latin typeface="Simplified Arabic" pitchFamily="18" charset="-78"/>
                          <a:ea typeface="Times New Roman"/>
                          <a:cs typeface="Simplified Arabic" pitchFamily="18" charset="-78"/>
                        </a:rPr>
                        <a:t>كلية الصيدلة- جامعة دمشق</a:t>
                      </a:r>
                      <a:endParaRPr lang="ar-SY" sz="1500" dirty="0">
                        <a:solidFill>
                          <a:srgbClr val="002060"/>
                        </a:solidFill>
                        <a:latin typeface="Simplified Arabic" pitchFamily="18" charset="-78"/>
                        <a:ea typeface="Times New Roman"/>
                        <a:cs typeface="Simplified Arabic" pitchFamily="18" charset="-78"/>
                      </a:endParaRPr>
                    </a:p>
                    <a:p>
                      <a:pPr marL="0" marR="0" algn="ctr" rtl="1">
                        <a:lnSpc>
                          <a:spcPct val="115000"/>
                        </a:lnSpc>
                        <a:spcBef>
                          <a:spcPts val="0"/>
                        </a:spcBef>
                        <a:spcAft>
                          <a:spcPts val="0"/>
                        </a:spcAft>
                      </a:pPr>
                      <a:r>
                        <a:rPr lang="ar-SA" sz="1500" dirty="0">
                          <a:solidFill>
                            <a:srgbClr val="002060"/>
                          </a:solidFill>
                          <a:latin typeface="Simplified Arabic" pitchFamily="18" charset="-78"/>
                          <a:ea typeface="Times New Roman"/>
                          <a:cs typeface="Simplified Arabic" pitchFamily="18" charset="-78"/>
                        </a:rPr>
                        <a:t> قسم الكيمياء الحيوية </a:t>
                      </a:r>
                      <a:endParaRPr lang="en-US" sz="15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algn="ctr"/>
                      <a:r>
                        <a:rPr lang="ar-SY" sz="1800" dirty="0">
                          <a:solidFill>
                            <a:srgbClr val="002060"/>
                          </a:solidFill>
                          <a:latin typeface="Simplified Arabic" pitchFamily="18" charset="-78"/>
                          <a:cs typeface="Simplified Arabic" pitchFamily="18" charset="-78"/>
                        </a:rPr>
                        <a:t>3</a:t>
                      </a:r>
                      <a:endParaRPr lang="en-US" sz="1800" dirty="0">
                        <a:solidFill>
                          <a:srgbClr val="002060"/>
                        </a:solidFill>
                        <a:latin typeface="Simplified Arabic" pitchFamily="18" charset="-78"/>
                        <a:cs typeface="Simplified Arabic" pitchFamily="18" charset="-78"/>
                      </a:endParaRPr>
                    </a:p>
                  </a:txBody>
                  <a:tcPr/>
                </a:tc>
                <a:extLst>
                  <a:ext uri="{0D108BD9-81ED-4DB2-BD59-A6C34878D82A}">
                    <a16:rowId xmlns:a16="http://schemas.microsoft.com/office/drawing/2014/main" xmlns="" val="10003"/>
                  </a:ext>
                </a:extLst>
              </a:tr>
              <a:tr h="827176">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د. ظافر سلامة</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دراسة مقطعية مستعرضة حول مدى تعرض الأطفال تحت عمر </a:t>
                      </a:r>
                      <a:r>
                        <a:rPr lang="ar-SA" sz="1500" kern="1200" dirty="0" err="1">
                          <a:solidFill>
                            <a:srgbClr val="002060"/>
                          </a:solidFill>
                          <a:latin typeface="Simplified Arabic" pitchFamily="18" charset="-78"/>
                          <a:ea typeface="Times New Roman"/>
                          <a:cs typeface="Simplified Arabic" pitchFamily="18" charset="-78"/>
                        </a:rPr>
                        <a:t>الـــ</a:t>
                      </a:r>
                      <a:r>
                        <a:rPr lang="ar-SA" sz="1500" kern="1200" dirty="0">
                          <a:solidFill>
                            <a:srgbClr val="002060"/>
                          </a:solidFill>
                          <a:latin typeface="Simplified Arabic" pitchFamily="18" charset="-78"/>
                          <a:ea typeface="Times New Roman"/>
                          <a:cs typeface="Simplified Arabic" pitchFamily="18" charset="-78"/>
                        </a:rPr>
                        <a:t> </a:t>
                      </a:r>
                      <a:r>
                        <a:rPr lang="ar-SY" sz="1400" b="1" kern="1200" dirty="0">
                          <a:solidFill>
                            <a:srgbClr val="002060"/>
                          </a:solidFill>
                          <a:latin typeface="Simplified Arabic" pitchFamily="18" charset="-78"/>
                          <a:ea typeface="Times New Roman"/>
                          <a:cs typeface="Simplified Arabic" pitchFamily="18" charset="-78"/>
                        </a:rPr>
                        <a:t>18</a:t>
                      </a:r>
                      <a:r>
                        <a:rPr lang="ar-SA" sz="1500" kern="1200" dirty="0">
                          <a:solidFill>
                            <a:srgbClr val="002060"/>
                          </a:solidFill>
                          <a:latin typeface="Simplified Arabic" pitchFamily="18" charset="-78"/>
                          <a:ea typeface="Times New Roman"/>
                          <a:cs typeface="Simplified Arabic" pitchFamily="18" charset="-78"/>
                        </a:rPr>
                        <a:t> سنة لإصابة فيروسية لا نموذجية قد تتوافق مع الإصابة بفيروس كورونا المستجد </a:t>
                      </a:r>
                      <a:r>
                        <a:rPr lang="en-US" sz="1400" b="1" kern="1200" dirty="0">
                          <a:solidFill>
                            <a:srgbClr val="002060"/>
                          </a:solidFill>
                          <a:latin typeface="Simplified Arabic" pitchFamily="18" charset="-78"/>
                          <a:ea typeface="Times New Roman"/>
                          <a:cs typeface="Simplified Arabic" pitchFamily="18" charset="-78"/>
                        </a:rPr>
                        <a:t>COVID-19</a:t>
                      </a:r>
                    </a:p>
                  </a:txBody>
                  <a:tcPr marL="68580" marR="68580" marT="0" marB="0" anchor="ctr"/>
                </a:tc>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طبيب أخصائي أطفال</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algn="ctr"/>
                      <a:r>
                        <a:rPr lang="ar-SY" sz="1800" dirty="0">
                          <a:solidFill>
                            <a:srgbClr val="002060"/>
                          </a:solidFill>
                          <a:latin typeface="Simplified Arabic" pitchFamily="18" charset="-78"/>
                          <a:cs typeface="Simplified Arabic" pitchFamily="18" charset="-78"/>
                        </a:rPr>
                        <a:t>4</a:t>
                      </a:r>
                      <a:endParaRPr lang="en-US" sz="1800" dirty="0">
                        <a:solidFill>
                          <a:srgbClr val="002060"/>
                        </a:solidFill>
                        <a:latin typeface="Simplified Arabic" pitchFamily="18" charset="-78"/>
                        <a:cs typeface="Simplified Arabic" pitchFamily="18" charset="-78"/>
                      </a:endParaRPr>
                    </a:p>
                  </a:txBody>
                  <a:tcPr/>
                </a:tc>
                <a:extLst>
                  <a:ext uri="{0D108BD9-81ED-4DB2-BD59-A6C34878D82A}">
                    <a16:rowId xmlns:a16="http://schemas.microsoft.com/office/drawing/2014/main" xmlns="" val="10004"/>
                  </a:ext>
                </a:extLst>
              </a:tr>
              <a:tr h="761908">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500" kern="1200" dirty="0" err="1">
                          <a:solidFill>
                            <a:srgbClr val="002060"/>
                          </a:solidFill>
                          <a:latin typeface="Simplified Arabic" pitchFamily="18" charset="-78"/>
                          <a:ea typeface="Times New Roman"/>
                          <a:cs typeface="Simplified Arabic" pitchFamily="18" charset="-78"/>
                        </a:rPr>
                        <a:t>كنان</a:t>
                      </a:r>
                      <a:r>
                        <a:rPr lang="ar-SA" sz="1500" kern="1200" dirty="0">
                          <a:solidFill>
                            <a:srgbClr val="002060"/>
                          </a:solidFill>
                          <a:latin typeface="Simplified Arabic" pitchFamily="18" charset="-78"/>
                          <a:ea typeface="Times New Roman"/>
                          <a:cs typeface="Simplified Arabic" pitchFamily="18" charset="-78"/>
                        </a:rPr>
                        <a:t> محمد موعد</a:t>
                      </a:r>
                      <a:endParaRPr lang="en-US" sz="1500" kern="1200" dirty="0">
                        <a:solidFill>
                          <a:srgbClr val="002060"/>
                        </a:solidFill>
                        <a:latin typeface="Simplified Arabic" pitchFamily="18" charset="-78"/>
                        <a:ea typeface="Times New Roman"/>
                        <a:cs typeface="Simplified Arabic" pitchFamily="18" charset="-78"/>
                      </a:endParaRPr>
                    </a:p>
                    <a:p>
                      <a:pPr marL="0" marR="0" algn="ctr" defTabSz="914400" rtl="1" eaLnBrk="1" latinLnBrk="0" hangingPunct="1">
                        <a:lnSpc>
                          <a:spcPct val="115000"/>
                        </a:lnSpc>
                        <a:spcBef>
                          <a:spcPts val="0"/>
                        </a:spcBef>
                        <a:spcAft>
                          <a:spcPts val="0"/>
                        </a:spcAft>
                      </a:pPr>
                      <a:endParaRPr lang="en-US" sz="1500" kern="1200" dirty="0">
                        <a:solidFill>
                          <a:srgbClr val="002060"/>
                        </a:solidFill>
                        <a:latin typeface="Simplified Arabic" pitchFamily="18" charset="-78"/>
                        <a:ea typeface="Times New Roman"/>
                        <a:cs typeface="Simplified Arabic" pitchFamily="18" charset="-78"/>
                      </a:endParaRPr>
                    </a:p>
                  </a:txBody>
                  <a:tcPr/>
                </a:tc>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دراسة نسبة انتشار فيروس كورونا المستجد </a:t>
                      </a:r>
                      <a:r>
                        <a:rPr lang="en-US" sz="1400" b="1" kern="1200" dirty="0">
                          <a:solidFill>
                            <a:srgbClr val="002060"/>
                          </a:solidFill>
                          <a:latin typeface="Simplified Arabic" pitchFamily="18" charset="-78"/>
                          <a:ea typeface="Times New Roman"/>
                          <a:cs typeface="Simplified Arabic" pitchFamily="18" charset="-78"/>
                        </a:rPr>
                        <a:t>COVID-19</a:t>
                      </a:r>
                      <a:r>
                        <a:rPr lang="ar-SA" sz="1500" kern="1200" dirty="0">
                          <a:solidFill>
                            <a:srgbClr val="002060"/>
                          </a:solidFill>
                          <a:latin typeface="Simplified Arabic" pitchFamily="18" charset="-78"/>
                          <a:ea typeface="Times New Roman"/>
                          <a:cs typeface="Simplified Arabic" pitchFamily="18" charset="-78"/>
                        </a:rPr>
                        <a:t> عند الأطفال باستخدام اختبار الأضداد</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marL="0" marR="0" algn="ctr" defTabSz="914400" rtl="1" eaLnBrk="1" latinLnBrk="0" hangingPunct="1">
                        <a:lnSpc>
                          <a:spcPct val="115000"/>
                        </a:lnSpc>
                        <a:spcBef>
                          <a:spcPts val="0"/>
                        </a:spcBef>
                        <a:spcAft>
                          <a:spcPts val="0"/>
                        </a:spcAft>
                        <a:tabLst>
                          <a:tab pos="1914525" algn="l"/>
                        </a:tabLst>
                      </a:pPr>
                      <a:r>
                        <a:rPr lang="ar-SA" sz="1500" kern="1200" dirty="0">
                          <a:solidFill>
                            <a:srgbClr val="002060"/>
                          </a:solidFill>
                          <a:latin typeface="Simplified Arabic" pitchFamily="18" charset="-78"/>
                          <a:ea typeface="Times New Roman"/>
                          <a:cs typeface="Simplified Arabic" pitchFamily="18" charset="-78"/>
                        </a:rPr>
                        <a:t>كلية الطب البشري- جامعة دمشق- قسم طب الأطفال</a:t>
                      </a:r>
                      <a:endParaRPr lang="en-US" sz="1500" kern="1200" dirty="0">
                        <a:solidFill>
                          <a:srgbClr val="002060"/>
                        </a:solidFill>
                        <a:latin typeface="Simplified Arabic" pitchFamily="18" charset="-78"/>
                        <a:ea typeface="Times New Roman"/>
                        <a:cs typeface="Simplified Arabic" pitchFamily="18" charset="-78"/>
                      </a:endParaRPr>
                    </a:p>
                  </a:txBody>
                  <a:tcPr marL="68580" marR="68580" marT="0" marB="0" anchor="ctr"/>
                </a:tc>
                <a:tc>
                  <a:txBody>
                    <a:bodyPr/>
                    <a:lstStyle/>
                    <a:p>
                      <a:pPr algn="ctr"/>
                      <a:r>
                        <a:rPr lang="ar-SY" sz="1800" dirty="0">
                          <a:solidFill>
                            <a:srgbClr val="002060"/>
                          </a:solidFill>
                          <a:latin typeface="Simplified Arabic" pitchFamily="18" charset="-78"/>
                          <a:cs typeface="Simplified Arabic" pitchFamily="18" charset="-78"/>
                        </a:rPr>
                        <a:t>5</a:t>
                      </a:r>
                      <a:endParaRPr lang="en-US" sz="1800" dirty="0">
                        <a:solidFill>
                          <a:srgbClr val="002060"/>
                        </a:solidFill>
                        <a:latin typeface="Simplified Arabic" pitchFamily="18" charset="-78"/>
                        <a:cs typeface="Simplified Arabic" pitchFamily="18" charset="-78"/>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496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1450875130"/>
              </p:ext>
            </p:extLst>
          </p:nvPr>
        </p:nvGraphicFramePr>
        <p:xfrm>
          <a:off x="285720" y="1814514"/>
          <a:ext cx="840108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8058FBFF-1437-4A9D-A3B8-01ADF988449F}"/>
                                            </p:graphicEl>
                                          </p:spTgt>
                                        </p:tgtEl>
                                        <p:attrNameLst>
                                          <p:attrName>style.visibility</p:attrName>
                                        </p:attrNameLst>
                                      </p:cBhvr>
                                      <p:to>
                                        <p:strVal val="visible"/>
                                      </p:to>
                                    </p:set>
                                    <p:animEffect transition="in" filter="wipe(up)">
                                      <p:cBhvr>
                                        <p:cTn id="7" dur="2000"/>
                                        <p:tgtEl>
                                          <p:spTgt spid="4">
                                            <p:graphicEl>
                                              <a:dgm id="{8058FBFF-1437-4A9D-A3B8-01ADF98844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E648E75-5EE1-40F8-AAFC-7A52D2E74050}"/>
                                            </p:graphicEl>
                                          </p:spTgt>
                                        </p:tgtEl>
                                        <p:attrNameLst>
                                          <p:attrName>style.visibility</p:attrName>
                                        </p:attrNameLst>
                                      </p:cBhvr>
                                      <p:to>
                                        <p:strVal val="visible"/>
                                      </p:to>
                                    </p:set>
                                    <p:animEffect transition="in" filter="wipe(up)">
                                      <p:cBhvr>
                                        <p:cTn id="12" dur="2000"/>
                                        <p:tgtEl>
                                          <p:spTgt spid="4">
                                            <p:graphicEl>
                                              <a:dgm id="{9E648E75-5EE1-40F8-AAFC-7A52D2E7405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3276A5D1-58F1-46B0-9580-AD1F4AB388B7}"/>
                                            </p:graphicEl>
                                          </p:spTgt>
                                        </p:tgtEl>
                                        <p:attrNameLst>
                                          <p:attrName>style.visibility</p:attrName>
                                        </p:attrNameLst>
                                      </p:cBhvr>
                                      <p:to>
                                        <p:strVal val="visible"/>
                                      </p:to>
                                    </p:set>
                                    <p:animEffect transition="in" filter="wipe(up)">
                                      <p:cBhvr>
                                        <p:cTn id="15" dur="2000"/>
                                        <p:tgtEl>
                                          <p:spTgt spid="4">
                                            <p:graphicEl>
                                              <a:dgm id="{3276A5D1-58F1-46B0-9580-AD1F4AB388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C13AF85-8C86-46B0-B3DF-6B55F5590A62}"/>
                                            </p:graphicEl>
                                          </p:spTgt>
                                        </p:tgtEl>
                                        <p:attrNameLst>
                                          <p:attrName>style.visibility</p:attrName>
                                        </p:attrNameLst>
                                      </p:cBhvr>
                                      <p:to>
                                        <p:strVal val="visible"/>
                                      </p:to>
                                    </p:set>
                                    <p:animEffect transition="in" filter="wipe(up)">
                                      <p:cBhvr>
                                        <p:cTn id="20" dur="2000"/>
                                        <p:tgtEl>
                                          <p:spTgt spid="4">
                                            <p:graphicEl>
                                              <a:dgm id="{8C13AF85-8C86-46B0-B3DF-6B55F5590A6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C6E7FA7F-3716-455F-9EED-BF74537F8DE0}"/>
                                            </p:graphicEl>
                                          </p:spTgt>
                                        </p:tgtEl>
                                        <p:attrNameLst>
                                          <p:attrName>style.visibility</p:attrName>
                                        </p:attrNameLst>
                                      </p:cBhvr>
                                      <p:to>
                                        <p:strVal val="visible"/>
                                      </p:to>
                                    </p:set>
                                    <p:animEffect transition="in" filter="wipe(up)">
                                      <p:cBhvr>
                                        <p:cTn id="23" dur="2000"/>
                                        <p:tgtEl>
                                          <p:spTgt spid="4">
                                            <p:graphicEl>
                                              <a:dgm id="{C6E7FA7F-3716-455F-9EED-BF74537F8D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0033EE7-D0EE-47A0-81B9-3FB9228EE8F0}"/>
                                            </p:graphicEl>
                                          </p:spTgt>
                                        </p:tgtEl>
                                        <p:attrNameLst>
                                          <p:attrName>style.visibility</p:attrName>
                                        </p:attrNameLst>
                                      </p:cBhvr>
                                      <p:to>
                                        <p:strVal val="visible"/>
                                      </p:to>
                                    </p:set>
                                    <p:animEffect transition="in" filter="wipe(up)">
                                      <p:cBhvr>
                                        <p:cTn id="28" dur="2000"/>
                                        <p:tgtEl>
                                          <p:spTgt spid="4">
                                            <p:graphicEl>
                                              <a:dgm id="{90033EE7-D0EE-47A0-81B9-3FB9228EE8F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AAD2BB9-F8D2-4DC6-A8AB-4FD402F665A7}"/>
                                            </p:graphicEl>
                                          </p:spTgt>
                                        </p:tgtEl>
                                        <p:attrNameLst>
                                          <p:attrName>style.visibility</p:attrName>
                                        </p:attrNameLst>
                                      </p:cBhvr>
                                      <p:to>
                                        <p:strVal val="visible"/>
                                      </p:to>
                                    </p:set>
                                    <p:animEffect transition="in" filter="wipe(up)">
                                      <p:cBhvr>
                                        <p:cTn id="31" dur="2000"/>
                                        <p:tgtEl>
                                          <p:spTgt spid="4">
                                            <p:graphicEl>
                                              <a:dgm id="{4AAD2BB9-F8D2-4DC6-A8AB-4FD402F66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1028" name="Picture 4"/>
          <p:cNvPicPr>
            <a:picLocks noGrp="1" noChangeAspect="1" noChangeArrowheads="1"/>
          </p:cNvPicPr>
          <p:nvPr>
            <p:ph sz="half" idx="2"/>
          </p:nvPr>
        </p:nvPicPr>
        <p:blipFill>
          <a:blip r:embed="rId3"/>
          <a:srcRect/>
          <a:stretch>
            <a:fillRect/>
          </a:stretch>
        </p:blipFill>
        <p:spPr bwMode="auto">
          <a:xfrm>
            <a:off x="1676400" y="1828800"/>
            <a:ext cx="5592963" cy="4953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2428265010"/>
              </p:ext>
            </p:extLst>
          </p:nvPr>
        </p:nvGraphicFramePr>
        <p:xfrm>
          <a:off x="228600" y="1828800"/>
          <a:ext cx="870588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8058FBFF-1437-4A9D-A3B8-01ADF988449F}"/>
                                            </p:graphicEl>
                                          </p:spTgt>
                                        </p:tgtEl>
                                        <p:attrNameLst>
                                          <p:attrName>style.visibility</p:attrName>
                                        </p:attrNameLst>
                                      </p:cBhvr>
                                      <p:to>
                                        <p:strVal val="visible"/>
                                      </p:to>
                                    </p:set>
                                    <p:animEffect transition="in" filter="wipe(up)">
                                      <p:cBhvr>
                                        <p:cTn id="7" dur="2000"/>
                                        <p:tgtEl>
                                          <p:spTgt spid="4">
                                            <p:graphicEl>
                                              <a:dgm id="{8058FBFF-1437-4A9D-A3B8-01ADF98844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E648E75-5EE1-40F8-AAFC-7A52D2E74050}"/>
                                            </p:graphicEl>
                                          </p:spTgt>
                                        </p:tgtEl>
                                        <p:attrNameLst>
                                          <p:attrName>style.visibility</p:attrName>
                                        </p:attrNameLst>
                                      </p:cBhvr>
                                      <p:to>
                                        <p:strVal val="visible"/>
                                      </p:to>
                                    </p:set>
                                    <p:animEffect transition="in" filter="wipe(up)">
                                      <p:cBhvr>
                                        <p:cTn id="12" dur="2000"/>
                                        <p:tgtEl>
                                          <p:spTgt spid="4">
                                            <p:graphicEl>
                                              <a:dgm id="{9E648E75-5EE1-40F8-AAFC-7A52D2E7405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3276A5D1-58F1-46B0-9580-AD1F4AB388B7}"/>
                                            </p:graphicEl>
                                          </p:spTgt>
                                        </p:tgtEl>
                                        <p:attrNameLst>
                                          <p:attrName>style.visibility</p:attrName>
                                        </p:attrNameLst>
                                      </p:cBhvr>
                                      <p:to>
                                        <p:strVal val="visible"/>
                                      </p:to>
                                    </p:set>
                                    <p:animEffect transition="in" filter="wipe(up)">
                                      <p:cBhvr>
                                        <p:cTn id="15" dur="2000"/>
                                        <p:tgtEl>
                                          <p:spTgt spid="4">
                                            <p:graphicEl>
                                              <a:dgm id="{3276A5D1-58F1-46B0-9580-AD1F4AB388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C13AF85-8C86-46B0-B3DF-6B55F5590A62}"/>
                                            </p:graphicEl>
                                          </p:spTgt>
                                        </p:tgtEl>
                                        <p:attrNameLst>
                                          <p:attrName>style.visibility</p:attrName>
                                        </p:attrNameLst>
                                      </p:cBhvr>
                                      <p:to>
                                        <p:strVal val="visible"/>
                                      </p:to>
                                    </p:set>
                                    <p:animEffect transition="in" filter="wipe(up)">
                                      <p:cBhvr>
                                        <p:cTn id="20" dur="2000"/>
                                        <p:tgtEl>
                                          <p:spTgt spid="4">
                                            <p:graphicEl>
                                              <a:dgm id="{8C13AF85-8C86-46B0-B3DF-6B55F5590A6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C6E7FA7F-3716-455F-9EED-BF74537F8DE0}"/>
                                            </p:graphicEl>
                                          </p:spTgt>
                                        </p:tgtEl>
                                        <p:attrNameLst>
                                          <p:attrName>style.visibility</p:attrName>
                                        </p:attrNameLst>
                                      </p:cBhvr>
                                      <p:to>
                                        <p:strVal val="visible"/>
                                      </p:to>
                                    </p:set>
                                    <p:animEffect transition="in" filter="wipe(up)">
                                      <p:cBhvr>
                                        <p:cTn id="23" dur="2000"/>
                                        <p:tgtEl>
                                          <p:spTgt spid="4">
                                            <p:graphicEl>
                                              <a:dgm id="{C6E7FA7F-3716-455F-9EED-BF74537F8D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0033EE7-D0EE-47A0-81B9-3FB9228EE8F0}"/>
                                            </p:graphicEl>
                                          </p:spTgt>
                                        </p:tgtEl>
                                        <p:attrNameLst>
                                          <p:attrName>style.visibility</p:attrName>
                                        </p:attrNameLst>
                                      </p:cBhvr>
                                      <p:to>
                                        <p:strVal val="visible"/>
                                      </p:to>
                                    </p:set>
                                    <p:animEffect transition="in" filter="wipe(up)">
                                      <p:cBhvr>
                                        <p:cTn id="28" dur="2000"/>
                                        <p:tgtEl>
                                          <p:spTgt spid="4">
                                            <p:graphicEl>
                                              <a:dgm id="{90033EE7-D0EE-47A0-81B9-3FB9228EE8F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AAD2BB9-F8D2-4DC6-A8AB-4FD402F665A7}"/>
                                            </p:graphicEl>
                                          </p:spTgt>
                                        </p:tgtEl>
                                        <p:attrNameLst>
                                          <p:attrName>style.visibility</p:attrName>
                                        </p:attrNameLst>
                                      </p:cBhvr>
                                      <p:to>
                                        <p:strVal val="visible"/>
                                      </p:to>
                                    </p:set>
                                    <p:animEffect transition="in" filter="wipe(up)">
                                      <p:cBhvr>
                                        <p:cTn id="31" dur="2000"/>
                                        <p:tgtEl>
                                          <p:spTgt spid="4">
                                            <p:graphicEl>
                                              <a:dgm id="{4AAD2BB9-F8D2-4DC6-A8AB-4FD402F66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9218" name="Picture 2"/>
          <p:cNvPicPr>
            <a:picLocks noGrp="1" noChangeAspect="1" noChangeArrowheads="1"/>
          </p:cNvPicPr>
          <p:nvPr>
            <p:ph sz="half" idx="2"/>
          </p:nvPr>
        </p:nvPicPr>
        <p:blipFill>
          <a:blip r:embed="rId3"/>
          <a:srcRect/>
          <a:stretch>
            <a:fillRect/>
          </a:stretch>
        </p:blipFill>
        <p:spPr bwMode="auto">
          <a:xfrm>
            <a:off x="152400" y="1676400"/>
            <a:ext cx="7896225" cy="4800600"/>
          </a:xfrm>
          <a:prstGeom prst="rect">
            <a:avLst/>
          </a:prstGeom>
          <a:noFill/>
          <a:ln w="9525">
            <a:noFill/>
            <a:miter lim="800000"/>
            <a:headEnd/>
            <a:tailEnd/>
          </a:ln>
          <a:effectLst/>
        </p:spPr>
      </p:pic>
      <p:sp>
        <p:nvSpPr>
          <p:cNvPr id="4" name="مربع نص 3"/>
          <p:cNvSpPr txBox="1"/>
          <p:nvPr/>
        </p:nvSpPr>
        <p:spPr>
          <a:xfrm>
            <a:off x="6248400" y="5486400"/>
            <a:ext cx="2667000"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pPr algn="ctr"/>
            <a:r>
              <a:rPr lang="ar-SY" b="1" dirty="0">
                <a:solidFill>
                  <a:srgbClr val="002060"/>
                </a:solidFill>
                <a:latin typeface="Simplified Arabic" pitchFamily="18" charset="-78"/>
                <a:cs typeface="Simplified Arabic" pitchFamily="18" charset="-78"/>
              </a:rPr>
              <a:t>إدارة الخدمات الطبية العسكرية</a:t>
            </a:r>
            <a:endParaRPr lang="en-US" b="1" dirty="0">
              <a:solidFill>
                <a:srgbClr val="00206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206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
        <p:nvSpPr>
          <p:cNvPr id="4" name="مربع نص 3"/>
          <p:cNvSpPr txBox="1"/>
          <p:nvPr/>
        </p:nvSpPr>
        <p:spPr>
          <a:xfrm>
            <a:off x="3048000" y="6400800"/>
            <a:ext cx="2667000"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rtlCol="0">
            <a:spAutoFit/>
          </a:bodyPr>
          <a:lstStyle/>
          <a:p>
            <a:pPr algn="ctr"/>
            <a:r>
              <a:rPr lang="ar-SY" b="1" dirty="0">
                <a:solidFill>
                  <a:srgbClr val="002060"/>
                </a:solidFill>
                <a:latin typeface="Simplified Arabic" pitchFamily="18" charset="-78"/>
                <a:cs typeface="Simplified Arabic" pitchFamily="18" charset="-78"/>
              </a:rPr>
              <a:t>إدارة الخدمات الطبية العسكرية</a:t>
            </a:r>
            <a:endParaRPr lang="en-US" b="1" dirty="0">
              <a:solidFill>
                <a:srgbClr val="002060"/>
              </a:solidFill>
              <a:latin typeface="Simplified Arabic" pitchFamily="18" charset="-78"/>
              <a:cs typeface="Simplified Arabic" pitchFamily="18" charset="-78"/>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2353468" y="-328616"/>
            <a:ext cx="4528348" cy="8625682"/>
          </a:xfrm>
          <a:prstGeom prst="rect">
            <a:avLst/>
          </a:prstGeom>
          <a:ln>
            <a:noFill/>
          </a:ln>
          <a:effectLst>
            <a:softEdge rad="112500"/>
          </a:effectLst>
        </p:spPr>
      </p:pic>
    </p:spTree>
    <p:extLst>
      <p:ext uri="{BB962C8B-B14F-4D97-AF65-F5344CB8AC3E}">
        <p14:creationId xmlns:p14="http://schemas.microsoft.com/office/powerpoint/2010/main" val="219275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8194" name="Picture 2"/>
          <p:cNvPicPr>
            <a:picLocks noGrp="1" noChangeAspect="1" noChangeArrowheads="1"/>
          </p:cNvPicPr>
          <p:nvPr>
            <p:ph sz="half" idx="2"/>
          </p:nvPr>
        </p:nvPicPr>
        <p:blipFill>
          <a:blip r:embed="rId3"/>
          <a:srcRect/>
          <a:stretch>
            <a:fillRect/>
          </a:stretch>
        </p:blipFill>
        <p:spPr bwMode="auto">
          <a:xfrm>
            <a:off x="762000" y="1828800"/>
            <a:ext cx="7591755" cy="3505200"/>
          </a:xfrm>
          <a:prstGeom prst="rect">
            <a:avLst/>
          </a:prstGeom>
          <a:noFill/>
          <a:ln w="9525">
            <a:noFill/>
            <a:miter lim="800000"/>
            <a:headEnd/>
            <a:tailEnd/>
          </a:ln>
          <a:effectLst/>
        </p:spPr>
      </p:pic>
      <p:sp>
        <p:nvSpPr>
          <p:cNvPr id="4" name="مربع نص 3"/>
          <p:cNvSpPr txBox="1"/>
          <p:nvPr/>
        </p:nvSpPr>
        <p:spPr>
          <a:xfrm>
            <a:off x="304800" y="5791200"/>
            <a:ext cx="5638800" cy="369332"/>
          </a:xfrm>
          <a:prstGeom prst="rect">
            <a:avLst/>
          </a:prstGeom>
          <a:noFill/>
        </p:spPr>
        <p:txBody>
          <a:bodyPr wrap="square" rtlCol="0">
            <a:spAutoFit/>
          </a:bodyPr>
          <a:lstStyle/>
          <a:p>
            <a:pPr algn="ctr"/>
            <a:r>
              <a:rPr lang="en-US" b="1" dirty="0">
                <a:solidFill>
                  <a:srgbClr val="C00000"/>
                </a:solidFill>
              </a:rPr>
              <a:t>This is a preprint. It has not completed peer review</a:t>
            </a:r>
          </a:p>
        </p:txBody>
      </p:sp>
    </p:spTree>
    <p:extLst>
      <p:ext uri="{BB962C8B-B14F-4D97-AF65-F5344CB8AC3E}">
        <p14:creationId xmlns:p14="http://schemas.microsoft.com/office/powerpoint/2010/main" val="195364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4252316577"/>
              </p:ext>
            </p:extLst>
          </p:nvPr>
        </p:nvGraphicFramePr>
        <p:xfrm>
          <a:off x="285720" y="1738290"/>
          <a:ext cx="8629680" cy="4967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8058FBFF-1437-4A9D-A3B8-01ADF988449F}"/>
                                            </p:graphicEl>
                                          </p:spTgt>
                                        </p:tgtEl>
                                        <p:attrNameLst>
                                          <p:attrName>style.visibility</p:attrName>
                                        </p:attrNameLst>
                                      </p:cBhvr>
                                      <p:to>
                                        <p:strVal val="visible"/>
                                      </p:to>
                                    </p:set>
                                    <p:animEffect transition="in" filter="wipe(up)">
                                      <p:cBhvr>
                                        <p:cTn id="7" dur="2000"/>
                                        <p:tgtEl>
                                          <p:spTgt spid="4">
                                            <p:graphicEl>
                                              <a:dgm id="{8058FBFF-1437-4A9D-A3B8-01ADF98844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E648E75-5EE1-40F8-AAFC-7A52D2E74050}"/>
                                            </p:graphicEl>
                                          </p:spTgt>
                                        </p:tgtEl>
                                        <p:attrNameLst>
                                          <p:attrName>style.visibility</p:attrName>
                                        </p:attrNameLst>
                                      </p:cBhvr>
                                      <p:to>
                                        <p:strVal val="visible"/>
                                      </p:to>
                                    </p:set>
                                    <p:animEffect transition="in" filter="wipe(up)">
                                      <p:cBhvr>
                                        <p:cTn id="12" dur="2000"/>
                                        <p:tgtEl>
                                          <p:spTgt spid="4">
                                            <p:graphicEl>
                                              <a:dgm id="{9E648E75-5EE1-40F8-AAFC-7A52D2E7405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3276A5D1-58F1-46B0-9580-AD1F4AB388B7}"/>
                                            </p:graphicEl>
                                          </p:spTgt>
                                        </p:tgtEl>
                                        <p:attrNameLst>
                                          <p:attrName>style.visibility</p:attrName>
                                        </p:attrNameLst>
                                      </p:cBhvr>
                                      <p:to>
                                        <p:strVal val="visible"/>
                                      </p:to>
                                    </p:set>
                                    <p:animEffect transition="in" filter="wipe(up)">
                                      <p:cBhvr>
                                        <p:cTn id="15" dur="2000"/>
                                        <p:tgtEl>
                                          <p:spTgt spid="4">
                                            <p:graphicEl>
                                              <a:dgm id="{3276A5D1-58F1-46B0-9580-AD1F4AB388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C13AF85-8C86-46B0-B3DF-6B55F5590A62}"/>
                                            </p:graphicEl>
                                          </p:spTgt>
                                        </p:tgtEl>
                                        <p:attrNameLst>
                                          <p:attrName>style.visibility</p:attrName>
                                        </p:attrNameLst>
                                      </p:cBhvr>
                                      <p:to>
                                        <p:strVal val="visible"/>
                                      </p:to>
                                    </p:set>
                                    <p:animEffect transition="in" filter="wipe(up)">
                                      <p:cBhvr>
                                        <p:cTn id="20" dur="2000"/>
                                        <p:tgtEl>
                                          <p:spTgt spid="4">
                                            <p:graphicEl>
                                              <a:dgm id="{8C13AF85-8C86-46B0-B3DF-6B55F5590A6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C6E7FA7F-3716-455F-9EED-BF74537F8DE0}"/>
                                            </p:graphicEl>
                                          </p:spTgt>
                                        </p:tgtEl>
                                        <p:attrNameLst>
                                          <p:attrName>style.visibility</p:attrName>
                                        </p:attrNameLst>
                                      </p:cBhvr>
                                      <p:to>
                                        <p:strVal val="visible"/>
                                      </p:to>
                                    </p:set>
                                    <p:animEffect transition="in" filter="wipe(up)">
                                      <p:cBhvr>
                                        <p:cTn id="23" dur="2000"/>
                                        <p:tgtEl>
                                          <p:spTgt spid="4">
                                            <p:graphicEl>
                                              <a:dgm id="{C6E7FA7F-3716-455F-9EED-BF74537F8D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0033EE7-D0EE-47A0-81B9-3FB9228EE8F0}"/>
                                            </p:graphicEl>
                                          </p:spTgt>
                                        </p:tgtEl>
                                        <p:attrNameLst>
                                          <p:attrName>style.visibility</p:attrName>
                                        </p:attrNameLst>
                                      </p:cBhvr>
                                      <p:to>
                                        <p:strVal val="visible"/>
                                      </p:to>
                                    </p:set>
                                    <p:animEffect transition="in" filter="wipe(up)">
                                      <p:cBhvr>
                                        <p:cTn id="28" dur="2000"/>
                                        <p:tgtEl>
                                          <p:spTgt spid="4">
                                            <p:graphicEl>
                                              <a:dgm id="{90033EE7-D0EE-47A0-81B9-3FB9228EE8F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AAD2BB9-F8D2-4DC6-A8AB-4FD402F665A7}"/>
                                            </p:graphicEl>
                                          </p:spTgt>
                                        </p:tgtEl>
                                        <p:attrNameLst>
                                          <p:attrName>style.visibility</p:attrName>
                                        </p:attrNameLst>
                                      </p:cBhvr>
                                      <p:to>
                                        <p:strVal val="visible"/>
                                      </p:to>
                                    </p:set>
                                    <p:animEffect transition="in" filter="wipe(up)">
                                      <p:cBhvr>
                                        <p:cTn id="31" dur="2000"/>
                                        <p:tgtEl>
                                          <p:spTgt spid="4">
                                            <p:graphicEl>
                                              <a:dgm id="{4AAD2BB9-F8D2-4DC6-A8AB-4FD402F66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2185664643"/>
              </p:ext>
            </p:extLst>
          </p:nvPr>
        </p:nvGraphicFramePr>
        <p:xfrm>
          <a:off x="285720" y="1814514"/>
          <a:ext cx="840108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8058FBFF-1437-4A9D-A3B8-01ADF988449F}"/>
                                            </p:graphicEl>
                                          </p:spTgt>
                                        </p:tgtEl>
                                        <p:attrNameLst>
                                          <p:attrName>style.visibility</p:attrName>
                                        </p:attrNameLst>
                                      </p:cBhvr>
                                      <p:to>
                                        <p:strVal val="visible"/>
                                      </p:to>
                                    </p:set>
                                    <p:animEffect transition="in" filter="wipe(up)">
                                      <p:cBhvr>
                                        <p:cTn id="7" dur="2000"/>
                                        <p:tgtEl>
                                          <p:spTgt spid="4">
                                            <p:graphicEl>
                                              <a:dgm id="{8058FBFF-1437-4A9D-A3B8-01ADF98844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E648E75-5EE1-40F8-AAFC-7A52D2E74050}"/>
                                            </p:graphicEl>
                                          </p:spTgt>
                                        </p:tgtEl>
                                        <p:attrNameLst>
                                          <p:attrName>style.visibility</p:attrName>
                                        </p:attrNameLst>
                                      </p:cBhvr>
                                      <p:to>
                                        <p:strVal val="visible"/>
                                      </p:to>
                                    </p:set>
                                    <p:animEffect transition="in" filter="wipe(up)">
                                      <p:cBhvr>
                                        <p:cTn id="12" dur="2000"/>
                                        <p:tgtEl>
                                          <p:spTgt spid="4">
                                            <p:graphicEl>
                                              <a:dgm id="{9E648E75-5EE1-40F8-AAFC-7A52D2E7405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3276A5D1-58F1-46B0-9580-AD1F4AB388B7}"/>
                                            </p:graphicEl>
                                          </p:spTgt>
                                        </p:tgtEl>
                                        <p:attrNameLst>
                                          <p:attrName>style.visibility</p:attrName>
                                        </p:attrNameLst>
                                      </p:cBhvr>
                                      <p:to>
                                        <p:strVal val="visible"/>
                                      </p:to>
                                    </p:set>
                                    <p:animEffect transition="in" filter="wipe(up)">
                                      <p:cBhvr>
                                        <p:cTn id="15" dur="2000"/>
                                        <p:tgtEl>
                                          <p:spTgt spid="4">
                                            <p:graphicEl>
                                              <a:dgm id="{3276A5D1-58F1-46B0-9580-AD1F4AB388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C13AF85-8C86-46B0-B3DF-6B55F5590A62}"/>
                                            </p:graphicEl>
                                          </p:spTgt>
                                        </p:tgtEl>
                                        <p:attrNameLst>
                                          <p:attrName>style.visibility</p:attrName>
                                        </p:attrNameLst>
                                      </p:cBhvr>
                                      <p:to>
                                        <p:strVal val="visible"/>
                                      </p:to>
                                    </p:set>
                                    <p:animEffect transition="in" filter="wipe(up)">
                                      <p:cBhvr>
                                        <p:cTn id="20" dur="2000"/>
                                        <p:tgtEl>
                                          <p:spTgt spid="4">
                                            <p:graphicEl>
                                              <a:dgm id="{8C13AF85-8C86-46B0-B3DF-6B55F5590A6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C6E7FA7F-3716-455F-9EED-BF74537F8DE0}"/>
                                            </p:graphicEl>
                                          </p:spTgt>
                                        </p:tgtEl>
                                        <p:attrNameLst>
                                          <p:attrName>style.visibility</p:attrName>
                                        </p:attrNameLst>
                                      </p:cBhvr>
                                      <p:to>
                                        <p:strVal val="visible"/>
                                      </p:to>
                                    </p:set>
                                    <p:animEffect transition="in" filter="wipe(up)">
                                      <p:cBhvr>
                                        <p:cTn id="23" dur="2000"/>
                                        <p:tgtEl>
                                          <p:spTgt spid="4">
                                            <p:graphicEl>
                                              <a:dgm id="{C6E7FA7F-3716-455F-9EED-BF74537F8D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0033EE7-D0EE-47A0-81B9-3FB9228EE8F0}"/>
                                            </p:graphicEl>
                                          </p:spTgt>
                                        </p:tgtEl>
                                        <p:attrNameLst>
                                          <p:attrName>style.visibility</p:attrName>
                                        </p:attrNameLst>
                                      </p:cBhvr>
                                      <p:to>
                                        <p:strVal val="visible"/>
                                      </p:to>
                                    </p:set>
                                    <p:animEffect transition="in" filter="wipe(up)">
                                      <p:cBhvr>
                                        <p:cTn id="28" dur="2000"/>
                                        <p:tgtEl>
                                          <p:spTgt spid="4">
                                            <p:graphicEl>
                                              <a:dgm id="{90033EE7-D0EE-47A0-81B9-3FB9228EE8F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AAD2BB9-F8D2-4DC6-A8AB-4FD402F665A7}"/>
                                            </p:graphicEl>
                                          </p:spTgt>
                                        </p:tgtEl>
                                        <p:attrNameLst>
                                          <p:attrName>style.visibility</p:attrName>
                                        </p:attrNameLst>
                                      </p:cBhvr>
                                      <p:to>
                                        <p:strVal val="visible"/>
                                      </p:to>
                                    </p:set>
                                    <p:animEffect transition="in" filter="wipe(up)">
                                      <p:cBhvr>
                                        <p:cTn id="31" dur="2000"/>
                                        <p:tgtEl>
                                          <p:spTgt spid="4">
                                            <p:graphicEl>
                                              <a:dgm id="{4AAD2BB9-F8D2-4DC6-A8AB-4FD402F66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2185664643"/>
              </p:ext>
            </p:extLst>
          </p:nvPr>
        </p:nvGraphicFramePr>
        <p:xfrm>
          <a:off x="285720" y="1814514"/>
          <a:ext cx="840108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8058FBFF-1437-4A9D-A3B8-01ADF988449F}"/>
                                            </p:graphicEl>
                                          </p:spTgt>
                                        </p:tgtEl>
                                        <p:attrNameLst>
                                          <p:attrName>style.visibility</p:attrName>
                                        </p:attrNameLst>
                                      </p:cBhvr>
                                      <p:to>
                                        <p:strVal val="visible"/>
                                      </p:to>
                                    </p:set>
                                    <p:animEffect transition="in" filter="wipe(up)">
                                      <p:cBhvr>
                                        <p:cTn id="7" dur="2000"/>
                                        <p:tgtEl>
                                          <p:spTgt spid="4">
                                            <p:graphicEl>
                                              <a:dgm id="{8058FBFF-1437-4A9D-A3B8-01ADF98844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E648E75-5EE1-40F8-AAFC-7A52D2E74050}"/>
                                            </p:graphicEl>
                                          </p:spTgt>
                                        </p:tgtEl>
                                        <p:attrNameLst>
                                          <p:attrName>style.visibility</p:attrName>
                                        </p:attrNameLst>
                                      </p:cBhvr>
                                      <p:to>
                                        <p:strVal val="visible"/>
                                      </p:to>
                                    </p:set>
                                    <p:animEffect transition="in" filter="wipe(up)">
                                      <p:cBhvr>
                                        <p:cTn id="12" dur="2000"/>
                                        <p:tgtEl>
                                          <p:spTgt spid="4">
                                            <p:graphicEl>
                                              <a:dgm id="{9E648E75-5EE1-40F8-AAFC-7A52D2E7405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3276A5D1-58F1-46B0-9580-AD1F4AB388B7}"/>
                                            </p:graphicEl>
                                          </p:spTgt>
                                        </p:tgtEl>
                                        <p:attrNameLst>
                                          <p:attrName>style.visibility</p:attrName>
                                        </p:attrNameLst>
                                      </p:cBhvr>
                                      <p:to>
                                        <p:strVal val="visible"/>
                                      </p:to>
                                    </p:set>
                                    <p:animEffect transition="in" filter="wipe(up)">
                                      <p:cBhvr>
                                        <p:cTn id="15" dur="2000"/>
                                        <p:tgtEl>
                                          <p:spTgt spid="4">
                                            <p:graphicEl>
                                              <a:dgm id="{3276A5D1-58F1-46B0-9580-AD1F4AB388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C13AF85-8C86-46B0-B3DF-6B55F5590A62}"/>
                                            </p:graphicEl>
                                          </p:spTgt>
                                        </p:tgtEl>
                                        <p:attrNameLst>
                                          <p:attrName>style.visibility</p:attrName>
                                        </p:attrNameLst>
                                      </p:cBhvr>
                                      <p:to>
                                        <p:strVal val="visible"/>
                                      </p:to>
                                    </p:set>
                                    <p:animEffect transition="in" filter="wipe(up)">
                                      <p:cBhvr>
                                        <p:cTn id="20" dur="2000"/>
                                        <p:tgtEl>
                                          <p:spTgt spid="4">
                                            <p:graphicEl>
                                              <a:dgm id="{8C13AF85-8C86-46B0-B3DF-6B55F5590A6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C6E7FA7F-3716-455F-9EED-BF74537F8DE0}"/>
                                            </p:graphicEl>
                                          </p:spTgt>
                                        </p:tgtEl>
                                        <p:attrNameLst>
                                          <p:attrName>style.visibility</p:attrName>
                                        </p:attrNameLst>
                                      </p:cBhvr>
                                      <p:to>
                                        <p:strVal val="visible"/>
                                      </p:to>
                                    </p:set>
                                    <p:animEffect transition="in" filter="wipe(up)">
                                      <p:cBhvr>
                                        <p:cTn id="23" dur="2000"/>
                                        <p:tgtEl>
                                          <p:spTgt spid="4">
                                            <p:graphicEl>
                                              <a:dgm id="{C6E7FA7F-3716-455F-9EED-BF74537F8D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90033EE7-D0EE-47A0-81B9-3FB9228EE8F0}"/>
                                            </p:graphicEl>
                                          </p:spTgt>
                                        </p:tgtEl>
                                        <p:attrNameLst>
                                          <p:attrName>style.visibility</p:attrName>
                                        </p:attrNameLst>
                                      </p:cBhvr>
                                      <p:to>
                                        <p:strVal val="visible"/>
                                      </p:to>
                                    </p:set>
                                    <p:animEffect transition="in" filter="wipe(up)">
                                      <p:cBhvr>
                                        <p:cTn id="28" dur="2000"/>
                                        <p:tgtEl>
                                          <p:spTgt spid="4">
                                            <p:graphicEl>
                                              <a:dgm id="{90033EE7-D0EE-47A0-81B9-3FB9228EE8F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AAD2BB9-F8D2-4DC6-A8AB-4FD402F665A7}"/>
                                            </p:graphicEl>
                                          </p:spTgt>
                                        </p:tgtEl>
                                        <p:attrNameLst>
                                          <p:attrName>style.visibility</p:attrName>
                                        </p:attrNameLst>
                                      </p:cBhvr>
                                      <p:to>
                                        <p:strVal val="visible"/>
                                      </p:to>
                                    </p:set>
                                    <p:animEffect transition="in" filter="wipe(up)">
                                      <p:cBhvr>
                                        <p:cTn id="31" dur="2000"/>
                                        <p:tgtEl>
                                          <p:spTgt spid="4">
                                            <p:graphicEl>
                                              <a:dgm id="{4AAD2BB9-F8D2-4DC6-A8AB-4FD402F66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1171524" y="1500182"/>
            <a:ext cx="7286676" cy="785818"/>
          </a:xfrm>
        </p:spPr>
        <p:txBody>
          <a:bodyPr/>
          <a:lstStyle/>
          <a:p>
            <a:pPr algn="ctr">
              <a:buNone/>
            </a:pPr>
            <a:r>
              <a:rPr lang="ar-SY" b="1" u="sng" dirty="0">
                <a:solidFill>
                  <a:srgbClr val="C00000"/>
                </a:solidFill>
                <a:latin typeface="Simplified Arabic" pitchFamily="18" charset="-78"/>
                <a:cs typeface="Simplified Arabic" pitchFamily="18" charset="-78"/>
              </a:rPr>
              <a:t>بنية الفيروسات التاجية</a:t>
            </a:r>
            <a:r>
              <a:rPr lang="ar-SY" sz="2400" b="1" u="sng" dirty="0">
                <a:solidFill>
                  <a:srgbClr val="C00000"/>
                </a:solidFill>
                <a:latin typeface="Simplified Arabic" pitchFamily="18" charset="-78"/>
                <a:cs typeface="Simplified Arabic" pitchFamily="18" charset="-78"/>
              </a:rPr>
              <a:t>:</a:t>
            </a:r>
            <a:endParaRPr lang="en-US" b="1" u="sng" dirty="0">
              <a:solidFill>
                <a:srgbClr val="C00000"/>
              </a:solidFill>
              <a:latin typeface="Simplified Arabic" pitchFamily="18" charset="-78"/>
              <a:cs typeface="Simplified Arabic" pitchFamily="18" charset="-78"/>
            </a:endParaRPr>
          </a:p>
        </p:txBody>
      </p:sp>
      <p:pic>
        <p:nvPicPr>
          <p:cNvPr id="1027" name="Picture 3"/>
          <p:cNvPicPr>
            <a:picLocks noGrp="1" noChangeAspect="1" noChangeArrowheads="1"/>
          </p:cNvPicPr>
          <p:nvPr>
            <p:ph sz="half" idx="1"/>
          </p:nvPr>
        </p:nvPicPr>
        <p:blipFill>
          <a:blip r:embed="rId2"/>
          <a:srcRect l="1835" t="1449" r="2752" b="34782"/>
          <a:stretch>
            <a:fillRect/>
          </a:stretch>
        </p:blipFill>
        <p:spPr bwMode="auto">
          <a:xfrm>
            <a:off x="3429000" y="2209800"/>
            <a:ext cx="5638800" cy="4419600"/>
          </a:xfrm>
          <a:prstGeom prst="rect">
            <a:avLst/>
          </a:prstGeom>
          <a:noFill/>
          <a:ln w="9525">
            <a:noFill/>
            <a:miter lim="800000"/>
            <a:headEnd/>
            <a:tailEnd/>
          </a:ln>
          <a:effectLst/>
        </p:spPr>
      </p:pic>
      <p:pic>
        <p:nvPicPr>
          <p:cNvPr id="18" name="عنصر نائب للمحتوى 6" descr="Capture6.PNG"/>
          <p:cNvPicPr>
            <a:picLocks noChangeAspect="1"/>
          </p:cNvPicPr>
          <p:nvPr/>
        </p:nvPicPr>
        <p:blipFill>
          <a:blip r:embed="rId3"/>
          <a:stretch>
            <a:fillRect/>
          </a:stretch>
        </p:blipFill>
        <p:spPr>
          <a:xfrm>
            <a:off x="0" y="0"/>
            <a:ext cx="9144000" cy="1428736"/>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76201" y="2117724"/>
            <a:ext cx="3276599" cy="4435476"/>
          </a:xfrm>
          <a:prstGeom prst="rect">
            <a:avLst/>
          </a:prstGeom>
          <a:noFill/>
          <a:ln w="9525">
            <a:noFill/>
            <a:miter lim="800000"/>
            <a:headEnd/>
            <a:tailEnd/>
          </a:ln>
          <a:effectLst/>
        </p:spPr>
      </p:pic>
      <p:sp>
        <p:nvSpPr>
          <p:cNvPr id="2" name="TextBox 1"/>
          <p:cNvSpPr txBox="1"/>
          <p:nvPr/>
        </p:nvSpPr>
        <p:spPr>
          <a:xfrm>
            <a:off x="2667000" y="6172200"/>
            <a:ext cx="2133600" cy="457200"/>
          </a:xfrm>
          <a:prstGeom prst="rect">
            <a:avLst/>
          </a:prstGeom>
          <a:noFill/>
        </p:spPr>
        <p:txBody>
          <a:bodyPr wrap="square" rtlCol="1">
            <a:spAutoFit/>
          </a:bodyPr>
          <a:lstStyle/>
          <a:p>
            <a:endParaRPr lang="ar-SY" dirty="0"/>
          </a:p>
        </p:txBody>
      </p:sp>
      <p:sp>
        <p:nvSpPr>
          <p:cNvPr id="7" name="مربع نص 6"/>
          <p:cNvSpPr txBox="1"/>
          <p:nvPr/>
        </p:nvSpPr>
        <p:spPr>
          <a:xfrm>
            <a:off x="1857356" y="6324921"/>
            <a:ext cx="5572164" cy="461665"/>
          </a:xfrm>
          <a:prstGeom prst="rect">
            <a:avLst/>
          </a:prstGeom>
          <a:noFill/>
        </p:spPr>
        <p:txBody>
          <a:bodyPr wrap="square" rtlCol="0">
            <a:spAutoFit/>
          </a:bodyPr>
          <a:lstStyle/>
          <a:p>
            <a:pPr algn="ctr"/>
            <a:r>
              <a:rPr lang="en-US" sz="1200" b="1" dirty="0">
                <a:solidFill>
                  <a:srgbClr val="002060"/>
                </a:solidFill>
              </a:rPr>
              <a:t>Adopted from </a:t>
            </a:r>
            <a:r>
              <a:rPr lang="en-US" sz="1200" b="1" dirty="0" err="1">
                <a:solidFill>
                  <a:srgbClr val="002060"/>
                </a:solidFill>
              </a:rPr>
              <a:t>Coronavirus</a:t>
            </a:r>
            <a:r>
              <a:rPr lang="en-US" sz="1200" b="1" dirty="0">
                <a:solidFill>
                  <a:srgbClr val="002060"/>
                </a:solidFill>
              </a:rPr>
              <a:t> (SARS-CoV-2) Viral Proteins. www.sigmaaldrich.com</a:t>
            </a:r>
          </a:p>
          <a:p>
            <a:pPr algn="l"/>
            <a:endParaRPr lang="en-US" sz="12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graphicFrame>
        <p:nvGraphicFramePr>
          <p:cNvPr id="4" name="عنصر نائب للمحتوى 3"/>
          <p:cNvGraphicFramePr>
            <a:graphicFrameLocks noGrp="1"/>
          </p:cNvGraphicFramePr>
          <p:nvPr>
            <p:ph sz="half" idx="2"/>
            <p:extLst>
              <p:ext uri="{D42A27DB-BD31-4B8C-83A1-F6EECF244321}">
                <p14:modId xmlns:p14="http://schemas.microsoft.com/office/powerpoint/2010/main" val="2588961069"/>
              </p:ext>
            </p:extLst>
          </p:nvPr>
        </p:nvGraphicFramePr>
        <p:xfrm>
          <a:off x="285720" y="1814514"/>
          <a:ext cx="840108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4F9F44B4-BDC5-4D27-A987-64EBEB0E91E1}"/>
                                            </p:graphicEl>
                                          </p:spTgt>
                                        </p:tgtEl>
                                        <p:attrNameLst>
                                          <p:attrName>style.visibility</p:attrName>
                                        </p:attrNameLst>
                                      </p:cBhvr>
                                      <p:to>
                                        <p:strVal val="visible"/>
                                      </p:to>
                                    </p:set>
                                    <p:animEffect transition="in" filter="wipe(up)">
                                      <p:cBhvr>
                                        <p:cTn id="7" dur="2000"/>
                                        <p:tgtEl>
                                          <p:spTgt spid="4">
                                            <p:graphicEl>
                                              <a:dgm id="{4F9F44B4-BDC5-4D27-A987-64EBEB0E91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9F18FBDE-CBF9-490F-B2D2-2ABAF792FEF0}"/>
                                            </p:graphicEl>
                                          </p:spTgt>
                                        </p:tgtEl>
                                        <p:attrNameLst>
                                          <p:attrName>style.visibility</p:attrName>
                                        </p:attrNameLst>
                                      </p:cBhvr>
                                      <p:to>
                                        <p:strVal val="visible"/>
                                      </p:to>
                                    </p:set>
                                    <p:animEffect transition="in" filter="wipe(up)">
                                      <p:cBhvr>
                                        <p:cTn id="12" dur="2000"/>
                                        <p:tgtEl>
                                          <p:spTgt spid="4">
                                            <p:graphicEl>
                                              <a:dgm id="{9F18FBDE-CBF9-490F-B2D2-2ABAF792FEF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2F2450C8-C18B-4381-A733-28E012E46B9E}"/>
                                            </p:graphicEl>
                                          </p:spTgt>
                                        </p:tgtEl>
                                        <p:attrNameLst>
                                          <p:attrName>style.visibility</p:attrName>
                                        </p:attrNameLst>
                                      </p:cBhvr>
                                      <p:to>
                                        <p:strVal val="visible"/>
                                      </p:to>
                                    </p:set>
                                    <p:animEffect transition="in" filter="wipe(up)">
                                      <p:cBhvr>
                                        <p:cTn id="15" dur="2000"/>
                                        <p:tgtEl>
                                          <p:spTgt spid="4">
                                            <p:graphicEl>
                                              <a:dgm id="{2F2450C8-C18B-4381-A733-28E012E46B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5456E6F5-8274-463A-964B-3C7F12D33DAF}"/>
                                            </p:graphicEl>
                                          </p:spTgt>
                                        </p:tgtEl>
                                        <p:attrNameLst>
                                          <p:attrName>style.visibility</p:attrName>
                                        </p:attrNameLst>
                                      </p:cBhvr>
                                      <p:to>
                                        <p:strVal val="visible"/>
                                      </p:to>
                                    </p:set>
                                    <p:animEffect transition="in" filter="wipe(up)">
                                      <p:cBhvr>
                                        <p:cTn id="20" dur="2000"/>
                                        <p:tgtEl>
                                          <p:spTgt spid="4">
                                            <p:graphicEl>
                                              <a:dgm id="{5456E6F5-8274-463A-964B-3C7F12D33DAF}"/>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9F76DCBD-9213-4A62-BD7F-69502999BDFE}"/>
                                            </p:graphicEl>
                                          </p:spTgt>
                                        </p:tgtEl>
                                        <p:attrNameLst>
                                          <p:attrName>style.visibility</p:attrName>
                                        </p:attrNameLst>
                                      </p:cBhvr>
                                      <p:to>
                                        <p:strVal val="visible"/>
                                      </p:to>
                                    </p:set>
                                    <p:animEffect transition="in" filter="wipe(up)">
                                      <p:cBhvr>
                                        <p:cTn id="23" dur="2000"/>
                                        <p:tgtEl>
                                          <p:spTgt spid="4">
                                            <p:graphicEl>
                                              <a:dgm id="{9F76DCBD-9213-4A62-BD7F-69502999BD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2C742810-9443-4F6D-9D27-1CF06EB3D53F}"/>
                                            </p:graphicEl>
                                          </p:spTgt>
                                        </p:tgtEl>
                                        <p:attrNameLst>
                                          <p:attrName>style.visibility</p:attrName>
                                        </p:attrNameLst>
                                      </p:cBhvr>
                                      <p:to>
                                        <p:strVal val="visible"/>
                                      </p:to>
                                    </p:set>
                                    <p:animEffect transition="in" filter="wipe(up)">
                                      <p:cBhvr>
                                        <p:cTn id="28" dur="2000"/>
                                        <p:tgtEl>
                                          <p:spTgt spid="4">
                                            <p:graphicEl>
                                              <a:dgm id="{2C742810-9443-4F6D-9D27-1CF06EB3D53F}"/>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1FA09467-9BF8-4B4E-97FD-01FF6781C365}"/>
                                            </p:graphicEl>
                                          </p:spTgt>
                                        </p:tgtEl>
                                        <p:attrNameLst>
                                          <p:attrName>style.visibility</p:attrName>
                                        </p:attrNameLst>
                                      </p:cBhvr>
                                      <p:to>
                                        <p:strVal val="visible"/>
                                      </p:to>
                                    </p:set>
                                    <p:animEffect transition="in" filter="wipe(up)">
                                      <p:cBhvr>
                                        <p:cTn id="31" dur="2000"/>
                                        <p:tgtEl>
                                          <p:spTgt spid="4">
                                            <p:graphicEl>
                                              <a:dgm id="{1FA09467-9BF8-4B4E-97FD-01FF6781C36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BF45FC69-0D9A-4391-B57E-8A4C8913590D}"/>
                                            </p:graphicEl>
                                          </p:spTgt>
                                        </p:tgtEl>
                                        <p:attrNameLst>
                                          <p:attrName>style.visibility</p:attrName>
                                        </p:attrNameLst>
                                      </p:cBhvr>
                                      <p:to>
                                        <p:strVal val="visible"/>
                                      </p:to>
                                    </p:set>
                                    <p:animEffect transition="in" filter="wipe(up)">
                                      <p:cBhvr>
                                        <p:cTn id="36" dur="2000"/>
                                        <p:tgtEl>
                                          <p:spTgt spid="4">
                                            <p:graphicEl>
                                              <a:dgm id="{BF45FC69-0D9A-4391-B57E-8A4C8913590D}"/>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DD9A89C6-F8B1-4D64-B24C-35D6AA830649}"/>
                                            </p:graphicEl>
                                          </p:spTgt>
                                        </p:tgtEl>
                                        <p:attrNameLst>
                                          <p:attrName>style.visibility</p:attrName>
                                        </p:attrNameLst>
                                      </p:cBhvr>
                                      <p:to>
                                        <p:strVal val="visible"/>
                                      </p:to>
                                    </p:set>
                                    <p:animEffect transition="in" filter="wipe(up)">
                                      <p:cBhvr>
                                        <p:cTn id="39" dur="2000"/>
                                        <p:tgtEl>
                                          <p:spTgt spid="4">
                                            <p:graphicEl>
                                              <a:dgm id="{DD9A89C6-F8B1-4D64-B24C-35D6AA8306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571472" y="1676401"/>
            <a:ext cx="7967690" cy="685799"/>
          </a:xfrm>
        </p:spPr>
        <p:txBody>
          <a:bodyPr/>
          <a:lstStyle/>
          <a:p>
            <a:pPr algn="ctr"/>
            <a:r>
              <a:rPr lang="ar-SY" u="sng" dirty="0">
                <a:solidFill>
                  <a:srgbClr val="C00000"/>
                </a:solidFill>
              </a:rPr>
              <a:t>الجهاز </a:t>
            </a:r>
            <a:r>
              <a:rPr lang="ar-SY" u="sng" dirty="0" err="1">
                <a:solidFill>
                  <a:srgbClr val="C00000"/>
                </a:solidFill>
              </a:rPr>
              <a:t>والكيت</a:t>
            </a:r>
            <a:r>
              <a:rPr lang="ar-SY" u="sng" dirty="0">
                <a:solidFill>
                  <a:srgbClr val="C00000"/>
                </a:solidFill>
              </a:rPr>
              <a:t> المستخدم:</a:t>
            </a: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4098" name="Picture 2" descr="F:\dr.sahar presentation\Cap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4582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عنصر نائب للمحتوى 3"/>
          <p:cNvSpPr txBox="1">
            <a:spLocks/>
          </p:cNvSpPr>
          <p:nvPr/>
        </p:nvSpPr>
        <p:spPr>
          <a:xfrm>
            <a:off x="2743200" y="6019801"/>
            <a:ext cx="6324600" cy="68579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vert="horz" lIns="91440" tIns="45720" rIns="91440" bIns="45720" rtlCol="1">
            <a:normAutofit fontScale="85000" lnSpcReduction="10000"/>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Y" sz="2800" b="0" i="0" strike="noStrike" kern="1200" cap="none" spc="0" normalizeH="0" baseline="0" noProof="0" dirty="0">
                <a:ln>
                  <a:noFill/>
                </a:ln>
                <a:solidFill>
                  <a:srgbClr val="0070C0"/>
                </a:solidFill>
                <a:effectLst/>
                <a:uLnTx/>
                <a:uFillTx/>
                <a:latin typeface="+mn-lt"/>
                <a:ea typeface="+mn-ea"/>
                <a:cs typeface="+mn-cs"/>
              </a:rPr>
              <a:t>الشكر</a:t>
            </a:r>
            <a:r>
              <a:rPr kumimoji="0" lang="ar-SY" sz="2800" b="0" i="0" strike="noStrike" kern="1200" cap="none" spc="0" normalizeH="0" noProof="0" dirty="0">
                <a:ln>
                  <a:noFill/>
                </a:ln>
                <a:solidFill>
                  <a:srgbClr val="0070C0"/>
                </a:solidFill>
                <a:effectLst/>
                <a:uLnTx/>
                <a:uFillTx/>
                <a:latin typeface="+mn-lt"/>
                <a:ea typeface="+mn-ea"/>
                <a:cs typeface="+mn-cs"/>
              </a:rPr>
              <a:t> للسيد عبد الخالق العبد – وكيل شركة </a:t>
            </a:r>
            <a:r>
              <a:rPr kumimoji="0" lang="en-US" sz="2800" b="0" i="0" strike="noStrike" kern="1200" cap="none" spc="0" normalizeH="0" noProof="0" dirty="0">
                <a:ln>
                  <a:noFill/>
                </a:ln>
                <a:solidFill>
                  <a:srgbClr val="0070C0"/>
                </a:solidFill>
                <a:effectLst/>
                <a:uLnTx/>
                <a:uFillTx/>
                <a:latin typeface="+mn-lt"/>
                <a:ea typeface="+mn-ea"/>
                <a:cs typeface="+mn-cs"/>
              </a:rPr>
              <a:t>AFIAS</a:t>
            </a:r>
            <a:r>
              <a:rPr kumimoji="0" lang="ar-SY" sz="2800" b="0" i="0" strike="noStrike" kern="1200" cap="none" spc="0" normalizeH="0" noProof="0" dirty="0">
                <a:ln>
                  <a:noFill/>
                </a:ln>
                <a:solidFill>
                  <a:srgbClr val="0070C0"/>
                </a:solidFill>
                <a:effectLst/>
                <a:uLnTx/>
                <a:uFillTx/>
                <a:latin typeface="+mn-lt"/>
                <a:ea typeface="+mn-ea"/>
                <a:cs typeface="+mn-cs"/>
              </a:rPr>
              <a:t> الكورية -</a:t>
            </a:r>
            <a:endParaRPr kumimoji="0" lang="ar-SY" sz="2800" b="0" i="0" strike="noStrike" kern="1200" cap="none" spc="0" normalizeH="0" baseline="0" noProof="0" dirty="0">
              <a:ln>
                <a:noFill/>
              </a:ln>
              <a:solidFill>
                <a:srgbClr val="0070C0"/>
              </a:solidFill>
              <a:effectLst/>
              <a:uLnTx/>
              <a:uFillTx/>
              <a:latin typeface="+mn-lt"/>
              <a:ea typeface="+mn-ea"/>
              <a:cs typeface="+mn-cs"/>
            </a:endParaRPr>
          </a:p>
        </p:txBody>
      </p:sp>
    </p:spTree>
    <p:extLst>
      <p:ext uri="{BB962C8B-B14F-4D97-AF65-F5344CB8AC3E}">
        <p14:creationId xmlns:p14="http://schemas.microsoft.com/office/powerpoint/2010/main" val="1357807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a:bodyPr>
          <a:lstStyle/>
          <a:p>
            <a:pPr marL="0" indent="0" algn="just">
              <a:buNone/>
            </a:pPr>
            <a:r>
              <a:rPr lang="en-US" dirty="0" smtClean="0">
                <a:solidFill>
                  <a:srgbClr val="002060"/>
                </a:solidFill>
                <a:latin typeface="Simplified Arabic" pitchFamily="18" charset="-78"/>
                <a:cs typeface="Simplified Arabic" pitchFamily="18" charset="-78"/>
              </a:rPr>
              <a:t>COVID-19 and autoimmune disease</a:t>
            </a:r>
          </a:p>
          <a:p>
            <a:pPr marL="0" indent="0" algn="just">
              <a:buNone/>
            </a:pPr>
            <a:r>
              <a:rPr lang="ar-SY" dirty="0" smtClean="0">
                <a:solidFill>
                  <a:srgbClr val="002060"/>
                </a:solidFill>
                <a:latin typeface="Simplified Arabic" pitchFamily="18" charset="-78"/>
                <a:cs typeface="Simplified Arabic" pitchFamily="18" charset="-78"/>
              </a:rPr>
              <a:t>- بالرغم من ان معظم الافراد المصابون بالفيروس المستجد يبقون لاعرضيين الا ان البعض منهم يصابون باعراض و اصابات عضوية حادة </a:t>
            </a:r>
            <a:r>
              <a:rPr lang="en-US" dirty="0" smtClean="0">
                <a:solidFill>
                  <a:srgbClr val="002060"/>
                </a:solidFill>
                <a:latin typeface="Simplified Arabic" pitchFamily="18" charset="-78"/>
                <a:cs typeface="Simplified Arabic" pitchFamily="18" charset="-78"/>
              </a:rPr>
              <a:t>multiple organ injuries</a:t>
            </a:r>
            <a:endParaRPr lang="ar-SY" dirty="0" smtClean="0">
              <a:solidFill>
                <a:srgbClr val="002060"/>
              </a:solidFill>
              <a:latin typeface="Simplified Arabic" pitchFamily="18" charset="-78"/>
              <a:cs typeface="Simplified Arabic" pitchFamily="18" charset="-78"/>
            </a:endParaRPr>
          </a:p>
          <a:p>
            <a:pPr marL="0" indent="0" algn="just">
              <a:buNone/>
            </a:pPr>
            <a:r>
              <a:rPr lang="ar-SY" dirty="0" smtClean="0">
                <a:solidFill>
                  <a:srgbClr val="002060"/>
                </a:solidFill>
                <a:latin typeface="Simplified Arabic" pitchFamily="18" charset="-78"/>
                <a:cs typeface="Simplified Arabic" pitchFamily="18" charset="-78"/>
              </a:rPr>
              <a:t>-تشير الادلة الى ان بعض الادويةالمستخدمة لعلاج  الامراض الروماتيزمية المناعية الداتية قد يكون لها تأثير علاجي على مرضى </a:t>
            </a:r>
            <a:r>
              <a:rPr lang="en-US" dirty="0" smtClean="0">
                <a:solidFill>
                  <a:srgbClr val="002060"/>
                </a:solidFill>
                <a:latin typeface="Simplified Arabic" pitchFamily="18" charset="-78"/>
                <a:cs typeface="Simplified Arabic" pitchFamily="18" charset="-78"/>
              </a:rPr>
              <a:t>COVID</a:t>
            </a:r>
            <a:r>
              <a:rPr lang="ar-SY" dirty="0" smtClean="0">
                <a:solidFill>
                  <a:srgbClr val="002060"/>
                </a:solidFill>
                <a:latin typeface="Simplified Arabic" pitchFamily="18" charset="-78"/>
                <a:cs typeface="Simplified Arabic" pitchFamily="18" charset="-78"/>
              </a:rPr>
              <a:t> ذوي الاصابات الحادة مما استرعى الانتباه الى العلاقة ما بين </a:t>
            </a:r>
            <a:r>
              <a:rPr lang="en-US" dirty="0" smtClean="0">
                <a:solidFill>
                  <a:srgbClr val="002060"/>
                </a:solidFill>
                <a:latin typeface="Simplified Arabic" pitchFamily="18" charset="-78"/>
                <a:cs typeface="Simplified Arabic" pitchFamily="18" charset="-78"/>
              </a:rPr>
              <a:t>COVID 19</a:t>
            </a:r>
            <a:r>
              <a:rPr lang="ar-SY" dirty="0" smtClean="0">
                <a:solidFill>
                  <a:srgbClr val="002060"/>
                </a:solidFill>
                <a:latin typeface="Simplified Arabic" pitchFamily="18" charset="-78"/>
                <a:cs typeface="Simplified Arabic" pitchFamily="18" charset="-78"/>
              </a:rPr>
              <a:t> و امراض المناعة الذاتية.</a:t>
            </a:r>
          </a:p>
          <a:p>
            <a:pPr marL="0" indent="0" algn="just">
              <a:buNone/>
            </a:pPr>
            <a:r>
              <a:rPr lang="ar-SY" dirty="0" smtClean="0">
                <a:solidFill>
                  <a:srgbClr val="002060"/>
                </a:solidFill>
                <a:latin typeface="Simplified Arabic" pitchFamily="18" charset="-78"/>
                <a:cs typeface="Simplified Arabic" pitchFamily="18" charset="-78"/>
              </a:rPr>
              <a:t>- تتشارك امراض المناعة الذاتية و ال </a:t>
            </a:r>
            <a:r>
              <a:rPr lang="en-US" dirty="0" smtClean="0">
                <a:solidFill>
                  <a:srgbClr val="002060"/>
                </a:solidFill>
                <a:latin typeface="Simplified Arabic" pitchFamily="18" charset="-78"/>
                <a:cs typeface="Simplified Arabic" pitchFamily="18" charset="-78"/>
              </a:rPr>
              <a:t>COVID 19</a:t>
            </a:r>
            <a:r>
              <a:rPr lang="ar-SY" dirty="0" smtClean="0">
                <a:solidFill>
                  <a:srgbClr val="002060"/>
                </a:solidFill>
                <a:latin typeface="Simplified Arabic" pitchFamily="18" charset="-78"/>
                <a:cs typeface="Simplified Arabic" pitchFamily="18" charset="-78"/>
              </a:rPr>
              <a:t> في التظاهرات السريرية و الرد فعل المناعي و الالية الامراضية.</a:t>
            </a: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16103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a:bodyPr>
          <a:lstStyle/>
          <a:p>
            <a:pPr marL="0" indent="0" algn="just">
              <a:buNone/>
            </a:pPr>
            <a:r>
              <a:rPr lang="en-US" dirty="0" smtClean="0">
                <a:solidFill>
                  <a:srgbClr val="002060"/>
                </a:solidFill>
                <a:latin typeface="Simplified Arabic" pitchFamily="18" charset="-78"/>
                <a:cs typeface="Simplified Arabic" pitchFamily="18" charset="-78"/>
              </a:rPr>
              <a:t>Similarities in immune responses between  SARS-COV-19 infection and Autoimmune diseases                 </a:t>
            </a:r>
          </a:p>
          <a:p>
            <a:pPr marL="0" indent="0" algn="just">
              <a:buNone/>
            </a:pPr>
            <a:r>
              <a:rPr lang="en-US" dirty="0" smtClean="0">
                <a:solidFill>
                  <a:srgbClr val="002060"/>
                </a:solidFill>
                <a:latin typeface="Simplified Arabic" pitchFamily="18" charset="-78"/>
                <a:cs typeface="Simplified Arabic" pitchFamily="18" charset="-78"/>
              </a:rPr>
              <a:t>AD are </a:t>
            </a:r>
            <a:r>
              <a:rPr lang="en-US" dirty="0" err="1" smtClean="0">
                <a:solidFill>
                  <a:srgbClr val="002060"/>
                </a:solidFill>
                <a:latin typeface="Simplified Arabic" pitchFamily="18" charset="-78"/>
                <a:cs typeface="Simplified Arabic" pitchFamily="18" charset="-78"/>
              </a:rPr>
              <a:t>charachterized</a:t>
            </a:r>
            <a:r>
              <a:rPr lang="en-US" dirty="0" smtClean="0">
                <a:solidFill>
                  <a:srgbClr val="002060"/>
                </a:solidFill>
                <a:latin typeface="Simplified Arabic" pitchFamily="18" charset="-78"/>
                <a:cs typeface="Simplified Arabic" pitchFamily="18" charset="-78"/>
              </a:rPr>
              <a:t> by the existence of autoantibodies and inflammatory reactions due to the loss of immune tolerance and </a:t>
            </a:r>
            <a:r>
              <a:rPr lang="en-US" dirty="0" err="1" smtClean="0">
                <a:solidFill>
                  <a:srgbClr val="002060"/>
                </a:solidFill>
                <a:latin typeface="Simplified Arabic" pitchFamily="18" charset="-78"/>
                <a:cs typeface="Simplified Arabic" pitchFamily="18" charset="-78"/>
              </a:rPr>
              <a:t>dysregulated</a:t>
            </a:r>
            <a:r>
              <a:rPr lang="en-US" dirty="0" smtClean="0">
                <a:solidFill>
                  <a:srgbClr val="002060"/>
                </a:solidFill>
                <a:latin typeface="Simplified Arabic" pitchFamily="18" charset="-78"/>
                <a:cs typeface="Simplified Arabic" pitchFamily="18" charset="-78"/>
              </a:rPr>
              <a:t> immune system leading to target organ damage and malfunction . These immune-mediated injuries also exist in COVID-19 .SARS-CoV-2 induces immune reactions that may lead to disease        outcomes.                                                                                                                </a:t>
            </a: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6107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FD956-854D-41F6-8169-B3C6C0C8A183}"/>
              </a:ext>
            </a:extLst>
          </p:cNvPr>
          <p:cNvSpPr>
            <a:spLocks noGrp="1"/>
          </p:cNvSpPr>
          <p:nvPr>
            <p:ph type="title"/>
          </p:nvPr>
        </p:nvSpPr>
        <p:spPr>
          <a:xfrm>
            <a:off x="6804248" y="1761883"/>
            <a:ext cx="2339752" cy="5096117"/>
          </a:xfrm>
        </p:spPr>
        <p:txBody>
          <a:bodyPr>
            <a:noAutofit/>
          </a:bodyPr>
          <a:lstStyle/>
          <a:p>
            <a:pPr algn="just" rtl="0"/>
            <a:r>
              <a:rPr lang="en-US" sz="1300" b="1" dirty="0"/>
              <a:t>Similar immune reactions in SARS-CoV-2 infection and autoimmune diseases. Both COVID-19 and autoimmune diseases present with various clinical symptoms involving different organs and systems, such as the </a:t>
            </a:r>
            <a:r>
              <a:rPr lang="en-US" sz="1300" b="1" dirty="0" err="1"/>
              <a:t>haematological</a:t>
            </a:r>
            <a:r>
              <a:rPr lang="en-US" sz="1300" b="1" dirty="0"/>
              <a:t> system, cardiovascular system, digestive, kidneys, lungs, </a:t>
            </a:r>
            <a:r>
              <a:rPr lang="en-US" sz="1300" b="1" dirty="0" err="1"/>
              <a:t>neurologsystemical</a:t>
            </a:r>
            <a:r>
              <a:rPr lang="en-US" sz="1300" b="1" dirty="0"/>
              <a:t> system and pancreas. Organ damage is caused by uncontrolled immune response characterized by excessive production of cytokines and overactivation of immune cells, and the break of immune tolerance leading to the production of autoantibodies. SARS-CoV-2 infection can trigger cross-reactivity through molecular mimicry, leading to autoimmunity in patients with COVID-19</a:t>
            </a:r>
          </a:p>
        </p:txBody>
      </p:sp>
      <p:pic>
        <p:nvPicPr>
          <p:cNvPr id="5" name="Content Placeholder 4">
            <a:extLst>
              <a:ext uri="{FF2B5EF4-FFF2-40B4-BE49-F238E27FC236}">
                <a16:creationId xmlns:a16="http://schemas.microsoft.com/office/drawing/2014/main" xmlns="" id="{B84CE9FA-060D-4147-A0A5-955759D8BB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25" y="1727739"/>
            <a:ext cx="6690523" cy="5096117"/>
          </a:xfrm>
        </p:spPr>
      </p:pic>
      <p:pic>
        <p:nvPicPr>
          <p:cNvPr id="6" name="عنصر نائب للمحتوى 6" descr="Capture6.PNG">
            <a:extLst>
              <a:ext uri="{FF2B5EF4-FFF2-40B4-BE49-F238E27FC236}">
                <a16:creationId xmlns:a16="http://schemas.microsoft.com/office/drawing/2014/main" xmlns="" id="{79649EA2-E1B3-4378-B0A0-DC3DB34A6EDF}"/>
              </a:ext>
            </a:extLst>
          </p:cNvPr>
          <p:cNvPicPr>
            <a:picLocks noChangeAspect="1"/>
          </p:cNvPicPr>
          <p:nvPr/>
        </p:nvPicPr>
        <p:blipFill>
          <a:blip r:embed="rId3"/>
          <a:stretch>
            <a:fillRect/>
          </a:stretch>
        </p:blipFill>
        <p:spPr>
          <a:xfrm>
            <a:off x="0" y="0"/>
            <a:ext cx="9144000" cy="1571612"/>
          </a:xfrm>
          <a:prstGeom prst="rect">
            <a:avLst/>
          </a:prstGeom>
        </p:spPr>
      </p:pic>
    </p:spTree>
    <p:extLst>
      <p:ext uri="{BB962C8B-B14F-4D97-AF65-F5344CB8AC3E}">
        <p14:creationId xmlns:p14="http://schemas.microsoft.com/office/powerpoint/2010/main" val="1315174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fontScale="70000" lnSpcReduction="20000"/>
          </a:bodyPr>
          <a:lstStyle/>
          <a:p>
            <a:pPr marL="0" indent="0" algn="just" rtl="0">
              <a:buNone/>
            </a:pPr>
            <a:r>
              <a:rPr lang="en-US" dirty="0" smtClean="0">
                <a:solidFill>
                  <a:srgbClr val="002060"/>
                </a:solidFill>
                <a:latin typeface="Simplified Arabic" pitchFamily="18" charset="-78"/>
                <a:cs typeface="Simplified Arabic" pitchFamily="18" charset="-78"/>
              </a:rPr>
              <a:t>Differential immune response generation in mild and severe COVID-19 patients</a:t>
            </a:r>
          </a:p>
          <a:p>
            <a:pPr marL="0" indent="0" algn="just" rtl="0">
              <a:buNone/>
            </a:pPr>
            <a:r>
              <a:rPr lang="en-US" dirty="0" smtClean="0">
                <a:solidFill>
                  <a:srgbClr val="002060"/>
                </a:solidFill>
                <a:latin typeface="Simplified Arabic" pitchFamily="18" charset="-78"/>
                <a:cs typeface="Simplified Arabic" pitchFamily="18" charset="-78"/>
              </a:rPr>
              <a:t>Spike protein binds ACE-2  in upper and lower respiratory </a:t>
            </a:r>
            <a:r>
              <a:rPr lang="en-US" dirty="0" err="1" smtClean="0">
                <a:solidFill>
                  <a:srgbClr val="002060"/>
                </a:solidFill>
                <a:latin typeface="Simplified Arabic" pitchFamily="18" charset="-78"/>
                <a:cs typeface="Simplified Arabic" pitchFamily="18" charset="-78"/>
              </a:rPr>
              <a:t>tract,after</a:t>
            </a:r>
            <a:r>
              <a:rPr lang="en-US" dirty="0" smtClean="0">
                <a:solidFill>
                  <a:srgbClr val="002060"/>
                </a:solidFill>
                <a:latin typeface="Simplified Arabic" pitchFamily="18" charset="-78"/>
                <a:cs typeface="Simplified Arabic" pitchFamily="18" charset="-78"/>
              </a:rPr>
              <a:t> entry the virus replicates and infects more cells.</a:t>
            </a:r>
          </a:p>
          <a:p>
            <a:pPr marL="0" indent="0" algn="just" rtl="0">
              <a:buNone/>
            </a:pPr>
            <a:r>
              <a:rPr lang="en-US" dirty="0" smtClean="0">
                <a:solidFill>
                  <a:srgbClr val="002060"/>
                </a:solidFill>
                <a:latin typeface="Simplified Arabic" pitchFamily="18" charset="-78"/>
                <a:cs typeface="Simplified Arabic" pitchFamily="18" charset="-78"/>
              </a:rPr>
              <a:t>The host cell undergoes </a:t>
            </a:r>
            <a:r>
              <a:rPr lang="en-US" dirty="0" err="1" smtClean="0">
                <a:solidFill>
                  <a:srgbClr val="002060"/>
                </a:solidFill>
                <a:latin typeface="Simplified Arabic" pitchFamily="18" charset="-78"/>
                <a:cs typeface="Simplified Arabic" pitchFamily="18" charset="-78"/>
              </a:rPr>
              <a:t>pyroptosis</a:t>
            </a:r>
            <a:r>
              <a:rPr lang="en-US" dirty="0" smtClean="0">
                <a:solidFill>
                  <a:srgbClr val="002060"/>
                </a:solidFill>
                <a:latin typeface="Simplified Arabic" pitchFamily="18" charset="-78"/>
                <a:cs typeface="Simplified Arabic" pitchFamily="18" charset="-78"/>
              </a:rPr>
              <a:t> and releases </a:t>
            </a:r>
            <a:r>
              <a:rPr lang="en-US" dirty="0" err="1" smtClean="0">
                <a:solidFill>
                  <a:srgbClr val="002060"/>
                </a:solidFill>
                <a:latin typeface="Simplified Arabic" pitchFamily="18" charset="-78"/>
                <a:cs typeface="Simplified Arabic" pitchFamily="18" charset="-78"/>
              </a:rPr>
              <a:t>Dammage</a:t>
            </a:r>
            <a:r>
              <a:rPr lang="en-US" dirty="0" smtClean="0">
                <a:solidFill>
                  <a:srgbClr val="002060"/>
                </a:solidFill>
                <a:latin typeface="Simplified Arabic" pitchFamily="18" charset="-78"/>
                <a:cs typeface="Simplified Arabic" pitchFamily="18" charset="-78"/>
              </a:rPr>
              <a:t> associated molecular pattern (DAMP).</a:t>
            </a:r>
          </a:p>
          <a:p>
            <a:pPr marL="0" indent="0" algn="just" rtl="0">
              <a:buNone/>
            </a:pPr>
            <a:r>
              <a:rPr lang="en-US" dirty="0" smtClean="0">
                <a:solidFill>
                  <a:srgbClr val="002060"/>
                </a:solidFill>
                <a:latin typeface="Simplified Arabic" pitchFamily="18" charset="-78"/>
                <a:cs typeface="Simplified Arabic" pitchFamily="18" charset="-78"/>
              </a:rPr>
              <a:t>These DAMPs by receptors present on lung epithelial  cells and alveolar macrophages triggering generation of </a:t>
            </a:r>
            <a:r>
              <a:rPr lang="en-US" dirty="0" err="1" smtClean="0">
                <a:solidFill>
                  <a:srgbClr val="002060"/>
                </a:solidFill>
                <a:latin typeface="Simplified Arabic" pitchFamily="18" charset="-78"/>
                <a:cs typeface="Simplified Arabic" pitchFamily="18" charset="-78"/>
              </a:rPr>
              <a:t>proinflammatory</a:t>
            </a:r>
            <a:r>
              <a:rPr lang="en-US" dirty="0" smtClean="0">
                <a:solidFill>
                  <a:srgbClr val="002060"/>
                </a:solidFill>
                <a:latin typeface="Simplified Arabic" pitchFamily="18" charset="-78"/>
                <a:cs typeface="Simplified Arabic" pitchFamily="18" charset="-78"/>
              </a:rPr>
              <a:t> </a:t>
            </a:r>
            <a:r>
              <a:rPr lang="en-US" dirty="0" err="1" smtClean="0">
                <a:solidFill>
                  <a:srgbClr val="002060"/>
                </a:solidFill>
                <a:latin typeface="Simplified Arabic" pitchFamily="18" charset="-78"/>
                <a:cs typeface="Simplified Arabic" pitchFamily="18" charset="-78"/>
              </a:rPr>
              <a:t>cytokins</a:t>
            </a:r>
            <a:r>
              <a:rPr lang="en-US" dirty="0" smtClean="0">
                <a:solidFill>
                  <a:srgbClr val="002060"/>
                </a:solidFill>
                <a:latin typeface="Simplified Arabic" pitchFamily="18" charset="-78"/>
                <a:cs typeface="Simplified Arabic" pitchFamily="18" charset="-78"/>
              </a:rPr>
              <a:t> and chemokine.</a:t>
            </a:r>
          </a:p>
          <a:p>
            <a:pPr marL="0" indent="0" algn="just" rtl="0">
              <a:buNone/>
            </a:pPr>
            <a:r>
              <a:rPr lang="en-US" dirty="0" smtClean="0">
                <a:solidFill>
                  <a:srgbClr val="002060"/>
                </a:solidFill>
                <a:latin typeface="Simplified Arabic" pitchFamily="18" charset="-78"/>
                <a:cs typeface="Simplified Arabic" pitchFamily="18" charset="-78"/>
              </a:rPr>
              <a:t>Recognition of viral RNA triggers type 1interferon production( INF ) which protects from viral infection.</a:t>
            </a:r>
          </a:p>
          <a:p>
            <a:pPr marL="0" indent="0" algn="just" rtl="0">
              <a:buNone/>
            </a:pPr>
            <a:r>
              <a:rPr lang="en-US" dirty="0" smtClean="0">
                <a:solidFill>
                  <a:srgbClr val="002060"/>
                </a:solidFill>
                <a:latin typeface="Simplified Arabic" pitchFamily="18" charset="-78"/>
                <a:cs typeface="Simplified Arabic" pitchFamily="18" charset="-78"/>
              </a:rPr>
              <a:t>In young individuals the process is fast interferon is secreted and virus is </a:t>
            </a:r>
            <a:r>
              <a:rPr lang="en-US" dirty="0" err="1" smtClean="0">
                <a:solidFill>
                  <a:srgbClr val="002060"/>
                </a:solidFill>
                <a:latin typeface="Simplified Arabic" pitchFamily="18" charset="-78"/>
                <a:cs typeface="Simplified Arabic" pitchFamily="18" charset="-78"/>
              </a:rPr>
              <a:t>inhibited,in</a:t>
            </a:r>
            <a:r>
              <a:rPr lang="en-US" dirty="0" smtClean="0">
                <a:solidFill>
                  <a:srgbClr val="002060"/>
                </a:solidFill>
                <a:latin typeface="Simplified Arabic" pitchFamily="18" charset="-78"/>
                <a:cs typeface="Simplified Arabic" pitchFamily="18" charset="-78"/>
              </a:rPr>
              <a:t> old people especially with comorbidities delayed </a:t>
            </a:r>
            <a:r>
              <a:rPr lang="en-US" dirty="0" err="1" smtClean="0">
                <a:solidFill>
                  <a:srgbClr val="002060"/>
                </a:solidFill>
                <a:latin typeface="Simplified Arabic" pitchFamily="18" charset="-78"/>
                <a:cs typeface="Simplified Arabic" pitchFamily="18" charset="-78"/>
              </a:rPr>
              <a:t>interferone</a:t>
            </a:r>
            <a:r>
              <a:rPr lang="en-US" dirty="0" smtClean="0">
                <a:solidFill>
                  <a:srgbClr val="002060"/>
                </a:solidFill>
                <a:latin typeface="Simplified Arabic" pitchFamily="18" charset="-78"/>
                <a:cs typeface="Simplified Arabic" pitchFamily="18" charset="-78"/>
              </a:rPr>
              <a:t> production may lead to more inflammatory cells such as monocytes, macrophage and neutrophils which secretes huge inflammatory </a:t>
            </a:r>
            <a:r>
              <a:rPr lang="en-US" dirty="0" err="1" smtClean="0">
                <a:solidFill>
                  <a:srgbClr val="002060"/>
                </a:solidFill>
                <a:latin typeface="Simplified Arabic" pitchFamily="18" charset="-78"/>
                <a:cs typeface="Simplified Arabic" pitchFamily="18" charset="-78"/>
              </a:rPr>
              <a:t>cytokins</a:t>
            </a:r>
            <a:r>
              <a:rPr lang="en-US" dirty="0" smtClean="0">
                <a:solidFill>
                  <a:srgbClr val="002060"/>
                </a:solidFill>
                <a:latin typeface="Simplified Arabic" pitchFamily="18" charset="-78"/>
                <a:cs typeface="Simplified Arabic" pitchFamily="18" charset="-78"/>
              </a:rPr>
              <a:t> creating cytokine storm causing severe </a:t>
            </a:r>
            <a:r>
              <a:rPr lang="en-US" dirty="0">
                <a:solidFill>
                  <a:srgbClr val="002060"/>
                </a:solidFill>
                <a:latin typeface="Simplified Arabic" pitchFamily="18" charset="-78"/>
                <a:cs typeface="Simplified Arabic" pitchFamily="18" charset="-78"/>
              </a:rPr>
              <a:t>acute </a:t>
            </a:r>
            <a:r>
              <a:rPr lang="en-US" dirty="0" err="1">
                <a:solidFill>
                  <a:srgbClr val="002060"/>
                </a:solidFill>
                <a:latin typeface="Simplified Arabic" pitchFamily="18" charset="-78"/>
                <a:cs typeface="Simplified Arabic" pitchFamily="18" charset="-78"/>
              </a:rPr>
              <a:t>reorgan</a:t>
            </a:r>
            <a:r>
              <a:rPr lang="en-US" dirty="0">
                <a:solidFill>
                  <a:srgbClr val="002060"/>
                </a:solidFill>
                <a:latin typeface="Simplified Arabic" pitchFamily="18" charset="-78"/>
                <a:cs typeface="Simplified Arabic" pitchFamily="18" charset="-78"/>
              </a:rPr>
              <a:t> </a:t>
            </a:r>
            <a:r>
              <a:rPr lang="en-US" dirty="0" err="1">
                <a:solidFill>
                  <a:srgbClr val="002060"/>
                </a:solidFill>
                <a:latin typeface="Simplified Arabic" pitchFamily="18" charset="-78"/>
                <a:cs typeface="Simplified Arabic" pitchFamily="18" charset="-78"/>
              </a:rPr>
              <a:t>injuryspiratory</a:t>
            </a:r>
            <a:r>
              <a:rPr lang="en-US" dirty="0">
                <a:solidFill>
                  <a:srgbClr val="002060"/>
                </a:solidFill>
                <a:latin typeface="Simplified Arabic" pitchFamily="18" charset="-78"/>
                <a:cs typeface="Simplified Arabic" pitchFamily="18" charset="-78"/>
              </a:rPr>
              <a:t> </a:t>
            </a:r>
            <a:r>
              <a:rPr lang="en-US" dirty="0" smtClean="0">
                <a:solidFill>
                  <a:srgbClr val="002060"/>
                </a:solidFill>
                <a:latin typeface="Simplified Arabic" pitchFamily="18" charset="-78"/>
                <a:cs typeface="Simplified Arabic" pitchFamily="18" charset="-78"/>
              </a:rPr>
              <a:t>syndrome which can turn into sepsis and can  damage multiple organ systems.</a:t>
            </a: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333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B1A4E-DB44-4155-A307-E270800FE495}"/>
              </a:ext>
            </a:extLst>
          </p:cNvPr>
          <p:cNvSpPr>
            <a:spLocks noGrp="1"/>
          </p:cNvSpPr>
          <p:nvPr>
            <p:ph type="title"/>
          </p:nvPr>
        </p:nvSpPr>
        <p:spPr>
          <a:xfrm>
            <a:off x="683568" y="1288050"/>
            <a:ext cx="8229600" cy="1143000"/>
          </a:xfrm>
        </p:spPr>
        <p:txBody>
          <a:bodyPr>
            <a:normAutofit/>
          </a:bodyPr>
          <a:lstStyle/>
          <a:p>
            <a:r>
              <a:rPr lang="en-US" sz="2000" b="1" i="0" u="none" strike="noStrike" baseline="0" dirty="0">
                <a:effectLst>
                  <a:outerShdw blurRad="38100" dist="38100" dir="2700000" algn="tl">
                    <a:srgbClr val="000000">
                      <a:alpha val="43137"/>
                    </a:srgbClr>
                  </a:outerShdw>
                </a:effectLst>
                <a:latin typeface="MinionPro-Regular"/>
              </a:rPr>
              <a:t>Immune response generation in </a:t>
            </a:r>
            <a:r>
              <a:rPr lang="en-US" sz="2000" b="1" i="0" u="none" strike="noStrike" baseline="0" dirty="0" smtClean="0">
                <a:effectLst>
                  <a:outerShdw blurRad="38100" dist="38100" dir="2700000" algn="tl">
                    <a:srgbClr val="000000">
                      <a:alpha val="43137"/>
                    </a:srgbClr>
                  </a:outerShdw>
                </a:effectLst>
                <a:latin typeface="MinionPro-Regular"/>
              </a:rPr>
              <a:t>COVID-19</a:t>
            </a:r>
            <a:r>
              <a:rPr lang="en-US" sz="2000" b="1" i="0" u="none" strike="noStrike" baseline="0" dirty="0">
                <a:effectLst>
                  <a:outerShdw blurRad="38100" dist="38100" dir="2700000" algn="tl">
                    <a:srgbClr val="000000">
                      <a:alpha val="43137"/>
                    </a:srgbClr>
                  </a:outerShdw>
                </a:effectLst>
                <a:latin typeface="MinionPro-Regular"/>
              </a:rPr>
              <a:t>, coronavirus disease.</a:t>
            </a:r>
            <a:endParaRPr lang="en-US" sz="4800"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1EA0BFC0-7FC4-4D77-92E5-B79860EFD345}"/>
              </a:ext>
            </a:extLst>
          </p:cNvPr>
          <p:cNvPicPr>
            <a:picLocks noChangeAspect="1"/>
          </p:cNvPicPr>
          <p:nvPr/>
        </p:nvPicPr>
        <p:blipFill>
          <a:blip r:embed="rId2"/>
          <a:stretch>
            <a:fillRect/>
          </a:stretch>
        </p:blipFill>
        <p:spPr>
          <a:xfrm>
            <a:off x="-396552" y="1700808"/>
            <a:ext cx="11019356" cy="5544616"/>
          </a:xfrm>
          <a:prstGeom prst="rect">
            <a:avLst/>
          </a:prstGeom>
        </p:spPr>
      </p:pic>
      <p:pic>
        <p:nvPicPr>
          <p:cNvPr id="6" name="عنصر نائب للمحتوى 6" descr="Capture6.PNG">
            <a:extLst>
              <a:ext uri="{FF2B5EF4-FFF2-40B4-BE49-F238E27FC236}">
                <a16:creationId xmlns:a16="http://schemas.microsoft.com/office/drawing/2014/main" xmlns="" id="{58110D3C-249A-4314-A75B-9BA945D1170B}"/>
              </a:ext>
            </a:extLst>
          </p:cNvPr>
          <p:cNvPicPr>
            <a:picLocks noGrp="1" noChangeAspect="1"/>
          </p:cNvPicPr>
          <p:nvPr>
            <p:ph sz="half" idx="1"/>
          </p:nvPr>
        </p:nvPicPr>
        <p:blipFill>
          <a:blip r:embed="rId3"/>
          <a:stretch>
            <a:fillRect/>
          </a:stretch>
        </p:blipFill>
        <p:spPr>
          <a:xfrm>
            <a:off x="0" y="0"/>
            <a:ext cx="9144000" cy="1571612"/>
          </a:xfrm>
        </p:spPr>
      </p:pic>
    </p:spTree>
    <p:extLst>
      <p:ext uri="{BB962C8B-B14F-4D97-AF65-F5344CB8AC3E}">
        <p14:creationId xmlns:p14="http://schemas.microsoft.com/office/powerpoint/2010/main" val="112599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a:bodyPr>
          <a:lstStyle/>
          <a:p>
            <a:pPr marL="0" indent="0" algn="just">
              <a:buNone/>
            </a:pPr>
            <a:r>
              <a:rPr lang="en-US" dirty="0" err="1" smtClean="0">
                <a:solidFill>
                  <a:srgbClr val="002060"/>
                </a:solidFill>
                <a:latin typeface="Simplified Arabic" pitchFamily="18" charset="-78"/>
                <a:cs typeface="Simplified Arabic" pitchFamily="18" charset="-78"/>
              </a:rPr>
              <a:t>Autoinflammatory</a:t>
            </a:r>
            <a:r>
              <a:rPr lang="en-US" dirty="0" smtClean="0">
                <a:solidFill>
                  <a:srgbClr val="002060"/>
                </a:solidFill>
                <a:latin typeface="Simplified Arabic" pitchFamily="18" charset="-78"/>
                <a:cs typeface="Simplified Arabic" pitchFamily="18" charset="-78"/>
              </a:rPr>
              <a:t> and autoimmune conditions at the crossroad of COVID19                     </a:t>
            </a:r>
          </a:p>
          <a:p>
            <a:pPr marL="0" indent="0" algn="just">
              <a:buNone/>
            </a:pPr>
            <a:r>
              <a:rPr lang="ar-SY" dirty="0" smtClean="0">
                <a:solidFill>
                  <a:srgbClr val="002060"/>
                </a:solidFill>
                <a:latin typeface="Simplified Arabic" pitchFamily="18" charset="-78"/>
                <a:cs typeface="Simplified Arabic" pitchFamily="18" charset="-78"/>
              </a:rPr>
              <a:t>يتشارك </a:t>
            </a:r>
            <a:r>
              <a:rPr lang="en-US" dirty="0" smtClean="0">
                <a:solidFill>
                  <a:srgbClr val="002060"/>
                </a:solidFill>
                <a:latin typeface="Simplified Arabic" pitchFamily="18" charset="-78"/>
                <a:cs typeface="Simplified Arabic" pitchFamily="18" charset="-78"/>
              </a:rPr>
              <a:t>COVID 19 </a:t>
            </a:r>
            <a:r>
              <a:rPr lang="ar-SY" dirty="0" smtClean="0">
                <a:solidFill>
                  <a:srgbClr val="002060"/>
                </a:solidFill>
                <a:latin typeface="Simplified Arabic" pitchFamily="18" charset="-78"/>
                <a:cs typeface="Simplified Arabic" pitchFamily="18" charset="-78"/>
              </a:rPr>
              <a:t> مع امراض المناعة الذاتية والامراض الالتهابية الذاتية بذات رد الفعل المناعي حيث يمكنه كسر التحمل المناعي</a:t>
            </a:r>
            <a:r>
              <a:rPr lang="en-US" dirty="0" smtClean="0">
                <a:solidFill>
                  <a:srgbClr val="002060"/>
                </a:solidFill>
                <a:latin typeface="Simplified Arabic" pitchFamily="18" charset="-78"/>
                <a:cs typeface="Simplified Arabic" pitchFamily="18" charset="-78"/>
              </a:rPr>
              <a:t> immunological tolerance</a:t>
            </a:r>
            <a:r>
              <a:rPr lang="ar-SY" dirty="0" smtClean="0">
                <a:solidFill>
                  <a:srgbClr val="002060"/>
                </a:solidFill>
                <a:latin typeface="Simplified Arabic" pitchFamily="18" charset="-78"/>
                <a:cs typeface="Simplified Arabic" pitchFamily="18" charset="-78"/>
              </a:rPr>
              <a:t> باليات مختلفة اهمها :</a:t>
            </a:r>
          </a:p>
          <a:p>
            <a:pPr marL="0" indent="0" algn="just">
              <a:buNone/>
            </a:pPr>
            <a:r>
              <a:rPr lang="ar-SY" dirty="0" smtClean="0">
                <a:solidFill>
                  <a:srgbClr val="002060"/>
                </a:solidFill>
                <a:latin typeface="Simplified Arabic" pitchFamily="18" charset="-78"/>
                <a:cs typeface="Simplified Arabic" pitchFamily="18" charset="-78"/>
              </a:rPr>
              <a:t>-</a:t>
            </a:r>
            <a:r>
              <a:rPr lang="en-US" dirty="0" smtClean="0">
                <a:solidFill>
                  <a:srgbClr val="002060"/>
                </a:solidFill>
                <a:latin typeface="Simplified Arabic" pitchFamily="18" charset="-78"/>
                <a:cs typeface="Simplified Arabic" pitchFamily="18" charset="-78"/>
              </a:rPr>
              <a:t>Molecular mimicry</a:t>
            </a:r>
          </a:p>
          <a:p>
            <a:pPr algn="just">
              <a:buFontTx/>
              <a:buChar char="-"/>
            </a:pPr>
            <a:r>
              <a:rPr lang="en-US" dirty="0" err="1" smtClean="0">
                <a:solidFill>
                  <a:srgbClr val="002060"/>
                </a:solidFill>
                <a:latin typeface="Simplified Arabic" pitchFamily="18" charset="-78"/>
                <a:cs typeface="Simplified Arabic" pitchFamily="18" charset="-78"/>
              </a:rPr>
              <a:t>Bystanding</a:t>
            </a:r>
            <a:r>
              <a:rPr lang="en-US" dirty="0" smtClean="0">
                <a:solidFill>
                  <a:srgbClr val="002060"/>
                </a:solidFill>
                <a:latin typeface="Simplified Arabic" pitchFamily="18" charset="-78"/>
                <a:cs typeface="Simplified Arabic" pitchFamily="18" charset="-78"/>
              </a:rPr>
              <a:t> activation</a:t>
            </a:r>
          </a:p>
          <a:p>
            <a:pPr algn="just">
              <a:buFontTx/>
              <a:buChar char="-"/>
            </a:pPr>
            <a:r>
              <a:rPr lang="en-US" dirty="0" smtClean="0">
                <a:solidFill>
                  <a:srgbClr val="002060"/>
                </a:solidFill>
                <a:latin typeface="Simplified Arabic" pitchFamily="18" charset="-78"/>
                <a:cs typeface="Simplified Arabic" pitchFamily="18" charset="-78"/>
              </a:rPr>
              <a:t>Epitope spreading</a:t>
            </a: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889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a:bodyPr>
          <a:lstStyle/>
          <a:p>
            <a:pPr marL="0" indent="0" algn="just">
              <a:buNone/>
            </a:pPr>
            <a:r>
              <a:rPr lang="en-US" dirty="0" smtClean="0">
                <a:solidFill>
                  <a:srgbClr val="002060"/>
                </a:solidFill>
                <a:latin typeface="Simplified Arabic" pitchFamily="18" charset="-78"/>
                <a:cs typeface="Simplified Arabic" pitchFamily="18" charset="-78"/>
              </a:rPr>
              <a:t>Molecular mimicry and SARS-CoV-2              </a:t>
            </a:r>
          </a:p>
          <a:p>
            <a:pPr marL="0" indent="0" algn="just">
              <a:buNone/>
            </a:pPr>
            <a:r>
              <a:rPr lang="ar-SY" dirty="0" smtClean="0">
                <a:solidFill>
                  <a:srgbClr val="002060"/>
                </a:solidFill>
                <a:latin typeface="Simplified Arabic" pitchFamily="18" charset="-78"/>
                <a:cs typeface="Simplified Arabic" pitchFamily="18" charset="-78"/>
              </a:rPr>
              <a:t>انتاج الاضداد هو اساس الامراض</a:t>
            </a:r>
            <a:r>
              <a:rPr lang="en-US" dirty="0" smtClean="0">
                <a:solidFill>
                  <a:srgbClr val="002060"/>
                </a:solidFill>
                <a:latin typeface="Simplified Arabic" pitchFamily="18" charset="-78"/>
                <a:cs typeface="Simplified Arabic" pitchFamily="18" charset="-78"/>
              </a:rPr>
              <a:t> </a:t>
            </a:r>
            <a:r>
              <a:rPr lang="ar-SY" dirty="0" smtClean="0">
                <a:solidFill>
                  <a:srgbClr val="002060"/>
                </a:solidFill>
                <a:latin typeface="Simplified Arabic" pitchFamily="18" charset="-78"/>
                <a:cs typeface="Simplified Arabic" pitchFamily="18" charset="-78"/>
              </a:rPr>
              <a:t>المناعية الذاتية لكن الالية الامراضية مازالت مبهمة .يعتقد ان المحاكاة الجزيئية للفيروسات الانتانية المعدية هو احد الاليات الامراضية ,يمكن للعدوى الفيروسية  ان تخل بالتحمل المناعي بعرض محدد مستضدي ( </a:t>
            </a:r>
            <a:r>
              <a:rPr lang="en-US" dirty="0" smtClean="0">
                <a:solidFill>
                  <a:srgbClr val="002060"/>
                </a:solidFill>
                <a:latin typeface="Simplified Arabic" pitchFamily="18" charset="-78"/>
                <a:cs typeface="Simplified Arabic" pitchFamily="18" charset="-78"/>
              </a:rPr>
              <a:t>antigen epitope</a:t>
            </a:r>
            <a:r>
              <a:rPr lang="ar-SY" dirty="0" smtClean="0">
                <a:solidFill>
                  <a:srgbClr val="002060"/>
                </a:solidFill>
                <a:latin typeface="Simplified Arabic" pitchFamily="18" charset="-78"/>
                <a:cs typeface="Simplified Arabic" pitchFamily="18" charset="-78"/>
              </a:rPr>
              <a:t> ) والذي بدوره سيؤدي الى انتاج اضداد مناعية تصالبية.</a:t>
            </a:r>
            <a:endParaRPr lang="en-US" dirty="0" smtClean="0">
              <a:solidFill>
                <a:srgbClr val="002060"/>
              </a:solidFill>
              <a:latin typeface="Simplified Arabic" pitchFamily="18" charset="-78"/>
              <a:cs typeface="Simplified Arabic" pitchFamily="18" charset="-78"/>
            </a:endParaRPr>
          </a:p>
          <a:p>
            <a:pPr marL="0" indent="0" algn="just">
              <a:buNone/>
            </a:pPr>
            <a:r>
              <a:rPr lang="en-US" dirty="0" smtClean="0">
                <a:solidFill>
                  <a:srgbClr val="002060"/>
                </a:solidFill>
                <a:latin typeface="Simplified Arabic" pitchFamily="18" charset="-78"/>
                <a:cs typeface="Simplified Arabic" pitchFamily="18" charset="-78"/>
              </a:rPr>
              <a:t>           </a:t>
            </a:r>
          </a:p>
          <a:p>
            <a:pPr marL="0" indent="0" algn="just">
              <a:buNone/>
            </a:pP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3442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E4EED97-7481-4675-95C1-907A4C5EF370}"/>
              </a:ext>
            </a:extLst>
          </p:cNvPr>
          <p:cNvGraphicFramePr>
            <a:graphicFrameLocks noGrp="1"/>
          </p:cNvGraphicFramePr>
          <p:nvPr>
            <p:ph idx="1"/>
            <p:extLst>
              <p:ext uri="{D42A27DB-BD31-4B8C-83A1-F6EECF244321}">
                <p14:modId xmlns:p14="http://schemas.microsoft.com/office/powerpoint/2010/main" val="1082658021"/>
              </p:ext>
            </p:extLst>
          </p:nvPr>
        </p:nvGraphicFramePr>
        <p:xfrm>
          <a:off x="457200" y="764704"/>
          <a:ext cx="8075240" cy="6084768"/>
        </p:xfrm>
        <a:graphic>
          <a:graphicData uri="http://schemas.openxmlformats.org/drawingml/2006/table">
            <a:tbl>
              <a:tblPr firstRow="1">
                <a:tableStyleId>{616DA210-FB5B-4158-B5E0-FEB733F419BA}</a:tableStyleId>
              </a:tblPr>
              <a:tblGrid>
                <a:gridCol w="4037620">
                  <a:extLst>
                    <a:ext uri="{9D8B030D-6E8A-4147-A177-3AD203B41FA5}">
                      <a16:colId xmlns:a16="http://schemas.microsoft.com/office/drawing/2014/main" xmlns="" val="1266134233"/>
                    </a:ext>
                  </a:extLst>
                </a:gridCol>
                <a:gridCol w="4037620">
                  <a:extLst>
                    <a:ext uri="{9D8B030D-6E8A-4147-A177-3AD203B41FA5}">
                      <a16:colId xmlns:a16="http://schemas.microsoft.com/office/drawing/2014/main" xmlns="" val="2364802719"/>
                    </a:ext>
                  </a:extLst>
                </a:gridCol>
              </a:tblGrid>
              <a:tr h="301464">
                <a:tc>
                  <a:txBody>
                    <a:bodyPr/>
                    <a:lstStyle/>
                    <a:p>
                      <a:pPr algn="ctr"/>
                      <a:r>
                        <a:rPr lang="en-US" sz="1800" b="1" dirty="0">
                          <a:solidFill>
                            <a:sysClr val="windowText" lastClr="000000"/>
                          </a:solidFill>
                          <a:effectLst>
                            <a:outerShdw blurRad="38100" dist="38100" dir="2700000" algn="tl">
                              <a:srgbClr val="000000">
                                <a:alpha val="43137"/>
                              </a:srgbClr>
                            </a:outerShdw>
                          </a:effectLst>
                        </a:rPr>
                        <a:t>Peptide</a:t>
                      </a:r>
                    </a:p>
                  </a:txBody>
                  <a:tcPr marL="34288" marR="34288" marT="17144" marB="17144" anchor="ctr"/>
                </a:tc>
                <a:tc>
                  <a:txBody>
                    <a:bodyPr/>
                    <a:lstStyle/>
                    <a:p>
                      <a:pPr algn="ctr"/>
                      <a:r>
                        <a:rPr lang="en-US" sz="1800" b="1" dirty="0">
                          <a:solidFill>
                            <a:sysClr val="windowText" lastClr="000000"/>
                          </a:solidFill>
                          <a:effectLst>
                            <a:outerShdw blurRad="38100" dist="38100" dir="2700000" algn="tl">
                              <a:srgbClr val="000000">
                                <a:alpha val="43137"/>
                              </a:srgbClr>
                            </a:outerShdw>
                          </a:effectLst>
                        </a:rPr>
                        <a:t>Human Protein Name</a:t>
                      </a:r>
                    </a:p>
                  </a:txBody>
                  <a:tcPr marL="34288" marR="34288" marT="17144" marB="17144" anchor="ctr"/>
                </a:tc>
                <a:extLst>
                  <a:ext uri="{0D108BD9-81ED-4DB2-BD59-A6C34878D82A}">
                    <a16:rowId xmlns:a16="http://schemas.microsoft.com/office/drawing/2014/main" xmlns="" val="2797299368"/>
                  </a:ext>
                </a:extLst>
              </a:tr>
              <a:tr h="209744">
                <a:tc>
                  <a:txBody>
                    <a:bodyPr/>
                    <a:lstStyle/>
                    <a:p>
                      <a:pPr algn="ctr"/>
                      <a:r>
                        <a:rPr lang="en-US" sz="1100" b="1">
                          <a:effectLst/>
                        </a:rPr>
                        <a:t>SSTASAL</a:t>
                      </a:r>
                    </a:p>
                  </a:txBody>
                  <a:tcPr marL="34288" marR="34288" marT="17144" marB="17144" anchor="ctr"/>
                </a:tc>
                <a:tc>
                  <a:txBody>
                    <a:bodyPr/>
                    <a:lstStyle/>
                    <a:p>
                      <a:pPr algn="ctr"/>
                      <a:r>
                        <a:rPr lang="en-US" sz="1100" b="1" dirty="0">
                          <a:effectLst/>
                        </a:rPr>
                        <a:t>40S ribosomal protein S13</a:t>
                      </a:r>
                    </a:p>
                  </a:txBody>
                  <a:tcPr marL="34288" marR="34288" marT="17144" marB="17144" anchor="ctr"/>
                </a:tc>
                <a:extLst>
                  <a:ext uri="{0D108BD9-81ED-4DB2-BD59-A6C34878D82A}">
                    <a16:rowId xmlns:a16="http://schemas.microsoft.com/office/drawing/2014/main" xmlns="" val="726450426"/>
                  </a:ext>
                </a:extLst>
              </a:tr>
              <a:tr h="209744">
                <a:tc>
                  <a:txBody>
                    <a:bodyPr/>
                    <a:lstStyle/>
                    <a:p>
                      <a:pPr algn="ctr"/>
                      <a:r>
                        <a:rPr lang="en-US" sz="1100" b="1">
                          <a:effectLst/>
                        </a:rPr>
                        <a:t>KLNDLCF</a:t>
                      </a:r>
                    </a:p>
                  </a:txBody>
                  <a:tcPr marL="34288" marR="34288" marT="17144" marB="17144" anchor="ctr"/>
                </a:tc>
                <a:tc>
                  <a:txBody>
                    <a:bodyPr/>
                    <a:lstStyle/>
                    <a:p>
                      <a:pPr algn="ctr"/>
                      <a:r>
                        <a:rPr lang="en-US" sz="1100" b="1">
                          <a:effectLst/>
                        </a:rPr>
                        <a:t>Interleukin-7</a:t>
                      </a:r>
                    </a:p>
                  </a:txBody>
                  <a:tcPr marL="34288" marR="34288" marT="17144" marB="17144" anchor="ctr"/>
                </a:tc>
                <a:extLst>
                  <a:ext uri="{0D108BD9-81ED-4DB2-BD59-A6C34878D82A}">
                    <a16:rowId xmlns:a16="http://schemas.microsoft.com/office/drawing/2014/main" xmlns="" val="3100652830"/>
                  </a:ext>
                </a:extLst>
              </a:tr>
              <a:tr h="209744">
                <a:tc>
                  <a:txBody>
                    <a:bodyPr/>
                    <a:lstStyle/>
                    <a:p>
                      <a:pPr algn="ctr"/>
                      <a:r>
                        <a:rPr lang="en-US" sz="1100" b="1">
                          <a:effectLst/>
                        </a:rPr>
                        <a:t>FLPFFSN</a:t>
                      </a:r>
                    </a:p>
                  </a:txBody>
                  <a:tcPr marL="34288" marR="34288" marT="17144" marB="17144" anchor="ctr"/>
                </a:tc>
                <a:tc>
                  <a:txBody>
                    <a:bodyPr/>
                    <a:lstStyle/>
                    <a:p>
                      <a:pPr algn="ctr"/>
                      <a:r>
                        <a:rPr lang="en-US" sz="1100" b="1">
                          <a:effectLst/>
                        </a:rPr>
                        <a:t>OTU domain-containing protein 6A</a:t>
                      </a:r>
                    </a:p>
                  </a:txBody>
                  <a:tcPr marL="34288" marR="34288" marT="17144" marB="17144" anchor="ctr"/>
                </a:tc>
                <a:extLst>
                  <a:ext uri="{0D108BD9-81ED-4DB2-BD59-A6C34878D82A}">
                    <a16:rowId xmlns:a16="http://schemas.microsoft.com/office/drawing/2014/main" xmlns="" val="1398400133"/>
                  </a:ext>
                </a:extLst>
              </a:tr>
              <a:tr h="209744">
                <a:tc>
                  <a:txBody>
                    <a:bodyPr/>
                    <a:lstStyle/>
                    <a:p>
                      <a:pPr algn="ctr"/>
                      <a:r>
                        <a:rPr lang="en-US" sz="1100" b="1">
                          <a:effectLst/>
                        </a:rPr>
                        <a:t>EIDRLNE</a:t>
                      </a:r>
                    </a:p>
                  </a:txBody>
                  <a:tcPr marL="34288" marR="34288" marT="17144" marB="17144" anchor="ctr"/>
                </a:tc>
                <a:tc>
                  <a:txBody>
                    <a:bodyPr/>
                    <a:lstStyle/>
                    <a:p>
                      <a:pPr algn="ctr"/>
                      <a:r>
                        <a:rPr lang="en-US" sz="1100" b="1">
                          <a:effectLst/>
                        </a:rPr>
                        <a:t>Protein SET</a:t>
                      </a:r>
                    </a:p>
                  </a:txBody>
                  <a:tcPr marL="34288" marR="34288" marT="17144" marB="17144" anchor="ctr"/>
                </a:tc>
                <a:extLst>
                  <a:ext uri="{0D108BD9-81ED-4DB2-BD59-A6C34878D82A}">
                    <a16:rowId xmlns:a16="http://schemas.microsoft.com/office/drawing/2014/main" xmlns="" val="3970028947"/>
                  </a:ext>
                </a:extLst>
              </a:tr>
              <a:tr h="209744">
                <a:tc>
                  <a:txBody>
                    <a:bodyPr/>
                    <a:lstStyle/>
                    <a:p>
                      <a:pPr algn="ctr"/>
                      <a:r>
                        <a:rPr lang="en-US" sz="1100" b="1">
                          <a:effectLst/>
                        </a:rPr>
                        <a:t>IGAGICA</a:t>
                      </a:r>
                    </a:p>
                  </a:txBody>
                  <a:tcPr marL="34288" marR="34288" marT="17144" marB="17144" anchor="ctr"/>
                </a:tc>
                <a:tc>
                  <a:txBody>
                    <a:bodyPr/>
                    <a:lstStyle/>
                    <a:p>
                      <a:pPr algn="ctr"/>
                      <a:r>
                        <a:rPr lang="pt-BR" sz="1100" b="1">
                          <a:effectLst/>
                        </a:rPr>
                        <a:t>Hepatitis A virus cellular receptor 2</a:t>
                      </a:r>
                    </a:p>
                  </a:txBody>
                  <a:tcPr marL="34288" marR="34288" marT="17144" marB="17144" anchor="ctr"/>
                </a:tc>
                <a:extLst>
                  <a:ext uri="{0D108BD9-81ED-4DB2-BD59-A6C34878D82A}">
                    <a16:rowId xmlns:a16="http://schemas.microsoft.com/office/drawing/2014/main" xmlns="" val="2111971609"/>
                  </a:ext>
                </a:extLst>
              </a:tr>
              <a:tr h="209744">
                <a:tc>
                  <a:txBody>
                    <a:bodyPr/>
                    <a:lstStyle/>
                    <a:p>
                      <a:pPr algn="ctr"/>
                      <a:r>
                        <a:rPr lang="en-US" sz="1100" b="1">
                          <a:effectLst/>
                        </a:rPr>
                        <a:t>EIDRLNE</a:t>
                      </a:r>
                    </a:p>
                  </a:txBody>
                  <a:tcPr marL="34288" marR="34288" marT="17144" marB="17144" anchor="ctr"/>
                </a:tc>
                <a:tc>
                  <a:txBody>
                    <a:bodyPr/>
                    <a:lstStyle/>
                    <a:p>
                      <a:pPr algn="ctr"/>
                      <a:r>
                        <a:rPr lang="en-US" sz="1100" b="1">
                          <a:effectLst/>
                        </a:rPr>
                        <a:t>Protein SETSIP</a:t>
                      </a:r>
                    </a:p>
                  </a:txBody>
                  <a:tcPr marL="34288" marR="34288" marT="17144" marB="17144" anchor="ctr"/>
                </a:tc>
                <a:extLst>
                  <a:ext uri="{0D108BD9-81ED-4DB2-BD59-A6C34878D82A}">
                    <a16:rowId xmlns:a16="http://schemas.microsoft.com/office/drawing/2014/main" xmlns="" val="2192114738"/>
                  </a:ext>
                </a:extLst>
              </a:tr>
              <a:tr h="209744">
                <a:tc>
                  <a:txBody>
                    <a:bodyPr/>
                    <a:lstStyle/>
                    <a:p>
                      <a:pPr algn="ctr"/>
                      <a:r>
                        <a:rPr lang="en-US" sz="1100" b="1">
                          <a:effectLst/>
                        </a:rPr>
                        <a:t>LDKYFKN</a:t>
                      </a:r>
                    </a:p>
                  </a:txBody>
                  <a:tcPr marL="34288" marR="34288" marT="17144" marB="17144" anchor="ctr"/>
                </a:tc>
                <a:tc>
                  <a:txBody>
                    <a:bodyPr/>
                    <a:lstStyle/>
                    <a:p>
                      <a:pPr algn="ctr"/>
                      <a:r>
                        <a:rPr lang="en-US" sz="1100" b="1">
                          <a:effectLst/>
                        </a:rPr>
                        <a:t>Follistatin-related protein 1</a:t>
                      </a:r>
                    </a:p>
                  </a:txBody>
                  <a:tcPr marL="34288" marR="34288" marT="17144" marB="17144" anchor="ctr"/>
                </a:tc>
                <a:extLst>
                  <a:ext uri="{0D108BD9-81ED-4DB2-BD59-A6C34878D82A}">
                    <a16:rowId xmlns:a16="http://schemas.microsoft.com/office/drawing/2014/main" xmlns="" val="957428218"/>
                  </a:ext>
                </a:extLst>
              </a:tr>
              <a:tr h="250096">
                <a:tc>
                  <a:txBody>
                    <a:bodyPr/>
                    <a:lstStyle/>
                    <a:p>
                      <a:pPr algn="ctr"/>
                      <a:r>
                        <a:rPr lang="en-US" sz="1100" b="1" dirty="0">
                          <a:effectLst/>
                        </a:rPr>
                        <a:t>VSGTNGT</a:t>
                      </a:r>
                    </a:p>
                  </a:txBody>
                  <a:tcPr marL="34288" marR="34288" marT="17144" marB="17144" anchor="ctr"/>
                </a:tc>
                <a:tc>
                  <a:txBody>
                    <a:bodyPr/>
                    <a:lstStyle/>
                    <a:p>
                      <a:pPr algn="ctr"/>
                      <a:r>
                        <a:rPr lang="en-US" sz="1100" b="1">
                          <a:effectLst/>
                        </a:rPr>
                        <a:t>Lysosome-associated membrane glycoprotein 1</a:t>
                      </a:r>
                    </a:p>
                  </a:txBody>
                  <a:tcPr marL="34288" marR="34288" marT="17144" marB="17144" anchor="ctr"/>
                </a:tc>
                <a:extLst>
                  <a:ext uri="{0D108BD9-81ED-4DB2-BD59-A6C34878D82A}">
                    <a16:rowId xmlns:a16="http://schemas.microsoft.com/office/drawing/2014/main" xmlns="" val="1173475812"/>
                  </a:ext>
                </a:extLst>
              </a:tr>
              <a:tr h="250096">
                <a:tc>
                  <a:txBody>
                    <a:bodyPr/>
                    <a:lstStyle/>
                    <a:p>
                      <a:pPr algn="ctr"/>
                      <a:r>
                        <a:rPr lang="en-US" sz="1100" b="1">
                          <a:effectLst/>
                        </a:rPr>
                        <a:t>FKNLREF</a:t>
                      </a:r>
                    </a:p>
                  </a:txBody>
                  <a:tcPr marL="34288" marR="34288" marT="17144" marB="17144" anchor="ctr"/>
                </a:tc>
                <a:tc>
                  <a:txBody>
                    <a:bodyPr/>
                    <a:lstStyle/>
                    <a:p>
                      <a:pPr algn="ctr"/>
                      <a:r>
                        <a:rPr lang="en-US" sz="1100" b="1">
                          <a:effectLst/>
                        </a:rPr>
                        <a:t>Isovaleryl-CoA dehydrogenase, mitochondrial</a:t>
                      </a:r>
                    </a:p>
                  </a:txBody>
                  <a:tcPr marL="34288" marR="34288" marT="17144" marB="17144" anchor="ctr"/>
                </a:tc>
                <a:extLst>
                  <a:ext uri="{0D108BD9-81ED-4DB2-BD59-A6C34878D82A}">
                    <a16:rowId xmlns:a16="http://schemas.microsoft.com/office/drawing/2014/main" xmlns="" val="2839721130"/>
                  </a:ext>
                </a:extLst>
              </a:tr>
              <a:tr h="250096">
                <a:tc>
                  <a:txBody>
                    <a:bodyPr/>
                    <a:lstStyle/>
                    <a:p>
                      <a:pPr algn="ctr"/>
                      <a:r>
                        <a:rPr lang="en-US" sz="1100" b="1">
                          <a:effectLst/>
                        </a:rPr>
                        <a:t>LPPLLTD</a:t>
                      </a:r>
                    </a:p>
                  </a:txBody>
                  <a:tcPr marL="34288" marR="34288" marT="17144" marB="17144" anchor="ctr"/>
                </a:tc>
                <a:tc>
                  <a:txBody>
                    <a:bodyPr/>
                    <a:lstStyle/>
                    <a:p>
                      <a:pPr algn="ctr"/>
                      <a:r>
                        <a:rPr lang="en-US" sz="1100" b="1">
                          <a:effectLst/>
                        </a:rPr>
                        <a:t>Maestro heat-like repeat-containing protein family member 9</a:t>
                      </a:r>
                    </a:p>
                  </a:txBody>
                  <a:tcPr marL="34288" marR="34288" marT="17144" marB="17144" anchor="ctr"/>
                </a:tc>
                <a:extLst>
                  <a:ext uri="{0D108BD9-81ED-4DB2-BD59-A6C34878D82A}">
                    <a16:rowId xmlns:a16="http://schemas.microsoft.com/office/drawing/2014/main" xmlns="" val="3537246567"/>
                  </a:ext>
                </a:extLst>
              </a:tr>
              <a:tr h="209744">
                <a:tc>
                  <a:txBody>
                    <a:bodyPr/>
                    <a:lstStyle/>
                    <a:p>
                      <a:pPr algn="ctr"/>
                      <a:r>
                        <a:rPr lang="en-US" sz="1100" b="1">
                          <a:effectLst/>
                        </a:rPr>
                        <a:t>DKVFRSS</a:t>
                      </a:r>
                    </a:p>
                  </a:txBody>
                  <a:tcPr marL="34288" marR="34288" marT="17144" marB="17144" anchor="ctr"/>
                </a:tc>
                <a:tc>
                  <a:txBody>
                    <a:bodyPr/>
                    <a:lstStyle/>
                    <a:p>
                      <a:pPr algn="ctr"/>
                      <a:r>
                        <a:rPr lang="en-US" sz="1100" b="1" dirty="0">
                          <a:effectLst/>
                        </a:rPr>
                        <a:t>Zinc finger protein 528</a:t>
                      </a:r>
                    </a:p>
                  </a:txBody>
                  <a:tcPr marL="34288" marR="34288" marT="17144" marB="17144" anchor="ctr"/>
                </a:tc>
                <a:extLst>
                  <a:ext uri="{0D108BD9-81ED-4DB2-BD59-A6C34878D82A}">
                    <a16:rowId xmlns:a16="http://schemas.microsoft.com/office/drawing/2014/main" xmlns="" val="4265320942"/>
                  </a:ext>
                </a:extLst>
              </a:tr>
              <a:tr h="209744">
                <a:tc>
                  <a:txBody>
                    <a:bodyPr/>
                    <a:lstStyle/>
                    <a:p>
                      <a:pPr algn="ctr"/>
                      <a:r>
                        <a:rPr lang="en-US" sz="1100" b="1">
                          <a:effectLst/>
                        </a:rPr>
                        <a:t>LVKQLSS</a:t>
                      </a:r>
                    </a:p>
                  </a:txBody>
                  <a:tcPr marL="34288" marR="34288" marT="17144" marB="17144" anchor="ctr"/>
                </a:tc>
                <a:tc>
                  <a:txBody>
                    <a:bodyPr/>
                    <a:lstStyle/>
                    <a:p>
                      <a:pPr algn="ctr"/>
                      <a:r>
                        <a:rPr lang="en-US" sz="1100" b="1">
                          <a:effectLst/>
                        </a:rPr>
                        <a:t>E3 SUMO-protein ligase PIAS1</a:t>
                      </a:r>
                    </a:p>
                  </a:txBody>
                  <a:tcPr marL="34288" marR="34288" marT="17144" marB="17144" anchor="ctr"/>
                </a:tc>
                <a:extLst>
                  <a:ext uri="{0D108BD9-81ED-4DB2-BD59-A6C34878D82A}">
                    <a16:rowId xmlns:a16="http://schemas.microsoft.com/office/drawing/2014/main" xmlns="" val="2695064684"/>
                  </a:ext>
                </a:extLst>
              </a:tr>
              <a:tr h="250096">
                <a:tc>
                  <a:txBody>
                    <a:bodyPr/>
                    <a:lstStyle/>
                    <a:p>
                      <a:pPr algn="ctr"/>
                      <a:r>
                        <a:rPr lang="en-US" sz="1100" b="1">
                          <a:effectLst/>
                        </a:rPr>
                        <a:t>VTLADAG</a:t>
                      </a:r>
                    </a:p>
                  </a:txBody>
                  <a:tcPr marL="34288" marR="34288" marT="17144" marB="17144" anchor="ctr"/>
                </a:tc>
                <a:tc>
                  <a:txBody>
                    <a:bodyPr/>
                    <a:lstStyle/>
                    <a:p>
                      <a:pPr algn="ctr"/>
                      <a:r>
                        <a:rPr lang="en-US" sz="1100" b="1">
                          <a:effectLst/>
                        </a:rPr>
                        <a:t>Non-receptor tyrosine-protein kinase TNK1</a:t>
                      </a:r>
                    </a:p>
                  </a:txBody>
                  <a:tcPr marL="34288" marR="34288" marT="17144" marB="17144" anchor="ctr"/>
                </a:tc>
                <a:extLst>
                  <a:ext uri="{0D108BD9-81ED-4DB2-BD59-A6C34878D82A}">
                    <a16:rowId xmlns:a16="http://schemas.microsoft.com/office/drawing/2014/main" xmlns="" val="476880663"/>
                  </a:ext>
                </a:extLst>
              </a:tr>
              <a:tr h="250096">
                <a:tc>
                  <a:txBody>
                    <a:bodyPr/>
                    <a:lstStyle/>
                    <a:p>
                      <a:pPr algn="ctr"/>
                      <a:r>
                        <a:rPr lang="en-US" sz="1100" b="1">
                          <a:effectLst/>
                        </a:rPr>
                        <a:t>RRARSVAS</a:t>
                      </a:r>
                    </a:p>
                  </a:txBody>
                  <a:tcPr marL="34288" marR="34288" marT="17144" marB="17144" anchor="ctr"/>
                </a:tc>
                <a:tc>
                  <a:txBody>
                    <a:bodyPr/>
                    <a:lstStyle/>
                    <a:p>
                      <a:pPr algn="ctr"/>
                      <a:r>
                        <a:rPr lang="en-US" sz="1100" b="1">
                          <a:effectLst/>
                        </a:rPr>
                        <a:t>Amiloride-sensitive sodium channel subunit alpha</a:t>
                      </a:r>
                    </a:p>
                  </a:txBody>
                  <a:tcPr marL="34288" marR="34288" marT="17144" marB="17144" anchor="ctr"/>
                </a:tc>
                <a:extLst>
                  <a:ext uri="{0D108BD9-81ED-4DB2-BD59-A6C34878D82A}">
                    <a16:rowId xmlns:a16="http://schemas.microsoft.com/office/drawing/2014/main" xmlns="" val="1098577192"/>
                  </a:ext>
                </a:extLst>
              </a:tr>
              <a:tr h="209744">
                <a:tc>
                  <a:txBody>
                    <a:bodyPr/>
                    <a:lstStyle/>
                    <a:p>
                      <a:pPr algn="ctr"/>
                      <a:r>
                        <a:rPr lang="en-US" sz="1100" b="1">
                          <a:effectLst/>
                        </a:rPr>
                        <a:t>SPRRARS</a:t>
                      </a:r>
                    </a:p>
                  </a:txBody>
                  <a:tcPr marL="34288" marR="34288" marT="17144" marB="17144" anchor="ctr"/>
                </a:tc>
                <a:tc>
                  <a:txBody>
                    <a:bodyPr/>
                    <a:lstStyle/>
                    <a:p>
                      <a:pPr algn="ctr"/>
                      <a:r>
                        <a:rPr lang="en-US" sz="1100" b="1">
                          <a:effectLst/>
                        </a:rPr>
                        <a:t>Hermansky-Pudlak syndrome 1 protein</a:t>
                      </a:r>
                    </a:p>
                  </a:txBody>
                  <a:tcPr marL="34288" marR="34288" marT="17144" marB="17144" anchor="ctr"/>
                </a:tc>
                <a:extLst>
                  <a:ext uri="{0D108BD9-81ED-4DB2-BD59-A6C34878D82A}">
                    <a16:rowId xmlns:a16="http://schemas.microsoft.com/office/drawing/2014/main" xmlns="" val="735466685"/>
                  </a:ext>
                </a:extLst>
              </a:tr>
              <a:tr h="209744">
                <a:tc>
                  <a:txBody>
                    <a:bodyPr/>
                    <a:lstStyle/>
                    <a:p>
                      <a:pPr algn="ctr"/>
                      <a:r>
                        <a:rPr lang="en-US" sz="1100" b="1">
                          <a:effectLst/>
                        </a:rPr>
                        <a:t>KVEAEVQ</a:t>
                      </a:r>
                    </a:p>
                  </a:txBody>
                  <a:tcPr marL="34288" marR="34288" marT="17144" marB="17144" anchor="ctr"/>
                </a:tc>
                <a:tc>
                  <a:txBody>
                    <a:bodyPr/>
                    <a:lstStyle/>
                    <a:p>
                      <a:pPr algn="ctr"/>
                      <a:r>
                        <a:rPr lang="en-US" sz="1100" b="1">
                          <a:effectLst/>
                        </a:rPr>
                        <a:t>EMILIN-3</a:t>
                      </a:r>
                    </a:p>
                  </a:txBody>
                  <a:tcPr marL="34288" marR="34288" marT="17144" marB="17144" anchor="ctr"/>
                </a:tc>
                <a:extLst>
                  <a:ext uri="{0D108BD9-81ED-4DB2-BD59-A6C34878D82A}">
                    <a16:rowId xmlns:a16="http://schemas.microsoft.com/office/drawing/2014/main" xmlns="" val="2186191681"/>
                  </a:ext>
                </a:extLst>
              </a:tr>
              <a:tr h="250096">
                <a:tc>
                  <a:txBody>
                    <a:bodyPr/>
                    <a:lstStyle/>
                    <a:p>
                      <a:pPr algn="ctr"/>
                      <a:r>
                        <a:rPr lang="en-US" sz="1100" b="1">
                          <a:effectLst/>
                        </a:rPr>
                        <a:t>TRFQTLL</a:t>
                      </a:r>
                    </a:p>
                  </a:txBody>
                  <a:tcPr marL="34288" marR="34288" marT="17144" marB="17144" anchor="ctr"/>
                </a:tc>
                <a:tc>
                  <a:txBody>
                    <a:bodyPr/>
                    <a:lstStyle/>
                    <a:p>
                      <a:pPr algn="ctr"/>
                      <a:r>
                        <a:rPr lang="en-US" sz="1100" b="1">
                          <a:effectLst/>
                        </a:rPr>
                        <a:t>Disheveled-associated activator of morphogenesis 2</a:t>
                      </a:r>
                    </a:p>
                  </a:txBody>
                  <a:tcPr marL="34288" marR="34288" marT="17144" marB="17144" anchor="ctr"/>
                </a:tc>
                <a:extLst>
                  <a:ext uri="{0D108BD9-81ED-4DB2-BD59-A6C34878D82A}">
                    <a16:rowId xmlns:a16="http://schemas.microsoft.com/office/drawing/2014/main" xmlns="" val="2787730314"/>
                  </a:ext>
                </a:extLst>
              </a:tr>
              <a:tr h="250096">
                <a:tc>
                  <a:txBody>
                    <a:bodyPr/>
                    <a:lstStyle/>
                    <a:p>
                      <a:pPr algn="ctr"/>
                      <a:r>
                        <a:rPr lang="en-US" sz="1100" b="1">
                          <a:effectLst/>
                        </a:rPr>
                        <a:t>VYSTGSN</a:t>
                      </a:r>
                    </a:p>
                  </a:txBody>
                  <a:tcPr marL="34288" marR="34288" marT="17144" marB="17144" anchor="ctr"/>
                </a:tc>
                <a:tc>
                  <a:txBody>
                    <a:bodyPr/>
                    <a:lstStyle/>
                    <a:p>
                      <a:pPr algn="ctr"/>
                      <a:r>
                        <a:rPr lang="en-US" sz="1100" b="1">
                          <a:effectLst/>
                        </a:rPr>
                        <a:t>Neural cell adhesion molecule L1-like protein</a:t>
                      </a:r>
                    </a:p>
                  </a:txBody>
                  <a:tcPr marL="34288" marR="34288" marT="17144" marB="17144" anchor="ctr"/>
                </a:tc>
                <a:extLst>
                  <a:ext uri="{0D108BD9-81ED-4DB2-BD59-A6C34878D82A}">
                    <a16:rowId xmlns:a16="http://schemas.microsoft.com/office/drawing/2014/main" xmlns="" val="1997636600"/>
                  </a:ext>
                </a:extLst>
              </a:tr>
              <a:tr h="209744">
                <a:tc>
                  <a:txBody>
                    <a:bodyPr/>
                    <a:lstStyle/>
                    <a:p>
                      <a:pPr algn="ctr"/>
                      <a:r>
                        <a:rPr lang="en-US" sz="1100" b="1">
                          <a:effectLst/>
                        </a:rPr>
                        <a:t>GLTVLPP</a:t>
                      </a:r>
                    </a:p>
                  </a:txBody>
                  <a:tcPr marL="34288" marR="34288" marT="17144" marB="17144" anchor="ctr"/>
                </a:tc>
                <a:tc>
                  <a:txBody>
                    <a:bodyPr/>
                    <a:lstStyle/>
                    <a:p>
                      <a:pPr algn="ctr"/>
                      <a:r>
                        <a:rPr lang="en-US" sz="1100" b="1">
                          <a:effectLst/>
                        </a:rPr>
                        <a:t>FH1/FH2 domain-containing protein 3</a:t>
                      </a:r>
                    </a:p>
                  </a:txBody>
                  <a:tcPr marL="34288" marR="34288" marT="17144" marB="17144" anchor="ctr"/>
                </a:tc>
                <a:extLst>
                  <a:ext uri="{0D108BD9-81ED-4DB2-BD59-A6C34878D82A}">
                    <a16:rowId xmlns:a16="http://schemas.microsoft.com/office/drawing/2014/main" xmlns="" val="2371366071"/>
                  </a:ext>
                </a:extLst>
              </a:tr>
              <a:tr h="250096">
                <a:tc>
                  <a:txBody>
                    <a:bodyPr/>
                    <a:lstStyle/>
                    <a:p>
                      <a:pPr algn="ctr"/>
                      <a:r>
                        <a:rPr lang="en-US" sz="1100" b="1">
                          <a:effectLst/>
                        </a:rPr>
                        <a:t>SLLIVNN</a:t>
                      </a:r>
                    </a:p>
                  </a:txBody>
                  <a:tcPr marL="34288" marR="34288" marT="17144" marB="17144" anchor="ctr"/>
                </a:tc>
                <a:tc>
                  <a:txBody>
                    <a:bodyPr/>
                    <a:lstStyle/>
                    <a:p>
                      <a:pPr algn="ctr"/>
                      <a:r>
                        <a:rPr lang="en-US" sz="1100" b="1">
                          <a:effectLst/>
                        </a:rPr>
                        <a:t>ATP-binding cassette sub-family A member 10</a:t>
                      </a:r>
                    </a:p>
                  </a:txBody>
                  <a:tcPr marL="34288" marR="34288" marT="17144" marB="17144" anchor="ctr"/>
                </a:tc>
                <a:extLst>
                  <a:ext uri="{0D108BD9-81ED-4DB2-BD59-A6C34878D82A}">
                    <a16:rowId xmlns:a16="http://schemas.microsoft.com/office/drawing/2014/main" xmlns="" val="2607226901"/>
                  </a:ext>
                </a:extLst>
              </a:tr>
              <a:tr h="209744">
                <a:tc>
                  <a:txBody>
                    <a:bodyPr/>
                    <a:lstStyle/>
                    <a:p>
                      <a:pPr algn="ctr"/>
                      <a:r>
                        <a:rPr lang="en-US" sz="1100" b="1">
                          <a:effectLst/>
                        </a:rPr>
                        <a:t>DEDDSEPV</a:t>
                      </a:r>
                    </a:p>
                  </a:txBody>
                  <a:tcPr marL="34288" marR="34288" marT="17144" marB="17144" anchor="ctr"/>
                </a:tc>
                <a:tc>
                  <a:txBody>
                    <a:bodyPr/>
                    <a:lstStyle/>
                    <a:p>
                      <a:pPr algn="ctr"/>
                      <a:r>
                        <a:rPr lang="en-US" sz="1100" b="1">
                          <a:effectLst/>
                        </a:rPr>
                        <a:t>Unconventional myosin-XVI</a:t>
                      </a:r>
                    </a:p>
                  </a:txBody>
                  <a:tcPr marL="34288" marR="34288" marT="17144" marB="17144" anchor="ctr"/>
                </a:tc>
                <a:extLst>
                  <a:ext uri="{0D108BD9-81ED-4DB2-BD59-A6C34878D82A}">
                    <a16:rowId xmlns:a16="http://schemas.microsoft.com/office/drawing/2014/main" xmlns="" val="1319686039"/>
                  </a:ext>
                </a:extLst>
              </a:tr>
              <a:tr h="209744">
                <a:tc>
                  <a:txBody>
                    <a:bodyPr/>
                    <a:lstStyle/>
                    <a:p>
                      <a:pPr algn="ctr"/>
                      <a:r>
                        <a:rPr lang="en-US" sz="1100" b="1">
                          <a:effectLst/>
                        </a:rPr>
                        <a:t>NASVVNI</a:t>
                      </a:r>
                    </a:p>
                  </a:txBody>
                  <a:tcPr marL="34288" marR="34288" marT="17144" marB="17144" anchor="ctr"/>
                </a:tc>
                <a:tc>
                  <a:txBody>
                    <a:bodyPr/>
                    <a:lstStyle/>
                    <a:p>
                      <a:pPr algn="ctr"/>
                      <a:r>
                        <a:rPr lang="en-US" sz="1100" b="1">
                          <a:effectLst/>
                        </a:rPr>
                        <a:t>Thyroid adenoma-associated protein</a:t>
                      </a:r>
                    </a:p>
                  </a:txBody>
                  <a:tcPr marL="34288" marR="34288" marT="17144" marB="17144" anchor="ctr"/>
                </a:tc>
                <a:extLst>
                  <a:ext uri="{0D108BD9-81ED-4DB2-BD59-A6C34878D82A}">
                    <a16:rowId xmlns:a16="http://schemas.microsoft.com/office/drawing/2014/main" xmlns="" val="2476068900"/>
                  </a:ext>
                </a:extLst>
              </a:tr>
              <a:tr h="209744">
                <a:tc>
                  <a:txBody>
                    <a:bodyPr/>
                    <a:lstStyle/>
                    <a:p>
                      <a:pPr algn="ctr"/>
                      <a:r>
                        <a:rPr lang="en-US" sz="1100" b="1">
                          <a:effectLst/>
                        </a:rPr>
                        <a:t>LIRAAEI</a:t>
                      </a:r>
                    </a:p>
                  </a:txBody>
                  <a:tcPr marL="34288" marR="34288" marT="17144" marB="17144" anchor="ctr"/>
                </a:tc>
                <a:tc>
                  <a:txBody>
                    <a:bodyPr/>
                    <a:lstStyle/>
                    <a:p>
                      <a:pPr algn="ctr"/>
                      <a:r>
                        <a:rPr lang="en-US" sz="1100" b="1">
                          <a:effectLst/>
                        </a:rPr>
                        <a:t>Unconventional myosin-XVIIIa</a:t>
                      </a:r>
                    </a:p>
                  </a:txBody>
                  <a:tcPr marL="34288" marR="34288" marT="17144" marB="17144" anchor="ctr"/>
                </a:tc>
                <a:extLst>
                  <a:ext uri="{0D108BD9-81ED-4DB2-BD59-A6C34878D82A}">
                    <a16:rowId xmlns:a16="http://schemas.microsoft.com/office/drawing/2014/main" xmlns="" val="2715824051"/>
                  </a:ext>
                </a:extLst>
              </a:tr>
              <a:tr h="209744">
                <a:tc>
                  <a:txBody>
                    <a:bodyPr/>
                    <a:lstStyle/>
                    <a:p>
                      <a:pPr algn="ctr"/>
                      <a:r>
                        <a:rPr lang="en-US" sz="1100" b="1">
                          <a:effectLst/>
                        </a:rPr>
                        <a:t>TGRLQSL</a:t>
                      </a:r>
                    </a:p>
                  </a:txBody>
                  <a:tcPr marL="34288" marR="34288" marT="17144" marB="17144" anchor="ctr"/>
                </a:tc>
                <a:tc>
                  <a:txBody>
                    <a:bodyPr/>
                    <a:lstStyle/>
                    <a:p>
                      <a:pPr algn="ctr"/>
                      <a:r>
                        <a:rPr lang="en-US" sz="1100" b="1">
                          <a:effectLst/>
                        </a:rPr>
                        <a:t>Neuron navigator 3</a:t>
                      </a:r>
                    </a:p>
                  </a:txBody>
                  <a:tcPr marL="34288" marR="34288" marT="17144" marB="17144" anchor="ctr"/>
                </a:tc>
                <a:extLst>
                  <a:ext uri="{0D108BD9-81ED-4DB2-BD59-A6C34878D82A}">
                    <a16:rowId xmlns:a16="http://schemas.microsoft.com/office/drawing/2014/main" xmlns="" val="889817473"/>
                  </a:ext>
                </a:extLst>
              </a:tr>
              <a:tr h="209744">
                <a:tc>
                  <a:txBody>
                    <a:bodyPr/>
                    <a:lstStyle/>
                    <a:p>
                      <a:pPr algn="ctr"/>
                      <a:r>
                        <a:rPr lang="en-US" sz="1100" b="1">
                          <a:effectLst/>
                        </a:rPr>
                        <a:t>DEVRQIA</a:t>
                      </a:r>
                    </a:p>
                  </a:txBody>
                  <a:tcPr marL="34288" marR="34288" marT="17144" marB="17144" anchor="ctr"/>
                </a:tc>
                <a:tc>
                  <a:txBody>
                    <a:bodyPr/>
                    <a:lstStyle/>
                    <a:p>
                      <a:pPr algn="ctr"/>
                      <a:r>
                        <a:rPr lang="en-US" sz="1100" b="1">
                          <a:effectLst/>
                        </a:rPr>
                        <a:t>Histone-lysine N-methyltransferase 2C</a:t>
                      </a:r>
                    </a:p>
                  </a:txBody>
                  <a:tcPr marL="34288" marR="34288" marT="17144" marB="17144" anchor="ctr"/>
                </a:tc>
                <a:extLst>
                  <a:ext uri="{0D108BD9-81ED-4DB2-BD59-A6C34878D82A}">
                    <a16:rowId xmlns:a16="http://schemas.microsoft.com/office/drawing/2014/main" xmlns="" val="2876346507"/>
                  </a:ext>
                </a:extLst>
              </a:tr>
              <a:tr h="209744">
                <a:tc>
                  <a:txBody>
                    <a:bodyPr/>
                    <a:lstStyle/>
                    <a:p>
                      <a:pPr algn="ctr"/>
                      <a:r>
                        <a:rPr lang="en-US" sz="1100" b="1" dirty="0">
                          <a:effectLst/>
                        </a:rPr>
                        <a:t>SSSGWTA</a:t>
                      </a:r>
                    </a:p>
                  </a:txBody>
                  <a:tcPr marL="34288" marR="34288" marT="17144" marB="17144" anchor="ctr"/>
                </a:tc>
                <a:tc>
                  <a:txBody>
                    <a:bodyPr/>
                    <a:lstStyle/>
                    <a:p>
                      <a:pPr algn="ctr"/>
                      <a:r>
                        <a:rPr lang="en-US" sz="1100" b="1" dirty="0">
                          <a:effectLst/>
                        </a:rPr>
                        <a:t>Transmembrane protein KIAA1109</a:t>
                      </a:r>
                    </a:p>
                  </a:txBody>
                  <a:tcPr marL="34288" marR="34288" marT="17144" marB="17144" anchor="ctr"/>
                </a:tc>
                <a:extLst>
                  <a:ext uri="{0D108BD9-81ED-4DB2-BD59-A6C34878D82A}">
                    <a16:rowId xmlns:a16="http://schemas.microsoft.com/office/drawing/2014/main" xmlns="" val="1218606112"/>
                  </a:ext>
                </a:extLst>
              </a:tr>
            </a:tbl>
          </a:graphicData>
        </a:graphic>
      </p:graphicFrame>
      <p:sp>
        <p:nvSpPr>
          <p:cNvPr id="2" name="Title 1">
            <a:extLst>
              <a:ext uri="{FF2B5EF4-FFF2-40B4-BE49-F238E27FC236}">
                <a16:creationId xmlns:a16="http://schemas.microsoft.com/office/drawing/2014/main" xmlns="" id="{A86C18E1-101B-4D3E-B574-0A5E2CDB2360}"/>
              </a:ext>
            </a:extLst>
          </p:cNvPr>
          <p:cNvSpPr>
            <a:spLocks noGrp="1"/>
          </p:cNvSpPr>
          <p:nvPr>
            <p:ph type="title"/>
          </p:nvPr>
        </p:nvSpPr>
        <p:spPr>
          <a:xfrm>
            <a:off x="0" y="36099"/>
            <a:ext cx="9144000" cy="728605"/>
          </a:xfrm>
        </p:spPr>
        <p:txBody>
          <a:bodyPr>
            <a:noAutofit/>
          </a:bodyPr>
          <a:lstStyle/>
          <a:p>
            <a:r>
              <a:rPr lang="en-US" sz="2000" b="1" dirty="0">
                <a:effectLst>
                  <a:outerShdw blurRad="38100" dist="38100" dir="2700000" algn="tl">
                    <a:srgbClr val="000000">
                      <a:alpha val="43137"/>
                    </a:srgbClr>
                  </a:outerShdw>
                </a:effectLst>
              </a:rPr>
              <a:t>Heptapeptide sharing between SARS-CoV-2 spike glycoprotein and the human proteins.</a:t>
            </a:r>
          </a:p>
        </p:txBody>
      </p:sp>
    </p:spTree>
    <p:extLst>
      <p:ext uri="{BB962C8B-B14F-4D97-AF65-F5344CB8AC3E}">
        <p14:creationId xmlns:p14="http://schemas.microsoft.com/office/powerpoint/2010/main" val="214438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عنصر نائب للمحتوى 6" descr="Capture6.PNG"/>
          <p:cNvPicPr>
            <a:picLocks noChangeAspect="1"/>
          </p:cNvPicPr>
          <p:nvPr/>
        </p:nvPicPr>
        <p:blipFill>
          <a:blip r:embed="rId2"/>
          <a:stretch>
            <a:fillRect/>
          </a:stretch>
        </p:blipFill>
        <p:spPr>
          <a:xfrm>
            <a:off x="0" y="0"/>
            <a:ext cx="9144000" cy="1428736"/>
          </a:xfrm>
          <a:prstGeom prst="rect">
            <a:avLst/>
          </a:prstGeom>
        </p:spPr>
      </p:pic>
      <p:sp>
        <p:nvSpPr>
          <p:cNvPr id="6" name="عنصر نائب للمحتوى 3"/>
          <p:cNvSpPr>
            <a:spLocks noGrp="1"/>
          </p:cNvSpPr>
          <p:nvPr>
            <p:ph sz="half" idx="1"/>
          </p:nvPr>
        </p:nvSpPr>
        <p:spPr>
          <a:xfrm>
            <a:off x="381000" y="1600200"/>
            <a:ext cx="8534400" cy="1828799"/>
          </a:xfrm>
        </p:spPr>
        <p:txBody>
          <a:bodyPr>
            <a:normAutofit fontScale="92500"/>
          </a:bodyPr>
          <a:lstStyle/>
          <a:p>
            <a:pPr>
              <a:buNone/>
            </a:pPr>
            <a:r>
              <a:rPr lang="ar-SY" sz="2400" dirty="0">
                <a:solidFill>
                  <a:srgbClr val="002060"/>
                </a:solidFill>
              </a:rPr>
              <a:t>تصنيف الفيروسات التاجية:</a:t>
            </a:r>
            <a:endParaRPr lang="en-US" sz="2400" dirty="0">
              <a:solidFill>
                <a:srgbClr val="002060"/>
              </a:solidFill>
            </a:endParaRPr>
          </a:p>
          <a:p>
            <a:pPr>
              <a:buFont typeface="Wingdings" pitchFamily="2" charset="2"/>
              <a:buChar char="Ø"/>
            </a:pPr>
            <a:r>
              <a:rPr lang="en-US" sz="2400" dirty="0">
                <a:solidFill>
                  <a:srgbClr val="002060"/>
                </a:solidFill>
              </a:rPr>
              <a:t>MERS-</a:t>
            </a:r>
            <a:r>
              <a:rPr lang="en-US" sz="2400" dirty="0" err="1">
                <a:solidFill>
                  <a:srgbClr val="002060"/>
                </a:solidFill>
              </a:rPr>
              <a:t>CoV</a:t>
            </a:r>
            <a:r>
              <a:rPr lang="ar-SY" sz="2400" dirty="0">
                <a:solidFill>
                  <a:srgbClr val="002060"/>
                </a:solidFill>
              </a:rPr>
              <a:t> (</a:t>
            </a:r>
            <a:r>
              <a:rPr lang="en-US" sz="2400" dirty="0">
                <a:solidFill>
                  <a:srgbClr val="002060"/>
                </a:solidFill>
              </a:rPr>
              <a:t>2012</a:t>
            </a:r>
            <a:r>
              <a:rPr lang="ar-SY" sz="2400" dirty="0">
                <a:solidFill>
                  <a:srgbClr val="002060"/>
                </a:solidFill>
              </a:rPr>
              <a:t>): عدد الإصابات </a:t>
            </a:r>
            <a:r>
              <a:rPr lang="en-US" sz="2400" dirty="0">
                <a:solidFill>
                  <a:srgbClr val="002060"/>
                </a:solidFill>
              </a:rPr>
              <a:t>2519</a:t>
            </a:r>
            <a:r>
              <a:rPr lang="ar-SY" sz="2400" dirty="0">
                <a:solidFill>
                  <a:srgbClr val="002060"/>
                </a:solidFill>
              </a:rPr>
              <a:t> ، نسبة الوفيات </a:t>
            </a:r>
            <a:r>
              <a:rPr lang="en-US" sz="2400" dirty="0">
                <a:solidFill>
                  <a:srgbClr val="002060"/>
                </a:solidFill>
              </a:rPr>
              <a:t>34.3</a:t>
            </a:r>
            <a:r>
              <a:rPr lang="ar-SY" sz="2400" dirty="0">
                <a:solidFill>
                  <a:srgbClr val="002060"/>
                </a:solidFill>
              </a:rPr>
              <a:t>%</a:t>
            </a:r>
            <a:endParaRPr lang="en-US" sz="2400" dirty="0">
              <a:solidFill>
                <a:srgbClr val="002060"/>
              </a:solidFill>
            </a:endParaRPr>
          </a:p>
          <a:p>
            <a:pPr>
              <a:buFont typeface="Wingdings" pitchFamily="2" charset="2"/>
              <a:buChar char="Ø"/>
            </a:pPr>
            <a:r>
              <a:rPr lang="en-US" sz="2400" dirty="0">
                <a:solidFill>
                  <a:srgbClr val="002060"/>
                </a:solidFill>
              </a:rPr>
              <a:t>SARS-</a:t>
            </a:r>
            <a:r>
              <a:rPr lang="en-US" sz="2400" dirty="0" err="1">
                <a:solidFill>
                  <a:srgbClr val="002060"/>
                </a:solidFill>
              </a:rPr>
              <a:t>CoV</a:t>
            </a:r>
            <a:r>
              <a:rPr lang="ar-SY" sz="2400" dirty="0">
                <a:solidFill>
                  <a:srgbClr val="002060"/>
                </a:solidFill>
              </a:rPr>
              <a:t> </a:t>
            </a:r>
            <a:r>
              <a:rPr lang="en-US" sz="2400" dirty="0">
                <a:solidFill>
                  <a:srgbClr val="002060"/>
                </a:solidFill>
              </a:rPr>
              <a:t> </a:t>
            </a:r>
            <a:r>
              <a:rPr lang="ar-SY" sz="2400" dirty="0">
                <a:solidFill>
                  <a:srgbClr val="002060"/>
                </a:solidFill>
              </a:rPr>
              <a:t>(</a:t>
            </a:r>
            <a:r>
              <a:rPr lang="en-US" sz="2400" dirty="0">
                <a:solidFill>
                  <a:srgbClr val="002060"/>
                </a:solidFill>
              </a:rPr>
              <a:t>2003</a:t>
            </a:r>
            <a:r>
              <a:rPr lang="ar-SY" sz="2400" dirty="0">
                <a:solidFill>
                  <a:srgbClr val="002060"/>
                </a:solidFill>
              </a:rPr>
              <a:t>): عدد الإصابات  </a:t>
            </a:r>
            <a:r>
              <a:rPr lang="en-US" sz="2400" dirty="0">
                <a:solidFill>
                  <a:srgbClr val="002060"/>
                </a:solidFill>
              </a:rPr>
              <a:t>8096</a:t>
            </a:r>
            <a:r>
              <a:rPr lang="ar-SY" sz="2400" dirty="0">
                <a:solidFill>
                  <a:srgbClr val="002060"/>
                </a:solidFill>
              </a:rPr>
              <a:t> ، نسبة الوفيات</a:t>
            </a:r>
            <a:r>
              <a:rPr lang="en-US" sz="2400" dirty="0">
                <a:solidFill>
                  <a:srgbClr val="002060"/>
                </a:solidFill>
              </a:rPr>
              <a:t> 9.6 </a:t>
            </a:r>
            <a:r>
              <a:rPr lang="ar-SY" sz="2400" dirty="0">
                <a:solidFill>
                  <a:srgbClr val="002060"/>
                </a:solidFill>
              </a:rPr>
              <a:t>%</a:t>
            </a:r>
            <a:endParaRPr lang="en-US" sz="2400" dirty="0">
              <a:solidFill>
                <a:srgbClr val="002060"/>
              </a:solidFill>
            </a:endParaRPr>
          </a:p>
          <a:p>
            <a:pPr>
              <a:buFont typeface="Wingdings" pitchFamily="2" charset="2"/>
              <a:buChar char="Ø"/>
            </a:pPr>
            <a:r>
              <a:rPr lang="en-US" sz="2400" dirty="0">
                <a:solidFill>
                  <a:srgbClr val="002060"/>
                </a:solidFill>
              </a:rPr>
              <a:t>SARS-CoV-2</a:t>
            </a:r>
            <a:r>
              <a:rPr lang="ar-SY" sz="2400" dirty="0">
                <a:solidFill>
                  <a:srgbClr val="002060"/>
                </a:solidFill>
              </a:rPr>
              <a:t> (</a:t>
            </a:r>
            <a:r>
              <a:rPr lang="en-US" sz="2400" dirty="0">
                <a:solidFill>
                  <a:srgbClr val="002060"/>
                </a:solidFill>
              </a:rPr>
              <a:t>2019</a:t>
            </a:r>
            <a:r>
              <a:rPr lang="ar-SY" sz="2400" dirty="0">
                <a:solidFill>
                  <a:srgbClr val="002060"/>
                </a:solidFill>
              </a:rPr>
              <a:t>): عدد الإصابات تجاوز </a:t>
            </a:r>
            <a:r>
              <a:rPr lang="en-US" sz="2400" dirty="0">
                <a:solidFill>
                  <a:srgbClr val="002060"/>
                </a:solidFill>
              </a:rPr>
              <a:t>119</a:t>
            </a:r>
            <a:r>
              <a:rPr lang="ar-SY" sz="2400" dirty="0">
                <a:solidFill>
                  <a:srgbClr val="002060"/>
                </a:solidFill>
              </a:rPr>
              <a:t> مليون، نسبة الوفيات </a:t>
            </a:r>
            <a:r>
              <a:rPr lang="en-US" sz="2400" dirty="0">
                <a:solidFill>
                  <a:srgbClr val="002060"/>
                </a:solidFill>
              </a:rPr>
              <a:t>6.76</a:t>
            </a:r>
            <a:r>
              <a:rPr lang="ar-SY" sz="2400" dirty="0">
                <a:solidFill>
                  <a:srgbClr val="002060"/>
                </a:solidFill>
              </a:rPr>
              <a:t>%</a:t>
            </a:r>
            <a:endParaRPr lang="en-US" sz="2400" dirty="0">
              <a:solidFill>
                <a:srgbClr val="002060"/>
              </a:solidFill>
            </a:endParaRPr>
          </a:p>
        </p:txBody>
      </p:sp>
      <p:pic>
        <p:nvPicPr>
          <p:cNvPr id="10242" name="Picture 2" descr="C:\Users\os2\Desktop\COVID19\dr.sahar presentation\images (1).jpg"/>
          <p:cNvPicPr>
            <a:picLocks noChangeAspect="1" noChangeArrowheads="1"/>
          </p:cNvPicPr>
          <p:nvPr/>
        </p:nvPicPr>
        <p:blipFill>
          <a:blip r:embed="rId3"/>
          <a:srcRect/>
          <a:stretch>
            <a:fillRect/>
          </a:stretch>
        </p:blipFill>
        <p:spPr bwMode="auto">
          <a:xfrm>
            <a:off x="6019800" y="4038600"/>
            <a:ext cx="2857500" cy="1600200"/>
          </a:xfrm>
          <a:prstGeom prst="rect">
            <a:avLst/>
          </a:prstGeom>
          <a:noFill/>
        </p:spPr>
      </p:pic>
      <p:pic>
        <p:nvPicPr>
          <p:cNvPr id="7" name="Picture 2" descr="F:\dr.sahar presentation\fcimb-10-00499-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29000"/>
            <a:ext cx="55626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91214" y="6438149"/>
            <a:ext cx="2667000" cy="276999"/>
          </a:xfrm>
          <a:prstGeom prst="rect">
            <a:avLst/>
          </a:prstGeom>
          <a:noFill/>
        </p:spPr>
        <p:txBody>
          <a:bodyPr wrap="square" rtlCol="1">
            <a:spAutoFit/>
          </a:bodyPr>
          <a:lstStyle/>
          <a:p>
            <a:pPr algn="ctr"/>
            <a:r>
              <a:rPr lang="en-US" sz="1200" b="1" dirty="0">
                <a:solidFill>
                  <a:srgbClr val="002060"/>
                </a:solidFill>
              </a:rPr>
              <a:t>Adopted </a:t>
            </a:r>
            <a:r>
              <a:rPr lang="en-US" sz="1200" b="1" dirty="0" err="1">
                <a:solidFill>
                  <a:srgbClr val="002060"/>
                </a:solidFill>
              </a:rPr>
              <a:t>from:www.frontiersin.org</a:t>
            </a:r>
            <a:endParaRPr lang="ar-SY" sz="1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0" fill="hold"/>
                                        <p:tgtEl>
                                          <p:spTgt spid="10242"/>
                                        </p:tgtEl>
                                        <p:attrNameLst>
                                          <p:attrName>ppt_w</p:attrName>
                                        </p:attrNameLst>
                                      </p:cBhvr>
                                      <p:tavLst>
                                        <p:tav tm="0" fmla="#ppt_w*sin(2.5*pi*$)">
                                          <p:val>
                                            <p:fltVal val="0"/>
                                          </p:val>
                                        </p:tav>
                                        <p:tav tm="100000">
                                          <p:val>
                                            <p:fltVal val="1"/>
                                          </p:val>
                                        </p:tav>
                                      </p:tavLst>
                                    </p:anim>
                                    <p:anim calcmode="lin" valueType="num">
                                      <p:cBhvr>
                                        <p:cTn id="8" dur="5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32A3885-B9FB-4337-A2EB-5FAFDFB81186}"/>
              </a:ext>
            </a:extLst>
          </p:cNvPr>
          <p:cNvGraphicFramePr>
            <a:graphicFrameLocks noGrp="1"/>
          </p:cNvGraphicFramePr>
          <p:nvPr>
            <p:extLst>
              <p:ext uri="{D42A27DB-BD31-4B8C-83A1-F6EECF244321}">
                <p14:modId xmlns:p14="http://schemas.microsoft.com/office/powerpoint/2010/main" val="1065768580"/>
              </p:ext>
            </p:extLst>
          </p:nvPr>
        </p:nvGraphicFramePr>
        <p:xfrm>
          <a:off x="0" y="1595322"/>
          <a:ext cx="9180512" cy="5840528"/>
        </p:xfrm>
        <a:graphic>
          <a:graphicData uri="http://schemas.openxmlformats.org/drawingml/2006/table">
            <a:tbl>
              <a:tblPr/>
              <a:tblGrid>
                <a:gridCol w="971600">
                  <a:extLst>
                    <a:ext uri="{9D8B030D-6E8A-4147-A177-3AD203B41FA5}">
                      <a16:colId xmlns:a16="http://schemas.microsoft.com/office/drawing/2014/main" xmlns="" val="2507045543"/>
                    </a:ext>
                  </a:extLst>
                </a:gridCol>
                <a:gridCol w="864096">
                  <a:extLst>
                    <a:ext uri="{9D8B030D-6E8A-4147-A177-3AD203B41FA5}">
                      <a16:colId xmlns:a16="http://schemas.microsoft.com/office/drawing/2014/main" xmlns="" val="4231000306"/>
                    </a:ext>
                  </a:extLst>
                </a:gridCol>
                <a:gridCol w="792088">
                  <a:extLst>
                    <a:ext uri="{9D8B030D-6E8A-4147-A177-3AD203B41FA5}">
                      <a16:colId xmlns:a16="http://schemas.microsoft.com/office/drawing/2014/main" xmlns="" val="1286983274"/>
                    </a:ext>
                  </a:extLst>
                </a:gridCol>
                <a:gridCol w="216024">
                  <a:extLst>
                    <a:ext uri="{9D8B030D-6E8A-4147-A177-3AD203B41FA5}">
                      <a16:colId xmlns:a16="http://schemas.microsoft.com/office/drawing/2014/main" xmlns="" val="3664770344"/>
                    </a:ext>
                  </a:extLst>
                </a:gridCol>
                <a:gridCol w="144016">
                  <a:extLst>
                    <a:ext uri="{9D8B030D-6E8A-4147-A177-3AD203B41FA5}">
                      <a16:colId xmlns:a16="http://schemas.microsoft.com/office/drawing/2014/main" xmlns="" val="477936825"/>
                    </a:ext>
                  </a:extLst>
                </a:gridCol>
                <a:gridCol w="720080">
                  <a:extLst>
                    <a:ext uri="{9D8B030D-6E8A-4147-A177-3AD203B41FA5}">
                      <a16:colId xmlns:a16="http://schemas.microsoft.com/office/drawing/2014/main" xmlns="" val="1809079324"/>
                    </a:ext>
                  </a:extLst>
                </a:gridCol>
                <a:gridCol w="216024">
                  <a:extLst>
                    <a:ext uri="{9D8B030D-6E8A-4147-A177-3AD203B41FA5}">
                      <a16:colId xmlns:a16="http://schemas.microsoft.com/office/drawing/2014/main" xmlns="" val="1738902464"/>
                    </a:ext>
                  </a:extLst>
                </a:gridCol>
                <a:gridCol w="1224136">
                  <a:extLst>
                    <a:ext uri="{9D8B030D-6E8A-4147-A177-3AD203B41FA5}">
                      <a16:colId xmlns:a16="http://schemas.microsoft.com/office/drawing/2014/main" xmlns="" val="1754002896"/>
                    </a:ext>
                  </a:extLst>
                </a:gridCol>
                <a:gridCol w="144016">
                  <a:extLst>
                    <a:ext uri="{9D8B030D-6E8A-4147-A177-3AD203B41FA5}">
                      <a16:colId xmlns:a16="http://schemas.microsoft.com/office/drawing/2014/main" xmlns="" val="50998787"/>
                    </a:ext>
                  </a:extLst>
                </a:gridCol>
                <a:gridCol w="355730">
                  <a:extLst>
                    <a:ext uri="{9D8B030D-6E8A-4147-A177-3AD203B41FA5}">
                      <a16:colId xmlns:a16="http://schemas.microsoft.com/office/drawing/2014/main" xmlns="" val="2947081589"/>
                    </a:ext>
                  </a:extLst>
                </a:gridCol>
                <a:gridCol w="1372462">
                  <a:extLst>
                    <a:ext uri="{9D8B030D-6E8A-4147-A177-3AD203B41FA5}">
                      <a16:colId xmlns:a16="http://schemas.microsoft.com/office/drawing/2014/main" xmlns="" val="4093168374"/>
                    </a:ext>
                  </a:extLst>
                </a:gridCol>
                <a:gridCol w="360040">
                  <a:extLst>
                    <a:ext uri="{9D8B030D-6E8A-4147-A177-3AD203B41FA5}">
                      <a16:colId xmlns:a16="http://schemas.microsoft.com/office/drawing/2014/main" xmlns="" val="1008838123"/>
                    </a:ext>
                  </a:extLst>
                </a:gridCol>
                <a:gridCol w="936104">
                  <a:extLst>
                    <a:ext uri="{9D8B030D-6E8A-4147-A177-3AD203B41FA5}">
                      <a16:colId xmlns:a16="http://schemas.microsoft.com/office/drawing/2014/main" xmlns="" val="2049620370"/>
                    </a:ext>
                  </a:extLst>
                </a:gridCol>
                <a:gridCol w="144016">
                  <a:extLst>
                    <a:ext uri="{9D8B030D-6E8A-4147-A177-3AD203B41FA5}">
                      <a16:colId xmlns:a16="http://schemas.microsoft.com/office/drawing/2014/main" xmlns="" val="1979707251"/>
                    </a:ext>
                  </a:extLst>
                </a:gridCol>
                <a:gridCol w="720080">
                  <a:extLst>
                    <a:ext uri="{9D8B030D-6E8A-4147-A177-3AD203B41FA5}">
                      <a16:colId xmlns:a16="http://schemas.microsoft.com/office/drawing/2014/main" xmlns="" val="158351737"/>
                    </a:ext>
                  </a:extLst>
                </a:gridCol>
              </a:tblGrid>
              <a:tr h="188467">
                <a:tc>
                  <a:txBody>
                    <a:bodyPr/>
                    <a:lstStyle/>
                    <a:p>
                      <a:pPr algn="ctr" rtl="0"/>
                      <a:r>
                        <a:rPr lang="en-US" sz="1050" b="1" dirty="0">
                          <a:effectLst>
                            <a:outerShdw blurRad="38100" dist="38100" dir="2700000" algn="tl">
                              <a:srgbClr val="000000">
                                <a:alpha val="43137"/>
                              </a:srgbClr>
                            </a:outerShdw>
                          </a:effectLst>
                        </a:rPr>
                        <a:t>COVID-19 associated autoimmune disease</a:t>
                      </a:r>
                    </a:p>
                  </a:txBody>
                  <a:tcPr marL="7383" marR="7383" marT="3692" marB="3692" anchor="ctr">
                    <a:lnL>
                      <a:noFill/>
                    </a:lnL>
                    <a:lnR>
                      <a:noFill/>
                    </a:lnR>
                    <a:lnT>
                      <a:noFill/>
                    </a:lnT>
                    <a:lnB>
                      <a:noFill/>
                    </a:lnB>
                    <a:solidFill>
                      <a:schemeClr val="bg1">
                        <a:lumMod val="75000"/>
                      </a:schemeClr>
                    </a:solidFill>
                  </a:tcPr>
                </a:tc>
                <a:tc>
                  <a:txBody>
                    <a:bodyPr/>
                    <a:lstStyle/>
                    <a:p>
                      <a:pPr algn="ctr" rtl="0"/>
                      <a:r>
                        <a:rPr lang="en-US" sz="1050" b="1" dirty="0">
                          <a:effectLst>
                            <a:outerShdw blurRad="38100" dist="38100" dir="2700000" algn="tl">
                              <a:srgbClr val="000000">
                                <a:alpha val="43137"/>
                              </a:srgbClr>
                            </a:outerShdw>
                          </a:effectLst>
                        </a:rPr>
                        <a:t>Country</a:t>
                      </a:r>
                    </a:p>
                  </a:txBody>
                  <a:tcPr marL="7383" marR="7383" marT="3692" marB="3692" anchor="ctr">
                    <a:lnL>
                      <a:noFill/>
                    </a:lnL>
                    <a:lnR>
                      <a:noFill/>
                    </a:lnR>
                    <a:lnT>
                      <a:noFill/>
                    </a:lnT>
                    <a:lnB>
                      <a:noFill/>
                    </a:lnB>
                    <a:solidFill>
                      <a:schemeClr val="bg1">
                        <a:lumMod val="75000"/>
                      </a:schemeClr>
                    </a:solidFill>
                  </a:tcPr>
                </a:tc>
                <a:tc>
                  <a:txBody>
                    <a:bodyPr/>
                    <a:lstStyle/>
                    <a:p>
                      <a:pPr algn="ctr" rtl="0"/>
                      <a:r>
                        <a:rPr lang="en-US" sz="1050" b="1" dirty="0">
                          <a:effectLst>
                            <a:outerShdw blurRad="38100" dist="38100" dir="2700000" algn="tl">
                              <a:srgbClr val="000000">
                                <a:alpha val="43137"/>
                              </a:srgbClr>
                            </a:outerShdw>
                          </a:effectLst>
                        </a:rPr>
                        <a:t>Number of patients</a:t>
                      </a:r>
                    </a:p>
                  </a:txBody>
                  <a:tcPr marL="7383" marR="7383" marT="3692" marB="3692" anchor="ctr">
                    <a:lnL>
                      <a:noFill/>
                    </a:lnL>
                    <a:lnR>
                      <a:noFill/>
                    </a:lnR>
                    <a:lnT>
                      <a:noFill/>
                    </a:lnT>
                    <a:lnB>
                      <a:noFill/>
                    </a:lnB>
                    <a:solidFill>
                      <a:schemeClr val="bg1">
                        <a:lumMod val="75000"/>
                      </a:schemeClr>
                    </a:solidFill>
                  </a:tcPr>
                </a:tc>
                <a:tc gridSpan="4">
                  <a:txBody>
                    <a:bodyPr/>
                    <a:lstStyle/>
                    <a:p>
                      <a:pPr algn="ctr"/>
                      <a:r>
                        <a:rPr lang="en-US" sz="1400" b="1" dirty="0">
                          <a:effectLst>
                            <a:outerShdw blurRad="38100" dist="38100" dir="2700000" algn="tl">
                              <a:srgbClr val="000000">
                                <a:alpha val="43137"/>
                              </a:srgbClr>
                            </a:outerShdw>
                          </a:effectLst>
                        </a:rPr>
                        <a:t>Gender</a:t>
                      </a:r>
                      <a:endParaRPr lang="en-US" sz="2800" dirty="0"/>
                    </a:p>
                  </a:txBody>
                  <a:tcPr marL="7383" marR="7383" marT="3692" marB="3692" anchor="ctr">
                    <a:lnL>
                      <a:noFill/>
                    </a:lnL>
                    <a:lnR>
                      <a:noFill/>
                    </a:lnR>
                    <a:lnT>
                      <a:noFill/>
                    </a:lnT>
                    <a:lnB>
                      <a:noFill/>
                    </a:lnB>
                    <a:solidFill>
                      <a:schemeClr val="bg1">
                        <a:lumMod val="75000"/>
                      </a:schemeClr>
                    </a:solidFill>
                  </a:tcPr>
                </a:tc>
                <a:tc hMerge="1">
                  <a:txBody>
                    <a:bodyPr/>
                    <a:lstStyle/>
                    <a:p>
                      <a:endParaRPr lang="en-US"/>
                    </a:p>
                  </a:txBody>
                  <a:tcPr>
                    <a:lnL w="12700" cmpd="sng">
                      <a:noFill/>
                      <a:prstDash val="solid"/>
                    </a:lnL>
                  </a:tcPr>
                </a:tc>
                <a:tc hMerge="1">
                  <a:txBody>
                    <a:bodyPr/>
                    <a:lstStyle/>
                    <a:p>
                      <a:pPr algn="ctr" rtl="0"/>
                      <a:endParaRPr lang="en-US" sz="1050" b="1">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tc hMerge="1">
                  <a:txBody>
                    <a:bodyPr/>
                    <a:lstStyle/>
                    <a:p>
                      <a:pPr algn="ctr"/>
                      <a:endParaRPr lang="en-US" sz="2800" dirty="0"/>
                    </a:p>
                  </a:txBody>
                  <a:tcPr marL="7383" marR="7383" marT="3692" marB="3692" anchor="ctr">
                    <a:lnL>
                      <a:noFill/>
                    </a:lnL>
                    <a:lnR>
                      <a:noFill/>
                    </a:lnR>
                    <a:lnT>
                      <a:noFill/>
                    </a:lnT>
                    <a:lnB>
                      <a:noFill/>
                    </a:lnB>
                    <a:solidFill>
                      <a:schemeClr val="bg1">
                        <a:lumMod val="75000"/>
                      </a:schemeClr>
                    </a:solidFill>
                  </a:tcPr>
                </a:tc>
                <a:tc gridSpan="3">
                  <a:txBody>
                    <a:bodyPr/>
                    <a:lstStyle/>
                    <a:p>
                      <a:pPr algn="ctr" rtl="0"/>
                      <a:r>
                        <a:rPr lang="en-US" sz="1050" b="1" dirty="0">
                          <a:effectLst>
                            <a:outerShdw blurRad="38100" dist="38100" dir="2700000" algn="tl">
                              <a:srgbClr val="000000">
                                <a:alpha val="43137"/>
                              </a:srgbClr>
                            </a:outerShdw>
                          </a:effectLst>
                        </a:rPr>
                        <a:t>Comorbidities</a:t>
                      </a:r>
                    </a:p>
                  </a:txBody>
                  <a:tcPr marL="7383" marR="7383" marT="3692" marB="3692" anchor="ctr">
                    <a:lnL>
                      <a:noFill/>
                    </a:lnL>
                    <a:lnR>
                      <a:noFill/>
                    </a:lnR>
                    <a:lnT>
                      <a:noFill/>
                    </a:lnT>
                    <a:lnB>
                      <a:noFill/>
                    </a:lnB>
                    <a:solidFill>
                      <a:schemeClr val="bg1">
                        <a:lumMod val="75000"/>
                      </a:schemeClr>
                    </a:solidFill>
                  </a:tcPr>
                </a:tc>
                <a:tc hMerge="1">
                  <a:txBody>
                    <a:bodyPr/>
                    <a:lstStyle/>
                    <a:p>
                      <a:pPr algn="ctr" rtl="0"/>
                      <a:endParaRPr lang="en-US" sz="1050" b="1">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tc hMerge="1">
                  <a:txBody>
                    <a:bodyPr/>
                    <a:lstStyle/>
                    <a:p>
                      <a:pPr algn="ctr" rtl="0"/>
                      <a:endParaRPr lang="en-US" sz="1050" b="1">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tc gridSpan="2">
                  <a:txBody>
                    <a:bodyPr/>
                    <a:lstStyle/>
                    <a:p>
                      <a:pPr algn="ctr" rtl="0"/>
                      <a:r>
                        <a:rPr lang="en-US" sz="1050" b="1">
                          <a:effectLst>
                            <a:outerShdw blurRad="38100" dist="38100" dir="2700000" algn="tl">
                              <a:srgbClr val="000000">
                                <a:alpha val="43137"/>
                              </a:srgbClr>
                            </a:outerShdw>
                          </a:effectLst>
                        </a:rPr>
                        <a:t>Treatment for COVID-19</a:t>
                      </a:r>
                    </a:p>
                  </a:txBody>
                  <a:tcPr marL="7383" marR="7383" marT="3692" marB="3692" anchor="ctr">
                    <a:lnL>
                      <a:noFill/>
                    </a:lnL>
                    <a:lnR>
                      <a:noFill/>
                    </a:lnR>
                    <a:lnT>
                      <a:noFill/>
                    </a:lnT>
                    <a:lnB>
                      <a:noFill/>
                    </a:lnB>
                    <a:solidFill>
                      <a:schemeClr val="bg1">
                        <a:lumMod val="75000"/>
                      </a:schemeClr>
                    </a:solidFill>
                  </a:tcPr>
                </a:tc>
                <a:tc hMerge="1">
                  <a:txBody>
                    <a:bodyPr/>
                    <a:lstStyle/>
                    <a:p>
                      <a:pPr algn="ctr" rtl="0"/>
                      <a:endParaRPr lang="en-US" sz="1050" b="1">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tc>
                  <a:txBody>
                    <a:bodyPr/>
                    <a:lstStyle/>
                    <a:p>
                      <a:pPr algn="ctr" rtl="0"/>
                      <a:r>
                        <a:rPr lang="en-US" sz="1050" b="1" dirty="0">
                          <a:effectLst>
                            <a:outerShdw blurRad="38100" dist="38100" dir="2700000" algn="tl">
                              <a:srgbClr val="000000">
                                <a:alpha val="43137"/>
                              </a:srgbClr>
                            </a:outerShdw>
                          </a:effectLst>
                        </a:rPr>
                        <a:t>Treatment for concurrent autoimmune diseases</a:t>
                      </a:r>
                    </a:p>
                  </a:txBody>
                  <a:tcPr marL="7383" marR="7383" marT="3692" marB="3692" anchor="ctr">
                    <a:lnL>
                      <a:noFill/>
                    </a:lnL>
                    <a:lnR>
                      <a:noFill/>
                    </a:lnR>
                    <a:lnT>
                      <a:noFill/>
                    </a:lnT>
                    <a:lnB>
                      <a:noFill/>
                    </a:lnB>
                    <a:solidFill>
                      <a:schemeClr val="bg1">
                        <a:lumMod val="75000"/>
                      </a:schemeClr>
                    </a:solidFill>
                  </a:tcPr>
                </a:tc>
                <a:tc gridSpan="2">
                  <a:txBody>
                    <a:bodyPr/>
                    <a:lstStyle/>
                    <a:p>
                      <a:pPr algn="ctr" rtl="0"/>
                      <a:r>
                        <a:rPr lang="en-US" sz="1050" b="1" dirty="0">
                          <a:effectLst>
                            <a:outerShdw blurRad="38100" dist="38100" dir="2700000" algn="tl">
                              <a:srgbClr val="000000">
                                <a:alpha val="43137"/>
                              </a:srgbClr>
                            </a:outerShdw>
                          </a:effectLst>
                        </a:rPr>
                        <a:t>References</a:t>
                      </a:r>
                    </a:p>
                  </a:txBody>
                  <a:tcPr marL="7383" marR="7383" marT="3692" marB="3692" anchor="ctr">
                    <a:lnL>
                      <a:noFill/>
                    </a:lnL>
                    <a:lnR>
                      <a:noFill/>
                    </a:lnR>
                    <a:lnT>
                      <a:noFill/>
                    </a:lnT>
                    <a:lnB>
                      <a:noFill/>
                    </a:lnB>
                    <a:solidFill>
                      <a:schemeClr val="bg1">
                        <a:lumMod val="75000"/>
                      </a:schemeClr>
                    </a:solidFill>
                  </a:tcPr>
                </a:tc>
                <a:tc hMerge="1">
                  <a:txBody>
                    <a:bodyPr/>
                    <a:lstStyle/>
                    <a:p>
                      <a:pPr algn="ctr" rtl="0"/>
                      <a:endParaRPr lang="en-US" sz="1050" b="1" dirty="0">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extLst>
                  <a:ext uri="{0D108BD9-81ED-4DB2-BD59-A6C34878D82A}">
                    <a16:rowId xmlns:a16="http://schemas.microsoft.com/office/drawing/2014/main" xmlns="" val="625577931"/>
                  </a:ext>
                </a:extLst>
              </a:tr>
              <a:tr h="0">
                <a:tc gridSpan="15">
                  <a:txBody>
                    <a:bodyPr/>
                    <a:lstStyle/>
                    <a:p>
                      <a:pPr algn="ctr"/>
                      <a:r>
                        <a:rPr lang="en-US" sz="900" b="1"/>
                        <a:t>Neurological syndromes</a:t>
                      </a:r>
                    </a:p>
                  </a:txBody>
                  <a:tcPr marL="7383" marR="7383" marT="3692" marB="3692"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1745584298"/>
                  </a:ext>
                </a:extLst>
              </a:tr>
              <a:tr h="291266">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Italy</a:t>
                      </a:r>
                    </a:p>
                  </a:txBody>
                  <a:tcPr marL="7383" marR="7383" marT="3692" marB="3692" anchor="ctr">
                    <a:lnL>
                      <a:noFill/>
                    </a:lnL>
                    <a:lnR>
                      <a:noFill/>
                    </a:lnR>
                    <a:lnT>
                      <a:noFill/>
                    </a:lnT>
                    <a:lnB>
                      <a:noFill/>
                    </a:lnB>
                  </a:tcPr>
                </a:tc>
                <a:tc gridSpan="3">
                  <a:txBody>
                    <a:bodyPr/>
                    <a:lstStyle/>
                    <a:p>
                      <a:pPr algn="ctr"/>
                      <a:r>
                        <a:rPr lang="en-US" sz="900" b="1" dirty="0"/>
                        <a:t>1</a:t>
                      </a:r>
                    </a:p>
                  </a:txBody>
                  <a:tcPr marL="7383" marR="7383" marT="3692" marB="3692" anchor="ctr">
                    <a:lnL>
                      <a:noFill/>
                    </a:lnL>
                    <a:lnR>
                      <a:noFill/>
                    </a:lnR>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Hypertension, abdominal aortic aneurysm</a:t>
                      </a:r>
                      <a:br>
                        <a:rPr lang="en-US" sz="900" b="1"/>
                      </a:br>
                      <a:r>
                        <a:rPr lang="en-US" sz="900" b="1"/>
                        <a:t>Lung cancer treated</a:t>
                      </a:r>
                    </a:p>
                  </a:txBody>
                  <a:tcPr marL="7383" marR="7383" marT="3692" marB="3692" anchor="ctr">
                    <a:lnL>
                      <a:noFill/>
                    </a:lnL>
                    <a:lnR>
                      <a:noFill/>
                    </a:lnR>
                    <a:lnT>
                      <a:noFill/>
                    </a:lnT>
                    <a:lnB>
                      <a:noFill/>
                    </a:lnB>
                  </a:tcPr>
                </a:tc>
                <a:tc hMerge="1">
                  <a:txBody>
                    <a:bodyPr/>
                    <a:lstStyle/>
                    <a:p>
                      <a:pPr algn="ctr"/>
                      <a:r>
                        <a:rPr lang="en-US" sz="900" dirty="0"/>
                        <a:t>Hypertension, abdominal aortic aneurysm</a:t>
                      </a:r>
                      <a:br>
                        <a:rPr lang="en-US" sz="900" dirty="0"/>
                      </a:br>
                      <a:r>
                        <a:rPr lang="en-US" sz="900" dirty="0"/>
                        <a:t>Lung cancer treated</a:t>
                      </a:r>
                    </a:p>
                  </a:txBody>
                  <a:tcPr marL="7383" marR="7383" marT="3692" marB="3692" anchor="ctr">
                    <a:lnL>
                      <a:noFill/>
                    </a:lnL>
                    <a:lnR>
                      <a:noFill/>
                    </a:lnR>
                    <a:lnB>
                      <a:noFill/>
                    </a:lnB>
                  </a:tcPr>
                </a:tc>
                <a:tc gridSpan="3">
                  <a:txBody>
                    <a:bodyPr/>
                    <a:lstStyle/>
                    <a:p>
                      <a:pPr algn="ctr"/>
                      <a:r>
                        <a:rPr lang="en-US" sz="900" b="1"/>
                        <a:t>Oxygen via nonrebreather mask</a:t>
                      </a:r>
                      <a:br>
                        <a:rPr lang="en-US" sz="900" b="1"/>
                      </a:br>
                      <a:r>
                        <a:rPr lang="en-US" sz="900" b="1"/>
                        <a:t>Lopinavir + Ritonavir</a:t>
                      </a:r>
                      <a:br>
                        <a:rPr lang="en-US" sz="900" b="1"/>
                      </a:br>
                      <a:r>
                        <a:rPr lang="en-US" sz="900" b="1"/>
                        <a:t>Hydroxychloroquine</a:t>
                      </a:r>
                    </a:p>
                  </a:txBody>
                  <a:tcPr marL="7383" marR="7383" marT="3692" marB="3692" anchor="ctr">
                    <a:lnL>
                      <a:noFill/>
                    </a:lnL>
                    <a:lnR>
                      <a:noFill/>
                    </a:lnR>
                    <a:lnB>
                      <a:noFill/>
                    </a:lnB>
                  </a:tcPr>
                </a:tc>
                <a:tc hMerge="1">
                  <a:txBody>
                    <a:bodyPr/>
                    <a:lstStyle/>
                    <a:p>
                      <a:endParaRPr lang="en-US"/>
                    </a:p>
                  </a:txBody>
                  <a:tcPr/>
                </a:tc>
                <a:tc hMerge="1">
                  <a:txBody>
                    <a:bodyPr/>
                    <a:lstStyle/>
                    <a:p>
                      <a:pPr algn="ctr"/>
                      <a:r>
                        <a:rPr lang="en-US" sz="900"/>
                        <a:t>Oxygen via nonrebreather mask</a:t>
                      </a:r>
                      <a:br>
                        <a:rPr lang="en-US" sz="900"/>
                      </a:br>
                      <a:r>
                        <a:rPr lang="en-US" sz="900"/>
                        <a:t>Lopinavir + Ritonavir</a:t>
                      </a:r>
                      <a:br>
                        <a:rPr lang="en-US" sz="900"/>
                      </a:br>
                      <a:r>
                        <a:rPr lang="en-US" sz="900"/>
                        <a:t>Hydroxychloroquine</a:t>
                      </a:r>
                    </a:p>
                  </a:txBody>
                  <a:tcPr marL="7383" marR="7383" marT="3692" marB="3692" anchor="ctr">
                    <a:lnL>
                      <a:noFill/>
                    </a:lnL>
                    <a:lnR>
                      <a:noFill/>
                    </a:lnR>
                    <a:lnT>
                      <a:noFill/>
                    </a:lnT>
                    <a:lnB>
                      <a:noFill/>
                    </a:lnB>
                  </a:tcPr>
                </a:tc>
                <a:tc gridSpan="2">
                  <a:txBody>
                    <a:bodyPr/>
                    <a:lstStyle/>
                    <a:p>
                      <a:pPr algn="ctr"/>
                      <a:r>
                        <a:rPr lang="en-US" sz="900" b="1"/>
                        <a:t>IVIG</a:t>
                      </a:r>
                      <a:endParaRPr lang="en-US" b="1"/>
                    </a:p>
                  </a:txBody>
                  <a:tcPr marL="7383" marR="7383" marT="3692" marB="3692" anchor="ctr">
                    <a:lnL>
                      <a:noFill/>
                    </a:lnL>
                    <a:lnR>
                      <a:noFill/>
                    </a:lnR>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2"/>
                        </a:rPr>
                        <a:t>19</a:t>
                      </a:r>
                      <a:r>
                        <a:rPr lang="en-US" sz="900" b="1"/>
                        <a:t>]</a:t>
                      </a:r>
                      <a:endParaRPr lang="en-US" sz="900"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3037312723"/>
                  </a:ext>
                </a:extLst>
              </a:tr>
              <a:tr h="99285">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Italy</a:t>
                      </a:r>
                    </a:p>
                  </a:txBody>
                  <a:tcPr marL="7383" marR="7383" marT="3692" marB="3692" anchor="ctr">
                    <a:lnL>
                      <a:noFill/>
                    </a:lnL>
                    <a:lnR>
                      <a:noFill/>
                    </a:lnR>
                    <a:lnT>
                      <a:noFill/>
                    </a:lnT>
                    <a:lnB>
                      <a:noFill/>
                    </a:lnB>
                  </a:tcPr>
                </a:tc>
                <a:tc gridSpan="3">
                  <a:txBody>
                    <a:bodyPr/>
                    <a:lstStyle/>
                    <a:p>
                      <a:pPr algn="ctr"/>
                      <a:r>
                        <a:rPr lang="en-US" sz="900" b="1"/>
                        <a:t>5</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Unknown</a:t>
                      </a:r>
                    </a:p>
                  </a:txBody>
                  <a:tcPr marL="7383" marR="7383" marT="3692" marB="3692" anchor="ctr">
                    <a:lnL>
                      <a:noFill/>
                    </a:lnL>
                    <a:lnR>
                      <a:noFill/>
                    </a:lnR>
                    <a:lnT>
                      <a:noFill/>
                    </a:lnT>
                    <a:lnB>
                      <a:noFill/>
                    </a:lnB>
                  </a:tcPr>
                </a:tc>
                <a:tc gridSpan="2">
                  <a:txBody>
                    <a:bodyPr/>
                    <a:lstStyle/>
                    <a:p>
                      <a:pPr algn="ctr"/>
                      <a:r>
                        <a:rPr lang="en-US" sz="900" b="1"/>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Unknown</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Unknown</a:t>
                      </a:r>
                    </a:p>
                  </a:txBody>
                  <a:tcPr marL="7383" marR="7383" marT="3692" marB="3692" anchor="ctr">
                    <a:lnL>
                      <a:noFill/>
                    </a:lnL>
                    <a:lnR>
                      <a:noFill/>
                    </a:lnR>
                    <a:lnT>
                      <a:noFill/>
                    </a:lnT>
                    <a:lnB>
                      <a:noFill/>
                    </a:lnB>
                  </a:tcPr>
                </a:tc>
                <a:tc gridSpan="2">
                  <a:txBody>
                    <a:bodyPr/>
                    <a:lstStyle/>
                    <a:p>
                      <a:pPr algn="ctr"/>
                      <a:r>
                        <a:rPr lang="en-US" sz="900" b="1"/>
                        <a:t>IVIG</a:t>
                      </a:r>
                      <a:br>
                        <a:rPr lang="en-US" sz="900" b="1"/>
                      </a:br>
                      <a:r>
                        <a:rPr lang="en-US" sz="900" b="1"/>
                        <a:t>Plasma exchange</a:t>
                      </a:r>
                      <a:endParaRPr lang="en-US" b="1"/>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3"/>
                        </a:rPr>
                        <a:t>20</a:t>
                      </a:r>
                      <a:r>
                        <a:rPr lang="en-US" sz="900" b="1"/>
                        <a:t>]</a:t>
                      </a:r>
                      <a:endParaRPr lang="en-US" sz="900"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879156226"/>
                  </a:ext>
                </a:extLst>
              </a:tr>
              <a:tr h="1113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USA</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Hydroxychloroquine</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Hydroxychloroquine</a:t>
                      </a:r>
                    </a:p>
                  </a:txBody>
                  <a:tcPr marL="7383" marR="7383" marT="3692" marB="3692" anchor="ctr">
                    <a:lnL>
                      <a:noFill/>
                    </a:lnL>
                    <a:lnR>
                      <a:noFill/>
                    </a:lnR>
                    <a:lnT>
                      <a:noFill/>
                    </a:lnT>
                    <a:lnB>
                      <a:noFill/>
                    </a:lnB>
                  </a:tcPr>
                </a:tc>
                <a:tc gridSpan="2">
                  <a:txBody>
                    <a:bodyPr/>
                    <a:lstStyle/>
                    <a:p>
                      <a:pPr algn="ctr"/>
                      <a:r>
                        <a:rPr lang="en-US" sz="900" b="1"/>
                        <a:t>IVIG</a:t>
                      </a:r>
                      <a:endParaRPr lang="en-US" b="1"/>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4"/>
                        </a:rPr>
                        <a:t>21</a:t>
                      </a:r>
                      <a:r>
                        <a:rPr lang="en-US" sz="900" b="1"/>
                        <a:t>]</a:t>
                      </a:r>
                      <a:endParaRPr lang="en-US" sz="900"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3114868417"/>
                  </a:ext>
                </a:extLst>
              </a:tr>
              <a:tr h="1113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Switzerland</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Unknown</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Unknown</a:t>
                      </a:r>
                    </a:p>
                  </a:txBody>
                  <a:tcPr marL="7383" marR="7383" marT="3692" marB="3692" anchor="ctr">
                    <a:lnL>
                      <a:noFill/>
                    </a:lnL>
                    <a:lnR>
                      <a:noFill/>
                    </a:lnR>
                    <a:lnT>
                      <a:noFill/>
                    </a:lnT>
                    <a:lnB>
                      <a:noFill/>
                    </a:lnB>
                  </a:tcPr>
                </a:tc>
                <a:tc gridSpan="2">
                  <a:txBody>
                    <a:bodyPr/>
                    <a:lstStyle/>
                    <a:p>
                      <a:pPr algn="ctr"/>
                      <a:r>
                        <a:rPr lang="en-US" sz="900" b="1" dirty="0"/>
                        <a:t>IVIG</a:t>
                      </a:r>
                      <a:endParaRPr lang="en-US" b="1" dirty="0"/>
                    </a:p>
                  </a:txBody>
                  <a:tcPr marL="7383" marR="7383" marT="3692" marB="3692" anchor="ctr">
                    <a:lnL>
                      <a:noFill/>
                    </a:lnL>
                    <a:lnR>
                      <a:noFill/>
                    </a:lnR>
                    <a:lnT>
                      <a:noFill/>
                    </a:lnT>
                    <a:lnB>
                      <a:noFill/>
                    </a:lnB>
                  </a:tcPr>
                </a:tc>
                <a:tc hMerge="1">
                  <a:txBody>
                    <a:bodyPr/>
                    <a:lstStyle/>
                    <a:p>
                      <a:endParaRPr lang="en-US" dirty="0"/>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5"/>
                        </a:rPr>
                        <a:t>22</a:t>
                      </a:r>
                      <a:r>
                        <a:rPr lang="en-US" sz="900" b="1"/>
                        <a:t>]</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631596390"/>
                  </a:ext>
                </a:extLst>
              </a:tr>
              <a:tr h="1113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Germany</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Female</a:t>
                      </a:r>
                    </a:p>
                  </a:txBody>
                  <a:tcPr marL="7383" marR="7383" marT="3692" marB="3692" anchor="ctr">
                    <a:lnL>
                      <a:noFill/>
                    </a:lnL>
                    <a:lnR>
                      <a:noFill/>
                    </a:lnR>
                    <a:lnT>
                      <a:noFill/>
                    </a:lnT>
                    <a:lnB>
                      <a:noFill/>
                    </a:lnB>
                  </a:tcPr>
                </a:tc>
                <a:tc gridSpan="2">
                  <a:txBody>
                    <a:bodyPr/>
                    <a:lstStyle/>
                    <a:p>
                      <a:pPr algn="ctr"/>
                      <a:r>
                        <a:rPr lang="en-US" sz="900" b="1"/>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Unknown</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Unknown</a:t>
                      </a:r>
                    </a:p>
                  </a:txBody>
                  <a:tcPr marL="7383" marR="7383" marT="3692" marB="3692" anchor="ctr">
                    <a:lnL>
                      <a:noFill/>
                    </a:lnL>
                    <a:lnR>
                      <a:noFill/>
                    </a:lnR>
                    <a:lnT>
                      <a:noFill/>
                    </a:lnT>
                    <a:lnB>
                      <a:noFill/>
                    </a:lnB>
                  </a:tcPr>
                </a:tc>
                <a:tc gridSpan="2">
                  <a:txBody>
                    <a:bodyPr/>
                    <a:lstStyle/>
                    <a:p>
                      <a:pPr algn="ctr"/>
                      <a:r>
                        <a:rPr lang="en-US" sz="900" b="1"/>
                        <a:t>IVIG</a:t>
                      </a:r>
                      <a:endParaRPr lang="en-US" b="1"/>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6"/>
                        </a:rPr>
                        <a:t>23</a:t>
                      </a:r>
                      <a:r>
                        <a:rPr lang="en-US" sz="900" b="1"/>
                        <a:t>]</a:t>
                      </a:r>
                      <a:endParaRPr lang="en-US" sz="900"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1066607811"/>
                  </a:ext>
                </a:extLst>
              </a:tr>
              <a:tr h="1627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Spain</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Lopinavir + Ritonavir</a:t>
                      </a:r>
                      <a:br>
                        <a:rPr lang="en-US" sz="900" b="1"/>
                      </a:br>
                      <a:r>
                        <a:rPr lang="en-US" sz="900" b="1"/>
                        <a:t>Hydroxychloroquine</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Lopinavir + Ritonavir</a:t>
                      </a:r>
                      <a:br>
                        <a:rPr lang="en-US" sz="900"/>
                      </a:br>
                      <a:r>
                        <a:rPr lang="en-US" sz="900"/>
                        <a:t>Hydroxychloroquine</a:t>
                      </a:r>
                    </a:p>
                  </a:txBody>
                  <a:tcPr marL="7383" marR="7383" marT="3692" marB="3692" anchor="ctr">
                    <a:lnL>
                      <a:noFill/>
                    </a:lnL>
                    <a:lnR>
                      <a:noFill/>
                    </a:lnR>
                    <a:lnT>
                      <a:noFill/>
                    </a:lnT>
                    <a:lnB>
                      <a:noFill/>
                    </a:lnB>
                  </a:tcPr>
                </a:tc>
                <a:tc gridSpan="2">
                  <a:txBody>
                    <a:bodyPr/>
                    <a:lstStyle/>
                    <a:p>
                      <a:pPr algn="ctr"/>
                      <a:r>
                        <a:rPr lang="en-US" sz="900" b="1"/>
                        <a:t>Steroids</a:t>
                      </a:r>
                      <a:endParaRPr lang="en-US" b="1"/>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7"/>
                        </a:rPr>
                        <a:t>24</a:t>
                      </a:r>
                      <a:r>
                        <a:rPr lang="en-US" sz="900" b="1"/>
                        <a:t>]</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731560852"/>
                  </a:ext>
                </a:extLst>
              </a:tr>
              <a:tr h="1627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France</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Diabetes mellitus type 2</a:t>
                      </a:r>
                    </a:p>
                  </a:txBody>
                  <a:tcPr marL="7383" marR="7383" marT="3692" marB="3692" anchor="ctr">
                    <a:lnL>
                      <a:noFill/>
                    </a:lnL>
                    <a:lnR>
                      <a:noFill/>
                    </a:lnR>
                    <a:lnT>
                      <a:noFill/>
                    </a:lnT>
                    <a:lnB>
                      <a:noFill/>
                    </a:lnB>
                  </a:tcPr>
                </a:tc>
                <a:tc hMerge="1">
                  <a:txBody>
                    <a:bodyPr/>
                    <a:lstStyle/>
                    <a:p>
                      <a:pPr algn="ctr"/>
                      <a:r>
                        <a:rPr lang="en-US" sz="900"/>
                        <a:t>Diabetes mellitus type 2</a:t>
                      </a:r>
                    </a:p>
                  </a:txBody>
                  <a:tcPr marL="7383" marR="7383" marT="3692" marB="3692" anchor="ctr">
                    <a:lnL>
                      <a:noFill/>
                    </a:lnL>
                    <a:lnR>
                      <a:noFill/>
                    </a:lnR>
                    <a:lnT>
                      <a:noFill/>
                    </a:lnT>
                    <a:lnB>
                      <a:noFill/>
                    </a:lnB>
                  </a:tcPr>
                </a:tc>
                <a:tc gridSpan="3">
                  <a:txBody>
                    <a:bodyPr/>
                    <a:lstStyle/>
                    <a:p>
                      <a:pPr algn="ctr"/>
                      <a:r>
                        <a:rPr lang="en-US" sz="900" b="1"/>
                        <a:t>Cefotaxime + Azithromycin + Hydroxychloroquine</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dirty="0"/>
                        <a:t>Cefotaxime + Azithromycin + Hydroxychloroquine</a:t>
                      </a:r>
                    </a:p>
                  </a:txBody>
                  <a:tcPr marL="7383" marR="7383" marT="3692" marB="3692" anchor="ctr">
                    <a:lnL>
                      <a:noFill/>
                    </a:lnL>
                    <a:lnR>
                      <a:noFill/>
                    </a:lnR>
                    <a:lnT>
                      <a:noFill/>
                    </a:lnT>
                    <a:lnB>
                      <a:noFill/>
                    </a:lnB>
                  </a:tcPr>
                </a:tc>
                <a:tc gridSpan="2">
                  <a:txBody>
                    <a:bodyPr/>
                    <a:lstStyle/>
                    <a:p>
                      <a:pPr algn="ctr"/>
                      <a:r>
                        <a:rPr lang="en-US" sz="900" b="1" dirty="0"/>
                        <a:t>IVIG</a:t>
                      </a:r>
                      <a:endParaRPr lang="en-US" b="1" dirty="0"/>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8"/>
                        </a:rPr>
                        <a:t>25</a:t>
                      </a:r>
                      <a:r>
                        <a:rPr lang="en-US" sz="900" b="1"/>
                        <a:t>]</a:t>
                      </a:r>
                      <a:endParaRPr lang="en-US" sz="900"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1101594264"/>
                  </a:ext>
                </a:extLst>
              </a:tr>
              <a:tr h="1113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Spain</a:t>
                      </a:r>
                    </a:p>
                  </a:txBody>
                  <a:tcPr marL="7383" marR="7383" marT="3692" marB="3692" anchor="ctr">
                    <a:lnL>
                      <a:noFill/>
                    </a:lnL>
                    <a:lnR>
                      <a:noFill/>
                    </a:lnR>
                    <a:lnT>
                      <a:noFill/>
                    </a:lnT>
                    <a:lnB>
                      <a:noFill/>
                    </a:lnB>
                  </a:tcPr>
                </a:tc>
                <a:tc gridSpan="3">
                  <a:txBody>
                    <a:bodyPr/>
                    <a:lstStyle/>
                    <a:p>
                      <a:pPr algn="ctr"/>
                      <a:r>
                        <a:rPr lang="en-US" sz="900" b="1"/>
                        <a:t>2</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Male</a:t>
                      </a:r>
                    </a:p>
                  </a:txBody>
                  <a:tcPr marL="7383" marR="7383" marT="3692" marB="3692" anchor="ctr">
                    <a:lnL>
                      <a:noFill/>
                    </a:lnL>
                    <a:lnR>
                      <a:noFill/>
                    </a:lnR>
                    <a:lnT>
                      <a:noFill/>
                    </a:lnT>
                    <a:lnB>
                      <a:noFill/>
                    </a:lnB>
                  </a:tcPr>
                </a:tc>
                <a:tc gridSpan="2">
                  <a:txBody>
                    <a:bodyPr/>
                    <a:lstStyle/>
                    <a:p>
                      <a:pPr algn="ctr"/>
                      <a:r>
                        <a:rPr lang="en-US" sz="900" b="1"/>
                        <a:t>Asthma (1)</a:t>
                      </a:r>
                    </a:p>
                  </a:txBody>
                  <a:tcPr marL="7383" marR="7383" marT="3692" marB="3692" anchor="ctr">
                    <a:lnL>
                      <a:noFill/>
                    </a:lnL>
                    <a:lnR>
                      <a:noFill/>
                    </a:lnR>
                    <a:lnT>
                      <a:noFill/>
                    </a:lnT>
                    <a:lnB>
                      <a:noFill/>
                    </a:lnB>
                  </a:tcPr>
                </a:tc>
                <a:tc hMerge="1">
                  <a:txBody>
                    <a:bodyPr/>
                    <a:lstStyle/>
                    <a:p>
                      <a:pPr algn="ctr"/>
                      <a:r>
                        <a:rPr lang="en-US" sz="900"/>
                        <a:t>Asthma (1)</a:t>
                      </a:r>
                    </a:p>
                  </a:txBody>
                  <a:tcPr marL="7383" marR="7383" marT="3692" marB="3692" anchor="ctr">
                    <a:lnL>
                      <a:noFill/>
                    </a:lnL>
                    <a:lnR>
                      <a:noFill/>
                    </a:lnR>
                    <a:lnT>
                      <a:noFill/>
                    </a:lnT>
                    <a:lnB>
                      <a:noFill/>
                    </a:lnB>
                  </a:tcPr>
                </a:tc>
                <a:tc gridSpan="3">
                  <a:txBody>
                    <a:bodyPr/>
                    <a:lstStyle/>
                    <a:p>
                      <a:pPr algn="ctr"/>
                      <a:r>
                        <a:rPr lang="en-US" sz="900" b="1"/>
                        <a:t>Unknown</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Unknown</a:t>
                      </a:r>
                    </a:p>
                  </a:txBody>
                  <a:tcPr marL="7383" marR="7383" marT="3692" marB="3692" anchor="ctr">
                    <a:lnL>
                      <a:noFill/>
                    </a:lnL>
                    <a:lnR>
                      <a:noFill/>
                    </a:lnR>
                    <a:lnT>
                      <a:noFill/>
                    </a:lnT>
                    <a:lnB>
                      <a:noFill/>
                    </a:lnB>
                  </a:tcPr>
                </a:tc>
                <a:tc gridSpan="2">
                  <a:txBody>
                    <a:bodyPr/>
                    <a:lstStyle/>
                    <a:p>
                      <a:pPr algn="ctr"/>
                      <a:r>
                        <a:rPr lang="en-US" sz="900" b="1"/>
                        <a:t>IVIG</a:t>
                      </a:r>
                      <a:endParaRPr lang="en-US" b="1"/>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9"/>
                        </a:rPr>
                        <a:t>26</a:t>
                      </a:r>
                      <a:r>
                        <a:rPr lang="en-US" sz="900" b="1"/>
                        <a:t>]</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682762270"/>
                  </a:ext>
                </a:extLst>
              </a:tr>
              <a:tr h="162767">
                <a:tc>
                  <a:txBody>
                    <a:bodyPr/>
                    <a:lstStyle/>
                    <a:p>
                      <a:pPr algn="ctr"/>
                      <a:r>
                        <a:rPr lang="en-US" sz="900" b="1"/>
                        <a:t>Guillain-Barré syndrome</a:t>
                      </a:r>
                    </a:p>
                  </a:txBody>
                  <a:tcPr marL="7383" marR="7383" marT="3692" marB="3692" anchor="ctr">
                    <a:lnL>
                      <a:noFill/>
                    </a:lnL>
                    <a:lnR>
                      <a:noFill/>
                    </a:lnR>
                    <a:lnT>
                      <a:noFill/>
                    </a:lnT>
                    <a:lnB>
                      <a:noFill/>
                    </a:lnB>
                  </a:tcPr>
                </a:tc>
                <a:tc>
                  <a:txBody>
                    <a:bodyPr/>
                    <a:lstStyle/>
                    <a:p>
                      <a:pPr algn="ctr"/>
                      <a:r>
                        <a:rPr lang="en-US" sz="900" b="1"/>
                        <a:t>Italy</a:t>
                      </a:r>
                    </a:p>
                  </a:txBody>
                  <a:tcPr marL="7383" marR="7383" marT="3692" marB="3692" anchor="ctr">
                    <a:lnL>
                      <a:noFill/>
                    </a:lnL>
                    <a:lnR>
                      <a:noFill/>
                    </a:lnR>
                    <a:lnT>
                      <a:noFill/>
                    </a:lnT>
                    <a:lnB>
                      <a:noFill/>
                    </a:lnB>
                  </a:tcPr>
                </a:tc>
                <a:tc gridSpan="3">
                  <a:txBody>
                    <a:bodyPr/>
                    <a:lstStyle/>
                    <a:p>
                      <a:pPr algn="ctr"/>
                      <a:r>
                        <a:rPr lang="en-US" sz="900" b="1"/>
                        <a:t>1</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a:txBody>
                    <a:bodyPr/>
                    <a:lstStyle/>
                    <a:p>
                      <a:pPr algn="ctr"/>
                      <a:r>
                        <a:rPr lang="en-US" sz="900" b="1"/>
                        <a:t>Female</a:t>
                      </a:r>
                    </a:p>
                  </a:txBody>
                  <a:tcPr marL="7383" marR="7383" marT="3692" marB="3692" anchor="ctr">
                    <a:lnL>
                      <a:noFill/>
                    </a:lnL>
                    <a:lnR>
                      <a:noFill/>
                    </a:lnR>
                    <a:lnT>
                      <a:noFill/>
                    </a:lnT>
                    <a:lnB>
                      <a:noFill/>
                    </a:lnB>
                  </a:tcPr>
                </a:tc>
                <a:tc gridSpan="2">
                  <a:txBody>
                    <a:bodyPr/>
                    <a:lstStyle/>
                    <a:p>
                      <a:pPr algn="ctr"/>
                      <a:r>
                        <a:rPr lang="en-US" sz="900" b="1" dirty="0"/>
                        <a:t>Unknown</a:t>
                      </a:r>
                    </a:p>
                  </a:txBody>
                  <a:tcPr marL="7383" marR="7383" marT="3692" marB="3692" anchor="ctr">
                    <a:lnL>
                      <a:noFill/>
                    </a:lnL>
                    <a:lnR>
                      <a:noFill/>
                    </a:lnR>
                    <a:lnT>
                      <a:noFill/>
                    </a:lnT>
                    <a:lnB>
                      <a:noFill/>
                    </a:lnB>
                  </a:tcPr>
                </a:tc>
                <a:tc hMerge="1">
                  <a:txBody>
                    <a:bodyPr/>
                    <a:lstStyle/>
                    <a:p>
                      <a:pPr algn="ctr"/>
                      <a:r>
                        <a:rPr lang="en-US" sz="900"/>
                        <a:t>Unknown</a:t>
                      </a:r>
                    </a:p>
                  </a:txBody>
                  <a:tcPr marL="7383" marR="7383" marT="3692" marB="3692" anchor="ctr">
                    <a:lnL>
                      <a:noFill/>
                    </a:lnL>
                    <a:lnR>
                      <a:noFill/>
                    </a:lnR>
                    <a:lnT>
                      <a:noFill/>
                    </a:lnT>
                    <a:lnB>
                      <a:noFill/>
                    </a:lnB>
                  </a:tcPr>
                </a:tc>
                <a:tc gridSpan="3">
                  <a:txBody>
                    <a:bodyPr/>
                    <a:lstStyle/>
                    <a:p>
                      <a:pPr algn="ctr"/>
                      <a:r>
                        <a:rPr lang="en-US" sz="900" b="1"/>
                        <a:t>Lopinavir + Ritonavir</a:t>
                      </a:r>
                      <a:br>
                        <a:rPr lang="en-US" sz="900" b="1"/>
                      </a:br>
                      <a:r>
                        <a:rPr lang="en-US" sz="900" b="1"/>
                        <a:t>Hydroxychloroquine</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a:t>Lopinavir + Ritonavir</a:t>
                      </a:r>
                      <a:br>
                        <a:rPr lang="en-US" sz="900"/>
                      </a:br>
                      <a:r>
                        <a:rPr lang="en-US" sz="900"/>
                        <a:t>Hydroxychloroquine</a:t>
                      </a:r>
                    </a:p>
                  </a:txBody>
                  <a:tcPr marL="7383" marR="7383" marT="3692" marB="3692" anchor="ctr">
                    <a:lnL>
                      <a:noFill/>
                    </a:lnL>
                    <a:lnR>
                      <a:noFill/>
                    </a:lnR>
                    <a:lnT>
                      <a:noFill/>
                    </a:lnT>
                    <a:lnB>
                      <a:noFill/>
                    </a:lnB>
                  </a:tcPr>
                </a:tc>
                <a:tc gridSpan="2">
                  <a:txBody>
                    <a:bodyPr/>
                    <a:lstStyle/>
                    <a:p>
                      <a:pPr algn="ctr"/>
                      <a:r>
                        <a:rPr lang="en-US" sz="900" b="1" dirty="0"/>
                        <a:t>IVIG</a:t>
                      </a:r>
                      <a:endParaRPr lang="en-US" b="1" dirty="0"/>
                    </a:p>
                  </a:txBody>
                  <a:tcPr marL="7383" marR="7383" marT="3692" marB="3692" anchor="ctr">
                    <a:lnL>
                      <a:noFill/>
                    </a:lnL>
                    <a:lnR>
                      <a:noFill/>
                    </a:lnR>
                    <a:lnT>
                      <a:noFill/>
                    </a:lnT>
                    <a:lnB>
                      <a:noFill/>
                    </a:lnB>
                  </a:tcPr>
                </a:tc>
                <a:tc hMerge="1">
                  <a:txBody>
                    <a:bodyPr/>
                    <a:lstStyle/>
                    <a:p>
                      <a:endParaRPr lang="en-US"/>
                    </a:p>
                  </a:txBody>
                  <a:tcPr marL="7383" marR="7383" marT="3692" marB="3692" anchor="ctr">
                    <a:lnL>
                      <a:noFill/>
                    </a:lnL>
                    <a:lnR>
                      <a:noFill/>
                    </a:lnR>
                    <a:lnT>
                      <a:noFill/>
                    </a:lnT>
                    <a:lnB>
                      <a:noFill/>
                    </a:lnB>
                  </a:tcPr>
                </a:tc>
                <a:tc gridSpan="2">
                  <a:txBody>
                    <a:bodyPr/>
                    <a:lstStyle/>
                    <a:p>
                      <a:pPr algn="ctr"/>
                      <a:r>
                        <a:rPr lang="en-US" sz="900" b="1"/>
                        <a:t>[</a:t>
                      </a:r>
                      <a:r>
                        <a:rPr lang="en-US" sz="900" b="1" baseline="30000">
                          <a:hlinkClick r:id="rId10"/>
                        </a:rPr>
                        <a:t>27</a:t>
                      </a:r>
                      <a:r>
                        <a:rPr lang="en-US" sz="900" b="1"/>
                        <a:t>]</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2977119747"/>
                  </a:ext>
                </a:extLst>
              </a:tr>
              <a:tr h="136157">
                <a:tc>
                  <a:txBody>
                    <a:bodyPr/>
                    <a:lstStyle/>
                    <a:p>
                      <a:pPr algn="ctr"/>
                      <a:r>
                        <a:rPr lang="en-US" sz="900" b="1"/>
                        <a:t>Ophthalmoparesis from cranial nerve palsy</a:t>
                      </a:r>
                    </a:p>
                  </a:txBody>
                  <a:tcPr marL="7383" marR="7383" marT="3692" marB="3692" anchor="ctr">
                    <a:lnL>
                      <a:noFill/>
                    </a:lnL>
                    <a:lnR>
                      <a:noFill/>
                    </a:lnR>
                    <a:lnT>
                      <a:noFill/>
                    </a:lnT>
                    <a:lnB>
                      <a:noFill/>
                    </a:lnB>
                  </a:tcPr>
                </a:tc>
                <a:tc>
                  <a:txBody>
                    <a:bodyPr/>
                    <a:lstStyle/>
                    <a:p>
                      <a:pPr algn="ctr"/>
                      <a:r>
                        <a:rPr lang="en-US" sz="900" b="1" dirty="0"/>
                        <a:t>USA</a:t>
                      </a:r>
                    </a:p>
                  </a:txBody>
                  <a:tcPr marL="7383" marR="7383" marT="3692" marB="3692" anchor="ctr">
                    <a:lnL>
                      <a:noFill/>
                    </a:lnL>
                    <a:lnR>
                      <a:noFill/>
                    </a:lnR>
                    <a:lnT>
                      <a:noFill/>
                    </a:lnT>
                    <a:lnB>
                      <a:noFill/>
                    </a:lnB>
                  </a:tcPr>
                </a:tc>
                <a:tc gridSpan="3">
                  <a:txBody>
                    <a:bodyPr/>
                    <a:lstStyle/>
                    <a:p>
                      <a:pPr algn="ctr"/>
                      <a:r>
                        <a:rPr lang="en-US" sz="900" b="1" dirty="0"/>
                        <a:t>2</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endParaRPr lang="en-US" sz="900" dirty="0"/>
                    </a:p>
                  </a:txBody>
                  <a:tcPr marL="7383" marR="7383" marT="3692" marB="3692" anchor="ctr">
                    <a:lnL>
                      <a:noFill/>
                    </a:lnL>
                    <a:lnR>
                      <a:noFill/>
                    </a:lnR>
                    <a:lnT>
                      <a:noFill/>
                    </a:lnT>
                    <a:lnB>
                      <a:noFill/>
                    </a:lnB>
                  </a:tcPr>
                </a:tc>
                <a:tc>
                  <a:txBody>
                    <a:bodyPr/>
                    <a:lstStyle/>
                    <a:p>
                      <a:pPr algn="ctr"/>
                      <a:r>
                        <a:rPr lang="en-US" sz="900" b="1" dirty="0"/>
                        <a:t>Female (1)</a:t>
                      </a:r>
                      <a:br>
                        <a:rPr lang="en-US" sz="900" b="1" dirty="0"/>
                      </a:br>
                      <a:r>
                        <a:rPr lang="en-US" sz="900" b="1" dirty="0"/>
                        <a:t>Male (1)</a:t>
                      </a:r>
                    </a:p>
                  </a:txBody>
                  <a:tcPr marL="7383" marR="7383" marT="3692" marB="3692" anchor="ctr">
                    <a:lnL>
                      <a:noFill/>
                    </a:lnL>
                    <a:lnR>
                      <a:noFill/>
                    </a:lnR>
                    <a:lnT>
                      <a:noFill/>
                    </a:lnT>
                    <a:lnB>
                      <a:noFill/>
                    </a:lnB>
                  </a:tcPr>
                </a:tc>
                <a:tc gridSpan="2">
                  <a:txBody>
                    <a:bodyPr/>
                    <a:lstStyle/>
                    <a:p>
                      <a:pPr algn="ctr"/>
                      <a:r>
                        <a:rPr lang="en-US" sz="900" b="1" dirty="0"/>
                        <a:t>Hypertension</a:t>
                      </a:r>
                    </a:p>
                  </a:txBody>
                  <a:tcPr marL="7383" marR="7383" marT="3692" marB="3692" anchor="ctr">
                    <a:lnL>
                      <a:noFill/>
                    </a:lnL>
                    <a:lnR>
                      <a:noFill/>
                    </a:lnR>
                    <a:lnT>
                      <a:noFill/>
                    </a:lnT>
                    <a:lnB>
                      <a:noFill/>
                    </a:lnB>
                  </a:tcPr>
                </a:tc>
                <a:tc hMerge="1">
                  <a:txBody>
                    <a:bodyPr/>
                    <a:lstStyle/>
                    <a:p>
                      <a:pPr algn="ctr"/>
                      <a:r>
                        <a:rPr lang="en-US" sz="900" dirty="0"/>
                        <a:t>Hypertension</a:t>
                      </a:r>
                    </a:p>
                  </a:txBody>
                  <a:tcPr marL="7383" marR="7383" marT="3692" marB="3692" anchor="ctr">
                    <a:lnL>
                      <a:noFill/>
                    </a:lnL>
                    <a:lnR>
                      <a:noFill/>
                    </a:lnR>
                    <a:lnT>
                      <a:noFill/>
                    </a:lnT>
                    <a:lnB>
                      <a:noFill/>
                    </a:lnB>
                  </a:tcPr>
                </a:tc>
                <a:tc gridSpan="3">
                  <a:txBody>
                    <a:bodyPr/>
                    <a:lstStyle/>
                    <a:p>
                      <a:pPr algn="ctr"/>
                      <a:r>
                        <a:rPr lang="en-US" sz="900" b="1" dirty="0"/>
                        <a:t>Hydroxychloroquine</a:t>
                      </a:r>
                    </a:p>
                  </a:txBody>
                  <a:tcPr marL="7383" marR="7383" marT="3692" marB="3692" anchor="ctr">
                    <a:lnL>
                      <a:noFill/>
                    </a:lnL>
                    <a:lnR>
                      <a:noFill/>
                    </a:lnR>
                    <a:lnT>
                      <a:noFill/>
                    </a:lnT>
                    <a:lnB>
                      <a:noFill/>
                    </a:lnB>
                  </a:tcPr>
                </a:tc>
                <a:tc hMerge="1">
                  <a:txBody>
                    <a:bodyPr/>
                    <a:lstStyle/>
                    <a:p>
                      <a:endParaRPr lang="en-US"/>
                    </a:p>
                  </a:txBody>
                  <a:tcPr/>
                </a:tc>
                <a:tc hMerge="1">
                  <a:txBody>
                    <a:bodyPr/>
                    <a:lstStyle/>
                    <a:p>
                      <a:pPr algn="ctr"/>
                      <a:r>
                        <a:rPr lang="en-US" sz="900" dirty="0"/>
                        <a:t>Hydroxychloroquine</a:t>
                      </a:r>
                    </a:p>
                  </a:txBody>
                  <a:tcPr marL="7383" marR="7383" marT="3692" marB="3692" anchor="ctr">
                    <a:lnL>
                      <a:noFill/>
                    </a:lnL>
                    <a:lnR>
                      <a:noFill/>
                    </a:lnR>
                    <a:lnT>
                      <a:noFill/>
                    </a:lnT>
                    <a:lnB>
                      <a:noFill/>
                    </a:lnB>
                  </a:tcPr>
                </a:tc>
                <a:tc gridSpan="2">
                  <a:txBody>
                    <a:bodyPr/>
                    <a:lstStyle/>
                    <a:p>
                      <a:pPr algn="ctr"/>
                      <a:r>
                        <a:rPr lang="en-US" sz="900" b="1" dirty="0"/>
                        <a:t>IVIG</a:t>
                      </a:r>
                      <a:endParaRPr lang="en-US" b="1" dirty="0"/>
                    </a:p>
                  </a:txBody>
                  <a:tcPr marL="7383" marR="7383" marT="3692" marB="3692" anchor="ctr">
                    <a:lnL>
                      <a:noFill/>
                    </a:lnL>
                    <a:lnR>
                      <a:noFill/>
                    </a:lnR>
                    <a:lnT>
                      <a:noFill/>
                    </a:lnT>
                    <a:lnB>
                      <a:noFill/>
                    </a:lnB>
                  </a:tcPr>
                </a:tc>
                <a:tc hMerge="1">
                  <a:txBody>
                    <a:bodyPr/>
                    <a:lstStyle/>
                    <a:p>
                      <a:endParaRPr lang="en-US" dirty="0"/>
                    </a:p>
                  </a:txBody>
                  <a:tcPr marL="7383" marR="7383" marT="3692" marB="3692" anchor="ctr">
                    <a:lnL>
                      <a:noFill/>
                    </a:lnL>
                    <a:lnR>
                      <a:noFill/>
                    </a:lnR>
                    <a:lnT>
                      <a:noFill/>
                    </a:lnT>
                    <a:lnB>
                      <a:noFill/>
                    </a:lnB>
                  </a:tcPr>
                </a:tc>
                <a:tc gridSpan="2">
                  <a:txBody>
                    <a:bodyPr/>
                    <a:lstStyle/>
                    <a:p>
                      <a:pPr algn="ctr"/>
                      <a:r>
                        <a:rPr lang="en-US" sz="900" b="1" dirty="0"/>
                        <a:t>[</a:t>
                      </a:r>
                      <a:r>
                        <a:rPr lang="en-US" sz="900" b="1" baseline="30000" dirty="0">
                          <a:hlinkClick r:id="rId11"/>
                        </a:rPr>
                        <a:t>28</a:t>
                      </a:r>
                      <a:r>
                        <a:rPr lang="en-US" sz="900" b="1" dirty="0"/>
                        <a:t>]</a:t>
                      </a:r>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953963758"/>
                  </a:ext>
                </a:extLst>
              </a:tr>
              <a:tr h="0">
                <a:tc gridSpan="15">
                  <a:txBody>
                    <a:bodyPr/>
                    <a:lstStyle/>
                    <a:p>
                      <a:pPr algn="ctr"/>
                      <a:r>
                        <a:rPr lang="en-US" sz="900" b="1"/>
                        <a:t>Hematological syndromes</a:t>
                      </a:r>
                    </a:p>
                  </a:txBody>
                  <a:tcPr marL="7383" marR="7383" marT="3692" marB="3692" anchor="ct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pPr algn="ctr"/>
                      <a:endParaRPr lang="en-US" sz="900"/>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3365284226"/>
                  </a:ext>
                </a:extLst>
              </a:tr>
              <a:tr h="342666">
                <a:tc>
                  <a:txBody>
                    <a:bodyPr/>
                    <a:lstStyle/>
                    <a:p>
                      <a:pPr algn="ctr"/>
                      <a:r>
                        <a:rPr lang="en-US" sz="900" b="1"/>
                        <a:t>Immune Thrombocytopenic Purpura</a:t>
                      </a:r>
                    </a:p>
                  </a:txBody>
                  <a:tcPr marL="7383" marR="7383" marT="3692" marB="3692" anchor="ctr">
                    <a:lnL>
                      <a:noFill/>
                    </a:lnL>
                    <a:lnR>
                      <a:noFill/>
                    </a:lnR>
                    <a:lnT>
                      <a:noFill/>
                    </a:lnT>
                    <a:lnB>
                      <a:noFill/>
                    </a:lnB>
                  </a:tcPr>
                </a:tc>
                <a:tc>
                  <a:txBody>
                    <a:bodyPr/>
                    <a:lstStyle/>
                    <a:p>
                      <a:pPr algn="ctr"/>
                      <a:r>
                        <a:rPr lang="en-US" sz="900" b="1" dirty="0"/>
                        <a:t>France</a:t>
                      </a:r>
                    </a:p>
                  </a:txBody>
                  <a:tcPr marL="7383" marR="7383" marT="3692" marB="3692" anchor="ctr">
                    <a:lnL>
                      <a:noFill/>
                    </a:lnL>
                    <a:lnR>
                      <a:noFill/>
                    </a:lnR>
                    <a:lnT>
                      <a:noFill/>
                    </a:lnT>
                    <a:lnB>
                      <a:noFill/>
                    </a:lnB>
                  </a:tcPr>
                </a:tc>
                <a:tc gridSpan="2">
                  <a:txBody>
                    <a:bodyPr/>
                    <a:lstStyle/>
                    <a:p>
                      <a:pPr algn="ctr"/>
                      <a:r>
                        <a:rPr lang="en-US" sz="900" b="1" dirty="0"/>
                        <a:t>1</a:t>
                      </a:r>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tc gridSpan="2">
                  <a:txBody>
                    <a:bodyPr/>
                    <a:lstStyle/>
                    <a:p>
                      <a:pPr algn="ctr"/>
                      <a:r>
                        <a:rPr lang="en-US" sz="900" b="1"/>
                        <a:t>Female</a:t>
                      </a:r>
                      <a:endParaRPr lang="en-US" b="1"/>
                    </a:p>
                  </a:txBody>
                  <a:tcPr marL="7383" marR="7383" marT="3692" marB="3692" anchor="ctr">
                    <a:lnL>
                      <a:noFill/>
                    </a:lnL>
                    <a:lnR>
                      <a:noFill/>
                    </a:lnR>
                    <a:lnB>
                      <a:noFill/>
                    </a:lnB>
                  </a:tcPr>
                </a:tc>
                <a:tc hMerge="1">
                  <a:txBody>
                    <a:bodyPr/>
                    <a:lstStyle/>
                    <a:p>
                      <a:pPr algn="ctr"/>
                      <a:endParaRPr lang="en-US" sz="900" dirty="0"/>
                    </a:p>
                  </a:txBody>
                  <a:tcPr marL="7383" marR="7383" marT="3692" marB="3692" anchor="ctr">
                    <a:lnL>
                      <a:noFill/>
                    </a:lnL>
                    <a:lnR>
                      <a:noFill/>
                    </a:lnR>
                    <a:lnT>
                      <a:noFill/>
                    </a:lnT>
                    <a:lnB>
                      <a:noFill/>
                    </a:lnB>
                  </a:tcPr>
                </a:tc>
                <a:tc gridSpan="3">
                  <a:txBody>
                    <a:bodyPr/>
                    <a:lstStyle/>
                    <a:p>
                      <a:pPr algn="ctr"/>
                      <a:r>
                        <a:rPr lang="en-US" sz="900" b="1" dirty="0"/>
                        <a:t>Hypertension</a:t>
                      </a:r>
                      <a:endParaRPr lang="en-US" b="1" dirty="0"/>
                    </a:p>
                  </a:txBody>
                  <a:tcPr marL="7383" marR="7383" marT="3692" marB="3692" anchor="ctr">
                    <a:lnL>
                      <a:noFill/>
                    </a:lnL>
                    <a:lnR>
                      <a:noFill/>
                    </a:lnR>
                    <a:lnB>
                      <a:noFill/>
                    </a:lnB>
                  </a:tcPr>
                </a:tc>
                <a:tc hMerge="1">
                  <a:txBody>
                    <a:bodyPr/>
                    <a:lstStyle/>
                    <a:p>
                      <a:pPr algn="l"/>
                      <a:endParaRPr lang="en-US" sz="900"/>
                    </a:p>
                  </a:txBody>
                  <a:tcPr marL="7383" marR="7383" marT="3692" marB="3692" anchor="ctr">
                    <a:lnL>
                      <a:noFill/>
                    </a:lnL>
                    <a:lnR>
                      <a:noFill/>
                    </a:lnR>
                    <a:lnB>
                      <a:noFill/>
                    </a:lnB>
                  </a:tcPr>
                </a:tc>
                <a:tc hMerge="1">
                  <a:txBody>
                    <a:bodyPr/>
                    <a:lstStyle/>
                    <a:p>
                      <a:pPr algn="l"/>
                      <a:endParaRPr lang="en-US" sz="900"/>
                    </a:p>
                  </a:txBody>
                  <a:tcPr marL="7383" marR="7383" marT="3692" marB="3692" anchor="ctr">
                    <a:lnL>
                      <a:noFill/>
                    </a:lnL>
                    <a:lnR>
                      <a:noFill/>
                    </a:lnR>
                    <a:lnB>
                      <a:noFill/>
                    </a:lnB>
                  </a:tcPr>
                </a:tc>
                <a:tc gridSpan="3">
                  <a:txBody>
                    <a:bodyPr/>
                    <a:lstStyle/>
                    <a:p>
                      <a:pPr algn="ctr"/>
                      <a:r>
                        <a:rPr lang="en-US" sz="900" b="1" dirty="0"/>
                        <a:t>Intravenous amoxicillin–clavulanic acid, low-molecular-weight heparin, and oxygen</a:t>
                      </a:r>
                    </a:p>
                  </a:txBody>
                  <a:tcPr marL="7383" marR="7383" marT="3692" marB="3692" anchor="ctr">
                    <a:lnL>
                      <a:noFill/>
                    </a:lnL>
                    <a:lnR>
                      <a:noFill/>
                    </a:lnR>
                    <a:lnT>
                      <a:noFill/>
                    </a:lnT>
                    <a:lnB>
                      <a:noFill/>
                    </a:lnB>
                  </a:tcPr>
                </a:tc>
                <a:tc hMerge="1">
                  <a:txBody>
                    <a:bodyPr/>
                    <a:lstStyle/>
                    <a:p>
                      <a:pPr algn="l"/>
                      <a:r>
                        <a:rPr lang="en-US" sz="900" dirty="0"/>
                        <a:t>Intravenous amoxicillin–clavulanic acid, low-molecular-weight heparin, and oxygen</a:t>
                      </a:r>
                    </a:p>
                  </a:txBody>
                  <a:tcPr marL="7383" marR="7383" marT="3692" marB="3692" anchor="ctr">
                    <a:lnL>
                      <a:noFill/>
                    </a:lnL>
                    <a:lnR>
                      <a:noFill/>
                    </a:lnR>
                    <a:lnT>
                      <a:noFill/>
                    </a:lnT>
                    <a:lnB>
                      <a:noFill/>
                    </a:lnB>
                  </a:tcPr>
                </a:tc>
                <a:tc hMerge="1">
                  <a:txBody>
                    <a:bodyPr/>
                    <a:lstStyle/>
                    <a:p>
                      <a:endParaRPr lang="en-US"/>
                    </a:p>
                  </a:txBody>
                  <a:tcPr>
                    <a:lnL w="12700" cmpd="sng">
                      <a:noFill/>
                      <a:prstDash val="solid"/>
                    </a:lnL>
                  </a:tcPr>
                </a:tc>
                <a:tc gridSpan="2">
                  <a:txBody>
                    <a:bodyPr/>
                    <a:lstStyle/>
                    <a:p>
                      <a:pPr algn="ctr"/>
                      <a:r>
                        <a:rPr lang="en-US" sz="900" b="1" dirty="0"/>
                        <a:t>IVIG</a:t>
                      </a:r>
                    </a:p>
                  </a:txBody>
                  <a:tcPr marL="7383" marR="7383" marT="3692" marB="3692" anchor="ctr">
                    <a:lnL>
                      <a:noFill/>
                    </a:lnL>
                    <a:lnR>
                      <a:noFill/>
                    </a:lnR>
                    <a:lnT>
                      <a:noFill/>
                    </a:lnT>
                    <a:lnB>
                      <a:noFill/>
                    </a:lnB>
                  </a:tcPr>
                </a:tc>
                <a:tc hMerge="1">
                  <a:txBody>
                    <a:bodyPr/>
                    <a:lstStyle/>
                    <a:p>
                      <a:pPr algn="ctr"/>
                      <a:r>
                        <a:rPr lang="en-US" sz="900"/>
                        <a:t>[</a:t>
                      </a:r>
                      <a:r>
                        <a:rPr lang="en-US" sz="900" baseline="30000">
                          <a:hlinkClick r:id="rId12"/>
                        </a:rPr>
                        <a:t>29</a:t>
                      </a:r>
                      <a:r>
                        <a:rPr lang="en-US" sz="900"/>
                        <a:t>]</a:t>
                      </a:r>
                      <a:endParaRPr lang="en-US" sz="900" dirty="0"/>
                    </a:p>
                  </a:txBody>
                  <a:tcPr marL="7383" marR="7383" marT="3692" marB="3692" anchor="ctr">
                    <a:lnL>
                      <a:noFill/>
                    </a:lnL>
                    <a:lnR>
                      <a:noFill/>
                    </a:lnR>
                    <a:lnT>
                      <a:noFill/>
                    </a:lnT>
                    <a:lnB>
                      <a:noFill/>
                    </a:lnB>
                  </a:tcPr>
                </a:tc>
                <a:tc>
                  <a:txBody>
                    <a:bodyPr/>
                    <a:lstStyle/>
                    <a:p>
                      <a:pPr algn="ctr"/>
                      <a:r>
                        <a:rPr lang="en-US" sz="900" b="1"/>
                        <a:t>[</a:t>
                      </a:r>
                      <a:r>
                        <a:rPr lang="en-US" sz="900" b="1" baseline="30000">
                          <a:hlinkClick r:id="rId12"/>
                        </a:rPr>
                        <a:t>29</a:t>
                      </a:r>
                      <a:r>
                        <a:rPr lang="en-US" sz="900" b="1"/>
                        <a:t>]</a:t>
                      </a:r>
                      <a:endParaRPr lang="en-US" sz="900" b="1" dirty="0"/>
                    </a:p>
                  </a:txBody>
                  <a:tcPr marL="7383" marR="7383" marT="3692" marB="3692" anchor="ctr">
                    <a:lnL>
                      <a:noFill/>
                    </a:lnL>
                    <a:lnR>
                      <a:noFill/>
                    </a:lnR>
                    <a:lnT>
                      <a:noFill/>
                    </a:lnT>
                    <a:lnB>
                      <a:noFill/>
                    </a:lnB>
                  </a:tcPr>
                </a:tc>
                <a:extLst>
                  <a:ext uri="{0D108BD9-81ED-4DB2-BD59-A6C34878D82A}">
                    <a16:rowId xmlns:a16="http://schemas.microsoft.com/office/drawing/2014/main" xmlns="" val="1264418132"/>
                  </a:ext>
                </a:extLst>
              </a:tr>
              <a:tr h="150009">
                <a:tc>
                  <a:txBody>
                    <a:bodyPr/>
                    <a:lstStyle/>
                    <a:p>
                      <a:pPr algn="ctr"/>
                      <a:r>
                        <a:rPr lang="en-US" sz="900" b="1" dirty="0"/>
                        <a:t>Immune Thrombocytopenic Purpura</a:t>
                      </a:r>
                    </a:p>
                  </a:txBody>
                  <a:tcPr marL="7383" marR="7383" marT="3692" marB="3692" anchor="ctr">
                    <a:lnL>
                      <a:noFill/>
                    </a:lnL>
                    <a:lnR>
                      <a:noFill/>
                    </a:lnR>
                    <a:lnT>
                      <a:noFill/>
                    </a:lnT>
                    <a:lnB>
                      <a:noFill/>
                    </a:lnB>
                  </a:tcPr>
                </a:tc>
                <a:tc>
                  <a:txBody>
                    <a:bodyPr/>
                    <a:lstStyle/>
                    <a:p>
                      <a:pPr algn="ctr"/>
                      <a:r>
                        <a:rPr lang="en-US" sz="900" b="1"/>
                        <a:t>Turkey</a:t>
                      </a:r>
                    </a:p>
                  </a:txBody>
                  <a:tcPr marL="7383" marR="7383" marT="3692" marB="3692" anchor="ctr">
                    <a:lnL>
                      <a:noFill/>
                    </a:lnL>
                    <a:lnR>
                      <a:noFill/>
                    </a:lnR>
                    <a:lnT>
                      <a:noFill/>
                    </a:lnT>
                    <a:lnB>
                      <a:noFill/>
                    </a:lnB>
                  </a:tcPr>
                </a:tc>
                <a:tc gridSpan="2">
                  <a:txBody>
                    <a:bodyPr/>
                    <a:lstStyle/>
                    <a:p>
                      <a:pPr algn="ctr"/>
                      <a:r>
                        <a:rPr lang="en-US" sz="900" b="1"/>
                        <a:t>1</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tc gridSpan="2">
                  <a:txBody>
                    <a:bodyPr/>
                    <a:lstStyle/>
                    <a:p>
                      <a:pPr algn="ctr"/>
                      <a:r>
                        <a:rPr lang="en-US" sz="900" b="1" dirty="0"/>
                        <a:t>Male</a:t>
                      </a:r>
                      <a:endParaRPr lang="en-US"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tc gridSpan="3">
                  <a:txBody>
                    <a:bodyPr/>
                    <a:lstStyle/>
                    <a:p>
                      <a:pPr algn="ctr"/>
                      <a:r>
                        <a:rPr lang="en-US" sz="900" b="1" dirty="0"/>
                        <a:t>Unknown</a:t>
                      </a:r>
                      <a:endParaRPr lang="en-US" b="1" dirty="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gridSpan="3">
                  <a:txBody>
                    <a:bodyPr/>
                    <a:lstStyle/>
                    <a:p>
                      <a:pPr algn="ctr"/>
                      <a:r>
                        <a:rPr lang="en-US" sz="900" b="1"/>
                        <a:t>Favipiravir</a:t>
                      </a:r>
                    </a:p>
                  </a:txBody>
                  <a:tcPr marL="7383" marR="7383" marT="3692" marB="3692" anchor="ctr">
                    <a:lnL>
                      <a:noFill/>
                    </a:lnL>
                    <a:lnR>
                      <a:noFill/>
                    </a:lnR>
                    <a:lnT>
                      <a:noFill/>
                    </a:lnT>
                    <a:lnB>
                      <a:noFill/>
                    </a:lnB>
                  </a:tcPr>
                </a:tc>
                <a:tc hMerge="1">
                  <a:txBody>
                    <a:bodyPr/>
                    <a:lstStyle/>
                    <a:p>
                      <a:pPr algn="l"/>
                      <a:r>
                        <a:rPr lang="en-US" sz="900"/>
                        <a:t>Favipiravir</a:t>
                      </a:r>
                    </a:p>
                  </a:txBody>
                  <a:tcPr marL="7383" marR="7383" marT="3692" marB="3692" anchor="ctr">
                    <a:lnL>
                      <a:noFill/>
                    </a:lnL>
                    <a:lnR>
                      <a:noFill/>
                    </a:lnR>
                    <a:lnT>
                      <a:noFill/>
                    </a:lnT>
                    <a:lnB>
                      <a:noFill/>
                    </a:lnB>
                  </a:tcPr>
                </a:tc>
                <a:tc hMerge="1">
                  <a:txBody>
                    <a:bodyPr/>
                    <a:lstStyle/>
                    <a:p>
                      <a:endParaRPr lang="en-US"/>
                    </a:p>
                  </a:txBody>
                  <a:tcPr>
                    <a:lnL w="12700" cmpd="sng">
                      <a:noFill/>
                      <a:prstDash val="solid"/>
                    </a:lnL>
                  </a:tcPr>
                </a:tc>
                <a:tc gridSpan="2">
                  <a:txBody>
                    <a:bodyPr/>
                    <a:lstStyle/>
                    <a:p>
                      <a:pPr algn="ctr"/>
                      <a:r>
                        <a:rPr lang="en-US" sz="900" b="1" dirty="0"/>
                        <a:t>IVIG</a:t>
                      </a:r>
                    </a:p>
                  </a:txBody>
                  <a:tcPr marL="7383" marR="7383" marT="3692" marB="3692" anchor="ctr">
                    <a:lnL>
                      <a:noFill/>
                    </a:lnL>
                    <a:lnR>
                      <a:noFill/>
                    </a:lnR>
                    <a:lnT>
                      <a:noFill/>
                    </a:lnT>
                    <a:lnB>
                      <a:noFill/>
                    </a:lnB>
                  </a:tcPr>
                </a:tc>
                <a:tc hMerge="1">
                  <a:txBody>
                    <a:bodyPr/>
                    <a:lstStyle/>
                    <a:p>
                      <a:pPr algn="ctr"/>
                      <a:r>
                        <a:rPr lang="en-US" sz="900"/>
                        <a:t>[</a:t>
                      </a:r>
                      <a:r>
                        <a:rPr lang="en-US" sz="900" baseline="30000">
                          <a:hlinkClick r:id="rId13"/>
                        </a:rPr>
                        <a:t>32</a:t>
                      </a:r>
                      <a:r>
                        <a:rPr lang="en-US" sz="900"/>
                        <a:t>]</a:t>
                      </a:r>
                      <a:endParaRPr lang="en-US" sz="900" dirty="0"/>
                    </a:p>
                  </a:txBody>
                  <a:tcPr marL="7383" marR="7383" marT="3692" marB="3692" anchor="ctr">
                    <a:lnL>
                      <a:noFill/>
                    </a:lnL>
                    <a:lnR>
                      <a:noFill/>
                    </a:lnR>
                    <a:lnT>
                      <a:noFill/>
                    </a:lnT>
                    <a:lnB>
                      <a:noFill/>
                    </a:lnB>
                  </a:tcPr>
                </a:tc>
                <a:tc>
                  <a:txBody>
                    <a:bodyPr/>
                    <a:lstStyle/>
                    <a:p>
                      <a:pPr algn="ctr"/>
                      <a:r>
                        <a:rPr lang="en-US" sz="900" b="1"/>
                        <a:t>[</a:t>
                      </a:r>
                      <a:r>
                        <a:rPr lang="en-US" sz="900" b="1" baseline="30000">
                          <a:hlinkClick r:id="rId13"/>
                        </a:rPr>
                        <a:t>32</a:t>
                      </a:r>
                      <a:r>
                        <a:rPr lang="en-US" sz="900" b="1"/>
                        <a:t>]</a:t>
                      </a:r>
                      <a:endParaRPr lang="en-US" sz="900" b="1" dirty="0"/>
                    </a:p>
                  </a:txBody>
                  <a:tcPr marL="7383" marR="7383" marT="3692" marB="3692" anchor="ctr">
                    <a:lnL>
                      <a:noFill/>
                    </a:lnL>
                    <a:lnR>
                      <a:noFill/>
                    </a:lnR>
                    <a:lnT>
                      <a:noFill/>
                    </a:lnT>
                    <a:lnB>
                      <a:noFill/>
                    </a:lnB>
                  </a:tcPr>
                </a:tc>
                <a:extLst>
                  <a:ext uri="{0D108BD9-81ED-4DB2-BD59-A6C34878D82A}">
                    <a16:rowId xmlns:a16="http://schemas.microsoft.com/office/drawing/2014/main" xmlns="" val="3157408412"/>
                  </a:ext>
                </a:extLst>
              </a:tr>
              <a:tr h="239866">
                <a:tc>
                  <a:txBody>
                    <a:bodyPr/>
                    <a:lstStyle/>
                    <a:p>
                      <a:pPr algn="ctr"/>
                      <a:r>
                        <a:rPr lang="en-US" sz="900" b="1"/>
                        <a:t>Immune Thrombocytopenic Purpura</a:t>
                      </a:r>
                    </a:p>
                  </a:txBody>
                  <a:tcPr marL="7383" marR="7383" marT="3692" marB="3692" anchor="ctr">
                    <a:lnL>
                      <a:noFill/>
                    </a:lnL>
                    <a:lnR>
                      <a:noFill/>
                    </a:lnR>
                    <a:lnT>
                      <a:noFill/>
                    </a:lnT>
                    <a:lnB>
                      <a:noFill/>
                    </a:lnB>
                  </a:tcPr>
                </a:tc>
                <a:tc>
                  <a:txBody>
                    <a:bodyPr/>
                    <a:lstStyle/>
                    <a:p>
                      <a:pPr algn="ctr"/>
                      <a:r>
                        <a:rPr lang="en-US" sz="900" b="1"/>
                        <a:t>United Kingdom</a:t>
                      </a:r>
                    </a:p>
                  </a:txBody>
                  <a:tcPr marL="7383" marR="7383" marT="3692" marB="3692" anchor="ctr">
                    <a:lnL>
                      <a:noFill/>
                    </a:lnL>
                    <a:lnR>
                      <a:noFill/>
                    </a:lnR>
                    <a:lnT>
                      <a:noFill/>
                    </a:lnT>
                    <a:lnB>
                      <a:noFill/>
                    </a:lnB>
                  </a:tcPr>
                </a:tc>
                <a:tc gridSpan="2">
                  <a:txBody>
                    <a:bodyPr/>
                    <a:lstStyle/>
                    <a:p>
                      <a:pPr algn="ctr"/>
                      <a:r>
                        <a:rPr lang="en-US" sz="900" b="1"/>
                        <a:t>3</a:t>
                      </a:r>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tc gridSpan="2">
                  <a:txBody>
                    <a:bodyPr/>
                    <a:lstStyle/>
                    <a:p>
                      <a:pPr algn="ctr"/>
                      <a:r>
                        <a:rPr lang="en-US" sz="900" b="1"/>
                        <a:t>Male (1)</a:t>
                      </a:r>
                      <a:br>
                        <a:rPr lang="en-US" sz="900" b="1"/>
                      </a:br>
                      <a:r>
                        <a:rPr lang="en-US" sz="900" b="1"/>
                        <a:t>Female (2)</a:t>
                      </a:r>
                      <a:endParaRPr lang="en-US" b="1"/>
                    </a:p>
                  </a:txBody>
                  <a:tcPr marL="7383" marR="7383" marT="3692" marB="3692" anchor="ctr">
                    <a:lnL>
                      <a:noFill/>
                    </a:lnL>
                    <a:lnR>
                      <a:noFill/>
                    </a:lnR>
                    <a:lnT>
                      <a:noFill/>
                    </a:lnT>
                    <a:lnB>
                      <a:noFill/>
                    </a:lnB>
                  </a:tcPr>
                </a:tc>
                <a:tc hMerge="1">
                  <a:txBody>
                    <a:bodyPr/>
                    <a:lstStyle/>
                    <a:p>
                      <a:pPr algn="ctr"/>
                      <a:endParaRPr lang="en-US" sz="900"/>
                    </a:p>
                  </a:txBody>
                  <a:tcPr marL="7383" marR="7383" marT="3692" marB="3692" anchor="ctr">
                    <a:lnL>
                      <a:noFill/>
                    </a:lnL>
                    <a:lnR>
                      <a:noFill/>
                    </a:lnR>
                    <a:lnT>
                      <a:noFill/>
                    </a:lnT>
                    <a:lnB>
                      <a:noFill/>
                    </a:lnB>
                  </a:tcPr>
                </a:tc>
                <a:tc gridSpan="3">
                  <a:txBody>
                    <a:bodyPr/>
                    <a:lstStyle/>
                    <a:p>
                      <a:pPr algn="ctr"/>
                      <a:r>
                        <a:rPr lang="en-US" sz="900" b="1"/>
                        <a:t>Atrial fibrillation,</a:t>
                      </a:r>
                      <a:br>
                        <a:rPr lang="en-US" sz="900" b="1"/>
                      </a:br>
                      <a:r>
                        <a:rPr lang="en-US" sz="900" b="1"/>
                        <a:t>Ischemic heart disease</a:t>
                      </a:r>
                      <a:br>
                        <a:rPr lang="en-US" sz="900" b="1"/>
                      </a:br>
                      <a:r>
                        <a:rPr lang="en-US" sz="900" b="1"/>
                        <a:t>Chronic kidney disease</a:t>
                      </a:r>
                      <a:endParaRPr lang="en-US" b="1"/>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gridSpan="3">
                  <a:txBody>
                    <a:bodyPr/>
                    <a:lstStyle/>
                    <a:p>
                      <a:pPr algn="ctr"/>
                      <a:r>
                        <a:rPr lang="en-US" sz="900" b="1" dirty="0"/>
                        <a:t>Unknown</a:t>
                      </a:r>
                    </a:p>
                  </a:txBody>
                  <a:tcPr marL="7383" marR="7383" marT="3692" marB="3692" anchor="ctr">
                    <a:lnL>
                      <a:noFill/>
                    </a:lnL>
                    <a:lnR>
                      <a:noFill/>
                    </a:lnR>
                    <a:lnT>
                      <a:noFill/>
                    </a:lnT>
                    <a:lnB>
                      <a:noFill/>
                    </a:lnB>
                  </a:tcPr>
                </a:tc>
                <a:tc hMerge="1">
                  <a:txBody>
                    <a:bodyPr/>
                    <a:lstStyle/>
                    <a:p>
                      <a:pPr algn="l"/>
                      <a:r>
                        <a:rPr lang="en-US" sz="900"/>
                        <a:t>Unknown</a:t>
                      </a:r>
                    </a:p>
                  </a:txBody>
                  <a:tcPr marL="7383" marR="7383" marT="3692" marB="3692" anchor="ctr">
                    <a:lnL>
                      <a:noFill/>
                    </a:lnL>
                    <a:lnR>
                      <a:noFill/>
                    </a:lnR>
                    <a:lnT>
                      <a:noFill/>
                    </a:lnT>
                    <a:lnB>
                      <a:noFill/>
                    </a:lnB>
                  </a:tcPr>
                </a:tc>
                <a:tc hMerge="1">
                  <a:txBody>
                    <a:bodyPr/>
                    <a:lstStyle/>
                    <a:p>
                      <a:endParaRPr lang="en-US"/>
                    </a:p>
                  </a:txBody>
                  <a:tcPr>
                    <a:lnL w="12700" cmpd="sng">
                      <a:noFill/>
                      <a:prstDash val="solid"/>
                    </a:lnL>
                  </a:tcPr>
                </a:tc>
                <a:tc gridSpan="2">
                  <a:txBody>
                    <a:bodyPr/>
                    <a:lstStyle/>
                    <a:p>
                      <a:pPr algn="ctr"/>
                      <a:r>
                        <a:rPr lang="en-US" sz="900" b="1" dirty="0"/>
                        <a:t>IVIG tranexamic IVIG</a:t>
                      </a:r>
                      <a:br>
                        <a:rPr lang="en-US" sz="900" b="1" dirty="0"/>
                      </a:br>
                      <a:r>
                        <a:rPr lang="en-US" sz="900" b="1" dirty="0"/>
                        <a:t>acid</a:t>
                      </a:r>
                    </a:p>
                  </a:txBody>
                  <a:tcPr marL="7383" marR="7383" marT="3692" marB="3692" anchor="ctr">
                    <a:lnL>
                      <a:noFill/>
                    </a:lnL>
                    <a:lnR>
                      <a:noFill/>
                    </a:lnR>
                    <a:lnT>
                      <a:noFill/>
                    </a:lnT>
                    <a:lnB>
                      <a:noFill/>
                    </a:lnB>
                  </a:tcPr>
                </a:tc>
                <a:tc hMerge="1">
                  <a:txBody>
                    <a:bodyPr/>
                    <a:lstStyle/>
                    <a:p>
                      <a:pPr algn="ctr"/>
                      <a:r>
                        <a:rPr lang="en-US" sz="900"/>
                        <a:t>[</a:t>
                      </a:r>
                      <a:r>
                        <a:rPr lang="en-US" sz="900" baseline="30000">
                          <a:hlinkClick r:id="rId14"/>
                        </a:rPr>
                        <a:t>33</a:t>
                      </a:r>
                      <a:r>
                        <a:rPr lang="en-US" sz="900"/>
                        <a:t>]</a:t>
                      </a:r>
                      <a:endParaRPr lang="en-US" sz="900" dirty="0"/>
                    </a:p>
                  </a:txBody>
                  <a:tcPr marL="7383" marR="7383" marT="3692" marB="3692" anchor="ctr">
                    <a:lnL>
                      <a:noFill/>
                    </a:lnL>
                    <a:lnR>
                      <a:noFill/>
                    </a:lnR>
                    <a:lnT>
                      <a:noFill/>
                    </a:lnT>
                    <a:lnB>
                      <a:noFill/>
                    </a:lnB>
                  </a:tcPr>
                </a:tc>
                <a:tc>
                  <a:txBody>
                    <a:bodyPr/>
                    <a:lstStyle/>
                    <a:p>
                      <a:pPr algn="ctr"/>
                      <a:r>
                        <a:rPr lang="en-US" sz="900" b="1"/>
                        <a:t>[</a:t>
                      </a:r>
                      <a:r>
                        <a:rPr lang="en-US" sz="900" b="1" baseline="30000">
                          <a:hlinkClick r:id="rId14"/>
                        </a:rPr>
                        <a:t>33</a:t>
                      </a:r>
                      <a:r>
                        <a:rPr lang="en-US" sz="900" b="1"/>
                        <a:t>]</a:t>
                      </a:r>
                      <a:endParaRPr lang="en-US" sz="900" b="1" dirty="0"/>
                    </a:p>
                  </a:txBody>
                  <a:tcPr marL="7383" marR="7383" marT="3692" marB="3692" anchor="ctr">
                    <a:lnL>
                      <a:noFill/>
                    </a:lnL>
                    <a:lnR>
                      <a:noFill/>
                    </a:lnR>
                    <a:lnT>
                      <a:noFill/>
                    </a:lnT>
                    <a:lnB>
                      <a:noFill/>
                    </a:lnB>
                  </a:tcPr>
                </a:tc>
                <a:extLst>
                  <a:ext uri="{0D108BD9-81ED-4DB2-BD59-A6C34878D82A}">
                    <a16:rowId xmlns:a16="http://schemas.microsoft.com/office/drawing/2014/main" xmlns="" val="3939398555"/>
                  </a:ext>
                </a:extLst>
              </a:tr>
              <a:tr h="0">
                <a:tc>
                  <a:txBody>
                    <a:bodyPr/>
                    <a:lstStyle/>
                    <a:p>
                      <a:pPr algn="ctr"/>
                      <a:r>
                        <a:rPr lang="en-US" sz="900" b="1" dirty="0"/>
                        <a:t>Immune Thrombocytopenic Purpura</a:t>
                      </a:r>
                    </a:p>
                  </a:txBody>
                  <a:tcPr marL="7383" marR="7383" marT="3692" marB="3692" anchor="ctr">
                    <a:lnL>
                      <a:noFill/>
                    </a:lnL>
                    <a:lnR>
                      <a:noFill/>
                    </a:lnR>
                    <a:lnT>
                      <a:noFill/>
                    </a:lnT>
                    <a:lnB>
                      <a:noFill/>
                    </a:lnB>
                  </a:tcPr>
                </a:tc>
                <a:tc>
                  <a:txBody>
                    <a:bodyPr/>
                    <a:lstStyle/>
                    <a:p>
                      <a:pPr algn="ctr"/>
                      <a:r>
                        <a:rPr lang="en-US" sz="900" b="1" dirty="0"/>
                        <a:t>Netherlands</a:t>
                      </a:r>
                    </a:p>
                  </a:txBody>
                  <a:tcPr marL="7383" marR="7383" marT="3692" marB="3692" anchor="ctr">
                    <a:lnL>
                      <a:noFill/>
                    </a:lnL>
                    <a:lnR>
                      <a:noFill/>
                    </a:lnR>
                    <a:lnT>
                      <a:noFill/>
                    </a:lnT>
                    <a:lnB>
                      <a:noFill/>
                    </a:lnB>
                  </a:tcPr>
                </a:tc>
                <a:tc gridSpan="2">
                  <a:txBody>
                    <a:bodyPr/>
                    <a:lstStyle/>
                    <a:p>
                      <a:pPr algn="ctr"/>
                      <a:r>
                        <a:rPr lang="en-US" sz="900" b="1" dirty="0"/>
                        <a:t>3</a:t>
                      </a:r>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tc gridSpan="2">
                  <a:txBody>
                    <a:bodyPr/>
                    <a:lstStyle/>
                    <a:p>
                      <a:pPr algn="ctr"/>
                      <a:r>
                        <a:rPr lang="en-US" sz="900" b="1" dirty="0"/>
                        <a:t>Female (1)</a:t>
                      </a:r>
                      <a:br>
                        <a:rPr lang="en-US" sz="900" b="1" dirty="0"/>
                      </a:br>
                      <a:r>
                        <a:rPr lang="en-US" sz="900" b="1" dirty="0"/>
                        <a:t>Male (2)</a:t>
                      </a:r>
                      <a:endParaRPr lang="en-US" b="1"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tc gridSpan="3">
                  <a:txBody>
                    <a:bodyPr/>
                    <a:lstStyle/>
                    <a:p>
                      <a:pPr algn="ctr"/>
                      <a:r>
                        <a:rPr lang="en-US" sz="900" b="1" dirty="0"/>
                        <a:t>Neuroendocrine tumor of the small bowel</a:t>
                      </a:r>
                      <a:br>
                        <a:rPr lang="en-US" sz="900" b="1" dirty="0"/>
                      </a:br>
                      <a:r>
                        <a:rPr lang="en-US" sz="900" b="1" dirty="0"/>
                        <a:t>Hypertension</a:t>
                      </a:r>
                      <a:br>
                        <a:rPr lang="en-US" sz="900" b="1" dirty="0"/>
                      </a:br>
                      <a:r>
                        <a:rPr lang="en-US" sz="900" b="1" dirty="0"/>
                        <a:t>Diabetes mellitus</a:t>
                      </a:r>
                      <a:endParaRPr lang="en-US" b="1" dirty="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gridSpan="3">
                  <a:txBody>
                    <a:bodyPr/>
                    <a:lstStyle/>
                    <a:p>
                      <a:pPr algn="ctr"/>
                      <a:r>
                        <a:rPr lang="en-US" sz="900" b="1" dirty="0"/>
                        <a:t>Unknown</a:t>
                      </a:r>
                    </a:p>
                  </a:txBody>
                  <a:tcPr marL="7383" marR="7383" marT="3692" marB="3692" anchor="ctr">
                    <a:lnL>
                      <a:noFill/>
                    </a:lnL>
                    <a:lnR>
                      <a:noFill/>
                    </a:lnR>
                    <a:lnT>
                      <a:noFill/>
                    </a:lnT>
                    <a:lnB>
                      <a:noFill/>
                    </a:lnB>
                  </a:tcPr>
                </a:tc>
                <a:tc hMerge="1">
                  <a:txBody>
                    <a:bodyPr/>
                    <a:lstStyle/>
                    <a:p>
                      <a:pPr algn="l"/>
                      <a:r>
                        <a:rPr lang="en-US" sz="900"/>
                        <a:t>Unknown</a:t>
                      </a:r>
                    </a:p>
                  </a:txBody>
                  <a:tcPr marL="7383" marR="7383" marT="3692" marB="3692" anchor="ctr">
                    <a:lnL>
                      <a:noFill/>
                    </a:lnL>
                    <a:lnR>
                      <a:noFill/>
                    </a:lnR>
                    <a:lnT>
                      <a:noFill/>
                    </a:lnT>
                    <a:lnB>
                      <a:noFill/>
                    </a:lnB>
                  </a:tcPr>
                </a:tc>
                <a:tc hMerge="1">
                  <a:txBody>
                    <a:bodyPr/>
                    <a:lstStyle/>
                    <a:p>
                      <a:endParaRPr lang="en-US"/>
                    </a:p>
                  </a:txBody>
                  <a:tcPr>
                    <a:lnL w="12700" cmpd="sng">
                      <a:noFill/>
                      <a:prstDash val="solid"/>
                    </a:lnL>
                  </a:tcPr>
                </a:tc>
                <a:tc gridSpan="2">
                  <a:txBody>
                    <a:bodyPr/>
                    <a:lstStyle/>
                    <a:p>
                      <a:pPr algn="ctr"/>
                      <a:r>
                        <a:rPr lang="en-US" sz="900" b="1" dirty="0"/>
                        <a:t>Platelet transfusion</a:t>
                      </a:r>
                      <a:br>
                        <a:rPr lang="en-US" sz="900" b="1" dirty="0"/>
                      </a:br>
                      <a:r>
                        <a:rPr lang="en-US" sz="900" b="1" dirty="0"/>
                        <a:t>IVIG</a:t>
                      </a:r>
                      <a:br>
                        <a:rPr lang="en-US" sz="900" b="1" dirty="0"/>
                      </a:br>
                      <a:r>
                        <a:rPr lang="en-US" sz="900" b="1" dirty="0"/>
                        <a:t>Dexamethasone</a:t>
                      </a:r>
                    </a:p>
                  </a:txBody>
                  <a:tcPr marL="7383" marR="7383" marT="3692" marB="3692" anchor="ctr">
                    <a:lnL>
                      <a:noFill/>
                    </a:lnL>
                    <a:lnR>
                      <a:noFill/>
                    </a:lnR>
                    <a:lnT>
                      <a:noFill/>
                    </a:lnT>
                    <a:lnB>
                      <a:noFill/>
                    </a:lnB>
                  </a:tcPr>
                </a:tc>
                <a:tc hMerge="1">
                  <a:txBody>
                    <a:bodyPr/>
                    <a:lstStyle/>
                    <a:p>
                      <a:pPr algn="ctr"/>
                      <a:r>
                        <a:rPr lang="en-US" sz="900" dirty="0"/>
                        <a:t>[</a:t>
                      </a:r>
                      <a:r>
                        <a:rPr lang="en-US" sz="900" baseline="30000" dirty="0">
                          <a:hlinkClick r:id="rId15"/>
                        </a:rPr>
                        <a:t>34</a:t>
                      </a:r>
                      <a:r>
                        <a:rPr lang="en-US" sz="900" dirty="0"/>
                        <a:t>]</a:t>
                      </a:r>
                    </a:p>
                  </a:txBody>
                  <a:tcPr marL="7383" marR="7383" marT="3692" marB="3692" anchor="ctr">
                    <a:lnL>
                      <a:noFill/>
                    </a:lnL>
                    <a:lnR>
                      <a:noFill/>
                    </a:lnR>
                    <a:lnT>
                      <a:noFill/>
                    </a:lnT>
                    <a:lnB>
                      <a:noFill/>
                    </a:lnB>
                  </a:tcPr>
                </a:tc>
                <a:tc>
                  <a:txBody>
                    <a:bodyPr/>
                    <a:lstStyle/>
                    <a:p>
                      <a:pPr algn="ctr"/>
                      <a:r>
                        <a:rPr lang="en-US" sz="900" b="1" dirty="0"/>
                        <a:t>[</a:t>
                      </a:r>
                      <a:r>
                        <a:rPr lang="en-US" sz="900" b="1" baseline="30000" dirty="0">
                          <a:hlinkClick r:id="rId15"/>
                        </a:rPr>
                        <a:t>34</a:t>
                      </a:r>
                      <a:r>
                        <a:rPr lang="en-US" sz="9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1571948450"/>
                  </a:ext>
                </a:extLst>
              </a:tr>
            </a:tbl>
          </a:graphicData>
        </a:graphic>
      </p:graphicFrame>
      <p:pic>
        <p:nvPicPr>
          <p:cNvPr id="3" name="عنصر نائب للمحتوى 6" descr="Capture6.PNG">
            <a:extLst>
              <a:ext uri="{FF2B5EF4-FFF2-40B4-BE49-F238E27FC236}">
                <a16:creationId xmlns:a16="http://schemas.microsoft.com/office/drawing/2014/main" xmlns="" id="{1889B82A-0FED-4259-B743-ED0BC3E597B4}"/>
              </a:ext>
            </a:extLst>
          </p:cNvPr>
          <p:cNvPicPr>
            <a:picLocks noChangeAspect="1"/>
          </p:cNvPicPr>
          <p:nvPr/>
        </p:nvPicPr>
        <p:blipFill>
          <a:blip r:embed="rId16"/>
          <a:stretch>
            <a:fillRect/>
          </a:stretch>
        </p:blipFill>
        <p:spPr>
          <a:xfrm>
            <a:off x="0" y="0"/>
            <a:ext cx="9144000" cy="1571612"/>
          </a:xfrm>
          <a:prstGeom prst="rect">
            <a:avLst/>
          </a:prstGeom>
        </p:spPr>
      </p:pic>
    </p:spTree>
    <p:extLst>
      <p:ext uri="{BB962C8B-B14F-4D97-AF65-F5344CB8AC3E}">
        <p14:creationId xmlns:p14="http://schemas.microsoft.com/office/powerpoint/2010/main" val="2463714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32A3885-B9FB-4337-A2EB-5FAFDFB81186}"/>
              </a:ext>
            </a:extLst>
          </p:cNvPr>
          <p:cNvGraphicFramePr>
            <a:graphicFrameLocks noGrp="1"/>
          </p:cNvGraphicFramePr>
          <p:nvPr>
            <p:extLst>
              <p:ext uri="{D42A27DB-BD31-4B8C-83A1-F6EECF244321}">
                <p14:modId xmlns:p14="http://schemas.microsoft.com/office/powerpoint/2010/main" val="679780219"/>
              </p:ext>
            </p:extLst>
          </p:nvPr>
        </p:nvGraphicFramePr>
        <p:xfrm>
          <a:off x="0" y="1595322"/>
          <a:ext cx="9036496" cy="8723871"/>
        </p:xfrm>
        <a:graphic>
          <a:graphicData uri="http://schemas.openxmlformats.org/drawingml/2006/table">
            <a:tbl>
              <a:tblPr/>
              <a:tblGrid>
                <a:gridCol w="1129562">
                  <a:extLst>
                    <a:ext uri="{9D8B030D-6E8A-4147-A177-3AD203B41FA5}">
                      <a16:colId xmlns:a16="http://schemas.microsoft.com/office/drawing/2014/main" xmlns="" val="2507045543"/>
                    </a:ext>
                  </a:extLst>
                </a:gridCol>
                <a:gridCol w="778142">
                  <a:extLst>
                    <a:ext uri="{9D8B030D-6E8A-4147-A177-3AD203B41FA5}">
                      <a16:colId xmlns:a16="http://schemas.microsoft.com/office/drawing/2014/main" xmlns="" val="2724689719"/>
                    </a:ext>
                  </a:extLst>
                </a:gridCol>
                <a:gridCol w="936104">
                  <a:extLst>
                    <a:ext uri="{9D8B030D-6E8A-4147-A177-3AD203B41FA5}">
                      <a16:colId xmlns:a16="http://schemas.microsoft.com/office/drawing/2014/main" xmlns="" val="1089623935"/>
                    </a:ext>
                  </a:extLst>
                </a:gridCol>
                <a:gridCol w="144016">
                  <a:extLst>
                    <a:ext uri="{9D8B030D-6E8A-4147-A177-3AD203B41FA5}">
                      <a16:colId xmlns:a16="http://schemas.microsoft.com/office/drawing/2014/main" xmlns="" val="2409660711"/>
                    </a:ext>
                  </a:extLst>
                </a:gridCol>
                <a:gridCol w="720080">
                  <a:extLst>
                    <a:ext uri="{9D8B030D-6E8A-4147-A177-3AD203B41FA5}">
                      <a16:colId xmlns:a16="http://schemas.microsoft.com/office/drawing/2014/main" xmlns="" val="3830292187"/>
                    </a:ext>
                  </a:extLst>
                </a:gridCol>
                <a:gridCol w="810344">
                  <a:extLst>
                    <a:ext uri="{9D8B030D-6E8A-4147-A177-3AD203B41FA5}">
                      <a16:colId xmlns:a16="http://schemas.microsoft.com/office/drawing/2014/main" xmlns="" val="3853185405"/>
                    </a:ext>
                  </a:extLst>
                </a:gridCol>
                <a:gridCol w="1129562">
                  <a:extLst>
                    <a:ext uri="{9D8B030D-6E8A-4147-A177-3AD203B41FA5}">
                      <a16:colId xmlns:a16="http://schemas.microsoft.com/office/drawing/2014/main" xmlns="" val="2778448151"/>
                    </a:ext>
                  </a:extLst>
                </a:gridCol>
                <a:gridCol w="436358">
                  <a:extLst>
                    <a:ext uri="{9D8B030D-6E8A-4147-A177-3AD203B41FA5}">
                      <a16:colId xmlns:a16="http://schemas.microsoft.com/office/drawing/2014/main" xmlns="" val="4093168374"/>
                    </a:ext>
                  </a:extLst>
                </a:gridCol>
                <a:gridCol w="936104">
                  <a:extLst>
                    <a:ext uri="{9D8B030D-6E8A-4147-A177-3AD203B41FA5}">
                      <a16:colId xmlns:a16="http://schemas.microsoft.com/office/drawing/2014/main" xmlns="" val="3086152225"/>
                    </a:ext>
                  </a:extLst>
                </a:gridCol>
                <a:gridCol w="288032">
                  <a:extLst>
                    <a:ext uri="{9D8B030D-6E8A-4147-A177-3AD203B41FA5}">
                      <a16:colId xmlns:a16="http://schemas.microsoft.com/office/drawing/2014/main" xmlns="" val="3430186947"/>
                    </a:ext>
                  </a:extLst>
                </a:gridCol>
                <a:gridCol w="1152128">
                  <a:extLst>
                    <a:ext uri="{9D8B030D-6E8A-4147-A177-3AD203B41FA5}">
                      <a16:colId xmlns:a16="http://schemas.microsoft.com/office/drawing/2014/main" xmlns="" val="3933635409"/>
                    </a:ext>
                  </a:extLst>
                </a:gridCol>
                <a:gridCol w="576064">
                  <a:extLst>
                    <a:ext uri="{9D8B030D-6E8A-4147-A177-3AD203B41FA5}">
                      <a16:colId xmlns:a16="http://schemas.microsoft.com/office/drawing/2014/main" xmlns="" val="1675638842"/>
                    </a:ext>
                  </a:extLst>
                </a:gridCol>
              </a:tblGrid>
              <a:tr h="188467">
                <a:tc>
                  <a:txBody>
                    <a:bodyPr/>
                    <a:lstStyle/>
                    <a:p>
                      <a:pPr algn="ctr" rtl="0"/>
                      <a:r>
                        <a:rPr lang="en-US" sz="1050" b="1" dirty="0">
                          <a:effectLst>
                            <a:outerShdw blurRad="38100" dist="38100" dir="2700000" algn="tl">
                              <a:srgbClr val="000000">
                                <a:alpha val="43137"/>
                              </a:srgbClr>
                            </a:outerShdw>
                          </a:effectLst>
                        </a:rPr>
                        <a:t>COVID-19 associated autoimmune disease</a:t>
                      </a:r>
                    </a:p>
                  </a:txBody>
                  <a:tcPr marL="7383" marR="7383" marT="3692" marB="3692" anchor="ctr">
                    <a:lnL>
                      <a:noFill/>
                    </a:lnL>
                    <a:lnR>
                      <a:noFill/>
                    </a:lnR>
                    <a:lnT>
                      <a:noFill/>
                    </a:lnT>
                    <a:lnB>
                      <a:noFill/>
                    </a:lnB>
                    <a:solidFill>
                      <a:schemeClr val="bg1">
                        <a:lumMod val="75000"/>
                      </a:schemeClr>
                    </a:solidFill>
                  </a:tcPr>
                </a:tc>
                <a:tc>
                  <a:txBody>
                    <a:bodyPr/>
                    <a:lstStyle/>
                    <a:p>
                      <a:pPr algn="ctr" rtl="0"/>
                      <a:r>
                        <a:rPr lang="en-US" sz="1050" b="1" dirty="0">
                          <a:effectLst>
                            <a:outerShdw blurRad="38100" dist="38100" dir="2700000" algn="tl">
                              <a:srgbClr val="000000">
                                <a:alpha val="43137"/>
                              </a:srgbClr>
                            </a:outerShdw>
                          </a:effectLst>
                        </a:rPr>
                        <a:t>Country</a:t>
                      </a:r>
                    </a:p>
                  </a:txBody>
                  <a:tcPr marL="7383" marR="7383" marT="3692" marB="3692" anchor="ctr">
                    <a:lnL>
                      <a:noFill/>
                    </a:lnL>
                    <a:lnR>
                      <a:noFill/>
                    </a:lnR>
                    <a:lnT>
                      <a:noFill/>
                    </a:lnT>
                    <a:solidFill>
                      <a:schemeClr val="bg1">
                        <a:lumMod val="75000"/>
                      </a:schemeClr>
                    </a:solidFill>
                  </a:tcPr>
                </a:tc>
                <a:tc gridSpan="2">
                  <a:txBody>
                    <a:bodyPr/>
                    <a:lstStyle/>
                    <a:p>
                      <a:pPr algn="ctr" rtl="0"/>
                      <a:r>
                        <a:rPr lang="en-US" sz="1050" b="1">
                          <a:effectLst>
                            <a:outerShdw blurRad="38100" dist="38100" dir="2700000" algn="tl">
                              <a:srgbClr val="000000">
                                <a:alpha val="43137"/>
                              </a:srgbClr>
                            </a:outerShdw>
                          </a:effectLst>
                        </a:rPr>
                        <a:t>Number of patients</a:t>
                      </a:r>
                      <a:endParaRPr lang="en-US" sz="1050" b="1" dirty="0">
                        <a:effectLst>
                          <a:outerShdw blurRad="38100" dist="38100" dir="2700000" algn="tl">
                            <a:srgbClr val="000000">
                              <a:alpha val="43137"/>
                            </a:srgbClr>
                          </a:outerShdw>
                        </a:effectLst>
                      </a:endParaRPr>
                    </a:p>
                  </a:txBody>
                  <a:tcPr marL="7383" marR="7383" marT="3692" marB="3692" anchor="ctr">
                    <a:lnL>
                      <a:noFill/>
                    </a:lnL>
                    <a:lnR>
                      <a:noFill/>
                    </a:lnR>
                    <a:lnT>
                      <a:noFill/>
                    </a:lnT>
                    <a:solidFill>
                      <a:schemeClr val="bg1">
                        <a:lumMod val="75000"/>
                      </a:schemeClr>
                    </a:solidFill>
                  </a:tcPr>
                </a:tc>
                <a:tc hMerge="1">
                  <a:txBody>
                    <a:bodyPr/>
                    <a:lstStyle/>
                    <a:p>
                      <a:pPr algn="ctr" rtl="0"/>
                      <a:endParaRPr lang="en-US" sz="1050" b="1" dirty="0">
                        <a:effectLst>
                          <a:outerShdw blurRad="38100" dist="38100" dir="2700000" algn="tl">
                            <a:srgbClr val="000000">
                              <a:alpha val="43137"/>
                            </a:srgbClr>
                          </a:outerShdw>
                        </a:effectLst>
                      </a:endParaRPr>
                    </a:p>
                  </a:txBody>
                  <a:tcPr marL="7383" marR="7383" marT="3692" marB="3692" anchor="ctr">
                    <a:lnL>
                      <a:noFill/>
                    </a:lnL>
                    <a:lnR>
                      <a:noFill/>
                    </a:lnR>
                    <a:lnT>
                      <a:noFill/>
                    </a:lnT>
                    <a:solidFill>
                      <a:schemeClr val="bg1">
                        <a:lumMod val="75000"/>
                      </a:schemeClr>
                    </a:solidFill>
                  </a:tcPr>
                </a:tc>
                <a:tc>
                  <a:txBody>
                    <a:bodyPr/>
                    <a:lstStyle/>
                    <a:p>
                      <a:pPr algn="ctr" rtl="0"/>
                      <a:r>
                        <a:rPr lang="en-US" sz="1050" b="1" dirty="0">
                          <a:effectLst>
                            <a:outerShdw blurRad="38100" dist="38100" dir="2700000" algn="tl">
                              <a:srgbClr val="000000">
                                <a:alpha val="43137"/>
                              </a:srgbClr>
                            </a:outerShdw>
                          </a:effectLst>
                        </a:rPr>
                        <a:t>Gender</a:t>
                      </a:r>
                    </a:p>
                  </a:txBody>
                  <a:tcPr marL="7383" marR="7383" marT="3692" marB="3692" anchor="ctr">
                    <a:lnL>
                      <a:noFill/>
                    </a:lnL>
                    <a:lnR>
                      <a:noFill/>
                    </a:lnR>
                    <a:lnT>
                      <a:noFill/>
                    </a:lnT>
                    <a:lnB>
                      <a:noFill/>
                    </a:lnB>
                    <a:solidFill>
                      <a:schemeClr val="bg1">
                        <a:lumMod val="75000"/>
                      </a:schemeClr>
                    </a:solidFill>
                  </a:tcPr>
                </a:tc>
                <a:tc gridSpan="3">
                  <a:txBody>
                    <a:bodyPr/>
                    <a:lstStyle/>
                    <a:p>
                      <a:pPr algn="ctr" rtl="0"/>
                      <a:r>
                        <a:rPr lang="en-US" sz="1050" b="1">
                          <a:effectLst>
                            <a:outerShdw blurRad="38100" dist="38100" dir="2700000" algn="tl">
                              <a:srgbClr val="000000">
                                <a:alpha val="43137"/>
                              </a:srgbClr>
                            </a:outerShdw>
                          </a:effectLst>
                        </a:rPr>
                        <a:t>Comorbidities</a:t>
                      </a:r>
                      <a:endParaRPr lang="en-US" sz="1050" b="1" dirty="0">
                        <a:effectLst>
                          <a:outerShdw blurRad="38100" dist="38100" dir="2700000" algn="tl">
                            <a:srgbClr val="000000">
                              <a:alpha val="43137"/>
                            </a:srgbClr>
                          </a:outerShdw>
                        </a:effectLst>
                      </a:endParaRPr>
                    </a:p>
                  </a:txBody>
                  <a:tcPr marL="7383" marR="7383" marT="3692" marB="3692" anchor="ctr">
                    <a:lnL>
                      <a:noFill/>
                    </a:lnL>
                    <a:lnR>
                      <a:noFill/>
                    </a:lnR>
                    <a:lnT>
                      <a:noFill/>
                    </a:lnT>
                    <a:lnB>
                      <a:noFill/>
                    </a:lnB>
                    <a:solidFill>
                      <a:schemeClr val="bg1">
                        <a:lumMod val="75000"/>
                      </a:schemeClr>
                    </a:solidFill>
                  </a:tcPr>
                </a:tc>
                <a:tc hMerge="1">
                  <a:txBody>
                    <a:bodyPr/>
                    <a:lstStyle/>
                    <a:p>
                      <a:pPr algn="ctr" rtl="0"/>
                      <a:r>
                        <a:rPr lang="en-US" sz="1050" b="1">
                          <a:effectLst>
                            <a:outerShdw blurRad="38100" dist="38100" dir="2700000" algn="tl">
                              <a:srgbClr val="000000">
                                <a:alpha val="43137"/>
                              </a:srgbClr>
                            </a:outerShdw>
                          </a:effectLst>
                        </a:rPr>
                        <a:t>Comorbidities</a:t>
                      </a:r>
                    </a:p>
                  </a:txBody>
                  <a:tcPr marL="7383" marR="7383" marT="3692" marB="3692" anchor="ctr">
                    <a:lnL>
                      <a:noFill/>
                    </a:lnL>
                    <a:lnR>
                      <a:noFill/>
                    </a:lnR>
                    <a:lnT>
                      <a:noFill/>
                    </a:lnT>
                    <a:lnB>
                      <a:noFill/>
                    </a:lnB>
                    <a:solidFill>
                      <a:schemeClr val="bg1">
                        <a:lumMod val="75000"/>
                      </a:schemeClr>
                    </a:solidFill>
                  </a:tcPr>
                </a:tc>
                <a:tc hMerge="1">
                  <a:txBody>
                    <a:bodyPr/>
                    <a:lstStyle/>
                    <a:p>
                      <a:pPr algn="ctr" rtl="0"/>
                      <a:r>
                        <a:rPr lang="en-US" sz="1050" b="1">
                          <a:effectLst>
                            <a:outerShdw blurRad="38100" dist="38100" dir="2700000" algn="tl">
                              <a:srgbClr val="000000">
                                <a:alpha val="43137"/>
                              </a:srgbClr>
                            </a:outerShdw>
                          </a:effectLst>
                        </a:rPr>
                        <a:t>Treatment for COVID-19</a:t>
                      </a:r>
                    </a:p>
                  </a:txBody>
                  <a:tcPr marL="7383" marR="7383" marT="3692" marB="3692" anchor="ctr">
                    <a:lnL>
                      <a:noFill/>
                    </a:lnL>
                    <a:lnR>
                      <a:noFill/>
                    </a:lnR>
                    <a:lnT>
                      <a:noFill/>
                    </a:lnT>
                    <a:solidFill>
                      <a:schemeClr val="bg1">
                        <a:lumMod val="75000"/>
                      </a:schemeClr>
                    </a:solidFill>
                  </a:tcPr>
                </a:tc>
                <a:tc>
                  <a:txBody>
                    <a:bodyPr/>
                    <a:lstStyle/>
                    <a:p>
                      <a:pPr algn="ctr" rtl="0"/>
                      <a:r>
                        <a:rPr lang="en-US" sz="1050" b="1">
                          <a:effectLst>
                            <a:outerShdw blurRad="38100" dist="38100" dir="2700000" algn="tl">
                              <a:srgbClr val="000000">
                                <a:alpha val="43137"/>
                              </a:srgbClr>
                            </a:outerShdw>
                          </a:effectLst>
                        </a:rPr>
                        <a:t>Treatment for COVID-19</a:t>
                      </a:r>
                    </a:p>
                  </a:txBody>
                  <a:tcPr marL="7383" marR="7383" marT="3692" marB="3692" anchor="ctr">
                    <a:lnL>
                      <a:noFill/>
                    </a:lnL>
                    <a:lnR>
                      <a:noFill/>
                    </a:lnR>
                    <a:lnT>
                      <a:noFill/>
                    </a:lnT>
                    <a:solidFill>
                      <a:schemeClr val="bg1">
                        <a:lumMod val="75000"/>
                      </a:schemeClr>
                    </a:solidFill>
                  </a:tcPr>
                </a:tc>
                <a:tc gridSpan="2">
                  <a:txBody>
                    <a:bodyPr/>
                    <a:lstStyle/>
                    <a:p>
                      <a:r>
                        <a:rPr lang="en-US" sz="1050" b="1">
                          <a:effectLst>
                            <a:outerShdw blurRad="38100" dist="38100" dir="2700000" algn="tl">
                              <a:srgbClr val="000000">
                                <a:alpha val="43137"/>
                              </a:srgbClr>
                            </a:outerShdw>
                          </a:effectLst>
                        </a:rPr>
                        <a:t>Treatment for concurrent autoimmune diseases</a:t>
                      </a:r>
                      <a:endParaRPr lang="en-US"/>
                    </a:p>
                  </a:txBody>
                  <a:tcPr marL="7383" marR="7383" marT="3692" marB="3692" anchor="ctr">
                    <a:lnL>
                      <a:noFill/>
                    </a:lnL>
                    <a:lnR>
                      <a:noFill/>
                    </a:lnR>
                    <a:lnT>
                      <a:noFill/>
                    </a:lnT>
                    <a:solidFill>
                      <a:schemeClr val="bg1">
                        <a:lumMod val="75000"/>
                      </a:schemeClr>
                    </a:solidFill>
                  </a:tcPr>
                </a:tc>
                <a:tc hMerge="1">
                  <a:txBody>
                    <a:bodyPr/>
                    <a:lstStyle/>
                    <a:p>
                      <a:endParaRPr lang="en-US"/>
                    </a:p>
                  </a:txBody>
                  <a:tcPr/>
                </a:tc>
                <a:tc>
                  <a:txBody>
                    <a:bodyPr/>
                    <a:lstStyle/>
                    <a:p>
                      <a:pPr algn="ctr" rtl="0"/>
                      <a:r>
                        <a:rPr lang="en-US" sz="1050" b="1">
                          <a:effectLst>
                            <a:outerShdw blurRad="38100" dist="38100" dir="2700000" algn="tl">
                              <a:srgbClr val="000000">
                                <a:alpha val="43137"/>
                              </a:srgbClr>
                            </a:outerShdw>
                          </a:effectLst>
                        </a:rPr>
                        <a:t>References</a:t>
                      </a:r>
                      <a:endParaRPr lang="en-US" sz="1050" b="1" dirty="0">
                        <a:effectLst>
                          <a:outerShdw blurRad="38100" dist="38100" dir="2700000" algn="tl">
                            <a:srgbClr val="000000">
                              <a:alpha val="43137"/>
                            </a:srgbClr>
                          </a:outerShdw>
                        </a:effectLst>
                      </a:endParaRPr>
                    </a:p>
                  </a:txBody>
                  <a:tcPr marL="7383" marR="7383" marT="3692" marB="3692" anchor="ctr">
                    <a:lnL>
                      <a:noFill/>
                    </a:lnL>
                    <a:lnR>
                      <a:noFill/>
                    </a:lnR>
                    <a:lnT>
                      <a:noFill/>
                    </a:lnT>
                    <a:solidFill>
                      <a:schemeClr val="bg1">
                        <a:lumMod val="75000"/>
                      </a:schemeClr>
                    </a:solidFill>
                  </a:tcPr>
                </a:tc>
                <a:extLst>
                  <a:ext uri="{0D108BD9-81ED-4DB2-BD59-A6C34878D82A}">
                    <a16:rowId xmlns:a16="http://schemas.microsoft.com/office/drawing/2014/main" xmlns="" val="625577931"/>
                  </a:ext>
                </a:extLst>
              </a:tr>
              <a:tr h="0">
                <a:tc>
                  <a:txBody>
                    <a:bodyPr/>
                    <a:lstStyle/>
                    <a:p>
                      <a:pPr algn="ctr"/>
                      <a:r>
                        <a:rPr lang="en-US" sz="1000" b="1" dirty="0"/>
                        <a:t>Immune Thrombocytopenic Purpura</a:t>
                      </a:r>
                    </a:p>
                  </a:txBody>
                  <a:tcPr marL="7383" marR="7383" marT="3692" marB="3692" anchor="ctr">
                    <a:lnL>
                      <a:noFill/>
                    </a:lnL>
                    <a:lnR>
                      <a:noFill/>
                    </a:lnR>
                    <a:lnT>
                      <a:noFill/>
                    </a:lnT>
                    <a:lnB>
                      <a:noFill/>
                    </a:lnB>
                  </a:tcPr>
                </a:tc>
                <a:tc>
                  <a:txBody>
                    <a:bodyPr/>
                    <a:lstStyle/>
                    <a:p>
                      <a:pPr algn="ctr"/>
                      <a:r>
                        <a:rPr lang="en-US" sz="1000" b="1"/>
                        <a:t>China</a:t>
                      </a:r>
                    </a:p>
                  </a:txBody>
                  <a:tcPr marL="7383" marR="7383" marT="3692" marB="3692" anchor="ctr">
                    <a:lnL>
                      <a:noFill/>
                    </a:lnL>
                  </a:tcPr>
                </a:tc>
                <a:tc gridSpan="2">
                  <a:txBody>
                    <a:bodyPr/>
                    <a:lstStyle/>
                    <a:p>
                      <a:pPr algn="ctr"/>
                      <a:r>
                        <a:rPr lang="en-US" sz="1000" b="1"/>
                        <a:t>1</a:t>
                      </a:r>
                    </a:p>
                  </a:txBody>
                  <a:tcPr marL="7383" marR="7383" marT="3692" marB="3692" anchor="ctr"/>
                </a:tc>
                <a:tc hMerge="1">
                  <a:txBody>
                    <a:bodyPr/>
                    <a:lstStyle/>
                    <a:p>
                      <a:pPr algn="ctr"/>
                      <a:endParaRPr lang="en-US" sz="1000" b="1"/>
                    </a:p>
                  </a:txBody>
                  <a:tcPr marL="7383" marR="7383" marT="3692" marB="3692" anchor="ctr"/>
                </a:tc>
                <a:tc>
                  <a:txBody>
                    <a:bodyPr/>
                    <a:lstStyle/>
                    <a:p>
                      <a:pPr algn="ctr"/>
                      <a:r>
                        <a:rPr lang="en-US" sz="1000" b="1" dirty="0"/>
                        <a:t>Male</a:t>
                      </a:r>
                    </a:p>
                  </a:txBody>
                  <a:tcPr marL="7383" marR="7383" marT="3692" marB="3692" anchor="ctr">
                    <a:lnT w="12700" cmpd="sng">
                      <a:noFill/>
                      <a:prstDash val="solid"/>
                    </a:lnT>
                  </a:tcPr>
                </a:tc>
                <a:tc gridSpan="3">
                  <a:txBody>
                    <a:bodyPr/>
                    <a:lstStyle/>
                    <a:p>
                      <a:pPr algn="ctr"/>
                      <a:r>
                        <a:rPr lang="en-US" sz="1000" b="1"/>
                        <a:t>Unknown</a:t>
                      </a:r>
                    </a:p>
                  </a:txBody>
                  <a:tcPr marL="7383" marR="7383" marT="3692" marB="3692" anchor="ctr">
                    <a:lnT w="12700" cmpd="sng">
                      <a:noFill/>
                      <a:prstDash val="solid"/>
                    </a:lnT>
                  </a:tcPr>
                </a:tc>
                <a:tc hMerge="1">
                  <a:txBody>
                    <a:bodyPr/>
                    <a:lstStyle/>
                    <a:p>
                      <a:pPr algn="ctr"/>
                      <a:r>
                        <a:rPr lang="en-US" sz="1000" b="1"/>
                        <a:t>Unknown</a:t>
                      </a:r>
                    </a:p>
                  </a:txBody>
                  <a:tcPr marL="7383" marR="7383" marT="3692" marB="3692" anchor="ctr">
                    <a:lnL w="12700" cmpd="sng">
                      <a:noFill/>
                      <a:prstDash val="solid"/>
                    </a:lnL>
                    <a:lnT w="12700" cmpd="sng">
                      <a:noFill/>
                      <a:prstDash val="solid"/>
                    </a:lnT>
                  </a:tcPr>
                </a:tc>
                <a:tc hMerge="1">
                  <a:txBody>
                    <a:bodyPr/>
                    <a:lstStyle/>
                    <a:p>
                      <a:pPr algn="ctr"/>
                      <a:r>
                        <a:rPr lang="en-US" sz="1000" b="1"/>
                        <a:t>Unknown</a:t>
                      </a:r>
                    </a:p>
                  </a:txBody>
                  <a:tcPr marL="7383" marR="7383" marT="3692" marB="3692" anchor="ctr"/>
                </a:tc>
                <a:tc>
                  <a:txBody>
                    <a:bodyPr/>
                    <a:lstStyle/>
                    <a:p>
                      <a:pPr algn="ctr"/>
                      <a:r>
                        <a:rPr lang="en-US" sz="1000" b="1"/>
                        <a:t>Unknown</a:t>
                      </a:r>
                    </a:p>
                  </a:txBody>
                  <a:tcPr marL="7383" marR="7383" marT="3692" marB="3692" anchor="ctr"/>
                </a:tc>
                <a:tc gridSpan="2">
                  <a:txBody>
                    <a:bodyPr/>
                    <a:lstStyle/>
                    <a:p>
                      <a:r>
                        <a:rPr lang="en-US" sz="1000" b="1"/>
                        <a:t>Interferon-</a:t>
                      </a:r>
                      <a:r>
                        <a:rPr lang="el-GR" sz="1000" b="1"/>
                        <a:t>α</a:t>
                      </a:r>
                      <a:br>
                        <a:rPr lang="el-GR" sz="1000" b="1"/>
                      </a:br>
                      <a:r>
                        <a:rPr lang="en-US" sz="1000" b="1"/>
                        <a:t>Umifenovir</a:t>
                      </a:r>
                      <a:endParaRPr lang="en-US"/>
                    </a:p>
                  </a:txBody>
                  <a:tcPr marL="7383" marR="7383" marT="3692" marB="3692" anchor="ctr"/>
                </a:tc>
                <a:tc hMerge="1">
                  <a:txBody>
                    <a:bodyPr/>
                    <a:lstStyle/>
                    <a:p>
                      <a:endParaRPr lang="en-US"/>
                    </a:p>
                  </a:txBody>
                  <a:tcPr/>
                </a:tc>
                <a:tc>
                  <a:txBody>
                    <a:bodyPr/>
                    <a:lstStyle/>
                    <a:p>
                      <a:pPr algn="ctr"/>
                      <a:r>
                        <a:rPr lang="en-US" sz="1000" b="1"/>
                        <a:t>[</a:t>
                      </a:r>
                      <a:r>
                        <a:rPr lang="en-US" sz="1000" b="1" baseline="30000">
                          <a:hlinkClick r:id="rId2"/>
                        </a:rPr>
                        <a:t>35</a:t>
                      </a:r>
                      <a:r>
                        <a:rPr lang="en-US" sz="1000" b="1"/>
                        <a:t>]</a:t>
                      </a:r>
                      <a:endParaRPr lang="en-US" sz="1000" b="1" dirty="0"/>
                    </a:p>
                  </a:txBody>
                  <a:tcPr marL="7383" marR="7383" marT="3692" marB="3692" anchor="ctr"/>
                </a:tc>
                <a:extLst>
                  <a:ext uri="{0D108BD9-81ED-4DB2-BD59-A6C34878D82A}">
                    <a16:rowId xmlns:a16="http://schemas.microsoft.com/office/drawing/2014/main" xmlns="" val="1745584298"/>
                  </a:ext>
                </a:extLst>
              </a:tr>
              <a:tr h="0">
                <a:tc>
                  <a:txBody>
                    <a:bodyPr/>
                    <a:lstStyle/>
                    <a:p>
                      <a:pPr algn="ctr"/>
                      <a:r>
                        <a:rPr lang="en-US" sz="1000" b="1"/>
                        <a:t>Autoimmune hemolytic anemia</a:t>
                      </a:r>
                    </a:p>
                  </a:txBody>
                  <a:tcPr marL="7383" marR="7383" marT="3692" marB="3692" anchor="ctr">
                    <a:lnL>
                      <a:noFill/>
                    </a:lnL>
                    <a:lnR>
                      <a:noFill/>
                    </a:lnR>
                    <a:lnT>
                      <a:noFill/>
                    </a:lnT>
                    <a:lnB>
                      <a:noFill/>
                    </a:lnB>
                  </a:tcPr>
                </a:tc>
                <a:tc>
                  <a:txBody>
                    <a:bodyPr/>
                    <a:lstStyle/>
                    <a:p>
                      <a:pPr algn="ctr"/>
                      <a:r>
                        <a:rPr lang="en-US" sz="1000" b="1" dirty="0"/>
                        <a:t>France/Belgium</a:t>
                      </a:r>
                    </a:p>
                  </a:txBody>
                  <a:tcPr marL="7383" marR="7383" marT="3692" marB="3692" anchor="ctr">
                    <a:lnL>
                      <a:noFill/>
                    </a:lnL>
                    <a:lnR>
                      <a:noFill/>
                    </a:lnR>
                    <a:lnB>
                      <a:noFill/>
                    </a:lnB>
                  </a:tcPr>
                </a:tc>
                <a:tc gridSpan="2">
                  <a:txBody>
                    <a:bodyPr/>
                    <a:lstStyle/>
                    <a:p>
                      <a:pPr algn="ctr"/>
                      <a:r>
                        <a:rPr lang="en-US" sz="1000" b="1"/>
                        <a:t>7</a:t>
                      </a:r>
                      <a:endParaRPr lang="en-US" sz="1000" b="1" dirty="0"/>
                    </a:p>
                  </a:txBody>
                  <a:tcPr marL="7383" marR="7383" marT="3692" marB="3692" anchor="ctr">
                    <a:lnL>
                      <a:noFill/>
                    </a:lnL>
                    <a:lnR>
                      <a:noFill/>
                    </a:lnR>
                    <a:lnB>
                      <a:noFill/>
                    </a:lnB>
                  </a:tcPr>
                </a:tc>
                <a:tc hMerge="1">
                  <a:txBody>
                    <a:bodyPr/>
                    <a:lstStyle/>
                    <a:p>
                      <a:pPr algn="ctr"/>
                      <a:endParaRPr lang="en-US" sz="1000" b="1" dirty="0"/>
                    </a:p>
                  </a:txBody>
                  <a:tcPr marL="7383" marR="7383" marT="3692" marB="3692" anchor="ctr">
                    <a:lnL>
                      <a:noFill/>
                    </a:lnL>
                    <a:lnR>
                      <a:noFill/>
                    </a:lnR>
                    <a:lnB>
                      <a:noFill/>
                    </a:lnB>
                  </a:tcPr>
                </a:tc>
                <a:tc>
                  <a:txBody>
                    <a:bodyPr/>
                    <a:lstStyle/>
                    <a:p>
                      <a:pPr algn="ctr"/>
                      <a:r>
                        <a:rPr lang="en-US" sz="1000" b="1" dirty="0"/>
                        <a:t>Female (3)</a:t>
                      </a:r>
                      <a:br>
                        <a:rPr lang="en-US" sz="1000" b="1" dirty="0"/>
                      </a:br>
                      <a:r>
                        <a:rPr lang="en-US" sz="1000" b="1" dirty="0"/>
                        <a:t>Male (4)</a:t>
                      </a:r>
                    </a:p>
                  </a:txBody>
                  <a:tcPr marL="7383" marR="7383" marT="3692" marB="3692" anchor="ctr">
                    <a:lnL>
                      <a:noFill/>
                    </a:lnL>
                    <a:lnR>
                      <a:noFill/>
                    </a:lnR>
                    <a:lnB>
                      <a:noFill/>
                    </a:lnB>
                  </a:tcPr>
                </a:tc>
                <a:tc gridSpan="3">
                  <a:txBody>
                    <a:bodyPr/>
                    <a:lstStyle/>
                    <a:p>
                      <a:pPr algn="ctr"/>
                      <a:r>
                        <a:rPr lang="en-US" sz="1000" b="1" dirty="0"/>
                        <a:t>Hypertension (5)</a:t>
                      </a:r>
                      <a:br>
                        <a:rPr lang="en-US" sz="1000" b="1" dirty="0"/>
                      </a:br>
                      <a:r>
                        <a:rPr lang="en-US" sz="1000" b="1" dirty="0"/>
                        <a:t>Chronic renal</a:t>
                      </a:r>
                      <a:br>
                        <a:rPr lang="en-US" sz="1000" b="1" dirty="0"/>
                      </a:br>
                      <a:r>
                        <a:rPr lang="en-US" sz="1000" b="1" dirty="0"/>
                        <a:t>Failure (3)</a:t>
                      </a:r>
                      <a:br>
                        <a:rPr lang="en-US" sz="1000" b="1" dirty="0"/>
                      </a:br>
                      <a:r>
                        <a:rPr lang="en-US" sz="1000" b="1" dirty="0"/>
                        <a:t>Atrial fibrillation (1)</a:t>
                      </a:r>
                      <a:br>
                        <a:rPr lang="en-US" sz="1000" b="1" dirty="0"/>
                      </a:br>
                      <a:r>
                        <a:rPr lang="en-US" sz="1000" b="1" dirty="0"/>
                        <a:t>Cirrhosis (1)</a:t>
                      </a:r>
                      <a:br>
                        <a:rPr lang="en-US" sz="1000" b="1" dirty="0"/>
                      </a:br>
                      <a:r>
                        <a:rPr lang="en-US" sz="1000" b="1" dirty="0"/>
                        <a:t>Obesity (2)</a:t>
                      </a:r>
                      <a:br>
                        <a:rPr lang="en-US" sz="1000" b="1" dirty="0"/>
                      </a:br>
                      <a:r>
                        <a:rPr lang="en-US" sz="1000" b="1" dirty="0"/>
                        <a:t>Diabetes (3)</a:t>
                      </a:r>
                      <a:br>
                        <a:rPr lang="en-US" sz="1000" b="1" dirty="0"/>
                      </a:br>
                      <a:r>
                        <a:rPr lang="en-US" sz="1000" b="1" dirty="0"/>
                        <a:t>Hypercholesterolemia (2)</a:t>
                      </a:r>
                      <a:br>
                        <a:rPr lang="en-US" sz="1000" b="1" dirty="0"/>
                      </a:br>
                      <a:r>
                        <a:rPr lang="en-US" sz="1000" b="1" dirty="0"/>
                        <a:t>Chronic obstructive</a:t>
                      </a:r>
                      <a:br>
                        <a:rPr lang="en-US" sz="1000" b="1" dirty="0"/>
                      </a:br>
                      <a:r>
                        <a:rPr lang="en-US" sz="1000" b="1" dirty="0" err="1"/>
                        <a:t>Bronchopneumopathy</a:t>
                      </a:r>
                      <a:r>
                        <a:rPr lang="en-US" sz="1000" b="1" dirty="0"/>
                        <a:t> (1)</a:t>
                      </a:r>
                      <a:br>
                        <a:rPr lang="en-US" sz="1000" b="1" dirty="0"/>
                      </a:br>
                      <a:r>
                        <a:rPr lang="en-US" sz="1000" b="1" dirty="0"/>
                        <a:t>Cardiopathy (1)</a:t>
                      </a:r>
                    </a:p>
                  </a:txBody>
                  <a:tcPr marL="7383" marR="7383" marT="3692" marB="3692" anchor="ctr">
                    <a:lnL>
                      <a:noFill/>
                    </a:lnL>
                    <a:lnR>
                      <a:noFill/>
                    </a:lnR>
                    <a:lnB>
                      <a:noFill/>
                    </a:lnB>
                  </a:tcPr>
                </a:tc>
                <a:tc hMerge="1">
                  <a:txBody>
                    <a:bodyPr/>
                    <a:lstStyle/>
                    <a:p>
                      <a:pPr algn="ctr"/>
                      <a:r>
                        <a:rPr lang="en-US" sz="1000" b="1" dirty="0"/>
                        <a:t>Hypertension (5)</a:t>
                      </a:r>
                      <a:br>
                        <a:rPr lang="en-US" sz="1000" b="1" dirty="0"/>
                      </a:br>
                      <a:r>
                        <a:rPr lang="en-US" sz="1000" b="1" dirty="0"/>
                        <a:t>Chronic renal</a:t>
                      </a:r>
                      <a:br>
                        <a:rPr lang="en-US" sz="1000" b="1" dirty="0"/>
                      </a:br>
                      <a:r>
                        <a:rPr lang="en-US" sz="1000" b="1" dirty="0"/>
                        <a:t>Failure (3)</a:t>
                      </a:r>
                      <a:br>
                        <a:rPr lang="en-US" sz="1000" b="1" dirty="0"/>
                      </a:br>
                      <a:r>
                        <a:rPr lang="en-US" sz="1000" b="1" dirty="0"/>
                        <a:t>Atrial fibrillation (1)</a:t>
                      </a:r>
                      <a:br>
                        <a:rPr lang="en-US" sz="1000" b="1" dirty="0"/>
                      </a:br>
                      <a:r>
                        <a:rPr lang="en-US" sz="1000" b="1" dirty="0"/>
                        <a:t>Cirrhosis (1)</a:t>
                      </a:r>
                      <a:br>
                        <a:rPr lang="en-US" sz="1000" b="1" dirty="0"/>
                      </a:br>
                      <a:r>
                        <a:rPr lang="en-US" sz="1000" b="1" dirty="0"/>
                        <a:t>Obesity (2)</a:t>
                      </a:r>
                      <a:br>
                        <a:rPr lang="en-US" sz="1000" b="1" dirty="0"/>
                      </a:br>
                      <a:r>
                        <a:rPr lang="en-US" sz="1000" b="1" dirty="0"/>
                        <a:t>Diabetes (3)</a:t>
                      </a:r>
                      <a:br>
                        <a:rPr lang="en-US" sz="1000" b="1" dirty="0"/>
                      </a:br>
                      <a:r>
                        <a:rPr lang="en-US" sz="1000" b="1" dirty="0"/>
                        <a:t>Hypercholesterolemia (2)</a:t>
                      </a:r>
                      <a:br>
                        <a:rPr lang="en-US" sz="1000" b="1" dirty="0"/>
                      </a:br>
                      <a:r>
                        <a:rPr lang="en-US" sz="1000" b="1" dirty="0"/>
                        <a:t>Chronic obstructive</a:t>
                      </a:r>
                      <a:br>
                        <a:rPr lang="en-US" sz="1000" b="1" dirty="0"/>
                      </a:br>
                      <a:r>
                        <a:rPr lang="en-US" sz="1000" b="1" dirty="0" err="1"/>
                        <a:t>Bronchopneumopathy</a:t>
                      </a:r>
                      <a:r>
                        <a:rPr lang="en-US" sz="1000" b="1" dirty="0"/>
                        <a:t> (1)</a:t>
                      </a:r>
                      <a:br>
                        <a:rPr lang="en-US" sz="1000" b="1" dirty="0"/>
                      </a:br>
                      <a:r>
                        <a:rPr lang="en-US" sz="1000" b="1" dirty="0"/>
                        <a:t>Cardiopathy (1)</a:t>
                      </a:r>
                    </a:p>
                  </a:txBody>
                  <a:tcPr marL="7383" marR="7383" marT="3692" marB="3692" anchor="ctr">
                    <a:lnL>
                      <a:noFill/>
                    </a:lnL>
                    <a:lnR>
                      <a:noFill/>
                    </a:lnR>
                    <a:lnB>
                      <a:noFill/>
                    </a:lnB>
                  </a:tcPr>
                </a:tc>
                <a:tc hMerge="1">
                  <a:txBody>
                    <a:bodyPr/>
                    <a:lstStyle/>
                    <a:p>
                      <a:pPr algn="ctr"/>
                      <a:r>
                        <a:rPr lang="en-US" sz="1000" b="1"/>
                        <a:t>Intervention: 19</a:t>
                      </a:r>
                    </a:p>
                  </a:txBody>
                  <a:tcPr marL="7383" marR="7383" marT="3692" marB="3692" anchor="ctr">
                    <a:lnL>
                      <a:noFill/>
                    </a:lnL>
                    <a:lnR>
                      <a:noFill/>
                    </a:lnR>
                    <a:lnT>
                      <a:noFill/>
                    </a:lnT>
                    <a:lnB>
                      <a:noFill/>
                    </a:lnB>
                  </a:tcPr>
                </a:tc>
                <a:tc>
                  <a:txBody>
                    <a:bodyPr/>
                    <a:lstStyle/>
                    <a:p>
                      <a:pPr algn="ctr"/>
                      <a:r>
                        <a:rPr lang="en-US" sz="1000" b="1"/>
                        <a:t>Intervention: 19</a:t>
                      </a:r>
                    </a:p>
                  </a:txBody>
                  <a:tcPr marL="7383" marR="7383" marT="3692" marB="3692" anchor="ctr">
                    <a:lnL>
                      <a:noFill/>
                    </a:lnL>
                    <a:lnR>
                      <a:noFill/>
                    </a:lnR>
                    <a:lnB>
                      <a:noFill/>
                    </a:lnB>
                  </a:tcPr>
                </a:tc>
                <a:tc gridSpan="2">
                  <a:txBody>
                    <a:bodyPr/>
                    <a:lstStyle/>
                    <a:p>
                      <a:r>
                        <a:rPr lang="en-US" sz="1000" b="1" dirty="0"/>
                        <a:t>Steroids (5)</a:t>
                      </a:r>
                      <a:br>
                        <a:rPr lang="en-US" sz="1000" b="1" dirty="0"/>
                      </a:br>
                      <a:r>
                        <a:rPr lang="en-US" sz="1000" b="1" dirty="0"/>
                        <a:t>Rituximab (2)</a:t>
                      </a:r>
                      <a:br>
                        <a:rPr lang="en-US" sz="1000" b="1" dirty="0"/>
                      </a:br>
                      <a:r>
                        <a:rPr lang="en-US" sz="1000" b="1" dirty="0"/>
                        <a:t>RBC infusion (2)</a:t>
                      </a:r>
                      <a:endParaRPr lang="en-US" dirty="0"/>
                    </a:p>
                  </a:txBody>
                  <a:tcPr marL="7383" marR="7383" marT="3692" marB="3692" anchor="ctr">
                    <a:lnL>
                      <a:noFill/>
                    </a:lnL>
                    <a:lnR>
                      <a:noFill/>
                    </a:lnR>
                    <a:lnB>
                      <a:noFill/>
                    </a:lnB>
                  </a:tcPr>
                </a:tc>
                <a:tc hMerge="1">
                  <a:txBody>
                    <a:bodyPr/>
                    <a:lstStyle/>
                    <a:p>
                      <a:endParaRPr lang="en-US"/>
                    </a:p>
                  </a:txBody>
                  <a:tcPr/>
                </a:tc>
                <a:tc>
                  <a:txBody>
                    <a:bodyPr/>
                    <a:lstStyle/>
                    <a:p>
                      <a:pPr algn="ctr"/>
                      <a:r>
                        <a:rPr lang="en-US" sz="1000" b="1" dirty="0"/>
                        <a:t>[</a:t>
                      </a:r>
                      <a:r>
                        <a:rPr lang="en-US" sz="1000" b="1" baseline="30000" dirty="0">
                          <a:hlinkClick r:id="rId3"/>
                        </a:rPr>
                        <a:t>30</a:t>
                      </a:r>
                      <a:r>
                        <a:rPr lang="en-US" sz="1000" b="1" dirty="0"/>
                        <a:t>]</a:t>
                      </a:r>
                    </a:p>
                  </a:txBody>
                  <a:tcPr marL="7383" marR="7383" marT="3692" marB="3692" anchor="ctr">
                    <a:lnL>
                      <a:noFill/>
                    </a:lnL>
                    <a:lnR>
                      <a:noFill/>
                    </a:lnR>
                    <a:lnB>
                      <a:noFill/>
                    </a:lnB>
                  </a:tcPr>
                </a:tc>
                <a:extLst>
                  <a:ext uri="{0D108BD9-81ED-4DB2-BD59-A6C34878D82A}">
                    <a16:rowId xmlns:a16="http://schemas.microsoft.com/office/drawing/2014/main" xmlns="" val="3037312723"/>
                  </a:ext>
                </a:extLst>
              </a:tr>
              <a:tr h="40699">
                <a:tc>
                  <a:txBody>
                    <a:bodyPr/>
                    <a:lstStyle/>
                    <a:p>
                      <a:pPr algn="ctr"/>
                      <a:r>
                        <a:rPr lang="en-US" sz="1000" b="1"/>
                        <a:t>Autoimmune hemolytic anemia</a:t>
                      </a:r>
                    </a:p>
                  </a:txBody>
                  <a:tcPr marL="7383" marR="7383" marT="3692" marB="3692" anchor="ctr">
                    <a:lnL>
                      <a:noFill/>
                    </a:lnL>
                    <a:lnR>
                      <a:noFill/>
                    </a:lnR>
                    <a:lnT>
                      <a:noFill/>
                    </a:lnT>
                    <a:lnB>
                      <a:noFill/>
                    </a:lnB>
                  </a:tcPr>
                </a:tc>
                <a:tc>
                  <a:txBody>
                    <a:bodyPr/>
                    <a:lstStyle/>
                    <a:p>
                      <a:pPr algn="ctr"/>
                      <a:r>
                        <a:rPr lang="en-US" sz="1000" b="1"/>
                        <a:t>USA</a:t>
                      </a:r>
                    </a:p>
                  </a:txBody>
                  <a:tcPr marL="7383" marR="7383" marT="3692" marB="3692" anchor="ctr">
                    <a:lnL>
                      <a:noFill/>
                    </a:lnL>
                    <a:lnR>
                      <a:noFill/>
                    </a:lnR>
                    <a:lnT>
                      <a:noFill/>
                    </a:lnT>
                    <a:lnB>
                      <a:noFill/>
                    </a:lnB>
                  </a:tcPr>
                </a:tc>
                <a:tc gridSpan="2">
                  <a:txBody>
                    <a:bodyPr/>
                    <a:lstStyle/>
                    <a:p>
                      <a:pPr algn="ctr"/>
                      <a:r>
                        <a:rPr lang="en-US" sz="1000" b="1"/>
                        <a:t>1</a:t>
                      </a:r>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a:txBody>
                    <a:bodyPr/>
                    <a:lstStyle/>
                    <a:p>
                      <a:pPr algn="ctr"/>
                      <a:r>
                        <a:rPr lang="en-US" sz="1000" b="1"/>
                        <a:t>Female (1)</a:t>
                      </a:r>
                    </a:p>
                  </a:txBody>
                  <a:tcPr marL="7383" marR="7383" marT="3692" marB="3692" anchor="ctr">
                    <a:lnL>
                      <a:noFill/>
                    </a:lnL>
                    <a:lnR>
                      <a:noFill/>
                    </a:lnR>
                    <a:lnT>
                      <a:noFill/>
                    </a:lnT>
                    <a:lnB>
                      <a:noFill/>
                    </a:lnB>
                  </a:tcPr>
                </a:tc>
                <a:tc gridSpan="3">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Hydroxychloroquine</a:t>
                      </a:r>
                    </a:p>
                  </a:txBody>
                  <a:tcPr marL="7383" marR="7383" marT="3692" marB="3692" anchor="ctr">
                    <a:lnL>
                      <a:noFill/>
                    </a:lnL>
                    <a:lnR>
                      <a:noFill/>
                    </a:lnR>
                    <a:lnT>
                      <a:noFill/>
                    </a:lnT>
                    <a:lnB>
                      <a:noFill/>
                    </a:lnB>
                  </a:tcPr>
                </a:tc>
                <a:tc>
                  <a:txBody>
                    <a:bodyPr/>
                    <a:lstStyle/>
                    <a:p>
                      <a:pPr algn="ctr"/>
                      <a:r>
                        <a:rPr lang="en-US" sz="1000" b="1"/>
                        <a:t>Hydroxychloroquine</a:t>
                      </a:r>
                    </a:p>
                  </a:txBody>
                  <a:tcPr marL="7383" marR="7383" marT="3692" marB="3692" anchor="ctr">
                    <a:lnL>
                      <a:noFill/>
                    </a:lnL>
                    <a:lnR>
                      <a:noFill/>
                    </a:lnR>
                    <a:lnT>
                      <a:noFill/>
                    </a:lnT>
                    <a:lnB>
                      <a:noFill/>
                    </a:lnB>
                  </a:tcPr>
                </a:tc>
                <a:tc gridSpan="2">
                  <a:txBody>
                    <a:bodyPr/>
                    <a:lstStyle/>
                    <a:p>
                      <a:r>
                        <a:rPr lang="en-US" sz="1000" b="1"/>
                        <a:t>IVIG</a:t>
                      </a:r>
                      <a:br>
                        <a:rPr lang="en-US" sz="1000" b="1"/>
                      </a:br>
                      <a:r>
                        <a:rPr lang="en-US" sz="1000" b="1"/>
                        <a:t>Steroids</a:t>
                      </a:r>
                      <a:br>
                        <a:rPr lang="en-US" sz="1000" b="1"/>
                      </a:br>
                      <a:r>
                        <a:rPr lang="en-US" sz="1000" b="1"/>
                        <a:t>RBC infusion</a:t>
                      </a:r>
                      <a:endParaRPr lang="en-US"/>
                    </a:p>
                  </a:txBody>
                  <a:tcPr marL="7383" marR="7383" marT="3692" marB="3692" anchor="ctr">
                    <a:lnL>
                      <a:noFill/>
                    </a:lnL>
                    <a:lnR>
                      <a:noFill/>
                    </a:lnR>
                    <a:lnT>
                      <a:noFill/>
                    </a:lnT>
                    <a:lnB>
                      <a:noFill/>
                    </a:lnB>
                  </a:tcPr>
                </a:tc>
                <a:tc hMerge="1">
                  <a:txBody>
                    <a:bodyPr/>
                    <a:lstStyle/>
                    <a:p>
                      <a:endParaRPr lang="en-US"/>
                    </a:p>
                  </a:txBody>
                  <a:tcPr/>
                </a:tc>
                <a:tc>
                  <a:txBody>
                    <a:bodyPr/>
                    <a:lstStyle/>
                    <a:p>
                      <a:pPr algn="ctr"/>
                      <a:r>
                        <a:rPr lang="en-US" sz="1000" b="1" dirty="0"/>
                        <a:t>[</a:t>
                      </a:r>
                      <a:r>
                        <a:rPr lang="en-US" sz="1000" b="1" baseline="30000" dirty="0">
                          <a:hlinkClick r:id="rId4"/>
                        </a:rPr>
                        <a:t>31</a:t>
                      </a:r>
                      <a:r>
                        <a:rPr lang="en-US" sz="10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879156226"/>
                  </a:ext>
                </a:extLst>
              </a:tr>
              <a:tr h="111367">
                <a:tc>
                  <a:txBody>
                    <a:bodyPr/>
                    <a:lstStyle/>
                    <a:p>
                      <a:pPr algn="ctr"/>
                      <a:r>
                        <a:rPr lang="en-US" sz="1000" b="1"/>
                        <a:t>Antiphospholipid syndrome</a:t>
                      </a:r>
                    </a:p>
                  </a:txBody>
                  <a:tcPr marL="7383" marR="7383" marT="3692" marB="3692" anchor="ctr">
                    <a:lnL>
                      <a:noFill/>
                    </a:lnL>
                    <a:lnR>
                      <a:noFill/>
                    </a:lnR>
                    <a:lnT>
                      <a:noFill/>
                    </a:lnT>
                    <a:lnB>
                      <a:noFill/>
                    </a:lnB>
                  </a:tcPr>
                </a:tc>
                <a:tc>
                  <a:txBody>
                    <a:bodyPr/>
                    <a:lstStyle/>
                    <a:p>
                      <a:pPr algn="ctr"/>
                      <a:r>
                        <a:rPr lang="en-US" sz="1000" b="1"/>
                        <a:t>China</a:t>
                      </a:r>
                    </a:p>
                  </a:txBody>
                  <a:tcPr marL="7383" marR="7383" marT="3692" marB="3692" anchor="ctr">
                    <a:lnL>
                      <a:noFill/>
                    </a:lnL>
                    <a:lnR>
                      <a:noFill/>
                    </a:lnR>
                    <a:lnT>
                      <a:noFill/>
                    </a:lnT>
                    <a:lnB>
                      <a:noFill/>
                    </a:lnB>
                  </a:tcPr>
                </a:tc>
                <a:tc gridSpan="2">
                  <a:txBody>
                    <a:bodyPr/>
                    <a:lstStyle/>
                    <a:p>
                      <a:pPr algn="ctr"/>
                      <a:r>
                        <a:rPr lang="en-US" sz="1000" b="1"/>
                        <a:t>3</a:t>
                      </a:r>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a:txBody>
                    <a:bodyPr/>
                    <a:lstStyle/>
                    <a:p>
                      <a:pPr algn="ctr"/>
                      <a:r>
                        <a:rPr lang="en-US" sz="1000" b="1"/>
                        <a:t>Female (1)</a:t>
                      </a:r>
                      <a:br>
                        <a:rPr lang="en-US" sz="1000" b="1"/>
                      </a:br>
                      <a:r>
                        <a:rPr lang="en-US" sz="1000" b="1"/>
                        <a:t>Male (2)</a:t>
                      </a:r>
                    </a:p>
                  </a:txBody>
                  <a:tcPr marL="7383" marR="7383" marT="3692" marB="3692" anchor="ctr">
                    <a:lnL>
                      <a:noFill/>
                    </a:lnL>
                    <a:lnR>
                      <a:noFill/>
                    </a:lnR>
                    <a:lnT>
                      <a:noFill/>
                    </a:lnT>
                    <a:lnB>
                      <a:noFill/>
                    </a:lnB>
                  </a:tcPr>
                </a:tc>
                <a:tc gridSpan="3">
                  <a:txBody>
                    <a:bodyPr/>
                    <a:lstStyle/>
                    <a:p>
                      <a:pPr algn="ctr"/>
                      <a:r>
                        <a:rPr lang="en-US" sz="1000" b="1"/>
                        <a:t>Hypertension (3)</a:t>
                      </a:r>
                      <a:br>
                        <a:rPr lang="en-US" sz="1000" b="1"/>
                      </a:br>
                      <a:r>
                        <a:rPr lang="en-US" sz="1000" b="1"/>
                        <a:t>Diabetes (1)</a:t>
                      </a:r>
                      <a:br>
                        <a:rPr lang="en-US" sz="1000" b="1"/>
                      </a:br>
                      <a:r>
                        <a:rPr lang="en-US" sz="1000" b="1"/>
                        <a:t>Stroke (2)</a:t>
                      </a:r>
                      <a:br>
                        <a:rPr lang="en-US" sz="1000" b="1"/>
                      </a:br>
                      <a:r>
                        <a:rPr lang="en-US" sz="1000" b="1"/>
                        <a:t>Coronary artery disease (1)</a:t>
                      </a:r>
                      <a:br>
                        <a:rPr lang="en-US" sz="1000" b="1"/>
                      </a:br>
                      <a:r>
                        <a:rPr lang="en-US" sz="1000" b="1"/>
                        <a:t>Emphysema (1)</a:t>
                      </a:r>
                      <a:br>
                        <a:rPr lang="en-US" sz="1000" b="1"/>
                      </a:br>
                      <a:r>
                        <a:rPr lang="en-US" sz="1000" b="1"/>
                        <a:t>Nasopharyngeal carcinoma (1)</a:t>
                      </a:r>
                    </a:p>
                  </a:txBody>
                  <a:tcPr marL="7383" marR="7383" marT="3692" marB="3692" anchor="ctr">
                    <a:lnL>
                      <a:noFill/>
                    </a:lnL>
                    <a:lnR>
                      <a:noFill/>
                    </a:lnR>
                    <a:lnT>
                      <a:noFill/>
                    </a:lnT>
                    <a:lnB>
                      <a:noFill/>
                    </a:lnB>
                  </a:tcPr>
                </a:tc>
                <a:tc hMerge="1">
                  <a:txBody>
                    <a:bodyPr/>
                    <a:lstStyle/>
                    <a:p>
                      <a:pPr algn="ctr"/>
                      <a:r>
                        <a:rPr lang="en-US" sz="1000" b="1" dirty="0"/>
                        <a:t>Hypertension (3)</a:t>
                      </a:r>
                      <a:br>
                        <a:rPr lang="en-US" sz="1000" b="1" dirty="0"/>
                      </a:br>
                      <a:r>
                        <a:rPr lang="en-US" sz="1000" b="1" dirty="0"/>
                        <a:t>Diabetes (1)</a:t>
                      </a:r>
                      <a:br>
                        <a:rPr lang="en-US" sz="1000" b="1" dirty="0"/>
                      </a:br>
                      <a:r>
                        <a:rPr lang="en-US" sz="1000" b="1" dirty="0"/>
                        <a:t>Stroke (2)</a:t>
                      </a:r>
                      <a:br>
                        <a:rPr lang="en-US" sz="1000" b="1" dirty="0"/>
                      </a:br>
                      <a:r>
                        <a:rPr lang="en-US" sz="1000" b="1" dirty="0"/>
                        <a:t>Coronary artery disease (1)</a:t>
                      </a:r>
                      <a:br>
                        <a:rPr lang="en-US" sz="1000" b="1" dirty="0"/>
                      </a:br>
                      <a:r>
                        <a:rPr lang="en-US" sz="1000" b="1" dirty="0"/>
                        <a:t>Emphysema (1)</a:t>
                      </a:r>
                      <a:br>
                        <a:rPr lang="en-US" sz="1000" b="1" dirty="0"/>
                      </a:br>
                      <a:r>
                        <a:rPr lang="en-US" sz="1000" b="1" dirty="0"/>
                        <a:t>Nasopharyngeal carcinoma (1)</a:t>
                      </a:r>
                    </a:p>
                  </a:txBody>
                  <a:tcPr marL="7383" marR="7383" marT="3692" marB="3692" anchor="ctr">
                    <a:lnL>
                      <a:noFill/>
                    </a:lnL>
                    <a:lnR>
                      <a:noFill/>
                    </a:lnR>
                    <a:lnT>
                      <a:noFill/>
                    </a:lnT>
                    <a:lnB>
                      <a:noFill/>
                    </a:lnB>
                  </a:tcPr>
                </a:tc>
                <a:tc hMerge="1">
                  <a:txBody>
                    <a:bodyPr/>
                    <a:lstStyle/>
                    <a:p>
                      <a:pPr algn="ctr"/>
                      <a:r>
                        <a:rPr lang="fr-FR" sz="1000" b="1"/>
                        <a:t>Oseltamivir</a:t>
                      </a:r>
                      <a:br>
                        <a:rPr lang="fr-FR" sz="1000" b="1"/>
                      </a:br>
                      <a:r>
                        <a:rPr lang="fr-FR" sz="1000" b="1"/>
                        <a:t>Intravenous immunoglobulin</a:t>
                      </a:r>
                      <a:br>
                        <a:rPr lang="fr-FR" sz="1000" b="1"/>
                      </a:br>
                      <a:r>
                        <a:rPr lang="fr-FR" sz="1000" b="1"/>
                        <a:t>Antibiotics Ribavirin,</a:t>
                      </a:r>
                      <a:br>
                        <a:rPr lang="fr-FR" sz="1000" b="1"/>
                      </a:br>
                      <a:r>
                        <a:rPr lang="fr-FR" sz="1000" b="1"/>
                        <a:t>Rosuvastatin</a:t>
                      </a:r>
                    </a:p>
                  </a:txBody>
                  <a:tcPr marL="7383" marR="7383" marT="3692" marB="3692" anchor="ctr">
                    <a:lnL>
                      <a:noFill/>
                    </a:lnL>
                    <a:lnR>
                      <a:noFill/>
                    </a:lnR>
                    <a:lnT>
                      <a:noFill/>
                    </a:lnT>
                    <a:lnB>
                      <a:noFill/>
                    </a:lnB>
                  </a:tcPr>
                </a:tc>
                <a:tc>
                  <a:txBody>
                    <a:bodyPr/>
                    <a:lstStyle/>
                    <a:p>
                      <a:pPr algn="ctr"/>
                      <a:r>
                        <a:rPr lang="fr-FR" sz="1000" b="1"/>
                        <a:t>Oseltamivir</a:t>
                      </a:r>
                      <a:br>
                        <a:rPr lang="fr-FR" sz="1000" b="1"/>
                      </a:br>
                      <a:r>
                        <a:rPr lang="fr-FR" sz="1000" b="1"/>
                        <a:t>Intravenous immunoglobulin</a:t>
                      </a:r>
                      <a:br>
                        <a:rPr lang="fr-FR" sz="1000" b="1"/>
                      </a:br>
                      <a:r>
                        <a:rPr lang="fr-FR" sz="1000" b="1"/>
                        <a:t>Antibiotics Ribavirin,</a:t>
                      </a:r>
                      <a:br>
                        <a:rPr lang="fr-FR" sz="1000" b="1"/>
                      </a:br>
                      <a:r>
                        <a:rPr lang="fr-FR" sz="1000" b="1"/>
                        <a:t>Rosuvastatin</a:t>
                      </a:r>
                    </a:p>
                  </a:txBody>
                  <a:tcPr marL="7383" marR="7383" marT="3692" marB="3692" anchor="ctr">
                    <a:lnL>
                      <a:noFill/>
                    </a:lnL>
                    <a:lnR>
                      <a:noFill/>
                    </a:lnR>
                    <a:lnT>
                      <a:noFill/>
                    </a:lnT>
                    <a:lnB>
                      <a:noFill/>
                    </a:lnB>
                  </a:tcPr>
                </a:tc>
                <a:tc gridSpan="2">
                  <a:txBody>
                    <a:bodyPr/>
                    <a:lstStyle/>
                    <a:p>
                      <a:r>
                        <a:rPr lang="en-US" sz="1000" b="1"/>
                        <a:t>Anticoagulation</a:t>
                      </a:r>
                      <a:endParaRPr lang="en-US"/>
                    </a:p>
                  </a:txBody>
                  <a:tcPr marL="7383" marR="7383" marT="3692" marB="3692" anchor="ctr">
                    <a:lnL>
                      <a:noFill/>
                    </a:lnL>
                    <a:lnR>
                      <a:noFill/>
                    </a:lnR>
                    <a:lnT>
                      <a:noFill/>
                    </a:lnT>
                    <a:lnB>
                      <a:noFill/>
                    </a:lnB>
                  </a:tcPr>
                </a:tc>
                <a:tc hMerge="1">
                  <a:txBody>
                    <a:bodyPr/>
                    <a:lstStyle/>
                    <a:p>
                      <a:endParaRPr lang="en-US"/>
                    </a:p>
                  </a:txBody>
                  <a:tcPr/>
                </a:tc>
                <a:tc>
                  <a:txBody>
                    <a:bodyPr/>
                    <a:lstStyle/>
                    <a:p>
                      <a:pPr algn="ctr"/>
                      <a:r>
                        <a:rPr lang="en-US" sz="1000" b="1" dirty="0"/>
                        <a:t>[</a:t>
                      </a:r>
                      <a:r>
                        <a:rPr lang="en-US" sz="1000" b="1" baseline="30000" dirty="0">
                          <a:hlinkClick r:id="rId5"/>
                        </a:rPr>
                        <a:t>43</a:t>
                      </a:r>
                      <a:r>
                        <a:rPr lang="en-US" sz="10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3114868417"/>
                  </a:ext>
                </a:extLst>
              </a:tr>
              <a:tr h="111367">
                <a:tc>
                  <a:txBody>
                    <a:bodyPr/>
                    <a:lstStyle/>
                    <a:p>
                      <a:pPr algn="ctr"/>
                      <a:r>
                        <a:rPr lang="en-US" sz="1000" b="1"/>
                        <a:t>Latent Antiphospholipid syndrome</a:t>
                      </a:r>
                    </a:p>
                  </a:txBody>
                  <a:tcPr marL="7383" marR="7383" marT="3692" marB="3692" anchor="ctr">
                    <a:lnL>
                      <a:noFill/>
                    </a:lnL>
                    <a:lnR>
                      <a:noFill/>
                    </a:lnR>
                    <a:lnT>
                      <a:noFill/>
                    </a:lnT>
                    <a:lnB>
                      <a:noFill/>
                    </a:lnB>
                  </a:tcPr>
                </a:tc>
                <a:tc>
                  <a:txBody>
                    <a:bodyPr/>
                    <a:lstStyle/>
                    <a:p>
                      <a:pPr algn="ctr"/>
                      <a:r>
                        <a:rPr lang="en-US" sz="1000" b="1"/>
                        <a:t>France</a:t>
                      </a:r>
                    </a:p>
                  </a:txBody>
                  <a:tcPr marL="7383" marR="7383" marT="3692" marB="3692" anchor="ctr">
                    <a:lnL>
                      <a:noFill/>
                    </a:lnL>
                    <a:lnR>
                      <a:noFill/>
                    </a:lnR>
                    <a:lnT>
                      <a:noFill/>
                    </a:lnT>
                    <a:lnB>
                      <a:noFill/>
                    </a:lnB>
                  </a:tcPr>
                </a:tc>
                <a:tc gridSpan="2">
                  <a:txBody>
                    <a:bodyPr/>
                    <a:lstStyle/>
                    <a:p>
                      <a:pPr algn="ctr"/>
                      <a:r>
                        <a:rPr lang="en-US" sz="1000" b="1" dirty="0"/>
                        <a:t>25</a:t>
                      </a:r>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a:txBody>
                    <a:bodyPr/>
                    <a:lstStyle/>
                    <a:p>
                      <a:pPr algn="ctr"/>
                      <a:r>
                        <a:rPr lang="en-US" sz="1000" b="1"/>
                        <a:t>Unknown</a:t>
                      </a:r>
                    </a:p>
                  </a:txBody>
                  <a:tcPr marL="7383" marR="7383" marT="3692" marB="3692" anchor="ctr">
                    <a:lnL>
                      <a:noFill/>
                    </a:lnL>
                    <a:lnR>
                      <a:noFill/>
                    </a:lnR>
                    <a:lnT>
                      <a:noFill/>
                    </a:lnT>
                    <a:lnB>
                      <a:noFill/>
                    </a:lnB>
                  </a:tcPr>
                </a:tc>
                <a:tc gridSpan="3">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a:txBody>
                    <a:bodyPr/>
                    <a:lstStyle/>
                    <a:p>
                      <a:pPr algn="ctr"/>
                      <a:r>
                        <a:rPr lang="en-US" sz="1000" b="1"/>
                        <a:t>Unknown</a:t>
                      </a:r>
                    </a:p>
                  </a:txBody>
                  <a:tcPr marL="7383" marR="7383" marT="3692" marB="3692" anchor="ctr">
                    <a:lnL>
                      <a:noFill/>
                    </a:lnL>
                    <a:lnR>
                      <a:noFill/>
                    </a:lnR>
                    <a:lnT>
                      <a:noFill/>
                    </a:lnT>
                    <a:lnB>
                      <a:noFill/>
                    </a:lnB>
                  </a:tcPr>
                </a:tc>
                <a:tc gridSpan="2">
                  <a:txBody>
                    <a:bodyPr/>
                    <a:lstStyle/>
                    <a:p>
                      <a:r>
                        <a:rPr lang="en-US" sz="1000" b="1"/>
                        <a:t>Anticoagulation</a:t>
                      </a:r>
                      <a:endParaRPr lang="en-US"/>
                    </a:p>
                  </a:txBody>
                  <a:tcPr marL="7383" marR="7383" marT="3692" marB="3692" anchor="ctr">
                    <a:lnL>
                      <a:noFill/>
                    </a:lnL>
                    <a:lnR>
                      <a:noFill/>
                    </a:lnR>
                    <a:lnT>
                      <a:noFill/>
                    </a:lnT>
                    <a:lnB>
                      <a:noFill/>
                    </a:lnB>
                  </a:tcPr>
                </a:tc>
                <a:tc hMerge="1">
                  <a:txBody>
                    <a:bodyPr/>
                    <a:lstStyle/>
                    <a:p>
                      <a:endParaRPr lang="en-US"/>
                    </a:p>
                  </a:txBody>
                  <a:tcPr/>
                </a:tc>
                <a:tc>
                  <a:txBody>
                    <a:bodyPr/>
                    <a:lstStyle/>
                    <a:p>
                      <a:pPr algn="ctr"/>
                      <a:r>
                        <a:rPr lang="en-US" sz="1000" b="1" dirty="0"/>
                        <a:t>[</a:t>
                      </a:r>
                      <a:r>
                        <a:rPr lang="en-US" sz="1000" b="1" baseline="30000" dirty="0">
                          <a:hlinkClick r:id="rId6"/>
                        </a:rPr>
                        <a:t>44</a:t>
                      </a:r>
                      <a:r>
                        <a:rPr lang="en-US" sz="10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631596390"/>
                  </a:ext>
                </a:extLst>
              </a:tr>
              <a:tr h="111367">
                <a:tc>
                  <a:txBody>
                    <a:bodyPr/>
                    <a:lstStyle/>
                    <a:p>
                      <a:pPr algn="ctr"/>
                      <a:r>
                        <a:rPr lang="en-US" sz="1000" b="1"/>
                        <a:t>Latent Antiphospholipid syndrome</a:t>
                      </a:r>
                    </a:p>
                  </a:txBody>
                  <a:tcPr marL="7383" marR="7383" marT="3692" marB="3692" anchor="ctr">
                    <a:lnL>
                      <a:noFill/>
                    </a:lnL>
                    <a:lnR>
                      <a:noFill/>
                    </a:lnR>
                    <a:lnT>
                      <a:noFill/>
                    </a:lnT>
                    <a:lnB>
                      <a:noFill/>
                    </a:lnB>
                  </a:tcPr>
                </a:tc>
                <a:tc>
                  <a:txBody>
                    <a:bodyPr/>
                    <a:lstStyle/>
                    <a:p>
                      <a:pPr algn="ctr"/>
                      <a:r>
                        <a:rPr lang="en-US" sz="1000" b="1"/>
                        <a:t>United Kingdom</a:t>
                      </a:r>
                    </a:p>
                  </a:txBody>
                  <a:tcPr marL="7383" marR="7383" marT="3692" marB="3692" anchor="ctr">
                    <a:lnL>
                      <a:noFill/>
                    </a:lnL>
                    <a:lnR>
                      <a:noFill/>
                    </a:lnR>
                    <a:lnT>
                      <a:noFill/>
                    </a:lnT>
                    <a:lnB>
                      <a:noFill/>
                    </a:lnB>
                  </a:tcPr>
                </a:tc>
                <a:tc gridSpan="2">
                  <a:txBody>
                    <a:bodyPr/>
                    <a:lstStyle/>
                    <a:p>
                      <a:pPr algn="ctr"/>
                      <a:r>
                        <a:rPr lang="en-US" sz="1000" b="1"/>
                        <a:t>31</a:t>
                      </a:r>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a:txBody>
                    <a:bodyPr/>
                    <a:lstStyle/>
                    <a:p>
                      <a:pPr algn="ctr"/>
                      <a:r>
                        <a:rPr lang="en-US" sz="1000" b="1"/>
                        <a:t>Female (7)</a:t>
                      </a:r>
                      <a:br>
                        <a:rPr lang="en-US" sz="1000" b="1"/>
                      </a:br>
                      <a:r>
                        <a:rPr lang="en-US" sz="1000" b="1"/>
                        <a:t>Male (24)</a:t>
                      </a:r>
                    </a:p>
                  </a:txBody>
                  <a:tcPr marL="7383" marR="7383" marT="3692" marB="3692" anchor="ctr">
                    <a:lnL>
                      <a:noFill/>
                    </a:lnL>
                    <a:lnR>
                      <a:noFill/>
                    </a:lnR>
                    <a:lnT>
                      <a:noFill/>
                    </a:lnT>
                    <a:lnB>
                      <a:noFill/>
                    </a:lnB>
                  </a:tcPr>
                </a:tc>
                <a:tc gridSpan="3">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a:txBody>
                    <a:bodyPr/>
                    <a:lstStyle/>
                    <a:p>
                      <a:pPr algn="ctr"/>
                      <a:r>
                        <a:rPr lang="en-US" sz="1000" b="1"/>
                        <a:t>Unknown</a:t>
                      </a:r>
                    </a:p>
                  </a:txBody>
                  <a:tcPr marL="7383" marR="7383" marT="3692" marB="3692" anchor="ctr">
                    <a:lnL>
                      <a:noFill/>
                    </a:lnL>
                    <a:lnR>
                      <a:noFill/>
                    </a:lnR>
                    <a:lnT>
                      <a:noFill/>
                    </a:lnT>
                    <a:lnB>
                      <a:noFill/>
                    </a:lnB>
                  </a:tcPr>
                </a:tc>
                <a:tc gridSpan="2">
                  <a:txBody>
                    <a:bodyPr/>
                    <a:lstStyle/>
                    <a:p>
                      <a:r>
                        <a:rPr lang="en-US" sz="1000" b="1"/>
                        <a:t>Anticoagulation</a:t>
                      </a:r>
                      <a:endParaRPr lang="en-US"/>
                    </a:p>
                  </a:txBody>
                  <a:tcPr marL="7383" marR="7383" marT="3692" marB="3692" anchor="ctr">
                    <a:lnL>
                      <a:noFill/>
                    </a:lnL>
                    <a:lnR>
                      <a:noFill/>
                    </a:lnR>
                    <a:lnT>
                      <a:noFill/>
                    </a:lnT>
                    <a:lnB>
                      <a:noFill/>
                    </a:lnB>
                  </a:tcPr>
                </a:tc>
                <a:tc hMerge="1">
                  <a:txBody>
                    <a:bodyPr/>
                    <a:lstStyle/>
                    <a:p>
                      <a:endParaRPr lang="en-US"/>
                    </a:p>
                  </a:txBody>
                  <a:tcPr/>
                </a:tc>
                <a:tc>
                  <a:txBody>
                    <a:bodyPr/>
                    <a:lstStyle/>
                    <a:p>
                      <a:pPr algn="ctr"/>
                      <a:r>
                        <a:rPr lang="en-US" sz="1000" b="1" dirty="0"/>
                        <a:t>[</a:t>
                      </a:r>
                      <a:r>
                        <a:rPr lang="en-US" sz="1000" b="1" baseline="30000" dirty="0">
                          <a:hlinkClick r:id="rId7"/>
                        </a:rPr>
                        <a:t>45</a:t>
                      </a:r>
                      <a:r>
                        <a:rPr lang="en-US" sz="10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1066607811"/>
                  </a:ext>
                </a:extLst>
              </a:tr>
              <a:tr h="162767">
                <a:tc>
                  <a:txBody>
                    <a:bodyPr/>
                    <a:lstStyle/>
                    <a:p>
                      <a:pPr algn="ctr"/>
                      <a:r>
                        <a:rPr lang="en-US" sz="1000" b="1"/>
                        <a:t>Latent Antiphospholipid syndrome</a:t>
                      </a:r>
                    </a:p>
                  </a:txBody>
                  <a:tcPr marL="7383" marR="7383" marT="3692" marB="3692" anchor="ctr">
                    <a:lnL>
                      <a:noFill/>
                    </a:lnL>
                    <a:lnR>
                      <a:noFill/>
                    </a:lnR>
                    <a:lnT>
                      <a:noFill/>
                    </a:lnT>
                    <a:lnB>
                      <a:noFill/>
                    </a:lnB>
                  </a:tcPr>
                </a:tc>
                <a:tc>
                  <a:txBody>
                    <a:bodyPr/>
                    <a:lstStyle/>
                    <a:p>
                      <a:pPr algn="ctr"/>
                      <a:r>
                        <a:rPr lang="en-US" sz="1000" b="1"/>
                        <a:t>France</a:t>
                      </a:r>
                    </a:p>
                  </a:txBody>
                  <a:tcPr marL="7383" marR="7383" marT="3692" marB="3692" anchor="ctr">
                    <a:lnL>
                      <a:noFill/>
                    </a:lnL>
                    <a:lnR>
                      <a:noFill/>
                    </a:lnR>
                    <a:lnT>
                      <a:noFill/>
                    </a:lnT>
                    <a:lnB>
                      <a:noFill/>
                    </a:lnB>
                  </a:tcPr>
                </a:tc>
                <a:tc gridSpan="2">
                  <a:txBody>
                    <a:bodyPr/>
                    <a:lstStyle/>
                    <a:p>
                      <a:pPr algn="ctr"/>
                      <a:r>
                        <a:rPr lang="en-US" sz="1000" b="1" dirty="0"/>
                        <a:t>150</a:t>
                      </a:r>
                    </a:p>
                  </a:txBody>
                  <a:tcPr marL="7383" marR="7383" marT="3692" marB="3692" anchor="ctr">
                    <a:lnL>
                      <a:noFill/>
                    </a:lnL>
                    <a:lnR>
                      <a:noFill/>
                    </a:lnR>
                    <a:lnT>
                      <a:noFill/>
                    </a:lnT>
                    <a:lnB>
                      <a:noFill/>
                    </a:lnB>
                  </a:tcPr>
                </a:tc>
                <a:tc hMerge="1">
                  <a:txBody>
                    <a:bodyPr/>
                    <a:lstStyle/>
                    <a:p>
                      <a:pPr algn="ctr"/>
                      <a:endParaRPr lang="en-US" sz="1000" b="1" dirty="0"/>
                    </a:p>
                  </a:txBody>
                  <a:tcPr marL="7383" marR="7383" marT="3692" marB="3692" anchor="ctr">
                    <a:lnL>
                      <a:noFill/>
                    </a:lnL>
                    <a:lnR>
                      <a:noFill/>
                    </a:lnR>
                    <a:lnT>
                      <a:noFill/>
                    </a:lnT>
                    <a:lnB>
                      <a:noFill/>
                    </a:lnB>
                  </a:tcPr>
                </a:tc>
                <a:tc>
                  <a:txBody>
                    <a:bodyPr/>
                    <a:lstStyle/>
                    <a:p>
                      <a:pPr algn="ctr"/>
                      <a:r>
                        <a:rPr lang="en-US" sz="1000" b="1" dirty="0"/>
                        <a:t>Female (28)</a:t>
                      </a:r>
                      <a:br>
                        <a:rPr lang="en-US" sz="1000" b="1" dirty="0"/>
                      </a:br>
                      <a:r>
                        <a:rPr lang="en-US" sz="1000" b="1" dirty="0"/>
                        <a:t>Male (122)</a:t>
                      </a:r>
                    </a:p>
                  </a:txBody>
                  <a:tcPr marL="7383" marR="7383" marT="3692" marB="3692" anchor="ctr">
                    <a:lnL>
                      <a:noFill/>
                    </a:lnL>
                    <a:lnR>
                      <a:noFill/>
                    </a:lnR>
                    <a:lnT>
                      <a:noFill/>
                    </a:lnT>
                    <a:lnB>
                      <a:noFill/>
                    </a:lnB>
                  </a:tcPr>
                </a:tc>
                <a:tc gridSpan="3">
                  <a:txBody>
                    <a:bodyPr/>
                    <a:lstStyle/>
                    <a:p>
                      <a:pPr algn="ctr"/>
                      <a:r>
                        <a:rPr lang="en-US" sz="1000" b="1" dirty="0"/>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hMerge="1">
                  <a:txBody>
                    <a:bodyPr/>
                    <a:lstStyle/>
                    <a:p>
                      <a:pPr algn="ctr"/>
                      <a:r>
                        <a:rPr lang="en-US" sz="1000" b="1"/>
                        <a:t>Unknown</a:t>
                      </a:r>
                    </a:p>
                  </a:txBody>
                  <a:tcPr marL="7383" marR="7383" marT="3692" marB="3692" anchor="ctr">
                    <a:lnL>
                      <a:noFill/>
                    </a:lnL>
                    <a:lnR>
                      <a:noFill/>
                    </a:lnR>
                    <a:lnT>
                      <a:noFill/>
                    </a:lnT>
                    <a:lnB>
                      <a:noFill/>
                    </a:lnB>
                  </a:tcPr>
                </a:tc>
                <a:tc>
                  <a:txBody>
                    <a:bodyPr/>
                    <a:lstStyle/>
                    <a:p>
                      <a:pPr algn="ctr"/>
                      <a:r>
                        <a:rPr lang="en-US" sz="1000" b="1" dirty="0"/>
                        <a:t>Unknown</a:t>
                      </a:r>
                    </a:p>
                  </a:txBody>
                  <a:tcPr marL="7383" marR="7383" marT="3692" marB="3692" anchor="ctr">
                    <a:lnL>
                      <a:noFill/>
                    </a:lnL>
                    <a:lnR>
                      <a:noFill/>
                    </a:lnR>
                    <a:lnT>
                      <a:noFill/>
                    </a:lnT>
                    <a:lnB>
                      <a:noFill/>
                    </a:lnB>
                  </a:tcPr>
                </a:tc>
                <a:tc gridSpan="2">
                  <a:txBody>
                    <a:bodyPr/>
                    <a:lstStyle/>
                    <a:p>
                      <a:r>
                        <a:rPr lang="en-US" sz="1000" b="1" dirty="0"/>
                        <a:t>Anticoagulation</a:t>
                      </a:r>
                      <a:endParaRPr lang="en-US" dirty="0"/>
                    </a:p>
                  </a:txBody>
                  <a:tcPr marL="7383" marR="7383" marT="3692" marB="3692" anchor="ctr">
                    <a:lnL>
                      <a:noFill/>
                    </a:lnL>
                    <a:lnR>
                      <a:noFill/>
                    </a:lnR>
                    <a:lnT>
                      <a:noFill/>
                    </a:lnT>
                    <a:lnB>
                      <a:noFill/>
                    </a:lnB>
                  </a:tcPr>
                </a:tc>
                <a:tc hMerge="1">
                  <a:txBody>
                    <a:bodyPr/>
                    <a:lstStyle/>
                    <a:p>
                      <a:endParaRPr lang="en-US"/>
                    </a:p>
                  </a:txBody>
                  <a:tcPr/>
                </a:tc>
                <a:tc>
                  <a:txBody>
                    <a:bodyPr/>
                    <a:lstStyle/>
                    <a:p>
                      <a:pPr algn="ctr"/>
                      <a:r>
                        <a:rPr lang="en-US" sz="1000" b="1" dirty="0"/>
                        <a:t>[</a:t>
                      </a:r>
                      <a:r>
                        <a:rPr lang="en-US" sz="1000" b="1" baseline="30000" dirty="0">
                          <a:hlinkClick r:id="rId8"/>
                        </a:rPr>
                        <a:t>46</a:t>
                      </a:r>
                      <a:r>
                        <a:rPr lang="en-US" sz="1000" b="1" dirty="0"/>
                        <a:t>]</a:t>
                      </a:r>
                    </a:p>
                  </a:txBody>
                  <a:tcPr marL="7383" marR="7383" marT="3692" marB="3692" anchor="ctr">
                    <a:lnL>
                      <a:noFill/>
                    </a:lnL>
                    <a:lnR>
                      <a:noFill/>
                    </a:lnR>
                    <a:lnT>
                      <a:noFill/>
                    </a:lnT>
                    <a:lnB>
                      <a:noFill/>
                    </a:lnB>
                  </a:tcPr>
                </a:tc>
                <a:extLst>
                  <a:ext uri="{0D108BD9-81ED-4DB2-BD59-A6C34878D82A}">
                    <a16:rowId xmlns:a16="http://schemas.microsoft.com/office/drawing/2014/main" xmlns="" val="731560852"/>
                  </a:ext>
                </a:extLst>
              </a:tr>
              <a:tr h="162767">
                <a:tc gridSpan="12">
                  <a:txBody>
                    <a:bodyPr/>
                    <a:lstStyle/>
                    <a:p>
                      <a:pPr algn="ctr"/>
                      <a:r>
                        <a:rPr lang="en-US" sz="1000" b="1" dirty="0"/>
                        <a:t>Vasculitis</a:t>
                      </a:r>
                    </a:p>
                  </a:txBody>
                  <a:tcPr marL="7383" marR="7383" marT="3692" marB="3692" anchor="ctr">
                    <a:lnL>
                      <a:noFill/>
                    </a:lnL>
                    <a:lnR>
                      <a:noFill/>
                    </a:lnR>
                    <a:lnT>
                      <a:noFill/>
                    </a:lnT>
                    <a:lnB>
                      <a:noFill/>
                    </a:lnB>
                  </a:tcPr>
                </a:tc>
                <a:tc hMerge="1">
                  <a:txBody>
                    <a:bodyPr/>
                    <a:lstStyle/>
                    <a:p>
                      <a:endParaRPr lang="en-US"/>
                    </a:p>
                  </a:txBody>
                  <a:tcP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a:noFill/>
                    </a:lnL>
                    <a:lnR>
                      <a:noFill/>
                    </a:lnR>
                    <a:lnT>
                      <a:noFill/>
                    </a:lnT>
                    <a:lnB>
                      <a:noFill/>
                    </a:lnB>
                  </a:tcPr>
                </a:tc>
                <a:tc hMerge="1">
                  <a:txBody>
                    <a:bodyPr/>
                    <a:lstStyle/>
                    <a:p>
                      <a:endParaRPr lang="en-US"/>
                    </a:p>
                  </a:txBody>
                  <a:tcPr>
                    <a:lnL>
                      <a:noFill/>
                    </a:lnL>
                    <a:lnR>
                      <a:noFill/>
                    </a:lnR>
                    <a:lnT>
                      <a:noFill/>
                    </a:lnT>
                    <a:lnB>
                      <a:noFill/>
                    </a:lnB>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pPr algn="ctr"/>
                      <a:endParaRPr lang="en-US" sz="1000" b="1" dirty="0"/>
                    </a:p>
                  </a:txBody>
                  <a:tcPr marL="7383" marR="7383" marT="3692" marB="3692" anchor="ctr">
                    <a:lnL>
                      <a:noFill/>
                    </a:lnL>
                    <a:lnR>
                      <a:noFill/>
                    </a:lnR>
                    <a:lnT>
                      <a:noFill/>
                    </a:lnT>
                    <a:lnB>
                      <a:noFill/>
                    </a:lnB>
                  </a:tcPr>
                </a:tc>
                <a:extLst>
                  <a:ext uri="{0D108BD9-81ED-4DB2-BD59-A6C34878D82A}">
                    <a16:rowId xmlns:a16="http://schemas.microsoft.com/office/drawing/2014/main" xmlns="" val="1101594264"/>
                  </a:ext>
                </a:extLst>
              </a:tr>
              <a:tr h="111367">
                <a:tc>
                  <a:txBody>
                    <a:bodyPr/>
                    <a:lstStyle/>
                    <a:p>
                      <a:pPr algn="ctr"/>
                      <a:r>
                        <a:rPr lang="en-US" sz="10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1000" b="1" dirty="0">
                          <a:solidFill>
                            <a:schemeClr val="tx2">
                              <a:lumMod val="75000"/>
                            </a:schemeClr>
                          </a:solidFill>
                        </a:rPr>
                        <a:t>United Kingdom</a:t>
                      </a:r>
                    </a:p>
                  </a:txBody>
                  <a:tcPr marL="7383" marR="7383" marT="3692" marB="3692" anchor="ctr">
                    <a:lnL>
                      <a:noFill/>
                    </a:lnL>
                    <a:lnR>
                      <a:noFill/>
                    </a:lnR>
                    <a:lnT>
                      <a:noFill/>
                    </a:lnT>
                    <a:lnB>
                      <a:noFill/>
                    </a:lnB>
                  </a:tcPr>
                </a:tc>
                <a:tc>
                  <a:txBody>
                    <a:bodyPr/>
                    <a:lstStyle/>
                    <a:p>
                      <a:pPr algn="ctr"/>
                      <a:r>
                        <a:rPr lang="en-US" sz="1000" b="1" dirty="0">
                          <a:solidFill>
                            <a:schemeClr val="tx2">
                              <a:lumMod val="75000"/>
                            </a:schemeClr>
                          </a:solidFill>
                        </a:rPr>
                        <a:t>8</a:t>
                      </a:r>
                    </a:p>
                  </a:txBody>
                  <a:tcPr marL="7383" marR="7383" marT="3692" marB="3692" anchor="ctr">
                    <a:lnL>
                      <a:noFill/>
                    </a:lnL>
                    <a:lnR>
                      <a:noFill/>
                    </a:lnR>
                    <a:lnT>
                      <a:noFill/>
                    </a:lnT>
                    <a:lnB>
                      <a:noFill/>
                    </a:lnB>
                  </a:tcPr>
                </a:tc>
                <a:tc gridSpan="3">
                  <a:txBody>
                    <a:bodyPr/>
                    <a:lstStyle/>
                    <a:p>
                      <a:pPr algn="ctr"/>
                      <a:r>
                        <a:rPr lang="en-US" sz="1000" b="1" dirty="0"/>
                        <a:t>Female (3)</a:t>
                      </a:r>
                      <a:br>
                        <a:rPr lang="en-US" sz="1000" b="1" dirty="0"/>
                      </a:br>
                      <a:r>
                        <a:rPr lang="en-US" sz="1000" b="1" dirty="0"/>
                        <a:t>Male (5)</a:t>
                      </a:r>
                      <a:endParaRPr lang="en-US" dirty="0"/>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B>
                      <a:noFill/>
                    </a:lnB>
                  </a:tcPr>
                </a:tc>
                <a:tc>
                  <a:txBody>
                    <a:bodyPr/>
                    <a:lstStyle/>
                    <a:p>
                      <a:pPr algn="ctr"/>
                      <a:r>
                        <a:rPr lang="en-US" sz="1000" b="1" dirty="0"/>
                        <a:t>None</a:t>
                      </a:r>
                    </a:p>
                  </a:txBody>
                  <a:tcPr marL="7383" marR="7383" marT="3692" marB="3692" anchor="ctr">
                    <a:lnL>
                      <a:noFill/>
                    </a:lnL>
                    <a:lnR>
                      <a:noFill/>
                    </a:lnR>
                    <a:lnT>
                      <a:noFill/>
                    </a:lnT>
                    <a:lnB>
                      <a:noFill/>
                    </a:lnB>
                  </a:tcPr>
                </a:tc>
                <a:tc gridSpan="3">
                  <a:txBody>
                    <a:bodyPr/>
                    <a:lstStyle/>
                    <a:p>
                      <a:pPr algn="ctr"/>
                      <a:r>
                        <a:rPr lang="en-US" sz="1000" b="1"/>
                        <a:t>IVIG</a:t>
                      </a:r>
                      <a:br>
                        <a:rPr lang="en-US" sz="1000" b="1"/>
                      </a:br>
                      <a:r>
                        <a:rPr lang="en-US" sz="1000" b="1"/>
                        <a:t>Antibiotics</a:t>
                      </a:r>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T>
                      <a:noFill/>
                    </a:lnT>
                    <a:lnB>
                      <a:noFill/>
                    </a:lnB>
                  </a:tcPr>
                </a:tc>
                <a:tc hMerge="1">
                  <a:txBody>
                    <a:bodyPr/>
                    <a:lstStyle/>
                    <a:p>
                      <a:pPr algn="ctr"/>
                      <a:endParaRPr lang="en-US" sz="1000" b="1"/>
                    </a:p>
                  </a:txBody>
                  <a:tcPr marL="7383" marR="7383" marT="3692" marB="3692" anchor="ctr">
                    <a:lnL>
                      <a:noFill/>
                    </a:lnL>
                    <a:lnR>
                      <a:noFill/>
                    </a:lnR>
                    <a:lnB>
                      <a:noFill/>
                    </a:lnB>
                  </a:tcPr>
                </a:tc>
                <a:tc>
                  <a:txBody>
                    <a:bodyPr/>
                    <a:lstStyle/>
                    <a:p>
                      <a:pPr algn="ctr"/>
                      <a:r>
                        <a:rPr lang="en-US" sz="1000" b="1"/>
                        <a:t>IVIG</a:t>
                      </a:r>
                      <a:br>
                        <a:rPr lang="en-US" sz="1000" b="1"/>
                      </a:br>
                      <a:r>
                        <a:rPr lang="en-US" sz="1000" b="1"/>
                        <a:t>Hydroxicortisone</a:t>
                      </a:r>
                      <a:br>
                        <a:rPr lang="en-US" sz="1000" b="1"/>
                      </a:br>
                      <a:r>
                        <a:rPr lang="en-US" sz="1000" b="1"/>
                        <a:t>Infliximab</a:t>
                      </a:r>
                    </a:p>
                  </a:txBody>
                  <a:tcPr marL="7383" marR="7383" marT="3692" marB="3692" anchor="ctr">
                    <a:lnL>
                      <a:noFill/>
                    </a:lnL>
                    <a:lnR>
                      <a:noFill/>
                    </a:lnR>
                    <a:lnT>
                      <a:noFill/>
                    </a:lnT>
                    <a:lnB>
                      <a:noFill/>
                    </a:lnB>
                  </a:tcPr>
                </a:tc>
                <a:tc>
                  <a:txBody>
                    <a:bodyPr/>
                    <a:lstStyle/>
                    <a:p>
                      <a:pPr algn="ctr"/>
                      <a:r>
                        <a:rPr lang="en-US" sz="1000" b="1"/>
                        <a:t>[</a:t>
                      </a:r>
                      <a:r>
                        <a:rPr lang="en-US" sz="1000" b="1" baseline="30000">
                          <a:hlinkClick r:id="rId9"/>
                        </a:rPr>
                        <a:t>38</a:t>
                      </a:r>
                      <a:r>
                        <a:rPr lang="en-US" sz="1000" b="1"/>
                        <a:t>]</a:t>
                      </a:r>
                      <a:endParaRPr lang="en-US" sz="1000" b="1" dirty="0"/>
                    </a:p>
                  </a:txBody>
                  <a:tcPr marL="7383" marR="7383" marT="3692" marB="3692" anchor="ctr">
                    <a:lnL>
                      <a:noFill/>
                    </a:lnL>
                    <a:lnR>
                      <a:noFill/>
                    </a:lnR>
                    <a:lnT>
                      <a:noFill/>
                    </a:lnT>
                    <a:lnB>
                      <a:noFill/>
                    </a:lnB>
                  </a:tcPr>
                </a:tc>
                <a:extLst>
                  <a:ext uri="{0D108BD9-81ED-4DB2-BD59-A6C34878D82A}">
                    <a16:rowId xmlns:a16="http://schemas.microsoft.com/office/drawing/2014/main" xmlns="" val="682762270"/>
                  </a:ext>
                </a:extLst>
              </a:tr>
              <a:tr h="162767">
                <a:tc>
                  <a:txBody>
                    <a:bodyPr/>
                    <a:lstStyle/>
                    <a:p>
                      <a:pPr algn="ctr"/>
                      <a:r>
                        <a:rPr lang="en-US" sz="9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900" b="1" dirty="0">
                          <a:solidFill>
                            <a:schemeClr val="tx2">
                              <a:lumMod val="75000"/>
                            </a:schemeClr>
                          </a:solidFill>
                        </a:rPr>
                        <a:t>USA</a:t>
                      </a:r>
                    </a:p>
                  </a:txBody>
                  <a:tcPr marL="7383" marR="7383" marT="3692" marB="3692" anchor="ctr">
                    <a:lnL>
                      <a:noFill/>
                    </a:lnL>
                    <a:lnR>
                      <a:noFill/>
                    </a:lnR>
                    <a:lnT>
                      <a:noFill/>
                    </a:lnT>
                    <a:lnB>
                      <a:noFill/>
                    </a:lnB>
                  </a:tcPr>
                </a:tc>
                <a:tc>
                  <a:txBody>
                    <a:bodyPr/>
                    <a:lstStyle/>
                    <a:p>
                      <a:pPr algn="ctr"/>
                      <a:r>
                        <a:rPr lang="en-US" sz="900" b="1" dirty="0">
                          <a:solidFill>
                            <a:schemeClr val="tx2">
                              <a:lumMod val="75000"/>
                            </a:schemeClr>
                          </a:solidFill>
                        </a:rPr>
                        <a:t>1</a:t>
                      </a:r>
                    </a:p>
                  </a:txBody>
                  <a:tcPr marL="7383" marR="7383" marT="3692" marB="3692" anchor="ctr">
                    <a:lnL>
                      <a:noFill/>
                    </a:lnL>
                    <a:lnR>
                      <a:noFill/>
                    </a:lnR>
                    <a:lnT>
                      <a:noFill/>
                    </a:lnT>
                    <a:lnB>
                      <a:noFill/>
                    </a:lnB>
                  </a:tcPr>
                </a:tc>
                <a:tc gridSpan="3">
                  <a:txBody>
                    <a:bodyPr/>
                    <a:lstStyle/>
                    <a:p>
                      <a:pPr algn="ctr"/>
                      <a:r>
                        <a:rPr lang="en-US" sz="900" b="1"/>
                        <a:t>Male</a:t>
                      </a:r>
                      <a:endParaRPr lang="en-US"/>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r>
                        <a:rPr lang="en-US" sz="900" b="1"/>
                        <a:t>None</a:t>
                      </a:r>
                    </a:p>
                  </a:txBody>
                  <a:tcPr marL="7383" marR="7383" marT="3692" marB="3692" anchor="ctr">
                    <a:lnL>
                      <a:noFill/>
                    </a:lnL>
                    <a:lnR>
                      <a:noFill/>
                    </a:lnR>
                    <a:lnT>
                      <a:noFill/>
                    </a:lnT>
                    <a:lnB>
                      <a:noFill/>
                    </a:lnB>
                  </a:tcPr>
                </a:tc>
                <a:tc gridSpan="3">
                  <a:txBody>
                    <a:bodyPr/>
                    <a:lstStyle/>
                    <a:p>
                      <a:pPr algn="ctr"/>
                      <a:r>
                        <a:rPr lang="en-US" sz="900" b="1"/>
                        <a:t>None</a:t>
                      </a:r>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a:txBody>
                    <a:bodyPr/>
                    <a:lstStyle/>
                    <a:p>
                      <a:pPr algn="ctr"/>
                      <a:r>
                        <a:rPr lang="en-US" sz="900" b="1"/>
                        <a:t>IVIG</a:t>
                      </a:r>
                      <a:br>
                        <a:rPr lang="en-US" sz="900" b="1"/>
                      </a:br>
                      <a:r>
                        <a:rPr lang="en-US" sz="900" b="1"/>
                        <a:t>Aspirin</a:t>
                      </a:r>
                    </a:p>
                  </a:txBody>
                  <a:tcPr marL="7383" marR="7383" marT="3692" marB="3692" anchor="ctr">
                    <a:lnL>
                      <a:noFill/>
                    </a:lnL>
                    <a:lnR>
                      <a:noFill/>
                    </a:lnR>
                    <a:lnT>
                      <a:noFill/>
                    </a:lnT>
                    <a:lnB>
                      <a:noFill/>
                    </a:lnB>
                  </a:tcPr>
                </a:tc>
                <a:tc>
                  <a:txBody>
                    <a:bodyPr/>
                    <a:lstStyle/>
                    <a:p>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2977119747"/>
                  </a:ext>
                </a:extLst>
              </a:tr>
              <a:tr h="0">
                <a:tc>
                  <a:txBody>
                    <a:bodyPr/>
                    <a:lstStyle/>
                    <a:p>
                      <a:pPr algn="ctr"/>
                      <a:r>
                        <a:rPr lang="en-US" sz="9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900" b="1">
                          <a:solidFill>
                            <a:schemeClr val="tx2">
                              <a:lumMod val="75000"/>
                            </a:schemeClr>
                          </a:solidFill>
                        </a:rPr>
                        <a:t>USA</a:t>
                      </a:r>
                    </a:p>
                  </a:txBody>
                  <a:tcPr marL="7383" marR="7383" marT="3692" marB="3692" anchor="ctr">
                    <a:lnL>
                      <a:noFill/>
                    </a:lnL>
                    <a:lnR>
                      <a:noFill/>
                    </a:lnR>
                    <a:lnT>
                      <a:noFill/>
                    </a:lnT>
                    <a:lnB>
                      <a:noFill/>
                    </a:lnB>
                  </a:tcPr>
                </a:tc>
                <a:tc>
                  <a:txBody>
                    <a:bodyPr/>
                    <a:lstStyle/>
                    <a:p>
                      <a:pPr algn="ctr"/>
                      <a:r>
                        <a:rPr lang="en-US" sz="900" b="1" dirty="0">
                          <a:solidFill>
                            <a:schemeClr val="tx2">
                              <a:lumMod val="75000"/>
                            </a:schemeClr>
                          </a:solidFill>
                        </a:rPr>
                        <a:t>1</a:t>
                      </a:r>
                    </a:p>
                  </a:txBody>
                  <a:tcPr marL="7383" marR="7383" marT="3692" marB="3692" anchor="ctr">
                    <a:lnL>
                      <a:noFill/>
                    </a:lnL>
                    <a:lnR>
                      <a:noFill/>
                    </a:lnR>
                    <a:lnT>
                      <a:noFill/>
                    </a:lnT>
                    <a:lnB>
                      <a:noFill/>
                    </a:lnB>
                  </a:tcPr>
                </a:tc>
                <a:tc gridSpan="3">
                  <a:txBody>
                    <a:bodyPr/>
                    <a:lstStyle/>
                    <a:p>
                      <a:pPr algn="ctr"/>
                      <a:r>
                        <a:rPr lang="en-US" sz="900" b="1"/>
                        <a:t>Female</a:t>
                      </a:r>
                      <a:endParaRPr lang="en-US"/>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r>
                        <a:rPr lang="en-US" sz="900" b="1"/>
                        <a:t>None</a:t>
                      </a:r>
                    </a:p>
                  </a:txBody>
                  <a:tcPr marL="7383" marR="7383" marT="3692" marB="3692" anchor="ctr">
                    <a:lnL>
                      <a:noFill/>
                    </a:lnL>
                    <a:lnR>
                      <a:noFill/>
                    </a:lnR>
                    <a:lnT>
                      <a:noFill/>
                    </a:lnT>
                    <a:lnB>
                      <a:noFill/>
                    </a:lnB>
                  </a:tcPr>
                </a:tc>
                <a:tc gridSpan="3">
                  <a:txBody>
                    <a:bodyPr/>
                    <a:lstStyle/>
                    <a:p>
                      <a:pPr algn="ctr"/>
                      <a:r>
                        <a:rPr lang="en-US" sz="900" b="1"/>
                        <a:t>None</a:t>
                      </a:r>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a:txBody>
                    <a:bodyPr/>
                    <a:lstStyle/>
                    <a:p>
                      <a:pPr algn="ctr"/>
                      <a:r>
                        <a:rPr lang="en-US" sz="900" b="1"/>
                        <a:t>IVIG</a:t>
                      </a:r>
                    </a:p>
                  </a:txBody>
                  <a:tcPr marL="7383" marR="7383" marT="3692" marB="3692" anchor="ctr">
                    <a:lnL>
                      <a:noFill/>
                    </a:lnL>
                    <a:lnR>
                      <a:noFill/>
                    </a:lnR>
                    <a:lnT>
                      <a:noFill/>
                    </a:lnT>
                    <a:lnB>
                      <a:noFill/>
                    </a:lnB>
                  </a:tcPr>
                </a:tc>
                <a:tc>
                  <a:txBody>
                    <a:bodyPr/>
                    <a:lstStyle/>
                    <a:p>
                      <a:pPr algn="l"/>
                      <a:r>
                        <a:rPr lang="en-US" sz="900" b="1"/>
                        <a:t>[</a:t>
                      </a:r>
                      <a:r>
                        <a:rPr lang="en-US" sz="900" b="1" baseline="30000">
                          <a:hlinkClick r:id="rId10"/>
                        </a:rPr>
                        <a:t>37</a:t>
                      </a:r>
                      <a:r>
                        <a:rPr lang="en-US" sz="900" b="1"/>
                        <a:t>]</a:t>
                      </a:r>
                      <a:endParaRPr lang="en-US" sz="900"/>
                    </a:p>
                  </a:txBody>
                  <a:tcPr marL="7383" marR="7383" marT="3692" marB="3692" anchor="ctr">
                    <a:lnL>
                      <a:noFill/>
                    </a:lnL>
                    <a:lnR>
                      <a:noFill/>
                    </a:lnR>
                    <a:lnT>
                      <a:noFill/>
                    </a:lnT>
                    <a:lnB>
                      <a:noFill/>
                    </a:lnB>
                  </a:tcPr>
                </a:tc>
                <a:extLst>
                  <a:ext uri="{0D108BD9-81ED-4DB2-BD59-A6C34878D82A}">
                    <a16:rowId xmlns:a16="http://schemas.microsoft.com/office/drawing/2014/main" xmlns="" val="953963758"/>
                  </a:ext>
                </a:extLst>
              </a:tr>
              <a:tr h="38038">
                <a:tc>
                  <a:txBody>
                    <a:bodyPr/>
                    <a:lstStyle/>
                    <a:p>
                      <a:pPr algn="ctr"/>
                      <a:r>
                        <a:rPr lang="en-US" sz="9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900" b="1">
                          <a:solidFill>
                            <a:schemeClr val="tx2">
                              <a:lumMod val="75000"/>
                            </a:schemeClr>
                          </a:solidFill>
                        </a:rPr>
                        <a:t>France</a:t>
                      </a:r>
                    </a:p>
                  </a:txBody>
                  <a:tcPr marL="7383" marR="7383" marT="3692" marB="3692" anchor="ctr">
                    <a:lnL>
                      <a:noFill/>
                    </a:lnL>
                    <a:lnT>
                      <a:noFill/>
                    </a:lnT>
                  </a:tcPr>
                </a:tc>
                <a:tc>
                  <a:txBody>
                    <a:bodyPr/>
                    <a:lstStyle/>
                    <a:p>
                      <a:pPr algn="ctr"/>
                      <a:r>
                        <a:rPr lang="en-US" sz="900" b="1" dirty="0">
                          <a:solidFill>
                            <a:schemeClr val="tx2">
                              <a:lumMod val="75000"/>
                            </a:schemeClr>
                          </a:solidFill>
                        </a:rPr>
                        <a:t>21</a:t>
                      </a:r>
                    </a:p>
                  </a:txBody>
                  <a:tcPr marL="7383" marR="7383" marT="3692" marB="3692" anchor="ctr">
                    <a:lnT w="12700" cmpd="sng">
                      <a:noFill/>
                      <a:prstDash val="solid"/>
                    </a:lnT>
                  </a:tcPr>
                </a:tc>
                <a:tc gridSpan="3">
                  <a:txBody>
                    <a:bodyPr/>
                    <a:lstStyle/>
                    <a:p>
                      <a:pPr algn="ctr"/>
                      <a:r>
                        <a:rPr lang="en-US" sz="900" b="1"/>
                        <a:t>Female (12)</a:t>
                      </a:r>
                      <a:br>
                        <a:rPr lang="en-US" sz="900" b="1"/>
                      </a:br>
                      <a:r>
                        <a:rPr lang="en-US" sz="900" b="1"/>
                        <a:t>Male (9)</a:t>
                      </a:r>
                      <a:endParaRPr lang="en-US"/>
                    </a:p>
                  </a:txBody>
                  <a:tcPr marL="7383" marR="7383" marT="3692" marB="3692" anchor="ctr">
                    <a:lnT w="12700" cmpd="sng">
                      <a:noFill/>
                      <a:prstDash val="solid"/>
                    </a:lnT>
                  </a:tcPr>
                </a:tc>
                <a:tc hMerge="1">
                  <a:txBody>
                    <a:bodyPr/>
                    <a:lstStyle/>
                    <a:p>
                      <a:pPr algn="ctr"/>
                      <a:endParaRPr lang="en-US" sz="900" b="1"/>
                    </a:p>
                  </a:txBody>
                  <a:tcPr marL="7383" marR="7383" marT="3692" marB="3692" anchor="ctr">
                    <a:lnT w="12700" cmpd="sng">
                      <a:noFill/>
                      <a:prstDash val="solid"/>
                    </a:lnT>
                  </a:tcPr>
                </a:tc>
                <a:tc hMerge="1">
                  <a:txBody>
                    <a:bodyPr/>
                    <a:lstStyle/>
                    <a:p>
                      <a:pPr algn="l"/>
                      <a:endParaRPr lang="en-US" sz="900"/>
                    </a:p>
                  </a:txBody>
                  <a:tcPr marL="7383" marR="7383" marT="3692" marB="3692" anchor="ctr">
                    <a:lnT w="12700" cmpd="sng">
                      <a:noFill/>
                      <a:prstDash val="solid"/>
                    </a:lnT>
                  </a:tcPr>
                </a:tc>
                <a:tc>
                  <a:txBody>
                    <a:bodyPr/>
                    <a:lstStyle/>
                    <a:p>
                      <a:pPr algn="ctr"/>
                      <a:r>
                        <a:rPr lang="en-US" sz="900" b="1"/>
                        <a:t>Unknown</a:t>
                      </a:r>
                    </a:p>
                  </a:txBody>
                  <a:tcPr marL="7383" marR="7383" marT="3692" marB="3692" anchor="ctr">
                    <a:lnT w="12700" cmpd="sng">
                      <a:noFill/>
                      <a:prstDash val="solid"/>
                    </a:lnT>
                  </a:tcPr>
                </a:tc>
                <a:tc gridSpan="3">
                  <a:txBody>
                    <a:bodyPr/>
                    <a:lstStyle/>
                    <a:p>
                      <a:pPr algn="ctr"/>
                      <a:r>
                        <a:rPr lang="en-US" sz="900" b="1" dirty="0"/>
                        <a:t>Antibiotics</a:t>
                      </a:r>
                    </a:p>
                  </a:txBody>
                  <a:tcPr marL="7383" marR="7383" marT="3692" marB="3692" anchor="ctr">
                    <a:lnT>
                      <a:noFill/>
                    </a:lnT>
                  </a:tcPr>
                </a:tc>
                <a:tc hMerge="1">
                  <a:txBody>
                    <a:bodyPr/>
                    <a:lstStyle/>
                    <a:p>
                      <a:pPr algn="l"/>
                      <a:endParaRPr lang="en-US" sz="900"/>
                    </a:p>
                  </a:txBody>
                  <a:tcPr marL="7383" marR="7383" marT="3692" marB="3692" anchor="ctr">
                    <a:lnT w="12700" cmpd="sng">
                      <a:noFill/>
                      <a:prstDash val="solid"/>
                    </a:lnT>
                  </a:tcPr>
                </a:tc>
                <a:tc hMerge="1">
                  <a:txBody>
                    <a:bodyPr/>
                    <a:lstStyle/>
                    <a:p>
                      <a:pPr algn="ctr"/>
                      <a:endParaRPr lang="en-US" sz="900" b="1" dirty="0"/>
                    </a:p>
                  </a:txBody>
                  <a:tcPr marL="7383" marR="7383" marT="3692" marB="3692" anchor="ctr">
                    <a:lnT w="12700" cmpd="sng">
                      <a:noFill/>
                      <a:prstDash val="solid"/>
                    </a:lnT>
                  </a:tcPr>
                </a:tc>
                <a:tc>
                  <a:txBody>
                    <a:bodyPr/>
                    <a:lstStyle/>
                    <a:p>
                      <a:pPr algn="ctr"/>
                      <a:r>
                        <a:rPr lang="en-US" sz="900" b="1"/>
                        <a:t>Steroids</a:t>
                      </a:r>
                      <a:br>
                        <a:rPr lang="en-US" sz="900" b="1"/>
                      </a:br>
                      <a:r>
                        <a:rPr lang="en-US" sz="900" b="1"/>
                        <a:t>IVIG</a:t>
                      </a:r>
                      <a:br>
                        <a:rPr lang="en-US" sz="900" b="1"/>
                      </a:br>
                      <a:r>
                        <a:rPr lang="en-US" sz="900" b="1"/>
                        <a:t>Aspirin</a:t>
                      </a:r>
                      <a:endParaRPr lang="en-US" sz="900" b="1" dirty="0"/>
                    </a:p>
                  </a:txBody>
                  <a:tcPr marL="7383" marR="7383" marT="3692" marB="3692" anchor="ctr">
                    <a:lnT w="12700" cmpd="sng">
                      <a:noFill/>
                      <a:prstDash val="solid"/>
                    </a:lnT>
                  </a:tcPr>
                </a:tc>
                <a:tc>
                  <a:txBody>
                    <a:bodyPr/>
                    <a:lstStyle/>
                    <a:p>
                      <a:pPr algn="l"/>
                      <a:r>
                        <a:rPr lang="en-US" sz="900" b="1" dirty="0"/>
                        <a:t>[</a:t>
                      </a:r>
                      <a:r>
                        <a:rPr lang="en-US" sz="900" b="1" baseline="30000" dirty="0">
                          <a:hlinkClick r:id="rId11"/>
                        </a:rPr>
                        <a:t>42</a:t>
                      </a:r>
                      <a:r>
                        <a:rPr lang="en-US" sz="900" b="1" dirty="0"/>
                        <a:t>]</a:t>
                      </a:r>
                      <a:endParaRPr lang="en-US" sz="900" dirty="0"/>
                    </a:p>
                  </a:txBody>
                  <a:tcPr marL="7383" marR="7383" marT="3692" marB="3692" anchor="ctr">
                    <a:lnT w="12700" cmpd="sng">
                      <a:noFill/>
                      <a:prstDash val="solid"/>
                    </a:lnT>
                  </a:tcPr>
                </a:tc>
                <a:extLst>
                  <a:ext uri="{0D108BD9-81ED-4DB2-BD59-A6C34878D82A}">
                    <a16:rowId xmlns:a16="http://schemas.microsoft.com/office/drawing/2014/main" xmlns="" val="3365284226"/>
                  </a:ext>
                </a:extLst>
              </a:tr>
              <a:tr h="342666">
                <a:tc>
                  <a:txBody>
                    <a:bodyPr/>
                    <a:lstStyle/>
                    <a:p>
                      <a:pPr algn="ctr"/>
                      <a:r>
                        <a:rPr lang="en-US" sz="9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900" b="1" dirty="0">
                          <a:solidFill>
                            <a:schemeClr val="tx2">
                              <a:lumMod val="75000"/>
                            </a:schemeClr>
                          </a:solidFill>
                        </a:rPr>
                        <a:t>France</a:t>
                      </a:r>
                    </a:p>
                  </a:txBody>
                  <a:tcPr marL="7383" marR="7383" marT="3692" marB="3692" anchor="ctr">
                    <a:lnL>
                      <a:noFill/>
                    </a:lnL>
                    <a:lnR>
                      <a:noFill/>
                    </a:lnR>
                    <a:lnB>
                      <a:noFill/>
                    </a:lnB>
                  </a:tcPr>
                </a:tc>
                <a:tc>
                  <a:txBody>
                    <a:bodyPr/>
                    <a:lstStyle/>
                    <a:p>
                      <a:pPr algn="ctr"/>
                      <a:r>
                        <a:rPr lang="en-US" sz="900" b="1" dirty="0">
                          <a:solidFill>
                            <a:schemeClr val="tx2">
                              <a:lumMod val="75000"/>
                            </a:schemeClr>
                          </a:solidFill>
                        </a:rPr>
                        <a:t>35</a:t>
                      </a:r>
                    </a:p>
                  </a:txBody>
                  <a:tcPr marL="7383" marR="7383" marT="3692" marB="3692" anchor="ctr">
                    <a:lnL>
                      <a:noFill/>
                    </a:lnL>
                    <a:lnR>
                      <a:noFill/>
                    </a:lnR>
                    <a:lnB>
                      <a:noFill/>
                    </a:lnB>
                  </a:tcPr>
                </a:tc>
                <a:tc gridSpan="3">
                  <a:txBody>
                    <a:bodyPr/>
                    <a:lstStyle/>
                    <a:p>
                      <a:pPr algn="ctr"/>
                      <a:r>
                        <a:rPr lang="en-US" sz="900" b="1"/>
                        <a:t>Female (17)</a:t>
                      </a:r>
                      <a:br>
                        <a:rPr lang="en-US" sz="900" b="1"/>
                      </a:br>
                      <a:r>
                        <a:rPr lang="en-US" sz="900" b="1"/>
                        <a:t>Male (18)</a:t>
                      </a:r>
                      <a:endParaRPr lang="en-US"/>
                    </a:p>
                  </a:txBody>
                  <a:tcPr marL="7383" marR="7383" marT="3692" marB="3692" anchor="ctr">
                    <a:lnL>
                      <a:noFill/>
                    </a:lnL>
                    <a:lnR>
                      <a:noFill/>
                    </a:lnR>
                    <a:lnB>
                      <a:noFill/>
                    </a:lnB>
                  </a:tcPr>
                </a:tc>
                <a:tc hMerge="1">
                  <a:txBody>
                    <a:bodyPr/>
                    <a:lstStyle/>
                    <a:p>
                      <a:pPr algn="ctr"/>
                      <a:endParaRPr lang="en-US" sz="900" b="1"/>
                    </a:p>
                  </a:txBody>
                  <a:tcPr marL="7383" marR="7383" marT="3692" marB="3692" anchor="ctr">
                    <a:lnL>
                      <a:noFill/>
                    </a:lnL>
                    <a:lnR>
                      <a:noFill/>
                    </a:lnR>
                    <a:lnB>
                      <a:noFill/>
                    </a:lnB>
                  </a:tcPr>
                </a:tc>
                <a:tc hMerge="1">
                  <a:txBody>
                    <a:bodyPr/>
                    <a:lstStyle/>
                    <a:p>
                      <a:pPr algn="l"/>
                      <a:endParaRPr lang="en-US" sz="900"/>
                    </a:p>
                  </a:txBody>
                  <a:tcPr marL="7383" marR="7383" marT="3692" marB="3692" anchor="ctr">
                    <a:lnL>
                      <a:noFill/>
                    </a:lnL>
                    <a:lnR>
                      <a:noFill/>
                    </a:lnR>
                    <a:lnB>
                      <a:noFill/>
                    </a:lnB>
                  </a:tcPr>
                </a:tc>
                <a:tc>
                  <a:txBody>
                    <a:bodyPr/>
                    <a:lstStyle/>
                    <a:p>
                      <a:pPr algn="ctr"/>
                      <a:r>
                        <a:rPr lang="en-US" sz="900" b="1" dirty="0"/>
                        <a:t>Asthma</a:t>
                      </a:r>
                      <a:br>
                        <a:rPr lang="en-US" sz="900" b="1" dirty="0"/>
                      </a:br>
                      <a:r>
                        <a:rPr lang="en-US" sz="900" b="1" dirty="0"/>
                        <a:t>Lupus</a:t>
                      </a:r>
                      <a:br>
                        <a:rPr lang="en-US" sz="900" b="1" dirty="0"/>
                      </a:br>
                      <a:r>
                        <a:rPr lang="en-US" sz="900" b="1" dirty="0"/>
                        <a:t>Overweight</a:t>
                      </a:r>
                    </a:p>
                  </a:txBody>
                  <a:tcPr marL="7383" marR="7383" marT="3692" marB="3692" anchor="ctr">
                    <a:lnL>
                      <a:noFill/>
                    </a:lnL>
                    <a:lnR>
                      <a:noFill/>
                    </a:lnR>
                    <a:lnB>
                      <a:noFill/>
                    </a:lnB>
                  </a:tcPr>
                </a:tc>
                <a:tc gridSpan="3">
                  <a:txBody>
                    <a:bodyPr/>
                    <a:lstStyle/>
                    <a:p>
                      <a:pPr algn="ctr"/>
                      <a:r>
                        <a:rPr lang="en-US" sz="900" b="1"/>
                        <a:t>Anticoagulation</a:t>
                      </a:r>
                      <a:br>
                        <a:rPr lang="en-US" sz="900" b="1"/>
                      </a:br>
                      <a:r>
                        <a:rPr lang="en-US" sz="900" b="1"/>
                        <a:t>Mechanical ventilation</a:t>
                      </a:r>
                    </a:p>
                  </a:txBody>
                  <a:tcPr marL="7383" marR="7383" marT="3692" marB="3692" anchor="ctr">
                    <a:lnL>
                      <a:noFill/>
                    </a:lnL>
                    <a:lnR>
                      <a:noFill/>
                    </a:lnR>
                    <a:lnB>
                      <a:noFill/>
                    </a:lnB>
                  </a:tcPr>
                </a:tc>
                <a:tc hMerge="1">
                  <a:txBody>
                    <a:bodyPr/>
                    <a:lstStyle/>
                    <a:p>
                      <a:pPr algn="l"/>
                      <a:endParaRPr lang="en-US" sz="900"/>
                    </a:p>
                  </a:txBody>
                  <a:tcPr marL="7383" marR="7383" marT="3692" marB="3692" anchor="ctr">
                    <a:lnL>
                      <a:noFill/>
                    </a:lnL>
                    <a:lnR>
                      <a:noFill/>
                    </a:lnR>
                    <a:lnB>
                      <a:noFill/>
                    </a:lnB>
                  </a:tcPr>
                </a:tc>
                <a:tc hMerge="1">
                  <a:txBody>
                    <a:bodyPr/>
                    <a:lstStyle/>
                    <a:p>
                      <a:pPr algn="ctr"/>
                      <a:endParaRPr lang="en-US" sz="900" b="1"/>
                    </a:p>
                  </a:txBody>
                  <a:tcPr marL="7383" marR="7383" marT="3692" marB="3692" anchor="ctr">
                    <a:lnL>
                      <a:noFill/>
                    </a:lnL>
                    <a:lnR>
                      <a:noFill/>
                    </a:lnR>
                    <a:lnB>
                      <a:noFill/>
                    </a:lnB>
                  </a:tcPr>
                </a:tc>
                <a:tc>
                  <a:txBody>
                    <a:bodyPr/>
                    <a:lstStyle/>
                    <a:p>
                      <a:pPr algn="ctr"/>
                      <a:r>
                        <a:rPr lang="en-US" sz="900" b="1"/>
                        <a:t>Steroids</a:t>
                      </a:r>
                      <a:br>
                        <a:rPr lang="en-US" sz="900" b="1"/>
                      </a:br>
                      <a:r>
                        <a:rPr lang="en-US" sz="900" b="1"/>
                        <a:t>Inotropic support</a:t>
                      </a:r>
                      <a:br>
                        <a:rPr lang="en-US" sz="900" b="1"/>
                      </a:br>
                      <a:r>
                        <a:rPr lang="en-US" sz="900" b="1"/>
                        <a:t>Interleukin 1 receptor antagonist</a:t>
                      </a:r>
                      <a:br>
                        <a:rPr lang="en-US" sz="900" b="1"/>
                      </a:br>
                      <a:r>
                        <a:rPr lang="en-US" sz="900" b="1"/>
                        <a:t>IVIG</a:t>
                      </a:r>
                    </a:p>
                  </a:txBody>
                  <a:tcPr marL="7383" marR="7383" marT="3692" marB="3692" anchor="ctr">
                    <a:lnL>
                      <a:noFill/>
                    </a:lnL>
                    <a:lnR>
                      <a:noFill/>
                    </a:lnR>
                    <a:lnB>
                      <a:noFill/>
                    </a:lnB>
                  </a:tcPr>
                </a:tc>
                <a:tc>
                  <a:txBody>
                    <a:bodyPr/>
                    <a:lstStyle/>
                    <a:p>
                      <a:pPr algn="l"/>
                      <a:r>
                        <a:rPr lang="en-US" sz="900" b="1"/>
                        <a:t>[</a:t>
                      </a:r>
                      <a:r>
                        <a:rPr lang="en-US" sz="900" b="1" baseline="30000">
                          <a:hlinkClick r:id="rId12"/>
                        </a:rPr>
                        <a:t>41</a:t>
                      </a:r>
                      <a:r>
                        <a:rPr lang="en-US" sz="900" b="1"/>
                        <a:t>]</a:t>
                      </a:r>
                      <a:endParaRPr lang="en-US" sz="900" dirty="0"/>
                    </a:p>
                  </a:txBody>
                  <a:tcPr marL="7383" marR="7383" marT="3692" marB="3692" anchor="ctr">
                    <a:lnL>
                      <a:noFill/>
                    </a:lnL>
                    <a:lnR>
                      <a:noFill/>
                    </a:lnR>
                    <a:lnB>
                      <a:noFill/>
                    </a:lnB>
                  </a:tcPr>
                </a:tc>
                <a:extLst>
                  <a:ext uri="{0D108BD9-81ED-4DB2-BD59-A6C34878D82A}">
                    <a16:rowId xmlns:a16="http://schemas.microsoft.com/office/drawing/2014/main" xmlns="" val="1264418132"/>
                  </a:ext>
                </a:extLst>
              </a:tr>
              <a:tr h="0">
                <a:tc>
                  <a:txBody>
                    <a:bodyPr/>
                    <a:lstStyle/>
                    <a:p>
                      <a:pPr algn="ctr"/>
                      <a:r>
                        <a:rPr lang="en-US" sz="900" b="1" dirty="0">
                          <a:solidFill>
                            <a:srgbClr val="FF0000"/>
                          </a:solidFill>
                        </a:rPr>
                        <a:t>Kawasaki Disease</a:t>
                      </a:r>
                    </a:p>
                  </a:txBody>
                  <a:tcPr marL="7383" marR="7383" marT="3692" marB="3692" anchor="ctr">
                    <a:lnL>
                      <a:noFill/>
                    </a:lnL>
                    <a:lnR>
                      <a:noFill/>
                    </a:lnR>
                    <a:lnT>
                      <a:noFill/>
                    </a:lnT>
                    <a:lnB>
                      <a:noFill/>
                    </a:lnB>
                  </a:tcPr>
                </a:tc>
                <a:tc>
                  <a:txBody>
                    <a:bodyPr/>
                    <a:lstStyle/>
                    <a:p>
                      <a:pPr algn="ctr"/>
                      <a:r>
                        <a:rPr lang="en-US" sz="900" b="1">
                          <a:solidFill>
                            <a:schemeClr val="tx2">
                              <a:lumMod val="75000"/>
                            </a:schemeClr>
                          </a:solidFill>
                        </a:rPr>
                        <a:t>Italy</a:t>
                      </a:r>
                    </a:p>
                  </a:txBody>
                  <a:tcPr marL="7383" marR="7383" marT="3692" marB="3692" anchor="ctr">
                    <a:lnL>
                      <a:noFill/>
                    </a:lnL>
                    <a:lnR>
                      <a:noFill/>
                    </a:lnR>
                    <a:lnT>
                      <a:noFill/>
                    </a:lnT>
                    <a:lnB>
                      <a:noFill/>
                    </a:lnB>
                  </a:tcPr>
                </a:tc>
                <a:tc>
                  <a:txBody>
                    <a:bodyPr/>
                    <a:lstStyle/>
                    <a:p>
                      <a:pPr algn="ctr"/>
                      <a:r>
                        <a:rPr lang="en-US" sz="900" b="1">
                          <a:solidFill>
                            <a:schemeClr val="tx2">
                              <a:lumMod val="75000"/>
                            </a:schemeClr>
                          </a:solidFill>
                        </a:rPr>
                        <a:t>10</a:t>
                      </a:r>
                    </a:p>
                  </a:txBody>
                  <a:tcPr marL="7383" marR="7383" marT="3692" marB="3692" anchor="ctr">
                    <a:lnL>
                      <a:noFill/>
                    </a:lnL>
                    <a:lnR>
                      <a:noFill/>
                    </a:lnR>
                    <a:lnT>
                      <a:noFill/>
                    </a:lnT>
                    <a:lnB>
                      <a:noFill/>
                    </a:lnB>
                  </a:tcPr>
                </a:tc>
                <a:tc gridSpan="3">
                  <a:txBody>
                    <a:bodyPr/>
                    <a:lstStyle/>
                    <a:p>
                      <a:pPr algn="ctr"/>
                      <a:r>
                        <a:rPr lang="en-US" sz="900" b="1" dirty="0"/>
                        <a:t>Female (3)</a:t>
                      </a:r>
                      <a:br>
                        <a:rPr lang="en-US" sz="900" b="1" dirty="0"/>
                      </a:br>
                      <a:r>
                        <a:rPr lang="en-US" sz="900" b="1" dirty="0"/>
                        <a:t>Male (7)</a:t>
                      </a:r>
                      <a:endParaRPr lang="en-US" dirty="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r>
                        <a:rPr lang="en-US" sz="900" b="1" dirty="0"/>
                        <a:t>None</a:t>
                      </a:r>
                    </a:p>
                  </a:txBody>
                  <a:tcPr marL="7383" marR="7383" marT="3692" marB="3692" anchor="ctr">
                    <a:lnL>
                      <a:noFill/>
                    </a:lnL>
                    <a:lnR>
                      <a:noFill/>
                    </a:lnR>
                    <a:lnT>
                      <a:noFill/>
                    </a:lnT>
                    <a:lnB>
                      <a:noFill/>
                    </a:lnB>
                  </a:tcPr>
                </a:tc>
                <a:tc gridSpan="3">
                  <a:txBody>
                    <a:bodyPr/>
                    <a:lstStyle/>
                    <a:p>
                      <a:pPr algn="ctr"/>
                      <a:r>
                        <a:rPr lang="en-US" sz="900" b="1"/>
                        <a:t>IVIG</a:t>
                      </a:r>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a:txBody>
                    <a:bodyPr/>
                    <a:lstStyle/>
                    <a:p>
                      <a:pPr algn="ctr"/>
                      <a:r>
                        <a:rPr lang="en-US" sz="900" b="1"/>
                        <a:t>IVIG</a:t>
                      </a:r>
                      <a:br>
                        <a:rPr lang="en-US" sz="900" b="1"/>
                      </a:br>
                      <a:r>
                        <a:rPr lang="en-US" sz="900" b="1"/>
                        <a:t>Aspirin</a:t>
                      </a:r>
                      <a:br>
                        <a:rPr lang="en-US" sz="900" b="1"/>
                      </a:br>
                      <a:r>
                        <a:rPr lang="en-US" sz="900" b="1"/>
                        <a:t>Methylprednisolone</a:t>
                      </a:r>
                    </a:p>
                  </a:txBody>
                  <a:tcPr marL="7383" marR="7383" marT="3692" marB="3692" anchor="ctr">
                    <a:lnL>
                      <a:noFill/>
                    </a:lnL>
                    <a:lnR>
                      <a:noFill/>
                    </a:lnR>
                    <a:lnT>
                      <a:noFill/>
                    </a:lnT>
                    <a:lnB>
                      <a:noFill/>
                    </a:lnB>
                  </a:tcPr>
                </a:tc>
                <a:tc>
                  <a:txBody>
                    <a:bodyPr/>
                    <a:lstStyle/>
                    <a:p>
                      <a:pPr algn="l"/>
                      <a:r>
                        <a:rPr lang="en-US" sz="900" b="1"/>
                        <a:t>[</a:t>
                      </a:r>
                      <a:r>
                        <a:rPr lang="en-US" sz="900" b="1" baseline="30000">
                          <a:hlinkClick r:id="rId13"/>
                        </a:rPr>
                        <a:t>39</a:t>
                      </a: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3157408412"/>
                  </a:ext>
                </a:extLst>
              </a:tr>
              <a:tr h="239866">
                <a:tc>
                  <a:txBody>
                    <a:bodyPr/>
                    <a:lstStyle/>
                    <a:p>
                      <a:pPr algn="ctr"/>
                      <a:endParaRPr lang="en-US" sz="900" b="1"/>
                    </a:p>
                  </a:txBody>
                  <a:tcPr marL="7383" marR="7383" marT="3692" marB="3692" anchor="ctr">
                    <a:lnL>
                      <a:noFill/>
                    </a:lnL>
                    <a:lnR>
                      <a:noFill/>
                    </a:lnR>
                    <a:lnT>
                      <a:noFill/>
                    </a:lnT>
                    <a:lnB>
                      <a:noFill/>
                    </a:lnB>
                  </a:tcPr>
                </a:tc>
                <a:tc>
                  <a:txBody>
                    <a:bodyPr/>
                    <a:lstStyle/>
                    <a:p>
                      <a:pPr algn="ctr"/>
                      <a:endParaRPr lang="en-US" sz="900" b="1"/>
                    </a:p>
                  </a:txBody>
                  <a:tcPr marL="7383" marR="7383" marT="3692" marB="3692" anchor="ctr">
                    <a:lnL>
                      <a:noFill/>
                    </a:lnL>
                    <a:lnR>
                      <a:noFill/>
                    </a:lnR>
                    <a:lnT>
                      <a:noFill/>
                    </a:lnT>
                    <a:lnB>
                      <a:noFill/>
                    </a:lnB>
                  </a:tcPr>
                </a:tc>
                <a:tc>
                  <a:txBody>
                    <a:bodyPr/>
                    <a:lstStyle/>
                    <a:p>
                      <a:pPr algn="ctr"/>
                      <a:endParaRPr lang="en-US" sz="900" b="1"/>
                    </a:p>
                  </a:txBody>
                  <a:tcPr marL="7383" marR="7383" marT="3692" marB="3692" anchor="ctr">
                    <a:lnL>
                      <a:noFill/>
                    </a:lnL>
                    <a:lnR>
                      <a:noFill/>
                    </a:lnR>
                    <a:lnT>
                      <a:noFill/>
                    </a:lnT>
                    <a:lnB>
                      <a:noFill/>
                    </a:lnB>
                  </a:tcPr>
                </a:tc>
                <a:tc gridSpan="3">
                  <a:txBody>
                    <a:bodyPr/>
                    <a:lstStyle/>
                    <a:p>
                      <a:pPr algn="ctr"/>
                      <a:endParaRPr lang="en-US" dirty="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endParaRPr lang="en-US" sz="900" b="1"/>
                    </a:p>
                  </a:txBody>
                  <a:tcPr marL="7383" marR="7383" marT="3692" marB="3692" anchor="ctr">
                    <a:lnL>
                      <a:noFill/>
                    </a:lnL>
                    <a:lnR>
                      <a:noFill/>
                    </a:lnR>
                    <a:lnT>
                      <a:noFill/>
                    </a:lnT>
                    <a:lnB>
                      <a:noFill/>
                    </a:lnB>
                  </a:tcPr>
                </a:tc>
                <a:tc gridSpan="3">
                  <a:txBody>
                    <a:bodyPr/>
                    <a:lstStyle/>
                    <a:p>
                      <a:pPr algn="ctr"/>
                      <a:endParaRPr lang="en-US" sz="900" b="1" dirty="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ctr"/>
                      <a:endParaRPr lang="en-US" sz="900" b="1"/>
                    </a:p>
                  </a:txBody>
                  <a:tcPr marL="7383" marR="7383" marT="3692" marB="3692" anchor="ctr">
                    <a:lnL>
                      <a:noFill/>
                    </a:lnL>
                    <a:lnR>
                      <a:noFill/>
                    </a:lnR>
                    <a:lnT>
                      <a:noFill/>
                    </a:lnT>
                    <a:lnB>
                      <a:noFill/>
                    </a:lnB>
                  </a:tcPr>
                </a:tc>
                <a:tc>
                  <a:txBody>
                    <a:bodyPr/>
                    <a:lstStyle/>
                    <a:p>
                      <a:pPr algn="ctr"/>
                      <a:endParaRPr lang="en-US" sz="900" b="1" dirty="0"/>
                    </a:p>
                  </a:txBody>
                  <a:tcPr marL="7383" marR="7383" marT="3692" marB="3692" anchor="ctr">
                    <a:lnL>
                      <a:noFill/>
                    </a:lnL>
                    <a:lnR>
                      <a:noFill/>
                    </a:lnR>
                    <a:lnT>
                      <a:noFill/>
                    </a:lnT>
                    <a:lnB>
                      <a:noFill/>
                    </a:lnB>
                  </a:tcPr>
                </a:tc>
                <a:tc>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3939398555"/>
                  </a:ext>
                </a:extLst>
              </a:tr>
              <a:tr h="265566">
                <a:tc>
                  <a:txBody>
                    <a:bodyPr/>
                    <a:lstStyle/>
                    <a:p>
                      <a:pPr algn="ctr"/>
                      <a:endParaRPr lang="en-US" sz="900"/>
                    </a:p>
                  </a:txBody>
                  <a:tcPr marL="7383" marR="7383" marT="3692" marB="3692" anchor="ctr">
                    <a:lnL>
                      <a:noFill/>
                    </a:lnL>
                    <a:lnR>
                      <a:noFill/>
                    </a:lnR>
                    <a:lnT>
                      <a:noFill/>
                    </a:lnT>
                    <a:lnB>
                      <a:noFill/>
                    </a:lnB>
                  </a:tcPr>
                </a:tc>
                <a:tc>
                  <a:txBody>
                    <a:bodyPr/>
                    <a:lstStyle/>
                    <a:p>
                      <a:pPr algn="ctr"/>
                      <a:endParaRPr lang="en-US" sz="900"/>
                    </a:p>
                  </a:txBody>
                  <a:tcPr marL="7383" marR="7383" marT="3692" marB="3692" anchor="ctr">
                    <a:lnL>
                      <a:noFill/>
                    </a:lnL>
                    <a:lnR>
                      <a:noFill/>
                    </a:lnR>
                    <a:lnT>
                      <a:noFill/>
                    </a:lnT>
                    <a:lnB>
                      <a:noFill/>
                    </a:lnB>
                  </a:tcPr>
                </a:tc>
                <a:tc>
                  <a:txBody>
                    <a:bodyPr/>
                    <a:lstStyle/>
                    <a:p>
                      <a:pPr algn="ctr"/>
                      <a:endParaRPr lang="en-US" sz="900" dirty="0"/>
                    </a:p>
                  </a:txBody>
                  <a:tcPr marL="7383" marR="7383" marT="3692" marB="3692" anchor="ctr">
                    <a:lnL>
                      <a:noFill/>
                    </a:lnL>
                    <a:lnR>
                      <a:noFill/>
                    </a:lnR>
                    <a:lnT>
                      <a:noFill/>
                    </a:lnT>
                    <a:lnB>
                      <a:noFill/>
                    </a:lnB>
                  </a:tcPr>
                </a:tc>
                <a:tc gridSpan="3">
                  <a:txBody>
                    <a:bodyPr/>
                    <a:lstStyle/>
                    <a:p>
                      <a:pPr algn="ctr"/>
                      <a:endParaRPr lang="en-US" dirty="0"/>
                    </a:p>
                  </a:txBody>
                  <a:tcPr marL="7383" marR="7383" marT="3692" marB="3692" anchor="ctr">
                    <a:lnL>
                      <a:noFill/>
                    </a:lnL>
                    <a:lnR>
                      <a:noFill/>
                    </a:lnR>
                    <a:lnT>
                      <a:noFill/>
                    </a:lnT>
                    <a:lnB>
                      <a:noFill/>
                    </a:lnB>
                  </a:tcPr>
                </a:tc>
                <a:tc hMerge="1">
                  <a:txBody>
                    <a:bodyPr/>
                    <a:lstStyle/>
                    <a:p>
                      <a:pPr algn="ctr"/>
                      <a:endParaRPr lang="en-US" sz="900" dirty="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endParaRPr lang="en-US" sz="900" dirty="0"/>
                    </a:p>
                  </a:txBody>
                  <a:tcPr marL="7383" marR="7383" marT="3692" marB="3692" anchor="ctr">
                    <a:lnL>
                      <a:noFill/>
                    </a:lnL>
                    <a:lnR>
                      <a:noFill/>
                    </a:lnR>
                    <a:lnT>
                      <a:noFill/>
                    </a:lnT>
                    <a:lnB>
                      <a:noFill/>
                    </a:lnB>
                  </a:tcPr>
                </a:tc>
                <a:tc gridSpan="3">
                  <a:txBody>
                    <a:bodyPr/>
                    <a:lstStyle/>
                    <a:p>
                      <a:pPr algn="ctr"/>
                      <a:endParaRPr lang="en-US" sz="900" dirty="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hMerge="1">
                  <a:txBody>
                    <a:bodyPr/>
                    <a:lstStyle/>
                    <a:p>
                      <a:pPr algn="l"/>
                      <a:endParaRPr lang="en-US" sz="900"/>
                    </a:p>
                  </a:txBody>
                  <a:tcPr marL="7383" marR="7383" marT="3692" marB="3692" anchor="ctr">
                    <a:lnL>
                      <a:noFill/>
                    </a:lnL>
                    <a:lnR>
                      <a:noFill/>
                    </a:lnR>
                    <a:lnT>
                      <a:noFill/>
                    </a:lnT>
                    <a:lnB>
                      <a:noFill/>
                    </a:lnB>
                  </a:tcPr>
                </a:tc>
                <a:tc>
                  <a:txBody>
                    <a:bodyPr/>
                    <a:lstStyle/>
                    <a:p>
                      <a:pPr algn="ctr"/>
                      <a:endParaRPr lang="en-US" sz="900" dirty="0"/>
                    </a:p>
                  </a:txBody>
                  <a:tcPr marL="7383" marR="7383" marT="3692" marB="3692" anchor="ctr">
                    <a:lnL>
                      <a:noFill/>
                    </a:lnL>
                    <a:lnR>
                      <a:noFill/>
                    </a:lnR>
                    <a:lnT>
                      <a:noFill/>
                    </a:lnT>
                    <a:lnB>
                      <a:noFill/>
                    </a:lnB>
                  </a:tcPr>
                </a:tc>
                <a:tc>
                  <a:txBody>
                    <a:bodyPr/>
                    <a:lstStyle/>
                    <a:p>
                      <a:pPr algn="ctr"/>
                      <a:endParaRPr lang="en-US" sz="900" dirty="0"/>
                    </a:p>
                  </a:txBody>
                  <a:tcPr marL="7383" marR="7383" marT="3692" marB="3692" anchor="ctr">
                    <a:lnL>
                      <a:noFill/>
                    </a:lnL>
                    <a:lnR>
                      <a:noFill/>
                    </a:lnR>
                    <a:lnT>
                      <a:noFill/>
                    </a:lnT>
                    <a:lnB>
                      <a:noFill/>
                    </a:lnB>
                  </a:tcPr>
                </a:tc>
                <a:extLst>
                  <a:ext uri="{0D108BD9-81ED-4DB2-BD59-A6C34878D82A}">
                    <a16:rowId xmlns:a16="http://schemas.microsoft.com/office/drawing/2014/main" xmlns="" val="1571948450"/>
                  </a:ext>
                </a:extLst>
              </a:tr>
            </a:tbl>
          </a:graphicData>
        </a:graphic>
      </p:graphicFrame>
      <p:pic>
        <p:nvPicPr>
          <p:cNvPr id="3" name="عنصر نائب للمحتوى 6" descr="Capture6.PNG">
            <a:extLst>
              <a:ext uri="{FF2B5EF4-FFF2-40B4-BE49-F238E27FC236}">
                <a16:creationId xmlns:a16="http://schemas.microsoft.com/office/drawing/2014/main" xmlns="" id="{1889B82A-0FED-4259-B743-ED0BC3E597B4}"/>
              </a:ext>
            </a:extLst>
          </p:cNvPr>
          <p:cNvPicPr>
            <a:picLocks noChangeAspect="1"/>
          </p:cNvPicPr>
          <p:nvPr/>
        </p:nvPicPr>
        <p:blipFill>
          <a:blip r:embed="rId14"/>
          <a:stretch>
            <a:fillRect/>
          </a:stretch>
        </p:blipFill>
        <p:spPr>
          <a:xfrm>
            <a:off x="0" y="0"/>
            <a:ext cx="9144000" cy="1571612"/>
          </a:xfrm>
          <a:prstGeom prst="rect">
            <a:avLst/>
          </a:prstGeom>
        </p:spPr>
      </p:pic>
    </p:spTree>
    <p:extLst>
      <p:ext uri="{BB962C8B-B14F-4D97-AF65-F5344CB8AC3E}">
        <p14:creationId xmlns:p14="http://schemas.microsoft.com/office/powerpoint/2010/main" val="212728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752600"/>
            <a:ext cx="8686800" cy="4702165"/>
          </a:xfrm>
        </p:spPr>
        <p:txBody>
          <a:bodyPr>
            <a:normAutofit/>
          </a:bodyPr>
          <a:lstStyle/>
          <a:p>
            <a:pPr marL="0" indent="0" algn="just">
              <a:buNone/>
            </a:pPr>
            <a:r>
              <a:rPr lang="en-US" dirty="0" smtClean="0">
                <a:solidFill>
                  <a:srgbClr val="002060"/>
                </a:solidFill>
                <a:latin typeface="Simplified Arabic" pitchFamily="18" charset="-78"/>
                <a:cs typeface="Simplified Arabic" pitchFamily="18" charset="-78"/>
              </a:rPr>
              <a:t>Stages of coronavirus disease                      </a:t>
            </a:r>
          </a:p>
          <a:p>
            <a:pPr marL="0" indent="0" algn="just" rtl="0">
              <a:buNone/>
            </a:pPr>
            <a:r>
              <a:rPr lang="en-US" dirty="0" smtClean="0">
                <a:solidFill>
                  <a:srgbClr val="002060"/>
                </a:solidFill>
                <a:latin typeface="Simplified Arabic" pitchFamily="18" charset="-78"/>
                <a:cs typeface="Simplified Arabic" pitchFamily="18" charset="-78"/>
              </a:rPr>
              <a:t>1- The viral phase which is mild or asymptomatic in the majority (80%)</a:t>
            </a:r>
          </a:p>
          <a:p>
            <a:pPr marL="0" indent="0" algn="just" rtl="0">
              <a:buNone/>
            </a:pPr>
            <a:r>
              <a:rPr lang="en-US" dirty="0" smtClean="0">
                <a:solidFill>
                  <a:srgbClr val="002060"/>
                </a:solidFill>
                <a:latin typeface="Simplified Arabic" pitchFamily="18" charset="-78"/>
                <a:cs typeface="Simplified Arabic" pitchFamily="18" charset="-78"/>
              </a:rPr>
              <a:t>2-Hyperresponsivness of the immune system ( in the 20%)</a:t>
            </a:r>
          </a:p>
          <a:p>
            <a:pPr marL="0" indent="0" algn="just" rtl="0">
              <a:buNone/>
            </a:pPr>
            <a:r>
              <a:rPr lang="en-US" dirty="0" smtClean="0">
                <a:solidFill>
                  <a:srgbClr val="002060"/>
                </a:solidFill>
                <a:latin typeface="Simplified Arabic" pitchFamily="18" charset="-78"/>
                <a:cs typeface="Simplified Arabic" pitchFamily="18" charset="-78"/>
              </a:rPr>
              <a:t>3-Hypercoagulability</a:t>
            </a:r>
          </a:p>
          <a:p>
            <a:pPr marL="0" indent="0" algn="just" rtl="0">
              <a:buNone/>
            </a:pPr>
            <a:r>
              <a:rPr lang="en-US" dirty="0" smtClean="0">
                <a:solidFill>
                  <a:srgbClr val="002060"/>
                </a:solidFill>
                <a:latin typeface="Simplified Arabic" pitchFamily="18" charset="-78"/>
                <a:cs typeface="Simplified Arabic" pitchFamily="18" charset="-78"/>
              </a:rPr>
              <a:t>4-Organ injury and failure occurs.</a:t>
            </a:r>
            <a:endParaRPr lang="en-US"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36968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5F1E6-F235-45D9-ADF3-D67913E40695}"/>
              </a:ext>
            </a:extLst>
          </p:cNvPr>
          <p:cNvSpPr>
            <a:spLocks noGrp="1"/>
          </p:cNvSpPr>
          <p:nvPr>
            <p:ph type="title"/>
          </p:nvPr>
        </p:nvSpPr>
        <p:spPr>
          <a:xfrm>
            <a:off x="457200" y="5157192"/>
            <a:ext cx="8229600" cy="1872208"/>
          </a:xfrm>
        </p:spPr>
        <p:txBody>
          <a:bodyPr>
            <a:noAutofit/>
          </a:bodyPr>
          <a:lstStyle/>
          <a:p>
            <a:pPr algn="just" rtl="0"/>
            <a:r>
              <a:rPr lang="en-US" sz="900" b="1" dirty="0"/>
              <a:t>Translational overview of COVID-19.</a:t>
            </a:r>
            <a:r>
              <a:rPr lang="en-US" sz="900" dirty="0"/>
              <a:t> Kinetics of IgM and IgG antibodies is shown. The dynamics of SARS-CoV-2 seroconversion is still under study as is the long-term immunity. Positivity of PCR for SARS-CoV-2 could last more than 25 days after the onset of disease. About 80% of patients develop no symptoms or present with a mild/moderate disease. Initially, infection of SARS-CoV-2 through the ACE2 receptor decreases the production of IFN type I and III, with a paradoxical increased secretion of chemokines which stimulate migration of innate immune cells to the lungs. This process takes place in the early stages of the disease. Then, migration of T and B cells, stimulated by chemokines, favors an increase of Th1/Th17 cytokines that perpetuate inflammation. Other cells such as neutrophils are thought to produce </a:t>
            </a:r>
            <a:r>
              <a:rPr lang="en-US" sz="900" dirty="0" err="1"/>
              <a:t>NETosis</a:t>
            </a:r>
            <a:r>
              <a:rPr lang="en-US" sz="900" dirty="0"/>
              <a:t> which may help to increase inflammation and produce the release of cryptic antigens leading to autoimmune phenomena. </a:t>
            </a:r>
            <a:r>
              <a:rPr lang="en-US" sz="900" b="1" dirty="0"/>
              <a:t>*</a:t>
            </a:r>
            <a:r>
              <a:rPr lang="en-US" sz="900" dirty="0"/>
              <a:t>All these markers are risk factors of progression of disease. Adapted from Ref. [</a:t>
            </a:r>
            <a:r>
              <a:rPr lang="en-US" sz="900" baseline="30000" dirty="0">
                <a:hlinkClick r:id="rId2"/>
              </a:rPr>
              <a:t>[4]</a:t>
            </a:r>
            <a:r>
              <a:rPr lang="en-US" sz="900" baseline="30000" dirty="0"/>
              <a:t>, </a:t>
            </a:r>
            <a:r>
              <a:rPr lang="en-US" sz="900" baseline="30000" dirty="0">
                <a:hlinkClick r:id="rId3"/>
              </a:rPr>
              <a:t>[5]</a:t>
            </a:r>
            <a:r>
              <a:rPr lang="en-US" sz="900" baseline="30000" dirty="0"/>
              <a:t>, </a:t>
            </a:r>
            <a:r>
              <a:rPr lang="en-US" sz="900" baseline="30000" dirty="0">
                <a:hlinkClick r:id="rId4"/>
              </a:rPr>
              <a:t>[6]</a:t>
            </a:r>
            <a:r>
              <a:rPr lang="en-US" sz="900" baseline="30000" dirty="0"/>
              <a:t>, </a:t>
            </a:r>
            <a:r>
              <a:rPr lang="en-US" sz="900" baseline="30000" dirty="0">
                <a:hlinkClick r:id="rId5"/>
              </a:rPr>
              <a:t>[7]</a:t>
            </a:r>
            <a:r>
              <a:rPr lang="en-US" sz="900" baseline="30000" dirty="0"/>
              <a:t>, </a:t>
            </a:r>
            <a:r>
              <a:rPr lang="en-US" sz="900" baseline="30000" dirty="0">
                <a:hlinkClick r:id="rId6"/>
              </a:rPr>
              <a:t>[8]</a:t>
            </a:r>
            <a:r>
              <a:rPr lang="en-US" sz="900" dirty="0"/>
              <a:t>]. ACE2: Angiotensin-converting enzyme 2; ADE: Antibody-dependent enhancement; ARDS: Acute respiratory distress syndrome; ASC: Apoptosis-associated speck-like protein containing a CARD; CCL: Chemokine (C–C motif) ligand; CRP: C reactive protein; CXCL: chemokine (C-X-C motif) ligand; ESR: Erythrocyte sedimentation rate; ICU: Intensive care unit; Ig: Immunoglobulin; IFN: Interferon; IL: Interleukin; IP10: Interferon-inducible protein 10; LDH: lactate dehydrogenase; </a:t>
            </a:r>
            <a:r>
              <a:rPr lang="en-US" sz="900" dirty="0" err="1"/>
              <a:t>NAbs</a:t>
            </a:r>
            <a:r>
              <a:rPr lang="en-US" sz="900" dirty="0"/>
              <a:t>: Neutralizing antibodies; NK: Natural killer; PCR: Polymerase chain reaction; PCT: Procalcitonin; RNA: Ribonucleic acid; MIP1α: Macrophage inflammatory protein 1α; SARS-CoV-2: severe acute respiratory syndrome coronavirus 2; Th: T helper; TMPRSS2: Transmembrane protease serine 2; TNF: Tumoral necrosis factor.</a:t>
            </a:r>
          </a:p>
        </p:txBody>
      </p:sp>
      <p:pic>
        <p:nvPicPr>
          <p:cNvPr id="8" name="عنصر نائب للمحتوى 6" descr="Capture6.PNG">
            <a:extLst>
              <a:ext uri="{FF2B5EF4-FFF2-40B4-BE49-F238E27FC236}">
                <a16:creationId xmlns:a16="http://schemas.microsoft.com/office/drawing/2014/main" xmlns="" id="{E3FCC91B-48CA-40F7-9B35-032630569541}"/>
              </a:ext>
            </a:extLst>
          </p:cNvPr>
          <p:cNvPicPr>
            <a:picLocks noGrp="1" noChangeAspect="1"/>
          </p:cNvPicPr>
          <p:nvPr>
            <p:ph sz="half" idx="1"/>
          </p:nvPr>
        </p:nvPicPr>
        <p:blipFill>
          <a:blip r:embed="rId7"/>
          <a:stretch>
            <a:fillRect/>
          </a:stretch>
        </p:blipFill>
        <p:spPr>
          <a:xfrm>
            <a:off x="0" y="0"/>
            <a:ext cx="9144000" cy="1571612"/>
          </a:xfrm>
        </p:spPr>
      </p:pic>
      <p:pic>
        <p:nvPicPr>
          <p:cNvPr id="7" name="Picture 6">
            <a:extLst>
              <a:ext uri="{FF2B5EF4-FFF2-40B4-BE49-F238E27FC236}">
                <a16:creationId xmlns:a16="http://schemas.microsoft.com/office/drawing/2014/main" xmlns="" id="{A96CB76C-DCD8-4E11-9694-4F396976C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632" y="302655"/>
            <a:ext cx="6145832" cy="4998553"/>
          </a:xfrm>
          <a:prstGeom prst="rect">
            <a:avLst/>
          </a:prstGeom>
        </p:spPr>
      </p:pic>
    </p:spTree>
    <p:extLst>
      <p:ext uri="{BB962C8B-B14F-4D97-AF65-F5344CB8AC3E}">
        <p14:creationId xmlns:p14="http://schemas.microsoft.com/office/powerpoint/2010/main" val="377483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77" y="1421904"/>
            <a:ext cx="8229600" cy="1143000"/>
          </a:xfrm>
        </p:spPr>
        <p:txBody>
          <a:bodyPr/>
          <a:lstStyle/>
          <a:p>
            <a:pPr algn="ctr" rtl="1"/>
            <a:r>
              <a:rPr lang="ar-SY" b="1" dirty="0">
                <a:latin typeface="Adobe Arabic" panose="02040503050201020203" pitchFamily="18" charset="-78"/>
                <a:cs typeface="Adobe Arabic" panose="02040503050201020203" pitchFamily="18" charset="-78"/>
              </a:rPr>
              <a:t>داء كاوزاكي </a:t>
            </a:r>
            <a:r>
              <a:rPr lang="en-US" b="1" dirty="0">
                <a:latin typeface="Adobe Arabic" panose="02040503050201020203" pitchFamily="18" charset="-78"/>
                <a:cs typeface="Adobe Arabic" panose="02040503050201020203" pitchFamily="18" charset="-78"/>
              </a:rPr>
              <a:t>Kawasaki Disease </a:t>
            </a:r>
          </a:p>
        </p:txBody>
      </p:sp>
      <p:sp>
        <p:nvSpPr>
          <p:cNvPr id="3" name="Content Placeholder 2"/>
          <p:cNvSpPr>
            <a:spLocks noGrp="1"/>
          </p:cNvSpPr>
          <p:nvPr>
            <p:ph idx="1"/>
          </p:nvPr>
        </p:nvSpPr>
        <p:spPr>
          <a:xfrm>
            <a:off x="3635896" y="2708920"/>
            <a:ext cx="5054709" cy="4051410"/>
          </a:xfrm>
        </p:spPr>
        <p:txBody>
          <a:bodyPr>
            <a:normAutofit/>
          </a:bodyPr>
          <a:lstStyle/>
          <a:p>
            <a:pPr marL="0" indent="0" algn="just" rtl="1">
              <a:lnSpc>
                <a:spcPct val="120000"/>
              </a:lnSpc>
              <a:buNone/>
            </a:pPr>
            <a:r>
              <a:rPr lang="ar-SY" sz="1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داء كاوزاكي، والذي يُعرَف أيضاً بمتلازمة العقدة اللمفاوية المخاطية الجلدية، هو مرض يصيب الأطفال دون سن الخمس سنوات ويتميز بحدوث التهاب حاد بالأوعية المتوسطة والصغيرة وهو من أشيع أسباب التهابات الأوعية عند الأطفال. تشمل أعراض المرض الحرارة والطفح الجلدي والتهاب الملتحمة واحمرار ووذمة في الراحتين والأخمصين وتبدلات في الأغشية المخاطية الفموية (لسان الفريز) وضخامة عقد لمفاوية رقبية. يختلف معدل الوقوع بين الدول، فهو الأعلى في اليابان بمعدل 250 حالة من كل 100 ألف طفل تحت عمر الخمس سنوات، مُقارنةً مع الولايات المتحدة بمعدل 25 حالة من كل 100 ألف طفل تحت عمر الخمس سنوات. أهم اختلاطات داء كاوزاكي هو حدوث أمهات دم بالشرايين الإكليلية.</a:t>
            </a:r>
            <a:endParaRPr lang="en-US" sz="1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gn="just" rtl="1">
              <a:buFont typeface="Wingdings" panose="05000000000000000000" pitchFamily="2" charset="2"/>
              <a:buChar char="v"/>
            </a:pPr>
            <a:endParaRPr lang="ar-SY" sz="18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195136"/>
            <a:ext cx="2883889" cy="4747753"/>
          </a:xfrm>
          <a:prstGeom prst="rect">
            <a:avLst/>
          </a:prstGeom>
        </p:spPr>
      </p:pic>
      <p:pic>
        <p:nvPicPr>
          <p:cNvPr id="5" name="عنصر نائب للمحتوى 6" descr="Capture6.PNG">
            <a:extLst>
              <a:ext uri="{FF2B5EF4-FFF2-40B4-BE49-F238E27FC236}">
                <a16:creationId xmlns:a16="http://schemas.microsoft.com/office/drawing/2014/main" xmlns="" id="{20269C51-936C-44E8-9F83-47E13F884F90}"/>
              </a:ext>
            </a:extLst>
          </p:cNvPr>
          <p:cNvPicPr>
            <a:picLocks noChangeAspect="1"/>
          </p:cNvPicPr>
          <p:nvPr/>
        </p:nvPicPr>
        <p:blipFill>
          <a:blip r:embed="rId3"/>
          <a:stretch>
            <a:fillRect/>
          </a:stretch>
        </p:blipFill>
        <p:spPr>
          <a:xfrm>
            <a:off x="2096" y="0"/>
            <a:ext cx="9144000" cy="1571612"/>
          </a:xfrm>
          <a:prstGeom prst="rect">
            <a:avLst/>
          </a:prstGeom>
        </p:spPr>
      </p:pic>
    </p:spTree>
    <p:extLst>
      <p:ext uri="{BB962C8B-B14F-4D97-AF65-F5344CB8AC3E}">
        <p14:creationId xmlns:p14="http://schemas.microsoft.com/office/powerpoint/2010/main" val="590145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 y="1569583"/>
            <a:ext cx="8229600" cy="1143000"/>
          </a:xfrm>
        </p:spPr>
        <p:txBody>
          <a:bodyPr/>
          <a:lstStyle/>
          <a:p>
            <a:pPr algn="ctr" rtl="1"/>
            <a:r>
              <a:rPr lang="ar-SY" b="1" dirty="0">
                <a:latin typeface="Adobe Arabic" panose="02040503050201020203" pitchFamily="18" charset="-78"/>
                <a:cs typeface="Adobe Arabic" panose="02040503050201020203" pitchFamily="18" charset="-78"/>
              </a:rPr>
              <a:t>معايير تشخيص داء كاوزاكي</a:t>
            </a:r>
            <a:endParaRPr lang="en-US"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727363" y="2712583"/>
            <a:ext cx="7639397" cy="4145417"/>
          </a:xfrm>
        </p:spPr>
        <p:txBody>
          <a:bodyPr>
            <a:normAutofit/>
          </a:bodyPr>
          <a:lstStyle/>
          <a:p>
            <a:pPr marL="428625" indent="-428625">
              <a:buFont typeface="+mj-lt"/>
              <a:buAutoNum type="romanUcPeriod"/>
            </a:pPr>
            <a:r>
              <a:rPr lang="ar-SY" sz="2100" dirty="0">
                <a:latin typeface="Adobe Arabic" panose="02040503050201020203" pitchFamily="18" charset="-78"/>
                <a:cs typeface="Adobe Arabic" panose="02040503050201020203" pitchFamily="18" charset="-78"/>
              </a:rPr>
              <a:t>ترفع حروري غير مفسر مستمر ل 5 أيام على الأقل.</a:t>
            </a:r>
            <a:endParaRPr lang="en-US" sz="2100" dirty="0">
              <a:latin typeface="Adobe Arabic" panose="02040503050201020203" pitchFamily="18" charset="-78"/>
              <a:cs typeface="Adobe Arabic" panose="02040503050201020203" pitchFamily="18" charset="-78"/>
            </a:endParaRPr>
          </a:p>
          <a:p>
            <a:pPr marL="428625" indent="-428625">
              <a:buFont typeface="+mj-lt"/>
              <a:buAutoNum type="romanUcPeriod"/>
            </a:pPr>
            <a:r>
              <a:rPr lang="ar-SY" sz="2100" dirty="0">
                <a:latin typeface="Adobe Arabic" panose="02040503050201020203" pitchFamily="18" charset="-78"/>
                <a:cs typeface="Adobe Arabic" panose="02040503050201020203" pitchFamily="18" charset="-78"/>
              </a:rPr>
              <a:t>وجود 4 موجودات سريرية على الأقل من الـ5 التالية:</a:t>
            </a:r>
            <a:endParaRPr lang="en-US" sz="2100" dirty="0">
              <a:latin typeface="Adobe Arabic" panose="02040503050201020203" pitchFamily="18" charset="-78"/>
              <a:cs typeface="Adobe Arabic" panose="02040503050201020203" pitchFamily="18" charset="-78"/>
            </a:endParaRPr>
          </a:p>
          <a:p>
            <a:pPr lvl="1" algn="r" rtl="1">
              <a:buFont typeface="Wingdings" panose="05000000000000000000" pitchFamily="2" charset="2"/>
              <a:buChar char="q"/>
            </a:pPr>
            <a:r>
              <a:rPr lang="ar-SY" sz="2100" dirty="0">
                <a:latin typeface="Adobe Arabic" panose="02040503050201020203" pitchFamily="18" charset="-78"/>
                <a:cs typeface="Adobe Arabic" panose="02040503050201020203" pitchFamily="18" charset="-78"/>
              </a:rPr>
              <a:t>احتقان ملتحمة ثنائي الجانب غير نتحي.</a:t>
            </a:r>
            <a:endParaRPr lang="en-US" sz="2100" dirty="0">
              <a:latin typeface="Adobe Arabic" panose="02040503050201020203" pitchFamily="18" charset="-78"/>
              <a:cs typeface="Adobe Arabic" panose="02040503050201020203" pitchFamily="18" charset="-78"/>
            </a:endParaRPr>
          </a:p>
          <a:p>
            <a:pPr lvl="1" algn="r" rtl="1">
              <a:buFont typeface="Wingdings" panose="05000000000000000000" pitchFamily="2" charset="2"/>
              <a:buChar char="q"/>
            </a:pPr>
            <a:r>
              <a:rPr lang="ar-SY" sz="2100" dirty="0">
                <a:latin typeface="Adobe Arabic" panose="02040503050201020203" pitchFamily="18" charset="-78"/>
                <a:cs typeface="Adobe Arabic" panose="02040503050201020203" pitchFamily="18" charset="-78"/>
              </a:rPr>
              <a:t>تبدلات في الأطراف المحيطية: احمرار الراحتين والأخمصين، توسف.</a:t>
            </a:r>
            <a:endParaRPr lang="en-US" sz="2100" dirty="0">
              <a:latin typeface="Adobe Arabic" panose="02040503050201020203" pitchFamily="18" charset="-78"/>
              <a:cs typeface="Adobe Arabic" panose="02040503050201020203" pitchFamily="18" charset="-78"/>
            </a:endParaRPr>
          </a:p>
          <a:p>
            <a:pPr lvl="1" algn="r" rtl="1">
              <a:buFont typeface="Wingdings" panose="05000000000000000000" pitchFamily="2" charset="2"/>
              <a:buChar char="q"/>
            </a:pPr>
            <a:r>
              <a:rPr lang="ar-SY" sz="2100" dirty="0">
                <a:latin typeface="Adobe Arabic" panose="02040503050201020203" pitchFamily="18" charset="-78"/>
                <a:cs typeface="Adobe Arabic" panose="02040503050201020203" pitchFamily="18" charset="-78"/>
              </a:rPr>
              <a:t>تبدلات في الأغشية المخاطية الفموية: احمرار الشفتين، لسان قرمزي.</a:t>
            </a:r>
            <a:endParaRPr lang="en-US" sz="2100" dirty="0">
              <a:latin typeface="Adobe Arabic" panose="02040503050201020203" pitchFamily="18" charset="-78"/>
              <a:cs typeface="Adobe Arabic" panose="02040503050201020203" pitchFamily="18" charset="-78"/>
            </a:endParaRPr>
          </a:p>
          <a:p>
            <a:pPr lvl="1" algn="r" rtl="1">
              <a:buFont typeface="Wingdings" panose="05000000000000000000" pitchFamily="2" charset="2"/>
              <a:buChar char="q"/>
            </a:pPr>
            <a:r>
              <a:rPr lang="ar-SY" sz="2100" dirty="0">
                <a:latin typeface="Adobe Arabic" panose="02040503050201020203" pitchFamily="18" charset="-78"/>
                <a:cs typeface="Adobe Arabic" panose="02040503050201020203" pitchFamily="18" charset="-78"/>
              </a:rPr>
              <a:t>طفح متعدد الأشكال.</a:t>
            </a:r>
            <a:endParaRPr lang="en-US" sz="2100" dirty="0">
              <a:latin typeface="Adobe Arabic" panose="02040503050201020203" pitchFamily="18" charset="-78"/>
              <a:cs typeface="Adobe Arabic" panose="02040503050201020203" pitchFamily="18" charset="-78"/>
            </a:endParaRPr>
          </a:p>
          <a:p>
            <a:pPr lvl="1" algn="r" rtl="1">
              <a:buFont typeface="Wingdings" panose="05000000000000000000" pitchFamily="2" charset="2"/>
              <a:buChar char="q"/>
            </a:pPr>
            <a:r>
              <a:rPr lang="ar-SY" sz="2100" dirty="0">
                <a:latin typeface="Adobe Arabic" panose="02040503050201020203" pitchFamily="18" charset="-78"/>
                <a:cs typeface="Adobe Arabic" panose="02040503050201020203" pitchFamily="18" charset="-78"/>
              </a:rPr>
              <a:t>اعتلال عقد لمفاوية رقبية: عقدة أو أكثر بحجم أكبر من 1.5 سم قطراً.</a:t>
            </a:r>
            <a:endParaRPr lang="en-US" sz="2100" dirty="0">
              <a:latin typeface="Adobe Arabic" panose="02040503050201020203" pitchFamily="18" charset="-78"/>
              <a:cs typeface="Adobe Arabic" panose="02040503050201020203" pitchFamily="18" charset="-78"/>
            </a:endParaRPr>
          </a:p>
          <a:p>
            <a:pPr marL="428625" indent="-428625">
              <a:buFont typeface="+mj-lt"/>
              <a:buAutoNum type="romanUcPeriod"/>
            </a:pPr>
            <a:r>
              <a:rPr lang="ar-SY" sz="2100" dirty="0">
                <a:latin typeface="Adobe Arabic" panose="02040503050201020203" pitchFamily="18" charset="-78"/>
                <a:cs typeface="Adobe Arabic" panose="02040503050201020203" pitchFamily="18" charset="-78"/>
              </a:rPr>
              <a:t>عدم وجود أي تفسير للترفع الحروري أو الموجودات السابقة.</a:t>
            </a:r>
          </a:p>
          <a:p>
            <a:pPr lvl="0" algn="r" rtl="1">
              <a:buFont typeface="Wingdings" panose="05000000000000000000" pitchFamily="2" charset="2"/>
              <a:buChar char="ü"/>
            </a:pPr>
            <a:r>
              <a:rPr lang="ar-SY" sz="2100" dirty="0">
                <a:latin typeface="Adobe Arabic" panose="02040503050201020203" pitchFamily="18" charset="-78"/>
                <a:cs typeface="Adobe Arabic" panose="02040503050201020203" pitchFamily="18" charset="-78"/>
              </a:rPr>
              <a:t>في كاوزاكي غير النموذجي يُكتفى بوجود 2 من الموجودات السريرية السابقة مع وجود الترفع الحروري لـ5 أيام على الأقل.</a:t>
            </a:r>
            <a:endParaRPr lang="en-US" sz="2100" dirty="0">
              <a:latin typeface="Adobe Arabic" panose="02040503050201020203" pitchFamily="18" charset="-78"/>
              <a:cs typeface="Adobe Arabic" panose="02040503050201020203" pitchFamily="18" charset="-78"/>
            </a:endParaRPr>
          </a:p>
          <a:p>
            <a:pPr algn="r" rtl="1">
              <a:buFont typeface="Wingdings" panose="05000000000000000000" pitchFamily="2" charset="2"/>
              <a:buChar char="v"/>
            </a:pPr>
            <a:endParaRPr lang="ar-SY" sz="2400" dirty="0">
              <a:latin typeface="Adobe Arabic" panose="02040503050201020203" pitchFamily="18" charset="-78"/>
              <a:cs typeface="Adobe Arabic" panose="02040503050201020203" pitchFamily="18" charset="-78"/>
            </a:endParaRPr>
          </a:p>
        </p:txBody>
      </p:sp>
      <p:pic>
        <p:nvPicPr>
          <p:cNvPr id="4" name="عنصر نائب للمحتوى 6" descr="Capture6.PNG">
            <a:extLst>
              <a:ext uri="{FF2B5EF4-FFF2-40B4-BE49-F238E27FC236}">
                <a16:creationId xmlns:a16="http://schemas.microsoft.com/office/drawing/2014/main" xmlns="" id="{1CEBBB35-D515-4981-BE6C-C4D996AEB9D4}"/>
              </a:ext>
            </a:extLst>
          </p:cNvPr>
          <p:cNvPicPr>
            <a:picLocks noChangeAspect="1"/>
          </p:cNvPicPr>
          <p:nvPr/>
        </p:nvPicPr>
        <p:blipFill>
          <a:blip r:embed="rId2"/>
          <a:stretch>
            <a:fillRect/>
          </a:stretch>
        </p:blipFill>
        <p:spPr>
          <a:xfrm>
            <a:off x="0" y="0"/>
            <a:ext cx="9144000" cy="1571612"/>
          </a:xfrm>
          <a:prstGeom prst="rect">
            <a:avLst/>
          </a:prstGeom>
        </p:spPr>
      </p:pic>
    </p:spTree>
    <p:extLst>
      <p:ext uri="{BB962C8B-B14F-4D97-AF65-F5344CB8AC3E}">
        <p14:creationId xmlns:p14="http://schemas.microsoft.com/office/powerpoint/2010/main" val="4188832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00808"/>
            <a:ext cx="9144000" cy="1202356"/>
          </a:xfrm>
        </p:spPr>
        <p:txBody>
          <a:bodyPr>
            <a:noAutofit/>
          </a:bodyPr>
          <a:lstStyle/>
          <a:p>
            <a:pPr algn="ctr" rtl="1"/>
            <a:r>
              <a:rPr lang="ar-SY" sz="27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المتلازمة الالتهابية عديدة الأجهزة عند الأطفال</a:t>
            </a:r>
            <a:br>
              <a:rPr lang="ar-SY" sz="27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br>
            <a:r>
              <a:rPr lang="en-US" sz="3000" b="1"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Multisystem Inflammatory Syndrome In Children</a:t>
            </a:r>
          </a:p>
        </p:txBody>
      </p:sp>
      <p:sp>
        <p:nvSpPr>
          <p:cNvPr id="3" name="Content Placeholder 2"/>
          <p:cNvSpPr>
            <a:spLocks noGrp="1"/>
          </p:cNvSpPr>
          <p:nvPr>
            <p:ph idx="1"/>
          </p:nvPr>
        </p:nvSpPr>
        <p:spPr>
          <a:xfrm>
            <a:off x="539553" y="3032361"/>
            <a:ext cx="8073184" cy="3825640"/>
          </a:xfrm>
        </p:spPr>
        <p:txBody>
          <a:bodyPr>
            <a:normAutofit fontScale="92500" lnSpcReduction="20000"/>
          </a:bodyPr>
          <a:lstStyle/>
          <a:p>
            <a:pPr algn="r" rtl="1">
              <a:lnSpc>
                <a:spcPct val="120000"/>
              </a:lnSpc>
              <a:buFont typeface="Wingdings" panose="05000000000000000000" pitchFamily="2" charset="2"/>
              <a:buChar char="v"/>
            </a:pPr>
            <a:r>
              <a:rPr lang="ar-SY" sz="1800" b="1" dirty="0">
                <a:latin typeface="Adobe Arabic" panose="02040503050201020203" pitchFamily="18" charset="-78"/>
                <a:cs typeface="Adobe Arabic" panose="02040503050201020203" pitchFamily="18" charset="-78"/>
              </a:rPr>
              <a:t>في نيسان 2020 وردت تقارير من المملكة المتحدة وثّقت حدوث تظاهرات سريرية لدى الأطفال مشابهة لما يحدث في داء كاوزاكي غير النموذجي مع وجود دليل مخبري على إصابة حديثة بفيروس </a:t>
            </a:r>
            <a:r>
              <a:rPr lang="en-US" sz="1800" b="1" dirty="0">
                <a:latin typeface="Adobe Arabic" panose="02040503050201020203" pitchFamily="18" charset="-78"/>
                <a:cs typeface="Adobe Arabic" panose="02040503050201020203" pitchFamily="18" charset="-78"/>
              </a:rPr>
              <a:t>SARS-CoV-2</a:t>
            </a:r>
            <a:r>
              <a:rPr lang="ar-SY" sz="1800" b="1" dirty="0">
                <a:latin typeface="Adobe Arabic" panose="02040503050201020203" pitchFamily="18" charset="-78"/>
                <a:cs typeface="Adobe Arabic" panose="02040503050201020203" pitchFamily="18" charset="-78"/>
              </a:rPr>
              <a:t>، ومنذ ذلك الحين توالت العديد من التقارير عن أطفال مصابين بشكل مماثل في أنحاء أخرى من العالم. أُطلِق على هذه الحالة مصطلح المتلازمة الالتهابية عديدة الأجهزة عند الأطفال </a:t>
            </a:r>
            <a:r>
              <a:rPr lang="en-US" sz="1800" b="1" dirty="0">
                <a:latin typeface="Adobe Arabic" panose="02040503050201020203" pitchFamily="18" charset="-78"/>
                <a:cs typeface="Adobe Arabic" panose="02040503050201020203" pitchFamily="18" charset="-78"/>
              </a:rPr>
              <a:t>Multisystem Inflammatory Syndrome In Children</a:t>
            </a:r>
            <a:r>
              <a:rPr lang="ar-SY" sz="1800" b="1" dirty="0">
                <a:latin typeface="Adobe Arabic" panose="02040503050201020203" pitchFamily="18" charset="-78"/>
                <a:cs typeface="Adobe Arabic" panose="02040503050201020203" pitchFamily="18" charset="-78"/>
              </a:rPr>
              <a:t> أو اختصاراً </a:t>
            </a:r>
            <a:r>
              <a:rPr lang="en-US" sz="1800" b="1" dirty="0">
                <a:latin typeface="Adobe Arabic" panose="02040503050201020203" pitchFamily="18" charset="-78"/>
                <a:cs typeface="Adobe Arabic" panose="02040503050201020203" pitchFamily="18" charset="-78"/>
              </a:rPr>
              <a:t>MIS-C</a:t>
            </a:r>
            <a:r>
              <a:rPr lang="ar-SY" sz="1800" b="1" dirty="0">
                <a:latin typeface="Adobe Arabic" panose="02040503050201020203" pitchFamily="18" charset="-78"/>
                <a:cs typeface="Adobe Arabic" panose="02040503050201020203" pitchFamily="18" charset="-78"/>
              </a:rPr>
              <a:t>.</a:t>
            </a:r>
            <a:endParaRPr lang="en-US" sz="1800" b="1" dirty="0">
              <a:latin typeface="Adobe Arabic" panose="02040503050201020203" pitchFamily="18" charset="-78"/>
              <a:cs typeface="Adobe Arabic" panose="02040503050201020203" pitchFamily="18" charset="-78"/>
            </a:endParaRPr>
          </a:p>
          <a:p>
            <a:pPr algn="r" rtl="1">
              <a:lnSpc>
                <a:spcPct val="120000"/>
              </a:lnSpc>
              <a:buFont typeface="Wingdings" panose="05000000000000000000" pitchFamily="2" charset="2"/>
              <a:buChar char="v"/>
            </a:pPr>
            <a:r>
              <a:rPr lang="ar-SY" sz="1800" b="1" dirty="0">
                <a:latin typeface="Adobe Arabic" panose="02040503050201020203" pitchFamily="18" charset="-78"/>
                <a:cs typeface="Adobe Arabic" panose="02040503050201020203" pitchFamily="18" charset="-78"/>
              </a:rPr>
              <a:t>معايير تشخيص </a:t>
            </a:r>
            <a:r>
              <a:rPr lang="en-US" sz="1800" b="1" dirty="0">
                <a:latin typeface="Adobe Arabic" panose="02040503050201020203" pitchFamily="18" charset="-78"/>
                <a:cs typeface="Adobe Arabic" panose="02040503050201020203" pitchFamily="18" charset="-78"/>
              </a:rPr>
              <a:t>MIS-C</a:t>
            </a:r>
            <a:r>
              <a:rPr lang="ar-SY" sz="1800" b="1" dirty="0">
                <a:latin typeface="Adobe Arabic" panose="02040503050201020203" pitchFamily="18" charset="-78"/>
                <a:cs typeface="Adobe Arabic" panose="02040503050201020203" pitchFamily="18" charset="-78"/>
              </a:rPr>
              <a:t>:</a:t>
            </a:r>
            <a:endParaRPr lang="en-US" sz="1800" b="1" dirty="0">
              <a:latin typeface="Adobe Arabic" panose="02040503050201020203" pitchFamily="18" charset="-78"/>
              <a:cs typeface="Adobe Arabic" panose="02040503050201020203" pitchFamily="18" charset="-78"/>
            </a:endParaRPr>
          </a:p>
          <a:p>
            <a:pPr marL="428625" indent="-428625">
              <a:lnSpc>
                <a:spcPct val="120000"/>
              </a:lnSpc>
              <a:buFont typeface="+mj-lt"/>
              <a:buAutoNum type="romanUcPeriod"/>
            </a:pPr>
            <a:r>
              <a:rPr lang="ar-SY" sz="1800" b="1" dirty="0">
                <a:latin typeface="Adobe Arabic" panose="02040503050201020203" pitchFamily="18" charset="-78"/>
                <a:cs typeface="Adobe Arabic" panose="02040503050201020203" pitchFamily="18" charset="-78"/>
              </a:rPr>
              <a:t>أي مريض أو طفل تحت عمر 21 سنة لديه حرارة، وارتفاع مشعرات التهابية، مع إصابة سريرية شديدة تتطلب الاستشفاء، ولديه إصابة بأكثر من عضوين (القلب، الكلية، الجهاز التنفسي، الجهاز الهضمي، إصابة جلدية، إصابة عصبية).</a:t>
            </a:r>
            <a:endParaRPr lang="en-US" sz="1800" b="1" dirty="0">
              <a:latin typeface="Adobe Arabic" panose="02040503050201020203" pitchFamily="18" charset="-78"/>
              <a:cs typeface="Adobe Arabic" panose="02040503050201020203" pitchFamily="18" charset="-78"/>
            </a:endParaRPr>
          </a:p>
          <a:p>
            <a:pPr marL="428625" indent="-428625">
              <a:lnSpc>
                <a:spcPct val="120000"/>
              </a:lnSpc>
              <a:buFont typeface="+mj-lt"/>
              <a:buAutoNum type="romanUcPeriod"/>
            </a:pPr>
            <a:r>
              <a:rPr lang="ar-SY" sz="1800" b="1" dirty="0">
                <a:latin typeface="Adobe Arabic" panose="02040503050201020203" pitchFamily="18" charset="-78"/>
                <a:cs typeface="Adobe Arabic" panose="02040503050201020203" pitchFamily="18" charset="-78"/>
              </a:rPr>
              <a:t>بدون وجود أي تشخيص آخر مفسر للأعراض.</a:t>
            </a:r>
            <a:endParaRPr lang="en-US" sz="1800" b="1" dirty="0">
              <a:latin typeface="Adobe Arabic" panose="02040503050201020203" pitchFamily="18" charset="-78"/>
              <a:cs typeface="Adobe Arabic" panose="02040503050201020203" pitchFamily="18" charset="-78"/>
            </a:endParaRPr>
          </a:p>
          <a:p>
            <a:pPr marL="428625" indent="-428625">
              <a:lnSpc>
                <a:spcPct val="120000"/>
              </a:lnSpc>
              <a:buFont typeface="+mj-lt"/>
              <a:buAutoNum type="romanUcPeriod"/>
            </a:pPr>
            <a:r>
              <a:rPr lang="ar-SY" sz="1800" b="1" dirty="0">
                <a:latin typeface="Adobe Arabic" panose="02040503050201020203" pitchFamily="18" charset="-78"/>
                <a:cs typeface="Adobe Arabic" panose="02040503050201020203" pitchFamily="18" charset="-78"/>
              </a:rPr>
              <a:t>أن يكون لدى المريض إصابة حالية أو سابقة بـ </a:t>
            </a:r>
            <a:r>
              <a:rPr lang="en-US" sz="1800" b="1" dirty="0">
                <a:latin typeface="Adobe Arabic" panose="02040503050201020203" pitchFamily="18" charset="-78"/>
                <a:cs typeface="Adobe Arabic" panose="02040503050201020203" pitchFamily="18" charset="-78"/>
              </a:rPr>
              <a:t>SARS-CoV-2</a:t>
            </a:r>
            <a:r>
              <a:rPr lang="ar-SY" sz="1800" b="1" dirty="0">
                <a:latin typeface="Adobe Arabic" panose="02040503050201020203" pitchFamily="18" charset="-78"/>
                <a:cs typeface="Adobe Arabic" panose="02040503050201020203" pitchFamily="18" charset="-78"/>
              </a:rPr>
              <a:t> </a:t>
            </a:r>
            <a:r>
              <a:rPr lang="en-US" sz="1800" b="1" dirty="0">
                <a:latin typeface="Adobe Arabic" panose="02040503050201020203" pitchFamily="18" charset="-78"/>
                <a:cs typeface="Adobe Arabic" panose="02040503050201020203" pitchFamily="18" charset="-78"/>
              </a:rPr>
              <a:t> </a:t>
            </a:r>
            <a:r>
              <a:rPr lang="ar-SY" sz="1800" b="1" dirty="0">
                <a:latin typeface="Adobe Arabic" panose="02040503050201020203" pitchFamily="18" charset="-78"/>
                <a:cs typeface="Adobe Arabic" panose="02040503050201020203" pitchFamily="18" charset="-78"/>
              </a:rPr>
              <a:t>مؤكدة إما بواسطة الـ </a:t>
            </a:r>
            <a:r>
              <a:rPr lang="en-US" sz="1800" b="1" dirty="0">
                <a:latin typeface="Adobe Arabic" panose="02040503050201020203" pitchFamily="18" charset="-78"/>
                <a:cs typeface="Adobe Arabic" panose="02040503050201020203" pitchFamily="18" charset="-78"/>
              </a:rPr>
              <a:t>PCR</a:t>
            </a:r>
            <a:r>
              <a:rPr lang="ar-SY" sz="1800" b="1" dirty="0">
                <a:latin typeface="Adobe Arabic" panose="02040503050201020203" pitchFamily="18" charset="-78"/>
                <a:cs typeface="Adobe Arabic" panose="02040503050201020203" pitchFamily="18" charset="-78"/>
              </a:rPr>
              <a:t> أو اختبار الأضداد، أو أن يكون لديه تعرض سابق لمريض مؤكد إصابته بـ </a:t>
            </a:r>
            <a:r>
              <a:rPr lang="en-US" sz="1800" b="1" dirty="0">
                <a:latin typeface="Adobe Arabic" panose="02040503050201020203" pitchFamily="18" charset="-78"/>
                <a:cs typeface="Adobe Arabic" panose="02040503050201020203" pitchFamily="18" charset="-78"/>
              </a:rPr>
              <a:t>COVID-19</a:t>
            </a:r>
            <a:r>
              <a:rPr lang="ar-SY" sz="1800" b="1" dirty="0">
                <a:latin typeface="Adobe Arabic" panose="02040503050201020203" pitchFamily="18" charset="-78"/>
                <a:cs typeface="Adobe Arabic" panose="02040503050201020203" pitchFamily="18" charset="-78"/>
              </a:rPr>
              <a:t> خلال الـ4 أسابيع السابقة لبدء الأعراض.</a:t>
            </a:r>
            <a:endParaRPr lang="en-US" sz="1800" b="1" dirty="0">
              <a:latin typeface="Adobe Arabic" panose="02040503050201020203" pitchFamily="18" charset="-78"/>
              <a:cs typeface="Adobe Arabic" panose="02040503050201020203" pitchFamily="18" charset="-78"/>
            </a:endParaRPr>
          </a:p>
          <a:p>
            <a:pPr algn="r" rtl="1">
              <a:lnSpc>
                <a:spcPct val="120000"/>
              </a:lnSpc>
              <a:buFont typeface="Wingdings" panose="05000000000000000000" pitchFamily="2" charset="2"/>
              <a:buChar char="v"/>
            </a:pPr>
            <a:endParaRPr lang="ar-SY" sz="1800" b="1" dirty="0">
              <a:latin typeface="Adobe Arabic" panose="02040503050201020203" pitchFamily="18" charset="-78"/>
              <a:cs typeface="Adobe Arabic" panose="02040503050201020203" pitchFamily="18" charset="-78"/>
            </a:endParaRPr>
          </a:p>
        </p:txBody>
      </p:sp>
      <p:pic>
        <p:nvPicPr>
          <p:cNvPr id="4" name="عنصر نائب للمحتوى 6" descr="Capture6.PNG">
            <a:extLst>
              <a:ext uri="{FF2B5EF4-FFF2-40B4-BE49-F238E27FC236}">
                <a16:creationId xmlns:a16="http://schemas.microsoft.com/office/drawing/2014/main" xmlns="" id="{99CD5362-F73B-49C9-AC2D-50FFED8A3DEB}"/>
              </a:ext>
            </a:extLst>
          </p:cNvPr>
          <p:cNvPicPr>
            <a:picLocks noChangeAspect="1"/>
          </p:cNvPicPr>
          <p:nvPr/>
        </p:nvPicPr>
        <p:blipFill>
          <a:blip r:embed="rId3"/>
          <a:stretch>
            <a:fillRect/>
          </a:stretch>
        </p:blipFill>
        <p:spPr>
          <a:xfrm>
            <a:off x="0" y="0"/>
            <a:ext cx="9144000" cy="1571612"/>
          </a:xfrm>
          <a:prstGeom prst="rect">
            <a:avLst/>
          </a:prstGeom>
        </p:spPr>
      </p:pic>
    </p:spTree>
    <p:extLst>
      <p:ext uri="{BB962C8B-B14F-4D97-AF65-F5344CB8AC3E}">
        <p14:creationId xmlns:p14="http://schemas.microsoft.com/office/powerpoint/2010/main" val="3783079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593395" y="1754690"/>
            <a:ext cx="5527137" cy="5103310"/>
          </a:xfrm>
          <a:prstGeom prst="ellipse">
            <a:avLst/>
          </a:prstGeom>
          <a:noFill/>
          <a:ln w="76200">
            <a:solidFill>
              <a:srgbClr val="F39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Oval 7"/>
          <p:cNvSpPr/>
          <p:nvPr/>
        </p:nvSpPr>
        <p:spPr>
          <a:xfrm>
            <a:off x="323528" y="1754690"/>
            <a:ext cx="5527137" cy="5059208"/>
          </a:xfrm>
          <a:prstGeom prst="ellipse">
            <a:avLst/>
          </a:prstGeom>
          <a:noFill/>
          <a:ln w="76200">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TextBox 8"/>
          <p:cNvSpPr txBox="1"/>
          <p:nvPr/>
        </p:nvSpPr>
        <p:spPr>
          <a:xfrm>
            <a:off x="4996621" y="1916832"/>
            <a:ext cx="3581612" cy="738664"/>
          </a:xfrm>
          <a:prstGeom prst="rect">
            <a:avLst/>
          </a:prstGeom>
          <a:noFill/>
        </p:spPr>
        <p:txBody>
          <a:bodyPr wrap="square" rtlCol="0">
            <a:spAutoFit/>
          </a:bodyPr>
          <a:lstStyle/>
          <a:p>
            <a:pPr algn="ctr" rtl="1"/>
            <a:r>
              <a:rPr lang="en-US" sz="2100" b="1" dirty="0">
                <a:solidFill>
                  <a:schemeClr val="tx2">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MIS-C</a:t>
            </a:r>
            <a:endParaRPr lang="ar-SY" sz="2100" b="1" dirty="0">
              <a:solidFill>
                <a:schemeClr val="tx2">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a:p>
            <a:pPr algn="ctr" rtl="1"/>
            <a:r>
              <a:rPr lang="ar-SY" sz="2100" b="1" dirty="0">
                <a:solidFill>
                  <a:schemeClr val="tx2">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أو كاوزاكي المحرض بـ </a:t>
            </a:r>
            <a:r>
              <a:rPr lang="en-US" sz="2100" b="1" dirty="0">
                <a:solidFill>
                  <a:schemeClr val="tx2">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COVID-19</a:t>
            </a:r>
          </a:p>
        </p:txBody>
      </p:sp>
      <p:sp>
        <p:nvSpPr>
          <p:cNvPr id="10" name="TextBox 9"/>
          <p:cNvSpPr txBox="1"/>
          <p:nvPr/>
        </p:nvSpPr>
        <p:spPr>
          <a:xfrm>
            <a:off x="1547664" y="2254721"/>
            <a:ext cx="2910455" cy="415498"/>
          </a:xfrm>
          <a:prstGeom prst="rect">
            <a:avLst/>
          </a:prstGeom>
          <a:noFill/>
        </p:spPr>
        <p:txBody>
          <a:bodyPr wrap="square" rtlCol="0">
            <a:spAutoFit/>
          </a:bodyPr>
          <a:lstStyle>
            <a:defPPr>
              <a:defRPr lang="ar-SA"/>
            </a:defPPr>
            <a:lvl1pPr algn="ctr">
              <a:defRPr sz="2100" b="1">
                <a:solidFill>
                  <a:schemeClr val="tx2">
                    <a:lumMod val="50000"/>
                  </a:schemeClr>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defRPr>
            </a:lvl1pPr>
          </a:lstStyle>
          <a:p>
            <a:r>
              <a:rPr lang="ar-SY" dirty="0"/>
              <a:t>كاوزاكي الكلاسيكي</a:t>
            </a:r>
            <a:endParaRPr lang="en-US" dirty="0"/>
          </a:p>
        </p:txBody>
      </p:sp>
      <p:sp>
        <p:nvSpPr>
          <p:cNvPr id="11" name="TextBox 10"/>
          <p:cNvSpPr txBox="1"/>
          <p:nvPr/>
        </p:nvSpPr>
        <p:spPr>
          <a:xfrm>
            <a:off x="5815709" y="4218156"/>
            <a:ext cx="2656441"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التهاب العضلة القلبية أشيع</a:t>
            </a:r>
            <a:endParaRPr lang="en-US" sz="2100" b="1" dirty="0">
              <a:latin typeface="Adobe Arabic" panose="02040503050201020203" pitchFamily="18" charset="-78"/>
              <a:cs typeface="Adobe Arabic" panose="02040503050201020203" pitchFamily="18" charset="-78"/>
            </a:endParaRPr>
          </a:p>
        </p:txBody>
      </p:sp>
      <p:sp>
        <p:nvSpPr>
          <p:cNvPr id="12" name="TextBox 11"/>
          <p:cNvSpPr txBox="1"/>
          <p:nvPr/>
        </p:nvSpPr>
        <p:spPr>
          <a:xfrm>
            <a:off x="5828789" y="3096849"/>
            <a:ext cx="2605620"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الأعراض الهضمية شائعة</a:t>
            </a:r>
            <a:endParaRPr lang="en-US" sz="2100" b="1" dirty="0">
              <a:latin typeface="Adobe Arabic" panose="02040503050201020203" pitchFamily="18" charset="-78"/>
              <a:cs typeface="Adobe Arabic" panose="02040503050201020203" pitchFamily="18" charset="-78"/>
            </a:endParaRPr>
          </a:p>
        </p:txBody>
      </p:sp>
      <p:sp>
        <p:nvSpPr>
          <p:cNvPr id="17" name="TextBox 16"/>
          <p:cNvSpPr txBox="1"/>
          <p:nvPr/>
        </p:nvSpPr>
        <p:spPr>
          <a:xfrm>
            <a:off x="1414644" y="4738216"/>
            <a:ext cx="1977209"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بدون تثبط لمفاويات</a:t>
            </a:r>
            <a:endParaRPr lang="en-US" sz="2100" b="1" dirty="0">
              <a:latin typeface="Adobe Arabic" panose="02040503050201020203" pitchFamily="18" charset="-78"/>
              <a:cs typeface="Adobe Arabic" panose="02040503050201020203" pitchFamily="18" charset="-78"/>
            </a:endParaRPr>
          </a:p>
        </p:txBody>
      </p:sp>
      <p:sp>
        <p:nvSpPr>
          <p:cNvPr id="18" name="TextBox 17"/>
          <p:cNvSpPr txBox="1"/>
          <p:nvPr/>
        </p:nvSpPr>
        <p:spPr>
          <a:xfrm>
            <a:off x="6112758" y="4696243"/>
            <a:ext cx="1603997"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تثبط لمفاويات</a:t>
            </a:r>
            <a:endParaRPr lang="en-US" sz="2100" b="1" dirty="0">
              <a:latin typeface="Adobe Arabic" panose="02040503050201020203" pitchFamily="18" charset="-78"/>
              <a:cs typeface="Adobe Arabic" panose="02040503050201020203" pitchFamily="18" charset="-78"/>
            </a:endParaRPr>
          </a:p>
        </p:txBody>
      </p:sp>
      <p:sp>
        <p:nvSpPr>
          <p:cNvPr id="24" name="TextBox 23"/>
          <p:cNvSpPr txBox="1"/>
          <p:nvPr/>
        </p:nvSpPr>
        <p:spPr>
          <a:xfrm>
            <a:off x="1311581" y="2942667"/>
            <a:ext cx="2281814"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الأعراض الهضمية نادرة</a:t>
            </a:r>
            <a:endParaRPr lang="en-US" sz="2100" b="1" dirty="0">
              <a:latin typeface="Adobe Arabic" panose="02040503050201020203" pitchFamily="18" charset="-78"/>
              <a:cs typeface="Adobe Arabic" panose="02040503050201020203" pitchFamily="18" charset="-78"/>
            </a:endParaRPr>
          </a:p>
        </p:txBody>
      </p:sp>
      <p:sp>
        <p:nvSpPr>
          <p:cNvPr id="25" name="TextBox 24"/>
          <p:cNvSpPr txBox="1"/>
          <p:nvPr/>
        </p:nvSpPr>
        <p:spPr>
          <a:xfrm>
            <a:off x="1125871" y="3555322"/>
            <a:ext cx="2307890"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الصدمة الدورانية نادرة</a:t>
            </a:r>
            <a:endParaRPr lang="en-US" sz="2100" b="1" dirty="0">
              <a:latin typeface="Adobe Arabic" panose="02040503050201020203" pitchFamily="18" charset="-78"/>
              <a:cs typeface="Adobe Arabic" panose="02040503050201020203" pitchFamily="18" charset="-78"/>
            </a:endParaRPr>
          </a:p>
        </p:txBody>
      </p:sp>
      <p:sp>
        <p:nvSpPr>
          <p:cNvPr id="26" name="TextBox 25"/>
          <p:cNvSpPr txBox="1"/>
          <p:nvPr/>
        </p:nvSpPr>
        <p:spPr>
          <a:xfrm>
            <a:off x="5847499" y="3606332"/>
            <a:ext cx="3027862"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الصدمة الدورانية أكثر تواتراً</a:t>
            </a:r>
            <a:endParaRPr lang="en-US" sz="2100" b="1" dirty="0">
              <a:latin typeface="Adobe Arabic" panose="02040503050201020203" pitchFamily="18" charset="-78"/>
              <a:cs typeface="Adobe Arabic" panose="02040503050201020203" pitchFamily="18" charset="-78"/>
            </a:endParaRPr>
          </a:p>
        </p:txBody>
      </p:sp>
      <p:sp>
        <p:nvSpPr>
          <p:cNvPr id="27" name="TextBox 26"/>
          <p:cNvSpPr txBox="1"/>
          <p:nvPr/>
        </p:nvSpPr>
        <p:spPr>
          <a:xfrm>
            <a:off x="531574" y="4157612"/>
            <a:ext cx="3132503"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التهاب العضلة القلبية أقل تواتراً</a:t>
            </a:r>
            <a:endParaRPr lang="en-US" sz="2100" b="1" dirty="0">
              <a:latin typeface="Adobe Arabic" panose="02040503050201020203" pitchFamily="18" charset="-78"/>
              <a:cs typeface="Adobe Arabic" panose="02040503050201020203" pitchFamily="18" charset="-78"/>
            </a:endParaRPr>
          </a:p>
        </p:txBody>
      </p:sp>
      <p:sp>
        <p:nvSpPr>
          <p:cNvPr id="2" name="TextBox 1"/>
          <p:cNvSpPr txBox="1"/>
          <p:nvPr/>
        </p:nvSpPr>
        <p:spPr>
          <a:xfrm>
            <a:off x="3869339" y="2722560"/>
            <a:ext cx="1605205" cy="738664"/>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ترفع حروري أكثر من 5 أيام</a:t>
            </a:r>
          </a:p>
        </p:txBody>
      </p:sp>
      <p:sp>
        <p:nvSpPr>
          <p:cNvPr id="22" name="TextBox 21"/>
          <p:cNvSpPr txBox="1"/>
          <p:nvPr/>
        </p:nvSpPr>
        <p:spPr>
          <a:xfrm>
            <a:off x="3715635" y="3576640"/>
            <a:ext cx="1889859"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طفح متعدد الأشكال</a:t>
            </a:r>
            <a:endParaRPr lang="en-US" sz="2100" b="1" dirty="0">
              <a:latin typeface="Adobe Arabic" panose="02040503050201020203" pitchFamily="18" charset="-78"/>
              <a:cs typeface="Adobe Arabic" panose="02040503050201020203" pitchFamily="18" charset="-78"/>
            </a:endParaRPr>
          </a:p>
        </p:txBody>
      </p:sp>
      <p:sp>
        <p:nvSpPr>
          <p:cNvPr id="23" name="TextBox 22"/>
          <p:cNvSpPr txBox="1"/>
          <p:nvPr/>
        </p:nvSpPr>
        <p:spPr>
          <a:xfrm>
            <a:off x="3714157" y="3986863"/>
            <a:ext cx="1753002"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احتقان الملتحمة</a:t>
            </a:r>
            <a:endParaRPr lang="en-US" sz="2100" b="1" dirty="0">
              <a:latin typeface="Adobe Arabic" panose="02040503050201020203" pitchFamily="18" charset="-78"/>
              <a:cs typeface="Adobe Arabic" panose="02040503050201020203" pitchFamily="18" charset="-78"/>
            </a:endParaRPr>
          </a:p>
        </p:txBody>
      </p:sp>
      <p:sp>
        <p:nvSpPr>
          <p:cNvPr id="28" name="TextBox 27"/>
          <p:cNvSpPr txBox="1"/>
          <p:nvPr/>
        </p:nvSpPr>
        <p:spPr>
          <a:xfrm>
            <a:off x="3485052" y="4492463"/>
            <a:ext cx="2373777"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تبدلات الأغشية المخاطية</a:t>
            </a:r>
            <a:endParaRPr lang="en-US" sz="2100" b="1" dirty="0">
              <a:latin typeface="Adobe Arabic" panose="02040503050201020203" pitchFamily="18" charset="-78"/>
              <a:cs typeface="Adobe Arabic" panose="02040503050201020203" pitchFamily="18" charset="-78"/>
            </a:endParaRPr>
          </a:p>
        </p:txBody>
      </p:sp>
      <p:sp>
        <p:nvSpPr>
          <p:cNvPr id="30" name="TextBox 29"/>
          <p:cNvSpPr txBox="1"/>
          <p:nvPr/>
        </p:nvSpPr>
        <p:spPr>
          <a:xfrm>
            <a:off x="4136244" y="4907961"/>
            <a:ext cx="1301339" cy="1061829"/>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ضخامة عقد لمفاوية رقبية</a:t>
            </a:r>
            <a:endParaRPr lang="en-US" sz="2100" b="1" dirty="0">
              <a:latin typeface="Adobe Arabic" panose="02040503050201020203" pitchFamily="18" charset="-78"/>
              <a:cs typeface="Adobe Arabic" panose="02040503050201020203" pitchFamily="18" charset="-78"/>
            </a:endParaRPr>
          </a:p>
        </p:txBody>
      </p:sp>
      <p:sp>
        <p:nvSpPr>
          <p:cNvPr id="31" name="TextBox 30"/>
          <p:cNvSpPr txBox="1"/>
          <p:nvPr/>
        </p:nvSpPr>
        <p:spPr>
          <a:xfrm>
            <a:off x="5723834" y="5226061"/>
            <a:ext cx="2775570" cy="738664"/>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ارتفاع المشعرات الالتهابية لقيم أكبر</a:t>
            </a:r>
            <a:endParaRPr lang="en-US" sz="2100" b="1" dirty="0">
              <a:latin typeface="Adobe Arabic" panose="02040503050201020203" pitchFamily="18" charset="-78"/>
              <a:cs typeface="Adobe Arabic" panose="02040503050201020203" pitchFamily="18" charset="-78"/>
            </a:endParaRPr>
          </a:p>
        </p:txBody>
      </p:sp>
      <p:sp>
        <p:nvSpPr>
          <p:cNvPr id="32" name="TextBox 31"/>
          <p:cNvSpPr txBox="1"/>
          <p:nvPr/>
        </p:nvSpPr>
        <p:spPr>
          <a:xfrm>
            <a:off x="971600" y="5188090"/>
            <a:ext cx="2667538" cy="738664"/>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ارتفاع المشعرات الالتهابية ولكن بقيم أقل</a:t>
            </a:r>
            <a:endParaRPr lang="en-US" sz="2100" b="1" dirty="0">
              <a:latin typeface="Adobe Arabic" panose="02040503050201020203" pitchFamily="18" charset="-78"/>
              <a:cs typeface="Adobe Arabic" panose="02040503050201020203" pitchFamily="18" charset="-78"/>
            </a:endParaRPr>
          </a:p>
        </p:txBody>
      </p:sp>
      <p:sp>
        <p:nvSpPr>
          <p:cNvPr id="33" name="TextBox 32"/>
          <p:cNvSpPr txBox="1"/>
          <p:nvPr/>
        </p:nvSpPr>
        <p:spPr>
          <a:xfrm>
            <a:off x="5395609" y="6088719"/>
            <a:ext cx="2414506"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أشيع فوق عمر 5 سنوات</a:t>
            </a:r>
            <a:endParaRPr lang="en-US" sz="2100" b="1" dirty="0">
              <a:latin typeface="Adobe Arabic" panose="02040503050201020203" pitchFamily="18" charset="-78"/>
              <a:cs typeface="Adobe Arabic" panose="02040503050201020203" pitchFamily="18" charset="-78"/>
            </a:endParaRPr>
          </a:p>
        </p:txBody>
      </p:sp>
      <p:sp>
        <p:nvSpPr>
          <p:cNvPr id="34" name="TextBox 33"/>
          <p:cNvSpPr txBox="1"/>
          <p:nvPr/>
        </p:nvSpPr>
        <p:spPr>
          <a:xfrm>
            <a:off x="1646981" y="6088719"/>
            <a:ext cx="2489264" cy="415498"/>
          </a:xfrm>
          <a:prstGeom prst="rect">
            <a:avLst/>
          </a:prstGeom>
          <a:noFill/>
        </p:spPr>
        <p:txBody>
          <a:bodyPr wrap="square" rtlCol="0">
            <a:spAutoFit/>
          </a:bodyPr>
          <a:lstStyle/>
          <a:p>
            <a:pPr algn="ctr" rtl="1"/>
            <a:r>
              <a:rPr lang="ar-SY" sz="2100" b="1" dirty="0">
                <a:latin typeface="Adobe Arabic" panose="02040503050201020203" pitchFamily="18" charset="-78"/>
                <a:cs typeface="Adobe Arabic" panose="02040503050201020203" pitchFamily="18" charset="-78"/>
              </a:rPr>
              <a:t>أشيع تحت عمر 5 سنوات</a:t>
            </a:r>
            <a:endParaRPr lang="en-US" sz="2100" b="1" dirty="0">
              <a:latin typeface="Adobe Arabic" panose="02040503050201020203" pitchFamily="18" charset="-78"/>
              <a:cs typeface="Adobe Arabic" panose="02040503050201020203" pitchFamily="18" charset="-78"/>
            </a:endParaRPr>
          </a:p>
        </p:txBody>
      </p:sp>
      <p:pic>
        <p:nvPicPr>
          <p:cNvPr id="35" name="عنصر نائب للمحتوى 6" descr="Capture6.PNG">
            <a:extLst>
              <a:ext uri="{FF2B5EF4-FFF2-40B4-BE49-F238E27FC236}">
                <a16:creationId xmlns:a16="http://schemas.microsoft.com/office/drawing/2014/main" xmlns="" id="{5B1F3284-59FF-4295-9957-78A2D30EAD19}"/>
              </a:ext>
            </a:extLst>
          </p:cNvPr>
          <p:cNvPicPr>
            <a:picLocks noGrp="1" noChangeAspect="1"/>
          </p:cNvPicPr>
          <p:nvPr>
            <p:ph sz="half" idx="1"/>
          </p:nvPr>
        </p:nvPicPr>
        <p:blipFill>
          <a:blip r:embed="rId3"/>
          <a:stretch>
            <a:fillRect/>
          </a:stretch>
        </p:blipFill>
        <p:spPr>
          <a:xfrm>
            <a:off x="0" y="0"/>
            <a:ext cx="9144000" cy="1571612"/>
          </a:xfrm>
        </p:spPr>
      </p:pic>
    </p:spTree>
    <p:extLst>
      <p:ext uri="{BB962C8B-B14F-4D97-AF65-F5344CB8AC3E}">
        <p14:creationId xmlns:p14="http://schemas.microsoft.com/office/powerpoint/2010/main" val="2789459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472" y="2644302"/>
            <a:ext cx="8262851" cy="3383291"/>
          </a:xfrm>
        </p:spPr>
        <p:txBody>
          <a:bodyPr>
            <a:normAutofit/>
          </a:bodyPr>
          <a:lstStyle/>
          <a:p>
            <a:pPr algn="r" rtl="1">
              <a:buFont typeface="Wingdings" panose="05000000000000000000" pitchFamily="2" charset="2"/>
              <a:buChar char="v"/>
            </a:pPr>
            <a:r>
              <a:rPr lang="ar-SY" sz="2100" dirty="0">
                <a:latin typeface="Adobe Arabic" panose="02040503050201020203" pitchFamily="18" charset="-78"/>
                <a:cs typeface="Adobe Arabic" panose="02040503050201020203" pitchFamily="18" charset="-78"/>
              </a:rPr>
              <a:t>هدف البحث: دراسة انتشار </a:t>
            </a:r>
            <a:r>
              <a:rPr lang="en-US" sz="2100" dirty="0">
                <a:latin typeface="Adobe Arabic" panose="02040503050201020203" pitchFamily="18" charset="-78"/>
                <a:cs typeface="Adobe Arabic" panose="02040503050201020203" pitchFamily="18" charset="-78"/>
              </a:rPr>
              <a:t>COVID-19</a:t>
            </a:r>
            <a:r>
              <a:rPr lang="ar-SY" sz="2100" dirty="0">
                <a:latin typeface="Adobe Arabic" panose="02040503050201020203" pitchFamily="18" charset="-78"/>
                <a:cs typeface="Adobe Arabic" panose="02040503050201020203" pitchFamily="18" charset="-78"/>
              </a:rPr>
              <a:t> عند الأطفال الذين حققوا معايير داء كاوزاكي أو معايير </a:t>
            </a:r>
            <a:r>
              <a:rPr lang="en-US" sz="2100" dirty="0">
                <a:latin typeface="Adobe Arabic" panose="02040503050201020203" pitchFamily="18" charset="-78"/>
                <a:cs typeface="Adobe Arabic" panose="02040503050201020203" pitchFamily="18" charset="-78"/>
              </a:rPr>
              <a:t>MIS-C</a:t>
            </a:r>
            <a:r>
              <a:rPr lang="ar-SY" sz="2100" dirty="0">
                <a:latin typeface="Adobe Arabic" panose="02040503050201020203" pitchFamily="18" charset="-78"/>
                <a:cs typeface="Adobe Arabic" panose="02040503050201020203" pitchFamily="18" charset="-78"/>
              </a:rPr>
              <a:t>.</a:t>
            </a:r>
          </a:p>
          <a:p>
            <a:pPr algn="just" rtl="1">
              <a:lnSpc>
                <a:spcPct val="100000"/>
              </a:lnSpc>
              <a:buFont typeface="Wingdings" panose="05000000000000000000" pitchFamily="2" charset="2"/>
              <a:buChar char="v"/>
            </a:pPr>
            <a:r>
              <a:rPr lang="ar-SY" sz="2100" dirty="0">
                <a:latin typeface="Adobe Arabic" panose="02040503050201020203" pitchFamily="18" charset="-78"/>
                <a:cs typeface="Adobe Arabic" panose="02040503050201020203" pitchFamily="18" charset="-78"/>
              </a:rPr>
              <a:t>طريقة الدراسة: تم إجراء أضداد </a:t>
            </a:r>
            <a:r>
              <a:rPr lang="en-US" sz="2100" dirty="0">
                <a:latin typeface="Adobe Arabic" panose="02040503050201020203" pitchFamily="18" charset="-78"/>
                <a:cs typeface="Adobe Arabic" panose="02040503050201020203" pitchFamily="18" charset="-78"/>
              </a:rPr>
              <a:t>IgM</a:t>
            </a:r>
            <a:r>
              <a:rPr lang="ar-SY" sz="2100" dirty="0">
                <a:latin typeface="Adobe Arabic" panose="02040503050201020203" pitchFamily="18" charset="-78"/>
                <a:cs typeface="Adobe Arabic" panose="02040503050201020203" pitchFamily="18" charset="-78"/>
              </a:rPr>
              <a:t> و </a:t>
            </a:r>
            <a:r>
              <a:rPr lang="en-US" sz="2100" dirty="0">
                <a:latin typeface="Adobe Arabic" panose="02040503050201020203" pitchFamily="18" charset="-78"/>
                <a:cs typeface="Adobe Arabic" panose="02040503050201020203" pitchFamily="18" charset="-78"/>
              </a:rPr>
              <a:t>IgG</a:t>
            </a:r>
            <a:r>
              <a:rPr lang="ar-SY" sz="2100" dirty="0">
                <a:latin typeface="Adobe Arabic" panose="02040503050201020203" pitchFamily="18" charset="-78"/>
                <a:cs typeface="Adobe Arabic" panose="02040503050201020203" pitchFamily="18" charset="-78"/>
              </a:rPr>
              <a:t> لـ </a:t>
            </a:r>
            <a:r>
              <a:rPr lang="en-US" sz="2100" dirty="0">
                <a:latin typeface="Adobe Arabic" panose="02040503050201020203" pitchFamily="18" charset="-78"/>
                <a:cs typeface="Adobe Arabic" panose="02040503050201020203" pitchFamily="18" charset="-78"/>
              </a:rPr>
              <a:t>COVID-19</a:t>
            </a:r>
            <a:r>
              <a:rPr lang="ar-SY" sz="2100" dirty="0">
                <a:latin typeface="Adobe Arabic" panose="02040503050201020203" pitchFamily="18" charset="-78"/>
                <a:cs typeface="Adobe Arabic" panose="02040503050201020203" pitchFamily="18" charset="-78"/>
              </a:rPr>
              <a:t> عند 23 طفلاً ممن حققوا هذه المعايير والمقبولين في مشفى الأطفال بين 1\7\2020 و 1\3\2021.</a:t>
            </a:r>
          </a:p>
          <a:p>
            <a:pPr algn="r" rtl="1">
              <a:buFont typeface="Wingdings" panose="05000000000000000000" pitchFamily="2" charset="2"/>
              <a:buChar char="v"/>
            </a:pPr>
            <a:r>
              <a:rPr lang="ar-SY" sz="2100" dirty="0">
                <a:latin typeface="Adobe Arabic" panose="02040503050201020203" pitchFamily="18" charset="-78"/>
                <a:cs typeface="Adobe Arabic" panose="02040503050201020203" pitchFamily="18" charset="-78"/>
              </a:rPr>
              <a:t>النتائج:</a:t>
            </a:r>
          </a:p>
          <a:p>
            <a:pPr algn="r" rtl="1">
              <a:buFont typeface="Wingdings" panose="05000000000000000000" pitchFamily="2" charset="2"/>
              <a:buChar char="v"/>
            </a:pPr>
            <a:endParaRPr lang="ar-SY" sz="2400" dirty="0">
              <a:latin typeface="Adobe Arabic" panose="02040503050201020203" pitchFamily="18" charset="-78"/>
              <a:cs typeface="Adobe Arabic" panose="02040503050201020203" pitchFamily="18" charset="-78"/>
            </a:endParaRPr>
          </a:p>
        </p:txBody>
      </p:sp>
      <p:sp>
        <p:nvSpPr>
          <p:cNvPr id="2" name="Title 1"/>
          <p:cNvSpPr>
            <a:spLocks noGrp="1"/>
          </p:cNvSpPr>
          <p:nvPr>
            <p:ph type="title"/>
          </p:nvPr>
        </p:nvSpPr>
        <p:spPr>
          <a:xfrm>
            <a:off x="800100" y="1539133"/>
            <a:ext cx="7543800" cy="1088068"/>
          </a:xfrm>
        </p:spPr>
        <p:txBody>
          <a:bodyPr>
            <a:normAutofit/>
          </a:bodyPr>
          <a:lstStyle/>
          <a:p>
            <a:pPr algn="ctr" rtl="1"/>
            <a:r>
              <a:rPr lang="ar-SY" sz="2700" b="1" dirty="0">
                <a:latin typeface="Adobe Arabic" panose="02040503050201020203" pitchFamily="18" charset="-78"/>
                <a:cs typeface="Adobe Arabic" panose="02040503050201020203" pitchFamily="18" charset="-78"/>
              </a:rPr>
              <a:t>دراسة نسبة انتشار فيروس كورونا المستجد </a:t>
            </a:r>
            <a:r>
              <a:rPr lang="en-US" sz="2700" b="1" dirty="0">
                <a:latin typeface="Adobe Arabic" panose="02040503050201020203" pitchFamily="18" charset="-78"/>
                <a:cs typeface="Adobe Arabic" panose="02040503050201020203" pitchFamily="18" charset="-78"/>
              </a:rPr>
              <a:t>COVID-19</a:t>
            </a:r>
            <a:r>
              <a:rPr lang="ar-SY" sz="2700" b="1" dirty="0">
                <a:latin typeface="Adobe Arabic" panose="02040503050201020203" pitchFamily="18" charset="-78"/>
                <a:cs typeface="Adobe Arabic" panose="02040503050201020203" pitchFamily="18" charset="-78"/>
              </a:rPr>
              <a:t> عند الأطفال باستخدام اختبار الأضداد</a:t>
            </a:r>
            <a:endParaRPr lang="en-US" sz="2700" b="1" dirty="0">
              <a:latin typeface="Adobe Arabic" panose="02040503050201020203" pitchFamily="18" charset="-78"/>
              <a:cs typeface="Adobe Arabic" panose="02040503050201020203" pitchFamily="18"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3440311764"/>
              </p:ext>
            </p:extLst>
          </p:nvPr>
        </p:nvGraphicFramePr>
        <p:xfrm>
          <a:off x="899592" y="4332622"/>
          <a:ext cx="6633557" cy="3020030"/>
        </p:xfrm>
        <a:graphic>
          <a:graphicData uri="http://schemas.openxmlformats.org/drawingml/2006/table">
            <a:tbl>
              <a:tblPr firstRow="1" bandRow="1">
                <a:tableStyleId>{5C22544A-7EE6-4342-B048-85BDC9FD1C3A}</a:tableStyleId>
              </a:tblPr>
              <a:tblGrid>
                <a:gridCol w="1685689">
                  <a:extLst>
                    <a:ext uri="{9D8B030D-6E8A-4147-A177-3AD203B41FA5}">
                      <a16:colId xmlns:a16="http://schemas.microsoft.com/office/drawing/2014/main" xmlns="" val="1007292293"/>
                    </a:ext>
                  </a:extLst>
                </a:gridCol>
                <a:gridCol w="1685689">
                  <a:extLst>
                    <a:ext uri="{9D8B030D-6E8A-4147-A177-3AD203B41FA5}">
                      <a16:colId xmlns:a16="http://schemas.microsoft.com/office/drawing/2014/main" xmlns="" val="2847975003"/>
                    </a:ext>
                  </a:extLst>
                </a:gridCol>
                <a:gridCol w="1685689">
                  <a:extLst>
                    <a:ext uri="{9D8B030D-6E8A-4147-A177-3AD203B41FA5}">
                      <a16:colId xmlns:a16="http://schemas.microsoft.com/office/drawing/2014/main" xmlns="" val="2021990854"/>
                    </a:ext>
                  </a:extLst>
                </a:gridCol>
                <a:gridCol w="713664">
                  <a:extLst>
                    <a:ext uri="{9D8B030D-6E8A-4147-A177-3AD203B41FA5}">
                      <a16:colId xmlns:a16="http://schemas.microsoft.com/office/drawing/2014/main" xmlns="" val="2102920294"/>
                    </a:ext>
                  </a:extLst>
                </a:gridCol>
                <a:gridCol w="862826">
                  <a:extLst>
                    <a:ext uri="{9D8B030D-6E8A-4147-A177-3AD203B41FA5}">
                      <a16:colId xmlns:a16="http://schemas.microsoft.com/office/drawing/2014/main" xmlns="" val="4084580859"/>
                    </a:ext>
                  </a:extLst>
                </a:gridCol>
              </a:tblGrid>
              <a:tr h="946907">
                <a:tc>
                  <a:txBody>
                    <a:bodyPr/>
                    <a:lstStyle/>
                    <a:p>
                      <a:pPr algn="ctr" rtl="1"/>
                      <a:r>
                        <a:rPr lang="en-US" sz="2000" dirty="0">
                          <a:latin typeface="Adobe Arabic" panose="02040503050201020203" pitchFamily="18" charset="-78"/>
                          <a:cs typeface="Adobe Arabic" panose="02040503050201020203" pitchFamily="18" charset="-78"/>
                        </a:rPr>
                        <a:t>PCR</a:t>
                      </a:r>
                    </a:p>
                  </a:txBody>
                  <a:tcPr marL="55367" marR="55367" marT="27683" marB="27683" anchor="ctr"/>
                </a:tc>
                <a:tc>
                  <a:txBody>
                    <a:bodyPr/>
                    <a:lstStyle/>
                    <a:p>
                      <a:pPr algn="ctr" rtl="1"/>
                      <a:r>
                        <a:rPr lang="en-US" sz="2000" dirty="0">
                          <a:latin typeface="Adobe Arabic" panose="02040503050201020203" pitchFamily="18" charset="-78"/>
                          <a:cs typeface="Adobe Arabic" panose="02040503050201020203" pitchFamily="18" charset="-78"/>
                        </a:rPr>
                        <a:t>IgG</a:t>
                      </a:r>
                    </a:p>
                  </a:txBody>
                  <a:tcPr marL="55367" marR="55367" marT="27683" marB="27683" anchor="ctr"/>
                </a:tc>
                <a:tc>
                  <a:txBody>
                    <a:bodyPr/>
                    <a:lstStyle/>
                    <a:p>
                      <a:pPr algn="ctr" rtl="1"/>
                      <a:r>
                        <a:rPr lang="en-US" sz="2000" dirty="0">
                          <a:latin typeface="Adobe Arabic" panose="02040503050201020203" pitchFamily="18" charset="-78"/>
                          <a:cs typeface="Adobe Arabic" panose="02040503050201020203" pitchFamily="18" charset="-78"/>
                        </a:rPr>
                        <a:t>IgM</a:t>
                      </a:r>
                    </a:p>
                  </a:txBody>
                  <a:tcPr marL="55367" marR="55367" marT="27683" marB="27683" anchor="ctr"/>
                </a:tc>
                <a:tc>
                  <a:txBody>
                    <a:bodyPr/>
                    <a:lstStyle/>
                    <a:p>
                      <a:pPr algn="ctr" rtl="1"/>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algn="ctr" rtl="1"/>
                      <a:r>
                        <a:rPr lang="en-US" sz="2000" dirty="0">
                          <a:latin typeface="Adobe Arabic" panose="02040503050201020203" pitchFamily="18" charset="-78"/>
                          <a:cs typeface="Adobe Arabic" panose="02040503050201020203" pitchFamily="18" charset="-78"/>
                        </a:rPr>
                        <a:t>Kawasaki &amp;</a:t>
                      </a:r>
                    </a:p>
                    <a:p>
                      <a:pPr algn="ctr" rtl="1"/>
                      <a:r>
                        <a:rPr lang="en-US" sz="2000" dirty="0">
                          <a:latin typeface="Adobe Arabic" panose="02040503050201020203" pitchFamily="18" charset="-78"/>
                          <a:cs typeface="Adobe Arabic" panose="02040503050201020203" pitchFamily="18" charset="-78"/>
                        </a:rPr>
                        <a:t>MIS-C</a:t>
                      </a:r>
                    </a:p>
                  </a:txBody>
                  <a:tcPr marL="55367" marR="55367" marT="27683" marB="27683" anchor="ctr"/>
                </a:tc>
                <a:extLst>
                  <a:ext uri="{0D108BD9-81ED-4DB2-BD59-A6C34878D82A}">
                    <a16:rowId xmlns:a16="http://schemas.microsoft.com/office/drawing/2014/main" xmlns="" val="3447673380"/>
                  </a:ext>
                </a:extLst>
              </a:tr>
              <a:tr h="3528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3</a:t>
                      </a:r>
                      <a:r>
                        <a:rPr lang="ar-SY" sz="2000" baseline="0" dirty="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15</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1 </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العدد</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الإيجابية</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extLst>
                  <a:ext uri="{0D108BD9-81ED-4DB2-BD59-A6C34878D82A}">
                    <a16:rowId xmlns:a16="http://schemas.microsoft.com/office/drawing/2014/main" xmlns="" val="906034007"/>
                  </a:ext>
                </a:extLst>
              </a:tr>
              <a:tr h="3528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13%</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65.3%</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4.35%</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النسبة</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vMerge="1">
                  <a:txBody>
                    <a:bodyPr/>
                    <a:lstStyle/>
                    <a:p>
                      <a:endParaRPr lang="en-US"/>
                    </a:p>
                  </a:txBody>
                  <a:tcPr/>
                </a:tc>
                <a:extLst>
                  <a:ext uri="{0D108BD9-81ED-4DB2-BD59-A6C34878D82A}">
                    <a16:rowId xmlns:a16="http://schemas.microsoft.com/office/drawing/2014/main" xmlns="" val="2364624437"/>
                  </a:ext>
                </a:extLst>
              </a:tr>
              <a:tr h="3528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20</a:t>
                      </a:r>
                      <a:r>
                        <a:rPr lang="ar-SY" sz="2000" baseline="0" dirty="0">
                          <a:latin typeface="Adobe Arabic" panose="02040503050201020203" pitchFamily="18" charset="-78"/>
                          <a:cs typeface="Adobe Arabic" panose="02040503050201020203" pitchFamily="18" charset="-78"/>
                        </a:rPr>
                        <a:t> </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8 </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22 </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العدد</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السلبية</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extLst>
                  <a:ext uri="{0D108BD9-81ED-4DB2-BD59-A6C34878D82A}">
                    <a16:rowId xmlns:a16="http://schemas.microsoft.com/office/drawing/2014/main" xmlns="" val="3183419874"/>
                  </a:ext>
                </a:extLst>
              </a:tr>
              <a:tr h="3528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87%</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34.7%</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95.65%</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Y" sz="2000" dirty="0">
                          <a:latin typeface="Adobe Arabic" panose="02040503050201020203" pitchFamily="18" charset="-78"/>
                          <a:cs typeface="Adobe Arabic" panose="02040503050201020203" pitchFamily="18" charset="-78"/>
                        </a:rPr>
                        <a:t>النسبة</a:t>
                      </a:r>
                      <a:endParaRPr lang="en-US" sz="2000" dirty="0">
                        <a:latin typeface="Adobe Arabic" panose="02040503050201020203" pitchFamily="18" charset="-78"/>
                        <a:cs typeface="Adobe Arabic" panose="02040503050201020203" pitchFamily="18" charset="-78"/>
                      </a:endParaRPr>
                    </a:p>
                  </a:txBody>
                  <a:tcPr marL="55367" marR="55367" marT="27683" marB="27683" anchor="ctr"/>
                </a:tc>
                <a:tc vMerge="1">
                  <a:txBody>
                    <a:bodyPr/>
                    <a:lstStyle/>
                    <a:p>
                      <a:endParaRPr lang="en-US"/>
                    </a:p>
                  </a:txBody>
                  <a:tcPr/>
                </a:tc>
                <a:extLst>
                  <a:ext uri="{0D108BD9-81ED-4DB2-BD59-A6C34878D82A}">
                    <a16:rowId xmlns:a16="http://schemas.microsoft.com/office/drawing/2014/main" xmlns="" val="2215279207"/>
                  </a:ext>
                </a:extLst>
              </a:tr>
            </a:tbl>
          </a:graphicData>
        </a:graphic>
      </p:graphicFrame>
      <p:pic>
        <p:nvPicPr>
          <p:cNvPr id="6" name="عنصر نائب للمحتوى 6" descr="Capture6.PNG">
            <a:extLst>
              <a:ext uri="{FF2B5EF4-FFF2-40B4-BE49-F238E27FC236}">
                <a16:creationId xmlns:a16="http://schemas.microsoft.com/office/drawing/2014/main" xmlns="" id="{4558B107-DC3C-4592-9762-476D9898C85D}"/>
              </a:ext>
            </a:extLst>
          </p:cNvPr>
          <p:cNvPicPr>
            <a:picLocks noChangeAspect="1"/>
          </p:cNvPicPr>
          <p:nvPr/>
        </p:nvPicPr>
        <p:blipFill>
          <a:blip r:embed="rId2"/>
          <a:stretch>
            <a:fillRect/>
          </a:stretch>
        </p:blipFill>
        <p:spPr>
          <a:xfrm>
            <a:off x="0" y="0"/>
            <a:ext cx="9144000" cy="1571612"/>
          </a:xfrm>
          <a:prstGeom prst="rect">
            <a:avLst/>
          </a:prstGeom>
        </p:spPr>
      </p:pic>
    </p:spTree>
    <p:extLst>
      <p:ext uri="{BB962C8B-B14F-4D97-AF65-F5344CB8AC3E}">
        <p14:creationId xmlns:p14="http://schemas.microsoft.com/office/powerpoint/2010/main" val="475938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44" y="1844824"/>
            <a:ext cx="7839221" cy="1088068"/>
          </a:xfrm>
        </p:spPr>
        <p:txBody>
          <a:bodyPr>
            <a:normAutofit/>
          </a:bodyPr>
          <a:lstStyle/>
          <a:p>
            <a:pPr algn="ctr" rtl="1"/>
            <a:r>
              <a:rPr lang="ar-SY" sz="3000" b="1" dirty="0">
                <a:latin typeface="Adobe Arabic" panose="02040503050201020203" pitchFamily="18" charset="-78"/>
                <a:cs typeface="Adobe Arabic" panose="02040503050201020203" pitchFamily="18" charset="-78"/>
              </a:rPr>
              <a:t>دراسة نسبة انتشار فيروس كورونا المستجد </a:t>
            </a:r>
            <a:r>
              <a:rPr lang="en-US" sz="3000" b="1" dirty="0">
                <a:latin typeface="Adobe Arabic" panose="02040503050201020203" pitchFamily="18" charset="-78"/>
                <a:cs typeface="Adobe Arabic" panose="02040503050201020203" pitchFamily="18" charset="-78"/>
              </a:rPr>
              <a:t>COVID-19</a:t>
            </a:r>
            <a:r>
              <a:rPr lang="ar-SY" sz="3000" b="1" dirty="0">
                <a:latin typeface="Adobe Arabic" panose="02040503050201020203" pitchFamily="18" charset="-78"/>
                <a:cs typeface="Adobe Arabic" panose="02040503050201020203" pitchFamily="18" charset="-78"/>
              </a:rPr>
              <a:t> عند الأطفال باستخدام اختبار الأضداد</a:t>
            </a:r>
            <a:endParaRPr lang="en-US" sz="3000" b="1"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251520" y="3212976"/>
            <a:ext cx="8089345" cy="3645024"/>
          </a:xfrm>
        </p:spPr>
        <p:txBody>
          <a:bodyPr>
            <a:normAutofit/>
          </a:bodyPr>
          <a:lstStyle/>
          <a:p>
            <a:pPr algn="r" rtl="1"/>
            <a:r>
              <a:rPr lang="ar-SY" sz="2400" dirty="0">
                <a:latin typeface="Adobe Arabic" panose="02040503050201020203" pitchFamily="18" charset="-78"/>
                <a:cs typeface="Adobe Arabic" panose="02040503050201020203" pitchFamily="18" charset="-78"/>
              </a:rPr>
              <a:t>يتبين من الجدول أنّ النسبة الأكبر من الأطفال كانت لديهم أضداد </a:t>
            </a:r>
            <a:r>
              <a:rPr lang="en-US" sz="2400" dirty="0">
                <a:latin typeface="Adobe Arabic" panose="02040503050201020203" pitchFamily="18" charset="-78"/>
                <a:cs typeface="Adobe Arabic" panose="02040503050201020203" pitchFamily="18" charset="-78"/>
              </a:rPr>
              <a:t>IgG</a:t>
            </a:r>
            <a:r>
              <a:rPr lang="ar-SY" sz="2400" dirty="0">
                <a:latin typeface="Adobe Arabic" panose="02040503050201020203" pitchFamily="18" charset="-78"/>
                <a:cs typeface="Adobe Arabic" panose="02040503050201020203" pitchFamily="18" charset="-78"/>
              </a:rPr>
              <a:t> إيجابية و </a:t>
            </a:r>
            <a:r>
              <a:rPr lang="en-US" sz="2400" dirty="0">
                <a:latin typeface="Adobe Arabic" panose="02040503050201020203" pitchFamily="18" charset="-78"/>
                <a:cs typeface="Adobe Arabic" panose="02040503050201020203" pitchFamily="18" charset="-78"/>
              </a:rPr>
              <a:t>PCR</a:t>
            </a:r>
            <a:r>
              <a:rPr lang="ar-SY" sz="2400" dirty="0">
                <a:latin typeface="Adobe Arabic" panose="02040503050201020203" pitchFamily="18" charset="-78"/>
                <a:cs typeface="Adobe Arabic" panose="02040503050201020203" pitchFamily="18" charset="-78"/>
              </a:rPr>
              <a:t> سلبي.</a:t>
            </a:r>
          </a:p>
          <a:p>
            <a:pPr algn="r" rtl="1"/>
            <a:r>
              <a:rPr lang="ar-SY" sz="2400" dirty="0">
                <a:latin typeface="Adobe Arabic" panose="02040503050201020203" pitchFamily="18" charset="-78"/>
                <a:cs typeface="Adobe Arabic" panose="02040503050201020203" pitchFamily="18" charset="-78"/>
              </a:rPr>
              <a:t>يبين ذلك حدوث داء كاوزاكي ومتلازمة </a:t>
            </a:r>
            <a:r>
              <a:rPr lang="en-US" sz="2400" dirty="0">
                <a:latin typeface="Adobe Arabic" panose="02040503050201020203" pitchFamily="18" charset="-78"/>
                <a:cs typeface="Adobe Arabic" panose="02040503050201020203" pitchFamily="18" charset="-78"/>
              </a:rPr>
              <a:t>MIS-C</a:t>
            </a:r>
            <a:r>
              <a:rPr lang="ar-SY" sz="2400" dirty="0">
                <a:latin typeface="Adobe Arabic" panose="02040503050201020203" pitchFamily="18" charset="-78"/>
                <a:cs typeface="Adobe Arabic" panose="02040503050201020203" pitchFamily="18" charset="-78"/>
              </a:rPr>
              <a:t> لديهم بآلية مناعية تالية للإصابة بـ </a:t>
            </a:r>
            <a:r>
              <a:rPr lang="en-US" sz="2400" dirty="0">
                <a:latin typeface="Adobe Arabic" panose="02040503050201020203" pitchFamily="18" charset="-78"/>
                <a:cs typeface="Adobe Arabic" panose="02040503050201020203" pitchFamily="18" charset="-78"/>
              </a:rPr>
              <a:t>COVID-19</a:t>
            </a:r>
            <a:r>
              <a:rPr lang="ar-SY" sz="2400" dirty="0">
                <a:latin typeface="Adobe Arabic" panose="02040503050201020203" pitchFamily="18" charset="-78"/>
                <a:cs typeface="Adobe Arabic" panose="02040503050201020203" pitchFamily="18" charset="-78"/>
              </a:rPr>
              <a:t> وليس في المرحلة الحادة.</a:t>
            </a:r>
          </a:p>
          <a:p>
            <a:pPr algn="r" rtl="1"/>
            <a:r>
              <a:rPr lang="ar-SY" sz="2400" dirty="0">
                <a:latin typeface="Adobe Arabic" panose="02040503050201020203" pitchFamily="18" charset="-78"/>
                <a:cs typeface="Adobe Arabic" panose="02040503050201020203" pitchFamily="18" charset="-78"/>
              </a:rPr>
              <a:t>الحالات المبلغ عنها تختلف في بعض الصفات عن الشكل الكلاسيكي لكاوزاكي مثل ترافقها مع الأعراض الهضمية الحادة بشكل كبير وعدم الاستقرار الدوراني والتهاب العضلة القلبية.</a:t>
            </a:r>
          </a:p>
          <a:p>
            <a:endParaRPr lang="en-US" sz="2100" dirty="0">
              <a:latin typeface="Adobe Arabic" panose="02040503050201020203" pitchFamily="18" charset="-78"/>
              <a:cs typeface="Adobe Arabic" panose="02040503050201020203" pitchFamily="18" charset="-78"/>
            </a:endParaRPr>
          </a:p>
        </p:txBody>
      </p:sp>
      <p:pic>
        <p:nvPicPr>
          <p:cNvPr id="4" name="عنصر نائب للمحتوى 6" descr="Capture6.PNG">
            <a:extLst>
              <a:ext uri="{FF2B5EF4-FFF2-40B4-BE49-F238E27FC236}">
                <a16:creationId xmlns:a16="http://schemas.microsoft.com/office/drawing/2014/main" xmlns="" id="{1E7A2F4C-7EDF-4506-9A4B-2E67967B37D6}"/>
              </a:ext>
            </a:extLst>
          </p:cNvPr>
          <p:cNvPicPr>
            <a:picLocks noChangeAspect="1"/>
          </p:cNvPicPr>
          <p:nvPr/>
        </p:nvPicPr>
        <p:blipFill>
          <a:blip r:embed="rId2"/>
          <a:stretch>
            <a:fillRect/>
          </a:stretch>
        </p:blipFill>
        <p:spPr>
          <a:xfrm>
            <a:off x="0" y="0"/>
            <a:ext cx="9144000" cy="1571612"/>
          </a:xfrm>
          <a:prstGeom prst="rect">
            <a:avLst/>
          </a:prstGeom>
        </p:spPr>
      </p:pic>
    </p:spTree>
    <p:extLst>
      <p:ext uri="{BB962C8B-B14F-4D97-AF65-F5344CB8AC3E}">
        <p14:creationId xmlns:p14="http://schemas.microsoft.com/office/powerpoint/2010/main" val="384488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2" name="Picture 2" descr="F:\dr.sahar presentation\Capture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953" y="2057400"/>
            <a:ext cx="3562847" cy="2229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dr.sahar presentation\Capture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7" y="1669961"/>
            <a:ext cx="5618772" cy="3591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sz="half" idx="2"/>
          </p:nvPr>
        </p:nvPicPr>
        <p:blipFill>
          <a:blip r:embed="rId5"/>
          <a:srcRect/>
          <a:stretch>
            <a:fillRect/>
          </a:stretch>
        </p:blipFill>
        <p:spPr bwMode="auto">
          <a:xfrm>
            <a:off x="2895600" y="4800600"/>
            <a:ext cx="6172200" cy="1981200"/>
          </a:xfrm>
          <a:prstGeom prst="rect">
            <a:avLst/>
          </a:prstGeom>
          <a:noFill/>
          <a:ln w="9525">
            <a:noFill/>
            <a:miter lim="800000"/>
            <a:headEnd/>
            <a:tailEnd/>
          </a:ln>
          <a:effectLst/>
        </p:spPr>
      </p:pic>
      <p:sp>
        <p:nvSpPr>
          <p:cNvPr id="3" name="TextBox 2"/>
          <p:cNvSpPr txBox="1"/>
          <p:nvPr/>
        </p:nvSpPr>
        <p:spPr>
          <a:xfrm>
            <a:off x="5855594" y="4191000"/>
            <a:ext cx="2831206"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wrap="square" rtlCol="1">
            <a:spAutoFit/>
          </a:bodyPr>
          <a:lstStyle/>
          <a:p>
            <a:pPr algn="ctr" rtl="0"/>
            <a:r>
              <a:rPr lang="en-US" dirty="0">
                <a:solidFill>
                  <a:srgbClr val="0070C0"/>
                </a:solidFill>
              </a:rPr>
              <a:t>2.17% Death Rate (World)</a:t>
            </a:r>
          </a:p>
          <a:p>
            <a:pPr algn="ctr" rtl="0"/>
            <a:r>
              <a:rPr lang="en-US" dirty="0">
                <a:solidFill>
                  <a:srgbClr val="0070C0"/>
                </a:solidFill>
              </a:rPr>
              <a:t>6.68% Death Rate (Syria)</a:t>
            </a:r>
            <a:endParaRPr lang="ar-SY" dirty="0">
              <a:solidFill>
                <a:srgbClr val="0070C0"/>
              </a:solidFill>
            </a:endParaRPr>
          </a:p>
        </p:txBody>
      </p:sp>
      <p:sp>
        <p:nvSpPr>
          <p:cNvPr id="4" name="TextBox 3"/>
          <p:cNvSpPr txBox="1"/>
          <p:nvPr/>
        </p:nvSpPr>
        <p:spPr>
          <a:xfrm>
            <a:off x="76200" y="5791200"/>
            <a:ext cx="3067040" cy="276999"/>
          </a:xfrm>
          <a:prstGeom prst="rect">
            <a:avLst/>
          </a:prstGeom>
          <a:noFill/>
        </p:spPr>
        <p:txBody>
          <a:bodyPr wrap="square" rtlCol="1">
            <a:spAutoFit/>
          </a:bodyPr>
          <a:lstStyle/>
          <a:p>
            <a:pPr algn="ctr"/>
            <a:r>
              <a:rPr lang="en-US" sz="1200" b="1" dirty="0">
                <a:solidFill>
                  <a:srgbClr val="002060"/>
                </a:solidFill>
              </a:rPr>
              <a:t> Adopted from: www.news.google.com</a:t>
            </a:r>
            <a:endParaRPr lang="ar-SY" sz="1200" b="1" dirty="0">
              <a:solidFill>
                <a:srgbClr val="002060"/>
              </a:solidFill>
            </a:endParaRPr>
          </a:p>
        </p:txBody>
      </p:sp>
    </p:spTree>
    <p:extLst>
      <p:ext uri="{BB962C8B-B14F-4D97-AF65-F5344CB8AC3E}">
        <p14:creationId xmlns:p14="http://schemas.microsoft.com/office/powerpoint/2010/main" val="16325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2000"/>
                                        <p:tgtEl>
                                          <p:spTgt spid="3">
                                            <p:bg/>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57200" y="1676401"/>
            <a:ext cx="8458200" cy="2133600"/>
          </a:xfrm>
        </p:spPr>
        <p:txBody>
          <a:bodyPr>
            <a:normAutofit/>
          </a:bodyPr>
          <a:lstStyle/>
          <a:p>
            <a:pPr>
              <a:buFont typeface="Wingdings" pitchFamily="2" charset="2"/>
              <a:buChar char="v"/>
            </a:pPr>
            <a:r>
              <a:rPr lang="ar-SY" dirty="0">
                <a:solidFill>
                  <a:srgbClr val="C00000"/>
                </a:solidFill>
              </a:rPr>
              <a:t>من أهم مخرجات هذه الأبحاث:</a:t>
            </a:r>
          </a:p>
          <a:p>
            <a:pPr lvl="1">
              <a:buFont typeface="Arial" panose="020B0604020202020204" pitchFamily="34" charset="0"/>
              <a:buChar char="•"/>
            </a:pPr>
            <a:r>
              <a:rPr lang="ar-SY" dirty="0">
                <a:solidFill>
                  <a:srgbClr val="002060"/>
                </a:solidFill>
              </a:rPr>
              <a:t>نواة لبنك العينات الخاصة بمرضى كورونا.</a:t>
            </a:r>
          </a:p>
          <a:p>
            <a:pPr lvl="1">
              <a:buFont typeface="Arial" panose="020B0604020202020204" pitchFamily="34" charset="0"/>
              <a:buChar char="•"/>
            </a:pPr>
            <a:r>
              <a:rPr lang="ar-SY" dirty="0">
                <a:solidFill>
                  <a:srgbClr val="002060"/>
                </a:solidFill>
              </a:rPr>
              <a:t>بنك للبيانات الخاصة بهؤلاء المرضى ، وهي متاحة للجميع. </a:t>
            </a:r>
            <a:endParaRPr lang="en-US" dirty="0">
              <a:solidFill>
                <a:srgbClr val="FF0000"/>
              </a:solidFill>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8" y="3505200"/>
            <a:ext cx="5334744" cy="2867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4408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57200" y="1676401"/>
            <a:ext cx="8458200" cy="2133600"/>
          </a:xfrm>
        </p:spPr>
        <p:txBody>
          <a:bodyPr>
            <a:normAutofit/>
          </a:bodyPr>
          <a:lstStyle/>
          <a:p>
            <a:pPr>
              <a:buFont typeface="Wingdings" pitchFamily="2" charset="2"/>
              <a:buChar char="v"/>
            </a:pPr>
            <a:r>
              <a:rPr lang="ar-SY" sz="2400" dirty="0">
                <a:solidFill>
                  <a:srgbClr val="002060"/>
                </a:solidFill>
              </a:rPr>
              <a:t>الشكر الكبير للسيد وزير التعليم العالي والبحث العلمي </a:t>
            </a:r>
            <a:r>
              <a:rPr lang="ar-SY" sz="2400" dirty="0">
                <a:solidFill>
                  <a:srgbClr val="FF0000"/>
                </a:solidFill>
              </a:rPr>
              <a:t>الدكتور بسام إبراهيم</a:t>
            </a:r>
            <a:endParaRPr lang="en-US" sz="2400" dirty="0">
              <a:solidFill>
                <a:srgbClr val="FF0000"/>
              </a:solidFill>
            </a:endParaRPr>
          </a:p>
          <a:p>
            <a:pPr>
              <a:buNone/>
            </a:pPr>
            <a:r>
              <a:rPr lang="en-US" sz="2400" dirty="0">
                <a:solidFill>
                  <a:srgbClr val="002060"/>
                </a:solidFill>
              </a:rPr>
              <a:t>         	</a:t>
            </a:r>
            <a:r>
              <a:rPr lang="ar-SY" sz="2400" dirty="0">
                <a:solidFill>
                  <a:srgbClr val="002060"/>
                </a:solidFill>
              </a:rPr>
              <a:t>على المصادقة على تمويل هذه الأبحاث من صندوق البحث العلمي</a:t>
            </a:r>
          </a:p>
          <a:p>
            <a:pPr>
              <a:buNone/>
            </a:pPr>
            <a:r>
              <a:rPr lang="en-US" sz="2400" dirty="0">
                <a:solidFill>
                  <a:srgbClr val="002060"/>
                </a:solidFill>
              </a:rPr>
              <a:t>			</a:t>
            </a:r>
            <a:endParaRPr lang="en-US" sz="2400" dirty="0">
              <a:solidFill>
                <a:srgbClr val="FF0000"/>
              </a:solidFill>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7170" name="Picture 2"/>
          <p:cNvPicPr>
            <a:picLocks noChangeAspect="1" noChangeArrowheads="1"/>
          </p:cNvPicPr>
          <p:nvPr/>
        </p:nvPicPr>
        <p:blipFill>
          <a:blip r:embed="rId3"/>
          <a:srcRect/>
          <a:stretch>
            <a:fillRect/>
          </a:stretch>
        </p:blipFill>
        <p:spPr bwMode="auto">
          <a:xfrm>
            <a:off x="1600200" y="3505200"/>
            <a:ext cx="6096000" cy="317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59380" y="1600200"/>
            <a:ext cx="8732220" cy="4842595"/>
          </a:xfrm>
        </p:spPr>
        <p:txBody>
          <a:bodyPr>
            <a:noAutofit/>
          </a:bodyPr>
          <a:lstStyle/>
          <a:p>
            <a:pPr algn="l" rtl="0"/>
            <a:r>
              <a:rPr lang="en-US" sz="2000" b="1" u="sng" dirty="0">
                <a:solidFill>
                  <a:srgbClr val="C00000"/>
                </a:solidFill>
                <a:latin typeface="Simplified Arabic" pitchFamily="18" charset="-78"/>
                <a:cs typeface="Simplified Arabic" pitchFamily="18" charset="-78"/>
              </a:rPr>
              <a:t>References:</a:t>
            </a:r>
            <a:endParaRPr lang="ar-SA" sz="2000" b="1" u="sng" dirty="0">
              <a:solidFill>
                <a:srgbClr val="C00000"/>
              </a:solidFill>
              <a:latin typeface="Simplified Arabic" pitchFamily="18" charset="-78"/>
              <a:cs typeface="Simplified Arabic" pitchFamily="18" charset="-78"/>
            </a:endParaRPr>
          </a:p>
          <a:p>
            <a:pPr marL="457200" indent="-457200" algn="l" rtl="0">
              <a:buAutoNum type="arabicPeriod"/>
            </a:pPr>
            <a:r>
              <a:rPr lang="en-US" sz="2000" dirty="0" err="1">
                <a:solidFill>
                  <a:srgbClr val="002060"/>
                </a:solidFill>
                <a:latin typeface="Simplified Arabic" pitchFamily="18" charset="-78"/>
                <a:cs typeface="Simplified Arabic" pitchFamily="18" charset="-78"/>
              </a:rPr>
              <a:t>Hou</a:t>
            </a:r>
            <a:r>
              <a:rPr lang="en-US" sz="2000" dirty="0">
                <a:solidFill>
                  <a:srgbClr val="002060"/>
                </a:solidFill>
                <a:latin typeface="Simplified Arabic" pitchFamily="18" charset="-78"/>
                <a:cs typeface="Simplified Arabic" pitchFamily="18" charset="-78"/>
              </a:rPr>
              <a:t> et al. Detection of </a:t>
            </a:r>
            <a:r>
              <a:rPr lang="en-US" sz="2000" dirty="0" err="1">
                <a:solidFill>
                  <a:srgbClr val="002060"/>
                </a:solidFill>
                <a:latin typeface="Simplified Arabic" pitchFamily="18" charset="-78"/>
                <a:cs typeface="Simplified Arabic" pitchFamily="18" charset="-78"/>
              </a:rPr>
              <a:t>IgM</a:t>
            </a:r>
            <a:r>
              <a:rPr lang="en-US" sz="2000" dirty="0">
                <a:solidFill>
                  <a:srgbClr val="002060"/>
                </a:solidFill>
                <a:latin typeface="Simplified Arabic" pitchFamily="18" charset="-78"/>
                <a:cs typeface="Simplified Arabic" pitchFamily="18" charset="-78"/>
              </a:rPr>
              <a:t> and </a:t>
            </a:r>
            <a:r>
              <a:rPr lang="en-US" sz="2000" dirty="0" err="1">
                <a:solidFill>
                  <a:srgbClr val="002060"/>
                </a:solidFill>
                <a:latin typeface="Simplified Arabic" pitchFamily="18" charset="-78"/>
                <a:cs typeface="Simplified Arabic" pitchFamily="18" charset="-78"/>
              </a:rPr>
              <a:t>IgG</a:t>
            </a:r>
            <a:r>
              <a:rPr lang="en-US" sz="2000" dirty="0">
                <a:solidFill>
                  <a:srgbClr val="002060"/>
                </a:solidFill>
                <a:latin typeface="Simplified Arabic" pitchFamily="18" charset="-78"/>
                <a:cs typeface="Simplified Arabic" pitchFamily="18" charset="-78"/>
              </a:rPr>
              <a:t> antibodies in </a:t>
            </a:r>
            <a:r>
              <a:rPr lang="en-US" sz="2000" dirty="0" err="1">
                <a:solidFill>
                  <a:srgbClr val="002060"/>
                </a:solidFill>
                <a:latin typeface="Simplified Arabic" pitchFamily="18" charset="-78"/>
                <a:cs typeface="Simplified Arabic" pitchFamily="18" charset="-78"/>
              </a:rPr>
              <a:t>paients</a:t>
            </a:r>
            <a:r>
              <a:rPr lang="en-US" sz="2000" dirty="0">
                <a:solidFill>
                  <a:srgbClr val="002060"/>
                </a:solidFill>
                <a:latin typeface="Simplified Arabic" pitchFamily="18" charset="-78"/>
                <a:cs typeface="Simplified Arabic" pitchFamily="18" charset="-78"/>
              </a:rPr>
              <a:t> with </a:t>
            </a:r>
            <a:r>
              <a:rPr lang="en-US" sz="2000" dirty="0" err="1">
                <a:solidFill>
                  <a:srgbClr val="002060"/>
                </a:solidFill>
                <a:latin typeface="Simplified Arabic" pitchFamily="18" charset="-78"/>
                <a:cs typeface="Simplified Arabic" pitchFamily="18" charset="-78"/>
              </a:rPr>
              <a:t>coronavirus</a:t>
            </a:r>
            <a:r>
              <a:rPr lang="en-US" sz="2000" dirty="0">
                <a:solidFill>
                  <a:srgbClr val="002060"/>
                </a:solidFill>
                <a:latin typeface="Simplified Arabic" pitchFamily="18" charset="-78"/>
                <a:cs typeface="Simplified Arabic" pitchFamily="18" charset="-78"/>
              </a:rPr>
              <a:t> disease 2019. </a:t>
            </a:r>
            <a:r>
              <a:rPr lang="en-US" sz="2000" dirty="0" err="1">
                <a:solidFill>
                  <a:srgbClr val="002060"/>
                </a:solidFill>
                <a:latin typeface="Simplified Arabic" pitchFamily="18" charset="-78"/>
                <a:cs typeface="Simplified Arabic" pitchFamily="18" charset="-78"/>
              </a:rPr>
              <a:t>Clin</a:t>
            </a:r>
            <a:r>
              <a:rPr lang="en-US" sz="2000" dirty="0">
                <a:solidFill>
                  <a:srgbClr val="002060"/>
                </a:solidFill>
                <a:latin typeface="Simplified Arabic" pitchFamily="18" charset="-78"/>
                <a:cs typeface="Simplified Arabic" pitchFamily="18" charset="-78"/>
              </a:rPr>
              <a:t> </a:t>
            </a:r>
            <a:r>
              <a:rPr lang="en-US" sz="2000" dirty="0" err="1">
                <a:solidFill>
                  <a:srgbClr val="002060"/>
                </a:solidFill>
                <a:latin typeface="Simplified Arabic" pitchFamily="18" charset="-78"/>
                <a:cs typeface="Simplified Arabic" pitchFamily="18" charset="-78"/>
              </a:rPr>
              <a:t>Transl</a:t>
            </a:r>
            <a:r>
              <a:rPr lang="en-US" sz="2000" dirty="0">
                <a:solidFill>
                  <a:srgbClr val="002060"/>
                </a:solidFill>
                <a:latin typeface="Simplified Arabic" pitchFamily="18" charset="-78"/>
                <a:cs typeface="Simplified Arabic" pitchFamily="18" charset="-78"/>
              </a:rPr>
              <a:t> Immunology. 2020 May; 9(5):e01136.</a:t>
            </a:r>
          </a:p>
          <a:p>
            <a:pPr marL="457200" indent="-457200" algn="l" rtl="0">
              <a:buAutoNum type="arabicPeriod"/>
            </a:pPr>
            <a:r>
              <a:rPr lang="en-US" sz="2000" dirty="0">
                <a:solidFill>
                  <a:srgbClr val="002060"/>
                </a:solidFill>
                <a:latin typeface="Simplified Arabic" pitchFamily="18" charset="-78"/>
                <a:cs typeface="Simplified Arabic" pitchFamily="18" charset="-78"/>
              </a:rPr>
              <a:t>Long et al. Clinical and immunological assessment of asymptomatic SARS-CoV-2 </a:t>
            </a:r>
            <a:r>
              <a:rPr lang="en-US" sz="2000" dirty="0" err="1">
                <a:solidFill>
                  <a:srgbClr val="002060"/>
                </a:solidFill>
                <a:latin typeface="Simplified Arabic" pitchFamily="18" charset="-78"/>
                <a:cs typeface="Simplified Arabic" pitchFamily="18" charset="-78"/>
              </a:rPr>
              <a:t>infection.Nat</a:t>
            </a:r>
            <a:r>
              <a:rPr lang="en-US" sz="2000" dirty="0">
                <a:solidFill>
                  <a:srgbClr val="002060"/>
                </a:solidFill>
                <a:latin typeface="Simplified Arabic" pitchFamily="18" charset="-78"/>
                <a:cs typeface="Simplified Arabic" pitchFamily="18" charset="-78"/>
              </a:rPr>
              <a:t> Med 2020; 26:1200-4.</a:t>
            </a:r>
          </a:p>
          <a:p>
            <a:pPr marL="457200" indent="-457200" algn="l" rtl="0">
              <a:buAutoNum type="arabicPeriod"/>
            </a:pPr>
            <a:r>
              <a:rPr lang="en-US" sz="2000" dirty="0">
                <a:solidFill>
                  <a:srgbClr val="002060"/>
                </a:solidFill>
                <a:latin typeface="Simplified Arabic" pitchFamily="18" charset="-78"/>
                <a:cs typeface="Simplified Arabic" pitchFamily="18" charset="-78"/>
              </a:rPr>
              <a:t>Chen et al. Epidemiological and clinical characteristics of 99 cases of 2019 novel </a:t>
            </a:r>
            <a:r>
              <a:rPr lang="en-US" sz="2000" dirty="0" err="1">
                <a:solidFill>
                  <a:srgbClr val="002060"/>
                </a:solidFill>
                <a:latin typeface="Simplified Arabic" pitchFamily="18" charset="-78"/>
                <a:cs typeface="Simplified Arabic" pitchFamily="18" charset="-78"/>
              </a:rPr>
              <a:t>coronavirus</a:t>
            </a:r>
            <a:r>
              <a:rPr lang="en-US" sz="2000" dirty="0">
                <a:solidFill>
                  <a:srgbClr val="002060"/>
                </a:solidFill>
                <a:latin typeface="Simplified Arabic" pitchFamily="18" charset="-78"/>
                <a:cs typeface="Simplified Arabic" pitchFamily="18" charset="-78"/>
              </a:rPr>
              <a:t> pneumonia in </a:t>
            </a:r>
            <a:r>
              <a:rPr lang="en-US" sz="2000" dirty="0" err="1">
                <a:solidFill>
                  <a:srgbClr val="002060"/>
                </a:solidFill>
                <a:latin typeface="Simplified Arabic" pitchFamily="18" charset="-78"/>
                <a:cs typeface="Simplified Arabic" pitchFamily="18" charset="-78"/>
              </a:rPr>
              <a:t>wuhan</a:t>
            </a:r>
            <a:r>
              <a:rPr lang="en-US" sz="2000" dirty="0">
                <a:solidFill>
                  <a:srgbClr val="002060"/>
                </a:solidFill>
                <a:latin typeface="Simplified Arabic" pitchFamily="18" charset="-78"/>
                <a:cs typeface="Simplified Arabic" pitchFamily="18" charset="-78"/>
              </a:rPr>
              <a:t>, China: a descriptive study. Lancet 2020; 395:507-513.</a:t>
            </a:r>
          </a:p>
          <a:p>
            <a:pPr marL="457200" indent="-457200" algn="l" rtl="0">
              <a:buAutoNum type="arabicPeriod"/>
            </a:pPr>
            <a:r>
              <a:rPr lang="en-US" sz="2000" dirty="0">
                <a:solidFill>
                  <a:srgbClr val="002060"/>
                </a:solidFill>
                <a:latin typeface="Simplified Arabic" pitchFamily="18" charset="-78"/>
                <a:cs typeface="Simplified Arabic" pitchFamily="18" charset="-78"/>
              </a:rPr>
              <a:t>Walker et al. Do COVID-19 Antibodies Last 4 Months? In Iceland, Yes- Large </a:t>
            </a:r>
            <a:r>
              <a:rPr lang="en-US" sz="2000" dirty="0" err="1">
                <a:solidFill>
                  <a:srgbClr val="002060"/>
                </a:solidFill>
                <a:latin typeface="Simplified Arabic" pitchFamily="18" charset="-78"/>
                <a:cs typeface="Simplified Arabic" pitchFamily="18" charset="-78"/>
              </a:rPr>
              <a:t>serosurvey</a:t>
            </a:r>
            <a:r>
              <a:rPr lang="en-US" sz="2000" dirty="0">
                <a:solidFill>
                  <a:srgbClr val="002060"/>
                </a:solidFill>
                <a:latin typeface="Simplified Arabic" pitchFamily="18" charset="-78"/>
                <a:cs typeface="Simplified Arabic" pitchFamily="18" charset="-78"/>
              </a:rPr>
              <a:t> provides hope for lasting immunity, through it didn’t address </a:t>
            </a:r>
            <a:r>
              <a:rPr lang="en-US" sz="2000" dirty="0" err="1">
                <a:solidFill>
                  <a:srgbClr val="002060"/>
                </a:solidFill>
                <a:latin typeface="Simplified Arabic" pitchFamily="18" charset="-78"/>
                <a:cs typeface="Simplified Arabic" pitchFamily="18" charset="-78"/>
              </a:rPr>
              <a:t>reinfwction</a:t>
            </a:r>
            <a:r>
              <a:rPr lang="en-US" sz="2000" dirty="0">
                <a:solidFill>
                  <a:srgbClr val="002060"/>
                </a:solidFill>
                <a:latin typeface="Simplified Arabic" pitchFamily="18" charset="-78"/>
                <a:cs typeface="Simplified Arabic" pitchFamily="18" charset="-78"/>
              </a:rPr>
              <a:t> risk. </a:t>
            </a:r>
            <a:r>
              <a:rPr lang="en-US" sz="2000" dirty="0" err="1">
                <a:solidFill>
                  <a:srgbClr val="002060"/>
                </a:solidFill>
                <a:latin typeface="Simplified Arabic" pitchFamily="18" charset="-78"/>
                <a:cs typeface="Simplified Arabic" pitchFamily="18" charset="-78"/>
              </a:rPr>
              <a:t>Medpage</a:t>
            </a:r>
            <a:r>
              <a:rPr lang="en-US" sz="2000" dirty="0">
                <a:solidFill>
                  <a:srgbClr val="002060"/>
                </a:solidFill>
                <a:latin typeface="Simplified Arabic" pitchFamily="18" charset="-78"/>
                <a:cs typeface="Simplified Arabic" pitchFamily="18" charset="-78"/>
              </a:rPr>
              <a:t> Today. 2020.</a:t>
            </a:r>
          </a:p>
          <a:p>
            <a:pPr marL="457200" indent="-457200" algn="l" rtl="0">
              <a:buAutoNum type="arabicPeriod"/>
            </a:pPr>
            <a:r>
              <a:rPr lang="en-US" sz="2000" dirty="0" err="1">
                <a:solidFill>
                  <a:srgbClr val="002060"/>
                </a:solidFill>
                <a:latin typeface="Simplified Arabic" pitchFamily="18" charset="-78"/>
                <a:cs typeface="Simplified Arabic" pitchFamily="18" charset="-78"/>
              </a:rPr>
              <a:t>Zeberg</a:t>
            </a:r>
            <a:r>
              <a:rPr lang="en-US" sz="2000" dirty="0">
                <a:solidFill>
                  <a:srgbClr val="002060"/>
                </a:solidFill>
                <a:latin typeface="Simplified Arabic" pitchFamily="18" charset="-78"/>
                <a:cs typeface="Simplified Arabic" pitchFamily="18" charset="-78"/>
              </a:rPr>
              <a:t> et al.</a:t>
            </a:r>
            <a:r>
              <a:rPr lang="ar-SY" sz="2000" dirty="0">
                <a:solidFill>
                  <a:srgbClr val="002060"/>
                </a:solidFill>
                <a:latin typeface="Simplified Arabic" pitchFamily="18" charset="-78"/>
                <a:cs typeface="Simplified Arabic" pitchFamily="18" charset="-78"/>
              </a:rPr>
              <a:t> </a:t>
            </a:r>
            <a:r>
              <a:rPr lang="en-US" sz="2000" dirty="0">
                <a:solidFill>
                  <a:srgbClr val="002060"/>
                </a:solidFill>
                <a:latin typeface="Simplified Arabic" pitchFamily="18" charset="-78"/>
                <a:cs typeface="Simplified Arabic" pitchFamily="18" charset="-78"/>
              </a:rPr>
              <a:t>The major risk factor for </a:t>
            </a:r>
            <a:r>
              <a:rPr lang="en-US" sz="1800" dirty="0">
                <a:solidFill>
                  <a:srgbClr val="002060"/>
                </a:solidFill>
                <a:latin typeface="Simplified Arabic" pitchFamily="18" charset="-78"/>
                <a:cs typeface="Simplified Arabic" pitchFamily="18" charset="-78"/>
              </a:rPr>
              <a:t>severe</a:t>
            </a:r>
            <a:r>
              <a:rPr lang="en-US" sz="2000" dirty="0">
                <a:solidFill>
                  <a:srgbClr val="002060"/>
                </a:solidFill>
                <a:latin typeface="Simplified Arabic" pitchFamily="18" charset="-78"/>
                <a:cs typeface="Simplified Arabic" pitchFamily="18" charset="-78"/>
              </a:rPr>
              <a:t> </a:t>
            </a:r>
            <a:r>
              <a:rPr lang="en-US" sz="1800" dirty="0">
                <a:solidFill>
                  <a:srgbClr val="002060"/>
                </a:solidFill>
                <a:latin typeface="Simplified Arabic" pitchFamily="18" charset="-78"/>
                <a:cs typeface="Simplified Arabic" pitchFamily="18" charset="-78"/>
              </a:rPr>
              <a:t>COVID 19 is inherited from Neanderthals. Nature </a:t>
            </a:r>
            <a:r>
              <a:rPr lang="en-US" sz="2000" dirty="0">
                <a:solidFill>
                  <a:srgbClr val="002060"/>
                </a:solidFill>
                <a:latin typeface="Simplified Arabic" pitchFamily="18" charset="-78"/>
                <a:cs typeface="Simplified Arabic" pitchFamily="18" charset="-78"/>
              </a:rPr>
              <a:t>2020;587:610-612.</a:t>
            </a: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536816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11780" y="1571612"/>
            <a:ext cx="8732220" cy="4842595"/>
          </a:xfrm>
        </p:spPr>
        <p:txBody>
          <a:bodyPr>
            <a:noAutofit/>
          </a:bodyPr>
          <a:lstStyle/>
          <a:p>
            <a:pPr algn="l" rtl="0"/>
            <a:r>
              <a:rPr lang="en-US" sz="2000" b="1" u="sng" dirty="0" smtClean="0">
                <a:solidFill>
                  <a:srgbClr val="C00000"/>
                </a:solidFill>
                <a:latin typeface="Simplified Arabic" pitchFamily="18" charset="-78"/>
                <a:cs typeface="Simplified Arabic" pitchFamily="18" charset="-78"/>
              </a:rPr>
              <a:t>References:</a:t>
            </a:r>
            <a:endParaRPr lang="ar-SA" sz="2000" b="1" u="sng" dirty="0" smtClean="0">
              <a:solidFill>
                <a:srgbClr val="C00000"/>
              </a:solidFill>
              <a:latin typeface="Simplified Arabic" pitchFamily="18" charset="-78"/>
              <a:cs typeface="Simplified Arabic" pitchFamily="18" charset="-78"/>
            </a:endParaRPr>
          </a:p>
          <a:p>
            <a:pPr marL="457200" indent="-457200" algn="l" rtl="0">
              <a:buFont typeface="+mj-lt"/>
              <a:buAutoNum type="arabicPeriod" startAt="6"/>
            </a:pPr>
            <a:r>
              <a:rPr lang="en-US" sz="2000" dirty="0" smtClean="0">
                <a:solidFill>
                  <a:srgbClr val="002060"/>
                </a:solidFill>
                <a:latin typeface="Simplified Arabic" pitchFamily="18" charset="-78"/>
                <a:cs typeface="Simplified Arabic" pitchFamily="18" charset="-78"/>
              </a:rPr>
              <a:t>COVID-19 Host Genetics Initiative. The COVID-19 Host Genetics Initiative, a global initiative to elucidate the role of host genetic factors in susceptibility and severity of the SARS-CoV-2 virus pandemic. Eur.J.Hum.Genet.2020;28,715-718.</a:t>
            </a:r>
          </a:p>
          <a:p>
            <a:pPr marL="457200" indent="-457200" algn="l" rtl="0">
              <a:buFont typeface="+mj-lt"/>
              <a:buAutoNum type="arabicPeriod" startAt="6"/>
            </a:pPr>
            <a:r>
              <a:rPr lang="en-US" sz="2000" dirty="0" smtClean="0">
                <a:solidFill>
                  <a:srgbClr val="002060"/>
                </a:solidFill>
                <a:latin typeface="Simplified Arabic" pitchFamily="18" charset="-78"/>
                <a:cs typeface="Simplified Arabic" pitchFamily="18" charset="-78"/>
              </a:rPr>
              <a:t>LaMotte et al. COVID-19 immunity: Are you truly protected for up to three months after recovering? It’s not clear.</a:t>
            </a:r>
          </a:p>
          <a:p>
            <a:pPr marL="457200" indent="-457200" algn="l" rtl="0">
              <a:buFont typeface="+mj-lt"/>
              <a:buAutoNum type="arabicPeriod" startAt="6"/>
            </a:pPr>
            <a:r>
              <a:rPr lang="en-US" sz="2000" dirty="0" smtClean="0">
                <a:solidFill>
                  <a:srgbClr val="002060"/>
                </a:solidFill>
                <a:latin typeface="Simplified Arabic" pitchFamily="18" charset="-78"/>
                <a:cs typeface="Simplified Arabic" pitchFamily="18" charset="-78"/>
              </a:rPr>
              <a:t>Steward, K. SARS-CoV-2 Immunity Likely To Be Higher Than Antibody Testing Has Shown. Cell. 2020.</a:t>
            </a:r>
          </a:p>
          <a:p>
            <a:pPr marL="457200" indent="-457200" algn="l" rtl="0">
              <a:buFont typeface="+mj-lt"/>
              <a:buAutoNum type="arabicPeriod" startAt="6"/>
            </a:pPr>
            <a:r>
              <a:rPr lang="en-US" sz="2000" dirty="0" err="1" smtClean="0">
                <a:solidFill>
                  <a:srgbClr val="002060"/>
                </a:solidFill>
                <a:latin typeface="Simplified Arabic" pitchFamily="18" charset="-78"/>
                <a:cs typeface="Simplified Arabic" pitchFamily="18" charset="-78"/>
              </a:rPr>
              <a:t>Guo</a:t>
            </a:r>
            <a:r>
              <a:rPr lang="en-US" sz="2000" dirty="0" smtClean="0">
                <a:solidFill>
                  <a:srgbClr val="002060"/>
                </a:solidFill>
                <a:latin typeface="Simplified Arabic" pitchFamily="18" charset="-78"/>
                <a:cs typeface="Simplified Arabic" pitchFamily="18" charset="-78"/>
              </a:rPr>
              <a:t> et al. Profiling Early </a:t>
            </a:r>
            <a:r>
              <a:rPr lang="en-US" sz="2000" dirty="0" err="1" smtClean="0">
                <a:solidFill>
                  <a:srgbClr val="002060"/>
                </a:solidFill>
                <a:latin typeface="Simplified Arabic" pitchFamily="18" charset="-78"/>
                <a:cs typeface="Simplified Arabic" pitchFamily="18" charset="-78"/>
              </a:rPr>
              <a:t>Humoral</a:t>
            </a:r>
            <a:r>
              <a:rPr lang="en-US" sz="2000" dirty="0" smtClean="0">
                <a:solidFill>
                  <a:srgbClr val="002060"/>
                </a:solidFill>
                <a:latin typeface="Simplified Arabic" pitchFamily="18" charset="-78"/>
                <a:cs typeface="Simplified Arabic" pitchFamily="18" charset="-78"/>
              </a:rPr>
              <a:t> Response to Diagnose Novel Coronavirus Disease (COVID-19). Oxford University Press .2020.</a:t>
            </a:r>
          </a:p>
          <a:p>
            <a:pPr marL="457200" indent="-457200" algn="l" rtl="0">
              <a:buFont typeface="+mj-lt"/>
              <a:buAutoNum type="arabicPeriod" startAt="6"/>
            </a:pPr>
            <a:r>
              <a:rPr lang="en-US" sz="2000" dirty="0" smtClean="0">
                <a:solidFill>
                  <a:srgbClr val="002060"/>
                </a:solidFill>
                <a:latin typeface="Simplified Arabic" pitchFamily="18" charset="-78"/>
                <a:cs typeface="Simplified Arabic" pitchFamily="18" charset="-78"/>
              </a:rPr>
              <a:t>Yu </a:t>
            </a:r>
            <a:r>
              <a:rPr lang="en-US" sz="2000" dirty="0" err="1" smtClean="0">
                <a:solidFill>
                  <a:srgbClr val="002060"/>
                </a:solidFill>
                <a:latin typeface="Simplified Arabic" pitchFamily="18" charset="-78"/>
                <a:cs typeface="Simplified Arabic" pitchFamily="18" charset="-78"/>
              </a:rPr>
              <a:t>liu,et</a:t>
            </a:r>
            <a:r>
              <a:rPr lang="en-US" sz="2000" dirty="0" smtClean="0">
                <a:solidFill>
                  <a:srgbClr val="002060"/>
                </a:solidFill>
                <a:latin typeface="Simplified Arabic" pitchFamily="18" charset="-78"/>
                <a:cs typeface="Simplified Arabic" pitchFamily="18" charset="-78"/>
              </a:rPr>
              <a:t> al COVID-19 and autoimmune disease.2020</a:t>
            </a:r>
          </a:p>
          <a:p>
            <a:pPr marL="457200" indent="-457200" algn="l" rtl="0">
              <a:buFont typeface="+mj-lt"/>
              <a:buAutoNum type="arabicPeriod" startAt="6"/>
            </a:pPr>
            <a:r>
              <a:rPr lang="en-US" sz="2000" dirty="0" err="1" smtClean="0">
                <a:solidFill>
                  <a:srgbClr val="002060"/>
                </a:solidFill>
                <a:latin typeface="Simplified Arabic" pitchFamily="18" charset="-78"/>
                <a:cs typeface="Simplified Arabic" pitchFamily="18" charset="-78"/>
              </a:rPr>
              <a:t>Yhojan</a:t>
            </a:r>
            <a:r>
              <a:rPr lang="en-US" sz="2000" dirty="0" smtClean="0">
                <a:solidFill>
                  <a:srgbClr val="002060"/>
                </a:solidFill>
                <a:latin typeface="Simplified Arabic" pitchFamily="18" charset="-78"/>
                <a:cs typeface="Simplified Arabic" pitchFamily="18" charset="-78"/>
              </a:rPr>
              <a:t> et al ,</a:t>
            </a:r>
            <a:r>
              <a:rPr lang="en-US" sz="2000" dirty="0" err="1" smtClean="0">
                <a:solidFill>
                  <a:srgbClr val="002060"/>
                </a:solidFill>
                <a:latin typeface="Simplified Arabic" pitchFamily="18" charset="-78"/>
                <a:cs typeface="Simplified Arabic" pitchFamily="18" charset="-78"/>
              </a:rPr>
              <a:t>Autoinflammatory</a:t>
            </a:r>
            <a:r>
              <a:rPr lang="en-US" sz="2000" dirty="0" smtClean="0">
                <a:solidFill>
                  <a:srgbClr val="002060"/>
                </a:solidFill>
                <a:latin typeface="Simplified Arabic" pitchFamily="18" charset="-78"/>
                <a:cs typeface="Simplified Arabic" pitchFamily="18" charset="-78"/>
              </a:rPr>
              <a:t> </a:t>
            </a:r>
            <a:r>
              <a:rPr lang="en-US" sz="2000" dirty="0" err="1" smtClean="0">
                <a:solidFill>
                  <a:srgbClr val="002060"/>
                </a:solidFill>
                <a:latin typeface="Simplified Arabic" pitchFamily="18" charset="-78"/>
                <a:cs typeface="Simplified Arabic" pitchFamily="18" charset="-78"/>
              </a:rPr>
              <a:t>coditionat</a:t>
            </a:r>
            <a:r>
              <a:rPr lang="en-US" sz="2000" dirty="0" smtClean="0">
                <a:solidFill>
                  <a:srgbClr val="002060"/>
                </a:solidFill>
                <a:latin typeface="Simplified Arabic" pitchFamily="18" charset="-78"/>
                <a:cs typeface="Simplified Arabic" pitchFamily="18" charset="-78"/>
              </a:rPr>
              <a:t> the crossroad of COVID-19</a:t>
            </a:r>
          </a:p>
          <a:p>
            <a:pPr marL="457200" indent="-457200" algn="l" rtl="0">
              <a:buFont typeface="+mj-lt"/>
              <a:buAutoNum type="arabicPeriod" startAt="6"/>
            </a:pPr>
            <a:r>
              <a:rPr lang="en-US" sz="2000" dirty="0" smtClean="0">
                <a:solidFill>
                  <a:srgbClr val="002060"/>
                </a:solidFill>
                <a:latin typeface="Simplified Arabic" pitchFamily="18" charset="-78"/>
                <a:cs typeface="Simplified Arabic" pitchFamily="18" charset="-78"/>
              </a:rPr>
              <a:t>Nicole Acevedo </a:t>
            </a:r>
            <a:r>
              <a:rPr lang="en-US" sz="2000" dirty="0" smtClean="0">
                <a:solidFill>
                  <a:srgbClr val="002060"/>
                </a:solidFill>
                <a:latin typeface="Simplified Arabic" pitchFamily="18" charset="-78"/>
                <a:cs typeface="Simplified Arabic" pitchFamily="18" charset="-78"/>
              </a:rPr>
              <a:t>Death toll grows to 3 for children in </a:t>
            </a:r>
            <a:r>
              <a:rPr lang="en-US" sz="2000" dirty="0">
                <a:solidFill>
                  <a:srgbClr val="002060"/>
                </a:solidFill>
                <a:latin typeface="Simplified Arabic" pitchFamily="18" charset="-78"/>
                <a:cs typeface="Simplified Arabic" pitchFamily="18" charset="-78"/>
              </a:rPr>
              <a:t>New York with </a:t>
            </a:r>
            <a:r>
              <a:rPr lang="en-US" sz="2000" dirty="0" smtClean="0">
                <a:solidFill>
                  <a:srgbClr val="002060"/>
                </a:solidFill>
                <a:latin typeface="Simplified Arabic" pitchFamily="18" charset="-78"/>
                <a:cs typeface="Simplified Arabic" pitchFamily="18" charset="-78"/>
              </a:rPr>
              <a:t>Coronavirus-related </a:t>
            </a:r>
            <a:r>
              <a:rPr lang="en-US" sz="2000" dirty="0" smtClean="0">
                <a:solidFill>
                  <a:srgbClr val="002060"/>
                </a:solidFill>
                <a:latin typeface="Simplified Arabic" pitchFamily="18" charset="-78"/>
                <a:cs typeface="Simplified Arabic" pitchFamily="18" charset="-78"/>
              </a:rPr>
              <a:t>inflammatory syndrome May 2020</a:t>
            </a:r>
          </a:p>
          <a:p>
            <a:pPr marL="457200" indent="-457200" algn="l" rtl="0">
              <a:buNone/>
            </a:pPr>
            <a:endParaRPr lang="en-US" sz="2000" dirty="0" smtClean="0">
              <a:solidFill>
                <a:srgbClr val="002060"/>
              </a:solidFill>
              <a:latin typeface="Simplified Arabic" pitchFamily="18" charset="-78"/>
              <a:cs typeface="Simplified Arabic" pitchFamily="18" charset="-78"/>
            </a:endParaRPr>
          </a:p>
          <a:p>
            <a:pPr marL="0" indent="0" algn="l" rtl="0">
              <a:buNone/>
            </a:pPr>
            <a:endParaRPr lang="en-US" sz="2000"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4257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4891118" y="1785926"/>
            <a:ext cx="4038600" cy="4525963"/>
          </a:xfrm>
        </p:spPr>
        <p:txBody>
          <a:bodyPr/>
          <a:lstStyle/>
          <a:p>
            <a:pPr>
              <a:buNone/>
            </a:pPr>
            <a:r>
              <a:rPr lang="ar-SY" sz="3200" b="1" u="sng" dirty="0">
                <a:solidFill>
                  <a:srgbClr val="C00000"/>
                </a:solidFill>
              </a:rPr>
              <a:t>الاستجابة المناعية:</a:t>
            </a:r>
          </a:p>
          <a:p>
            <a:pPr>
              <a:buFont typeface="Wingdings" pitchFamily="2" charset="2"/>
              <a:buChar char="ü"/>
            </a:pPr>
            <a:r>
              <a:rPr lang="ar-SY" sz="2600" dirty="0">
                <a:solidFill>
                  <a:srgbClr val="002060"/>
                </a:solidFill>
              </a:rPr>
              <a:t>الخلايا البائية:</a:t>
            </a:r>
          </a:p>
          <a:p>
            <a:pPr>
              <a:buFont typeface="Wingdings" pitchFamily="2" charset="2"/>
              <a:buChar char="ü"/>
            </a:pPr>
            <a:r>
              <a:rPr lang="ar-SY" sz="2600" dirty="0">
                <a:solidFill>
                  <a:srgbClr val="002060"/>
                </a:solidFill>
              </a:rPr>
              <a:t>الخلايا التائية:</a:t>
            </a:r>
          </a:p>
          <a:p>
            <a:pPr>
              <a:buFont typeface="Wingdings" pitchFamily="2" charset="2"/>
              <a:buChar char="ü"/>
            </a:pPr>
            <a:r>
              <a:rPr lang="ar-SY" sz="2600" dirty="0" err="1">
                <a:solidFill>
                  <a:srgbClr val="002060"/>
                </a:solidFill>
              </a:rPr>
              <a:t>المستضدات</a:t>
            </a:r>
            <a:r>
              <a:rPr lang="ar-SY" sz="2600" dirty="0">
                <a:solidFill>
                  <a:srgbClr val="002060"/>
                </a:solidFill>
              </a:rPr>
              <a:t> النوعية:</a:t>
            </a:r>
            <a:endParaRPr lang="en-US" sz="2600" dirty="0">
              <a:solidFill>
                <a:srgbClr val="002060"/>
              </a:solidFill>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2050" name="Picture 2"/>
          <p:cNvPicPr>
            <a:picLocks noChangeAspect="1" noChangeArrowheads="1"/>
          </p:cNvPicPr>
          <p:nvPr/>
        </p:nvPicPr>
        <p:blipFill>
          <a:blip r:embed="rId3"/>
          <a:srcRect/>
          <a:stretch>
            <a:fillRect/>
          </a:stretch>
        </p:blipFill>
        <p:spPr bwMode="auto">
          <a:xfrm>
            <a:off x="142844" y="1500174"/>
            <a:ext cx="3072280" cy="3857652"/>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a:srcRect/>
          <a:stretch>
            <a:fillRect/>
          </a:stretch>
        </p:blipFill>
        <p:spPr bwMode="auto">
          <a:xfrm>
            <a:off x="3143240" y="2857496"/>
            <a:ext cx="2259482" cy="292895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286380" y="4071942"/>
            <a:ext cx="3714744" cy="2449908"/>
          </a:xfrm>
          <a:prstGeom prst="rect">
            <a:avLst/>
          </a:prstGeom>
          <a:noFill/>
          <a:ln w="9525">
            <a:noFill/>
            <a:miter lim="800000"/>
            <a:headEnd/>
            <a:tailEnd/>
          </a:ln>
          <a:effectLst/>
        </p:spPr>
      </p:pic>
      <p:sp>
        <p:nvSpPr>
          <p:cNvPr id="8" name="مربع نص 7"/>
          <p:cNvSpPr txBox="1"/>
          <p:nvPr/>
        </p:nvSpPr>
        <p:spPr>
          <a:xfrm>
            <a:off x="71406" y="6253483"/>
            <a:ext cx="5000660" cy="461665"/>
          </a:xfrm>
          <a:prstGeom prst="rect">
            <a:avLst/>
          </a:prstGeom>
          <a:noFill/>
        </p:spPr>
        <p:txBody>
          <a:bodyPr wrap="square" rtlCol="0">
            <a:spAutoFit/>
          </a:bodyPr>
          <a:lstStyle/>
          <a:p>
            <a:pPr algn="ctr"/>
            <a:r>
              <a:rPr lang="en-US" sz="1200" b="1" dirty="0">
                <a:solidFill>
                  <a:srgbClr val="002060"/>
                </a:solidFill>
              </a:rPr>
              <a:t>Adopted from: Immune responses to viruses. www. www.immunology.org</a:t>
            </a:r>
          </a:p>
          <a:p>
            <a:pPr algn="ctr"/>
            <a:endParaRPr lang="en-US" sz="1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checkerboard(across)">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checkerboard(across)">
                                      <p:cBhvr>
                                        <p:cTn id="33" dur="500"/>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checkerboard(across)">
                                      <p:cBhvr>
                                        <p:cTn id="3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41897"/>
            <a:ext cx="8153400" cy="4377903"/>
          </a:xfrm>
          <a:prstGeom prst="rect">
            <a:avLst/>
          </a:prstGeom>
        </p:spPr>
      </p:pic>
      <p:sp>
        <p:nvSpPr>
          <p:cNvPr id="3" name="TextBox 2"/>
          <p:cNvSpPr txBox="1"/>
          <p:nvPr/>
        </p:nvSpPr>
        <p:spPr>
          <a:xfrm>
            <a:off x="304800" y="6119336"/>
            <a:ext cx="8610600" cy="738664"/>
          </a:xfrm>
          <a:prstGeom prst="rect">
            <a:avLst/>
          </a:prstGeom>
          <a:noFill/>
        </p:spPr>
        <p:txBody>
          <a:bodyPr wrap="square" rtlCol="1">
            <a:spAutoFit/>
          </a:bodyPr>
          <a:lstStyle/>
          <a:p>
            <a:pPr algn="l"/>
            <a:r>
              <a:rPr lang="en-US" sz="1400" b="1" dirty="0">
                <a:solidFill>
                  <a:srgbClr val="002060"/>
                </a:solidFill>
              </a:rPr>
              <a:t>Adapted from the trinity of COVID-19: immunity; inflammation and intervention. Nat Rev Immunol.2020 Jun;20(6):363-374.doi:10.1038/s41577-020-0311-8.</a:t>
            </a:r>
          </a:p>
          <a:p>
            <a:pPr algn="l"/>
            <a:endParaRPr lang="ar-SY" sz="1400" b="1" dirty="0">
              <a:solidFill>
                <a:srgbClr val="002060"/>
              </a:solidFill>
            </a:endParaRPr>
          </a:p>
        </p:txBody>
      </p:sp>
    </p:spTree>
    <p:extLst>
      <p:ext uri="{BB962C8B-B14F-4D97-AF65-F5344CB8AC3E}">
        <p14:creationId xmlns:p14="http://schemas.microsoft.com/office/powerpoint/2010/main" val="199546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228600" y="1600200"/>
            <a:ext cx="8686800" cy="4648200"/>
          </a:xfrm>
        </p:spPr>
        <p:txBody>
          <a:bodyPr>
            <a:noAutofit/>
          </a:bodyPr>
          <a:lstStyle/>
          <a:p>
            <a:pPr algn="ctr">
              <a:buNone/>
            </a:pPr>
            <a:r>
              <a:rPr lang="ar-SY" b="1" u="sng" dirty="0">
                <a:solidFill>
                  <a:srgbClr val="C00000"/>
                </a:solidFill>
                <a:latin typeface="Simplified Arabic" pitchFamily="18" charset="-78"/>
                <a:cs typeface="Simplified Arabic" pitchFamily="18" charset="-78"/>
              </a:rPr>
              <a:t>أ</a:t>
            </a:r>
            <a:r>
              <a:rPr lang="ar-SA" b="1" u="sng" dirty="0">
                <a:solidFill>
                  <a:srgbClr val="C00000"/>
                </a:solidFill>
                <a:latin typeface="Simplified Arabic" pitchFamily="18" charset="-78"/>
                <a:cs typeface="Simplified Arabic" pitchFamily="18" charset="-78"/>
              </a:rPr>
              <a:t>سباب التوجه للكشف المصلي عن </a:t>
            </a:r>
            <a:r>
              <a:rPr lang="ar-SY" b="1" u="sng" dirty="0">
                <a:solidFill>
                  <a:srgbClr val="C00000"/>
                </a:solidFill>
                <a:latin typeface="Simplified Arabic" pitchFamily="18" charset="-78"/>
                <a:cs typeface="Simplified Arabic" pitchFamily="18" charset="-78"/>
              </a:rPr>
              <a:t>أ</a:t>
            </a:r>
            <a:r>
              <a:rPr lang="ar-SA" b="1" u="sng" dirty="0" err="1">
                <a:solidFill>
                  <a:srgbClr val="C00000"/>
                </a:solidFill>
                <a:latin typeface="Simplified Arabic" pitchFamily="18" charset="-78"/>
                <a:cs typeface="Simplified Arabic" pitchFamily="18" charset="-78"/>
              </a:rPr>
              <a:t>ضداد</a:t>
            </a:r>
            <a:r>
              <a:rPr lang="ar-SA" b="1" u="sng" dirty="0">
                <a:solidFill>
                  <a:srgbClr val="C00000"/>
                </a:solidFill>
                <a:latin typeface="Simplified Arabic" pitchFamily="18" charset="-78"/>
                <a:cs typeface="Simplified Arabic" pitchFamily="18" charset="-78"/>
              </a:rPr>
              <a:t> </a:t>
            </a:r>
            <a:r>
              <a:rPr lang="en-US" b="1" u="sng" dirty="0">
                <a:solidFill>
                  <a:srgbClr val="C00000"/>
                </a:solidFill>
                <a:latin typeface="Simplified Arabic" pitchFamily="18" charset="-78"/>
                <a:cs typeface="Simplified Arabic" pitchFamily="18" charset="-78"/>
              </a:rPr>
              <a:t>COVID 19 </a:t>
            </a:r>
            <a:endParaRPr lang="ar-SA" b="1" u="sng" dirty="0">
              <a:solidFill>
                <a:srgbClr val="C00000"/>
              </a:solidFill>
              <a:latin typeface="Simplified Arabic" pitchFamily="18" charset="-78"/>
              <a:cs typeface="Simplified Arabic" pitchFamily="18" charset="-78"/>
            </a:endParaRPr>
          </a:p>
          <a:p>
            <a:pPr marL="0" indent="0">
              <a:buNone/>
            </a:pPr>
            <a:r>
              <a:rPr lang="ar-SA" sz="2600" dirty="0">
                <a:solidFill>
                  <a:srgbClr val="002060"/>
                </a:solidFill>
                <a:latin typeface="Simplified Arabic" pitchFamily="18" charset="-78"/>
                <a:cs typeface="Simplified Arabic" pitchFamily="18" charset="-78"/>
              </a:rPr>
              <a:t> 1- واسمات نوعية و مستمرة </a:t>
            </a:r>
            <a:r>
              <a:rPr lang="en-US" sz="2600" dirty="0">
                <a:solidFill>
                  <a:srgbClr val="002060"/>
                </a:solidFill>
                <a:latin typeface="Simplified Arabic" pitchFamily="18" charset="-78"/>
                <a:cs typeface="Simplified Arabic" pitchFamily="18" charset="-78"/>
              </a:rPr>
              <a:t>  durable</a:t>
            </a:r>
            <a:r>
              <a:rPr lang="ar-SA" sz="2600" dirty="0">
                <a:solidFill>
                  <a:srgbClr val="002060"/>
                </a:solidFill>
                <a:latin typeface="Simplified Arabic" pitchFamily="18" charset="-78"/>
                <a:cs typeface="Simplified Arabic" pitchFamily="18" charset="-78"/>
              </a:rPr>
              <a:t>توفر </a:t>
            </a:r>
            <a:r>
              <a:rPr lang="ar-SY" sz="2600" dirty="0">
                <a:solidFill>
                  <a:srgbClr val="002060"/>
                </a:solidFill>
                <a:latin typeface="Simplified Arabic" pitchFamily="18" charset="-78"/>
                <a:cs typeface="Simplified Arabic" pitchFamily="18" charset="-78"/>
              </a:rPr>
              <a:t>إ</a:t>
            </a:r>
            <a:r>
              <a:rPr lang="ar-SA" sz="2600" dirty="0">
                <a:solidFill>
                  <a:srgbClr val="002060"/>
                </a:solidFill>
                <a:latin typeface="Simplified Arabic" pitchFamily="18" charset="-78"/>
                <a:cs typeface="Simplified Arabic" pitchFamily="18" charset="-78"/>
              </a:rPr>
              <a:t>مكانية الحصول على معطيات حول معدل </a:t>
            </a:r>
            <a:r>
              <a:rPr lang="ar-SY" sz="2600" dirty="0">
                <a:solidFill>
                  <a:srgbClr val="002060"/>
                </a:solidFill>
                <a:latin typeface="Simplified Arabic" pitchFamily="18" charset="-78"/>
                <a:cs typeface="Simplified Arabic" pitchFamily="18" charset="-78"/>
              </a:rPr>
              <a:t>الإصابة </a:t>
            </a:r>
            <a:r>
              <a:rPr lang="ar-SA" sz="2600" dirty="0">
                <a:solidFill>
                  <a:srgbClr val="002060"/>
                </a:solidFill>
                <a:latin typeface="Simplified Arabic" pitchFamily="18" charset="-78"/>
                <a:cs typeface="Simplified Arabic" pitchFamily="18" charset="-78"/>
              </a:rPr>
              <a:t>على المستوى السكاني .</a:t>
            </a:r>
          </a:p>
          <a:p>
            <a:pPr marL="0" indent="0">
              <a:buNone/>
            </a:pPr>
            <a:r>
              <a:rPr lang="ar-SA" sz="2600" dirty="0">
                <a:solidFill>
                  <a:srgbClr val="002060"/>
                </a:solidFill>
                <a:latin typeface="Simplified Arabic" pitchFamily="18" charset="-78"/>
                <a:cs typeface="Simplified Arabic" pitchFamily="18" charset="-78"/>
              </a:rPr>
              <a:t>2-</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تؤمن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رشفة دقيقة </a:t>
            </a:r>
            <a:r>
              <a:rPr lang="ar-SA" sz="2600" dirty="0" err="1">
                <a:solidFill>
                  <a:srgbClr val="002060"/>
                </a:solidFill>
                <a:latin typeface="Simplified Arabic" pitchFamily="18" charset="-78"/>
                <a:cs typeface="Simplified Arabic" pitchFamily="18" charset="-78"/>
              </a:rPr>
              <a:t>لل</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صابات</a:t>
            </a:r>
            <a:r>
              <a:rPr lang="ar-SA" sz="2600" dirty="0">
                <a:solidFill>
                  <a:srgbClr val="002060"/>
                </a:solidFill>
                <a:latin typeface="Simplified Arabic" pitchFamily="18" charset="-78"/>
                <a:cs typeface="Simplified Arabic" pitchFamily="18" charset="-78"/>
              </a:rPr>
              <a:t> القديمة (بمدى </a:t>
            </a:r>
            <a:r>
              <a:rPr lang="en-US" sz="2400" dirty="0">
                <a:solidFill>
                  <a:srgbClr val="002060"/>
                </a:solidFill>
                <a:latin typeface="Simplified Arabic" pitchFamily="18" charset="-78"/>
                <a:cs typeface="Simplified Arabic" pitchFamily="18" charset="-78"/>
              </a:rPr>
              <a:t>4</a:t>
            </a:r>
            <a:r>
              <a:rPr lang="ar-SA" sz="2600" dirty="0">
                <a:solidFill>
                  <a:srgbClr val="002060"/>
                </a:solidFill>
                <a:latin typeface="Simplified Arabic" pitchFamily="18" charset="-78"/>
                <a:cs typeface="Simplified Arabic" pitchFamily="18" charset="-78"/>
              </a:rPr>
              <a:t>-</a:t>
            </a:r>
            <a:r>
              <a:rPr lang="en-US" sz="2600" dirty="0">
                <a:solidFill>
                  <a:srgbClr val="002060"/>
                </a:solidFill>
                <a:latin typeface="Simplified Arabic" pitchFamily="18" charset="-78"/>
                <a:cs typeface="Simplified Arabic" pitchFamily="18" charset="-78"/>
              </a:rPr>
              <a:t> </a:t>
            </a:r>
            <a:r>
              <a:rPr lang="en-US" sz="2400" dirty="0">
                <a:solidFill>
                  <a:srgbClr val="002060"/>
                </a:solidFill>
                <a:latin typeface="Simplified Arabic" pitchFamily="18" charset="-78"/>
                <a:cs typeface="Simplified Arabic" pitchFamily="18" charset="-78"/>
              </a:rPr>
              <a:t>5</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شهر) والحديثة.</a:t>
            </a:r>
          </a:p>
          <a:p>
            <a:pPr marL="0" indent="0">
              <a:buNone/>
            </a:pPr>
            <a:r>
              <a:rPr lang="ar-SA" sz="2600" dirty="0">
                <a:solidFill>
                  <a:srgbClr val="002060"/>
                </a:solidFill>
                <a:latin typeface="Simplified Arabic" pitchFamily="18" charset="-78"/>
                <a:cs typeface="Simplified Arabic" pitchFamily="18" charset="-78"/>
              </a:rPr>
              <a:t>3- وسيلة لدراسة المناعة الوقائية وتحديد </a:t>
            </a:r>
            <a:r>
              <a:rPr lang="ar-SA" sz="2600" dirty="0" err="1">
                <a:solidFill>
                  <a:srgbClr val="002060"/>
                </a:solidFill>
                <a:latin typeface="Simplified Arabic" pitchFamily="18" charset="-78"/>
                <a:cs typeface="Simplified Arabic" pitchFamily="18" charset="-78"/>
              </a:rPr>
              <a:t>الممنعين</a:t>
            </a:r>
            <a:r>
              <a:rPr lang="ar-SA" sz="2600" dirty="0">
                <a:solidFill>
                  <a:srgbClr val="002060"/>
                </a:solidFill>
                <a:latin typeface="Simplified Arabic" pitchFamily="18" charset="-78"/>
                <a:cs typeface="Simplified Arabic" pitchFamily="18" charset="-78"/>
              </a:rPr>
              <a:t>.</a:t>
            </a:r>
          </a:p>
          <a:p>
            <a:pPr marL="0" indent="0">
              <a:buNone/>
            </a:pPr>
            <a:r>
              <a:rPr lang="ar-SA" sz="2600" dirty="0">
                <a:solidFill>
                  <a:srgbClr val="002060"/>
                </a:solidFill>
                <a:latin typeface="Simplified Arabic" pitchFamily="18" charset="-78"/>
                <a:cs typeface="Simplified Arabic" pitchFamily="18" charset="-78"/>
              </a:rPr>
              <a:t>4-</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مؤشر هام لتطوير اللقاحات.</a:t>
            </a:r>
          </a:p>
          <a:p>
            <a:pPr marL="0" indent="0">
              <a:buNone/>
            </a:pPr>
            <a:r>
              <a:rPr lang="ar-SA" sz="2600" dirty="0">
                <a:solidFill>
                  <a:srgbClr val="002060"/>
                </a:solidFill>
                <a:latin typeface="Simplified Arabic" pitchFamily="18" charset="-78"/>
                <a:cs typeface="Simplified Arabic" pitchFamily="18" charset="-78"/>
              </a:rPr>
              <a:t>5-</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لها مدلول حول القدرة التنبؤية بشدة الانذار</a:t>
            </a:r>
            <a:r>
              <a:rPr lang="ar-SY" sz="2600" dirty="0">
                <a:solidFill>
                  <a:srgbClr val="002060"/>
                </a:solidFill>
                <a:latin typeface="Simplified Arabic" pitchFamily="18" charset="-78"/>
                <a:cs typeface="Simplified Arabic" pitchFamily="18" charset="-78"/>
              </a:rPr>
              <a:t>. </a:t>
            </a:r>
            <a:r>
              <a:rPr lang="en-US" sz="2600" baseline="30000" dirty="0">
                <a:solidFill>
                  <a:srgbClr val="002060"/>
                </a:solidFill>
                <a:latin typeface="Simplified Arabic" pitchFamily="18" charset="-78"/>
                <a:cs typeface="Simplified Arabic" pitchFamily="18" charset="-78"/>
              </a:rPr>
              <a:t>(1)</a:t>
            </a:r>
            <a:endParaRPr lang="ar-SA" sz="2600" baseline="30000" dirty="0">
              <a:solidFill>
                <a:srgbClr val="002060"/>
              </a:solidFill>
              <a:latin typeface="Simplified Arabic" pitchFamily="18" charset="-78"/>
              <a:cs typeface="Simplified Arabic" pitchFamily="18" charset="-78"/>
            </a:endParaRPr>
          </a:p>
          <a:p>
            <a:pPr marL="0" indent="0">
              <a:buNone/>
            </a:pPr>
            <a:r>
              <a:rPr lang="ar-SA" sz="2600" dirty="0">
                <a:solidFill>
                  <a:srgbClr val="002060"/>
                </a:solidFill>
                <a:latin typeface="Simplified Arabic" pitchFamily="18" charset="-78"/>
                <a:cs typeface="Simplified Arabic" pitchFamily="18" charset="-78"/>
              </a:rPr>
              <a:t>6- وسيلة مسحية هامة لكشف </a:t>
            </a:r>
            <a:r>
              <a:rPr lang="ar-SA" sz="2600" dirty="0" err="1">
                <a:solidFill>
                  <a:srgbClr val="002060"/>
                </a:solidFill>
                <a:latin typeface="Simplified Arabic" pitchFamily="18" charset="-78"/>
                <a:cs typeface="Simplified Arabic" pitchFamily="18" charset="-78"/>
              </a:rPr>
              <a:t>اللاعرضيين</a:t>
            </a:r>
            <a:r>
              <a:rPr lang="ar-SA" sz="2600" dirty="0">
                <a:solidFill>
                  <a:srgbClr val="002060"/>
                </a:solidFill>
                <a:latin typeface="Simplified Arabic" pitchFamily="18" charset="-78"/>
                <a:cs typeface="Simplified Arabic" pitchFamily="18" charset="-78"/>
              </a:rPr>
              <a:t> والمعرضين بالتماس</a:t>
            </a:r>
            <a:r>
              <a:rPr lang="ar-SY" sz="2600" dirty="0">
                <a:solidFill>
                  <a:srgbClr val="002060"/>
                </a:solidFill>
                <a:latin typeface="Simplified Arabic" pitchFamily="18" charset="-78"/>
                <a:cs typeface="Simplified Arabic" pitchFamily="18" charset="-78"/>
              </a:rPr>
              <a:t> مع  </a:t>
            </a:r>
            <a:r>
              <a:rPr lang="ar-SA" sz="2600" dirty="0">
                <a:solidFill>
                  <a:srgbClr val="002060"/>
                </a:solidFill>
                <a:latin typeface="Simplified Arabic" pitchFamily="18" charset="-78"/>
                <a:cs typeface="Simplified Arabic" pitchFamily="18" charset="-78"/>
              </a:rPr>
              <a:t>المصابين.</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(دراستنا</a:t>
            </a:r>
            <a:r>
              <a:rPr lang="ar-SY" sz="2600" dirty="0">
                <a:solidFill>
                  <a:srgbClr val="002060"/>
                </a:solidFill>
                <a:latin typeface="Simplified Arabic" pitchFamily="18" charset="-78"/>
                <a:cs typeface="Simplified Arabic" pitchFamily="18" charset="-78"/>
              </a:rPr>
              <a:t>) </a:t>
            </a:r>
            <a:r>
              <a:rPr lang="en-US" sz="2600" baseline="30000" dirty="0">
                <a:solidFill>
                  <a:srgbClr val="002060"/>
                </a:solidFill>
                <a:latin typeface="Simplified Arabic" pitchFamily="18" charset="-78"/>
                <a:cs typeface="Simplified Arabic" pitchFamily="18" charset="-78"/>
              </a:rPr>
              <a:t>(2)</a:t>
            </a:r>
            <a:r>
              <a:rPr lang="ar-SY" sz="2600" dirty="0">
                <a:solidFill>
                  <a:srgbClr val="002060"/>
                </a:solidFill>
                <a:latin typeface="Simplified Arabic" pitchFamily="18" charset="-78"/>
                <a:cs typeface="Simplified Arabic" pitchFamily="18" charset="-78"/>
              </a:rPr>
              <a:t>.</a:t>
            </a:r>
            <a:endParaRPr lang="ar-SA" sz="2600"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4137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76200" y="1790720"/>
            <a:ext cx="8839200" cy="4495800"/>
          </a:xfrm>
        </p:spPr>
        <p:txBody>
          <a:bodyPr>
            <a:noAutofit/>
          </a:bodyPr>
          <a:lstStyle/>
          <a:p>
            <a:pPr algn="just">
              <a:buNone/>
            </a:pPr>
            <a:r>
              <a:rPr lang="ar-SY" b="1" u="sng" dirty="0">
                <a:solidFill>
                  <a:srgbClr val="C00000"/>
                </a:solidFill>
                <a:latin typeface="Simplified Arabic" pitchFamily="18" charset="-78"/>
                <a:cs typeface="Simplified Arabic" pitchFamily="18" charset="-78"/>
              </a:rPr>
              <a:t>أ</a:t>
            </a:r>
            <a:r>
              <a:rPr lang="ar-SA" b="1" u="sng" dirty="0">
                <a:solidFill>
                  <a:srgbClr val="C00000"/>
                </a:solidFill>
                <a:latin typeface="Simplified Arabic" pitchFamily="18" charset="-78"/>
                <a:cs typeface="Simplified Arabic" pitchFamily="18" charset="-78"/>
              </a:rPr>
              <a:t>سباب التوجه للكشف المصلي عن </a:t>
            </a:r>
            <a:r>
              <a:rPr lang="ar-SY" b="1" u="sng" dirty="0">
                <a:solidFill>
                  <a:srgbClr val="C00000"/>
                </a:solidFill>
                <a:latin typeface="Simplified Arabic" pitchFamily="18" charset="-78"/>
                <a:cs typeface="Simplified Arabic" pitchFamily="18" charset="-78"/>
              </a:rPr>
              <a:t>أ</a:t>
            </a:r>
            <a:r>
              <a:rPr lang="ar-SA" b="1" u="sng" dirty="0" err="1">
                <a:solidFill>
                  <a:srgbClr val="C00000"/>
                </a:solidFill>
                <a:latin typeface="Simplified Arabic" pitchFamily="18" charset="-78"/>
                <a:cs typeface="Simplified Arabic" pitchFamily="18" charset="-78"/>
              </a:rPr>
              <a:t>ضداد</a:t>
            </a:r>
            <a:r>
              <a:rPr lang="ar-SA" b="1" u="sng" dirty="0">
                <a:solidFill>
                  <a:srgbClr val="C00000"/>
                </a:solidFill>
                <a:latin typeface="Simplified Arabic" pitchFamily="18" charset="-78"/>
                <a:cs typeface="Simplified Arabic" pitchFamily="18" charset="-78"/>
              </a:rPr>
              <a:t> </a:t>
            </a:r>
            <a:r>
              <a:rPr lang="en-US" sz="2400" b="1" u="sng" dirty="0">
                <a:solidFill>
                  <a:srgbClr val="C00000"/>
                </a:solidFill>
                <a:latin typeface="+mj-lt"/>
                <a:cs typeface="Simplified Arabic" pitchFamily="18" charset="-78"/>
              </a:rPr>
              <a:t>COVID</a:t>
            </a:r>
            <a:r>
              <a:rPr lang="en-US" sz="2400" b="1" u="sng" dirty="0">
                <a:solidFill>
                  <a:srgbClr val="C00000"/>
                </a:solidFill>
                <a:latin typeface="Simplified Arabic" pitchFamily="18" charset="-78"/>
                <a:cs typeface="Simplified Arabic" pitchFamily="18" charset="-78"/>
              </a:rPr>
              <a:t> </a:t>
            </a:r>
            <a:r>
              <a:rPr lang="en-US" sz="2400" b="1" u="sng" dirty="0">
                <a:solidFill>
                  <a:srgbClr val="C00000"/>
                </a:solidFill>
                <a:latin typeface="+mj-lt"/>
                <a:cs typeface="Simplified Arabic" pitchFamily="18" charset="-78"/>
              </a:rPr>
              <a:t>19</a:t>
            </a:r>
            <a:r>
              <a:rPr lang="en-US" b="1" u="sng" dirty="0">
                <a:solidFill>
                  <a:srgbClr val="C00000"/>
                </a:solidFill>
                <a:latin typeface="Simplified Arabic" pitchFamily="18" charset="-78"/>
                <a:cs typeface="Simplified Arabic" pitchFamily="18" charset="-78"/>
              </a:rPr>
              <a:t> </a:t>
            </a:r>
            <a:endParaRPr lang="ar-SA" b="1" u="sng" dirty="0">
              <a:solidFill>
                <a:srgbClr val="C00000"/>
              </a:solidFill>
              <a:latin typeface="Simplified Arabic" pitchFamily="18" charset="-78"/>
              <a:cs typeface="Simplified Arabic" pitchFamily="18" charset="-78"/>
            </a:endParaRPr>
          </a:p>
          <a:p>
            <a:pPr marL="0" indent="0" algn="just">
              <a:buNone/>
            </a:pPr>
            <a:r>
              <a:rPr lang="ar-SA" sz="2600" dirty="0">
                <a:solidFill>
                  <a:srgbClr val="002060"/>
                </a:solidFill>
                <a:latin typeface="Simplified Arabic" pitchFamily="18" charset="-78"/>
                <a:cs typeface="Simplified Arabic" pitchFamily="18" charset="-78"/>
              </a:rPr>
              <a:t>7- بالرغم من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 معايرة العامل الممرض مباشرة</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الحمض النووي الفيروسي (ما نسميه المسحة والتضخيم </a:t>
            </a:r>
            <a:r>
              <a:rPr lang="en-US" sz="2400" dirty="0">
                <a:solidFill>
                  <a:srgbClr val="002060"/>
                </a:solidFill>
                <a:latin typeface="+mj-lt"/>
                <a:cs typeface="Simplified Arabic" pitchFamily="18" charset="-78"/>
              </a:rPr>
              <a:t>PCR</a:t>
            </a:r>
            <a:r>
              <a:rPr lang="ar-SA" sz="2600" dirty="0">
                <a:solidFill>
                  <a:srgbClr val="002060"/>
                </a:solidFill>
                <a:latin typeface="Simplified Arabic" pitchFamily="18" charset="-78"/>
                <a:cs typeface="Simplified Arabic" pitchFamily="18" charset="-78"/>
              </a:rPr>
              <a:t>) هي طريقة مباشرة و تعتبر المعيار الذهبي </a:t>
            </a:r>
            <a:r>
              <a:rPr lang="ar-SY" sz="2600" dirty="0">
                <a:solidFill>
                  <a:srgbClr val="002060"/>
                </a:solidFill>
                <a:latin typeface="Simplified Arabic" pitchFamily="18" charset="-78"/>
                <a:cs typeface="Simplified Arabic" pitchFamily="18" charset="-78"/>
              </a:rPr>
              <a:t>إ</a:t>
            </a:r>
            <a:r>
              <a:rPr lang="ar-SA" sz="2600" dirty="0">
                <a:solidFill>
                  <a:srgbClr val="002060"/>
                </a:solidFill>
                <a:latin typeface="Simplified Arabic" pitchFamily="18" charset="-78"/>
                <a:cs typeface="Simplified Arabic" pitchFamily="18" charset="-78"/>
              </a:rPr>
              <a:t>لا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 لها مساوىء لا يمكن </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غفالها</a:t>
            </a:r>
            <a:r>
              <a:rPr lang="ar-SA" sz="2600" dirty="0">
                <a:solidFill>
                  <a:srgbClr val="002060"/>
                </a:solidFill>
                <a:latin typeface="Simplified Arabic" pitchFamily="18" charset="-78"/>
                <a:cs typeface="Simplified Arabic" pitchFamily="18" charset="-78"/>
              </a:rPr>
              <a:t> . </a:t>
            </a:r>
          </a:p>
          <a:p>
            <a:pPr marL="0" indent="0" algn="just">
              <a:buNone/>
            </a:pPr>
            <a:r>
              <a:rPr lang="ar-SA" sz="2600" dirty="0">
                <a:solidFill>
                  <a:srgbClr val="002060"/>
                </a:solidFill>
                <a:latin typeface="Simplified Arabic" pitchFamily="18" charset="-78"/>
                <a:cs typeface="Simplified Arabic" pitchFamily="18" charset="-78"/>
              </a:rPr>
              <a:t>8- بالرغم من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 الدراسات </a:t>
            </a:r>
            <a:r>
              <a:rPr lang="ar-SA" sz="2600" dirty="0" err="1">
                <a:solidFill>
                  <a:srgbClr val="002060"/>
                </a:solidFill>
                <a:latin typeface="Simplified Arabic" pitchFamily="18" charset="-78"/>
                <a:cs typeface="Simplified Arabic" pitchFamily="18" charset="-78"/>
              </a:rPr>
              <a:t>ال</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ولى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شارت </a:t>
            </a:r>
            <a:r>
              <a:rPr lang="ar-SY" sz="2600" dirty="0">
                <a:solidFill>
                  <a:srgbClr val="002060"/>
                </a:solidFill>
                <a:latin typeface="Simplified Arabic" pitchFamily="18" charset="-78"/>
                <a:cs typeface="Simplified Arabic" pitchFamily="18" charset="-78"/>
              </a:rPr>
              <a:t>إ</a:t>
            </a:r>
            <a:r>
              <a:rPr lang="ar-SA" sz="2600" dirty="0" err="1">
                <a:solidFill>
                  <a:srgbClr val="002060"/>
                </a:solidFill>
                <a:latin typeface="Simplified Arabic" pitchFamily="18" charset="-78"/>
                <a:cs typeface="Simplified Arabic" pitchFamily="18" charset="-78"/>
              </a:rPr>
              <a:t>لى</a:t>
            </a:r>
            <a:r>
              <a:rPr lang="ar-SA" sz="2600" dirty="0">
                <a:solidFill>
                  <a:srgbClr val="002060"/>
                </a:solidFill>
                <a:latin typeface="Simplified Arabic" pitchFamily="18" charset="-78"/>
                <a:cs typeface="Simplified Arabic" pitchFamily="18" charset="-78"/>
              </a:rPr>
              <a:t> تلاشي المناع</a:t>
            </a:r>
            <a:r>
              <a:rPr lang="ar-SY" sz="2600" dirty="0">
                <a:solidFill>
                  <a:srgbClr val="002060"/>
                </a:solidFill>
                <a:latin typeface="Simplified Arabic" pitchFamily="18" charset="-78"/>
                <a:cs typeface="Simplified Arabic" pitchFamily="18" charset="-78"/>
              </a:rPr>
              <a:t>ة</a:t>
            </a:r>
            <a:r>
              <a:rPr lang="ar-SA" sz="2600" dirty="0">
                <a:solidFill>
                  <a:srgbClr val="002060"/>
                </a:solidFill>
                <a:latin typeface="Simplified Arabic" pitchFamily="18" charset="-78"/>
                <a:cs typeface="Simplified Arabic" pitchFamily="18" charset="-78"/>
              </a:rPr>
              <a:t> </a:t>
            </a:r>
            <a:r>
              <a:rPr lang="ar-SA" sz="2600" dirty="0" err="1">
                <a:solidFill>
                  <a:srgbClr val="002060"/>
                </a:solidFill>
                <a:latin typeface="Simplified Arabic" pitchFamily="18" charset="-78"/>
                <a:cs typeface="Simplified Arabic" pitchFamily="18" charset="-78"/>
              </a:rPr>
              <a:t>الخلطية</a:t>
            </a:r>
            <a:r>
              <a:rPr lang="ar-SA" sz="2600" dirty="0">
                <a:solidFill>
                  <a:srgbClr val="002060"/>
                </a:solidFill>
                <a:latin typeface="Simplified Arabic" pitchFamily="18" charset="-78"/>
                <a:cs typeface="Simplified Arabic" pitchFamily="18" charset="-78"/>
              </a:rPr>
              <a:t> (</a:t>
            </a:r>
            <a:r>
              <a:rPr lang="en-US" sz="2400" dirty="0" err="1">
                <a:solidFill>
                  <a:srgbClr val="002060"/>
                </a:solidFill>
                <a:latin typeface="+mj-lt"/>
                <a:cs typeface="Simplified Arabic" pitchFamily="18" charset="-78"/>
              </a:rPr>
              <a:t>wanning</a:t>
            </a:r>
            <a:r>
              <a:rPr lang="ar-SA" sz="2600" dirty="0">
                <a:solidFill>
                  <a:srgbClr val="002060"/>
                </a:solidFill>
                <a:latin typeface="Simplified Arabic" pitchFamily="18" charset="-78"/>
                <a:cs typeface="Simplified Arabic" pitchFamily="18" charset="-78"/>
              </a:rPr>
              <a:t>)</a:t>
            </a: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و</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 اللاعرضيين لم تتشكل </a:t>
            </a:r>
            <a:r>
              <a:rPr lang="ar-SA" sz="2600" dirty="0" err="1">
                <a:solidFill>
                  <a:srgbClr val="002060"/>
                </a:solidFill>
                <a:latin typeface="Simplified Arabic" pitchFamily="18" charset="-78"/>
                <a:cs typeface="Simplified Arabic" pitchFamily="18" charset="-78"/>
              </a:rPr>
              <a:t>ل</a:t>
            </a:r>
            <a:r>
              <a:rPr lang="ar-SY" sz="2600" dirty="0">
                <a:solidFill>
                  <a:srgbClr val="002060"/>
                </a:solidFill>
                <a:latin typeface="Simplified Arabic" pitchFamily="18" charset="-78"/>
                <a:cs typeface="Simplified Arabic" pitchFamily="18" charset="-78"/>
              </a:rPr>
              <a:t>د</a:t>
            </a:r>
            <a:r>
              <a:rPr lang="ar-SA" sz="2600" dirty="0">
                <a:solidFill>
                  <a:srgbClr val="002060"/>
                </a:solidFill>
                <a:latin typeface="Simplified Arabic" pitchFamily="18" charset="-78"/>
                <a:cs typeface="Simplified Arabic" pitchFamily="18" charset="-78"/>
              </a:rPr>
              <a:t>يهم استجابة مناعية</a:t>
            </a:r>
            <a:r>
              <a:rPr lang="ar-SY" sz="2600" dirty="0">
                <a:solidFill>
                  <a:srgbClr val="002060"/>
                </a:solidFill>
                <a:latin typeface="Simplified Arabic" pitchFamily="18" charset="-78"/>
                <a:cs typeface="Simplified Arabic" pitchFamily="18" charset="-78"/>
              </a:rPr>
              <a:t> إ</a:t>
            </a:r>
            <a:r>
              <a:rPr lang="ar-SA" sz="2600" dirty="0">
                <a:solidFill>
                  <a:srgbClr val="002060"/>
                </a:solidFill>
                <a:latin typeface="Simplified Arabic" pitchFamily="18" charset="-78"/>
                <a:cs typeface="Simplified Arabic" pitchFamily="18" charset="-78"/>
              </a:rPr>
              <a:t>لا </a:t>
            </a:r>
            <a:r>
              <a:rPr lang="ar-SY" sz="2600" dirty="0">
                <a:solidFill>
                  <a:srgbClr val="002060"/>
                </a:solidFill>
                <a:latin typeface="Simplified Arabic" pitchFamily="18" charset="-78"/>
                <a:cs typeface="Simplified Arabic" pitchFamily="18" charset="-78"/>
              </a:rPr>
              <a:t>أ</a:t>
            </a:r>
            <a:r>
              <a:rPr lang="ar-SA" sz="2600" dirty="0" err="1">
                <a:solidFill>
                  <a:srgbClr val="002060"/>
                </a:solidFill>
                <a:latin typeface="Simplified Arabic" pitchFamily="18" charset="-78"/>
                <a:cs typeface="Simplified Arabic" pitchFamily="18" charset="-78"/>
              </a:rPr>
              <a:t>نه</a:t>
            </a:r>
            <a:r>
              <a:rPr lang="ar-SA" sz="2600" dirty="0">
                <a:solidFill>
                  <a:srgbClr val="002060"/>
                </a:solidFill>
                <a:latin typeface="Simplified Arabic" pitchFamily="18" charset="-78"/>
                <a:cs typeface="Simplified Arabic" pitchFamily="18" charset="-78"/>
              </a:rPr>
              <a:t> ثبت خلافا</a:t>
            </a:r>
            <a:r>
              <a:rPr lang="ar-SY" sz="2600" dirty="0">
                <a:solidFill>
                  <a:srgbClr val="002060"/>
                </a:solidFill>
                <a:latin typeface="Simplified Arabic" pitchFamily="18" charset="-78"/>
                <a:cs typeface="Simplified Arabic" pitchFamily="18" charset="-78"/>
              </a:rPr>
              <a:t>ً</a:t>
            </a:r>
            <a:r>
              <a:rPr lang="ar-SA" sz="2600" dirty="0">
                <a:solidFill>
                  <a:srgbClr val="002060"/>
                </a:solidFill>
                <a:latin typeface="Simplified Arabic" pitchFamily="18" charset="-78"/>
                <a:cs typeface="Simplified Arabic" pitchFamily="18" charset="-78"/>
              </a:rPr>
              <a:t> لذلك </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ن الاستجابة موجودة لدى الجميع</a:t>
            </a:r>
            <a:r>
              <a:rPr lang="en-US" sz="2600" dirty="0">
                <a:solidFill>
                  <a:srgbClr val="002060"/>
                </a:solidFill>
                <a:latin typeface="Simplified Arabic" pitchFamily="18" charset="-78"/>
                <a:cs typeface="Simplified Arabic" pitchFamily="18" charset="-78"/>
              </a:rPr>
              <a:t>.</a:t>
            </a:r>
            <a:r>
              <a:rPr lang="en-US" sz="2600" baseline="30000" dirty="0">
                <a:solidFill>
                  <a:srgbClr val="002060"/>
                </a:solidFill>
                <a:latin typeface="Simplified Arabic" pitchFamily="18" charset="-78"/>
                <a:cs typeface="Simplified Arabic" pitchFamily="18" charset="-78"/>
              </a:rPr>
              <a:t>(3) </a:t>
            </a:r>
            <a:endParaRPr lang="ar-SY" sz="2600" dirty="0">
              <a:solidFill>
                <a:srgbClr val="002060"/>
              </a:solidFill>
              <a:latin typeface="Simplified Arabic" pitchFamily="18" charset="-78"/>
              <a:cs typeface="Simplified Arabic" pitchFamily="18" charset="-78"/>
            </a:endParaRPr>
          </a:p>
          <a:p>
            <a:pPr marL="0" indent="0" algn="just">
              <a:buNone/>
            </a:pPr>
            <a:r>
              <a:rPr lang="ar-SY" sz="2600" dirty="0">
                <a:solidFill>
                  <a:srgbClr val="002060"/>
                </a:solidFill>
                <a:latin typeface="Simplified Arabic" pitchFamily="18" charset="-78"/>
                <a:cs typeface="Simplified Arabic" pitchFamily="18" charset="-78"/>
              </a:rPr>
              <a:t>    </a:t>
            </a:r>
            <a:r>
              <a:rPr lang="ar-SA" sz="2600" dirty="0">
                <a:solidFill>
                  <a:srgbClr val="002060"/>
                </a:solidFill>
                <a:latin typeface="Simplified Arabic" pitchFamily="18" charset="-78"/>
                <a:cs typeface="Simplified Arabic" pitchFamily="18" charset="-78"/>
              </a:rPr>
              <a:t>وبينت دراسة</a:t>
            </a:r>
            <a:r>
              <a:rPr lang="en-US" sz="2600" dirty="0">
                <a:solidFill>
                  <a:srgbClr val="002060"/>
                </a:solidFill>
                <a:latin typeface="Simplified Arabic" pitchFamily="18" charset="-78"/>
                <a:cs typeface="Simplified Arabic" pitchFamily="18" charset="-78"/>
              </a:rPr>
              <a:t> Stefansson </a:t>
            </a:r>
            <a:r>
              <a:rPr lang="ar-SA" sz="2600" dirty="0">
                <a:solidFill>
                  <a:srgbClr val="002060"/>
                </a:solidFill>
                <a:latin typeface="Simplified Arabic" pitchFamily="18" charset="-78"/>
                <a:cs typeface="Simplified Arabic" pitchFamily="18" charset="-78"/>
              </a:rPr>
              <a:t>في ايسلندا على </a:t>
            </a:r>
            <a:r>
              <a:rPr lang="en-US" sz="2400" dirty="0">
                <a:solidFill>
                  <a:srgbClr val="002060"/>
                </a:solidFill>
                <a:latin typeface="+mj-lt"/>
                <a:cs typeface="Simplified Arabic" pitchFamily="18" charset="-78"/>
              </a:rPr>
              <a:t>30.000</a:t>
            </a:r>
            <a:r>
              <a:rPr lang="ar-SY" sz="2400" dirty="0">
                <a:solidFill>
                  <a:srgbClr val="002060"/>
                </a:solidFill>
                <a:latin typeface="+mj-lt"/>
                <a:cs typeface="Simplified Arabic" pitchFamily="18" charset="-78"/>
              </a:rPr>
              <a:t> </a:t>
            </a:r>
            <a:r>
              <a:rPr lang="ar-SA" sz="2600" dirty="0">
                <a:solidFill>
                  <a:srgbClr val="002060"/>
                </a:solidFill>
                <a:latin typeface="Simplified Arabic" pitchFamily="18" charset="-78"/>
                <a:cs typeface="Simplified Arabic" pitchFamily="18" charset="-78"/>
              </a:rPr>
              <a:t>مصاب </a:t>
            </a:r>
            <a:r>
              <a:rPr lang="ar-SY" sz="2600" dirty="0">
                <a:solidFill>
                  <a:srgbClr val="002060"/>
                </a:solidFill>
                <a:latin typeface="Simplified Arabic" pitchFamily="18" charset="-78"/>
                <a:cs typeface="Simplified Arabic" pitchFamily="18" charset="-78"/>
              </a:rPr>
              <a:t>أ</a:t>
            </a:r>
            <a:r>
              <a:rPr lang="ar-SA" sz="2600" dirty="0" smtClean="0">
                <a:solidFill>
                  <a:srgbClr val="002060"/>
                </a:solidFill>
                <a:latin typeface="Simplified Arabic" pitchFamily="18" charset="-78"/>
                <a:cs typeface="Simplified Arabic" pitchFamily="18" charset="-78"/>
              </a:rPr>
              <a:t>ن </a:t>
            </a:r>
            <a:r>
              <a:rPr lang="ar-SA" sz="2600" dirty="0">
                <a:solidFill>
                  <a:srgbClr val="002060"/>
                </a:solidFill>
                <a:latin typeface="Simplified Arabic" pitchFamily="18" charset="-78"/>
                <a:cs typeface="Simplified Arabic" pitchFamily="18" charset="-78"/>
              </a:rPr>
              <a:t>وجود ال</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ضداد استمر حتى </a:t>
            </a:r>
            <a:r>
              <a:rPr lang="en-US" sz="2400" dirty="0">
                <a:solidFill>
                  <a:srgbClr val="002060"/>
                </a:solidFill>
                <a:latin typeface="+mj-lt"/>
                <a:cs typeface="Simplified Arabic" pitchFamily="18" charset="-78"/>
              </a:rPr>
              <a:t>4 </a:t>
            </a:r>
            <a:r>
              <a:rPr lang="ar-SY" sz="2400" dirty="0">
                <a:solidFill>
                  <a:srgbClr val="002060"/>
                </a:solidFill>
                <a:latin typeface="+mj-lt"/>
                <a:cs typeface="Simplified Arabic" pitchFamily="18" charset="-78"/>
              </a:rPr>
              <a:t> أ</a:t>
            </a:r>
            <a:r>
              <a:rPr lang="ar-SA" sz="2600" dirty="0">
                <a:solidFill>
                  <a:srgbClr val="002060"/>
                </a:solidFill>
                <a:latin typeface="Simplified Arabic" pitchFamily="18" charset="-78"/>
                <a:cs typeface="Simplified Arabic" pitchFamily="18" charset="-78"/>
              </a:rPr>
              <a:t>شهر على ال</a:t>
            </a:r>
            <a:r>
              <a:rPr lang="ar-SY" sz="2600" dirty="0">
                <a:solidFill>
                  <a:srgbClr val="002060"/>
                </a:solidFill>
                <a:latin typeface="Simplified Arabic" pitchFamily="18" charset="-78"/>
                <a:cs typeface="Simplified Arabic" pitchFamily="18" charset="-78"/>
              </a:rPr>
              <a:t>أ</a:t>
            </a:r>
            <a:r>
              <a:rPr lang="ar-SA" sz="2600" dirty="0">
                <a:solidFill>
                  <a:srgbClr val="002060"/>
                </a:solidFill>
                <a:latin typeface="Simplified Arabic" pitchFamily="18" charset="-78"/>
                <a:cs typeface="Simplified Arabic" pitchFamily="18" charset="-78"/>
              </a:rPr>
              <a:t>قل</a:t>
            </a:r>
            <a:r>
              <a:rPr lang="en-US" sz="2400" baseline="30000" dirty="0">
                <a:solidFill>
                  <a:srgbClr val="002060"/>
                </a:solidFill>
                <a:latin typeface="Simplified Arabic" pitchFamily="18" charset="-78"/>
                <a:cs typeface="Simplified Arabic" pitchFamily="18" charset="-78"/>
              </a:rPr>
              <a:t>(4) </a:t>
            </a:r>
            <a:r>
              <a:rPr lang="ar-SA" sz="2600" dirty="0">
                <a:solidFill>
                  <a:srgbClr val="002060"/>
                </a:solidFill>
                <a:latin typeface="Simplified Arabic" pitchFamily="18" charset="-78"/>
                <a:cs typeface="Simplified Arabic" pitchFamily="18" charset="-78"/>
              </a:rPr>
              <a:t>ودراستنا</a:t>
            </a:r>
            <a:r>
              <a:rPr lang="ar-SY" sz="2600" dirty="0">
                <a:solidFill>
                  <a:srgbClr val="002060"/>
                </a:solidFill>
                <a:latin typeface="Simplified Arabic" pitchFamily="18" charset="-78"/>
                <a:cs typeface="Simplified Arabic" pitchFamily="18" charset="-78"/>
              </a:rPr>
              <a:t>.</a:t>
            </a:r>
            <a:endParaRPr lang="en-US" sz="2600" dirty="0">
              <a:solidFill>
                <a:srgbClr val="002060"/>
              </a:solidFill>
              <a:latin typeface="Simplified Arabic" pitchFamily="18" charset="-78"/>
              <a:cs typeface="Simplified Arabic" pitchFamily="18" charset="-78"/>
            </a:endParaRPr>
          </a:p>
        </p:txBody>
      </p:sp>
      <p:pic>
        <p:nvPicPr>
          <p:cNvPr id="7" name="عنصر نائب للمحتوى 6" descr="Capture6.PNG"/>
          <p:cNvPicPr>
            <a:picLocks noGrp="1" noChangeAspect="1"/>
          </p:cNvPicPr>
          <p:nvPr>
            <p:ph sz="half" idx="1"/>
          </p:nvPr>
        </p:nvPicPr>
        <p:blipFill>
          <a:blip r:embed="rId2"/>
          <a:stretch>
            <a:fillRect/>
          </a:stretch>
        </p:blipFill>
        <p:spPr>
          <a:xfrm>
            <a:off x="0" y="0"/>
            <a:ext cx="9144000" cy="1571612"/>
          </a:xfrm>
        </p:spPr>
      </p:pic>
    </p:spTree>
    <p:extLst>
      <p:ext uri="{BB962C8B-B14F-4D97-AF65-F5344CB8AC3E}">
        <p14:creationId xmlns:p14="http://schemas.microsoft.com/office/powerpoint/2010/main" val="24137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4434</TotalTime>
  <Words>4048</Words>
  <Application>Microsoft Office PowerPoint</Application>
  <PresentationFormat>On-screen Show (4:3)</PresentationFormat>
  <Paragraphs>541</Paragraphs>
  <Slides>53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Adobe Arabic</vt:lpstr>
      <vt:lpstr>Arial</vt:lpstr>
      <vt:lpstr>Calibri</vt:lpstr>
      <vt:lpstr>MinionPro-Regular</vt:lpstr>
      <vt:lpstr>Simplified Arabic</vt:lpstr>
      <vt:lpstr>Times New Roman</vt:lpstr>
      <vt:lpstr>Wingdings</vt:lpstr>
      <vt:lpstr>سمة Office</vt:lpstr>
      <vt:lpstr>COVID-19  وأمراض المناعة الذاتية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 immune reactions in SARS-CoV-2 infection and autoimmune diseases. Both COVID-19 and autoimmune diseases present with various clinical symptoms involving different organs and systems, such as the haematological system, cardiovascular system, digestive, kidneys, lungs, neurologsystemical system and pancreas. Organ damage is caused by uncontrolled immune response characterized by excessive production of cytokines and overactivation of immune cells, and the break of immune tolerance leading to the production of autoantibodies. SARS-CoV-2 infection can trigger cross-reactivity through molecular mimicry, leading to autoimmunity in patients with COVID-19</vt:lpstr>
      <vt:lpstr>PowerPoint Presentation</vt:lpstr>
      <vt:lpstr>Immune response generation in COVID-19, coronavirus disease.</vt:lpstr>
      <vt:lpstr>PowerPoint Presentation</vt:lpstr>
      <vt:lpstr>PowerPoint Presentation</vt:lpstr>
      <vt:lpstr>Heptapeptide sharing between SARS-CoV-2 spike glycoprotein and the human proteins.</vt:lpstr>
      <vt:lpstr>PowerPoint Presentation</vt:lpstr>
      <vt:lpstr>PowerPoint Presentation</vt:lpstr>
      <vt:lpstr>PowerPoint Presentation</vt:lpstr>
      <vt:lpstr>Translational overview of COVID-19. Kinetics of IgM and IgG antibodies is shown. The dynamics of SARS-CoV-2 seroconversion is still under study as is the long-term immunity. Positivity of PCR for SARS-CoV-2 could last more than 25 days after the onset of disease. About 80% of patients develop no symptoms or present with a mild/moderate disease. Initially, infection of SARS-CoV-2 through the ACE2 receptor decreases the production of IFN type I and III, with a paradoxical increased secretion of chemokines which stimulate migration of innate immune cells to the lungs. This process takes place in the early stages of the disease. Then, migration of T and B cells, stimulated by chemokines, favors an increase of Th1/Th17 cytokines that perpetuate inflammation. Other cells such as neutrophils are thought to produce NETosis which may help to increase inflammation and produce the release of cryptic antigens leading to autoimmune phenomena. *All these markers are risk factors of progression of disease. Adapted from Ref. [[4], [5], [6], [7], [8]]. ACE2: Angiotensin-converting enzyme 2; ADE: Antibody-dependent enhancement; ARDS: Acute respiratory distress syndrome; ASC: Apoptosis-associated speck-like protein containing a CARD; CCL: Chemokine (C–C motif) ligand; CRP: C reactive protein; CXCL: chemokine (C-X-C motif) ligand; ESR: Erythrocyte sedimentation rate; ICU: Intensive care unit; Ig: Immunoglobulin; IFN: Interferon; IL: Interleukin; IP10: Interferon-inducible protein 10; LDH: lactate dehydrogenase; NAbs: Neutralizing antibodies; NK: Natural killer; PCR: Polymerase chain reaction; PCT: Procalcitonin; RNA: Ribonucleic acid; MIP1α: Macrophage inflammatory protein 1α; SARS-CoV-2: severe acute respiratory syndrome coronavirus 2; Th: T helper; TMPRSS2: Transmembrane protease serine 2; TNF: Tumoral necrosis factor.</vt:lpstr>
      <vt:lpstr>داء كاوزاكي Kawasaki Disease </vt:lpstr>
      <vt:lpstr>معايير تشخيص داء كاوزاكي</vt:lpstr>
      <vt:lpstr>المتلازمة الالتهابية عديدة الأجهزة عند الأطفال Multisystem Inflammatory Syndrome In Children</vt:lpstr>
      <vt:lpstr>PowerPoint Presentation</vt:lpstr>
      <vt:lpstr>دراسة نسبة انتشار فيروس كورونا المستجد COVID-19 عند الأطفال باستخدام اختبار الأضداد</vt:lpstr>
      <vt:lpstr>دراسة نسبة انتشار فيروس كورونا المستجد COVID-19 عند الأطفال باستخدام اختبار الأضداد</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الاستجابة المناعية</dc:title>
  <dc:creator>os2</dc:creator>
  <cp:lastModifiedBy>Dr-Sahar</cp:lastModifiedBy>
  <cp:revision>275</cp:revision>
  <dcterms:created xsi:type="dcterms:W3CDTF">2021-03-10T19:39:18Z</dcterms:created>
  <dcterms:modified xsi:type="dcterms:W3CDTF">2021-05-29T18:59:49Z</dcterms:modified>
</cp:coreProperties>
</file>