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446" r:id="rId3"/>
    <p:sldId id="444" r:id="rId4"/>
    <p:sldId id="425" r:id="rId5"/>
    <p:sldId id="436" r:id="rId6"/>
    <p:sldId id="406" r:id="rId7"/>
    <p:sldId id="439" r:id="rId8"/>
    <p:sldId id="438" r:id="rId9"/>
    <p:sldId id="407" r:id="rId10"/>
    <p:sldId id="428" r:id="rId11"/>
    <p:sldId id="408" r:id="rId12"/>
    <p:sldId id="409" r:id="rId13"/>
    <p:sldId id="410" r:id="rId14"/>
    <p:sldId id="440" r:id="rId15"/>
    <p:sldId id="426" r:id="rId16"/>
    <p:sldId id="411" r:id="rId17"/>
    <p:sldId id="412" r:id="rId18"/>
    <p:sldId id="441" r:id="rId19"/>
    <p:sldId id="414" r:id="rId20"/>
    <p:sldId id="421" r:id="rId21"/>
    <p:sldId id="429" r:id="rId22"/>
    <p:sldId id="418" r:id="rId23"/>
    <p:sldId id="419" r:id="rId24"/>
    <p:sldId id="387" r:id="rId25"/>
    <p:sldId id="281" r:id="rId26"/>
    <p:sldId id="403" r:id="rId27"/>
    <p:sldId id="283" r:id="rId28"/>
    <p:sldId id="443" r:id="rId29"/>
    <p:sldId id="388" r:id="rId30"/>
    <p:sldId id="311" r:id="rId31"/>
    <p:sldId id="284" r:id="rId32"/>
    <p:sldId id="390" r:id="rId33"/>
    <p:sldId id="290" r:id="rId34"/>
    <p:sldId id="431" r:id="rId35"/>
    <p:sldId id="432" r:id="rId36"/>
    <p:sldId id="291" r:id="rId37"/>
    <p:sldId id="347" r:id="rId38"/>
    <p:sldId id="349" r:id="rId39"/>
    <p:sldId id="392" r:id="rId40"/>
    <p:sldId id="394" r:id="rId41"/>
    <p:sldId id="355" r:id="rId42"/>
    <p:sldId id="359" r:id="rId43"/>
    <p:sldId id="357" r:id="rId44"/>
    <p:sldId id="361" r:id="rId45"/>
    <p:sldId id="395" r:id="rId46"/>
    <p:sldId id="293" r:id="rId47"/>
    <p:sldId id="396" r:id="rId48"/>
    <p:sldId id="399" r:id="rId49"/>
    <p:sldId id="400" r:id="rId50"/>
    <p:sldId id="401" r:id="rId51"/>
    <p:sldId id="294" r:id="rId52"/>
    <p:sldId id="297" r:id="rId53"/>
    <p:sldId id="433" r:id="rId54"/>
    <p:sldId id="434" r:id="rId55"/>
    <p:sldId id="367" r:id="rId56"/>
    <p:sldId id="303" r:id="rId57"/>
    <p:sldId id="266" r:id="rId58"/>
    <p:sldId id="435" r:id="rId5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p:cViewPr varScale="1">
        <p:scale>
          <a:sx n="72" d="100"/>
          <a:sy n="72" d="100"/>
        </p:scale>
        <p:origin x="660" y="78"/>
      </p:cViewPr>
      <p:guideLst>
        <p:guide orient="horz" pos="2160"/>
        <p:guide pos="2880"/>
      </p:guideLst>
    </p:cSldViewPr>
  </p:slideViewPr>
  <p:outlineViewPr>
    <p:cViewPr>
      <p:scale>
        <a:sx n="33" d="100"/>
        <a:sy n="33" d="100"/>
      </p:scale>
      <p:origin x="1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17/10/1442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17/10/1442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17/10/1442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17/10/1442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17/10/1442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17/10/1442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17/10/1442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17/10/1442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17/10/1442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17/10/1442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17/10/1442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17/10/1442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9" name="مربع نص 8"/>
          <p:cNvSpPr txBox="1"/>
          <p:nvPr/>
        </p:nvSpPr>
        <p:spPr>
          <a:xfrm>
            <a:off x="428596" y="6211669"/>
            <a:ext cx="3363421" cy="646331"/>
          </a:xfrm>
          <a:prstGeom prst="rect">
            <a:avLst/>
          </a:prstGeom>
          <a:noFill/>
        </p:spPr>
        <p:txBody>
          <a:bodyPr wrap="none" rtlCol="1">
            <a:spAutoFit/>
          </a:bodyPr>
          <a:lstStyle/>
          <a:p>
            <a:pPr algn="r" rtl="0"/>
            <a:r>
              <a:rPr lang="ar-SY" sz="3600" b="1" dirty="0">
                <a:solidFill>
                  <a:srgbClr val="66FF33"/>
                </a:solidFill>
              </a:rPr>
              <a:t>محمد عامر </a:t>
            </a:r>
            <a:r>
              <a:rPr lang="ar-SY" sz="3600" b="1" dirty="0" err="1">
                <a:solidFill>
                  <a:srgbClr val="66FF33"/>
                </a:solidFill>
              </a:rPr>
              <a:t>المارديني</a:t>
            </a:r>
            <a:endParaRPr lang="ar-SA" sz="3600" b="1" dirty="0">
              <a:solidFill>
                <a:srgbClr val="66FF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cdn.medicalfuturist.com/wp-content/uploads/2016/08/Pharmacy-Robotic-Dispense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mazon.com: Online Shopping for Electronics, Apparel, Computers, Books,  DVDs &amp; m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0"/>
            <a:ext cx="4643438" cy="13572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llPack - Crunchbase Company Profile &amp; Fu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14876" cy="16430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0" y="1500174"/>
            <a:ext cx="8822214" cy="4143404"/>
          </a:xfrm>
          <a:prstGeom prst="rect">
            <a:avLst/>
          </a:prstGeom>
        </p:spPr>
        <p:txBody>
          <a:bodyPr>
            <a:normAutofit lnSpcReduction="10000"/>
          </a:bodyPr>
          <a:lstStyle/>
          <a:p>
            <a:pPr marL="342900" lvl="0" indent="-342900">
              <a:spcBef>
                <a:spcPct val="20000"/>
              </a:spcBef>
              <a:buFont typeface="Arial" pitchFamily="34" charset="0"/>
              <a:buChar char="•"/>
              <a:defRPr/>
            </a:pPr>
            <a:endParaRPr kumimoji="0" lang="ar-SY" sz="2600" b="1" i="0" u="none" strike="noStrike" kern="1200" cap="none" spc="0" normalizeH="0" baseline="0" noProof="0" dirty="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kumimoji="0" lang="ar-SY" sz="2600" b="1" i="0" u="none" strike="noStrike" kern="1200" cap="none" spc="0" normalizeH="0" baseline="0" noProof="0" dirty="0">
                <a:ln>
                  <a:noFill/>
                </a:ln>
                <a:solidFill>
                  <a:schemeClr val="tx1"/>
                </a:solidFill>
                <a:effectLst/>
                <a:uLnTx/>
                <a:uFillTx/>
                <a:latin typeface="+mn-lt"/>
                <a:ea typeface="+mn-ea"/>
                <a:cs typeface="+mn-cs"/>
              </a:rPr>
              <a:t>شركة </a:t>
            </a:r>
            <a:r>
              <a:rPr kumimoji="0" lang="en-US" sz="2600" b="1" i="0" u="none" strike="noStrike" kern="1200" cap="none" spc="0" normalizeH="0" baseline="0" noProof="0" dirty="0" err="1">
                <a:ln>
                  <a:noFill/>
                </a:ln>
                <a:solidFill>
                  <a:schemeClr val="tx1"/>
                </a:solidFill>
                <a:effectLst/>
                <a:uLnTx/>
                <a:uFillTx/>
                <a:latin typeface="Eras Demi ITC" pitchFamily="34" charset="0"/>
              </a:rPr>
              <a:t>amazon</a:t>
            </a:r>
            <a:r>
              <a:rPr kumimoji="0" lang="en-US" sz="2600" b="1" i="0" u="none" strike="noStrike" kern="1200" cap="none" spc="0" normalizeH="0" baseline="0" noProof="0" dirty="0">
                <a:ln>
                  <a:noFill/>
                </a:ln>
                <a:solidFill>
                  <a:schemeClr val="tx1"/>
                </a:solidFill>
                <a:effectLst/>
                <a:uLnTx/>
                <a:uFillTx/>
                <a:latin typeface="Eras Demi ITC" pitchFamily="34" charset="0"/>
              </a:rPr>
              <a:t> </a:t>
            </a:r>
            <a:r>
              <a:rPr kumimoji="0" lang="ar-SY" sz="2600" b="1" i="0" u="none" strike="noStrike" kern="1200" cap="none" spc="0" normalizeH="0" baseline="0" noProof="0" dirty="0">
                <a:ln>
                  <a:noFill/>
                </a:ln>
                <a:solidFill>
                  <a:schemeClr val="tx1"/>
                </a:solidFill>
                <a:effectLst/>
                <a:uLnTx/>
                <a:uFillTx/>
                <a:latin typeface="+mn-lt"/>
                <a:ea typeface="+mn-ea"/>
                <a:cs typeface="+mn-cs"/>
              </a:rPr>
              <a:t> اشترت شركة </a:t>
            </a:r>
            <a:r>
              <a:rPr kumimoji="0" lang="en-US" sz="2600" b="1" i="0" u="none" strike="noStrike" kern="1200" cap="none" spc="0" normalizeH="0" baseline="0" noProof="0" dirty="0" err="1">
                <a:ln>
                  <a:noFill/>
                </a:ln>
                <a:solidFill>
                  <a:schemeClr val="tx2">
                    <a:lumMod val="60000"/>
                    <a:lumOff val="40000"/>
                  </a:schemeClr>
                </a:solidFill>
                <a:effectLst/>
                <a:uLnTx/>
                <a:uFillTx/>
                <a:latin typeface="+mn-lt"/>
                <a:ea typeface="+mn-ea"/>
                <a:cs typeface="+mn-cs"/>
              </a:rPr>
              <a:t>PillPack</a:t>
            </a:r>
            <a:r>
              <a:rPr kumimoji="0" lang="ar-SY" sz="2600" b="1" i="0" u="none" strike="noStrike" kern="1200" cap="none" spc="0" normalizeH="0" baseline="0" noProof="0" dirty="0">
                <a:ln>
                  <a:noFill/>
                </a:ln>
                <a:solidFill>
                  <a:schemeClr val="tx1"/>
                </a:solidFill>
                <a:effectLst/>
                <a:uLnTx/>
                <a:uFillTx/>
                <a:latin typeface="+mn-lt"/>
                <a:ea typeface="+mn-ea"/>
                <a:cs typeface="+mn-cs"/>
              </a:rPr>
              <a:t> عام  </a:t>
            </a:r>
            <a:r>
              <a:rPr kumimoji="0" lang="en-US" sz="2600" b="1" i="0" u="none" strike="noStrike" kern="1200" cap="none" spc="0" normalizeH="0" baseline="0" noProof="0" dirty="0">
                <a:ln>
                  <a:noFill/>
                </a:ln>
                <a:solidFill>
                  <a:schemeClr val="tx1"/>
                </a:solidFill>
                <a:effectLst/>
                <a:uLnTx/>
                <a:uFillTx/>
                <a:latin typeface="+mn-lt"/>
                <a:ea typeface="+mn-ea"/>
                <a:cs typeface="+mn-cs"/>
              </a:rPr>
              <a:t>2018</a:t>
            </a:r>
            <a:r>
              <a:rPr kumimoji="0" lang="ar-SY" sz="2600" b="1" i="0" u="none" strike="noStrike" kern="1200" cap="none" spc="0" normalizeH="0" baseline="0" noProof="0" dirty="0">
                <a:ln>
                  <a:noFill/>
                </a:ln>
                <a:solidFill>
                  <a:schemeClr val="tx1"/>
                </a:solidFill>
                <a:effectLst/>
                <a:uLnTx/>
                <a:uFillTx/>
                <a:latin typeface="+mn-lt"/>
                <a:ea typeface="+mn-ea"/>
                <a:cs typeface="+mn-cs"/>
              </a:rPr>
              <a:t> </a:t>
            </a:r>
            <a:r>
              <a:rPr kumimoji="0" lang="ar-SY" sz="2200" i="0" u="none" strike="noStrike" kern="1200" cap="none" spc="0" normalizeH="0" baseline="0" noProof="0" dirty="0">
                <a:ln>
                  <a:noFill/>
                </a:ln>
                <a:solidFill>
                  <a:schemeClr val="tx1"/>
                </a:solidFill>
                <a:effectLst/>
                <a:uLnTx/>
                <a:uFillTx/>
                <a:latin typeface="+mn-lt"/>
                <a:ea typeface="+mn-ea"/>
                <a:cs typeface="+mn-cs"/>
              </a:rPr>
              <a:t>( صيدلية أمريكية على الإنترنت تأسست عام </a:t>
            </a:r>
            <a:r>
              <a:rPr kumimoji="0" lang="en-US" sz="2200" i="0" u="none" strike="noStrike" kern="1200" cap="none" spc="0" normalizeH="0" baseline="0" noProof="0" dirty="0">
                <a:ln>
                  <a:noFill/>
                </a:ln>
                <a:solidFill>
                  <a:schemeClr val="tx1"/>
                </a:solidFill>
                <a:effectLst/>
                <a:uLnTx/>
                <a:uFillTx/>
                <a:latin typeface="+mn-lt"/>
                <a:ea typeface="+mn-ea"/>
                <a:cs typeface="+mn-cs"/>
              </a:rPr>
              <a:t>2013</a:t>
            </a:r>
            <a:r>
              <a:rPr kumimoji="0" lang="ar-SY" sz="2200" i="0" u="none" strike="noStrike" kern="1200" cap="none" spc="0" normalizeH="0" baseline="0" noProof="0" dirty="0">
                <a:ln>
                  <a:noFill/>
                </a:ln>
                <a:solidFill>
                  <a:schemeClr val="tx1"/>
                </a:solidFill>
                <a:effectLst/>
                <a:uLnTx/>
                <a:uFillTx/>
                <a:latin typeface="+mn-lt"/>
                <a:ea typeface="+mn-ea"/>
                <a:cs typeface="+mn-cs"/>
              </a:rPr>
              <a:t>)</a:t>
            </a:r>
            <a:r>
              <a:rPr kumimoji="0" lang="ar-SY" sz="2600" b="1" i="0" u="none" strike="noStrike" kern="1200" cap="none" spc="0" normalizeH="0" baseline="0" noProof="0" dirty="0">
                <a:ln>
                  <a:noFill/>
                </a:ln>
                <a:solidFill>
                  <a:schemeClr val="tx1"/>
                </a:solidFill>
                <a:effectLst/>
                <a:uLnTx/>
                <a:uFillTx/>
                <a:latin typeface="+mn-lt"/>
                <a:ea typeface="+mn-ea"/>
                <a:cs typeface="+mn-cs"/>
              </a:rPr>
              <a:t> وهي </a:t>
            </a:r>
            <a:r>
              <a:rPr lang="ar-SY" sz="2600" b="1" u="sng" dirty="0">
                <a:solidFill>
                  <a:srgbClr val="C00000"/>
                </a:solidFill>
              </a:rPr>
              <a:t>تضغط على هوامش ربح الوصفات الطبية</a:t>
            </a:r>
            <a:endParaRPr kumimoji="0" lang="ar-SY" sz="2600" b="1" i="0" u="none" strike="noStrike" kern="1200" cap="none" spc="0" normalizeH="0" baseline="0" noProof="0" dirty="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kumimoji="0" lang="ar-SY" sz="2600" b="1" i="0" u="none" strike="noStrike" kern="1200" cap="none" spc="0" normalizeH="0" baseline="0" noProof="0" dirty="0">
                <a:ln>
                  <a:noFill/>
                </a:ln>
                <a:solidFill>
                  <a:schemeClr val="tx1"/>
                </a:solidFill>
                <a:effectLst/>
                <a:uLnTx/>
                <a:uFillTx/>
                <a:latin typeface="+mn-lt"/>
                <a:ea typeface="+mn-ea"/>
                <a:cs typeface="+mn-cs"/>
              </a:rPr>
              <a:t>هناك شركات ناشئة عديدة </a:t>
            </a:r>
            <a:r>
              <a:rPr lang="ar-SY" sz="2600" b="1" dirty="0"/>
              <a:t>تقدم تسليماً سريعاً للأدوية من </a:t>
            </a:r>
            <a:r>
              <a:rPr kumimoji="0" lang="ar-SY" sz="2600" b="1" i="0" u="none" strike="noStrike" kern="1200" cap="none" spc="0" normalizeH="0" baseline="0" noProof="0" dirty="0">
                <a:ln>
                  <a:noFill/>
                </a:ln>
                <a:solidFill>
                  <a:schemeClr val="tx1"/>
                </a:solidFill>
                <a:effectLst/>
                <a:uLnTx/>
                <a:uFillTx/>
                <a:latin typeface="+mn-lt"/>
                <a:ea typeface="+mn-ea"/>
                <a:cs typeface="+mn-cs"/>
              </a:rPr>
              <a:t>خلال ما يعرف بخدمة </a:t>
            </a:r>
            <a:r>
              <a:rPr kumimoji="0" lang="ar-SY" sz="2600" b="1" i="0" u="sng" strike="noStrike" kern="1200" cap="none" spc="0" normalizeH="0" baseline="0" noProof="0" dirty="0">
                <a:ln>
                  <a:noFill/>
                </a:ln>
                <a:solidFill>
                  <a:srgbClr val="C00000"/>
                </a:solidFill>
                <a:effectLst/>
                <a:uLnTx/>
                <a:uFillTx/>
                <a:latin typeface="+mn-lt"/>
                <a:ea typeface="+mn-ea"/>
                <a:cs typeface="+mn-cs"/>
              </a:rPr>
              <a:t>الصيدلة الإلكترونية</a:t>
            </a:r>
            <a:r>
              <a:rPr kumimoji="0" lang="ar-SY" sz="2600" b="1" i="0" u="sng" strike="noStrike" kern="1200" cap="none" spc="0" normalizeH="0" noProof="0" dirty="0">
                <a:ln>
                  <a:noFill/>
                </a:ln>
                <a:solidFill>
                  <a:srgbClr val="C00000"/>
                </a:solidFill>
                <a:effectLst/>
                <a:uLnTx/>
                <a:uFillTx/>
                <a:latin typeface="+mn-lt"/>
                <a:ea typeface="+mn-ea"/>
                <a:cs typeface="+mn-cs"/>
              </a:rPr>
              <a:t> </a:t>
            </a:r>
            <a:r>
              <a:rPr kumimoji="0" lang="ar-SY" sz="2600" b="1" i="0" u="sng" strike="noStrike" kern="1200" cap="none" spc="0" normalizeH="0" baseline="0" noProof="0" dirty="0">
                <a:ln>
                  <a:noFill/>
                </a:ln>
                <a:solidFill>
                  <a:srgbClr val="C00000"/>
                </a:solidFill>
                <a:effectLst/>
                <a:uLnTx/>
                <a:uFillTx/>
                <a:latin typeface="+mn-lt"/>
                <a:ea typeface="+mn-ea"/>
                <a:cs typeface="+mn-cs"/>
              </a:rPr>
              <a:t>منخفضة التكلفة</a:t>
            </a:r>
            <a:r>
              <a:rPr kumimoji="0" lang="ar-SY" sz="2600" b="1" i="0" u="none" strike="noStrike" kern="1200" cap="none" spc="0" normalizeH="0" baseline="0" noProof="0" dirty="0">
                <a:ln>
                  <a:noFill/>
                </a:ln>
                <a:solidFill>
                  <a:schemeClr val="tx1"/>
                </a:solidFill>
                <a:effectLst/>
                <a:uLnTx/>
                <a:uFillTx/>
                <a:latin typeface="+mn-lt"/>
                <a:ea typeface="+mn-ea"/>
                <a:cs typeface="+mn-cs"/>
              </a:rPr>
              <a:t>، مع تواصل </a:t>
            </a:r>
            <a:r>
              <a:rPr kumimoji="0" lang="ar-SY" sz="2600" b="1" i="0" u="sng" strike="noStrike" kern="1200" cap="none" spc="0" normalizeH="0" baseline="0" noProof="0" dirty="0">
                <a:ln>
                  <a:noFill/>
                </a:ln>
                <a:solidFill>
                  <a:srgbClr val="C00000"/>
                </a:solidFill>
                <a:effectLst/>
                <a:uLnTx/>
                <a:uFillTx/>
                <a:latin typeface="+mn-lt"/>
                <a:ea typeface="+mn-ea"/>
                <a:cs typeface="+mn-cs"/>
              </a:rPr>
              <a:t>تقليص هوامش ربح </a:t>
            </a:r>
            <a:r>
              <a:rPr lang="ar-SY" sz="2600" b="1" u="sng" dirty="0">
                <a:solidFill>
                  <a:srgbClr val="C00000"/>
                </a:solidFill>
              </a:rPr>
              <a:t>ا</a:t>
            </a:r>
            <a:r>
              <a:rPr kumimoji="0" lang="ar-SY" sz="2600" b="1" i="0" u="sng" strike="noStrike" kern="1200" cap="none" spc="0" normalizeH="0" baseline="0" noProof="0" dirty="0">
                <a:ln>
                  <a:noFill/>
                </a:ln>
                <a:solidFill>
                  <a:srgbClr val="C00000"/>
                </a:solidFill>
                <a:effectLst/>
                <a:uLnTx/>
                <a:uFillTx/>
                <a:latin typeface="+mn-lt"/>
                <a:ea typeface="+mn-ea"/>
                <a:cs typeface="+mn-cs"/>
              </a:rPr>
              <a:t>لصيادلة</a:t>
            </a:r>
            <a:r>
              <a:rPr kumimoji="0" lang="ar-SY" sz="2600" b="1" i="0" u="none" strike="noStrike" kern="1200" cap="none" spc="0" normalizeH="0" baseline="0" noProof="0" dirty="0">
                <a:ln>
                  <a:noFill/>
                </a:ln>
                <a:solidFill>
                  <a:schemeClr val="tx1"/>
                </a:solidFill>
                <a:effectLst/>
                <a:uLnTx/>
                <a:uFillTx/>
                <a:latin typeface="+mn-lt"/>
                <a:ea typeface="+mn-ea"/>
                <a:cs typeface="+mn-cs"/>
              </a:rPr>
              <a:t>.</a:t>
            </a:r>
          </a:p>
          <a:p>
            <a:pPr marL="342900" lvl="0" indent="-342900">
              <a:spcBef>
                <a:spcPct val="20000"/>
              </a:spcBef>
              <a:buFont typeface="Arial" pitchFamily="34" charset="0"/>
              <a:buChar char="•"/>
              <a:defRPr/>
            </a:pPr>
            <a:r>
              <a:rPr kumimoji="0" lang="ar-SY" sz="2600" b="1" i="0" u="none" strike="noStrike" kern="1200" cap="none" spc="0" normalizeH="0" baseline="0" noProof="0" dirty="0">
                <a:ln>
                  <a:noFill/>
                </a:ln>
                <a:solidFill>
                  <a:schemeClr val="tx1"/>
                </a:solidFill>
                <a:effectLst/>
                <a:uLnTx/>
                <a:uFillTx/>
                <a:latin typeface="+mn-lt"/>
                <a:ea typeface="+mn-ea"/>
                <a:cs typeface="+mn-cs"/>
              </a:rPr>
              <a:t>العديد من الصيدليات التي أصبحت تقدم خدمة توصيل الأدوية إلى المنازل </a:t>
            </a:r>
          </a:p>
          <a:p>
            <a:pPr marL="342900" lvl="0" indent="-342900">
              <a:spcBef>
                <a:spcPct val="20000"/>
              </a:spcBef>
              <a:buFont typeface="Arial" pitchFamily="34" charset="0"/>
              <a:buChar char="•"/>
              <a:defRPr/>
            </a:pPr>
            <a:r>
              <a:rPr kumimoji="0" lang="ar-SY" sz="2600" b="1" i="0" u="none" strike="noStrike" kern="1200" cap="none" spc="0" normalizeH="0" baseline="0" noProof="0" dirty="0">
                <a:ln>
                  <a:noFill/>
                </a:ln>
                <a:solidFill>
                  <a:schemeClr val="tx1"/>
                </a:solidFill>
                <a:effectLst/>
                <a:uLnTx/>
                <a:uFillTx/>
                <a:latin typeface="+mn-lt"/>
                <a:ea typeface="+mn-ea"/>
                <a:cs typeface="+mn-cs"/>
              </a:rPr>
              <a:t>شركات مثل   </a:t>
            </a:r>
            <a:r>
              <a:rPr kumimoji="0" lang="en-US" sz="2600" b="1" i="0" u="none" strike="noStrike" kern="1200" cap="none" spc="0" normalizeH="0" baseline="0" noProof="0" dirty="0">
                <a:ln>
                  <a:noFill/>
                </a:ln>
                <a:solidFill>
                  <a:srgbClr val="C00000"/>
                </a:solidFill>
                <a:effectLst/>
                <a:uLnTx/>
                <a:uFillTx/>
                <a:latin typeface="+mn-lt"/>
                <a:ea typeface="+mn-ea"/>
                <a:cs typeface="+mn-cs"/>
              </a:rPr>
              <a:t>CVS </a:t>
            </a:r>
            <a:r>
              <a:rPr kumimoji="0" lang="ar-SY" sz="2600" b="1" i="0" u="none" strike="noStrike" kern="1200" cap="none" spc="0" normalizeH="0" baseline="0" noProof="0" dirty="0">
                <a:ln>
                  <a:noFill/>
                </a:ln>
                <a:solidFill>
                  <a:schemeClr val="tx1"/>
                </a:solidFill>
                <a:effectLst/>
                <a:uLnTx/>
                <a:uFillTx/>
                <a:latin typeface="+mn-lt"/>
                <a:ea typeface="+mn-ea"/>
                <a:cs typeface="+mn-cs"/>
              </a:rPr>
              <a:t> و</a:t>
            </a:r>
            <a:r>
              <a:rPr kumimoji="0" lang="en-US" sz="3700" b="1" i="0" u="none" strike="noStrike" kern="1200" cap="none" spc="0" normalizeH="0" baseline="0" noProof="0" dirty="0" err="1">
                <a:ln>
                  <a:noFill/>
                </a:ln>
                <a:solidFill>
                  <a:srgbClr val="C00000"/>
                </a:solidFill>
                <a:effectLst/>
                <a:uLnTx/>
                <a:uFillTx/>
                <a:latin typeface="Brush Script MT" pitchFamily="66" charset="0"/>
              </a:rPr>
              <a:t>walgreens</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ar-SY" sz="2600" b="1" i="0" u="none" strike="noStrike" kern="1200" cap="none" spc="0" normalizeH="0" baseline="0" noProof="0" dirty="0">
                <a:ln>
                  <a:noFill/>
                </a:ln>
                <a:solidFill>
                  <a:schemeClr val="tx1"/>
                </a:solidFill>
                <a:effectLst/>
                <a:uLnTx/>
                <a:uFillTx/>
                <a:latin typeface="+mn-lt"/>
                <a:ea typeface="+mn-ea"/>
                <a:cs typeface="+mn-cs"/>
              </a:rPr>
              <a:t> تطرح برامج خدمة توصيل أدوية خاصة بها.</a:t>
            </a:r>
            <a:endParaRPr kumimoji="0" lang="en-US" sz="26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descr="CVS waiving prescription delivery fees - The Newnan Times-Hera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127" y="5500702"/>
            <a:ext cx="4470873" cy="13572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algreens To Close 200 St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00702"/>
            <a:ext cx="4929190" cy="13572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190" y="142852"/>
            <a:ext cx="4678810" cy="1285884"/>
          </a:xfrm>
        </p:spPr>
        <p:txBody>
          <a:bodyPr>
            <a:normAutofit fontScale="90000"/>
          </a:bodyPr>
          <a:lstStyle/>
          <a:p>
            <a:r>
              <a:rPr lang="en-US" b="1" dirty="0">
                <a:solidFill>
                  <a:srgbClr val="FF0000"/>
                </a:solidFill>
              </a:rPr>
              <a:t>Michael Rea</a:t>
            </a:r>
            <a:br>
              <a:rPr lang="ar-SY" sz="2800" b="1" dirty="0"/>
            </a:br>
            <a:r>
              <a:rPr lang="ar-SY" sz="2800" b="1" dirty="0">
                <a:solidFill>
                  <a:srgbClr val="00B050"/>
                </a:solidFill>
              </a:rPr>
              <a:t>مؤسس الشركة ومديرها التنفيذي</a:t>
            </a:r>
            <a:br>
              <a:rPr lang="ar-SY" sz="2800" b="1" dirty="0"/>
            </a:br>
            <a:r>
              <a:rPr lang="ar-SY" sz="2700" b="1" dirty="0">
                <a:solidFill>
                  <a:srgbClr val="7030A0"/>
                </a:solidFill>
              </a:rPr>
              <a:t>( شركة لإدارة العلاج الدوائي) </a:t>
            </a:r>
            <a:endParaRPr lang="en-US" sz="2700" b="1" dirty="0">
              <a:solidFill>
                <a:srgbClr val="7030A0"/>
              </a:solidFill>
            </a:endParaRPr>
          </a:p>
        </p:txBody>
      </p:sp>
      <p:sp>
        <p:nvSpPr>
          <p:cNvPr id="3" name="Content Placeholder 2"/>
          <p:cNvSpPr>
            <a:spLocks noGrp="1"/>
          </p:cNvSpPr>
          <p:nvPr>
            <p:ph idx="1"/>
          </p:nvPr>
        </p:nvSpPr>
        <p:spPr>
          <a:xfrm>
            <a:off x="142844" y="1643050"/>
            <a:ext cx="8786874" cy="5214950"/>
          </a:xfrm>
        </p:spPr>
        <p:txBody>
          <a:bodyPr>
            <a:normAutofit/>
          </a:bodyPr>
          <a:lstStyle/>
          <a:p>
            <a:endParaRPr lang="en-US" sz="2800" b="1" dirty="0"/>
          </a:p>
          <a:p>
            <a:endParaRPr lang="en-US" dirty="0"/>
          </a:p>
        </p:txBody>
      </p:sp>
      <p:pic>
        <p:nvPicPr>
          <p:cNvPr id="4" name="Picture 8" descr="Rx Savings Solutions - Health Plan Alli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57752" cy="16430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85720" y="1600200"/>
            <a:ext cx="8572560" cy="5257800"/>
          </a:xfrm>
          <a:prstGeom prst="rect">
            <a:avLst/>
          </a:prstGeom>
        </p:spPr>
        <p:txBody>
          <a:bodyPr vert="horz" lIns="91440" tIns="45720" rIns="91440" bIns="45720" rtlCol="1">
            <a:norm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Y"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Y" sz="2800" b="1" i="0" u="none" strike="noStrike" kern="1200" cap="none" spc="0" normalizeH="0" baseline="0" noProof="0" dirty="0">
                <a:ln>
                  <a:noFill/>
                </a:ln>
                <a:solidFill>
                  <a:schemeClr val="tx1"/>
                </a:solidFill>
                <a:effectLst/>
                <a:uLnTx/>
                <a:uFillTx/>
                <a:latin typeface="+mn-lt"/>
                <a:ea typeface="+mn-ea"/>
                <a:cs typeface="+mn-cs"/>
              </a:rPr>
              <a:t>خدمة التوصيل إلى المنازل تعني انخفاض البيع بالتجزئة ضمن الصيدليات، ما يعني </a:t>
            </a:r>
            <a:r>
              <a:rPr kumimoji="0" lang="ar-SY" sz="2800" b="1" i="0" u="sng" strike="noStrike" kern="1200" cap="none" spc="0" normalizeH="0" baseline="0" noProof="0" dirty="0">
                <a:ln>
                  <a:noFill/>
                </a:ln>
                <a:solidFill>
                  <a:srgbClr val="C00000"/>
                </a:solidFill>
                <a:effectLst/>
                <a:uLnTx/>
                <a:uFillTx/>
                <a:latin typeface="+mn-lt"/>
                <a:ea typeface="+mn-ea"/>
                <a:cs typeface="+mn-cs"/>
              </a:rPr>
              <a:t>انخفاض دخل</a:t>
            </a:r>
            <a:r>
              <a:rPr kumimoji="0" lang="ar-SY" sz="2800" b="1" i="0" u="sng" strike="noStrike" kern="1200" cap="none" spc="0" normalizeH="0" noProof="0" dirty="0">
                <a:ln>
                  <a:noFill/>
                </a:ln>
                <a:solidFill>
                  <a:srgbClr val="C00000"/>
                </a:solidFill>
                <a:effectLst/>
                <a:uLnTx/>
                <a:uFillTx/>
                <a:latin typeface="+mn-lt"/>
                <a:ea typeface="+mn-ea"/>
                <a:cs typeface="+mn-cs"/>
              </a:rPr>
              <a:t> هذه الصيدليات</a:t>
            </a:r>
            <a:r>
              <a:rPr kumimoji="0" lang="ar-SY" sz="2800" b="1" i="0" u="none" strike="noStrike" kern="1200" cap="none" spc="0" normalizeH="0" baseline="0" noProof="0" dirty="0">
                <a:ln>
                  <a:noFill/>
                </a:ln>
                <a:solidFill>
                  <a:srgbClr val="C00000"/>
                </a:solidFill>
                <a:effectLst/>
                <a:uLnTx/>
                <a:uFillTx/>
                <a:latin typeface="+mn-lt"/>
                <a:ea typeface="+mn-ea"/>
                <a:cs typeface="+mn-cs"/>
              </a:rPr>
              <a:t>. </a:t>
            </a:r>
          </a:p>
          <a:p>
            <a:pPr marL="342900" lvl="0" indent="-342900">
              <a:spcBef>
                <a:spcPct val="20000"/>
              </a:spcBef>
              <a:buFont typeface="Arial" pitchFamily="34" charset="0"/>
              <a:buChar char="•"/>
              <a:defRPr/>
            </a:pPr>
            <a:r>
              <a:rPr kumimoji="0" lang="ar-SY" sz="2800" b="1" i="0" u="none" strike="noStrike" kern="1200" cap="none" spc="0" normalizeH="0" baseline="0" noProof="0" dirty="0">
                <a:ln>
                  <a:noFill/>
                </a:ln>
                <a:solidFill>
                  <a:schemeClr val="tx1"/>
                </a:solidFill>
                <a:effectLst/>
                <a:uLnTx/>
                <a:uFillTx/>
                <a:latin typeface="+mn-lt"/>
                <a:ea typeface="+mn-ea"/>
                <a:cs typeface="+mn-cs"/>
              </a:rPr>
              <a:t>السلاسل الرئيسية (</a:t>
            </a:r>
            <a:r>
              <a:rPr kumimoji="0" lang="en-US" sz="2800" b="1" u="none" strike="noStrike" kern="1200" cap="none" spc="0" normalizeH="0" baseline="0" noProof="0" dirty="0">
                <a:ln>
                  <a:noFill/>
                </a:ln>
                <a:solidFill>
                  <a:srgbClr val="C00000"/>
                </a:solidFill>
                <a:effectLst/>
                <a:uLnTx/>
                <a:uFillTx/>
                <a:latin typeface="+mn-lt"/>
                <a:ea typeface="+mn-ea"/>
                <a:cs typeface="+mn-cs"/>
              </a:rPr>
              <a:t>CVS</a:t>
            </a:r>
            <a:r>
              <a:rPr kumimoji="0" lang="en-US" sz="2800" b="1" u="none" strike="noStrike" kern="1200" cap="none" spc="0" normalizeH="0" baseline="0" noProof="0" dirty="0">
                <a:ln>
                  <a:noFill/>
                </a:ln>
                <a:solidFill>
                  <a:srgbClr val="FF0000"/>
                </a:solidFill>
                <a:effectLst/>
                <a:uLnTx/>
                <a:uFillTx/>
                <a:latin typeface="+mn-lt"/>
                <a:ea typeface="+mn-ea"/>
                <a:cs typeface="+mn-cs"/>
              </a:rPr>
              <a:t>,</a:t>
            </a:r>
            <a:r>
              <a:rPr lang="en-US" sz="2800" b="1" dirty="0">
                <a:solidFill>
                  <a:srgbClr val="C00000"/>
                </a:solidFill>
                <a:latin typeface="Brush Script MT" pitchFamily="66" charset="0"/>
              </a:rPr>
              <a:t> </a:t>
            </a:r>
            <a:r>
              <a:rPr lang="en-US" sz="2800" b="1" dirty="0" err="1">
                <a:solidFill>
                  <a:srgbClr val="C00000"/>
                </a:solidFill>
                <a:latin typeface="Brush Script MT" pitchFamily="66" charset="0"/>
              </a:rPr>
              <a:t>walgreens</a:t>
            </a:r>
            <a:r>
              <a:rPr lang="en-US" sz="2800" b="1" dirty="0"/>
              <a:t> </a:t>
            </a:r>
            <a:r>
              <a:rPr kumimoji="0" lang="en-US" sz="2800" b="1" i="0" u="none" strike="noStrike" kern="1200" cap="none" spc="0" normalizeH="0" baseline="0" noProof="0" dirty="0">
                <a:ln>
                  <a:noFill/>
                </a:ln>
                <a:solidFill>
                  <a:schemeClr val="tx1"/>
                </a:solidFill>
                <a:effectLst/>
                <a:uLnTx/>
                <a:uFillTx/>
                <a:latin typeface="+mn-lt"/>
                <a:ea typeface="+mn-ea"/>
                <a:cs typeface="+mn-cs"/>
              </a:rPr>
              <a:t>,..</a:t>
            </a:r>
            <a:r>
              <a:rPr kumimoji="0" lang="ar-SY" sz="2800" b="1" i="0" u="none" strike="noStrike" kern="1200" cap="none" spc="0" normalizeH="0" baseline="0" noProof="0" dirty="0">
                <a:ln>
                  <a:noFill/>
                </a:ln>
                <a:solidFill>
                  <a:schemeClr val="tx1"/>
                </a:solidFill>
                <a:effectLst/>
                <a:uLnTx/>
                <a:uFillTx/>
                <a:latin typeface="+mn-lt"/>
                <a:ea typeface="+mn-ea"/>
                <a:cs typeface="+mn-cs"/>
              </a:rPr>
              <a:t>) تغلق الصيدليات التابعة لها ذات الأداء المنخفض،مما </a:t>
            </a:r>
            <a:r>
              <a:rPr kumimoji="0" lang="ar-SY" sz="2800" b="1" i="0" u="sng" strike="noStrike" kern="1200" cap="none" spc="0" normalizeH="0" baseline="0" noProof="0" dirty="0">
                <a:ln>
                  <a:noFill/>
                </a:ln>
                <a:solidFill>
                  <a:srgbClr val="C00000"/>
                </a:solidFill>
                <a:effectLst/>
                <a:uLnTx/>
                <a:uFillTx/>
                <a:latin typeface="+mn-lt"/>
                <a:ea typeface="+mn-ea"/>
                <a:cs typeface="+mn-cs"/>
              </a:rPr>
              <a:t>زاد الضغط على توظيف الصيادلة </a:t>
            </a:r>
            <a:r>
              <a:rPr kumimoji="0" lang="ar-SY" sz="2800" b="1" i="0" u="none" strike="noStrike" kern="1200" cap="none" spc="0" normalizeH="0" baseline="0" noProof="0" dirty="0">
                <a:ln>
                  <a:noFill/>
                </a:ln>
                <a:solidFill>
                  <a:schemeClr val="tx1"/>
                </a:solidFill>
                <a:effectLst/>
                <a:uLnTx/>
                <a:uFillTx/>
                <a:latin typeface="+mn-lt"/>
                <a:ea typeface="+mn-ea"/>
                <a:cs typeface="+mn-cs"/>
              </a:rPr>
              <a:t> لا بل صرفهم من الخدمة.</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SY" sz="2800" b="1" dirty="0"/>
              <a:t>معظم </a:t>
            </a:r>
            <a:r>
              <a:rPr kumimoji="0" lang="ar-SY" sz="2800" b="1" i="0" u="none" strike="noStrike" kern="1200" cap="none" spc="0" normalizeH="0" baseline="0" noProof="0" dirty="0">
                <a:ln>
                  <a:noFill/>
                </a:ln>
                <a:solidFill>
                  <a:schemeClr val="tx1"/>
                </a:solidFill>
                <a:effectLst/>
                <a:uLnTx/>
                <a:uFillTx/>
                <a:latin typeface="+mn-lt"/>
                <a:ea typeface="+mn-ea"/>
                <a:cs typeface="+mn-cs"/>
              </a:rPr>
              <a:t>المرضى يرغبون </a:t>
            </a:r>
            <a:r>
              <a:rPr kumimoji="0" lang="ar-SY" sz="2800" b="1" i="0" u="sng" strike="noStrike" kern="1200" cap="none" spc="0" normalizeH="0" baseline="0" noProof="0" dirty="0">
                <a:ln>
                  <a:noFill/>
                </a:ln>
                <a:solidFill>
                  <a:srgbClr val="C00000"/>
                </a:solidFill>
                <a:effectLst/>
                <a:uLnTx/>
                <a:uFillTx/>
                <a:latin typeface="+mn-lt"/>
                <a:ea typeface="+mn-ea"/>
                <a:cs typeface="+mn-cs"/>
              </a:rPr>
              <a:t>أن يكونوا مرتاحين</a:t>
            </a:r>
            <a:r>
              <a:rPr kumimoji="0" lang="ar-SY" sz="2800" b="1" i="0" u="none" strike="noStrike" kern="1200" cap="none" spc="0" normalizeH="0" baseline="0" noProof="0" dirty="0">
                <a:ln>
                  <a:noFill/>
                </a:ln>
                <a:solidFill>
                  <a:srgbClr val="C00000"/>
                </a:solidFill>
                <a:effectLst/>
                <a:uLnTx/>
                <a:uFillTx/>
                <a:latin typeface="+mn-lt"/>
                <a:ea typeface="+mn-ea"/>
                <a:cs typeface="+mn-cs"/>
              </a:rPr>
              <a:t> </a:t>
            </a:r>
            <a:r>
              <a:rPr kumimoji="0" lang="ar-SY" sz="2800" b="1" i="0" u="none" strike="noStrike" kern="1200" cap="none" spc="0" normalizeH="0" baseline="0" noProof="0" dirty="0">
                <a:ln>
                  <a:noFill/>
                </a:ln>
                <a:solidFill>
                  <a:schemeClr val="tx1"/>
                </a:solidFill>
                <a:effectLst/>
                <a:uLnTx/>
                <a:uFillTx/>
                <a:latin typeface="+mn-lt"/>
                <a:ea typeface="+mn-ea"/>
                <a:cs typeface="+mn-cs"/>
              </a:rPr>
              <a:t>عند استلام أدويتهم</a:t>
            </a:r>
          </a:p>
        </p:txBody>
      </p:sp>
    </p:spTree>
    <p:extLst>
      <p:ext uri="{BB962C8B-B14F-4D97-AF65-F5344CB8AC3E}">
        <p14:creationId xmlns:p14="http://schemas.microsoft.com/office/powerpoint/2010/main" val="3878161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fontScale="90000"/>
          </a:bodyPr>
          <a:lstStyle/>
          <a:p>
            <a:pPr algn="r"/>
            <a:r>
              <a:rPr lang="en-US" b="1" dirty="0">
                <a:solidFill>
                  <a:srgbClr val="FF0000"/>
                </a:solidFill>
              </a:rPr>
              <a:t>Lucinda L. Maine</a:t>
            </a:r>
            <a:br>
              <a:rPr lang="ar-SY" dirty="0"/>
            </a:br>
            <a:r>
              <a:rPr lang="ar-SY" sz="2800" b="1" dirty="0"/>
              <a:t>نائب الرئيس التنفيذي والمدير التنفيذي</a:t>
            </a:r>
            <a:endParaRPr lang="en-US" sz="2800" b="1" dirty="0"/>
          </a:p>
        </p:txBody>
      </p:sp>
      <p:pic>
        <p:nvPicPr>
          <p:cNvPr id="73730" name="Picture 2" descr="AACP Annual Meeting"/>
          <p:cNvPicPr>
            <a:picLocks noChangeAspect="1" noChangeArrowheads="1"/>
          </p:cNvPicPr>
          <p:nvPr/>
        </p:nvPicPr>
        <p:blipFill>
          <a:blip r:embed="rId2" cstate="print"/>
          <a:srcRect/>
          <a:stretch>
            <a:fillRect/>
          </a:stretch>
        </p:blipFill>
        <p:spPr bwMode="auto">
          <a:xfrm>
            <a:off x="0" y="0"/>
            <a:ext cx="4714876" cy="1071569"/>
          </a:xfrm>
          <a:prstGeom prst="rect">
            <a:avLst/>
          </a:prstGeom>
          <a:noFill/>
        </p:spPr>
      </p:pic>
      <p:pic>
        <p:nvPicPr>
          <p:cNvPr id="73732" name="Picture 4" descr="Episode 1: “Not Just My Award” with Lucinda L. Maine – MelisRx Scripts"/>
          <p:cNvPicPr>
            <a:picLocks noChangeAspect="1" noChangeArrowheads="1"/>
          </p:cNvPicPr>
          <p:nvPr/>
        </p:nvPicPr>
        <p:blipFill>
          <a:blip r:embed="rId3"/>
          <a:srcRect/>
          <a:stretch>
            <a:fillRect/>
          </a:stretch>
        </p:blipFill>
        <p:spPr bwMode="auto">
          <a:xfrm>
            <a:off x="0" y="1142984"/>
            <a:ext cx="9144000" cy="5715016"/>
          </a:xfrm>
          <a:prstGeom prst="rect">
            <a:avLst/>
          </a:prstGeom>
          <a:noFill/>
        </p:spPr>
      </p:pic>
    </p:spTree>
    <p:extLst>
      <p:ext uri="{BB962C8B-B14F-4D97-AF65-F5344CB8AC3E}">
        <p14:creationId xmlns:p14="http://schemas.microsoft.com/office/powerpoint/2010/main" val="1976529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071678"/>
            <a:ext cx="8143932" cy="4000504"/>
          </a:xfrm>
        </p:spPr>
        <p:txBody>
          <a:bodyPr>
            <a:normAutofit/>
          </a:bodyPr>
          <a:lstStyle/>
          <a:p>
            <a:pPr lvl="0"/>
            <a:r>
              <a:rPr lang="ar-SY" sz="2800" b="1" u="sng" dirty="0">
                <a:solidFill>
                  <a:srgbClr val="C00000"/>
                </a:solidFill>
              </a:rPr>
              <a:t>الصيدلية هي أهم نقاط التواصل مع المريض.. والصيادلة سيبقون أكثر مقدمي الرعاية الصحية الموثوق بهم على الإطلاق، والأسهل للوصول إليهم</a:t>
            </a:r>
            <a:r>
              <a:rPr lang="ar-SY" sz="2800" b="1" dirty="0"/>
              <a:t>. </a:t>
            </a:r>
            <a:endParaRPr lang="en-US" sz="2800" b="1" dirty="0"/>
          </a:p>
        </p:txBody>
      </p:sp>
    </p:spTree>
    <p:extLst>
      <p:ext uri="{BB962C8B-B14F-4D97-AF65-F5344CB8AC3E}">
        <p14:creationId xmlns:p14="http://schemas.microsoft.com/office/powerpoint/2010/main" val="1976529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8927250" cy="857256"/>
          </a:xfrm>
        </p:spPr>
        <p:txBody>
          <a:bodyPr>
            <a:normAutofit fontScale="90000"/>
          </a:bodyPr>
          <a:lstStyle/>
          <a:p>
            <a:pPr algn="r"/>
            <a:r>
              <a:rPr lang="ar-SY" b="1" dirty="0">
                <a:solidFill>
                  <a:srgbClr val="FF0000"/>
                </a:solidFill>
              </a:rPr>
              <a:t>          </a:t>
            </a:r>
            <a:br>
              <a:rPr lang="en-US" b="1" dirty="0">
                <a:solidFill>
                  <a:srgbClr val="FF0000"/>
                </a:solidFill>
              </a:rPr>
            </a:br>
            <a:r>
              <a:rPr lang="en-US" b="1" dirty="0">
                <a:solidFill>
                  <a:srgbClr val="FF0000"/>
                </a:solidFill>
              </a:rPr>
              <a:t>Becky Winslow </a:t>
            </a:r>
            <a:br>
              <a:rPr lang="en-US" b="1" dirty="0">
                <a:solidFill>
                  <a:srgbClr val="FF0000"/>
                </a:solidFill>
              </a:rPr>
            </a:br>
            <a:r>
              <a:rPr lang="en-US" sz="2200" b="1" dirty="0" err="1">
                <a:solidFill>
                  <a:srgbClr val="00B050"/>
                </a:solidFill>
              </a:rPr>
              <a:t>Pharmacogenomics</a:t>
            </a:r>
            <a:r>
              <a:rPr lang="en-US" sz="2200" b="1" dirty="0">
                <a:solidFill>
                  <a:srgbClr val="00B050"/>
                </a:solidFill>
              </a:rPr>
              <a:t> Subject Matter Expert</a:t>
            </a:r>
            <a:br>
              <a:rPr lang="en-US" dirty="0"/>
            </a:br>
            <a:r>
              <a:rPr lang="en-US" b="1" dirty="0">
                <a:solidFill>
                  <a:srgbClr val="FF0000"/>
                </a:solidFill>
              </a:rPr>
              <a:t>            </a:t>
            </a:r>
            <a:r>
              <a:rPr lang="en-US" sz="2700" b="1" i="1" dirty="0"/>
              <a:t>Genetics for Smarter Medication Management</a:t>
            </a:r>
            <a:r>
              <a:rPr lang="en-US" b="1" dirty="0">
                <a:solidFill>
                  <a:srgbClr val="FF0000"/>
                </a:solidFill>
              </a:rPr>
              <a:t>   </a:t>
            </a:r>
            <a:br>
              <a:rPr lang="ar-SY" dirty="0">
                <a:solidFill>
                  <a:srgbClr val="FF0000"/>
                </a:solidFill>
              </a:rPr>
            </a:br>
            <a:endParaRPr lang="en-US" sz="3100" b="1" dirty="0"/>
          </a:p>
        </p:txBody>
      </p:sp>
      <p:pic>
        <p:nvPicPr>
          <p:cNvPr id="4" name="Picture 4" descr="Admera Health, LLC (@AdmeraHealth)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00298" cy="214309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28596" y="1785926"/>
            <a:ext cx="8072494" cy="5072074"/>
          </a:xfrm>
        </p:spPr>
        <p:txBody>
          <a:bodyPr>
            <a:normAutofit/>
          </a:bodyPr>
          <a:lstStyle/>
          <a:p>
            <a:pPr lvl="0"/>
            <a:endParaRPr lang="ar-SY" sz="2400" b="1" dirty="0"/>
          </a:p>
          <a:p>
            <a:endParaRPr lang="ar-SY" sz="2400" b="1" dirty="0"/>
          </a:p>
          <a:p>
            <a:endParaRPr lang="ar-SY" sz="2400" b="1" dirty="0"/>
          </a:p>
          <a:p>
            <a:pPr>
              <a:buNone/>
            </a:pPr>
            <a:r>
              <a:rPr lang="ar-SY" sz="2400" b="1" dirty="0"/>
              <a:t>    </a:t>
            </a:r>
            <a:r>
              <a:rPr lang="ar-SY" sz="2800" b="1" dirty="0"/>
              <a:t>توقع خبراء المهنة أنه خلال السنوات العشر المقبلة ستتحول مهنة الصيدلة من عملية صرف المنتج الدوائي إلى عملية تقديم العلاج الذي يركِّز على </a:t>
            </a:r>
            <a:r>
              <a:rPr lang="ar-SY" sz="2800" b="1" u="sng" dirty="0">
                <a:solidFill>
                  <a:srgbClr val="C00000"/>
                </a:solidFill>
              </a:rPr>
              <a:t>تحسين النتائج السريرية  </a:t>
            </a:r>
            <a:r>
              <a:rPr lang="en-US" sz="2800" b="1" u="sng" dirty="0">
                <a:solidFill>
                  <a:srgbClr val="C00000"/>
                </a:solidFill>
              </a:rPr>
              <a:t>clinical outcomes</a:t>
            </a:r>
          </a:p>
          <a:p>
            <a:endParaRPr lang="en-US" dirty="0"/>
          </a:p>
        </p:txBody>
      </p:sp>
    </p:spTree>
    <p:extLst>
      <p:ext uri="{BB962C8B-B14F-4D97-AF65-F5344CB8AC3E}">
        <p14:creationId xmlns:p14="http://schemas.microsoft.com/office/powerpoint/2010/main" val="150702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0"/>
            <a:ext cx="8715436" cy="1714488"/>
          </a:xfrm>
        </p:spPr>
        <p:txBody>
          <a:bodyPr>
            <a:normAutofit fontScale="90000"/>
          </a:bodyPr>
          <a:lstStyle/>
          <a:p>
            <a:br>
              <a:rPr lang="en-US" b="1" dirty="0">
                <a:solidFill>
                  <a:srgbClr val="FF0000"/>
                </a:solidFill>
              </a:rPr>
            </a:br>
            <a:r>
              <a:rPr lang="en-US" b="1" dirty="0">
                <a:solidFill>
                  <a:srgbClr val="FF0000"/>
                </a:solidFill>
              </a:rPr>
              <a:t>Jennifer </a:t>
            </a:r>
            <a:r>
              <a:rPr lang="en-US" b="1" dirty="0" err="1">
                <a:solidFill>
                  <a:srgbClr val="FF0000"/>
                </a:solidFill>
              </a:rPr>
              <a:t>Zilka</a:t>
            </a:r>
            <a:br>
              <a:rPr lang="ar-SY" dirty="0"/>
            </a:br>
            <a:r>
              <a:rPr lang="ar-SY" sz="2800" b="1" dirty="0"/>
              <a:t>نائب رئيس مجموعة برامج وخدمات صيدلية حسن الجوار</a:t>
            </a:r>
            <a:br>
              <a:rPr lang="ar-SY" sz="2800" b="1" dirty="0"/>
            </a:br>
            <a:r>
              <a:rPr lang="en-US" sz="2400" dirty="0"/>
              <a:t> </a:t>
            </a:r>
            <a:r>
              <a:rPr lang="en-US" sz="2400" b="1" dirty="0">
                <a:solidFill>
                  <a:srgbClr val="00B050"/>
                </a:solidFill>
              </a:rPr>
              <a:t>Good Neighbor Pharmacy Field Programs and Services, Vice President</a:t>
            </a:r>
            <a:br>
              <a:rPr lang="en-US" sz="2000" dirty="0"/>
            </a:br>
            <a:br>
              <a:rPr lang="en-US" sz="2400" dirty="0"/>
            </a:br>
            <a:r>
              <a:rPr lang="ar-SY" sz="2800" b="1" dirty="0"/>
              <a:t> </a:t>
            </a:r>
            <a:endParaRPr lang="en-US" sz="2800" b="1" dirty="0"/>
          </a:p>
        </p:txBody>
      </p:sp>
      <p:sp>
        <p:nvSpPr>
          <p:cNvPr id="3" name="Content Placeholder 2"/>
          <p:cNvSpPr>
            <a:spLocks noGrp="1"/>
          </p:cNvSpPr>
          <p:nvPr>
            <p:ph idx="1"/>
          </p:nvPr>
        </p:nvSpPr>
        <p:spPr>
          <a:xfrm>
            <a:off x="500034" y="1785926"/>
            <a:ext cx="8286808" cy="5072074"/>
          </a:xfrm>
        </p:spPr>
        <p:txBody>
          <a:bodyPr>
            <a:normAutofit/>
          </a:bodyPr>
          <a:lstStyle/>
          <a:p>
            <a:pPr lvl="0"/>
            <a:endParaRPr lang="ar-SY" sz="2600" b="1" dirty="0"/>
          </a:p>
          <a:p>
            <a:pPr lvl="0"/>
            <a:r>
              <a:rPr lang="ar-SY" sz="2800" b="1" dirty="0"/>
              <a:t>هناك </a:t>
            </a:r>
            <a:r>
              <a:rPr lang="ar-SY" sz="2800" b="1" u="sng" dirty="0">
                <a:solidFill>
                  <a:srgbClr val="C00000"/>
                </a:solidFill>
              </a:rPr>
              <a:t>تحول إلى نماذج تركز سريرياً على الجودة </a:t>
            </a:r>
            <a:r>
              <a:rPr lang="ar-SY" sz="2800" b="1" dirty="0"/>
              <a:t>للحفاظ على صحة الناس </a:t>
            </a:r>
            <a:r>
              <a:rPr lang="ar-SY" sz="2800" b="1" u="sng" dirty="0"/>
              <a:t>والتخفيف من دخولهم </a:t>
            </a:r>
            <a:r>
              <a:rPr lang="ar-SY" sz="2800" b="1" u="sng" dirty="0" err="1"/>
              <a:t>المشفى</a:t>
            </a:r>
            <a:r>
              <a:rPr lang="ar-SY" sz="2800" b="1" dirty="0"/>
              <a:t>.</a:t>
            </a:r>
          </a:p>
          <a:p>
            <a:pPr lvl="0"/>
            <a:r>
              <a:rPr lang="ar-SY" sz="2800" b="1" u="sng" dirty="0">
                <a:solidFill>
                  <a:srgbClr val="C00000"/>
                </a:solidFill>
              </a:rPr>
              <a:t>الصيادلة هم المؤهلون والمستعدون </a:t>
            </a:r>
            <a:r>
              <a:rPr lang="ar-SY" sz="2800" b="1" dirty="0"/>
              <a:t>لتحسين نتائج المرضى.</a:t>
            </a:r>
          </a:p>
          <a:p>
            <a:pPr>
              <a:buNone/>
            </a:pPr>
            <a:endParaRPr lang="en-US" dirty="0"/>
          </a:p>
        </p:txBody>
      </p:sp>
    </p:spTree>
    <p:extLst>
      <p:ext uri="{BB962C8B-B14F-4D97-AF65-F5344CB8AC3E}">
        <p14:creationId xmlns:p14="http://schemas.microsoft.com/office/powerpoint/2010/main" val="2583066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0"/>
            <a:ext cx="8715436" cy="1714488"/>
          </a:xfrm>
        </p:spPr>
        <p:txBody>
          <a:bodyPr>
            <a:normAutofit fontScale="90000"/>
          </a:bodyPr>
          <a:lstStyle/>
          <a:p>
            <a:br>
              <a:rPr lang="en-US" b="1" dirty="0">
                <a:solidFill>
                  <a:srgbClr val="FF0000"/>
                </a:solidFill>
              </a:rPr>
            </a:br>
            <a:r>
              <a:rPr lang="en-US" b="1" dirty="0">
                <a:solidFill>
                  <a:srgbClr val="FF0000"/>
                </a:solidFill>
              </a:rPr>
              <a:t>Jennifer </a:t>
            </a:r>
            <a:r>
              <a:rPr lang="en-US" b="1" dirty="0" err="1">
                <a:solidFill>
                  <a:srgbClr val="FF0000"/>
                </a:solidFill>
              </a:rPr>
              <a:t>Zilka</a:t>
            </a:r>
            <a:br>
              <a:rPr lang="ar-SY" dirty="0"/>
            </a:br>
            <a:r>
              <a:rPr lang="ar-SY" sz="2800" b="1" dirty="0"/>
              <a:t>نائب رئيس مجموعة برامج وخدمات صيدلية حسن الجوار</a:t>
            </a:r>
            <a:br>
              <a:rPr lang="ar-SY" sz="2800" b="1" dirty="0"/>
            </a:br>
            <a:r>
              <a:rPr lang="en-US" sz="2400" dirty="0">
                <a:solidFill>
                  <a:srgbClr val="00B050"/>
                </a:solidFill>
              </a:rPr>
              <a:t> </a:t>
            </a:r>
            <a:r>
              <a:rPr lang="en-US" sz="2400" b="1" dirty="0">
                <a:solidFill>
                  <a:srgbClr val="00B050"/>
                </a:solidFill>
              </a:rPr>
              <a:t>Good Neighbor Pharmacy Field Programs and Services, Vice President</a:t>
            </a:r>
            <a:br>
              <a:rPr lang="en-US" sz="2000" dirty="0"/>
            </a:br>
            <a:br>
              <a:rPr lang="en-US" sz="2400" dirty="0"/>
            </a:br>
            <a:r>
              <a:rPr lang="ar-SY" sz="2800" b="1" dirty="0"/>
              <a:t> </a:t>
            </a:r>
            <a:endParaRPr lang="en-US" sz="2800" b="1" dirty="0"/>
          </a:p>
        </p:txBody>
      </p:sp>
      <p:sp>
        <p:nvSpPr>
          <p:cNvPr id="3" name="Content Placeholder 2"/>
          <p:cNvSpPr>
            <a:spLocks noGrp="1"/>
          </p:cNvSpPr>
          <p:nvPr>
            <p:ph idx="1"/>
          </p:nvPr>
        </p:nvSpPr>
        <p:spPr>
          <a:xfrm>
            <a:off x="285720" y="1714488"/>
            <a:ext cx="8501122" cy="5143512"/>
          </a:xfrm>
        </p:spPr>
        <p:txBody>
          <a:bodyPr>
            <a:normAutofit/>
          </a:bodyPr>
          <a:lstStyle/>
          <a:p>
            <a:pPr lvl="0"/>
            <a:r>
              <a:rPr lang="ar-SY" sz="2800" b="1" dirty="0"/>
              <a:t>في معظم </a:t>
            </a:r>
            <a:r>
              <a:rPr lang="ar-SY" sz="2800" b="1" u="sng" dirty="0">
                <a:solidFill>
                  <a:srgbClr val="C00000"/>
                </a:solidFill>
              </a:rPr>
              <a:t>المشافي</a:t>
            </a:r>
            <a:r>
              <a:rPr lang="ar-SY" sz="2800" b="1" dirty="0"/>
              <a:t> نرى الصيادلة السريريين يراقبون الاستجابات والارتكاسات السريرية لدى المرضى ويقيِّمون العلاج ويعدِّلون الأدوية. </a:t>
            </a:r>
          </a:p>
          <a:p>
            <a:pPr lvl="0"/>
            <a:r>
              <a:rPr lang="ar-SY" sz="2800" b="1" u="sng" dirty="0">
                <a:solidFill>
                  <a:srgbClr val="C00000"/>
                </a:solidFill>
              </a:rPr>
              <a:t>صيادلة التجزئة يتمتعون أيضاً بفرصة لعب دور مماثل في المجتمع</a:t>
            </a:r>
            <a:r>
              <a:rPr lang="ar-SY" sz="2800" b="1" dirty="0">
                <a:solidFill>
                  <a:srgbClr val="C00000"/>
                </a:solidFill>
              </a:rPr>
              <a:t>.</a:t>
            </a:r>
          </a:p>
          <a:p>
            <a:r>
              <a:rPr lang="ar-SY" sz="2800" b="1" dirty="0"/>
              <a:t>السنوات القادمة ستعمل على تحويل </a:t>
            </a:r>
            <a:r>
              <a:rPr lang="ar-SY" sz="2800" b="1" u="sng" dirty="0">
                <a:solidFill>
                  <a:srgbClr val="C00000"/>
                </a:solidFill>
              </a:rPr>
              <a:t>ممارسة صيادلة المجتمع من عملية صرف الدواء إلى توفير خدمات تحقق نتائج سريرية أفضل</a:t>
            </a:r>
            <a:r>
              <a:rPr lang="ar-SY" sz="2800" b="1" dirty="0"/>
              <a:t>، وبالتالي تحسين الحالة الصحية للمواطنين بشكل عام.</a:t>
            </a:r>
          </a:p>
          <a:p>
            <a:pPr lvl="0"/>
            <a:r>
              <a:rPr lang="ar-SY" sz="2800" b="1" dirty="0"/>
              <a:t>مفتاح نجاح الصيدلة في العام </a:t>
            </a:r>
            <a:r>
              <a:rPr lang="en-US" sz="2800" b="1" dirty="0"/>
              <a:t>2030</a:t>
            </a:r>
            <a:r>
              <a:rPr lang="ar-SY" sz="2800" b="1" dirty="0"/>
              <a:t> هو </a:t>
            </a:r>
            <a:r>
              <a:rPr lang="ar-SY" sz="2800" b="1" u="sng" dirty="0">
                <a:solidFill>
                  <a:srgbClr val="C00000"/>
                </a:solidFill>
              </a:rPr>
              <a:t>التركيز على المعرفة المتخصصة، وعلى التدريب.</a:t>
            </a:r>
            <a:endParaRPr lang="en-US" sz="2800" b="1" u="sng" dirty="0">
              <a:solidFill>
                <a:srgbClr val="C00000"/>
              </a:solidFill>
            </a:endParaRPr>
          </a:p>
          <a:p>
            <a:pPr lvl="0"/>
            <a:endParaRPr lang="en-US" sz="2800" b="1" dirty="0">
              <a:solidFill>
                <a:srgbClr val="C00000"/>
              </a:solidFill>
            </a:endParaRPr>
          </a:p>
          <a:p>
            <a:pPr>
              <a:buNone/>
            </a:pPr>
            <a:endParaRPr lang="en-US" dirty="0"/>
          </a:p>
        </p:txBody>
      </p:sp>
    </p:spTree>
    <p:extLst>
      <p:ext uri="{BB962C8B-B14F-4D97-AF65-F5344CB8AC3E}">
        <p14:creationId xmlns:p14="http://schemas.microsoft.com/office/powerpoint/2010/main" val="2583066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6" y="428604"/>
            <a:ext cx="4214842" cy="2857520"/>
          </a:xfrm>
        </p:spPr>
        <p:txBody>
          <a:bodyPr>
            <a:normAutofit fontScale="90000"/>
          </a:bodyPr>
          <a:lstStyle/>
          <a:p>
            <a:br>
              <a:rPr lang="en-US" b="1" dirty="0">
                <a:solidFill>
                  <a:srgbClr val="FF0000"/>
                </a:solidFill>
              </a:rPr>
            </a:br>
            <a:br>
              <a:rPr lang="en-US" b="1" dirty="0">
                <a:solidFill>
                  <a:srgbClr val="FF0000"/>
                </a:solidFill>
              </a:rPr>
            </a:br>
            <a:r>
              <a:rPr lang="en-US" b="1" dirty="0">
                <a:solidFill>
                  <a:srgbClr val="FF0000"/>
                </a:solidFill>
              </a:rPr>
              <a:t>Calvin Knowlton </a:t>
            </a:r>
            <a:br>
              <a:rPr lang="ar-SY" dirty="0"/>
            </a:br>
            <a:r>
              <a:rPr lang="ar-SY" sz="2700" b="1" dirty="0"/>
              <a:t>مؤسس ورئيس ومدير تنفيذي </a:t>
            </a:r>
            <a:br>
              <a:rPr lang="ar-SY" sz="2700" b="1" dirty="0"/>
            </a:br>
            <a:r>
              <a:rPr lang="ar-SY" sz="2700" b="1" dirty="0"/>
              <a:t>لمزود معلومات الرعاية الصحية</a:t>
            </a:r>
            <a:br>
              <a:rPr lang="ar-SY" sz="2700" b="1" dirty="0"/>
            </a:br>
            <a:endParaRPr lang="en-US" sz="3100" dirty="0"/>
          </a:p>
        </p:txBody>
      </p:sp>
      <p:sp>
        <p:nvSpPr>
          <p:cNvPr id="70660" name="AutoShape 4" descr="Calvin H. Knowlton, BScPharm, MDiv, PhD | Tabula Rasa HealthCar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70662" name="AutoShape 6" descr="Calvin H. Knowlton, BScPharm, MDiv, PhD | Tabula Rasa HealthCar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70664" name="AutoShape 8" descr="Calvin H. Knowlton, BScPharm, MDiv, PhD | Tabula Rasa HealthCar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70666" name="AutoShape 10" descr="Calvin H. Knowlton, BScPharm, MDiv, PhD | Tabula Rasa HealthCar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70668" name="AutoShape 12" descr="Calvin H. Knowlton, BScPharm, MDiv, PhD | Tabula Rasa HealthCar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71682" name="Picture 2" descr="Tabula Rasa HealthCare IPO Is About Risk Management (NASDAQ:TRHC) | Seeking  Alpha"/>
          <p:cNvPicPr>
            <a:picLocks noChangeAspect="1" noChangeArrowheads="1"/>
          </p:cNvPicPr>
          <p:nvPr/>
        </p:nvPicPr>
        <p:blipFill>
          <a:blip r:embed="rId2"/>
          <a:srcRect/>
          <a:stretch>
            <a:fillRect/>
          </a:stretch>
        </p:blipFill>
        <p:spPr bwMode="auto">
          <a:xfrm>
            <a:off x="4857752" y="3714752"/>
            <a:ext cx="4286248" cy="928695"/>
          </a:xfrm>
          <a:prstGeom prst="rect">
            <a:avLst/>
          </a:prstGeom>
          <a:noFill/>
        </p:spPr>
      </p:pic>
      <p:pic>
        <p:nvPicPr>
          <p:cNvPr id="52226" name="Picture 2" descr="https://www.tabularasahealthcare.com/wp-content/uploads/c-knowlton-sq-200x200.jpg"/>
          <p:cNvPicPr>
            <a:picLocks noChangeAspect="1" noChangeArrowheads="1"/>
          </p:cNvPicPr>
          <p:nvPr/>
        </p:nvPicPr>
        <p:blipFill>
          <a:blip r:embed="rId3"/>
          <a:srcRect/>
          <a:stretch>
            <a:fillRect/>
          </a:stretch>
        </p:blipFill>
        <p:spPr bwMode="auto">
          <a:xfrm>
            <a:off x="0" y="0"/>
            <a:ext cx="4714876" cy="6858000"/>
          </a:xfrm>
          <a:prstGeom prst="rect">
            <a:avLst/>
          </a:prstGeom>
          <a:noFill/>
        </p:spPr>
      </p:pic>
    </p:spTree>
    <p:extLst>
      <p:ext uri="{BB962C8B-B14F-4D97-AF65-F5344CB8AC3E}">
        <p14:creationId xmlns:p14="http://schemas.microsoft.com/office/powerpoint/2010/main" val="3461623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85794"/>
            <a:ext cx="8358246" cy="5072074"/>
          </a:xfrm>
        </p:spPr>
        <p:txBody>
          <a:bodyPr>
            <a:normAutofit/>
          </a:bodyPr>
          <a:lstStyle/>
          <a:p>
            <a:pPr lvl="0"/>
            <a:endParaRPr lang="ar-SY" dirty="0"/>
          </a:p>
          <a:p>
            <a:pPr lvl="0"/>
            <a:r>
              <a:rPr lang="ar-SY" sz="2800" b="1" u="sng" dirty="0">
                <a:solidFill>
                  <a:srgbClr val="C00000"/>
                </a:solidFill>
              </a:rPr>
              <a:t>الآثار الدوائية الضائرة </a:t>
            </a:r>
            <a:r>
              <a:rPr lang="en-US" sz="2800" b="1" dirty="0"/>
              <a:t>adverse drug events </a:t>
            </a:r>
            <a:r>
              <a:rPr lang="ar-SY" sz="2800" b="1" dirty="0"/>
              <a:t> (</a:t>
            </a:r>
            <a:r>
              <a:rPr lang="en-US" sz="2800" b="1" dirty="0"/>
              <a:t>ADEs</a:t>
            </a:r>
            <a:r>
              <a:rPr lang="ar-SY" sz="2800" b="1" dirty="0"/>
              <a:t>)</a:t>
            </a:r>
            <a:r>
              <a:rPr lang="en-US" sz="2800" b="1" dirty="0"/>
              <a:t>       </a:t>
            </a:r>
            <a:r>
              <a:rPr lang="ar-SY" sz="2800" b="1" u="sng" dirty="0">
                <a:solidFill>
                  <a:srgbClr val="C00000"/>
                </a:solidFill>
              </a:rPr>
              <a:t> هي السبب الرئيسي الثالث للوفاة </a:t>
            </a:r>
            <a:r>
              <a:rPr lang="ar-SY" sz="2800" b="1" dirty="0"/>
              <a:t>في الولايات المتحدة بعد أمراض القلب والسرطان. </a:t>
            </a:r>
          </a:p>
          <a:p>
            <a:pPr lvl="0"/>
            <a:r>
              <a:rPr lang="ar-SY" sz="2800" b="1" dirty="0"/>
              <a:t>مقابل كل دولار ينفق على الأدوية الموصوفة، ينفق أكثر من دولار آخر في محاولة لمعالجة المشكلات التي تسببها مثل هذه الأدوية. </a:t>
            </a:r>
          </a:p>
          <a:p>
            <a:pPr lvl="0"/>
            <a:r>
              <a:rPr lang="ar-SY" sz="2800" b="1" dirty="0"/>
              <a:t>الصيادلة هم وحدهم الذين يمكنهم تغيير هذه المعادلة وليس غيرهم، </a:t>
            </a:r>
            <a:r>
              <a:rPr lang="ar-SY" sz="2800" b="1" u="sng" dirty="0">
                <a:solidFill>
                  <a:srgbClr val="C00000"/>
                </a:solidFill>
              </a:rPr>
              <a:t>ونحن سندفع أموالاً للصيادلة لتغيير ذلك</a:t>
            </a:r>
            <a:r>
              <a:rPr lang="ar-SY" sz="2800" b="1" dirty="0">
                <a:solidFill>
                  <a:srgbClr val="00B050"/>
                </a:solidFill>
              </a:rPr>
              <a:t>. </a:t>
            </a:r>
          </a:p>
          <a:p>
            <a:pPr>
              <a:buNone/>
            </a:pPr>
            <a:endParaRPr lang="en-US" dirty="0"/>
          </a:p>
        </p:txBody>
      </p:sp>
      <p:sp>
        <p:nvSpPr>
          <p:cNvPr id="70660" name="AutoShape 4" descr="Calvin H. Knowlton, BScPharm, MDiv, PhD | Tabula Rasa HealthCar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70662" name="AutoShape 6" descr="Calvin H. Knowlton, BScPharm, MDiv, PhD | Tabula Rasa HealthCar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70664" name="AutoShape 8" descr="Calvin H. Knowlton, BScPharm, MDiv, PhD | Tabula Rasa HealthCar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70666" name="AutoShape 10" descr="Calvin H. Knowlton, BScPharm, MDiv, PhD | Tabula Rasa HealthCar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70668" name="AutoShape 12" descr="Calvin H. Knowlton, BScPharm, MDiv, PhD | Tabula Rasa HealthCar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val="346162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487362"/>
          </a:xfrm>
        </p:spPr>
        <p:txBody>
          <a:bodyPr>
            <a:noAutofit/>
          </a:bodyPr>
          <a:lstStyle/>
          <a:p>
            <a:pPr eaLnBrk="1" hangingPunct="1"/>
            <a:r>
              <a:rPr lang="ar-SA" sz="5000" b="1" dirty="0">
                <a:solidFill>
                  <a:srgbClr val="00B050"/>
                </a:solidFill>
              </a:rPr>
              <a:t>مهنة الصيدلة</a:t>
            </a:r>
            <a:endParaRPr lang="en-US" sz="5000" b="1" dirty="0">
              <a:solidFill>
                <a:srgbClr val="00B050"/>
              </a:solidFill>
            </a:endParaRPr>
          </a:p>
        </p:txBody>
      </p:sp>
      <p:sp>
        <p:nvSpPr>
          <p:cNvPr id="12291" name="Rectangle 3"/>
          <p:cNvSpPr>
            <a:spLocks noGrp="1" noChangeArrowheads="1"/>
          </p:cNvSpPr>
          <p:nvPr>
            <p:ph type="body" idx="1"/>
          </p:nvPr>
        </p:nvSpPr>
        <p:spPr>
          <a:xfrm>
            <a:off x="228600" y="838200"/>
            <a:ext cx="8458200" cy="5715000"/>
          </a:xfrm>
        </p:spPr>
        <p:txBody>
          <a:bodyPr/>
          <a:lstStyle/>
          <a:p>
            <a:pPr algn="r" rtl="1" eaLnBrk="1" hangingPunct="1">
              <a:lnSpc>
                <a:spcPct val="90000"/>
              </a:lnSpc>
            </a:pPr>
            <a:r>
              <a:rPr lang="ar-SY" sz="2800" dirty="0"/>
              <a:t>يمارس الصيادلة مهنتهم </a:t>
            </a:r>
            <a:r>
              <a:rPr lang="ar-SA" sz="2800" dirty="0"/>
              <a:t>في قطاعات متعددة وهي :</a:t>
            </a:r>
          </a:p>
          <a:p>
            <a:pPr algn="r" rtl="1" eaLnBrk="1" hangingPunct="1">
              <a:lnSpc>
                <a:spcPct val="90000"/>
              </a:lnSpc>
              <a:buFontTx/>
              <a:buNone/>
            </a:pPr>
            <a:r>
              <a:rPr lang="ar-SA" sz="2800" dirty="0"/>
              <a:t>1- أصحاب الصيدليات الخاصة والعاملون فيها </a:t>
            </a:r>
          </a:p>
          <a:p>
            <a:pPr algn="r" rtl="1" eaLnBrk="1" hangingPunct="1">
              <a:lnSpc>
                <a:spcPct val="90000"/>
              </a:lnSpc>
              <a:buFontTx/>
              <a:buNone/>
            </a:pPr>
            <a:r>
              <a:rPr lang="ar-SA" sz="2800" dirty="0"/>
              <a:t>2- أصحاب مخابر التحاليل الطبية والعاملون فيها </a:t>
            </a:r>
          </a:p>
          <a:p>
            <a:pPr algn="r" rtl="1" eaLnBrk="1" hangingPunct="1">
              <a:lnSpc>
                <a:spcPct val="90000"/>
              </a:lnSpc>
              <a:buFontTx/>
              <a:buNone/>
            </a:pPr>
            <a:r>
              <a:rPr lang="ar-SA" sz="2800" dirty="0"/>
              <a:t>3- العاملون في الصناعة الدوائية من خلال القطاع العام والخاص والمشترك</a:t>
            </a:r>
          </a:p>
          <a:p>
            <a:pPr algn="r" rtl="1" eaLnBrk="1" hangingPunct="1">
              <a:lnSpc>
                <a:spcPct val="90000"/>
              </a:lnSpc>
              <a:buFontTx/>
              <a:buNone/>
            </a:pPr>
            <a:r>
              <a:rPr lang="ar-SA" sz="2800" dirty="0"/>
              <a:t>4- العاملون في مجال توزيع المواد الصيدلانية والطبية ضمن المستودعات </a:t>
            </a:r>
          </a:p>
          <a:p>
            <a:pPr algn="r" rtl="1" eaLnBrk="1" hangingPunct="1">
              <a:lnSpc>
                <a:spcPct val="90000"/>
              </a:lnSpc>
              <a:buFontTx/>
              <a:buNone/>
            </a:pPr>
            <a:r>
              <a:rPr lang="ar-SA" sz="2800" dirty="0"/>
              <a:t>5- العاملون في الإعلام الدوائي </a:t>
            </a:r>
          </a:p>
          <a:p>
            <a:pPr algn="r" rtl="1" eaLnBrk="1" hangingPunct="1">
              <a:lnSpc>
                <a:spcPct val="90000"/>
              </a:lnSpc>
              <a:buFontTx/>
              <a:buNone/>
            </a:pPr>
            <a:r>
              <a:rPr lang="ar-SA" sz="2800" dirty="0"/>
              <a:t>6- العاملون في القطاع العام ضمن مجالات متعددة، وفي عدة وزارات </a:t>
            </a:r>
            <a:r>
              <a:rPr lang="ar-SY" sz="2800" dirty="0"/>
              <a:t>(بشكل خاص وزارة الصحة)</a:t>
            </a:r>
            <a:r>
              <a:rPr lang="ar-SA" sz="2800" dirty="0"/>
              <a:t>وهيئات ومراكز بحوث</a:t>
            </a:r>
          </a:p>
          <a:p>
            <a:pPr algn="r" rtl="1" eaLnBrk="1" hangingPunct="1">
              <a:lnSpc>
                <a:spcPct val="90000"/>
              </a:lnSpc>
              <a:buFontTx/>
              <a:buNone/>
            </a:pPr>
            <a:r>
              <a:rPr lang="ar-SA" sz="2800" dirty="0"/>
              <a:t>7- العاملون في مجال التدريس الجامعي في كليات الصيدلة والمعاهد الصيدلانية </a:t>
            </a:r>
          </a:p>
          <a:p>
            <a:pPr algn="r" rtl="1" eaLnBrk="1" hangingPunct="1">
              <a:lnSpc>
                <a:spcPct val="90000"/>
              </a:lnSpc>
              <a:buFontTx/>
              <a:buNone/>
            </a:pP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214422"/>
            <a:ext cx="8715436" cy="5643578"/>
          </a:xfrm>
        </p:spPr>
        <p:txBody>
          <a:bodyPr>
            <a:normAutofit/>
          </a:bodyPr>
          <a:lstStyle/>
          <a:p>
            <a:pPr>
              <a:buNone/>
            </a:pPr>
            <a:r>
              <a:rPr lang="ar-SY" sz="3100" b="1" dirty="0">
                <a:solidFill>
                  <a:srgbClr val="C00000"/>
                </a:solidFill>
              </a:rPr>
              <a:t>دراسة حديثة: </a:t>
            </a:r>
            <a:endParaRPr lang="ar-SY" b="1" dirty="0">
              <a:solidFill>
                <a:srgbClr val="C00000"/>
              </a:solidFill>
            </a:endParaRPr>
          </a:p>
          <a:p>
            <a:r>
              <a:rPr lang="ar-SY" sz="2500" b="1" dirty="0"/>
              <a:t>يخضع الصيادلة عادة إلى </a:t>
            </a:r>
            <a:r>
              <a:rPr lang="ar-SY" sz="2500" b="1" u="sng" dirty="0">
                <a:solidFill>
                  <a:srgbClr val="C00000"/>
                </a:solidFill>
              </a:rPr>
              <a:t>مسار تعليمي صارم </a:t>
            </a:r>
            <a:r>
              <a:rPr lang="ar-SY" sz="2500" b="1" dirty="0"/>
              <a:t>مشابه لمسار الأطباء.</a:t>
            </a:r>
          </a:p>
          <a:p>
            <a:r>
              <a:rPr lang="ar-SY" sz="2500" b="1" dirty="0"/>
              <a:t>يزور المرضى الصيدلية بمعدل </a:t>
            </a:r>
            <a:r>
              <a:rPr lang="en-US" sz="2500" b="1" u="sng" dirty="0">
                <a:solidFill>
                  <a:srgbClr val="C00000"/>
                </a:solidFill>
              </a:rPr>
              <a:t>35</a:t>
            </a:r>
            <a:r>
              <a:rPr lang="ar-SY" sz="2500" b="1" u="sng" dirty="0">
                <a:solidFill>
                  <a:srgbClr val="C00000"/>
                </a:solidFill>
              </a:rPr>
              <a:t> مرة سنوياً </a:t>
            </a:r>
            <a:r>
              <a:rPr lang="ar-SY" sz="2500" b="1" dirty="0"/>
              <a:t>مقارنة </a:t>
            </a:r>
            <a:r>
              <a:rPr lang="ar-SY" sz="2500" b="1" dirty="0" err="1"/>
              <a:t>بــ</a:t>
            </a:r>
            <a:r>
              <a:rPr lang="ar-SY" sz="2500" b="1" u="sng" dirty="0">
                <a:solidFill>
                  <a:srgbClr val="C00000"/>
                </a:solidFill>
              </a:rPr>
              <a:t> </a:t>
            </a:r>
            <a:r>
              <a:rPr lang="en-US" sz="2500" b="1" u="sng" dirty="0">
                <a:solidFill>
                  <a:srgbClr val="C00000"/>
                </a:solidFill>
              </a:rPr>
              <a:t>4</a:t>
            </a:r>
            <a:r>
              <a:rPr lang="ar-SY" sz="2500" b="1" u="sng" dirty="0">
                <a:solidFill>
                  <a:srgbClr val="C00000"/>
                </a:solidFill>
              </a:rPr>
              <a:t> زيارات </a:t>
            </a:r>
            <a:r>
              <a:rPr lang="ar-SY" sz="2500" b="1" dirty="0"/>
              <a:t>فقط لرؤية مقدمي الخدمات الطبية الآخرين.</a:t>
            </a:r>
          </a:p>
          <a:p>
            <a:r>
              <a:rPr lang="ar-SY" sz="2500" b="1" u="sng" dirty="0">
                <a:solidFill>
                  <a:srgbClr val="C00000"/>
                </a:solidFill>
              </a:rPr>
              <a:t>الصيادلة هم أخصائيو رعاية صحية، مع ميزة إضافية تتمثل في إعطائهم مزيداً من الوقت وجهاً لوجه لتعميم الاستفادة.</a:t>
            </a:r>
          </a:p>
          <a:p>
            <a:r>
              <a:rPr lang="ar-SY" sz="2500" b="1" dirty="0"/>
              <a:t>الجمعية الصيدلانية الملكية عام </a:t>
            </a:r>
            <a:r>
              <a:rPr lang="en-US" sz="2500" b="1" dirty="0"/>
              <a:t>2013</a:t>
            </a:r>
            <a:r>
              <a:rPr lang="ar-SY" sz="2500" b="1" dirty="0"/>
              <a:t> : مهنة الصيدلة يجب أن تغير استراتيجيتها من توفير وصرف الأدوية إلى </a:t>
            </a:r>
            <a:r>
              <a:rPr lang="ar-SY" sz="2500" b="1" u="sng" dirty="0">
                <a:solidFill>
                  <a:srgbClr val="C00000"/>
                </a:solidFill>
              </a:rPr>
              <a:t>تقديم الخدمات التي تلبي احتياجات المرضى. </a:t>
            </a:r>
          </a:p>
          <a:p>
            <a:pPr>
              <a:buNone/>
            </a:pPr>
            <a:endParaRPr lang="en-US" dirty="0"/>
          </a:p>
          <a:p>
            <a:endParaRPr lang="en-US" dirty="0"/>
          </a:p>
        </p:txBody>
      </p:sp>
      <p:pic>
        <p:nvPicPr>
          <p:cNvPr id="57347" name="Picture 3"/>
          <p:cNvPicPr>
            <a:picLocks noChangeAspect="1" noChangeArrowheads="1"/>
          </p:cNvPicPr>
          <p:nvPr/>
        </p:nvPicPr>
        <p:blipFill>
          <a:blip r:embed="rId2"/>
          <a:srcRect/>
          <a:stretch>
            <a:fillRect/>
          </a:stretch>
        </p:blipFill>
        <p:spPr bwMode="auto">
          <a:xfrm>
            <a:off x="1071538" y="357166"/>
            <a:ext cx="7000924" cy="752475"/>
          </a:xfrm>
          <a:prstGeom prst="rect">
            <a:avLst/>
          </a:prstGeom>
          <a:noFill/>
          <a:ln w="9525">
            <a:noFill/>
            <a:miter lim="800000"/>
            <a:headEnd/>
            <a:tailEnd/>
          </a:ln>
          <a:effectLst/>
        </p:spPr>
      </p:pic>
    </p:spTree>
    <p:extLst>
      <p:ext uri="{BB962C8B-B14F-4D97-AF65-F5344CB8AC3E}">
        <p14:creationId xmlns:p14="http://schemas.microsoft.com/office/powerpoint/2010/main" val="2796597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sz="4000" b="1" dirty="0">
                <a:solidFill>
                  <a:srgbClr val="C00000"/>
                </a:solidFill>
              </a:rPr>
              <a:t>في دراسة أمريكية استمرت ستة أشهر حول أهمية مشاركة الصيادلة في عملية الوصف</a:t>
            </a:r>
            <a:endParaRPr lang="en-US" sz="4000" b="1" dirty="0">
              <a:solidFill>
                <a:srgbClr val="C00000"/>
              </a:solidFill>
            </a:endParaRPr>
          </a:p>
        </p:txBody>
      </p:sp>
      <p:sp>
        <p:nvSpPr>
          <p:cNvPr id="3" name="Content Placeholder 2"/>
          <p:cNvSpPr>
            <a:spLocks noGrp="1"/>
          </p:cNvSpPr>
          <p:nvPr>
            <p:ph idx="1"/>
          </p:nvPr>
        </p:nvSpPr>
        <p:spPr>
          <a:xfrm>
            <a:off x="179512" y="1600200"/>
            <a:ext cx="8507288" cy="4525963"/>
          </a:xfrm>
        </p:spPr>
        <p:txBody>
          <a:bodyPr/>
          <a:lstStyle/>
          <a:p>
            <a:pPr>
              <a:buNone/>
            </a:pPr>
            <a:r>
              <a:rPr lang="ar-SY" sz="2800" b="1" dirty="0">
                <a:solidFill>
                  <a:srgbClr val="00B050"/>
                </a:solidFill>
              </a:rPr>
              <a:t>    </a:t>
            </a:r>
            <a:endParaRPr lang="ar-SY" sz="2600" dirty="0"/>
          </a:p>
          <a:p>
            <a:r>
              <a:rPr lang="ar-SY" sz="2800" b="1" dirty="0"/>
              <a:t>انخفض استخدام الأدوية </a:t>
            </a:r>
            <a:r>
              <a:rPr lang="ar-SY" sz="2800" b="1" u="sng" dirty="0">
                <a:solidFill>
                  <a:srgbClr val="C00000"/>
                </a:solidFill>
              </a:rPr>
              <a:t>بنحو  </a:t>
            </a:r>
            <a:r>
              <a:rPr lang="en-US" sz="2800" b="1" u="sng" dirty="0">
                <a:solidFill>
                  <a:srgbClr val="C00000"/>
                </a:solidFill>
              </a:rPr>
              <a:t>27%</a:t>
            </a:r>
            <a:endParaRPr lang="ar-SY" sz="2800" b="1" u="sng" dirty="0">
              <a:solidFill>
                <a:srgbClr val="C00000"/>
              </a:solidFill>
            </a:endParaRPr>
          </a:p>
          <a:p>
            <a:r>
              <a:rPr lang="ar-SY" sz="2800" b="1" dirty="0"/>
              <a:t>زادت حالات الاستشفاء </a:t>
            </a:r>
            <a:r>
              <a:rPr lang="ar-SY" sz="2800" b="1" u="sng" dirty="0">
                <a:solidFill>
                  <a:srgbClr val="C00000"/>
                </a:solidFill>
              </a:rPr>
              <a:t>بنسبة</a:t>
            </a:r>
            <a:r>
              <a:rPr lang="en-US" sz="2800" b="1" u="sng" dirty="0">
                <a:solidFill>
                  <a:srgbClr val="C00000"/>
                </a:solidFill>
              </a:rPr>
              <a:t>43% </a:t>
            </a:r>
          </a:p>
          <a:p>
            <a:r>
              <a:rPr lang="ar-SY" sz="2800" b="1" dirty="0"/>
              <a:t>انخفضت زيارات غرفة الطوارئ </a:t>
            </a:r>
            <a:r>
              <a:rPr lang="ar-SY" sz="2800" b="1" u="sng" dirty="0">
                <a:solidFill>
                  <a:srgbClr val="C00000"/>
                </a:solidFill>
              </a:rPr>
              <a:t>بنسبة</a:t>
            </a:r>
            <a:r>
              <a:rPr lang="en-US" sz="2800" b="1" u="sng" dirty="0">
                <a:solidFill>
                  <a:srgbClr val="C00000"/>
                </a:solidFill>
              </a:rPr>
              <a:t>20% </a:t>
            </a:r>
            <a:endParaRPr lang="ar-SY" sz="2800" b="1" u="sng" dirty="0">
              <a:solidFill>
                <a:srgbClr val="C00000"/>
              </a:solidFill>
            </a:endParaRPr>
          </a:p>
          <a:p>
            <a:r>
              <a:rPr lang="ar-SY" sz="2800" b="1" dirty="0"/>
              <a:t>بلغت المدخرات لكل مريض سنوياً </a:t>
            </a:r>
            <a:r>
              <a:rPr lang="ar-SY" sz="2800" b="1" u="sng" dirty="0">
                <a:solidFill>
                  <a:srgbClr val="C00000"/>
                </a:solidFill>
              </a:rPr>
              <a:t>ما يقرب من </a:t>
            </a:r>
            <a:r>
              <a:rPr lang="en-US" sz="2800" b="1" u="sng" dirty="0">
                <a:solidFill>
                  <a:srgbClr val="C00000"/>
                </a:solidFill>
              </a:rPr>
              <a:t>4000 </a:t>
            </a:r>
            <a:r>
              <a:rPr lang="ar-SY" sz="2800" b="1" u="sng" dirty="0">
                <a:solidFill>
                  <a:srgbClr val="C00000"/>
                </a:solidFill>
              </a:rPr>
              <a:t> دولار</a:t>
            </a:r>
          </a:p>
          <a:p>
            <a:r>
              <a:rPr lang="ar-SY" sz="2800" b="1" dirty="0"/>
              <a:t>كان إجمالي العائد على الاستثمار</a:t>
            </a:r>
            <a:r>
              <a:rPr lang="en-US" sz="2800" b="1" u="sng" dirty="0">
                <a:solidFill>
                  <a:srgbClr val="C00000"/>
                </a:solidFill>
              </a:rPr>
              <a:t>1:13 </a:t>
            </a:r>
          </a:p>
          <a:p>
            <a:endParaRPr lang="en-US" dirty="0"/>
          </a:p>
        </p:txBody>
      </p:sp>
    </p:spTree>
    <p:extLst>
      <p:ext uri="{BB962C8B-B14F-4D97-AF65-F5344CB8AC3E}">
        <p14:creationId xmlns:p14="http://schemas.microsoft.com/office/powerpoint/2010/main" val="3933359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0" y="0"/>
            <a:ext cx="4572000" cy="6858000"/>
          </a:xfrm>
          <a:solidFill>
            <a:schemeClr val="bg1"/>
          </a:solidFill>
        </p:spPr>
        <p:txBody>
          <a:bodyPr>
            <a:normAutofit/>
          </a:bodyPr>
          <a:lstStyle/>
          <a:p>
            <a:r>
              <a:rPr lang="ar-SY" sz="2800" b="1" u="sng" dirty="0">
                <a:solidFill>
                  <a:srgbClr val="C00000"/>
                </a:solidFill>
              </a:rPr>
              <a:t>شركات التأمين والضمان الصحي في أمريكا هي الضاغط الرئيس في التوجهات الصحية</a:t>
            </a:r>
            <a:r>
              <a:rPr lang="ar-SY" sz="2800" b="1" u="sng" dirty="0">
                <a:solidFill>
                  <a:schemeClr val="accent3">
                    <a:lumMod val="50000"/>
                  </a:schemeClr>
                </a:solidFill>
              </a:rPr>
              <a:t>.</a:t>
            </a:r>
            <a:r>
              <a:rPr lang="ar-SY" sz="2800" b="1" dirty="0">
                <a:solidFill>
                  <a:schemeClr val="accent3">
                    <a:lumMod val="50000"/>
                  </a:schemeClr>
                </a:solidFill>
              </a:rPr>
              <a:t> </a:t>
            </a:r>
            <a:endParaRPr lang="ar-SY" sz="2800" b="1" dirty="0"/>
          </a:p>
          <a:p>
            <a:r>
              <a:rPr lang="ar-SY" sz="2800" b="1" dirty="0"/>
              <a:t>شركات التأمين تدير الممارسات الصحية بالطريقة التي </a:t>
            </a:r>
            <a:r>
              <a:rPr lang="ar-SY" sz="2800" b="1" u="sng" dirty="0">
                <a:solidFill>
                  <a:srgbClr val="C00000"/>
                </a:solidFill>
              </a:rPr>
              <a:t>توفر لها المال</a:t>
            </a:r>
            <a:r>
              <a:rPr lang="ar-SY" sz="2800" b="1" dirty="0">
                <a:solidFill>
                  <a:schemeClr val="accent3">
                    <a:lumMod val="50000"/>
                  </a:schemeClr>
                </a:solidFill>
              </a:rPr>
              <a:t>. </a:t>
            </a:r>
          </a:p>
          <a:p>
            <a:r>
              <a:rPr lang="ar-SY" sz="2800" b="1" dirty="0"/>
              <a:t>شركات التأمين حريصة حالياً على إدخال الصيادلة في المعالجة </a:t>
            </a:r>
            <a:r>
              <a:rPr lang="ar-SY" sz="2800" b="1" u="sng" dirty="0">
                <a:solidFill>
                  <a:srgbClr val="C00000"/>
                </a:solidFill>
              </a:rPr>
              <a:t>لتخفيف الضغط على العيادات </a:t>
            </a:r>
            <a:r>
              <a:rPr lang="ar-SY" sz="2800" b="1" u="sng" dirty="0" err="1">
                <a:solidFill>
                  <a:srgbClr val="C00000"/>
                </a:solidFill>
              </a:rPr>
              <a:t>والمشافي</a:t>
            </a:r>
            <a:r>
              <a:rPr lang="ar-SY" sz="2800" b="1" u="sng" dirty="0">
                <a:solidFill>
                  <a:srgbClr val="C00000"/>
                </a:solidFill>
              </a:rPr>
              <a:t> </a:t>
            </a:r>
            <a:r>
              <a:rPr lang="ar-SY" sz="2800" b="1" dirty="0"/>
              <a:t>عبر تقديم الاستشارات الصحية المناسبة.</a:t>
            </a:r>
          </a:p>
          <a:p>
            <a:r>
              <a:rPr lang="ar-SY" sz="2800" b="1" dirty="0"/>
              <a:t>إدخال الصيادلة السريرين في </a:t>
            </a:r>
            <a:r>
              <a:rPr lang="ar-SY" sz="2800" b="1" dirty="0" err="1"/>
              <a:t>المشافي</a:t>
            </a:r>
            <a:r>
              <a:rPr lang="ar-SY" sz="2800" b="1" dirty="0"/>
              <a:t> </a:t>
            </a:r>
            <a:r>
              <a:rPr lang="ar-SY" sz="2800" b="1" u="sng" dirty="0">
                <a:solidFill>
                  <a:srgbClr val="C00000"/>
                </a:solidFill>
              </a:rPr>
              <a:t>للتخفيف ما أمكن من الأخطاء الطبية ودفع الغرامات الضخمة</a:t>
            </a:r>
            <a:r>
              <a:rPr lang="ar-SY" sz="2800" b="1" dirty="0">
                <a:solidFill>
                  <a:srgbClr val="C00000"/>
                </a:solidFill>
              </a:rPr>
              <a:t>.</a:t>
            </a:r>
          </a:p>
          <a:p>
            <a:endParaRPr lang="ar-SY" dirty="0"/>
          </a:p>
          <a:p>
            <a:endParaRPr lang="ar-SA" dirty="0"/>
          </a:p>
        </p:txBody>
      </p:sp>
      <p:pic>
        <p:nvPicPr>
          <p:cNvPr id="4" name="Picture 4" descr="Health Insurance Basics | National Eczema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571999"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42852"/>
            <a:ext cx="4143404" cy="6715148"/>
          </a:xfrm>
        </p:spPr>
        <p:txBody>
          <a:bodyPr>
            <a:normAutofit/>
          </a:bodyPr>
          <a:lstStyle/>
          <a:p>
            <a:pPr>
              <a:buNone/>
            </a:pPr>
            <a:endParaRPr lang="ar-SY" sz="2800" b="1" dirty="0">
              <a:solidFill>
                <a:schemeClr val="accent1">
                  <a:lumMod val="75000"/>
                </a:schemeClr>
              </a:solidFill>
            </a:endParaRPr>
          </a:p>
          <a:p>
            <a:endParaRPr lang="ar-SY" sz="2800" b="1" dirty="0">
              <a:solidFill>
                <a:schemeClr val="accent1">
                  <a:lumMod val="75000"/>
                </a:schemeClr>
              </a:solidFill>
            </a:endParaRPr>
          </a:p>
          <a:p>
            <a:endParaRPr lang="ar-SY" sz="2800" b="1" dirty="0">
              <a:solidFill>
                <a:schemeClr val="accent1">
                  <a:lumMod val="75000"/>
                </a:schemeClr>
              </a:solidFill>
            </a:endParaRPr>
          </a:p>
          <a:p>
            <a:endParaRPr lang="ar-SY" sz="2800" b="1" dirty="0">
              <a:solidFill>
                <a:schemeClr val="accent1">
                  <a:lumMod val="75000"/>
                </a:schemeClr>
              </a:solidFill>
            </a:endParaRPr>
          </a:p>
          <a:p>
            <a:r>
              <a:rPr lang="ar-SY" sz="2800" b="1" dirty="0">
                <a:solidFill>
                  <a:schemeClr val="accent1">
                    <a:lumMod val="75000"/>
                  </a:schemeClr>
                </a:solidFill>
              </a:rPr>
              <a:t>مع تغيّر نوعية مرضى القرن </a:t>
            </a:r>
            <a:r>
              <a:rPr lang="en-US" sz="2800" b="1" dirty="0">
                <a:solidFill>
                  <a:schemeClr val="accent1">
                    <a:lumMod val="75000"/>
                  </a:schemeClr>
                </a:solidFill>
              </a:rPr>
              <a:t>21</a:t>
            </a:r>
            <a:r>
              <a:rPr lang="ar-SY" sz="2800" b="1" dirty="0">
                <a:solidFill>
                  <a:schemeClr val="accent1">
                    <a:lumMod val="75000"/>
                  </a:schemeClr>
                </a:solidFill>
              </a:rPr>
              <a:t> كان لابد أن يتطور عمل الصيدليات والصيادلة ضمن ما يعرف بعصر الصحة الرقمية. </a:t>
            </a:r>
          </a:p>
          <a:p>
            <a:pPr>
              <a:buNone/>
            </a:pPr>
            <a:endParaRPr lang="ar-SY" sz="2800" b="1" dirty="0">
              <a:solidFill>
                <a:schemeClr val="accent1">
                  <a:lumMod val="75000"/>
                </a:schemeClr>
              </a:solidFill>
            </a:endParaRPr>
          </a:p>
          <a:p>
            <a:pPr>
              <a:buNone/>
            </a:pPr>
            <a:endParaRPr lang="en-US" dirty="0"/>
          </a:p>
        </p:txBody>
      </p:sp>
      <p:pic>
        <p:nvPicPr>
          <p:cNvPr id="58370" name="Picture 2" descr="هل تستطيع التكنولوجيا تحسين الطب؟ | عالم الالكترون"/>
          <p:cNvPicPr>
            <a:picLocks noChangeAspect="1" noChangeArrowheads="1"/>
          </p:cNvPicPr>
          <p:nvPr/>
        </p:nvPicPr>
        <p:blipFill>
          <a:blip r:embed="rId2"/>
          <a:srcRect/>
          <a:stretch>
            <a:fillRect/>
          </a:stretch>
        </p:blipFill>
        <p:spPr bwMode="auto">
          <a:xfrm>
            <a:off x="0" y="0"/>
            <a:ext cx="4714876" cy="6858000"/>
          </a:xfrm>
          <a:prstGeom prst="rect">
            <a:avLst/>
          </a:prstGeom>
          <a:noFill/>
        </p:spPr>
      </p:pic>
    </p:spTree>
    <p:extLst>
      <p:ext uri="{BB962C8B-B14F-4D97-AF65-F5344CB8AC3E}">
        <p14:creationId xmlns:p14="http://schemas.microsoft.com/office/powerpoint/2010/main" val="2912800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Lucinda L. Maine</a:t>
            </a:r>
            <a:br>
              <a:rPr lang="ar-SY" dirty="0"/>
            </a:br>
            <a:r>
              <a:rPr lang="ar-SY" sz="2800" b="1" dirty="0"/>
              <a:t>نائب الرئيس التنفيذي والمدير التنفيذي</a:t>
            </a:r>
            <a:endParaRPr lang="en-US" sz="2800" b="1" dirty="0"/>
          </a:p>
        </p:txBody>
      </p:sp>
      <p:sp>
        <p:nvSpPr>
          <p:cNvPr id="3" name="Content Placeholder 2"/>
          <p:cNvSpPr>
            <a:spLocks noGrp="1"/>
          </p:cNvSpPr>
          <p:nvPr>
            <p:ph idx="1"/>
          </p:nvPr>
        </p:nvSpPr>
        <p:spPr>
          <a:xfrm>
            <a:off x="0" y="2714620"/>
            <a:ext cx="8858280" cy="4143380"/>
          </a:xfrm>
        </p:spPr>
        <p:txBody>
          <a:bodyPr>
            <a:noAutofit/>
          </a:bodyPr>
          <a:lstStyle/>
          <a:p>
            <a:r>
              <a:rPr lang="ar-SY" sz="2800" b="1" u="sng" dirty="0">
                <a:solidFill>
                  <a:srgbClr val="C00000"/>
                </a:solidFill>
              </a:rPr>
              <a:t>بدأ عصر تطبيق التحليلات الجينية الدوائية </a:t>
            </a:r>
            <a:r>
              <a:rPr lang="en-US" sz="2800" b="1" u="sng" dirty="0" err="1">
                <a:solidFill>
                  <a:srgbClr val="C00000"/>
                </a:solidFill>
              </a:rPr>
              <a:t>Pharmacogenomic</a:t>
            </a:r>
            <a:r>
              <a:rPr lang="en-US" sz="2800" b="1" u="sng" dirty="0">
                <a:solidFill>
                  <a:srgbClr val="C00000"/>
                </a:solidFill>
              </a:rPr>
              <a:t> analyses </a:t>
            </a:r>
            <a:r>
              <a:rPr lang="ar-SY" sz="2800" b="1" u="sng" dirty="0">
                <a:solidFill>
                  <a:srgbClr val="C00000"/>
                </a:solidFill>
              </a:rPr>
              <a:t> لاختيار الدواء المناسب ولتحديد الجرعات المناسبة</a:t>
            </a:r>
            <a:r>
              <a:rPr lang="ar-SY" sz="2800" b="1" dirty="0"/>
              <a:t>. </a:t>
            </a:r>
          </a:p>
          <a:p>
            <a:r>
              <a:rPr lang="ar-SY" sz="2800" b="1" u="sng" dirty="0">
                <a:solidFill>
                  <a:srgbClr val="C00000"/>
                </a:solidFill>
              </a:rPr>
              <a:t>تكنولوجيا المعلومات الصحية </a:t>
            </a:r>
            <a:r>
              <a:rPr lang="ar-SY" sz="2800" b="1" dirty="0"/>
              <a:t>ستساعد على التشخيص والعلاج وعلى إدارة المرضى. </a:t>
            </a:r>
          </a:p>
          <a:p>
            <a:r>
              <a:rPr lang="ar-SY" sz="2800" b="1" dirty="0"/>
              <a:t>للصيادلة الدور الأكبر في حل مشكلات الأدوية </a:t>
            </a:r>
            <a:r>
              <a:rPr lang="ar-SY" sz="2800" b="1" u="sng" dirty="0">
                <a:solidFill>
                  <a:srgbClr val="C00000"/>
                </a:solidFill>
              </a:rPr>
              <a:t>إذا سُمح لهم بذلك؟؟!!</a:t>
            </a:r>
            <a:endParaRPr lang="en-US" sz="2800" b="1" dirty="0">
              <a:solidFill>
                <a:srgbClr val="C00000"/>
              </a:solidFill>
            </a:endParaRPr>
          </a:p>
        </p:txBody>
      </p:sp>
      <p:pic>
        <p:nvPicPr>
          <p:cNvPr id="73730" name="Picture 2" descr="AACP Annual Meeting"/>
          <p:cNvPicPr>
            <a:picLocks noChangeAspect="1" noChangeArrowheads="1"/>
          </p:cNvPicPr>
          <p:nvPr/>
        </p:nvPicPr>
        <p:blipFill>
          <a:blip r:embed="rId2" cstate="print"/>
          <a:srcRect/>
          <a:stretch>
            <a:fillRect/>
          </a:stretch>
        </p:blipFill>
        <p:spPr bwMode="auto">
          <a:xfrm>
            <a:off x="1928794" y="1571613"/>
            <a:ext cx="6143668" cy="1071569"/>
          </a:xfrm>
          <a:prstGeom prst="rect">
            <a:avLst/>
          </a:prstGeom>
          <a:noFill/>
        </p:spPr>
      </p:pic>
    </p:spTree>
    <p:extLst>
      <p:ext uri="{BB962C8B-B14F-4D97-AF65-F5344CB8AC3E}">
        <p14:creationId xmlns:p14="http://schemas.microsoft.com/office/powerpoint/2010/main" val="1976529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571480"/>
            <a:ext cx="8715436" cy="5143536"/>
          </a:xfrm>
        </p:spPr>
        <p:txBody>
          <a:bodyPr>
            <a:normAutofit/>
          </a:bodyPr>
          <a:lstStyle/>
          <a:p>
            <a:r>
              <a:rPr lang="ar-SY" sz="2600" b="1" dirty="0"/>
              <a:t>تلعب المتغيرات الجينية دوراً كبيراً في الاستجابة لكل من الأدوية والتغذية.</a:t>
            </a:r>
          </a:p>
          <a:p>
            <a:r>
              <a:rPr lang="ar-SY" sz="2600" b="1" u="sng" dirty="0">
                <a:solidFill>
                  <a:srgbClr val="C00000"/>
                </a:solidFill>
              </a:rPr>
              <a:t>علم الجينات الدوائي </a:t>
            </a:r>
            <a:r>
              <a:rPr lang="en-US" sz="2600" b="1" u="sng" dirty="0" err="1">
                <a:solidFill>
                  <a:srgbClr val="C00000"/>
                </a:solidFill>
              </a:rPr>
              <a:t>pharmacogenomics</a:t>
            </a:r>
            <a:r>
              <a:rPr lang="ar-SY" sz="2600" b="1" u="sng" dirty="0">
                <a:solidFill>
                  <a:srgbClr val="C00000"/>
                </a:solidFill>
              </a:rPr>
              <a:t> وعلم الجينات الغذائي </a:t>
            </a:r>
            <a:r>
              <a:rPr lang="en-US" sz="2600" b="1" u="sng" dirty="0" err="1">
                <a:solidFill>
                  <a:srgbClr val="C00000"/>
                </a:solidFill>
              </a:rPr>
              <a:t>nutrigenomics</a:t>
            </a:r>
            <a:r>
              <a:rPr lang="ar-SY" sz="2600" b="1" u="sng" dirty="0">
                <a:solidFill>
                  <a:srgbClr val="C00000"/>
                </a:solidFill>
              </a:rPr>
              <a:t> </a:t>
            </a:r>
            <a:r>
              <a:rPr lang="ar-SY" sz="2600" b="1" dirty="0"/>
              <a:t>هما المجالان الجديدان الأكثر سخونة في الصيدلة الحديثة. </a:t>
            </a:r>
          </a:p>
          <a:p>
            <a:r>
              <a:rPr lang="ar-SY" sz="2800" b="1" dirty="0"/>
              <a:t>لم يتم اعتماد أي منهما بعد.. </a:t>
            </a:r>
            <a:r>
              <a:rPr lang="ar-SY" sz="2800" b="1" u="sng" dirty="0">
                <a:solidFill>
                  <a:srgbClr val="C00000"/>
                </a:solidFill>
              </a:rPr>
              <a:t>إنما الجمعية الأمريكية لصيادلة النظام الصحي أطلقت أول برنامج لشهادة علم الجينات الدوائي عام</a:t>
            </a:r>
            <a:r>
              <a:rPr lang="en-US" sz="2800" b="1" u="sng" dirty="0">
                <a:solidFill>
                  <a:srgbClr val="C00000"/>
                </a:solidFill>
              </a:rPr>
              <a:t>2018 </a:t>
            </a:r>
          </a:p>
          <a:p>
            <a:pPr algn="l" rtl="0">
              <a:buNone/>
            </a:pPr>
            <a:endParaRPr lang="en-US" sz="2800" b="1" i="1" dirty="0"/>
          </a:p>
          <a:p>
            <a:pPr algn="l" rtl="0">
              <a:buNone/>
            </a:pPr>
            <a:r>
              <a:rPr lang="en-US" sz="2800" b="1" i="1" dirty="0"/>
              <a:t>American Society of </a:t>
            </a:r>
            <a:r>
              <a:rPr lang="en-US" sz="2800" b="1" i="1" dirty="0" err="1"/>
              <a:t>Health‑System</a:t>
            </a:r>
            <a:r>
              <a:rPr lang="en-US" sz="2800" b="1" i="1" dirty="0"/>
              <a:t> Pharmacists</a:t>
            </a:r>
            <a:endParaRPr lang="en-US" sz="2800" b="1" i="1" u="sng" dirty="0"/>
          </a:p>
          <a:p>
            <a:pPr>
              <a:buNone/>
            </a:pPr>
            <a:r>
              <a:rPr lang="en-US" sz="2000" b="1" i="1" dirty="0"/>
              <a:t>ASHP)     </a:t>
            </a:r>
            <a:r>
              <a:rPr lang="ar-SY" sz="2000" i="1" dirty="0"/>
              <a:t> </a:t>
            </a:r>
            <a:r>
              <a:rPr lang="ar-SA" sz="2000" i="1" dirty="0"/>
              <a:t>منظمة مهنية تمثل مصالح الصيادلة الذين يمارسون عملهم في المستشفيات </a:t>
            </a:r>
            <a:r>
              <a:rPr lang="ar-SA" sz="2000" i="1" dirty="0" err="1"/>
              <a:t>و</a:t>
            </a:r>
            <a:r>
              <a:rPr lang="ar-SY" sz="2000" i="1" dirty="0" err="1"/>
              <a:t>ال</a:t>
            </a:r>
            <a:r>
              <a:rPr lang="ar-SA" sz="2000" i="1" dirty="0"/>
              <a:t>منظمات المحافظة على الصحة</a:t>
            </a:r>
            <a:r>
              <a:rPr lang="ar-SY" sz="2000" i="1" dirty="0"/>
              <a:t> العامة</a:t>
            </a:r>
            <a:r>
              <a:rPr lang="ar-SA" sz="2000" i="1" dirty="0"/>
              <a:t> ومرافق الرعاية الطويلة الأجل </a:t>
            </a:r>
            <a:r>
              <a:rPr lang="ar-SA" sz="2000" i="1" dirty="0" err="1"/>
              <a:t>و</a:t>
            </a:r>
            <a:r>
              <a:rPr lang="ar-SY" sz="2000" i="1" dirty="0"/>
              <a:t>في </a:t>
            </a:r>
            <a:r>
              <a:rPr lang="ar-SA" sz="2000" i="1" dirty="0"/>
              <a:t>الرعاية المنزلية وغيرها من عناصر نظم الرعاية الصحية</a:t>
            </a:r>
            <a:r>
              <a:rPr lang="en-US" sz="2000" b="1" i="1" dirty="0"/>
              <a:t>(</a:t>
            </a:r>
          </a:p>
        </p:txBody>
      </p:sp>
      <p:pic>
        <p:nvPicPr>
          <p:cNvPr id="65539" name="Picture 3"/>
          <p:cNvPicPr>
            <a:picLocks noChangeAspect="1" noChangeArrowheads="1"/>
          </p:cNvPicPr>
          <p:nvPr/>
        </p:nvPicPr>
        <p:blipFill>
          <a:blip r:embed="rId2"/>
          <a:srcRect/>
          <a:stretch>
            <a:fillRect/>
          </a:stretch>
        </p:blipFill>
        <p:spPr bwMode="auto">
          <a:xfrm>
            <a:off x="2786050" y="5500702"/>
            <a:ext cx="2619375" cy="1104896"/>
          </a:xfrm>
          <a:prstGeom prst="rect">
            <a:avLst/>
          </a:prstGeom>
          <a:noFill/>
          <a:ln w="9525">
            <a:noFill/>
            <a:miter lim="800000"/>
            <a:headEnd/>
            <a:tailEnd/>
          </a:ln>
          <a:effectLst/>
        </p:spPr>
      </p:pic>
    </p:spTree>
    <p:extLst>
      <p:ext uri="{BB962C8B-B14F-4D97-AF65-F5344CB8AC3E}">
        <p14:creationId xmlns:p14="http://schemas.microsoft.com/office/powerpoint/2010/main" val="1090672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694" y="2071678"/>
            <a:ext cx="3643306" cy="1071546"/>
          </a:xfrm>
        </p:spPr>
        <p:txBody>
          <a:bodyPr>
            <a:normAutofit fontScale="90000"/>
          </a:bodyPr>
          <a:lstStyle/>
          <a:p>
            <a:r>
              <a:rPr lang="en-US" b="1" dirty="0">
                <a:solidFill>
                  <a:srgbClr val="FF0000"/>
                </a:solidFill>
              </a:rPr>
              <a:t>Jackie Boyle</a:t>
            </a:r>
            <a:r>
              <a:rPr lang="ar-SY" b="1" dirty="0">
                <a:solidFill>
                  <a:srgbClr val="FF0000"/>
                </a:solidFill>
              </a:rPr>
              <a:t> </a:t>
            </a:r>
            <a:br>
              <a:rPr lang="ar-SY" b="1" dirty="0">
                <a:solidFill>
                  <a:srgbClr val="FF0000"/>
                </a:solidFill>
              </a:rPr>
            </a:br>
            <a:r>
              <a:rPr lang="ar-SY" sz="3100" b="1" dirty="0"/>
              <a:t>الرئيس التنفيذي لشركة </a:t>
            </a:r>
            <a:r>
              <a:rPr lang="en-US" sz="3100" b="1" dirty="0"/>
              <a:t>SYNERJI </a:t>
            </a:r>
            <a:br>
              <a:rPr lang="ar-SY" sz="3100" b="1" dirty="0">
                <a:solidFill>
                  <a:srgbClr val="FF0000"/>
                </a:solidFill>
              </a:rPr>
            </a:br>
            <a:r>
              <a:rPr lang="en-US" sz="2800" dirty="0"/>
              <a:t> </a:t>
            </a:r>
            <a:r>
              <a:rPr lang="en-US" sz="2800" b="1" dirty="0">
                <a:solidFill>
                  <a:srgbClr val="00B050"/>
                </a:solidFill>
              </a:rPr>
              <a:t>startup turning </a:t>
            </a:r>
            <a:r>
              <a:rPr lang="en-US" sz="2800" b="1" dirty="0" err="1">
                <a:solidFill>
                  <a:srgbClr val="00B050"/>
                </a:solidFill>
              </a:rPr>
              <a:t>pharmacogenomics</a:t>
            </a:r>
            <a:r>
              <a:rPr lang="en-US" sz="2800" b="1" dirty="0">
                <a:solidFill>
                  <a:srgbClr val="00B050"/>
                </a:solidFill>
              </a:rPr>
              <a:t> &amp; </a:t>
            </a:r>
            <a:r>
              <a:rPr lang="en-US" sz="2800" b="1" dirty="0" err="1">
                <a:solidFill>
                  <a:srgbClr val="00B050"/>
                </a:solidFill>
              </a:rPr>
              <a:t>nutrigenomics</a:t>
            </a:r>
            <a:endParaRPr lang="en-US" sz="3000" dirty="0"/>
          </a:p>
        </p:txBody>
      </p:sp>
      <p:pic>
        <p:nvPicPr>
          <p:cNvPr id="40962" name="Picture 2" descr="http://www.ashpintersections.org/wp-content/uploads/2019/08/Jackie-Boyle-2-1-235x300.jpg"/>
          <p:cNvPicPr>
            <a:picLocks noChangeAspect="1" noChangeArrowheads="1"/>
          </p:cNvPicPr>
          <p:nvPr/>
        </p:nvPicPr>
        <p:blipFill>
          <a:blip r:embed="rId2"/>
          <a:srcRect/>
          <a:stretch>
            <a:fillRect/>
          </a:stretch>
        </p:blipFill>
        <p:spPr bwMode="auto">
          <a:xfrm>
            <a:off x="0" y="0"/>
            <a:ext cx="5572132" cy="6858000"/>
          </a:xfrm>
          <a:prstGeom prst="rect">
            <a:avLst/>
          </a:prstGeom>
          <a:noFill/>
        </p:spPr>
      </p:pic>
    </p:spTree>
    <p:extLst>
      <p:ext uri="{BB962C8B-B14F-4D97-AF65-F5344CB8AC3E}">
        <p14:creationId xmlns:p14="http://schemas.microsoft.com/office/powerpoint/2010/main" val="2050136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54"/>
          </a:xfrm>
        </p:spPr>
        <p:txBody>
          <a:bodyPr>
            <a:normAutofit fontScale="90000"/>
          </a:bodyPr>
          <a:lstStyle/>
          <a:p>
            <a:pPr algn="r"/>
            <a:r>
              <a:rPr lang="en-US" b="1" dirty="0">
                <a:solidFill>
                  <a:srgbClr val="FF0000"/>
                </a:solidFill>
              </a:rPr>
              <a:t>Jackie Boyle</a:t>
            </a:r>
            <a:br>
              <a:rPr lang="en-US" sz="2800" b="1" dirty="0"/>
            </a:br>
            <a:r>
              <a:rPr lang="ar-SY" sz="3100" b="1" dirty="0"/>
              <a:t>الرئيس التنفيذي لشركة </a:t>
            </a:r>
            <a:r>
              <a:rPr lang="en-US" sz="3100" b="1" dirty="0"/>
              <a:t>SYNERJI </a:t>
            </a:r>
            <a:br>
              <a:rPr lang="ar-SY" sz="3100" b="1" dirty="0">
                <a:solidFill>
                  <a:srgbClr val="FF0000"/>
                </a:solidFill>
              </a:rPr>
            </a:br>
            <a:r>
              <a:rPr lang="en-US" sz="2800" dirty="0"/>
              <a:t> </a:t>
            </a:r>
            <a:r>
              <a:rPr lang="en-US" sz="2800" b="1" dirty="0">
                <a:solidFill>
                  <a:srgbClr val="00B050"/>
                </a:solidFill>
              </a:rPr>
              <a:t>startup turning </a:t>
            </a:r>
            <a:r>
              <a:rPr lang="en-US" sz="2800" b="1" dirty="0" err="1">
                <a:solidFill>
                  <a:srgbClr val="00B050"/>
                </a:solidFill>
              </a:rPr>
              <a:t>pharmacogenomics</a:t>
            </a:r>
            <a:r>
              <a:rPr lang="en-US" sz="2800" b="1" dirty="0">
                <a:solidFill>
                  <a:srgbClr val="00B050"/>
                </a:solidFill>
              </a:rPr>
              <a:t> &amp; </a:t>
            </a:r>
            <a:r>
              <a:rPr lang="en-US" sz="2800" b="1" dirty="0" err="1">
                <a:solidFill>
                  <a:srgbClr val="00B050"/>
                </a:solidFill>
              </a:rPr>
              <a:t>nutrigenomics</a:t>
            </a:r>
            <a:r>
              <a:rPr lang="en-US" sz="2800" b="1" dirty="0">
                <a:solidFill>
                  <a:srgbClr val="00B050"/>
                </a:solidFill>
              </a:rPr>
              <a:t> </a:t>
            </a:r>
            <a:br>
              <a:rPr lang="en-US" sz="3000" dirty="0"/>
            </a:br>
            <a:endParaRPr lang="en-US" sz="3000" dirty="0"/>
          </a:p>
        </p:txBody>
      </p:sp>
      <p:sp>
        <p:nvSpPr>
          <p:cNvPr id="3" name="Content Placeholder 2"/>
          <p:cNvSpPr>
            <a:spLocks noGrp="1"/>
          </p:cNvSpPr>
          <p:nvPr>
            <p:ph idx="1"/>
          </p:nvPr>
        </p:nvSpPr>
        <p:spPr>
          <a:xfrm>
            <a:off x="0" y="2071678"/>
            <a:ext cx="9144000" cy="4786322"/>
          </a:xfrm>
        </p:spPr>
        <p:txBody>
          <a:bodyPr>
            <a:normAutofit fontScale="25000" lnSpcReduction="20000"/>
          </a:bodyPr>
          <a:lstStyle/>
          <a:p>
            <a:r>
              <a:rPr lang="ar-SY" sz="10800" b="1" dirty="0"/>
              <a:t>ساعد </a:t>
            </a:r>
            <a:r>
              <a:rPr lang="en-US" sz="10800" b="1" dirty="0" err="1"/>
              <a:t>plavix</a:t>
            </a:r>
            <a:r>
              <a:rPr lang="en-US" sz="10800" b="1" dirty="0"/>
              <a:t> </a:t>
            </a:r>
            <a:r>
              <a:rPr lang="ar-SY" sz="10800" b="1" dirty="0"/>
              <a:t> (</a:t>
            </a:r>
            <a:r>
              <a:rPr lang="en-US" sz="10800" b="1" dirty="0" err="1"/>
              <a:t>Clopidogrel</a:t>
            </a:r>
            <a:r>
              <a:rPr lang="ar-SY" sz="10800" b="1" dirty="0"/>
              <a:t>) في وضع علم الجينات الدوائي على الخريطة.</a:t>
            </a:r>
          </a:p>
          <a:p>
            <a:r>
              <a:rPr lang="ar-SY" sz="10800" b="1" dirty="0"/>
              <a:t>الجزء الأكبر من أبحاث علم الجينات الدوائي يتركز على علم الأورام، وعلى الطب النفسي، ومؤخراً على الألم. </a:t>
            </a:r>
          </a:p>
          <a:p>
            <a:r>
              <a:rPr lang="ar-SY" sz="10800" b="1" dirty="0"/>
              <a:t>يمكن فقط لنحو </a:t>
            </a:r>
            <a:r>
              <a:rPr lang="en-US" sz="10800" b="1" dirty="0"/>
              <a:t>50%</a:t>
            </a:r>
            <a:r>
              <a:rPr lang="ar-SY" sz="10800" b="1" dirty="0"/>
              <a:t> من النساء اللواتي يتلقين العلاج الكيميائي لسرطان الثدي الاستفادة منه.</a:t>
            </a:r>
          </a:p>
          <a:p>
            <a:r>
              <a:rPr lang="ar-SY" sz="10800" b="1" dirty="0"/>
              <a:t>لا تحتاج النساء إلى علاج كيميائي، بل يحتجن إلى </a:t>
            </a:r>
            <a:r>
              <a:rPr lang="ar-SY" sz="10800" b="1" u="sng" dirty="0">
                <a:solidFill>
                  <a:srgbClr val="C00000"/>
                </a:solidFill>
              </a:rPr>
              <a:t>أدوية تعمل على مستقبلات </a:t>
            </a:r>
            <a:r>
              <a:rPr lang="ar-SY" sz="10800" b="1" u="sng" dirty="0" err="1">
                <a:solidFill>
                  <a:srgbClr val="C00000"/>
                </a:solidFill>
              </a:rPr>
              <a:t>الهرمونات</a:t>
            </a:r>
            <a:r>
              <a:rPr lang="ar-SY" sz="10800" b="1" dirty="0"/>
              <a:t>، ولكن الاختبارات الجينية فقط هي التي يمكن أن توضح ذلك. </a:t>
            </a:r>
          </a:p>
          <a:p>
            <a:r>
              <a:rPr lang="ar-SY" sz="10800" b="1" dirty="0"/>
              <a:t>إن اختيار الأدوية، والاستشارة على أساس البيانات </a:t>
            </a:r>
            <a:r>
              <a:rPr lang="ar-SY" sz="10800" b="1" dirty="0" err="1"/>
              <a:t>الجينومية</a:t>
            </a:r>
            <a:r>
              <a:rPr lang="ar-SY" sz="10800" b="1" dirty="0"/>
              <a:t>، هي مسألة واعدة لم تتم تلبيتها بعد، لكنها ستكون مستقبل المعالجة.</a:t>
            </a:r>
            <a:endParaRPr lang="en-US" sz="10800" b="1" dirty="0"/>
          </a:p>
          <a:p>
            <a:endParaRPr lang="en-US" dirty="0"/>
          </a:p>
        </p:txBody>
      </p:sp>
    </p:spTree>
    <p:extLst>
      <p:ext uri="{BB962C8B-B14F-4D97-AF65-F5344CB8AC3E}">
        <p14:creationId xmlns:p14="http://schemas.microsoft.com/office/powerpoint/2010/main" val="2050136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714488"/>
          </a:xfrm>
        </p:spPr>
        <p:txBody>
          <a:bodyPr>
            <a:normAutofit fontScale="90000"/>
          </a:bodyPr>
          <a:lstStyle/>
          <a:p>
            <a:pPr algn="r"/>
            <a:r>
              <a:rPr lang="en-US" b="1" dirty="0">
                <a:solidFill>
                  <a:srgbClr val="FF0000"/>
                </a:solidFill>
              </a:rPr>
              <a:t>Jackie Boyle</a:t>
            </a:r>
            <a:br>
              <a:rPr lang="en-US" sz="2800" b="1" dirty="0"/>
            </a:br>
            <a:r>
              <a:rPr lang="ar-SY" sz="3100" b="1" dirty="0"/>
              <a:t>الرئيس التنفيذي لشركة </a:t>
            </a:r>
            <a:r>
              <a:rPr lang="en-US" sz="3100" b="1" dirty="0"/>
              <a:t>SYNERJI </a:t>
            </a:r>
            <a:br>
              <a:rPr lang="ar-SY" sz="3100" b="1" dirty="0">
                <a:solidFill>
                  <a:srgbClr val="FF0000"/>
                </a:solidFill>
              </a:rPr>
            </a:br>
            <a:r>
              <a:rPr lang="en-US" sz="2800" dirty="0"/>
              <a:t> </a:t>
            </a:r>
            <a:r>
              <a:rPr lang="en-US" sz="2800" b="1" dirty="0">
                <a:solidFill>
                  <a:srgbClr val="00B050"/>
                </a:solidFill>
              </a:rPr>
              <a:t>startup turning </a:t>
            </a:r>
            <a:r>
              <a:rPr lang="en-US" sz="2800" b="1" dirty="0" err="1">
                <a:solidFill>
                  <a:srgbClr val="00B050"/>
                </a:solidFill>
              </a:rPr>
              <a:t>pharmacogenomics</a:t>
            </a:r>
            <a:r>
              <a:rPr lang="en-US" sz="2800" b="1" dirty="0">
                <a:solidFill>
                  <a:srgbClr val="00B050"/>
                </a:solidFill>
              </a:rPr>
              <a:t> &amp; </a:t>
            </a:r>
            <a:r>
              <a:rPr lang="en-US" sz="2800" b="1" dirty="0" err="1">
                <a:solidFill>
                  <a:srgbClr val="00B050"/>
                </a:solidFill>
              </a:rPr>
              <a:t>nutrigenomics</a:t>
            </a:r>
            <a:r>
              <a:rPr lang="en-US" sz="2800" b="1" dirty="0">
                <a:solidFill>
                  <a:srgbClr val="00B050"/>
                </a:solidFill>
              </a:rPr>
              <a:t> </a:t>
            </a:r>
            <a:br>
              <a:rPr lang="en-US" sz="3000" dirty="0"/>
            </a:br>
            <a:endParaRPr lang="en-US" sz="3000" dirty="0"/>
          </a:p>
        </p:txBody>
      </p:sp>
      <p:sp>
        <p:nvSpPr>
          <p:cNvPr id="3" name="Content Placeholder 2"/>
          <p:cNvSpPr>
            <a:spLocks noGrp="1"/>
          </p:cNvSpPr>
          <p:nvPr>
            <p:ph idx="1"/>
          </p:nvPr>
        </p:nvSpPr>
        <p:spPr>
          <a:xfrm>
            <a:off x="214282" y="1500174"/>
            <a:ext cx="8929718" cy="5357826"/>
          </a:xfrm>
        </p:spPr>
        <p:txBody>
          <a:bodyPr>
            <a:noAutofit/>
          </a:bodyPr>
          <a:lstStyle/>
          <a:p>
            <a:r>
              <a:rPr lang="ar-SY" sz="2800" b="1" dirty="0"/>
              <a:t>علم الجينات الغذائي قريب جداً من التطبيق.</a:t>
            </a:r>
            <a:endParaRPr lang="en-US" sz="2800" b="1" dirty="0"/>
          </a:p>
          <a:p>
            <a:r>
              <a:rPr lang="ar-SY" sz="2800" b="1" dirty="0"/>
              <a:t>يمكن أن تلعب استشارات الجينات الغذائية دوراً كبيراً في العديد من الحالات المرضية.</a:t>
            </a:r>
          </a:p>
          <a:p>
            <a:r>
              <a:rPr lang="ar-SY" sz="2800" b="1" dirty="0"/>
              <a:t>تؤثر التغذية على تطور مرض السكري وأمراض القلب والأوعية الدموية وأمراض الكلى ومتلازمة القولون العصبي وأمراض الجهاز الهضمي الأخرى وغير ذلك الكثير.</a:t>
            </a:r>
          </a:p>
          <a:p>
            <a:r>
              <a:rPr lang="en-US" sz="2800" b="1" dirty="0" err="1"/>
              <a:t>Metformin</a:t>
            </a:r>
            <a:r>
              <a:rPr lang="en-US" sz="2800" b="1" dirty="0"/>
              <a:t> </a:t>
            </a:r>
            <a:r>
              <a:rPr lang="ar-SY" sz="2800" b="1" dirty="0"/>
              <a:t> هو أكثر الأدوية الموصوفة لمرضى السكري من النمط الثاني، لكنه دواء يستنفد فيتامين</a:t>
            </a:r>
            <a:r>
              <a:rPr lang="en-US" sz="2800" b="1" dirty="0"/>
              <a:t>B</a:t>
            </a:r>
            <a:r>
              <a:rPr lang="en-US" sz="1800" b="1" dirty="0"/>
              <a:t>12</a:t>
            </a:r>
            <a:r>
              <a:rPr lang="en-US" sz="2800" b="1" dirty="0"/>
              <a:t> </a:t>
            </a:r>
            <a:r>
              <a:rPr lang="ar-SY" sz="2800" b="1" dirty="0"/>
              <a:t>، لكن بعض الأفراد يميلون وراثياً إلى التعاطي مع فيتامين </a:t>
            </a:r>
            <a:r>
              <a:rPr lang="en-US" sz="2800" b="1" dirty="0"/>
              <a:t>B</a:t>
            </a:r>
            <a:r>
              <a:rPr lang="en-US" sz="1800" b="1" dirty="0"/>
              <a:t>12</a:t>
            </a:r>
            <a:r>
              <a:rPr lang="en-US" sz="2800" b="1" dirty="0"/>
              <a:t> </a:t>
            </a:r>
            <a:r>
              <a:rPr lang="ar-SY" sz="2800" b="1" dirty="0"/>
              <a:t> بشكل سيء.</a:t>
            </a:r>
            <a:endParaRPr lang="en-US" sz="2800" b="1" dirty="0"/>
          </a:p>
          <a:p>
            <a:r>
              <a:rPr lang="ar-SY" sz="2800" b="1" dirty="0"/>
              <a:t>يمكن أن </a:t>
            </a:r>
            <a:r>
              <a:rPr lang="ar-SY" sz="2800" b="1" u="sng" dirty="0">
                <a:solidFill>
                  <a:srgbClr val="C00000"/>
                </a:solidFill>
              </a:rPr>
              <a:t>تساعد بيانات </a:t>
            </a:r>
            <a:r>
              <a:rPr lang="ar-SY" sz="2800" b="1" u="sng" dirty="0" err="1">
                <a:solidFill>
                  <a:srgbClr val="C00000"/>
                </a:solidFill>
              </a:rPr>
              <a:t>الجينوميات</a:t>
            </a:r>
            <a:r>
              <a:rPr lang="ar-SY" sz="2800" b="1" u="sng" dirty="0">
                <a:solidFill>
                  <a:srgbClr val="C00000"/>
                </a:solidFill>
              </a:rPr>
              <a:t> الغذائية في تحديد هذه المشكلة المحتملة لتحسين نتائج الأدوية على المريض</a:t>
            </a:r>
            <a:r>
              <a:rPr lang="ar-SY" sz="2800" b="1" dirty="0"/>
              <a:t>. </a:t>
            </a:r>
          </a:p>
        </p:txBody>
      </p:sp>
    </p:spTree>
    <p:extLst>
      <p:ext uri="{BB962C8B-B14F-4D97-AF65-F5344CB8AC3E}">
        <p14:creationId xmlns:p14="http://schemas.microsoft.com/office/powerpoint/2010/main" val="2050136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2" y="0"/>
            <a:ext cx="3571868" cy="5643578"/>
          </a:xfrm>
        </p:spPr>
        <p:txBody>
          <a:bodyPr>
            <a:normAutofit/>
          </a:bodyPr>
          <a:lstStyle/>
          <a:p>
            <a:br>
              <a:rPr lang="en-US" b="1" dirty="0">
                <a:solidFill>
                  <a:srgbClr val="FF0000"/>
                </a:solidFill>
              </a:rPr>
            </a:br>
            <a:br>
              <a:rPr lang="en-US" b="1" dirty="0">
                <a:solidFill>
                  <a:srgbClr val="FF0000"/>
                </a:solidFill>
              </a:rPr>
            </a:br>
            <a:br>
              <a:rPr lang="en-US" b="1" dirty="0">
                <a:solidFill>
                  <a:srgbClr val="FF0000"/>
                </a:solidFill>
              </a:rPr>
            </a:br>
            <a:r>
              <a:rPr lang="en-US" b="1" dirty="0">
                <a:solidFill>
                  <a:srgbClr val="FF0000"/>
                </a:solidFill>
              </a:rPr>
              <a:t>Jennifer </a:t>
            </a:r>
            <a:r>
              <a:rPr lang="en-US" b="1" dirty="0" err="1">
                <a:solidFill>
                  <a:srgbClr val="FF0000"/>
                </a:solidFill>
              </a:rPr>
              <a:t>Zilka</a:t>
            </a:r>
            <a:br>
              <a:rPr lang="ar-SY" dirty="0"/>
            </a:br>
            <a:r>
              <a:rPr lang="ar-SY" sz="2800" b="1" dirty="0"/>
              <a:t>نائب رئيس مجموعة برامج وخدمات صيدلية حسن الجوار</a:t>
            </a:r>
            <a:br>
              <a:rPr lang="ar-SY" sz="2800" b="1" dirty="0"/>
            </a:br>
            <a:r>
              <a:rPr lang="en-US" sz="2400" dirty="0"/>
              <a:t> </a:t>
            </a:r>
            <a:r>
              <a:rPr lang="en-US" sz="2400" b="1" dirty="0">
                <a:solidFill>
                  <a:srgbClr val="00B050"/>
                </a:solidFill>
              </a:rPr>
              <a:t>Good Neighbor Pharmacy Field Programs and Services, Vice President</a:t>
            </a:r>
            <a:br>
              <a:rPr lang="en-US" sz="2000" dirty="0"/>
            </a:br>
            <a:br>
              <a:rPr lang="en-US" sz="2400" dirty="0"/>
            </a:br>
            <a:r>
              <a:rPr lang="ar-SY" sz="2800" b="1" dirty="0"/>
              <a:t> </a:t>
            </a:r>
            <a:endParaRPr lang="en-US" sz="2800" b="1" dirty="0"/>
          </a:p>
        </p:txBody>
      </p:sp>
      <p:pic>
        <p:nvPicPr>
          <p:cNvPr id="72706" name="Picture 2" descr="Jennifer Zilka"/>
          <p:cNvPicPr>
            <a:picLocks noChangeAspect="1" noChangeArrowheads="1"/>
          </p:cNvPicPr>
          <p:nvPr/>
        </p:nvPicPr>
        <p:blipFill>
          <a:blip r:embed="rId2"/>
          <a:srcRect/>
          <a:stretch>
            <a:fillRect/>
          </a:stretch>
        </p:blipFill>
        <p:spPr bwMode="auto">
          <a:xfrm>
            <a:off x="0" y="0"/>
            <a:ext cx="5643570" cy="6858000"/>
          </a:xfrm>
          <a:prstGeom prst="rect">
            <a:avLst/>
          </a:prstGeom>
          <a:noFill/>
        </p:spPr>
      </p:pic>
    </p:spTree>
    <p:extLst>
      <p:ext uri="{BB962C8B-B14F-4D97-AF65-F5344CB8AC3E}">
        <p14:creationId xmlns:p14="http://schemas.microsoft.com/office/powerpoint/2010/main" val="258306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000108"/>
          </a:xfrm>
        </p:spPr>
        <p:txBody>
          <a:bodyPr>
            <a:normAutofit/>
          </a:bodyPr>
          <a:lstStyle/>
          <a:p>
            <a:r>
              <a:rPr lang="en-US" b="1" dirty="0" err="1">
                <a:solidFill>
                  <a:srgbClr val="FF0000"/>
                </a:solidFill>
              </a:rPr>
              <a:t>inGENEious</a:t>
            </a:r>
            <a:r>
              <a:rPr lang="en-US" b="1" dirty="0">
                <a:solidFill>
                  <a:srgbClr val="FF0000"/>
                </a:solidFill>
              </a:rPr>
              <a:t> RX's DNA</a:t>
            </a:r>
            <a:endParaRPr lang="ar-SA" b="1" dirty="0">
              <a:solidFill>
                <a:srgbClr val="FF0000"/>
              </a:solidFill>
            </a:endParaRPr>
          </a:p>
        </p:txBody>
      </p:sp>
      <p:sp>
        <p:nvSpPr>
          <p:cNvPr id="3" name="عنصر نائب للمحتوى 2"/>
          <p:cNvSpPr>
            <a:spLocks noGrp="1"/>
          </p:cNvSpPr>
          <p:nvPr>
            <p:ph idx="1"/>
          </p:nvPr>
        </p:nvSpPr>
        <p:spPr>
          <a:xfrm>
            <a:off x="0" y="4000504"/>
            <a:ext cx="8686800" cy="2857496"/>
          </a:xfrm>
        </p:spPr>
        <p:txBody>
          <a:bodyPr>
            <a:normAutofit/>
          </a:bodyPr>
          <a:lstStyle/>
          <a:p>
            <a:r>
              <a:rPr lang="ar-SA" sz="2800" b="1" dirty="0">
                <a:solidFill>
                  <a:srgbClr val="FF0000"/>
                </a:solidFill>
              </a:rPr>
              <a:t>شركة استشارية متخصصة في المستحضرات الصيدلانية:</a:t>
            </a:r>
          </a:p>
          <a:p>
            <a:pPr marL="514350" indent="-514350">
              <a:buAutoNum type="arabicPeriod"/>
            </a:pPr>
            <a:r>
              <a:rPr lang="ar-SA" sz="2800" b="1" dirty="0"/>
              <a:t>إنشاء محتوى </a:t>
            </a:r>
            <a:r>
              <a:rPr lang="ar-SY" sz="2800" b="1" dirty="0"/>
              <a:t>ل</a:t>
            </a:r>
            <a:r>
              <a:rPr lang="ar-SA" sz="2800" b="1" dirty="0"/>
              <a:t>علم </a:t>
            </a:r>
            <a:r>
              <a:rPr lang="ar-SY" sz="2800" b="1" dirty="0"/>
              <a:t>الجينات الدوائي</a:t>
            </a:r>
            <a:endParaRPr lang="ar-SA" sz="2800" b="1" dirty="0"/>
          </a:p>
          <a:p>
            <a:pPr marL="514350" indent="-514350">
              <a:buAutoNum type="arabicPeriod"/>
            </a:pPr>
            <a:r>
              <a:rPr lang="ar-SA" sz="2800" b="1" dirty="0"/>
              <a:t>تعليم علم </a:t>
            </a:r>
            <a:r>
              <a:rPr lang="ar-SY" sz="2800" b="1" dirty="0"/>
              <a:t>الجينات الدوائي</a:t>
            </a:r>
            <a:endParaRPr lang="ar-SA" sz="2800" b="1" dirty="0"/>
          </a:p>
          <a:p>
            <a:pPr>
              <a:buNone/>
            </a:pPr>
            <a:r>
              <a:rPr lang="ar-SA" sz="2800" b="1" dirty="0"/>
              <a:t>3. استشارات تطبيق علم </a:t>
            </a:r>
            <a:r>
              <a:rPr lang="ar-SY" sz="2800" b="1" dirty="0"/>
              <a:t>الجينات الدوائي</a:t>
            </a:r>
            <a:endParaRPr lang="ar-SA" sz="2800" b="1" dirty="0"/>
          </a:p>
          <a:p>
            <a:pPr>
              <a:buNone/>
            </a:pPr>
            <a:r>
              <a:rPr lang="ar-SA" sz="2800" b="1" dirty="0"/>
              <a:t>4. </a:t>
            </a:r>
            <a:r>
              <a:rPr lang="ar-SY" sz="2800" b="1" dirty="0"/>
              <a:t>إنشاء </a:t>
            </a:r>
            <a:r>
              <a:rPr lang="ar-SA" sz="2800" b="1" dirty="0"/>
              <a:t>برامج </a:t>
            </a:r>
            <a:r>
              <a:rPr lang="ar-SA" sz="2800" b="1" dirty="0" err="1"/>
              <a:t>الجينوميات</a:t>
            </a:r>
            <a:r>
              <a:rPr lang="ar-SA" sz="2800" b="1" dirty="0"/>
              <a:t> الدوائية</a:t>
            </a:r>
          </a:p>
        </p:txBody>
      </p:sp>
      <p:pic>
        <p:nvPicPr>
          <p:cNvPr id="4" name="Picture 2" descr="لا يتوفر وصف للصورة.">
            <a:extLst>
              <a:ext uri="{FF2B5EF4-FFF2-40B4-BE49-F238E27FC236}">
                <a16:creationId xmlns:a16="http://schemas.microsoft.com/office/drawing/2014/main" id="{F8C00AA1-8487-43AD-99D3-76C315F20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32"/>
            <a:ext cx="9144000" cy="30718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inGENEious</a:t>
            </a:r>
            <a:r>
              <a:rPr lang="en-US" b="1" dirty="0">
                <a:solidFill>
                  <a:srgbClr val="FF0000"/>
                </a:solidFill>
              </a:rPr>
              <a:t> RX's DNA</a:t>
            </a:r>
          </a:p>
        </p:txBody>
      </p:sp>
      <p:sp>
        <p:nvSpPr>
          <p:cNvPr id="3" name="Content Placeholder 2"/>
          <p:cNvSpPr>
            <a:spLocks noGrp="1"/>
          </p:cNvSpPr>
          <p:nvPr>
            <p:ph idx="1"/>
          </p:nvPr>
        </p:nvSpPr>
        <p:spPr>
          <a:xfrm>
            <a:off x="285720" y="1600200"/>
            <a:ext cx="8572560" cy="4525963"/>
          </a:xfrm>
        </p:spPr>
        <p:txBody>
          <a:bodyPr>
            <a:normAutofit/>
          </a:bodyPr>
          <a:lstStyle/>
          <a:p>
            <a:r>
              <a:rPr lang="ar-SY" sz="2800" b="1" dirty="0"/>
              <a:t>نظراً لتزايد قائمة الأدوية القلبية الوعائية والأورام والأدوية المتخصصة الأخرى ذات التأثيرات الجينية فإن المزيد من الجهات الدافعة ستغطي مستقبلاً إجراء الاختبارات الجينومية. </a:t>
            </a:r>
          </a:p>
          <a:p>
            <a:r>
              <a:rPr lang="ar-SY" sz="2800" b="1" dirty="0"/>
              <a:t>أرباب العمل المؤمَّن عليهم ذاتياً هم من طلب أن يبدأ عليهم تطبيق هذه الاختبارات، لكن باقي الفئات بدأت في التعرف على قيمة الاختبار الجيني الدوائي – ودفعوا الأموال للصيادلة لتقييم الخيارات العلاجية بناءً على بياناتهم الدوائية الجينية. </a:t>
            </a:r>
          </a:p>
          <a:p>
            <a:r>
              <a:rPr lang="ar-SY" sz="2800" b="1" dirty="0"/>
              <a:t>أصبحت مجموعة الاختبارات الجينية في متناول الجميع وتكلف نحو </a:t>
            </a:r>
            <a:r>
              <a:rPr lang="en-US" sz="2800" b="1" dirty="0"/>
              <a:t>100</a:t>
            </a:r>
            <a:r>
              <a:rPr lang="ar-SY" sz="2800" b="1" dirty="0"/>
              <a:t> دولار.</a:t>
            </a:r>
          </a:p>
          <a:p>
            <a:endParaRPr lang="ar-SY" sz="2800" b="1" dirty="0"/>
          </a:p>
          <a:p>
            <a:endParaRPr lang="en-US" dirty="0"/>
          </a:p>
        </p:txBody>
      </p:sp>
    </p:spTree>
    <p:extLst>
      <p:ext uri="{BB962C8B-B14F-4D97-AF65-F5344CB8AC3E}">
        <p14:creationId xmlns:p14="http://schemas.microsoft.com/office/powerpoint/2010/main" val="3227026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ur Ways to Create and Prove Value in Digital Health | KARTEN: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8670"/>
            <a:ext cx="9144000" cy="5929330"/>
          </a:xfrm>
          <a:prstGeom prst="rect">
            <a:avLst/>
          </a:prstGeom>
          <a:noFill/>
          <a:extLst>
            <a:ext uri="{909E8E84-426E-40DD-AFC4-6F175D3DCCD1}">
              <a14:hiddenFill xmlns:a14="http://schemas.microsoft.com/office/drawing/2010/main">
                <a:solidFill>
                  <a:srgbClr val="FFFFFF"/>
                </a:solidFill>
              </a14:hiddenFill>
            </a:ext>
          </a:extLst>
        </p:spPr>
      </p:pic>
      <p:sp>
        <p:nvSpPr>
          <p:cNvPr id="5" name="عنوان 4"/>
          <p:cNvSpPr>
            <a:spLocks noGrp="1"/>
          </p:cNvSpPr>
          <p:nvPr>
            <p:ph type="title"/>
          </p:nvPr>
        </p:nvSpPr>
        <p:spPr>
          <a:xfrm>
            <a:off x="428596" y="0"/>
            <a:ext cx="8229600" cy="1000108"/>
          </a:xfrm>
        </p:spPr>
        <p:txBody>
          <a:bodyPr>
            <a:normAutofit/>
          </a:bodyPr>
          <a:lstStyle/>
          <a:p>
            <a:r>
              <a:rPr lang="ar-SY" sz="5000" b="1" dirty="0">
                <a:solidFill>
                  <a:schemeClr val="accent4">
                    <a:lumMod val="75000"/>
                  </a:schemeClr>
                </a:solidFill>
              </a:rPr>
              <a:t>عصر الصحة الرقمية</a:t>
            </a:r>
            <a:endParaRPr lang="ar-SA" sz="5000" b="1" dirty="0">
              <a:solidFill>
                <a:schemeClr val="accent4">
                  <a:lumMod val="75000"/>
                </a:schemeClr>
              </a:solidFill>
            </a:endParaRPr>
          </a:p>
        </p:txBody>
      </p:sp>
    </p:spTree>
    <p:extLst>
      <p:ext uri="{BB962C8B-B14F-4D97-AF65-F5344CB8AC3E}">
        <p14:creationId xmlns:p14="http://schemas.microsoft.com/office/powerpoint/2010/main" val="275194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br>
              <a:rPr lang="ar-SY" dirty="0">
                <a:solidFill>
                  <a:srgbClr val="C00000"/>
                </a:solidFill>
              </a:rPr>
            </a:br>
            <a:br>
              <a:rPr lang="ar-SY" dirty="0">
                <a:solidFill>
                  <a:srgbClr val="C00000"/>
                </a:solidFill>
              </a:rPr>
            </a:br>
            <a:br>
              <a:rPr lang="ar-SY" dirty="0">
                <a:solidFill>
                  <a:srgbClr val="C00000"/>
                </a:solidFill>
              </a:rPr>
            </a:br>
            <a:r>
              <a:rPr lang="en-US" b="1" dirty="0">
                <a:solidFill>
                  <a:srgbClr val="C00000"/>
                </a:solidFill>
              </a:rPr>
              <a:t> National Health Service </a:t>
            </a:r>
            <a:br>
              <a:rPr lang="ar-SY" dirty="0">
                <a:solidFill>
                  <a:srgbClr val="C00000"/>
                </a:solidFill>
              </a:rPr>
            </a:br>
            <a:br>
              <a:rPr lang="ar-SY" dirty="0">
                <a:solidFill>
                  <a:srgbClr val="C00000"/>
                </a:solidFill>
              </a:rPr>
            </a:br>
            <a:br>
              <a:rPr lang="ar-SY" dirty="0">
                <a:solidFill>
                  <a:srgbClr val="C00000"/>
                </a:solidFill>
              </a:rPr>
            </a:br>
            <a:br>
              <a:rPr lang="ar-SY" dirty="0">
                <a:solidFill>
                  <a:srgbClr val="C00000"/>
                </a:solidFill>
              </a:rPr>
            </a:br>
            <a:r>
              <a:rPr lang="ar-SY" sz="4000" b="1" dirty="0">
                <a:solidFill>
                  <a:srgbClr val="C00000"/>
                </a:solidFill>
              </a:rPr>
              <a:t>نظام الرعاية الصحية الممول من القطاع العام في إنكلترا</a:t>
            </a:r>
            <a:endParaRPr lang="en-US" sz="4000" b="1" dirty="0">
              <a:solidFill>
                <a:srgbClr val="C00000"/>
              </a:solidFill>
            </a:endParaRPr>
          </a:p>
        </p:txBody>
      </p:sp>
      <p:sp>
        <p:nvSpPr>
          <p:cNvPr id="3" name="Content Placeholder 2"/>
          <p:cNvSpPr>
            <a:spLocks noGrp="1"/>
          </p:cNvSpPr>
          <p:nvPr>
            <p:ph idx="1"/>
          </p:nvPr>
        </p:nvSpPr>
        <p:spPr>
          <a:xfrm>
            <a:off x="571472" y="3446457"/>
            <a:ext cx="8229600" cy="3411543"/>
          </a:xfrm>
        </p:spPr>
        <p:txBody>
          <a:bodyPr/>
          <a:lstStyle/>
          <a:p>
            <a:r>
              <a:rPr lang="ar-SY" sz="2800" b="1" dirty="0"/>
              <a:t>نُشرت "خطة </a:t>
            </a:r>
            <a:r>
              <a:rPr lang="en-US" sz="2800" b="1" dirty="0"/>
              <a:t>NHS Long Term Plan</a:t>
            </a:r>
            <a:r>
              <a:rPr lang="ar-SY" sz="2800" b="1" dirty="0"/>
              <a:t>" في كانون الثاني </a:t>
            </a:r>
            <a:r>
              <a:rPr lang="en-US" sz="2800" b="1" dirty="0"/>
              <a:t>2019</a:t>
            </a:r>
            <a:r>
              <a:rPr lang="ar-SY" sz="2800" b="1" dirty="0"/>
              <a:t>، والتي تضمنت </a:t>
            </a:r>
            <a:r>
              <a:rPr lang="ar-SY" sz="2800" b="1" u="sng" dirty="0">
                <a:solidFill>
                  <a:srgbClr val="C00000"/>
                </a:solidFill>
              </a:rPr>
              <a:t>حاجة الصيادلة إلى استخدام التكنولوجيا الرقمية لتحسين خدماتهم والتفاعل بشكل أفضل مع المرضى</a:t>
            </a:r>
            <a:r>
              <a:rPr lang="ar-SY" sz="2800" b="1" dirty="0"/>
              <a:t>.</a:t>
            </a:r>
            <a:endParaRPr lang="en-US" sz="2800" b="1" dirty="0"/>
          </a:p>
          <a:p>
            <a:endParaRPr lang="en-US" dirty="0"/>
          </a:p>
        </p:txBody>
      </p:sp>
      <p:pic>
        <p:nvPicPr>
          <p:cNvPr id="41986" name="Picture 2" descr="The NHS website - NHS"/>
          <p:cNvPicPr>
            <a:picLocks noChangeAspect="1" noChangeArrowheads="1"/>
          </p:cNvPicPr>
          <p:nvPr/>
        </p:nvPicPr>
        <p:blipFill>
          <a:blip r:embed="rId2"/>
          <a:srcRect/>
          <a:stretch>
            <a:fillRect/>
          </a:stretch>
        </p:blipFill>
        <p:spPr bwMode="auto">
          <a:xfrm>
            <a:off x="0" y="928670"/>
            <a:ext cx="9144000" cy="1571636"/>
          </a:xfrm>
          <a:prstGeom prst="rect">
            <a:avLst/>
          </a:prstGeom>
          <a:noFill/>
        </p:spPr>
      </p:pic>
    </p:spTree>
    <p:extLst>
      <p:ext uri="{BB962C8B-B14F-4D97-AF65-F5344CB8AC3E}">
        <p14:creationId xmlns:p14="http://schemas.microsoft.com/office/powerpoint/2010/main" val="3628186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900"/>
            <a:ext cx="8229600" cy="1143000"/>
          </a:xfrm>
        </p:spPr>
        <p:txBody>
          <a:bodyPr/>
          <a:lstStyle/>
          <a:p>
            <a:r>
              <a:rPr lang="ar-SY" b="1" dirty="0">
                <a:solidFill>
                  <a:srgbClr val="FF0000"/>
                </a:solidFill>
              </a:rPr>
              <a:t>منصة</a:t>
            </a:r>
            <a:endParaRPr lang="en-US" b="1" dirty="0">
              <a:solidFill>
                <a:srgbClr val="FF0000"/>
              </a:solidFill>
            </a:endParaRPr>
          </a:p>
        </p:txBody>
      </p:sp>
      <p:sp>
        <p:nvSpPr>
          <p:cNvPr id="3" name="Content Placeholder 2"/>
          <p:cNvSpPr>
            <a:spLocks noGrp="1"/>
          </p:cNvSpPr>
          <p:nvPr>
            <p:ph idx="1"/>
          </p:nvPr>
        </p:nvSpPr>
        <p:spPr>
          <a:xfrm>
            <a:off x="0" y="1857364"/>
            <a:ext cx="9144000" cy="4268799"/>
          </a:xfrm>
        </p:spPr>
        <p:txBody>
          <a:bodyPr>
            <a:normAutofit/>
          </a:bodyPr>
          <a:lstStyle/>
          <a:p>
            <a:pPr>
              <a:buNone/>
            </a:pPr>
            <a:r>
              <a:rPr lang="ar-SY" sz="2600" dirty="0"/>
              <a:t>    </a:t>
            </a:r>
            <a:r>
              <a:rPr lang="ar-SY" sz="2600" b="1" dirty="0"/>
              <a:t>جرى إنجاز بعض التطبيقات على الكمبيوتر، وعلى الأجهزة الذكية، مثل منصة </a:t>
            </a:r>
            <a:r>
              <a:rPr lang="en-US" sz="2600" b="1" dirty="0" err="1">
                <a:solidFill>
                  <a:srgbClr val="00B050"/>
                </a:solidFill>
              </a:rPr>
              <a:t>MedWise</a:t>
            </a:r>
            <a:r>
              <a:rPr lang="ar-SY" sz="2600" b="1" dirty="0"/>
              <a:t> التي تساعد على إدارة الأدوية المتعددة للمرضى</a:t>
            </a:r>
            <a:r>
              <a:rPr lang="en-US" sz="2600" b="1" dirty="0"/>
              <a:t>Drug Utilization Review</a:t>
            </a:r>
            <a:r>
              <a:rPr lang="ar-SY" sz="2600" b="1" dirty="0"/>
              <a:t> ، حيث تشرح التآثرات الضائرة المحتملة الناجمة عن استخدام أدوية متعددة في وقت واحد والتي تتضمن:</a:t>
            </a:r>
          </a:p>
          <a:p>
            <a:r>
              <a:rPr lang="ar-SY" sz="2600" b="1" dirty="0"/>
              <a:t>الديناميكيات الدوائية </a:t>
            </a:r>
            <a:r>
              <a:rPr lang="en-US" sz="2600" b="1" dirty="0" err="1"/>
              <a:t>Pharmacodynamics</a:t>
            </a:r>
            <a:r>
              <a:rPr lang="ar-SY" sz="2600" b="1" dirty="0"/>
              <a:t> </a:t>
            </a:r>
          </a:p>
          <a:p>
            <a:r>
              <a:rPr lang="ar-SY" sz="2600" b="1" dirty="0" err="1"/>
              <a:t>الحرائك</a:t>
            </a:r>
            <a:r>
              <a:rPr lang="ar-SY" sz="2600" b="1" dirty="0"/>
              <a:t> الدوائية </a:t>
            </a:r>
            <a:r>
              <a:rPr lang="en-US" sz="2600" b="1" dirty="0"/>
              <a:t>Pharmacokinetics</a:t>
            </a:r>
            <a:r>
              <a:rPr lang="ar-SY" sz="2600" b="1" dirty="0"/>
              <a:t> </a:t>
            </a:r>
          </a:p>
          <a:p>
            <a:r>
              <a:rPr lang="ar-SY" sz="2600" b="1" dirty="0"/>
              <a:t>علم الجينات الدوائي </a:t>
            </a:r>
            <a:r>
              <a:rPr lang="en-US" sz="2600" b="1" dirty="0" err="1"/>
              <a:t>Pharmacogenomics</a:t>
            </a:r>
            <a:endParaRPr lang="en-US" sz="2600" b="1" dirty="0"/>
          </a:p>
          <a:p>
            <a:r>
              <a:rPr lang="ar-SY" sz="2600" b="1" dirty="0"/>
              <a:t>علم الأدوية المزمنة </a:t>
            </a:r>
            <a:r>
              <a:rPr lang="en-US" sz="2600" b="1" dirty="0"/>
              <a:t> </a:t>
            </a:r>
            <a:r>
              <a:rPr lang="en-US" sz="2600" b="1" dirty="0" err="1"/>
              <a:t>Chronopharmacology</a:t>
            </a:r>
            <a:endParaRPr lang="ar-SY" sz="2600" b="1" dirty="0"/>
          </a:p>
        </p:txBody>
      </p:sp>
      <p:pic>
        <p:nvPicPr>
          <p:cNvPr id="4" name="Picture 14" descr="MedWise™ – Medication Decision Support - Blog | PrescribeWell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18"/>
            <a:ext cx="8988425" cy="857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670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ur Ways to Create and Prove Value in Digital Health | KARTEN: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8670"/>
            <a:ext cx="9144000" cy="3500462"/>
          </a:xfrm>
          <a:prstGeom prst="rect">
            <a:avLst/>
          </a:prstGeom>
          <a:noFill/>
          <a:extLst>
            <a:ext uri="{909E8E84-426E-40DD-AFC4-6F175D3DCCD1}">
              <a14:hiddenFill xmlns:a14="http://schemas.microsoft.com/office/drawing/2010/main">
                <a:solidFill>
                  <a:srgbClr val="FFFFFF"/>
                </a:solidFill>
              </a14:hiddenFill>
            </a:ext>
          </a:extLst>
        </p:spPr>
      </p:pic>
      <p:sp>
        <p:nvSpPr>
          <p:cNvPr id="5" name="عنوان 4"/>
          <p:cNvSpPr>
            <a:spLocks noGrp="1"/>
          </p:cNvSpPr>
          <p:nvPr>
            <p:ph type="title"/>
          </p:nvPr>
        </p:nvSpPr>
        <p:spPr>
          <a:xfrm>
            <a:off x="0" y="0"/>
            <a:ext cx="9144000" cy="1000108"/>
          </a:xfrm>
        </p:spPr>
        <p:txBody>
          <a:bodyPr>
            <a:noAutofit/>
          </a:bodyPr>
          <a:lstStyle/>
          <a:p>
            <a:r>
              <a:rPr lang="ar-SY" sz="4000" b="1" dirty="0">
                <a:solidFill>
                  <a:schemeClr val="accent3">
                    <a:lumMod val="75000"/>
                  </a:schemeClr>
                </a:solidFill>
              </a:rPr>
              <a:t>دور الصيدليات والصيادلة في عصر الصحة الرقمية</a:t>
            </a:r>
            <a:endParaRPr lang="ar-SA" sz="4000" b="1" dirty="0">
              <a:solidFill>
                <a:schemeClr val="accent3">
                  <a:lumMod val="75000"/>
                </a:schemeClr>
              </a:solidFill>
            </a:endParaRPr>
          </a:p>
        </p:txBody>
      </p:sp>
      <p:sp>
        <p:nvSpPr>
          <p:cNvPr id="6" name="Content Placeholder 2"/>
          <p:cNvSpPr txBox="1">
            <a:spLocks/>
          </p:cNvSpPr>
          <p:nvPr/>
        </p:nvSpPr>
        <p:spPr>
          <a:xfrm>
            <a:off x="0" y="4429132"/>
            <a:ext cx="9144000" cy="2428868"/>
          </a:xfrm>
          <a:prstGeom prst="rect">
            <a:avLst/>
          </a:prstGeom>
        </p:spPr>
        <p:txBody>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Y" sz="2800" b="1" i="0" u="none" strike="noStrike" kern="1200" cap="none" spc="0" normalizeH="0" baseline="0" noProof="0" dirty="0">
                <a:ln>
                  <a:noFill/>
                </a:ln>
                <a:solidFill>
                  <a:schemeClr val="tx1"/>
                </a:solidFill>
                <a:effectLst/>
                <a:uLnTx/>
                <a:uFillTx/>
                <a:latin typeface="+mn-lt"/>
                <a:ea typeface="+mn-ea"/>
                <a:cs typeface="+mn-cs"/>
              </a:rPr>
              <a:t>يمكن أن يتخذ تطور دور الصيدليات والصيادلة في عصر الصحة الرقمية عدة مسارات.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Y" sz="2800" b="1" i="0" u="none" strike="noStrike" kern="1200" cap="none" spc="0" normalizeH="0" baseline="0" noProof="0" dirty="0">
                <a:ln>
                  <a:noFill/>
                </a:ln>
                <a:solidFill>
                  <a:schemeClr val="tx1"/>
                </a:solidFill>
                <a:effectLst/>
                <a:uLnTx/>
                <a:uFillTx/>
                <a:latin typeface="+mn-lt"/>
                <a:ea typeface="+mn-ea"/>
                <a:cs typeface="+mn-cs"/>
              </a:rPr>
              <a:t>هناك 3 سيناريوهات لهذا التطور، ولكن </a:t>
            </a:r>
            <a:r>
              <a:rPr kumimoji="0" lang="ar-SY" sz="2800" b="1" i="0" u="sng" strike="noStrike" kern="1200" cap="none" spc="0" normalizeH="0" baseline="0" noProof="0" dirty="0">
                <a:ln>
                  <a:noFill/>
                </a:ln>
                <a:solidFill>
                  <a:srgbClr val="C00000"/>
                </a:solidFill>
                <a:effectLst/>
                <a:uLnTx/>
                <a:uFillTx/>
                <a:latin typeface="+mn-lt"/>
                <a:ea typeface="+mn-ea"/>
                <a:cs typeface="+mn-cs"/>
              </a:rPr>
              <a:t>يمكن أن يكون السيناريو الفعلي مكوناً من خليط من هذه السيناريوهات</a:t>
            </a:r>
            <a:r>
              <a:rPr kumimoji="0" lang="ar-SY" sz="2800" b="1" i="0" u="none" strike="noStrike" kern="1200" cap="none" spc="0" normalizeH="0" baseline="0" noProof="0" dirty="0">
                <a:ln>
                  <a:noFill/>
                </a:ln>
                <a:solidFill>
                  <a:schemeClr val="tx1"/>
                </a:solidFill>
                <a:effectLst/>
                <a:uLnTx/>
                <a:uFillTx/>
                <a:latin typeface="+mn-lt"/>
                <a:ea typeface="+mn-ea"/>
                <a:cs typeface="+mn-cs"/>
              </a:rPr>
              <a:t>.</a:t>
            </a:r>
          </a:p>
        </p:txBody>
      </p:sp>
    </p:spTree>
    <p:extLst>
      <p:ext uri="{BB962C8B-B14F-4D97-AF65-F5344CB8AC3E}">
        <p14:creationId xmlns:p14="http://schemas.microsoft.com/office/powerpoint/2010/main" val="275194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Y" sz="3600" b="1" u="sng" dirty="0">
                <a:solidFill>
                  <a:srgbClr val="C00000"/>
                </a:solidFill>
              </a:rPr>
              <a:t>السيناريو الأول: الأكشاك الطبية</a:t>
            </a:r>
            <a:endParaRPr lang="en-US" sz="3600" dirty="0">
              <a:solidFill>
                <a:srgbClr val="C00000"/>
              </a:solidFill>
            </a:endParaRPr>
          </a:p>
        </p:txBody>
      </p:sp>
      <p:sp>
        <p:nvSpPr>
          <p:cNvPr id="3" name="Content Placeholder 2"/>
          <p:cNvSpPr>
            <a:spLocks noGrp="1"/>
          </p:cNvSpPr>
          <p:nvPr>
            <p:ph idx="1"/>
          </p:nvPr>
        </p:nvSpPr>
        <p:spPr>
          <a:xfrm>
            <a:off x="142844" y="1214422"/>
            <a:ext cx="8786874" cy="5643578"/>
          </a:xfrm>
        </p:spPr>
        <p:txBody>
          <a:bodyPr>
            <a:normAutofit/>
          </a:bodyPr>
          <a:lstStyle/>
          <a:p>
            <a:r>
              <a:rPr lang="ar-SY" sz="2800" b="1" dirty="0"/>
              <a:t>هو السيناريو الأقل ترجيحاً لتقديم الخدمات العلاجية. </a:t>
            </a:r>
          </a:p>
          <a:p>
            <a:r>
              <a:rPr lang="ar-SY" sz="2800" b="1" dirty="0"/>
              <a:t>هي أكشاك موجودة في مراكز التسوق أو صالات الطعام، يمكن من خلالها دخول المرضى إليها لإجراء فحص صحي أساسي والتحدث إلى أخصائي الرعاية الصحية سواء عبر اتصالات سلكية أو لاسلكية. </a:t>
            </a:r>
          </a:p>
          <a:p>
            <a:r>
              <a:rPr lang="ar-SY" sz="2800" b="1" dirty="0"/>
              <a:t>يشمل الكشك الطبي </a:t>
            </a:r>
            <a:r>
              <a:rPr lang="ar-SY" sz="2800" b="1" u="sng" dirty="0">
                <a:solidFill>
                  <a:srgbClr val="C00000"/>
                </a:solidFill>
              </a:rPr>
              <a:t>استشارة التطبيب عن بعد </a:t>
            </a:r>
            <a:r>
              <a:rPr lang="ar-SY" sz="2800" b="1" dirty="0"/>
              <a:t>باستخدام أدوات التشخيص المحمولة مثل </a:t>
            </a:r>
            <a:r>
              <a:rPr lang="ar-SY" sz="2800" b="1" dirty="0" err="1"/>
              <a:t>مخطاط</a:t>
            </a:r>
            <a:r>
              <a:rPr lang="ar-SY" sz="2800" b="1" dirty="0"/>
              <a:t> كهربة الدماغ وسماعة الطبيب،</a:t>
            </a:r>
          </a:p>
          <a:p>
            <a:r>
              <a:rPr lang="ar-SY" sz="2800" b="1" dirty="0"/>
              <a:t>يقدم الكشك الطبي إضافة إلى التشخيص عن بعد أيضاً تقديم العلاج، فهو يتميز </a:t>
            </a:r>
            <a:r>
              <a:rPr lang="ar-SY" sz="2800" b="1" u="sng" dirty="0">
                <a:solidFill>
                  <a:srgbClr val="C00000"/>
                </a:solidFill>
              </a:rPr>
              <a:t>بموزع آلي للأدوية الشائعة </a:t>
            </a:r>
            <a:r>
              <a:rPr lang="ar-SY" sz="2800" b="1" dirty="0"/>
              <a:t>مثل المضادات الحيوية ومضادات </a:t>
            </a:r>
            <a:r>
              <a:rPr lang="ar-SY" sz="2800" b="1" dirty="0" err="1"/>
              <a:t>الهيستامين</a:t>
            </a:r>
            <a:r>
              <a:rPr lang="ar-SY" sz="2800" b="1" dirty="0"/>
              <a:t> وغيرها. </a:t>
            </a:r>
          </a:p>
          <a:p>
            <a:r>
              <a:rPr lang="ar-SY" sz="2800" b="1" dirty="0"/>
              <a:t>أمكن من خلال </a:t>
            </a:r>
            <a:r>
              <a:rPr lang="ar-SY" sz="2800" b="1" dirty="0" err="1"/>
              <a:t>هذ</a:t>
            </a:r>
            <a:r>
              <a:rPr lang="ar-SY" sz="2800" b="1" dirty="0"/>
              <a:t> الأكشاك مثلاً تتبع شامات الجلد المشبوهة والكشف عن مرض </a:t>
            </a:r>
            <a:r>
              <a:rPr lang="ar-SY" sz="2800" b="1" dirty="0" err="1"/>
              <a:t>الزهايمر</a:t>
            </a:r>
            <a:r>
              <a:rPr lang="ar-SY" sz="2800" b="1" dirty="0"/>
              <a:t> وقياس العلامات الحيوية مثل درجة الحرارة أو تشبُّع الأكسجين </a:t>
            </a:r>
            <a:r>
              <a:rPr lang="ar-SY" sz="2800" b="1" dirty="0" err="1"/>
              <a:t>إلخ</a:t>
            </a:r>
            <a:r>
              <a:rPr lang="ar-SY" sz="2800" b="1" dirty="0"/>
              <a:t>....</a:t>
            </a:r>
          </a:p>
          <a:p>
            <a:endParaRPr lang="en-US" dirty="0"/>
          </a:p>
        </p:txBody>
      </p:sp>
    </p:spTree>
    <p:extLst>
      <p:ext uri="{BB962C8B-B14F-4D97-AF65-F5344CB8AC3E}">
        <p14:creationId xmlns:p14="http://schemas.microsoft.com/office/powerpoint/2010/main" val="1608411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ealthSpot files for bankruptcy liquidation to pay creditors |  MobiHealthNews">
            <a:extLst>
              <a:ext uri="{FF2B5EF4-FFF2-40B4-BE49-F238E27FC236}">
                <a16:creationId xmlns:a16="http://schemas.microsoft.com/office/drawing/2014/main" id="{4939C3A0-9867-4539-92FA-6AD6628CD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808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ampa General, OnMed launch telehealth station that can diagnose patients |  FierceHealthcare">
            <a:extLst>
              <a:ext uri="{FF2B5EF4-FFF2-40B4-BE49-F238E27FC236}">
                <a16:creationId xmlns:a16="http://schemas.microsoft.com/office/drawing/2014/main" id="{C0588CF9-F89F-473D-BC57-31D7AC53E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30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sz="4000" b="1" u="sng" dirty="0">
                <a:solidFill>
                  <a:srgbClr val="C00000"/>
                </a:solidFill>
              </a:rPr>
              <a:t>السيناريو الثاني: الاستشارات الصحية</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214282" y="1142984"/>
            <a:ext cx="8643998" cy="5715016"/>
          </a:xfrm>
        </p:spPr>
        <p:txBody>
          <a:bodyPr>
            <a:normAutofit/>
          </a:bodyPr>
          <a:lstStyle/>
          <a:p>
            <a:r>
              <a:rPr lang="ar-SY" sz="3000" b="1" dirty="0"/>
              <a:t> يمكن للصيدليات التحول </a:t>
            </a:r>
            <a:r>
              <a:rPr lang="ar-SY" sz="3000" b="1" u="sng" dirty="0">
                <a:solidFill>
                  <a:srgbClr val="C00000"/>
                </a:solidFill>
              </a:rPr>
              <a:t>من آليات صرف الأدوية التي اعتدنا عليها إلى الاستشارات الصحية</a:t>
            </a:r>
            <a:r>
              <a:rPr lang="ar-SY" sz="3000" b="1" dirty="0"/>
              <a:t>. </a:t>
            </a:r>
          </a:p>
          <a:p>
            <a:r>
              <a:rPr lang="ar-SY" sz="3000" b="1" dirty="0"/>
              <a:t>تقديم </a:t>
            </a:r>
            <a:r>
              <a:rPr lang="ar-SY" sz="3000" b="1" u="sng" dirty="0">
                <a:solidFill>
                  <a:srgbClr val="C00000"/>
                </a:solidFill>
              </a:rPr>
              <a:t>الرعاية الأساسية للمرضى الذين يعانون من مشكلات بسيطة و / أو تقديم استشارات الإدارة الصحية</a:t>
            </a:r>
            <a:r>
              <a:rPr lang="ar-SY" sz="3000" b="1" dirty="0"/>
              <a:t>. </a:t>
            </a:r>
          </a:p>
          <a:p>
            <a:r>
              <a:rPr lang="ar-SY" sz="3000" b="1" dirty="0"/>
              <a:t>هي عبارة عن </a:t>
            </a:r>
            <a:r>
              <a:rPr lang="ar-SY" sz="3000" b="1" u="sng" dirty="0">
                <a:solidFill>
                  <a:srgbClr val="C00000"/>
                </a:solidFill>
              </a:rPr>
              <a:t>رعاية استباقية </a:t>
            </a:r>
            <a:r>
              <a:rPr lang="ar-SY" sz="3000" b="1" dirty="0"/>
              <a:t>في الموقع الأكثر ملاءمة للمريض.</a:t>
            </a:r>
          </a:p>
          <a:p>
            <a:r>
              <a:rPr lang="ar-SY" sz="3000" b="1" u="sng" dirty="0">
                <a:solidFill>
                  <a:srgbClr val="C00000"/>
                </a:solidFill>
              </a:rPr>
              <a:t>عيادة صيدلانية،استشارات هاتفية،استشارات عبر سكايب..</a:t>
            </a:r>
          </a:p>
          <a:p>
            <a:r>
              <a:rPr lang="ar-SY" sz="3000" b="1" dirty="0"/>
              <a:t>بهذه الطريقة ترتقي الصيدليات تقريباً إلى مستوى ممارسة الرعاية الأولية نفسها.</a:t>
            </a:r>
            <a:endParaRPr lang="en-US" sz="3000" b="1" dirty="0"/>
          </a:p>
        </p:txBody>
      </p:sp>
    </p:spTree>
    <p:extLst>
      <p:ext uri="{BB962C8B-B14F-4D97-AF65-F5344CB8AC3E}">
        <p14:creationId xmlns:p14="http://schemas.microsoft.com/office/powerpoint/2010/main" val="403328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0"/>
            <a:ext cx="8715436" cy="2071678"/>
          </a:xfrm>
        </p:spPr>
        <p:txBody>
          <a:bodyPr>
            <a:normAutofit/>
          </a:bodyPr>
          <a:lstStyle/>
          <a:p>
            <a:r>
              <a:rPr lang="ar-SY" b="1" dirty="0">
                <a:solidFill>
                  <a:srgbClr val="00B050"/>
                </a:solidFill>
              </a:rPr>
              <a:t>صيدلية أم صيدلي</a:t>
            </a:r>
            <a:br>
              <a:rPr lang="ar-SY" b="1" dirty="0">
                <a:solidFill>
                  <a:srgbClr val="00B050"/>
                </a:solidFill>
              </a:rPr>
            </a:br>
            <a:r>
              <a:rPr lang="en-US" b="1" dirty="0">
                <a:solidFill>
                  <a:srgbClr val="00B050"/>
                </a:solidFill>
              </a:rPr>
              <a:t>Pharmacy or Pharmacist</a:t>
            </a:r>
            <a:endParaRPr lang="en-US" sz="2800" b="1" dirty="0"/>
          </a:p>
        </p:txBody>
      </p:sp>
      <p:sp>
        <p:nvSpPr>
          <p:cNvPr id="3" name="Content Placeholder 2"/>
          <p:cNvSpPr>
            <a:spLocks noGrp="1"/>
          </p:cNvSpPr>
          <p:nvPr>
            <p:ph idx="1"/>
          </p:nvPr>
        </p:nvSpPr>
        <p:spPr>
          <a:xfrm>
            <a:off x="0" y="1714488"/>
            <a:ext cx="9001156" cy="5143512"/>
          </a:xfrm>
        </p:spPr>
        <p:txBody>
          <a:bodyPr>
            <a:normAutofit/>
          </a:bodyPr>
          <a:lstStyle/>
          <a:p>
            <a:pPr>
              <a:buNone/>
            </a:pPr>
            <a:r>
              <a:rPr lang="ar-SY" sz="2800" b="1" dirty="0">
                <a:solidFill>
                  <a:srgbClr val="FF0000"/>
                </a:solidFill>
              </a:rPr>
              <a:t> </a:t>
            </a:r>
            <a:r>
              <a:rPr lang="ar-SY" sz="2600" b="1" u="sng" dirty="0">
                <a:solidFill>
                  <a:srgbClr val="C00000"/>
                </a:solidFill>
              </a:rPr>
              <a:t>يقع المرضى عادة ضمن فئة من اثنتين:</a:t>
            </a:r>
          </a:p>
          <a:p>
            <a:pPr marL="514350" indent="-514350">
              <a:buFont typeface="+mj-lt"/>
              <a:buAutoNum type="arabicPeriod"/>
            </a:pPr>
            <a:r>
              <a:rPr lang="ar-SY" sz="2600" b="1" dirty="0"/>
              <a:t>مريض هو بحاجة إلى وصفة معروفة من قبله، يذهب ليأخذ أدويته من دون أي تعديل عليها، وليس له استفسارات عليها..ولم يلاحظ أي مضاعفات لقاء تناولها سابقاً، وليس لديه قلق تجاهها. هو بحاجة فقط إلى قناة ما أو مكان ما يحصل منه على هذه الأدوية بسهولة.                                                   </a:t>
            </a:r>
            <a:r>
              <a:rPr lang="ar-SY" sz="2600" b="1" u="sng" dirty="0">
                <a:solidFill>
                  <a:srgbClr val="C00000"/>
                </a:solidFill>
              </a:rPr>
              <a:t>هو عملياً بحاجة إلى صيدلية</a:t>
            </a:r>
            <a:endParaRPr lang="en-US" sz="2600" b="1" u="sng" dirty="0">
              <a:solidFill>
                <a:srgbClr val="C00000"/>
              </a:solidFill>
            </a:endParaRPr>
          </a:p>
          <a:p>
            <a:pPr marL="514350" indent="-514350">
              <a:buFont typeface="+mj-lt"/>
              <a:buAutoNum type="arabicPeriod"/>
            </a:pPr>
            <a:r>
              <a:rPr lang="ar-SY" sz="2600" b="1" dirty="0"/>
              <a:t>مريض هو بحاجة إلى عناية شخصية بسبب وصفة طبية جديدة تتطلب المشورة، أو إن الوصفة فيها أدوية متعددة، مع احتمال حدوث </a:t>
            </a:r>
            <a:r>
              <a:rPr lang="ar-SY" sz="2600" b="1" dirty="0" err="1"/>
              <a:t>تآثرات</a:t>
            </a:r>
            <a:r>
              <a:rPr lang="ar-SY" sz="2600" b="1" dirty="0"/>
              <a:t> </a:t>
            </a:r>
            <a:r>
              <a:rPr lang="ar-SY" sz="2600" b="1" dirty="0" err="1"/>
              <a:t>ضائرة</a:t>
            </a:r>
            <a:r>
              <a:rPr lang="ar-SY" sz="2600" b="1" dirty="0"/>
              <a:t>  </a:t>
            </a:r>
            <a:r>
              <a:rPr lang="en-US" sz="2600" b="1" dirty="0"/>
              <a:t>ADEs</a:t>
            </a:r>
            <a:r>
              <a:rPr lang="ar-SY" sz="2600" b="1" dirty="0"/>
              <a:t>. هذا المريض بحاجة إلى شخص قادر على استجوابه ويمكنه إرشاده إلى جميع القضايا التي يمكن أن تلعب دوراً في فعالية أدويته هذه.                                </a:t>
            </a:r>
            <a:r>
              <a:rPr lang="ar-SY" sz="2600" b="1" u="sng" dirty="0">
                <a:solidFill>
                  <a:srgbClr val="C00000"/>
                </a:solidFill>
              </a:rPr>
              <a:t>إنه عملياً بحاجة إلى صيدلي</a:t>
            </a:r>
            <a:endParaRPr lang="en-US" sz="2600" b="1" u="sng" dirty="0">
              <a:solidFill>
                <a:srgbClr val="C00000"/>
              </a:solidFill>
            </a:endParaRPr>
          </a:p>
          <a:p>
            <a:pPr>
              <a:buNone/>
            </a:pPr>
            <a:endParaRPr lang="en-US" dirty="0"/>
          </a:p>
        </p:txBody>
      </p:sp>
    </p:spTree>
    <p:extLst>
      <p:ext uri="{BB962C8B-B14F-4D97-AF65-F5344CB8AC3E}">
        <p14:creationId xmlns:p14="http://schemas.microsoft.com/office/powerpoint/2010/main" val="2583066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E Healthcare Selects InTouch Health to Provide Virtual Communication  Capabilities for its Virtual Care Solution: Mural | Business Wire">
            <a:extLst>
              <a:ext uri="{FF2B5EF4-FFF2-40B4-BE49-F238E27FC236}">
                <a16:creationId xmlns:a16="http://schemas.microsoft.com/office/drawing/2014/main" id="{2777881C-CA22-4F74-B892-278643C9A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18"/>
            <a:ext cx="9144000" cy="15716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0" y="1142984"/>
            <a:ext cx="9144000" cy="5715016"/>
          </a:xfrm>
          <a:prstGeom prst="rect">
            <a:avLst/>
          </a:prstGeom>
        </p:spPr>
        <p:txBody>
          <a:bodyPr>
            <a:noAutofit/>
          </a:bodyPr>
          <a:lstStyle/>
          <a:p>
            <a:pPr marL="342900" marR="0" lvl="0" indent="-342900" algn="r" defTabSz="914400" rtl="1" eaLnBrk="1" fontAlgn="auto" latinLnBrk="0" hangingPunct="1">
              <a:lnSpc>
                <a:spcPct val="100000"/>
              </a:lnSpc>
              <a:spcBef>
                <a:spcPct val="20000"/>
              </a:spcBef>
              <a:spcAft>
                <a:spcPts val="0"/>
              </a:spcAft>
              <a:buClrTx/>
              <a:buSzTx/>
              <a:tabLst/>
              <a:defRPr/>
            </a:pPr>
            <a:endParaRPr kumimoji="0" lang="ar-SY" sz="26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lang="ar-SY" sz="2600" b="1" dirty="0"/>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Y" sz="2600" b="1" i="0" u="none" strike="noStrike" kern="1200" cap="none" spc="0" normalizeH="0" baseline="0" noProof="0" dirty="0">
                <a:ln>
                  <a:noFill/>
                </a:ln>
                <a:solidFill>
                  <a:schemeClr val="tx1"/>
                </a:solidFill>
                <a:effectLst/>
                <a:uLnTx/>
                <a:uFillTx/>
                <a:latin typeface="+mn-lt"/>
                <a:ea typeface="+mn-ea"/>
                <a:cs typeface="+mn-cs"/>
              </a:rPr>
              <a:t>يتمتع برنامج </a:t>
            </a:r>
            <a:r>
              <a:rPr kumimoji="0" lang="en-US" sz="2600" b="1" i="0" u="none" strike="noStrike" kern="1200" cap="none" spc="0" normalizeH="0" baseline="0" noProof="0" dirty="0">
                <a:ln>
                  <a:noFill/>
                </a:ln>
                <a:solidFill>
                  <a:schemeClr val="accent5">
                    <a:lumMod val="75000"/>
                  </a:schemeClr>
                </a:solidFill>
                <a:effectLst/>
                <a:uLnTx/>
                <a:uFillTx/>
                <a:latin typeface="+mn-lt"/>
                <a:ea typeface="+mn-ea"/>
                <a:cs typeface="+mn-cs"/>
              </a:rPr>
              <a:t>In Touch</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bg2">
                    <a:lumMod val="25000"/>
                  </a:schemeClr>
                </a:solidFill>
                <a:effectLst/>
                <a:uLnTx/>
                <a:uFillTx/>
                <a:latin typeface="+mn-lt"/>
                <a:ea typeface="+mn-ea"/>
                <a:cs typeface="+mn-cs"/>
              </a:rPr>
              <a:t>Health</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ar-SY" sz="2600" b="1" i="0" u="none" strike="noStrike" kern="1200" cap="none" spc="0" normalizeH="0" baseline="0" noProof="0" dirty="0">
                <a:ln>
                  <a:noFill/>
                </a:ln>
                <a:solidFill>
                  <a:schemeClr val="tx1"/>
                </a:solidFill>
                <a:effectLst/>
                <a:uLnTx/>
                <a:uFillTx/>
                <a:latin typeface="+mn-lt"/>
                <a:ea typeface="+mn-ea"/>
                <a:cs typeface="+mn-cs"/>
              </a:rPr>
              <a:t> (مورِّد الخدمات الصحية عن بُعد) وشبكة الرعاية الصحية عن بُعد التابعة له في المناطق النائية من الولايات المتحدة بإمكانية الوصول إلى استشارات طارئة عالية الجودة لخدمات السكتة الدماغية والقلب والأوعية الدموية والحروق في الوقت المحدد الذي يحتاجون إليه. </a:t>
            </a:r>
          </a:p>
        </p:txBody>
      </p:sp>
    </p:spTree>
    <p:extLst>
      <p:ext uri="{BB962C8B-B14F-4D97-AF65-F5344CB8AC3E}">
        <p14:creationId xmlns:p14="http://schemas.microsoft.com/office/powerpoint/2010/main" val="3957254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0"/>
            <a:ext cx="9144000" cy="1477328"/>
          </a:xfrm>
          <a:prstGeom prst="rect">
            <a:avLst/>
          </a:prstGeom>
        </p:spPr>
        <p:txBody>
          <a:bodyPr wrap="square">
            <a:spAutoFit/>
          </a:bodyPr>
          <a:lstStyle/>
          <a:p>
            <a:pPr algn="ctr"/>
            <a:endParaRPr lang="ar-SY" sz="3000" b="1" dirty="0">
              <a:solidFill>
                <a:srgbClr val="7030A0"/>
              </a:solidFill>
            </a:endParaRPr>
          </a:p>
          <a:p>
            <a:pPr algn="ctr"/>
            <a:r>
              <a:rPr lang="ar-SY" sz="3000" b="1" dirty="0">
                <a:solidFill>
                  <a:srgbClr val="7030A0"/>
                </a:solidFill>
              </a:rPr>
              <a:t>تتيح سماعة الطبيب الرقمية مثل </a:t>
            </a:r>
            <a:r>
              <a:rPr lang="en-US" sz="3000" b="1" dirty="0" err="1">
                <a:solidFill>
                  <a:srgbClr val="7030A0"/>
                </a:solidFill>
              </a:rPr>
              <a:t>Eko</a:t>
            </a:r>
            <a:r>
              <a:rPr lang="en-US" sz="3000" b="1" dirty="0">
                <a:solidFill>
                  <a:srgbClr val="7030A0"/>
                </a:solidFill>
              </a:rPr>
              <a:t> Core </a:t>
            </a:r>
            <a:r>
              <a:rPr lang="ar-SY" sz="3000" b="1" dirty="0">
                <a:solidFill>
                  <a:srgbClr val="7030A0"/>
                </a:solidFill>
              </a:rPr>
              <a:t> بث التسجيلات الحية لأغراض التطبيب عن بعد</a:t>
            </a:r>
            <a:endParaRPr lang="ar-SA" sz="3000" b="1" dirty="0">
              <a:solidFill>
                <a:srgbClr val="7030A0"/>
              </a:solidFill>
            </a:endParaRPr>
          </a:p>
        </p:txBody>
      </p:sp>
      <p:pic>
        <p:nvPicPr>
          <p:cNvPr id="30722" name="Picture 2" descr="Eko CORE Digital Attachment in Black - Eko Stethoscopes"/>
          <p:cNvPicPr>
            <a:picLocks noChangeAspect="1" noChangeArrowheads="1"/>
          </p:cNvPicPr>
          <p:nvPr/>
        </p:nvPicPr>
        <p:blipFill>
          <a:blip r:embed="rId2"/>
          <a:srcRect/>
          <a:stretch>
            <a:fillRect/>
          </a:stretch>
        </p:blipFill>
        <p:spPr bwMode="auto">
          <a:xfrm>
            <a:off x="1" y="1428736"/>
            <a:ext cx="9144000" cy="5429264"/>
          </a:xfrm>
          <a:prstGeom prst="rect">
            <a:avLst/>
          </a:prstGeom>
          <a:noFill/>
        </p:spPr>
      </p:pic>
    </p:spTree>
    <p:extLst>
      <p:ext uri="{BB962C8B-B14F-4D97-AF65-F5344CB8AC3E}">
        <p14:creationId xmlns:p14="http://schemas.microsoft.com/office/powerpoint/2010/main" val="3195628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hilips Lumify, Portable Ultrasound Machine - News | Philips">
            <a:extLst>
              <a:ext uri="{FF2B5EF4-FFF2-40B4-BE49-F238E27FC236}">
                <a16:creationId xmlns:a16="http://schemas.microsoft.com/office/drawing/2014/main" id="{71464E51-7F5B-48DC-B2C4-331656750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736"/>
            <a:ext cx="9144000" cy="5429264"/>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0" y="0"/>
            <a:ext cx="9144000" cy="1477328"/>
          </a:xfrm>
          <a:prstGeom prst="rect">
            <a:avLst/>
          </a:prstGeom>
        </p:spPr>
        <p:txBody>
          <a:bodyPr wrap="square">
            <a:spAutoFit/>
          </a:bodyPr>
          <a:lstStyle/>
          <a:p>
            <a:pPr algn="ctr"/>
            <a:endParaRPr lang="ar-SY" sz="3000" b="1" dirty="0">
              <a:solidFill>
                <a:schemeClr val="accent6">
                  <a:lumMod val="75000"/>
                </a:schemeClr>
              </a:solidFill>
            </a:endParaRPr>
          </a:p>
          <a:p>
            <a:pPr algn="ctr"/>
            <a:r>
              <a:rPr lang="ar-SY" sz="3000" b="1" dirty="0">
                <a:solidFill>
                  <a:schemeClr val="accent6">
                    <a:lumMod val="75000"/>
                  </a:schemeClr>
                </a:solidFill>
              </a:rPr>
              <a:t>توفر أجهزة الموجات فوق الصوتية المحمولة مثل </a:t>
            </a:r>
            <a:r>
              <a:rPr lang="en-US" sz="3000" b="1" dirty="0">
                <a:solidFill>
                  <a:schemeClr val="accent6">
                    <a:lumMod val="75000"/>
                  </a:schemeClr>
                </a:solidFill>
              </a:rPr>
              <a:t>Philips </a:t>
            </a:r>
            <a:r>
              <a:rPr lang="en-US" sz="3000" b="1" dirty="0" err="1">
                <a:solidFill>
                  <a:schemeClr val="accent6">
                    <a:lumMod val="75000"/>
                  </a:schemeClr>
                </a:solidFill>
              </a:rPr>
              <a:t>Lumify</a:t>
            </a:r>
            <a:r>
              <a:rPr lang="en-US" sz="3000" b="1" dirty="0">
                <a:solidFill>
                  <a:schemeClr val="accent6">
                    <a:lumMod val="75000"/>
                  </a:schemeClr>
                </a:solidFill>
              </a:rPr>
              <a:t> </a:t>
            </a:r>
            <a:r>
              <a:rPr lang="ar-SY" sz="3000" b="1" dirty="0">
                <a:solidFill>
                  <a:schemeClr val="accent6">
                    <a:lumMod val="75000"/>
                  </a:schemeClr>
                </a:solidFill>
              </a:rPr>
              <a:t>    و</a:t>
            </a:r>
            <a:r>
              <a:rPr lang="en-US" sz="3000" b="1" dirty="0" err="1">
                <a:solidFill>
                  <a:schemeClr val="accent6">
                    <a:lumMod val="75000"/>
                  </a:schemeClr>
                </a:solidFill>
              </a:rPr>
              <a:t>Clarius</a:t>
            </a:r>
            <a:r>
              <a:rPr lang="en-US" sz="3000" b="1" dirty="0">
                <a:solidFill>
                  <a:schemeClr val="accent6">
                    <a:lumMod val="75000"/>
                  </a:schemeClr>
                </a:solidFill>
              </a:rPr>
              <a:t> </a:t>
            </a:r>
            <a:r>
              <a:rPr lang="ar-SY" sz="3000" b="1" dirty="0">
                <a:solidFill>
                  <a:schemeClr val="accent6">
                    <a:lumMod val="75000"/>
                  </a:schemeClr>
                </a:solidFill>
              </a:rPr>
              <a:t> صوراً عالية الدقة بالموجات فوق الصوتية </a:t>
            </a:r>
          </a:p>
        </p:txBody>
      </p:sp>
    </p:spTree>
    <p:extLst>
      <p:ext uri="{BB962C8B-B14F-4D97-AF65-F5344CB8AC3E}">
        <p14:creationId xmlns:p14="http://schemas.microsoft.com/office/powerpoint/2010/main" val="2681721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ortable Pocket Handheld Ultrasound Scanners - Clarius">
            <a:extLst>
              <a:ext uri="{FF2B5EF4-FFF2-40B4-BE49-F238E27FC236}">
                <a16:creationId xmlns:a16="http://schemas.microsoft.com/office/drawing/2014/main" id="{2B6A770A-3679-4ABB-8914-CF21AB925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57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larius Introduces Pocket Ultrasound Tri-Scanner | Imaging Technology News">
            <a:extLst>
              <a:ext uri="{FF2B5EF4-FFF2-40B4-BE49-F238E27FC236}">
                <a16:creationId xmlns:a16="http://schemas.microsoft.com/office/drawing/2014/main" id="{6184B886-44D6-4825-816B-B8B469A81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55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Viatom Checkme Pro - ECG-Monitor/Recorder/Holter - The most versatile  Medical Tricorder-Healthcare | medizinische Therapie- und Messgeräte online  kaufen bei Trendmedic">
            <a:extLst>
              <a:ext uri="{FF2B5EF4-FFF2-40B4-BE49-F238E27FC236}">
                <a16:creationId xmlns:a16="http://schemas.microsoft.com/office/drawing/2014/main" id="{5E1D69E3-FD65-47E8-8189-CA172E6A9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28802"/>
            <a:ext cx="8496300" cy="4929198"/>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0" y="0"/>
            <a:ext cx="9144000" cy="1938992"/>
          </a:xfrm>
          <a:prstGeom prst="rect">
            <a:avLst/>
          </a:prstGeom>
        </p:spPr>
        <p:txBody>
          <a:bodyPr wrap="square">
            <a:spAutoFit/>
          </a:bodyPr>
          <a:lstStyle/>
          <a:p>
            <a:pPr algn="ctr"/>
            <a:endParaRPr lang="ar-SY" sz="3000" b="1" dirty="0">
              <a:solidFill>
                <a:schemeClr val="accent6">
                  <a:lumMod val="75000"/>
                </a:schemeClr>
              </a:solidFill>
            </a:endParaRPr>
          </a:p>
          <a:p>
            <a:pPr algn="ctr"/>
            <a:r>
              <a:rPr lang="ar-SY" sz="3000" b="1" dirty="0">
                <a:solidFill>
                  <a:schemeClr val="accent1">
                    <a:lumMod val="75000"/>
                  </a:schemeClr>
                </a:solidFill>
              </a:rPr>
              <a:t>يحتوي جهاز</a:t>
            </a:r>
            <a:r>
              <a:rPr lang="en-US" sz="3000" b="1" dirty="0" err="1">
                <a:solidFill>
                  <a:schemeClr val="accent1">
                    <a:lumMod val="75000"/>
                  </a:schemeClr>
                </a:solidFill>
              </a:rPr>
              <a:t>Viatom</a:t>
            </a:r>
            <a:r>
              <a:rPr lang="en-US" sz="3000" b="1" dirty="0">
                <a:solidFill>
                  <a:schemeClr val="accent1">
                    <a:lumMod val="75000"/>
                  </a:schemeClr>
                </a:solidFill>
              </a:rPr>
              <a:t> </a:t>
            </a:r>
            <a:r>
              <a:rPr lang="en-US" sz="3000" b="1" dirty="0" err="1">
                <a:solidFill>
                  <a:schemeClr val="accent1">
                    <a:lumMod val="75000"/>
                  </a:schemeClr>
                </a:solidFill>
              </a:rPr>
              <a:t>Checkme</a:t>
            </a:r>
            <a:r>
              <a:rPr lang="en-US" sz="3000" b="1" dirty="0">
                <a:solidFill>
                  <a:schemeClr val="accent1">
                    <a:lumMod val="75000"/>
                  </a:schemeClr>
                </a:solidFill>
              </a:rPr>
              <a:t> Pro </a:t>
            </a:r>
            <a:r>
              <a:rPr lang="ar-SY" sz="3000" b="1" dirty="0">
                <a:solidFill>
                  <a:schemeClr val="accent1">
                    <a:lumMod val="75000"/>
                  </a:schemeClr>
                </a:solidFill>
              </a:rPr>
              <a:t> على عدة حساسات في جهاز واحد محمول ومعتمد من إدارة الغذاء والدواء الأمريكية لقياس مخطط كهربة القلب والنبض ودرجة الحرارة وجودة النوم والمزيد..</a:t>
            </a:r>
            <a:endParaRPr lang="en-US" sz="3000" b="1" dirty="0">
              <a:solidFill>
                <a:schemeClr val="accent1">
                  <a:lumMod val="75000"/>
                </a:schemeClr>
              </a:solidFill>
            </a:endParaRPr>
          </a:p>
        </p:txBody>
      </p:sp>
    </p:spTree>
    <p:extLst>
      <p:ext uri="{BB962C8B-B14F-4D97-AF65-F5344CB8AC3E}">
        <p14:creationId xmlns:p14="http://schemas.microsoft.com/office/powerpoint/2010/main" val="3363809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sz="4000" b="1" u="sng" dirty="0">
                <a:solidFill>
                  <a:srgbClr val="C00000"/>
                </a:solidFill>
              </a:rPr>
              <a:t>السيناريو الثاني: الاستشارات الصحية</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0" y="1071546"/>
            <a:ext cx="9144000" cy="5786454"/>
          </a:xfrm>
        </p:spPr>
        <p:txBody>
          <a:bodyPr>
            <a:normAutofit/>
          </a:bodyPr>
          <a:lstStyle/>
          <a:p>
            <a:endParaRPr lang="ar-SY" sz="2800" b="1" dirty="0"/>
          </a:p>
          <a:p>
            <a:r>
              <a:rPr lang="ar-SY" sz="2800" b="1" dirty="0"/>
              <a:t>الإمكانات في هذا السيناريو هي الأكبر، حيث يمكن للصيدليات الاستثمار بسهولة في هذه الحلول </a:t>
            </a:r>
            <a:r>
              <a:rPr lang="ar-SY" sz="2800" b="1" u="sng" dirty="0">
                <a:solidFill>
                  <a:srgbClr val="C00000"/>
                </a:solidFill>
              </a:rPr>
              <a:t>وتقديم مثل هذه الخدمات التشخيصية</a:t>
            </a:r>
            <a:r>
              <a:rPr lang="ar-SY" sz="2800" b="1" dirty="0"/>
              <a:t>. </a:t>
            </a:r>
          </a:p>
          <a:p>
            <a:r>
              <a:rPr lang="ar-SY" sz="2800" b="1" dirty="0"/>
              <a:t>يمكن للصيادلة مساعدة المرضى في </a:t>
            </a:r>
            <a:r>
              <a:rPr lang="ar-SY" sz="2800" b="1" u="sng" dirty="0">
                <a:solidFill>
                  <a:srgbClr val="C00000"/>
                </a:solidFill>
              </a:rPr>
              <a:t>تحليل البيانات الناتجة واستخلاص استنتاجات ذات مغزى منها</a:t>
            </a:r>
            <a:r>
              <a:rPr lang="ar-SY" sz="2800" b="1" dirty="0"/>
              <a:t>.</a:t>
            </a:r>
            <a:endParaRPr lang="en-US" sz="2800" b="1" dirty="0"/>
          </a:p>
          <a:p>
            <a:r>
              <a:rPr lang="ar-SY" sz="2800" b="1" dirty="0"/>
              <a:t> بالإضافة إلى ذلك فإن الصيادلة مناسبون بشكل خاص لهذا الغرض لأن </a:t>
            </a:r>
            <a:r>
              <a:rPr lang="ar-SY" sz="2800" b="1" u="sng" dirty="0">
                <a:solidFill>
                  <a:srgbClr val="C00000"/>
                </a:solidFill>
              </a:rPr>
              <a:t>لديهم الوقت لتكريس ذلك</a:t>
            </a:r>
            <a:r>
              <a:rPr lang="ar-SY" sz="2800" b="1" dirty="0"/>
              <a:t>. </a:t>
            </a:r>
          </a:p>
          <a:p>
            <a:r>
              <a:rPr lang="ar-SY" sz="2800" b="1" dirty="0"/>
              <a:t>هي رفاهية لا تتوفر في معظم اجتماعات الطبيب والمريض.</a:t>
            </a:r>
            <a:endParaRPr lang="en-US" sz="2800" b="1" dirty="0"/>
          </a:p>
          <a:p>
            <a:endParaRPr lang="en-US" dirty="0"/>
          </a:p>
        </p:txBody>
      </p:sp>
    </p:spTree>
    <p:extLst>
      <p:ext uri="{BB962C8B-B14F-4D97-AF65-F5344CB8AC3E}">
        <p14:creationId xmlns:p14="http://schemas.microsoft.com/office/powerpoint/2010/main" val="4033281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Y" sz="3200" b="1" dirty="0">
                <a:solidFill>
                  <a:srgbClr val="C00000"/>
                </a:solidFill>
              </a:rPr>
              <a:t>السيناريو الثالث: الصيدليات كنقطة رعاية متخصصة</a:t>
            </a:r>
            <a:br>
              <a:rPr lang="en-US" sz="3200" b="1" dirty="0">
                <a:solidFill>
                  <a:srgbClr val="C00000"/>
                </a:solidFill>
              </a:rPr>
            </a:br>
            <a:endParaRPr lang="en-US" sz="3200" b="1" dirty="0">
              <a:solidFill>
                <a:srgbClr val="C00000"/>
              </a:solidFill>
            </a:endParaRPr>
          </a:p>
        </p:txBody>
      </p:sp>
      <p:sp>
        <p:nvSpPr>
          <p:cNvPr id="3" name="Content Placeholder 2"/>
          <p:cNvSpPr>
            <a:spLocks noGrp="1"/>
          </p:cNvSpPr>
          <p:nvPr>
            <p:ph idx="1"/>
          </p:nvPr>
        </p:nvSpPr>
        <p:spPr>
          <a:xfrm>
            <a:off x="285720" y="1142984"/>
            <a:ext cx="8643998" cy="5715016"/>
          </a:xfrm>
        </p:spPr>
        <p:txBody>
          <a:bodyPr>
            <a:normAutofit/>
          </a:bodyPr>
          <a:lstStyle/>
          <a:p>
            <a:r>
              <a:rPr lang="ar-SY" sz="2800" b="1" dirty="0"/>
              <a:t>يأخذ هذا السيناريو النهائي خطوة أخرى إلى الأمام في </a:t>
            </a:r>
            <a:r>
              <a:rPr lang="ar-SY" sz="2800" b="1" u="sng" dirty="0">
                <a:solidFill>
                  <a:srgbClr val="C00000"/>
                </a:solidFill>
              </a:rPr>
              <a:t>تخيل مستقبل الصيدليات</a:t>
            </a:r>
            <a:r>
              <a:rPr lang="ar-SY" sz="2800" b="1" dirty="0"/>
              <a:t>. </a:t>
            </a:r>
          </a:p>
          <a:p>
            <a:r>
              <a:rPr lang="ar-SY" sz="2800" b="1" dirty="0"/>
              <a:t>يصور </a:t>
            </a:r>
            <a:r>
              <a:rPr lang="ar-SY" sz="2800" b="1" u="sng" dirty="0">
                <a:solidFill>
                  <a:srgbClr val="C00000"/>
                </a:solidFill>
              </a:rPr>
              <a:t>الصيدليات على أنها مراكز رعاية متخصصة حيث يتم توفير العلاجات الشخصية</a:t>
            </a:r>
            <a:r>
              <a:rPr lang="ar-SY" sz="2800" b="1" dirty="0"/>
              <a:t>. </a:t>
            </a:r>
          </a:p>
          <a:p>
            <a:r>
              <a:rPr lang="ar-SY" sz="2800" b="1" dirty="0"/>
              <a:t>ستعمل مثل هذه المراكز على </a:t>
            </a:r>
            <a:r>
              <a:rPr lang="ar-SY" sz="2800" b="1" u="sng" dirty="0">
                <a:solidFill>
                  <a:srgbClr val="C00000"/>
                </a:solidFill>
              </a:rPr>
              <a:t>طباعة أدوية ثلاثية الأبعاد </a:t>
            </a:r>
            <a:r>
              <a:rPr lang="ar-SY" sz="2800" b="1" dirty="0"/>
              <a:t>متعددة لقرص واحد </a:t>
            </a:r>
            <a:r>
              <a:rPr lang="ar-SY" sz="2800" b="1" u="sng" dirty="0">
                <a:solidFill>
                  <a:srgbClr val="C00000"/>
                </a:solidFill>
              </a:rPr>
              <a:t>بناءً على البيانات الجينية للفرد</a:t>
            </a:r>
            <a:r>
              <a:rPr lang="ar-SY" sz="2800" b="1" dirty="0"/>
              <a:t>. </a:t>
            </a:r>
          </a:p>
          <a:p>
            <a:r>
              <a:rPr lang="ar-SY" sz="2800" b="1" dirty="0"/>
              <a:t>يمكن للموزعات الآلية </a:t>
            </a:r>
            <a:r>
              <a:rPr lang="ar-SY" sz="2800" b="1" u="sng" dirty="0">
                <a:solidFill>
                  <a:srgbClr val="C00000"/>
                </a:solidFill>
              </a:rPr>
              <a:t>تحميل الأقراص على طائرات بدون طيار </a:t>
            </a:r>
            <a:r>
              <a:rPr lang="ar-SY" sz="2800" b="1" dirty="0"/>
              <a:t>للتسليم في المنزل. </a:t>
            </a:r>
          </a:p>
          <a:p>
            <a:r>
              <a:rPr lang="ar-SY" sz="2800" b="1" dirty="0"/>
              <a:t>ستكون هذه المراكز بمثابة بوابة للوصول إلى تقنيات الرعاية الصحية المتقدمة بسهولة.</a:t>
            </a:r>
            <a:endParaRPr lang="en-US" sz="2800" b="1" dirty="0"/>
          </a:p>
          <a:p>
            <a:r>
              <a:rPr lang="ar-SY" sz="2800" b="1" dirty="0"/>
              <a:t>هذه الاحتمالات ليست من نسج الخيال ولكنها موجودة ومتاحة اليوم. </a:t>
            </a:r>
          </a:p>
        </p:txBody>
      </p:sp>
    </p:spTree>
    <p:extLst>
      <p:ext uri="{BB962C8B-B14F-4D97-AF65-F5344CB8AC3E}">
        <p14:creationId xmlns:p14="http://schemas.microsoft.com/office/powerpoint/2010/main" val="4231547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Y" sz="3200" b="1" dirty="0">
                <a:solidFill>
                  <a:srgbClr val="C00000"/>
                </a:solidFill>
              </a:rPr>
              <a:t>السيناريو الثالث: الصيدليات كنقطة رعاية متخصصة</a:t>
            </a:r>
            <a:endParaRPr lang="en-US" sz="3200" b="1" dirty="0">
              <a:solidFill>
                <a:srgbClr val="FF0000"/>
              </a:solidFill>
            </a:endParaRPr>
          </a:p>
        </p:txBody>
      </p:sp>
      <p:sp>
        <p:nvSpPr>
          <p:cNvPr id="3" name="Content Placeholder 2"/>
          <p:cNvSpPr>
            <a:spLocks noGrp="1"/>
          </p:cNvSpPr>
          <p:nvPr>
            <p:ph idx="1"/>
          </p:nvPr>
        </p:nvSpPr>
        <p:spPr>
          <a:xfrm>
            <a:off x="214282" y="1571612"/>
            <a:ext cx="8643998" cy="5286388"/>
          </a:xfrm>
        </p:spPr>
        <p:txBody>
          <a:bodyPr>
            <a:normAutofit/>
          </a:bodyPr>
          <a:lstStyle/>
          <a:p>
            <a:r>
              <a:rPr lang="ar-SY" sz="2800" b="1" dirty="0"/>
              <a:t>في أوروبا تستخدم </a:t>
            </a:r>
            <a:r>
              <a:rPr lang="en-US" sz="2800" b="1" dirty="0"/>
              <a:t>30-40% </a:t>
            </a:r>
            <a:r>
              <a:rPr lang="ar-SY" sz="2800" b="1" dirty="0"/>
              <a:t> من الصيدليات موزعات آلية.</a:t>
            </a:r>
          </a:p>
          <a:p>
            <a:r>
              <a:rPr lang="ar-SY" sz="2800" b="1" dirty="0"/>
              <a:t>يتم إجراء عمليات التسليم الطبية بطائرات بدون طيار بشكل روتيني في رواندا!!! </a:t>
            </a:r>
          </a:p>
          <a:p>
            <a:r>
              <a:rPr lang="ar-SY" sz="2800" b="1" dirty="0"/>
              <a:t>أنتجت</a:t>
            </a:r>
            <a:r>
              <a:rPr lang="en-US" sz="2800" b="1" dirty="0" err="1"/>
              <a:t>FabRx</a:t>
            </a:r>
            <a:r>
              <a:rPr lang="en-US" sz="2800" b="1" dirty="0"/>
              <a:t> </a:t>
            </a:r>
            <a:r>
              <a:rPr lang="ar-SY" sz="2800" b="1" dirty="0"/>
              <a:t> أول طابعة صيدلانية ثلاثية الأبعاد لتصنيع الأدوية الشخصية. </a:t>
            </a:r>
          </a:p>
          <a:p>
            <a:r>
              <a:rPr lang="ar-SY" sz="2800" b="1" dirty="0"/>
              <a:t>تسمح </a:t>
            </a:r>
            <a:r>
              <a:rPr lang="en-US" sz="2800" b="1" dirty="0"/>
              <a:t>M3DIMAKER </a:t>
            </a:r>
            <a:r>
              <a:rPr lang="ar-SY" sz="2800" b="1" dirty="0"/>
              <a:t> بطباعة الأدوية وفقاً لاحتياجات التصنيع للمستخدم ، وهو ما يعني طباعة كمية من دواء ما لمدة شهر واحد مثلاً  (</a:t>
            </a:r>
            <a:r>
              <a:rPr lang="en-US" sz="2800" b="1" dirty="0"/>
              <a:t>28</a:t>
            </a:r>
            <a:r>
              <a:rPr lang="ar-SY" sz="2800" b="1" dirty="0"/>
              <a:t> قرصاً) خلال </a:t>
            </a:r>
            <a:r>
              <a:rPr lang="en-US" sz="2800" b="1" dirty="0"/>
              <a:t>8</a:t>
            </a:r>
            <a:r>
              <a:rPr lang="ar-SY" sz="2800" b="1" dirty="0"/>
              <a:t> دقائق! </a:t>
            </a:r>
          </a:p>
        </p:txBody>
      </p:sp>
    </p:spTree>
    <p:extLst>
      <p:ext uri="{BB962C8B-B14F-4D97-AF65-F5344CB8AC3E}">
        <p14:creationId xmlns:p14="http://schemas.microsoft.com/office/powerpoint/2010/main" val="4231547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iotech firm designs a 3D pill printer to dispense personalised pills -  Springwise">
            <a:extLst>
              <a:ext uri="{FF2B5EF4-FFF2-40B4-BE49-F238E27FC236}">
                <a16:creationId xmlns:a16="http://schemas.microsoft.com/office/drawing/2014/main" id="{26A52CFA-83A3-4BA3-B4B3-0FDE6A252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03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echnologies - FabRx">
            <a:extLst>
              <a:ext uri="{FF2B5EF4-FFF2-40B4-BE49-F238E27FC236}">
                <a16:creationId xmlns:a16="http://schemas.microsoft.com/office/drawing/2014/main" id="{50660851-CC7A-4F60-B984-1460E2C0D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27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818" y="214290"/>
            <a:ext cx="3569432" cy="1643074"/>
          </a:xfrm>
        </p:spPr>
        <p:txBody>
          <a:bodyPr>
            <a:normAutofit fontScale="90000"/>
          </a:bodyPr>
          <a:lstStyle/>
          <a:p>
            <a:pPr algn="l" rtl="0"/>
            <a:r>
              <a:rPr lang="ar-SY" b="1" dirty="0">
                <a:solidFill>
                  <a:srgbClr val="FF0000"/>
                </a:solidFill>
              </a:rPr>
              <a:t>          </a:t>
            </a:r>
            <a:br>
              <a:rPr lang="en-US" b="1" dirty="0">
                <a:solidFill>
                  <a:srgbClr val="FF0000"/>
                </a:solidFill>
              </a:rPr>
            </a:br>
            <a:r>
              <a:rPr lang="en-US" b="1" dirty="0">
                <a:solidFill>
                  <a:srgbClr val="FF0000"/>
                </a:solidFill>
              </a:rPr>
              <a:t>Becky Winslow </a:t>
            </a:r>
            <a:br>
              <a:rPr lang="en-US" b="1" dirty="0">
                <a:solidFill>
                  <a:srgbClr val="FF0000"/>
                </a:solidFill>
              </a:rPr>
            </a:br>
            <a:r>
              <a:rPr lang="en-US" sz="2900" b="1" dirty="0" err="1">
                <a:solidFill>
                  <a:srgbClr val="00B050"/>
                </a:solidFill>
              </a:rPr>
              <a:t>Pharmacogenomics</a:t>
            </a:r>
            <a:r>
              <a:rPr lang="en-US" sz="2900" b="1" dirty="0">
                <a:solidFill>
                  <a:srgbClr val="00B050"/>
                </a:solidFill>
              </a:rPr>
              <a:t> Subject Matter Expert</a:t>
            </a:r>
            <a:br>
              <a:rPr lang="en-US" dirty="0"/>
            </a:br>
            <a:endParaRPr lang="en-US" sz="3100" b="1" dirty="0"/>
          </a:p>
        </p:txBody>
      </p:sp>
      <p:pic>
        <p:nvPicPr>
          <p:cNvPr id="4" name="Picture 4" descr="Admera Health, LLC (@AdmeraHealth)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6" y="3714752"/>
            <a:ext cx="3214710" cy="1571612"/>
          </a:xfrm>
          <a:prstGeom prst="rect">
            <a:avLst/>
          </a:prstGeom>
          <a:noFill/>
          <a:extLst>
            <a:ext uri="{909E8E84-426E-40DD-AFC4-6F175D3DCCD1}">
              <a14:hiddenFill xmlns:a14="http://schemas.microsoft.com/office/drawing/2010/main">
                <a:solidFill>
                  <a:srgbClr val="FFFFFF"/>
                </a:solidFill>
              </a14:hiddenFill>
            </a:ext>
          </a:extLst>
        </p:spPr>
      </p:pic>
      <p:pic>
        <p:nvPicPr>
          <p:cNvPr id="105474" name="Picture 2" descr="Profile photo of Becky Winslow, BS, PharmD"/>
          <p:cNvPicPr>
            <a:picLocks noChangeAspect="1" noChangeArrowheads="1"/>
          </p:cNvPicPr>
          <p:nvPr/>
        </p:nvPicPr>
        <p:blipFill>
          <a:blip r:embed="rId3"/>
          <a:srcRect/>
          <a:stretch>
            <a:fillRect/>
          </a:stretch>
        </p:blipFill>
        <p:spPr bwMode="auto">
          <a:xfrm>
            <a:off x="0" y="0"/>
            <a:ext cx="5286380" cy="6858000"/>
          </a:xfrm>
          <a:prstGeom prst="rect">
            <a:avLst/>
          </a:prstGeom>
          <a:noFill/>
        </p:spPr>
      </p:pic>
      <p:sp>
        <p:nvSpPr>
          <p:cNvPr id="5" name="مستطيل 4"/>
          <p:cNvSpPr/>
          <p:nvPr/>
        </p:nvSpPr>
        <p:spPr>
          <a:xfrm>
            <a:off x="5286380" y="2043411"/>
            <a:ext cx="3857620" cy="1354217"/>
          </a:xfrm>
          <a:prstGeom prst="rect">
            <a:avLst/>
          </a:prstGeom>
        </p:spPr>
        <p:txBody>
          <a:bodyPr wrap="square">
            <a:spAutoFit/>
          </a:bodyPr>
          <a:lstStyle/>
          <a:p>
            <a:pPr algn="l" rtl="0"/>
            <a:endParaRPr lang="en-US" sz="2700" b="1" i="1" dirty="0">
              <a:solidFill>
                <a:prstClr val="black"/>
              </a:solidFill>
              <a:ea typeface="+mj-ea"/>
              <a:cs typeface="+mj-cs"/>
            </a:endParaRPr>
          </a:p>
          <a:p>
            <a:pPr algn="l" rtl="0"/>
            <a:r>
              <a:rPr lang="en-US" sz="2700" b="1" i="1" dirty="0">
                <a:solidFill>
                  <a:prstClr val="black"/>
                </a:solidFill>
                <a:ea typeface="+mj-ea"/>
                <a:cs typeface="+mj-cs"/>
              </a:rPr>
              <a:t>Genetics for Smarter </a:t>
            </a:r>
            <a:r>
              <a:rPr lang="en-US" sz="2700" b="1" i="1" dirty="0"/>
              <a:t>Medication Management</a:t>
            </a:r>
            <a:r>
              <a:rPr lang="en-US" sz="2800" b="1" dirty="0">
                <a:solidFill>
                  <a:srgbClr val="FF0000"/>
                </a:solidFill>
              </a:rPr>
              <a:t> </a:t>
            </a:r>
            <a:r>
              <a:rPr lang="en-US" sz="2700" b="1" i="1" dirty="0">
                <a:solidFill>
                  <a:prstClr val="black"/>
                </a:solidFill>
                <a:ea typeface="+mj-ea"/>
                <a:cs typeface="+mj-cs"/>
              </a:rPr>
              <a:t> </a:t>
            </a:r>
            <a:endParaRPr lang="ar-SA" dirty="0"/>
          </a:p>
        </p:txBody>
      </p:sp>
    </p:spTree>
    <p:extLst>
      <p:ext uri="{BB962C8B-B14F-4D97-AF65-F5344CB8AC3E}">
        <p14:creationId xmlns:p14="http://schemas.microsoft.com/office/powerpoint/2010/main" val="1507021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abRx's pharmaceutical 3D printer for personalised medicines, M3DIMAKER™,  is now available! - FabRx">
            <a:extLst>
              <a:ext uri="{FF2B5EF4-FFF2-40B4-BE49-F238E27FC236}">
                <a16:creationId xmlns:a16="http://schemas.microsoft.com/office/drawing/2014/main" id="{AC64B157-4599-4AE7-B492-EA1CD551A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3767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143000"/>
          </a:xfrm>
        </p:spPr>
        <p:txBody>
          <a:bodyPr>
            <a:normAutofit/>
          </a:bodyPr>
          <a:lstStyle/>
          <a:p>
            <a:r>
              <a:rPr lang="ar-SY" b="1" dirty="0">
                <a:solidFill>
                  <a:srgbClr val="7030A0"/>
                </a:solidFill>
              </a:rPr>
              <a:t>مستقبل الصيدليات سيبقى بشرياً</a:t>
            </a:r>
            <a:endParaRPr lang="en-US" b="1" dirty="0">
              <a:solidFill>
                <a:srgbClr val="7030A0"/>
              </a:solidFill>
            </a:endParaRPr>
          </a:p>
        </p:txBody>
      </p:sp>
      <p:sp>
        <p:nvSpPr>
          <p:cNvPr id="3" name="Content Placeholder 2"/>
          <p:cNvSpPr>
            <a:spLocks noGrp="1"/>
          </p:cNvSpPr>
          <p:nvPr>
            <p:ph idx="1"/>
          </p:nvPr>
        </p:nvSpPr>
        <p:spPr>
          <a:xfrm>
            <a:off x="214282" y="1071546"/>
            <a:ext cx="8715436" cy="5572164"/>
          </a:xfrm>
        </p:spPr>
        <p:txBody>
          <a:bodyPr>
            <a:normAutofit/>
          </a:bodyPr>
          <a:lstStyle/>
          <a:p>
            <a:r>
              <a:rPr lang="ar-SY" sz="2800" b="1" dirty="0"/>
              <a:t>على الرغم من كل التطور التكنولوجي </a:t>
            </a:r>
            <a:r>
              <a:rPr lang="ar-SY" sz="2800" b="1" u="sng" dirty="0">
                <a:solidFill>
                  <a:srgbClr val="C00000"/>
                </a:solidFill>
              </a:rPr>
              <a:t>سيبقى العنصر البشري ثابتاً وجزءاً لن يتجزأ من صيدلية المستقبل</a:t>
            </a:r>
            <a:r>
              <a:rPr lang="ar-SY" sz="2800" b="1" dirty="0"/>
              <a:t>. </a:t>
            </a:r>
          </a:p>
          <a:p>
            <a:r>
              <a:rPr lang="ar-SY" sz="2800" b="1" dirty="0"/>
              <a:t>صحيح أن الموزِّعات الآلية ستحل مسألة الخدمات اللوجستية، وستتعامل الطائرات بدون طيار مع عمليات التسليم، </a:t>
            </a:r>
            <a:r>
              <a:rPr lang="ar-SY" sz="2800" b="1" u="sng" dirty="0">
                <a:solidFill>
                  <a:srgbClr val="C00000"/>
                </a:solidFill>
              </a:rPr>
              <a:t>لكن الصيادلة سيبقون حاضرين في طليعة العمل.</a:t>
            </a:r>
            <a:endParaRPr lang="en-US" sz="2800" b="1" u="sng" dirty="0">
              <a:solidFill>
                <a:srgbClr val="C00000"/>
              </a:solidFill>
            </a:endParaRPr>
          </a:p>
          <a:p>
            <a:r>
              <a:rPr lang="ar-SY" sz="2800" b="1" dirty="0"/>
              <a:t> ونظراً لتعامل </a:t>
            </a:r>
            <a:r>
              <a:rPr lang="ar-SY" sz="2800" b="1" dirty="0" err="1"/>
              <a:t>الروبوتات</a:t>
            </a:r>
            <a:r>
              <a:rPr lang="ar-SY" sz="2800" b="1" dirty="0"/>
              <a:t> بالمهام الروتينية البسيطة فإنه </a:t>
            </a:r>
            <a:r>
              <a:rPr lang="ar-SY" sz="2800" b="1" u="sng" dirty="0" err="1">
                <a:solidFill>
                  <a:srgbClr val="C00000"/>
                </a:solidFill>
              </a:rPr>
              <a:t>سيتكرس</a:t>
            </a:r>
            <a:r>
              <a:rPr lang="ar-SY" sz="2800" b="1" u="sng" dirty="0">
                <a:solidFill>
                  <a:srgbClr val="C00000"/>
                </a:solidFill>
              </a:rPr>
              <a:t> مزيدٌ من الوقت للصيادلة لمقابلة المرضى</a:t>
            </a:r>
            <a:r>
              <a:rPr lang="ar-SY" sz="2800" b="1" dirty="0"/>
              <a:t>.</a:t>
            </a:r>
          </a:p>
          <a:p>
            <a:r>
              <a:rPr lang="ar-SY" sz="2800" b="1" dirty="0"/>
              <a:t>هناك العديد من الأمثلة الجيدة التي توضح كيف يمكن أن تنخفض التكاليف وتزيد جودة ونطاق الخدمات التي تقدمها صيدليات اليوم. </a:t>
            </a:r>
          </a:p>
          <a:p>
            <a:r>
              <a:rPr lang="ar-SY" sz="2800" b="1" dirty="0"/>
              <a:t>مع بزوغ فجر قرن جديد ستأتي الفرصة مثالية لتطوير رؤية واضحة وإيجابية لما نريده لمستقبل مهنة الصيدلة.</a:t>
            </a:r>
          </a:p>
          <a:p>
            <a:endParaRPr lang="ar-SY" dirty="0"/>
          </a:p>
        </p:txBody>
      </p:sp>
    </p:spTree>
    <p:extLst>
      <p:ext uri="{BB962C8B-B14F-4D97-AF65-F5344CB8AC3E}">
        <p14:creationId xmlns:p14="http://schemas.microsoft.com/office/powerpoint/2010/main" val="365744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214422"/>
            <a:ext cx="8715436" cy="5643578"/>
          </a:xfrm>
        </p:spPr>
        <p:txBody>
          <a:bodyPr>
            <a:normAutofit fontScale="92500" lnSpcReduction="20000"/>
          </a:bodyPr>
          <a:lstStyle/>
          <a:p>
            <a:endParaRPr lang="ar-SY" sz="2700" b="1" dirty="0"/>
          </a:p>
          <a:p>
            <a:r>
              <a:rPr lang="ar-SY" sz="3000" b="1" dirty="0"/>
              <a:t>مع ظهور </a:t>
            </a:r>
            <a:r>
              <a:rPr lang="en-US" sz="3000" b="1" dirty="0">
                <a:solidFill>
                  <a:srgbClr val="C00000"/>
                </a:solidFill>
              </a:rPr>
              <a:t>(PIANA) Pharmacy In A New Age </a:t>
            </a:r>
            <a:r>
              <a:rPr lang="ar-SY" sz="3000" b="1" dirty="0"/>
              <a:t>، كانت هناك فرصة لمعرفة الطريق الذي يجب أن تمضي </a:t>
            </a:r>
            <a:r>
              <a:rPr lang="ar-SY" sz="3000" b="1" dirty="0" err="1"/>
              <a:t>به</a:t>
            </a:r>
            <a:r>
              <a:rPr lang="ar-SY" sz="3000" b="1" dirty="0"/>
              <a:t> المهنة. </a:t>
            </a:r>
          </a:p>
          <a:p>
            <a:r>
              <a:rPr lang="ar-SY" sz="3000" b="1" dirty="0"/>
              <a:t>تتغير الخدمات الصحية من حولنا، ولدى الجمهور توقعات صحية متزايدة من المهنة. </a:t>
            </a:r>
          </a:p>
          <a:p>
            <a:r>
              <a:rPr lang="ar-SY" sz="3000" b="1" dirty="0"/>
              <a:t>لقد كان واضحاً خلال السنوات القليلة الماضية أن الحكومات وضعت خططاً حول صحة المواطنين لكن </a:t>
            </a:r>
            <a:r>
              <a:rPr lang="ar-SY" sz="3000" b="1" u="sng" dirty="0">
                <a:solidFill>
                  <a:srgbClr val="C00000"/>
                </a:solidFill>
              </a:rPr>
              <a:t>مع القليل من الاهتمام بالصيدلة</a:t>
            </a:r>
            <a:r>
              <a:rPr lang="ar-SY" sz="3000" b="1" dirty="0"/>
              <a:t>. </a:t>
            </a:r>
          </a:p>
          <a:p>
            <a:r>
              <a:rPr lang="ar-SY" sz="3000" b="1" dirty="0"/>
              <a:t>يجب أن تكون هذه الحقيقة وحدها إشارة كافية للمهنة بأنه يتعين عليها الانتقال إلى موقع أكثر شيوعاً داخل فريق رعاية الصحة الأولية، </a:t>
            </a:r>
            <a:r>
              <a:rPr lang="ar-SY" sz="3000" b="1" u="sng" dirty="0">
                <a:solidFill>
                  <a:srgbClr val="C00000"/>
                </a:solidFill>
              </a:rPr>
              <a:t>وإلا فقد يعرض الآخرون القيام بما نعرف أن الصيادلة يفعلونه بشكل أفضل</a:t>
            </a:r>
            <a:r>
              <a:rPr lang="ar-SY" sz="3000" b="1" dirty="0">
                <a:solidFill>
                  <a:srgbClr val="C00000"/>
                </a:solidFill>
              </a:rPr>
              <a:t>.</a:t>
            </a:r>
          </a:p>
          <a:p>
            <a:r>
              <a:rPr lang="ar-SY" sz="3000" b="1" dirty="0"/>
              <a:t>يجب أن تعترف مهنة الصيدلة بأنه ومع تطور التجارة الإلكترونية وزيادة روابط تكنولوجيا المعلومات فإنه من المحتمل أن </a:t>
            </a:r>
            <a:r>
              <a:rPr lang="ar-SY" sz="3000" b="1" u="sng" dirty="0">
                <a:solidFill>
                  <a:srgbClr val="C00000"/>
                </a:solidFill>
              </a:rPr>
              <a:t>يتآكل جانب العرض الحالي ضمن الصيدلية</a:t>
            </a:r>
            <a:r>
              <a:rPr lang="ar-SY" sz="3000" b="1" dirty="0"/>
              <a:t>.</a:t>
            </a:r>
          </a:p>
          <a:p>
            <a:endParaRPr lang="en-US" sz="2400" b="1" dirty="0"/>
          </a:p>
          <a:p>
            <a:pPr>
              <a:buNone/>
            </a:pPr>
            <a:r>
              <a:rPr lang="ar-SY" sz="2400" b="1" dirty="0"/>
              <a:t> </a:t>
            </a:r>
          </a:p>
          <a:p>
            <a:endParaRPr lang="en-US" sz="2700" b="1" dirty="0">
              <a:solidFill>
                <a:srgbClr val="C00000"/>
              </a:solidFill>
            </a:endParaRPr>
          </a:p>
          <a:p>
            <a:endParaRPr lang="en-US" dirty="0"/>
          </a:p>
        </p:txBody>
      </p:sp>
      <p:sp>
        <p:nvSpPr>
          <p:cNvPr id="4" name="Title 1"/>
          <p:cNvSpPr>
            <a:spLocks noGrp="1"/>
          </p:cNvSpPr>
          <p:nvPr>
            <p:ph type="title"/>
          </p:nvPr>
        </p:nvSpPr>
        <p:spPr>
          <a:xfrm>
            <a:off x="457200" y="274638"/>
            <a:ext cx="8229600" cy="1143000"/>
          </a:xfrm>
        </p:spPr>
        <p:txBody>
          <a:bodyPr/>
          <a:lstStyle/>
          <a:p>
            <a:r>
              <a:rPr lang="ar-SY" b="1" dirty="0">
                <a:solidFill>
                  <a:srgbClr val="7030A0"/>
                </a:solidFill>
              </a:rPr>
              <a:t>الرؤية؟ </a:t>
            </a:r>
            <a:endParaRPr lang="en-US" b="1" dirty="0">
              <a:solidFill>
                <a:srgbClr val="7030A0"/>
              </a:solidFill>
            </a:endParaRPr>
          </a:p>
        </p:txBody>
      </p:sp>
    </p:spTree>
    <p:extLst>
      <p:ext uri="{BB962C8B-B14F-4D97-AF65-F5344CB8AC3E}">
        <p14:creationId xmlns:p14="http://schemas.microsoft.com/office/powerpoint/2010/main" val="133651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0"/>
          </a:xfrm>
        </p:spPr>
        <p:txBody>
          <a:bodyPr/>
          <a:lstStyle/>
          <a:p>
            <a:r>
              <a:rPr lang="ar-SY" b="1" dirty="0">
                <a:solidFill>
                  <a:srgbClr val="7030A0"/>
                </a:solidFill>
              </a:rPr>
              <a:t>الرؤية؟ </a:t>
            </a:r>
            <a:endParaRPr lang="ar-SA" dirty="0"/>
          </a:p>
        </p:txBody>
      </p:sp>
      <p:sp>
        <p:nvSpPr>
          <p:cNvPr id="3" name="عنصر نائب للمحتوى 2"/>
          <p:cNvSpPr>
            <a:spLocks noGrp="1"/>
          </p:cNvSpPr>
          <p:nvPr>
            <p:ph idx="1"/>
          </p:nvPr>
        </p:nvSpPr>
        <p:spPr>
          <a:xfrm>
            <a:off x="0" y="1142984"/>
            <a:ext cx="8929718" cy="5500726"/>
          </a:xfrm>
        </p:spPr>
        <p:txBody>
          <a:bodyPr>
            <a:normAutofit fontScale="85000" lnSpcReduction="10000"/>
          </a:bodyPr>
          <a:lstStyle/>
          <a:p>
            <a:r>
              <a:rPr lang="ar-SY" b="1" u="sng" dirty="0">
                <a:solidFill>
                  <a:srgbClr val="C00000"/>
                </a:solidFill>
              </a:rPr>
              <a:t>الصيادلة بحاجة إلى تطوير أدائهم بشكل أكبر، وهذا يشمل الوصف، وليس الصرف فقط، مع عملية إدارة الأدوية المتعددة، والقدرة على علاج المرضى، وبالتالي تحرير الضغط على عيادات وجراحات الممارسين العامين.</a:t>
            </a:r>
          </a:p>
          <a:p>
            <a:r>
              <a:rPr lang="ar-SY" b="1" dirty="0"/>
              <a:t>في المستشفيات، وعلى مدار الثلاثين عاماً الماضية، انتقل فيه الصيادلة من وضع كان عملهم محصوراً بالتحضير والصرف إلى وضع أصبحوا فيه يشاركون إضافة لذلك في تحمل مسؤولية المساهمة بالرعاية الصحية باستخدام مهاراتهم السريرية، والعمل مع عاملين من ذوي المهارات العالية. </a:t>
            </a:r>
          </a:p>
          <a:p>
            <a:r>
              <a:rPr lang="ar-SY" b="1" dirty="0"/>
              <a:t>تطور هذا الأمر في بعض الحالات بشكل أكبر لإحداث علم الصيدلة السريرية وتوظيف صيادلة </a:t>
            </a:r>
            <a:r>
              <a:rPr lang="ar-SY" b="1" dirty="0" err="1"/>
              <a:t>سريريين</a:t>
            </a:r>
            <a:r>
              <a:rPr lang="ar-SY" b="1" dirty="0"/>
              <a:t> متخصصين للغاية. </a:t>
            </a:r>
          </a:p>
          <a:p>
            <a:r>
              <a:rPr lang="ar-SY" b="1" dirty="0"/>
              <a:t>لكن الوقت هو العدو، فلا يمكن الانتظار ثلاثين عاماً استغرقها تطوير نموذج المستشفى لنقله إلى صيدليات المجتمع. </a:t>
            </a:r>
            <a:r>
              <a:rPr lang="ar-SY" b="1" u="sng" dirty="0">
                <a:solidFill>
                  <a:srgbClr val="C00000"/>
                </a:solidFill>
              </a:rPr>
              <a:t>يجب على المهنة استيعاب التحدي والتأكد من المشاركة بشكل مركزي في خدمة صحية مجتمعية تتطور بسرعة</a:t>
            </a:r>
            <a:r>
              <a:rPr lang="ar-SY" b="1" dirty="0"/>
              <a:t>. </a:t>
            </a:r>
            <a:endParaRPr lang="en-US" b="1" dirty="0"/>
          </a:p>
          <a:p>
            <a:endParaRPr lang="ar-SA"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571612"/>
            <a:ext cx="8715436" cy="5286388"/>
          </a:xfrm>
        </p:spPr>
        <p:txBody>
          <a:bodyPr>
            <a:normAutofit/>
          </a:bodyPr>
          <a:lstStyle/>
          <a:p>
            <a:r>
              <a:rPr lang="ar-SY" sz="2800" b="1" u="sng" dirty="0">
                <a:solidFill>
                  <a:srgbClr val="C00000"/>
                </a:solidFill>
              </a:rPr>
              <a:t>الخدمة الصحية ستنتقل إلى خدمة أكثر تركيزاً على المريض</a:t>
            </a:r>
            <a:r>
              <a:rPr lang="ar-SY" sz="2800" b="1" dirty="0"/>
              <a:t>. </a:t>
            </a:r>
          </a:p>
          <a:p>
            <a:r>
              <a:rPr lang="ar-SY" sz="2800" b="1" dirty="0"/>
              <a:t>في الصيدلية نرى المريض عادة </a:t>
            </a:r>
            <a:r>
              <a:rPr lang="ar-SY" sz="2800" b="1" u="sng" dirty="0">
                <a:solidFill>
                  <a:srgbClr val="C00000"/>
                </a:solidFill>
              </a:rPr>
              <a:t>كعميل </a:t>
            </a:r>
            <a:r>
              <a:rPr lang="ar-SY" sz="2800" b="1" dirty="0"/>
              <a:t>، ويعمل الصيدلي بجد لتلبية احتياجاته الفردية. لكن من المعروف أنه يمكن للعميل التحول إلى مكان آخر يقدم لهم خدمة أفضل.</a:t>
            </a:r>
          </a:p>
          <a:p>
            <a:r>
              <a:rPr lang="ar-SY" sz="2800" b="1" dirty="0"/>
              <a:t>تحتل الصيدلة مكانة فريدة من نوعها في تقديم مشورة صحية متخصصة يسهل الوصول إليها ومباشرة للعملاء، مما يتطلب زيادة مستويات الرعاية الشخصية للمريض.</a:t>
            </a:r>
            <a:endParaRPr lang="en-US" sz="2800" b="1" dirty="0"/>
          </a:p>
          <a:p>
            <a:pPr>
              <a:buNone/>
            </a:pPr>
            <a:endParaRPr lang="en-US" dirty="0"/>
          </a:p>
        </p:txBody>
      </p:sp>
      <p:sp>
        <p:nvSpPr>
          <p:cNvPr id="4" name="عنوان 1"/>
          <p:cNvSpPr>
            <a:spLocks noGrp="1"/>
          </p:cNvSpPr>
          <p:nvPr>
            <p:ph type="title"/>
          </p:nvPr>
        </p:nvSpPr>
        <p:spPr>
          <a:xfrm>
            <a:off x="500034" y="0"/>
            <a:ext cx="8229600" cy="1143000"/>
          </a:xfrm>
        </p:spPr>
        <p:txBody>
          <a:bodyPr/>
          <a:lstStyle/>
          <a:p>
            <a:r>
              <a:rPr lang="ar-SY" b="1" dirty="0">
                <a:solidFill>
                  <a:srgbClr val="7030A0"/>
                </a:solidFill>
              </a:rPr>
              <a:t>الرؤية؟ </a:t>
            </a:r>
            <a:endParaRPr lang="ar-SA" dirty="0"/>
          </a:p>
        </p:txBody>
      </p:sp>
    </p:spTree>
    <p:extLst>
      <p:ext uri="{BB962C8B-B14F-4D97-AF65-F5344CB8AC3E}">
        <p14:creationId xmlns:p14="http://schemas.microsoft.com/office/powerpoint/2010/main" val="837600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b="1" dirty="0">
                <a:solidFill>
                  <a:srgbClr val="7030A0"/>
                </a:solidFill>
              </a:rPr>
              <a:t>الرؤية؟ </a:t>
            </a:r>
            <a:endParaRPr lang="en-US" b="1" dirty="0">
              <a:solidFill>
                <a:srgbClr val="7030A0"/>
              </a:solidFill>
            </a:endParaRPr>
          </a:p>
        </p:txBody>
      </p:sp>
      <p:sp>
        <p:nvSpPr>
          <p:cNvPr id="3" name="Content Placeholder 2"/>
          <p:cNvSpPr>
            <a:spLocks noGrp="1"/>
          </p:cNvSpPr>
          <p:nvPr>
            <p:ph idx="1"/>
          </p:nvPr>
        </p:nvSpPr>
        <p:spPr>
          <a:xfrm>
            <a:off x="285720" y="1357298"/>
            <a:ext cx="8572560" cy="4768865"/>
          </a:xfrm>
        </p:spPr>
        <p:txBody>
          <a:bodyPr/>
          <a:lstStyle/>
          <a:p>
            <a:r>
              <a:rPr lang="ar-SY" sz="3000" b="1" dirty="0"/>
              <a:t>لا مفر لكليات الصيدلة من أن </a:t>
            </a:r>
            <a:r>
              <a:rPr lang="ar-SY" sz="3000" b="1" u="sng" dirty="0">
                <a:solidFill>
                  <a:srgbClr val="C00000"/>
                </a:solidFill>
              </a:rPr>
              <a:t>تتوجه بمناهجها للمريض </a:t>
            </a:r>
            <a:r>
              <a:rPr lang="ar-SY" sz="3000" b="1" dirty="0"/>
              <a:t>بشكل أوسع مما تقوم </a:t>
            </a:r>
            <a:r>
              <a:rPr lang="ar-SY" sz="3000" b="1" dirty="0" err="1"/>
              <a:t>به</a:t>
            </a:r>
            <a:r>
              <a:rPr lang="ar-SY" sz="3000" b="1" dirty="0"/>
              <a:t> حالياً </a:t>
            </a:r>
            <a:r>
              <a:rPr lang="ar-SY" sz="3000" b="1" u="sng" dirty="0">
                <a:solidFill>
                  <a:srgbClr val="C00000"/>
                </a:solidFill>
              </a:rPr>
              <a:t>(تطبيق برامج الصيدلة السريرية).</a:t>
            </a:r>
          </a:p>
          <a:p>
            <a:r>
              <a:rPr lang="ar-SY" sz="3000" b="1" dirty="0"/>
              <a:t>جعل الصيدلة </a:t>
            </a:r>
            <a:r>
              <a:rPr lang="ar-SY" sz="3000" b="1" u="sng" dirty="0">
                <a:solidFill>
                  <a:srgbClr val="C00000"/>
                </a:solidFill>
              </a:rPr>
              <a:t>جزءاً لا يتجزأ من تعليم وتفكير عناصر الخدمات الصحية الجديدة المتطورة</a:t>
            </a:r>
            <a:r>
              <a:rPr lang="ar-SY" sz="3000" b="1" dirty="0"/>
              <a:t>.</a:t>
            </a:r>
          </a:p>
          <a:p>
            <a:r>
              <a:rPr lang="ar-SY" sz="3000" b="1" dirty="0"/>
              <a:t>إعادة </a:t>
            </a:r>
            <a:r>
              <a:rPr lang="ar-SY" sz="3000" b="1" u="sng" dirty="0">
                <a:solidFill>
                  <a:srgbClr val="C00000"/>
                </a:solidFill>
              </a:rPr>
              <a:t>دراسة علاقة مهنة الصيدلة بالمهن الصحية الأخرى</a:t>
            </a:r>
            <a:r>
              <a:rPr lang="ar-SY" sz="3000" b="1" dirty="0"/>
              <a:t>، وضمان ارتباطها المباشر بمهنة الصيدلة.</a:t>
            </a:r>
          </a:p>
          <a:p>
            <a:r>
              <a:rPr lang="ar-SY" sz="3000" b="1" dirty="0"/>
              <a:t>يجب بذل الجهد والتفكير المركَّز والعميق على </a:t>
            </a:r>
            <a:r>
              <a:rPr lang="ar-SY" sz="3000" b="1" u="sng" dirty="0">
                <a:solidFill>
                  <a:srgbClr val="C00000"/>
                </a:solidFill>
              </a:rPr>
              <a:t>إدخال مهنة الصيدلة في سياسة الحكومة،</a:t>
            </a:r>
            <a:r>
              <a:rPr lang="ar-SY" sz="3000" b="1" dirty="0"/>
              <a:t> ووضعها ضمن الخطوط الأمامية في الرعاية الصحية الأولية لخفيف </a:t>
            </a:r>
            <a:r>
              <a:rPr lang="ar-SY" sz="3000" b="1" dirty="0" err="1"/>
              <a:t>المراضة</a:t>
            </a:r>
            <a:r>
              <a:rPr lang="ar-SY" sz="3000" b="1" dirty="0"/>
              <a:t> وهدر الموارد.</a:t>
            </a:r>
          </a:p>
          <a:p>
            <a:endParaRPr lang="en-US" sz="3000" b="1" dirty="0">
              <a:solidFill>
                <a:schemeClr val="accent2">
                  <a:lumMod val="75000"/>
                </a:schemeClr>
              </a:solidFill>
            </a:endParaRPr>
          </a:p>
          <a:p>
            <a:endParaRPr lang="en-US" sz="3000" b="1" dirty="0">
              <a:solidFill>
                <a:schemeClr val="accent2">
                  <a:lumMod val="75000"/>
                </a:schemeClr>
              </a:solidFill>
            </a:endParaRPr>
          </a:p>
          <a:p>
            <a:endParaRPr lang="en-US" dirty="0"/>
          </a:p>
        </p:txBody>
      </p:sp>
    </p:spTree>
    <p:extLst>
      <p:ext uri="{BB962C8B-B14F-4D97-AF65-F5344CB8AC3E}">
        <p14:creationId xmlns:p14="http://schemas.microsoft.com/office/powerpoint/2010/main" val="3404188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fontScale="92500" lnSpcReduction="10000"/>
          </a:bodyPr>
          <a:lstStyle/>
          <a:p>
            <a:r>
              <a:rPr lang="ar-SY" sz="3000" b="1" u="sng" dirty="0">
                <a:solidFill>
                  <a:srgbClr val="C00000"/>
                </a:solidFill>
              </a:rPr>
              <a:t>يجب أن تتوفر الرغبة والإرادة في تغيير الصورة العامة للصيدلة.</a:t>
            </a:r>
            <a:endParaRPr lang="en-US" sz="3000" b="1" u="sng" dirty="0">
              <a:solidFill>
                <a:srgbClr val="C00000"/>
              </a:solidFill>
            </a:endParaRPr>
          </a:p>
          <a:p>
            <a:r>
              <a:rPr lang="ar-SY" sz="3000" b="1" dirty="0"/>
              <a:t>مواصلة بناء علاقات أفضل مع المهنيين الصحيين الآخرين ومع مجموعات المرضى التي تعتبر ضرورية لتحسين مكانة الصيدلية كمقدم رعاية صحية.</a:t>
            </a:r>
            <a:endParaRPr lang="en-US" sz="3000" b="1" dirty="0"/>
          </a:p>
          <a:p>
            <a:r>
              <a:rPr lang="ar-SY" sz="3000" b="1" dirty="0"/>
              <a:t>هناك فرص أكثر من أي وقت مضى للصيدلة على عتبة الألفية الجديدة التي ستظهر بتحديات جديدة ومثيرة. </a:t>
            </a:r>
          </a:p>
          <a:p>
            <a:r>
              <a:rPr lang="ar-SY" sz="3000" b="1" dirty="0"/>
              <a:t>إن ماضينا هو ماضٍ يمكننا حقاً أن نفخر </a:t>
            </a:r>
            <a:r>
              <a:rPr lang="ar-SY" sz="3000" b="1" dirty="0" err="1"/>
              <a:t>به</a:t>
            </a:r>
            <a:r>
              <a:rPr lang="ar-SY" sz="3000" b="1" dirty="0"/>
              <a:t> والمستقبل لنا لنقوم بتشكيله.</a:t>
            </a:r>
            <a:endParaRPr lang="en-US" sz="3000" b="1" dirty="0"/>
          </a:p>
          <a:p>
            <a:pPr lvl="0"/>
            <a:r>
              <a:rPr lang="ar-SY" sz="3000" b="1" dirty="0"/>
              <a:t>إذا استطاع الصيادلة التواصل والمشاركة بشكل أكبر مع المرضى فسيكون لذلك تأثير كبير على خفض التكلفة الإجمالية للرعاية الصحية.</a:t>
            </a:r>
            <a:endParaRPr lang="en-US" sz="3000" b="1" dirty="0"/>
          </a:p>
          <a:p>
            <a:pPr lvl="0"/>
            <a:r>
              <a:rPr lang="ar-SY" sz="3000" b="1" u="sng" dirty="0"/>
              <a:t>المرضى في المستقبل لن يراجعوا سوى الصيدليات التي تثبت قدرتها على تحسين نتائجهم الصحية.</a:t>
            </a:r>
            <a:endParaRPr lang="en-US" sz="3000" b="1" u="sng" dirty="0"/>
          </a:p>
          <a:p>
            <a:endParaRPr lang="en-US" dirty="0"/>
          </a:p>
        </p:txBody>
      </p:sp>
    </p:spTree>
    <p:extLst>
      <p:ext uri="{BB962C8B-B14F-4D97-AF65-F5344CB8AC3E}">
        <p14:creationId xmlns:p14="http://schemas.microsoft.com/office/powerpoint/2010/main" val="29698078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012974"/>
          </a:xfrm>
        </p:spPr>
        <p:txBody>
          <a:bodyPr>
            <a:noAutofit/>
          </a:bodyPr>
          <a:lstStyle/>
          <a:p>
            <a:r>
              <a:rPr lang="ar-SY" sz="3600" b="1" dirty="0">
                <a:solidFill>
                  <a:srgbClr val="C00000"/>
                </a:solidFill>
              </a:rPr>
              <a:t>سيقوم صيدلي المستقبل </a:t>
            </a:r>
            <a:r>
              <a:rPr lang="en-US" sz="3600" b="1" dirty="0">
                <a:solidFill>
                  <a:srgbClr val="C00000"/>
                </a:solidFill>
              </a:rPr>
              <a:t>future </a:t>
            </a:r>
            <a:r>
              <a:rPr lang="ar-SY" sz="3600" b="1" dirty="0">
                <a:solidFill>
                  <a:srgbClr val="C00000"/>
                </a:solidFill>
              </a:rPr>
              <a:t> </a:t>
            </a:r>
            <a:r>
              <a:rPr lang="en-US" sz="3600" b="1" dirty="0">
                <a:solidFill>
                  <a:srgbClr val="C00000"/>
                </a:solidFill>
              </a:rPr>
              <a:t>pharmacist </a:t>
            </a:r>
            <a:r>
              <a:rPr lang="ar-SY" sz="3600" b="1" dirty="0">
                <a:solidFill>
                  <a:srgbClr val="C00000"/>
                </a:solidFill>
              </a:rPr>
              <a:t> بما يلي: </a:t>
            </a:r>
            <a:br>
              <a:rPr lang="en-US" sz="3600" dirty="0">
                <a:solidFill>
                  <a:srgbClr val="C00000"/>
                </a:solidFill>
              </a:rPr>
            </a:br>
            <a:endParaRPr lang="en-US" sz="3600" dirty="0">
              <a:solidFill>
                <a:srgbClr val="C00000"/>
              </a:solidFill>
            </a:endParaRPr>
          </a:p>
        </p:txBody>
      </p:sp>
      <p:sp>
        <p:nvSpPr>
          <p:cNvPr id="3" name="Content Placeholder 2"/>
          <p:cNvSpPr>
            <a:spLocks noGrp="1"/>
          </p:cNvSpPr>
          <p:nvPr>
            <p:ph idx="1"/>
          </p:nvPr>
        </p:nvSpPr>
        <p:spPr>
          <a:xfrm>
            <a:off x="0" y="1428736"/>
            <a:ext cx="8929718" cy="5000660"/>
          </a:xfrm>
        </p:spPr>
        <p:txBody>
          <a:bodyPr>
            <a:normAutofit lnSpcReduction="10000"/>
          </a:bodyPr>
          <a:lstStyle/>
          <a:p>
            <a:pPr lvl="0"/>
            <a:r>
              <a:rPr lang="ar-SY" sz="2800" b="1" dirty="0"/>
              <a:t>سيوفر رعاية صحية تخصصية </a:t>
            </a:r>
            <a:r>
              <a:rPr lang="en-US" sz="2800" b="1" dirty="0"/>
              <a:t>Provide Expert Healthcare</a:t>
            </a:r>
          </a:p>
          <a:p>
            <a:pPr lvl="0"/>
            <a:r>
              <a:rPr lang="ar-SY" sz="2800" b="1" dirty="0"/>
              <a:t>سيكون له دور رائد في التفاعلات السريرية </a:t>
            </a:r>
            <a:r>
              <a:rPr lang="en-US" sz="2800" b="1" dirty="0"/>
              <a:t>Clinical Interactions </a:t>
            </a:r>
            <a:r>
              <a:rPr lang="ar-SY" sz="2800" b="1" dirty="0"/>
              <a:t> (استجواب المريض وسماع قصته المرضية) واتخاذ القرارات الصحية المتعلقة بالمريض... </a:t>
            </a:r>
            <a:endParaRPr lang="en-US" sz="2800" b="1" dirty="0"/>
          </a:p>
          <a:p>
            <a:pPr lvl="0"/>
            <a:r>
              <a:rPr lang="ar-SY" sz="2800" b="1" dirty="0"/>
              <a:t>سيوفر رعاية أولية</a:t>
            </a:r>
            <a:r>
              <a:rPr lang="en-US" sz="2800" b="1" dirty="0"/>
              <a:t>Primary Care </a:t>
            </a:r>
            <a:r>
              <a:rPr lang="ar-SY" sz="2800" b="1" dirty="0"/>
              <a:t> إضافة إلى دور فاعل في الصحة العامة ما يقلل الإحالات إلى العيادات العامة </a:t>
            </a:r>
            <a:r>
              <a:rPr lang="en-US" sz="2800" b="1" dirty="0"/>
              <a:t>Reduce Referrals to General Practice </a:t>
            </a:r>
            <a:r>
              <a:rPr lang="ar-SY" sz="2800" b="1" dirty="0"/>
              <a:t> وإلى إعادة القبول في </a:t>
            </a:r>
            <a:r>
              <a:rPr lang="ar-SY" sz="2800" b="1" dirty="0" err="1"/>
              <a:t>المشافي</a:t>
            </a:r>
            <a:r>
              <a:rPr lang="ar-SY" sz="2800" b="1" dirty="0"/>
              <a:t> </a:t>
            </a:r>
            <a:r>
              <a:rPr lang="en-US" sz="2800" b="1" dirty="0"/>
              <a:t>Hospital Re-admissions </a:t>
            </a:r>
            <a:r>
              <a:rPr lang="ar-SY" sz="2800" b="1" dirty="0"/>
              <a:t> والإحالات إلى الرعاية التخصصية.</a:t>
            </a:r>
          </a:p>
          <a:p>
            <a:r>
              <a:rPr lang="ar-SY" sz="2800" b="1" dirty="0"/>
              <a:t>إن رسم خرائط </a:t>
            </a:r>
            <a:r>
              <a:rPr lang="ar-SY" sz="2800" b="1" dirty="0" err="1"/>
              <a:t>الجينوم</a:t>
            </a:r>
            <a:r>
              <a:rPr lang="ar-SY" sz="2800" b="1" dirty="0"/>
              <a:t> والقدرة على قراءة "البصمة الجينية" للفرد سيفتح عوالم جديدة في قضايا العلاج والتغذية، والأهم من ذلك أنه يوفر فرصاً للوقاية من الأمراض، والصيادلة هم الأشخاص </a:t>
            </a:r>
            <a:r>
              <a:rPr lang="ar-SY" sz="2800" b="1" dirty="0" err="1"/>
              <a:t>الأساسيون</a:t>
            </a:r>
            <a:r>
              <a:rPr lang="ar-SY" sz="2800" b="1" dirty="0"/>
              <a:t> في تقديم هذا الدواء النوعي. </a:t>
            </a:r>
            <a:endParaRPr lang="en-US" sz="2800" b="1" dirty="0"/>
          </a:p>
          <a:p>
            <a:pPr lvl="0"/>
            <a:endParaRPr lang="en-US" sz="2800" b="1" dirty="0"/>
          </a:p>
          <a:p>
            <a:endParaRPr lang="en-US" dirty="0"/>
          </a:p>
        </p:txBody>
      </p:sp>
    </p:spTree>
    <p:extLst>
      <p:ext uri="{BB962C8B-B14F-4D97-AF65-F5344CB8AC3E}">
        <p14:creationId xmlns:p14="http://schemas.microsoft.com/office/powerpoint/2010/main" val="11321557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نص 4"/>
          <p:cNvSpPr>
            <a:spLocks noGrp="1"/>
          </p:cNvSpPr>
          <p:nvPr>
            <p:ph type="body" idx="1"/>
          </p:nvPr>
        </p:nvSpPr>
        <p:spPr>
          <a:xfrm>
            <a:off x="714348" y="2071678"/>
            <a:ext cx="7772400" cy="1500187"/>
          </a:xfrm>
        </p:spPr>
        <p:txBody>
          <a:bodyPr>
            <a:normAutofit/>
          </a:bodyPr>
          <a:lstStyle/>
          <a:p>
            <a:pPr algn="ctr"/>
            <a:r>
              <a:rPr lang="ar-SY" sz="6000" b="1" dirty="0">
                <a:solidFill>
                  <a:srgbClr val="C00000"/>
                </a:solidFill>
              </a:rPr>
              <a:t>شكراً لتحمُّل عناء الإصغاء</a:t>
            </a:r>
            <a:endParaRPr lang="ar-SA" sz="6000" b="1"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9"/>
          <p:cNvSpPr>
            <a:spLocks noGrp="1"/>
          </p:cNvSpPr>
          <p:nvPr>
            <p:ph sz="quarter" idx="4"/>
          </p:nvPr>
        </p:nvSpPr>
        <p:spPr>
          <a:xfrm>
            <a:off x="285720" y="642918"/>
            <a:ext cx="8643998" cy="5572164"/>
          </a:xfrm>
        </p:spPr>
        <p:txBody>
          <a:bodyPr>
            <a:normAutofit/>
          </a:bodyPr>
          <a:lstStyle/>
          <a:p>
            <a:pPr lvl="0"/>
            <a:r>
              <a:rPr lang="ar-SY" sz="2800" b="1" dirty="0"/>
              <a:t>موضوع صرف الأدوية بالطريقة التقليدية بدأ يحتضر</a:t>
            </a:r>
          </a:p>
          <a:p>
            <a:pPr lvl="0" algn="ctr" rtl="0">
              <a:buNone/>
            </a:pPr>
            <a:r>
              <a:rPr lang="en-US" sz="2800" b="1" dirty="0">
                <a:solidFill>
                  <a:srgbClr val="C00000"/>
                </a:solidFill>
              </a:rPr>
              <a:t>Dispensing is dying</a:t>
            </a:r>
            <a:r>
              <a:rPr lang="ar-SY" sz="2800" b="1" dirty="0">
                <a:solidFill>
                  <a:srgbClr val="C00000"/>
                </a:solidFill>
              </a:rPr>
              <a:t> </a:t>
            </a:r>
          </a:p>
          <a:p>
            <a:pPr lvl="0"/>
            <a:r>
              <a:rPr lang="ar-SY" sz="2800" b="1" dirty="0"/>
              <a:t>لقد عرفت أن نموذج عملي مديراً لصيدلية في </a:t>
            </a:r>
            <a:r>
              <a:rPr lang="en-US" sz="2800" b="1" dirty="0" err="1">
                <a:solidFill>
                  <a:schemeClr val="tx2">
                    <a:lumMod val="60000"/>
                    <a:lumOff val="40000"/>
                  </a:schemeClr>
                </a:solidFill>
              </a:rPr>
              <a:t>Walmart</a:t>
            </a:r>
            <a:r>
              <a:rPr lang="en-US" sz="2800" b="1" dirty="0"/>
              <a:t> </a:t>
            </a:r>
            <a:r>
              <a:rPr lang="ar-SY" sz="2800" b="1" dirty="0"/>
              <a:t> منذ </a:t>
            </a:r>
            <a:r>
              <a:rPr lang="en-US" sz="2800" b="1" dirty="0"/>
              <a:t>21</a:t>
            </a:r>
            <a:r>
              <a:rPr lang="ar-SY" sz="2800" b="1" dirty="0"/>
              <a:t> عاماً لم يعد مستداماً </a:t>
            </a:r>
          </a:p>
          <a:p>
            <a:pPr lvl="0"/>
            <a:r>
              <a:rPr lang="ar-SY" sz="2800" b="1" dirty="0"/>
              <a:t>لعلها ستكون فرصة عظيمة إن ذهبت يوماً ما إلى صيدلية في العام 2030  </a:t>
            </a:r>
            <a:r>
              <a:rPr lang="ar-SY" sz="2800" b="1" u="sng" dirty="0">
                <a:solidFill>
                  <a:srgbClr val="C00000"/>
                </a:solidFill>
              </a:rPr>
              <a:t>لتجد فيها صيدلياً</a:t>
            </a:r>
            <a:r>
              <a:rPr lang="ar-SY" sz="2800" b="1" dirty="0">
                <a:solidFill>
                  <a:srgbClr val="C00000"/>
                </a:solidFill>
              </a:rPr>
              <a:t> </a:t>
            </a:r>
            <a:r>
              <a:rPr lang="ar-SY" sz="2800" b="1" dirty="0"/>
              <a:t>.</a:t>
            </a:r>
          </a:p>
          <a:p>
            <a:pPr lvl="0"/>
            <a:r>
              <a:rPr lang="ar-SY" sz="2800" b="1" dirty="0"/>
              <a:t>ولعل الفرصة ستكون أفضل أيضاً فيما لو أمكن </a:t>
            </a:r>
            <a:r>
              <a:rPr lang="ar-SY" sz="2800" b="1" u="sng" dirty="0">
                <a:solidFill>
                  <a:srgbClr val="C00000"/>
                </a:solidFill>
              </a:rPr>
              <a:t>أن يصرف </a:t>
            </a:r>
            <a:r>
              <a:rPr lang="ar-SY" sz="2800" b="1" u="sng" dirty="0" err="1">
                <a:solidFill>
                  <a:srgbClr val="C00000"/>
                </a:solidFill>
              </a:rPr>
              <a:t>لك</a:t>
            </a:r>
            <a:r>
              <a:rPr lang="ar-SY" sz="2800" b="1" u="sng" dirty="0">
                <a:solidFill>
                  <a:srgbClr val="C00000"/>
                </a:solidFill>
              </a:rPr>
              <a:t> الصيدلي</a:t>
            </a:r>
            <a:r>
              <a:rPr lang="ar-SY" sz="2800" b="1" dirty="0">
                <a:solidFill>
                  <a:srgbClr val="C00000"/>
                </a:solidFill>
              </a:rPr>
              <a:t> </a:t>
            </a:r>
            <a:r>
              <a:rPr lang="ar-SY" sz="2800" b="1" dirty="0"/>
              <a:t>دواءك. </a:t>
            </a:r>
            <a:endParaRPr lang="en-US" sz="2800" b="1" dirty="0"/>
          </a:p>
          <a:p>
            <a:pPr lvl="0"/>
            <a:endParaRPr lang="en-US" b="1" dirty="0"/>
          </a:p>
          <a:p>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almart Could Leave CVS Caremark Pharmacy Networks Amid Dispute - WSJ"/>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4942" y="1000108"/>
            <a:ext cx="3929058" cy="1285884"/>
          </a:xfrm>
        </p:spPr>
        <p:txBody>
          <a:bodyPr>
            <a:normAutofit fontScale="90000"/>
          </a:bodyPr>
          <a:lstStyle/>
          <a:p>
            <a:r>
              <a:rPr lang="en-US" b="1" dirty="0">
                <a:solidFill>
                  <a:srgbClr val="FF0000"/>
                </a:solidFill>
              </a:rPr>
              <a:t>Michael Rea</a:t>
            </a:r>
            <a:br>
              <a:rPr lang="ar-SY" sz="2800" b="1" dirty="0"/>
            </a:br>
            <a:r>
              <a:rPr lang="ar-SY" sz="2800" b="1" dirty="0">
                <a:solidFill>
                  <a:srgbClr val="00B050"/>
                </a:solidFill>
              </a:rPr>
              <a:t>مؤسس الشركة ومديرها التنفيذي</a:t>
            </a:r>
            <a:br>
              <a:rPr lang="ar-SY" sz="2800" b="1" dirty="0">
                <a:solidFill>
                  <a:srgbClr val="00B050"/>
                </a:solidFill>
              </a:rPr>
            </a:br>
            <a:r>
              <a:rPr lang="ar-SY" sz="2700" b="1" dirty="0">
                <a:solidFill>
                  <a:srgbClr val="7030A0"/>
                </a:solidFill>
              </a:rPr>
              <a:t>( شركة لإدارة العلاج الدوائي) </a:t>
            </a:r>
            <a:endParaRPr lang="en-US" sz="2700" b="1" dirty="0">
              <a:solidFill>
                <a:srgbClr val="7030A0"/>
              </a:solidFill>
            </a:endParaRPr>
          </a:p>
        </p:txBody>
      </p:sp>
      <p:pic>
        <p:nvPicPr>
          <p:cNvPr id="4" name="Picture 8" descr="Rx Savings Solutions - Health Plan Alli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8" y="3357562"/>
            <a:ext cx="4143372" cy="1428736"/>
          </a:xfrm>
          <a:prstGeom prst="rect">
            <a:avLst/>
          </a:prstGeom>
          <a:noFill/>
          <a:extLst>
            <a:ext uri="{909E8E84-426E-40DD-AFC4-6F175D3DCCD1}">
              <a14:hiddenFill xmlns:a14="http://schemas.microsoft.com/office/drawing/2010/main">
                <a:solidFill>
                  <a:srgbClr val="FFFFFF"/>
                </a:solidFill>
              </a14:hiddenFill>
            </a:ext>
          </a:extLst>
        </p:spPr>
      </p:pic>
      <p:pic>
        <p:nvPicPr>
          <p:cNvPr id="77826" name="Picture 2" descr="Profile photo of Michael Rea"/>
          <p:cNvPicPr>
            <a:picLocks noChangeAspect="1" noChangeArrowheads="1"/>
          </p:cNvPicPr>
          <p:nvPr/>
        </p:nvPicPr>
        <p:blipFill>
          <a:blip r:embed="rId3"/>
          <a:srcRect/>
          <a:stretch>
            <a:fillRect/>
          </a:stretch>
        </p:blipFill>
        <p:spPr bwMode="auto">
          <a:xfrm>
            <a:off x="0" y="0"/>
            <a:ext cx="5286380" cy="6858000"/>
          </a:xfrm>
          <a:prstGeom prst="rect">
            <a:avLst/>
          </a:prstGeom>
          <a:noFill/>
        </p:spPr>
      </p:pic>
    </p:spTree>
    <p:extLst>
      <p:ext uri="{BB962C8B-B14F-4D97-AF65-F5344CB8AC3E}">
        <p14:creationId xmlns:p14="http://schemas.microsoft.com/office/powerpoint/2010/main" val="387816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86808" cy="5786454"/>
          </a:xfrm>
        </p:spPr>
        <p:txBody>
          <a:bodyPr>
            <a:normAutofit/>
          </a:bodyPr>
          <a:lstStyle/>
          <a:p>
            <a:endParaRPr lang="ar-SY" sz="2800" b="1" dirty="0"/>
          </a:p>
          <a:p>
            <a:endParaRPr lang="ar-SY" sz="2800" b="1" dirty="0"/>
          </a:p>
          <a:p>
            <a:r>
              <a:rPr lang="ar-SY" sz="2800" b="1" dirty="0"/>
              <a:t>الاقتصاد أصبح يضغط بشدة على الصيادلة للخروج من هذه عملية صرف الأدوية.</a:t>
            </a:r>
          </a:p>
          <a:p>
            <a:r>
              <a:rPr lang="ar-SY" sz="2800" b="1" dirty="0"/>
              <a:t>بإمكان الأتمتة </a:t>
            </a:r>
            <a:r>
              <a:rPr lang="ar-SY" sz="2800" b="1" dirty="0" err="1"/>
              <a:t>والروبوتات</a:t>
            </a:r>
            <a:r>
              <a:rPr lang="ar-SY" sz="2800" b="1" dirty="0"/>
              <a:t> والبرامج الكمبيوترية توزيع الأدوية بشكل أسرع وأكثر دقة حتى من الصيدلي نفسه.</a:t>
            </a:r>
          </a:p>
          <a:p>
            <a:endParaRPr lang="ar-SY" sz="2800" b="1" dirty="0"/>
          </a:p>
          <a:p>
            <a:pPr>
              <a:buNone/>
            </a:pPr>
            <a:endParaRPr lang="en-US" sz="2800" b="1" dirty="0"/>
          </a:p>
          <a:p>
            <a:endParaRPr lang="en-US" sz="2800" b="1" dirty="0"/>
          </a:p>
          <a:p>
            <a:endParaRPr lang="en-US" dirty="0"/>
          </a:p>
        </p:txBody>
      </p:sp>
    </p:spTree>
    <p:extLst>
      <p:ext uri="{BB962C8B-B14F-4D97-AF65-F5344CB8AC3E}">
        <p14:creationId xmlns:p14="http://schemas.microsoft.com/office/powerpoint/2010/main" val="3878161326"/>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2689</TotalTime>
  <Words>2883</Words>
  <Application>Microsoft Office PowerPoint</Application>
  <PresentationFormat>On-screen Show (4:3)</PresentationFormat>
  <Paragraphs>208</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Brush Script MT</vt:lpstr>
      <vt:lpstr>Calibri</vt:lpstr>
      <vt:lpstr>Eras Demi ITC</vt:lpstr>
      <vt:lpstr>Times New Roman</vt:lpstr>
      <vt:lpstr>سمة Office</vt:lpstr>
      <vt:lpstr>PowerPoint Presentation</vt:lpstr>
      <vt:lpstr>مهنة الصيدلة</vt:lpstr>
      <vt:lpstr>   Jennifer Zilka نائب رئيس مجموعة برامج وخدمات صيدلية حسن الجوار  Good Neighbor Pharmacy Field Programs and Services, Vice President   </vt:lpstr>
      <vt:lpstr>صيدلية أم صيدلي Pharmacy or Pharmacist</vt:lpstr>
      <vt:lpstr>           Becky Winslow  Pharmacogenomics Subject Matter Expert </vt:lpstr>
      <vt:lpstr>PowerPoint Presentation</vt:lpstr>
      <vt:lpstr>PowerPoint Presentation</vt:lpstr>
      <vt:lpstr>Michael Rea مؤسس الشركة ومديرها التنفيذي ( شركة لإدارة العلاج الدوائي) </vt:lpstr>
      <vt:lpstr>PowerPoint Presentation</vt:lpstr>
      <vt:lpstr>PowerPoint Presentation</vt:lpstr>
      <vt:lpstr>PowerPoint Presentation</vt:lpstr>
      <vt:lpstr>Michael Rea مؤسس الشركة ومديرها التنفيذي ( شركة لإدارة العلاج الدوائي) </vt:lpstr>
      <vt:lpstr>Lucinda L. Maine نائب الرئيس التنفيذي والمدير التنفيذي</vt:lpstr>
      <vt:lpstr>PowerPoint Presentation</vt:lpstr>
      <vt:lpstr>           Becky Winslow  Pharmacogenomics Subject Matter Expert             Genetics for Smarter Medication Management    </vt:lpstr>
      <vt:lpstr> Jennifer Zilka نائب رئيس مجموعة برامج وخدمات صيدلية حسن الجوار  Good Neighbor Pharmacy Field Programs and Services, Vice President   </vt:lpstr>
      <vt:lpstr> Jennifer Zilka نائب رئيس مجموعة برامج وخدمات صيدلية حسن الجوار  Good Neighbor Pharmacy Field Programs and Services, Vice President   </vt:lpstr>
      <vt:lpstr>  Calvin Knowlton  مؤسس ورئيس ومدير تنفيذي  لمزود معلومات الرعاية الصحية </vt:lpstr>
      <vt:lpstr>PowerPoint Presentation</vt:lpstr>
      <vt:lpstr>PowerPoint Presentation</vt:lpstr>
      <vt:lpstr>في دراسة أمريكية استمرت ستة أشهر حول أهمية مشاركة الصيادلة في عملية الوصف</vt:lpstr>
      <vt:lpstr>PowerPoint Presentation</vt:lpstr>
      <vt:lpstr>PowerPoint Presentation</vt:lpstr>
      <vt:lpstr>Lucinda L. Maine نائب الرئيس التنفيذي والمدير التنفيذي</vt:lpstr>
      <vt:lpstr>PowerPoint Presentation</vt:lpstr>
      <vt:lpstr>PowerPoint Presentation</vt:lpstr>
      <vt:lpstr>Jackie Boyle  الرئيس التنفيذي لشركة SYNERJI   startup turning pharmacogenomics &amp; nutrigenomics</vt:lpstr>
      <vt:lpstr>Jackie Boyle الرئيس التنفيذي لشركة SYNERJI   startup turning pharmacogenomics &amp; nutrigenomics  </vt:lpstr>
      <vt:lpstr>Jackie Boyle الرئيس التنفيذي لشركة SYNERJI   startup turning pharmacogenomics &amp; nutrigenomics  </vt:lpstr>
      <vt:lpstr>inGENEious RX's DNA</vt:lpstr>
      <vt:lpstr>inGENEious RX's DNA</vt:lpstr>
      <vt:lpstr>عصر الصحة الرقمية</vt:lpstr>
      <vt:lpstr>    National Health Service     نظام الرعاية الصحية الممول من القطاع العام في إنكلترا</vt:lpstr>
      <vt:lpstr>منصة</vt:lpstr>
      <vt:lpstr>دور الصيدليات والصيادلة في عصر الصحة الرقمية</vt:lpstr>
      <vt:lpstr>السيناريو الأول: الأكشاك الطبية</vt:lpstr>
      <vt:lpstr>PowerPoint Presentation</vt:lpstr>
      <vt:lpstr>PowerPoint Presentation</vt:lpstr>
      <vt:lpstr>السيناريو الثاني: الاستشارات الصحية </vt:lpstr>
      <vt:lpstr>PowerPoint Presentation</vt:lpstr>
      <vt:lpstr>PowerPoint Presentation</vt:lpstr>
      <vt:lpstr>PowerPoint Presentation</vt:lpstr>
      <vt:lpstr>PowerPoint Presentation</vt:lpstr>
      <vt:lpstr>PowerPoint Presentation</vt:lpstr>
      <vt:lpstr>السيناريو الثاني: الاستشارات الصحية </vt:lpstr>
      <vt:lpstr>السيناريو الثالث: الصيدليات كنقطة رعاية متخصصة </vt:lpstr>
      <vt:lpstr>السيناريو الثالث: الصيدليات كنقطة رعاية متخصصة</vt:lpstr>
      <vt:lpstr>PowerPoint Presentation</vt:lpstr>
      <vt:lpstr>PowerPoint Presentation</vt:lpstr>
      <vt:lpstr>PowerPoint Presentation</vt:lpstr>
      <vt:lpstr>مستقبل الصيدليات سيبقى بشرياً</vt:lpstr>
      <vt:lpstr>الرؤية؟ </vt:lpstr>
      <vt:lpstr>الرؤية؟ </vt:lpstr>
      <vt:lpstr>الرؤية؟ </vt:lpstr>
      <vt:lpstr>الرؤية؟ </vt:lpstr>
      <vt:lpstr>PowerPoint Presentation</vt:lpstr>
      <vt:lpstr>سيقوم صيدلي المستقبل future  pharmacist  بما يلي: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Dell - PC</cp:lastModifiedBy>
  <cp:revision>358</cp:revision>
  <dcterms:created xsi:type="dcterms:W3CDTF">2021-03-04T11:38:28Z</dcterms:created>
  <dcterms:modified xsi:type="dcterms:W3CDTF">2021-05-29T01:55:02Z</dcterms:modified>
</cp:coreProperties>
</file>