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6"/>
  </p:notesMasterIdLst>
  <p:handoutMasterIdLst>
    <p:handoutMasterId r:id="rId27"/>
  </p:handoutMasterIdLst>
  <p:sldIdLst>
    <p:sldId id="266" r:id="rId5"/>
    <p:sldId id="256" r:id="rId6"/>
    <p:sldId id="257" r:id="rId7"/>
    <p:sldId id="258" r:id="rId8"/>
    <p:sldId id="259" r:id="rId9"/>
    <p:sldId id="273" r:id="rId10"/>
    <p:sldId id="274" r:id="rId11"/>
    <p:sldId id="275" r:id="rId12"/>
    <p:sldId id="276" r:id="rId13"/>
    <p:sldId id="277" r:id="rId14"/>
    <p:sldId id="278" r:id="rId15"/>
    <p:sldId id="279" r:id="rId16"/>
    <p:sldId id="280" r:id="rId17"/>
    <p:sldId id="281" r:id="rId18"/>
    <p:sldId id="282" r:id="rId19"/>
    <p:sldId id="283" r:id="rId20"/>
    <p:sldId id="286" r:id="rId21"/>
    <p:sldId id="287" r:id="rId22"/>
    <p:sldId id="288" r:id="rId23"/>
    <p:sldId id="284" r:id="rId24"/>
    <p:sldId id="289"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274" autoAdjust="0"/>
  </p:normalViewPr>
  <p:slideViewPr>
    <p:cSldViewPr snapToGrid="0" showGuides="1">
      <p:cViewPr>
        <p:scale>
          <a:sx n="75" d="100"/>
          <a:sy n="75" d="100"/>
        </p:scale>
        <p:origin x="540" y="12"/>
      </p:cViewPr>
      <p:guideLst>
        <p:guide pos="3840"/>
        <p:guide orient="horz" pos="2160"/>
      </p:guideLst>
    </p:cSldViewPr>
  </p:slid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02A5B2-8064-4382-9E31-9E46E0F5B2C3}" type="datetimeFigureOut">
              <a:rPr lang="ru-RU" smtClean="0"/>
              <a:t>24.05.2021</a:t>
            </a:fld>
            <a:endParaRPr lang="ru-RU"/>
          </a:p>
        </p:txBody>
      </p:sp>
      <p:sp>
        <p:nvSpPr>
          <p:cNvPr id="4" name="Footer Placeholder 3">
            <a:extLst>
              <a:ext uri="{FF2B5EF4-FFF2-40B4-BE49-F238E27FC236}">
                <a16:creationId xmlns:a16="http://schemas.microsoft.com/office/drawing/2014/main"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22FEE5-93F6-4794-9247-D82E88608B7E}" type="slidenum">
              <a:rPr lang="ru-RU" smtClean="0"/>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0EB3D-2307-4317-8A1D-B47FA45245F0}" type="datetimeFigureOut">
              <a:rPr lang="ru-RU" smtClean="0"/>
              <a:t>24.05.2021</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8A92-0141-4330-8F3E-FAADFAC23844}" type="slidenum">
              <a:rPr lang="ru-RU" smtClean="0"/>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786259" y="5096662"/>
            <a:ext cx="4367531" cy="949829"/>
          </a:xfrm>
        </p:spPr>
        <p:txBody>
          <a:bodyPr>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36" name="Text Placeholder 14">
            <a:extLst>
              <a:ext uri="{FF2B5EF4-FFF2-40B4-BE49-F238E27FC236}">
                <a16:creationId xmlns:a16="http://schemas.microsoft.com/office/drawing/2014/main" id="{2A3D73F7-77EC-4576-B541-20C032F462DC}"/>
              </a:ext>
            </a:extLst>
          </p:cNvPr>
          <p:cNvSpPr>
            <a:spLocks noGrp="1"/>
          </p:cNvSpPr>
          <p:nvPr userDrawn="1">
            <p:ph type="body" sz="quarter" idx="13" hasCustomPrompt="1"/>
          </p:nvPr>
        </p:nvSpPr>
        <p:spPr>
          <a:xfrm>
            <a:off x="786259" y="3425363"/>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21" name="Picture Placeholder 20">
            <a:extLst>
              <a:ext uri="{FF2B5EF4-FFF2-40B4-BE49-F238E27FC236}">
                <a16:creationId xmlns:a16="http://schemas.microsoft.com/office/drawing/2014/main"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ar-SA" smtClean="0"/>
              <a:t>انقر فوق الأيقونة لإضافة صورة</a:t>
            </a:r>
            <a:endParaRPr lang="ru-RU"/>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anchor="ctr" anchorCtr="0">
            <a:noAutofit/>
          </a:bodyPr>
          <a:lstStyle>
            <a:lvl1pPr marL="0" indent="0" algn="ctr">
              <a:buNone/>
              <a:defRPr sz="1400"/>
            </a:lvl1pPr>
          </a:lstStyle>
          <a:p>
            <a:r>
              <a:rPr lang="ar-SA" smtClean="0"/>
              <a:t>انقر فوق الأيقونة لإضافة صورة</a:t>
            </a:r>
            <a:endParaRPr lang="ru-RU"/>
          </a:p>
        </p:txBody>
      </p:sp>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814944" y="453050"/>
            <a:ext cx="10515600" cy="1325563"/>
          </a:xfrm>
        </p:spPr>
        <p:txBody>
          <a:bodyPr/>
          <a:lstStyle>
            <a:lvl1pPr>
              <a:defRPr/>
            </a:lvl1pPr>
          </a:lstStyle>
          <a:p>
            <a:r>
              <a:rPr lang="en-US" dirty="0"/>
              <a:t>THANK YOU!</a:t>
            </a:r>
            <a:endParaRPr lang="ru-RU" dirty="0"/>
          </a:p>
        </p:txBody>
      </p:sp>
      <p:sp>
        <p:nvSpPr>
          <p:cNvPr id="12" name="Freeform: Shape 11">
            <a:extLst>
              <a:ext uri="{FF2B5EF4-FFF2-40B4-BE49-F238E27FC236}">
                <a16:creationId xmlns:a16="http://schemas.microsoft.com/office/drawing/2014/main"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endParaRPr lang="ru-RU" dirty="0"/>
          </a:p>
        </p:txBody>
      </p:sp>
      <p:sp>
        <p:nvSpPr>
          <p:cNvPr id="19" name="Text Placeholder 26">
            <a:extLst>
              <a:ext uri="{FF2B5EF4-FFF2-40B4-BE49-F238E27FC236}">
                <a16:creationId xmlns:a16="http://schemas.microsoft.com/office/drawing/2014/main" id="{9DBE4B29-4897-4A3A-B883-A887BCDA3718}"/>
              </a:ext>
            </a:extLst>
          </p:cNvPr>
          <p:cNvSpPr>
            <a:spLocks noGrp="1"/>
          </p:cNvSpPr>
          <p:nvPr>
            <p:ph type="body" sz="quarter" idx="16" hasCustomPrompt="1"/>
          </p:nvPr>
        </p:nvSpPr>
        <p:spPr>
          <a:xfrm>
            <a:off x="824420" y="3955665"/>
            <a:ext cx="4367531" cy="524711"/>
          </a:xfrm>
        </p:spPr>
        <p:txBody>
          <a:bodyPr>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August Bergqvist</a:t>
            </a:r>
          </a:p>
        </p:txBody>
      </p:sp>
      <p:sp>
        <p:nvSpPr>
          <p:cNvPr id="20" name="Text Placeholder 26">
            <a:extLst>
              <a:ext uri="{FF2B5EF4-FFF2-40B4-BE49-F238E27FC236}">
                <a16:creationId xmlns:a16="http://schemas.microsoft.com/office/drawing/2014/main" id="{0EF4532A-9AB5-4545-A83D-BD0E39635727}"/>
              </a:ext>
            </a:extLst>
          </p:cNvPr>
          <p:cNvSpPr>
            <a:spLocks noGrp="1"/>
          </p:cNvSpPr>
          <p:nvPr>
            <p:ph type="body" sz="quarter" idx="17" hasCustomPrompt="1"/>
          </p:nvPr>
        </p:nvSpPr>
        <p:spPr>
          <a:xfrm>
            <a:off x="824420" y="4633361"/>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Phone:</a:t>
            </a:r>
          </a:p>
        </p:txBody>
      </p:sp>
      <p:sp>
        <p:nvSpPr>
          <p:cNvPr id="21" name="Text Placeholder 26">
            <a:extLst>
              <a:ext uri="{FF2B5EF4-FFF2-40B4-BE49-F238E27FC236}">
                <a16:creationId xmlns:a16="http://schemas.microsoft.com/office/drawing/2014/main" id="{D579A1F5-9180-47FE-A31B-4E37384383C4}"/>
              </a:ext>
            </a:extLst>
          </p:cNvPr>
          <p:cNvSpPr>
            <a:spLocks noGrp="1"/>
          </p:cNvSpPr>
          <p:nvPr>
            <p:ph type="body" sz="quarter" idx="18" hasCustomPrompt="1"/>
          </p:nvPr>
        </p:nvSpPr>
        <p:spPr>
          <a:xfrm>
            <a:off x="824420" y="4892976"/>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678 555-0128</a:t>
            </a:r>
          </a:p>
        </p:txBody>
      </p:sp>
      <p:sp>
        <p:nvSpPr>
          <p:cNvPr id="22" name="Text Placeholder 26">
            <a:extLst>
              <a:ext uri="{FF2B5EF4-FFF2-40B4-BE49-F238E27FC236}">
                <a16:creationId xmlns:a16="http://schemas.microsoft.com/office/drawing/2014/main" id="{71BBF4E8-67FF-4A65-9EC1-AE832CEBE85D}"/>
              </a:ext>
            </a:extLst>
          </p:cNvPr>
          <p:cNvSpPr>
            <a:spLocks noGrp="1"/>
          </p:cNvSpPr>
          <p:nvPr>
            <p:ph type="body" sz="quarter" idx="19" hasCustomPrompt="1"/>
          </p:nvPr>
        </p:nvSpPr>
        <p:spPr>
          <a:xfrm>
            <a:off x="824420" y="5334299"/>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Email:</a:t>
            </a:r>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824420" y="5593914"/>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BERGQVIST@EXAMPLE.COM</a:t>
            </a:r>
          </a:p>
        </p:txBody>
      </p:sp>
      <p:sp>
        <p:nvSpPr>
          <p:cNvPr id="3" name="Graphic 23">
            <a:extLst>
              <a:ext uri="{FF2B5EF4-FFF2-40B4-BE49-F238E27FC236}">
                <a16:creationId xmlns:a16="http://schemas.microsoft.com/office/drawing/2014/main" id="{7E62A657-0B76-4081-A698-3C47F1AFC78E}"/>
              </a:ext>
            </a:extLst>
          </p:cNvPr>
          <p:cNvSpPr/>
          <p:nvPr/>
        </p:nvSpPr>
        <p:spPr>
          <a:xfrm>
            <a:off x="900978" y="1561556"/>
            <a:ext cx="297389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endParaRPr lang="ru-RU"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15" name="Subtitle 2">
            <a:extLst>
              <a:ext uri="{FF2B5EF4-FFF2-40B4-BE49-F238E27FC236}">
                <a16:creationId xmlns:a16="http://schemas.microsoft.com/office/drawing/2014/main"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a:r>
              <a:rPr lang="ar-SA" smtClean="0"/>
              <a:t>انقر لتحرير نمط العنوان الثانوي الرئيسي</a:t>
            </a:r>
            <a:endParaRPr lang="en-US"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عنوان المقطع">
    <p:spTree>
      <p:nvGrpSpPr>
        <p:cNvPr id="1" name=""/>
        <p:cNvGrpSpPr/>
        <p:nvPr/>
      </p:nvGrpSpPr>
      <p:grpSpPr>
        <a:xfrm>
          <a:off x="0" y="0"/>
          <a:ext cx="0" cy="0"/>
          <a:chOff x="0" y="0"/>
          <a:chExt cx="0" cy="0"/>
        </a:xfrm>
      </p:grpSpPr>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7" name="Date Placeholder 6">
            <a:extLst>
              <a:ext uri="{FF2B5EF4-FFF2-40B4-BE49-F238E27FC236}">
                <a16:creationId xmlns:a16="http://schemas.microsoft.com/office/drawing/2014/main" id="{B7EF9C60-0FED-4965-A9BC-CE69886A38CA}"/>
              </a:ext>
            </a:extLst>
          </p:cNvPr>
          <p:cNvSpPr>
            <a:spLocks noGrp="1"/>
          </p:cNvSpPr>
          <p:nvPr>
            <p:ph type="dt" sz="half" idx="10"/>
          </p:nvPr>
        </p:nvSpPr>
        <p:spPr/>
        <p:txBody>
          <a:bodyPr/>
          <a:lstStyle/>
          <a:p>
            <a:r>
              <a:rPr lang="ru-RU"/>
              <a:t>MM.DD.20XX</a:t>
            </a:r>
            <a:endParaRPr lang="ru-RU" dirty="0"/>
          </a:p>
        </p:txBody>
      </p:sp>
      <p:sp>
        <p:nvSpPr>
          <p:cNvPr id="8" name="Footer Placeholder 7">
            <a:extLst>
              <a:ext uri="{FF2B5EF4-FFF2-40B4-BE49-F238E27FC236}">
                <a16:creationId xmlns:a16="http://schemas.microsoft.com/office/drawing/2014/main" id="{239F2410-4015-48DB-BB4D-B5944D8C16B7}"/>
              </a:ext>
            </a:extLst>
          </p:cNvPr>
          <p:cNvSpPr>
            <a:spLocks noGrp="1"/>
          </p:cNvSpPr>
          <p:nvPr>
            <p:ph type="ftr" sz="quarter" idx="11"/>
          </p:nvPr>
        </p:nvSpPr>
        <p:spPr/>
        <p:txBody>
          <a:bodyPr/>
          <a:lstStyle/>
          <a:p>
            <a:r>
              <a:rPr lang="en-US"/>
              <a:t>ADD A FOOTER</a:t>
            </a:r>
            <a:endParaRPr lang="ru-RU" dirty="0"/>
          </a:p>
        </p:txBody>
      </p:sp>
      <p:sp>
        <p:nvSpPr>
          <p:cNvPr id="11" name="Slide Number Placeholder 10">
            <a:extLst>
              <a:ext uri="{FF2B5EF4-FFF2-40B4-BE49-F238E27FC236}">
                <a16:creationId xmlns:a16="http://schemas.microsoft.com/office/drawing/2014/main" id="{C44F5F26-1B35-405A-AD75-5DFF48CF6BD6}"/>
              </a:ext>
            </a:extLst>
          </p:cNvPr>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49344483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Content Placeholder 2">
            <a:extLst>
              <a:ext uri="{FF2B5EF4-FFF2-40B4-BE49-F238E27FC236}">
                <a16:creationId xmlns:a16="http://schemas.microsoft.com/office/drawing/2014/main" id="{D7B996D2-06BA-413A-BDEE-428A188D3ADF}"/>
              </a:ext>
            </a:extLst>
          </p:cNvPr>
          <p:cNvSpPr>
            <a:spLocks noGrp="1"/>
          </p:cNvSpPr>
          <p:nvPr>
            <p:ph idx="1"/>
          </p:nvPr>
        </p:nvSpPr>
        <p:spPr>
          <a:xfrm>
            <a:off x="838200" y="1825625"/>
            <a:ext cx="10515600" cy="4351338"/>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ar-SA" smtClean="0"/>
              <a:t>انقر لتحرير نمط العنوان الرئيسي</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مقارنة">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ar-SA" smtClean="0"/>
              <a:t>انقر لتحرير نمط العنوان الرئيسي</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7" name="Text Placeholder 2">
            <a:extLst>
              <a:ext uri="{FF2B5EF4-FFF2-40B4-BE49-F238E27FC236}">
                <a16:creationId xmlns:a16="http://schemas.microsoft.com/office/drawing/2014/main" id="{24B91177-A100-491C-B5EF-BC77E2E33F72}"/>
              </a:ext>
            </a:extLst>
          </p:cNvPr>
          <p:cNvSpPr>
            <a:spLocks noGrp="1"/>
          </p:cNvSpPr>
          <p:nvPr>
            <p:ph type="body" idx="1"/>
          </p:nvPr>
        </p:nvSpPr>
        <p:spPr>
          <a:xfrm>
            <a:off x="839788" y="1825624"/>
            <a:ext cx="5157787" cy="42108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Content Placeholder 3">
            <a:extLst>
              <a:ext uri="{FF2B5EF4-FFF2-40B4-BE49-F238E27FC236}">
                <a16:creationId xmlns:a16="http://schemas.microsoft.com/office/drawing/2014/main" id="{B6758D2F-C9AC-4514-B48E-2863E8DDE0CF}"/>
              </a:ext>
            </a:extLst>
          </p:cNvPr>
          <p:cNvSpPr>
            <a:spLocks noGrp="1"/>
          </p:cNvSpPr>
          <p:nvPr>
            <p:ph sz="half" idx="2"/>
          </p:nvPr>
        </p:nvSpPr>
        <p:spPr>
          <a:xfrm>
            <a:off x="839788" y="2323458"/>
            <a:ext cx="5157787"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1" name="Text Placeholder 4">
            <a:extLst>
              <a:ext uri="{FF2B5EF4-FFF2-40B4-BE49-F238E27FC236}">
                <a16:creationId xmlns:a16="http://schemas.microsoft.com/office/drawing/2014/main" id="{633C3A9F-17E4-45DF-8DB7-7A55846AAA8F}"/>
              </a:ext>
            </a:extLst>
          </p:cNvPr>
          <p:cNvSpPr>
            <a:spLocks noGrp="1"/>
          </p:cNvSpPr>
          <p:nvPr>
            <p:ph type="body" sz="quarter" idx="3"/>
          </p:nvPr>
        </p:nvSpPr>
        <p:spPr>
          <a:xfrm>
            <a:off x="6172200" y="1828800"/>
            <a:ext cx="5183188" cy="417908"/>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2" name="Content Placeholder 5">
            <a:extLst>
              <a:ext uri="{FF2B5EF4-FFF2-40B4-BE49-F238E27FC236}">
                <a16:creationId xmlns:a16="http://schemas.microsoft.com/office/drawing/2014/main" id="{C19AB308-7C32-46C9-B8DB-AA96B7ED0D62}"/>
              </a:ext>
            </a:extLst>
          </p:cNvPr>
          <p:cNvSpPr>
            <a:spLocks noGrp="1"/>
          </p:cNvSpPr>
          <p:nvPr>
            <p:ph sz="quarter" idx="4"/>
          </p:nvPr>
        </p:nvSpPr>
        <p:spPr>
          <a:xfrm>
            <a:off x="6172200" y="2323458"/>
            <a:ext cx="5183188"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محتويين">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ar-SA" smtClean="0"/>
              <a:t>انقر لتحرير نمط العنوان الرئيسي</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3" name="Content Placeholder 2">
            <a:extLst>
              <a:ext uri="{FF2B5EF4-FFF2-40B4-BE49-F238E27FC236}">
                <a16:creationId xmlns:a16="http://schemas.microsoft.com/office/drawing/2014/main" id="{CD5AE8A8-E027-4529-A5B7-4D355C71E647}"/>
              </a:ext>
            </a:extLst>
          </p:cNvPr>
          <p:cNvSpPr>
            <a:spLocks noGrp="1"/>
          </p:cNvSpPr>
          <p:nvPr>
            <p:ph sz="half" idx="1"/>
          </p:nvPr>
        </p:nvSpPr>
        <p:spPr>
          <a:xfrm>
            <a:off x="838200" y="1825625"/>
            <a:ext cx="5181600" cy="3885380"/>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24" name="Content Placeholder 3">
            <a:extLst>
              <a:ext uri="{FF2B5EF4-FFF2-40B4-BE49-F238E27FC236}">
                <a16:creationId xmlns:a16="http://schemas.microsoft.com/office/drawing/2014/main" id="{FB3E4803-F2CA-4138-9997-6108BFDFE7E2}"/>
              </a:ext>
            </a:extLst>
          </p:cNvPr>
          <p:cNvSpPr>
            <a:spLocks noGrp="1"/>
          </p:cNvSpPr>
          <p:nvPr>
            <p:ph sz="half" idx="2"/>
          </p:nvPr>
        </p:nvSpPr>
        <p:spPr>
          <a:xfrm>
            <a:off x="6198110" y="1825624"/>
            <a:ext cx="5181600" cy="3929249"/>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صورة مع تسمية توضيحية">
    <p:spTree>
      <p:nvGrpSpPr>
        <p:cNvPr id="1" name=""/>
        <p:cNvGrpSpPr/>
        <p:nvPr/>
      </p:nvGrpSpPr>
      <p:grpSpPr>
        <a:xfrm>
          <a:off x="0" y="0"/>
          <a:ext cx="0" cy="0"/>
          <a:chOff x="0" y="0"/>
          <a:chExt cx="0" cy="0"/>
        </a:xfrm>
      </p:grpSpPr>
      <p:sp>
        <p:nvSpPr>
          <p:cNvPr id="57" name="Picture Placeholder 56">
            <a:extLst>
              <a:ext uri="{FF2B5EF4-FFF2-40B4-BE49-F238E27FC236}">
                <a16:creationId xmlns:a16="http://schemas.microsoft.com/office/drawing/2014/main"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ar-SA" smtClean="0"/>
              <a:t>انقر لتحرير نمط العنوان الرئيسي</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محتوى ذو تسمية توضيحية">
    <p:spTree>
      <p:nvGrpSpPr>
        <p:cNvPr id="1" name=""/>
        <p:cNvGrpSpPr/>
        <p:nvPr/>
      </p:nvGrpSpPr>
      <p:grpSpPr>
        <a:xfrm>
          <a:off x="0" y="0"/>
          <a:ext cx="0" cy="0"/>
          <a:chOff x="0" y="0"/>
          <a:chExt cx="0" cy="0"/>
        </a:xfrm>
      </p:grpSpPr>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ar-SA" smtClean="0"/>
              <a:t>انقر لتحرير نمط العنوان الرئيسي</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14" name="Content Placeholder 2">
            <a:extLst>
              <a:ext uri="{FF2B5EF4-FFF2-40B4-BE49-F238E27FC236}">
                <a16:creationId xmlns:a16="http://schemas.microsoft.com/office/drawing/2014/main" id="{A28A6791-A2CB-40CE-AEF5-A729106DA43B}"/>
              </a:ext>
            </a:extLst>
          </p:cNvPr>
          <p:cNvSpPr>
            <a:spLocks noGrp="1"/>
          </p:cNvSpPr>
          <p:nvPr>
            <p:ph idx="1"/>
          </p:nvPr>
        </p:nvSpPr>
        <p:spPr>
          <a:xfrm>
            <a:off x="5183188" y="457201"/>
            <a:ext cx="6653212"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عنوان فقط">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Graphic 19">
            <a:extLst>
              <a:ext uri="{FF2B5EF4-FFF2-40B4-BE49-F238E27FC236}">
                <a16:creationId xmlns:a16="http://schemas.microsoft.com/office/drawing/2014/main" id="{436C4D92-1746-4D54-8232-468DFF66CF79}"/>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9" name="Title 6">
            <a:extLst>
              <a:ext uri="{FF2B5EF4-FFF2-40B4-BE49-F238E27FC236}">
                <a16:creationId xmlns:a16="http://schemas.microsoft.com/office/drawing/2014/main" id="{E77FD51D-3B1F-4D51-8A61-6CF8222774BD}"/>
              </a:ext>
            </a:extLst>
          </p:cNvPr>
          <p:cNvSpPr>
            <a:spLocks noGrp="1"/>
          </p:cNvSpPr>
          <p:nvPr>
            <p:ph type="title"/>
          </p:nvPr>
        </p:nvSpPr>
        <p:spPr>
          <a:xfrm>
            <a:off x="838200" y="365126"/>
            <a:ext cx="9050518" cy="945498"/>
          </a:xfrm>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فارغ">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39" name="Picture Placeholder 38">
            <a:extLst>
              <a:ext uri="{FF2B5EF4-FFF2-40B4-BE49-F238E27FC236}">
                <a16:creationId xmlns:a16="http://schemas.microsoft.com/office/drawing/2014/main"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anchor="ctr" anchorCtr="0">
            <a:noAutofit/>
          </a:bodyPr>
          <a:lstStyle>
            <a:lvl1pPr marL="0" indent="0" algn="ctr">
              <a:buNone/>
              <a:defRPr sz="1400"/>
            </a:lvl1pPr>
          </a:lstStyle>
          <a:p>
            <a:r>
              <a:rPr lang="ar-SA" smtClean="0"/>
              <a:t>انقر فوق الأيقونة لإضافة صورة</a:t>
            </a:r>
            <a:endParaRPr lang="ru-RU"/>
          </a:p>
        </p:txBody>
      </p:sp>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ru-RU" dirty="0"/>
          </a:p>
        </p:txBody>
      </p:sp>
      <p:sp>
        <p:nvSpPr>
          <p:cNvPr id="4" name="Date Placeholder 3">
            <a:extLst>
              <a:ext uri="{FF2B5EF4-FFF2-40B4-BE49-F238E27FC236}">
                <a16:creationId xmlns:a16="http://schemas.microsoft.com/office/drawing/2014/main" id="{0FD10BB4-D57E-4372-8E10-AC15DC09615A}"/>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66020939-F172-405E-A418-A87CE5D908B7}"/>
              </a:ext>
            </a:extLst>
          </p:cNvPr>
          <p:cNvSpPr>
            <a:spLocks noGrp="1"/>
          </p:cNvSpPr>
          <p:nvPr>
            <p:ph type="ftr" sz="quarter" idx="11"/>
          </p:nvPr>
        </p:nvSpPr>
        <p:spPr>
          <a:xfrm>
            <a:off x="812290" y="5797769"/>
            <a:ext cx="3808348" cy="365125"/>
          </a:xfrm>
          <a:prstGeom prst="rect">
            <a:avLst/>
          </a:prstGeom>
        </p:spPr>
        <p:txBody>
          <a:bodyPr/>
          <a:lstStyle/>
          <a:p>
            <a:r>
              <a:rPr lang="en-US" dirty="0"/>
              <a:t>ADD A FOOTER</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6" name="Slide Number Placeholder 5">
            <a:extLst>
              <a:ext uri="{FF2B5EF4-FFF2-40B4-BE49-F238E27FC236}">
                <a16:creationId xmlns:a16="http://schemas.microsoft.com/office/drawing/2014/main" id="{E0210624-61F8-48B2-BD00-D3BC39DEBDCF}"/>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Tree>
    <p:extLst>
      <p:ext uri="{BB962C8B-B14F-4D97-AF65-F5344CB8AC3E}">
        <p14:creationId xmlns:p14="http://schemas.microsoft.com/office/powerpoint/2010/main" val="213970461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anchor="ctr" anchorCtr="0">
            <a:noAutofit/>
          </a:bodyPr>
          <a:lstStyle>
            <a:lvl1pPr marL="0" indent="0" algn="ctr">
              <a:buNone/>
              <a:defRPr sz="1400"/>
            </a:lvl1pPr>
          </a:lstStyle>
          <a:p>
            <a:r>
              <a:rPr lang="ar-SA" smtClean="0"/>
              <a:t>انقر فوق الأيقونة لإضافة صورة</a:t>
            </a:r>
            <a:endParaRPr lang="ru-RU"/>
          </a:p>
        </p:txBody>
      </p:sp>
      <p:sp>
        <p:nvSpPr>
          <p:cNvPr id="24" name="Oval 23">
            <a:extLst>
              <a:ext uri="{FF2B5EF4-FFF2-40B4-BE49-F238E27FC236}">
                <a16:creationId xmlns:a16="http://schemas.microsoft.com/office/drawing/2014/main"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6910023" y="90805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0" name="Freeform: Shape 9">
            <a:extLst>
              <a:ext uri="{FF2B5EF4-FFF2-40B4-BE49-F238E27FC236}">
                <a16:creationId xmlns:a16="http://schemas.microsoft.com/office/drawing/2014/main"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dirty="0"/>
          </a:p>
        </p:txBody>
      </p:sp>
      <p:sp>
        <p:nvSpPr>
          <p:cNvPr id="13" name="Freeform: Shape 12">
            <a:extLst>
              <a:ext uri="{FF2B5EF4-FFF2-40B4-BE49-F238E27FC236}">
                <a16:creationId xmlns:a16="http://schemas.microsoft.com/office/drawing/2014/main"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dirty="0"/>
          </a:p>
        </p:txBody>
      </p:sp>
      <p:sp>
        <p:nvSpPr>
          <p:cNvPr id="16" name="Text Placeholder 14">
            <a:extLst>
              <a:ext uri="{FF2B5EF4-FFF2-40B4-BE49-F238E27FC236}">
                <a16:creationId xmlns:a16="http://schemas.microsoft.com/office/drawing/2014/main" id="{F469DEB5-CC79-4D71-8360-0B10B34244B7}"/>
              </a:ext>
            </a:extLst>
          </p:cNvPr>
          <p:cNvSpPr>
            <a:spLocks noGrp="1"/>
          </p:cNvSpPr>
          <p:nvPr userDrawn="1">
            <p:ph type="body" sz="quarter" idx="13"/>
          </p:nvPr>
        </p:nvSpPr>
        <p:spPr>
          <a:xfrm>
            <a:off x="6910023" y="2050475"/>
            <a:ext cx="4548187" cy="639683"/>
          </a:xfrm>
        </p:spPr>
        <p:txBody>
          <a:bodyPr>
            <a:normAutofit/>
          </a:bodyPr>
          <a:lstStyle>
            <a:lvl1pPr marL="0" indent="0">
              <a:buNone/>
              <a:defRPr sz="1800" b="1" i="0"/>
            </a:lvl1pPr>
          </a:lstStyle>
          <a:p>
            <a:pPr lvl="0"/>
            <a:r>
              <a:rPr lang="ar-SA" smtClean="0"/>
              <a:t>تحرير أنماط النص الرئيسي</a:t>
            </a:r>
          </a:p>
        </p:txBody>
      </p:sp>
      <p:sp>
        <p:nvSpPr>
          <p:cNvPr id="17" name="Text Placeholder 14">
            <a:extLst>
              <a:ext uri="{FF2B5EF4-FFF2-40B4-BE49-F238E27FC236}">
                <a16:creationId xmlns:a16="http://schemas.microsoft.com/office/drawing/2014/main" id="{9EE0722D-F13C-4FFB-9E31-CC024B92E6CD}"/>
              </a:ext>
            </a:extLst>
          </p:cNvPr>
          <p:cNvSpPr>
            <a:spLocks noGrp="1"/>
          </p:cNvSpPr>
          <p:nvPr userDrawn="1">
            <p:ph type="body" sz="quarter" idx="14"/>
          </p:nvPr>
        </p:nvSpPr>
        <p:spPr>
          <a:xfrm>
            <a:off x="6910023" y="2839714"/>
            <a:ext cx="4548187" cy="2916952"/>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ar-SA" smtClean="0"/>
              <a:t>تحرير أنماط النص الرئيسي</a:t>
            </a:r>
          </a:p>
        </p:txBody>
      </p:sp>
      <p:sp>
        <p:nvSpPr>
          <p:cNvPr id="3" name="Graphic 22">
            <a:extLst>
              <a:ext uri="{FF2B5EF4-FFF2-40B4-BE49-F238E27FC236}">
                <a16:creationId xmlns:a16="http://schemas.microsoft.com/office/drawing/2014/main" id="{827885C7-FA6F-4513-83BC-BEAD42F63D5B}"/>
              </a:ext>
            </a:extLst>
          </p:cNvPr>
          <p:cNvSpPr/>
          <p:nvPr userDrawn="1"/>
        </p:nvSpPr>
        <p:spPr>
          <a:xfrm>
            <a:off x="6981947" y="172667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22" name="Freeform: Shape 21">
            <a:extLst>
              <a:ext uri="{FF2B5EF4-FFF2-40B4-BE49-F238E27FC236}">
                <a16:creationId xmlns:a16="http://schemas.microsoft.com/office/drawing/2014/main"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ar-SA" smtClean="0"/>
              <a:t>انقر فوق الأيقونة لإضافة صورة</a:t>
            </a:r>
            <a:endParaRPr lang="ru-RU"/>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815853"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8" name="Text Placeholder 14">
            <a:extLst>
              <a:ext uri="{FF2B5EF4-FFF2-40B4-BE49-F238E27FC236}">
                <a16:creationId xmlns:a16="http://schemas.microsoft.com/office/drawing/2014/main" id="{82903A57-2768-42F8-A5EA-4C19B9049850}"/>
              </a:ext>
            </a:extLst>
          </p:cNvPr>
          <p:cNvSpPr>
            <a:spLocks noGrp="1"/>
          </p:cNvSpPr>
          <p:nvPr>
            <p:ph type="body" sz="quarter" idx="15"/>
          </p:nvPr>
        </p:nvSpPr>
        <p:spPr>
          <a:xfrm>
            <a:off x="830067" y="3889184"/>
            <a:ext cx="4548187" cy="1708223"/>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ar-SA" smtClean="0"/>
              <a:t>تحرير أنماط النص الرئيسي</a:t>
            </a:r>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9" name="Freeform: Shape 28">
            <a:extLst>
              <a:ext uri="{FF2B5EF4-FFF2-40B4-BE49-F238E27FC236}">
                <a16:creationId xmlns:a16="http://schemas.microsoft.com/office/drawing/2014/main"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6" name="Freeform: Shape 25">
            <a:extLst>
              <a:ext uri="{FF2B5EF4-FFF2-40B4-BE49-F238E27FC236}">
                <a16:creationId xmlns:a16="http://schemas.microsoft.com/office/drawing/2014/main"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8" name="Text Placeholder 26">
            <a:extLst>
              <a:ext uri="{FF2B5EF4-FFF2-40B4-BE49-F238E27FC236}">
                <a16:creationId xmlns:a16="http://schemas.microsoft.com/office/drawing/2014/main" id="{5F10B1F7-5633-4C8B-A868-72D9C782CBA6}"/>
              </a:ext>
            </a:extLst>
          </p:cNvPr>
          <p:cNvSpPr>
            <a:spLocks noGrp="1"/>
          </p:cNvSpPr>
          <p:nvPr userDrawn="1">
            <p:ph type="body" sz="quarter" idx="16"/>
          </p:nvPr>
        </p:nvSpPr>
        <p:spPr>
          <a:xfrm>
            <a:off x="811115" y="2374900"/>
            <a:ext cx="4565650" cy="701675"/>
          </a:xfrm>
        </p:spPr>
        <p:txBody>
          <a:bodyPr>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ar-SA" smtClean="0"/>
              <a:t>تحرير أنماط النص الرئيسي</a:t>
            </a:r>
          </a:p>
        </p:txBody>
      </p:sp>
      <p:sp>
        <p:nvSpPr>
          <p:cNvPr id="31" name="Text Placeholder 29">
            <a:extLst>
              <a:ext uri="{FF2B5EF4-FFF2-40B4-BE49-F238E27FC236}">
                <a16:creationId xmlns:a16="http://schemas.microsoft.com/office/drawing/2014/main" id="{CBA9BCD0-48BA-4D5B-8871-61204EACE422}"/>
              </a:ext>
            </a:extLst>
          </p:cNvPr>
          <p:cNvSpPr>
            <a:spLocks noGrp="1"/>
          </p:cNvSpPr>
          <p:nvPr userDrawn="1">
            <p:ph type="body" sz="quarter" idx="17"/>
          </p:nvPr>
        </p:nvSpPr>
        <p:spPr>
          <a:xfrm>
            <a:off x="811115" y="3165301"/>
            <a:ext cx="4583113" cy="689525"/>
          </a:xfrm>
        </p:spPr>
        <p:txBody>
          <a:bodyPr/>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a:r>
              <a:rPr lang="ar-SA" smtClean="0"/>
              <a:t>تحرير أنماط النص الرئيسي</a:t>
            </a:r>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31850" y="781050"/>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a16="http://schemas.microsoft.com/office/drawing/2014/main" id="{40DFDBBD-D278-4F5A-BD28-172F5B157E88}"/>
              </a:ext>
            </a:extLst>
          </p:cNvPr>
          <p:cNvSpPr>
            <a:spLocks noGrp="1"/>
          </p:cNvSpPr>
          <p:nvPr>
            <p:ph type="body" idx="1" hasCustomPrompt="1"/>
          </p:nvPr>
        </p:nvSpPr>
        <p:spPr>
          <a:xfrm>
            <a:off x="993286"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 TITLE</a:t>
            </a:r>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30066" y="1898650"/>
            <a:ext cx="10515599" cy="701675"/>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ar-SA" smtClean="0"/>
              <a:t>تحرير أنماط النص الرئيسي</a:t>
            </a:r>
          </a:p>
        </p:txBody>
      </p:sp>
      <p:sp>
        <p:nvSpPr>
          <p:cNvPr id="22" name="Graphic 19">
            <a:extLst>
              <a:ext uri="{FF2B5EF4-FFF2-40B4-BE49-F238E27FC236}">
                <a16:creationId xmlns:a16="http://schemas.microsoft.com/office/drawing/2014/main"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55960"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a16="http://schemas.microsoft.com/office/drawing/2014/main" id="{D0525F80-1CD7-406E-A2B0-ACB0CD78A32C}"/>
              </a:ext>
            </a:extLst>
          </p:cNvPr>
          <p:cNvSpPr>
            <a:spLocks noGrp="1"/>
          </p:cNvSpPr>
          <p:nvPr>
            <p:ph type="body" sz="quarter" idx="20"/>
          </p:nvPr>
        </p:nvSpPr>
        <p:spPr>
          <a:xfrm>
            <a:off x="811311"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ar-SA" smtClean="0"/>
              <a:t>تحرير أنماط النص الرئيسي</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p:nvPr>
        </p:nvSpPr>
        <p:spPr>
          <a:xfrm>
            <a:off x="5973985"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ar-SA" smtClean="0"/>
              <a:t>تحرير أنماط النص الرئيسي</a:t>
            </a:r>
          </a:p>
        </p:txBody>
      </p:sp>
      <p:grpSp>
        <p:nvGrpSpPr>
          <p:cNvPr id="41" name="Graphic 39">
            <a:extLst>
              <a:ext uri="{FF2B5EF4-FFF2-40B4-BE49-F238E27FC236}">
                <a16:creationId xmlns:a16="http://schemas.microsoft.com/office/drawing/2014/main"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5642753" y="1474969"/>
            <a:ext cx="4395258" cy="676275"/>
          </a:xfrm>
        </p:spPr>
        <p:txBody>
          <a:bodyPr anchor="b">
            <a:normAutofit/>
          </a:bodyPr>
          <a:lstStyle>
            <a:lvl1pPr algn="l">
              <a:defRPr sz="4000"/>
            </a:lvl1pPr>
          </a:lstStyle>
          <a:p>
            <a:r>
              <a:rPr lang="en-US" dirty="0"/>
              <a:t>CHART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5649889" y="2592569"/>
            <a:ext cx="5630885" cy="70167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ar-SA" smtClean="0"/>
              <a:t>تحرير أنماط النص الرئيسي</a:t>
            </a:r>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26385"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30%</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hasCustomPrompt="1"/>
          </p:nvPr>
        </p:nvSpPr>
        <p:spPr>
          <a:xfrm>
            <a:off x="6126386"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3" name="Text Placeholder 2">
            <a:extLst>
              <a:ext uri="{FF2B5EF4-FFF2-40B4-BE49-F238E27FC236}">
                <a16:creationId xmlns:a16="http://schemas.microsoft.com/office/drawing/2014/main" id="{E9080FED-3BFC-4CCC-8B5A-A2942CA5CF36}"/>
              </a:ext>
            </a:extLst>
          </p:cNvPr>
          <p:cNvSpPr>
            <a:spLocks noGrp="1"/>
          </p:cNvSpPr>
          <p:nvPr>
            <p:ph type="body" idx="22" hasCustomPrompt="1"/>
          </p:nvPr>
        </p:nvSpPr>
        <p:spPr>
          <a:xfrm>
            <a:off x="6126410"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25" name="Text Placeholder 26">
            <a:extLst>
              <a:ext uri="{FF2B5EF4-FFF2-40B4-BE49-F238E27FC236}">
                <a16:creationId xmlns:a16="http://schemas.microsoft.com/office/drawing/2014/main" id="{E7EC8229-D712-4FD1-990B-9212FC211A9B}"/>
              </a:ext>
            </a:extLst>
          </p:cNvPr>
          <p:cNvSpPr>
            <a:spLocks noGrp="1"/>
          </p:cNvSpPr>
          <p:nvPr>
            <p:ph type="body" sz="quarter" idx="23" hasCustomPrompt="1"/>
          </p:nvPr>
        </p:nvSpPr>
        <p:spPr>
          <a:xfrm>
            <a:off x="6126411"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7" name="Text Placeholder 2">
            <a:extLst>
              <a:ext uri="{FF2B5EF4-FFF2-40B4-BE49-F238E27FC236}">
                <a16:creationId xmlns:a16="http://schemas.microsoft.com/office/drawing/2014/main" id="{27341020-DCB7-4CC5-BE55-AAAF421822ED}"/>
              </a:ext>
            </a:extLst>
          </p:cNvPr>
          <p:cNvSpPr>
            <a:spLocks noGrp="1"/>
          </p:cNvSpPr>
          <p:nvPr>
            <p:ph type="body" idx="24" hasCustomPrompt="1"/>
          </p:nvPr>
        </p:nvSpPr>
        <p:spPr>
          <a:xfrm>
            <a:off x="8065899"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25%</a:t>
            </a:r>
          </a:p>
        </p:txBody>
      </p:sp>
      <p:sp>
        <p:nvSpPr>
          <p:cNvPr id="29" name="Text Placeholder 26">
            <a:extLst>
              <a:ext uri="{FF2B5EF4-FFF2-40B4-BE49-F238E27FC236}">
                <a16:creationId xmlns:a16="http://schemas.microsoft.com/office/drawing/2014/main" id="{B1896019-AE20-47E2-AA66-ED9D16B2DAF7}"/>
              </a:ext>
            </a:extLst>
          </p:cNvPr>
          <p:cNvSpPr>
            <a:spLocks noGrp="1"/>
          </p:cNvSpPr>
          <p:nvPr>
            <p:ph type="body" sz="quarter" idx="25" hasCustomPrompt="1"/>
          </p:nvPr>
        </p:nvSpPr>
        <p:spPr>
          <a:xfrm>
            <a:off x="8065900"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2" name="Text Placeholder 2">
            <a:extLst>
              <a:ext uri="{FF2B5EF4-FFF2-40B4-BE49-F238E27FC236}">
                <a16:creationId xmlns:a16="http://schemas.microsoft.com/office/drawing/2014/main" id="{212C49D2-92E0-4567-8BD4-9B8FC0536701}"/>
              </a:ext>
            </a:extLst>
          </p:cNvPr>
          <p:cNvSpPr>
            <a:spLocks noGrp="1"/>
          </p:cNvSpPr>
          <p:nvPr>
            <p:ph type="body" idx="26" hasCustomPrompt="1"/>
          </p:nvPr>
        </p:nvSpPr>
        <p:spPr>
          <a:xfrm>
            <a:off x="8065924"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33" name="Text Placeholder 26">
            <a:extLst>
              <a:ext uri="{FF2B5EF4-FFF2-40B4-BE49-F238E27FC236}">
                <a16:creationId xmlns:a16="http://schemas.microsoft.com/office/drawing/2014/main" id="{6B5DA211-72E1-4B00-AA61-980CE5A34565}"/>
              </a:ext>
            </a:extLst>
          </p:cNvPr>
          <p:cNvSpPr>
            <a:spLocks noGrp="1"/>
          </p:cNvSpPr>
          <p:nvPr>
            <p:ph type="body" sz="quarter" idx="27" hasCustomPrompt="1"/>
          </p:nvPr>
        </p:nvSpPr>
        <p:spPr>
          <a:xfrm>
            <a:off x="8065925"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5" name="Text Placeholder 2">
            <a:extLst>
              <a:ext uri="{FF2B5EF4-FFF2-40B4-BE49-F238E27FC236}">
                <a16:creationId xmlns:a16="http://schemas.microsoft.com/office/drawing/2014/main" id="{A7CF7C63-619A-46EE-AF36-FCA26441A064}"/>
              </a:ext>
            </a:extLst>
          </p:cNvPr>
          <p:cNvSpPr>
            <a:spLocks noGrp="1"/>
          </p:cNvSpPr>
          <p:nvPr>
            <p:ph type="body" idx="28" hasCustomPrompt="1"/>
          </p:nvPr>
        </p:nvSpPr>
        <p:spPr>
          <a:xfrm>
            <a:off x="10005413"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20%</a:t>
            </a:r>
          </a:p>
        </p:txBody>
      </p:sp>
      <p:sp>
        <p:nvSpPr>
          <p:cNvPr id="36" name="Text Placeholder 26">
            <a:extLst>
              <a:ext uri="{FF2B5EF4-FFF2-40B4-BE49-F238E27FC236}">
                <a16:creationId xmlns:a16="http://schemas.microsoft.com/office/drawing/2014/main" id="{92E0EA61-C10D-4760-B03F-F27BCF1FC24C}"/>
              </a:ext>
            </a:extLst>
          </p:cNvPr>
          <p:cNvSpPr>
            <a:spLocks noGrp="1"/>
          </p:cNvSpPr>
          <p:nvPr>
            <p:ph type="body" sz="quarter" idx="29" hasCustomPrompt="1"/>
          </p:nvPr>
        </p:nvSpPr>
        <p:spPr>
          <a:xfrm>
            <a:off x="10005414"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8" name="Text Placeholder 2">
            <a:extLst>
              <a:ext uri="{FF2B5EF4-FFF2-40B4-BE49-F238E27FC236}">
                <a16:creationId xmlns:a16="http://schemas.microsoft.com/office/drawing/2014/main" id="{1A3A14FA-D9E9-4000-B30C-14CADBFE48F6}"/>
              </a:ext>
            </a:extLst>
          </p:cNvPr>
          <p:cNvSpPr>
            <a:spLocks noGrp="1"/>
          </p:cNvSpPr>
          <p:nvPr>
            <p:ph type="body" idx="30" hasCustomPrompt="1"/>
          </p:nvPr>
        </p:nvSpPr>
        <p:spPr>
          <a:xfrm>
            <a:off x="10005438"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5%</a:t>
            </a:r>
          </a:p>
        </p:txBody>
      </p:sp>
      <p:sp>
        <p:nvSpPr>
          <p:cNvPr id="39" name="Text Placeholder 26">
            <a:extLst>
              <a:ext uri="{FF2B5EF4-FFF2-40B4-BE49-F238E27FC236}">
                <a16:creationId xmlns:a16="http://schemas.microsoft.com/office/drawing/2014/main" id="{0FBCB607-92E0-4206-871B-10CAEB3377B3}"/>
              </a:ext>
            </a:extLst>
          </p:cNvPr>
          <p:cNvSpPr>
            <a:spLocks noGrp="1"/>
          </p:cNvSpPr>
          <p:nvPr>
            <p:ph type="body" sz="quarter" idx="31" hasCustomPrompt="1"/>
          </p:nvPr>
        </p:nvSpPr>
        <p:spPr>
          <a:xfrm>
            <a:off x="10005439"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19" name="Chart Placeholder 18">
            <a:extLst>
              <a:ext uri="{FF2B5EF4-FFF2-40B4-BE49-F238E27FC236}">
                <a16:creationId xmlns:a16="http://schemas.microsoft.com/office/drawing/2014/main" id="{08CD548A-F4DA-41C7-BC55-620C696D5A6A}"/>
              </a:ext>
            </a:extLst>
          </p:cNvPr>
          <p:cNvSpPr>
            <a:spLocks noGrp="1"/>
          </p:cNvSpPr>
          <p:nvPr>
            <p:ph type="chart" sz="quarter" idx="32"/>
          </p:nvPr>
        </p:nvSpPr>
        <p:spPr>
          <a:xfrm>
            <a:off x="911225" y="908050"/>
            <a:ext cx="4284663" cy="4365625"/>
          </a:xfrm>
        </p:spPr>
        <p:txBody>
          <a:bodyPr anchor="ctr" anchorCtr="0">
            <a:normAutofit/>
          </a:bodyPr>
          <a:lstStyle>
            <a:lvl1pPr marL="0" indent="0" algn="ctr">
              <a:buNone/>
              <a:defRPr sz="1600">
                <a:solidFill>
                  <a:schemeClr val="tx1">
                    <a:lumMod val="50000"/>
                    <a:lumOff val="50000"/>
                  </a:schemeClr>
                </a:solidFill>
              </a:defRPr>
            </a:lvl1pPr>
          </a:lstStyle>
          <a:p>
            <a:r>
              <a:rPr lang="ar-SA" smtClean="0"/>
              <a:t>انقر فوق الأيقونة لإضافة مخطط</a:t>
            </a:r>
            <a:endParaRPr lang="ru-RU" dirty="0"/>
          </a:p>
        </p:txBody>
      </p:sp>
      <p:grpSp>
        <p:nvGrpSpPr>
          <p:cNvPr id="41" name="Graphic 39">
            <a:extLst>
              <a:ext uri="{FF2B5EF4-FFF2-40B4-BE49-F238E27FC236}">
                <a16:creationId xmlns:a16="http://schemas.microsoft.com/office/drawing/2014/main" id="{D0A213E0-4DC9-4F6A-98B8-21DE9AE2D9B0}"/>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0">
            <a:extLst>
              <a:ext uri="{FF2B5EF4-FFF2-40B4-BE49-F238E27FC236}">
                <a16:creationId xmlns:a16="http://schemas.microsoft.com/office/drawing/2014/main" id="{33AA43FA-C2DC-406C-BFE6-A2A804112236}"/>
              </a:ext>
            </a:extLst>
          </p:cNvPr>
          <p:cNvSpPr/>
          <p:nvPr/>
        </p:nvSpPr>
        <p:spPr>
          <a:xfrm>
            <a:off x="5731819" y="2267879"/>
            <a:ext cx="3016875"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endParaRPr lang="ru-RU"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Graphic 12">
            <a:extLst>
              <a:ext uri="{FF2B5EF4-FFF2-40B4-BE49-F238E27FC236}">
                <a16:creationId xmlns:a16="http://schemas.microsoft.com/office/drawing/2014/main"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11744" y="2134675"/>
            <a:ext cx="3403308" cy="676275"/>
          </a:xfrm>
        </p:spPr>
        <p:txBody>
          <a:bodyPr anchor="b">
            <a:normAutofit/>
          </a:bodyPr>
          <a:lstStyle>
            <a:lvl1pPr algn="l">
              <a:defRPr sz="4000"/>
            </a:lvl1pPr>
          </a:lstStyle>
          <a:p>
            <a:r>
              <a:rPr lang="en-US" dirty="0"/>
              <a:t>TABLE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09405" y="3252275"/>
            <a:ext cx="3396171" cy="1846732"/>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ar-SA" smtClean="0"/>
              <a:t>تحرير أنماط النص الرئيسي</a:t>
            </a:r>
          </a:p>
        </p:txBody>
      </p:sp>
      <p:sp>
        <p:nvSpPr>
          <p:cNvPr id="18" name="Table Placeholder 17">
            <a:extLst>
              <a:ext uri="{FF2B5EF4-FFF2-40B4-BE49-F238E27FC236}">
                <a16:creationId xmlns:a16="http://schemas.microsoft.com/office/drawing/2014/main" id="{3AF64257-E00C-4FE5-925B-A78911D1D2B9}"/>
              </a:ext>
            </a:extLst>
          </p:cNvPr>
          <p:cNvSpPr>
            <a:spLocks noGrp="1"/>
          </p:cNvSpPr>
          <p:nvPr>
            <p:ph type="tbl" sz="quarter" idx="17"/>
          </p:nvPr>
        </p:nvSpPr>
        <p:spPr>
          <a:xfrm>
            <a:off x="4724400" y="1493214"/>
            <a:ext cx="6561138" cy="3847135"/>
          </a:xfrm>
        </p:spPr>
        <p:txBody>
          <a:bodyPr anchor="ctr" anchorCtr="0">
            <a:normAutofit/>
          </a:bodyPr>
          <a:lstStyle>
            <a:lvl1pPr marL="0" indent="0" algn="ctr">
              <a:buNone/>
              <a:defRPr sz="1600">
                <a:solidFill>
                  <a:schemeClr val="tx1">
                    <a:lumMod val="50000"/>
                    <a:lumOff val="50000"/>
                  </a:schemeClr>
                </a:solidFill>
              </a:defRPr>
            </a:lvl1pPr>
          </a:lstStyle>
          <a:p>
            <a:r>
              <a:rPr lang="ar-SA" smtClean="0"/>
              <a:t>انقر فوق الأيقونة لإضافة جدول</a:t>
            </a:r>
            <a:endParaRPr lang="ru-RU" dirty="0"/>
          </a:p>
        </p:txBody>
      </p:sp>
      <p:grpSp>
        <p:nvGrpSpPr>
          <p:cNvPr id="45" name="Graphic 39">
            <a:extLst>
              <a:ext uri="{FF2B5EF4-FFF2-40B4-BE49-F238E27FC236}">
                <a16:creationId xmlns:a16="http://schemas.microsoft.com/office/drawing/2014/main" id="{2B29CFAD-7DFA-43C8-BC78-F666303C4A65}"/>
              </a:ext>
            </a:extLst>
          </p:cNvPr>
          <p:cNvGrpSpPr/>
          <p:nvPr userDrawn="1"/>
        </p:nvGrpSpPr>
        <p:grpSpPr>
          <a:xfrm flipH="1">
            <a:off x="-3477" y="0"/>
            <a:ext cx="2188800" cy="1933794"/>
            <a:chOff x="10003200" y="0"/>
            <a:chExt cx="2188800" cy="1933794"/>
          </a:xfrm>
        </p:grpSpPr>
        <p:sp>
          <p:nvSpPr>
            <p:cNvPr id="46" name="Freeform: Shape 45">
              <a:extLst>
                <a:ext uri="{FF2B5EF4-FFF2-40B4-BE49-F238E27FC236}">
                  <a16:creationId xmlns:a16="http://schemas.microsoft.com/office/drawing/2014/main"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8" name="Freeform: Shape 47">
              <a:extLst>
                <a:ext uri="{FF2B5EF4-FFF2-40B4-BE49-F238E27FC236}">
                  <a16:creationId xmlns:a16="http://schemas.microsoft.com/office/drawing/2014/main"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9" name="Freeform: Shape 48">
              <a:extLst>
                <a:ext uri="{FF2B5EF4-FFF2-40B4-BE49-F238E27FC236}">
                  <a16:creationId xmlns:a16="http://schemas.microsoft.com/office/drawing/2014/main"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50" name="Freeform: Shape 49">
              <a:extLst>
                <a:ext uri="{FF2B5EF4-FFF2-40B4-BE49-F238E27FC236}">
                  <a16:creationId xmlns:a16="http://schemas.microsoft.com/office/drawing/2014/main"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51" name="Freeform: Shape 50">
              <a:extLst>
                <a:ext uri="{FF2B5EF4-FFF2-40B4-BE49-F238E27FC236}">
                  <a16:creationId xmlns:a16="http://schemas.microsoft.com/office/drawing/2014/main"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4">
            <a:extLst>
              <a:ext uri="{FF2B5EF4-FFF2-40B4-BE49-F238E27FC236}">
                <a16:creationId xmlns:a16="http://schemas.microsoft.com/office/drawing/2014/main" id="{A1820133-6B1B-4297-8A79-2E89B2C7199B}"/>
              </a:ext>
            </a:extLst>
          </p:cNvPr>
          <p:cNvSpPr/>
          <p:nvPr/>
        </p:nvSpPr>
        <p:spPr>
          <a:xfrm>
            <a:off x="895660" y="2912161"/>
            <a:ext cx="27819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endParaRPr lang="ru-RU" dirty="0"/>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a16="http://schemas.microsoft.com/office/drawing/2014/main"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ar-SA" smtClean="0"/>
              <a:t>انقر فوق الأيقونة لإضافة صورة</a:t>
            </a:r>
            <a:endParaRPr lang="ru-RU"/>
          </a:p>
        </p:txBody>
      </p:sp>
      <p:sp>
        <p:nvSpPr>
          <p:cNvPr id="46" name="Freeform: Shape 45">
            <a:extLst>
              <a:ext uri="{FF2B5EF4-FFF2-40B4-BE49-F238E27FC236}">
                <a16:creationId xmlns:a16="http://schemas.microsoft.com/office/drawing/2014/main"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a:p>
        </p:txBody>
      </p:sp>
      <p:sp>
        <p:nvSpPr>
          <p:cNvPr id="24" name="Oval 23">
            <a:extLst>
              <a:ext uri="{FF2B5EF4-FFF2-40B4-BE49-F238E27FC236}">
                <a16:creationId xmlns:a16="http://schemas.microsoft.com/office/drawing/2014/main"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21" name="Text Placeholder 26">
            <a:extLst>
              <a:ext uri="{FF2B5EF4-FFF2-40B4-BE49-F238E27FC236}">
                <a16:creationId xmlns:a16="http://schemas.microsoft.com/office/drawing/2014/main" id="{78B29DA7-7E72-4576-8F68-91B70D11C8FD}"/>
              </a:ext>
            </a:extLst>
          </p:cNvPr>
          <p:cNvSpPr>
            <a:spLocks noGrp="1"/>
          </p:cNvSpPr>
          <p:nvPr>
            <p:ph type="body" sz="quarter" idx="16"/>
          </p:nvPr>
        </p:nvSpPr>
        <p:spPr>
          <a:xfrm>
            <a:off x="2412987" y="5718810"/>
            <a:ext cx="7366026" cy="946532"/>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ar-SA" smtClean="0"/>
              <a:t>تحرير أنماط النص الرئيسي</a:t>
            </a:r>
          </a:p>
        </p:txBody>
      </p:sp>
      <p:pic>
        <p:nvPicPr>
          <p:cNvPr id="22" name="Graphic 21">
            <a:extLst>
              <a:ext uri="{FF2B5EF4-FFF2-40B4-BE49-F238E27FC236}">
                <a16:creationId xmlns:a16="http://schemas.microsoft.com/office/drawing/2014/main" id="{B091E01B-B80B-4194-AC2B-41043EC597D2}"/>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762500" y="5155439"/>
            <a:ext cx="2667000" cy="139903"/>
          </a:xfrm>
          <a:prstGeom prst="rect">
            <a:avLst/>
          </a:prstGeom>
        </p:spPr>
      </p:pic>
      <p:sp>
        <p:nvSpPr>
          <p:cNvPr id="40" name="Freeform: Shape 39">
            <a:extLst>
              <a:ext uri="{FF2B5EF4-FFF2-40B4-BE49-F238E27FC236}">
                <a16:creationId xmlns:a16="http://schemas.microsoft.com/office/drawing/2014/main"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Content">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Graphic 12">
            <a:extLst>
              <a:ext uri="{FF2B5EF4-FFF2-40B4-BE49-F238E27FC236}">
                <a16:creationId xmlns:a16="http://schemas.microsoft.com/office/drawing/2014/main"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8" name="Media Placeholder 7">
            <a:extLst>
              <a:ext uri="{FF2B5EF4-FFF2-40B4-BE49-F238E27FC236}">
                <a16:creationId xmlns:a16="http://schemas.microsoft.com/office/drawing/2014/main" id="{FBCC61A6-FEB7-4CD2-9686-FB5F1EB66A10}"/>
              </a:ext>
            </a:extLst>
          </p:cNvPr>
          <p:cNvSpPr>
            <a:spLocks noGrp="1"/>
          </p:cNvSpPr>
          <p:nvPr>
            <p:ph type="media" sz="quarter" idx="17"/>
          </p:nvPr>
        </p:nvSpPr>
        <p:spPr>
          <a:xfrm>
            <a:off x="911225" y="908050"/>
            <a:ext cx="10369550" cy="4660900"/>
          </a:xfrm>
        </p:spPr>
        <p:txBody>
          <a:bodyPr anchor="ctr" anchorCtr="0">
            <a:normAutofit/>
          </a:bodyPr>
          <a:lstStyle>
            <a:lvl1pPr marL="0" indent="0" algn="ctr">
              <a:buNone/>
              <a:defRPr sz="1600">
                <a:solidFill>
                  <a:schemeClr val="tx1">
                    <a:lumMod val="50000"/>
                    <a:lumOff val="50000"/>
                  </a:schemeClr>
                </a:solidFill>
              </a:defRPr>
            </a:lvl1pPr>
          </a:lstStyle>
          <a:p>
            <a:r>
              <a:rPr lang="ar-SA" smtClean="0"/>
              <a:t>انقر فوق الأيقونة لإضافة وسائط</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1" name="Freeform: Shape 10">
            <a:extLst>
              <a:ext uri="{FF2B5EF4-FFF2-40B4-BE49-F238E27FC236}">
                <a16:creationId xmlns:a16="http://schemas.microsoft.com/office/drawing/2014/main"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endParaRPr lang="ru-RU" dirty="0"/>
          </a:p>
        </p:txBody>
      </p:sp>
      <p:sp>
        <p:nvSpPr>
          <p:cNvPr id="15" name="Freeform: Shape 14">
            <a:extLst>
              <a:ext uri="{FF2B5EF4-FFF2-40B4-BE49-F238E27FC236}">
                <a16:creationId xmlns:a16="http://schemas.microsoft.com/office/drawing/2014/main"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endParaRPr lang="ru-RU" dirty="0"/>
          </a:p>
        </p:txBody>
      </p:sp>
      <p:sp>
        <p:nvSpPr>
          <p:cNvPr id="17" name="Freeform: Shape 16">
            <a:extLst>
              <a:ext uri="{FF2B5EF4-FFF2-40B4-BE49-F238E27FC236}">
                <a16:creationId xmlns:a16="http://schemas.microsoft.com/office/drawing/2014/main"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endParaRPr lang="ru-RU" dirty="0"/>
          </a:p>
        </p:txBody>
      </p:sp>
      <p:sp>
        <p:nvSpPr>
          <p:cNvPr id="18" name="Freeform: Shape 17">
            <a:extLst>
              <a:ext uri="{FF2B5EF4-FFF2-40B4-BE49-F238E27FC236}">
                <a16:creationId xmlns:a16="http://schemas.microsoft.com/office/drawing/2014/main"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endParaRPr lang="ru-RU" dirty="0"/>
          </a:p>
        </p:txBody>
      </p:sp>
      <p:sp>
        <p:nvSpPr>
          <p:cNvPr id="19" name="Title 2">
            <a:extLst>
              <a:ext uri="{FF2B5EF4-FFF2-40B4-BE49-F238E27FC236}">
                <a16:creationId xmlns:a16="http://schemas.microsoft.com/office/drawing/2014/main" id="{3A926948-B9C1-4E84-AF0F-40965A132C47}"/>
              </a:ext>
            </a:extLst>
          </p:cNvPr>
          <p:cNvSpPr>
            <a:spLocks noGrp="1"/>
          </p:cNvSpPr>
          <p:nvPr>
            <p:ph type="title"/>
          </p:nvPr>
        </p:nvSpPr>
        <p:spPr>
          <a:xfrm>
            <a:off x="2412986" y="5707145"/>
            <a:ext cx="7366027" cy="853993"/>
          </a:xfrm>
        </p:spPr>
        <p:txBody>
          <a:bodyPr anchor="t" anchorCtr="0">
            <a:normAutofit/>
          </a:bodyPr>
          <a:lstStyle>
            <a:lvl1pPr marL="0" indent="0" algn="ctr">
              <a:buFont typeface="Arial" panose="020B0604020202020204" pitchFamily="34" charset="0"/>
              <a:buNone/>
              <a:defRPr sz="1800">
                <a:solidFill>
                  <a:schemeClr val="accent1"/>
                </a:solidFill>
                <a:latin typeface="+mn-lt"/>
              </a:defRPr>
            </a:lvl1pPr>
          </a:lstStyle>
          <a:p>
            <a:r>
              <a:rPr lang="ar-SA" smtClean="0"/>
              <a:t>انقر لتحرير نمط العنوان الرئيسي</a:t>
            </a:r>
            <a:endParaRPr lang="ru-RU"/>
          </a:p>
        </p:txBody>
      </p:sp>
      <p:grpSp>
        <p:nvGrpSpPr>
          <p:cNvPr id="10" name="Group 9">
            <a:extLst>
              <a:ext uri="{FF2B5EF4-FFF2-40B4-BE49-F238E27FC236}">
                <a16:creationId xmlns:a16="http://schemas.microsoft.com/office/drawing/2014/main" id="{223A17C7-5A8B-4D9D-AC8A-2486018F3FB8}"/>
              </a:ext>
            </a:extLst>
          </p:cNvPr>
          <p:cNvGrpSpPr/>
          <p:nvPr userDrawn="1"/>
        </p:nvGrpSpPr>
        <p:grpSpPr>
          <a:xfrm>
            <a:off x="-18799" y="2319272"/>
            <a:ext cx="2884236" cy="2824836"/>
            <a:chOff x="-18799" y="2319272"/>
            <a:chExt cx="2884236" cy="2824836"/>
          </a:xfrm>
        </p:grpSpPr>
        <p:sp>
          <p:nvSpPr>
            <p:cNvPr id="3" name="Freeform: Shape 2">
              <a:extLst>
                <a:ext uri="{FF2B5EF4-FFF2-40B4-BE49-F238E27FC236}">
                  <a16:creationId xmlns:a16="http://schemas.microsoft.com/office/drawing/2014/main"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endParaRPr lang="ru-RU"/>
            </a:p>
          </p:txBody>
        </p:sp>
        <p:sp>
          <p:nvSpPr>
            <p:cNvPr id="4" name="Freeform: Shape 3">
              <a:extLst>
                <a:ext uri="{FF2B5EF4-FFF2-40B4-BE49-F238E27FC236}">
                  <a16:creationId xmlns:a16="http://schemas.microsoft.com/office/drawing/2014/main"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endParaRPr lang="ru-RU"/>
            </a:p>
          </p:txBody>
        </p:sp>
        <p:sp>
          <p:nvSpPr>
            <p:cNvPr id="5" name="Freeform: Shape 4">
              <a:extLst>
                <a:ext uri="{FF2B5EF4-FFF2-40B4-BE49-F238E27FC236}">
                  <a16:creationId xmlns:a16="http://schemas.microsoft.com/office/drawing/2014/main"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endParaRPr lang="ru-RU"/>
            </a:p>
          </p:txBody>
        </p:sp>
        <p:sp>
          <p:nvSpPr>
            <p:cNvPr id="9" name="Freeform: Shape 8">
              <a:extLst>
                <a:ext uri="{FF2B5EF4-FFF2-40B4-BE49-F238E27FC236}">
                  <a16:creationId xmlns:a16="http://schemas.microsoft.com/office/drawing/2014/main"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endParaRPr lang="ru-RU"/>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ru-RU" dirty="0"/>
          </a:p>
        </p:txBody>
      </p:sp>
      <p:sp>
        <p:nvSpPr>
          <p:cNvPr id="3" name="Text Placeholder 2">
            <a:extLst>
              <a:ext uri="{FF2B5EF4-FFF2-40B4-BE49-F238E27FC236}">
                <a16:creationId xmlns:a16="http://schemas.microsoft.com/office/drawing/2014/main"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ru-RU" dirty="0"/>
              <a:t>MM.DD.20XX</a:t>
            </a:r>
          </a:p>
        </p:txBody>
      </p:sp>
      <p:sp>
        <p:nvSpPr>
          <p:cNvPr id="6" name="Slide Number Placeholder 5">
            <a:extLst>
              <a:ext uri="{FF2B5EF4-FFF2-40B4-BE49-F238E27FC236}">
                <a16:creationId xmlns:a16="http://schemas.microsoft.com/office/drawing/2014/main"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fld id="{D495E168-DA5E-4888-8D8A-92B118324C14}" type="slidenum">
              <a:rPr lang="ru-RU" smtClean="0"/>
              <a:pPr/>
              <a:t>‹#›</a:t>
            </a:fld>
            <a:endParaRPr lang="ru-RU" dirty="0"/>
          </a:p>
        </p:txBody>
      </p:sp>
      <p:sp>
        <p:nvSpPr>
          <p:cNvPr id="11" name="Footer Placeholder 4">
            <a:extLst>
              <a:ext uri="{FF2B5EF4-FFF2-40B4-BE49-F238E27FC236}">
                <a16:creationId xmlns:a16="http://schemas.microsoft.com/office/drawing/2014/main"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r>
              <a:rPr lang="en-US" dirty="0"/>
              <a:t>ADD A FOOTER</a:t>
            </a:r>
            <a:endParaRPr lang="ru-RU" dirty="0"/>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Lst>
  <p:hf hdr="0" dt="0"/>
  <p:txStyles>
    <p:titleStyle>
      <a:lvl1pPr algn="l" defTabSz="914400" rtl="1"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C9CC-E38A-467A-8F1C-459375F5EDFF}"/>
              </a:ext>
            </a:extLst>
          </p:cNvPr>
          <p:cNvSpPr>
            <a:spLocks noGrp="1"/>
          </p:cNvSpPr>
          <p:nvPr>
            <p:ph type="title"/>
          </p:nvPr>
        </p:nvSpPr>
        <p:spPr>
          <a:xfrm>
            <a:off x="461705" y="1186537"/>
            <a:ext cx="5690680" cy="1517356"/>
          </a:xfrm>
        </p:spPr>
        <p:txBody>
          <a:bodyPr/>
          <a:lstStyle/>
          <a:p>
            <a:r>
              <a:rPr lang="ar-SY" sz="2800" dirty="0"/>
              <a:t>تأثير السمنة على السلوكيات العدوانية عند المراهقين</a:t>
            </a:r>
            <a:br>
              <a:rPr lang="ar-SY" sz="2800" dirty="0"/>
            </a:br>
            <a:r>
              <a:rPr lang="en-US" sz="2800" dirty="0"/>
              <a:t>Effect of obesity on aggressive behaviors in adolescents</a:t>
            </a:r>
          </a:p>
        </p:txBody>
      </p:sp>
      <p:sp>
        <p:nvSpPr>
          <p:cNvPr id="6" name="Text Placeholder 5">
            <a:extLst>
              <a:ext uri="{FF2B5EF4-FFF2-40B4-BE49-F238E27FC236}">
                <a16:creationId xmlns:a16="http://schemas.microsoft.com/office/drawing/2014/main" id="{CDD6760C-D868-43F4-99FB-1B78C91F8FE1}"/>
              </a:ext>
            </a:extLst>
          </p:cNvPr>
          <p:cNvSpPr>
            <a:spLocks noGrp="1"/>
          </p:cNvSpPr>
          <p:nvPr>
            <p:ph type="body" sz="quarter" idx="13"/>
          </p:nvPr>
        </p:nvSpPr>
        <p:spPr/>
        <p:txBody>
          <a:bodyPr>
            <a:noAutofit/>
          </a:bodyPr>
          <a:lstStyle/>
          <a:p>
            <a:endParaRPr lang="ar-SY" sz="1800" dirty="0"/>
          </a:p>
          <a:p>
            <a:r>
              <a:rPr lang="ar-SY" sz="1800" dirty="0"/>
              <a:t>إعـداد </a:t>
            </a:r>
            <a:r>
              <a:rPr lang="ar-SY" sz="1800" dirty="0" smtClean="0"/>
              <a:t>:</a:t>
            </a:r>
            <a:endParaRPr lang="ar-SY" sz="1800" dirty="0"/>
          </a:p>
          <a:p>
            <a:r>
              <a:rPr lang="ar-SY" sz="1800" dirty="0"/>
              <a:t>مريم سليمان الحسين</a:t>
            </a:r>
          </a:p>
          <a:p>
            <a:r>
              <a:rPr lang="ar-SY" sz="1800" dirty="0" smtClean="0"/>
              <a:t>إشـراف</a:t>
            </a:r>
            <a:endParaRPr lang="ar-SY" sz="1800" dirty="0"/>
          </a:p>
          <a:p>
            <a:r>
              <a:rPr lang="ar-SY" sz="1800" dirty="0"/>
              <a:t>د. نـسـرين مـحـي </a:t>
            </a:r>
            <a:r>
              <a:rPr lang="ar-SY" sz="1800" dirty="0" smtClean="0"/>
              <a:t>مـصـطـفـى </a:t>
            </a:r>
            <a:endParaRPr lang="ar-SY" sz="1800" dirty="0"/>
          </a:p>
        </p:txBody>
      </p:sp>
      <p:sp>
        <p:nvSpPr>
          <p:cNvPr id="3" name="Text Placeholder 2">
            <a:extLst>
              <a:ext uri="{FF2B5EF4-FFF2-40B4-BE49-F238E27FC236}">
                <a16:creationId xmlns:a16="http://schemas.microsoft.com/office/drawing/2014/main" id="{5ECCBAE3-CEA3-4EE0-83F6-41CFC54D2B4A}"/>
              </a:ext>
            </a:extLst>
          </p:cNvPr>
          <p:cNvSpPr>
            <a:spLocks noGrp="1"/>
          </p:cNvSpPr>
          <p:nvPr>
            <p:ph type="body" sz="quarter" idx="20"/>
          </p:nvPr>
        </p:nvSpPr>
        <p:spPr/>
        <p:txBody>
          <a:bodyPr/>
          <a:lstStyle/>
          <a:p>
            <a:r>
              <a:rPr lang="en-US" dirty="0"/>
              <a:t/>
            </a:r>
            <a:br>
              <a:rPr lang="en-US" dirty="0"/>
            </a:br>
            <a:r>
              <a:rPr lang="en-US" dirty="0" smtClean="0"/>
              <a:t>2021</a:t>
            </a:r>
            <a:endParaRPr lang="ru-RU" dirty="0"/>
          </a:p>
        </p:txBody>
      </p:sp>
      <p:pic>
        <p:nvPicPr>
          <p:cNvPr id="12" name="Picture Placeholder 11" descr="Beautiful cliff sea town on sunset">
            <a:extLst>
              <a:ext uri="{FF2B5EF4-FFF2-40B4-BE49-F238E27FC236}">
                <a16:creationId xmlns:a16="http://schemas.microsoft.com/office/drawing/2014/main" id="{A93ACF4C-E9B0-426E-B719-A441974AD9CE}"/>
              </a:ext>
            </a:extLst>
          </p:cNvPr>
          <p:cNvPicPr>
            <a:picLocks noGrp="1" noChangeAspect="1"/>
          </p:cNvPicPr>
          <p:nvPr>
            <p:ph type="pic" sz="quarter" idx="21"/>
          </p:nvPr>
        </p:nvPicPr>
        <p:blipFill rotWithShape="1">
          <a:blip r:embed="rId2"/>
          <a:srcRect l="14573" r="421"/>
          <a:stretch/>
        </p:blipFill>
        <p:spPr>
          <a:xfrm>
            <a:off x="4698080" y="0"/>
            <a:ext cx="7585924" cy="5949573"/>
          </a:xfrm>
        </p:spPr>
      </p:pic>
    </p:spTree>
    <p:extLst>
      <p:ext uri="{BB962C8B-B14F-4D97-AF65-F5344CB8AC3E}">
        <p14:creationId xmlns:p14="http://schemas.microsoft.com/office/powerpoint/2010/main" val="1650012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10</a:t>
            </a:fld>
            <a:endParaRPr lang="ru-RU" dirty="0"/>
          </a:p>
        </p:txBody>
      </p:sp>
      <p:sp>
        <p:nvSpPr>
          <p:cNvPr id="4" name="عنصر نائب للمحتوى 3"/>
          <p:cNvSpPr>
            <a:spLocks noGrp="1"/>
          </p:cNvSpPr>
          <p:nvPr>
            <p:ph idx="1"/>
          </p:nvPr>
        </p:nvSpPr>
        <p:spPr/>
        <p:txBody>
          <a:bodyPr>
            <a:normAutofit lnSpcReduction="10000"/>
          </a:bodyPr>
          <a:lstStyle/>
          <a:p>
            <a:pPr lvl="0"/>
            <a:r>
              <a:rPr lang="ar-SA" sz="3200" dirty="0">
                <a:solidFill>
                  <a:srgbClr val="FF0000"/>
                </a:solidFill>
              </a:rPr>
              <a:t>العوامل النفسية </a:t>
            </a:r>
            <a:r>
              <a:rPr lang="ar-SA" sz="3200" dirty="0"/>
              <a:t>عند تعرض المراهق للإحباط نتيجة فشله أو عدم تحقيقه للأهداف وحاجاته فإنه يعبر عن هذا الإحباط أو يصدر عنه سلوك عدواني.</a:t>
            </a:r>
          </a:p>
          <a:p>
            <a:r>
              <a:rPr lang="ar-SA" sz="3200" dirty="0"/>
              <a:t> </a:t>
            </a:r>
            <a:r>
              <a:rPr lang="ar-SA" sz="3200" dirty="0">
                <a:solidFill>
                  <a:srgbClr val="FF0000"/>
                </a:solidFill>
              </a:rPr>
              <a:t>العوامل البيولوجية </a:t>
            </a:r>
            <a:r>
              <a:rPr lang="ar-SA" sz="3200" dirty="0"/>
              <a:t>التغيرات الجسمية والفيزيولوجية والجنسية التي تحدث في مرحلة المراهقة  والتي تؤثر بصفة كبيرة على مزاج المراهق وحالته الانفعالية فيكون أكثر هيجاناً </a:t>
            </a:r>
            <a:r>
              <a:rPr lang="ar-SA" sz="3200" dirty="0" smtClean="0"/>
              <a:t>وعدوانية</a:t>
            </a:r>
            <a:endParaRPr lang="ar-SY" sz="3200" dirty="0" smtClean="0"/>
          </a:p>
          <a:p>
            <a:r>
              <a:rPr lang="ar-SA" sz="3200" dirty="0" smtClean="0">
                <a:solidFill>
                  <a:srgbClr val="FF0000"/>
                </a:solidFill>
              </a:rPr>
              <a:t>العوامل </a:t>
            </a:r>
            <a:r>
              <a:rPr lang="ar-SA" sz="3200" dirty="0">
                <a:solidFill>
                  <a:srgbClr val="FF0000"/>
                </a:solidFill>
              </a:rPr>
              <a:t>الأسرية </a:t>
            </a:r>
            <a:r>
              <a:rPr lang="ar-SA" sz="3200" dirty="0"/>
              <a:t>جو الأسرة المتفكك يعرض المراهق للسلوك العدواني بأشكاله عكس جو الأسرة </a:t>
            </a:r>
            <a:r>
              <a:rPr lang="ar-SA" sz="3200" dirty="0" smtClean="0"/>
              <a:t>المتماسكة</a:t>
            </a:r>
            <a:endParaRPr lang="ar-SY" sz="3200" dirty="0" smtClean="0"/>
          </a:p>
          <a:p>
            <a:r>
              <a:rPr lang="ar-SA" sz="3200" dirty="0" smtClean="0">
                <a:solidFill>
                  <a:srgbClr val="FF0000"/>
                </a:solidFill>
              </a:rPr>
              <a:t>العوامل </a:t>
            </a:r>
            <a:r>
              <a:rPr lang="ar-SA" sz="3200" dirty="0">
                <a:solidFill>
                  <a:srgbClr val="FF0000"/>
                </a:solidFill>
              </a:rPr>
              <a:t>الطبيعية  </a:t>
            </a:r>
            <a:r>
              <a:rPr lang="ar-SA" sz="3200" dirty="0"/>
              <a:t>يتأثر مزاج المراهق بالعوامل الطبيعية الخارجية, فعندما يقابل شخصا غير محبب له فإنه يغضب وينشر </a:t>
            </a:r>
            <a:r>
              <a:rPr lang="ar-SA" sz="3200" dirty="0" err="1"/>
              <a:t>عدوانيته</a:t>
            </a:r>
            <a:r>
              <a:rPr lang="ar-SA" sz="3200" dirty="0"/>
              <a:t> </a:t>
            </a:r>
          </a:p>
          <a:p>
            <a:pPr lvl="0"/>
            <a:endParaRPr lang="ar-SA" sz="3200" dirty="0"/>
          </a:p>
          <a:p>
            <a:endParaRPr lang="ar-SA" sz="3200" dirty="0"/>
          </a:p>
        </p:txBody>
      </p:sp>
      <p:sp>
        <p:nvSpPr>
          <p:cNvPr id="5" name="عنوان 4"/>
          <p:cNvSpPr>
            <a:spLocks noGrp="1"/>
          </p:cNvSpPr>
          <p:nvPr>
            <p:ph type="title"/>
          </p:nvPr>
        </p:nvSpPr>
        <p:spPr/>
        <p:txBody>
          <a:bodyPr/>
          <a:lstStyle/>
          <a:p>
            <a:pPr algn="ctr"/>
            <a:r>
              <a:rPr lang="ar-SY" dirty="0"/>
              <a:t>العوامل المسببة للسلوك العدواني عند المراهقين</a:t>
            </a:r>
          </a:p>
        </p:txBody>
      </p:sp>
    </p:spTree>
    <p:extLst>
      <p:ext uri="{BB962C8B-B14F-4D97-AF65-F5344CB8AC3E}">
        <p14:creationId xmlns:p14="http://schemas.microsoft.com/office/powerpoint/2010/main" val="1231656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11</a:t>
            </a:fld>
            <a:endParaRPr lang="ru-RU" dirty="0"/>
          </a:p>
        </p:txBody>
      </p:sp>
      <p:sp>
        <p:nvSpPr>
          <p:cNvPr id="4" name="عنصر نائب للمحتوى 3"/>
          <p:cNvSpPr>
            <a:spLocks noGrp="1"/>
          </p:cNvSpPr>
          <p:nvPr>
            <p:ph idx="1"/>
          </p:nvPr>
        </p:nvSpPr>
        <p:spPr>
          <a:xfrm>
            <a:off x="812290" y="2070323"/>
            <a:ext cx="10515600" cy="4351338"/>
          </a:xfrm>
        </p:spPr>
        <p:txBody>
          <a:bodyPr/>
          <a:lstStyle/>
          <a:p>
            <a:r>
              <a:rPr lang="ar-SY" sz="3200" dirty="0"/>
              <a:t>الأطفال الذين يعانون من السمنة, بالمقارنة مع أقرانهم ذوي الوزن الطبيعي ليسوا أكثر عرضة للإصابة بمشاكل طبية فحسب, بل قد </a:t>
            </a:r>
            <a:r>
              <a:rPr lang="ar-SY" sz="3200" dirty="0" smtClean="0"/>
              <a:t>يكونوا </a:t>
            </a:r>
            <a:r>
              <a:rPr lang="ar-SY" sz="3200" dirty="0"/>
              <a:t>أيضاً أكثر عرضة للمشاكل السلوكية, وتحديداً </a:t>
            </a:r>
            <a:r>
              <a:rPr lang="ar-SY" sz="3200" dirty="0" smtClean="0"/>
              <a:t>العدوان</a:t>
            </a:r>
          </a:p>
          <a:p>
            <a:pPr lvl="0"/>
            <a:r>
              <a:rPr lang="ar-SA" sz="3200" dirty="0"/>
              <a:t>تشير الدراسات إلى أن المراهقين الذين يعانون من السمنة يظهرون المزيد من المشكلات السلوكية الخارجية (على سبيل المثال السلوكيات </a:t>
            </a:r>
            <a:r>
              <a:rPr lang="ar-SA" sz="3200" dirty="0" smtClean="0"/>
              <a:t>العدوانية،</a:t>
            </a:r>
            <a:r>
              <a:rPr lang="ar-SY" sz="3200" dirty="0" smtClean="0"/>
              <a:t> </a:t>
            </a:r>
            <a:r>
              <a:rPr lang="ar-SA" sz="3200" dirty="0" smtClean="0"/>
              <a:t>المعارضة</a:t>
            </a:r>
            <a:r>
              <a:rPr lang="ar-SA" sz="3200" dirty="0"/>
              <a:t>) من المراهقين ذوي الوزن الطبيعي </a:t>
            </a:r>
          </a:p>
          <a:p>
            <a:endParaRPr lang="ar-SY" dirty="0"/>
          </a:p>
        </p:txBody>
      </p:sp>
    </p:spTree>
    <p:extLst>
      <p:ext uri="{BB962C8B-B14F-4D97-AF65-F5344CB8AC3E}">
        <p14:creationId xmlns:p14="http://schemas.microsoft.com/office/powerpoint/2010/main" val="2742493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12</a:t>
            </a:fld>
            <a:endParaRPr lang="ru-RU" dirty="0"/>
          </a:p>
        </p:txBody>
      </p:sp>
      <p:sp>
        <p:nvSpPr>
          <p:cNvPr id="4" name="عنصر نائب للمحتوى 3"/>
          <p:cNvSpPr>
            <a:spLocks noGrp="1"/>
          </p:cNvSpPr>
          <p:nvPr>
            <p:ph idx="1"/>
          </p:nvPr>
        </p:nvSpPr>
        <p:spPr/>
        <p:txBody>
          <a:bodyPr>
            <a:normAutofit/>
          </a:bodyPr>
          <a:lstStyle/>
          <a:p>
            <a:r>
              <a:rPr lang="ar-SA" sz="3200" dirty="0"/>
              <a:t>حسب دراسة </a:t>
            </a:r>
            <a:r>
              <a:rPr lang="en-US" sz="3200" dirty="0"/>
              <a:t>Ian Jessen </a:t>
            </a:r>
            <a:r>
              <a:rPr lang="ar-SA" sz="3200" dirty="0"/>
              <a:t>وآخرون في مدارس كندا عام </a:t>
            </a:r>
            <a:r>
              <a:rPr lang="ar-SA" sz="3200" dirty="0">
                <a:solidFill>
                  <a:srgbClr val="FF0000"/>
                </a:solidFill>
              </a:rPr>
              <a:t>(</a:t>
            </a:r>
            <a:r>
              <a:rPr lang="en-US" sz="3200" dirty="0">
                <a:solidFill>
                  <a:srgbClr val="FF0000"/>
                </a:solidFill>
              </a:rPr>
              <a:t>2005</a:t>
            </a:r>
            <a:r>
              <a:rPr lang="ar-SA" sz="3200" dirty="0">
                <a:solidFill>
                  <a:srgbClr val="FF0000"/>
                </a:solidFill>
              </a:rPr>
              <a:t>)</a:t>
            </a:r>
            <a:r>
              <a:rPr lang="ar-SA" sz="3200" dirty="0"/>
              <a:t>تبين أن الأشخاص الذين يعانون من السمنة الذين تتراوح أعمارهم من  </a:t>
            </a:r>
            <a:r>
              <a:rPr lang="en-US" sz="3200" dirty="0">
                <a:solidFill>
                  <a:srgbClr val="FF0000"/>
                </a:solidFill>
              </a:rPr>
              <a:t>15</a:t>
            </a:r>
            <a:r>
              <a:rPr lang="ar-SA" sz="3200" dirty="0"/>
              <a:t>إلى </a:t>
            </a:r>
            <a:r>
              <a:rPr lang="en-US" sz="3200" dirty="0">
                <a:solidFill>
                  <a:srgbClr val="FF0000"/>
                </a:solidFill>
              </a:rPr>
              <a:t>16</a:t>
            </a:r>
            <a:r>
              <a:rPr lang="ar-SA" sz="3200" dirty="0"/>
              <a:t>عام كانوا </a:t>
            </a:r>
            <a:r>
              <a:rPr lang="ar-SA" sz="3200" dirty="0">
                <a:solidFill>
                  <a:srgbClr val="FF0000"/>
                </a:solidFill>
              </a:rPr>
              <a:t>أكثر</a:t>
            </a:r>
            <a:r>
              <a:rPr lang="ar-SA" sz="3200" dirty="0"/>
              <a:t> عرضة للسلوك العدواني من زملائهم ذوي الوزن الطبيعي </a:t>
            </a:r>
          </a:p>
          <a:p>
            <a:r>
              <a:rPr lang="ar-SA" sz="3200" dirty="0"/>
              <a:t>وجدت دراسة </a:t>
            </a:r>
            <a:r>
              <a:rPr lang="en-US" sz="3200" dirty="0"/>
              <a:t>villa </a:t>
            </a:r>
            <a:r>
              <a:rPr lang="en-US" sz="3200" dirty="0">
                <a:solidFill>
                  <a:srgbClr val="FF0000"/>
                </a:solidFill>
              </a:rPr>
              <a:t>2004</a:t>
            </a:r>
            <a:r>
              <a:rPr lang="en-US" sz="3200" dirty="0"/>
              <a:t>)</a:t>
            </a:r>
            <a:r>
              <a:rPr lang="ar-SA" sz="3200" dirty="0"/>
              <a:t> ) إن </a:t>
            </a:r>
            <a:r>
              <a:rPr lang="en-US" sz="3200" dirty="0">
                <a:solidFill>
                  <a:srgbClr val="FF0000"/>
                </a:solidFill>
              </a:rPr>
              <a:t>25</a:t>
            </a:r>
            <a:r>
              <a:rPr lang="ar-SA" sz="3200" dirty="0">
                <a:solidFill>
                  <a:srgbClr val="FF0000"/>
                </a:solidFill>
              </a:rPr>
              <a:t>%</a:t>
            </a:r>
            <a:r>
              <a:rPr lang="ar-SA" sz="3200" dirty="0"/>
              <a:t> من الأطفال الذين يعانون من السمنة أبلغوا عن مشكلات سلوكية خارجية وهو</a:t>
            </a:r>
            <a:r>
              <a:rPr lang="ar-SA" sz="3200" dirty="0">
                <a:solidFill>
                  <a:srgbClr val="FF0000"/>
                </a:solidFill>
              </a:rPr>
              <a:t> أعلى </a:t>
            </a:r>
            <a:r>
              <a:rPr lang="ar-SA" sz="3200" dirty="0"/>
              <a:t>بكثير من </a:t>
            </a:r>
            <a:r>
              <a:rPr lang="en-US" sz="3200" dirty="0">
                <a:solidFill>
                  <a:srgbClr val="FF0000"/>
                </a:solidFill>
              </a:rPr>
              <a:t>11</a:t>
            </a:r>
            <a:r>
              <a:rPr lang="ar-SA" sz="3200" dirty="0">
                <a:solidFill>
                  <a:srgbClr val="FF0000"/>
                </a:solidFill>
              </a:rPr>
              <a:t>%</a:t>
            </a:r>
            <a:r>
              <a:rPr lang="ar-SA" sz="3200" dirty="0"/>
              <a:t> ذكرت من قبل أقرانهم الوزن الطبيعي </a:t>
            </a:r>
          </a:p>
        </p:txBody>
      </p:sp>
    </p:spTree>
    <p:extLst>
      <p:ext uri="{BB962C8B-B14F-4D97-AF65-F5344CB8AC3E}">
        <p14:creationId xmlns:p14="http://schemas.microsoft.com/office/powerpoint/2010/main" val="3250469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13</a:t>
            </a:fld>
            <a:endParaRPr lang="ru-RU" dirty="0"/>
          </a:p>
        </p:txBody>
      </p:sp>
      <p:sp>
        <p:nvSpPr>
          <p:cNvPr id="4" name="عنصر نائب للمحتوى 3"/>
          <p:cNvSpPr>
            <a:spLocks noGrp="1"/>
          </p:cNvSpPr>
          <p:nvPr>
            <p:ph idx="1"/>
          </p:nvPr>
        </p:nvSpPr>
        <p:spPr/>
        <p:txBody>
          <a:bodyPr>
            <a:normAutofit/>
          </a:bodyPr>
          <a:lstStyle/>
          <a:p>
            <a:r>
              <a:rPr lang="ar-SA" sz="3200" dirty="0"/>
              <a:t>نشر (</a:t>
            </a:r>
            <a:r>
              <a:rPr lang="en-US" sz="3200" dirty="0" err="1"/>
              <a:t>Jakicie</a:t>
            </a:r>
            <a:r>
              <a:rPr lang="ar-SA" sz="3200" dirty="0"/>
              <a:t> وآخرون) عام </a:t>
            </a:r>
            <a:r>
              <a:rPr lang="ar-SA" sz="3200" dirty="0">
                <a:solidFill>
                  <a:srgbClr val="FF0000"/>
                </a:solidFill>
              </a:rPr>
              <a:t>۲۰۰۱</a:t>
            </a:r>
            <a:r>
              <a:rPr lang="ar-SA" sz="3200" dirty="0"/>
              <a:t> دراسة تناولت معدلات السمنة لدى الأطفال الذين تقل أعمارهم عن </a:t>
            </a:r>
            <a:r>
              <a:rPr lang="ar-SA" sz="3200" dirty="0">
                <a:solidFill>
                  <a:srgbClr val="FF0000"/>
                </a:solidFill>
              </a:rPr>
              <a:t>5</a:t>
            </a:r>
            <a:r>
              <a:rPr lang="ar-SA" sz="3200" dirty="0"/>
              <a:t> سنوات، واعتمدت على بيانات متوفرة لدى منظمة الصحة العالمية لعدد </a:t>
            </a:r>
            <a:r>
              <a:rPr lang="ar-SA" sz="3200" dirty="0">
                <a:solidFill>
                  <a:srgbClr val="FF0000"/>
                </a:solidFill>
              </a:rPr>
              <a:t>94</a:t>
            </a:r>
            <a:r>
              <a:rPr lang="ar-SA" sz="3200" dirty="0"/>
              <a:t> دولة نامية ولقد تم تحديد السمنة بناء على تجاوز تناسب الوزن إلى الطول مقدار </a:t>
            </a:r>
            <a:r>
              <a:rPr lang="ar-SA" sz="3200" dirty="0" err="1"/>
              <a:t>إنحرافين</a:t>
            </a:r>
            <a:r>
              <a:rPr lang="ar-SA" sz="3200" dirty="0"/>
              <a:t> معيارين طبقا لبيانات المركز الوطني الأمريكي للإحصائيات ومنظمة الصحة العالمية (</a:t>
            </a:r>
            <a:r>
              <a:rPr lang="en-US" sz="3200" dirty="0"/>
              <a:t>NCHS / WHO</a:t>
            </a:r>
            <a:r>
              <a:rPr lang="ar-SA" sz="3200" dirty="0"/>
              <a:t>) خلصت نتائج تلك الدراسة إلى أن معدل السمنة لدى الأطفال </a:t>
            </a:r>
            <a:r>
              <a:rPr lang="ar-SA" sz="3200" dirty="0">
                <a:solidFill>
                  <a:srgbClr val="FF0000"/>
                </a:solidFill>
              </a:rPr>
              <a:t>منذ الولادة إلى 5 سنوات</a:t>
            </a:r>
            <a:r>
              <a:rPr lang="ar-SA" sz="3200" dirty="0"/>
              <a:t> في تلك الدول النامية بلغ </a:t>
            </a:r>
            <a:r>
              <a:rPr lang="ar-SA" sz="3200" dirty="0">
                <a:solidFill>
                  <a:srgbClr val="FF0000"/>
                </a:solidFill>
              </a:rPr>
              <a:t>۳٫۳ %</a:t>
            </a:r>
            <a:endParaRPr lang="ar-SA" sz="3200" baseline="30000" dirty="0">
              <a:solidFill>
                <a:srgbClr val="FF0000"/>
              </a:solidFill>
            </a:endParaRPr>
          </a:p>
          <a:p>
            <a:endParaRPr lang="ar-SY" sz="3200" dirty="0"/>
          </a:p>
        </p:txBody>
      </p:sp>
      <p:sp>
        <p:nvSpPr>
          <p:cNvPr id="5" name="عنوان 4"/>
          <p:cNvSpPr>
            <a:spLocks noGrp="1"/>
          </p:cNvSpPr>
          <p:nvPr>
            <p:ph type="title"/>
          </p:nvPr>
        </p:nvSpPr>
        <p:spPr/>
        <p:txBody>
          <a:bodyPr/>
          <a:lstStyle/>
          <a:p>
            <a:endParaRPr lang="ar-SY"/>
          </a:p>
        </p:txBody>
      </p:sp>
    </p:spTree>
    <p:extLst>
      <p:ext uri="{BB962C8B-B14F-4D97-AF65-F5344CB8AC3E}">
        <p14:creationId xmlns:p14="http://schemas.microsoft.com/office/powerpoint/2010/main" val="3374670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14</a:t>
            </a:fld>
            <a:endParaRPr lang="ru-RU" dirty="0"/>
          </a:p>
        </p:txBody>
      </p:sp>
      <p:sp>
        <p:nvSpPr>
          <p:cNvPr id="4" name="عنصر نائب للمحتوى 3"/>
          <p:cNvSpPr>
            <a:spLocks noGrp="1"/>
          </p:cNvSpPr>
          <p:nvPr>
            <p:ph idx="1"/>
          </p:nvPr>
        </p:nvSpPr>
        <p:spPr/>
        <p:txBody>
          <a:bodyPr>
            <a:normAutofit/>
          </a:bodyPr>
          <a:lstStyle/>
          <a:p>
            <a:pPr marL="285750" indent="-285750"/>
            <a:r>
              <a:rPr lang="ar-SA" sz="3200" dirty="0"/>
              <a:t>غير أن هناك تفاوتاً كبيراً في معدلات السمنة بين الدول، حيث كانت أعلى نسب للسمنة موجودة في دول منطقة الشرق الأوسط وشمال أفريقيا، ودول أمريكا اللاتينية</a:t>
            </a:r>
            <a:r>
              <a:rPr lang="ar-SA" sz="3200" baseline="30000" dirty="0"/>
              <a:t> </a:t>
            </a:r>
          </a:p>
          <a:p>
            <a:endParaRPr lang="ar-SA" sz="3200" baseline="30000" dirty="0"/>
          </a:p>
          <a:p>
            <a:pPr marL="457200" indent="-457200"/>
            <a:r>
              <a:rPr lang="ar-SA" sz="3200" dirty="0"/>
              <a:t>ولقد تراوحت نسب السمنة في بعض الدول العربية التي شملتها الدراسة ما بين </a:t>
            </a:r>
            <a:r>
              <a:rPr lang="ar-SA" sz="3200" dirty="0">
                <a:solidFill>
                  <a:srgbClr val="FF0000"/>
                </a:solidFill>
              </a:rPr>
              <a:t>5,3 % </a:t>
            </a:r>
            <a:r>
              <a:rPr lang="ar-SA" sz="3200" dirty="0"/>
              <a:t>تونس إلى </a:t>
            </a:r>
            <a:r>
              <a:rPr lang="ar-SA" sz="3200" dirty="0">
                <a:solidFill>
                  <a:srgbClr val="FF0000"/>
                </a:solidFill>
              </a:rPr>
              <a:t>۳٫4 % </a:t>
            </a:r>
            <a:r>
              <a:rPr lang="ar-SA" sz="3200" dirty="0"/>
              <a:t>في اليمن، </a:t>
            </a:r>
            <a:r>
              <a:rPr lang="ar-SA" sz="3200" dirty="0">
                <a:solidFill>
                  <a:srgbClr val="FF0000"/>
                </a:solidFill>
              </a:rPr>
              <a:t>۷٫4 % </a:t>
            </a:r>
            <a:r>
              <a:rPr lang="ar-SA" sz="3200" dirty="0"/>
              <a:t>في البحرين، </a:t>
            </a:r>
            <a:r>
              <a:rPr lang="ar-SA" sz="3200" dirty="0">
                <a:solidFill>
                  <a:srgbClr val="FF0000"/>
                </a:solidFill>
              </a:rPr>
              <a:t>۷٫۰ % </a:t>
            </a:r>
            <a:r>
              <a:rPr lang="ar-SA" sz="3200" dirty="0"/>
              <a:t>الكويت، وانتهاء بنسبة </a:t>
            </a:r>
            <a:r>
              <a:rPr lang="ar-SA" sz="3200" dirty="0">
                <a:solidFill>
                  <a:srgbClr val="FF0000"/>
                </a:solidFill>
              </a:rPr>
              <a:t>6 , 8 % </a:t>
            </a:r>
            <a:r>
              <a:rPr lang="ar-SA" sz="3200" dirty="0"/>
              <a:t>في مصر ونسبة </a:t>
            </a:r>
            <a:r>
              <a:rPr lang="ar-SA" sz="3200" dirty="0">
                <a:solidFill>
                  <a:srgbClr val="FF0000"/>
                </a:solidFill>
              </a:rPr>
              <a:t>۲٫9 % </a:t>
            </a:r>
            <a:r>
              <a:rPr lang="ar-SA" sz="3200" dirty="0"/>
              <a:t>في المغرب </a:t>
            </a:r>
          </a:p>
          <a:p>
            <a:endParaRPr lang="ar-SY" sz="3200" dirty="0"/>
          </a:p>
        </p:txBody>
      </p:sp>
      <p:sp>
        <p:nvSpPr>
          <p:cNvPr id="5" name="عنوان 4"/>
          <p:cNvSpPr>
            <a:spLocks noGrp="1"/>
          </p:cNvSpPr>
          <p:nvPr>
            <p:ph type="title"/>
          </p:nvPr>
        </p:nvSpPr>
        <p:spPr/>
        <p:txBody>
          <a:bodyPr/>
          <a:lstStyle/>
          <a:p>
            <a:endParaRPr lang="ar-SY"/>
          </a:p>
        </p:txBody>
      </p:sp>
    </p:spTree>
    <p:extLst>
      <p:ext uri="{BB962C8B-B14F-4D97-AF65-F5344CB8AC3E}">
        <p14:creationId xmlns:p14="http://schemas.microsoft.com/office/powerpoint/2010/main" val="26858109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15</a:t>
            </a:fld>
            <a:endParaRPr lang="ru-RU" dirty="0"/>
          </a:p>
        </p:txBody>
      </p:sp>
      <p:sp>
        <p:nvSpPr>
          <p:cNvPr id="4" name="عنصر نائب للمحتوى 3"/>
          <p:cNvSpPr>
            <a:spLocks noGrp="1"/>
          </p:cNvSpPr>
          <p:nvPr>
            <p:ph idx="1"/>
          </p:nvPr>
        </p:nvSpPr>
        <p:spPr/>
        <p:txBody>
          <a:bodyPr>
            <a:normAutofit/>
          </a:bodyPr>
          <a:lstStyle/>
          <a:p>
            <a:r>
              <a:rPr lang="ar-SA" sz="3600" dirty="0"/>
              <a:t>إذا ما كان أحد الوالدين يعاني من السمنة فإن أطفاله يتعرضون لذلك بنسبة </a:t>
            </a:r>
            <a:r>
              <a:rPr lang="ar-SA" sz="3600" dirty="0">
                <a:solidFill>
                  <a:srgbClr val="FF0000"/>
                </a:solidFill>
              </a:rPr>
              <a:t>(25-30%) </a:t>
            </a:r>
            <a:r>
              <a:rPr lang="ar-SA" sz="3600" dirty="0"/>
              <a:t>وتصل هذه النسبة إلى </a:t>
            </a:r>
            <a:r>
              <a:rPr lang="ar-SA" sz="3600" dirty="0">
                <a:solidFill>
                  <a:srgbClr val="FF0000"/>
                </a:solidFill>
              </a:rPr>
              <a:t>(80%) </a:t>
            </a:r>
            <a:r>
              <a:rPr lang="ar-SA" sz="3600" dirty="0"/>
              <a:t>إذا ما عانا كلا الوالدين من  السمنة، كما أن هناك أدلة على أن الاستعداد للسمنة يورث أيضاً، وقد أثبتت بعض الدراسات أن </a:t>
            </a:r>
            <a:r>
              <a:rPr lang="ar-SA" sz="3600" dirty="0">
                <a:solidFill>
                  <a:srgbClr val="FF0000"/>
                </a:solidFill>
              </a:rPr>
              <a:t>(25-40%) </a:t>
            </a:r>
            <a:r>
              <a:rPr lang="ar-SA" sz="3600" dirty="0"/>
              <a:t>من حالات السمنة ترجع إلى العوامل الوراثية</a:t>
            </a:r>
          </a:p>
          <a:p>
            <a:endParaRPr lang="ar-SY" sz="3600" dirty="0"/>
          </a:p>
        </p:txBody>
      </p:sp>
      <p:sp>
        <p:nvSpPr>
          <p:cNvPr id="5" name="عنوان 4"/>
          <p:cNvSpPr>
            <a:spLocks noGrp="1"/>
          </p:cNvSpPr>
          <p:nvPr>
            <p:ph type="title"/>
          </p:nvPr>
        </p:nvSpPr>
        <p:spPr/>
        <p:txBody>
          <a:bodyPr/>
          <a:lstStyle/>
          <a:p>
            <a:endParaRPr lang="ar-SY"/>
          </a:p>
        </p:txBody>
      </p:sp>
    </p:spTree>
    <p:extLst>
      <p:ext uri="{BB962C8B-B14F-4D97-AF65-F5344CB8AC3E}">
        <p14:creationId xmlns:p14="http://schemas.microsoft.com/office/powerpoint/2010/main" val="2651313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16</a:t>
            </a:fld>
            <a:endParaRPr lang="ru-RU" dirty="0"/>
          </a:p>
        </p:txBody>
      </p:sp>
      <p:sp>
        <p:nvSpPr>
          <p:cNvPr id="4" name="عنصر نائب للمحتوى 3"/>
          <p:cNvSpPr>
            <a:spLocks noGrp="1"/>
          </p:cNvSpPr>
          <p:nvPr>
            <p:ph idx="1"/>
          </p:nvPr>
        </p:nvSpPr>
        <p:spPr/>
        <p:txBody>
          <a:bodyPr>
            <a:noAutofit/>
          </a:bodyPr>
          <a:lstStyle/>
          <a:p>
            <a:pPr marL="285750" indent="-285750"/>
            <a:r>
              <a:rPr lang="ar-SY" sz="3200" dirty="0"/>
              <a:t> أجريت دراسة من قبل </a:t>
            </a:r>
            <a:r>
              <a:rPr lang="en-US" sz="3200" dirty="0">
                <a:solidFill>
                  <a:srgbClr val="FF0000"/>
                </a:solidFill>
              </a:rPr>
              <a:t>Rupp K et al,2018)</a:t>
            </a:r>
            <a:r>
              <a:rPr lang="ar-SY" sz="3200" dirty="0">
                <a:solidFill>
                  <a:srgbClr val="FF0000"/>
                </a:solidFill>
              </a:rPr>
              <a:t>)  </a:t>
            </a:r>
            <a:r>
              <a:rPr lang="ar-SY" sz="3200" dirty="0"/>
              <a:t>كان الغرض منها هو فحص السلوك العدواني عند المراهقين البدينين وشملت </a:t>
            </a:r>
            <a:r>
              <a:rPr lang="ar-SY" sz="3200" dirty="0">
                <a:solidFill>
                  <a:srgbClr val="FF0000"/>
                </a:solidFill>
              </a:rPr>
              <a:t>31770</a:t>
            </a:r>
            <a:r>
              <a:rPr lang="ar-SY" sz="3200" dirty="0"/>
              <a:t> مراهقًا تتراوح أعمارهم بين </a:t>
            </a:r>
            <a:r>
              <a:rPr lang="ar-SY" sz="3200" dirty="0">
                <a:solidFill>
                  <a:srgbClr val="FF0000"/>
                </a:solidFill>
              </a:rPr>
              <a:t>10-17 عامًا  </a:t>
            </a:r>
            <a:r>
              <a:rPr lang="ar-SY" sz="3200" dirty="0"/>
              <a:t>من المسح الوطني الأمريكي المشترك بين عامي </a:t>
            </a:r>
            <a:r>
              <a:rPr lang="ar-SY" sz="3200" dirty="0">
                <a:solidFill>
                  <a:srgbClr val="FF0000"/>
                </a:solidFill>
              </a:rPr>
              <a:t>2016 -2017</a:t>
            </a:r>
            <a:r>
              <a:rPr lang="ar-SY" sz="3200" dirty="0"/>
              <a:t> </a:t>
            </a:r>
          </a:p>
          <a:p>
            <a:pPr marL="285750" indent="-285750"/>
            <a:r>
              <a:rPr lang="ar-SY" sz="3200" dirty="0"/>
              <a:t>وأظهرت نتائج الدراسة أن المراهقون الذين يعانون من السمنة لديهم احتمالات </a:t>
            </a:r>
            <a:r>
              <a:rPr lang="ar-SY" sz="3200" dirty="0">
                <a:solidFill>
                  <a:srgbClr val="FF0000"/>
                </a:solidFill>
              </a:rPr>
              <a:t>أكبر</a:t>
            </a:r>
            <a:r>
              <a:rPr lang="ar-SY" sz="3200" dirty="0"/>
              <a:t> للتعرض لسلوكيات التنمر: ضحية المتنمر في مقارنة مع أقران الوزن الصحي </a:t>
            </a:r>
          </a:p>
          <a:p>
            <a:pPr marL="285750" indent="-285750"/>
            <a:r>
              <a:rPr lang="ar-SY" sz="3200" dirty="0"/>
              <a:t>وأن المراهقون الذين يعانون من السمنة المتورطين في سلوكيات التنمر لديهم احتمالات </a:t>
            </a:r>
            <a:r>
              <a:rPr lang="ar-SY" sz="3200" dirty="0">
                <a:solidFill>
                  <a:srgbClr val="FF0000"/>
                </a:solidFill>
              </a:rPr>
              <a:t>أعلى</a:t>
            </a:r>
            <a:r>
              <a:rPr lang="ar-SY" sz="3200" dirty="0"/>
              <a:t> بكثير من مشاكل السلوك والاكتئاب والجدل المفرط والصعوبة في تكوين صداقات مقارنة بالمراهقين الذين  لا يعانون السمنة</a:t>
            </a:r>
            <a:endParaRPr lang="ar-SA" sz="3200" dirty="0"/>
          </a:p>
          <a:p>
            <a:endParaRPr lang="ar-SY" sz="3200" dirty="0"/>
          </a:p>
        </p:txBody>
      </p:sp>
      <p:sp>
        <p:nvSpPr>
          <p:cNvPr id="5" name="عنوان 4"/>
          <p:cNvSpPr>
            <a:spLocks noGrp="1"/>
          </p:cNvSpPr>
          <p:nvPr>
            <p:ph type="title"/>
          </p:nvPr>
        </p:nvSpPr>
        <p:spPr/>
        <p:txBody>
          <a:bodyPr/>
          <a:lstStyle/>
          <a:p>
            <a:endParaRPr lang="ar-SY"/>
          </a:p>
        </p:txBody>
      </p:sp>
    </p:spTree>
    <p:extLst>
      <p:ext uri="{BB962C8B-B14F-4D97-AF65-F5344CB8AC3E}">
        <p14:creationId xmlns:p14="http://schemas.microsoft.com/office/powerpoint/2010/main" val="2309274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495E168-DA5E-4888-8D8A-92B118324C14}" type="slidenum">
              <a:rPr lang="ru-RU" smtClean="0"/>
              <a:t>17</a:t>
            </a:fld>
            <a:endParaRPr lang="ru-RU" dirty="0"/>
          </a:p>
        </p:txBody>
      </p:sp>
      <p:sp>
        <p:nvSpPr>
          <p:cNvPr id="4" name="عنصر نائب للمحتوى 3"/>
          <p:cNvSpPr>
            <a:spLocks noGrp="1"/>
          </p:cNvSpPr>
          <p:nvPr>
            <p:ph idx="1"/>
          </p:nvPr>
        </p:nvSpPr>
        <p:spPr>
          <a:xfrm>
            <a:off x="563479" y="2070788"/>
            <a:ext cx="10515600" cy="4351338"/>
          </a:xfrm>
        </p:spPr>
        <p:txBody>
          <a:bodyPr>
            <a:normAutofit/>
          </a:bodyPr>
          <a:lstStyle/>
          <a:p>
            <a:r>
              <a:rPr lang="ar-SY" sz="3200" dirty="0"/>
              <a:t>تصميم البحث</a:t>
            </a:r>
          </a:p>
          <a:p>
            <a:pPr marL="0" indent="0">
              <a:buNone/>
            </a:pPr>
            <a:r>
              <a:rPr lang="ar-SY" sz="3200" dirty="0" smtClean="0"/>
              <a:t>دراسة وصفية ارتباطية </a:t>
            </a:r>
          </a:p>
          <a:p>
            <a:r>
              <a:rPr lang="ar-SY" sz="3200" dirty="0" smtClean="0"/>
              <a:t>المكان</a:t>
            </a:r>
          </a:p>
          <a:p>
            <a:pPr marL="0" indent="0">
              <a:buNone/>
            </a:pPr>
            <a:r>
              <a:rPr lang="ar-SY" sz="3200" dirty="0" smtClean="0"/>
              <a:t>في المدراس الإعدادية والثانوية التابعة لمديرية التربية في مدينة اللاذقية</a:t>
            </a:r>
          </a:p>
          <a:p>
            <a:r>
              <a:rPr lang="ar-SY" sz="3200" dirty="0" smtClean="0"/>
              <a:t>أجريت </a:t>
            </a:r>
            <a:r>
              <a:rPr lang="ar-SY" sz="3200" dirty="0"/>
              <a:t>الدراسة على200مراهق </a:t>
            </a:r>
            <a:r>
              <a:rPr lang="ar-SY" sz="3200" dirty="0" smtClean="0"/>
              <a:t>تم </a:t>
            </a:r>
            <a:r>
              <a:rPr lang="ar-SY" sz="3200" dirty="0"/>
              <a:t>اختيارهم من المدارس بالطريقة العشوائية العنقودية الذين لديهم مؤشر كتلة الجسم أكثر من  30 كغ/م2 </a:t>
            </a:r>
            <a:r>
              <a:rPr lang="ar-SY" sz="3200" dirty="0" smtClean="0"/>
              <a:t>.</a:t>
            </a:r>
            <a:endParaRPr lang="ar-SY" sz="3200" dirty="0"/>
          </a:p>
          <a:p>
            <a:endParaRPr lang="ar-SY" sz="3200" dirty="0"/>
          </a:p>
        </p:txBody>
      </p:sp>
      <p:sp>
        <p:nvSpPr>
          <p:cNvPr id="5" name="عنوان 4"/>
          <p:cNvSpPr>
            <a:spLocks noGrp="1"/>
          </p:cNvSpPr>
          <p:nvPr>
            <p:ph type="title"/>
          </p:nvPr>
        </p:nvSpPr>
        <p:spPr/>
        <p:txBody>
          <a:bodyPr>
            <a:normAutofit fontScale="90000"/>
          </a:bodyPr>
          <a:lstStyle/>
          <a:p>
            <a:pPr algn="ctr"/>
            <a:r>
              <a:rPr lang="ar-SY" dirty="0"/>
              <a:t>طرق ومواد البحث</a:t>
            </a:r>
            <a:br>
              <a:rPr lang="ar-SY" dirty="0"/>
            </a:br>
            <a:endParaRPr lang="ar-SY" dirty="0"/>
          </a:p>
        </p:txBody>
      </p:sp>
    </p:spTree>
    <p:extLst>
      <p:ext uri="{BB962C8B-B14F-4D97-AF65-F5344CB8AC3E}">
        <p14:creationId xmlns:p14="http://schemas.microsoft.com/office/powerpoint/2010/main" val="4081685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18</a:t>
            </a:fld>
            <a:endParaRPr lang="ru-RU" dirty="0"/>
          </a:p>
        </p:txBody>
      </p:sp>
      <p:graphicFrame>
        <p:nvGraphicFramePr>
          <p:cNvPr id="7" name="عنصر نائب للمحتوى 6"/>
          <p:cNvGraphicFramePr>
            <a:graphicFrameLocks noGrp="1"/>
          </p:cNvGraphicFramePr>
          <p:nvPr>
            <p:ph idx="1"/>
            <p:extLst>
              <p:ext uri="{D42A27DB-BD31-4B8C-83A1-F6EECF244321}">
                <p14:modId xmlns:p14="http://schemas.microsoft.com/office/powerpoint/2010/main" val="1369091670"/>
              </p:ext>
            </p:extLst>
          </p:nvPr>
        </p:nvGraphicFramePr>
        <p:xfrm>
          <a:off x="927101" y="2120900"/>
          <a:ext cx="10426699" cy="3911598"/>
        </p:xfrm>
        <a:graphic>
          <a:graphicData uri="http://schemas.openxmlformats.org/drawingml/2006/table">
            <a:tbl>
              <a:tblPr rtl="1" firstRow="1" firstCol="1" bandRow="1"/>
              <a:tblGrid>
                <a:gridCol w="3747356">
                  <a:extLst>
                    <a:ext uri="{9D8B030D-6E8A-4147-A177-3AD203B41FA5}">
                      <a16:colId xmlns:a16="http://schemas.microsoft.com/office/drawing/2014/main" val="3763352622"/>
                    </a:ext>
                  </a:extLst>
                </a:gridCol>
                <a:gridCol w="1119827">
                  <a:extLst>
                    <a:ext uri="{9D8B030D-6E8A-4147-A177-3AD203B41FA5}">
                      <a16:colId xmlns:a16="http://schemas.microsoft.com/office/drawing/2014/main" val="1429870222"/>
                    </a:ext>
                  </a:extLst>
                </a:gridCol>
                <a:gridCol w="1119827">
                  <a:extLst>
                    <a:ext uri="{9D8B030D-6E8A-4147-A177-3AD203B41FA5}">
                      <a16:colId xmlns:a16="http://schemas.microsoft.com/office/drawing/2014/main" val="1762809009"/>
                    </a:ext>
                  </a:extLst>
                </a:gridCol>
                <a:gridCol w="1121913">
                  <a:extLst>
                    <a:ext uri="{9D8B030D-6E8A-4147-A177-3AD203B41FA5}">
                      <a16:colId xmlns:a16="http://schemas.microsoft.com/office/drawing/2014/main" val="2056229841"/>
                    </a:ext>
                  </a:extLst>
                </a:gridCol>
                <a:gridCol w="1119827">
                  <a:extLst>
                    <a:ext uri="{9D8B030D-6E8A-4147-A177-3AD203B41FA5}">
                      <a16:colId xmlns:a16="http://schemas.microsoft.com/office/drawing/2014/main" val="761543600"/>
                    </a:ext>
                  </a:extLst>
                </a:gridCol>
                <a:gridCol w="1088548">
                  <a:extLst>
                    <a:ext uri="{9D8B030D-6E8A-4147-A177-3AD203B41FA5}">
                      <a16:colId xmlns:a16="http://schemas.microsoft.com/office/drawing/2014/main" val="1191115930"/>
                    </a:ext>
                  </a:extLst>
                </a:gridCol>
                <a:gridCol w="1109401">
                  <a:extLst>
                    <a:ext uri="{9D8B030D-6E8A-4147-A177-3AD203B41FA5}">
                      <a16:colId xmlns:a16="http://schemas.microsoft.com/office/drawing/2014/main" val="2417980"/>
                    </a:ext>
                  </a:extLst>
                </a:gridCol>
              </a:tblGrid>
              <a:tr h="651933">
                <a:tc>
                  <a:txBody>
                    <a:bodyPr/>
                    <a:lstStyle/>
                    <a:p>
                      <a:pPr algn="ctr" rtl="1">
                        <a:lnSpc>
                          <a:spcPct val="150000"/>
                        </a:lnSpc>
                        <a:spcBef>
                          <a:spcPts val="600"/>
                        </a:spcBef>
                        <a:spcAft>
                          <a:spcPts val="0"/>
                        </a:spcAft>
                      </a:pPr>
                      <a:r>
                        <a:rPr lang="ar-SY" sz="2400" dirty="0">
                          <a:effectLst/>
                          <a:latin typeface="Times New Roman" panose="02020603050405020304" pitchFamily="18" charset="0"/>
                          <a:ea typeface="Calibri" panose="020F0502020204030204" pitchFamily="34" charset="0"/>
                          <a:cs typeface="Simplified Arabic" panose="02020603050405020304" pitchFamily="18" charset="-78"/>
                        </a:rPr>
                        <a:t>المقاييس الفرعية للسلوك العدواني</a:t>
                      </a:r>
                      <a:endParaRPr lang="en-US" sz="2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Bef>
                          <a:spcPts val="600"/>
                        </a:spcBef>
                        <a:spcAft>
                          <a:spcPts val="0"/>
                        </a:spcAft>
                      </a:pPr>
                      <a:r>
                        <a:rPr lang="en-US" sz="2400" b="1">
                          <a:effectLst/>
                          <a:latin typeface="Times New Roman" panose="02020603050405020304" pitchFamily="18" charset="0"/>
                          <a:ea typeface="Calibri" panose="020F0502020204030204" pitchFamily="34" charset="0"/>
                          <a:cs typeface="Simplified Arabic" panose="02020603050405020304" pitchFamily="18" charset="-78"/>
                        </a:rPr>
                        <a:t>Min</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rtl="1">
                        <a:lnSpc>
                          <a:spcPct val="150000"/>
                        </a:lnSpc>
                        <a:spcBef>
                          <a:spcPts val="600"/>
                        </a:spcBef>
                        <a:spcAft>
                          <a:spcPts val="0"/>
                        </a:spcAft>
                      </a:pPr>
                      <a:r>
                        <a:rPr lang="en-US" sz="2400" b="1">
                          <a:effectLst/>
                          <a:latin typeface="Times New Roman" panose="02020603050405020304" pitchFamily="18" charset="0"/>
                          <a:ea typeface="Calibri" panose="020F0502020204030204" pitchFamily="34" charset="0"/>
                          <a:cs typeface="Simplified Arabic" panose="02020603050405020304" pitchFamily="18" charset="-78"/>
                        </a:rPr>
                        <a:t>Max</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rtl="1">
                        <a:lnSpc>
                          <a:spcPct val="150000"/>
                        </a:lnSpc>
                        <a:spcBef>
                          <a:spcPts val="600"/>
                        </a:spcBef>
                        <a:spcAft>
                          <a:spcPts val="0"/>
                        </a:spcAft>
                      </a:pPr>
                      <a:r>
                        <a:rPr lang="en-US" sz="2400" b="1">
                          <a:effectLst/>
                          <a:latin typeface="Times New Roman" panose="02020603050405020304" pitchFamily="18" charset="0"/>
                          <a:ea typeface="Calibri" panose="020F0502020204030204" pitchFamily="34" charset="0"/>
                          <a:cs typeface="Simplified Arabic" panose="02020603050405020304" pitchFamily="18" charset="-78"/>
                        </a:rPr>
                        <a:t>M</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rtl="1">
                        <a:lnSpc>
                          <a:spcPct val="150000"/>
                        </a:lnSpc>
                        <a:spcBef>
                          <a:spcPts val="600"/>
                        </a:spcBef>
                        <a:spcAft>
                          <a:spcPts val="0"/>
                        </a:spcAft>
                      </a:pPr>
                      <a:r>
                        <a:rPr lang="en-US" sz="2400" b="1">
                          <a:effectLst/>
                          <a:latin typeface="Times New Roman" panose="02020603050405020304" pitchFamily="18" charset="0"/>
                          <a:ea typeface="Calibri" panose="020F0502020204030204" pitchFamily="34" charset="0"/>
                          <a:cs typeface="Simplified Arabic" panose="02020603050405020304" pitchFamily="18" charset="-78"/>
                        </a:rPr>
                        <a:t>SD</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rtl="1">
                        <a:lnSpc>
                          <a:spcPct val="150000"/>
                        </a:lnSpc>
                        <a:spcBef>
                          <a:spcPts val="600"/>
                        </a:spcBef>
                        <a:spcAft>
                          <a:spcPts val="0"/>
                        </a:spcAft>
                      </a:pPr>
                      <a:r>
                        <a:rPr lang="ar-SY" sz="2400" b="1">
                          <a:effectLst/>
                          <a:latin typeface="Times New Roman" panose="02020603050405020304" pitchFamily="18" charset="0"/>
                          <a:ea typeface="Calibri" panose="020F0502020204030204" pitchFamily="34" charset="0"/>
                          <a:cs typeface="Simplified Arabic" panose="02020603050405020304" pitchFamily="18" charset="-78"/>
                        </a:rPr>
                        <a:t>الترتيب</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rtl="1">
                        <a:lnSpc>
                          <a:spcPct val="150000"/>
                        </a:lnSpc>
                        <a:spcBef>
                          <a:spcPts val="600"/>
                        </a:spcBef>
                        <a:spcAft>
                          <a:spcPts val="0"/>
                        </a:spcAft>
                      </a:pPr>
                      <a:r>
                        <a:rPr lang="ar-SY" sz="2400" b="1">
                          <a:effectLst/>
                          <a:latin typeface="Times New Roman" panose="02020603050405020304" pitchFamily="18" charset="0"/>
                          <a:ea typeface="Calibri" panose="020F0502020204030204" pitchFamily="34" charset="0"/>
                          <a:cs typeface="Simplified Arabic" panose="02020603050405020304" pitchFamily="18" charset="-78"/>
                        </a:rPr>
                        <a:t>المستوى</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82853575"/>
                  </a:ext>
                </a:extLst>
              </a:tr>
              <a:tr h="651933">
                <a:tc>
                  <a:txBody>
                    <a:bodyPr/>
                    <a:lstStyle/>
                    <a:p>
                      <a:pPr marL="111760" algn="r" rtl="1">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العدوان الجسدي</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dirty="0">
                          <a:effectLst/>
                          <a:latin typeface="Times New Roman" panose="02020603050405020304" pitchFamily="18" charset="0"/>
                          <a:ea typeface="Calibri" panose="020F0502020204030204" pitchFamily="34" charset="0"/>
                          <a:cs typeface="Simplified Arabic" panose="02020603050405020304" pitchFamily="18" charset="-78"/>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23.4</a:t>
                      </a:r>
                      <a:r>
                        <a:rPr lang="ar-SA" sz="2400">
                          <a:effectLst/>
                          <a:latin typeface="Times New Roman" panose="02020603050405020304" pitchFamily="18" charset="0"/>
                          <a:ea typeface="Calibri" panose="020F0502020204030204" pitchFamily="34" charset="0"/>
                          <a:cs typeface="Simplified Arabic" panose="02020603050405020304" pitchFamily="18" charset="-78"/>
                        </a:rPr>
                        <a:t>9</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6.917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متوسط</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0104605"/>
                  </a:ext>
                </a:extLst>
              </a:tr>
              <a:tr h="651933">
                <a:tc>
                  <a:txBody>
                    <a:bodyPr/>
                    <a:lstStyle/>
                    <a:p>
                      <a:pPr marL="111760" algn="r" rtl="1">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العدوان اللفظي</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16.7</a:t>
                      </a:r>
                      <a:r>
                        <a:rPr lang="ar-SA" sz="2400">
                          <a:effectLst/>
                          <a:latin typeface="Times New Roman" panose="02020603050405020304" pitchFamily="18" charset="0"/>
                          <a:ea typeface="Calibri" panose="020F0502020204030204" pitchFamily="34" charset="0"/>
                          <a:cs typeface="Simplified Arabic" panose="02020603050405020304" pitchFamily="18" charset="-78"/>
                        </a:rPr>
                        <a:t>6</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4.694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متوسط</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4014162"/>
                  </a:ext>
                </a:extLst>
              </a:tr>
              <a:tr h="651933">
                <a:tc>
                  <a:txBody>
                    <a:bodyPr/>
                    <a:lstStyle/>
                    <a:p>
                      <a:pPr marL="111760" algn="r" rtl="1">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الغضب</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21.46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5.386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متوسط</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5251340"/>
                  </a:ext>
                </a:extLst>
              </a:tr>
              <a:tr h="651933">
                <a:tc>
                  <a:txBody>
                    <a:bodyPr/>
                    <a:lstStyle/>
                    <a:p>
                      <a:pPr marL="111760" algn="r" rtl="1">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العداء</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23.96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6.100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0">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متوسط</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640868891"/>
                  </a:ext>
                </a:extLst>
              </a:tr>
              <a:tr h="651933">
                <a:tc>
                  <a:txBody>
                    <a:bodyPr/>
                    <a:lstStyle/>
                    <a:p>
                      <a:pPr algn="ctr" rtl="1">
                        <a:lnSpc>
                          <a:spcPct val="150000"/>
                        </a:lnSpc>
                        <a:spcBef>
                          <a:spcPts val="600"/>
                        </a:spcBef>
                        <a:spcAft>
                          <a:spcPts val="0"/>
                        </a:spcAft>
                      </a:pPr>
                      <a:r>
                        <a:rPr lang="ar-SY" sz="2400">
                          <a:effectLst/>
                          <a:latin typeface="Times New Roman" panose="02020603050405020304" pitchFamily="18" charset="0"/>
                          <a:ea typeface="Calibri" panose="020F0502020204030204" pitchFamily="34" charset="0"/>
                          <a:cs typeface="Simplified Arabic" panose="02020603050405020304" pitchFamily="18" charset="-78"/>
                        </a:rPr>
                        <a:t>مقياس السلوك العدواني الكلي</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132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85.81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algn="ctr" rtl="0">
                        <a:lnSpc>
                          <a:spcPct val="150000"/>
                        </a:lnSpc>
                        <a:spcBef>
                          <a:spcPts val="600"/>
                        </a:spcBef>
                        <a:spcAft>
                          <a:spcPts val="0"/>
                        </a:spcAft>
                      </a:pPr>
                      <a:r>
                        <a:rPr lang="en-US" sz="2400">
                          <a:effectLst/>
                          <a:latin typeface="Times New Roman" panose="02020603050405020304" pitchFamily="18" charset="0"/>
                          <a:ea typeface="Calibri" panose="020F0502020204030204" pitchFamily="34" charset="0"/>
                          <a:cs typeface="Simplified Arabic" panose="02020603050405020304" pitchFamily="18" charset="-78"/>
                        </a:rPr>
                        <a:t>17.703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gridSpan="2">
                  <a:txBody>
                    <a:bodyPr/>
                    <a:lstStyle/>
                    <a:p>
                      <a:pPr algn="ctr" rtl="0">
                        <a:lnSpc>
                          <a:spcPct val="150000"/>
                        </a:lnSpc>
                        <a:spcBef>
                          <a:spcPts val="600"/>
                        </a:spcBef>
                        <a:spcAft>
                          <a:spcPts val="0"/>
                        </a:spcAft>
                      </a:pPr>
                      <a:r>
                        <a:rPr lang="ar-SY" sz="2400" dirty="0">
                          <a:effectLst/>
                          <a:latin typeface="Times New Roman" panose="02020603050405020304" pitchFamily="18" charset="0"/>
                          <a:ea typeface="Calibri" panose="020F0502020204030204" pitchFamily="34" charset="0"/>
                          <a:cs typeface="Simplified Arabic" panose="02020603050405020304" pitchFamily="18" charset="-78"/>
                        </a:rPr>
                        <a:t>متوسط</a:t>
                      </a:r>
                      <a:endParaRPr lang="en-US" sz="2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hMerge="1">
                  <a:txBody>
                    <a:bodyPr/>
                    <a:lstStyle/>
                    <a:p>
                      <a:pPr rtl="1"/>
                      <a:endParaRPr lang="ar-SY"/>
                    </a:p>
                  </a:txBody>
                  <a:tcPr/>
                </a:tc>
                <a:extLst>
                  <a:ext uri="{0D108BD9-81ED-4DB2-BD59-A6C34878D82A}">
                    <a16:rowId xmlns:a16="http://schemas.microsoft.com/office/drawing/2014/main" val="885840072"/>
                  </a:ext>
                </a:extLst>
              </a:tr>
            </a:tbl>
          </a:graphicData>
        </a:graphic>
      </p:graphicFrame>
      <p:sp>
        <p:nvSpPr>
          <p:cNvPr id="5" name="عنوان 4"/>
          <p:cNvSpPr>
            <a:spLocks noGrp="1"/>
          </p:cNvSpPr>
          <p:nvPr>
            <p:ph type="title"/>
          </p:nvPr>
        </p:nvSpPr>
        <p:spPr/>
        <p:txBody>
          <a:bodyPr>
            <a:noAutofit/>
          </a:bodyPr>
          <a:lstStyle/>
          <a:p>
            <a:pPr algn="r"/>
            <a:r>
              <a:rPr lang="ar-SY" sz="2800" dirty="0" smtClean="0"/>
              <a:t> </a:t>
            </a:r>
            <a:r>
              <a:rPr lang="ar-SY" sz="2800" dirty="0"/>
              <a:t>متوسطات وترتيب ومستويات السلوك العدواني وأبعاده لدى المراهقين في الدراسة </a:t>
            </a:r>
            <a:endParaRPr lang="ar-SY" sz="2800" dirty="0"/>
          </a:p>
        </p:txBody>
      </p:sp>
    </p:spTree>
    <p:extLst>
      <p:ext uri="{BB962C8B-B14F-4D97-AF65-F5344CB8AC3E}">
        <p14:creationId xmlns:p14="http://schemas.microsoft.com/office/powerpoint/2010/main" val="1566550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a:xfrm>
            <a:off x="812290" y="5118101"/>
            <a:ext cx="9538210" cy="1044794"/>
          </a:xfrm>
        </p:spPr>
        <p:txBody>
          <a:bodyPr/>
          <a:lstStyle/>
          <a:p>
            <a:pPr algn="r" rtl="1"/>
            <a:r>
              <a:rPr lang="ar-SY" sz="2000" dirty="0">
                <a:solidFill>
                  <a:schemeClr val="tx1"/>
                </a:solidFill>
              </a:rPr>
              <a:t>حيث أظهر وجود علاقة ارتباط طردية (</a:t>
            </a:r>
            <a:r>
              <a:rPr lang="en-US" sz="2000" dirty="0">
                <a:solidFill>
                  <a:schemeClr val="tx1"/>
                </a:solidFill>
              </a:rPr>
              <a:t>r</a:t>
            </a:r>
            <a:r>
              <a:rPr lang="ar-SY" sz="2000" dirty="0">
                <a:solidFill>
                  <a:schemeClr val="tx1"/>
                </a:solidFill>
              </a:rPr>
              <a:t>: موجبة) ذات دلالة احصائية مهمة (</a:t>
            </a:r>
            <a:r>
              <a:rPr lang="en-US" sz="2000" dirty="0">
                <a:solidFill>
                  <a:schemeClr val="tx1"/>
                </a:solidFill>
              </a:rPr>
              <a:t>P Value</a:t>
            </a:r>
            <a:r>
              <a:rPr lang="ar-SY" sz="2000" dirty="0">
                <a:solidFill>
                  <a:schemeClr val="tx1"/>
                </a:solidFill>
              </a:rPr>
              <a:t> ≤ 0.05) بين مؤشر كتلة الجسم وكل من الغضب والسلوك العدواني بشكل عام. بمعنى أنه كلما زاد مؤشر كتلة الجسم لدى المراهق فان سلوك الغضب والسلوك العدواني العام لديه يزداد</a:t>
            </a:r>
            <a:r>
              <a:rPr lang="ar-SY" sz="2000" dirty="0" smtClean="0">
                <a:solidFill>
                  <a:schemeClr val="tx1"/>
                </a:solidFill>
              </a:rPr>
              <a:t>.</a:t>
            </a:r>
            <a:endParaRPr lang="ru-RU" sz="2000" dirty="0">
              <a:solidFill>
                <a:schemeClr val="tx1"/>
              </a:solidFill>
            </a:endParaRPr>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19</a:t>
            </a:fld>
            <a:endParaRPr lang="ru-RU" dirty="0"/>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3954745637"/>
              </p:ext>
            </p:extLst>
          </p:nvPr>
        </p:nvGraphicFramePr>
        <p:xfrm>
          <a:off x="838201" y="2247900"/>
          <a:ext cx="10515599" cy="2743793"/>
        </p:xfrm>
        <a:graphic>
          <a:graphicData uri="http://schemas.openxmlformats.org/drawingml/2006/table">
            <a:tbl>
              <a:tblPr rtl="1" firstRow="1" firstCol="1" bandRow="1">
                <a:tableStyleId>{3B4B98B0-60AC-42C2-AFA5-B58CD77FA1E5}</a:tableStyleId>
              </a:tblPr>
              <a:tblGrid>
                <a:gridCol w="2326051">
                  <a:extLst>
                    <a:ext uri="{9D8B030D-6E8A-4147-A177-3AD203B41FA5}">
                      <a16:colId xmlns:a16="http://schemas.microsoft.com/office/drawing/2014/main" val="3785210199"/>
                    </a:ext>
                  </a:extLst>
                </a:gridCol>
                <a:gridCol w="1638330">
                  <a:extLst>
                    <a:ext uri="{9D8B030D-6E8A-4147-A177-3AD203B41FA5}">
                      <a16:colId xmlns:a16="http://schemas.microsoft.com/office/drawing/2014/main" val="3295288713"/>
                    </a:ext>
                  </a:extLst>
                </a:gridCol>
                <a:gridCol w="1638330">
                  <a:extLst>
                    <a:ext uri="{9D8B030D-6E8A-4147-A177-3AD203B41FA5}">
                      <a16:colId xmlns:a16="http://schemas.microsoft.com/office/drawing/2014/main" val="2336904550"/>
                    </a:ext>
                  </a:extLst>
                </a:gridCol>
                <a:gridCol w="1638330">
                  <a:extLst>
                    <a:ext uri="{9D8B030D-6E8A-4147-A177-3AD203B41FA5}">
                      <a16:colId xmlns:a16="http://schemas.microsoft.com/office/drawing/2014/main" val="2464441208"/>
                    </a:ext>
                  </a:extLst>
                </a:gridCol>
                <a:gridCol w="1377544">
                  <a:extLst>
                    <a:ext uri="{9D8B030D-6E8A-4147-A177-3AD203B41FA5}">
                      <a16:colId xmlns:a16="http://schemas.microsoft.com/office/drawing/2014/main" val="497359420"/>
                    </a:ext>
                  </a:extLst>
                </a:gridCol>
                <a:gridCol w="1897014">
                  <a:extLst>
                    <a:ext uri="{9D8B030D-6E8A-4147-A177-3AD203B41FA5}">
                      <a16:colId xmlns:a16="http://schemas.microsoft.com/office/drawing/2014/main" val="230221098"/>
                    </a:ext>
                  </a:extLst>
                </a:gridCol>
              </a:tblGrid>
              <a:tr h="814684">
                <a:tc>
                  <a:txBody>
                    <a:bodyPr/>
                    <a:lstStyle/>
                    <a:p>
                      <a:pPr algn="ctr" rtl="1">
                        <a:lnSpc>
                          <a:spcPct val="150000"/>
                        </a:lnSpc>
                        <a:spcBef>
                          <a:spcPts val="600"/>
                        </a:spcBef>
                        <a:spcAft>
                          <a:spcPts val="0"/>
                        </a:spcAft>
                      </a:pPr>
                      <a:r>
                        <a:rPr lang="ar-SY" sz="1800">
                          <a:effectLst/>
                        </a:rPr>
                        <a:t>السلوم العدواني</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ar-SY" sz="2400">
                          <a:effectLst/>
                        </a:rPr>
                        <a:t>العدوان الجسدي</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ar-SY" sz="2400">
                          <a:effectLst/>
                        </a:rPr>
                        <a:t>العدوان اللفظي</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ar-SY" sz="2400">
                          <a:effectLst/>
                        </a:rPr>
                        <a:t>الغضب</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ar-SA" sz="2400">
                          <a:effectLst/>
                        </a:rPr>
                        <a:t>العداء</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ar-SA" sz="2400">
                          <a:effectLst/>
                        </a:rPr>
                        <a:t>السلوك العدواني الكلي</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extLst>
                  <a:ext uri="{0D108BD9-81ED-4DB2-BD59-A6C34878D82A}">
                    <a16:rowId xmlns:a16="http://schemas.microsoft.com/office/drawing/2014/main" val="3806266500"/>
                  </a:ext>
                </a:extLst>
              </a:tr>
              <a:tr h="1712616">
                <a:tc>
                  <a:txBody>
                    <a:bodyPr/>
                    <a:lstStyle/>
                    <a:p>
                      <a:pPr marL="11430" algn="r" rtl="1">
                        <a:lnSpc>
                          <a:spcPct val="150000"/>
                        </a:lnSpc>
                        <a:spcBef>
                          <a:spcPts val="600"/>
                        </a:spcBef>
                        <a:spcAft>
                          <a:spcPts val="0"/>
                        </a:spcAft>
                      </a:pPr>
                      <a:r>
                        <a:rPr lang="ar-SA" sz="2400">
                          <a:effectLst/>
                        </a:rPr>
                        <a:t>مؤشر كتلة الجسم</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en-US" sz="2000" dirty="0">
                          <a:effectLst/>
                        </a:rPr>
                        <a:t>R:0.042</a:t>
                      </a:r>
                      <a:endParaRPr lang="en-US" sz="2400" dirty="0">
                        <a:effectLst/>
                      </a:endParaRPr>
                    </a:p>
                    <a:p>
                      <a:pPr algn="ctr" rtl="1">
                        <a:lnSpc>
                          <a:spcPct val="150000"/>
                        </a:lnSpc>
                        <a:spcBef>
                          <a:spcPts val="600"/>
                        </a:spcBef>
                        <a:spcAft>
                          <a:spcPts val="0"/>
                        </a:spcAft>
                      </a:pPr>
                      <a:r>
                        <a:rPr lang="en-US" sz="2000" dirty="0">
                          <a:effectLst/>
                        </a:rPr>
                        <a:t>P:0.550</a:t>
                      </a:r>
                      <a:endParaRPr lang="en-US" sz="2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en-US" sz="2000" dirty="0">
                          <a:effectLst/>
                        </a:rPr>
                        <a:t>R:0.121</a:t>
                      </a:r>
                      <a:endParaRPr lang="en-US" sz="2400" dirty="0">
                        <a:effectLst/>
                      </a:endParaRPr>
                    </a:p>
                    <a:p>
                      <a:pPr algn="ctr" rtl="1">
                        <a:lnSpc>
                          <a:spcPct val="150000"/>
                        </a:lnSpc>
                        <a:spcBef>
                          <a:spcPts val="600"/>
                        </a:spcBef>
                        <a:spcAft>
                          <a:spcPts val="0"/>
                        </a:spcAft>
                      </a:pPr>
                      <a:r>
                        <a:rPr lang="en-US" sz="2000" dirty="0">
                          <a:effectLst/>
                        </a:rPr>
                        <a:t>P:0.087</a:t>
                      </a:r>
                      <a:endParaRPr lang="en-US" sz="2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en-US" sz="2000">
                          <a:effectLst/>
                        </a:rPr>
                        <a:t>R:0.141</a:t>
                      </a:r>
                      <a:endParaRPr lang="en-US" sz="2400">
                        <a:effectLst/>
                      </a:endParaRPr>
                    </a:p>
                    <a:p>
                      <a:pPr algn="ctr" rtl="1">
                        <a:lnSpc>
                          <a:spcPct val="150000"/>
                        </a:lnSpc>
                        <a:spcBef>
                          <a:spcPts val="600"/>
                        </a:spcBef>
                        <a:spcAft>
                          <a:spcPts val="0"/>
                        </a:spcAft>
                      </a:pPr>
                      <a:r>
                        <a:rPr lang="en-US" sz="2000">
                          <a:effectLst/>
                        </a:rPr>
                        <a:t>P:0.047*</a:t>
                      </a:r>
                      <a:endParaRPr lang="en-US" sz="2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en-US" sz="2000" dirty="0">
                          <a:effectLst/>
                        </a:rPr>
                        <a:t>R:0.012</a:t>
                      </a:r>
                      <a:endParaRPr lang="en-US" sz="2400" dirty="0">
                        <a:effectLst/>
                      </a:endParaRPr>
                    </a:p>
                    <a:p>
                      <a:pPr algn="ctr" rtl="1">
                        <a:lnSpc>
                          <a:spcPct val="150000"/>
                        </a:lnSpc>
                        <a:spcBef>
                          <a:spcPts val="600"/>
                        </a:spcBef>
                        <a:spcAft>
                          <a:spcPts val="0"/>
                        </a:spcAft>
                      </a:pPr>
                      <a:r>
                        <a:rPr lang="en-US" sz="2000" dirty="0">
                          <a:effectLst/>
                        </a:rPr>
                        <a:t>P:0.861</a:t>
                      </a:r>
                      <a:endParaRPr lang="en-US" sz="2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c>
                  <a:txBody>
                    <a:bodyPr/>
                    <a:lstStyle/>
                    <a:p>
                      <a:pPr algn="ctr" rtl="1">
                        <a:lnSpc>
                          <a:spcPct val="150000"/>
                        </a:lnSpc>
                        <a:spcBef>
                          <a:spcPts val="600"/>
                        </a:spcBef>
                        <a:spcAft>
                          <a:spcPts val="0"/>
                        </a:spcAft>
                      </a:pPr>
                      <a:r>
                        <a:rPr lang="en-US" sz="2000" dirty="0">
                          <a:effectLst/>
                        </a:rPr>
                        <a:t>R:0.178</a:t>
                      </a:r>
                      <a:endParaRPr lang="en-US" sz="2400" dirty="0">
                        <a:effectLst/>
                      </a:endParaRPr>
                    </a:p>
                    <a:p>
                      <a:pPr algn="ctr" rtl="1">
                        <a:lnSpc>
                          <a:spcPct val="150000"/>
                        </a:lnSpc>
                        <a:spcBef>
                          <a:spcPts val="600"/>
                        </a:spcBef>
                        <a:spcAft>
                          <a:spcPts val="0"/>
                        </a:spcAft>
                      </a:pPr>
                      <a:r>
                        <a:rPr lang="en-US" sz="2000" dirty="0">
                          <a:effectLst/>
                        </a:rPr>
                        <a:t>P:0.012*</a:t>
                      </a:r>
                      <a:endParaRPr lang="en-US" sz="2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extLst>
                  <a:ext uri="{0D108BD9-81ED-4DB2-BD59-A6C34878D82A}">
                    <a16:rowId xmlns:a16="http://schemas.microsoft.com/office/drawing/2014/main" val="1917918953"/>
                  </a:ext>
                </a:extLst>
              </a:tr>
            </a:tbl>
          </a:graphicData>
        </a:graphic>
      </p:graphicFrame>
      <p:sp>
        <p:nvSpPr>
          <p:cNvPr id="5" name="عنوان 4"/>
          <p:cNvSpPr>
            <a:spLocks noGrp="1"/>
          </p:cNvSpPr>
          <p:nvPr>
            <p:ph type="title"/>
          </p:nvPr>
        </p:nvSpPr>
        <p:spPr/>
        <p:txBody>
          <a:bodyPr>
            <a:normAutofit fontScale="90000"/>
          </a:bodyPr>
          <a:lstStyle/>
          <a:p>
            <a:pPr algn="r"/>
            <a:r>
              <a:rPr lang="ar-SY" dirty="0" smtClean="0"/>
              <a:t>علاقة </a:t>
            </a:r>
            <a:r>
              <a:rPr lang="ar-SY" dirty="0"/>
              <a:t>الارتباط بين مستويات السلوك العدواني ومستوى مؤشر كتلة الجسم عند المراهقين المشاركين في الدراسة </a:t>
            </a:r>
            <a:endParaRPr lang="ar-SY" dirty="0"/>
          </a:p>
        </p:txBody>
      </p:sp>
    </p:spTree>
    <p:extLst>
      <p:ext uri="{BB962C8B-B14F-4D97-AF65-F5344CB8AC3E}">
        <p14:creationId xmlns:p14="http://schemas.microsoft.com/office/powerpoint/2010/main" val="2496560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a:extLst>
              <a:ext uri="{FF2B5EF4-FFF2-40B4-BE49-F238E27FC236}">
                <a16:creationId xmlns:a16="http://schemas.microsoft.com/office/drawing/2014/main" id="{1B906A6D-64CC-4021-B842-B0B179AB3E27}"/>
              </a:ext>
            </a:extLst>
          </p:cNvPr>
          <p:cNvSpPr>
            <a:spLocks noGrp="1"/>
          </p:cNvSpPr>
          <p:nvPr>
            <p:ph type="ftr" sz="quarter" idx="11"/>
          </p:nvPr>
        </p:nvSpPr>
        <p:spPr/>
        <p:txBody>
          <a:bodyPr/>
          <a:lstStyle/>
          <a:p>
            <a:r>
              <a:rPr lang="en-US" dirty="0"/>
              <a:t>ADD A FOOTER</a:t>
            </a:r>
            <a:endParaRPr lang="ru-RU" dirty="0"/>
          </a:p>
        </p:txBody>
      </p:sp>
      <p:sp>
        <p:nvSpPr>
          <p:cNvPr id="12" name="Slide Number Placeholder 11">
            <a:extLst>
              <a:ext uri="{FF2B5EF4-FFF2-40B4-BE49-F238E27FC236}">
                <a16:creationId xmlns:a16="http://schemas.microsoft.com/office/drawing/2014/main" id="{B5E4C005-CB50-4CBB-83F0-3393A7AC6211}"/>
              </a:ext>
            </a:extLst>
          </p:cNvPr>
          <p:cNvSpPr>
            <a:spLocks noGrp="1"/>
          </p:cNvSpPr>
          <p:nvPr>
            <p:ph type="sldNum" sz="quarter" idx="12"/>
          </p:nvPr>
        </p:nvSpPr>
        <p:spPr/>
        <p:txBody>
          <a:bodyPr/>
          <a:lstStyle/>
          <a:p>
            <a:fld id="{D495E168-DA5E-4888-8D8A-92B118324C14}" type="slidenum">
              <a:rPr lang="ru-RU" smtClean="0"/>
              <a:pPr/>
              <a:t>2</a:t>
            </a:fld>
            <a:endParaRPr lang="ru-RU" dirty="0"/>
          </a:p>
        </p:txBody>
      </p:sp>
      <p:sp>
        <p:nvSpPr>
          <p:cNvPr id="5" name="Subtitle 4">
            <a:extLst>
              <a:ext uri="{FF2B5EF4-FFF2-40B4-BE49-F238E27FC236}">
                <a16:creationId xmlns:a16="http://schemas.microsoft.com/office/drawing/2014/main" id="{18F92ECC-81D7-46DF-AF27-3388655CE442}"/>
              </a:ext>
            </a:extLst>
          </p:cNvPr>
          <p:cNvSpPr>
            <a:spLocks noGrp="1"/>
          </p:cNvSpPr>
          <p:nvPr>
            <p:ph idx="1"/>
          </p:nvPr>
        </p:nvSpPr>
        <p:spPr/>
        <p:txBody>
          <a:bodyPr>
            <a:noAutofit/>
          </a:bodyPr>
          <a:lstStyle/>
          <a:p>
            <a:pPr lvl="0" algn="r"/>
            <a:r>
              <a:rPr lang="ar-SA" sz="2800" dirty="0">
                <a:solidFill>
                  <a:prstClr val="black"/>
                </a:solidFill>
              </a:rPr>
              <a:t>حسب منظمة الصحة العالمية هي فترة نمو الإنسان  ونمائه التي تعقب مرحلة الطفولة وتسبق مرحلة البلوغ في عمر يتراوح </a:t>
            </a:r>
            <a:r>
              <a:rPr lang="en-US" sz="2800" dirty="0">
                <a:solidFill>
                  <a:srgbClr val="FF0000"/>
                </a:solidFill>
              </a:rPr>
              <a:t>19-10</a:t>
            </a:r>
            <a:r>
              <a:rPr lang="ar-SY" sz="2800" dirty="0">
                <a:solidFill>
                  <a:prstClr val="black"/>
                </a:solidFill>
              </a:rPr>
              <a:t>سنة</a:t>
            </a:r>
          </a:p>
          <a:p>
            <a:pPr algn="r"/>
            <a:r>
              <a:rPr lang="ar-SY" sz="2800" dirty="0"/>
              <a:t>تقسم المراهقة إلى ثلاث مراحل وهي </a:t>
            </a:r>
          </a:p>
          <a:p>
            <a:pPr algn="r">
              <a:buFont typeface="Wingdings" panose="05000000000000000000" pitchFamily="2" charset="2"/>
              <a:buChar char="q"/>
            </a:pPr>
            <a:r>
              <a:rPr lang="ar-SY" sz="2800" dirty="0"/>
              <a:t>  المراهقة المبكرة </a:t>
            </a:r>
          </a:p>
          <a:p>
            <a:pPr algn="r">
              <a:buFont typeface="Wingdings" panose="05000000000000000000" pitchFamily="2" charset="2"/>
              <a:buChar char="q"/>
            </a:pPr>
            <a:r>
              <a:rPr lang="ar-SY" sz="2800" dirty="0"/>
              <a:t>المراهقة الوسطى </a:t>
            </a:r>
          </a:p>
          <a:p>
            <a:pPr algn="r">
              <a:buFont typeface="Wingdings" panose="05000000000000000000" pitchFamily="2" charset="2"/>
              <a:buChar char="q"/>
            </a:pPr>
            <a:r>
              <a:rPr lang="ar-SY" sz="2800" dirty="0"/>
              <a:t>  المراهقة المتأخرة</a:t>
            </a:r>
            <a:endParaRPr lang="ar-SY" sz="2800" dirty="0">
              <a:solidFill>
                <a:prstClr val="black"/>
              </a:solidFill>
            </a:endParaRPr>
          </a:p>
        </p:txBody>
      </p:sp>
      <p:sp>
        <p:nvSpPr>
          <p:cNvPr id="4" name="Title 3">
            <a:extLst>
              <a:ext uri="{FF2B5EF4-FFF2-40B4-BE49-F238E27FC236}">
                <a16:creationId xmlns:a16="http://schemas.microsoft.com/office/drawing/2014/main" id="{AEBC1A8D-E693-4704-8E11-5AAB4B40BAEF}"/>
              </a:ext>
            </a:extLst>
          </p:cNvPr>
          <p:cNvSpPr>
            <a:spLocks noGrp="1"/>
          </p:cNvSpPr>
          <p:nvPr>
            <p:ph type="title"/>
          </p:nvPr>
        </p:nvSpPr>
        <p:spPr/>
        <p:txBody>
          <a:bodyPr/>
          <a:lstStyle/>
          <a:p>
            <a:pPr algn="r"/>
            <a:r>
              <a:rPr lang="ar-SY" dirty="0"/>
              <a:t>المراهقة</a:t>
            </a:r>
            <a:endParaRPr lang="ru-RU" dirty="0"/>
          </a:p>
        </p:txBody>
      </p:sp>
    </p:spTree>
    <p:extLst>
      <p:ext uri="{BB962C8B-B14F-4D97-AF65-F5344CB8AC3E}">
        <p14:creationId xmlns:p14="http://schemas.microsoft.com/office/powerpoint/2010/main" val="2287211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495E168-DA5E-4888-8D8A-92B118324C14}" type="slidenum">
              <a:rPr lang="ru-RU" smtClean="0"/>
              <a:t>20</a:t>
            </a:fld>
            <a:endParaRPr lang="ru-RU" dirty="0"/>
          </a:p>
        </p:txBody>
      </p:sp>
      <p:sp>
        <p:nvSpPr>
          <p:cNvPr id="4" name="عنصر نائب للمحتوى 3"/>
          <p:cNvSpPr>
            <a:spLocks noGrp="1"/>
          </p:cNvSpPr>
          <p:nvPr>
            <p:ph idx="1"/>
          </p:nvPr>
        </p:nvSpPr>
        <p:spPr>
          <a:xfrm>
            <a:off x="563479" y="2073986"/>
            <a:ext cx="10515600" cy="4351338"/>
          </a:xfrm>
        </p:spPr>
        <p:txBody>
          <a:bodyPr>
            <a:noAutofit/>
          </a:bodyPr>
          <a:lstStyle/>
          <a:p>
            <a:r>
              <a:rPr lang="ar-SA" sz="3200" dirty="0"/>
              <a:t>يتركز </a:t>
            </a:r>
            <a:r>
              <a:rPr lang="ar-SA" sz="3200" dirty="0">
                <a:solidFill>
                  <a:srgbClr val="FF0000"/>
                </a:solidFill>
              </a:rPr>
              <a:t>الدور الرئيسي للممرضين </a:t>
            </a:r>
            <a:r>
              <a:rPr lang="ar-SA" sz="3200" dirty="0"/>
              <a:t>المختصين في سلوكيات المراهقين والعاملين على الحد من الأثار السلبية للسمنة الملازمة لهم من خلال العمل على الوقاية الأولية من حدوث السمنة ويعد العمل على تقليل وصمة العار الناتجة عن السمنة، وتشمل تلك التدابير الاستشارات السريرية التي تركز على النظام الغذائي والنشاط البدني وتغيير السلوك والعلاج الدوائي وجراحة السمنة  والوقاية من الوزن الزائد وعلاجه</a:t>
            </a:r>
            <a:endParaRPr lang="en-US" sz="3200" dirty="0"/>
          </a:p>
          <a:p>
            <a:r>
              <a:rPr lang="ar-SA" sz="3200" dirty="0"/>
              <a:t>كما يشارك الممرضون في أخذ القياسات الحيوية للمراهقين وتصميم وتنفيذ برامج تدبير الوزن المناسبة ويساعد المراهق وعائلته في التكيف مع أنماط الحياة المتبعة لتدبير مشكلة السمنة من خلال برامج التثقيف الصحي وتشجيع النشاط البدني وتعليم السلوكيات الصحية</a:t>
            </a:r>
            <a:endParaRPr lang="en-US" sz="3200" dirty="0"/>
          </a:p>
          <a:p>
            <a:endParaRPr lang="ar-SY" sz="3200" dirty="0"/>
          </a:p>
        </p:txBody>
      </p:sp>
      <p:sp>
        <p:nvSpPr>
          <p:cNvPr id="5" name="عنوان 4"/>
          <p:cNvSpPr>
            <a:spLocks noGrp="1"/>
          </p:cNvSpPr>
          <p:nvPr>
            <p:ph type="title"/>
          </p:nvPr>
        </p:nvSpPr>
        <p:spPr/>
        <p:txBody>
          <a:bodyPr/>
          <a:lstStyle/>
          <a:p>
            <a:pPr algn="ctr"/>
            <a:r>
              <a:rPr lang="ar-SY" dirty="0" smtClean="0"/>
              <a:t>الدور الرئيسي للتمريض :</a:t>
            </a:r>
            <a:endParaRPr lang="ar-SY" dirty="0"/>
          </a:p>
        </p:txBody>
      </p:sp>
    </p:spTree>
    <p:extLst>
      <p:ext uri="{BB962C8B-B14F-4D97-AF65-F5344CB8AC3E}">
        <p14:creationId xmlns:p14="http://schemas.microsoft.com/office/powerpoint/2010/main" val="723168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1397000" y="2752726"/>
            <a:ext cx="9050518" cy="945498"/>
          </a:xfrm>
        </p:spPr>
        <p:txBody>
          <a:bodyPr>
            <a:noAutofit/>
          </a:bodyPr>
          <a:lstStyle/>
          <a:p>
            <a:pPr algn="ctr"/>
            <a:r>
              <a:rPr lang="ar-SY" sz="8800" dirty="0" smtClean="0"/>
              <a:t>شكراً لكم </a:t>
            </a:r>
            <a:endParaRPr lang="ar-SY" sz="8800" dirty="0"/>
          </a:p>
        </p:txBody>
      </p:sp>
    </p:spTree>
    <p:extLst>
      <p:ext uri="{BB962C8B-B14F-4D97-AF65-F5344CB8AC3E}">
        <p14:creationId xmlns:p14="http://schemas.microsoft.com/office/powerpoint/2010/main" val="175545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E8B-1608-4FFC-96B5-595AB97B845A}"/>
              </a:ext>
            </a:extLst>
          </p:cNvPr>
          <p:cNvSpPr>
            <a:spLocks noGrp="1"/>
          </p:cNvSpPr>
          <p:nvPr>
            <p:ph type="title"/>
          </p:nvPr>
        </p:nvSpPr>
        <p:spPr/>
        <p:txBody>
          <a:bodyPr/>
          <a:lstStyle/>
          <a:p>
            <a:r>
              <a:rPr lang="en-US" dirty="0" smtClean="0"/>
              <a:t>Obesity </a:t>
            </a:r>
            <a:endParaRPr lang="ru-RU" dirty="0"/>
          </a:p>
        </p:txBody>
      </p:sp>
      <p:sp>
        <p:nvSpPr>
          <p:cNvPr id="4" name="Text Placeholder 3">
            <a:extLst>
              <a:ext uri="{FF2B5EF4-FFF2-40B4-BE49-F238E27FC236}">
                <a16:creationId xmlns:a16="http://schemas.microsoft.com/office/drawing/2014/main" id="{2B46C56E-82FC-4B02-954F-3AFACF2E8CBA}"/>
              </a:ext>
            </a:extLst>
          </p:cNvPr>
          <p:cNvSpPr>
            <a:spLocks noGrp="1"/>
          </p:cNvSpPr>
          <p:nvPr>
            <p:ph type="body" sz="quarter" idx="14"/>
          </p:nvPr>
        </p:nvSpPr>
        <p:spPr/>
        <p:txBody>
          <a:bodyPr/>
          <a:lstStyle/>
          <a:p>
            <a:r>
              <a:rPr lang="ar-SA" sz="2400" dirty="0">
                <a:solidFill>
                  <a:prstClr val="black"/>
                </a:solidFill>
                <a:latin typeface="Calibri"/>
                <a:ea typeface="Calibri"/>
                <a:cs typeface="Simplified Arabic"/>
              </a:rPr>
              <a:t>السمنة هي تراكم غير طبيعي أو مفرط للدهون قد يلحق الأذى بالصحة ومؤشر كتلة الجسم هو مؤشر بسيط يستخدم لقياس الوزن إلى  مربع الطول ويدل مؤشر كتلة الجسم الذي يساوي </a:t>
            </a:r>
            <a:r>
              <a:rPr lang="en-US" sz="2400" dirty="0">
                <a:solidFill>
                  <a:srgbClr val="FF0000"/>
                </a:solidFill>
                <a:latin typeface="Calibri"/>
                <a:ea typeface="Calibri"/>
                <a:cs typeface="Simplified Arabic"/>
              </a:rPr>
              <a:t>30</a:t>
            </a:r>
            <a:r>
              <a:rPr lang="ar-SA" sz="2400" dirty="0">
                <a:solidFill>
                  <a:prstClr val="black"/>
                </a:solidFill>
                <a:latin typeface="Calibri"/>
                <a:ea typeface="Calibri"/>
                <a:cs typeface="Simplified Arabic"/>
              </a:rPr>
              <a:t>أو أكثر إلى السمنة</a:t>
            </a:r>
            <a:endParaRPr lang="ru-RU" dirty="0"/>
          </a:p>
        </p:txBody>
      </p:sp>
      <p:sp>
        <p:nvSpPr>
          <p:cNvPr id="6" name="Footer Placeholder 5">
            <a:extLst>
              <a:ext uri="{FF2B5EF4-FFF2-40B4-BE49-F238E27FC236}">
                <a16:creationId xmlns:a16="http://schemas.microsoft.com/office/drawing/2014/main" id="{983F41B9-CDD2-4DAB-9FE1-AA9A8E082060}"/>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2E6A3C64-206A-47DC-8E31-F719E356D26D}"/>
              </a:ext>
            </a:extLst>
          </p:cNvPr>
          <p:cNvSpPr>
            <a:spLocks noGrp="1"/>
          </p:cNvSpPr>
          <p:nvPr>
            <p:ph type="sldNum" sz="quarter" idx="12"/>
          </p:nvPr>
        </p:nvSpPr>
        <p:spPr/>
        <p:txBody>
          <a:bodyPr/>
          <a:lstStyle/>
          <a:p>
            <a:fld id="{D495E168-DA5E-4888-8D8A-92B118324C14}" type="slidenum">
              <a:rPr lang="ru-RU" smtClean="0"/>
              <a:pPr/>
              <a:t>3</a:t>
            </a:fld>
            <a:endParaRPr lang="ru-RU" dirty="0"/>
          </a:p>
        </p:txBody>
      </p:sp>
      <p:pic>
        <p:nvPicPr>
          <p:cNvPr id="9" name="عنصر نائب للصورة 8"/>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l="4314" t="6088" r="1198" b="1340"/>
          <a:stretch/>
        </p:blipFill>
        <p:spPr>
          <a:xfrm>
            <a:off x="0" y="479287"/>
            <a:ext cx="6731894" cy="5100864"/>
          </a:xfrm>
          <a:prstGeom prst="rect">
            <a:avLst/>
          </a:prstGeom>
          <a:effectLst>
            <a:softEdge rad="127000"/>
          </a:effectLst>
        </p:spPr>
      </p:pic>
    </p:spTree>
    <p:extLst>
      <p:ext uri="{BB962C8B-B14F-4D97-AF65-F5344CB8AC3E}">
        <p14:creationId xmlns:p14="http://schemas.microsoft.com/office/powerpoint/2010/main" val="3066898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6F8E1FB-FE5C-46BC-83C4-88721E70C4E1}"/>
              </a:ext>
            </a:extLst>
          </p:cNvPr>
          <p:cNvSpPr>
            <a:spLocks noGrp="1"/>
          </p:cNvSpPr>
          <p:nvPr>
            <p:ph type="ftr" sz="quarter" idx="11"/>
          </p:nvPr>
        </p:nvSpPr>
        <p:spPr/>
        <p:txBody>
          <a:bodyPr/>
          <a:lstStyle/>
          <a:p>
            <a:r>
              <a:rPr lang="en-US" dirty="0"/>
              <a:t>ADD A FOOTER</a:t>
            </a:r>
            <a:endParaRPr lang="ru-RU" dirty="0"/>
          </a:p>
        </p:txBody>
      </p:sp>
      <p:sp>
        <p:nvSpPr>
          <p:cNvPr id="4" name="Slide Number Placeholder 3">
            <a:extLst>
              <a:ext uri="{FF2B5EF4-FFF2-40B4-BE49-F238E27FC236}">
                <a16:creationId xmlns:a16="http://schemas.microsoft.com/office/drawing/2014/main" id="{9DFFC05B-6738-42DC-8BE6-C9279D17A4F6}"/>
              </a:ext>
            </a:extLst>
          </p:cNvPr>
          <p:cNvSpPr>
            <a:spLocks noGrp="1"/>
          </p:cNvSpPr>
          <p:nvPr>
            <p:ph type="sldNum" sz="quarter" idx="12"/>
          </p:nvPr>
        </p:nvSpPr>
        <p:spPr/>
        <p:txBody>
          <a:bodyPr/>
          <a:lstStyle/>
          <a:p>
            <a:fld id="{D495E168-DA5E-4888-8D8A-92B118324C14}" type="slidenum">
              <a:rPr lang="ru-RU" smtClean="0"/>
              <a:pPr/>
              <a:t>4</a:t>
            </a:fld>
            <a:endParaRPr lang="ru-RU" dirty="0"/>
          </a:p>
        </p:txBody>
      </p:sp>
      <p:sp>
        <p:nvSpPr>
          <p:cNvPr id="2" name="Title 1">
            <a:extLst>
              <a:ext uri="{FF2B5EF4-FFF2-40B4-BE49-F238E27FC236}">
                <a16:creationId xmlns:a16="http://schemas.microsoft.com/office/drawing/2014/main" id="{64F79B87-4AA7-436A-A28E-213168C1C67B}"/>
              </a:ext>
            </a:extLst>
          </p:cNvPr>
          <p:cNvSpPr>
            <a:spLocks noGrp="1"/>
          </p:cNvSpPr>
          <p:nvPr>
            <p:ph type="title"/>
          </p:nvPr>
        </p:nvSpPr>
        <p:spPr/>
        <p:txBody>
          <a:bodyPr/>
          <a:lstStyle/>
          <a:p>
            <a:pPr algn="ctr"/>
            <a:r>
              <a:rPr lang="ar-SY" dirty="0" smtClean="0"/>
              <a:t>حقائق و أرقام</a:t>
            </a:r>
            <a:endParaRPr lang="ru-RU" dirty="0"/>
          </a:p>
        </p:txBody>
      </p:sp>
      <p:sp>
        <p:nvSpPr>
          <p:cNvPr id="17" name="عنصر نائب للمحتوى 16"/>
          <p:cNvSpPr>
            <a:spLocks noGrp="1"/>
          </p:cNvSpPr>
          <p:nvPr>
            <p:ph idx="1"/>
          </p:nvPr>
        </p:nvSpPr>
        <p:spPr>
          <a:xfrm>
            <a:off x="458190" y="1811556"/>
            <a:ext cx="10515600" cy="4351338"/>
          </a:xfrm>
        </p:spPr>
        <p:txBody>
          <a:bodyPr>
            <a:normAutofit/>
          </a:bodyPr>
          <a:lstStyle/>
          <a:p>
            <a:r>
              <a:rPr lang="ar-SY" sz="2800" dirty="0"/>
              <a:t>حسب </a:t>
            </a:r>
            <a:r>
              <a:rPr lang="ar-SY" sz="2800" dirty="0" smtClean="0"/>
              <a:t>اللجنة </a:t>
            </a:r>
            <a:r>
              <a:rPr lang="ar-SY" sz="2800" dirty="0"/>
              <a:t>الدائمة للتغذية التابعة للأمم المتحدة شهدت العقود الأربعة الأخيرة زيادة بمقدار </a:t>
            </a:r>
            <a:r>
              <a:rPr lang="ar-SY" sz="2800" dirty="0">
                <a:solidFill>
                  <a:srgbClr val="FF0000"/>
                </a:solidFill>
              </a:rPr>
              <a:t>عشرة</a:t>
            </a:r>
            <a:r>
              <a:rPr lang="ar-SY" sz="2800" dirty="0"/>
              <a:t> أضعاف في معدلات السمنة عند المراهقين والأطفال أذا بلغ عدد الأطفال زائدي الوزن </a:t>
            </a:r>
            <a:r>
              <a:rPr lang="en-US" sz="2800" dirty="0">
                <a:solidFill>
                  <a:srgbClr val="FF0000"/>
                </a:solidFill>
              </a:rPr>
              <a:t>38</a:t>
            </a:r>
            <a:r>
              <a:rPr lang="ar-SY" sz="2800" dirty="0">
                <a:solidFill>
                  <a:srgbClr val="FF0000"/>
                </a:solidFill>
              </a:rPr>
              <a:t> مليون</a:t>
            </a:r>
            <a:r>
              <a:rPr lang="ar-SY" sz="2800" dirty="0"/>
              <a:t> طفل عام </a:t>
            </a:r>
            <a:r>
              <a:rPr lang="en-US" sz="2800" dirty="0">
                <a:solidFill>
                  <a:srgbClr val="FF0000"/>
                </a:solidFill>
              </a:rPr>
              <a:t>2017 </a:t>
            </a:r>
            <a:r>
              <a:rPr lang="ar-SY" sz="2800" dirty="0"/>
              <a:t> بزيادة قدرها </a:t>
            </a:r>
            <a:r>
              <a:rPr lang="en-US" sz="2800" dirty="0">
                <a:solidFill>
                  <a:srgbClr val="FF0000"/>
                </a:solidFill>
              </a:rPr>
              <a:t>8</a:t>
            </a:r>
            <a:r>
              <a:rPr lang="ar-SY" sz="2800" dirty="0"/>
              <a:t> </a:t>
            </a:r>
            <a:r>
              <a:rPr lang="ar-SY" sz="2800" dirty="0">
                <a:solidFill>
                  <a:srgbClr val="FF0000"/>
                </a:solidFill>
              </a:rPr>
              <a:t>ملايين</a:t>
            </a:r>
            <a:r>
              <a:rPr lang="ar-SY" sz="2800" dirty="0"/>
              <a:t> طفل عن عام </a:t>
            </a:r>
            <a:r>
              <a:rPr lang="en-US" sz="2800" dirty="0">
                <a:solidFill>
                  <a:srgbClr val="FF0000"/>
                </a:solidFill>
              </a:rPr>
              <a:t>2000</a:t>
            </a:r>
          </a:p>
          <a:p>
            <a:pPr lvl="0"/>
            <a:r>
              <a:rPr lang="ar-SY" sz="2800" dirty="0">
                <a:solidFill>
                  <a:prstClr val="black"/>
                </a:solidFill>
              </a:rPr>
              <a:t>ذكرت فرقة العمل الدولية للسمنة أن </a:t>
            </a:r>
            <a:r>
              <a:rPr lang="en-US" sz="2800" dirty="0">
                <a:solidFill>
                  <a:prstClr val="black"/>
                </a:solidFill>
              </a:rPr>
              <a:t> </a:t>
            </a:r>
            <a:r>
              <a:rPr lang="en-US" sz="2800" dirty="0">
                <a:solidFill>
                  <a:srgbClr val="FF0000"/>
                </a:solidFill>
              </a:rPr>
              <a:t>1</a:t>
            </a:r>
            <a:r>
              <a:rPr lang="en-US" sz="2800" dirty="0">
                <a:solidFill>
                  <a:prstClr val="black"/>
                </a:solidFill>
              </a:rPr>
              <a:t> </a:t>
            </a:r>
            <a:r>
              <a:rPr lang="ar-SY" sz="2800" dirty="0">
                <a:solidFill>
                  <a:prstClr val="black"/>
                </a:solidFill>
              </a:rPr>
              <a:t>من</a:t>
            </a:r>
            <a:r>
              <a:rPr lang="en-US" sz="2800" dirty="0">
                <a:solidFill>
                  <a:prstClr val="black"/>
                </a:solidFill>
              </a:rPr>
              <a:t>  </a:t>
            </a:r>
            <a:r>
              <a:rPr lang="ar-SY" sz="2800" dirty="0">
                <a:solidFill>
                  <a:prstClr val="black"/>
                </a:solidFill>
              </a:rPr>
              <a:t>كل </a:t>
            </a:r>
            <a:r>
              <a:rPr lang="en-US" sz="2800" dirty="0">
                <a:solidFill>
                  <a:prstClr val="black"/>
                </a:solidFill>
              </a:rPr>
              <a:t> </a:t>
            </a:r>
            <a:r>
              <a:rPr lang="en-US" sz="2800" dirty="0">
                <a:solidFill>
                  <a:srgbClr val="FF0000"/>
                </a:solidFill>
              </a:rPr>
              <a:t>10</a:t>
            </a:r>
            <a:r>
              <a:rPr lang="ar-SY" sz="2800" dirty="0">
                <a:solidFill>
                  <a:prstClr val="black"/>
                </a:solidFill>
              </a:rPr>
              <a:t>أطفال</a:t>
            </a:r>
            <a:r>
              <a:rPr lang="ar-SY" sz="2800" dirty="0">
                <a:solidFill>
                  <a:prstClr val="white"/>
                </a:solidFill>
              </a:rPr>
              <a:t> </a:t>
            </a:r>
            <a:r>
              <a:rPr lang="ar-SY" sz="2800" dirty="0">
                <a:solidFill>
                  <a:prstClr val="black"/>
                </a:solidFill>
              </a:rPr>
              <a:t>يعانون من السمنة في جميع أنحاء العالم</a:t>
            </a:r>
          </a:p>
          <a:p>
            <a:pPr lvl="0"/>
            <a:r>
              <a:rPr lang="ar-SA" sz="2800" dirty="0">
                <a:ea typeface="Calibri"/>
                <a:cs typeface="Simplified Arabic"/>
              </a:rPr>
              <a:t>تقدر منظمة الصحة العالمية أن التكلفة الاقتصادية للسمنة تتراوح بين </a:t>
            </a:r>
            <a:r>
              <a:rPr lang="en-US" sz="2800" dirty="0">
                <a:solidFill>
                  <a:srgbClr val="FF0000"/>
                </a:solidFill>
                <a:latin typeface="Simplified Arabic"/>
                <a:ea typeface="Calibri"/>
              </a:rPr>
              <a:t>2</a:t>
            </a:r>
            <a:r>
              <a:rPr lang="ar-SA" sz="2800" dirty="0">
                <a:solidFill>
                  <a:srgbClr val="FF0000"/>
                </a:solidFill>
                <a:latin typeface="Simplified Arabic"/>
                <a:ea typeface="Calibri"/>
              </a:rPr>
              <a:t>% </a:t>
            </a:r>
            <a:r>
              <a:rPr lang="ar-SA" sz="2800" dirty="0">
                <a:latin typeface="Simplified Arabic"/>
                <a:ea typeface="Calibri"/>
              </a:rPr>
              <a:t>و</a:t>
            </a:r>
            <a:r>
              <a:rPr lang="en-US" sz="2800" dirty="0">
                <a:solidFill>
                  <a:srgbClr val="FF0000"/>
                </a:solidFill>
                <a:latin typeface="Simplified Arabic"/>
                <a:ea typeface="Calibri"/>
              </a:rPr>
              <a:t>7</a:t>
            </a:r>
            <a:r>
              <a:rPr lang="ar-SA" sz="2800" dirty="0">
                <a:solidFill>
                  <a:srgbClr val="FF0000"/>
                </a:solidFill>
                <a:latin typeface="Simplified Arabic"/>
                <a:ea typeface="Calibri"/>
              </a:rPr>
              <a:t>% </a:t>
            </a:r>
            <a:r>
              <a:rPr lang="ar-SA" sz="2800" dirty="0">
                <a:latin typeface="Simplified Arabic"/>
                <a:ea typeface="Calibri"/>
              </a:rPr>
              <a:t>من إجمالي تكاليف الرعاية الصحية سنويا</a:t>
            </a:r>
          </a:p>
          <a:p>
            <a:pPr lvl="0"/>
            <a:r>
              <a:rPr lang="ar-SA" sz="2800" dirty="0">
                <a:ea typeface="Calibri"/>
                <a:cs typeface="Simplified Arabic"/>
              </a:rPr>
              <a:t>تشير تقديرات مركز السيطرة على الأمراض إلى فقدان الوزن بنسبة </a:t>
            </a:r>
            <a:r>
              <a:rPr lang="en-US" sz="2800" dirty="0">
                <a:solidFill>
                  <a:srgbClr val="FF0000"/>
                </a:solidFill>
                <a:latin typeface="Simplified Arabic"/>
                <a:ea typeface="Calibri"/>
              </a:rPr>
              <a:t>10</a:t>
            </a:r>
            <a:r>
              <a:rPr lang="ar-SA" sz="2800" dirty="0">
                <a:solidFill>
                  <a:srgbClr val="FF0000"/>
                </a:solidFill>
                <a:latin typeface="Simplified Arabic"/>
                <a:ea typeface="Calibri"/>
              </a:rPr>
              <a:t>% </a:t>
            </a:r>
            <a:r>
              <a:rPr lang="ar-SA" sz="2800" dirty="0">
                <a:latin typeface="Simplified Arabic"/>
                <a:ea typeface="Calibri"/>
              </a:rPr>
              <a:t>يمكن أن يقلل من تكاليف حياة الشخص الذي يعاني من السمنة بمقدار </a:t>
            </a:r>
            <a:r>
              <a:rPr lang="en-US" sz="2800" dirty="0">
                <a:solidFill>
                  <a:srgbClr val="FF0000"/>
                </a:solidFill>
                <a:latin typeface="Simplified Arabic"/>
                <a:ea typeface="Calibri"/>
              </a:rPr>
              <a:t>2200</a:t>
            </a:r>
            <a:r>
              <a:rPr lang="ar-SA" sz="2800" dirty="0">
                <a:latin typeface="Simplified Arabic"/>
                <a:ea typeface="Calibri"/>
              </a:rPr>
              <a:t> دولار إلى </a:t>
            </a:r>
            <a:r>
              <a:rPr lang="en-US" sz="2800" dirty="0">
                <a:solidFill>
                  <a:srgbClr val="FF0000"/>
                </a:solidFill>
                <a:latin typeface="Simplified Arabic"/>
                <a:ea typeface="Calibri"/>
              </a:rPr>
              <a:t>5300</a:t>
            </a:r>
            <a:r>
              <a:rPr lang="ar-SA" sz="2800" dirty="0">
                <a:latin typeface="Simplified Arabic"/>
                <a:ea typeface="Calibri"/>
              </a:rPr>
              <a:t> </a:t>
            </a:r>
            <a:r>
              <a:rPr lang="ar-SA" sz="2800" dirty="0" smtClean="0">
                <a:latin typeface="Simplified Arabic"/>
                <a:ea typeface="Calibri"/>
              </a:rPr>
              <a:t>دولار</a:t>
            </a:r>
            <a:endParaRPr lang="ar-SA" sz="2800" dirty="0">
              <a:solidFill>
                <a:prstClr val="black"/>
              </a:solidFill>
            </a:endParaRPr>
          </a:p>
        </p:txBody>
      </p:sp>
    </p:spTree>
    <p:extLst>
      <p:ext uri="{BB962C8B-B14F-4D97-AF65-F5344CB8AC3E}">
        <p14:creationId xmlns:p14="http://schemas.microsoft.com/office/powerpoint/2010/main" val="2023535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C5FF61B-147F-4149-9E50-36696641E103}"/>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CFEE48EC-430B-4D42-9565-527E52286C4D}"/>
              </a:ext>
            </a:extLst>
          </p:cNvPr>
          <p:cNvSpPr>
            <a:spLocks noGrp="1"/>
          </p:cNvSpPr>
          <p:nvPr>
            <p:ph type="sldNum" sz="quarter" idx="12"/>
          </p:nvPr>
        </p:nvSpPr>
        <p:spPr/>
        <p:txBody>
          <a:bodyPr/>
          <a:lstStyle/>
          <a:p>
            <a:fld id="{D495E168-DA5E-4888-8D8A-92B118324C14}" type="slidenum">
              <a:rPr lang="ru-RU" smtClean="0"/>
              <a:pPr/>
              <a:t>5</a:t>
            </a:fld>
            <a:endParaRPr lang="ru-RU" dirty="0"/>
          </a:p>
        </p:txBody>
      </p:sp>
      <p:sp>
        <p:nvSpPr>
          <p:cNvPr id="2" name="Title 1">
            <a:extLst>
              <a:ext uri="{FF2B5EF4-FFF2-40B4-BE49-F238E27FC236}">
                <a16:creationId xmlns:a16="http://schemas.microsoft.com/office/drawing/2014/main" id="{F8139155-1F5E-4F48-B50E-F00D8FC535D9}"/>
              </a:ext>
            </a:extLst>
          </p:cNvPr>
          <p:cNvSpPr>
            <a:spLocks noGrp="1"/>
          </p:cNvSpPr>
          <p:nvPr>
            <p:ph type="title"/>
          </p:nvPr>
        </p:nvSpPr>
        <p:spPr/>
        <p:txBody>
          <a:bodyPr/>
          <a:lstStyle/>
          <a:p>
            <a:pPr algn="ctr"/>
            <a:r>
              <a:rPr lang="ar-SY" dirty="0"/>
              <a:t>العوامل المسببة للسمنة</a:t>
            </a:r>
            <a:endParaRPr lang="ru-RU" dirty="0"/>
          </a:p>
        </p:txBody>
      </p:sp>
      <p:sp>
        <p:nvSpPr>
          <p:cNvPr id="9" name="عنصر نائب للمحتوى 8"/>
          <p:cNvSpPr>
            <a:spLocks noGrp="1"/>
          </p:cNvSpPr>
          <p:nvPr>
            <p:ph idx="1"/>
          </p:nvPr>
        </p:nvSpPr>
        <p:spPr/>
        <p:txBody>
          <a:bodyPr>
            <a:normAutofit/>
          </a:bodyPr>
          <a:lstStyle/>
          <a:p>
            <a:pPr lvl="0"/>
            <a:r>
              <a:rPr lang="ar-SY" sz="3200" dirty="0"/>
              <a:t>الاستعداد الوراثي</a:t>
            </a:r>
          </a:p>
          <a:p>
            <a:r>
              <a:rPr lang="ar-SY" sz="3200" dirty="0"/>
              <a:t>الوضع الاجتماعي الاقتصادي</a:t>
            </a:r>
          </a:p>
          <a:p>
            <a:r>
              <a:rPr lang="ar-SY" sz="3200" dirty="0"/>
              <a:t>انخفاض النشاط البدني</a:t>
            </a:r>
            <a:endParaRPr lang="ar-SA" sz="3200" dirty="0"/>
          </a:p>
          <a:p>
            <a:pPr lvl="0"/>
            <a:r>
              <a:rPr lang="ar-SY" sz="3200" dirty="0"/>
              <a:t>التغذية الغير صحية</a:t>
            </a:r>
          </a:p>
          <a:p>
            <a:r>
              <a:rPr lang="ar-SY" sz="3200" dirty="0"/>
              <a:t>الظروف الفيزيولوجية</a:t>
            </a:r>
          </a:p>
          <a:p>
            <a:pPr lvl="0"/>
            <a:r>
              <a:rPr lang="ar-SY" sz="3200" dirty="0"/>
              <a:t>الحالة</a:t>
            </a:r>
            <a:r>
              <a:rPr lang="ar-SY" sz="3200" b="1" dirty="0"/>
              <a:t> </a:t>
            </a:r>
            <a:r>
              <a:rPr lang="ar-SY" sz="3200" dirty="0"/>
              <a:t>النفسية</a:t>
            </a:r>
          </a:p>
          <a:p>
            <a:r>
              <a:rPr lang="ar-SY" sz="3200" dirty="0"/>
              <a:t>مشاركة الآباء في هذه </a:t>
            </a:r>
            <a:r>
              <a:rPr lang="ar-SY" sz="3200" dirty="0" smtClean="0"/>
              <a:t>العوامل</a:t>
            </a:r>
            <a:endParaRPr lang="ar-SA" sz="3200" dirty="0"/>
          </a:p>
        </p:txBody>
      </p:sp>
    </p:spTree>
    <p:extLst>
      <p:ext uri="{BB962C8B-B14F-4D97-AF65-F5344CB8AC3E}">
        <p14:creationId xmlns:p14="http://schemas.microsoft.com/office/powerpoint/2010/main" val="3953500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6</a:t>
            </a:fld>
            <a:endParaRPr lang="ru-RU" dirty="0"/>
          </a:p>
        </p:txBody>
      </p:sp>
      <p:sp>
        <p:nvSpPr>
          <p:cNvPr id="4" name="عنصر نائب للمحتوى 3"/>
          <p:cNvSpPr>
            <a:spLocks noGrp="1"/>
          </p:cNvSpPr>
          <p:nvPr>
            <p:ph idx="1"/>
          </p:nvPr>
        </p:nvSpPr>
        <p:spPr/>
        <p:txBody>
          <a:bodyPr>
            <a:normAutofit/>
          </a:bodyPr>
          <a:lstStyle/>
          <a:p>
            <a:r>
              <a:rPr lang="ar-SY" sz="2400" dirty="0"/>
              <a:t>السكري النمط الثاني</a:t>
            </a:r>
          </a:p>
          <a:p>
            <a:r>
              <a:rPr lang="ar-SY" sz="2400" dirty="0"/>
              <a:t>ارتفاع ضغط الدم وارتفاع الكولسترول في الدم</a:t>
            </a:r>
          </a:p>
          <a:p>
            <a:r>
              <a:rPr lang="ar-SY" sz="2400" dirty="0"/>
              <a:t>أمراض القلب</a:t>
            </a:r>
          </a:p>
          <a:p>
            <a:r>
              <a:rPr lang="ar-SY" sz="2400" dirty="0"/>
              <a:t>السكتة الدماغية</a:t>
            </a:r>
          </a:p>
          <a:p>
            <a:r>
              <a:rPr lang="ar-SY" sz="2400" dirty="0"/>
              <a:t>مضاعفات العظام واضطرابات الغدد الصماء </a:t>
            </a:r>
          </a:p>
          <a:p>
            <a:r>
              <a:rPr lang="ar-SY" sz="2400" dirty="0"/>
              <a:t>امراض الرئة والربو</a:t>
            </a:r>
          </a:p>
          <a:p>
            <a:r>
              <a:rPr lang="ar-SY" sz="2400" dirty="0"/>
              <a:t>المشاكل النفسية</a:t>
            </a:r>
          </a:p>
          <a:p>
            <a:r>
              <a:rPr lang="ar-SY" sz="2400" dirty="0"/>
              <a:t>خطر الوفاة المتزايدة في مرحلة البلوغ</a:t>
            </a:r>
          </a:p>
          <a:p>
            <a:r>
              <a:rPr lang="ar-SY" sz="2400" dirty="0"/>
              <a:t>تأثير على الأداء المدرسي والقبول </a:t>
            </a:r>
            <a:r>
              <a:rPr lang="ar-SY" sz="2400" dirty="0" smtClean="0"/>
              <a:t>بالجامعة</a:t>
            </a:r>
            <a:endParaRPr lang="ar-SY" sz="2400" dirty="0"/>
          </a:p>
        </p:txBody>
      </p:sp>
      <p:sp>
        <p:nvSpPr>
          <p:cNvPr id="5" name="عنوان 4"/>
          <p:cNvSpPr>
            <a:spLocks noGrp="1"/>
          </p:cNvSpPr>
          <p:nvPr>
            <p:ph type="title"/>
          </p:nvPr>
        </p:nvSpPr>
        <p:spPr/>
        <p:txBody>
          <a:bodyPr/>
          <a:lstStyle/>
          <a:p>
            <a:pPr algn="ctr"/>
            <a:r>
              <a:rPr lang="ar-SY" dirty="0" smtClean="0"/>
              <a:t>مضاعفات السمنة </a:t>
            </a:r>
            <a:endParaRPr lang="ar-SY" dirty="0"/>
          </a:p>
        </p:txBody>
      </p:sp>
    </p:spTree>
    <p:extLst>
      <p:ext uri="{BB962C8B-B14F-4D97-AF65-F5344CB8AC3E}">
        <p14:creationId xmlns:p14="http://schemas.microsoft.com/office/powerpoint/2010/main" val="4261137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r>
              <a:rPr lang="en-US" smtClean="0"/>
              <a:t>ADD A FOOTER</a:t>
            </a:r>
            <a:endParaRPr lang="ru-RU" dirty="0"/>
          </a:p>
        </p:txBody>
      </p:sp>
      <p:sp>
        <p:nvSpPr>
          <p:cNvPr id="3" name="عنصر نائب لرقم الشريحة 2"/>
          <p:cNvSpPr>
            <a:spLocks noGrp="1"/>
          </p:cNvSpPr>
          <p:nvPr>
            <p:ph type="sldNum" sz="quarter" idx="12"/>
          </p:nvPr>
        </p:nvSpPr>
        <p:spPr/>
        <p:txBody>
          <a:bodyPr/>
          <a:lstStyle/>
          <a:p>
            <a:fld id="{D495E168-DA5E-4888-8D8A-92B118324C14}" type="slidenum">
              <a:rPr lang="ru-RU" smtClean="0"/>
              <a:t>7</a:t>
            </a:fld>
            <a:endParaRPr lang="ru-RU" dirty="0"/>
          </a:p>
        </p:txBody>
      </p:sp>
      <p:sp>
        <p:nvSpPr>
          <p:cNvPr id="4" name="عنصر نائب للمحتوى 3"/>
          <p:cNvSpPr>
            <a:spLocks noGrp="1"/>
          </p:cNvSpPr>
          <p:nvPr>
            <p:ph idx="1"/>
          </p:nvPr>
        </p:nvSpPr>
        <p:spPr/>
        <p:txBody>
          <a:bodyPr>
            <a:normAutofit/>
          </a:bodyPr>
          <a:lstStyle/>
          <a:p>
            <a:pPr lvl="0"/>
            <a:r>
              <a:rPr lang="ar-SY" sz="3200" dirty="0"/>
              <a:t>تعزيز الوعي بمخاطر وتأثيرات السمنة</a:t>
            </a:r>
            <a:endParaRPr lang="ar-SA" sz="3200" dirty="0"/>
          </a:p>
          <a:p>
            <a:pPr lvl="0"/>
            <a:r>
              <a:rPr lang="ar-SY" sz="3200" dirty="0"/>
              <a:t>تعزيز دور الأهل في مرحلة الطفولة للتحكم في التغذية </a:t>
            </a:r>
          </a:p>
          <a:p>
            <a:r>
              <a:rPr lang="ar-SY" sz="3200" dirty="0"/>
              <a:t>زيادة النشاط البدني</a:t>
            </a:r>
          </a:p>
          <a:p>
            <a:pPr lvl="0"/>
            <a:r>
              <a:rPr lang="ar-SY" sz="3200" dirty="0"/>
              <a:t>وضع معاير لجميع الاغذية والمشروبات  المقدمة في المدارس</a:t>
            </a:r>
          </a:p>
          <a:p>
            <a:r>
              <a:rPr lang="ar-SY" sz="3200" dirty="0"/>
              <a:t>إنشاء عيادات </a:t>
            </a:r>
            <a:r>
              <a:rPr lang="ar-SY" sz="3200" dirty="0" smtClean="0"/>
              <a:t>للسمنة</a:t>
            </a:r>
            <a:endParaRPr lang="ar-SA" sz="3200" dirty="0"/>
          </a:p>
        </p:txBody>
      </p:sp>
      <p:sp>
        <p:nvSpPr>
          <p:cNvPr id="5" name="عنوان 4"/>
          <p:cNvSpPr>
            <a:spLocks noGrp="1"/>
          </p:cNvSpPr>
          <p:nvPr>
            <p:ph type="title"/>
          </p:nvPr>
        </p:nvSpPr>
        <p:spPr/>
        <p:txBody>
          <a:bodyPr/>
          <a:lstStyle/>
          <a:p>
            <a:pPr algn="ctr"/>
            <a:r>
              <a:rPr lang="ar-SY" dirty="0" smtClean="0"/>
              <a:t>الوقاية من السمنة</a:t>
            </a:r>
            <a:endParaRPr lang="ar-SY" dirty="0"/>
          </a:p>
        </p:txBody>
      </p:sp>
    </p:spTree>
    <p:extLst>
      <p:ext uri="{BB962C8B-B14F-4D97-AF65-F5344CB8AC3E}">
        <p14:creationId xmlns:p14="http://schemas.microsoft.com/office/powerpoint/2010/main" val="501474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E8B-1608-4FFC-96B5-595AB97B845A}"/>
              </a:ext>
            </a:extLst>
          </p:cNvPr>
          <p:cNvSpPr>
            <a:spLocks noGrp="1"/>
          </p:cNvSpPr>
          <p:nvPr>
            <p:ph type="title"/>
          </p:nvPr>
        </p:nvSpPr>
        <p:spPr/>
        <p:txBody>
          <a:bodyPr>
            <a:normAutofit fontScale="90000"/>
          </a:bodyPr>
          <a:lstStyle/>
          <a:p>
            <a:r>
              <a:rPr lang="en-US" sz="3200" dirty="0" smtClean="0"/>
              <a:t>Aggressive behaviors </a:t>
            </a:r>
            <a:endParaRPr lang="ru-RU" sz="3200" dirty="0"/>
          </a:p>
        </p:txBody>
      </p:sp>
      <p:sp>
        <p:nvSpPr>
          <p:cNvPr id="4" name="Text Placeholder 3">
            <a:extLst>
              <a:ext uri="{FF2B5EF4-FFF2-40B4-BE49-F238E27FC236}">
                <a16:creationId xmlns:a16="http://schemas.microsoft.com/office/drawing/2014/main" id="{2B46C56E-82FC-4B02-954F-3AFACF2E8CBA}"/>
              </a:ext>
            </a:extLst>
          </p:cNvPr>
          <p:cNvSpPr>
            <a:spLocks noGrp="1"/>
          </p:cNvSpPr>
          <p:nvPr>
            <p:ph type="body" sz="quarter" idx="14"/>
          </p:nvPr>
        </p:nvSpPr>
        <p:spPr/>
        <p:txBody>
          <a:bodyPr/>
          <a:lstStyle/>
          <a:p>
            <a:r>
              <a:rPr lang="ar-SA" sz="2400" dirty="0"/>
              <a:t>سلوك يصدره الفرد لفظياً أو معنوياً أو بدنياً أو مادياً صريحاً أو ضمنياً، مباشراً أو غير مباشر، إيجابياً أو سلبياً، ويترتب على هذا السلوك إلحاق أذى بدني أو مادي أو نقص للشخص نفسه صاحب السلوك، أو الآخرين</a:t>
            </a:r>
            <a:r>
              <a:rPr lang="ar-SA" sz="2400" baseline="30000" dirty="0"/>
              <a:t> </a:t>
            </a:r>
          </a:p>
        </p:txBody>
      </p:sp>
      <p:sp>
        <p:nvSpPr>
          <p:cNvPr id="6" name="Footer Placeholder 5">
            <a:extLst>
              <a:ext uri="{FF2B5EF4-FFF2-40B4-BE49-F238E27FC236}">
                <a16:creationId xmlns:a16="http://schemas.microsoft.com/office/drawing/2014/main" id="{983F41B9-CDD2-4DAB-9FE1-AA9A8E082060}"/>
              </a:ext>
            </a:extLst>
          </p:cNvPr>
          <p:cNvSpPr>
            <a:spLocks noGrp="1"/>
          </p:cNvSpPr>
          <p:nvPr>
            <p:ph type="ftr" sz="quarter" idx="11"/>
          </p:nvPr>
        </p:nvSpPr>
        <p:spPr>
          <a:xfrm>
            <a:off x="384778" y="5574103"/>
            <a:ext cx="3908793" cy="365125"/>
          </a:xfr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2E6A3C64-206A-47DC-8E31-F719E356D26D}"/>
              </a:ext>
            </a:extLst>
          </p:cNvPr>
          <p:cNvSpPr>
            <a:spLocks noGrp="1"/>
          </p:cNvSpPr>
          <p:nvPr>
            <p:ph type="sldNum" sz="quarter" idx="12"/>
          </p:nvPr>
        </p:nvSpPr>
        <p:spPr/>
        <p:txBody>
          <a:bodyPr/>
          <a:lstStyle/>
          <a:p>
            <a:fld id="{D495E168-DA5E-4888-8D8A-92B118324C14}" type="slidenum">
              <a:rPr lang="ru-RU" smtClean="0"/>
              <a:pPr/>
              <a:t>8</a:t>
            </a:fld>
            <a:endParaRPr lang="ru-RU" dirty="0"/>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21" y="598724"/>
            <a:ext cx="6191250" cy="4258283"/>
          </a:xfrm>
          <a:prstGeom prst="rect">
            <a:avLst/>
          </a:prstGeom>
          <a:effectLst>
            <a:softEdge rad="63500"/>
          </a:effectLst>
        </p:spPr>
      </p:pic>
    </p:spTree>
    <p:extLst>
      <p:ext uri="{BB962C8B-B14F-4D97-AF65-F5344CB8AC3E}">
        <p14:creationId xmlns:p14="http://schemas.microsoft.com/office/powerpoint/2010/main" val="3115966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3"/>
          <p:cNvSpPr>
            <a:spLocks noGrp="1"/>
          </p:cNvSpPr>
          <p:nvPr>
            <p:ph type="ftr" sz="quarter" idx="11"/>
          </p:nvPr>
        </p:nvSpPr>
        <p:spPr/>
        <p:txBody>
          <a:bodyPr/>
          <a:lstStyle/>
          <a:p>
            <a:r>
              <a:rPr lang="en-US" smtClean="0"/>
              <a:t>ADD A FOOTER</a:t>
            </a:r>
            <a:endParaRPr lang="ru-RU" dirty="0"/>
          </a:p>
        </p:txBody>
      </p:sp>
      <p:sp>
        <p:nvSpPr>
          <p:cNvPr id="5" name="عنصر نائب لرقم الشريحة 4"/>
          <p:cNvSpPr>
            <a:spLocks noGrp="1"/>
          </p:cNvSpPr>
          <p:nvPr>
            <p:ph type="sldNum" sz="quarter" idx="12"/>
          </p:nvPr>
        </p:nvSpPr>
        <p:spPr/>
        <p:txBody>
          <a:bodyPr/>
          <a:lstStyle/>
          <a:p>
            <a:fld id="{D495E168-DA5E-4888-8D8A-92B118324C14}" type="slidenum">
              <a:rPr lang="ru-RU" smtClean="0"/>
              <a:t>9</a:t>
            </a:fld>
            <a:endParaRPr lang="ru-RU" dirty="0"/>
          </a:p>
        </p:txBody>
      </p:sp>
      <p:sp>
        <p:nvSpPr>
          <p:cNvPr id="9" name="عنصر نائب للمحتوى 8"/>
          <p:cNvSpPr>
            <a:spLocks noGrp="1"/>
          </p:cNvSpPr>
          <p:nvPr>
            <p:ph idx="1"/>
          </p:nvPr>
        </p:nvSpPr>
        <p:spPr/>
        <p:txBody>
          <a:bodyPr>
            <a:normAutofit/>
          </a:bodyPr>
          <a:lstStyle/>
          <a:p>
            <a:r>
              <a:rPr lang="ar-SA" sz="3200" dirty="0"/>
              <a:t>العدوان الجسدي (الدفع، الضرب)</a:t>
            </a:r>
          </a:p>
          <a:p>
            <a:r>
              <a:rPr lang="ar-SA" sz="3200" dirty="0"/>
              <a:t>العدوان اللفظي المضايقات اللفظية (الإغاظة) </a:t>
            </a:r>
          </a:p>
          <a:p>
            <a:r>
              <a:rPr lang="ar-SA" sz="3200" dirty="0"/>
              <a:t>العدوان </a:t>
            </a:r>
            <a:r>
              <a:rPr lang="ar-SA" sz="3200" dirty="0" err="1"/>
              <a:t>الاستبعادي</a:t>
            </a:r>
            <a:r>
              <a:rPr lang="ar-SA" sz="3200" dirty="0"/>
              <a:t> انتشار الشائعات </a:t>
            </a:r>
            <a:r>
              <a:rPr lang="ar-SA" sz="3200" dirty="0" smtClean="0"/>
              <a:t>و</a:t>
            </a:r>
            <a:r>
              <a:rPr lang="ar-SY" sz="3200" dirty="0" smtClean="0"/>
              <a:t>ال</a:t>
            </a:r>
            <a:r>
              <a:rPr lang="ar-SA" sz="3200" dirty="0" smtClean="0"/>
              <a:t>استبعاد </a:t>
            </a:r>
            <a:r>
              <a:rPr lang="ar-SA" sz="3200" dirty="0"/>
              <a:t>عن قصد</a:t>
            </a:r>
          </a:p>
          <a:p>
            <a:pPr marL="0" indent="0">
              <a:buNone/>
            </a:pPr>
            <a:endParaRPr lang="ar-SY" sz="3200" dirty="0"/>
          </a:p>
        </p:txBody>
      </p:sp>
      <p:sp>
        <p:nvSpPr>
          <p:cNvPr id="8" name="عنوان 7"/>
          <p:cNvSpPr>
            <a:spLocks noGrp="1"/>
          </p:cNvSpPr>
          <p:nvPr>
            <p:ph type="title"/>
          </p:nvPr>
        </p:nvSpPr>
        <p:spPr/>
        <p:txBody>
          <a:bodyPr/>
          <a:lstStyle/>
          <a:p>
            <a:pPr algn="ctr"/>
            <a:r>
              <a:rPr lang="ar-SY" dirty="0"/>
              <a:t>أشكال السلوكيات العدوانية</a:t>
            </a:r>
          </a:p>
        </p:txBody>
      </p:sp>
    </p:spTree>
    <p:extLst>
      <p:ext uri="{BB962C8B-B14F-4D97-AF65-F5344CB8AC3E}">
        <p14:creationId xmlns:p14="http://schemas.microsoft.com/office/powerpoint/2010/main" val="2696428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name="NBPL_Fun_MO - v6" id="{A0D08BF4-A6B2-4810-A990-861B25D0A27E}" vid="{9CA1A813-01EE-4EED-9E0D-BBBA258A4E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50F309C-DE10-4641-9043-BB7E781AC404}">
  <ds:schemaRefs>
    <ds:schemaRef ds:uri="http://schemas.microsoft.com/sharepoint/v3/contenttype/forms"/>
  </ds:schemaRefs>
</ds:datastoreItem>
</file>

<file path=customXml/itemProps2.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024DF7-0783-4549-86B7-A48B29FBA9C2}">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tf55923798_win32</Template>
  <TotalTime>0</TotalTime>
  <Words>1244</Words>
  <Application>Microsoft Office PowerPoint</Application>
  <PresentationFormat>شاشة عريضة</PresentationFormat>
  <Paragraphs>173</Paragraphs>
  <Slides>21</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21</vt:i4>
      </vt:variant>
    </vt:vector>
  </HeadingPairs>
  <TitlesOfParts>
    <vt:vector size="28" baseType="lpstr">
      <vt:lpstr>Arial</vt:lpstr>
      <vt:lpstr>Calibri</vt:lpstr>
      <vt:lpstr>Century Gothic</vt:lpstr>
      <vt:lpstr>Simplified Arabic</vt:lpstr>
      <vt:lpstr>Times New Roman</vt:lpstr>
      <vt:lpstr>Wingdings</vt:lpstr>
      <vt:lpstr>نسق Office</vt:lpstr>
      <vt:lpstr>تأثير السمنة على السلوكيات العدوانية عند المراهقين Effect of obesity on aggressive behaviors in adolescents</vt:lpstr>
      <vt:lpstr>المراهقة</vt:lpstr>
      <vt:lpstr>Obesity </vt:lpstr>
      <vt:lpstr>حقائق و أرقام</vt:lpstr>
      <vt:lpstr>العوامل المسببة للسمنة</vt:lpstr>
      <vt:lpstr>مضاعفات السمنة </vt:lpstr>
      <vt:lpstr>الوقاية من السمنة</vt:lpstr>
      <vt:lpstr>Aggressive behaviors </vt:lpstr>
      <vt:lpstr>أشكال السلوكيات العدوانية</vt:lpstr>
      <vt:lpstr>العوامل المسببة للسلوك العدواني عند المراهقين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طرق ومواد البحث </vt:lpstr>
      <vt:lpstr> متوسطات وترتيب ومستويات السلوك العدواني وأبعاده لدى المراهقين في الدراسة </vt:lpstr>
      <vt:lpstr>علاقة الارتباط بين مستويات السلوك العدواني ومستوى مؤشر كتلة الجسم عند المراهقين المشاركين في الدراسة </vt:lpstr>
      <vt:lpstr>الدور الرئيسي للتمريض :</vt:lpstr>
      <vt:lpstr>شكراً لكم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2021-05-22T19:01:12Z</dcterms:created>
  <dcterms:modified xsi:type="dcterms:W3CDTF">2021-05-24T09:56:34Z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