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2"/>
  </p:notesMasterIdLst>
  <p:sldIdLst>
    <p:sldId id="259" r:id="rId2"/>
    <p:sldId id="298" r:id="rId3"/>
    <p:sldId id="366" r:id="rId4"/>
    <p:sldId id="301" r:id="rId5"/>
    <p:sldId id="302" r:id="rId6"/>
    <p:sldId id="368" r:id="rId7"/>
    <p:sldId id="258" r:id="rId8"/>
    <p:sldId id="303" r:id="rId9"/>
    <p:sldId id="370" r:id="rId10"/>
    <p:sldId id="263" r:id="rId11"/>
    <p:sldId id="294" r:id="rId12"/>
    <p:sldId id="304" r:id="rId13"/>
    <p:sldId id="372" r:id="rId14"/>
    <p:sldId id="377" r:id="rId15"/>
    <p:sldId id="378" r:id="rId16"/>
    <p:sldId id="305" r:id="rId17"/>
    <p:sldId id="306" r:id="rId18"/>
    <p:sldId id="310" r:id="rId19"/>
    <p:sldId id="311" r:id="rId20"/>
    <p:sldId id="356" r:id="rId21"/>
    <p:sldId id="312" r:id="rId22"/>
    <p:sldId id="357" r:id="rId23"/>
    <p:sldId id="358" r:id="rId24"/>
    <p:sldId id="359" r:id="rId25"/>
    <p:sldId id="316" r:id="rId26"/>
    <p:sldId id="317" r:id="rId27"/>
    <p:sldId id="318" r:id="rId28"/>
    <p:sldId id="324" r:id="rId29"/>
    <p:sldId id="322" r:id="rId30"/>
    <p:sldId id="360" r:id="rId31"/>
    <p:sldId id="361" r:id="rId32"/>
    <p:sldId id="362" r:id="rId33"/>
    <p:sldId id="325" r:id="rId34"/>
    <p:sldId id="381" r:id="rId35"/>
    <p:sldId id="383" r:id="rId36"/>
    <p:sldId id="336" r:id="rId37"/>
    <p:sldId id="338" r:id="rId38"/>
    <p:sldId id="384" r:id="rId39"/>
    <p:sldId id="385" r:id="rId40"/>
    <p:sldId id="367"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النمط المتوسط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النمط المتوسط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41" autoAdjust="0"/>
    <p:restoredTop sz="94662" autoAdjust="0"/>
  </p:normalViewPr>
  <p:slideViewPr>
    <p:cSldViewPr>
      <p:cViewPr>
        <p:scale>
          <a:sx n="80" d="100"/>
          <a:sy n="80" d="100"/>
        </p:scale>
        <p:origin x="-1230"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Y"/>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3734131301142558"/>
          <c:y val="5.5143821468396505E-2"/>
          <c:w val="0.61495944895011667"/>
          <c:h val="0.80167332597965313"/>
        </c:manualLayout>
      </c:layout>
      <c:barChart>
        <c:barDir val="col"/>
        <c:grouping val="clustered"/>
        <c:varyColors val="0"/>
        <c:ser>
          <c:idx val="0"/>
          <c:order val="0"/>
          <c:tx>
            <c:strRef>
              <c:f>Sheet1!$A$2</c:f>
              <c:strCache>
                <c:ptCount val="1"/>
                <c:pt idx="0">
                  <c:v>Human respect</c:v>
                </c:pt>
              </c:strCache>
            </c:strRef>
          </c:tx>
          <c:invertIfNegative val="0"/>
          <c:cat>
            <c:strRef>
              <c:f>Sheet1!$B$1:$D$1</c:f>
              <c:strCache>
                <c:ptCount val="3"/>
                <c:pt idx="0">
                  <c:v>Antenatal caring</c:v>
                </c:pt>
                <c:pt idx="1">
                  <c:v>Childbirth caring</c:v>
                </c:pt>
                <c:pt idx="2">
                  <c:v>Postnatal caring</c:v>
                </c:pt>
              </c:strCache>
            </c:strRef>
          </c:cat>
          <c:val>
            <c:numRef>
              <c:f>Sheet1!$B$2:$D$2</c:f>
              <c:numCache>
                <c:formatCode>General</c:formatCode>
                <c:ptCount val="3"/>
                <c:pt idx="0">
                  <c:v>4.53</c:v>
                </c:pt>
                <c:pt idx="1">
                  <c:v>4.2699999999999996</c:v>
                </c:pt>
                <c:pt idx="2">
                  <c:v>4.5599999999999996</c:v>
                </c:pt>
              </c:numCache>
            </c:numRef>
          </c:val>
        </c:ser>
        <c:ser>
          <c:idx val="1"/>
          <c:order val="1"/>
          <c:tx>
            <c:strRef>
              <c:f>Sheet1!$A$3</c:f>
              <c:strCache>
                <c:ptCount val="1"/>
                <c:pt idx="0">
                  <c:v>Monitor</c:v>
                </c:pt>
              </c:strCache>
            </c:strRef>
          </c:tx>
          <c:invertIfNegative val="0"/>
          <c:cat>
            <c:strRef>
              <c:f>Sheet1!$B$1:$D$1</c:f>
              <c:strCache>
                <c:ptCount val="3"/>
                <c:pt idx="0">
                  <c:v>Antenatal caring</c:v>
                </c:pt>
                <c:pt idx="1">
                  <c:v>Childbirth caring</c:v>
                </c:pt>
                <c:pt idx="2">
                  <c:v>Postnatal caring</c:v>
                </c:pt>
              </c:strCache>
            </c:strRef>
          </c:cat>
          <c:val>
            <c:numRef>
              <c:f>Sheet1!$B$3:$D$3</c:f>
              <c:numCache>
                <c:formatCode>General</c:formatCode>
                <c:ptCount val="3"/>
                <c:pt idx="0">
                  <c:v>4.46</c:v>
                </c:pt>
                <c:pt idx="1">
                  <c:v>4.6399999999999997</c:v>
                </c:pt>
                <c:pt idx="2">
                  <c:v>4.3099999999999996</c:v>
                </c:pt>
              </c:numCache>
            </c:numRef>
          </c:val>
        </c:ser>
        <c:ser>
          <c:idx val="2"/>
          <c:order val="2"/>
          <c:tx>
            <c:strRef>
              <c:f>Sheet1!$A$4</c:f>
              <c:strCache>
                <c:ptCount val="1"/>
                <c:pt idx="0">
                  <c:v>Healing environment</c:v>
                </c:pt>
              </c:strCache>
            </c:strRef>
          </c:tx>
          <c:invertIfNegative val="0"/>
          <c:cat>
            <c:strRef>
              <c:f>Sheet1!$B$1:$D$1</c:f>
              <c:strCache>
                <c:ptCount val="3"/>
                <c:pt idx="0">
                  <c:v>Antenatal caring</c:v>
                </c:pt>
                <c:pt idx="1">
                  <c:v>Childbirth caring</c:v>
                </c:pt>
                <c:pt idx="2">
                  <c:v>Postnatal caring</c:v>
                </c:pt>
              </c:strCache>
            </c:strRef>
          </c:cat>
          <c:val>
            <c:numRef>
              <c:f>Sheet1!$B$4:$D$4</c:f>
              <c:numCache>
                <c:formatCode>General</c:formatCode>
                <c:ptCount val="3"/>
                <c:pt idx="0">
                  <c:v>4.38</c:v>
                </c:pt>
                <c:pt idx="1">
                  <c:v>4.43</c:v>
                </c:pt>
                <c:pt idx="2">
                  <c:v>4.33</c:v>
                </c:pt>
              </c:numCache>
            </c:numRef>
          </c:val>
        </c:ser>
        <c:ser>
          <c:idx val="3"/>
          <c:order val="3"/>
          <c:tx>
            <c:strRef>
              <c:f>Sheet1!$A$5</c:f>
              <c:strCache>
                <c:ptCount val="1"/>
                <c:pt idx="0">
                  <c:v>Comfort</c:v>
                </c:pt>
              </c:strCache>
            </c:strRef>
          </c:tx>
          <c:invertIfNegative val="0"/>
          <c:cat>
            <c:strRef>
              <c:f>Sheet1!$B$1:$D$1</c:f>
              <c:strCache>
                <c:ptCount val="3"/>
                <c:pt idx="0">
                  <c:v>Antenatal caring</c:v>
                </c:pt>
                <c:pt idx="1">
                  <c:v>Childbirth caring</c:v>
                </c:pt>
                <c:pt idx="2">
                  <c:v>Postnatal caring</c:v>
                </c:pt>
              </c:strCache>
            </c:strRef>
          </c:cat>
          <c:val>
            <c:numRef>
              <c:f>Sheet1!$B$5:$D$5</c:f>
              <c:numCache>
                <c:formatCode>General</c:formatCode>
                <c:ptCount val="3"/>
                <c:pt idx="0">
                  <c:v>4.12</c:v>
                </c:pt>
                <c:pt idx="1">
                  <c:v>4.09</c:v>
                </c:pt>
                <c:pt idx="2">
                  <c:v>3.19</c:v>
                </c:pt>
              </c:numCache>
            </c:numRef>
          </c:val>
        </c:ser>
        <c:ser>
          <c:idx val="4"/>
          <c:order val="4"/>
          <c:tx>
            <c:strRef>
              <c:f>Sheet1!$A$6</c:f>
              <c:strCache>
                <c:ptCount val="1"/>
                <c:pt idx="0">
                  <c:v>Explain</c:v>
                </c:pt>
              </c:strCache>
            </c:strRef>
          </c:tx>
          <c:invertIfNegative val="0"/>
          <c:cat>
            <c:strRef>
              <c:f>Sheet1!$B$1:$D$1</c:f>
              <c:strCache>
                <c:ptCount val="3"/>
                <c:pt idx="0">
                  <c:v>Antenatal caring</c:v>
                </c:pt>
                <c:pt idx="1">
                  <c:v>Childbirth caring</c:v>
                </c:pt>
                <c:pt idx="2">
                  <c:v>Postnatal caring</c:v>
                </c:pt>
              </c:strCache>
            </c:strRef>
          </c:cat>
          <c:val>
            <c:numRef>
              <c:f>Sheet1!$B$6:$D$6</c:f>
              <c:numCache>
                <c:formatCode>General</c:formatCode>
                <c:ptCount val="3"/>
                <c:pt idx="0">
                  <c:v>4.04</c:v>
                </c:pt>
                <c:pt idx="1">
                  <c:v>3.64</c:v>
                </c:pt>
                <c:pt idx="2">
                  <c:v>3.84</c:v>
                </c:pt>
              </c:numCache>
            </c:numRef>
          </c:val>
        </c:ser>
        <c:ser>
          <c:idx val="5"/>
          <c:order val="5"/>
          <c:tx>
            <c:strRef>
              <c:f>Sheet1!$A$7</c:f>
              <c:strCache>
                <c:ptCount val="1"/>
                <c:pt idx="0">
                  <c:v>Trust</c:v>
                </c:pt>
              </c:strCache>
            </c:strRef>
          </c:tx>
          <c:invertIfNegative val="0"/>
          <c:cat>
            <c:strRef>
              <c:f>Sheet1!$B$1:$D$1</c:f>
              <c:strCache>
                <c:ptCount val="3"/>
                <c:pt idx="0">
                  <c:v>Antenatal caring</c:v>
                </c:pt>
                <c:pt idx="1">
                  <c:v>Childbirth caring</c:v>
                </c:pt>
                <c:pt idx="2">
                  <c:v>Postnatal caring</c:v>
                </c:pt>
              </c:strCache>
            </c:strRef>
          </c:cat>
          <c:val>
            <c:numRef>
              <c:f>Sheet1!$B$7:$D$7</c:f>
              <c:numCache>
                <c:formatCode>General</c:formatCode>
                <c:ptCount val="3"/>
                <c:pt idx="0">
                  <c:v>3.78</c:v>
                </c:pt>
                <c:pt idx="1">
                  <c:v>3.98</c:v>
                </c:pt>
              </c:numCache>
            </c:numRef>
          </c:val>
        </c:ser>
        <c:ser>
          <c:idx val="6"/>
          <c:order val="6"/>
          <c:tx>
            <c:strRef>
              <c:f>Sheet1!$A$8</c:f>
              <c:strCache>
                <c:ptCount val="1"/>
                <c:pt idx="0">
                  <c:v>Accessible</c:v>
                </c:pt>
              </c:strCache>
            </c:strRef>
          </c:tx>
          <c:invertIfNegative val="0"/>
          <c:cat>
            <c:strRef>
              <c:f>Sheet1!$B$1:$D$1</c:f>
              <c:strCache>
                <c:ptCount val="3"/>
                <c:pt idx="0">
                  <c:v>Antenatal caring</c:v>
                </c:pt>
                <c:pt idx="1">
                  <c:v>Childbirth caring</c:v>
                </c:pt>
                <c:pt idx="2">
                  <c:v>Postnatal caring</c:v>
                </c:pt>
              </c:strCache>
            </c:strRef>
          </c:cat>
          <c:val>
            <c:numRef>
              <c:f>Sheet1!$B$8:$D$8</c:f>
              <c:numCache>
                <c:formatCode>General</c:formatCode>
                <c:ptCount val="3"/>
                <c:pt idx="1">
                  <c:v>4.51</c:v>
                </c:pt>
                <c:pt idx="2">
                  <c:v>4.4800000000000004</c:v>
                </c:pt>
              </c:numCache>
            </c:numRef>
          </c:val>
        </c:ser>
        <c:ser>
          <c:idx val="7"/>
          <c:order val="7"/>
          <c:tx>
            <c:strRef>
              <c:f>Sheet1!$A$9</c:f>
              <c:strCache>
                <c:ptCount val="1"/>
                <c:pt idx="0">
                  <c:v>Affiliation needs</c:v>
                </c:pt>
              </c:strCache>
            </c:strRef>
          </c:tx>
          <c:invertIfNegative val="0"/>
          <c:cat>
            <c:strRef>
              <c:f>Sheet1!$B$1:$D$1</c:f>
              <c:strCache>
                <c:ptCount val="3"/>
                <c:pt idx="0">
                  <c:v>Antenatal caring</c:v>
                </c:pt>
                <c:pt idx="1">
                  <c:v>Childbirth caring</c:v>
                </c:pt>
                <c:pt idx="2">
                  <c:v>Postnatal caring</c:v>
                </c:pt>
              </c:strCache>
            </c:strRef>
          </c:cat>
          <c:val>
            <c:numRef>
              <c:f>Sheet1!$B$9:$D$9</c:f>
              <c:numCache>
                <c:formatCode>General</c:formatCode>
                <c:ptCount val="3"/>
                <c:pt idx="2">
                  <c:v>4.54</c:v>
                </c:pt>
              </c:numCache>
            </c:numRef>
          </c:val>
        </c:ser>
        <c:dLbls>
          <c:showLegendKey val="0"/>
          <c:showVal val="0"/>
          <c:showCatName val="0"/>
          <c:showSerName val="0"/>
          <c:showPercent val="0"/>
          <c:showBubbleSize val="0"/>
        </c:dLbls>
        <c:gapWidth val="300"/>
        <c:axId val="306696960"/>
        <c:axId val="306698880"/>
      </c:barChart>
      <c:catAx>
        <c:axId val="306696960"/>
        <c:scaling>
          <c:orientation val="minMax"/>
        </c:scaling>
        <c:delete val="0"/>
        <c:axPos val="b"/>
        <c:title>
          <c:tx>
            <c:rich>
              <a:bodyPr/>
              <a:lstStyle/>
              <a:p>
                <a:pPr>
                  <a:defRPr sz="1400">
                    <a:solidFill>
                      <a:sysClr val="windowText" lastClr="000000"/>
                    </a:solidFill>
                    <a:latin typeface="Times New Roman" pitchFamily="18" charset="0"/>
                    <a:cs typeface="Times New Roman" pitchFamily="18" charset="0"/>
                  </a:defRPr>
                </a:pPr>
                <a:r>
                  <a:rPr lang="en-US" sz="1400">
                    <a:solidFill>
                      <a:sysClr val="windowText" lastClr="000000"/>
                    </a:solidFill>
                    <a:latin typeface="Times New Roman" pitchFamily="18" charset="0"/>
                    <a:cs typeface="Times New Roman" pitchFamily="18" charset="0"/>
                  </a:rPr>
                  <a:t>Subscales</a:t>
                </a:r>
                <a:endParaRPr lang="ar-SY" sz="1400">
                  <a:solidFill>
                    <a:sysClr val="windowText" lastClr="000000"/>
                  </a:solidFill>
                  <a:latin typeface="Times New Roman" pitchFamily="18" charset="0"/>
                  <a:cs typeface="Times New Roman" pitchFamily="18" charset="0"/>
                </a:endParaRPr>
              </a:p>
            </c:rich>
          </c:tx>
          <c:layout>
            <c:manualLayout>
              <c:xMode val="edge"/>
              <c:yMode val="edge"/>
              <c:x val="0.78397419443816596"/>
              <c:y val="0.24667985608436668"/>
            </c:manualLayout>
          </c:layout>
          <c:overlay val="0"/>
          <c:spPr>
            <a:solidFill>
              <a:schemeClr val="bg1"/>
            </a:solidFill>
          </c:spPr>
        </c:title>
        <c:majorTickMark val="none"/>
        <c:minorTickMark val="none"/>
        <c:tickLblPos val="nextTo"/>
        <c:spPr>
          <a:solidFill>
            <a:schemeClr val="bg1"/>
          </a:solidFill>
        </c:spPr>
        <c:txPr>
          <a:bodyPr/>
          <a:lstStyle/>
          <a:p>
            <a:pPr>
              <a:defRPr sz="1600" b="0">
                <a:solidFill>
                  <a:sysClr val="windowText" lastClr="000000"/>
                </a:solidFill>
                <a:latin typeface="Times New Roman" pitchFamily="18" charset="0"/>
                <a:cs typeface="Times New Roman" pitchFamily="18" charset="0"/>
              </a:defRPr>
            </a:pPr>
            <a:endParaRPr lang="ar-SY"/>
          </a:p>
        </c:txPr>
        <c:crossAx val="306698880"/>
        <c:crosses val="autoZero"/>
        <c:auto val="1"/>
        <c:lblAlgn val="ctr"/>
        <c:lblOffset val="100"/>
        <c:noMultiLvlLbl val="0"/>
      </c:catAx>
      <c:valAx>
        <c:axId val="306698880"/>
        <c:scaling>
          <c:orientation val="minMax"/>
        </c:scaling>
        <c:delete val="0"/>
        <c:axPos val="l"/>
        <c:majorGridlines/>
        <c:minorGridlines/>
        <c:title>
          <c:tx>
            <c:rich>
              <a:bodyPr/>
              <a:lstStyle/>
              <a:p>
                <a:pPr>
                  <a:defRPr sz="1400" b="0">
                    <a:solidFill>
                      <a:sysClr val="windowText" lastClr="000000"/>
                    </a:solidFill>
                    <a:latin typeface="Times New Roman" pitchFamily="18" charset="0"/>
                    <a:cs typeface="Times New Roman" pitchFamily="18" charset="0"/>
                  </a:defRPr>
                </a:pPr>
                <a:r>
                  <a:rPr lang="en-US" sz="1400" b="0">
                    <a:solidFill>
                      <a:sysClr val="windowText" lastClr="000000"/>
                    </a:solidFill>
                    <a:latin typeface="Times New Roman" pitchFamily="18" charset="0"/>
                    <a:cs typeface="Times New Roman" pitchFamily="18" charset="0"/>
                  </a:rPr>
                  <a:t> Average response</a:t>
                </a:r>
                <a:endParaRPr lang="ar-SY" sz="1400" b="0">
                  <a:solidFill>
                    <a:sysClr val="windowText" lastClr="000000"/>
                  </a:solidFill>
                  <a:latin typeface="Times New Roman" pitchFamily="18" charset="0"/>
                  <a:cs typeface="Times New Roman" pitchFamily="18" charset="0"/>
                </a:endParaRPr>
              </a:p>
            </c:rich>
          </c:tx>
          <c:layout>
            <c:manualLayout>
              <c:xMode val="edge"/>
              <c:yMode val="edge"/>
              <c:x val="1.9131854123488196E-2"/>
              <c:y val="0.26455842513225025"/>
            </c:manualLayout>
          </c:layout>
          <c:overlay val="0"/>
          <c:spPr>
            <a:solidFill>
              <a:schemeClr val="bg1"/>
            </a:solidFill>
          </c:spPr>
        </c:title>
        <c:numFmt formatCode="General" sourceLinked="1"/>
        <c:majorTickMark val="out"/>
        <c:minorTickMark val="none"/>
        <c:tickLblPos val="nextTo"/>
        <c:spPr>
          <a:ln>
            <a:solidFill>
              <a:schemeClr val="bg1"/>
            </a:solidFill>
          </a:ln>
        </c:spPr>
        <c:txPr>
          <a:bodyPr/>
          <a:lstStyle/>
          <a:p>
            <a:pPr>
              <a:defRPr sz="1600" b="0">
                <a:effectLst>
                  <a:outerShdw blurRad="38100" dist="38100" dir="2700000" algn="tl">
                    <a:srgbClr val="000000">
                      <a:alpha val="43137"/>
                    </a:srgbClr>
                  </a:outerShdw>
                </a:effectLst>
                <a:latin typeface="Times New Roman" pitchFamily="18" charset="0"/>
                <a:cs typeface="Times New Roman" pitchFamily="18" charset="0"/>
              </a:defRPr>
            </a:pPr>
            <a:endParaRPr lang="ar-SY"/>
          </a:p>
        </c:txPr>
        <c:crossAx val="306696960"/>
        <c:crosses val="autoZero"/>
        <c:crossBetween val="between"/>
      </c:valAx>
    </c:plotArea>
    <c:legend>
      <c:legendPos val="r"/>
      <c:legendEntry>
        <c:idx val="2"/>
        <c:txPr>
          <a:bodyPr/>
          <a:lstStyle/>
          <a:p>
            <a:pPr>
              <a:defRPr sz="1400">
                <a:solidFill>
                  <a:sysClr val="windowText" lastClr="000000"/>
                </a:solidFill>
                <a:latin typeface="Times New Roman" pitchFamily="18" charset="0"/>
                <a:cs typeface="Times New Roman" pitchFamily="18" charset="0"/>
              </a:defRPr>
            </a:pPr>
            <a:endParaRPr lang="ar-SY"/>
          </a:p>
        </c:txPr>
      </c:legendEntry>
      <c:layout>
        <c:manualLayout>
          <c:xMode val="edge"/>
          <c:yMode val="edge"/>
          <c:x val="0.78209233935692957"/>
          <c:y val="0.32453509439122147"/>
          <c:w val="0.21523338881886686"/>
          <c:h val="0.5190596382148015"/>
        </c:manualLayout>
      </c:layout>
      <c:overlay val="0"/>
      <c:spPr>
        <a:solidFill>
          <a:schemeClr val="bg1"/>
        </a:solidFill>
      </c:spPr>
      <c:txPr>
        <a:bodyPr/>
        <a:lstStyle/>
        <a:p>
          <a:pPr>
            <a:defRPr sz="1400">
              <a:solidFill>
                <a:sysClr val="windowText" lastClr="000000"/>
              </a:solidFill>
              <a:latin typeface="Times New Roman" pitchFamily="18" charset="0"/>
              <a:cs typeface="Times New Roman" pitchFamily="18" charset="0"/>
            </a:defRPr>
          </a:pPr>
          <a:endParaRPr lang="ar-SY"/>
        </a:p>
      </c:txPr>
    </c:legend>
    <c:plotVisOnly val="1"/>
    <c:dispBlanksAs val="gap"/>
    <c:showDLblsOverMax val="0"/>
  </c:chart>
  <c:spPr>
    <a:solidFill>
      <a:schemeClr val="tx1">
        <a:lumMod val="65000"/>
        <a:lumOff val="35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1"/>
      </a:contourClr>
    </a:sp3d>
  </c:spPr>
  <c:txPr>
    <a:bodyPr/>
    <a:lstStyle/>
    <a:p>
      <a:pPr>
        <a:defRPr>
          <a:solidFill>
            <a:schemeClr val="lt1"/>
          </a:solidFill>
          <a:latin typeface="+mn-lt"/>
          <a:ea typeface="+mn-ea"/>
          <a:cs typeface="+mn-cs"/>
        </a:defRPr>
      </a:pPr>
      <a:endParaRPr lang="ar-SY"/>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544F5B2-030E-4038-B847-8C5EB22E87E8}" type="datetimeFigureOut">
              <a:rPr lang="ar-SA" smtClean="0"/>
              <a:t>17/10/1442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312481-480B-4875-82A0-224C0EEBF14B}" type="slidenum">
              <a:rPr lang="ar-SA" smtClean="0"/>
              <a:t>‹#›</a:t>
            </a:fld>
            <a:endParaRPr lang="ar-SA"/>
          </a:p>
        </p:txBody>
      </p:sp>
    </p:spTree>
    <p:extLst>
      <p:ext uri="{BB962C8B-B14F-4D97-AF65-F5344CB8AC3E}">
        <p14:creationId xmlns:p14="http://schemas.microsoft.com/office/powerpoint/2010/main" val="29982338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2</a:t>
            </a:fld>
            <a:endParaRPr lang="ar-SA"/>
          </a:p>
        </p:txBody>
      </p:sp>
    </p:spTree>
    <p:extLst>
      <p:ext uri="{BB962C8B-B14F-4D97-AF65-F5344CB8AC3E}">
        <p14:creationId xmlns:p14="http://schemas.microsoft.com/office/powerpoint/2010/main" val="60440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11</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12</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13</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14</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15</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16</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17</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18</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19</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solidFill>
                  <a:prstClr val="black"/>
                </a:solidFill>
              </a:rPr>
              <a:pPr/>
              <a:t>20</a:t>
            </a:fld>
            <a:endParaRPr lang="ar-SA">
              <a:solidFill>
                <a:prstClr val="black"/>
              </a:solidFill>
            </a:endParaRPr>
          </a:p>
        </p:txBody>
      </p:sp>
    </p:spTree>
    <p:extLst>
      <p:ext uri="{BB962C8B-B14F-4D97-AF65-F5344CB8AC3E}">
        <p14:creationId xmlns:p14="http://schemas.microsoft.com/office/powerpoint/2010/main" val="117648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3</a:t>
            </a:fld>
            <a:endParaRPr lang="ar-SA"/>
          </a:p>
        </p:txBody>
      </p:sp>
    </p:spTree>
    <p:extLst>
      <p:ext uri="{BB962C8B-B14F-4D97-AF65-F5344CB8AC3E}">
        <p14:creationId xmlns:p14="http://schemas.microsoft.com/office/powerpoint/2010/main" val="1016466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25</a:t>
            </a:fld>
            <a:endParaRPr lang="ar-SA"/>
          </a:p>
        </p:txBody>
      </p:sp>
    </p:spTree>
    <p:extLst>
      <p:ext uri="{BB962C8B-B14F-4D97-AF65-F5344CB8AC3E}">
        <p14:creationId xmlns:p14="http://schemas.microsoft.com/office/powerpoint/2010/main" val="3495062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28</a:t>
            </a:fld>
            <a:endParaRPr lang="ar-SA"/>
          </a:p>
        </p:txBody>
      </p:sp>
    </p:spTree>
    <p:extLst>
      <p:ext uri="{BB962C8B-B14F-4D97-AF65-F5344CB8AC3E}">
        <p14:creationId xmlns:p14="http://schemas.microsoft.com/office/powerpoint/2010/main" val="64347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4</a:t>
            </a:fld>
            <a:endParaRPr lang="ar-SA"/>
          </a:p>
        </p:txBody>
      </p:sp>
    </p:spTree>
    <p:extLst>
      <p:ext uri="{BB962C8B-B14F-4D97-AF65-F5344CB8AC3E}">
        <p14:creationId xmlns:p14="http://schemas.microsoft.com/office/powerpoint/2010/main" val="101646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5</a:t>
            </a:fld>
            <a:endParaRPr lang="ar-SA"/>
          </a:p>
        </p:txBody>
      </p:sp>
    </p:spTree>
    <p:extLst>
      <p:ext uri="{BB962C8B-B14F-4D97-AF65-F5344CB8AC3E}">
        <p14:creationId xmlns:p14="http://schemas.microsoft.com/office/powerpoint/2010/main" val="101646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6</a:t>
            </a:fld>
            <a:endParaRPr lang="ar-SA"/>
          </a:p>
        </p:txBody>
      </p:sp>
    </p:spTree>
    <p:extLst>
      <p:ext uri="{BB962C8B-B14F-4D97-AF65-F5344CB8AC3E}">
        <p14:creationId xmlns:p14="http://schemas.microsoft.com/office/powerpoint/2010/main" val="101646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7</a:t>
            </a:fld>
            <a:endParaRPr lang="ar-SA"/>
          </a:p>
        </p:txBody>
      </p:sp>
    </p:spTree>
    <p:extLst>
      <p:ext uri="{BB962C8B-B14F-4D97-AF65-F5344CB8AC3E}">
        <p14:creationId xmlns:p14="http://schemas.microsoft.com/office/powerpoint/2010/main" val="408891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8</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9</a:t>
            </a:fld>
            <a:endParaRPr lang="ar-SA"/>
          </a:p>
        </p:txBody>
      </p:sp>
    </p:spTree>
    <p:extLst>
      <p:ext uri="{BB962C8B-B14F-4D97-AF65-F5344CB8AC3E}">
        <p14:creationId xmlns:p14="http://schemas.microsoft.com/office/powerpoint/2010/main" val="117648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312481-480B-4875-82A0-224C0EEBF14B}" type="slidenum">
              <a:rPr lang="ar-SA" smtClean="0"/>
              <a:t>10</a:t>
            </a:fld>
            <a:endParaRPr lang="ar-SA"/>
          </a:p>
        </p:txBody>
      </p:sp>
    </p:spTree>
    <p:extLst>
      <p:ext uri="{BB962C8B-B14F-4D97-AF65-F5344CB8AC3E}">
        <p14:creationId xmlns:p14="http://schemas.microsoft.com/office/powerpoint/2010/main" val="117648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F0915557-6778-452B-B79C-7919B9891A47}"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F0915557-6778-452B-B79C-7919B9891A47}"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F0915557-6778-452B-B79C-7919B9891A47}"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F0915557-6778-452B-B79C-7919B9891A47}"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F0915557-6778-452B-B79C-7919B9891A47}"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F0915557-6778-452B-B79C-7919B9891A47}"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F0915557-6778-452B-B79C-7919B9891A47}"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F0915557-6778-452B-B79C-7919B9891A47}"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F0915557-6778-452B-B79C-7919B9891A47}"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F0915557-6778-452B-B79C-7919B9891A47}"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66244433-1DF1-4F3F-8CCB-D4F97D6FD555}" type="datetimeFigureOut">
              <a:rPr lang="ar-SA" smtClean="0"/>
              <a:t>17/10/1442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F0915557-6778-452B-B79C-7919B9891A47}"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6244433-1DF1-4F3F-8CCB-D4F97D6FD555}" type="datetimeFigureOut">
              <a:rPr lang="ar-SA" smtClean="0"/>
              <a:t>17/10/1442</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915557-6778-452B-B79C-7919B9891A47}"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992250" y="4797152"/>
            <a:ext cx="5914172" cy="1871282"/>
          </a:xfrm>
          <a:prstGeom prst="rect">
            <a:avLst/>
          </a:prstGeom>
          <a:ln>
            <a:solidFill>
              <a:schemeClr val="bg2">
                <a:lumMod val="5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rtl="0">
              <a:lnSpc>
                <a:spcPct val="120000"/>
              </a:lnSpc>
            </a:pPr>
            <a:r>
              <a:rPr lang="ar-SA" sz="2800" b="1" dirty="0" smtClean="0">
                <a:solidFill>
                  <a:schemeClr val="tx1"/>
                </a:solidFill>
                <a:latin typeface="Times New Roman" panose="02020603050405020304" pitchFamily="18" charset="0"/>
                <a:cs typeface="Times New Roman" panose="02020603050405020304" pitchFamily="18" charset="0"/>
              </a:rPr>
              <a:t>إعـداد</a:t>
            </a:r>
            <a:endParaRPr lang="ar-SA" sz="3200" b="1" dirty="0" smtClean="0">
              <a:solidFill>
                <a:schemeClr val="tx1"/>
              </a:solidFill>
              <a:latin typeface="Times New Roman" panose="02020603050405020304" pitchFamily="18" charset="0"/>
              <a:cs typeface="Times New Roman" panose="02020603050405020304" pitchFamily="18" charset="0"/>
            </a:endParaRPr>
          </a:p>
          <a:p>
            <a:pPr algn="ctr" rtl="0">
              <a:lnSpc>
                <a:spcPct val="150000"/>
              </a:lnSpc>
            </a:pPr>
            <a:r>
              <a:rPr lang="ar-SA" sz="2800" b="1" dirty="0" smtClean="0">
                <a:solidFill>
                  <a:schemeClr val="tx1"/>
                </a:solidFill>
                <a:latin typeface="Times New Roman" panose="02020603050405020304" pitchFamily="18" charset="0"/>
                <a:cs typeface="Times New Roman" panose="02020603050405020304" pitchFamily="18" charset="0"/>
              </a:rPr>
              <a:t>د. فوزية غازي عثمان</a:t>
            </a:r>
          </a:p>
          <a:p>
            <a:pPr algn="ctr" rtl="0"/>
            <a:r>
              <a:rPr lang="ar-SA" sz="2000" b="1" dirty="0" smtClean="0">
                <a:solidFill>
                  <a:schemeClr val="tx1"/>
                </a:solidFill>
                <a:latin typeface="Times New Roman" panose="02020603050405020304" pitchFamily="18" charset="0"/>
                <a:cs typeface="Times New Roman" panose="02020603050405020304" pitchFamily="18" charset="0"/>
              </a:rPr>
              <a:t>نائب عميد كلية التمريض للشؤون العلمية</a:t>
            </a:r>
          </a:p>
          <a:p>
            <a:pPr algn="ctr" rtl="0"/>
            <a:r>
              <a:rPr lang="ar-SA" sz="2000" dirty="0" smtClean="0">
                <a:solidFill>
                  <a:schemeClr val="tx1"/>
                </a:solidFill>
                <a:latin typeface="Times New Roman" panose="02020603050405020304" pitchFamily="18" charset="0"/>
                <a:cs typeface="Times New Roman" panose="02020603050405020304" pitchFamily="18" charset="0"/>
              </a:rPr>
              <a:t>(دكتوراه في تمريض الأمومة وصحة المرأة)</a:t>
            </a:r>
            <a:endParaRPr lang="en-US" sz="2000" dirty="0" smtClean="0">
              <a:solidFill>
                <a:schemeClr val="tx1"/>
              </a:solidFill>
              <a:latin typeface="Times New Roman" panose="02020603050405020304" pitchFamily="18" charset="0"/>
              <a:cs typeface="Times New Roman" panose="02020603050405020304" pitchFamily="18" charset="0"/>
            </a:endParaRPr>
          </a:p>
        </p:txBody>
      </p:sp>
      <p:sp>
        <p:nvSpPr>
          <p:cNvPr id="3" name="مستطيل 2"/>
          <p:cNvSpPr/>
          <p:nvPr/>
        </p:nvSpPr>
        <p:spPr>
          <a:xfrm>
            <a:off x="948954" y="2564904"/>
            <a:ext cx="8000764" cy="207749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rtl="0"/>
            <a:r>
              <a:rPr lang="ar-SA" sz="3200" b="1" dirty="0" smtClean="0">
                <a:latin typeface="Times New Roman" pitchFamily="18" charset="0"/>
                <a:cs typeface="Times New Roman" pitchFamily="18" charset="0"/>
              </a:rPr>
              <a:t>رضا السيدات في فترة ما حول الولادة عن سلوكيات رعاية الممرضات - دراسة في الصين</a:t>
            </a:r>
            <a:endParaRPr lang="en-US" sz="3200" b="1" dirty="0" smtClean="0">
              <a:latin typeface="Times New Roman" pitchFamily="18" charset="0"/>
              <a:cs typeface="Times New Roman" pitchFamily="18" charset="0"/>
            </a:endParaRPr>
          </a:p>
          <a:p>
            <a:pPr algn="ctr" rtl="0"/>
            <a:endParaRPr lang="en-US" sz="900" b="1" dirty="0" smtClean="0">
              <a:latin typeface="Times New Roman" pitchFamily="18" charset="0"/>
              <a:cs typeface="Times New Roman" pitchFamily="18" charset="0"/>
            </a:endParaRPr>
          </a:p>
          <a:p>
            <a:pPr algn="ctr" rtl="0"/>
            <a:r>
              <a:rPr lang="en-US" sz="2800" b="1" dirty="0" smtClean="0">
                <a:latin typeface="Times New Roman" pitchFamily="18" charset="0"/>
                <a:cs typeface="Times New Roman" pitchFamily="18" charset="0"/>
              </a:rPr>
              <a:t>Perinatal </a:t>
            </a:r>
            <a:r>
              <a:rPr lang="en-US" sz="2800" b="1" dirty="0">
                <a:latin typeface="Times New Roman" pitchFamily="18" charset="0"/>
                <a:cs typeface="Times New Roman" pitchFamily="18" charset="0"/>
              </a:rPr>
              <a:t>Women's Satisfaction with </a:t>
            </a:r>
            <a:r>
              <a:rPr lang="en-GB" sz="2800" b="1" dirty="0">
                <a:latin typeface="Times New Roman" pitchFamily="18" charset="0"/>
                <a:cs typeface="Times New Roman" pitchFamily="18" charset="0"/>
              </a:rPr>
              <a:t>Nurses’</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Caring Behaviours in Teaching Hospitals in </a:t>
            </a:r>
            <a:r>
              <a:rPr lang="en-US" sz="2800" b="1" dirty="0" smtClean="0">
                <a:latin typeface="Times New Roman" pitchFamily="18" charset="0"/>
                <a:cs typeface="Times New Roman" pitchFamily="18" charset="0"/>
              </a:rPr>
              <a:t>China</a:t>
            </a:r>
          </a:p>
        </p:txBody>
      </p:sp>
      <p:pic>
        <p:nvPicPr>
          <p:cNvPr id="5" name="Picture 1" descr="schoolLogo26031366076423944.jpg"/>
          <p:cNvPicPr/>
          <p:nvPr/>
        </p:nvPicPr>
        <p:blipFill rotWithShape="1">
          <a:blip r:embed="rId2"/>
          <a:srcRect t="4392" b="8774"/>
          <a:stretch/>
        </p:blipFill>
        <p:spPr bwMode="auto">
          <a:xfrm>
            <a:off x="959713" y="0"/>
            <a:ext cx="3108231" cy="2462194"/>
          </a:xfrm>
          <a:prstGeom prst="rect">
            <a:avLst/>
          </a:prstGeom>
          <a:ln>
            <a:noFill/>
          </a:ln>
          <a:extLst>
            <a:ext uri="{53640926-AAD7-44D8-BBD7-CCE9431645EC}">
              <a14:shadowObscured xmlns:a14="http://schemas.microsoft.com/office/drawing/2010/main"/>
            </a:ext>
          </a:extLst>
        </p:spPr>
      </p:pic>
      <p:pic>
        <p:nvPicPr>
          <p:cNvPr id="6" name="صورة 5"/>
          <p:cNvPicPr/>
          <p:nvPr/>
        </p:nvPicPr>
        <p:blipFill>
          <a:blip r:embed="rId3"/>
          <a:srcRect l="-8749" t="2251" r="-8749" b="2251"/>
          <a:stretch>
            <a:fillRect/>
          </a:stretch>
        </p:blipFill>
        <p:spPr bwMode="auto">
          <a:xfrm>
            <a:off x="6228184" y="0"/>
            <a:ext cx="2664296" cy="2348880"/>
          </a:xfrm>
          <a:prstGeom prst="rect">
            <a:avLst/>
          </a:prstGeom>
          <a:noFill/>
          <a:ln w="9525">
            <a:noFill/>
            <a:miter lim="800000"/>
            <a:headEnd/>
            <a:tailEnd/>
          </a:ln>
        </p:spPr>
      </p:pic>
    </p:spTree>
    <p:extLst>
      <p:ext uri="{BB962C8B-B14F-4D97-AF65-F5344CB8AC3E}">
        <p14:creationId xmlns:p14="http://schemas.microsoft.com/office/powerpoint/2010/main" val="2670847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339752" y="1916832"/>
            <a:ext cx="4703645" cy="1828386"/>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4000" b="1" dirty="0" smtClean="0">
                <a:solidFill>
                  <a:schemeClr val="bg1"/>
                </a:solidFill>
                <a:latin typeface="Times New Roman" panose="02020603050405020304" pitchFamily="18" charset="0"/>
                <a:cs typeface="Times New Roman" panose="02020603050405020304" pitchFamily="18" charset="0"/>
              </a:rPr>
              <a:t>METHODOLOGY</a:t>
            </a:r>
          </a:p>
          <a:p>
            <a:pPr algn="ctr" rtl="0">
              <a:lnSpc>
                <a:spcPct val="150000"/>
              </a:lnSpc>
            </a:pP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260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938331" y="226957"/>
            <a:ext cx="5472608" cy="738664"/>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2800" b="1" dirty="0" smtClean="0">
                <a:solidFill>
                  <a:schemeClr val="bg1"/>
                </a:solidFill>
                <a:latin typeface="Times New Roman" panose="02020603050405020304" pitchFamily="18" charset="0"/>
                <a:cs typeface="Times New Roman" panose="02020603050405020304" pitchFamily="18" charset="0"/>
              </a:rPr>
              <a:t>MATERIALS  </a:t>
            </a:r>
            <a:r>
              <a:rPr lang="en-US" sz="2800" b="1" dirty="0">
                <a:solidFill>
                  <a:schemeClr val="bg1"/>
                </a:solidFill>
                <a:latin typeface="Times New Roman" panose="02020603050405020304" pitchFamily="18" charset="0"/>
                <a:cs typeface="Times New Roman" panose="02020603050405020304" pitchFamily="18" charset="0"/>
              </a:rPr>
              <a:t>AND </a:t>
            </a:r>
            <a:r>
              <a:rPr lang="en-US" sz="2800" b="1" dirty="0" smtClean="0">
                <a:solidFill>
                  <a:schemeClr val="bg1"/>
                </a:solidFill>
                <a:latin typeface="Times New Roman" panose="02020603050405020304" pitchFamily="18" charset="0"/>
                <a:cs typeface="Times New Roman" panose="02020603050405020304" pitchFamily="18" charset="0"/>
              </a:rPr>
              <a:t>METHODS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5" name="مستطيل 4"/>
          <p:cNvSpPr/>
          <p:nvPr/>
        </p:nvSpPr>
        <p:spPr>
          <a:xfrm>
            <a:off x="523434" y="1409678"/>
            <a:ext cx="1888326" cy="576064"/>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Research Design</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مستطيل مستدير الزوايا 5"/>
          <p:cNvSpPr/>
          <p:nvPr/>
        </p:nvSpPr>
        <p:spPr>
          <a:xfrm>
            <a:off x="2544354" y="1409678"/>
            <a:ext cx="5218062" cy="435146"/>
          </a:xfrm>
          <a:prstGeom prst="round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rtlCol="1" anchor="ctr"/>
          <a:lstStyle/>
          <a:p>
            <a:pPr algn="l" rtl="0"/>
            <a:r>
              <a:rPr lang="en-US" sz="1600" dirty="0">
                <a:solidFill>
                  <a:schemeClr val="tx1"/>
                </a:solidFill>
                <a:latin typeface="Times New Roman" pitchFamily="18" charset="0"/>
                <a:cs typeface="Times New Roman" pitchFamily="18" charset="0"/>
              </a:rPr>
              <a:t>A cross-sectional study was </a:t>
            </a:r>
            <a:r>
              <a:rPr lang="en-US" sz="1600" dirty="0" smtClean="0">
                <a:solidFill>
                  <a:schemeClr val="tx1"/>
                </a:solidFill>
                <a:latin typeface="Times New Roman" pitchFamily="18" charset="0"/>
                <a:cs typeface="Times New Roman" pitchFamily="18" charset="0"/>
              </a:rPr>
              <a:t>conducted</a:t>
            </a:r>
            <a:endParaRPr lang="en-US" sz="1600" dirty="0">
              <a:solidFill>
                <a:schemeClr val="tx1"/>
              </a:solidFill>
              <a:latin typeface="Times New Roman" pitchFamily="18" charset="0"/>
              <a:cs typeface="Times New Roman" pitchFamily="18" charset="0"/>
            </a:endParaRPr>
          </a:p>
        </p:txBody>
      </p:sp>
      <p:sp>
        <p:nvSpPr>
          <p:cNvPr id="7" name="مستطيل 6"/>
          <p:cNvSpPr/>
          <p:nvPr/>
        </p:nvSpPr>
        <p:spPr>
          <a:xfrm>
            <a:off x="523434" y="2132856"/>
            <a:ext cx="1888326" cy="576064"/>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Setting</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مستطيل مستدير الزوايا 7"/>
          <p:cNvSpPr/>
          <p:nvPr/>
        </p:nvSpPr>
        <p:spPr>
          <a:xfrm>
            <a:off x="2547727" y="2132856"/>
            <a:ext cx="5414292" cy="576064"/>
          </a:xfrm>
          <a:prstGeom prst="round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rtlCol="1" anchor="ctr"/>
          <a:lstStyle/>
          <a:p>
            <a:pPr algn="l" rtl="0"/>
            <a:r>
              <a:rPr lang="en-US" sz="1600" dirty="0">
                <a:solidFill>
                  <a:schemeClr val="tx1"/>
                </a:solidFill>
                <a:latin typeface="Times New Roman" pitchFamily="18" charset="0"/>
                <a:cs typeface="Times New Roman" pitchFamily="18" charset="0"/>
              </a:rPr>
              <a:t>The study was conducted </a:t>
            </a:r>
            <a:r>
              <a:rPr lang="en-US" sz="1600" dirty="0" smtClean="0">
                <a:solidFill>
                  <a:schemeClr val="tx1"/>
                </a:solidFill>
                <a:latin typeface="Times New Roman" pitchFamily="18" charset="0"/>
                <a:cs typeface="Times New Roman" pitchFamily="18" charset="0"/>
              </a:rPr>
              <a:t>in teaching hospitals </a:t>
            </a:r>
            <a:r>
              <a:rPr lang="en-US" sz="1600" dirty="0">
                <a:solidFill>
                  <a:schemeClr val="tx1"/>
                </a:solidFill>
                <a:latin typeface="Times New Roman" pitchFamily="18" charset="0"/>
                <a:cs typeface="Times New Roman" pitchFamily="18" charset="0"/>
              </a:rPr>
              <a:t>(Wuhan Union </a:t>
            </a:r>
            <a:r>
              <a:rPr lang="en-US" sz="1600" dirty="0" smtClean="0">
                <a:solidFill>
                  <a:schemeClr val="tx1"/>
                </a:solidFill>
                <a:latin typeface="Times New Roman" pitchFamily="18" charset="0"/>
                <a:cs typeface="Times New Roman" pitchFamily="18" charset="0"/>
              </a:rPr>
              <a:t>hospital) in </a:t>
            </a:r>
            <a:r>
              <a:rPr lang="en-US" sz="1600" dirty="0">
                <a:solidFill>
                  <a:schemeClr val="tx1"/>
                </a:solidFill>
                <a:latin typeface="Times New Roman" panose="02020603050405020304" pitchFamily="18" charset="0"/>
                <a:cs typeface="Times New Roman" panose="02020603050405020304" pitchFamily="18" charset="0"/>
              </a:rPr>
              <a:t>Wuhan- China</a:t>
            </a:r>
          </a:p>
        </p:txBody>
      </p:sp>
      <p:sp>
        <p:nvSpPr>
          <p:cNvPr id="9" name="مستطيل 8"/>
          <p:cNvSpPr/>
          <p:nvPr/>
        </p:nvSpPr>
        <p:spPr>
          <a:xfrm>
            <a:off x="523434" y="2996952"/>
            <a:ext cx="1888326" cy="576064"/>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b="1" dirty="0">
                <a:latin typeface="Times New Roman" pitchFamily="18" charset="0"/>
                <a:cs typeface="Times New Roman" pitchFamily="18" charset="0"/>
              </a:rPr>
              <a:t>Sampling Procedures</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مستطيل مستدير الزوايا 9"/>
          <p:cNvSpPr/>
          <p:nvPr/>
        </p:nvSpPr>
        <p:spPr>
          <a:xfrm>
            <a:off x="2544354" y="2996952"/>
            <a:ext cx="5414292" cy="792088"/>
          </a:xfrm>
          <a:prstGeom prst="round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rtlCol="1" anchor="ctr"/>
          <a:lstStyle/>
          <a:p>
            <a:pPr algn="l" rtl="0"/>
            <a:r>
              <a:rPr lang="en-US" sz="1600" dirty="0">
                <a:solidFill>
                  <a:schemeClr val="tx1"/>
                </a:solidFill>
                <a:latin typeface="Times New Roman" pitchFamily="18" charset="0"/>
                <a:cs typeface="Times New Roman" pitchFamily="18" charset="0"/>
              </a:rPr>
              <a:t>A </a:t>
            </a:r>
            <a:r>
              <a:rPr lang="en-US" sz="1600" dirty="0" smtClean="0">
                <a:solidFill>
                  <a:schemeClr val="tx1"/>
                </a:solidFill>
                <a:latin typeface="Times New Roman" pitchFamily="18" charset="0"/>
                <a:cs typeface="Times New Roman" pitchFamily="18" charset="0"/>
              </a:rPr>
              <a:t>nonprobability convenience sampling technique of </a:t>
            </a:r>
            <a:r>
              <a:rPr lang="en-US" sz="1600" dirty="0">
                <a:solidFill>
                  <a:schemeClr val="tx1"/>
                </a:solidFill>
                <a:latin typeface="Times New Roman" pitchFamily="18" charset="0"/>
                <a:cs typeface="Times New Roman" pitchFamily="18" charset="0"/>
              </a:rPr>
              <a:t>422 postpartum women participated in this study </a:t>
            </a:r>
          </a:p>
        </p:txBody>
      </p:sp>
      <p:sp>
        <p:nvSpPr>
          <p:cNvPr id="11" name="مستطيل 10"/>
          <p:cNvSpPr/>
          <p:nvPr/>
        </p:nvSpPr>
        <p:spPr>
          <a:xfrm>
            <a:off x="523434" y="4005064"/>
            <a:ext cx="1888326" cy="576064"/>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b="1" dirty="0" smtClean="0">
                <a:latin typeface="Times New Roman" pitchFamily="18" charset="0"/>
                <a:cs typeface="Times New Roman" pitchFamily="18" charset="0"/>
              </a:rPr>
              <a:t>Sample Size</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مستطيل 11"/>
              <p:cNvSpPr/>
              <p:nvPr/>
            </p:nvSpPr>
            <p:spPr>
              <a:xfrm>
                <a:off x="2547727" y="3973274"/>
                <a:ext cx="6200738" cy="2808312"/>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algn="l" rtl="0"/>
                <a:r>
                  <a:rPr lang="en-US" sz="1200" dirty="0" smtClean="0">
                    <a:solidFill>
                      <a:schemeClr val="tx1"/>
                    </a:solidFill>
                    <a:latin typeface="Times New Roman" pitchFamily="18" charset="0"/>
                    <a:cs typeface="Times New Roman" pitchFamily="18" charset="0"/>
                  </a:rPr>
                  <a:t/>
                </a:r>
                <a:br>
                  <a:rPr lang="en-US" sz="1200" dirty="0" smtClean="0">
                    <a:solidFill>
                      <a:schemeClr val="tx1"/>
                    </a:solidFill>
                    <a:latin typeface="Times New Roman" pitchFamily="18" charset="0"/>
                    <a:cs typeface="Times New Roman" pitchFamily="18" charset="0"/>
                  </a:rPr>
                </a:br>
                <a14:m>
                  <m:oMathPara xmlns:m="http://schemas.openxmlformats.org/officeDocument/2006/math">
                    <m:oMathParaPr>
                      <m:jc m:val="centerGroup"/>
                    </m:oMathParaPr>
                    <m:oMath xmlns:m="http://schemas.openxmlformats.org/officeDocument/2006/math">
                      <m:r>
                        <a:rPr lang="en-US" sz="1400" b="1" i="1">
                          <a:solidFill>
                            <a:schemeClr val="tx1"/>
                          </a:solidFill>
                          <a:latin typeface="Cambria Math"/>
                        </a:rPr>
                        <m:t>𝒏</m:t>
                      </m:r>
                      <m:r>
                        <a:rPr lang="en-US" sz="1400" b="1">
                          <a:solidFill>
                            <a:schemeClr val="tx1"/>
                          </a:solidFill>
                          <a:latin typeface="Cambria Math"/>
                        </a:rPr>
                        <m:t>=</m:t>
                      </m:r>
                      <m:f>
                        <m:fPr>
                          <m:ctrlPr>
                            <a:rPr lang="en-US" sz="1400" b="1" i="1">
                              <a:solidFill>
                                <a:schemeClr val="tx1"/>
                              </a:solidFill>
                              <a:latin typeface="Cambria Math"/>
                            </a:rPr>
                          </m:ctrlPr>
                        </m:fPr>
                        <m:num>
                          <m:sSup>
                            <m:sSupPr>
                              <m:ctrlPr>
                                <a:rPr lang="en-US" sz="1400" b="1" i="1">
                                  <a:solidFill>
                                    <a:schemeClr val="tx1"/>
                                  </a:solidFill>
                                  <a:latin typeface="Cambria Math"/>
                                </a:rPr>
                              </m:ctrlPr>
                            </m:sSupPr>
                            <m:e>
                              <m:r>
                                <a:rPr lang="en-US" sz="1400" b="1">
                                  <a:solidFill>
                                    <a:schemeClr val="tx1"/>
                                  </a:solidFill>
                                  <a:latin typeface="Cambria Math"/>
                                </a:rPr>
                                <m:t>(</m:t>
                              </m:r>
                              <m:r>
                                <a:rPr lang="en-US" sz="1400" b="1" i="1">
                                  <a:solidFill>
                                    <a:schemeClr val="tx1"/>
                                  </a:solidFill>
                                  <a:latin typeface="Cambria Math"/>
                                </a:rPr>
                                <m:t>𝐙</m:t>
                              </m:r>
                              <m:r>
                                <a:rPr lang="en-US" sz="1400" b="1" i="1" baseline="-25000">
                                  <a:solidFill>
                                    <a:schemeClr val="tx1"/>
                                  </a:solidFill>
                                  <a:latin typeface="Cambria Math"/>
                                </a:rPr>
                                <m:t>𝟏</m:t>
                              </m:r>
                              <m:r>
                                <a:rPr lang="en-US" sz="1400" b="1" i="1" baseline="-25000">
                                  <a:solidFill>
                                    <a:schemeClr val="tx1"/>
                                  </a:solidFill>
                                  <a:latin typeface="Cambria Math"/>
                                </a:rPr>
                                <m:t>−</m:t>
                              </m:r>
                              <m:r>
                                <a:rPr lang="en-US" sz="1400" b="1" i="1" baseline="-25000">
                                  <a:solidFill>
                                    <a:schemeClr val="tx1"/>
                                  </a:solidFill>
                                  <a:latin typeface="Cambria Math"/>
                                </a:rPr>
                                <m:t>𝛂</m:t>
                              </m:r>
                              <m:r>
                                <a:rPr lang="en-US" sz="1400" b="1" baseline="-25000">
                                  <a:solidFill>
                                    <a:schemeClr val="tx1"/>
                                  </a:solidFill>
                                  <a:latin typeface="Cambria Math"/>
                                </a:rPr>
                                <m:t>/</m:t>
                              </m:r>
                              <m:r>
                                <a:rPr lang="en-US" sz="1400" b="1" i="1" baseline="-25000">
                                  <a:solidFill>
                                    <a:schemeClr val="tx1"/>
                                  </a:solidFill>
                                  <a:latin typeface="Cambria Math"/>
                                </a:rPr>
                                <m:t>𝟐</m:t>
                              </m:r>
                              <m:r>
                                <a:rPr lang="en-US" sz="1400" b="1">
                                  <a:solidFill>
                                    <a:schemeClr val="tx1"/>
                                  </a:solidFill>
                                  <a:latin typeface="Cambria Math"/>
                                </a:rPr>
                                <m:t> )</m:t>
                              </m:r>
                            </m:e>
                            <m:sup>
                              <m:r>
                                <a:rPr lang="en-US" sz="1400" b="1" i="1">
                                  <a:solidFill>
                                    <a:schemeClr val="tx1"/>
                                  </a:solidFill>
                                  <a:latin typeface="Cambria Math"/>
                                </a:rPr>
                                <m:t>𝟐</m:t>
                              </m:r>
                            </m:sup>
                          </m:sSup>
                          <m:r>
                            <a:rPr lang="en-US" sz="1400" b="1">
                              <a:solidFill>
                                <a:schemeClr val="tx1"/>
                              </a:solidFill>
                              <a:latin typeface="Cambria Math"/>
                            </a:rPr>
                            <m:t> </m:t>
                          </m:r>
                          <m:r>
                            <a:rPr lang="en-US" sz="1400" b="1" i="1">
                              <a:solidFill>
                                <a:schemeClr val="tx1"/>
                              </a:solidFill>
                              <a:latin typeface="Cambria Math"/>
                            </a:rPr>
                            <m:t>𝐩</m:t>
                          </m:r>
                          <m:r>
                            <a:rPr lang="en-US" sz="1400" b="1">
                              <a:solidFill>
                                <a:schemeClr val="tx1"/>
                              </a:solidFill>
                              <a:latin typeface="Cambria Math"/>
                            </a:rPr>
                            <m:t> (</m:t>
                          </m:r>
                          <m:r>
                            <a:rPr lang="en-US" sz="1400" b="1" i="1">
                              <a:solidFill>
                                <a:schemeClr val="tx1"/>
                              </a:solidFill>
                              <a:latin typeface="Cambria Math"/>
                            </a:rPr>
                            <m:t>𝟏</m:t>
                          </m:r>
                          <m:r>
                            <a:rPr lang="en-US" sz="1400" b="1" i="1">
                              <a:solidFill>
                                <a:schemeClr val="tx1"/>
                              </a:solidFill>
                              <a:latin typeface="Cambria Math"/>
                            </a:rPr>
                            <m:t>−</m:t>
                          </m:r>
                          <m:r>
                            <a:rPr lang="en-US" sz="1400" b="1">
                              <a:solidFill>
                                <a:schemeClr val="tx1"/>
                              </a:solidFill>
                              <a:latin typeface="Cambria Math"/>
                            </a:rPr>
                            <m:t> </m:t>
                          </m:r>
                          <m:r>
                            <a:rPr lang="en-US" sz="1400" b="1" i="1">
                              <a:solidFill>
                                <a:schemeClr val="tx1"/>
                              </a:solidFill>
                              <a:latin typeface="Cambria Math"/>
                            </a:rPr>
                            <m:t>𝐩</m:t>
                          </m:r>
                          <m:r>
                            <a:rPr lang="en-US" sz="1400" b="1">
                              <a:solidFill>
                                <a:schemeClr val="tx1"/>
                              </a:solidFill>
                              <a:latin typeface="Cambria Math"/>
                            </a:rPr>
                            <m:t>)</m:t>
                          </m:r>
                        </m:num>
                        <m:den>
                          <m:sSup>
                            <m:sSupPr>
                              <m:ctrlPr>
                                <a:rPr lang="en-US" sz="1400" b="1" i="1">
                                  <a:solidFill>
                                    <a:schemeClr val="tx1"/>
                                  </a:solidFill>
                                  <a:latin typeface="Cambria Math"/>
                                </a:rPr>
                              </m:ctrlPr>
                            </m:sSupPr>
                            <m:e>
                              <m:r>
                                <a:rPr lang="en-US" sz="1400" b="1" i="1">
                                  <a:solidFill>
                                    <a:schemeClr val="tx1"/>
                                  </a:solidFill>
                                  <a:latin typeface="Cambria Math"/>
                                </a:rPr>
                                <m:t>𝒅</m:t>
                              </m:r>
                            </m:e>
                            <m:sup>
                              <m:r>
                                <a:rPr lang="en-US" sz="1400" b="1" i="1">
                                  <a:solidFill>
                                    <a:schemeClr val="tx1"/>
                                  </a:solidFill>
                                  <a:latin typeface="Cambria Math"/>
                                </a:rPr>
                                <m:t>𝟐</m:t>
                              </m:r>
                            </m:sup>
                          </m:sSup>
                        </m:den>
                      </m:f>
                    </m:oMath>
                  </m:oMathPara>
                </a14:m>
                <a:endParaRPr lang="en-US" sz="1400" b="1" dirty="0">
                  <a:solidFill>
                    <a:schemeClr val="tx1"/>
                  </a:solidFill>
                  <a:latin typeface="Times New Roman" pitchFamily="18" charset="0"/>
                  <a:cs typeface="Times New Roman" pitchFamily="18" charset="0"/>
                </a:endParaRPr>
              </a:p>
              <a:p>
                <a:pPr algn="l" rtl="0"/>
                <a:r>
                  <a:rPr lang="en-US" sz="1400" b="1" dirty="0">
                    <a:solidFill>
                      <a:schemeClr val="tx1"/>
                    </a:solidFill>
                    <a:latin typeface="Times New Roman" pitchFamily="18" charset="0"/>
                    <a:cs typeface="Times New Roman" pitchFamily="18" charset="0"/>
                  </a:rPr>
                  <a:t>n</a:t>
                </a:r>
                <a:r>
                  <a:rPr lang="en-US" sz="1400" dirty="0">
                    <a:solidFill>
                      <a:schemeClr val="tx1"/>
                    </a:solidFill>
                    <a:latin typeface="Times New Roman" pitchFamily="18" charset="0"/>
                    <a:cs typeface="Times New Roman" pitchFamily="18" charset="0"/>
                  </a:rPr>
                  <a:t>= Estimated sample size</a:t>
                </a:r>
                <a:br>
                  <a:rPr lang="en-US" sz="1400" dirty="0">
                    <a:solidFill>
                      <a:schemeClr val="tx1"/>
                    </a:solidFill>
                    <a:latin typeface="Times New Roman" pitchFamily="18" charset="0"/>
                    <a:cs typeface="Times New Roman" pitchFamily="18" charset="0"/>
                  </a:rPr>
                </a:br>
                <a:r>
                  <a:rPr lang="en-US" sz="1400" b="1" dirty="0">
                    <a:solidFill>
                      <a:schemeClr val="tx1"/>
                    </a:solidFill>
                    <a:latin typeface="Times New Roman" pitchFamily="18" charset="0"/>
                    <a:cs typeface="Times New Roman" pitchFamily="18" charset="0"/>
                  </a:rPr>
                  <a:t>Z</a:t>
                </a:r>
                <a:r>
                  <a:rPr lang="en-US" sz="1400" b="1" baseline="-25000" dirty="0">
                    <a:solidFill>
                      <a:schemeClr val="tx1"/>
                    </a:solidFill>
                    <a:latin typeface="Times New Roman" pitchFamily="18" charset="0"/>
                    <a:cs typeface="Times New Roman" pitchFamily="18" charset="0"/>
                  </a:rPr>
                  <a:t>1-α/2</a:t>
                </a:r>
                <a:r>
                  <a:rPr lang="en-US" sz="1400" dirty="0">
                    <a:solidFill>
                      <a:schemeClr val="tx1"/>
                    </a:solidFill>
                    <a:latin typeface="Times New Roman" pitchFamily="18" charset="0"/>
                    <a:cs typeface="Times New Roman" pitchFamily="18" charset="0"/>
                  </a:rPr>
                  <a:t>= Value corresponding to the confidence level. </a:t>
                </a:r>
                <a:r>
                  <a:rPr lang="en-US" sz="1400" dirty="0" smtClean="0">
                    <a:solidFill>
                      <a:schemeClr val="tx1"/>
                    </a:solidFill>
                    <a:latin typeface="Times New Roman" pitchFamily="18" charset="0"/>
                    <a:cs typeface="Times New Roman" pitchFamily="18" charset="0"/>
                  </a:rPr>
                  <a:t/>
                </a:r>
                <a:br>
                  <a:rPr lang="en-US"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             For </a:t>
                </a:r>
                <a:r>
                  <a:rPr lang="en-US" sz="1400" dirty="0">
                    <a:solidFill>
                      <a:schemeClr val="tx1"/>
                    </a:solidFill>
                    <a:latin typeface="Times New Roman" pitchFamily="18" charset="0"/>
                    <a:cs typeface="Times New Roman" pitchFamily="18" charset="0"/>
                  </a:rPr>
                  <a:t>0.05 confidence level Z= 1.96 </a:t>
                </a:r>
                <a:br>
                  <a:rPr lang="en-US" sz="1400" dirty="0">
                    <a:solidFill>
                      <a:schemeClr val="tx1"/>
                    </a:solidFill>
                    <a:latin typeface="Times New Roman" pitchFamily="18" charset="0"/>
                    <a:cs typeface="Times New Roman" pitchFamily="18" charset="0"/>
                  </a:rPr>
                </a:br>
                <a:r>
                  <a:rPr lang="en-US" sz="1400" b="1" dirty="0">
                    <a:solidFill>
                      <a:schemeClr val="tx1"/>
                    </a:solidFill>
                    <a:latin typeface="Times New Roman" pitchFamily="18" charset="0"/>
                    <a:cs typeface="Times New Roman" pitchFamily="18" charset="0"/>
                  </a:rPr>
                  <a:t>p</a:t>
                </a:r>
                <a:r>
                  <a:rPr lang="en-US" sz="1400" dirty="0">
                    <a:solidFill>
                      <a:schemeClr val="tx1"/>
                    </a:solidFill>
                    <a:latin typeface="Times New Roman" pitchFamily="18" charset="0"/>
                    <a:cs typeface="Times New Roman" pitchFamily="18" charset="0"/>
                  </a:rPr>
                  <a:t>= Expected proportion in population. (Estimated proportion </a:t>
                </a:r>
                <a:r>
                  <a:rPr lang="en-US" sz="1400" dirty="0" smtClean="0">
                    <a:solidFill>
                      <a:schemeClr val="tx1"/>
                    </a:solidFill>
                    <a:latin typeface="Times New Roman" pitchFamily="18" charset="0"/>
                    <a:cs typeface="Times New Roman" pitchFamily="18" charset="0"/>
                  </a:rPr>
                  <a:t>0.5)</a:t>
                </a:r>
                <a:br>
                  <a:rPr lang="en-US"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       Since </a:t>
                </a:r>
                <a:r>
                  <a:rPr lang="en-US" sz="1400" dirty="0">
                    <a:solidFill>
                      <a:schemeClr val="tx1"/>
                    </a:solidFill>
                    <a:latin typeface="Times New Roman" pitchFamily="18" charset="0"/>
                    <a:cs typeface="Times New Roman" pitchFamily="18" charset="0"/>
                  </a:rPr>
                  <a:t>the </a:t>
                </a:r>
                <a:r>
                  <a:rPr lang="en-US" sz="1400" dirty="0" smtClean="0">
                    <a:solidFill>
                      <a:schemeClr val="tx1"/>
                    </a:solidFill>
                    <a:latin typeface="Times New Roman" pitchFamily="18" charset="0"/>
                    <a:cs typeface="Times New Roman" pitchFamily="18" charset="0"/>
                  </a:rPr>
                  <a:t>satisfaction </a:t>
                </a:r>
                <a:r>
                  <a:rPr lang="en-US" sz="1400" dirty="0">
                    <a:solidFill>
                      <a:schemeClr val="tx1"/>
                    </a:solidFill>
                    <a:latin typeface="Times New Roman" pitchFamily="18" charset="0"/>
                    <a:cs typeface="Times New Roman" pitchFamily="18" charset="0"/>
                  </a:rPr>
                  <a:t>regarding nurses caring was not known, P taken as 50% </a:t>
                </a:r>
              </a:p>
              <a:p>
                <a:pPr algn="l" rtl="0"/>
                <a:r>
                  <a:rPr lang="en-US" sz="1400" b="1" dirty="0">
                    <a:solidFill>
                      <a:schemeClr val="tx1"/>
                    </a:solidFill>
                    <a:latin typeface="Times New Roman" pitchFamily="18" charset="0"/>
                    <a:cs typeface="Times New Roman" pitchFamily="18" charset="0"/>
                  </a:rPr>
                  <a:t>d</a:t>
                </a:r>
                <a:r>
                  <a:rPr lang="en-US" sz="1400" dirty="0">
                    <a:solidFill>
                      <a:schemeClr val="tx1"/>
                    </a:solidFill>
                    <a:latin typeface="Times New Roman" pitchFamily="18" charset="0"/>
                    <a:cs typeface="Times New Roman" pitchFamily="18" charset="0"/>
                  </a:rPr>
                  <a:t>= Absolute precision= 0.05</a:t>
                </a:r>
                <a:br>
                  <a:rPr lang="en-US" sz="1400" dirty="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     Based </a:t>
                </a:r>
                <a:r>
                  <a:rPr lang="en-US" sz="1400" dirty="0">
                    <a:solidFill>
                      <a:schemeClr val="tx1"/>
                    </a:solidFill>
                    <a:latin typeface="Times New Roman" pitchFamily="18" charset="0"/>
                    <a:cs typeface="Times New Roman" pitchFamily="18" charset="0"/>
                  </a:rPr>
                  <a:t>on the assumption, the calculated sample size (n) was</a:t>
                </a:r>
              </a:p>
              <a:p>
                <a:pPr algn="l" rtl="0"/>
                <a14:m>
                  <m:oMathPara xmlns:m="http://schemas.openxmlformats.org/officeDocument/2006/math">
                    <m:oMathParaPr>
                      <m:jc m:val="centerGroup"/>
                    </m:oMathParaPr>
                    <m:oMath xmlns:m="http://schemas.openxmlformats.org/officeDocument/2006/math">
                      <m:r>
                        <a:rPr lang="en-US" sz="1400" b="1" i="1">
                          <a:solidFill>
                            <a:schemeClr val="tx1"/>
                          </a:solidFill>
                          <a:latin typeface="Cambria Math"/>
                        </a:rPr>
                        <m:t>𝒏</m:t>
                      </m:r>
                      <m:r>
                        <a:rPr lang="en-US" sz="1400" b="1">
                          <a:solidFill>
                            <a:schemeClr val="tx1"/>
                          </a:solidFill>
                          <a:latin typeface="Cambria Math"/>
                        </a:rPr>
                        <m:t>=</m:t>
                      </m:r>
                      <m:f>
                        <m:fPr>
                          <m:ctrlPr>
                            <a:rPr lang="en-US" sz="1400" b="1" i="1">
                              <a:solidFill>
                                <a:schemeClr val="tx1"/>
                              </a:solidFill>
                              <a:latin typeface="Cambria Math"/>
                            </a:rPr>
                          </m:ctrlPr>
                        </m:fPr>
                        <m:num>
                          <m:sSup>
                            <m:sSupPr>
                              <m:ctrlPr>
                                <a:rPr lang="en-US" sz="1400" b="1" i="1">
                                  <a:solidFill>
                                    <a:schemeClr val="tx1"/>
                                  </a:solidFill>
                                  <a:latin typeface="Cambria Math"/>
                                </a:rPr>
                              </m:ctrlPr>
                            </m:sSupPr>
                            <m:e>
                              <m:r>
                                <a:rPr lang="en-US" sz="1400" b="1">
                                  <a:solidFill>
                                    <a:schemeClr val="tx1"/>
                                  </a:solidFill>
                                  <a:latin typeface="Cambria Math"/>
                                </a:rPr>
                                <m:t>(</m:t>
                              </m:r>
                              <m:r>
                                <a:rPr lang="en-US" sz="1400" b="1" i="1">
                                  <a:solidFill>
                                    <a:schemeClr val="tx1"/>
                                  </a:solidFill>
                                  <a:latin typeface="Cambria Math"/>
                                </a:rPr>
                                <m:t>𝟏</m:t>
                              </m:r>
                              <m:r>
                                <a:rPr lang="en-US" sz="1400" b="1">
                                  <a:solidFill>
                                    <a:schemeClr val="tx1"/>
                                  </a:solidFill>
                                  <a:latin typeface="Cambria Math"/>
                                </a:rPr>
                                <m:t>.</m:t>
                              </m:r>
                              <m:r>
                                <a:rPr lang="en-US" sz="1400" b="1" i="1">
                                  <a:solidFill>
                                    <a:schemeClr val="tx1"/>
                                  </a:solidFill>
                                  <a:latin typeface="Cambria Math"/>
                                </a:rPr>
                                <m:t>𝟗𝟔</m:t>
                              </m:r>
                              <m:r>
                                <a:rPr lang="en-US" sz="1400" b="1">
                                  <a:solidFill>
                                    <a:schemeClr val="tx1"/>
                                  </a:solidFill>
                                  <a:latin typeface="Cambria Math"/>
                                </a:rPr>
                                <m:t>)</m:t>
                              </m:r>
                            </m:e>
                            <m:sup>
                              <m:r>
                                <a:rPr lang="en-US" sz="1400" b="1" i="1">
                                  <a:solidFill>
                                    <a:schemeClr val="tx1"/>
                                  </a:solidFill>
                                  <a:latin typeface="Cambria Math"/>
                                </a:rPr>
                                <m:t>𝟐</m:t>
                              </m:r>
                            </m:sup>
                          </m:sSup>
                          <m:r>
                            <a:rPr lang="en-US" sz="1400" b="1">
                              <a:solidFill>
                                <a:schemeClr val="tx1"/>
                              </a:solidFill>
                              <a:latin typeface="Cambria Math"/>
                            </a:rPr>
                            <m:t>× </m:t>
                          </m:r>
                          <m:r>
                            <a:rPr lang="en-US" sz="1400" b="1" i="1">
                              <a:solidFill>
                                <a:schemeClr val="tx1"/>
                              </a:solidFill>
                              <a:latin typeface="Cambria Math"/>
                            </a:rPr>
                            <m:t>𝟎</m:t>
                          </m:r>
                          <m:r>
                            <a:rPr lang="en-US" sz="1400" b="1">
                              <a:solidFill>
                                <a:schemeClr val="tx1"/>
                              </a:solidFill>
                              <a:latin typeface="Cambria Math"/>
                            </a:rPr>
                            <m:t>.</m:t>
                          </m:r>
                          <m:r>
                            <a:rPr lang="en-US" sz="1400" b="1" i="1">
                              <a:solidFill>
                                <a:schemeClr val="tx1"/>
                              </a:solidFill>
                              <a:latin typeface="Cambria Math"/>
                            </a:rPr>
                            <m:t>𝟓</m:t>
                          </m:r>
                          <m:r>
                            <a:rPr lang="en-US" sz="1400" b="1">
                              <a:solidFill>
                                <a:schemeClr val="tx1"/>
                              </a:solidFill>
                              <a:latin typeface="Cambria Math"/>
                            </a:rPr>
                            <m:t> (</m:t>
                          </m:r>
                          <m:r>
                            <a:rPr lang="en-US" sz="1400" b="1" i="1">
                              <a:solidFill>
                                <a:schemeClr val="tx1"/>
                              </a:solidFill>
                              <a:latin typeface="Cambria Math"/>
                            </a:rPr>
                            <m:t>𝟎</m:t>
                          </m:r>
                          <m:r>
                            <a:rPr lang="en-US" sz="1400" b="1">
                              <a:solidFill>
                                <a:schemeClr val="tx1"/>
                              </a:solidFill>
                              <a:latin typeface="Cambria Math"/>
                            </a:rPr>
                            <m:t>.</m:t>
                          </m:r>
                          <m:r>
                            <a:rPr lang="en-US" sz="1400" b="1" i="1">
                              <a:solidFill>
                                <a:schemeClr val="tx1"/>
                              </a:solidFill>
                              <a:latin typeface="Cambria Math"/>
                            </a:rPr>
                            <m:t>𝟐𝟓</m:t>
                          </m:r>
                          <m:r>
                            <a:rPr lang="en-US" sz="1400" b="1">
                              <a:solidFill>
                                <a:schemeClr val="tx1"/>
                              </a:solidFill>
                              <a:latin typeface="Cambria Math"/>
                            </a:rPr>
                            <m:t>)</m:t>
                          </m:r>
                        </m:num>
                        <m:den>
                          <m:sSup>
                            <m:sSupPr>
                              <m:ctrlPr>
                                <a:rPr lang="en-US" sz="1400" b="1" i="1">
                                  <a:solidFill>
                                    <a:schemeClr val="tx1"/>
                                  </a:solidFill>
                                  <a:latin typeface="Cambria Math"/>
                                </a:rPr>
                              </m:ctrlPr>
                            </m:sSupPr>
                            <m:e>
                              <m:r>
                                <a:rPr lang="en-US" sz="1400" b="1" i="1">
                                  <a:solidFill>
                                    <a:schemeClr val="tx1"/>
                                  </a:solidFill>
                                  <a:latin typeface="Cambria Math"/>
                                </a:rPr>
                                <m:t>𝟎</m:t>
                              </m:r>
                              <m:r>
                                <a:rPr lang="en-US" sz="1400" b="1" i="1">
                                  <a:solidFill>
                                    <a:schemeClr val="tx1"/>
                                  </a:solidFill>
                                  <a:latin typeface="Cambria Math"/>
                                </a:rPr>
                                <m:t>.</m:t>
                              </m:r>
                              <m:r>
                                <a:rPr lang="en-US" sz="1400" b="1" i="1">
                                  <a:solidFill>
                                    <a:schemeClr val="tx1"/>
                                  </a:solidFill>
                                  <a:latin typeface="Cambria Math"/>
                                </a:rPr>
                                <m:t>𝟎𝟓</m:t>
                              </m:r>
                            </m:e>
                            <m:sup>
                              <m:r>
                                <a:rPr lang="en-US" sz="1400" b="1" i="1">
                                  <a:solidFill>
                                    <a:schemeClr val="tx1"/>
                                  </a:solidFill>
                                  <a:latin typeface="Cambria Math"/>
                                </a:rPr>
                                <m:t>𝟐</m:t>
                              </m:r>
                            </m:sup>
                          </m:sSup>
                        </m:den>
                      </m:f>
                      <m:r>
                        <a:rPr lang="en-US" sz="1400" b="1" i="1">
                          <a:solidFill>
                            <a:schemeClr val="tx1"/>
                          </a:solidFill>
                          <a:latin typeface="Cambria Math"/>
                        </a:rPr>
                        <m:t>=</m:t>
                      </m:r>
                      <m:r>
                        <a:rPr lang="en-US" sz="1400" b="1" i="1">
                          <a:solidFill>
                            <a:schemeClr val="tx1"/>
                          </a:solidFill>
                          <a:latin typeface="Cambria Math"/>
                        </a:rPr>
                        <m:t>𝟑𝟖𝟒</m:t>
                      </m:r>
                      <m:r>
                        <a:rPr lang="en-US" sz="1400" b="1" i="1">
                          <a:solidFill>
                            <a:schemeClr val="tx1"/>
                          </a:solidFill>
                          <a:latin typeface="Cambria Math"/>
                        </a:rPr>
                        <m:t> </m:t>
                      </m:r>
                    </m:oMath>
                  </m:oMathPara>
                </a14:m>
                <a:endParaRPr lang="en-US" sz="1400" b="1" dirty="0">
                  <a:solidFill>
                    <a:schemeClr val="tx1"/>
                  </a:solidFill>
                  <a:latin typeface="Times New Roman" pitchFamily="18" charset="0"/>
                  <a:cs typeface="Times New Roman" pitchFamily="18" charset="0"/>
                </a:endParaRPr>
              </a:p>
              <a:p>
                <a:pPr algn="l" rtl="0"/>
                <a:r>
                  <a:rPr lang="en-US" sz="1400" dirty="0" smtClean="0">
                    <a:solidFill>
                      <a:schemeClr val="tx1"/>
                    </a:solidFill>
                    <a:latin typeface="Times New Roman" pitchFamily="18" charset="0"/>
                    <a:cs typeface="Times New Roman" pitchFamily="18" charset="0"/>
                  </a:rPr>
                  <a:t>       Adding 10% for non-response rate, Then the sample size was</a:t>
                </a:r>
                <a:endParaRPr lang="en-US" sz="1600" b="1" dirty="0">
                  <a:solidFill>
                    <a:schemeClr val="tx1"/>
                  </a:solidFill>
                  <a:latin typeface="Times New Roman" pitchFamily="18" charset="0"/>
                  <a:cs typeface="Times New Roman" pitchFamily="18" charset="0"/>
                </a:endParaRPr>
              </a:p>
            </p:txBody>
          </p:sp>
        </mc:Choice>
        <mc:Fallback xmlns="">
          <p:sp>
            <p:nvSpPr>
              <p:cNvPr id="12" name="مستطيل 11"/>
              <p:cNvSpPr>
                <a:spLocks noRot="1" noChangeAspect="1" noMove="1" noResize="1" noEditPoints="1" noAdjustHandles="1" noChangeArrowheads="1" noChangeShapeType="1" noTextEdit="1"/>
              </p:cNvSpPr>
              <p:nvPr/>
            </p:nvSpPr>
            <p:spPr>
              <a:xfrm>
                <a:off x="2547727" y="3973274"/>
                <a:ext cx="6200738" cy="2808312"/>
              </a:xfrm>
              <a:prstGeom prst="rect">
                <a:avLst/>
              </a:prstGeom>
              <a:blipFill rotWithShape="1">
                <a:blip r:embed="rId3"/>
                <a:stretch>
                  <a:fillRect l="-98" b="-2586"/>
                </a:stretch>
              </a:blipFill>
              <a:ln/>
            </p:spPr>
            <p:txBody>
              <a:bodyPr/>
              <a:lstStyle/>
              <a:p>
                <a:r>
                  <a:rPr lang="ar-SY">
                    <a:noFill/>
                  </a:rPr>
                  <a:t> </a:t>
                </a:r>
              </a:p>
            </p:txBody>
          </p:sp>
        </mc:Fallback>
      </mc:AlternateContent>
      <p:sp>
        <p:nvSpPr>
          <p:cNvPr id="3" name="مستطيل 2"/>
          <p:cNvSpPr/>
          <p:nvPr/>
        </p:nvSpPr>
        <p:spPr>
          <a:xfrm>
            <a:off x="7410940" y="6525344"/>
            <a:ext cx="551080" cy="288032"/>
          </a:xfrm>
          <a:prstGeom prst="rect">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r>
              <a:rPr lang="en-US" b="1" dirty="0" smtClean="0">
                <a:solidFill>
                  <a:schemeClr val="tx1"/>
                </a:solidFill>
                <a:latin typeface="Times New Roman" pitchFamily="18" charset="0"/>
                <a:cs typeface="Times New Roman" pitchFamily="18" charset="0"/>
              </a:rPr>
              <a:t>422</a:t>
            </a:r>
            <a:endParaRPr lang="ar-SY"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5053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043608" y="2420888"/>
            <a:ext cx="5218062" cy="2232248"/>
          </a:xfrm>
          <a:prstGeom prst="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rtlCol="1" anchor="ctr"/>
          <a:lstStyle/>
          <a:p>
            <a:pPr marL="285750" indent="-285750" algn="l" rtl="0">
              <a:buFont typeface="Wingdings" pitchFamily="2" charset="2"/>
              <a:buChar char="§"/>
            </a:pPr>
            <a:r>
              <a:rPr lang="en-US" sz="1600" dirty="0">
                <a:solidFill>
                  <a:schemeClr val="tx1"/>
                </a:solidFill>
                <a:latin typeface="Times New Roman" pitchFamily="18" charset="0"/>
                <a:cs typeface="Times New Roman" pitchFamily="18" charset="0"/>
              </a:rPr>
              <a:t>18-45 years old </a:t>
            </a:r>
            <a:r>
              <a:rPr lang="en-US" sz="1600" dirty="0" smtClean="0">
                <a:solidFill>
                  <a:schemeClr val="tx1"/>
                </a:solidFill>
                <a:latin typeface="Times New Roman" pitchFamily="18" charset="0"/>
                <a:cs typeface="Times New Roman" pitchFamily="18" charset="0"/>
              </a:rPr>
              <a:t>age</a:t>
            </a:r>
          </a:p>
          <a:p>
            <a:pPr marL="285750" indent="-285750" algn="l" rtl="0">
              <a:buFont typeface="Wingdings" pitchFamily="2" charset="2"/>
              <a:buChar char="§"/>
            </a:pPr>
            <a:r>
              <a:rPr lang="en-US" sz="1600" dirty="0" smtClean="0">
                <a:solidFill>
                  <a:schemeClr val="tx1"/>
                </a:solidFill>
                <a:latin typeface="Times New Roman" pitchFamily="18" charset="0"/>
                <a:cs typeface="Times New Roman" pitchFamily="18" charset="0"/>
              </a:rPr>
              <a:t>Primipara </a:t>
            </a:r>
            <a:r>
              <a:rPr lang="en-US" sz="1600" dirty="0">
                <a:solidFill>
                  <a:schemeClr val="tx1"/>
                </a:solidFill>
                <a:latin typeface="Times New Roman" pitchFamily="18" charset="0"/>
                <a:cs typeface="Times New Roman" pitchFamily="18" charset="0"/>
              </a:rPr>
              <a:t>and </a:t>
            </a:r>
            <a:r>
              <a:rPr lang="en-US" sz="1600" dirty="0" smtClean="0">
                <a:solidFill>
                  <a:schemeClr val="tx1"/>
                </a:solidFill>
                <a:latin typeface="Times New Roman" pitchFamily="18" charset="0"/>
                <a:cs typeface="Times New Roman" pitchFamily="18" charset="0"/>
              </a:rPr>
              <a:t>multipara</a:t>
            </a:r>
          </a:p>
          <a:p>
            <a:pPr marL="285750" indent="-285750" algn="l" rtl="0">
              <a:buFont typeface="Wingdings" pitchFamily="2" charset="2"/>
              <a:buChar char="§"/>
            </a:pPr>
            <a:r>
              <a:rPr lang="en-US" sz="1600" dirty="0" smtClean="0">
                <a:solidFill>
                  <a:schemeClr val="tx1"/>
                </a:solidFill>
                <a:latin typeface="Times New Roman" pitchFamily="18" charset="0"/>
                <a:cs typeface="Times New Roman" pitchFamily="18" charset="0"/>
              </a:rPr>
              <a:t>Normal </a:t>
            </a:r>
            <a:r>
              <a:rPr lang="en-US" sz="1600" dirty="0">
                <a:solidFill>
                  <a:schemeClr val="tx1"/>
                </a:solidFill>
                <a:latin typeface="Times New Roman" pitchFamily="18" charset="0"/>
                <a:cs typeface="Times New Roman" pitchFamily="18" charset="0"/>
              </a:rPr>
              <a:t>vaginal and cesarean </a:t>
            </a:r>
            <a:r>
              <a:rPr lang="en-US" sz="1600" dirty="0" smtClean="0">
                <a:solidFill>
                  <a:schemeClr val="tx1"/>
                </a:solidFill>
                <a:latin typeface="Times New Roman" pitchFamily="18" charset="0"/>
                <a:cs typeface="Times New Roman" pitchFamily="18" charset="0"/>
              </a:rPr>
              <a:t>delivery of </a:t>
            </a:r>
            <a:r>
              <a:rPr lang="en-US" sz="1600" dirty="0">
                <a:solidFill>
                  <a:schemeClr val="tx1"/>
                </a:solidFill>
                <a:latin typeface="Times New Roman" pitchFamily="18" charset="0"/>
                <a:cs typeface="Times New Roman" pitchFamily="18" charset="0"/>
              </a:rPr>
              <a:t>term </a:t>
            </a:r>
            <a:r>
              <a:rPr lang="en-US" sz="1600" dirty="0" smtClean="0">
                <a:solidFill>
                  <a:schemeClr val="tx1"/>
                </a:solidFill>
                <a:latin typeface="Times New Roman" pitchFamily="18" charset="0"/>
                <a:cs typeface="Times New Roman" pitchFamily="18" charset="0"/>
              </a:rPr>
              <a:t>infant</a:t>
            </a:r>
          </a:p>
          <a:p>
            <a:pPr marL="285750" indent="-285750" algn="l" rtl="0">
              <a:buFont typeface="Wingdings" pitchFamily="2" charset="2"/>
              <a:buChar char="§"/>
            </a:pPr>
            <a:r>
              <a:rPr lang="en-US" sz="1600" dirty="0" smtClean="0">
                <a:solidFill>
                  <a:schemeClr val="tx1"/>
                </a:solidFill>
                <a:latin typeface="Times New Roman" pitchFamily="18" charset="0"/>
                <a:cs typeface="Times New Roman" pitchFamily="18" charset="0"/>
              </a:rPr>
              <a:t>Willing </a:t>
            </a:r>
            <a:r>
              <a:rPr lang="en-US" sz="1600" dirty="0">
                <a:solidFill>
                  <a:schemeClr val="tx1"/>
                </a:solidFill>
                <a:latin typeface="Times New Roman" pitchFamily="18" charset="0"/>
                <a:cs typeface="Times New Roman" pitchFamily="18" charset="0"/>
              </a:rPr>
              <a:t>to participate in the </a:t>
            </a:r>
            <a:r>
              <a:rPr lang="en-US" sz="1600" dirty="0" smtClean="0">
                <a:solidFill>
                  <a:schemeClr val="tx1"/>
                </a:solidFill>
                <a:latin typeface="Times New Roman" pitchFamily="18" charset="0"/>
                <a:cs typeface="Times New Roman" pitchFamily="18" charset="0"/>
              </a:rPr>
              <a:t>research</a:t>
            </a:r>
          </a:p>
          <a:p>
            <a:pPr marL="285750" indent="-285750" algn="l" rtl="0">
              <a:buFont typeface="Wingdings" pitchFamily="2" charset="2"/>
              <a:buChar char="§"/>
            </a:pPr>
            <a:r>
              <a:rPr lang="en-US" sz="1600" dirty="0" smtClean="0">
                <a:solidFill>
                  <a:schemeClr val="tx1"/>
                </a:solidFill>
                <a:latin typeface="Times New Roman" pitchFamily="18" charset="0"/>
                <a:cs typeface="Times New Roman" pitchFamily="18" charset="0"/>
              </a:rPr>
              <a:t>Without </a:t>
            </a:r>
            <a:r>
              <a:rPr lang="en-US" sz="1600" dirty="0">
                <a:solidFill>
                  <a:schemeClr val="tx1"/>
                </a:solidFill>
                <a:latin typeface="Times New Roman" pitchFamily="18" charset="0"/>
                <a:cs typeface="Times New Roman" pitchFamily="18" charset="0"/>
              </a:rPr>
              <a:t>any history of infertility </a:t>
            </a:r>
            <a:r>
              <a:rPr lang="en-US" sz="1600" dirty="0" smtClean="0">
                <a:solidFill>
                  <a:schemeClr val="tx1"/>
                </a:solidFill>
                <a:latin typeface="Times New Roman" pitchFamily="18" charset="0"/>
                <a:cs typeface="Times New Roman" pitchFamily="18" charset="0"/>
              </a:rPr>
              <a:t>problems</a:t>
            </a:r>
          </a:p>
          <a:p>
            <a:pPr marL="285750" indent="-285750" algn="l" rtl="0">
              <a:buFont typeface="Wingdings" pitchFamily="2" charset="2"/>
              <a:buChar char="§"/>
            </a:pPr>
            <a:r>
              <a:rPr lang="en-US" sz="1600" dirty="0" smtClean="0">
                <a:solidFill>
                  <a:schemeClr val="tx1"/>
                </a:solidFill>
                <a:latin typeface="Times New Roman" pitchFamily="18" charset="0"/>
                <a:cs typeface="Times New Roman" pitchFamily="18" charset="0"/>
              </a:rPr>
              <a:t>Being Chinese</a:t>
            </a:r>
          </a:p>
          <a:p>
            <a:pPr marL="285750" indent="-285750" algn="l" rtl="0">
              <a:buFont typeface="Wingdings" pitchFamily="2" charset="2"/>
              <a:buChar char="§"/>
            </a:pPr>
            <a:r>
              <a:rPr lang="en-US" sz="1600" dirty="0" smtClean="0">
                <a:solidFill>
                  <a:schemeClr val="tx1"/>
                </a:solidFill>
                <a:latin typeface="Times New Roman" pitchFamily="18" charset="0"/>
                <a:cs typeface="Times New Roman" pitchFamily="18" charset="0"/>
              </a:rPr>
              <a:t>Voluntarily </a:t>
            </a:r>
            <a:r>
              <a:rPr lang="en-US" sz="1600" dirty="0">
                <a:solidFill>
                  <a:schemeClr val="tx1"/>
                </a:solidFill>
                <a:latin typeface="Times New Roman" pitchFamily="18" charset="0"/>
                <a:cs typeface="Times New Roman" pitchFamily="18" charset="0"/>
              </a:rPr>
              <a:t>agreed to participate in the study through informed </a:t>
            </a:r>
            <a:r>
              <a:rPr lang="en-US" sz="1600" dirty="0" smtClean="0">
                <a:solidFill>
                  <a:schemeClr val="tx1"/>
                </a:solidFill>
                <a:latin typeface="Times New Roman" pitchFamily="18" charset="0"/>
                <a:cs typeface="Times New Roman" pitchFamily="18" charset="0"/>
              </a:rPr>
              <a:t>consent </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9" name="مستطيل مستدير الزوايا 8"/>
          <p:cNvSpPr/>
          <p:nvPr/>
        </p:nvSpPr>
        <p:spPr>
          <a:xfrm>
            <a:off x="3430272" y="880045"/>
            <a:ext cx="2952328" cy="720080"/>
          </a:xfrm>
          <a:prstGeom prst="roundRect">
            <a:avLst/>
          </a:prstGeom>
          <a:ln w="19050">
            <a:solidFill>
              <a:schemeClr val="accent3"/>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sz="2800" b="1" dirty="0" smtClean="0">
                <a:latin typeface="Times New Roman" pitchFamily="18" charset="0"/>
                <a:cs typeface="Times New Roman" pitchFamily="18" charset="0"/>
              </a:rPr>
              <a:t>Study Subjects</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مستطيل 12"/>
          <p:cNvSpPr/>
          <p:nvPr/>
        </p:nvSpPr>
        <p:spPr>
          <a:xfrm>
            <a:off x="1043608" y="1916832"/>
            <a:ext cx="2232248" cy="443536"/>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sz="2000" b="1" dirty="0" smtClean="0">
                <a:latin typeface="Times New Roman" pitchFamily="18" charset="0"/>
                <a:cs typeface="Times New Roman" pitchFamily="18" charset="0"/>
              </a:rPr>
              <a:t>Inclusion Criteria</a:t>
            </a:r>
            <a:endPar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مستطيل 13"/>
          <p:cNvSpPr/>
          <p:nvPr/>
        </p:nvSpPr>
        <p:spPr>
          <a:xfrm>
            <a:off x="1043608" y="5423262"/>
            <a:ext cx="5218062" cy="905044"/>
          </a:xfrm>
          <a:prstGeom prst="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rtlCol="1" anchor="ctr"/>
          <a:lstStyle/>
          <a:p>
            <a:pPr marL="285750" indent="-285750" algn="l" rtl="0">
              <a:buFont typeface="Wingdings" pitchFamily="2" charset="2"/>
              <a:buChar char="§"/>
            </a:pPr>
            <a:r>
              <a:rPr lang="en-US" dirty="0">
                <a:solidFill>
                  <a:schemeClr val="tx1"/>
                </a:solidFill>
                <a:latin typeface="Times New Roman" pitchFamily="18" charset="0"/>
                <a:cs typeface="Times New Roman" pitchFamily="18" charset="0"/>
              </a:rPr>
              <a:t>Women with known complications were excluded from the study</a:t>
            </a:r>
          </a:p>
        </p:txBody>
      </p:sp>
      <p:sp>
        <p:nvSpPr>
          <p:cNvPr id="15" name="مستطيل 14"/>
          <p:cNvSpPr/>
          <p:nvPr/>
        </p:nvSpPr>
        <p:spPr>
          <a:xfrm>
            <a:off x="1043608" y="4941168"/>
            <a:ext cx="2261437" cy="482094"/>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sz="2000" b="1" dirty="0" smtClean="0">
                <a:latin typeface="Times New Roman" pitchFamily="18" charset="0"/>
                <a:cs typeface="Times New Roman" pitchFamily="18" charset="0"/>
              </a:rPr>
              <a:t>Exclusion Criteria</a:t>
            </a:r>
            <a:endPar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مستطيل 15"/>
          <p:cNvSpPr/>
          <p:nvPr/>
        </p:nvSpPr>
        <p:spPr>
          <a:xfrm>
            <a:off x="3984549" y="116632"/>
            <a:ext cx="1563248" cy="584775"/>
          </a:xfrm>
          <a:prstGeom prst="rect">
            <a:avLst/>
          </a:prstGeom>
        </p:spPr>
        <p:txBody>
          <a:bodyPr wrap="none">
            <a:spAutoFit/>
          </a:bodyPr>
          <a:lstStyle/>
          <a:p>
            <a:r>
              <a:rPr lang="en-US" sz="3200" b="1" dirty="0" smtClean="0">
                <a:latin typeface="Times New Roman" pitchFamily="18" charset="0"/>
                <a:cs typeface="Times New Roman" pitchFamily="18" charset="0"/>
              </a:rPr>
              <a:t>Cont.…</a:t>
            </a:r>
            <a:endParaRPr lang="ar-SY" sz="3200" b="1" dirty="0"/>
          </a:p>
        </p:txBody>
      </p:sp>
    </p:spTree>
    <p:extLst>
      <p:ext uri="{BB962C8B-B14F-4D97-AF65-F5344CB8AC3E}">
        <p14:creationId xmlns:p14="http://schemas.microsoft.com/office/powerpoint/2010/main" val="1889310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a:xfrm>
            <a:off x="3254005" y="104904"/>
            <a:ext cx="3024336" cy="648072"/>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sz="2800" b="1" dirty="0" smtClean="0">
                <a:latin typeface="Times New Roman" pitchFamily="18" charset="0"/>
                <a:cs typeface="Times New Roman" pitchFamily="18" charset="0"/>
              </a:rPr>
              <a:t>Instrumentation</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مستطيل 4"/>
          <p:cNvSpPr/>
          <p:nvPr/>
        </p:nvSpPr>
        <p:spPr>
          <a:xfrm>
            <a:off x="323528" y="928303"/>
            <a:ext cx="8590564" cy="573387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rtl="0">
              <a:lnSpc>
                <a:spcPct val="130000"/>
              </a:lnSpc>
            </a:pPr>
            <a:r>
              <a:rPr lang="en-US" sz="2400" b="1" dirty="0" smtClean="0">
                <a:latin typeface="Times New Roman" pitchFamily="18" charset="0"/>
                <a:cs typeface="Times New Roman" pitchFamily="18" charset="0"/>
              </a:rPr>
              <a:t>Design of the Questionnaire</a:t>
            </a:r>
          </a:p>
          <a:p>
            <a:pPr algn="l" rtl="0">
              <a:lnSpc>
                <a:spcPct val="130000"/>
              </a:lnSpc>
            </a:pPr>
            <a:r>
              <a:rPr lang="en-US" sz="500" b="1" dirty="0" smtClean="0">
                <a:latin typeface="Times New Roman" pitchFamily="18" charset="0"/>
                <a:cs typeface="Times New Roman" pitchFamily="18" charset="0"/>
              </a:rPr>
              <a:t/>
            </a:r>
            <a:br>
              <a:rPr lang="en-US" sz="500" b="1" dirty="0" smtClean="0">
                <a:latin typeface="Times New Roman" pitchFamily="18" charset="0"/>
                <a:cs typeface="Times New Roman" pitchFamily="18" charset="0"/>
              </a:rPr>
            </a:br>
            <a:endParaRPr lang="en-US" sz="500" b="1" dirty="0" smtClean="0">
              <a:latin typeface="Times New Roman" pitchFamily="18" charset="0"/>
              <a:cs typeface="Times New Roman" pitchFamily="18" charset="0"/>
            </a:endParaRPr>
          </a:p>
          <a:p>
            <a:pPr marL="285750" indent="-285750" algn="l" rtl="0">
              <a:lnSpc>
                <a:spcPct val="130000"/>
              </a:lnSpc>
              <a:buFont typeface="Wingdings" pitchFamily="2" charset="2"/>
              <a:buChar char="v"/>
            </a:pPr>
            <a:r>
              <a:rPr lang="en-GB" sz="1600" dirty="0">
                <a:latin typeface="Times New Roman" pitchFamily="18" charset="0"/>
                <a:cs typeface="Times New Roman" pitchFamily="18" charset="0"/>
              </a:rPr>
              <a:t>The structured questionnaire was composed of two parts, the demographic forms and the scale for satisfaction of nurses’ caring behaviours. The questionnaire</a:t>
            </a:r>
            <a:r>
              <a:rPr lang="en-US" sz="1600" dirty="0">
                <a:latin typeface="Times New Roman" pitchFamily="18" charset="0"/>
                <a:cs typeface="Times New Roman" pitchFamily="18" charset="0"/>
              </a:rPr>
              <a:t> was prepared using previous studies </a:t>
            </a:r>
            <a:r>
              <a:rPr lang="en-US" sz="1600" i="1" dirty="0">
                <a:solidFill>
                  <a:srgbClr val="002060"/>
                </a:solidFill>
                <a:latin typeface="Times New Roman" pitchFamily="18" charset="0"/>
                <a:cs typeface="Times New Roman" pitchFamily="18" charset="0"/>
              </a:rPr>
              <a:t>(</a:t>
            </a:r>
            <a:r>
              <a:rPr lang="en-US" sz="1600" i="1" dirty="0">
                <a:solidFill>
                  <a:srgbClr val="002060"/>
                </a:solidFill>
                <a:cs typeface="Times New Roman" pitchFamily="18" charset="0"/>
              </a:rPr>
              <a:t>Larson; 1986, Cronin S, Harrison B;1988, Watson;1988, Wolf;1994, Smith MK, Sullivan JM;1997, Manogin; 2000, Mizuno;2005, Duffy;2007, Zamanzadeh;2010,Chen;2012, Omari et al; 2012, Youssef;2013, Guan;2018</a:t>
            </a:r>
            <a:r>
              <a:rPr lang="en-US" sz="1600" i="1" dirty="0" smtClean="0">
                <a:solidFill>
                  <a:srgbClr val="002060"/>
                </a:solidFill>
                <a:cs typeface="Times New Roman" pitchFamily="18" charset="0"/>
              </a:rPr>
              <a:t>)</a:t>
            </a:r>
          </a:p>
          <a:p>
            <a:pPr marL="285750" indent="-285750" algn="l" rtl="0">
              <a:lnSpc>
                <a:spcPct val="130000"/>
              </a:lnSpc>
              <a:buFont typeface="Wingdings" pitchFamily="2" charset="2"/>
              <a:buChar char="v"/>
            </a:pPr>
            <a:r>
              <a:rPr lang="en-GB" b="1" dirty="0">
                <a:latin typeface="Times New Roman" pitchFamily="18" charset="0"/>
                <a:cs typeface="Times New Roman" pitchFamily="18" charset="0"/>
              </a:rPr>
              <a:t>The type of demographic data recorded included the following: </a:t>
            </a:r>
            <a:r>
              <a:rPr lang="en-GB" sz="1600" dirty="0">
                <a:latin typeface="Times New Roman" pitchFamily="18" charset="0"/>
                <a:cs typeface="Times New Roman" pitchFamily="18" charset="0"/>
              </a:rPr>
              <a:t>age, educational level, occupation, place of residence, income level, </a:t>
            </a:r>
            <a:r>
              <a:rPr lang="en-GB" sz="1600" dirty="0" smtClean="0">
                <a:latin typeface="Times New Roman" pitchFamily="18" charset="0"/>
                <a:cs typeface="Times New Roman" pitchFamily="18" charset="0"/>
              </a:rPr>
              <a:t>parity, </a:t>
            </a:r>
            <a:r>
              <a:rPr lang="en-GB" sz="1600" dirty="0">
                <a:latin typeface="Times New Roman" pitchFamily="18" charset="0"/>
                <a:cs typeface="Times New Roman" pitchFamily="18" charset="0"/>
              </a:rPr>
              <a:t>number of antenatal visits, transportation mode, type of delivery and health insurance</a:t>
            </a:r>
            <a:r>
              <a:rPr lang="en-GB" sz="1600" dirty="0" smtClean="0">
                <a:latin typeface="Times New Roman" pitchFamily="18" charset="0"/>
                <a:cs typeface="Times New Roman" pitchFamily="18" charset="0"/>
              </a:rPr>
              <a:t>.</a:t>
            </a:r>
            <a:br>
              <a:rPr lang="en-GB" sz="1600" dirty="0" smtClean="0">
                <a:latin typeface="Times New Roman" pitchFamily="18" charset="0"/>
                <a:cs typeface="Times New Roman" pitchFamily="18" charset="0"/>
              </a:rPr>
            </a:br>
            <a:r>
              <a:rPr lang="en-GB" dirty="0" smtClean="0">
                <a:latin typeface="Times New Roman" pitchFamily="18" charset="0"/>
                <a:cs typeface="Times New Roman" pitchFamily="18" charset="0"/>
              </a:rPr>
              <a:t> </a:t>
            </a:r>
          </a:p>
          <a:p>
            <a:pPr marL="285750" indent="-285750" algn="l" rtl="0">
              <a:lnSpc>
                <a:spcPct val="130000"/>
              </a:lnSpc>
              <a:buFont typeface="Wingdings" pitchFamily="2" charset="2"/>
              <a:buChar char="v"/>
            </a:pPr>
            <a:r>
              <a:rPr lang="en-GB" b="1" dirty="0">
                <a:latin typeface="Times New Roman" pitchFamily="18" charset="0"/>
                <a:cs typeface="Times New Roman" pitchFamily="18" charset="0"/>
              </a:rPr>
              <a:t>Satisfaction with nurses’ caring behaviours </a:t>
            </a:r>
            <a:r>
              <a:rPr lang="en-GB" sz="1600" dirty="0">
                <a:latin typeface="Times New Roman" pitchFamily="18" charset="0"/>
                <a:cs typeface="Times New Roman" pitchFamily="18" charset="0"/>
              </a:rPr>
              <a:t>during the antenatal, childbirth and postnatal periods was measured </a:t>
            </a:r>
            <a:r>
              <a:rPr lang="en-GB" b="1" dirty="0">
                <a:latin typeface="Times New Roman" pitchFamily="18" charset="0"/>
                <a:cs typeface="Times New Roman" pitchFamily="18" charset="0"/>
              </a:rPr>
              <a:t>via 60 components </a:t>
            </a:r>
            <a:r>
              <a:rPr lang="en-GB" sz="1600" dirty="0">
                <a:latin typeface="Times New Roman" pitchFamily="18" charset="0"/>
                <a:cs typeface="Times New Roman" pitchFamily="18" charset="0"/>
              </a:rPr>
              <a:t>of nurses’ caring behaviours as rated on a </a:t>
            </a:r>
            <a:r>
              <a:rPr lang="en-GB" sz="1600" b="1" dirty="0">
                <a:latin typeface="Times New Roman" pitchFamily="18" charset="0"/>
                <a:cs typeface="Times New Roman" pitchFamily="18" charset="0"/>
              </a:rPr>
              <a:t>five-point Likert scale. </a:t>
            </a:r>
            <a:r>
              <a:rPr lang="en-GB" sz="1600" dirty="0">
                <a:latin typeface="Times New Roman" pitchFamily="18" charset="0"/>
                <a:cs typeface="Times New Roman" pitchFamily="18" charset="0"/>
              </a:rPr>
              <a:t>The scale categorized a specific nursing behaviour according to the degree of satisfaction from 1–5 (where 1 = strongly dissatisfied and 5 = strongly satisfied). </a:t>
            </a:r>
            <a:r>
              <a:rPr lang="en-US" sz="1600" dirty="0">
                <a:latin typeface="Times New Roman" pitchFamily="18" charset="0"/>
                <a:cs typeface="Times New Roman" pitchFamily="18" charset="0"/>
              </a:rPr>
              <a:t>The Likert scale was previously developed by Chen et al. </a:t>
            </a:r>
            <a:r>
              <a:rPr lang="en-US" sz="1600" dirty="0" smtClean="0">
                <a:latin typeface="Times New Roman" pitchFamily="18" charset="0"/>
                <a:cs typeface="Times New Roman" pitchFamily="18" charset="0"/>
              </a:rPr>
              <a:t>(2012) </a:t>
            </a:r>
            <a:r>
              <a:rPr lang="en-US" sz="1600" dirty="0">
                <a:latin typeface="Times New Roman" pitchFamily="18" charset="0"/>
                <a:cs typeface="Times New Roman" pitchFamily="18" charset="0"/>
              </a:rPr>
              <a:t>for a sample of patients from general wards at Taiwan Medical University Hospital</a:t>
            </a:r>
            <a:r>
              <a:rPr lang="en-US" sz="16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46275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65306" y="908720"/>
            <a:ext cx="8474575" cy="514140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l" rtl="0">
              <a:lnSpc>
                <a:spcPct val="130000"/>
              </a:lnSpc>
              <a:buFont typeface="Wingdings" pitchFamily="2" charset="2"/>
              <a:buChar char="v"/>
            </a:pPr>
            <a:r>
              <a:rPr lang="en-US" sz="1600" dirty="0" smtClean="0">
                <a:latin typeface="Times New Roman" pitchFamily="18" charset="0"/>
                <a:cs typeface="Times New Roman" pitchFamily="18" charset="0"/>
              </a:rPr>
              <a:t>The </a:t>
            </a:r>
            <a:r>
              <a:rPr lang="en-GB" sz="1600" dirty="0">
                <a:latin typeface="Times New Roman" pitchFamily="18" charset="0"/>
                <a:cs typeface="Times New Roman" pitchFamily="18" charset="0"/>
              </a:rPr>
              <a:t>scale for satisfaction of nurses’ caring behaviours </a:t>
            </a:r>
            <a:r>
              <a:rPr lang="en-US" sz="1600" dirty="0">
                <a:latin typeface="Times New Roman" pitchFamily="18" charset="0"/>
                <a:cs typeface="Times New Roman" pitchFamily="18" charset="0"/>
              </a:rPr>
              <a:t>included 17 items for the </a:t>
            </a:r>
            <a:r>
              <a:rPr lang="en-US" sz="1600" dirty="0" smtClean="0">
                <a:latin typeface="Times New Roman" pitchFamily="18" charset="0"/>
                <a:cs typeface="Times New Roman" pitchFamily="18" charset="0"/>
              </a:rPr>
              <a:t>antenatal, </a:t>
            </a:r>
            <a:r>
              <a:rPr lang="en-US" sz="1600" dirty="0">
                <a:latin typeface="Times New Roman" pitchFamily="18" charset="0"/>
                <a:cs typeface="Times New Roman" pitchFamily="18" charset="0"/>
              </a:rPr>
              <a:t>20 items for the </a:t>
            </a:r>
            <a:r>
              <a:rPr lang="en-US" sz="1600" dirty="0" smtClean="0">
                <a:latin typeface="Times New Roman" pitchFamily="18" charset="0"/>
                <a:cs typeface="Times New Roman" pitchFamily="18" charset="0"/>
              </a:rPr>
              <a:t>childbirth and </a:t>
            </a:r>
            <a:r>
              <a:rPr lang="en-US" sz="1600" dirty="0">
                <a:latin typeface="Times New Roman" pitchFamily="18" charset="0"/>
                <a:cs typeface="Times New Roman" pitchFamily="18" charset="0"/>
              </a:rPr>
              <a:t>23 items for the postnatal stage</a:t>
            </a:r>
            <a:r>
              <a:rPr lang="en-US" sz="1600" dirty="0" smtClean="0">
                <a:latin typeface="Times New Roman" pitchFamily="18" charset="0"/>
                <a:cs typeface="Times New Roman" pitchFamily="18" charset="0"/>
              </a:rPr>
              <a:t>.</a:t>
            </a:r>
            <a:br>
              <a:rPr lang="en-US" sz="1600" dirty="0" smtClean="0">
                <a:latin typeface="Times New Roman" pitchFamily="18" charset="0"/>
                <a:cs typeface="Times New Roman" pitchFamily="18" charset="0"/>
              </a:rPr>
            </a:br>
            <a:r>
              <a:rPr lang="en-US" sz="400" dirty="0">
                <a:latin typeface="Times New Roman" pitchFamily="18" charset="0"/>
                <a:cs typeface="Times New Roman" pitchFamily="18" charset="0"/>
              </a:rPr>
              <a:t/>
            </a:r>
            <a:br>
              <a:rPr lang="en-US" sz="400" dirty="0">
                <a:latin typeface="Times New Roman" pitchFamily="18" charset="0"/>
                <a:cs typeface="Times New Roman" pitchFamily="18" charset="0"/>
              </a:rPr>
            </a:br>
            <a:r>
              <a:rPr lang="en-US" u="sng" dirty="0">
                <a:latin typeface="Times New Roman" pitchFamily="18" charset="0"/>
                <a:cs typeface="Times New Roman" pitchFamily="18" charset="0"/>
              </a:rPr>
              <a:t>The items </a:t>
            </a:r>
            <a:r>
              <a:rPr lang="en-GB" u="sng" dirty="0">
                <a:latin typeface="Times New Roman" pitchFamily="18" charset="0"/>
                <a:cs typeface="Times New Roman" pitchFamily="18" charset="0"/>
              </a:rPr>
              <a:t>were placed on eight subscales, as follows</a:t>
            </a:r>
            <a:r>
              <a:rPr lang="en-GB" u="sng" dirty="0" smtClean="0">
                <a:latin typeface="Times New Roman" pitchFamily="18" charset="0"/>
                <a:cs typeface="Times New Roman" pitchFamily="18" charset="0"/>
              </a:rPr>
              <a:t>:</a:t>
            </a:r>
            <a:br>
              <a:rPr lang="en-GB" u="sng" dirty="0" smtClean="0">
                <a:latin typeface="Times New Roman" pitchFamily="18" charset="0"/>
                <a:cs typeface="Times New Roman" pitchFamily="18" charset="0"/>
              </a:rPr>
            </a:br>
            <a:r>
              <a:rPr lang="en-GB" u="sng" dirty="0" smtClean="0">
                <a:latin typeface="Times New Roman" pitchFamily="18" charset="0"/>
                <a:cs typeface="Times New Roman" pitchFamily="18" charset="0"/>
              </a:rPr>
              <a:t> </a:t>
            </a:r>
            <a:endParaRPr lang="en-GB" sz="1000" u="sng" dirty="0" smtClean="0">
              <a:latin typeface="Times New Roman" pitchFamily="18" charset="0"/>
              <a:cs typeface="Times New Roman" pitchFamily="18" charset="0"/>
            </a:endParaRPr>
          </a:p>
          <a:p>
            <a:pPr marL="800100" lvl="1" indent="-342900" algn="l" rtl="0">
              <a:lnSpc>
                <a:spcPct val="130000"/>
              </a:lnSpc>
              <a:buAutoNum type="arabicParenR"/>
            </a:pPr>
            <a:r>
              <a:rPr lang="en-US" b="1" dirty="0" smtClean="0">
                <a:latin typeface="Times New Roman" pitchFamily="18" charset="0"/>
                <a:cs typeface="Times New Roman" pitchFamily="18" charset="0"/>
              </a:rPr>
              <a:t>Explain</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sz="1600" dirty="0">
                <a:latin typeface="Times New Roman" pitchFamily="18" charset="0"/>
                <a:cs typeface="Times New Roman" pitchFamily="18" charset="0"/>
              </a:rPr>
              <a:t>which included </a:t>
            </a:r>
            <a:r>
              <a:rPr lang="en-US" sz="1600" dirty="0" smtClean="0">
                <a:latin typeface="Times New Roman" pitchFamily="18" charset="0"/>
                <a:cs typeface="Times New Roman" pitchFamily="18" charset="0"/>
              </a:rPr>
              <a:t>items ʻ </a:t>
            </a:r>
            <a:r>
              <a:rPr lang="en-US" sz="1600" dirty="0">
                <a:latin typeface="Times New Roman" pitchFamily="18" charset="0"/>
                <a:cs typeface="Times New Roman" pitchFamily="18" charset="0"/>
              </a:rPr>
              <a:t>nurses give me adequate information about my </a:t>
            </a:r>
            <a:r>
              <a:rPr lang="en-US" sz="1600" dirty="0" smtClean="0">
                <a:latin typeface="Times New Roman" pitchFamily="18" charset="0"/>
                <a:cs typeface="Times New Roman" pitchFamily="18" charset="0"/>
              </a:rPr>
              <a:t>situationʼ</a:t>
            </a:r>
          </a:p>
          <a:p>
            <a:pPr marL="800100" lvl="1" indent="-342900" algn="l" rtl="0">
              <a:lnSpc>
                <a:spcPct val="130000"/>
              </a:lnSpc>
              <a:buAutoNum type="arabicParenR"/>
            </a:pPr>
            <a:r>
              <a:rPr lang="en-US" b="1" dirty="0" smtClean="0">
                <a:latin typeface="Times New Roman" pitchFamily="18" charset="0"/>
                <a:cs typeface="Times New Roman" pitchFamily="18" charset="0"/>
              </a:rPr>
              <a:t>Comfort</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sz="1600" dirty="0">
                <a:latin typeface="Times New Roman" pitchFamily="18" charset="0"/>
                <a:cs typeface="Times New Roman" pitchFamily="18" charset="0"/>
              </a:rPr>
              <a:t>which included </a:t>
            </a:r>
            <a:r>
              <a:rPr lang="en-US" sz="1600" dirty="0" smtClean="0">
                <a:latin typeface="Times New Roman" pitchFamily="18" charset="0"/>
                <a:cs typeface="Times New Roman" pitchFamily="18" charset="0"/>
              </a:rPr>
              <a:t>items ʻnurses </a:t>
            </a:r>
            <a:r>
              <a:rPr lang="en-US" sz="1600" dirty="0">
                <a:latin typeface="Times New Roman" pitchFamily="18" charset="0"/>
                <a:cs typeface="Times New Roman" pitchFamily="18" charset="0"/>
              </a:rPr>
              <a:t>are </a:t>
            </a:r>
            <a:r>
              <a:rPr lang="en-US" sz="1600" dirty="0" smtClean="0">
                <a:latin typeface="Times New Roman" pitchFamily="18" charset="0"/>
                <a:cs typeface="Times New Roman" pitchFamily="18" charset="0"/>
              </a:rPr>
              <a:t>cheerfulʼ</a:t>
            </a:r>
            <a:endParaRPr lang="en-US" dirty="0">
              <a:latin typeface="Times New Roman" pitchFamily="18" charset="0"/>
              <a:cs typeface="Times New Roman" pitchFamily="18" charset="0"/>
            </a:endParaRPr>
          </a:p>
          <a:p>
            <a:pPr marL="800100" lvl="1" indent="-342900" algn="l" rtl="0">
              <a:lnSpc>
                <a:spcPct val="130000"/>
              </a:lnSpc>
              <a:buAutoNum type="arabicParenR"/>
            </a:pPr>
            <a:r>
              <a:rPr lang="en-US" b="1" dirty="0" smtClean="0">
                <a:latin typeface="Times New Roman" pitchFamily="18" charset="0"/>
                <a:cs typeface="Times New Roman" pitchFamily="18" charset="0"/>
              </a:rPr>
              <a:t>Trust</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sz="1600" dirty="0">
                <a:latin typeface="Times New Roman" pitchFamily="18" charset="0"/>
                <a:cs typeface="Times New Roman" pitchFamily="18" charset="0"/>
              </a:rPr>
              <a:t>which included </a:t>
            </a:r>
            <a:r>
              <a:rPr lang="en-US" sz="1600" dirty="0" smtClean="0">
                <a:latin typeface="Times New Roman" pitchFamily="18" charset="0"/>
                <a:cs typeface="Times New Roman" pitchFamily="18" charset="0"/>
              </a:rPr>
              <a:t>items ʻnurses </a:t>
            </a:r>
            <a:r>
              <a:rPr lang="en-US" sz="1600" dirty="0">
                <a:latin typeface="Times New Roman" pitchFamily="18" charset="0"/>
                <a:cs typeface="Times New Roman" pitchFamily="18" charset="0"/>
              </a:rPr>
              <a:t>introduce themselves and tell me what </a:t>
            </a:r>
            <a:r>
              <a:rPr lang="en-US" sz="1600" dirty="0" smtClean="0">
                <a:latin typeface="Times New Roman" pitchFamily="18" charset="0"/>
                <a:cs typeface="Times New Roman" pitchFamily="18" charset="0"/>
              </a:rPr>
              <a:t>they</a:t>
            </a:r>
          </a:p>
          <a:p>
            <a:pPr marL="800100" lvl="1" indent="-342900" algn="l" rtl="0">
              <a:lnSpc>
                <a:spcPct val="130000"/>
              </a:lnSpc>
              <a:buAutoNum type="arabicParenR"/>
            </a:pPr>
            <a:r>
              <a:rPr lang="en-US" b="1" dirty="0" smtClean="0">
                <a:latin typeface="Times New Roman" pitchFamily="18" charset="0"/>
                <a:cs typeface="Times New Roman" pitchFamily="18" charset="0"/>
              </a:rPr>
              <a:t>Monitor</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sz="1600" dirty="0">
                <a:latin typeface="Times New Roman" pitchFamily="18" charset="0"/>
                <a:cs typeface="Times New Roman" pitchFamily="18" charset="0"/>
              </a:rPr>
              <a:t>which included </a:t>
            </a:r>
            <a:r>
              <a:rPr lang="en-US" sz="1600" dirty="0" smtClean="0">
                <a:latin typeface="Times New Roman" pitchFamily="18" charset="0"/>
                <a:cs typeface="Times New Roman" pitchFamily="18" charset="0"/>
              </a:rPr>
              <a:t>items ʻnurses </a:t>
            </a:r>
            <a:r>
              <a:rPr lang="en-US" sz="1600" dirty="0">
                <a:latin typeface="Times New Roman" pitchFamily="18" charset="0"/>
                <a:cs typeface="Times New Roman" pitchFamily="18" charset="0"/>
              </a:rPr>
              <a:t>know how to give (shots, I.V.s, </a:t>
            </a:r>
            <a:r>
              <a:rPr lang="en-US" sz="1600" dirty="0" smtClean="0">
                <a:latin typeface="Times New Roman" pitchFamily="18" charset="0"/>
                <a:cs typeface="Times New Roman" pitchFamily="18" charset="0"/>
              </a:rPr>
              <a:t>etc)ʼ</a:t>
            </a:r>
          </a:p>
          <a:p>
            <a:pPr marL="800100" lvl="1" indent="-342900" algn="l" rtl="0">
              <a:lnSpc>
                <a:spcPct val="130000"/>
              </a:lnSpc>
              <a:buAutoNum type="arabicParenR"/>
            </a:pPr>
            <a:r>
              <a:rPr lang="en-US" b="1" dirty="0" smtClean="0">
                <a:latin typeface="Times New Roman" pitchFamily="18" charset="0"/>
                <a:cs typeface="Times New Roman" pitchFamily="18" charset="0"/>
              </a:rPr>
              <a:t>Human </a:t>
            </a:r>
            <a:r>
              <a:rPr lang="en-US" b="1" dirty="0">
                <a:latin typeface="Times New Roman" pitchFamily="18" charset="0"/>
                <a:cs typeface="Times New Roman" pitchFamily="18" charset="0"/>
              </a:rPr>
              <a:t>respect, </a:t>
            </a:r>
            <a:r>
              <a:rPr lang="en-US" sz="1600" dirty="0">
                <a:latin typeface="Times New Roman" pitchFamily="18" charset="0"/>
                <a:cs typeface="Times New Roman" pitchFamily="18" charset="0"/>
              </a:rPr>
              <a:t>which included </a:t>
            </a:r>
            <a:r>
              <a:rPr lang="en-US" sz="1600" dirty="0" smtClean="0">
                <a:latin typeface="Times New Roman" pitchFamily="18" charset="0"/>
                <a:cs typeface="Times New Roman" pitchFamily="18" charset="0"/>
              </a:rPr>
              <a:t>items ʻnurses </a:t>
            </a:r>
            <a:r>
              <a:rPr lang="en-US" sz="1600" dirty="0">
                <a:latin typeface="Times New Roman" pitchFamily="18" charset="0"/>
                <a:cs typeface="Times New Roman" pitchFamily="18" charset="0"/>
              </a:rPr>
              <a:t>treat me with respectʼ </a:t>
            </a:r>
            <a:endParaRPr lang="en-US" sz="1600" dirty="0" smtClean="0">
              <a:latin typeface="Times New Roman" pitchFamily="18" charset="0"/>
              <a:cs typeface="Times New Roman" pitchFamily="18" charset="0"/>
            </a:endParaRPr>
          </a:p>
          <a:p>
            <a:pPr marL="800100" lvl="1" indent="-342900" algn="l" rtl="0">
              <a:lnSpc>
                <a:spcPct val="130000"/>
              </a:lnSpc>
              <a:buAutoNum type="arabicParenR"/>
            </a:pPr>
            <a:r>
              <a:rPr lang="en-US" b="1" dirty="0" smtClean="0">
                <a:latin typeface="Times New Roman" pitchFamily="18" charset="0"/>
                <a:cs typeface="Times New Roman" pitchFamily="18" charset="0"/>
              </a:rPr>
              <a:t>Accessible</a:t>
            </a:r>
            <a:r>
              <a:rPr lang="en-US" b="1" dirty="0">
                <a:latin typeface="Times New Roman" pitchFamily="18" charset="0"/>
                <a:cs typeface="Times New Roman" pitchFamily="18" charset="0"/>
              </a:rPr>
              <a:t>, </a:t>
            </a:r>
            <a:r>
              <a:rPr lang="en-US" sz="1600" dirty="0">
                <a:latin typeface="Times New Roman" pitchFamily="18" charset="0"/>
                <a:cs typeface="Times New Roman" pitchFamily="18" charset="0"/>
              </a:rPr>
              <a:t>which included </a:t>
            </a:r>
            <a:r>
              <a:rPr lang="en-US" sz="1600" dirty="0" smtClean="0">
                <a:latin typeface="Times New Roman" pitchFamily="18" charset="0"/>
                <a:cs typeface="Times New Roman" pitchFamily="18" charset="0"/>
              </a:rPr>
              <a:t>items ʻnurses </a:t>
            </a:r>
            <a:r>
              <a:rPr lang="en-US" sz="1600" dirty="0">
                <a:latin typeface="Times New Roman" pitchFamily="18" charset="0"/>
                <a:cs typeface="Times New Roman" pitchFamily="18" charset="0"/>
              </a:rPr>
              <a:t>give me </a:t>
            </a:r>
            <a:r>
              <a:rPr lang="en-US" sz="1600" dirty="0" smtClean="0">
                <a:latin typeface="Times New Roman" pitchFamily="18" charset="0"/>
                <a:cs typeface="Times New Roman" pitchFamily="18" charset="0"/>
              </a:rPr>
              <a:t>treatment on timeʼ</a:t>
            </a:r>
            <a:endParaRPr lang="en-US" dirty="0">
              <a:latin typeface="Times New Roman" pitchFamily="18" charset="0"/>
              <a:cs typeface="Times New Roman" pitchFamily="18" charset="0"/>
            </a:endParaRPr>
          </a:p>
          <a:p>
            <a:pPr marL="800100" lvl="1" indent="-342900" algn="l" rtl="0">
              <a:lnSpc>
                <a:spcPct val="130000"/>
              </a:lnSpc>
              <a:buAutoNum type="arabicParenR"/>
            </a:pPr>
            <a:r>
              <a:rPr lang="en-US" b="1" dirty="0" smtClean="0">
                <a:latin typeface="Times New Roman" pitchFamily="18" charset="0"/>
                <a:cs typeface="Times New Roman" pitchFamily="18" charset="0"/>
              </a:rPr>
              <a:t>Healing </a:t>
            </a:r>
            <a:r>
              <a:rPr lang="en-US" b="1" dirty="0">
                <a:latin typeface="Times New Roman" pitchFamily="18" charset="0"/>
                <a:cs typeface="Times New Roman" pitchFamily="18" charset="0"/>
              </a:rPr>
              <a:t>environment</a:t>
            </a:r>
            <a:r>
              <a:rPr lang="en-US" dirty="0">
                <a:latin typeface="Times New Roman" pitchFamily="18" charset="0"/>
                <a:cs typeface="Times New Roman" pitchFamily="18" charset="0"/>
              </a:rPr>
              <a:t>, </a:t>
            </a:r>
            <a:r>
              <a:rPr lang="en-US" sz="1600" dirty="0">
                <a:latin typeface="Times New Roman" pitchFamily="18" charset="0"/>
                <a:cs typeface="Times New Roman" pitchFamily="18" charset="0"/>
              </a:rPr>
              <a:t>which included </a:t>
            </a:r>
            <a:r>
              <a:rPr lang="en-US" sz="1600" dirty="0" smtClean="0">
                <a:latin typeface="Times New Roman" pitchFamily="18" charset="0"/>
                <a:cs typeface="Times New Roman" pitchFamily="18" charset="0"/>
              </a:rPr>
              <a:t>items ʻnurses </a:t>
            </a:r>
            <a:r>
              <a:rPr lang="en-US" sz="1600" dirty="0">
                <a:latin typeface="Times New Roman" pitchFamily="18" charset="0"/>
                <a:cs typeface="Times New Roman" pitchFamily="18" charset="0"/>
              </a:rPr>
              <a:t>check my condition </a:t>
            </a:r>
            <a:r>
              <a:rPr lang="en-US" sz="1600" dirty="0" smtClean="0">
                <a:latin typeface="Times New Roman" pitchFamily="18" charset="0"/>
                <a:cs typeface="Times New Roman" pitchFamily="18" charset="0"/>
              </a:rPr>
              <a:t>closelyʼ</a:t>
            </a:r>
          </a:p>
          <a:p>
            <a:pPr marL="800100" lvl="1" indent="-342900" algn="l" rtl="0">
              <a:lnSpc>
                <a:spcPct val="130000"/>
              </a:lnSpc>
              <a:buAutoNum type="arabicParenR"/>
            </a:pPr>
            <a:r>
              <a:rPr lang="en-US" b="1" dirty="0" smtClean="0">
                <a:latin typeface="Times New Roman" pitchFamily="18" charset="0"/>
                <a:cs typeface="Times New Roman" pitchFamily="18" charset="0"/>
              </a:rPr>
              <a:t>Affiliation </a:t>
            </a:r>
            <a:r>
              <a:rPr lang="en-US" b="1" dirty="0">
                <a:latin typeface="Times New Roman" pitchFamily="18" charset="0"/>
                <a:cs typeface="Times New Roman" pitchFamily="18" charset="0"/>
              </a:rPr>
              <a:t>needs, </a:t>
            </a:r>
            <a:r>
              <a:rPr lang="en-US" sz="1600" dirty="0">
                <a:latin typeface="Times New Roman" pitchFamily="18" charset="0"/>
                <a:cs typeface="Times New Roman" pitchFamily="18" charset="0"/>
              </a:rPr>
              <a:t>which included items </a:t>
            </a:r>
            <a:r>
              <a:rPr lang="en-US" sz="1600" dirty="0" smtClean="0">
                <a:latin typeface="Times New Roman" pitchFamily="18" charset="0"/>
                <a:cs typeface="Times New Roman" pitchFamily="18" charset="0"/>
              </a:rPr>
              <a:t>ʻnurses </a:t>
            </a:r>
            <a:r>
              <a:rPr lang="en-US" sz="1600" dirty="0">
                <a:latin typeface="Times New Roman" pitchFamily="18" charset="0"/>
                <a:cs typeface="Times New Roman" pitchFamily="18" charset="0"/>
              </a:rPr>
              <a:t>allow my family to be </a:t>
            </a:r>
            <a:r>
              <a:rPr lang="en-US" sz="1600" dirty="0" smtClean="0">
                <a:latin typeface="Times New Roman" pitchFamily="18" charset="0"/>
                <a:cs typeface="Times New Roman" pitchFamily="18" charset="0"/>
              </a:rPr>
              <a:t>involvedʼ</a:t>
            </a:r>
          </a:p>
          <a:p>
            <a:pPr marL="457200" indent="-457200" algn="l" rtl="0">
              <a:buFont typeface="Wingdings" pitchFamily="2" charset="2"/>
              <a:buChar char="v"/>
            </a:pPr>
            <a:r>
              <a:rPr lang="en-US" sz="2800" dirty="0">
                <a:latin typeface="Times New Roman" pitchFamily="18" charset="0"/>
                <a:cs typeface="Times New Roman" pitchFamily="18" charset="0"/>
              </a:rPr>
              <a:t> </a:t>
            </a:r>
            <a:r>
              <a:rPr lang="en-GB" sz="1600" dirty="0">
                <a:latin typeface="Times New Roman" pitchFamily="18" charset="0"/>
                <a:cs typeface="Times New Roman" pitchFamily="18" charset="0"/>
              </a:rPr>
              <a:t>The questionnaire was first developed in English and then translated into Mandarin by a Chinese and English language expert. It was then translated back to English</a:t>
            </a:r>
            <a:r>
              <a:rPr lang="en-GB"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مستطيل 5"/>
          <p:cNvSpPr/>
          <p:nvPr/>
        </p:nvSpPr>
        <p:spPr>
          <a:xfrm>
            <a:off x="3984549" y="-99392"/>
            <a:ext cx="1563248" cy="584775"/>
          </a:xfrm>
          <a:prstGeom prst="rect">
            <a:avLst/>
          </a:prstGeom>
        </p:spPr>
        <p:txBody>
          <a:bodyPr wrap="none">
            <a:spAutoFit/>
          </a:bodyPr>
          <a:lstStyle/>
          <a:p>
            <a:r>
              <a:rPr lang="en-US" sz="3200" b="1" dirty="0" smtClean="0">
                <a:latin typeface="Times New Roman" pitchFamily="18" charset="0"/>
                <a:cs typeface="Times New Roman" pitchFamily="18" charset="0"/>
              </a:rPr>
              <a:t>Cont.…</a:t>
            </a:r>
            <a:endParaRPr lang="ar-SY" sz="3200" b="1" dirty="0"/>
          </a:p>
        </p:txBody>
      </p:sp>
    </p:spTree>
    <p:extLst>
      <p:ext uri="{BB962C8B-B14F-4D97-AF65-F5344CB8AC3E}">
        <p14:creationId xmlns:p14="http://schemas.microsoft.com/office/powerpoint/2010/main" val="375403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a:xfrm>
            <a:off x="3984549" y="-99392"/>
            <a:ext cx="1563248" cy="584775"/>
          </a:xfrm>
          <a:prstGeom prst="rect">
            <a:avLst/>
          </a:prstGeom>
        </p:spPr>
        <p:txBody>
          <a:bodyPr wrap="none">
            <a:spAutoFit/>
          </a:bodyPr>
          <a:lstStyle/>
          <a:p>
            <a:r>
              <a:rPr lang="en-US" sz="3200" b="1" dirty="0" smtClean="0">
                <a:latin typeface="Times New Roman" pitchFamily="18" charset="0"/>
                <a:cs typeface="Times New Roman" pitchFamily="18" charset="0"/>
              </a:rPr>
              <a:t>Cont.…</a:t>
            </a:r>
            <a:endParaRPr lang="ar-SY" sz="3200" b="1" dirty="0"/>
          </a:p>
        </p:txBody>
      </p:sp>
      <p:sp>
        <p:nvSpPr>
          <p:cNvPr id="4" name="مستطيل 3"/>
          <p:cNvSpPr/>
          <p:nvPr/>
        </p:nvSpPr>
        <p:spPr>
          <a:xfrm>
            <a:off x="1043608" y="1250159"/>
            <a:ext cx="7780553" cy="1530769"/>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285750" indent="-285750" algn="l" rtl="0">
              <a:lnSpc>
                <a:spcPct val="150000"/>
              </a:lnSpc>
              <a:buFont typeface="Wingdings" pitchFamily="2" charset="2"/>
              <a:buChar char="§"/>
            </a:pPr>
            <a:r>
              <a:rPr lang="en-US" sz="1400" dirty="0">
                <a:latin typeface="Times New Roman" pitchFamily="18" charset="0"/>
                <a:cs typeface="Times New Roman" pitchFamily="18" charset="0"/>
              </a:rPr>
              <a:t>Before processing the data collection, the researcher submitted the questionnaire to the panel of nursing scholars for semantic equivalence and content </a:t>
            </a:r>
            <a:r>
              <a:rPr lang="en-US" sz="1400" dirty="0" smtClean="0">
                <a:latin typeface="Times New Roman" pitchFamily="18" charset="0"/>
                <a:cs typeface="Times New Roman" pitchFamily="18" charset="0"/>
              </a:rPr>
              <a:t>validity.</a:t>
            </a:r>
          </a:p>
          <a:p>
            <a:pPr marL="285750" indent="-285750" algn="l" rtl="0">
              <a:lnSpc>
                <a:spcPct val="150000"/>
              </a:lnSpc>
              <a:buFont typeface="Wingdings" pitchFamily="2" charset="2"/>
              <a:buChar char="§"/>
            </a:pP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content validity index for the scale items was 0.90. then, the questionnaire was adopted according to the suggestions and comments of thesis advisors and proceeded to pre-test.</a:t>
            </a:r>
          </a:p>
        </p:txBody>
      </p:sp>
      <p:sp>
        <p:nvSpPr>
          <p:cNvPr id="5" name="مستطيل 4"/>
          <p:cNvSpPr/>
          <p:nvPr/>
        </p:nvSpPr>
        <p:spPr>
          <a:xfrm>
            <a:off x="4093684" y="577107"/>
            <a:ext cx="2235921" cy="648072"/>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sz="2800" b="1" dirty="0" smtClean="0">
                <a:latin typeface="Times New Roman" pitchFamily="18" charset="0"/>
                <a:cs typeface="Times New Roman" pitchFamily="18" charset="0"/>
              </a:rPr>
              <a:t>Validity</a:t>
            </a:r>
          </a:p>
        </p:txBody>
      </p:sp>
      <p:sp>
        <p:nvSpPr>
          <p:cNvPr id="7" name="مستطيل 6"/>
          <p:cNvSpPr/>
          <p:nvPr/>
        </p:nvSpPr>
        <p:spPr>
          <a:xfrm>
            <a:off x="4083126" y="2780928"/>
            <a:ext cx="2235921" cy="648072"/>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sz="2800" b="1" dirty="0" smtClean="0">
                <a:latin typeface="Times New Roman" pitchFamily="18" charset="0"/>
                <a:cs typeface="Times New Roman" pitchFamily="18" charset="0"/>
              </a:rPr>
              <a:t>Reliability</a:t>
            </a:r>
          </a:p>
        </p:txBody>
      </p:sp>
      <p:sp>
        <p:nvSpPr>
          <p:cNvPr id="8" name="مستطيل 7"/>
          <p:cNvSpPr/>
          <p:nvPr/>
        </p:nvSpPr>
        <p:spPr>
          <a:xfrm>
            <a:off x="1043608" y="3429000"/>
            <a:ext cx="7789054" cy="3384376"/>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285750" indent="-285750" algn="l" rtl="0">
              <a:lnSpc>
                <a:spcPct val="150000"/>
              </a:lnSpc>
              <a:buFont typeface="Wingdings" pitchFamily="2" charset="2"/>
              <a:buChar char="§"/>
            </a:pPr>
            <a:r>
              <a:rPr lang="en-US" sz="1400" dirty="0" smtClean="0">
                <a:latin typeface="Times New Roman" pitchFamily="18" charset="0"/>
                <a:cs typeface="Times New Roman" pitchFamily="18" charset="0"/>
              </a:rPr>
              <a:t>We </a:t>
            </a:r>
            <a:r>
              <a:rPr lang="en-US" sz="1400" dirty="0">
                <a:latin typeface="Times New Roman" pitchFamily="18" charset="0"/>
                <a:cs typeface="Times New Roman" pitchFamily="18" charset="0"/>
              </a:rPr>
              <a:t>conducted a pilot study with a sample of 20 postpartum women from obstetric units hospitals. After the questionnaires have been filled with subjects, they were coded and entered into SPSS version (23.0) program for statistical analysis. </a:t>
            </a:r>
          </a:p>
          <a:p>
            <a:pPr marL="285750" indent="-285750" algn="l" rtl="0">
              <a:lnSpc>
                <a:spcPct val="150000"/>
              </a:lnSpc>
              <a:buFont typeface="Wingdings" pitchFamily="2" charset="2"/>
              <a:buChar char="§"/>
            </a:pP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Cronbach’s alpha coefficients for the overall questionnaire was </a:t>
            </a:r>
            <a:r>
              <a:rPr lang="en-US" sz="1400" b="1" u="sng" dirty="0">
                <a:latin typeface="Times New Roman" pitchFamily="18" charset="0"/>
                <a:cs typeface="Times New Roman" pitchFamily="18" charset="0"/>
              </a:rPr>
              <a:t>‘0.97’. </a:t>
            </a:r>
            <a:r>
              <a:rPr lang="en-US" sz="1400" b="1" u="sng" dirty="0" smtClean="0">
                <a:latin typeface="Times New Roman" pitchFamily="18" charset="0"/>
                <a:cs typeface="Times New Roman" pitchFamily="18" charset="0"/>
              </a:rPr>
              <a:t/>
            </a:r>
            <a:br>
              <a:rPr lang="en-US" sz="1400" b="1" u="sng"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Cronbach’s alpha for 7 items related to ‘Explain’ subscale was ‘0.77’, 10 items related to ‘Comfort’ subscale was ‘0.62’, 8 items related to ‘Trust’ subscale was ‘0.73’, 10 items related to ‘Monitor’ subscale was ‘0.91’, 10 items related to ‘Human respect’ subscale was ‘0.87’, 7 items related to ‘Healing environment’ subscale was ‘0.90’, 6 items related to ‘Accessible’ subscale was ‘0.93’ and 2 items related to ‘Affiliation needs’ subscale was ‘0.64</a:t>
            </a:r>
            <a:r>
              <a:rPr lang="en-US" sz="1400" dirty="0" smtClean="0">
                <a:latin typeface="Times New Roman" pitchFamily="18" charset="0"/>
                <a:cs typeface="Times New Roman" pitchFamily="18" charset="0"/>
              </a:rPr>
              <a:t>’.</a:t>
            </a:r>
          </a:p>
          <a:p>
            <a:pPr marL="285750" indent="-285750" algn="l" rtl="0">
              <a:lnSpc>
                <a:spcPct val="150000"/>
              </a:lnSpc>
              <a:buFont typeface="Wingdings" pitchFamily="2" charset="2"/>
              <a:buChar char="§"/>
            </a:pPr>
            <a:r>
              <a:rPr lang="en-US" sz="1400" dirty="0" smtClean="0">
                <a:latin typeface="Times New Roman" pitchFamily="18" charset="0"/>
                <a:cs typeface="Times New Roman" pitchFamily="18" charset="0"/>
              </a:rPr>
              <a:t>The </a:t>
            </a:r>
            <a:r>
              <a:rPr lang="en-US" sz="1400" b="1" dirty="0">
                <a:latin typeface="Times New Roman" pitchFamily="18" charset="0"/>
                <a:cs typeface="Times New Roman" pitchFamily="18" charset="0"/>
              </a:rPr>
              <a:t>alpha coefficients of the total scale were 0.97, </a:t>
            </a:r>
            <a:r>
              <a:rPr lang="en-US" sz="1400" dirty="0">
                <a:latin typeface="Times New Roman" pitchFamily="18" charset="0"/>
                <a:cs typeface="Times New Roman" pitchFamily="18" charset="0"/>
              </a:rPr>
              <a:t>thus indicating good internal </a:t>
            </a:r>
            <a:r>
              <a:rPr lang="en-US" sz="1400" dirty="0" smtClean="0">
                <a:latin typeface="Times New Roman" pitchFamily="18" charset="0"/>
                <a:cs typeface="Times New Roman" pitchFamily="18" charset="0"/>
              </a:rPr>
              <a:t>consistency.</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795881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81394" y="33874"/>
            <a:ext cx="3143531" cy="1040492"/>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sz="3200" b="1" dirty="0">
                <a:effectLst>
                  <a:outerShdw blurRad="38100" dist="38100" dir="2700000" algn="tl">
                    <a:srgbClr val="000000">
                      <a:alpha val="43137"/>
                    </a:srgbClr>
                  </a:outerShdw>
                </a:effectLst>
                <a:latin typeface="Times New Roman" pitchFamily="18" charset="0"/>
                <a:cs typeface="Times New Roman" pitchFamily="18" charset="0"/>
              </a:rPr>
              <a:t>Data Collection Procedure</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مستطيل 15"/>
          <p:cNvSpPr/>
          <p:nvPr/>
        </p:nvSpPr>
        <p:spPr>
          <a:xfrm>
            <a:off x="4139952" y="33874"/>
            <a:ext cx="1563248" cy="584775"/>
          </a:xfrm>
          <a:prstGeom prst="rect">
            <a:avLst/>
          </a:prstGeom>
        </p:spPr>
        <p:txBody>
          <a:bodyPr wrap="none">
            <a:spAutoFit/>
          </a:bodyPr>
          <a:lstStyle/>
          <a:p>
            <a:r>
              <a:rPr lang="en-US" sz="3200" b="1" dirty="0" smtClean="0">
                <a:latin typeface="Times New Roman" pitchFamily="18" charset="0"/>
                <a:cs typeface="Times New Roman" pitchFamily="18" charset="0"/>
              </a:rPr>
              <a:t>Cont.…</a:t>
            </a:r>
            <a:endParaRPr lang="ar-SY" sz="3200" b="1" dirty="0"/>
          </a:p>
        </p:txBody>
      </p:sp>
      <p:sp>
        <p:nvSpPr>
          <p:cNvPr id="8" name="مستطيل 7"/>
          <p:cNvSpPr/>
          <p:nvPr/>
        </p:nvSpPr>
        <p:spPr>
          <a:xfrm>
            <a:off x="2627784" y="1052736"/>
            <a:ext cx="5710483" cy="648072"/>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285750" indent="-285750" algn="l" rtl="0">
              <a:buFont typeface="Wingdings" pitchFamily="2" charset="2"/>
              <a:buChar char="ü"/>
            </a:pPr>
            <a:r>
              <a:rPr lang="en-US" sz="1600" dirty="0">
                <a:solidFill>
                  <a:schemeClr val="tx1"/>
                </a:solidFill>
                <a:latin typeface="Times New Roman" pitchFamily="18" charset="0"/>
                <a:cs typeface="Times New Roman" pitchFamily="18" charset="0"/>
              </a:rPr>
              <a:t>The study was conducted </a:t>
            </a:r>
            <a:r>
              <a:rPr lang="en-US" sz="1600" dirty="0" smtClean="0">
                <a:solidFill>
                  <a:schemeClr val="tx1"/>
                </a:solidFill>
                <a:latin typeface="Times New Roman" pitchFamily="18" charset="0"/>
                <a:cs typeface="Times New Roman" pitchFamily="18" charset="0"/>
              </a:rPr>
              <a:t>between </a:t>
            </a:r>
            <a:r>
              <a:rPr lang="en-US" sz="1600" b="1" dirty="0" smtClean="0">
                <a:solidFill>
                  <a:schemeClr val="tx1"/>
                </a:solidFill>
                <a:latin typeface="Times New Roman" pitchFamily="18" charset="0"/>
                <a:cs typeface="Times New Roman" pitchFamily="18" charset="0"/>
              </a:rPr>
              <a:t>8</a:t>
            </a:r>
            <a:r>
              <a:rPr lang="en-US" sz="1600" b="1" baseline="30000" dirty="0" smtClean="0">
                <a:solidFill>
                  <a:schemeClr val="tx1"/>
                </a:solidFill>
                <a:latin typeface="Times New Roman" pitchFamily="18" charset="0"/>
                <a:cs typeface="Times New Roman" pitchFamily="18" charset="0"/>
              </a:rPr>
              <a:t>th</a:t>
            </a:r>
            <a:r>
              <a:rPr lang="en-US" sz="1600" b="1" dirty="0" smtClean="0">
                <a:solidFill>
                  <a:schemeClr val="tx1"/>
                </a:solidFill>
                <a:latin typeface="Times New Roman" pitchFamily="18" charset="0"/>
                <a:cs typeface="Times New Roman" pitchFamily="18" charset="0"/>
              </a:rPr>
              <a:t> December </a:t>
            </a:r>
            <a:r>
              <a:rPr lang="en-US" sz="1600" b="1" dirty="0">
                <a:solidFill>
                  <a:schemeClr val="tx1"/>
                </a:solidFill>
                <a:latin typeface="Times New Roman" pitchFamily="18" charset="0"/>
                <a:cs typeface="Times New Roman" pitchFamily="18" charset="0"/>
              </a:rPr>
              <a:t>2017 and </a:t>
            </a:r>
            <a:r>
              <a:rPr lang="en-US" sz="1600" b="1" dirty="0" smtClean="0">
                <a:solidFill>
                  <a:schemeClr val="tx1"/>
                </a:solidFill>
                <a:latin typeface="Times New Roman" pitchFamily="18" charset="0"/>
                <a:cs typeface="Times New Roman" pitchFamily="18" charset="0"/>
              </a:rPr>
              <a:t>20</a:t>
            </a:r>
            <a:r>
              <a:rPr lang="en-US" sz="1600" b="1" baseline="30000" dirty="0" smtClean="0">
                <a:solidFill>
                  <a:schemeClr val="tx1"/>
                </a:solidFill>
                <a:latin typeface="Times New Roman" pitchFamily="18" charset="0"/>
                <a:cs typeface="Times New Roman" pitchFamily="18" charset="0"/>
              </a:rPr>
              <a:t>th</a:t>
            </a:r>
            <a:r>
              <a:rPr lang="en-US" sz="1600" b="1" dirty="0" smtClean="0">
                <a:solidFill>
                  <a:schemeClr val="tx1"/>
                </a:solidFill>
                <a:latin typeface="Times New Roman" pitchFamily="18" charset="0"/>
                <a:cs typeface="Times New Roman" pitchFamily="18" charset="0"/>
              </a:rPr>
              <a:t> March 2018</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0" name="مستطيل 9"/>
          <p:cNvSpPr/>
          <p:nvPr/>
        </p:nvSpPr>
        <p:spPr>
          <a:xfrm>
            <a:off x="2640758" y="1853208"/>
            <a:ext cx="5710483" cy="999728"/>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285750" indent="-285750" algn="l" rtl="0">
              <a:buFont typeface="Wingdings" pitchFamily="2" charset="2"/>
              <a:buChar char="ü"/>
            </a:pPr>
            <a:r>
              <a:rPr lang="en-GB" sz="1600" dirty="0">
                <a:solidFill>
                  <a:schemeClr val="tx1"/>
                </a:solidFill>
                <a:latin typeface="Times New Roman" pitchFamily="18" charset="0"/>
                <a:cs typeface="Times New Roman" pitchFamily="18" charset="0"/>
              </a:rPr>
              <a:t>Questionnaires were collected from the inpatient department of the obstetrics ward in </a:t>
            </a:r>
            <a:r>
              <a:rPr lang="en-GB" sz="1600" dirty="0" smtClean="0">
                <a:solidFill>
                  <a:schemeClr val="tx1"/>
                </a:solidFill>
                <a:latin typeface="Times New Roman" pitchFamily="18" charset="0"/>
                <a:cs typeface="Times New Roman" pitchFamily="18" charset="0"/>
              </a:rPr>
              <a:t>the hospital</a:t>
            </a:r>
            <a:r>
              <a:rPr lang="en-GB" sz="1600" dirty="0">
                <a:solidFill>
                  <a:schemeClr val="tx1"/>
                </a:solidFill>
                <a:latin typeface="Times New Roman" pitchFamily="18" charset="0"/>
                <a:cs typeface="Times New Roman" pitchFamily="18" charset="0"/>
              </a:rPr>
              <a:t>.</a:t>
            </a:r>
            <a:endParaRPr lang="en-US" sz="1600" dirty="0">
              <a:solidFill>
                <a:schemeClr val="tx1"/>
              </a:solidFill>
              <a:latin typeface="Times New Roman" pitchFamily="18" charset="0"/>
              <a:cs typeface="Times New Roman" pitchFamily="18" charset="0"/>
            </a:endParaRPr>
          </a:p>
        </p:txBody>
      </p:sp>
      <p:sp>
        <p:nvSpPr>
          <p:cNvPr id="11" name="مستطيل 10"/>
          <p:cNvSpPr/>
          <p:nvPr/>
        </p:nvSpPr>
        <p:spPr>
          <a:xfrm>
            <a:off x="2627784" y="3005336"/>
            <a:ext cx="5710483" cy="783704"/>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285750" indent="-285750" algn="l" rtl="0">
              <a:buFont typeface="Wingdings" pitchFamily="2" charset="2"/>
              <a:buChar char="ü"/>
            </a:pPr>
            <a:r>
              <a:rPr lang="en-GB" sz="1600" dirty="0">
                <a:solidFill>
                  <a:schemeClr val="tx1"/>
                </a:solidFill>
                <a:latin typeface="Times New Roman" pitchFamily="18" charset="0"/>
                <a:cs typeface="Times New Roman" pitchFamily="18" charset="0"/>
              </a:rPr>
              <a:t>The purpose of the study was explained to the women who agreed to participate, and consent was </a:t>
            </a:r>
            <a:r>
              <a:rPr lang="en-GB" sz="1600" dirty="0" smtClean="0">
                <a:solidFill>
                  <a:schemeClr val="tx1"/>
                </a:solidFill>
                <a:latin typeface="Times New Roman" pitchFamily="18" charset="0"/>
                <a:cs typeface="Times New Roman" pitchFamily="18" charset="0"/>
              </a:rPr>
              <a:t>taken</a:t>
            </a:r>
            <a:endParaRPr lang="en-US" sz="1600" b="1" dirty="0">
              <a:solidFill>
                <a:schemeClr val="tx1"/>
              </a:solidFill>
              <a:latin typeface="Times New Roman" pitchFamily="18" charset="0"/>
              <a:cs typeface="Times New Roman" pitchFamily="18" charset="0"/>
            </a:endParaRPr>
          </a:p>
        </p:txBody>
      </p:sp>
      <p:sp>
        <p:nvSpPr>
          <p:cNvPr id="12" name="مستطيل 11"/>
          <p:cNvSpPr/>
          <p:nvPr/>
        </p:nvSpPr>
        <p:spPr>
          <a:xfrm>
            <a:off x="2627784" y="3956462"/>
            <a:ext cx="5710483" cy="912697"/>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285750" indent="-285750" algn="l" rtl="0">
              <a:buFont typeface="Wingdings" pitchFamily="2" charset="2"/>
              <a:buChar char="ü"/>
            </a:pPr>
            <a:r>
              <a:rPr lang="en-GB" sz="1600" dirty="0">
                <a:solidFill>
                  <a:schemeClr val="tx1"/>
                </a:solidFill>
                <a:latin typeface="Times New Roman" pitchFamily="18" charset="0"/>
                <a:cs typeface="Times New Roman" pitchFamily="18" charset="0"/>
              </a:rPr>
              <a:t>A copy of the structured questionnaire, which included questions relevant to the antenatal, childbirth and postnatal periods, was distributed</a:t>
            </a:r>
            <a:endParaRPr lang="en-US" sz="1600" dirty="0">
              <a:solidFill>
                <a:schemeClr val="tx1"/>
              </a:solidFill>
              <a:latin typeface="Times New Roman" pitchFamily="18" charset="0"/>
              <a:cs typeface="Times New Roman" pitchFamily="18" charset="0"/>
            </a:endParaRPr>
          </a:p>
        </p:txBody>
      </p:sp>
      <p:sp>
        <p:nvSpPr>
          <p:cNvPr id="17" name="مستطيل 16"/>
          <p:cNvSpPr/>
          <p:nvPr/>
        </p:nvSpPr>
        <p:spPr>
          <a:xfrm>
            <a:off x="285537" y="5023237"/>
            <a:ext cx="8100391" cy="1718132"/>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285750" indent="-285750" algn="l" rtl="0">
              <a:buFont typeface="Wingdings" pitchFamily="2" charset="2"/>
              <a:buChar char="ü"/>
            </a:pPr>
            <a:r>
              <a:rPr lang="en-GB" sz="1600" dirty="0">
                <a:solidFill>
                  <a:schemeClr val="tx1"/>
                </a:solidFill>
                <a:latin typeface="Times New Roman" pitchFamily="18" charset="0"/>
                <a:cs typeface="Times New Roman" pitchFamily="18" charset="0"/>
              </a:rPr>
              <a:t>Women were asked to remember and rate their satisfaction in nurses’ caring behaviours by responding to statements on a five-point </a:t>
            </a:r>
            <a:r>
              <a:rPr lang="en-GB" sz="1600" dirty="0" smtClean="0">
                <a:solidFill>
                  <a:schemeClr val="tx1"/>
                </a:solidFill>
                <a:latin typeface="Times New Roman" pitchFamily="18" charset="0"/>
                <a:cs typeface="Times New Roman" pitchFamily="18" charset="0"/>
              </a:rPr>
              <a:t>scale</a:t>
            </a:r>
          </a:p>
          <a:p>
            <a:pPr algn="l" rtl="0"/>
            <a:endParaRPr lang="en-GB" sz="1100" dirty="0">
              <a:solidFill>
                <a:schemeClr val="tx1"/>
              </a:solidFill>
              <a:latin typeface="Times New Roman" pitchFamily="18" charset="0"/>
              <a:cs typeface="Times New Roman" pitchFamily="18" charset="0"/>
            </a:endParaRPr>
          </a:p>
          <a:p>
            <a:pPr marL="285750" indent="-285750" algn="l" rtl="0">
              <a:buFont typeface="Wingdings" pitchFamily="2" charset="2"/>
              <a:buChar char="ü"/>
            </a:pPr>
            <a:r>
              <a:rPr lang="en-GB" sz="1600" dirty="0" smtClean="0">
                <a:solidFill>
                  <a:schemeClr val="tx1"/>
                </a:solidFill>
                <a:latin typeface="Times New Roman" pitchFamily="18" charset="0"/>
                <a:cs typeface="Times New Roman" pitchFamily="18" charset="0"/>
              </a:rPr>
              <a:t>The </a:t>
            </a:r>
            <a:r>
              <a:rPr lang="en-GB" sz="1600" dirty="0">
                <a:solidFill>
                  <a:schemeClr val="tx1"/>
                </a:solidFill>
                <a:latin typeface="Times New Roman" pitchFamily="18" charset="0"/>
                <a:cs typeface="Times New Roman" pitchFamily="18" charset="0"/>
              </a:rPr>
              <a:t>research assistant was present to answer questions if participants encountered any confusion while filling out the </a:t>
            </a:r>
            <a:r>
              <a:rPr lang="en-GB" sz="1600" dirty="0" smtClean="0">
                <a:solidFill>
                  <a:schemeClr val="tx1"/>
                </a:solidFill>
                <a:latin typeface="Times New Roman" pitchFamily="18" charset="0"/>
                <a:cs typeface="Times New Roman" pitchFamily="18" charset="0"/>
              </a:rPr>
              <a:t>questionnaires</a:t>
            </a:r>
            <a:br>
              <a:rPr lang="en-GB" sz="1600" dirty="0" smtClean="0">
                <a:solidFill>
                  <a:schemeClr val="tx1"/>
                </a:solidFill>
                <a:latin typeface="Times New Roman" pitchFamily="18" charset="0"/>
                <a:cs typeface="Times New Roman" pitchFamily="18" charset="0"/>
              </a:rPr>
            </a:br>
            <a:endParaRPr lang="en-GB" sz="1100" dirty="0">
              <a:solidFill>
                <a:schemeClr val="tx1"/>
              </a:solidFill>
              <a:latin typeface="Times New Roman" pitchFamily="18" charset="0"/>
              <a:cs typeface="Times New Roman" pitchFamily="18" charset="0"/>
            </a:endParaRPr>
          </a:p>
          <a:p>
            <a:pPr marL="285750" indent="-285750" algn="l" rtl="0">
              <a:buFont typeface="Wingdings" pitchFamily="2" charset="2"/>
              <a:buChar char="ü"/>
            </a:pPr>
            <a:r>
              <a:rPr lang="en-GB" sz="1600" dirty="0" smtClean="0">
                <a:solidFill>
                  <a:schemeClr val="tx1"/>
                </a:solidFill>
                <a:latin typeface="Times New Roman" pitchFamily="18" charset="0"/>
                <a:cs typeface="Times New Roman" pitchFamily="18" charset="0"/>
              </a:rPr>
              <a:t>The </a:t>
            </a:r>
            <a:r>
              <a:rPr lang="en-GB" sz="1600" dirty="0">
                <a:solidFill>
                  <a:schemeClr val="tx1"/>
                </a:solidFill>
                <a:latin typeface="Times New Roman" pitchFamily="18" charset="0"/>
                <a:cs typeface="Times New Roman" pitchFamily="18" charset="0"/>
              </a:rPr>
              <a:t>questionnaire took an average of </a:t>
            </a:r>
            <a:r>
              <a:rPr lang="en-GB" sz="1600" b="1" dirty="0">
                <a:solidFill>
                  <a:schemeClr val="tx1"/>
                </a:solidFill>
                <a:latin typeface="Times New Roman" pitchFamily="18" charset="0"/>
                <a:cs typeface="Times New Roman" pitchFamily="18" charset="0"/>
              </a:rPr>
              <a:t>15–25 minutes </a:t>
            </a:r>
            <a:r>
              <a:rPr lang="en-GB" sz="1600" dirty="0">
                <a:solidFill>
                  <a:schemeClr val="tx1"/>
                </a:solidFill>
                <a:latin typeface="Times New Roman" pitchFamily="18" charset="0"/>
                <a:cs typeface="Times New Roman" pitchFamily="18" charset="0"/>
              </a:rPr>
              <a:t>for each woman to </a:t>
            </a:r>
            <a:r>
              <a:rPr lang="en-GB" sz="1600" dirty="0" smtClean="0">
                <a:solidFill>
                  <a:schemeClr val="tx1"/>
                </a:solidFill>
                <a:latin typeface="Times New Roman" pitchFamily="18" charset="0"/>
                <a:cs typeface="Times New Roman" pitchFamily="18" charset="0"/>
              </a:rPr>
              <a:t>complete</a:t>
            </a:r>
            <a:endParaRPr lang="en-US" sz="1600" dirty="0">
              <a:solidFill>
                <a:schemeClr val="tx1"/>
              </a:solidFill>
              <a:effectLst/>
              <a:latin typeface="Times New Roman" pitchFamily="18" charset="0"/>
              <a:cs typeface="Times New Roman" pitchFamily="18" charset="0"/>
            </a:endParaRPr>
          </a:p>
        </p:txBody>
      </p:sp>
      <p:sp>
        <p:nvSpPr>
          <p:cNvPr id="18" name="سهم للأسفل 17"/>
          <p:cNvSpPr/>
          <p:nvPr/>
        </p:nvSpPr>
        <p:spPr>
          <a:xfrm>
            <a:off x="5292080" y="1700808"/>
            <a:ext cx="77340" cy="271752"/>
          </a:xfrm>
          <a:prstGeom prst="downArrow">
            <a:avLst>
              <a:gd name="adj1" fmla="val 0"/>
              <a:gd name="adj2" fmla="val 81582"/>
            </a:avLst>
          </a:prstGeom>
          <a:ln w="19050"/>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19" name="سهم للأسفل 18"/>
          <p:cNvSpPr/>
          <p:nvPr/>
        </p:nvSpPr>
        <p:spPr>
          <a:xfrm>
            <a:off x="5330750" y="2803485"/>
            <a:ext cx="77340" cy="271752"/>
          </a:xfrm>
          <a:prstGeom prst="downArrow">
            <a:avLst>
              <a:gd name="adj1" fmla="val 0"/>
              <a:gd name="adj2" fmla="val 81582"/>
            </a:avLst>
          </a:prstGeom>
          <a:ln w="19050"/>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20" name="سهم للأسفل 19"/>
          <p:cNvSpPr/>
          <p:nvPr/>
        </p:nvSpPr>
        <p:spPr>
          <a:xfrm>
            <a:off x="5358619" y="3737028"/>
            <a:ext cx="77340" cy="271752"/>
          </a:xfrm>
          <a:prstGeom prst="downArrow">
            <a:avLst>
              <a:gd name="adj1" fmla="val 0"/>
              <a:gd name="adj2" fmla="val 81582"/>
            </a:avLst>
          </a:prstGeom>
          <a:ln w="19050"/>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21" name="سهم للأسفل 20"/>
          <p:cNvSpPr/>
          <p:nvPr/>
        </p:nvSpPr>
        <p:spPr>
          <a:xfrm>
            <a:off x="5365391" y="4869159"/>
            <a:ext cx="77340" cy="271752"/>
          </a:xfrm>
          <a:prstGeom prst="downArrow">
            <a:avLst>
              <a:gd name="adj1" fmla="val 0"/>
              <a:gd name="adj2" fmla="val 81582"/>
            </a:avLst>
          </a:prstGeom>
          <a:ln w="19050"/>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48745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475656" y="2852936"/>
            <a:ext cx="7128792" cy="2808312"/>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algn="l" rtl="0">
              <a:lnSpc>
                <a:spcPct val="150000"/>
              </a:lnSpc>
            </a:pPr>
            <a:r>
              <a:rPr lang="en-US" dirty="0">
                <a:latin typeface="Times New Roman" pitchFamily="18" charset="0"/>
                <a:cs typeface="Times New Roman" pitchFamily="18" charset="0"/>
              </a:rPr>
              <a:t>This study has a granted permit </a:t>
            </a:r>
            <a:r>
              <a:rPr lang="en-US" b="1" dirty="0">
                <a:latin typeface="Times New Roman" pitchFamily="18" charset="0"/>
                <a:cs typeface="Times New Roman" pitchFamily="18" charset="0"/>
              </a:rPr>
              <a:t>(IORG No: IORG0003571) </a:t>
            </a:r>
            <a:r>
              <a:rPr lang="en-US" dirty="0">
                <a:latin typeface="Times New Roman" pitchFamily="18" charset="0"/>
                <a:cs typeface="Times New Roman" pitchFamily="18" charset="0"/>
              </a:rPr>
              <a:t>from Ethics Committee of Tongji Medical College, Huazhong University of Science and Technology and the administrative departments of the hospitals included in the study. All patients provided informed consent via consent forms for the study.</a:t>
            </a:r>
            <a:endParaRPr lang="en-US"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3" name="مستطيل 12"/>
          <p:cNvSpPr/>
          <p:nvPr/>
        </p:nvSpPr>
        <p:spPr>
          <a:xfrm>
            <a:off x="2771800" y="1196752"/>
            <a:ext cx="4320480" cy="851096"/>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ctr" rtl="0"/>
            <a:r>
              <a:rPr lang="en-US" sz="3200" b="1" dirty="0">
                <a:latin typeface="Times New Roman" pitchFamily="18" charset="0"/>
                <a:cs typeface="Times New Roman" pitchFamily="18" charset="0"/>
              </a:rPr>
              <a:t>Ethical Consideration</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مستطيل 15"/>
          <p:cNvSpPr/>
          <p:nvPr/>
        </p:nvSpPr>
        <p:spPr>
          <a:xfrm>
            <a:off x="3984549" y="116632"/>
            <a:ext cx="1563248" cy="584775"/>
          </a:xfrm>
          <a:prstGeom prst="rect">
            <a:avLst/>
          </a:prstGeom>
        </p:spPr>
        <p:txBody>
          <a:bodyPr wrap="none">
            <a:spAutoFit/>
          </a:bodyPr>
          <a:lstStyle/>
          <a:p>
            <a:r>
              <a:rPr lang="en-US" sz="3200" b="1" dirty="0" smtClean="0">
                <a:latin typeface="Times New Roman" pitchFamily="18" charset="0"/>
                <a:cs typeface="Times New Roman" pitchFamily="18" charset="0"/>
              </a:rPr>
              <a:t>Cont.…</a:t>
            </a:r>
            <a:endParaRPr lang="ar-SY" sz="3200" b="1" dirty="0"/>
          </a:p>
        </p:txBody>
      </p:sp>
    </p:spTree>
    <p:extLst>
      <p:ext uri="{BB962C8B-B14F-4D97-AF65-F5344CB8AC3E}">
        <p14:creationId xmlns:p14="http://schemas.microsoft.com/office/powerpoint/2010/main" val="3026039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259632" y="1988840"/>
            <a:ext cx="7344816" cy="4653579"/>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marL="285750" indent="-285750" algn="l" rtl="0">
              <a:lnSpc>
                <a:spcPct val="130000"/>
              </a:lnSpc>
              <a:buFont typeface="Wingdings" pitchFamily="2" charset="2"/>
              <a:buChar char="§"/>
            </a:pPr>
            <a:r>
              <a:rPr lang="en-US" sz="1600" dirty="0" smtClean="0">
                <a:latin typeface="Times New Roman" pitchFamily="18" charset="0"/>
                <a:cs typeface="Times New Roman" pitchFamily="18" charset="0"/>
              </a:rPr>
              <a:t>Analysis was conducted </a:t>
            </a:r>
            <a:r>
              <a:rPr lang="en-US" sz="1600" dirty="0">
                <a:latin typeface="Times New Roman" pitchFamily="18" charset="0"/>
                <a:cs typeface="Times New Roman" pitchFamily="18" charset="0"/>
              </a:rPr>
              <a:t>using the </a:t>
            </a:r>
            <a:r>
              <a:rPr lang="en-US" sz="1600" b="1" dirty="0">
                <a:latin typeface="Times New Roman" pitchFamily="18" charset="0"/>
                <a:cs typeface="Times New Roman" pitchFamily="18" charset="0"/>
              </a:rPr>
              <a:t>Statistical Package for the Social Sciences (SPSS) Version 23.0 </a:t>
            </a:r>
            <a:r>
              <a:rPr lang="en-US" sz="1600" dirty="0">
                <a:latin typeface="Times New Roman" pitchFamily="18" charset="0"/>
                <a:cs typeface="Times New Roman" pitchFamily="18" charset="0"/>
              </a:rPr>
              <a:t>for Windows (SPSS Inc. Chicago, IL, USA</a:t>
            </a:r>
            <a:r>
              <a:rPr lang="en-US" sz="1600" dirty="0" smtClean="0">
                <a:latin typeface="Times New Roman" pitchFamily="18" charset="0"/>
                <a:cs typeface="Times New Roman" pitchFamily="18" charset="0"/>
              </a:rPr>
              <a:t>).</a:t>
            </a:r>
            <a:br>
              <a:rPr lang="en-US" sz="1600" dirty="0" smtClean="0">
                <a:latin typeface="Times New Roman" pitchFamily="18" charset="0"/>
                <a:cs typeface="Times New Roman" pitchFamily="18" charset="0"/>
              </a:rPr>
            </a:br>
            <a:endParaRPr lang="en-US" sz="1600" dirty="0" smtClean="0">
              <a:latin typeface="Times New Roman" pitchFamily="18" charset="0"/>
              <a:cs typeface="Times New Roman" pitchFamily="18" charset="0"/>
            </a:endParaRPr>
          </a:p>
          <a:p>
            <a:pPr marL="285750" indent="-285750" algn="l" rtl="0">
              <a:lnSpc>
                <a:spcPct val="130000"/>
              </a:lnSpc>
              <a:buFont typeface="Wingdings" pitchFamily="2" charset="2"/>
              <a:buChar char="§"/>
            </a:pPr>
            <a:r>
              <a:rPr lang="en-US" sz="1600" b="1" dirty="0" smtClean="0">
                <a:latin typeface="Times New Roman" pitchFamily="18" charset="0"/>
                <a:cs typeface="Times New Roman" pitchFamily="18" charset="0"/>
              </a:rPr>
              <a:t>Descriptive </a:t>
            </a:r>
            <a:r>
              <a:rPr lang="en-US" sz="1600" b="1" dirty="0">
                <a:latin typeface="Times New Roman" pitchFamily="18" charset="0"/>
                <a:cs typeface="Times New Roman" pitchFamily="18" charset="0"/>
              </a:rPr>
              <a:t>statistics </a:t>
            </a:r>
            <a:r>
              <a:rPr lang="en-US" sz="1600" dirty="0">
                <a:latin typeface="Times New Roman" pitchFamily="18" charset="0"/>
                <a:cs typeface="Times New Roman" pitchFamily="18" charset="0"/>
              </a:rPr>
              <a:t>were used for the quantitative data in the demographic data </a:t>
            </a:r>
            <a:r>
              <a:rPr lang="en-US" sz="1600" dirty="0" smtClean="0">
                <a:latin typeface="Times New Roman" pitchFamily="18" charset="0"/>
                <a:cs typeface="Times New Roman" pitchFamily="18" charset="0"/>
              </a:rPr>
              <a:t>and for </a:t>
            </a:r>
            <a:r>
              <a:rPr lang="en-US" sz="1600" dirty="0">
                <a:latin typeface="Times New Roman" pitchFamily="18" charset="0"/>
                <a:cs typeface="Times New Roman" pitchFamily="18" charset="0"/>
              </a:rPr>
              <a:t>the satisfaction of caring behaviours scale. </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endParaRPr lang="en-US" sz="1600" dirty="0" smtClean="0">
              <a:latin typeface="Times New Roman" pitchFamily="18" charset="0"/>
              <a:cs typeface="Times New Roman" pitchFamily="18" charset="0"/>
            </a:endParaRPr>
          </a:p>
          <a:p>
            <a:pPr marL="285750" indent="-285750" algn="l" rtl="0">
              <a:lnSpc>
                <a:spcPct val="130000"/>
              </a:lnSpc>
              <a:buFont typeface="Wingdings" pitchFamily="2" charset="2"/>
              <a:buChar char="§"/>
            </a:pPr>
            <a:r>
              <a:rPr lang="en-US" sz="1600" b="1" dirty="0" smtClean="0">
                <a:latin typeface="Times New Roman" pitchFamily="18" charset="0"/>
                <a:cs typeface="Times New Roman" pitchFamily="18" charset="0"/>
              </a:rPr>
              <a:t>Descriptive </a:t>
            </a:r>
            <a:r>
              <a:rPr lang="en-US" sz="1600" b="1" dirty="0">
                <a:latin typeface="Times New Roman" pitchFamily="18" charset="0"/>
                <a:cs typeface="Times New Roman" pitchFamily="18" charset="0"/>
              </a:rPr>
              <a:t>statistics included</a:t>
            </a:r>
            <a:r>
              <a:rPr lang="en-US" sz="1600" dirty="0">
                <a:latin typeface="Times New Roman" pitchFamily="18" charset="0"/>
                <a:cs typeface="Times New Roman" pitchFamily="18" charset="0"/>
              </a:rPr>
              <a:t>: Mean, standard deviation, frequencies, and percentages. </a:t>
            </a:r>
            <a:r>
              <a:rPr lang="en-US" sz="1600" dirty="0" smtClean="0">
                <a:latin typeface="Times New Roman" pitchFamily="18" charset="0"/>
                <a:cs typeface="Times New Roman" pitchFamily="18" charset="0"/>
              </a:rPr>
              <a:t>The study focused on </a:t>
            </a:r>
            <a:r>
              <a:rPr lang="en-US" sz="1600" dirty="0">
                <a:latin typeface="Times New Roman" pitchFamily="18" charset="0"/>
                <a:cs typeface="Times New Roman" pitchFamily="18" charset="0"/>
              </a:rPr>
              <a:t>three </a:t>
            </a:r>
            <a:r>
              <a:rPr lang="en-US" sz="1600" dirty="0" smtClean="0">
                <a:latin typeface="Times New Roman" pitchFamily="18" charset="0"/>
                <a:cs typeface="Times New Roman" pitchFamily="18" charset="0"/>
              </a:rPr>
              <a:t>variables</a:t>
            </a:r>
            <a:r>
              <a:rPr lang="en-GB" sz="1600" dirty="0"/>
              <a:t>—</a:t>
            </a:r>
            <a:r>
              <a:rPr lang="en-US" sz="1600" dirty="0" smtClean="0">
                <a:latin typeface="Times New Roman" pitchFamily="18" charset="0"/>
                <a:cs typeface="Times New Roman" pitchFamily="18" charset="0"/>
              </a:rPr>
              <a:t>antenatal </a:t>
            </a:r>
            <a:r>
              <a:rPr lang="en-US" sz="1600" dirty="0">
                <a:latin typeface="Times New Roman" pitchFamily="18" charset="0"/>
                <a:cs typeface="Times New Roman" pitchFamily="18" charset="0"/>
              </a:rPr>
              <a:t>caring, childbirth caring, and postnatal caring. </a:t>
            </a:r>
            <a:r>
              <a:rPr lang="en-US" sz="1600" dirty="0" smtClean="0">
                <a:latin typeface="Times New Roman" pitchFamily="18" charset="0"/>
                <a:cs typeface="Times New Roman" pitchFamily="18" charset="0"/>
              </a:rPr>
              <a:t>These served </a:t>
            </a:r>
            <a:r>
              <a:rPr lang="en-US" sz="1600" dirty="0">
                <a:latin typeface="Times New Roman" pitchFamily="18" charset="0"/>
                <a:cs typeface="Times New Roman" pitchFamily="18" charset="0"/>
              </a:rPr>
              <a:t>as dependent variables</a:t>
            </a:r>
            <a:r>
              <a:rPr lang="en-US" sz="1600" dirty="0" smtClean="0">
                <a:latin typeface="Times New Roman" pitchFamily="18" charset="0"/>
                <a:cs typeface="Times New Roman" pitchFamily="18" charset="0"/>
              </a:rPr>
              <a:t>.</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p>
          <a:p>
            <a:pPr marL="285750" indent="-285750" algn="l" rtl="0">
              <a:lnSpc>
                <a:spcPct val="130000"/>
              </a:lnSpc>
              <a:buFont typeface="Wingdings" pitchFamily="2" charset="2"/>
              <a:buChar char="§"/>
            </a:pPr>
            <a:r>
              <a:rPr lang="en-US" sz="1600" b="1" dirty="0" smtClean="0">
                <a:latin typeface="Times New Roman" pitchFamily="18" charset="0"/>
                <a:cs typeface="Times New Roman" pitchFamily="18" charset="0"/>
              </a:rPr>
              <a:t>The </a:t>
            </a:r>
            <a:r>
              <a:rPr lang="en-US" sz="1600" b="1" dirty="0">
                <a:latin typeface="Times New Roman" pitchFamily="18" charset="0"/>
                <a:cs typeface="Times New Roman" pitchFamily="18" charset="0"/>
              </a:rPr>
              <a:t>Chi-square (χ2) test </a:t>
            </a:r>
            <a:r>
              <a:rPr lang="en-GB" sz="1600" dirty="0" smtClean="0">
                <a:latin typeface="Times New Roman" pitchFamily="18" charset="0"/>
                <a:cs typeface="Times New Roman" pitchFamily="18" charset="0"/>
              </a:rPr>
              <a:t>was </a:t>
            </a:r>
            <a:r>
              <a:rPr lang="en-GB" sz="1600" dirty="0">
                <a:latin typeface="Times New Roman" pitchFamily="18" charset="0"/>
                <a:cs typeface="Times New Roman" pitchFamily="18" charset="0"/>
              </a:rPr>
              <a:t>used to determine comparison between the three main variables of the study and the independent variables.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level of significance was fixed at 0.05.</a:t>
            </a:r>
            <a:r>
              <a:rPr lang="en-US" sz="1600" b="1" dirty="0">
                <a:latin typeface="Times New Roman" pitchFamily="18" charset="0"/>
                <a:cs typeface="Times New Roman" pitchFamily="18" charset="0"/>
              </a:rPr>
              <a:t/>
            </a:r>
            <a:br>
              <a:rPr lang="en-US" sz="1600" b="1" dirty="0">
                <a:latin typeface="Times New Roman" pitchFamily="18" charset="0"/>
                <a:cs typeface="Times New Roman" pitchFamily="18" charset="0"/>
              </a:rPr>
            </a:br>
            <a:endParaRPr lang="en-US" sz="1600" baseline="30000" dirty="0">
              <a:latin typeface="Times New Roman" panose="02020603050405020304" pitchFamily="18" charset="0"/>
              <a:cs typeface="Times New Roman" panose="02020603050405020304" pitchFamily="18" charset="0"/>
            </a:endParaRPr>
          </a:p>
        </p:txBody>
      </p:sp>
      <p:sp>
        <p:nvSpPr>
          <p:cNvPr id="6" name="مستطيل 5"/>
          <p:cNvSpPr/>
          <p:nvPr/>
        </p:nvSpPr>
        <p:spPr>
          <a:xfrm>
            <a:off x="3057485" y="908720"/>
            <a:ext cx="3388049" cy="805507"/>
          </a:xfrm>
          <a:prstGeom prst="rect">
            <a:avLst/>
          </a:prstGeom>
          <a:solidFill>
            <a:schemeClr val="accent3">
              <a:lumMod val="60000"/>
              <a:lumOff val="40000"/>
            </a:schemeClr>
          </a:solidFill>
          <a:ln/>
        </p:spPr>
        <p:style>
          <a:lnRef idx="0">
            <a:schemeClr val="dk1"/>
          </a:lnRef>
          <a:fillRef idx="3">
            <a:schemeClr val="dk1"/>
          </a:fillRef>
          <a:effectRef idx="3">
            <a:schemeClr val="dk1"/>
          </a:effectRef>
          <a:fontRef idx="minor">
            <a:schemeClr val="lt1"/>
          </a:fontRef>
        </p:style>
        <p:txBody>
          <a:bodyPr rtlCol="1" anchor="ctr"/>
          <a:lstStyle/>
          <a:p>
            <a:pPr algn="l" rtl="0"/>
            <a:r>
              <a:rPr lang="en-US" sz="2800" b="1" dirty="0">
                <a:latin typeface="Times New Roman" pitchFamily="18" charset="0"/>
                <a:cs typeface="Times New Roman" pitchFamily="18" charset="0"/>
              </a:rPr>
              <a:t>Statistical </a:t>
            </a:r>
            <a:r>
              <a:rPr lang="en-US" sz="2800" b="1" dirty="0" smtClean="0">
                <a:latin typeface="Times New Roman" pitchFamily="18" charset="0"/>
                <a:cs typeface="Times New Roman" pitchFamily="18" charset="0"/>
              </a:rPr>
              <a:t>Analysis</a:t>
            </a:r>
          </a:p>
        </p:txBody>
      </p:sp>
      <p:sp>
        <p:nvSpPr>
          <p:cNvPr id="7" name="مستطيل 6"/>
          <p:cNvSpPr/>
          <p:nvPr/>
        </p:nvSpPr>
        <p:spPr>
          <a:xfrm>
            <a:off x="3984549" y="192995"/>
            <a:ext cx="1563248" cy="584775"/>
          </a:xfrm>
          <a:prstGeom prst="rect">
            <a:avLst/>
          </a:prstGeom>
        </p:spPr>
        <p:txBody>
          <a:bodyPr wrap="none">
            <a:spAutoFit/>
          </a:bodyPr>
          <a:lstStyle/>
          <a:p>
            <a:r>
              <a:rPr lang="en-US" sz="3200" b="1" dirty="0" smtClean="0">
                <a:latin typeface="Times New Roman" pitchFamily="18" charset="0"/>
                <a:cs typeface="Times New Roman" pitchFamily="18" charset="0"/>
              </a:rPr>
              <a:t>Cont.…</a:t>
            </a:r>
            <a:endParaRPr lang="ar-SY" sz="3200" b="1" dirty="0"/>
          </a:p>
        </p:txBody>
      </p:sp>
    </p:spTree>
    <p:extLst>
      <p:ext uri="{BB962C8B-B14F-4D97-AF65-F5344CB8AC3E}">
        <p14:creationId xmlns:p14="http://schemas.microsoft.com/office/powerpoint/2010/main" val="2066114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827584" y="2780928"/>
            <a:ext cx="7862733" cy="3744416"/>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rtlCol="1" anchor="ctr"/>
          <a:lstStyle/>
          <a:p>
            <a:pPr marL="285750" lvl="0" indent="-285750" algn="l" rtl="0">
              <a:lnSpc>
                <a:spcPct val="150000"/>
              </a:lnSpc>
              <a:buFont typeface="Wingdings" pitchFamily="2" charset="2"/>
              <a:buChar char="q"/>
            </a:pPr>
            <a:r>
              <a:rPr lang="en-US" sz="1600" dirty="0" smtClean="0">
                <a:latin typeface="Times New Roman" pitchFamily="18" charset="0"/>
                <a:cs typeface="Times New Roman" pitchFamily="18" charset="0"/>
              </a:rPr>
              <a:t>Socio-Demographic Characteristics</a:t>
            </a:r>
            <a:endParaRPr lang="en-US" sz="1600" dirty="0">
              <a:latin typeface="Times New Roman" pitchFamily="18" charset="0"/>
              <a:cs typeface="Times New Roman" pitchFamily="18" charset="0"/>
            </a:endParaRPr>
          </a:p>
          <a:p>
            <a:pPr marL="285750" lvl="0" indent="-285750" algn="l" rtl="0">
              <a:lnSpc>
                <a:spcPct val="150000"/>
              </a:lnSpc>
              <a:buFont typeface="Wingdings" pitchFamily="2" charset="2"/>
              <a:buChar char="q"/>
            </a:pPr>
            <a:r>
              <a:rPr lang="en-US" sz="1600" dirty="0">
                <a:latin typeface="Times New Roman" pitchFamily="18" charset="0"/>
                <a:cs typeface="Times New Roman" pitchFamily="18" charset="0"/>
              </a:rPr>
              <a:t>Assess the level of women satisfaction towards nurses caring behaviours for all </a:t>
            </a:r>
            <a:r>
              <a:rPr lang="en-US" sz="1600" dirty="0" smtClean="0">
                <a:latin typeface="Times New Roman" pitchFamily="18" charset="0"/>
                <a:cs typeface="Times New Roman" pitchFamily="18" charset="0"/>
              </a:rPr>
              <a:t>three periods </a:t>
            </a:r>
            <a:r>
              <a:rPr lang="en-US" sz="1600" dirty="0">
                <a:latin typeface="Times New Roman" pitchFamily="18" charset="0"/>
                <a:cs typeface="Times New Roman" pitchFamily="18" charset="0"/>
              </a:rPr>
              <a:t>(antenatal, childbirth, and postnatal periods</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85750" lvl="0" indent="-285750" algn="l" rtl="0">
              <a:lnSpc>
                <a:spcPct val="150000"/>
              </a:lnSpc>
              <a:buFont typeface="Wingdings" pitchFamily="2" charset="2"/>
              <a:buChar char="q"/>
            </a:pPr>
            <a:r>
              <a:rPr lang="en-US" sz="1600" dirty="0">
                <a:latin typeface="Times New Roman" pitchFamily="18" charset="0"/>
                <a:cs typeface="Times New Roman" pitchFamily="18" charset="0"/>
              </a:rPr>
              <a:t>Ranking of </a:t>
            </a:r>
            <a:r>
              <a:rPr lang="en-US" sz="1600" dirty="0" smtClean="0">
                <a:latin typeface="Times New Roman" pitchFamily="18" charset="0"/>
                <a:cs typeface="Times New Roman" pitchFamily="18" charset="0"/>
              </a:rPr>
              <a:t>Caring Behaviours Subscales </a:t>
            </a:r>
            <a:r>
              <a:rPr lang="en-US" sz="1600" dirty="0">
                <a:latin typeface="Times New Roman" pitchFamily="18" charset="0"/>
                <a:cs typeface="Times New Roman" pitchFamily="18" charset="0"/>
              </a:rPr>
              <a:t>for each </a:t>
            </a:r>
            <a:r>
              <a:rPr lang="en-US" sz="1600" dirty="0" smtClean="0">
                <a:latin typeface="Times New Roman" pitchFamily="18" charset="0"/>
                <a:cs typeface="Times New Roman" pitchFamily="18" charset="0"/>
              </a:rPr>
              <a:t>Stage</a:t>
            </a:r>
            <a:endParaRPr lang="en-US" sz="1600" dirty="0">
              <a:latin typeface="Times New Roman" pitchFamily="18" charset="0"/>
              <a:cs typeface="Times New Roman" pitchFamily="18" charset="0"/>
            </a:endParaRPr>
          </a:p>
          <a:p>
            <a:pPr marL="285750" lvl="0" indent="-285750" algn="l" rtl="0">
              <a:lnSpc>
                <a:spcPct val="150000"/>
              </a:lnSpc>
              <a:buFont typeface="Wingdings" pitchFamily="2" charset="2"/>
              <a:buChar char="q"/>
            </a:pPr>
            <a:r>
              <a:rPr lang="en-US" sz="1600" dirty="0">
                <a:latin typeface="Times New Roman" pitchFamily="18" charset="0"/>
                <a:cs typeface="Times New Roman" pitchFamily="18" charset="0"/>
              </a:rPr>
              <a:t>Ranking the </a:t>
            </a:r>
            <a:r>
              <a:rPr lang="en-US" sz="1600" dirty="0" smtClean="0">
                <a:latin typeface="Times New Roman" pitchFamily="18" charset="0"/>
                <a:cs typeface="Times New Roman" pitchFamily="18" charset="0"/>
              </a:rPr>
              <a:t>Highest </a:t>
            </a:r>
            <a:r>
              <a:rPr lang="en-US" sz="1600" dirty="0">
                <a:latin typeface="Times New Roman" pitchFamily="18" charset="0"/>
                <a:cs typeface="Times New Roman" pitchFamily="18" charset="0"/>
              </a:rPr>
              <a:t>and </a:t>
            </a:r>
            <a:r>
              <a:rPr lang="en-US" sz="1600" dirty="0" smtClean="0">
                <a:latin typeface="Times New Roman" pitchFamily="18" charset="0"/>
                <a:cs typeface="Times New Roman" pitchFamily="18" charset="0"/>
              </a:rPr>
              <a:t>Lowest </a:t>
            </a:r>
            <a:r>
              <a:rPr lang="en-US" sz="1600" dirty="0">
                <a:latin typeface="Times New Roman" pitchFamily="18" charset="0"/>
                <a:cs typeface="Times New Roman" pitchFamily="18" charset="0"/>
              </a:rPr>
              <a:t>scores of nurses caring behaviours as perceived by participants for </a:t>
            </a:r>
            <a:r>
              <a:rPr lang="en-US" sz="1600" dirty="0" smtClean="0">
                <a:latin typeface="Times New Roman" pitchFamily="18" charset="0"/>
                <a:cs typeface="Times New Roman" pitchFamily="18" charset="0"/>
              </a:rPr>
              <a:t>all three </a:t>
            </a:r>
            <a:r>
              <a:rPr lang="en-US" sz="1600" dirty="0">
                <a:latin typeface="Times New Roman" pitchFamily="18" charset="0"/>
                <a:cs typeface="Times New Roman" pitchFamily="18" charset="0"/>
              </a:rPr>
              <a:t>periods (antenatal, childbirth, and postnatal periods</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85750" lvl="0" indent="-285750" algn="l" rtl="0">
              <a:lnSpc>
                <a:spcPct val="150000"/>
              </a:lnSpc>
              <a:buFont typeface="Wingdings" pitchFamily="2" charset="2"/>
              <a:buChar char="q"/>
            </a:pPr>
            <a:r>
              <a:rPr lang="en-US" sz="1600" dirty="0">
                <a:latin typeface="Times New Roman" pitchFamily="18" charset="0"/>
                <a:cs typeface="Times New Roman" pitchFamily="18" charset="0"/>
              </a:rPr>
              <a:t>Comparison between independent and dependent </a:t>
            </a:r>
            <a:r>
              <a:rPr lang="en-US" sz="1600" dirty="0" smtClean="0">
                <a:latin typeface="Times New Roman" pitchFamily="18" charset="0"/>
                <a:cs typeface="Times New Roman" pitchFamily="18" charset="0"/>
              </a:rPr>
              <a:t>variables.</a:t>
            </a:r>
          </a:p>
          <a:p>
            <a:pPr marL="285750" lvl="0" indent="-285750" algn="l" rtl="0">
              <a:lnSpc>
                <a:spcPct val="150000"/>
              </a:lnSpc>
              <a:buFont typeface="Wingdings" pitchFamily="2" charset="2"/>
              <a:buChar char="q"/>
            </a:pPr>
            <a:r>
              <a:rPr lang="en-US" sz="1600" dirty="0" smtClean="0">
                <a:latin typeface="Times New Roman" pitchFamily="18" charset="0"/>
                <a:cs typeface="Times New Roman" pitchFamily="18" charset="0"/>
              </a:rPr>
              <a:t>Comparison </a:t>
            </a:r>
            <a:r>
              <a:rPr lang="en-US" sz="1600" dirty="0">
                <a:latin typeface="Times New Roman" pitchFamily="18" charset="0"/>
                <a:cs typeface="Times New Roman" pitchFamily="18" charset="0"/>
              </a:rPr>
              <a:t>between socio-demographic characteristics and caring behaviours subscales.</a:t>
            </a:r>
          </a:p>
        </p:txBody>
      </p:sp>
      <p:sp>
        <p:nvSpPr>
          <p:cNvPr id="7" name="مستطيل 6"/>
          <p:cNvSpPr/>
          <p:nvPr/>
        </p:nvSpPr>
        <p:spPr>
          <a:xfrm>
            <a:off x="3541745" y="332656"/>
            <a:ext cx="2592288" cy="107478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br>
              <a:rPr lang="en-US" sz="3200" b="1" dirty="0" smtClean="0">
                <a:solidFill>
                  <a:schemeClr val="bg1"/>
                </a:solidFill>
                <a:latin typeface="Times New Roman" panose="02020603050405020304" pitchFamily="18" charset="0"/>
                <a:cs typeface="Times New Roman" panose="02020603050405020304" pitchFamily="18" charset="0"/>
              </a:rPr>
            </a:br>
            <a:r>
              <a:rPr lang="en-US" sz="1200" b="1"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2" name="قوس كبير أيسر 1"/>
          <p:cNvSpPr/>
          <p:nvPr/>
        </p:nvSpPr>
        <p:spPr>
          <a:xfrm rot="5400000">
            <a:off x="4232680" y="-103603"/>
            <a:ext cx="1210416" cy="4558647"/>
          </a:xfrm>
          <a:prstGeom prst="lef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Y"/>
          </a:p>
        </p:txBody>
      </p:sp>
    </p:spTree>
    <p:extLst>
      <p:ext uri="{BB962C8B-B14F-4D97-AF65-F5344CB8AC3E}">
        <p14:creationId xmlns:p14="http://schemas.microsoft.com/office/powerpoint/2010/main" val="2367739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سهم مخطط إلى اليمين 8"/>
          <p:cNvSpPr/>
          <p:nvPr/>
        </p:nvSpPr>
        <p:spPr>
          <a:xfrm>
            <a:off x="467254" y="2276872"/>
            <a:ext cx="3456384" cy="1467326"/>
          </a:xfrm>
          <a:prstGeom prst="stripedRightArrow">
            <a:avLst>
              <a:gd name="adj1" fmla="val 60144"/>
              <a:gd name="adj2" fmla="val 71512"/>
            </a:avLst>
          </a:prstGeom>
          <a:solidFill>
            <a:schemeClr val="accent1">
              <a:lumMod val="75000"/>
            </a:schemeClr>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ctr" rtl="0">
              <a:lnSpc>
                <a:spcPct val="150000"/>
              </a:lnSpc>
            </a:pPr>
            <a:r>
              <a:rPr lang="en-US" sz="2800" b="1" dirty="0" smtClean="0">
                <a:solidFill>
                  <a:schemeClr val="bg1"/>
                </a:solidFill>
                <a:latin typeface="Times New Roman" panose="02020603050405020304" pitchFamily="18" charset="0"/>
                <a:cs typeface="Times New Roman" panose="02020603050405020304" pitchFamily="18" charset="0"/>
              </a:rPr>
              <a:t>OUTLINES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مستطيل 11"/>
          <p:cNvSpPr/>
          <p:nvPr/>
        </p:nvSpPr>
        <p:spPr>
          <a:xfrm>
            <a:off x="3909594" y="1484784"/>
            <a:ext cx="4752529"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dirty="0" smtClean="0">
                <a:latin typeface="Times New Roman" pitchFamily="18" charset="0"/>
                <a:cs typeface="Times New Roman" pitchFamily="18" charset="0"/>
              </a:rPr>
              <a:t>PURPOSE/ SIGNIFICANCE </a:t>
            </a:r>
            <a:endParaRPr lang="ar-SY" sz="2400" b="1" dirty="0">
              <a:latin typeface="Times New Roman" pitchFamily="18" charset="0"/>
              <a:cs typeface="Times New Roman" pitchFamily="18" charset="0"/>
            </a:endParaRPr>
          </a:p>
        </p:txBody>
      </p:sp>
      <p:sp>
        <p:nvSpPr>
          <p:cNvPr id="13" name="مستطيل 12"/>
          <p:cNvSpPr/>
          <p:nvPr/>
        </p:nvSpPr>
        <p:spPr>
          <a:xfrm>
            <a:off x="3923928" y="794320"/>
            <a:ext cx="4752528"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dirty="0" smtClean="0">
                <a:latin typeface="Times New Roman" pitchFamily="18" charset="0"/>
                <a:cs typeface="Times New Roman" pitchFamily="18" charset="0"/>
              </a:rPr>
              <a:t>BACKGROUND OF THE STUDY</a:t>
            </a:r>
            <a:endParaRPr lang="ar-SY" sz="2400" b="1" dirty="0">
              <a:latin typeface="Times New Roman" pitchFamily="18" charset="0"/>
              <a:cs typeface="Times New Roman" pitchFamily="18" charset="0"/>
            </a:endParaRPr>
          </a:p>
        </p:txBody>
      </p:sp>
      <p:sp>
        <p:nvSpPr>
          <p:cNvPr id="14" name="مستطيل 13"/>
          <p:cNvSpPr/>
          <p:nvPr/>
        </p:nvSpPr>
        <p:spPr>
          <a:xfrm>
            <a:off x="3908031" y="2338259"/>
            <a:ext cx="4752529"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dirty="0" smtClean="0">
                <a:latin typeface="Times New Roman" pitchFamily="18" charset="0"/>
                <a:cs typeface="Times New Roman" pitchFamily="18" charset="0"/>
              </a:rPr>
              <a:t>LITERATURE REVIEW</a:t>
            </a:r>
            <a:endParaRPr lang="ar-SY" sz="2400" b="1" dirty="0">
              <a:latin typeface="Times New Roman" pitchFamily="18" charset="0"/>
              <a:cs typeface="Times New Roman" pitchFamily="18" charset="0"/>
            </a:endParaRPr>
          </a:p>
        </p:txBody>
      </p:sp>
      <p:sp>
        <p:nvSpPr>
          <p:cNvPr id="15" name="مستطيل 14"/>
          <p:cNvSpPr/>
          <p:nvPr/>
        </p:nvSpPr>
        <p:spPr>
          <a:xfrm>
            <a:off x="3923638" y="3241367"/>
            <a:ext cx="4752528"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dirty="0" smtClean="0">
                <a:latin typeface="Times New Roman" pitchFamily="18" charset="0"/>
                <a:cs typeface="Times New Roman" pitchFamily="18" charset="0"/>
              </a:rPr>
              <a:t>RESEARCH METHODOLOGY</a:t>
            </a:r>
            <a:endParaRPr lang="ar-SY" sz="2400" b="1" dirty="0">
              <a:latin typeface="Times New Roman" pitchFamily="18" charset="0"/>
              <a:cs typeface="Times New Roman" pitchFamily="18" charset="0"/>
            </a:endParaRPr>
          </a:p>
        </p:txBody>
      </p:sp>
      <p:sp>
        <p:nvSpPr>
          <p:cNvPr id="17" name="مستطيل 16"/>
          <p:cNvSpPr/>
          <p:nvPr/>
        </p:nvSpPr>
        <p:spPr>
          <a:xfrm>
            <a:off x="3912427" y="4123064"/>
            <a:ext cx="4743739"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dirty="0" smtClean="0">
                <a:latin typeface="Times New Roman" pitchFamily="18" charset="0"/>
                <a:cs typeface="Times New Roman" pitchFamily="18" charset="0"/>
              </a:rPr>
              <a:t>RESULTS</a:t>
            </a:r>
            <a:endParaRPr lang="ar-SY" sz="2400" b="1" dirty="0">
              <a:latin typeface="Times New Roman" pitchFamily="18" charset="0"/>
              <a:cs typeface="Times New Roman" pitchFamily="18" charset="0"/>
            </a:endParaRPr>
          </a:p>
        </p:txBody>
      </p:sp>
      <p:sp>
        <p:nvSpPr>
          <p:cNvPr id="18" name="مستطيل 17"/>
          <p:cNvSpPr/>
          <p:nvPr/>
        </p:nvSpPr>
        <p:spPr>
          <a:xfrm>
            <a:off x="3942686" y="4970785"/>
            <a:ext cx="4733771"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dirty="0" smtClean="0">
                <a:latin typeface="Times New Roman" pitchFamily="18" charset="0"/>
                <a:cs typeface="Times New Roman" pitchFamily="18" charset="0"/>
              </a:rPr>
              <a:t>DISCUSSION</a:t>
            </a:r>
            <a:endParaRPr lang="ar-SY" sz="2400" b="1" dirty="0">
              <a:latin typeface="Times New Roman" pitchFamily="18" charset="0"/>
              <a:cs typeface="Times New Roman" pitchFamily="18" charset="0"/>
            </a:endParaRPr>
          </a:p>
        </p:txBody>
      </p:sp>
      <p:sp>
        <p:nvSpPr>
          <p:cNvPr id="19" name="مستطيل 18"/>
          <p:cNvSpPr/>
          <p:nvPr/>
        </p:nvSpPr>
        <p:spPr>
          <a:xfrm>
            <a:off x="3947079" y="5748064"/>
            <a:ext cx="4743739"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dirty="0" smtClean="0">
                <a:latin typeface="Times New Roman" pitchFamily="18" charset="0"/>
                <a:cs typeface="Times New Roman" pitchFamily="18" charset="0"/>
              </a:rPr>
              <a:t>RECOMMENDATIONS</a:t>
            </a:r>
            <a:endParaRPr lang="ar-SY"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9081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9409259"/>
              </p:ext>
            </p:extLst>
          </p:nvPr>
        </p:nvGraphicFramePr>
        <p:xfrm>
          <a:off x="1691680" y="548680"/>
          <a:ext cx="6552727" cy="6179472"/>
        </p:xfrm>
        <a:graphic>
          <a:graphicData uri="http://schemas.openxmlformats.org/drawingml/2006/table">
            <a:tbl>
              <a:tblPr firstRow="1" firstCol="1" bandRow="1">
                <a:tableStyleId>{7E9639D4-E3E2-4D34-9284-5A2195B3D0D7}</a:tableStyleId>
              </a:tblPr>
              <a:tblGrid>
                <a:gridCol w="3600400"/>
                <a:gridCol w="1440160"/>
                <a:gridCol w="1512167"/>
              </a:tblGrid>
              <a:tr h="288032">
                <a:tc>
                  <a:txBody>
                    <a:bodyPr/>
                    <a:lstStyle/>
                    <a:p>
                      <a:pPr marL="0" marR="0" algn="l" rtl="0">
                        <a:lnSpc>
                          <a:spcPct val="140000"/>
                        </a:lnSpc>
                        <a:spcBef>
                          <a:spcPts val="0"/>
                        </a:spcBef>
                        <a:spcAft>
                          <a:spcPts val="0"/>
                        </a:spcAft>
                      </a:pPr>
                      <a:r>
                        <a:rPr lang="en-US" sz="1600" b="1" dirty="0">
                          <a:effectLst/>
                          <a:latin typeface="Times New Roman" pitchFamily="18" charset="0"/>
                          <a:cs typeface="Times New Roman" pitchFamily="18" charset="0"/>
                        </a:rPr>
                        <a:t>Variable</a:t>
                      </a:r>
                      <a:endParaRPr lang="en-US" sz="1600" b="1" dirty="0">
                        <a:effectLst/>
                        <a:latin typeface="Times New Roman" pitchFamily="18" charset="0"/>
                        <a:ea typeface="Times New Roman"/>
                        <a:cs typeface="Times New Roman" pitchFamily="18" charset="0"/>
                      </a:endParaRPr>
                    </a:p>
                  </a:txBody>
                  <a:tcPr marL="40184" marR="40184" marT="0" marB="0">
                    <a:lnB w="9525" cap="flat" cmpd="sng" algn="ctr">
                      <a:noFill/>
                      <a:prstDash val="solid"/>
                    </a:lnB>
                    <a:solidFill>
                      <a:schemeClr val="tx1">
                        <a:lumMod val="75000"/>
                        <a:lumOff val="25000"/>
                      </a:schemeClr>
                    </a:solidFill>
                  </a:tcPr>
                </a:tc>
                <a:tc>
                  <a:txBody>
                    <a:bodyPr/>
                    <a:lstStyle/>
                    <a:p>
                      <a:pPr marL="0" marR="0" algn="l" rtl="0">
                        <a:lnSpc>
                          <a:spcPct val="140000"/>
                        </a:lnSpc>
                        <a:spcBef>
                          <a:spcPts val="0"/>
                        </a:spcBef>
                        <a:spcAft>
                          <a:spcPts val="0"/>
                        </a:spcAft>
                      </a:pPr>
                      <a:r>
                        <a:rPr lang="en-US" sz="1600" b="1" dirty="0" smtClean="0">
                          <a:effectLst/>
                          <a:latin typeface="Times New Roman" pitchFamily="18" charset="0"/>
                          <a:cs typeface="Times New Roman" pitchFamily="18" charset="0"/>
                        </a:rPr>
                        <a:t>Frequency</a:t>
                      </a:r>
                      <a:endParaRPr lang="en-US" sz="1600" b="1" dirty="0">
                        <a:effectLst/>
                        <a:latin typeface="Times New Roman" pitchFamily="18" charset="0"/>
                        <a:ea typeface="Times New Roman"/>
                        <a:cs typeface="Times New Roman" pitchFamily="18" charset="0"/>
                      </a:endParaRPr>
                    </a:p>
                  </a:txBody>
                  <a:tcPr marL="40184" marR="40184" marT="0" marB="0">
                    <a:lnB w="9525" cap="flat" cmpd="sng" algn="ctr">
                      <a:noFill/>
                      <a:prstDash val="solid"/>
                    </a:lnB>
                    <a:solidFill>
                      <a:schemeClr val="tx1">
                        <a:lumMod val="75000"/>
                        <a:lumOff val="25000"/>
                      </a:schemeClr>
                    </a:solidFill>
                  </a:tcPr>
                </a:tc>
                <a:tc>
                  <a:txBody>
                    <a:bodyPr/>
                    <a:lstStyle/>
                    <a:p>
                      <a:pPr marL="0" marR="0" algn="l" rtl="0">
                        <a:lnSpc>
                          <a:spcPct val="140000"/>
                        </a:lnSpc>
                        <a:spcBef>
                          <a:spcPts val="0"/>
                        </a:spcBef>
                        <a:spcAft>
                          <a:spcPts val="0"/>
                        </a:spcAft>
                      </a:pPr>
                      <a:r>
                        <a:rPr lang="en-US" sz="1600" b="1" dirty="0" smtClean="0">
                          <a:effectLst/>
                          <a:latin typeface="Times New Roman" pitchFamily="18" charset="0"/>
                          <a:ea typeface="Times New Roman"/>
                          <a:cs typeface="Times New Roman" pitchFamily="18" charset="0"/>
                        </a:rPr>
                        <a:t>Percentage (%)</a:t>
                      </a:r>
                      <a:br>
                        <a:rPr lang="en-US" sz="1600" b="1" dirty="0" smtClean="0">
                          <a:effectLst/>
                          <a:latin typeface="Times New Roman" pitchFamily="18" charset="0"/>
                          <a:ea typeface="Times New Roman"/>
                          <a:cs typeface="Times New Roman" pitchFamily="18" charset="0"/>
                        </a:rPr>
                      </a:br>
                      <a:endParaRPr lang="en-US" sz="500" b="1" dirty="0">
                        <a:effectLst/>
                        <a:latin typeface="Times New Roman" pitchFamily="18" charset="0"/>
                        <a:ea typeface="Times New Roman"/>
                        <a:cs typeface="Times New Roman" pitchFamily="18" charset="0"/>
                      </a:endParaRPr>
                    </a:p>
                  </a:txBody>
                  <a:tcPr marL="40184" marR="40184" marT="0" marB="0">
                    <a:lnB w="9525" cap="flat" cmpd="sng" algn="ctr">
                      <a:noFill/>
                      <a:prstDash val="solid"/>
                    </a:lnB>
                    <a:solidFill>
                      <a:schemeClr val="tx1">
                        <a:lumMod val="75000"/>
                        <a:lumOff val="25000"/>
                      </a:schemeClr>
                    </a:solidFill>
                  </a:tcPr>
                </a:tc>
              </a:tr>
              <a:tr h="264760">
                <a:tc>
                  <a:txBody>
                    <a:bodyPr/>
                    <a:lstStyle/>
                    <a:p>
                      <a:pPr marL="0" marR="0" algn="l" rtl="0">
                        <a:lnSpc>
                          <a:spcPct val="100000"/>
                        </a:lnSpc>
                        <a:spcBef>
                          <a:spcPts val="0"/>
                        </a:spcBef>
                        <a:spcAft>
                          <a:spcPts val="0"/>
                        </a:spcAft>
                      </a:pPr>
                      <a:r>
                        <a:rPr lang="en-US" sz="1400" dirty="0">
                          <a:effectLst/>
                          <a:latin typeface="Times New Roman" pitchFamily="18" charset="0"/>
                          <a:cs typeface="Times New Roman" pitchFamily="18" charset="0"/>
                        </a:rPr>
                        <a:t>Age in </a:t>
                      </a:r>
                      <a:r>
                        <a:rPr lang="en-US" sz="1400" dirty="0" smtClean="0">
                          <a:effectLst/>
                          <a:latin typeface="Times New Roman" pitchFamily="18" charset="0"/>
                          <a:cs typeface="Times New Roman" pitchFamily="18" charset="0"/>
                        </a:rPr>
                        <a:t>years        </a:t>
                      </a:r>
                      <a:r>
                        <a:rPr lang="en-US" sz="1200" b="1" dirty="0" smtClean="0">
                          <a:effectLst/>
                          <a:highlight>
                            <a:srgbClr val="00FFFF"/>
                          </a:highlight>
                          <a:latin typeface="Times New Roman" pitchFamily="18" charset="0"/>
                          <a:ea typeface="Calibri"/>
                          <a:cs typeface="Times New Roman" pitchFamily="18" charset="0"/>
                        </a:rPr>
                        <a:t>Mean= 30.51</a:t>
                      </a:r>
                      <a:r>
                        <a:rPr lang="en-US" sz="1200" b="1" dirty="0" smtClean="0">
                          <a:effectLst/>
                          <a:latin typeface="Times New Roman" pitchFamily="18" charset="0"/>
                          <a:ea typeface="Calibri"/>
                          <a:cs typeface="Times New Roman" pitchFamily="18" charset="0"/>
                        </a:rPr>
                        <a:t>               </a:t>
                      </a:r>
                      <a:r>
                        <a:rPr lang="en-US" sz="1200" dirty="0" smtClean="0">
                          <a:effectLst/>
                          <a:latin typeface="Times New Roman" pitchFamily="18" charset="0"/>
                          <a:cs typeface="Times New Roman" pitchFamily="18" charset="0"/>
                        </a:rPr>
                        <a:t>SD=5.21</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algn="l" rtl="0">
                        <a:lnSpc>
                          <a:spcPct val="100000"/>
                        </a:lnSpc>
                        <a:spcBef>
                          <a:spcPts val="0"/>
                        </a:spcBef>
                        <a:spcAft>
                          <a:spcPts val="0"/>
                        </a:spcAft>
                      </a:pPr>
                      <a:r>
                        <a:rPr lang="en-US" sz="900" dirty="0">
                          <a:effectLst/>
                          <a:latin typeface="Times New Roman" pitchFamily="18" charset="0"/>
                          <a:cs typeface="Times New Roman" pitchFamily="18" charset="0"/>
                        </a:rPr>
                        <a:t> </a:t>
                      </a:r>
                      <a:endParaRPr lang="en-US" sz="8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00000"/>
                        </a:lnSpc>
                        <a:spcBef>
                          <a:spcPts val="0"/>
                        </a:spcBef>
                        <a:spcAft>
                          <a:spcPts val="0"/>
                        </a:spcAft>
                      </a:pPr>
                      <a:endParaRPr lang="en-US" sz="8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algn="l" rtl="0">
                        <a:lnSpc>
                          <a:spcPct val="100000"/>
                        </a:lnSpc>
                        <a:spcBef>
                          <a:spcPts val="0"/>
                        </a:spcBef>
                        <a:spcAft>
                          <a:spcPts val="0"/>
                        </a:spcAft>
                      </a:pPr>
                      <a:r>
                        <a:rPr lang="en-US" sz="1200" dirty="0">
                          <a:effectLst/>
                          <a:latin typeface="Times New Roman" pitchFamily="18" charset="0"/>
                          <a:cs typeface="Times New Roman" pitchFamily="18" charset="0"/>
                        </a:rPr>
                        <a:t>      18-24</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a:effectLst/>
                          <a:latin typeface="Times New Roman" pitchFamily="18" charset="0"/>
                          <a:cs typeface="Times New Roman" pitchFamily="18" charset="0"/>
                        </a:rPr>
                        <a:t>29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6.9</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45572">
                <a:tc>
                  <a:txBody>
                    <a:bodyPr/>
                    <a:lstStyle/>
                    <a:p>
                      <a:pPr marL="0" marR="0" algn="l" rtl="0">
                        <a:lnSpc>
                          <a:spcPct val="100000"/>
                        </a:lnSpc>
                        <a:spcBef>
                          <a:spcPts val="0"/>
                        </a:spcBef>
                        <a:spcAft>
                          <a:spcPts val="0"/>
                        </a:spcAft>
                      </a:pPr>
                      <a:r>
                        <a:rPr lang="en-US" sz="1200" dirty="0">
                          <a:effectLst/>
                          <a:latin typeface="Times New Roman" pitchFamily="18" charset="0"/>
                          <a:cs typeface="Times New Roman" pitchFamily="18" charset="0"/>
                        </a:rPr>
                        <a:t>      25-31</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208</a:t>
                      </a:r>
                      <a:endParaRPr kumimoji="0" lang="en-US" sz="14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Calibri"/>
                          <a:cs typeface="Times New Roman" pitchFamily="18" charset="0"/>
                        </a:rPr>
                        <a:t>49.3 </a:t>
                      </a:r>
                      <a:endParaRPr kumimoji="0" lang="en-US" sz="14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algn="l" rtl="0">
                        <a:lnSpc>
                          <a:spcPct val="100000"/>
                        </a:lnSpc>
                        <a:spcBef>
                          <a:spcPts val="0"/>
                        </a:spcBef>
                        <a:spcAft>
                          <a:spcPts val="0"/>
                        </a:spcAft>
                      </a:pPr>
                      <a:r>
                        <a:rPr lang="en-US" sz="1200" dirty="0">
                          <a:effectLst/>
                          <a:latin typeface="Times New Roman" pitchFamily="18" charset="0"/>
                          <a:cs typeface="Times New Roman" pitchFamily="18" charset="0"/>
                        </a:rPr>
                        <a:t>      32-38</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a:effectLst/>
                          <a:latin typeface="Times New Roman" pitchFamily="18" charset="0"/>
                          <a:cs typeface="Times New Roman" pitchFamily="18" charset="0"/>
                        </a:rPr>
                        <a:t>154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36.5</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algn="l" rtl="0">
                        <a:lnSpc>
                          <a:spcPct val="100000"/>
                        </a:lnSpc>
                        <a:spcBef>
                          <a:spcPts val="0"/>
                        </a:spcBef>
                        <a:spcAft>
                          <a:spcPts val="0"/>
                        </a:spcAft>
                      </a:pPr>
                      <a:r>
                        <a:rPr lang="en-US" sz="1200" dirty="0">
                          <a:effectLst/>
                          <a:latin typeface="Times New Roman" pitchFamily="18" charset="0"/>
                          <a:cs typeface="Times New Roman" pitchFamily="18" charset="0"/>
                        </a:rPr>
                        <a:t>      39-45</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cs typeface="Times New Roman" pitchFamily="18" charset="0"/>
                        </a:rPr>
                        <a:t>31</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7.3</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algn="l" rtl="0">
                        <a:lnSpc>
                          <a:spcPct val="100000"/>
                        </a:lnSpc>
                        <a:spcBef>
                          <a:spcPts val="0"/>
                        </a:spcBef>
                        <a:spcAft>
                          <a:spcPts val="0"/>
                        </a:spcAft>
                      </a:pPr>
                      <a:r>
                        <a:rPr lang="en-US" sz="1400" dirty="0">
                          <a:effectLst/>
                          <a:latin typeface="Times New Roman" pitchFamily="18" charset="0"/>
                          <a:cs typeface="Times New Roman" pitchFamily="18" charset="0"/>
                        </a:rPr>
                        <a:t>Educational status</a:t>
                      </a:r>
                      <a:endParaRPr lang="en-US" sz="14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algn="ctr" rtl="0">
                        <a:lnSpc>
                          <a:spcPct val="100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0634">
                <a:tc>
                  <a:txBody>
                    <a:bodyPr/>
                    <a:lstStyle/>
                    <a:p>
                      <a:pPr marL="228600" marR="0" algn="l" rtl="0">
                        <a:lnSpc>
                          <a:spcPct val="100000"/>
                        </a:lnSpc>
                        <a:spcBef>
                          <a:spcPts val="0"/>
                        </a:spcBef>
                        <a:spcAft>
                          <a:spcPts val="0"/>
                        </a:spcAft>
                      </a:pPr>
                      <a:r>
                        <a:rPr lang="en-US" sz="1200" dirty="0">
                          <a:effectLst/>
                          <a:latin typeface="Times New Roman" pitchFamily="18" charset="0"/>
                          <a:cs typeface="Times New Roman" pitchFamily="18" charset="0"/>
                        </a:rPr>
                        <a:t>Primary</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a:effectLst/>
                          <a:latin typeface="Times New Roman" pitchFamily="18" charset="0"/>
                          <a:cs typeface="Times New Roman" pitchFamily="18" charset="0"/>
                        </a:rPr>
                        <a:t>4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0.9</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0634">
                <a:tc>
                  <a:txBody>
                    <a:bodyPr/>
                    <a:lstStyle/>
                    <a:p>
                      <a:pPr marL="228600" marR="0" algn="l" rtl="0">
                        <a:lnSpc>
                          <a:spcPct val="100000"/>
                        </a:lnSpc>
                        <a:spcBef>
                          <a:spcPts val="0"/>
                        </a:spcBef>
                        <a:spcAft>
                          <a:spcPts val="0"/>
                        </a:spcAft>
                      </a:pPr>
                      <a:r>
                        <a:rPr lang="en-US" sz="1200" dirty="0">
                          <a:effectLst/>
                          <a:latin typeface="Times New Roman" pitchFamily="18" charset="0"/>
                          <a:cs typeface="Times New Roman" pitchFamily="18" charset="0"/>
                        </a:rPr>
                        <a:t>Secondary</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cs typeface="Times New Roman" pitchFamily="18" charset="0"/>
                        </a:rPr>
                        <a:t>109</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25.8</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0634">
                <a:tc>
                  <a:txBody>
                    <a:bodyPr/>
                    <a:lstStyle/>
                    <a:p>
                      <a:pPr marL="0" marR="0" algn="l" rtl="0">
                        <a:lnSpc>
                          <a:spcPct val="100000"/>
                        </a:lnSpc>
                        <a:spcBef>
                          <a:spcPts val="0"/>
                        </a:spcBef>
                        <a:spcAft>
                          <a:spcPts val="0"/>
                        </a:spcAft>
                      </a:pPr>
                      <a:r>
                        <a:rPr lang="en-US" sz="1200" dirty="0">
                          <a:effectLst/>
                          <a:latin typeface="Times New Roman" pitchFamily="18" charset="0"/>
                          <a:cs typeface="Times New Roman" pitchFamily="18" charset="0"/>
                        </a:rPr>
                        <a:t>      </a:t>
                      </a:r>
                      <a:r>
                        <a:rPr lang="en-US" sz="1200" dirty="0" smtClean="0">
                          <a:effectLst/>
                          <a:latin typeface="Times New Roman" pitchFamily="18" charset="0"/>
                          <a:cs typeface="Times New Roman" pitchFamily="18" charset="0"/>
                        </a:rPr>
                        <a:t>Bachelor</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269</a:t>
                      </a:r>
                      <a:r>
                        <a:rPr lang="en-US" sz="1400" dirty="0" smtClean="0">
                          <a:effectLst/>
                          <a:highlight>
                            <a:srgbClr val="FFFF00"/>
                          </a:highlight>
                          <a:latin typeface="Times New Roman" pitchFamily="18" charset="0"/>
                          <a:ea typeface="Calibri"/>
                          <a:cs typeface="Times New Roman" pitchFamily="18" charset="0"/>
                        </a:rPr>
                        <a:t> </a:t>
                      </a:r>
                      <a:endParaRPr lang="en-US" sz="1400" dirty="0">
                        <a:effectLst/>
                        <a:latin typeface="Times New Roman" pitchFamily="18" charset="0"/>
                        <a:ea typeface="Calibri"/>
                        <a:cs typeface="Times New Roman" pitchFamily="18" charset="0"/>
                      </a:endParaRPr>
                    </a:p>
                  </a:txBody>
                  <a:tcPr marL="40005" marR="40005" marT="9525"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Calibri"/>
                          <a:cs typeface="Times New Roman" pitchFamily="18" charset="0"/>
                        </a:rPr>
                        <a:t>63.7 </a:t>
                      </a:r>
                      <a:r>
                        <a:rPr lang="en-US" sz="1400" dirty="0" smtClean="0">
                          <a:effectLst/>
                          <a:latin typeface="Times New Roman" pitchFamily="18" charset="0"/>
                          <a:ea typeface="Calibri"/>
                          <a:cs typeface="Times New Roman" pitchFamily="18" charset="0"/>
                        </a:rPr>
                        <a:t> </a:t>
                      </a:r>
                      <a:endParaRPr lang="en-US" sz="1400" dirty="0">
                        <a:effectLst/>
                        <a:latin typeface="Times New Roman" pitchFamily="18" charset="0"/>
                        <a:ea typeface="Calibri"/>
                        <a:cs typeface="Times New Roman" pitchFamily="18" charset="0"/>
                      </a:endParaRPr>
                    </a:p>
                  </a:txBody>
                  <a:tcPr marL="40005" marR="40005" marT="9525"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0634">
                <a:tc>
                  <a:txBody>
                    <a:bodyPr/>
                    <a:lstStyle/>
                    <a:p>
                      <a:pPr marL="228600" marR="0" algn="l" rtl="0">
                        <a:lnSpc>
                          <a:spcPct val="100000"/>
                        </a:lnSpc>
                        <a:spcBef>
                          <a:spcPts val="0"/>
                        </a:spcBef>
                        <a:spcAft>
                          <a:spcPts val="0"/>
                        </a:spcAft>
                      </a:pPr>
                      <a:r>
                        <a:rPr lang="en-US" sz="1200" dirty="0">
                          <a:effectLst/>
                          <a:latin typeface="Times New Roman" pitchFamily="18" charset="0"/>
                          <a:cs typeface="Times New Roman" pitchFamily="18" charset="0"/>
                        </a:rPr>
                        <a:t>Higher    </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cs typeface="Times New Roman" pitchFamily="18" charset="0"/>
                        </a:rPr>
                        <a:t>40</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9.5</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algn="l" rtl="0">
                        <a:lnSpc>
                          <a:spcPct val="100000"/>
                        </a:lnSpc>
                        <a:spcBef>
                          <a:spcPts val="0"/>
                        </a:spcBef>
                        <a:spcAft>
                          <a:spcPts val="0"/>
                        </a:spcAft>
                      </a:pPr>
                      <a:r>
                        <a:rPr lang="en-US" sz="1400" dirty="0">
                          <a:effectLst/>
                          <a:latin typeface="Times New Roman" pitchFamily="18" charset="0"/>
                          <a:cs typeface="Times New Roman" pitchFamily="18" charset="0"/>
                        </a:rPr>
                        <a:t>Residence</a:t>
                      </a:r>
                      <a:endParaRPr lang="en-US" sz="14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algn="ctr" rtl="0">
                        <a:lnSpc>
                          <a:spcPct val="100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0634">
                <a:tc>
                  <a:txBody>
                    <a:bodyPr/>
                    <a:lstStyle/>
                    <a:p>
                      <a:pPr marL="228600" marR="0" algn="l" rtl="0">
                        <a:lnSpc>
                          <a:spcPct val="100000"/>
                        </a:lnSpc>
                        <a:spcBef>
                          <a:spcPts val="0"/>
                        </a:spcBef>
                        <a:spcAft>
                          <a:spcPts val="0"/>
                        </a:spcAft>
                      </a:pPr>
                      <a:r>
                        <a:rPr lang="en-US" sz="1200" dirty="0">
                          <a:effectLst/>
                          <a:latin typeface="Times New Roman" pitchFamily="18" charset="0"/>
                          <a:cs typeface="Times New Roman" pitchFamily="18" charset="0"/>
                        </a:rPr>
                        <a:t>Rural</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cs typeface="Times New Roman" pitchFamily="18" charset="0"/>
                        </a:rPr>
                        <a:t>70</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16.6</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0634">
                <a:tc>
                  <a:txBody>
                    <a:bodyPr/>
                    <a:lstStyle/>
                    <a:p>
                      <a:pPr marL="228600" marR="0" algn="l" rtl="0">
                        <a:lnSpc>
                          <a:spcPct val="100000"/>
                        </a:lnSpc>
                        <a:spcBef>
                          <a:spcPts val="0"/>
                        </a:spcBef>
                        <a:spcAft>
                          <a:spcPts val="0"/>
                        </a:spcAft>
                      </a:pPr>
                      <a:r>
                        <a:rPr lang="en-US" sz="1200" dirty="0">
                          <a:effectLst/>
                          <a:latin typeface="Times New Roman" pitchFamily="18" charset="0"/>
                          <a:cs typeface="Times New Roman" pitchFamily="18" charset="0"/>
                        </a:rPr>
                        <a:t>Urban</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highlight>
                            <a:srgbClr val="FFFF00"/>
                          </a:highlight>
                          <a:latin typeface="Times New Roman" pitchFamily="18" charset="0"/>
                          <a:ea typeface="Calibri"/>
                          <a:cs typeface="Times New Roman" pitchFamily="18" charset="0"/>
                        </a:rPr>
                        <a:t> </a:t>
                      </a:r>
                      <a:r>
                        <a:rPr kumimoji="0" lang="en-US"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352</a:t>
                      </a:r>
                      <a:r>
                        <a:rPr lang="en-US" sz="1400" dirty="0" smtClean="0">
                          <a:effectLst/>
                          <a:highlight>
                            <a:srgbClr val="FFFF00"/>
                          </a:highlight>
                          <a:latin typeface="Times New Roman" pitchFamily="18" charset="0"/>
                          <a:ea typeface="Calibri"/>
                          <a:cs typeface="Times New Roman" pitchFamily="18" charset="0"/>
                        </a:rPr>
                        <a:t>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Calibri"/>
                          <a:cs typeface="Times New Roman" pitchFamily="18" charset="0"/>
                        </a:rPr>
                        <a:t>83.4 </a:t>
                      </a:r>
                      <a:r>
                        <a:rPr lang="en-US" sz="1400" dirty="0" smtClean="0">
                          <a:effectLst/>
                          <a:latin typeface="Times New Roman" pitchFamily="18" charset="0"/>
                          <a:ea typeface="Times New Roman"/>
                          <a:cs typeface="Times New Roman" pitchFamily="18" charset="0"/>
                        </a:rPr>
                        <a:t> </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algn="l" rtl="0">
                        <a:lnSpc>
                          <a:spcPct val="100000"/>
                        </a:lnSpc>
                        <a:spcBef>
                          <a:spcPts val="0"/>
                        </a:spcBef>
                        <a:spcAft>
                          <a:spcPts val="0"/>
                        </a:spcAft>
                      </a:pPr>
                      <a:r>
                        <a:rPr lang="en-US" sz="1400" dirty="0" smtClean="0">
                          <a:effectLst/>
                          <a:latin typeface="Times New Roman" pitchFamily="18" charset="0"/>
                          <a:cs typeface="Times New Roman" pitchFamily="18" charset="0"/>
                        </a:rPr>
                        <a:t>Parity</a:t>
                      </a:r>
                      <a:endParaRPr lang="en-US" sz="14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algn="ctr" rtl="0">
                        <a:lnSpc>
                          <a:spcPct val="100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42697">
                <a:tc>
                  <a:txBody>
                    <a:bodyPr/>
                    <a:lstStyle/>
                    <a:p>
                      <a:pPr marL="228600" marR="0" algn="l" rtl="0">
                        <a:lnSpc>
                          <a:spcPct val="100000"/>
                        </a:lnSpc>
                        <a:spcBef>
                          <a:spcPts val="0"/>
                        </a:spcBef>
                        <a:spcAft>
                          <a:spcPts val="0"/>
                        </a:spcAft>
                      </a:pPr>
                      <a:r>
                        <a:rPr lang="en-US" sz="1200" dirty="0">
                          <a:effectLst/>
                          <a:latin typeface="Times New Roman" pitchFamily="18" charset="0"/>
                          <a:cs typeface="Times New Roman" pitchFamily="18" charset="0"/>
                        </a:rPr>
                        <a:t>1 Child</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279</a:t>
                      </a:r>
                      <a:r>
                        <a:rPr lang="en-US" sz="1400" dirty="0" smtClean="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Calibri"/>
                          <a:cs typeface="Times New Roman" pitchFamily="18" charset="0"/>
                        </a:rPr>
                        <a:t>66.1 </a:t>
                      </a:r>
                      <a:r>
                        <a:rPr lang="en-US" sz="1400" dirty="0" smtClean="0">
                          <a:effectLst/>
                          <a:latin typeface="Times New Roman" pitchFamily="18" charset="0"/>
                          <a:ea typeface="Times New Roman"/>
                          <a:cs typeface="Times New Roman" pitchFamily="18" charset="0"/>
                        </a:rPr>
                        <a:t> </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0634">
                <a:tc>
                  <a:txBody>
                    <a:bodyPr/>
                    <a:lstStyle/>
                    <a:p>
                      <a:pPr marL="228600" marR="0" algn="l" rtl="0">
                        <a:lnSpc>
                          <a:spcPct val="100000"/>
                        </a:lnSpc>
                        <a:spcBef>
                          <a:spcPts val="0"/>
                        </a:spcBef>
                        <a:spcAft>
                          <a:spcPts val="0"/>
                        </a:spcAft>
                      </a:pPr>
                      <a:r>
                        <a:rPr lang="en-US" sz="1200" dirty="0">
                          <a:effectLst/>
                          <a:latin typeface="Times New Roman" pitchFamily="18" charset="0"/>
                          <a:cs typeface="Times New Roman" pitchFamily="18" charset="0"/>
                        </a:rPr>
                        <a:t>2 Children</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cs typeface="Times New Roman" pitchFamily="18" charset="0"/>
                        </a:rPr>
                        <a:t>140</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33.2</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20634">
                <a:tc>
                  <a:txBody>
                    <a:bodyPr/>
                    <a:lstStyle/>
                    <a:p>
                      <a:pPr marL="228600" marR="0" algn="l" rtl="0">
                        <a:lnSpc>
                          <a:spcPct val="100000"/>
                        </a:lnSpc>
                        <a:spcBef>
                          <a:spcPts val="0"/>
                        </a:spcBef>
                        <a:spcAft>
                          <a:spcPts val="0"/>
                        </a:spcAft>
                      </a:pPr>
                      <a:r>
                        <a:rPr lang="en-US" sz="1200" dirty="0">
                          <a:effectLst/>
                          <a:latin typeface="Times New Roman" pitchFamily="18" charset="0"/>
                          <a:cs typeface="Times New Roman" pitchFamily="18" charset="0"/>
                        </a:rPr>
                        <a:t>&gt;2 Children</a:t>
                      </a:r>
                      <a:endParaRPr lang="en-US" sz="12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a:effectLst/>
                          <a:latin typeface="Times New Roman" pitchFamily="18" charset="0"/>
                          <a:cs typeface="Times New Roman" pitchFamily="18" charset="0"/>
                        </a:rPr>
                        <a:t>3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0.7</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algn="l" rtl="0">
                        <a:lnSpc>
                          <a:spcPct val="100000"/>
                        </a:lnSpc>
                        <a:spcBef>
                          <a:spcPts val="0"/>
                        </a:spcBef>
                        <a:spcAft>
                          <a:spcPts val="0"/>
                        </a:spcAft>
                      </a:pPr>
                      <a:r>
                        <a:rPr kumimoji="0" lang="en-US" sz="1400" b="1" kern="1200" dirty="0" smtClean="0">
                          <a:solidFill>
                            <a:schemeClr val="tx1"/>
                          </a:solidFill>
                          <a:effectLst/>
                          <a:latin typeface="Times New Roman" pitchFamily="18" charset="0"/>
                          <a:ea typeface="+mn-ea"/>
                          <a:cs typeface="Times New Roman" pitchFamily="18" charset="0"/>
                        </a:rPr>
                        <a:t>Times of ANC visits (&gt;4)</a:t>
                      </a:r>
                      <a:endParaRPr lang="en-US" sz="1100" dirty="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algn="ctr" rtl="0">
                        <a:lnSpc>
                          <a:spcPct val="140000"/>
                        </a:lnSpc>
                        <a:spcBef>
                          <a:spcPts val="0"/>
                        </a:spcBef>
                        <a:spcAft>
                          <a:spcPts val="0"/>
                        </a:spcAft>
                      </a:pPr>
                      <a:r>
                        <a:rPr lang="en-US" sz="1400" dirty="0" smtClean="0">
                          <a:effectLst/>
                          <a:latin typeface="Times New Roman"/>
                          <a:ea typeface="Times New Roman"/>
                          <a:cs typeface="Arial"/>
                        </a:rPr>
                        <a:t>338</a:t>
                      </a:r>
                      <a:endParaRPr lang="en-US" sz="1400" dirty="0">
                        <a:effectLst/>
                        <a:latin typeface="Calibri"/>
                        <a:ea typeface="Times New Roman"/>
                        <a:cs typeface="Arial"/>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Calibri"/>
                          <a:cs typeface="Times New Roman" pitchFamily="18" charset="0"/>
                        </a:rPr>
                        <a:t>80.1 </a:t>
                      </a:r>
                      <a:endParaRPr kumimoji="0" lang="en-US" sz="14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Times New Roman" pitchFamily="18" charset="0"/>
                          <a:cs typeface="Times New Roman" pitchFamily="18" charset="0"/>
                        </a:rPr>
                        <a:t>Type of delivery</a:t>
                      </a:r>
                      <a:endParaRPr lang="en-US" sz="1400" dirty="0" smtClean="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algn="ctr" rtl="0">
                        <a:lnSpc>
                          <a:spcPct val="100000"/>
                        </a:lnSpc>
                        <a:spcBef>
                          <a:spcPts val="0"/>
                        </a:spcBef>
                        <a:spcAft>
                          <a:spcPts val="0"/>
                        </a:spcAft>
                      </a:pP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pitchFamily="18" charset="0"/>
                          <a:cs typeface="Times New Roman" pitchFamily="18" charset="0"/>
                        </a:rPr>
                        <a:t>      Spontaneous vaginal delivery</a:t>
                      </a:r>
                      <a:endParaRPr lang="en-US" sz="1200" dirty="0" smtClean="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algn="ctr" rtl="0">
                        <a:lnSpc>
                          <a:spcPct val="100000"/>
                        </a:lnSpc>
                        <a:spcBef>
                          <a:spcPts val="0"/>
                        </a:spcBef>
                        <a:spcAft>
                          <a:spcPts val="0"/>
                        </a:spcAft>
                      </a:pPr>
                      <a:r>
                        <a:rPr lang="en-US" sz="1400" dirty="0" smtClean="0">
                          <a:effectLst/>
                          <a:latin typeface="Times New Roman" pitchFamily="18" charset="0"/>
                          <a:cs typeface="Times New Roman" pitchFamily="18" charset="0"/>
                        </a:rPr>
                        <a:t>116</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27.5</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pitchFamily="18" charset="0"/>
                          <a:cs typeface="Times New Roman" pitchFamily="18" charset="0"/>
                        </a:rPr>
                        <a:t>      Forceps</a:t>
                      </a:r>
                      <a:endParaRPr lang="en-US" sz="1200" dirty="0" smtClean="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algn="ctr" rtl="0">
                        <a:lnSpc>
                          <a:spcPct val="100000"/>
                        </a:lnSpc>
                        <a:spcBef>
                          <a:spcPts val="0"/>
                        </a:spcBef>
                        <a:spcAft>
                          <a:spcPts val="0"/>
                        </a:spcAft>
                      </a:pPr>
                      <a:r>
                        <a:rPr lang="en-US" sz="1400" dirty="0">
                          <a:effectLst/>
                          <a:latin typeface="Times New Roman" pitchFamily="18" charset="0"/>
                          <a:cs typeface="Times New Roman" pitchFamily="18" charset="0"/>
                        </a:rPr>
                        <a:t>6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rtl="0">
                        <a:lnSpc>
                          <a:spcPct val="100000"/>
                        </a:lnSpc>
                        <a:spcBef>
                          <a:spcPts val="0"/>
                        </a:spcBef>
                        <a:spcAft>
                          <a:spcPts val="0"/>
                        </a:spcAft>
                      </a:pPr>
                      <a:r>
                        <a:rPr lang="en-US" sz="1400" dirty="0" smtClean="0">
                          <a:effectLst/>
                          <a:latin typeface="Times New Roman" pitchFamily="18" charset="0"/>
                          <a:ea typeface="Times New Roman"/>
                          <a:cs typeface="Times New Roman" pitchFamily="18" charset="0"/>
                        </a:rPr>
                        <a:t>1.4</a:t>
                      </a:r>
                      <a:endParaRPr lang="en-US" sz="1400" dirty="0">
                        <a:effectLst/>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pitchFamily="18" charset="0"/>
                          <a:cs typeface="Times New Roman" pitchFamily="18" charset="0"/>
                        </a:rPr>
                        <a:t>      Cesarean section</a:t>
                      </a:r>
                      <a:endParaRPr lang="en-US" sz="1200" dirty="0" smtClean="0">
                        <a:effectLst/>
                        <a:latin typeface="Times New Roman" pitchFamily="18" charset="0"/>
                        <a:ea typeface="Times New Roman"/>
                        <a:cs typeface="Times New Roman" pitchFamily="18" charset="0"/>
                      </a:endParaRP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300</a:t>
                      </a:r>
                      <a:r>
                        <a:rPr lang="en-US" sz="1400" dirty="0" smtClean="0">
                          <a:effectLst/>
                          <a:latin typeface="Times New Roman" pitchFamily="18" charset="0"/>
                          <a:cs typeface="Times New Roman" pitchFamily="18" charset="0"/>
                        </a:rPr>
                        <a:t> </a:t>
                      </a:r>
                      <a:r>
                        <a:rPr lang="en-US" sz="1400" dirty="0" smtClean="0">
                          <a:effectLst/>
                          <a:highlight>
                            <a:srgbClr val="FFFF00"/>
                          </a:highlight>
                          <a:latin typeface="Times New Roman" pitchFamily="18" charset="0"/>
                          <a:ea typeface="Calibri"/>
                          <a:cs typeface="Times New Roman" pitchFamily="18" charset="0"/>
                        </a:rPr>
                        <a:t>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Times New Roman" pitchFamily="18" charset="0"/>
                          <a:ea typeface="Times New Roman"/>
                          <a:cs typeface="Times New Roman" pitchFamily="18" charset="0"/>
                        </a:rPr>
                        <a:t> </a:t>
                      </a:r>
                      <a:r>
                        <a:rPr kumimoji="0" lang="en-US" sz="1400" b="0"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Calibri"/>
                          <a:cs typeface="Times New Roman" pitchFamily="18" charset="0"/>
                        </a:rPr>
                        <a:t>71.1 </a:t>
                      </a:r>
                      <a:endParaRPr kumimoji="0" lang="en-US" sz="14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64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Times New Roman" pitchFamily="18" charset="0"/>
                          <a:ea typeface="Times New Roman"/>
                          <a:cs typeface="Times New Roman" pitchFamily="18" charset="0"/>
                        </a:rPr>
                        <a:t>Has health insurance</a:t>
                      </a:r>
                    </a:p>
                  </a:txBody>
                  <a:tcPr marL="40184" marR="40184"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effectLst/>
                          <a:latin typeface="Times New Roman" pitchFamily="18" charset="0"/>
                          <a:ea typeface="+mn-ea"/>
                          <a:cs typeface="Times New Roman" pitchFamily="18" charset="0"/>
                        </a:rPr>
                        <a:t>397 </a:t>
                      </a:r>
                      <a:endParaRPr lang="en-US" sz="1400" dirty="0">
                        <a:effectLst/>
                        <a:latin typeface="Times New Roman" pitchFamily="18" charset="0"/>
                        <a:ea typeface="Times New Roman"/>
                        <a:cs typeface="Times New Roman" pitchFamily="18" charset="0"/>
                      </a:endParaRPr>
                    </a:p>
                  </a:txBody>
                  <a:tcPr marL="40184" marR="40184"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Times New Roman"/>
                          <a:cs typeface="Times New Roman" pitchFamily="18" charset="0"/>
                        </a:rPr>
                        <a:t> 94.0 </a:t>
                      </a:r>
                      <a:endParaRPr kumimoji="0" lang="en-US" sz="14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40184" marR="40184"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4" name="مستطيل 3"/>
          <p:cNvSpPr/>
          <p:nvPr/>
        </p:nvSpPr>
        <p:spPr>
          <a:xfrm>
            <a:off x="1600289" y="107902"/>
            <a:ext cx="7488832" cy="369332"/>
          </a:xfrm>
          <a:prstGeom prst="rect">
            <a:avLst/>
          </a:prstGeom>
        </p:spPr>
        <p:txBody>
          <a:bodyPr wrap="square">
            <a:spAutoFit/>
          </a:bodyPr>
          <a:lstStyle/>
          <a:p>
            <a:pPr lvl="0" algn="l" rtl="0"/>
            <a:r>
              <a:rPr lang="en-US" b="1" dirty="0" smtClean="0">
                <a:latin typeface="Times New Roman" pitchFamily="18" charset="0"/>
                <a:cs typeface="Times New Roman" pitchFamily="18" charset="0"/>
              </a:rPr>
              <a:t>Table 1.  Demographic Characteristics                                      n=422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9880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675190537"/>
              </p:ext>
            </p:extLst>
          </p:nvPr>
        </p:nvGraphicFramePr>
        <p:xfrm>
          <a:off x="1144567" y="2420888"/>
          <a:ext cx="7734601" cy="3067050"/>
        </p:xfrm>
        <a:graphic>
          <a:graphicData uri="http://schemas.openxmlformats.org/drawingml/2006/table">
            <a:tbl>
              <a:tblPr firstRow="1" firstCol="1" bandRow="1">
                <a:tableStyleId>{7E9639D4-E3E2-4D34-9284-5A2195B3D0D7}</a:tableStyleId>
              </a:tblPr>
              <a:tblGrid>
                <a:gridCol w="2448272"/>
                <a:gridCol w="1218973"/>
                <a:gridCol w="220202"/>
                <a:gridCol w="1027609"/>
                <a:gridCol w="293603"/>
                <a:gridCol w="1027609"/>
                <a:gridCol w="220202"/>
                <a:gridCol w="1278131"/>
              </a:tblGrid>
              <a:tr h="0">
                <a:tc gridSpan="8">
                  <a:txBody>
                    <a:bodyPr/>
                    <a:lstStyle/>
                    <a:p>
                      <a:pPr marL="0" marR="0" algn="l" rtl="0">
                        <a:lnSpc>
                          <a:spcPct val="150000"/>
                        </a:lnSpc>
                        <a:spcBef>
                          <a:spcPts val="0"/>
                        </a:spcBef>
                        <a:spcAft>
                          <a:spcPts val="0"/>
                        </a:spcAft>
                      </a:pPr>
                      <a:r>
                        <a:rPr lang="en-US" sz="2000" dirty="0">
                          <a:effectLst/>
                          <a:latin typeface="Times New Roman" pitchFamily="18" charset="0"/>
                          <a:cs typeface="Times New Roman" pitchFamily="18" charset="0"/>
                        </a:rPr>
                        <a:t>Table </a:t>
                      </a:r>
                      <a:r>
                        <a:rPr lang="en-US" sz="2000" dirty="0" smtClean="0">
                          <a:effectLst/>
                          <a:latin typeface="Times New Roman" pitchFamily="18" charset="0"/>
                          <a:cs typeface="Times New Roman" pitchFamily="18" charset="0"/>
                        </a:rPr>
                        <a:t>2.  </a:t>
                      </a:r>
                      <a:r>
                        <a:rPr lang="en-US" sz="1800" dirty="0">
                          <a:effectLst/>
                          <a:latin typeface="Times New Roman" pitchFamily="18" charset="0"/>
                          <a:cs typeface="Times New Roman" pitchFamily="18" charset="0"/>
                        </a:rPr>
                        <a:t>Women's satisfaction of </a:t>
                      </a:r>
                      <a:r>
                        <a:rPr lang="en-US" sz="1800" dirty="0" smtClean="0">
                          <a:effectLst/>
                          <a:latin typeface="Times New Roman" pitchFamily="18" charset="0"/>
                          <a:cs typeface="Times New Roman" pitchFamily="18" charset="0"/>
                        </a:rPr>
                        <a:t>nurses </a:t>
                      </a:r>
                      <a:r>
                        <a:rPr lang="en-US" sz="1800" dirty="0">
                          <a:effectLst/>
                          <a:latin typeface="Times New Roman" pitchFamily="18" charset="0"/>
                          <a:cs typeface="Times New Roman" pitchFamily="18" charset="0"/>
                        </a:rPr>
                        <a:t>caring behaviours (n=422</a:t>
                      </a:r>
                      <a:r>
                        <a:rPr lang="en-US" sz="1800" dirty="0" smtClean="0">
                          <a:effectLst/>
                          <a:latin typeface="Times New Roman" pitchFamily="18" charset="0"/>
                          <a:cs typeface="Times New Roman" pitchFamily="18" charset="0"/>
                        </a:rPr>
                        <a:t>)</a:t>
                      </a:r>
                      <a:r>
                        <a:rPr lang="en-US" sz="1600" dirty="0" smtClean="0">
                          <a:effectLst/>
                          <a:latin typeface="Times New Roman" pitchFamily="18" charset="0"/>
                          <a:cs typeface="Times New Roman" pitchFamily="18" charset="0"/>
                        </a:rPr>
                        <a:t/>
                      </a:r>
                      <a:br>
                        <a:rPr lang="en-US" sz="1600" dirty="0" smtClean="0">
                          <a:effectLst/>
                          <a:latin typeface="Times New Roman" pitchFamily="18" charset="0"/>
                          <a:cs typeface="Times New Roman" pitchFamily="18" charset="0"/>
                        </a:rPr>
                      </a:br>
                      <a:endParaRPr lang="en-US" sz="8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lumMod val="65000"/>
                        <a:lumOff val="35000"/>
                      </a:schemeClr>
                    </a:solidFill>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r>
              <a:tr h="0">
                <a:tc>
                  <a:txBody>
                    <a:bodyPr/>
                    <a:lstStyle/>
                    <a:p>
                      <a:pPr marL="0" marR="0" algn="l" rtl="0">
                        <a:lnSpc>
                          <a:spcPct val="115000"/>
                        </a:lnSpc>
                        <a:spcBef>
                          <a:spcPts val="0"/>
                        </a:spcBef>
                        <a:spcAft>
                          <a:spcPts val="0"/>
                        </a:spcAft>
                      </a:pPr>
                      <a:r>
                        <a:rPr lang="en-US" sz="1600" dirty="0">
                          <a:effectLst/>
                          <a:latin typeface="Times New Roman" pitchFamily="18" charset="0"/>
                          <a:cs typeface="Times New Roman" pitchFamily="18" charset="0"/>
                        </a:rPr>
                        <a:t> </a:t>
                      </a:r>
                      <a:endParaRPr lang="en-US" sz="1400" dirty="0">
                        <a:effectLst/>
                        <a:latin typeface="Times New Roman" pitchFamily="18" charset="0"/>
                        <a:cs typeface="Times New Roman" pitchFamily="18" charset="0"/>
                      </a:endParaRPr>
                    </a:p>
                    <a:p>
                      <a:pPr marL="0" marR="0" algn="l" rtl="0">
                        <a:lnSpc>
                          <a:spcPct val="115000"/>
                        </a:lnSpc>
                        <a:spcBef>
                          <a:spcPts val="0"/>
                        </a:spcBef>
                        <a:spcAft>
                          <a:spcPts val="0"/>
                        </a:spcAft>
                      </a:pPr>
                      <a:r>
                        <a:rPr lang="en-US" sz="1600" dirty="0">
                          <a:effectLst/>
                          <a:latin typeface="Times New Roman" pitchFamily="18" charset="0"/>
                          <a:cs typeface="Times New Roman" pitchFamily="18" charset="0"/>
                        </a:rPr>
                        <a:t> </a:t>
                      </a:r>
                      <a:endParaRPr lang="en-US" sz="1400" dirty="0">
                        <a:effectLst/>
                        <a:latin typeface="Times New Roman" pitchFamily="18" charset="0"/>
                        <a:cs typeface="Times New Roman" pitchFamily="18" charset="0"/>
                      </a:endParaRPr>
                    </a:p>
                    <a:p>
                      <a:pPr marL="0" marR="0" algn="l" rtl="0">
                        <a:lnSpc>
                          <a:spcPct val="115000"/>
                        </a:lnSpc>
                        <a:spcBef>
                          <a:spcPts val="0"/>
                        </a:spcBef>
                        <a:spcAft>
                          <a:spcPts val="0"/>
                        </a:spcAft>
                      </a:pPr>
                      <a:r>
                        <a:rPr lang="en-US" sz="1600" i="1" dirty="0">
                          <a:effectLst/>
                          <a:latin typeface="Times New Roman" pitchFamily="18" charset="0"/>
                          <a:cs typeface="Times New Roman" pitchFamily="18" charset="0"/>
                        </a:rPr>
                        <a:t>Variables</a:t>
                      </a:r>
                      <a:endParaRPr lang="en-US" sz="1400" b="0" i="1" dirty="0">
                        <a:solidFill>
                          <a:schemeClr val="bg1"/>
                        </a:solidFill>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0"/>
                        </a:spcAft>
                      </a:pPr>
                      <a:r>
                        <a:rPr lang="en-US" sz="1600" i="1" dirty="0">
                          <a:effectLst/>
                          <a:latin typeface="Times New Roman" pitchFamily="18" charset="0"/>
                          <a:cs typeface="Times New Roman" pitchFamily="18" charset="0"/>
                        </a:rPr>
                        <a:t>Dissatisfied</a:t>
                      </a:r>
                      <a:endParaRPr lang="en-US" sz="1400" i="1" dirty="0">
                        <a:effectLst/>
                        <a:latin typeface="Times New Roman" pitchFamily="18" charset="0"/>
                        <a:cs typeface="Times New Roman" pitchFamily="18" charset="0"/>
                      </a:endParaRPr>
                    </a:p>
                    <a:p>
                      <a:pPr marL="0" marR="0" algn="l" rtl="0">
                        <a:lnSpc>
                          <a:spcPct val="115000"/>
                        </a:lnSpc>
                        <a:spcBef>
                          <a:spcPts val="0"/>
                        </a:spcBef>
                        <a:spcAft>
                          <a:spcPts val="0"/>
                        </a:spcAft>
                      </a:pPr>
                      <a:r>
                        <a:rPr lang="en-US" sz="1600" i="1" dirty="0">
                          <a:effectLst/>
                          <a:latin typeface="Times New Roman" pitchFamily="18" charset="0"/>
                          <a:cs typeface="Times New Roman" pitchFamily="18" charset="0"/>
                        </a:rPr>
                        <a:t> </a:t>
                      </a:r>
                      <a:endParaRPr lang="en-US" sz="1400" i="1" dirty="0">
                        <a:effectLst/>
                        <a:latin typeface="Times New Roman" pitchFamily="18" charset="0"/>
                        <a:cs typeface="Times New Roman" pitchFamily="18" charset="0"/>
                      </a:endParaRPr>
                    </a:p>
                    <a:p>
                      <a:pPr marL="0" marR="0" algn="l" rtl="0">
                        <a:lnSpc>
                          <a:spcPct val="115000"/>
                        </a:lnSpc>
                        <a:spcBef>
                          <a:spcPts val="0"/>
                        </a:spcBef>
                        <a:spcAft>
                          <a:spcPts val="0"/>
                        </a:spcAft>
                      </a:pPr>
                      <a:r>
                        <a:rPr lang="en-US" sz="1600" b="1" i="1" dirty="0">
                          <a:effectLst/>
                          <a:latin typeface="Times New Roman" pitchFamily="18" charset="0"/>
                          <a:cs typeface="Times New Roman" pitchFamily="18" charset="0"/>
                        </a:rPr>
                        <a:t>No. (%)</a:t>
                      </a:r>
                      <a:endParaRPr lang="en-US" sz="1400" b="1" i="1" dirty="0">
                        <a:solidFill>
                          <a:schemeClr val="bg1"/>
                        </a:solidFill>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1600" i="1" dirty="0">
                          <a:effectLst/>
                          <a:latin typeface="Times New Roman" pitchFamily="18" charset="0"/>
                          <a:cs typeface="Times New Roman" pitchFamily="18" charset="0"/>
                        </a:rPr>
                        <a:t> </a:t>
                      </a:r>
                      <a:endParaRPr lang="en-US" sz="1400" b="0" i="1" dirty="0">
                        <a:solidFill>
                          <a:schemeClr val="bg1"/>
                        </a:solidFill>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1600" i="1" dirty="0">
                          <a:effectLst/>
                          <a:latin typeface="Times New Roman" pitchFamily="18" charset="0"/>
                          <a:cs typeface="Times New Roman" pitchFamily="18" charset="0"/>
                        </a:rPr>
                        <a:t>Neutral</a:t>
                      </a:r>
                      <a:endParaRPr lang="en-US" sz="1400" i="1" dirty="0">
                        <a:effectLst/>
                        <a:latin typeface="Times New Roman" pitchFamily="18" charset="0"/>
                        <a:cs typeface="Times New Roman" pitchFamily="18" charset="0"/>
                      </a:endParaRPr>
                    </a:p>
                    <a:p>
                      <a:pPr marL="0" marR="0" algn="ctr" rtl="0">
                        <a:lnSpc>
                          <a:spcPct val="115000"/>
                        </a:lnSpc>
                        <a:spcBef>
                          <a:spcPts val="0"/>
                        </a:spcBef>
                        <a:spcAft>
                          <a:spcPts val="0"/>
                        </a:spcAft>
                      </a:pPr>
                      <a:r>
                        <a:rPr lang="en-US" sz="1600" i="1" dirty="0">
                          <a:effectLst/>
                          <a:latin typeface="Times New Roman" pitchFamily="18" charset="0"/>
                          <a:cs typeface="Times New Roman" pitchFamily="18" charset="0"/>
                        </a:rPr>
                        <a:t> </a:t>
                      </a:r>
                      <a:endParaRPr lang="en-US" sz="1400" i="1" dirty="0">
                        <a:effectLst/>
                        <a:latin typeface="Times New Roman" pitchFamily="18" charset="0"/>
                        <a:cs typeface="Times New Roman" pitchFamily="18" charset="0"/>
                      </a:endParaRPr>
                    </a:p>
                    <a:p>
                      <a:pPr marL="0" marR="0" algn="ctr" rtl="0">
                        <a:lnSpc>
                          <a:spcPct val="115000"/>
                        </a:lnSpc>
                        <a:spcBef>
                          <a:spcPts val="0"/>
                        </a:spcBef>
                        <a:spcAft>
                          <a:spcPts val="0"/>
                        </a:spcAft>
                      </a:pPr>
                      <a:r>
                        <a:rPr lang="en-US" sz="1600" b="1" i="1" dirty="0">
                          <a:effectLst/>
                          <a:latin typeface="Times New Roman" pitchFamily="18" charset="0"/>
                          <a:cs typeface="Times New Roman" pitchFamily="18" charset="0"/>
                        </a:rPr>
                        <a:t>No. (%)</a:t>
                      </a:r>
                      <a:endParaRPr lang="en-US" sz="1400" b="1" i="1" dirty="0">
                        <a:solidFill>
                          <a:schemeClr val="bg1"/>
                        </a:solidFill>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1600" i="1" dirty="0">
                          <a:effectLst/>
                          <a:latin typeface="Times New Roman" pitchFamily="18" charset="0"/>
                          <a:cs typeface="Times New Roman" pitchFamily="18" charset="0"/>
                        </a:rPr>
                        <a:t> </a:t>
                      </a:r>
                      <a:endParaRPr lang="en-US" sz="1400" b="0" i="1" dirty="0">
                        <a:solidFill>
                          <a:schemeClr val="bg1"/>
                        </a:solidFill>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1600" i="1" dirty="0">
                          <a:effectLst/>
                          <a:latin typeface="Times New Roman" pitchFamily="18" charset="0"/>
                          <a:cs typeface="Times New Roman" pitchFamily="18" charset="0"/>
                        </a:rPr>
                        <a:t>Satisfied</a:t>
                      </a:r>
                      <a:endParaRPr lang="en-US" sz="1400" i="1" dirty="0">
                        <a:effectLst/>
                        <a:latin typeface="Times New Roman" pitchFamily="18" charset="0"/>
                        <a:cs typeface="Times New Roman" pitchFamily="18" charset="0"/>
                      </a:endParaRPr>
                    </a:p>
                    <a:p>
                      <a:pPr marL="0" marR="0" algn="ctr" rtl="0">
                        <a:lnSpc>
                          <a:spcPct val="115000"/>
                        </a:lnSpc>
                        <a:spcBef>
                          <a:spcPts val="0"/>
                        </a:spcBef>
                        <a:spcAft>
                          <a:spcPts val="0"/>
                        </a:spcAft>
                      </a:pPr>
                      <a:r>
                        <a:rPr lang="en-US" sz="1600" i="1" dirty="0">
                          <a:effectLst/>
                          <a:latin typeface="Times New Roman" pitchFamily="18" charset="0"/>
                          <a:cs typeface="Times New Roman" pitchFamily="18" charset="0"/>
                        </a:rPr>
                        <a:t> </a:t>
                      </a:r>
                      <a:endParaRPr lang="en-US" sz="1400" i="1" dirty="0">
                        <a:effectLst/>
                        <a:latin typeface="Times New Roman" pitchFamily="18" charset="0"/>
                        <a:cs typeface="Times New Roman" pitchFamily="18" charset="0"/>
                      </a:endParaRPr>
                    </a:p>
                    <a:p>
                      <a:pPr marL="0" marR="0" algn="ctr" rtl="0">
                        <a:lnSpc>
                          <a:spcPct val="115000"/>
                        </a:lnSpc>
                        <a:spcBef>
                          <a:spcPts val="0"/>
                        </a:spcBef>
                        <a:spcAft>
                          <a:spcPts val="0"/>
                        </a:spcAft>
                      </a:pPr>
                      <a:r>
                        <a:rPr lang="en-US" sz="1600" b="1" i="1" dirty="0">
                          <a:effectLst/>
                          <a:latin typeface="Times New Roman" pitchFamily="18" charset="0"/>
                          <a:cs typeface="Times New Roman" pitchFamily="18" charset="0"/>
                        </a:rPr>
                        <a:t>No. (%)</a:t>
                      </a:r>
                      <a:endParaRPr lang="en-US" sz="1400" b="1" i="1" dirty="0">
                        <a:solidFill>
                          <a:schemeClr val="bg1"/>
                        </a:solidFill>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0">
                        <a:lnSpc>
                          <a:spcPct val="115000"/>
                        </a:lnSpc>
                        <a:spcBef>
                          <a:spcPts val="0"/>
                        </a:spcBef>
                        <a:spcAft>
                          <a:spcPts val="0"/>
                        </a:spcAft>
                      </a:pPr>
                      <a:r>
                        <a:rPr lang="en-US" sz="1600" i="1" dirty="0">
                          <a:effectLst/>
                          <a:latin typeface="Times New Roman" pitchFamily="18" charset="0"/>
                          <a:cs typeface="Times New Roman" pitchFamily="18" charset="0"/>
                        </a:rPr>
                        <a:t> </a:t>
                      </a:r>
                      <a:endParaRPr lang="en-US" sz="1400" b="0" i="1" dirty="0">
                        <a:solidFill>
                          <a:schemeClr val="bg1"/>
                        </a:solidFill>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0"/>
                        </a:spcAft>
                      </a:pPr>
                      <a:r>
                        <a:rPr lang="en-US" sz="1600" i="1" dirty="0">
                          <a:effectLst/>
                          <a:latin typeface="Times New Roman" pitchFamily="18" charset="0"/>
                          <a:cs typeface="Times New Roman" pitchFamily="18" charset="0"/>
                        </a:rPr>
                        <a:t>Strongly satisfied</a:t>
                      </a:r>
                      <a:endParaRPr lang="en-US" sz="1400" i="1" dirty="0">
                        <a:effectLst/>
                        <a:latin typeface="Times New Roman" pitchFamily="18" charset="0"/>
                        <a:cs typeface="Times New Roman" pitchFamily="18" charset="0"/>
                      </a:endParaRPr>
                    </a:p>
                    <a:p>
                      <a:pPr marL="0" marR="0" algn="l" rtl="0">
                        <a:lnSpc>
                          <a:spcPct val="115000"/>
                        </a:lnSpc>
                        <a:spcBef>
                          <a:spcPts val="0"/>
                        </a:spcBef>
                        <a:spcAft>
                          <a:spcPts val="0"/>
                        </a:spcAft>
                      </a:pPr>
                      <a:r>
                        <a:rPr lang="en-US" sz="1600" b="1" i="1" dirty="0">
                          <a:effectLst/>
                          <a:latin typeface="Times New Roman" pitchFamily="18" charset="0"/>
                          <a:cs typeface="Times New Roman" pitchFamily="18" charset="0"/>
                        </a:rPr>
                        <a:t>No. </a:t>
                      </a:r>
                      <a:r>
                        <a:rPr lang="en-US" sz="1600" b="1" i="1" dirty="0" smtClean="0">
                          <a:effectLst/>
                          <a:latin typeface="Times New Roman" pitchFamily="18" charset="0"/>
                          <a:cs typeface="Times New Roman" pitchFamily="18" charset="0"/>
                        </a:rPr>
                        <a:t>(%)</a:t>
                      </a:r>
                      <a:r>
                        <a:rPr lang="en-US" sz="1600" i="1" dirty="0" smtClean="0">
                          <a:effectLst/>
                          <a:latin typeface="Times New Roman" pitchFamily="18" charset="0"/>
                          <a:cs typeface="Times New Roman" pitchFamily="18" charset="0"/>
                        </a:rPr>
                        <a:t/>
                      </a:r>
                      <a:br>
                        <a:rPr lang="en-US" sz="1600" i="1" dirty="0" smtClean="0">
                          <a:effectLst/>
                          <a:latin typeface="Times New Roman" pitchFamily="18" charset="0"/>
                          <a:cs typeface="Times New Roman" pitchFamily="18" charset="0"/>
                        </a:rPr>
                      </a:br>
                      <a:endParaRPr lang="en-US" sz="700" b="0" i="1" dirty="0">
                        <a:solidFill>
                          <a:schemeClr val="bg1"/>
                        </a:solidFill>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304800" algn="l" rtl="0">
                        <a:lnSpc>
                          <a:spcPct val="200000"/>
                        </a:lnSpc>
                        <a:spcBef>
                          <a:spcPts val="600"/>
                        </a:spcBef>
                        <a:spcAft>
                          <a:spcPts val="0"/>
                        </a:spcAft>
                      </a:pPr>
                      <a:r>
                        <a:rPr lang="en-US" sz="1600" dirty="0">
                          <a:effectLst/>
                          <a:latin typeface="Times New Roman" pitchFamily="18" charset="0"/>
                          <a:cs typeface="Times New Roman" pitchFamily="18" charset="0"/>
                        </a:rPr>
                        <a:t>Antenatal caring</a:t>
                      </a:r>
                      <a:endParaRPr lang="en-US" sz="1600" dirty="0">
                        <a:solidFill>
                          <a:schemeClr val="tx1"/>
                        </a:solidFill>
                        <a:effectLst/>
                        <a:latin typeface="Times New Roman" pitchFamily="18" charset="0"/>
                        <a:ea typeface="Times New Roman"/>
                        <a:cs typeface="Times New Roman" pitchFamily="18" charset="0"/>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600"/>
                        </a:spcBef>
                        <a:spcAft>
                          <a:spcPts val="0"/>
                        </a:spcAft>
                      </a:pPr>
                      <a:r>
                        <a:rPr lang="en-US" sz="1600" kern="1200" dirty="0" smtClean="0">
                          <a:solidFill>
                            <a:srgbClr val="000000"/>
                          </a:solidFill>
                          <a:effectLst/>
                          <a:highlight>
                            <a:srgbClr val="FFFF00"/>
                          </a:highlight>
                          <a:latin typeface="Times New Roman"/>
                          <a:ea typeface="Times New Roman"/>
                        </a:rPr>
                        <a:t>2 (0.5)</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600" b="0" dirty="0">
                          <a:effectLst/>
                          <a:latin typeface="Times New Roman" pitchFamily="18" charset="0"/>
                          <a:cs typeface="Times New Roman" pitchFamily="18" charset="0"/>
                        </a:rPr>
                        <a:t> </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600" b="0" dirty="0">
                          <a:effectLst/>
                          <a:latin typeface="Times New Roman" pitchFamily="18" charset="0"/>
                          <a:cs typeface="Times New Roman" pitchFamily="18" charset="0"/>
                        </a:rPr>
                        <a:t>58 (13.7)</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600" b="0" dirty="0">
                          <a:effectLst/>
                          <a:latin typeface="Times New Roman" pitchFamily="18" charset="0"/>
                          <a:cs typeface="Times New Roman" pitchFamily="18" charset="0"/>
                        </a:rPr>
                        <a:t> </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600" b="0" dirty="0">
                          <a:effectLst/>
                          <a:latin typeface="Times New Roman" pitchFamily="18" charset="0"/>
                          <a:cs typeface="Times New Roman" pitchFamily="18" charset="0"/>
                        </a:rPr>
                        <a:t>86 (20.4)</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600" b="0" dirty="0">
                          <a:effectLst/>
                          <a:latin typeface="Times New Roman" pitchFamily="18" charset="0"/>
                          <a:cs typeface="Times New Roman" pitchFamily="18" charset="0"/>
                        </a:rPr>
                        <a:t> </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600" kern="1200" dirty="0" smtClean="0">
                          <a:solidFill>
                            <a:srgbClr val="000000"/>
                          </a:solidFill>
                          <a:effectLst/>
                          <a:highlight>
                            <a:srgbClr val="FFFF00"/>
                          </a:highlight>
                          <a:latin typeface="Times New Roman"/>
                          <a:ea typeface="Times New Roman"/>
                        </a:rPr>
                        <a:t>276 (65.4)</a:t>
                      </a:r>
                      <a:endParaRPr lang="en-US" sz="16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304800" algn="l" rtl="0">
                        <a:lnSpc>
                          <a:spcPct val="200000"/>
                        </a:lnSpc>
                        <a:spcBef>
                          <a:spcPts val="600"/>
                        </a:spcBef>
                        <a:spcAft>
                          <a:spcPts val="0"/>
                        </a:spcAft>
                      </a:pPr>
                      <a:r>
                        <a:rPr lang="en-US" sz="1600" dirty="0" smtClean="0">
                          <a:solidFill>
                            <a:schemeClr val="tx1"/>
                          </a:solidFill>
                          <a:effectLst/>
                          <a:latin typeface="Times New Roman" pitchFamily="18" charset="0"/>
                          <a:ea typeface="Times New Roman"/>
                          <a:cs typeface="Times New Roman" pitchFamily="18" charset="0"/>
                        </a:rPr>
                        <a:t>Childbirth caring</a:t>
                      </a:r>
                      <a:endParaRPr lang="en-US" sz="1600" dirty="0">
                        <a:solidFill>
                          <a:schemeClr val="tx1"/>
                        </a:solidFill>
                        <a:effectLst/>
                        <a:latin typeface="Times New Roman" pitchFamily="18" charset="0"/>
                        <a:ea typeface="Times New Roman"/>
                        <a:cs typeface="Times New Roman" pitchFamily="18" charset="0"/>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200000"/>
                        </a:lnSpc>
                        <a:spcBef>
                          <a:spcPts val="600"/>
                        </a:spcBef>
                        <a:spcAft>
                          <a:spcPts val="0"/>
                        </a:spcAft>
                        <a:buClrTx/>
                        <a:buSzTx/>
                        <a:buFontTx/>
                        <a:buNone/>
                        <a:tabLst/>
                        <a:defRPr/>
                      </a:pPr>
                      <a:r>
                        <a:rPr lang="en-US" sz="1600" kern="1200" dirty="0" smtClean="0">
                          <a:solidFill>
                            <a:srgbClr val="000000"/>
                          </a:solidFill>
                          <a:effectLst/>
                          <a:highlight>
                            <a:srgbClr val="FFFF00"/>
                          </a:highlight>
                          <a:latin typeface="Times New Roman"/>
                          <a:ea typeface="Times New Roman"/>
                        </a:rPr>
                        <a:t>4 (0.9)</a:t>
                      </a:r>
                      <a:endParaRPr lang="en-US" sz="1600" b="0" dirty="0" smtClean="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400" b="0" dirty="0">
                          <a:effectLst/>
                          <a:latin typeface="Times New Roman" pitchFamily="18" charset="0"/>
                          <a:cs typeface="Times New Roman" pitchFamily="18" charset="0"/>
                        </a:rPr>
                        <a:t>57 (13.5)</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400" b="0" dirty="0">
                          <a:effectLst/>
                          <a:latin typeface="Times New Roman" pitchFamily="18" charset="0"/>
                          <a:cs typeface="Times New Roman" pitchFamily="18" charset="0"/>
                        </a:rPr>
                        <a:t> </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400" b="0" dirty="0">
                          <a:effectLst/>
                          <a:latin typeface="Times New Roman" pitchFamily="18" charset="0"/>
                          <a:cs typeface="Times New Roman" pitchFamily="18" charset="0"/>
                        </a:rPr>
                        <a:t>105 (24.9)</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200000"/>
                        </a:lnSpc>
                        <a:spcBef>
                          <a:spcPts val="600"/>
                        </a:spcBef>
                        <a:spcAft>
                          <a:spcPts val="0"/>
                        </a:spcAft>
                        <a:buClrTx/>
                        <a:buSzTx/>
                        <a:buFontTx/>
                        <a:buNone/>
                        <a:tabLst/>
                        <a:defRPr/>
                      </a:pPr>
                      <a:r>
                        <a:rPr lang="en-US" sz="1600" kern="1200" dirty="0" smtClean="0">
                          <a:solidFill>
                            <a:srgbClr val="000000"/>
                          </a:solidFill>
                          <a:effectLst/>
                          <a:highlight>
                            <a:srgbClr val="FFFF00"/>
                          </a:highlight>
                          <a:latin typeface="Times New Roman"/>
                          <a:ea typeface="Times New Roman"/>
                        </a:rPr>
                        <a:t>256 (60.7)</a:t>
                      </a:r>
                      <a:endParaRPr lang="en-US" sz="1600" b="0" dirty="0" smtClean="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304800" algn="l" rtl="0">
                        <a:lnSpc>
                          <a:spcPct val="200000"/>
                        </a:lnSpc>
                        <a:spcBef>
                          <a:spcPts val="600"/>
                        </a:spcBef>
                        <a:spcAft>
                          <a:spcPts val="0"/>
                        </a:spcAft>
                      </a:pPr>
                      <a:r>
                        <a:rPr lang="en-US" sz="1600" dirty="0" smtClean="0">
                          <a:solidFill>
                            <a:schemeClr val="tx1"/>
                          </a:solidFill>
                          <a:effectLst/>
                          <a:latin typeface="Times New Roman" pitchFamily="18" charset="0"/>
                          <a:ea typeface="Times New Roman"/>
                          <a:cs typeface="Times New Roman" pitchFamily="18" charset="0"/>
                        </a:rPr>
                        <a:t>Postnatal</a:t>
                      </a:r>
                      <a:r>
                        <a:rPr lang="en-US" sz="1600" baseline="0" dirty="0" smtClean="0">
                          <a:solidFill>
                            <a:schemeClr val="tx1"/>
                          </a:solidFill>
                          <a:effectLst/>
                          <a:latin typeface="Times New Roman" pitchFamily="18" charset="0"/>
                          <a:ea typeface="Times New Roman"/>
                          <a:cs typeface="Times New Roman" pitchFamily="18" charset="0"/>
                        </a:rPr>
                        <a:t> caring</a:t>
                      </a:r>
                      <a:endParaRPr lang="en-US" sz="1600" dirty="0">
                        <a:solidFill>
                          <a:schemeClr val="tx1"/>
                        </a:solidFill>
                        <a:effectLst/>
                        <a:latin typeface="Times New Roman" pitchFamily="18" charset="0"/>
                        <a:ea typeface="Times New Roman"/>
                        <a:cs typeface="Times New Roman" pitchFamily="18" charset="0"/>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600"/>
                        </a:spcBef>
                        <a:spcAft>
                          <a:spcPts val="0"/>
                        </a:spcAft>
                      </a:pPr>
                      <a:r>
                        <a:rPr lang="en-US" sz="1400" kern="1200" dirty="0" smtClean="0">
                          <a:solidFill>
                            <a:srgbClr val="000000"/>
                          </a:solidFill>
                          <a:effectLst/>
                          <a:highlight>
                            <a:srgbClr val="FFFF00"/>
                          </a:highlight>
                          <a:latin typeface="Times New Roman"/>
                          <a:ea typeface="Times New Roman"/>
                        </a:rPr>
                        <a:t>7 (1.7)</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400" b="0" dirty="0">
                          <a:effectLst/>
                          <a:latin typeface="Times New Roman" pitchFamily="18" charset="0"/>
                          <a:cs typeface="Times New Roman" pitchFamily="18" charset="0"/>
                        </a:rPr>
                        <a:t> </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400" b="0" dirty="0">
                          <a:effectLst/>
                          <a:latin typeface="Times New Roman" pitchFamily="18" charset="0"/>
                          <a:cs typeface="Times New Roman" pitchFamily="18" charset="0"/>
                        </a:rPr>
                        <a:t>59 (14)</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400" b="0" dirty="0">
                          <a:effectLst/>
                          <a:latin typeface="Times New Roman" pitchFamily="18" charset="0"/>
                          <a:cs typeface="Times New Roman" pitchFamily="18" charset="0"/>
                        </a:rPr>
                        <a:t> </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400" b="0" dirty="0">
                          <a:effectLst/>
                          <a:latin typeface="Times New Roman" pitchFamily="18" charset="0"/>
                          <a:cs typeface="Times New Roman" pitchFamily="18" charset="0"/>
                        </a:rPr>
                        <a:t>104 (24.6)</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400" b="0" dirty="0">
                          <a:effectLst/>
                          <a:latin typeface="Times New Roman" pitchFamily="18" charset="0"/>
                          <a:cs typeface="Times New Roman" pitchFamily="18" charset="0"/>
                        </a:rPr>
                        <a:t> </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600"/>
                        </a:spcBef>
                        <a:spcAft>
                          <a:spcPts val="0"/>
                        </a:spcAft>
                      </a:pPr>
                      <a:r>
                        <a:rPr lang="en-US" sz="1400" kern="1200" dirty="0" smtClean="0">
                          <a:solidFill>
                            <a:srgbClr val="000000"/>
                          </a:solidFill>
                          <a:effectLst/>
                          <a:highlight>
                            <a:srgbClr val="FFFF00"/>
                          </a:highlight>
                          <a:latin typeface="Times New Roman"/>
                          <a:ea typeface="Times New Roman"/>
                        </a:rPr>
                        <a:t>252 (59.7)</a:t>
                      </a:r>
                      <a:endParaRPr lang="en-US" sz="14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مستطيل 4"/>
          <p:cNvSpPr/>
          <p:nvPr/>
        </p:nvSpPr>
        <p:spPr>
          <a:xfrm>
            <a:off x="1144567" y="1643384"/>
            <a:ext cx="7416824" cy="369332"/>
          </a:xfrm>
          <a:prstGeom prst="rect">
            <a:avLst/>
          </a:prstGeom>
        </p:spPr>
        <p:txBody>
          <a:bodyPr wrap="square">
            <a:spAutoFit/>
          </a:bodyPr>
          <a:lstStyle/>
          <a:p>
            <a:pPr lvl="0" algn="l" rtl="0"/>
            <a:r>
              <a:rPr lang="en-US" b="1" u="sng" dirty="0" smtClean="0">
                <a:latin typeface="Times New Roman" pitchFamily="18" charset="0"/>
                <a:cs typeface="Times New Roman" pitchFamily="18" charset="0"/>
              </a:rPr>
              <a:t>Table 2. Women's </a:t>
            </a:r>
            <a:r>
              <a:rPr lang="en-US" b="1" u="sng" dirty="0">
                <a:latin typeface="Times New Roman" pitchFamily="18" charset="0"/>
                <a:cs typeface="Times New Roman" pitchFamily="18" charset="0"/>
              </a:rPr>
              <a:t>satisfaction of </a:t>
            </a:r>
            <a:r>
              <a:rPr lang="en-US" b="1" u="sng" dirty="0" smtClean="0">
                <a:latin typeface="Times New Roman" pitchFamily="18" charset="0"/>
                <a:cs typeface="Times New Roman" pitchFamily="18" charset="0"/>
              </a:rPr>
              <a:t>nurses </a:t>
            </a:r>
            <a:r>
              <a:rPr lang="en-US" b="1" u="sng" dirty="0">
                <a:latin typeface="Times New Roman" pitchFamily="18" charset="0"/>
                <a:cs typeface="Times New Roman" pitchFamily="18" charset="0"/>
              </a:rPr>
              <a:t>caring behaviours</a:t>
            </a:r>
            <a:endParaRPr lang="en-US" u="sng" dirty="0">
              <a:latin typeface="Times New Roman" pitchFamily="18" charset="0"/>
              <a:cs typeface="Times New Roman" pitchFamily="18" charset="0"/>
            </a:endParaRPr>
          </a:p>
        </p:txBody>
      </p:sp>
      <p:sp>
        <p:nvSpPr>
          <p:cNvPr id="6" name="مستطيل 5"/>
          <p:cNvSpPr/>
          <p:nvPr/>
        </p:nvSpPr>
        <p:spPr>
          <a:xfrm>
            <a:off x="3779911" y="260648"/>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199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115616" y="1340768"/>
            <a:ext cx="7704856" cy="1126462"/>
          </a:xfrm>
          <a:prstGeom prst="rect">
            <a:avLst/>
          </a:prstGeom>
        </p:spPr>
        <p:txBody>
          <a:bodyPr wrap="square">
            <a:spAutoFit/>
          </a:bodyPr>
          <a:lstStyle/>
          <a:p>
            <a:pPr algn="l" rtl="0">
              <a:lnSpc>
                <a:spcPct val="140000"/>
              </a:lnSpc>
            </a:pPr>
            <a:r>
              <a:rPr lang="en-US" b="1" u="sng" dirty="0">
                <a:latin typeface="Times New Roman" pitchFamily="18" charset="0"/>
                <a:cs typeface="Times New Roman" pitchFamily="18" charset="0"/>
              </a:rPr>
              <a:t>Table 3  Ranking of caring behaviours subscales for antenatal </a:t>
            </a:r>
            <a:r>
              <a:rPr lang="en-US" b="1" u="sng" dirty="0" smtClean="0">
                <a:latin typeface="Times New Roman" pitchFamily="18" charset="0"/>
                <a:cs typeface="Times New Roman" pitchFamily="18" charset="0"/>
              </a:rPr>
              <a:t>stage (n=422) </a:t>
            </a:r>
            <a:r>
              <a:rPr lang="en-US" b="1" u="sng" dirty="0">
                <a:latin typeface="Times New Roman" pitchFamily="18" charset="0"/>
                <a:cs typeface="Times New Roman" pitchFamily="18" charset="0"/>
              </a:rPr>
              <a:t/>
            </a:r>
            <a:br>
              <a:rPr lang="en-US" b="1" u="sng" dirty="0">
                <a:latin typeface="Times New Roman" pitchFamily="18" charset="0"/>
                <a:cs typeface="Times New Roman" pitchFamily="18" charset="0"/>
              </a:rPr>
            </a:br>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endParaRPr lang="en-US" sz="1200" u="sng" dirty="0">
              <a:latin typeface="Times New Roman" pitchFamily="18" charset="0"/>
              <a:ea typeface="Times New Roman"/>
              <a:cs typeface="Times New Roman" pitchFamily="18" charset="0"/>
            </a:endParaRPr>
          </a:p>
        </p:txBody>
      </p:sp>
      <p:graphicFrame>
        <p:nvGraphicFramePr>
          <p:cNvPr id="2" name="جدول 1"/>
          <p:cNvGraphicFramePr>
            <a:graphicFrameLocks noGrp="1"/>
          </p:cNvGraphicFramePr>
          <p:nvPr>
            <p:extLst>
              <p:ext uri="{D42A27DB-BD31-4B8C-83A1-F6EECF244321}">
                <p14:modId xmlns:p14="http://schemas.microsoft.com/office/powerpoint/2010/main" val="2523260364"/>
              </p:ext>
            </p:extLst>
          </p:nvPr>
        </p:nvGraphicFramePr>
        <p:xfrm>
          <a:off x="1259632" y="2204864"/>
          <a:ext cx="7555769" cy="2965704"/>
        </p:xfrm>
        <a:graphic>
          <a:graphicData uri="http://schemas.openxmlformats.org/drawingml/2006/table">
            <a:tbl>
              <a:tblPr firstRow="1" firstCol="1" bandRow="1">
                <a:tableStyleId>{7E9639D4-E3E2-4D34-9284-5A2195B3D0D7}</a:tableStyleId>
              </a:tblPr>
              <a:tblGrid>
                <a:gridCol w="799168"/>
                <a:gridCol w="4795007"/>
                <a:gridCol w="1017123"/>
                <a:gridCol w="944471"/>
              </a:tblGrid>
              <a:tr h="0">
                <a:tc>
                  <a:txBody>
                    <a:bodyPr/>
                    <a:lstStyle/>
                    <a:p>
                      <a:pPr marL="0" marR="0" algn="l" rtl="0">
                        <a:lnSpc>
                          <a:spcPct val="140000"/>
                        </a:lnSpc>
                        <a:spcBef>
                          <a:spcPts val="0"/>
                        </a:spcBef>
                        <a:spcAft>
                          <a:spcPts val="0"/>
                        </a:spcAft>
                      </a:pPr>
                      <a:r>
                        <a:rPr lang="en-US" sz="1800" b="1" i="0" dirty="0">
                          <a:effectLst/>
                          <a:latin typeface="Times New Roman" pitchFamily="18" charset="0"/>
                          <a:cs typeface="Times New Roman" pitchFamily="18" charset="0"/>
                        </a:rPr>
                        <a:t>Rank</a:t>
                      </a:r>
                      <a:endParaRPr lang="en-US" sz="18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c>
                  <a:txBody>
                    <a:bodyPr/>
                    <a:lstStyle/>
                    <a:p>
                      <a:pPr marL="0" marR="0" algn="l" rtl="0">
                        <a:lnSpc>
                          <a:spcPct val="140000"/>
                        </a:lnSpc>
                        <a:spcBef>
                          <a:spcPts val="0"/>
                        </a:spcBef>
                        <a:spcAft>
                          <a:spcPts val="0"/>
                        </a:spcAft>
                      </a:pPr>
                      <a:r>
                        <a:rPr lang="en-US" sz="1800" b="1" i="0" dirty="0" smtClean="0">
                          <a:effectLst/>
                          <a:latin typeface="Times New Roman" pitchFamily="18" charset="0"/>
                          <a:cs typeface="Times New Roman" pitchFamily="18" charset="0"/>
                        </a:rPr>
                        <a:t>Subscales</a:t>
                      </a:r>
                      <a:endParaRPr lang="en-US" sz="18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c>
                  <a:txBody>
                    <a:bodyPr/>
                    <a:lstStyle/>
                    <a:p>
                      <a:pPr marL="0" marR="0" algn="l" rtl="0">
                        <a:lnSpc>
                          <a:spcPct val="140000"/>
                        </a:lnSpc>
                        <a:spcBef>
                          <a:spcPts val="0"/>
                        </a:spcBef>
                        <a:spcAft>
                          <a:spcPts val="0"/>
                        </a:spcAft>
                      </a:pPr>
                      <a:r>
                        <a:rPr lang="en-US" sz="1800" b="1" i="0" dirty="0">
                          <a:effectLst/>
                          <a:latin typeface="Times New Roman" pitchFamily="18" charset="0"/>
                          <a:cs typeface="Times New Roman" pitchFamily="18" charset="0"/>
                        </a:rPr>
                        <a:t>Mean</a:t>
                      </a:r>
                      <a:endParaRPr lang="en-US" sz="18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c>
                  <a:txBody>
                    <a:bodyPr/>
                    <a:lstStyle/>
                    <a:p>
                      <a:pPr marL="0" marR="0" algn="l" rtl="0">
                        <a:lnSpc>
                          <a:spcPct val="140000"/>
                        </a:lnSpc>
                        <a:spcBef>
                          <a:spcPts val="0"/>
                        </a:spcBef>
                        <a:spcAft>
                          <a:spcPts val="0"/>
                        </a:spcAft>
                      </a:pPr>
                      <a:r>
                        <a:rPr lang="en-US" sz="1800" b="1" i="0" dirty="0" smtClean="0">
                          <a:effectLst/>
                          <a:latin typeface="Times New Roman" pitchFamily="18" charset="0"/>
                          <a:cs typeface="Times New Roman" pitchFamily="18" charset="0"/>
                        </a:rPr>
                        <a:t>SD</a:t>
                      </a:r>
                    </a:p>
                    <a:p>
                      <a:pPr marL="0" marR="0" algn="l" rtl="0">
                        <a:lnSpc>
                          <a:spcPct val="140000"/>
                        </a:lnSpc>
                        <a:spcBef>
                          <a:spcPts val="0"/>
                        </a:spcBef>
                        <a:spcAft>
                          <a:spcPts val="0"/>
                        </a:spcAft>
                      </a:pPr>
                      <a:endParaRPr lang="en-US" sz="9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1</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a:effectLst/>
                          <a:latin typeface="Times New Roman" pitchFamily="18" charset="0"/>
                          <a:cs typeface="Times New Roman" pitchFamily="18" charset="0"/>
                        </a:rPr>
                        <a:t>Human respect</a:t>
                      </a:r>
                      <a:endParaRPr lang="en-US" sz="1600" b="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a:effectLst/>
                          <a:highlight>
                            <a:srgbClr val="00FF00"/>
                          </a:highlight>
                          <a:latin typeface="Times New Roman"/>
                          <a:ea typeface="Calibri"/>
                          <a:cs typeface="Arial"/>
                        </a:rPr>
                        <a:t>4.53</a:t>
                      </a:r>
                      <a:endParaRPr lang="en-US" sz="1600">
                        <a:effectLst/>
                        <a:latin typeface="Calibri"/>
                        <a:ea typeface="Calibri"/>
                        <a:cs typeface="Arial"/>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a:effectLst/>
                          <a:highlight>
                            <a:srgbClr val="00FF00"/>
                          </a:highlight>
                          <a:latin typeface="Times New Roman"/>
                          <a:ea typeface="Calibri"/>
                          <a:cs typeface="Arial"/>
                        </a:rPr>
                        <a:t>0.75</a:t>
                      </a:r>
                      <a:endParaRPr lang="en-US" sz="1600" dirty="0">
                        <a:effectLst/>
                        <a:latin typeface="Calibri"/>
                        <a:ea typeface="Calibri"/>
                        <a:cs typeface="Arial"/>
                      </a:endParaRPr>
                    </a:p>
                  </a:txBody>
                  <a:tcPr marL="68580" marR="68580" marT="9525"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2</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a:effectLst/>
                          <a:latin typeface="Times New Roman" pitchFamily="18" charset="0"/>
                          <a:cs typeface="Times New Roman" pitchFamily="18" charset="0"/>
                        </a:rPr>
                        <a:t>Monitor</a:t>
                      </a:r>
                      <a:endParaRPr lang="en-US" sz="1600" b="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a:effectLst/>
                          <a:latin typeface="Times New Roman" pitchFamily="18" charset="0"/>
                          <a:cs typeface="Times New Roman" pitchFamily="18" charset="0"/>
                        </a:rPr>
                        <a:t>4.46</a:t>
                      </a:r>
                      <a:endParaRPr lang="en-US" sz="16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0.84</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3</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a:effectLst/>
                          <a:latin typeface="Times New Roman" pitchFamily="18" charset="0"/>
                          <a:cs typeface="Times New Roman" pitchFamily="18" charset="0"/>
                        </a:rPr>
                        <a:t>Healing environment</a:t>
                      </a:r>
                      <a:endParaRPr lang="en-US" sz="1600" b="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a:effectLst/>
                          <a:latin typeface="Times New Roman" pitchFamily="18" charset="0"/>
                          <a:cs typeface="Times New Roman" pitchFamily="18" charset="0"/>
                        </a:rPr>
                        <a:t>4.38</a:t>
                      </a:r>
                      <a:endParaRPr lang="en-US" sz="16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0.82</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4</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a:effectLst/>
                          <a:latin typeface="Times New Roman" pitchFamily="18" charset="0"/>
                          <a:cs typeface="Times New Roman" pitchFamily="18" charset="0"/>
                        </a:rPr>
                        <a:t>Comfort</a:t>
                      </a:r>
                      <a:endParaRPr lang="en-US" sz="1600" b="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4.12</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0.71</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5</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a:effectLst/>
                          <a:latin typeface="Times New Roman" pitchFamily="18" charset="0"/>
                          <a:cs typeface="Times New Roman" pitchFamily="18" charset="0"/>
                        </a:rPr>
                        <a:t>Explain</a:t>
                      </a:r>
                      <a:endParaRPr lang="en-US" sz="1600" b="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4.04</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0.77</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6</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a:effectLst/>
                          <a:latin typeface="Times New Roman" pitchFamily="18" charset="0"/>
                          <a:cs typeface="Times New Roman" pitchFamily="18" charset="0"/>
                        </a:rPr>
                        <a:t>Trust</a:t>
                      </a:r>
                      <a:endParaRPr lang="en-US" sz="1600" b="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a:effectLst/>
                          <a:highlight>
                            <a:srgbClr val="FFFF00"/>
                          </a:highlight>
                          <a:latin typeface="Times New Roman"/>
                          <a:ea typeface="Calibri"/>
                          <a:cs typeface="Arial"/>
                        </a:rPr>
                        <a:t>3.78</a:t>
                      </a:r>
                      <a:endParaRPr lang="en-US" sz="1600">
                        <a:effectLst/>
                        <a:latin typeface="Calibri"/>
                        <a:ea typeface="Calibri"/>
                        <a:cs typeface="Arial"/>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a:effectLst/>
                          <a:highlight>
                            <a:srgbClr val="FFFF00"/>
                          </a:highlight>
                          <a:latin typeface="Times New Roman"/>
                          <a:ea typeface="Calibri"/>
                          <a:cs typeface="Arial"/>
                        </a:rPr>
                        <a:t>0.65</a:t>
                      </a:r>
                      <a:endParaRPr lang="en-US" sz="1600" dirty="0">
                        <a:effectLst/>
                        <a:latin typeface="Calibri"/>
                        <a:ea typeface="Calibri"/>
                        <a:cs typeface="Arial"/>
                      </a:endParaRPr>
                    </a:p>
                  </a:txBody>
                  <a:tcPr marL="68580" marR="68580" marT="9525" marB="0">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gridSpan="2">
                  <a:txBody>
                    <a:bodyPr/>
                    <a:lstStyle/>
                    <a:p>
                      <a:pPr marL="0" marR="0" algn="l" rtl="0">
                        <a:lnSpc>
                          <a:spcPct val="140000"/>
                        </a:lnSpc>
                        <a:spcBef>
                          <a:spcPts val="0"/>
                        </a:spcBef>
                        <a:spcAft>
                          <a:spcPts val="0"/>
                        </a:spcAft>
                      </a:pPr>
                      <a:r>
                        <a:rPr lang="en-US" sz="1600" dirty="0" smtClean="0">
                          <a:effectLst/>
                          <a:latin typeface="Times New Roman" pitchFamily="18" charset="0"/>
                          <a:ea typeface="Times New Roman"/>
                          <a:cs typeface="Times New Roman" pitchFamily="18" charset="0"/>
                        </a:rPr>
                        <a:t>                Total antenatal caring</a:t>
                      </a:r>
                      <a:r>
                        <a:rPr lang="en-US" sz="1600" baseline="0" dirty="0" smtClean="0">
                          <a:effectLst/>
                          <a:latin typeface="Times New Roman" pitchFamily="18" charset="0"/>
                          <a:ea typeface="Times New Roman"/>
                          <a:cs typeface="Times New Roman" pitchFamily="18" charset="0"/>
                        </a:rPr>
                        <a:t> </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228600" marR="0" algn="l" rtl="0">
                        <a:lnSpc>
                          <a:spcPct val="140000"/>
                        </a:lnSpc>
                        <a:spcBef>
                          <a:spcPts val="0"/>
                        </a:spcBef>
                        <a:spcAft>
                          <a:spcPts val="0"/>
                        </a:spcAft>
                      </a:pPr>
                      <a:endParaRPr lang="en-US" sz="1600" b="0" dirty="0">
                        <a:effectLst/>
                        <a:latin typeface="Times New Roman" pitchFamily="18" charset="0"/>
                        <a:ea typeface="Times New Roman"/>
                        <a:cs typeface="Times New Roman" pitchFamily="18" charset="0"/>
                      </a:endParaRPr>
                    </a:p>
                  </a:txBody>
                  <a:tcPr marL="68580" marR="68580" marT="0" marB="0"/>
                </a:tc>
                <a:tc>
                  <a:txBody>
                    <a:bodyPr/>
                    <a:lstStyle/>
                    <a:p>
                      <a:pPr marL="0" marR="0" algn="l" rtl="0">
                        <a:lnSpc>
                          <a:spcPct val="140000"/>
                        </a:lnSpc>
                        <a:spcBef>
                          <a:spcPts val="0"/>
                        </a:spcBef>
                        <a:spcAft>
                          <a:spcPts val="0"/>
                        </a:spcAft>
                      </a:pPr>
                      <a:r>
                        <a:rPr lang="en-US" sz="1600" b="1" dirty="0">
                          <a:effectLst/>
                          <a:latin typeface="Times New Roman" pitchFamily="18" charset="0"/>
                          <a:cs typeface="Times New Roman" pitchFamily="18" charset="0"/>
                        </a:rPr>
                        <a:t>4.22</a:t>
                      </a:r>
                      <a:endParaRPr lang="en-US" sz="1600" b="1"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rtl="0">
                        <a:lnSpc>
                          <a:spcPct val="140000"/>
                        </a:lnSpc>
                        <a:spcBef>
                          <a:spcPts val="0"/>
                        </a:spcBef>
                        <a:spcAft>
                          <a:spcPts val="0"/>
                        </a:spcAft>
                      </a:pPr>
                      <a:r>
                        <a:rPr lang="en-US" sz="1600" b="1" dirty="0">
                          <a:effectLst/>
                          <a:latin typeface="Times New Roman" pitchFamily="18" charset="0"/>
                          <a:cs typeface="Times New Roman" pitchFamily="18" charset="0"/>
                        </a:rPr>
                        <a:t>0.60</a:t>
                      </a:r>
                      <a:endParaRPr lang="en-US" sz="1600" b="1"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4" name="مستطيل 3"/>
          <p:cNvSpPr/>
          <p:nvPr/>
        </p:nvSpPr>
        <p:spPr>
          <a:xfrm>
            <a:off x="3779911" y="188640"/>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مستطيل 5"/>
          <p:cNvSpPr/>
          <p:nvPr/>
        </p:nvSpPr>
        <p:spPr>
          <a:xfrm>
            <a:off x="1187624" y="5445224"/>
            <a:ext cx="7776864" cy="700576"/>
          </a:xfrm>
          <a:prstGeom prst="rect">
            <a:avLst/>
          </a:prstGeom>
        </p:spPr>
        <p:txBody>
          <a:bodyPr wrap="square">
            <a:spAutoFit/>
          </a:bodyPr>
          <a:lstStyle/>
          <a:p>
            <a:pPr marL="285750" indent="-285750" algn="l" rtl="0">
              <a:lnSpc>
                <a:spcPct val="130000"/>
              </a:lnSpc>
              <a:buFont typeface="Wingdings" pitchFamily="2" charset="2"/>
              <a:buChar char="v"/>
            </a:pPr>
            <a:r>
              <a:rPr lang="en-US" sz="1600" dirty="0" smtClean="0">
                <a:latin typeface="Times New Roman" pitchFamily="18" charset="0"/>
                <a:cs typeface="Times New Roman" pitchFamily="18" charset="0"/>
              </a:rPr>
              <a:t>General mean score of the women satisfaction with nurses caring behaviours during antenatal stage was 4.22 (SD=0.60) out of 5.</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104675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115616" y="1196752"/>
            <a:ext cx="7776864" cy="1384995"/>
          </a:xfrm>
          <a:prstGeom prst="rect">
            <a:avLst/>
          </a:prstGeom>
        </p:spPr>
        <p:txBody>
          <a:bodyPr wrap="square">
            <a:spAutoFit/>
          </a:bodyPr>
          <a:lstStyle/>
          <a:p>
            <a:pPr algn="l" rtl="0">
              <a:lnSpc>
                <a:spcPct val="140000"/>
              </a:lnSpc>
            </a:pPr>
            <a:r>
              <a:rPr lang="en-US" b="1" u="sng" dirty="0">
                <a:latin typeface="Times New Roman" pitchFamily="18" charset="0"/>
                <a:cs typeface="Times New Roman" pitchFamily="18" charset="0"/>
              </a:rPr>
              <a:t>Table </a:t>
            </a:r>
            <a:r>
              <a:rPr lang="en-US" b="1" u="sng" dirty="0" smtClean="0">
                <a:latin typeface="Times New Roman" pitchFamily="18" charset="0"/>
                <a:cs typeface="Times New Roman" pitchFamily="18" charset="0"/>
              </a:rPr>
              <a:t>4.  </a:t>
            </a:r>
            <a:r>
              <a:rPr lang="en-US" b="1" u="sng" dirty="0">
                <a:latin typeface="Times New Roman" pitchFamily="18" charset="0"/>
                <a:cs typeface="Times New Roman" pitchFamily="18" charset="0"/>
              </a:rPr>
              <a:t>Ranking of caring behaviours subscales for </a:t>
            </a:r>
            <a:r>
              <a:rPr lang="en-US" b="1" u="sng" dirty="0" smtClean="0">
                <a:latin typeface="Times New Roman" pitchFamily="18" charset="0"/>
                <a:cs typeface="Times New Roman" pitchFamily="18" charset="0"/>
              </a:rPr>
              <a:t>childbirth stage (n=422</a:t>
            </a:r>
            <a:r>
              <a:rPr lang="en-US" b="1" dirty="0">
                <a:latin typeface="Times New Roman" pitchFamily="18" charset="0"/>
                <a:cs typeface="Times New Roman" pitchFamily="18" charset="0"/>
              </a:rPr>
              <a:t>)</a:t>
            </a:r>
            <a:br>
              <a:rPr lang="en-US" b="1" dirty="0">
                <a:latin typeface="Times New Roman" pitchFamily="18" charset="0"/>
                <a:cs typeface="Times New Roman" pitchFamily="18" charset="0"/>
              </a:rPr>
            </a:br>
            <a:endParaRPr lang="en-US" sz="1200" dirty="0">
              <a:latin typeface="Times New Roman" pitchFamily="18" charset="0"/>
              <a:ea typeface="Times New Roman"/>
              <a:cs typeface="Times New Roman" pitchFamily="18" charset="0"/>
            </a:endParaRPr>
          </a:p>
          <a:p>
            <a:pPr algn="l" rtl="0">
              <a:lnSpc>
                <a:spcPct val="140000"/>
              </a:lnSpc>
            </a:pPr>
            <a:r>
              <a:rPr lang="en-US" b="1" dirty="0">
                <a:solidFill>
                  <a:prstClr val="black"/>
                </a:solidFill>
                <a:latin typeface="Times New Roman" pitchFamily="18" charset="0"/>
                <a:cs typeface="Times New Roman" pitchFamily="18" charset="0"/>
              </a:rPr>
              <a:t/>
            </a:r>
            <a:br>
              <a:rPr lang="en-US" b="1" dirty="0">
                <a:solidFill>
                  <a:prstClr val="black"/>
                </a:solidFill>
                <a:latin typeface="Times New Roman" pitchFamily="18" charset="0"/>
                <a:cs typeface="Times New Roman" pitchFamily="18" charset="0"/>
              </a:rPr>
            </a:br>
            <a:endParaRPr lang="en-US" sz="1200" dirty="0">
              <a:solidFill>
                <a:prstClr val="black"/>
              </a:solidFill>
              <a:latin typeface="Times New Roman" pitchFamily="18" charset="0"/>
              <a:ea typeface="Times New Roman"/>
              <a:cs typeface="Times New Roman" pitchFamily="18" charset="0"/>
            </a:endParaRPr>
          </a:p>
        </p:txBody>
      </p:sp>
      <p:graphicFrame>
        <p:nvGraphicFramePr>
          <p:cNvPr id="2" name="جدول 1"/>
          <p:cNvGraphicFramePr>
            <a:graphicFrameLocks noGrp="1"/>
          </p:cNvGraphicFramePr>
          <p:nvPr>
            <p:extLst>
              <p:ext uri="{D42A27DB-BD31-4B8C-83A1-F6EECF244321}">
                <p14:modId xmlns:p14="http://schemas.microsoft.com/office/powerpoint/2010/main" val="655609870"/>
              </p:ext>
            </p:extLst>
          </p:nvPr>
        </p:nvGraphicFramePr>
        <p:xfrm>
          <a:off x="1259631" y="1988840"/>
          <a:ext cx="7416826" cy="3307080"/>
        </p:xfrm>
        <a:graphic>
          <a:graphicData uri="http://schemas.openxmlformats.org/drawingml/2006/table">
            <a:tbl>
              <a:tblPr firstRow="1" firstCol="1" bandRow="1">
                <a:tableStyleId>{7E9639D4-E3E2-4D34-9284-5A2195B3D0D7}</a:tableStyleId>
              </a:tblPr>
              <a:tblGrid>
                <a:gridCol w="784473"/>
                <a:gridCol w="4706831"/>
                <a:gridCol w="998419"/>
                <a:gridCol w="927103"/>
              </a:tblGrid>
              <a:tr h="0">
                <a:tc>
                  <a:txBody>
                    <a:bodyPr/>
                    <a:lstStyle/>
                    <a:p>
                      <a:pPr marL="0" marR="0" algn="l" rtl="0">
                        <a:lnSpc>
                          <a:spcPct val="140000"/>
                        </a:lnSpc>
                        <a:spcBef>
                          <a:spcPts val="0"/>
                        </a:spcBef>
                        <a:spcAft>
                          <a:spcPts val="0"/>
                        </a:spcAft>
                      </a:pPr>
                      <a:r>
                        <a:rPr lang="en-US" sz="1800" b="1" i="0" dirty="0">
                          <a:effectLst/>
                          <a:latin typeface="Times New Roman" pitchFamily="18" charset="0"/>
                          <a:cs typeface="Times New Roman" pitchFamily="18" charset="0"/>
                        </a:rPr>
                        <a:t>Rank</a:t>
                      </a:r>
                      <a:endParaRPr lang="en-US" sz="18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c>
                  <a:txBody>
                    <a:bodyPr/>
                    <a:lstStyle/>
                    <a:p>
                      <a:pPr marL="0" marR="0" algn="l" rtl="0">
                        <a:lnSpc>
                          <a:spcPct val="140000"/>
                        </a:lnSpc>
                        <a:spcBef>
                          <a:spcPts val="0"/>
                        </a:spcBef>
                        <a:spcAft>
                          <a:spcPts val="0"/>
                        </a:spcAft>
                      </a:pPr>
                      <a:r>
                        <a:rPr lang="en-US" sz="1800" b="1" i="0" dirty="0" smtClean="0">
                          <a:effectLst/>
                          <a:latin typeface="Times New Roman" pitchFamily="18" charset="0"/>
                          <a:cs typeface="Times New Roman" pitchFamily="18" charset="0"/>
                        </a:rPr>
                        <a:t>Subscales</a:t>
                      </a:r>
                      <a:endParaRPr lang="en-US" sz="18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c>
                  <a:txBody>
                    <a:bodyPr/>
                    <a:lstStyle/>
                    <a:p>
                      <a:pPr marL="0" marR="0" algn="l" rtl="0">
                        <a:lnSpc>
                          <a:spcPct val="140000"/>
                        </a:lnSpc>
                        <a:spcBef>
                          <a:spcPts val="0"/>
                        </a:spcBef>
                        <a:spcAft>
                          <a:spcPts val="0"/>
                        </a:spcAft>
                      </a:pPr>
                      <a:r>
                        <a:rPr lang="en-US" sz="1800" b="1" i="0" dirty="0">
                          <a:effectLst/>
                          <a:latin typeface="Times New Roman" pitchFamily="18" charset="0"/>
                          <a:cs typeface="Times New Roman" pitchFamily="18" charset="0"/>
                        </a:rPr>
                        <a:t>Mean</a:t>
                      </a:r>
                      <a:endParaRPr lang="en-US" sz="18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c>
                  <a:txBody>
                    <a:bodyPr/>
                    <a:lstStyle/>
                    <a:p>
                      <a:pPr marL="0" marR="0" algn="l" rtl="0">
                        <a:lnSpc>
                          <a:spcPct val="140000"/>
                        </a:lnSpc>
                        <a:spcBef>
                          <a:spcPts val="0"/>
                        </a:spcBef>
                        <a:spcAft>
                          <a:spcPts val="0"/>
                        </a:spcAft>
                      </a:pPr>
                      <a:r>
                        <a:rPr lang="en-US" sz="1800" b="1" i="0" dirty="0" smtClean="0">
                          <a:effectLst/>
                          <a:latin typeface="Times New Roman" pitchFamily="18" charset="0"/>
                          <a:cs typeface="Times New Roman" pitchFamily="18" charset="0"/>
                        </a:rPr>
                        <a:t>SD</a:t>
                      </a:r>
                      <a:br>
                        <a:rPr lang="en-US" sz="1800" b="1" i="0" dirty="0" smtClean="0">
                          <a:effectLst/>
                          <a:latin typeface="Times New Roman" pitchFamily="18" charset="0"/>
                          <a:cs typeface="Times New Roman" pitchFamily="18" charset="0"/>
                        </a:rPr>
                      </a:br>
                      <a:endParaRPr lang="en-US" sz="9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1</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cs typeface="Times New Roman" pitchFamily="18" charset="0"/>
                        </a:rPr>
                        <a:t>Monitor</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smtClean="0">
                          <a:effectLst/>
                          <a:highlight>
                            <a:srgbClr val="00FF00"/>
                          </a:highlight>
                          <a:latin typeface="Times New Roman"/>
                          <a:ea typeface="Calibri"/>
                          <a:cs typeface="Arial"/>
                        </a:rPr>
                        <a:t>4.64</a:t>
                      </a:r>
                      <a:endParaRPr lang="en-US" sz="1600" dirty="0">
                        <a:effectLst/>
                        <a:latin typeface="Calibri"/>
                        <a:ea typeface="Calibri"/>
                        <a:cs typeface="Arial"/>
                      </a:endParaRPr>
                    </a:p>
                  </a:txBody>
                  <a:tcPr marL="68580" marR="68580" marT="9525"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smtClean="0">
                          <a:effectLst/>
                          <a:highlight>
                            <a:srgbClr val="00FF00"/>
                          </a:highlight>
                          <a:latin typeface="Times New Roman"/>
                          <a:ea typeface="Calibri"/>
                          <a:cs typeface="Arial"/>
                        </a:rPr>
                        <a:t>0.60</a:t>
                      </a:r>
                      <a:endParaRPr lang="en-US" sz="1600" dirty="0">
                        <a:effectLst/>
                        <a:latin typeface="Calibri"/>
                        <a:ea typeface="Calibri"/>
                        <a:cs typeface="Arial"/>
                      </a:endParaRPr>
                    </a:p>
                  </a:txBody>
                  <a:tcPr marL="68580" marR="68580" marT="9525"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a:effectLst/>
                          <a:latin typeface="Times New Roman" pitchFamily="18" charset="0"/>
                          <a:cs typeface="Times New Roman" pitchFamily="18" charset="0"/>
                        </a:rPr>
                        <a:t>2</a:t>
                      </a:r>
                      <a:endParaRPr lang="en-US" sz="160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cs typeface="Times New Roman" pitchFamily="18" charset="0"/>
                        </a:rPr>
                        <a:t>Accessible</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4.51</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0.67</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a:effectLst/>
                          <a:latin typeface="Times New Roman" pitchFamily="18" charset="0"/>
                          <a:cs typeface="Times New Roman" pitchFamily="18" charset="0"/>
                        </a:rPr>
                        <a:t>3</a:t>
                      </a:r>
                      <a:endParaRPr lang="en-US" sz="160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a:effectLst/>
                          <a:latin typeface="Times New Roman" pitchFamily="18" charset="0"/>
                          <a:cs typeface="Times New Roman" pitchFamily="18" charset="0"/>
                        </a:rPr>
                        <a:t>Healing environment</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4.43</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0.76</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smtClean="0">
                          <a:effectLst/>
                          <a:latin typeface="Times New Roman" pitchFamily="18" charset="0"/>
                          <a:ea typeface="Times New Roman"/>
                          <a:cs typeface="Times New Roman" pitchFamily="18" charset="0"/>
                        </a:rPr>
                        <a:t>4</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ea typeface="Times New Roman"/>
                          <a:cs typeface="Times New Roman" pitchFamily="18" charset="0"/>
                        </a:rPr>
                        <a:t>Human respect</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ea typeface="Times New Roman"/>
                          <a:cs typeface="Times New Roman" pitchFamily="18" charset="0"/>
                        </a:rPr>
                        <a:t>4.27</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ea typeface="Times New Roman"/>
                          <a:cs typeface="Times New Roman" pitchFamily="18" charset="0"/>
                        </a:rPr>
                        <a:t>0.71</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5</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a:effectLst/>
                          <a:latin typeface="Times New Roman" pitchFamily="18" charset="0"/>
                          <a:cs typeface="Times New Roman" pitchFamily="18" charset="0"/>
                        </a:rPr>
                        <a:t>Comfort</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4.09</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0.79</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6</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cs typeface="Times New Roman" pitchFamily="18" charset="0"/>
                        </a:rPr>
                        <a:t>Trust</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ea typeface="+mn-ea"/>
                          <a:cs typeface="Times New Roman" pitchFamily="18" charset="0"/>
                        </a:rPr>
                        <a:t>3.98</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0.82</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7</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ea typeface="+mn-ea"/>
                          <a:cs typeface="Times New Roman" pitchFamily="18" charset="0"/>
                        </a:rPr>
                        <a:t>Explain</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smtClean="0">
                          <a:effectLst/>
                          <a:highlight>
                            <a:srgbClr val="FFFF00"/>
                          </a:highlight>
                          <a:latin typeface="Times New Roman"/>
                          <a:ea typeface="Calibri"/>
                          <a:cs typeface="Arial"/>
                        </a:rPr>
                        <a:t>3.64</a:t>
                      </a:r>
                      <a:endParaRPr lang="en-US" sz="1600" dirty="0">
                        <a:effectLst/>
                        <a:latin typeface="Calibri"/>
                        <a:ea typeface="Calibri"/>
                        <a:cs typeface="Arial"/>
                      </a:endParaRPr>
                    </a:p>
                  </a:txBody>
                  <a:tcPr marL="68580" marR="68580" marT="9525"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smtClean="0">
                          <a:effectLst/>
                          <a:highlight>
                            <a:srgbClr val="FFFF00"/>
                          </a:highlight>
                          <a:latin typeface="Times New Roman"/>
                          <a:ea typeface="Calibri"/>
                          <a:cs typeface="Arial"/>
                        </a:rPr>
                        <a:t>1.16</a:t>
                      </a:r>
                      <a:endParaRPr lang="en-US" sz="1600" dirty="0">
                        <a:effectLst/>
                        <a:latin typeface="Calibri"/>
                        <a:ea typeface="Calibri"/>
                        <a:cs typeface="Arial"/>
                      </a:endParaRPr>
                    </a:p>
                  </a:txBody>
                  <a:tcPr marL="68580" marR="68580" marT="9525"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rtl="0">
                        <a:lnSpc>
                          <a:spcPct val="140000"/>
                        </a:lnSpc>
                        <a:spcBef>
                          <a:spcPts val="0"/>
                        </a:spcBef>
                        <a:spcAft>
                          <a:spcPts val="0"/>
                        </a:spcAft>
                      </a:pPr>
                      <a:r>
                        <a:rPr lang="en-US" sz="1600" b="1" dirty="0" smtClean="0">
                          <a:effectLst/>
                          <a:latin typeface="Times New Roman" pitchFamily="18" charset="0"/>
                          <a:cs typeface="Times New Roman" pitchFamily="18" charset="0"/>
                        </a:rPr>
                        <a:t>Total childbirth</a:t>
                      </a:r>
                      <a:r>
                        <a:rPr lang="en-US" sz="1600" b="1" baseline="0" dirty="0" smtClean="0">
                          <a:effectLst/>
                          <a:latin typeface="Times New Roman" pitchFamily="18" charset="0"/>
                          <a:cs typeface="Times New Roman" pitchFamily="18" charset="0"/>
                        </a:rPr>
                        <a:t> </a:t>
                      </a:r>
                      <a:r>
                        <a:rPr lang="en-US" sz="1600" b="1" dirty="0" smtClean="0">
                          <a:effectLst/>
                          <a:latin typeface="Times New Roman" pitchFamily="18" charset="0"/>
                          <a:cs typeface="Times New Roman" pitchFamily="18" charset="0"/>
                        </a:rPr>
                        <a:t>caring</a:t>
                      </a:r>
                      <a:endParaRPr lang="en-US" sz="16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rtl="0">
                        <a:lnSpc>
                          <a:spcPct val="140000"/>
                        </a:lnSpc>
                        <a:spcBef>
                          <a:spcPts val="0"/>
                        </a:spcBef>
                        <a:spcAft>
                          <a:spcPts val="0"/>
                        </a:spcAft>
                      </a:pPr>
                      <a:r>
                        <a:rPr lang="en-US" sz="1600" b="1" dirty="0">
                          <a:effectLst/>
                          <a:latin typeface="Times New Roman" pitchFamily="18" charset="0"/>
                          <a:cs typeface="Times New Roman" pitchFamily="18" charset="0"/>
                        </a:rPr>
                        <a:t>4.22</a:t>
                      </a:r>
                      <a:endParaRPr lang="en-US" sz="16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rtl="0">
                        <a:lnSpc>
                          <a:spcPct val="140000"/>
                        </a:lnSpc>
                        <a:spcBef>
                          <a:spcPts val="0"/>
                        </a:spcBef>
                        <a:spcAft>
                          <a:spcPts val="0"/>
                        </a:spcAft>
                      </a:pPr>
                      <a:r>
                        <a:rPr lang="en-US" sz="1600" b="1" dirty="0" smtClean="0">
                          <a:effectLst/>
                          <a:latin typeface="Times New Roman" pitchFamily="18" charset="0"/>
                          <a:cs typeface="Times New Roman" pitchFamily="18" charset="0"/>
                        </a:rPr>
                        <a:t>0.62</a:t>
                      </a:r>
                      <a:endParaRPr lang="en-US" sz="1600" b="1"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4" name="مستطيل 3"/>
          <p:cNvSpPr/>
          <p:nvPr/>
        </p:nvSpPr>
        <p:spPr>
          <a:xfrm>
            <a:off x="1172854" y="5579824"/>
            <a:ext cx="7776864" cy="700576"/>
          </a:xfrm>
          <a:prstGeom prst="rect">
            <a:avLst/>
          </a:prstGeom>
        </p:spPr>
        <p:txBody>
          <a:bodyPr wrap="square">
            <a:spAutoFit/>
          </a:bodyPr>
          <a:lstStyle/>
          <a:p>
            <a:pPr marL="285750" indent="-285750" algn="l" rtl="0">
              <a:lnSpc>
                <a:spcPct val="130000"/>
              </a:lnSpc>
              <a:buFont typeface="Wingdings" pitchFamily="2" charset="2"/>
              <a:buChar char="v"/>
            </a:pPr>
            <a:r>
              <a:rPr lang="en-US" sz="1600" dirty="0" smtClean="0">
                <a:latin typeface="Times New Roman" pitchFamily="18" charset="0"/>
                <a:cs typeface="Times New Roman" pitchFamily="18" charset="0"/>
              </a:rPr>
              <a:t>General mean score of the women satisfaction with nurses caring behaviours during childbirth stage was 4.22 (SD=0.62) out of 5.</a:t>
            </a:r>
            <a:endParaRPr lang="en-US" sz="1600" dirty="0">
              <a:latin typeface="Times New Roman" pitchFamily="18" charset="0"/>
              <a:cs typeface="Times New Roman" pitchFamily="18" charset="0"/>
            </a:endParaRPr>
          </a:p>
        </p:txBody>
      </p:sp>
      <p:sp>
        <p:nvSpPr>
          <p:cNvPr id="6" name="مستطيل 5"/>
          <p:cNvSpPr/>
          <p:nvPr/>
        </p:nvSpPr>
        <p:spPr>
          <a:xfrm>
            <a:off x="3779911" y="116632"/>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01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115616" y="1268760"/>
            <a:ext cx="7776864" cy="710066"/>
          </a:xfrm>
          <a:prstGeom prst="rect">
            <a:avLst/>
          </a:prstGeom>
        </p:spPr>
        <p:txBody>
          <a:bodyPr wrap="square">
            <a:spAutoFit/>
          </a:bodyPr>
          <a:lstStyle/>
          <a:p>
            <a:pPr algn="l" rtl="0">
              <a:lnSpc>
                <a:spcPct val="140000"/>
              </a:lnSpc>
            </a:pPr>
            <a:r>
              <a:rPr lang="en-US" b="1" u="sng" dirty="0">
                <a:solidFill>
                  <a:prstClr val="black"/>
                </a:solidFill>
                <a:latin typeface="Times New Roman" pitchFamily="18" charset="0"/>
                <a:cs typeface="Times New Roman" pitchFamily="18" charset="0"/>
              </a:rPr>
              <a:t>Table </a:t>
            </a:r>
            <a:r>
              <a:rPr lang="en-US" b="1" u="sng" dirty="0" smtClean="0">
                <a:solidFill>
                  <a:prstClr val="black"/>
                </a:solidFill>
                <a:latin typeface="Times New Roman" pitchFamily="18" charset="0"/>
                <a:cs typeface="Times New Roman" pitchFamily="18" charset="0"/>
              </a:rPr>
              <a:t>5.  Ranking </a:t>
            </a:r>
            <a:r>
              <a:rPr lang="en-US" b="1" u="sng" dirty="0">
                <a:solidFill>
                  <a:prstClr val="black"/>
                </a:solidFill>
                <a:latin typeface="Times New Roman" pitchFamily="18" charset="0"/>
                <a:cs typeface="Times New Roman" pitchFamily="18" charset="0"/>
              </a:rPr>
              <a:t>of caring behaviours subscales for </a:t>
            </a:r>
            <a:r>
              <a:rPr lang="en-US" b="1" u="sng" dirty="0" smtClean="0">
                <a:solidFill>
                  <a:prstClr val="black"/>
                </a:solidFill>
                <a:latin typeface="Times New Roman" pitchFamily="18" charset="0"/>
                <a:cs typeface="Times New Roman" pitchFamily="18" charset="0"/>
              </a:rPr>
              <a:t>postnatal stage (n=422) </a:t>
            </a:r>
            <a:r>
              <a:rPr lang="en-US" b="1" u="sng" dirty="0">
                <a:solidFill>
                  <a:prstClr val="black"/>
                </a:solidFill>
                <a:latin typeface="Times New Roman" pitchFamily="18" charset="0"/>
                <a:cs typeface="Times New Roman" pitchFamily="18" charset="0"/>
              </a:rPr>
              <a:t/>
            </a:r>
            <a:br>
              <a:rPr lang="en-US" b="1" u="sng" dirty="0">
                <a:solidFill>
                  <a:prstClr val="black"/>
                </a:solidFill>
                <a:latin typeface="Times New Roman" pitchFamily="18" charset="0"/>
                <a:cs typeface="Times New Roman" pitchFamily="18" charset="0"/>
              </a:rPr>
            </a:br>
            <a:endParaRPr lang="en-US" sz="1200" u="sng" dirty="0">
              <a:solidFill>
                <a:prstClr val="black"/>
              </a:solidFill>
              <a:latin typeface="Times New Roman" pitchFamily="18" charset="0"/>
              <a:ea typeface="Times New Roman"/>
              <a:cs typeface="Times New Roman" pitchFamily="18" charset="0"/>
            </a:endParaRPr>
          </a:p>
        </p:txBody>
      </p:sp>
      <p:graphicFrame>
        <p:nvGraphicFramePr>
          <p:cNvPr id="2" name="جدول 1"/>
          <p:cNvGraphicFramePr>
            <a:graphicFrameLocks noGrp="1"/>
          </p:cNvGraphicFramePr>
          <p:nvPr>
            <p:extLst>
              <p:ext uri="{D42A27DB-BD31-4B8C-83A1-F6EECF244321}">
                <p14:modId xmlns:p14="http://schemas.microsoft.com/office/powerpoint/2010/main" val="2123260842"/>
              </p:ext>
            </p:extLst>
          </p:nvPr>
        </p:nvGraphicFramePr>
        <p:xfrm>
          <a:off x="1187624" y="2060848"/>
          <a:ext cx="7704856" cy="3307080"/>
        </p:xfrm>
        <a:graphic>
          <a:graphicData uri="http://schemas.openxmlformats.org/drawingml/2006/table">
            <a:tbl>
              <a:tblPr firstRow="1" firstCol="1" bandRow="1">
                <a:tableStyleId>{7E9639D4-E3E2-4D34-9284-5A2195B3D0D7}</a:tableStyleId>
              </a:tblPr>
              <a:tblGrid>
                <a:gridCol w="814937"/>
                <a:gridCol w="4889620"/>
                <a:gridCol w="1037192"/>
                <a:gridCol w="963107"/>
              </a:tblGrid>
              <a:tr h="0">
                <a:tc>
                  <a:txBody>
                    <a:bodyPr/>
                    <a:lstStyle/>
                    <a:p>
                      <a:pPr marL="0" marR="0" algn="l" rtl="0">
                        <a:lnSpc>
                          <a:spcPct val="140000"/>
                        </a:lnSpc>
                        <a:spcBef>
                          <a:spcPts val="0"/>
                        </a:spcBef>
                        <a:spcAft>
                          <a:spcPts val="0"/>
                        </a:spcAft>
                      </a:pPr>
                      <a:r>
                        <a:rPr lang="en-US" sz="1800" b="1" i="0" dirty="0">
                          <a:effectLst/>
                          <a:latin typeface="Times New Roman" pitchFamily="18" charset="0"/>
                          <a:cs typeface="Times New Roman" pitchFamily="18" charset="0"/>
                        </a:rPr>
                        <a:t>Rank</a:t>
                      </a:r>
                      <a:endParaRPr lang="en-US" sz="18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c>
                  <a:txBody>
                    <a:bodyPr/>
                    <a:lstStyle/>
                    <a:p>
                      <a:pPr marL="0" marR="0" algn="l" rtl="0">
                        <a:lnSpc>
                          <a:spcPct val="140000"/>
                        </a:lnSpc>
                        <a:spcBef>
                          <a:spcPts val="0"/>
                        </a:spcBef>
                        <a:spcAft>
                          <a:spcPts val="0"/>
                        </a:spcAft>
                      </a:pPr>
                      <a:r>
                        <a:rPr lang="en-US" sz="1800" b="1" i="0" dirty="0" smtClean="0">
                          <a:effectLst/>
                          <a:latin typeface="Times New Roman" pitchFamily="18" charset="0"/>
                          <a:cs typeface="Times New Roman" pitchFamily="18" charset="0"/>
                        </a:rPr>
                        <a:t>Subscales</a:t>
                      </a:r>
                      <a:endParaRPr lang="en-US" sz="18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c>
                  <a:txBody>
                    <a:bodyPr/>
                    <a:lstStyle/>
                    <a:p>
                      <a:pPr marL="0" marR="0" algn="l" rtl="0">
                        <a:lnSpc>
                          <a:spcPct val="140000"/>
                        </a:lnSpc>
                        <a:spcBef>
                          <a:spcPts val="0"/>
                        </a:spcBef>
                        <a:spcAft>
                          <a:spcPts val="0"/>
                        </a:spcAft>
                      </a:pPr>
                      <a:r>
                        <a:rPr lang="en-US" sz="1800" b="1" i="0" dirty="0">
                          <a:effectLst/>
                          <a:latin typeface="Times New Roman" pitchFamily="18" charset="0"/>
                          <a:cs typeface="Times New Roman" pitchFamily="18" charset="0"/>
                        </a:rPr>
                        <a:t>Mean</a:t>
                      </a:r>
                      <a:endParaRPr lang="en-US" sz="18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c>
                  <a:txBody>
                    <a:bodyPr/>
                    <a:lstStyle/>
                    <a:p>
                      <a:pPr marL="0" marR="0" algn="l" rtl="0">
                        <a:lnSpc>
                          <a:spcPct val="140000"/>
                        </a:lnSpc>
                        <a:spcBef>
                          <a:spcPts val="0"/>
                        </a:spcBef>
                        <a:spcAft>
                          <a:spcPts val="0"/>
                        </a:spcAft>
                      </a:pPr>
                      <a:r>
                        <a:rPr lang="en-US" sz="1800" b="1" i="0" dirty="0" smtClean="0">
                          <a:effectLst/>
                          <a:latin typeface="Times New Roman" pitchFamily="18" charset="0"/>
                          <a:cs typeface="Times New Roman" pitchFamily="18" charset="0"/>
                        </a:rPr>
                        <a:t>SD</a:t>
                      </a:r>
                      <a:br>
                        <a:rPr lang="en-US" sz="1800" b="1" i="0" dirty="0" smtClean="0">
                          <a:effectLst/>
                          <a:latin typeface="Times New Roman" pitchFamily="18" charset="0"/>
                          <a:cs typeface="Times New Roman" pitchFamily="18" charset="0"/>
                        </a:rPr>
                      </a:br>
                      <a:endParaRPr lang="en-US" sz="900" b="1" i="0" dirty="0">
                        <a:effectLst/>
                        <a:latin typeface="Times New Roman" pitchFamily="18" charset="0"/>
                        <a:ea typeface="Times New Roman"/>
                        <a:cs typeface="Times New Roman" pitchFamily="18" charset="0"/>
                      </a:endParaRPr>
                    </a:p>
                  </a:txBody>
                  <a:tcPr marL="68580" marR="68580" marT="0" marB="0">
                    <a:lnB w="9525" cap="flat" cmpd="sng" algn="ctr">
                      <a:noFill/>
                      <a:prstDash val="solid"/>
                    </a:lnB>
                    <a:solidFill>
                      <a:schemeClr val="tx1">
                        <a:lumMod val="65000"/>
                        <a:lumOff val="35000"/>
                      </a:schemeClr>
                    </a:solidFill>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1</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cs typeface="Times New Roman" pitchFamily="18" charset="0"/>
                        </a:rPr>
                        <a:t>Human respect</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smtClean="0">
                          <a:effectLst/>
                          <a:highlight>
                            <a:srgbClr val="00FF00"/>
                          </a:highlight>
                          <a:latin typeface="Times New Roman"/>
                          <a:ea typeface="Calibri"/>
                          <a:cs typeface="Arial"/>
                        </a:rPr>
                        <a:t>4.56</a:t>
                      </a:r>
                      <a:endParaRPr lang="en-US" sz="1600" dirty="0">
                        <a:effectLst/>
                        <a:latin typeface="Calibri"/>
                        <a:ea typeface="Calibri"/>
                        <a:cs typeface="Arial"/>
                      </a:endParaRPr>
                    </a:p>
                  </a:txBody>
                  <a:tcPr marL="68580" marR="68580" marT="9525"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smtClean="0">
                          <a:effectLst/>
                          <a:highlight>
                            <a:srgbClr val="00FF00"/>
                          </a:highlight>
                          <a:latin typeface="Times New Roman"/>
                          <a:ea typeface="Calibri"/>
                          <a:cs typeface="Arial"/>
                        </a:rPr>
                        <a:t>0.71</a:t>
                      </a:r>
                      <a:endParaRPr lang="en-US" sz="1600" dirty="0">
                        <a:effectLst/>
                        <a:latin typeface="Calibri"/>
                        <a:ea typeface="Calibri"/>
                        <a:cs typeface="Arial"/>
                      </a:endParaRPr>
                    </a:p>
                  </a:txBody>
                  <a:tcPr marL="68580" marR="68580" marT="9525"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a:effectLst/>
                          <a:latin typeface="Times New Roman" pitchFamily="18" charset="0"/>
                          <a:cs typeface="Times New Roman" pitchFamily="18" charset="0"/>
                        </a:rPr>
                        <a:t>2</a:t>
                      </a:r>
                      <a:endParaRPr lang="en-US" sz="160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cs typeface="Times New Roman" pitchFamily="18" charset="0"/>
                        </a:rPr>
                        <a:t>Affiliations needs</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4.54</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0.81</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a:effectLst/>
                          <a:latin typeface="Times New Roman" pitchFamily="18" charset="0"/>
                          <a:cs typeface="Times New Roman" pitchFamily="18" charset="0"/>
                        </a:rPr>
                        <a:t>3</a:t>
                      </a:r>
                      <a:endParaRPr lang="en-US" sz="160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ea typeface="Times New Roman"/>
                          <a:cs typeface="Times New Roman" pitchFamily="18" charset="0"/>
                        </a:rPr>
                        <a:t>Accessible</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4.48</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0.71</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4</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indent="0" algn="l" defTabSz="914400" rtl="0" eaLnBrk="1" fontAlgn="auto" latinLnBrk="0" hangingPunct="1">
                        <a:lnSpc>
                          <a:spcPct val="140000"/>
                        </a:lnSpc>
                        <a:spcBef>
                          <a:spcPts val="0"/>
                        </a:spcBef>
                        <a:spcAft>
                          <a:spcPts val="0"/>
                        </a:spcAft>
                        <a:buClrTx/>
                        <a:buSzTx/>
                        <a:buFontTx/>
                        <a:buNone/>
                        <a:tabLst/>
                        <a:defRPr/>
                      </a:pPr>
                      <a:r>
                        <a:rPr lang="en-US" sz="1600" b="0" dirty="0" smtClean="0">
                          <a:effectLst/>
                          <a:latin typeface="Times New Roman" pitchFamily="18" charset="0"/>
                          <a:cs typeface="Times New Roman" pitchFamily="18" charset="0"/>
                        </a:rPr>
                        <a:t>Healing environment</a:t>
                      </a:r>
                      <a:endParaRPr lang="en-US" sz="1600" b="0" dirty="0" smtClean="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ea typeface="Times New Roman"/>
                          <a:cs typeface="Times New Roman" pitchFamily="18" charset="0"/>
                        </a:rPr>
                        <a:t>4.33</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ea typeface="Times New Roman"/>
                          <a:cs typeface="Times New Roman" pitchFamily="18" charset="0"/>
                        </a:rPr>
                        <a:t>0.90</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5</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cs typeface="Times New Roman" pitchFamily="18" charset="0"/>
                        </a:rPr>
                        <a:t>Monitor</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4.31</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0.73</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marL="0" marR="0" algn="l" rtl="0">
                        <a:lnSpc>
                          <a:spcPct val="140000"/>
                        </a:lnSpc>
                        <a:spcBef>
                          <a:spcPts val="0"/>
                        </a:spcBef>
                        <a:spcAft>
                          <a:spcPts val="0"/>
                        </a:spcAft>
                      </a:pPr>
                      <a:r>
                        <a:rPr lang="en-US" sz="1600" dirty="0">
                          <a:effectLst/>
                          <a:latin typeface="Times New Roman" pitchFamily="18" charset="0"/>
                          <a:cs typeface="Times New Roman" pitchFamily="18" charset="0"/>
                        </a:rPr>
                        <a:t>6</a:t>
                      </a:r>
                      <a:endParaRPr lang="en-US" sz="16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cs typeface="Times New Roman" pitchFamily="18" charset="0"/>
                        </a:rPr>
                        <a:t>Explain</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ea typeface="+mn-ea"/>
                          <a:cs typeface="Times New Roman" pitchFamily="18" charset="0"/>
                        </a:rPr>
                        <a:t>3.84</a:t>
                      </a:r>
                      <a:endParaRPr lang="en-US" sz="16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40000"/>
                        </a:lnSpc>
                        <a:spcBef>
                          <a:spcPts val="0"/>
                        </a:spcBef>
                        <a:spcAft>
                          <a:spcPts val="0"/>
                        </a:spcAft>
                      </a:pPr>
                      <a:r>
                        <a:rPr lang="en-US" sz="1600" dirty="0" smtClean="0">
                          <a:effectLst/>
                          <a:latin typeface="Times New Roman" pitchFamily="18" charset="0"/>
                          <a:cs typeface="Times New Roman" pitchFamily="18" charset="0"/>
                        </a:rPr>
                        <a:t>0.80</a:t>
                      </a:r>
                      <a:endParaRPr lang="en-US" sz="16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l"/>
                      <a:r>
                        <a:rPr lang="en-US" dirty="0" smtClean="0">
                          <a:latin typeface="Times New Roman" pitchFamily="18" charset="0"/>
                          <a:cs typeface="Times New Roman" pitchFamily="18" charset="0"/>
                        </a:rPr>
                        <a:t>7</a:t>
                      </a:r>
                      <a:endParaRPr lang="ar-SY" dirty="0">
                        <a:latin typeface="Times New Roman" pitchFamily="18" charset="0"/>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28600" marR="0" algn="l" rtl="0">
                        <a:lnSpc>
                          <a:spcPct val="140000"/>
                        </a:lnSpc>
                        <a:spcBef>
                          <a:spcPts val="0"/>
                        </a:spcBef>
                        <a:spcAft>
                          <a:spcPts val="0"/>
                        </a:spcAft>
                      </a:pPr>
                      <a:r>
                        <a:rPr lang="en-US" sz="1600" b="0" dirty="0" smtClean="0">
                          <a:effectLst/>
                          <a:latin typeface="Times New Roman" pitchFamily="18" charset="0"/>
                          <a:ea typeface="+mn-ea"/>
                          <a:cs typeface="Times New Roman" pitchFamily="18" charset="0"/>
                        </a:rPr>
                        <a:t>Comfort</a:t>
                      </a:r>
                      <a:endParaRPr lang="en-US" sz="16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smtClean="0">
                          <a:effectLst/>
                          <a:highlight>
                            <a:srgbClr val="FFFF00"/>
                          </a:highlight>
                          <a:latin typeface="Times New Roman"/>
                          <a:ea typeface="Calibri"/>
                          <a:cs typeface="Arial"/>
                        </a:rPr>
                        <a:t>3.19</a:t>
                      </a:r>
                      <a:endParaRPr lang="en-US" sz="1600" dirty="0">
                        <a:effectLst/>
                        <a:latin typeface="Calibri"/>
                        <a:ea typeface="Calibri"/>
                        <a:cs typeface="Arial"/>
                      </a:endParaRPr>
                    </a:p>
                  </a:txBody>
                  <a:tcPr marL="68580" marR="68580" marT="9525"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15000"/>
                        </a:lnSpc>
                        <a:spcBef>
                          <a:spcPts val="0"/>
                        </a:spcBef>
                        <a:spcAft>
                          <a:spcPts val="1000"/>
                        </a:spcAft>
                      </a:pPr>
                      <a:r>
                        <a:rPr lang="en-US" sz="1600" dirty="0" smtClean="0">
                          <a:effectLst/>
                          <a:highlight>
                            <a:srgbClr val="FFFF00"/>
                          </a:highlight>
                          <a:latin typeface="Times New Roman"/>
                          <a:ea typeface="Calibri"/>
                          <a:cs typeface="Arial"/>
                        </a:rPr>
                        <a:t>0.64</a:t>
                      </a:r>
                      <a:endParaRPr lang="en-US" sz="1600" dirty="0">
                        <a:effectLst/>
                        <a:latin typeface="Calibri"/>
                        <a:ea typeface="Calibri"/>
                        <a:cs typeface="Arial"/>
                      </a:endParaRPr>
                    </a:p>
                  </a:txBody>
                  <a:tcPr marL="68580" marR="68580" marT="9525"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gridSpan="2">
                  <a:txBody>
                    <a:bodyPr/>
                    <a:lstStyle/>
                    <a:p>
                      <a:pPr algn="l"/>
                      <a:r>
                        <a:rPr lang="en-US" sz="1600" dirty="0" smtClean="0">
                          <a:latin typeface="Times New Roman" pitchFamily="18" charset="0"/>
                          <a:cs typeface="Times New Roman" pitchFamily="18" charset="0"/>
                        </a:rPr>
                        <a:t>               Total postnatal caring</a:t>
                      </a:r>
                      <a:endParaRPr lang="ar-SY" sz="1600" dirty="0">
                        <a:latin typeface="Times New Roman" pitchFamily="18" charset="0"/>
                        <a:cs typeface="Times New Roman" pitchFamily="18" charset="0"/>
                      </a:endParaRPr>
                    </a:p>
                  </a:txBody>
                  <a:tcPr marL="68580" marR="68580" marT="0" marB="0">
                    <a:lnL w="9525" cap="flat" cmpd="sng" algn="ctr">
                      <a:noFill/>
                      <a:prstDash val="solid"/>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228600" marR="0" algn="l" rtl="0">
                        <a:lnSpc>
                          <a:spcPct val="140000"/>
                        </a:lnSpc>
                        <a:spcBef>
                          <a:spcPts val="0"/>
                        </a:spcBef>
                        <a:spcAft>
                          <a:spcPts val="0"/>
                        </a:spcAft>
                      </a:pPr>
                      <a:endParaRPr lang="en-US" sz="1600" b="0" dirty="0">
                        <a:effectLst/>
                        <a:latin typeface="Times New Roman" pitchFamily="18" charset="0"/>
                        <a:ea typeface="Times New Roman"/>
                        <a:cs typeface="Times New Roman" pitchFamily="18" charset="0"/>
                      </a:endParaRPr>
                    </a:p>
                  </a:txBody>
                  <a:tcPr marL="68580" marR="68580" marT="0" marB="0"/>
                </a:tc>
                <a:tc>
                  <a:txBody>
                    <a:bodyPr/>
                    <a:lstStyle/>
                    <a:p>
                      <a:pPr marL="0" marR="0" algn="l" rtl="0">
                        <a:lnSpc>
                          <a:spcPct val="140000"/>
                        </a:lnSpc>
                        <a:spcBef>
                          <a:spcPts val="0"/>
                        </a:spcBef>
                        <a:spcAft>
                          <a:spcPts val="0"/>
                        </a:spcAft>
                      </a:pPr>
                      <a:r>
                        <a:rPr lang="en-US" sz="1600" b="1" dirty="0" smtClean="0">
                          <a:effectLst/>
                          <a:latin typeface="Times New Roman" pitchFamily="18" charset="0"/>
                          <a:cs typeface="Times New Roman" pitchFamily="18" charset="0"/>
                        </a:rPr>
                        <a:t>4.11</a:t>
                      </a:r>
                      <a:endParaRPr lang="en-US" sz="16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l" rtl="0">
                        <a:lnSpc>
                          <a:spcPct val="140000"/>
                        </a:lnSpc>
                        <a:spcBef>
                          <a:spcPts val="0"/>
                        </a:spcBef>
                        <a:spcAft>
                          <a:spcPts val="0"/>
                        </a:spcAft>
                      </a:pPr>
                      <a:r>
                        <a:rPr lang="en-US" sz="1600" b="1" dirty="0" smtClean="0">
                          <a:effectLst/>
                          <a:latin typeface="Times New Roman" pitchFamily="18" charset="0"/>
                          <a:cs typeface="Times New Roman" pitchFamily="18" charset="0"/>
                        </a:rPr>
                        <a:t>0.62</a:t>
                      </a:r>
                      <a:endParaRPr lang="en-US" sz="1600" b="1"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4" name="مستطيل 3"/>
          <p:cNvSpPr/>
          <p:nvPr/>
        </p:nvSpPr>
        <p:spPr>
          <a:xfrm>
            <a:off x="1115616" y="5579824"/>
            <a:ext cx="7776864" cy="700576"/>
          </a:xfrm>
          <a:prstGeom prst="rect">
            <a:avLst/>
          </a:prstGeom>
        </p:spPr>
        <p:txBody>
          <a:bodyPr wrap="square">
            <a:spAutoFit/>
          </a:bodyPr>
          <a:lstStyle/>
          <a:p>
            <a:pPr marL="285750" indent="-285750" algn="l" rtl="0">
              <a:lnSpc>
                <a:spcPct val="130000"/>
              </a:lnSpc>
              <a:buFont typeface="Wingdings" pitchFamily="2" charset="2"/>
              <a:buChar char="v"/>
            </a:pPr>
            <a:r>
              <a:rPr lang="en-US" sz="1600" dirty="0" smtClean="0">
                <a:latin typeface="Times New Roman" pitchFamily="18" charset="0"/>
                <a:cs typeface="Times New Roman" pitchFamily="18" charset="0"/>
              </a:rPr>
              <a:t>General mean score of the women satisfaction with nurses caring behaviours during postnatal stage was 4.11 (SD=0.62) out of 5.</a:t>
            </a:r>
            <a:endParaRPr lang="en-US" sz="1600" dirty="0">
              <a:latin typeface="Times New Roman" pitchFamily="18" charset="0"/>
              <a:cs typeface="Times New Roman" pitchFamily="18" charset="0"/>
            </a:endParaRPr>
          </a:p>
        </p:txBody>
      </p:sp>
      <p:sp>
        <p:nvSpPr>
          <p:cNvPr id="6" name="مستطيل 5"/>
          <p:cNvSpPr/>
          <p:nvPr/>
        </p:nvSpPr>
        <p:spPr>
          <a:xfrm>
            <a:off x="3779911" y="116632"/>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066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p:nvPr>
            <p:extLst>
              <p:ext uri="{D42A27DB-BD31-4B8C-83A1-F6EECF244321}">
                <p14:modId xmlns:p14="http://schemas.microsoft.com/office/powerpoint/2010/main" val="3298093794"/>
              </p:ext>
            </p:extLst>
          </p:nvPr>
        </p:nvGraphicFramePr>
        <p:xfrm>
          <a:off x="395536" y="1340768"/>
          <a:ext cx="835292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مستطيل 4"/>
          <p:cNvSpPr/>
          <p:nvPr/>
        </p:nvSpPr>
        <p:spPr>
          <a:xfrm>
            <a:off x="323528" y="546749"/>
            <a:ext cx="813690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rtl="0"/>
            <a:r>
              <a:rPr lang="en-US" sz="1600" b="1" i="1" dirty="0">
                <a:latin typeface="Times New Roman" pitchFamily="18" charset="0"/>
                <a:cs typeface="Times New Roman" pitchFamily="18" charset="0"/>
              </a:rPr>
              <a:t>Figure </a:t>
            </a:r>
            <a:r>
              <a:rPr lang="en-US" sz="1600" b="1" i="1" dirty="0" smtClean="0">
                <a:latin typeface="Times New Roman" pitchFamily="18" charset="0"/>
                <a:cs typeface="Times New Roman" pitchFamily="18" charset="0"/>
              </a:rPr>
              <a:t>2.  </a:t>
            </a:r>
            <a:r>
              <a:rPr lang="en-US" sz="1600" i="1" dirty="0" smtClean="0">
                <a:latin typeface="Times New Roman" pitchFamily="18" charset="0"/>
                <a:cs typeface="Times New Roman" pitchFamily="18" charset="0"/>
              </a:rPr>
              <a:t>Average </a:t>
            </a:r>
            <a:r>
              <a:rPr lang="en-US" sz="1600" i="1" dirty="0">
                <a:latin typeface="Times New Roman" pitchFamily="18" charset="0"/>
                <a:cs typeface="Times New Roman" pitchFamily="18" charset="0"/>
              </a:rPr>
              <a:t>response on women satisfaction of nurses caring </a:t>
            </a:r>
            <a:r>
              <a:rPr lang="en-US" sz="1600" i="1" dirty="0" smtClean="0">
                <a:latin typeface="Times New Roman" pitchFamily="18" charset="0"/>
                <a:cs typeface="Times New Roman" pitchFamily="18" charset="0"/>
              </a:rPr>
              <a:t>subscales</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24266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971935570"/>
              </p:ext>
            </p:extLst>
          </p:nvPr>
        </p:nvGraphicFramePr>
        <p:xfrm>
          <a:off x="1189228" y="2060848"/>
          <a:ext cx="7535486" cy="4422870"/>
        </p:xfrm>
        <a:graphic>
          <a:graphicData uri="http://schemas.openxmlformats.org/drawingml/2006/table">
            <a:tbl>
              <a:tblPr firstRow="1" firstCol="1" bandRow="1">
                <a:tableStyleId>{7E9639D4-E3E2-4D34-9284-5A2195B3D0D7}</a:tableStyleId>
              </a:tblPr>
              <a:tblGrid>
                <a:gridCol w="4995691"/>
                <a:gridCol w="875792"/>
                <a:gridCol w="894278"/>
                <a:gridCol w="769725"/>
              </a:tblGrid>
              <a:tr h="544374">
                <a:tc>
                  <a:txBody>
                    <a:bodyPr/>
                    <a:lstStyle/>
                    <a:p>
                      <a:pPr marL="0" marR="0" algn="l" rtl="0">
                        <a:lnSpc>
                          <a:spcPct val="150000"/>
                        </a:lnSpc>
                        <a:spcBef>
                          <a:spcPts val="0"/>
                        </a:spcBef>
                        <a:spcAft>
                          <a:spcPts val="0"/>
                        </a:spcAft>
                      </a:pPr>
                      <a:r>
                        <a:rPr lang="en-US" sz="1600" b="1" i="0" dirty="0">
                          <a:effectLst/>
                          <a:latin typeface="Times New Roman" pitchFamily="18" charset="0"/>
                          <a:cs typeface="Times New Roman" pitchFamily="18" charset="0"/>
                        </a:rPr>
                        <a:t>Item </a:t>
                      </a:r>
                      <a:endParaRPr lang="en-US" sz="1400" b="1" i="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algn="l" rtl="0">
                        <a:lnSpc>
                          <a:spcPct val="150000"/>
                        </a:lnSpc>
                        <a:spcBef>
                          <a:spcPts val="0"/>
                        </a:spcBef>
                        <a:spcAft>
                          <a:spcPts val="0"/>
                        </a:spcAft>
                      </a:pPr>
                      <a:r>
                        <a:rPr lang="en-US" sz="1600" b="1" i="0" dirty="0">
                          <a:effectLst/>
                          <a:latin typeface="Times New Roman" pitchFamily="18" charset="0"/>
                          <a:cs typeface="Times New Roman" pitchFamily="18" charset="0"/>
                        </a:rPr>
                        <a:t>Rank</a:t>
                      </a:r>
                      <a:endParaRPr lang="en-US" sz="1400" b="1" i="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algn="l" rtl="0">
                        <a:lnSpc>
                          <a:spcPct val="150000"/>
                        </a:lnSpc>
                        <a:spcBef>
                          <a:spcPts val="0"/>
                        </a:spcBef>
                        <a:spcAft>
                          <a:spcPts val="0"/>
                        </a:spcAft>
                      </a:pPr>
                      <a:r>
                        <a:rPr lang="en-US" sz="1600" b="1" i="0" dirty="0">
                          <a:effectLst/>
                          <a:latin typeface="Times New Roman" pitchFamily="18" charset="0"/>
                          <a:cs typeface="Times New Roman" pitchFamily="18" charset="0"/>
                        </a:rPr>
                        <a:t>Mean</a:t>
                      </a:r>
                      <a:endParaRPr lang="en-US" sz="1400" b="1" i="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algn="l" rtl="0">
                        <a:lnSpc>
                          <a:spcPct val="150000"/>
                        </a:lnSpc>
                        <a:spcBef>
                          <a:spcPts val="0"/>
                        </a:spcBef>
                        <a:spcAft>
                          <a:spcPts val="0"/>
                        </a:spcAft>
                      </a:pPr>
                      <a:r>
                        <a:rPr lang="en-US" sz="1600" b="1" i="0" dirty="0" smtClean="0">
                          <a:effectLst/>
                          <a:latin typeface="Times New Roman" pitchFamily="18" charset="0"/>
                          <a:cs typeface="Times New Roman" pitchFamily="18" charset="0"/>
                        </a:rPr>
                        <a:t>SD</a:t>
                      </a:r>
                      <a:br>
                        <a:rPr lang="en-US" sz="1600" b="1" i="0" dirty="0" smtClean="0">
                          <a:effectLst/>
                          <a:latin typeface="Times New Roman" pitchFamily="18" charset="0"/>
                          <a:cs typeface="Times New Roman" pitchFamily="18" charset="0"/>
                        </a:rPr>
                      </a:br>
                      <a:endParaRPr lang="en-US" sz="900" b="1" i="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267106">
                <a:tc>
                  <a:txBody>
                    <a:bodyPr/>
                    <a:lstStyle/>
                    <a:p>
                      <a:pPr marL="0" marR="0" algn="l" rtl="0">
                        <a:lnSpc>
                          <a:spcPct val="115000"/>
                        </a:lnSpc>
                        <a:spcBef>
                          <a:spcPts val="0"/>
                        </a:spcBef>
                        <a:spcAft>
                          <a:spcPts val="1000"/>
                        </a:spcAft>
                      </a:pPr>
                      <a:r>
                        <a:rPr lang="en-US" sz="1600" b="1" u="sng" dirty="0" smtClean="0">
                          <a:effectLst/>
                          <a:highlight>
                            <a:srgbClr val="00FF00"/>
                          </a:highlight>
                          <a:latin typeface="Times New Roman" pitchFamily="18" charset="0"/>
                          <a:ea typeface="Calibri"/>
                          <a:cs typeface="Times New Roman" pitchFamily="18" charset="0"/>
                        </a:rPr>
                        <a:t>Highest Scores</a:t>
                      </a:r>
                      <a:endParaRPr lang="en-US" sz="1600" u="sng"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200">
                          <a:effectLst/>
                          <a:latin typeface="Times New Roman" pitchFamily="18" charset="0"/>
                          <a:cs typeface="Times New Roman" pitchFamily="18" charset="0"/>
                        </a:rPr>
                        <a:t> </a:t>
                      </a:r>
                      <a:endParaRPr lang="en-US" sz="110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200">
                          <a:effectLst/>
                          <a:latin typeface="Times New Roman" pitchFamily="18" charset="0"/>
                          <a:cs typeface="Times New Roman" pitchFamily="18" charset="0"/>
                        </a:rPr>
                        <a:t> </a:t>
                      </a:r>
                      <a:endParaRPr lang="en-US" sz="110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200" dirty="0">
                          <a:effectLst/>
                          <a:latin typeface="Times New Roman" pitchFamily="18" charset="0"/>
                          <a:cs typeface="Times New Roman" pitchFamily="18" charset="0"/>
                        </a:rPr>
                        <a:t> </a:t>
                      </a:r>
                      <a:endParaRPr lang="en-US" sz="11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304849">
                <a:tc>
                  <a:txBody>
                    <a:bodyPr/>
                    <a:lstStyle/>
                    <a:p>
                      <a:pPr marL="0" marR="0" algn="l" rtl="0">
                        <a:lnSpc>
                          <a:spcPct val="150000"/>
                        </a:lnSpc>
                        <a:spcBef>
                          <a:spcPts val="0"/>
                        </a:spcBef>
                        <a:spcAft>
                          <a:spcPts val="0"/>
                        </a:spcAft>
                      </a:pPr>
                      <a:r>
                        <a:rPr lang="en-US" sz="1400" b="0" u="none" dirty="0" smtClean="0">
                          <a:effectLst/>
                          <a:latin typeface="Times New Roman" pitchFamily="18" charset="0"/>
                          <a:cs typeface="Times New Roman" pitchFamily="18" charset="0"/>
                        </a:rPr>
                        <a:t>Nurses express </a:t>
                      </a:r>
                      <a:r>
                        <a:rPr lang="en-US" sz="1400" b="0" u="none" dirty="0">
                          <a:effectLst/>
                          <a:latin typeface="Times New Roman" pitchFamily="18" charset="0"/>
                          <a:cs typeface="Times New Roman" pitchFamily="18" charset="0"/>
                        </a:rPr>
                        <a:t>concern about my overall situation</a:t>
                      </a:r>
                      <a:endParaRPr lang="en-US" sz="1200" b="0" u="none"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u="none" dirty="0">
                          <a:effectLst/>
                          <a:latin typeface="Times New Roman" pitchFamily="18" charset="0"/>
                          <a:cs typeface="Times New Roman" pitchFamily="18" charset="0"/>
                        </a:rPr>
                        <a:t>1</a:t>
                      </a:r>
                      <a:endParaRPr lang="en-US" sz="1200" b="1" u="none"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algn="l" rtl="0">
                        <a:lnSpc>
                          <a:spcPct val="150000"/>
                        </a:lnSpc>
                        <a:spcBef>
                          <a:spcPts val="0"/>
                        </a:spcBef>
                        <a:spcAft>
                          <a:spcPts val="0"/>
                        </a:spcAft>
                      </a:pPr>
                      <a:r>
                        <a:rPr lang="en-US" sz="1400" b="1" u="none" dirty="0">
                          <a:effectLst/>
                          <a:latin typeface="Times New Roman" pitchFamily="18" charset="0"/>
                          <a:cs typeface="Times New Roman" pitchFamily="18" charset="0"/>
                        </a:rPr>
                        <a:t>4.54</a:t>
                      </a:r>
                      <a:endParaRPr lang="en-US" sz="1200" b="1" u="none"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u="none" dirty="0">
                          <a:effectLst/>
                          <a:latin typeface="Times New Roman" pitchFamily="18" charset="0"/>
                          <a:cs typeface="Times New Roman" pitchFamily="18" charset="0"/>
                        </a:rPr>
                        <a:t>0.87</a:t>
                      </a:r>
                      <a:endParaRPr lang="en-US" sz="1200" b="1" u="none"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4849">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treat </a:t>
                      </a:r>
                      <a:r>
                        <a:rPr lang="en-US" sz="1400" b="0" dirty="0">
                          <a:effectLst/>
                          <a:latin typeface="Times New Roman" pitchFamily="18" charset="0"/>
                          <a:cs typeface="Times New Roman" pitchFamily="18" charset="0"/>
                        </a:rPr>
                        <a:t>me with respect</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a:effectLst/>
                          <a:latin typeface="Times New Roman" pitchFamily="18" charset="0"/>
                          <a:cs typeface="Times New Roman" pitchFamily="18" charset="0"/>
                        </a:rPr>
                        <a:t>2</a:t>
                      </a:r>
                      <a:endParaRPr lang="en-US" sz="12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a:effectLst/>
                          <a:latin typeface="Times New Roman" pitchFamily="18" charset="0"/>
                          <a:cs typeface="Times New Roman" pitchFamily="18" charset="0"/>
                        </a:rPr>
                        <a:t>4.54</a:t>
                      </a:r>
                      <a:endParaRPr lang="en-US" sz="120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a:effectLst/>
                          <a:latin typeface="Times New Roman" pitchFamily="18" charset="0"/>
                          <a:cs typeface="Times New Roman" pitchFamily="18" charset="0"/>
                        </a:rPr>
                        <a:t>1.00</a:t>
                      </a:r>
                      <a:endParaRPr lang="en-US" sz="120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4849">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listen </a:t>
                      </a:r>
                      <a:r>
                        <a:rPr lang="en-US" sz="1400" b="0" dirty="0">
                          <a:effectLst/>
                          <a:latin typeface="Times New Roman" pitchFamily="18" charset="0"/>
                          <a:cs typeface="Times New Roman" pitchFamily="18" charset="0"/>
                        </a:rPr>
                        <a:t>to me attentively during antenatal visits </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a:effectLst/>
                          <a:latin typeface="Times New Roman" pitchFamily="18" charset="0"/>
                          <a:cs typeface="Times New Roman" pitchFamily="18" charset="0"/>
                        </a:rPr>
                        <a:t>3</a:t>
                      </a:r>
                      <a:endParaRPr lang="en-US" sz="12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a:effectLst/>
                          <a:latin typeface="Times New Roman" pitchFamily="18" charset="0"/>
                          <a:cs typeface="Times New Roman" pitchFamily="18" charset="0"/>
                        </a:rPr>
                        <a:t>4.52</a:t>
                      </a:r>
                      <a:endParaRPr lang="en-US" sz="12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a:effectLst/>
                          <a:latin typeface="Times New Roman" pitchFamily="18" charset="0"/>
                          <a:cs typeface="Times New Roman" pitchFamily="18" charset="0"/>
                        </a:rPr>
                        <a:t>0.84</a:t>
                      </a:r>
                      <a:endParaRPr lang="en-US" sz="120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4849">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Nurses give me a good physical care</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ea typeface="Times New Roman"/>
                          <a:cs typeface="Times New Roman" pitchFamily="18" charset="0"/>
                        </a:rPr>
                        <a:t>4</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ea typeface="Times New Roman"/>
                          <a:cs typeface="Times New Roman" pitchFamily="18" charset="0"/>
                        </a:rPr>
                        <a:t>4.52</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ea typeface="Times New Roman"/>
                          <a:cs typeface="Times New Roman" pitchFamily="18" charset="0"/>
                        </a:rPr>
                        <a:t>0.83</a:t>
                      </a:r>
                      <a:endParaRPr lang="en-US" sz="14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4849">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give </a:t>
                      </a:r>
                      <a:r>
                        <a:rPr lang="en-US" sz="1400" b="0" dirty="0">
                          <a:effectLst/>
                          <a:latin typeface="Times New Roman" pitchFamily="18" charset="0"/>
                          <a:cs typeface="Times New Roman" pitchFamily="18" charset="0"/>
                        </a:rPr>
                        <a:t>an adequate information about my situation</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cs typeface="Times New Roman" pitchFamily="18" charset="0"/>
                        </a:rPr>
                        <a:t>5</a:t>
                      </a:r>
                      <a:endParaRPr lang="en-US" sz="12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a:effectLst/>
                          <a:latin typeface="Times New Roman" pitchFamily="18" charset="0"/>
                          <a:cs typeface="Times New Roman" pitchFamily="18" charset="0"/>
                        </a:rPr>
                        <a:t>4.50</a:t>
                      </a:r>
                      <a:endParaRPr lang="en-US" sz="12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a:effectLst/>
                          <a:latin typeface="Times New Roman" pitchFamily="18" charset="0"/>
                          <a:cs typeface="Times New Roman" pitchFamily="18" charset="0"/>
                        </a:rPr>
                        <a:t>0.73</a:t>
                      </a:r>
                      <a:endParaRPr lang="en-US" sz="12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4849">
                <a:tc>
                  <a:txBody>
                    <a:bodyPr/>
                    <a:lstStyle/>
                    <a:p>
                      <a:pPr marL="0" marR="0" algn="l" rtl="0">
                        <a:lnSpc>
                          <a:spcPct val="115000"/>
                        </a:lnSpc>
                        <a:spcBef>
                          <a:spcPts val="0"/>
                        </a:spcBef>
                        <a:spcAft>
                          <a:spcPts val="1000"/>
                        </a:spcAft>
                      </a:pPr>
                      <a:r>
                        <a:rPr lang="en-US" sz="1600" b="1" u="sng" dirty="0" smtClean="0">
                          <a:effectLst/>
                          <a:highlight>
                            <a:srgbClr val="FFFF00"/>
                          </a:highlight>
                          <a:latin typeface="Times New Roman"/>
                          <a:ea typeface="Calibri"/>
                          <a:cs typeface="Arial"/>
                        </a:rPr>
                        <a:t>Lowest Scores</a:t>
                      </a:r>
                      <a:endParaRPr lang="en-US" sz="1100" u="sng" dirty="0" smtClean="0">
                        <a:effectLst/>
                        <a:latin typeface="Calibri"/>
                        <a:ea typeface="Calibri"/>
                        <a:cs typeface="Arial"/>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a:effectLst/>
                          <a:latin typeface="Times New Roman" pitchFamily="18" charset="0"/>
                          <a:cs typeface="Times New Roman" pitchFamily="18" charset="0"/>
                        </a:rPr>
                        <a:t> </a:t>
                      </a:r>
                      <a:endParaRPr lang="en-US" sz="12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a:effectLst/>
                          <a:latin typeface="Times New Roman" pitchFamily="18" charset="0"/>
                          <a:cs typeface="Times New Roman" pitchFamily="18" charset="0"/>
                        </a:rPr>
                        <a:t> </a:t>
                      </a:r>
                      <a:endParaRPr lang="en-US" sz="12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a:effectLst/>
                          <a:latin typeface="Times New Roman" pitchFamily="18" charset="0"/>
                          <a:cs typeface="Times New Roman" pitchFamily="18" charset="0"/>
                        </a:rPr>
                        <a:t> </a:t>
                      </a:r>
                      <a:endParaRPr lang="en-US" sz="120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4849">
                <a:tc>
                  <a:txBody>
                    <a:bodyPr/>
                    <a:lstStyle/>
                    <a:p>
                      <a:pPr marL="0" marR="0" algn="l" rtl="0">
                        <a:lnSpc>
                          <a:spcPct val="150000"/>
                        </a:lnSpc>
                        <a:spcBef>
                          <a:spcPts val="0"/>
                        </a:spcBef>
                        <a:spcAft>
                          <a:spcPts val="0"/>
                        </a:spcAft>
                        <a:tabLst>
                          <a:tab pos="3162300" algn="l"/>
                        </a:tabLst>
                      </a:pPr>
                      <a:r>
                        <a:rPr lang="en-US" sz="1400" b="0" u="none" dirty="0" smtClean="0">
                          <a:effectLst/>
                          <a:latin typeface="Times New Roman" pitchFamily="18" charset="0"/>
                          <a:cs typeface="Times New Roman" pitchFamily="18" charset="0"/>
                        </a:rPr>
                        <a:t>Nurses ask </a:t>
                      </a:r>
                      <a:r>
                        <a:rPr lang="en-US" sz="1400" b="0" u="none" dirty="0">
                          <a:effectLst/>
                          <a:latin typeface="Times New Roman" pitchFamily="18" charset="0"/>
                          <a:cs typeface="Times New Roman" pitchFamily="18" charset="0"/>
                        </a:rPr>
                        <a:t>me what name I prefer to be called	</a:t>
                      </a:r>
                      <a:endParaRPr lang="en-US" sz="1200" b="0" u="none"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algn="l" rtl="0">
                        <a:lnSpc>
                          <a:spcPct val="150000"/>
                        </a:lnSpc>
                        <a:spcBef>
                          <a:spcPts val="0"/>
                        </a:spcBef>
                        <a:spcAft>
                          <a:spcPts val="0"/>
                        </a:spcAft>
                      </a:pPr>
                      <a:r>
                        <a:rPr lang="en-US" sz="1400" b="1" u="none" dirty="0">
                          <a:effectLst/>
                          <a:latin typeface="Times New Roman" pitchFamily="18" charset="0"/>
                          <a:cs typeface="Times New Roman" pitchFamily="18" charset="0"/>
                        </a:rPr>
                        <a:t>1</a:t>
                      </a:r>
                      <a:endParaRPr lang="en-US" sz="1200" b="1" u="none"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0" algn="l" rtl="0">
                        <a:lnSpc>
                          <a:spcPct val="150000"/>
                        </a:lnSpc>
                        <a:spcBef>
                          <a:spcPts val="0"/>
                        </a:spcBef>
                        <a:spcAft>
                          <a:spcPts val="0"/>
                        </a:spcAft>
                      </a:pPr>
                      <a:r>
                        <a:rPr lang="en-US" sz="1400" b="1" u="none" dirty="0">
                          <a:effectLst/>
                          <a:latin typeface="Times New Roman" pitchFamily="18" charset="0"/>
                          <a:cs typeface="Times New Roman" pitchFamily="18" charset="0"/>
                        </a:rPr>
                        <a:t>2.26</a:t>
                      </a:r>
                      <a:endParaRPr lang="en-US" sz="1200" b="1" u="none"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u="none" dirty="0">
                          <a:effectLst/>
                          <a:latin typeface="Times New Roman" pitchFamily="18" charset="0"/>
                          <a:cs typeface="Times New Roman" pitchFamily="18" charset="0"/>
                        </a:rPr>
                        <a:t>1.21</a:t>
                      </a:r>
                      <a:endParaRPr lang="en-US" sz="1200" b="1" u="none"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4849">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introduce </a:t>
                      </a:r>
                      <a:r>
                        <a:rPr lang="en-US" sz="1400" b="0" dirty="0">
                          <a:effectLst/>
                          <a:latin typeface="Times New Roman" pitchFamily="18" charset="0"/>
                          <a:cs typeface="Times New Roman" pitchFamily="18" charset="0"/>
                        </a:rPr>
                        <a:t>themselves and tell me what they do</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a:effectLst/>
                          <a:latin typeface="Times New Roman" pitchFamily="18" charset="0"/>
                          <a:cs typeface="Times New Roman" pitchFamily="18" charset="0"/>
                        </a:rPr>
                        <a:t>2</a:t>
                      </a:r>
                      <a:endParaRPr lang="en-US" sz="12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a:effectLst/>
                          <a:latin typeface="Times New Roman" pitchFamily="18" charset="0"/>
                          <a:cs typeface="Times New Roman" pitchFamily="18" charset="0"/>
                        </a:rPr>
                        <a:t>3.38</a:t>
                      </a:r>
                      <a:endParaRPr lang="en-US" sz="12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a:effectLst/>
                          <a:latin typeface="Times New Roman" pitchFamily="18" charset="0"/>
                          <a:cs typeface="Times New Roman" pitchFamily="18" charset="0"/>
                        </a:rPr>
                        <a:t>1.33</a:t>
                      </a:r>
                      <a:endParaRPr lang="en-US" sz="120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4849">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Nurses sit down</a:t>
                      </a:r>
                      <a:r>
                        <a:rPr lang="en-US" sz="1400" b="0" baseline="0" dirty="0" smtClean="0">
                          <a:effectLst/>
                          <a:latin typeface="Times New Roman" pitchFamily="18" charset="0"/>
                          <a:ea typeface="Times New Roman"/>
                          <a:cs typeface="Times New Roman" pitchFamily="18" charset="0"/>
                        </a:rPr>
                        <a:t> and talk to me</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ea typeface="Times New Roman"/>
                          <a:cs typeface="Times New Roman" pitchFamily="18" charset="0"/>
                        </a:rPr>
                        <a:t>3</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ea typeface="Times New Roman"/>
                          <a:cs typeface="Times New Roman" pitchFamily="18" charset="0"/>
                        </a:rPr>
                        <a:t>3.50</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ea typeface="Times New Roman"/>
                          <a:cs typeface="Times New Roman" pitchFamily="18" charset="0"/>
                        </a:rPr>
                        <a:t>1.11</a:t>
                      </a:r>
                      <a:endParaRPr lang="en-US" sz="14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5363">
                <a:tc>
                  <a:txBody>
                    <a:bodyPr/>
                    <a:lstStyle/>
                    <a:p>
                      <a:pPr marL="0" marR="0" algn="l" rtl="0">
                        <a:lnSpc>
                          <a:spcPct val="150000"/>
                        </a:lnSpc>
                        <a:spcBef>
                          <a:spcPts val="0"/>
                        </a:spcBef>
                        <a:spcAft>
                          <a:spcPts val="0"/>
                        </a:spcAft>
                      </a:pPr>
                      <a:r>
                        <a:rPr kumimoji="0" lang="en-US" sz="1400" b="0" kern="1200" dirty="0" smtClean="0">
                          <a:solidFill>
                            <a:schemeClr val="tx1"/>
                          </a:solidFill>
                          <a:effectLst/>
                          <a:latin typeface="Times New Roman" pitchFamily="18" charset="0"/>
                          <a:ea typeface="+mn-ea"/>
                          <a:cs typeface="Times New Roman" pitchFamily="18" charset="0"/>
                        </a:rPr>
                        <a:t>Nurses suggest me questions to be asked for doctor</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ea typeface="Times New Roman"/>
                          <a:cs typeface="Times New Roman" pitchFamily="18" charset="0"/>
                        </a:rPr>
                        <a:t>4</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ea typeface="Times New Roman"/>
                          <a:cs typeface="Times New Roman" pitchFamily="18" charset="0"/>
                        </a:rPr>
                        <a:t>3.58</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dirty="0" smtClean="0">
                          <a:effectLst/>
                          <a:latin typeface="Times New Roman" pitchFamily="18" charset="0"/>
                          <a:ea typeface="Times New Roman"/>
                          <a:cs typeface="Times New Roman" pitchFamily="18" charset="0"/>
                        </a:rPr>
                        <a:t>1.25</a:t>
                      </a:r>
                      <a:endParaRPr lang="en-US" sz="14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554">
                <a:tc>
                  <a:txBody>
                    <a:bodyPr/>
                    <a:lstStyle/>
                    <a:p>
                      <a:pPr marL="0" marR="0" algn="l" rtl="0">
                        <a:lnSpc>
                          <a:spcPct val="150000"/>
                        </a:lnSpc>
                        <a:spcBef>
                          <a:spcPts val="0"/>
                        </a:spcBef>
                        <a:spcAft>
                          <a:spcPts val="0"/>
                        </a:spcAft>
                      </a:pPr>
                      <a:r>
                        <a:rPr kumimoji="0" lang="en-US" sz="1400" b="0" kern="1200" dirty="0" smtClean="0">
                          <a:solidFill>
                            <a:schemeClr val="tx1"/>
                          </a:solidFill>
                          <a:effectLst/>
                          <a:latin typeface="Times New Roman" pitchFamily="18" charset="0"/>
                          <a:ea typeface="+mn-ea"/>
                          <a:cs typeface="Times New Roman" pitchFamily="18" charset="0"/>
                        </a:rPr>
                        <a:t>Privacy is maintained during examination in clinic</a:t>
                      </a:r>
                      <a:endParaRPr lang="en-US" sz="1400" b="0" dirty="0" smtClean="0">
                        <a:solidFill>
                          <a:sysClr val="windowText" lastClr="000000"/>
                        </a:solidFill>
                        <a:effectLst/>
                        <a:latin typeface="Times New Roman" pitchFamily="18" charset="0"/>
                        <a:cs typeface="Times New Roman" pitchFamily="18" charset="0"/>
                      </a:endParaRPr>
                    </a:p>
                  </a:txBody>
                  <a:tcPr marL="68580" marR="68580" marT="0" marB="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smtClean="0">
                          <a:latin typeface="Times New Roman" pitchFamily="18" charset="0"/>
                          <a:cs typeface="Times New Roman" pitchFamily="18" charset="0"/>
                        </a:rPr>
                        <a:t>5</a:t>
                      </a:r>
                      <a:endParaRPr lang="ar-SY" sz="1400" dirty="0">
                        <a:latin typeface="Times New Roman" pitchFamily="18" charset="0"/>
                        <a:cs typeface="Times New Roman" pitchFamily="18" charset="0"/>
                      </a:endParaRPr>
                    </a:p>
                  </a:txBody>
                  <a:tcPr marL="68580" marR="68580" marT="0" marB="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4.38</a:t>
                      </a:r>
                      <a:endParaRPr lang="ar-SY" sz="1400" dirty="0" smtClean="0">
                        <a:latin typeface="Times New Roman" pitchFamily="18" charset="0"/>
                        <a:cs typeface="Times New Roman" pitchFamily="18" charset="0"/>
                      </a:endParaRPr>
                    </a:p>
                  </a:txBody>
                  <a:tcPr marL="68580" marR="68580" marT="0" marB="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smtClean="0">
                          <a:latin typeface="Times New Roman" pitchFamily="18" charset="0"/>
                          <a:cs typeface="Times New Roman" pitchFamily="18" charset="0"/>
                        </a:rPr>
                        <a:t>0.81</a:t>
                      </a:r>
                      <a:endParaRPr lang="ar-SY" sz="1400" dirty="0">
                        <a:latin typeface="Times New Roman" pitchFamily="18" charset="0"/>
                        <a:cs typeface="Times New Roman" pitchFamily="18" charset="0"/>
                      </a:endParaRPr>
                    </a:p>
                  </a:txBody>
                  <a:tcPr marL="68580" marR="68580" marT="0" marB="0" anchor="ctr">
                    <a:lnL>
                      <a:noFill/>
                    </a:lnL>
                    <a:lnR w="9525" cap="flat" cmpd="sng" algn="ctr">
                      <a:noFill/>
                      <a:prstDash val="soli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مستطيل 4"/>
          <p:cNvSpPr/>
          <p:nvPr/>
        </p:nvSpPr>
        <p:spPr>
          <a:xfrm>
            <a:off x="1043608" y="1161618"/>
            <a:ext cx="7920880"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l" rtl="0"/>
            <a:r>
              <a:rPr lang="en-US" b="1" u="sng" dirty="0" smtClean="0">
                <a:latin typeface="Times New Roman" pitchFamily="18" charset="0"/>
                <a:cs typeface="Times New Roman" pitchFamily="18" charset="0"/>
              </a:rPr>
              <a:t>Table 6.  Rank </a:t>
            </a:r>
            <a:r>
              <a:rPr lang="en-US" b="1" u="sng" dirty="0">
                <a:latin typeface="Times New Roman" pitchFamily="18" charset="0"/>
                <a:cs typeface="Times New Roman" pitchFamily="18" charset="0"/>
              </a:rPr>
              <a:t>order the highest and lowest scores of nurses caring behaviours </a:t>
            </a:r>
            <a:r>
              <a:rPr lang="en-US" b="1" u="sng" dirty="0" smtClean="0">
                <a:latin typeface="Times New Roman" pitchFamily="18" charset="0"/>
                <a:cs typeface="Times New Roman" pitchFamily="18" charset="0"/>
              </a:rPr>
              <a:t>during  </a:t>
            </a:r>
            <a:r>
              <a:rPr lang="en-US" b="1" u="sng" dirty="0" smtClean="0">
                <a:solidFill>
                  <a:srgbClr val="C00000"/>
                </a:solidFill>
                <a:latin typeface="Times New Roman" pitchFamily="18" charset="0"/>
                <a:cs typeface="Times New Roman" pitchFamily="18" charset="0"/>
              </a:rPr>
              <a:t>antenatal stage </a:t>
            </a:r>
            <a:r>
              <a:rPr lang="en-US" b="1" u="sng" dirty="0" smtClean="0">
                <a:solidFill>
                  <a:schemeClr val="tx1"/>
                </a:solidFill>
                <a:latin typeface="Times New Roman" pitchFamily="18" charset="0"/>
                <a:cs typeface="Times New Roman" pitchFamily="18" charset="0"/>
              </a:rPr>
              <a:t>(n=422)</a:t>
            </a:r>
            <a:endParaRPr lang="en-US" u="sng" dirty="0">
              <a:solidFill>
                <a:schemeClr val="tx1"/>
              </a:solidFill>
              <a:latin typeface="Times New Roman" pitchFamily="18" charset="0"/>
              <a:cs typeface="Times New Roman" pitchFamily="18" charset="0"/>
            </a:endParaRPr>
          </a:p>
        </p:txBody>
      </p:sp>
      <p:sp>
        <p:nvSpPr>
          <p:cNvPr id="6" name="مستطيل 5"/>
          <p:cNvSpPr/>
          <p:nvPr/>
        </p:nvSpPr>
        <p:spPr>
          <a:xfrm>
            <a:off x="3779911" y="116632"/>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861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31839808"/>
              </p:ext>
            </p:extLst>
          </p:nvPr>
        </p:nvGraphicFramePr>
        <p:xfrm>
          <a:off x="1248559" y="1916832"/>
          <a:ext cx="7416824" cy="4692168"/>
        </p:xfrm>
        <a:graphic>
          <a:graphicData uri="http://schemas.openxmlformats.org/drawingml/2006/table">
            <a:tbl>
              <a:tblPr firstRow="1" firstCol="1" bandRow="1">
                <a:tableStyleId>{7E9639D4-E3E2-4D34-9284-5A2195B3D0D7}</a:tableStyleId>
              </a:tblPr>
              <a:tblGrid>
                <a:gridCol w="5186461"/>
                <a:gridCol w="802931"/>
                <a:gridCol w="828303"/>
                <a:gridCol w="599129"/>
              </a:tblGrid>
              <a:tr h="554266">
                <a:tc>
                  <a:txBody>
                    <a:bodyPr/>
                    <a:lstStyle/>
                    <a:p>
                      <a:pPr marL="0" marR="0" algn="l" rtl="0">
                        <a:lnSpc>
                          <a:spcPct val="150000"/>
                        </a:lnSpc>
                        <a:spcBef>
                          <a:spcPts val="0"/>
                        </a:spcBef>
                        <a:spcAft>
                          <a:spcPts val="0"/>
                        </a:spcAft>
                      </a:pPr>
                      <a:r>
                        <a:rPr lang="en-US" sz="1600" b="1" i="0" dirty="0">
                          <a:effectLst/>
                          <a:latin typeface="Times New Roman" pitchFamily="18" charset="0"/>
                          <a:cs typeface="Times New Roman" pitchFamily="18" charset="0"/>
                        </a:rPr>
                        <a:t>Item </a:t>
                      </a:r>
                      <a:endParaRPr lang="en-US" sz="1400" b="1" i="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algn="l" rtl="0">
                        <a:lnSpc>
                          <a:spcPct val="150000"/>
                        </a:lnSpc>
                        <a:spcBef>
                          <a:spcPts val="0"/>
                        </a:spcBef>
                        <a:spcAft>
                          <a:spcPts val="0"/>
                        </a:spcAft>
                      </a:pPr>
                      <a:r>
                        <a:rPr lang="en-US" sz="1600" b="1" i="0" dirty="0">
                          <a:effectLst/>
                          <a:latin typeface="Times New Roman" pitchFamily="18" charset="0"/>
                          <a:cs typeface="Times New Roman" pitchFamily="18" charset="0"/>
                        </a:rPr>
                        <a:t>Rank</a:t>
                      </a:r>
                      <a:endParaRPr lang="en-US" sz="1400" b="1" i="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algn="l" rtl="0">
                        <a:lnSpc>
                          <a:spcPct val="150000"/>
                        </a:lnSpc>
                        <a:spcBef>
                          <a:spcPts val="0"/>
                        </a:spcBef>
                        <a:spcAft>
                          <a:spcPts val="0"/>
                        </a:spcAft>
                      </a:pPr>
                      <a:r>
                        <a:rPr lang="en-US" sz="1600" b="1" i="0" dirty="0">
                          <a:effectLst/>
                          <a:latin typeface="Times New Roman" pitchFamily="18" charset="0"/>
                          <a:cs typeface="Times New Roman" pitchFamily="18" charset="0"/>
                        </a:rPr>
                        <a:t>Mean</a:t>
                      </a:r>
                      <a:endParaRPr lang="en-US" sz="1400" b="1" i="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algn="l" rtl="0">
                        <a:lnSpc>
                          <a:spcPct val="150000"/>
                        </a:lnSpc>
                        <a:spcBef>
                          <a:spcPts val="0"/>
                        </a:spcBef>
                        <a:spcAft>
                          <a:spcPts val="0"/>
                        </a:spcAft>
                      </a:pPr>
                      <a:r>
                        <a:rPr lang="en-US" sz="1600" b="1" i="0" dirty="0" smtClean="0">
                          <a:effectLst/>
                          <a:latin typeface="Times New Roman" pitchFamily="18" charset="0"/>
                          <a:cs typeface="Times New Roman" pitchFamily="18" charset="0"/>
                        </a:rPr>
                        <a:t>SD</a:t>
                      </a:r>
                      <a:br>
                        <a:rPr lang="en-US" sz="1600" b="1" i="0" dirty="0" smtClean="0">
                          <a:effectLst/>
                          <a:latin typeface="Times New Roman" pitchFamily="18" charset="0"/>
                          <a:cs typeface="Times New Roman" pitchFamily="18" charset="0"/>
                        </a:rPr>
                      </a:br>
                      <a:endParaRPr lang="en-US" sz="900" b="1" i="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27196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600" b="1" i="0" u="sng" strike="noStrike" kern="1200" cap="none" spc="0" normalizeH="0" baseline="0" noProof="0" dirty="0" smtClean="0">
                          <a:ln>
                            <a:noFill/>
                          </a:ln>
                          <a:solidFill>
                            <a:prstClr val="black"/>
                          </a:solidFill>
                          <a:effectLst/>
                          <a:highlight>
                            <a:srgbClr val="00FF00"/>
                          </a:highlight>
                          <a:uLnTx/>
                          <a:uFillTx/>
                          <a:latin typeface="Times New Roman" pitchFamily="18" charset="0"/>
                          <a:ea typeface="Calibri"/>
                          <a:cs typeface="Times New Roman" pitchFamily="18" charset="0"/>
                        </a:rPr>
                        <a:t>Highest Scores</a:t>
                      </a:r>
                      <a:endParaRPr kumimoji="0" lang="en-US" sz="1600" b="1" i="0" u="sng"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68580" marR="68580" marT="0" marB="0">
                    <a:lnL>
                      <a:noFill/>
                    </a:lnL>
                    <a:lnR>
                      <a:noFill/>
                    </a:lnR>
                    <a:lnT w="952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200" dirty="0">
                          <a:effectLst/>
                          <a:latin typeface="Times New Roman" pitchFamily="18" charset="0"/>
                          <a:cs typeface="Times New Roman" pitchFamily="18" charset="0"/>
                        </a:rPr>
                        <a:t> </a:t>
                      </a:r>
                      <a:endParaRPr lang="en-US" sz="11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200" dirty="0">
                          <a:effectLst/>
                          <a:latin typeface="Times New Roman" pitchFamily="18" charset="0"/>
                          <a:cs typeface="Times New Roman" pitchFamily="18" charset="0"/>
                        </a:rPr>
                        <a:t> </a:t>
                      </a:r>
                      <a:endParaRPr lang="en-US" sz="11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200" dirty="0">
                          <a:effectLst/>
                          <a:latin typeface="Times New Roman" pitchFamily="18" charset="0"/>
                          <a:cs typeface="Times New Roman" pitchFamily="18" charset="0"/>
                        </a:rPr>
                        <a:t> </a:t>
                      </a:r>
                      <a:endParaRPr lang="en-US" sz="11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310389">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know </a:t>
                      </a:r>
                      <a:r>
                        <a:rPr lang="en-US" sz="1400" b="0" dirty="0">
                          <a:effectLst/>
                          <a:latin typeface="Times New Roman" pitchFamily="18" charset="0"/>
                          <a:cs typeface="Times New Roman" pitchFamily="18" charset="0"/>
                        </a:rPr>
                        <a:t>how to give (shots, I.V.s, etc)</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1</a:t>
                      </a:r>
                      <a:endParaRPr lang="en-US" sz="12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4.70</a:t>
                      </a:r>
                      <a:endParaRPr lang="en-US" sz="12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0.61</a:t>
                      </a:r>
                      <a:endParaRPr lang="en-US" sz="1200" b="1"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0389">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Nurses know how to handle equipment </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2</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4.65</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0.67</a:t>
                      </a:r>
                      <a:endParaRPr lang="en-US" sz="14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0389">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give </a:t>
                      </a:r>
                      <a:r>
                        <a:rPr lang="en-US" sz="1400" b="0" dirty="0">
                          <a:effectLst/>
                          <a:latin typeface="Times New Roman" pitchFamily="18" charset="0"/>
                          <a:cs typeface="Times New Roman" pitchFamily="18" charset="0"/>
                        </a:rPr>
                        <a:t>me treatment and medication on time</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3</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4.60</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a:effectLst/>
                          <a:latin typeface="Times New Roman" pitchFamily="18" charset="0"/>
                          <a:cs typeface="Times New Roman" pitchFamily="18" charset="0"/>
                        </a:rPr>
                        <a:t>0.69</a:t>
                      </a:r>
                      <a:endParaRPr lang="en-US" sz="1200" b="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0389">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know </a:t>
                      </a:r>
                      <a:r>
                        <a:rPr lang="en-US" sz="1400" b="0" dirty="0">
                          <a:effectLst/>
                          <a:latin typeface="Times New Roman" pitchFamily="18" charset="0"/>
                          <a:cs typeface="Times New Roman" pitchFamily="18" charset="0"/>
                        </a:rPr>
                        <a:t>what they are doing in the childbirth process</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4</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4.57</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0.68</a:t>
                      </a:r>
                      <a:endParaRPr lang="en-US" sz="12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65584">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Give </a:t>
                      </a:r>
                      <a:r>
                        <a:rPr lang="en-US" sz="1400" b="0" dirty="0">
                          <a:effectLst/>
                          <a:latin typeface="Times New Roman" pitchFamily="18" charset="0"/>
                          <a:cs typeface="Times New Roman" pitchFamily="18" charset="0"/>
                        </a:rPr>
                        <a:t>me medication to relief labor pain as prescribed by doctors</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5</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4.54</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0.72</a:t>
                      </a:r>
                      <a:br>
                        <a:rPr lang="en-US" sz="1400" b="0" dirty="0" smtClean="0">
                          <a:effectLst/>
                          <a:latin typeface="Times New Roman" pitchFamily="18" charset="0"/>
                          <a:cs typeface="Times New Roman" pitchFamily="18" charset="0"/>
                        </a:rPr>
                      </a:br>
                      <a:endParaRPr lang="en-US" sz="7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03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600" b="1" i="0" u="sng" strike="noStrike" kern="1200" cap="none" spc="0" normalizeH="0" baseline="0" noProof="0" dirty="0" smtClean="0">
                          <a:ln>
                            <a:noFill/>
                          </a:ln>
                          <a:solidFill>
                            <a:prstClr val="black"/>
                          </a:solidFill>
                          <a:effectLst/>
                          <a:highlight>
                            <a:srgbClr val="FFFF00"/>
                          </a:highlight>
                          <a:uLnTx/>
                          <a:uFillTx/>
                          <a:latin typeface="Times New Roman"/>
                          <a:ea typeface="Calibri"/>
                          <a:cs typeface="Arial"/>
                        </a:rPr>
                        <a:t>Lowest Scores</a:t>
                      </a:r>
                      <a:endParaRPr kumimoji="0" lang="en-US" sz="1100" b="1" i="0" u="sng" strike="noStrike" kern="1200" cap="none" spc="0" normalizeH="0" baseline="0" noProof="0" dirty="0" smtClean="0">
                        <a:ln>
                          <a:noFill/>
                        </a:ln>
                        <a:solidFill>
                          <a:prstClr val="black"/>
                        </a:solidFill>
                        <a:effectLst/>
                        <a:uLnTx/>
                        <a:uFillTx/>
                        <a:latin typeface="Calibri"/>
                        <a:ea typeface="Calibri"/>
                        <a:cs typeface="Arial"/>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a:effectLst/>
                          <a:latin typeface="Times New Roman" pitchFamily="18" charset="0"/>
                          <a:cs typeface="Times New Roman" pitchFamily="18" charset="0"/>
                        </a:rPr>
                        <a:t> </a:t>
                      </a:r>
                      <a:endParaRPr lang="en-US" sz="1200" b="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a:effectLst/>
                          <a:latin typeface="Times New Roman" pitchFamily="18" charset="0"/>
                          <a:cs typeface="Times New Roman" pitchFamily="18" charset="0"/>
                        </a:rPr>
                        <a:t> </a:t>
                      </a:r>
                      <a:endParaRPr lang="en-US" sz="1200" b="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 </a:t>
                      </a:r>
                      <a:endParaRPr lang="en-US" sz="12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0389">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a:t>
                      </a:r>
                      <a:r>
                        <a:rPr lang="en-US" sz="1400" b="0" baseline="0" dirty="0" smtClean="0">
                          <a:effectLst/>
                          <a:latin typeface="Times New Roman" pitchFamily="18" charset="0"/>
                          <a:cs typeface="Times New Roman" pitchFamily="18" charset="0"/>
                        </a:rPr>
                        <a:t> e</a:t>
                      </a:r>
                      <a:r>
                        <a:rPr lang="en-US" sz="1400" b="0" dirty="0" smtClean="0">
                          <a:effectLst/>
                          <a:latin typeface="Times New Roman" pitchFamily="18" charset="0"/>
                          <a:cs typeface="Times New Roman" pitchFamily="18" charset="0"/>
                        </a:rPr>
                        <a:t>ncourage </a:t>
                      </a:r>
                      <a:r>
                        <a:rPr lang="en-US" sz="1400" b="0" dirty="0">
                          <a:effectLst/>
                          <a:latin typeface="Times New Roman" pitchFamily="18" charset="0"/>
                          <a:cs typeface="Times New Roman" pitchFamily="18" charset="0"/>
                        </a:rPr>
                        <a:t>me to talk about how I feel</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1</a:t>
                      </a:r>
                      <a:endParaRPr lang="en-US" sz="12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3.16</a:t>
                      </a:r>
                      <a:endParaRPr lang="en-US" sz="12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1.50</a:t>
                      </a:r>
                      <a:endParaRPr lang="en-US" sz="1200" b="1"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0389">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a:t>
                      </a:r>
                      <a:r>
                        <a:rPr lang="en-US" sz="1400" b="0" baseline="0" dirty="0" smtClean="0">
                          <a:effectLst/>
                          <a:latin typeface="Times New Roman" pitchFamily="18" charset="0"/>
                          <a:cs typeface="Times New Roman" pitchFamily="18" charset="0"/>
                        </a:rPr>
                        <a:t> u</a:t>
                      </a:r>
                      <a:r>
                        <a:rPr lang="en-US" sz="1400" b="0" dirty="0" smtClean="0">
                          <a:effectLst/>
                          <a:latin typeface="Times New Roman" pitchFamily="18" charset="0"/>
                          <a:cs typeface="Times New Roman" pitchFamily="18" charset="0"/>
                        </a:rPr>
                        <a:t>sed </a:t>
                      </a:r>
                      <a:r>
                        <a:rPr lang="en-US" sz="1400" b="0" dirty="0">
                          <a:effectLst/>
                          <a:latin typeface="Times New Roman" pitchFamily="18" charset="0"/>
                          <a:cs typeface="Times New Roman" pitchFamily="18" charset="0"/>
                        </a:rPr>
                        <a:t>to comfort me when I feel upset</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2</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3.53</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1.43</a:t>
                      </a:r>
                      <a:endParaRPr lang="en-US" sz="12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0389">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Nurses consider</a:t>
                      </a:r>
                      <a:r>
                        <a:rPr lang="en-US" sz="1400" b="0" baseline="0" dirty="0" smtClean="0">
                          <a:effectLst/>
                          <a:latin typeface="Times New Roman" pitchFamily="18" charset="0"/>
                          <a:ea typeface="Times New Roman"/>
                          <a:cs typeface="Times New Roman" pitchFamily="18" charset="0"/>
                        </a:rPr>
                        <a:t> my spiritual needs</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3</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3.60</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1.47</a:t>
                      </a:r>
                      <a:endParaRPr lang="en-US" sz="14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73254">
                <a:tc>
                  <a:txBody>
                    <a:bodyPr/>
                    <a:lstStyle/>
                    <a:p>
                      <a:pPr marL="0" marR="0" algn="l" rtl="0">
                        <a:lnSpc>
                          <a:spcPct val="150000"/>
                        </a:lnSpc>
                        <a:spcBef>
                          <a:spcPts val="0"/>
                        </a:spcBef>
                        <a:spcAft>
                          <a:spcPts val="0"/>
                        </a:spcAft>
                      </a:pPr>
                      <a:r>
                        <a:rPr kumimoji="0" lang="en-US" sz="1400" b="0" kern="1200" dirty="0" smtClean="0">
                          <a:solidFill>
                            <a:schemeClr val="tx1"/>
                          </a:solidFill>
                          <a:effectLst/>
                          <a:latin typeface="Times New Roman" pitchFamily="18" charset="0"/>
                          <a:ea typeface="+mn-ea"/>
                          <a:cs typeface="Times New Roman" pitchFamily="18" charset="0"/>
                        </a:rPr>
                        <a:t>Nurses provide me emotional support during childbirth</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4</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4.37</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0.90</a:t>
                      </a:r>
                      <a:endParaRPr lang="en-US" sz="14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79832">
                <a:tc>
                  <a:txBody>
                    <a:bodyPr/>
                    <a:lstStyle/>
                    <a:p>
                      <a:pPr marL="0" marR="0" algn="l" rtl="0">
                        <a:lnSpc>
                          <a:spcPct val="150000"/>
                        </a:lnSpc>
                        <a:spcBef>
                          <a:spcPts val="0"/>
                        </a:spcBef>
                        <a:spcAft>
                          <a:spcPts val="0"/>
                        </a:spcAft>
                      </a:pPr>
                      <a:r>
                        <a:rPr kumimoji="0" lang="en-US" sz="1400" b="0" kern="1200" dirty="0" smtClean="0">
                          <a:solidFill>
                            <a:schemeClr val="tx1"/>
                          </a:solidFill>
                          <a:effectLst/>
                          <a:latin typeface="Times New Roman" pitchFamily="18" charset="0"/>
                          <a:ea typeface="+mn-ea"/>
                          <a:cs typeface="Times New Roman" pitchFamily="18" charset="0"/>
                        </a:rPr>
                        <a:t>Nurses make me feel comfortable during childbirth</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5</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4.37</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0.78</a:t>
                      </a:r>
                      <a:endParaRPr lang="en-US" sz="5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مستطيل 4"/>
          <p:cNvSpPr/>
          <p:nvPr/>
        </p:nvSpPr>
        <p:spPr>
          <a:xfrm>
            <a:off x="1211823" y="1131876"/>
            <a:ext cx="7932177"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l" rtl="0"/>
            <a:r>
              <a:rPr lang="en-US" sz="1600" b="1" u="sng" dirty="0" smtClean="0">
                <a:latin typeface="Times New Roman" pitchFamily="18" charset="0"/>
                <a:cs typeface="Times New Roman" pitchFamily="18" charset="0"/>
              </a:rPr>
              <a:t>Table 7.  Rank order the highest and lowest scores of nurses caring behaviours during </a:t>
            </a:r>
            <a:r>
              <a:rPr lang="en-US" sz="1600" b="1" u="sng" dirty="0" smtClean="0">
                <a:solidFill>
                  <a:srgbClr val="C00000"/>
                </a:solidFill>
                <a:latin typeface="Times New Roman" pitchFamily="18" charset="0"/>
                <a:cs typeface="Times New Roman" pitchFamily="18" charset="0"/>
              </a:rPr>
              <a:t>childbirth stage </a:t>
            </a:r>
            <a:r>
              <a:rPr lang="en-US" sz="1600" b="1" u="sng" dirty="0" smtClean="0">
                <a:solidFill>
                  <a:schemeClr val="tx1"/>
                </a:solidFill>
                <a:latin typeface="Times New Roman" pitchFamily="18" charset="0"/>
                <a:cs typeface="Times New Roman" pitchFamily="18" charset="0"/>
              </a:rPr>
              <a:t>(n=422)</a:t>
            </a:r>
            <a:endParaRPr lang="en-US" sz="1600" u="sng" dirty="0">
              <a:solidFill>
                <a:schemeClr val="tx1"/>
              </a:solidFill>
              <a:latin typeface="Times New Roman" pitchFamily="18" charset="0"/>
              <a:cs typeface="Times New Roman" pitchFamily="18" charset="0"/>
            </a:endParaRPr>
          </a:p>
        </p:txBody>
      </p:sp>
      <p:sp>
        <p:nvSpPr>
          <p:cNvPr id="6" name="مستطيل 5"/>
          <p:cNvSpPr/>
          <p:nvPr/>
        </p:nvSpPr>
        <p:spPr>
          <a:xfrm>
            <a:off x="3779911" y="116632"/>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552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394400813"/>
              </p:ext>
            </p:extLst>
          </p:nvPr>
        </p:nvGraphicFramePr>
        <p:xfrm>
          <a:off x="1176505" y="1844824"/>
          <a:ext cx="7663203" cy="4620724"/>
        </p:xfrm>
        <a:graphic>
          <a:graphicData uri="http://schemas.openxmlformats.org/drawingml/2006/table">
            <a:tbl>
              <a:tblPr firstRow="1" firstCol="1" bandRow="1">
                <a:tableStyleId>{7E9639D4-E3E2-4D34-9284-5A2195B3D0D7}</a:tableStyleId>
              </a:tblPr>
              <a:tblGrid>
                <a:gridCol w="5339711"/>
                <a:gridCol w="792088"/>
                <a:gridCol w="792088"/>
                <a:gridCol w="739316"/>
              </a:tblGrid>
              <a:tr h="580141">
                <a:tc>
                  <a:txBody>
                    <a:bodyPr/>
                    <a:lstStyle/>
                    <a:p>
                      <a:pPr marL="0" marR="0" algn="l" rtl="0">
                        <a:lnSpc>
                          <a:spcPct val="150000"/>
                        </a:lnSpc>
                        <a:spcBef>
                          <a:spcPts val="0"/>
                        </a:spcBef>
                        <a:spcAft>
                          <a:spcPts val="0"/>
                        </a:spcAft>
                      </a:pPr>
                      <a:r>
                        <a:rPr lang="en-US" sz="1600" b="1" i="0" dirty="0">
                          <a:effectLst/>
                          <a:latin typeface="Times New Roman" pitchFamily="18" charset="0"/>
                          <a:cs typeface="Times New Roman" pitchFamily="18" charset="0"/>
                        </a:rPr>
                        <a:t>Item </a:t>
                      </a:r>
                      <a:endParaRPr lang="en-US" sz="1400" b="1" i="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algn="l" rtl="0">
                        <a:lnSpc>
                          <a:spcPct val="150000"/>
                        </a:lnSpc>
                        <a:spcBef>
                          <a:spcPts val="0"/>
                        </a:spcBef>
                        <a:spcAft>
                          <a:spcPts val="0"/>
                        </a:spcAft>
                      </a:pPr>
                      <a:r>
                        <a:rPr lang="en-US" sz="1600" b="1" i="0" dirty="0">
                          <a:effectLst/>
                          <a:latin typeface="Times New Roman" pitchFamily="18" charset="0"/>
                          <a:cs typeface="Times New Roman" pitchFamily="18" charset="0"/>
                        </a:rPr>
                        <a:t>Rank</a:t>
                      </a:r>
                      <a:endParaRPr lang="en-US" sz="1400" b="1" i="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algn="l" rtl="0">
                        <a:lnSpc>
                          <a:spcPct val="150000"/>
                        </a:lnSpc>
                        <a:spcBef>
                          <a:spcPts val="0"/>
                        </a:spcBef>
                        <a:spcAft>
                          <a:spcPts val="0"/>
                        </a:spcAft>
                      </a:pPr>
                      <a:r>
                        <a:rPr lang="en-US" sz="1600" b="1" i="0" dirty="0">
                          <a:effectLst/>
                          <a:latin typeface="Times New Roman" pitchFamily="18" charset="0"/>
                          <a:cs typeface="Times New Roman" pitchFamily="18" charset="0"/>
                        </a:rPr>
                        <a:t>Mean</a:t>
                      </a:r>
                      <a:endParaRPr lang="en-US" sz="1400" b="1" i="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algn="l" rtl="0">
                        <a:lnSpc>
                          <a:spcPct val="150000"/>
                        </a:lnSpc>
                        <a:spcBef>
                          <a:spcPts val="0"/>
                        </a:spcBef>
                        <a:spcAft>
                          <a:spcPts val="0"/>
                        </a:spcAft>
                      </a:pPr>
                      <a:r>
                        <a:rPr lang="en-US" sz="1600" b="1" i="0" dirty="0" smtClean="0">
                          <a:effectLst/>
                          <a:latin typeface="Times New Roman" pitchFamily="18" charset="0"/>
                          <a:cs typeface="Times New Roman" pitchFamily="18" charset="0"/>
                        </a:rPr>
                        <a:t>SD</a:t>
                      </a:r>
                      <a:br>
                        <a:rPr lang="en-US" sz="1600" b="1" i="0" dirty="0" smtClean="0">
                          <a:effectLst/>
                          <a:latin typeface="Times New Roman" pitchFamily="18" charset="0"/>
                          <a:cs typeface="Times New Roman" pitchFamily="18" charset="0"/>
                        </a:rPr>
                      </a:br>
                      <a:r>
                        <a:rPr lang="en-US" sz="900" b="1" i="0" dirty="0" smtClean="0">
                          <a:effectLst/>
                          <a:latin typeface="Times New Roman" pitchFamily="18" charset="0"/>
                          <a:cs typeface="Times New Roman" pitchFamily="18" charset="0"/>
                        </a:rPr>
                        <a:t/>
                      </a:r>
                      <a:br>
                        <a:rPr lang="en-US" sz="900" b="1" i="0" dirty="0" smtClean="0">
                          <a:effectLst/>
                          <a:latin typeface="Times New Roman" pitchFamily="18" charset="0"/>
                          <a:cs typeface="Times New Roman" pitchFamily="18" charset="0"/>
                        </a:rPr>
                      </a:br>
                      <a:endParaRPr lang="en-US" sz="100" b="1" i="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27370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600" b="1" i="0" u="sng" strike="noStrike" kern="1200" cap="none" spc="0" normalizeH="0" baseline="0" noProof="0" dirty="0" smtClean="0">
                          <a:ln>
                            <a:noFill/>
                          </a:ln>
                          <a:solidFill>
                            <a:prstClr val="black"/>
                          </a:solidFill>
                          <a:effectLst/>
                          <a:highlight>
                            <a:srgbClr val="00FF00"/>
                          </a:highlight>
                          <a:uLnTx/>
                          <a:uFillTx/>
                          <a:latin typeface="Times New Roman" pitchFamily="18" charset="0"/>
                          <a:ea typeface="Calibri"/>
                          <a:cs typeface="Times New Roman" pitchFamily="18" charset="0"/>
                        </a:rPr>
                        <a:t>Highest Scores</a:t>
                      </a:r>
                      <a:endParaRPr kumimoji="0" lang="en-US" sz="1600" b="1" i="0" u="sng"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68580" marR="68580" marT="0" marB="0">
                    <a:lnL>
                      <a:noFill/>
                    </a:lnL>
                    <a:lnR>
                      <a:noFill/>
                    </a:lnR>
                    <a:lnT w="952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200">
                          <a:effectLst/>
                          <a:latin typeface="Times New Roman" pitchFamily="18" charset="0"/>
                          <a:cs typeface="Times New Roman" pitchFamily="18" charset="0"/>
                        </a:rPr>
                        <a:t> </a:t>
                      </a:r>
                      <a:endParaRPr lang="en-US" sz="1100">
                        <a:effectLst/>
                        <a:latin typeface="Times New Roman" pitchFamily="18" charset="0"/>
                        <a:ea typeface="Times New Roman"/>
                        <a:cs typeface="Times New Roman" pitchFamily="18" charset="0"/>
                      </a:endParaRPr>
                    </a:p>
                  </a:txBody>
                  <a:tcPr marL="68580" marR="68580" marT="0" marB="0">
                    <a:lnL>
                      <a:noFill/>
                    </a:lnL>
                    <a:lnR>
                      <a:noFill/>
                    </a:lnR>
                    <a:lnT w="952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200" dirty="0">
                          <a:effectLst/>
                          <a:latin typeface="Times New Roman" pitchFamily="18" charset="0"/>
                          <a:cs typeface="Times New Roman" pitchFamily="18" charset="0"/>
                        </a:rPr>
                        <a:t> </a:t>
                      </a:r>
                      <a:endParaRPr lang="en-US" sz="11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200" dirty="0">
                          <a:effectLst/>
                          <a:latin typeface="Times New Roman" pitchFamily="18" charset="0"/>
                          <a:cs typeface="Times New Roman" pitchFamily="18" charset="0"/>
                        </a:rPr>
                        <a:t> </a:t>
                      </a:r>
                      <a:endParaRPr lang="en-US" sz="110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312384">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are </a:t>
                      </a:r>
                      <a:r>
                        <a:rPr lang="en-US" sz="1400" b="0" dirty="0">
                          <a:effectLst/>
                          <a:latin typeface="Times New Roman" pitchFamily="18" charset="0"/>
                          <a:cs typeface="Times New Roman" pitchFamily="18" charset="0"/>
                        </a:rPr>
                        <a:t>making equipment skillfully</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1</a:t>
                      </a:r>
                      <a:endParaRPr lang="en-US" sz="12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4.73</a:t>
                      </a:r>
                      <a:endParaRPr lang="en-US" sz="12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0.65</a:t>
                      </a:r>
                      <a:endParaRPr lang="en-US" sz="1200" b="1"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2384">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deal </a:t>
                      </a:r>
                      <a:r>
                        <a:rPr lang="en-US" sz="1400" b="0" dirty="0">
                          <a:effectLst/>
                          <a:latin typeface="Times New Roman" pitchFamily="18" charset="0"/>
                          <a:cs typeface="Times New Roman" pitchFamily="18" charset="0"/>
                        </a:rPr>
                        <a:t>me and my family with respect</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a:effectLst/>
                          <a:latin typeface="Times New Roman" pitchFamily="18" charset="0"/>
                          <a:cs typeface="Times New Roman" pitchFamily="18" charset="0"/>
                        </a:rPr>
                        <a:t>2</a:t>
                      </a:r>
                      <a:endParaRPr lang="en-US" sz="1200" b="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4.70</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0.68</a:t>
                      </a:r>
                      <a:endParaRPr lang="en-US" sz="12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2384">
                <a:tc>
                  <a:txBody>
                    <a:bodyPr/>
                    <a:lstStyle/>
                    <a:p>
                      <a:pPr marL="0" marR="0" algn="l" rtl="0">
                        <a:lnSpc>
                          <a:spcPct val="150000"/>
                        </a:lnSpc>
                        <a:spcBef>
                          <a:spcPts val="0"/>
                        </a:spcBef>
                        <a:spcAft>
                          <a:spcPts val="0"/>
                        </a:spcAft>
                      </a:pPr>
                      <a:r>
                        <a:rPr kumimoji="0" lang="en-US" sz="1400" b="0" kern="1200" dirty="0" smtClean="0">
                          <a:solidFill>
                            <a:schemeClr val="tx1"/>
                          </a:solidFill>
                          <a:effectLst/>
                          <a:latin typeface="Times New Roman" pitchFamily="18" charset="0"/>
                          <a:ea typeface="+mn-ea"/>
                          <a:cs typeface="Times New Roman" pitchFamily="18" charset="0"/>
                        </a:rPr>
                        <a:t>Nurses give me  treatment</a:t>
                      </a:r>
                      <a:r>
                        <a:rPr kumimoji="0" lang="en-US" sz="1400" b="0" kern="1200" baseline="0" dirty="0" smtClean="0">
                          <a:solidFill>
                            <a:schemeClr val="tx1"/>
                          </a:solidFill>
                          <a:effectLst/>
                          <a:latin typeface="Times New Roman" pitchFamily="18" charset="0"/>
                          <a:ea typeface="+mn-ea"/>
                          <a:cs typeface="Times New Roman" pitchFamily="18" charset="0"/>
                        </a:rPr>
                        <a:t> </a:t>
                      </a:r>
                      <a:r>
                        <a:rPr kumimoji="0" lang="en-US" sz="1400" b="0" kern="1200" dirty="0" smtClean="0">
                          <a:solidFill>
                            <a:schemeClr val="tx1"/>
                          </a:solidFill>
                          <a:effectLst/>
                          <a:latin typeface="Times New Roman" pitchFamily="18" charset="0"/>
                          <a:ea typeface="+mn-ea"/>
                          <a:cs typeface="Times New Roman" pitchFamily="18" charset="0"/>
                        </a:rPr>
                        <a:t>on time as prescribed by doctors</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3</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4.62</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0.72</a:t>
                      </a:r>
                      <a:endParaRPr lang="en-US" sz="14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2384">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allow </a:t>
                      </a:r>
                      <a:r>
                        <a:rPr lang="en-US" sz="1400" b="0" dirty="0">
                          <a:effectLst/>
                          <a:latin typeface="Times New Roman" pitchFamily="18" charset="0"/>
                          <a:cs typeface="Times New Roman" pitchFamily="18" charset="0"/>
                        </a:rPr>
                        <a:t>my family to be involved</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4</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4.55</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0.81</a:t>
                      </a:r>
                      <a:endParaRPr lang="en-US" sz="12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68575">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pay </a:t>
                      </a:r>
                      <a:r>
                        <a:rPr lang="en-US" sz="1400" b="0" dirty="0">
                          <a:effectLst/>
                          <a:latin typeface="Times New Roman" pitchFamily="18" charset="0"/>
                          <a:cs typeface="Times New Roman" pitchFamily="18" charset="0"/>
                        </a:rPr>
                        <a:t>attention to my needs</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5</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a:effectLst/>
                          <a:latin typeface="Times New Roman" pitchFamily="18" charset="0"/>
                          <a:cs typeface="Times New Roman" pitchFamily="18" charset="0"/>
                        </a:rPr>
                        <a:t>4.53</a:t>
                      </a:r>
                      <a:endParaRPr lang="en-US" sz="1200" b="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0.83</a:t>
                      </a:r>
                      <a:br>
                        <a:rPr lang="en-US" sz="1400" b="0" dirty="0" smtClean="0">
                          <a:effectLst/>
                          <a:latin typeface="Times New Roman" pitchFamily="18" charset="0"/>
                          <a:cs typeface="Times New Roman" pitchFamily="18" charset="0"/>
                        </a:rPr>
                      </a:br>
                      <a:endParaRPr lang="en-US" sz="7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2384">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600" b="1" i="0" u="sng" strike="noStrike" kern="1200" cap="none" spc="0" normalizeH="0" baseline="0" noProof="0" dirty="0" smtClean="0">
                          <a:ln>
                            <a:noFill/>
                          </a:ln>
                          <a:solidFill>
                            <a:prstClr val="black"/>
                          </a:solidFill>
                          <a:effectLst/>
                          <a:highlight>
                            <a:srgbClr val="FFFF00"/>
                          </a:highlight>
                          <a:uLnTx/>
                          <a:uFillTx/>
                          <a:latin typeface="Times New Roman"/>
                          <a:ea typeface="Calibri"/>
                          <a:cs typeface="Arial"/>
                        </a:rPr>
                        <a:t>Lowest Scores</a:t>
                      </a:r>
                      <a:endParaRPr kumimoji="0" lang="en-US" sz="1100" b="1" i="0" u="sng" strike="noStrike" kern="1200" cap="none" spc="0" normalizeH="0" baseline="0" noProof="0" dirty="0" smtClean="0">
                        <a:ln>
                          <a:noFill/>
                        </a:ln>
                        <a:solidFill>
                          <a:prstClr val="black"/>
                        </a:solidFill>
                        <a:effectLst/>
                        <a:uLnTx/>
                        <a:uFillTx/>
                        <a:latin typeface="Calibri"/>
                        <a:ea typeface="Calibri"/>
                        <a:cs typeface="Arial"/>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 </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 </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a:effectLst/>
                          <a:latin typeface="Times New Roman" pitchFamily="18" charset="0"/>
                          <a:cs typeface="Times New Roman" pitchFamily="18" charset="0"/>
                        </a:rPr>
                        <a:t> </a:t>
                      </a:r>
                      <a:endParaRPr lang="en-US" sz="1200" b="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2384">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touch </a:t>
                      </a:r>
                      <a:r>
                        <a:rPr lang="en-US" sz="1400" b="0" dirty="0">
                          <a:effectLst/>
                          <a:latin typeface="Times New Roman" pitchFamily="18" charset="0"/>
                          <a:cs typeface="Times New Roman" pitchFamily="18" charset="0"/>
                        </a:rPr>
                        <a:t>me when I need it for comfort</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1</a:t>
                      </a:r>
                      <a:endParaRPr lang="en-US" sz="12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2.26</a:t>
                      </a:r>
                      <a:endParaRPr lang="en-US" sz="1200" b="1"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1" dirty="0">
                          <a:effectLst/>
                          <a:latin typeface="Times New Roman" pitchFamily="18" charset="0"/>
                          <a:cs typeface="Times New Roman" pitchFamily="18" charset="0"/>
                        </a:rPr>
                        <a:t>1.23</a:t>
                      </a:r>
                      <a:endParaRPr lang="en-US" sz="1200" b="1"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2384">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Nurses talk </a:t>
                      </a:r>
                      <a:r>
                        <a:rPr lang="en-US" sz="1400" b="0" dirty="0">
                          <a:effectLst/>
                          <a:latin typeface="Times New Roman" pitchFamily="18" charset="0"/>
                          <a:cs typeface="Times New Roman" pitchFamily="18" charset="0"/>
                        </a:rPr>
                        <a:t>to me about my life outside the hospital</a:t>
                      </a:r>
                      <a:endParaRPr lang="en-US" sz="12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a:effectLst/>
                          <a:latin typeface="Times New Roman" pitchFamily="18" charset="0"/>
                          <a:cs typeface="Times New Roman" pitchFamily="18" charset="0"/>
                        </a:rPr>
                        <a:t>2</a:t>
                      </a:r>
                      <a:endParaRPr lang="en-US" sz="1200" b="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a:effectLst/>
                          <a:latin typeface="Times New Roman" pitchFamily="18" charset="0"/>
                          <a:cs typeface="Times New Roman" pitchFamily="18" charset="0"/>
                        </a:rPr>
                        <a:t>2.27</a:t>
                      </a:r>
                      <a:endParaRPr lang="en-US" sz="1200" b="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a:effectLst/>
                          <a:latin typeface="Times New Roman" pitchFamily="18" charset="0"/>
                          <a:cs typeface="Times New Roman" pitchFamily="18" charset="0"/>
                        </a:rPr>
                        <a:t>1.07</a:t>
                      </a:r>
                      <a:endParaRPr lang="en-US" sz="12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238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0" dirty="0" smtClean="0">
                          <a:effectLst/>
                          <a:latin typeface="Times New Roman" pitchFamily="18" charset="0"/>
                          <a:cs typeface="Times New Roman" pitchFamily="18" charset="0"/>
                        </a:rPr>
                        <a:t>Allow me the opportunity to clarify doubts about my baby care</a:t>
                      </a:r>
                      <a:endParaRPr lang="en-US" sz="1400" b="0" dirty="0" smtClean="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3</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3.25</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1.47</a:t>
                      </a:r>
                      <a:endParaRPr lang="en-US" sz="14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2384">
                <a:tc>
                  <a:txBody>
                    <a:bodyPr/>
                    <a:lstStyle/>
                    <a:p>
                      <a:pPr marL="0" marR="0" algn="l" rtl="0">
                        <a:lnSpc>
                          <a:spcPct val="150000"/>
                        </a:lnSpc>
                        <a:spcBef>
                          <a:spcPts val="0"/>
                        </a:spcBef>
                        <a:spcAft>
                          <a:spcPts val="0"/>
                        </a:spcAft>
                      </a:pPr>
                      <a:r>
                        <a:rPr kumimoji="0" lang="en-US" sz="1400" b="0" kern="1200" dirty="0" smtClean="0">
                          <a:solidFill>
                            <a:schemeClr val="tx1"/>
                          </a:solidFill>
                          <a:effectLst/>
                          <a:latin typeface="Times New Roman" pitchFamily="18" charset="0"/>
                          <a:ea typeface="+mn-ea"/>
                          <a:cs typeface="Times New Roman" pitchFamily="18" charset="0"/>
                        </a:rPr>
                        <a:t>Nurses make me sure if my family or I know how to breastfed my child </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4</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3.60</a:t>
                      </a:r>
                      <a:endParaRPr lang="en-US" sz="1400" b="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ea typeface="Times New Roman"/>
                          <a:cs typeface="Times New Roman" pitchFamily="18" charset="0"/>
                        </a:rPr>
                        <a:t>1.49</a:t>
                      </a:r>
                      <a:endParaRPr lang="en-US" sz="1400" b="0" dirty="0">
                        <a:effectLst/>
                        <a:latin typeface="Times New Roman" pitchFamily="18" charset="0"/>
                        <a:ea typeface="Times New Roman"/>
                        <a:cs typeface="Times New Roman" pitchFamily="18" charset="0"/>
                      </a:endParaRPr>
                    </a:p>
                  </a:txBody>
                  <a:tcPr marL="68580" marR="68580" marT="0" marB="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5528">
                <a:tc>
                  <a:txBody>
                    <a:bodyPr/>
                    <a:lstStyle/>
                    <a:p>
                      <a:pPr marL="0" marR="0" algn="l" rtl="0">
                        <a:lnSpc>
                          <a:spcPct val="150000"/>
                        </a:lnSpc>
                        <a:spcBef>
                          <a:spcPts val="0"/>
                        </a:spcBef>
                        <a:spcAft>
                          <a:spcPts val="0"/>
                        </a:spcAft>
                      </a:pPr>
                      <a:r>
                        <a:rPr kumimoji="0" lang="en-US" sz="1400" b="0" kern="1200" dirty="0" smtClean="0">
                          <a:solidFill>
                            <a:schemeClr val="tx1"/>
                          </a:solidFill>
                          <a:effectLst/>
                          <a:latin typeface="Times New Roman" pitchFamily="18" charset="0"/>
                          <a:ea typeface="+mn-ea"/>
                          <a:cs typeface="Times New Roman" pitchFamily="18" charset="0"/>
                        </a:rPr>
                        <a:t>Nurses help me</a:t>
                      </a:r>
                      <a:r>
                        <a:rPr kumimoji="0" lang="en-US" sz="1400" b="0" kern="1200" baseline="0" dirty="0" smtClean="0">
                          <a:solidFill>
                            <a:schemeClr val="tx1"/>
                          </a:solidFill>
                          <a:effectLst/>
                          <a:latin typeface="Times New Roman" pitchFamily="18" charset="0"/>
                          <a:ea typeface="+mn-ea"/>
                          <a:cs typeface="Times New Roman" pitchFamily="18" charset="0"/>
                        </a:rPr>
                        <a:t> </a:t>
                      </a:r>
                      <a:r>
                        <a:rPr kumimoji="0" lang="en-US" sz="1400" b="0" kern="1200" dirty="0" smtClean="0">
                          <a:solidFill>
                            <a:schemeClr val="tx1"/>
                          </a:solidFill>
                          <a:effectLst/>
                          <a:latin typeface="Times New Roman" pitchFamily="18" charset="0"/>
                          <a:ea typeface="+mn-ea"/>
                          <a:cs typeface="Times New Roman" pitchFamily="18" charset="0"/>
                        </a:rPr>
                        <a:t>to formulate questions for doctor about</a:t>
                      </a:r>
                      <a:r>
                        <a:rPr kumimoji="0" lang="en-US" sz="1400" b="0" kern="1200" baseline="0" dirty="0" smtClean="0">
                          <a:solidFill>
                            <a:schemeClr val="tx1"/>
                          </a:solidFill>
                          <a:effectLst/>
                          <a:latin typeface="Times New Roman" pitchFamily="18" charset="0"/>
                          <a:ea typeface="+mn-ea"/>
                          <a:cs typeface="Times New Roman" pitchFamily="18" charset="0"/>
                        </a:rPr>
                        <a:t> </a:t>
                      </a:r>
                      <a:r>
                        <a:rPr kumimoji="0" lang="en-US" sz="1400" b="0" kern="1200" dirty="0" smtClean="0">
                          <a:solidFill>
                            <a:schemeClr val="tx1"/>
                          </a:solidFill>
                          <a:effectLst/>
                          <a:latin typeface="Times New Roman" pitchFamily="18" charset="0"/>
                          <a:ea typeface="+mn-ea"/>
                          <a:cs typeface="Times New Roman" pitchFamily="18" charset="0"/>
                        </a:rPr>
                        <a:t>care at home</a:t>
                      </a:r>
                      <a:br>
                        <a:rPr kumimoji="0" lang="en-US" sz="1400" b="0" kern="1200" dirty="0" smtClean="0">
                          <a:solidFill>
                            <a:schemeClr val="tx1"/>
                          </a:solidFill>
                          <a:effectLst/>
                          <a:latin typeface="Times New Roman" pitchFamily="18" charset="0"/>
                          <a:ea typeface="+mn-ea"/>
                          <a:cs typeface="Times New Roman" pitchFamily="18" charset="0"/>
                        </a:rPr>
                      </a:br>
                      <a:endParaRPr lang="en-US" sz="200" b="0" dirty="0">
                        <a:effectLst/>
                        <a:latin typeface="Times New Roman" pitchFamily="18" charset="0"/>
                        <a:ea typeface="Times New Roman"/>
                        <a:cs typeface="Times New Roman" pitchFamily="18" charset="0"/>
                      </a:endParaRPr>
                    </a:p>
                  </a:txBody>
                  <a:tcPr marL="68580" marR="68580" marT="0" marB="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5</a:t>
                      </a:r>
                      <a:endParaRPr lang="en-US" sz="1400" b="0" dirty="0">
                        <a:effectLst/>
                        <a:latin typeface="Times New Roman" pitchFamily="18" charset="0"/>
                        <a:ea typeface="Times New Roman"/>
                        <a:cs typeface="Times New Roman" pitchFamily="18" charset="0"/>
                      </a:endParaRPr>
                    </a:p>
                  </a:txBody>
                  <a:tcPr marL="68580" marR="68580" marT="0" marB="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3.77</a:t>
                      </a:r>
                      <a:endParaRPr lang="en-US" sz="1400" b="0" dirty="0">
                        <a:effectLst/>
                        <a:latin typeface="Times New Roman" pitchFamily="18" charset="0"/>
                        <a:ea typeface="Times New Roman"/>
                        <a:cs typeface="Times New Roman" pitchFamily="18" charset="0"/>
                      </a:endParaRPr>
                    </a:p>
                  </a:txBody>
                  <a:tcPr marL="68580" marR="68580" marT="0" marB="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150000"/>
                        </a:lnSpc>
                        <a:spcBef>
                          <a:spcPts val="0"/>
                        </a:spcBef>
                        <a:spcAft>
                          <a:spcPts val="0"/>
                        </a:spcAft>
                      </a:pPr>
                      <a:r>
                        <a:rPr lang="en-US" sz="1400" b="0" dirty="0" smtClean="0">
                          <a:effectLst/>
                          <a:latin typeface="Times New Roman" pitchFamily="18" charset="0"/>
                          <a:cs typeface="Times New Roman" pitchFamily="18" charset="0"/>
                        </a:rPr>
                        <a:t>1.39</a:t>
                      </a:r>
                      <a:endParaRPr lang="en-US" sz="1400" b="0" dirty="0">
                        <a:effectLst/>
                        <a:latin typeface="Times New Roman" pitchFamily="18" charset="0"/>
                        <a:ea typeface="Times New Roman"/>
                        <a:cs typeface="Times New Roman" pitchFamily="18" charset="0"/>
                      </a:endParaRPr>
                    </a:p>
                  </a:txBody>
                  <a:tcPr marL="68580" marR="68580" marT="0" marB="0" anchor="ctr">
                    <a:lnL>
                      <a:noFill/>
                    </a:lnL>
                    <a:lnR w="9525" cap="flat" cmpd="sng" algn="ctr">
                      <a:noFill/>
                      <a:prstDash val="soli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مستطيل 5"/>
          <p:cNvSpPr/>
          <p:nvPr/>
        </p:nvSpPr>
        <p:spPr>
          <a:xfrm>
            <a:off x="1176505" y="1052736"/>
            <a:ext cx="7560932"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l" rtl="0"/>
            <a:r>
              <a:rPr lang="en-US" b="1" u="sng" dirty="0" smtClean="0">
                <a:latin typeface="Times New Roman" pitchFamily="18" charset="0"/>
                <a:cs typeface="Times New Roman" pitchFamily="18" charset="0"/>
              </a:rPr>
              <a:t>Table</a:t>
            </a:r>
            <a:r>
              <a:rPr lang="en-US" b="1" u="sng" dirty="0">
                <a:latin typeface="Times New Roman" pitchFamily="18" charset="0"/>
                <a:cs typeface="Times New Roman" pitchFamily="18" charset="0"/>
              </a:rPr>
              <a:t> </a:t>
            </a:r>
            <a:r>
              <a:rPr lang="en-US" b="1" u="sng" dirty="0" smtClean="0">
                <a:latin typeface="Times New Roman" pitchFamily="18" charset="0"/>
                <a:cs typeface="Times New Roman" pitchFamily="18" charset="0"/>
              </a:rPr>
              <a:t>8.  Rank order the highest and lowest scores of nurses caring behaviours during </a:t>
            </a:r>
            <a:r>
              <a:rPr lang="en-US" b="1" u="sng" dirty="0" smtClean="0">
                <a:solidFill>
                  <a:srgbClr val="C00000"/>
                </a:solidFill>
                <a:latin typeface="Times New Roman" pitchFamily="18" charset="0"/>
                <a:cs typeface="Times New Roman" pitchFamily="18" charset="0"/>
              </a:rPr>
              <a:t>postnatal stage </a:t>
            </a:r>
            <a:r>
              <a:rPr lang="en-US" b="1" u="sng" dirty="0" smtClean="0">
                <a:solidFill>
                  <a:schemeClr val="tx1"/>
                </a:solidFill>
                <a:latin typeface="Times New Roman" pitchFamily="18" charset="0"/>
                <a:cs typeface="Times New Roman" pitchFamily="18" charset="0"/>
              </a:rPr>
              <a:t>(n=422)</a:t>
            </a:r>
            <a:endParaRPr lang="en-US" u="sng" dirty="0">
              <a:solidFill>
                <a:schemeClr val="tx1"/>
              </a:solidFill>
              <a:latin typeface="Times New Roman" pitchFamily="18" charset="0"/>
              <a:cs typeface="Times New Roman" pitchFamily="18" charset="0"/>
            </a:endParaRPr>
          </a:p>
        </p:txBody>
      </p:sp>
      <p:sp>
        <p:nvSpPr>
          <p:cNvPr id="5" name="مستطيل 4"/>
          <p:cNvSpPr/>
          <p:nvPr/>
        </p:nvSpPr>
        <p:spPr>
          <a:xfrm>
            <a:off x="3779911" y="116632"/>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634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688687803"/>
              </p:ext>
            </p:extLst>
          </p:nvPr>
        </p:nvGraphicFramePr>
        <p:xfrm>
          <a:off x="1331640" y="1268760"/>
          <a:ext cx="7344816" cy="4172780"/>
        </p:xfrm>
        <a:graphic>
          <a:graphicData uri="http://schemas.openxmlformats.org/drawingml/2006/table">
            <a:tbl>
              <a:tblPr firstRow="1" firstCol="1" bandRow="1">
                <a:tableStyleId>{7E9639D4-E3E2-4D34-9284-5A2195B3D0D7}</a:tableStyleId>
              </a:tblPr>
              <a:tblGrid>
                <a:gridCol w="4802380"/>
                <a:gridCol w="1271218"/>
                <a:gridCol w="1271218"/>
              </a:tblGrid>
              <a:tr h="5318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itchFamily="18" charset="0"/>
                          <a:cs typeface="Times New Roman" pitchFamily="18" charset="0"/>
                        </a:rPr>
                        <a:t>Table </a:t>
                      </a:r>
                      <a:r>
                        <a:rPr lang="en-US" sz="1800" dirty="0" smtClean="0">
                          <a:effectLst/>
                          <a:latin typeface="Times New Roman" pitchFamily="18" charset="0"/>
                          <a:cs typeface="Times New Roman" pitchFamily="18" charset="0"/>
                        </a:rPr>
                        <a:t>9.   </a:t>
                      </a:r>
                      <a:r>
                        <a:rPr lang="en-US" sz="1600" dirty="0" smtClean="0">
                          <a:effectLst/>
                          <a:latin typeface="Times New Roman" pitchFamily="18" charset="0"/>
                          <a:cs typeface="Times New Roman" pitchFamily="18" charset="0"/>
                        </a:rPr>
                        <a:t>Comparison of </a:t>
                      </a:r>
                      <a:r>
                        <a:rPr lang="en-US" sz="1600" dirty="0">
                          <a:effectLst/>
                          <a:latin typeface="Times New Roman" pitchFamily="18" charset="0"/>
                          <a:cs typeface="Times New Roman" pitchFamily="18" charset="0"/>
                        </a:rPr>
                        <a:t>different risk </a:t>
                      </a:r>
                      <a:r>
                        <a:rPr lang="en-US" sz="1600" dirty="0" smtClean="0">
                          <a:effectLst/>
                          <a:latin typeface="Times New Roman" pitchFamily="18" charset="0"/>
                          <a:cs typeface="Times New Roman" pitchFamily="18" charset="0"/>
                        </a:rPr>
                        <a:t>factors (based on p-values and Chi-square test) (n=422)</a:t>
                      </a:r>
                      <a:r>
                        <a:rPr lang="en-US" sz="1400" dirty="0" smtClean="0">
                          <a:effectLst/>
                          <a:latin typeface="Times New Roman" pitchFamily="18" charset="0"/>
                          <a:cs typeface="Times New Roman" pitchFamily="18" charset="0"/>
                        </a:rPr>
                        <a:t/>
                      </a:r>
                      <a:br>
                        <a:rPr lang="en-US" sz="1400" dirty="0" smtClean="0">
                          <a:effectLst/>
                          <a:latin typeface="Times New Roman" pitchFamily="18" charset="0"/>
                          <a:cs typeface="Times New Roman" pitchFamily="18" charset="0"/>
                        </a:rPr>
                      </a:br>
                      <a:endParaRPr lang="en-US" sz="700" dirty="0">
                        <a:effectLst/>
                        <a:latin typeface="Times New Roman" pitchFamily="18" charset="0"/>
                        <a:ea typeface="Times New Roman"/>
                        <a:cs typeface="Times New Roman" pitchFamily="18" charset="0"/>
                      </a:endParaRPr>
                    </a:p>
                  </a:txBody>
                  <a:tcPr marL="68580" marR="68580" marT="0" marB="0">
                    <a:lnR w="19050" cap="flat" cmpd="sng" algn="ctr">
                      <a:solidFill>
                        <a:schemeClr val="tx1"/>
                      </a:solidFill>
                      <a:prstDash val="solid"/>
                      <a:round/>
                      <a:headEnd type="none" w="med" len="med"/>
                      <a:tailEnd type="none" w="med" len="med"/>
                    </a:lnR>
                    <a:solidFill>
                      <a:schemeClr val="tx1">
                        <a:lumMod val="65000"/>
                        <a:lumOff val="35000"/>
                      </a:schemeClr>
                    </a:solidFill>
                  </a:tcPr>
                </a:tc>
                <a:tc hMerge="1">
                  <a:txBody>
                    <a:bodyPr/>
                    <a:lstStyle/>
                    <a:p>
                      <a:pPr rtl="1"/>
                      <a:endParaRPr lang="ar-SY"/>
                    </a:p>
                  </a:txBody>
                  <a:tcPr/>
                </a:tc>
                <a:tc hMerge="1">
                  <a:txBody>
                    <a:bodyPr/>
                    <a:lstStyle/>
                    <a:p>
                      <a:pPr rtl="1"/>
                      <a:endParaRPr lang="ar-SY"/>
                    </a:p>
                  </a:txBody>
                  <a:tcPr/>
                </a:tc>
              </a:tr>
              <a:tr h="548268">
                <a:tc rowSpan="2">
                  <a:txBody>
                    <a:bodyPr/>
                    <a:lstStyle/>
                    <a:p>
                      <a:pPr marL="0" marR="0" algn="l" rtl="0">
                        <a:lnSpc>
                          <a:spcPct val="115000"/>
                        </a:lnSpc>
                        <a:spcBef>
                          <a:spcPts val="0"/>
                        </a:spcBef>
                        <a:spcAft>
                          <a:spcPts val="0"/>
                        </a:spcAft>
                      </a:pPr>
                      <a:r>
                        <a:rPr lang="en-US" sz="1400" dirty="0">
                          <a:effectLst/>
                          <a:latin typeface="Times New Roman" pitchFamily="18" charset="0"/>
                          <a:cs typeface="Times New Roman" pitchFamily="18" charset="0"/>
                        </a:rPr>
                        <a:t> </a:t>
                      </a:r>
                    </a:p>
                    <a:p>
                      <a:pPr marL="0" marR="0" algn="l" rtl="0">
                        <a:lnSpc>
                          <a:spcPct val="115000"/>
                        </a:lnSpc>
                        <a:spcBef>
                          <a:spcPts val="0"/>
                        </a:spcBef>
                        <a:spcAft>
                          <a:spcPts val="0"/>
                        </a:spcAft>
                      </a:pPr>
                      <a:r>
                        <a:rPr lang="en-US" sz="1400" dirty="0">
                          <a:effectLst/>
                          <a:latin typeface="Times New Roman" pitchFamily="18" charset="0"/>
                          <a:cs typeface="Times New Roman" pitchFamily="18" charset="0"/>
                        </a:rPr>
                        <a:t> </a:t>
                      </a:r>
                    </a:p>
                    <a:p>
                      <a:pPr marL="0" marR="0" algn="l" rtl="0">
                        <a:lnSpc>
                          <a:spcPct val="115000"/>
                        </a:lnSpc>
                        <a:spcBef>
                          <a:spcPts val="0"/>
                        </a:spcBef>
                        <a:spcAft>
                          <a:spcPts val="0"/>
                        </a:spcAft>
                      </a:pPr>
                      <a:r>
                        <a:rPr lang="en-US" sz="1600" dirty="0" smtClean="0">
                          <a:effectLst/>
                          <a:latin typeface="Times New Roman" pitchFamily="18" charset="0"/>
                          <a:cs typeface="Times New Roman" pitchFamily="18" charset="0"/>
                        </a:rPr>
                        <a:t>Variable</a:t>
                      </a:r>
                    </a:p>
                  </a:txBody>
                  <a:tcPr marL="68580" marR="68580" marT="0" marB="0">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marL="0" marR="0" algn="ctr" rtl="0">
                        <a:lnSpc>
                          <a:spcPct val="115000"/>
                        </a:lnSpc>
                        <a:spcBef>
                          <a:spcPts val="0"/>
                        </a:spcBef>
                        <a:spcAft>
                          <a:spcPts val="0"/>
                        </a:spcAft>
                      </a:pPr>
                      <a:r>
                        <a:rPr lang="en-US" sz="1600" b="1" i="1" dirty="0" smtClean="0">
                          <a:effectLst/>
                          <a:latin typeface="Times New Roman" pitchFamily="18" charset="0"/>
                          <a:cs typeface="Times New Roman" pitchFamily="18" charset="0"/>
                        </a:rPr>
                        <a:t>Satisfaction with </a:t>
                      </a:r>
                    </a:p>
                    <a:p>
                      <a:pPr marL="0" marR="0" algn="ctr" rtl="0">
                        <a:lnSpc>
                          <a:spcPct val="115000"/>
                        </a:lnSpc>
                        <a:spcBef>
                          <a:spcPts val="0"/>
                        </a:spcBef>
                        <a:spcAft>
                          <a:spcPts val="0"/>
                        </a:spcAft>
                      </a:pPr>
                      <a:r>
                        <a:rPr lang="en-US" sz="1600" b="1" i="1" dirty="0" smtClean="0">
                          <a:effectLst/>
                          <a:latin typeface="Times New Roman" pitchFamily="18" charset="0"/>
                          <a:cs typeface="Times New Roman" pitchFamily="18" charset="0"/>
                        </a:rPr>
                        <a:t>Antenatal caring</a:t>
                      </a:r>
                      <a:r>
                        <a:rPr lang="en-US" sz="1600" b="1" baseline="0" dirty="0" smtClean="0">
                          <a:effectLst/>
                          <a:latin typeface="Times New Roman" pitchFamily="18" charset="0"/>
                          <a:cs typeface="Times New Roman" pitchFamily="18" charset="0"/>
                        </a:rPr>
                        <a:t> </a:t>
                      </a:r>
                      <a:endParaRPr lang="en-US" sz="1600" b="1" dirty="0">
                        <a:effectLst/>
                        <a:latin typeface="Times New Roman" pitchFamily="18" charset="0"/>
                        <a:ea typeface="Times New Roman"/>
                        <a:cs typeface="Times New Roman" pitchFamily="18" charset="0"/>
                      </a:endParaRPr>
                    </a:p>
                  </a:txBody>
                  <a:tcPr marL="68580" marR="68580" marT="0" marB="0">
                    <a:lnR>
                      <a:noFill/>
                    </a:lnR>
                  </a:tcPr>
                </a:tc>
                <a:tc hMerge="1">
                  <a:txBody>
                    <a:bodyPr/>
                    <a:lstStyle/>
                    <a:p>
                      <a:pPr marL="0" marR="0" algn="l" rtl="0">
                        <a:lnSpc>
                          <a:spcPct val="115000"/>
                        </a:lnSpc>
                        <a:spcBef>
                          <a:spcPts val="0"/>
                        </a:spcBef>
                        <a:spcAft>
                          <a:spcPts val="0"/>
                        </a:spcAft>
                      </a:pPr>
                      <a:endParaRPr lang="en-US" sz="1600" b="1" dirty="0">
                        <a:effectLst/>
                        <a:latin typeface="Times New Roman" pitchFamily="18" charset="0"/>
                        <a:ea typeface="Times New Roman"/>
                        <a:cs typeface="Times New Roman" pitchFamily="18" charset="0"/>
                      </a:endParaRPr>
                    </a:p>
                  </a:txBody>
                  <a:tcPr marL="68580" marR="68580" marT="0" marB="0">
                    <a:lnR w="19050" cap="flat" cmpd="sng" algn="ctr">
                      <a:noFill/>
                      <a:prstDash val="solid"/>
                      <a:round/>
                      <a:headEnd type="none" w="med" len="med"/>
                      <a:tailEnd type="none" w="med" len="med"/>
                    </a:lnR>
                  </a:tcPr>
                </a:tc>
              </a:tr>
              <a:tr h="360040">
                <a:tc vMerge="1">
                  <a:txBody>
                    <a:bodyPr/>
                    <a:lstStyle/>
                    <a:p>
                      <a:pPr marL="0" marR="0" algn="l" rtl="0">
                        <a:lnSpc>
                          <a:spcPct val="115000"/>
                        </a:lnSpc>
                        <a:spcBef>
                          <a:spcPts val="0"/>
                        </a:spcBef>
                        <a:spcAft>
                          <a:spcPts val="0"/>
                        </a:spcAft>
                      </a:pP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smtClean="0">
                          <a:effectLst/>
                          <a:latin typeface="Times New Roman" pitchFamily="18" charset="0"/>
                          <a:cs typeface="Times New Roman" pitchFamily="18" charset="0"/>
                        </a:rPr>
                        <a:t>χ2</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smtClean="0">
                          <a:effectLst/>
                          <a:latin typeface="Times New Roman" pitchFamily="18" charset="0"/>
                          <a:cs typeface="Times New Roman" pitchFamily="18" charset="0"/>
                        </a:rPr>
                        <a:t>P-value</a:t>
                      </a:r>
                    </a:p>
                  </a:txBody>
                  <a:tcPr marL="68580" marR="68580" marT="0" marB="0">
                    <a:lnR w="1905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05221">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Woman's </a:t>
                      </a:r>
                      <a:r>
                        <a:rPr lang="en-US" sz="1400" dirty="0">
                          <a:effectLst/>
                          <a:latin typeface="Times New Roman" pitchFamily="18" charset="0"/>
                          <a:cs typeface="Times New Roman" pitchFamily="18" charset="0"/>
                        </a:rPr>
                        <a:t>age</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27.9</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200000"/>
                        </a:lnSpc>
                        <a:spcBef>
                          <a:spcPts val="0"/>
                        </a:spcBef>
                        <a:spcAft>
                          <a:spcPts val="0"/>
                        </a:spcAft>
                      </a:pPr>
                      <a:r>
                        <a:rPr lang="en-US" sz="1400" b="1" kern="1200" dirty="0" smtClean="0">
                          <a:solidFill>
                            <a:srgbClr val="000000"/>
                          </a:solidFill>
                          <a:effectLst/>
                          <a:highlight>
                            <a:srgbClr val="FFFF00"/>
                          </a:highlight>
                          <a:latin typeface="Times New Roman" pitchFamily="18" charset="0"/>
                          <a:ea typeface="+mn-ea"/>
                          <a:cs typeface="Times New Roman" pitchFamily="18" charset="0"/>
                        </a:rPr>
                        <a:t>.001</a:t>
                      </a:r>
                      <a:r>
                        <a:rPr lang="en-US" sz="1400" b="1" kern="1200" dirty="0" smtClean="0">
                          <a:solidFill>
                            <a:schemeClr val="tx1"/>
                          </a:solidFill>
                          <a:effectLst/>
                          <a:highlight>
                            <a:srgbClr val="FFFF00"/>
                          </a:highlight>
                          <a:latin typeface="Times New Roman" pitchFamily="18" charset="0"/>
                          <a:ea typeface="+mn-ea"/>
                          <a:cs typeface="Times New Roman" pitchFamily="18" charset="0"/>
                        </a:rPr>
                        <a:t>**</a:t>
                      </a:r>
                      <a:endParaRPr lang="en-US" sz="1200" dirty="0">
                        <a:solidFill>
                          <a:schemeClr val="tx1"/>
                        </a:solidFill>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405221">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Occupation</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33.5</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200000"/>
                        </a:lnSpc>
                        <a:spcBef>
                          <a:spcPts val="0"/>
                        </a:spcBef>
                        <a:spcAft>
                          <a:spcPts val="0"/>
                        </a:spcAft>
                      </a:pPr>
                      <a:r>
                        <a:rPr lang="en-US" sz="1400" b="1" kern="1200" dirty="0" smtClean="0">
                          <a:solidFill>
                            <a:srgbClr val="000000"/>
                          </a:solidFill>
                          <a:effectLst/>
                          <a:highlight>
                            <a:srgbClr val="FFFF00"/>
                          </a:highlight>
                          <a:latin typeface="Times New Roman" pitchFamily="18" charset="0"/>
                          <a:ea typeface="+mn-ea"/>
                          <a:cs typeface="Times New Roman" pitchFamily="18" charset="0"/>
                        </a:rPr>
                        <a:t>.004</a:t>
                      </a:r>
                      <a:r>
                        <a:rPr lang="en-US" sz="1400" b="1" kern="1200" dirty="0" smtClean="0">
                          <a:solidFill>
                            <a:schemeClr val="tx1"/>
                          </a:solidFill>
                          <a:effectLst/>
                          <a:highlight>
                            <a:srgbClr val="FFFF00"/>
                          </a:highlight>
                          <a:latin typeface="Times New Roman" pitchFamily="18" charset="0"/>
                          <a:ea typeface="+mn-ea"/>
                          <a:cs typeface="Times New Roman" pitchFamily="18" charset="0"/>
                        </a:rPr>
                        <a:t>**</a:t>
                      </a:r>
                      <a:endParaRPr lang="en-US" sz="1400" b="1" dirty="0">
                        <a:solidFill>
                          <a:schemeClr val="tx1"/>
                        </a:solidFill>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05221">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Residence</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6.0</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108</a:t>
                      </a:r>
                      <a:endParaRPr lang="en-US" sz="1400" dirty="0">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05221">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Times of ANC visits</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24.8</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highlight>
                            <a:srgbClr val="FFFF00"/>
                          </a:highlight>
                          <a:uLnTx/>
                          <a:uFillTx/>
                          <a:latin typeface="Times New Roman" pitchFamily="18" charset="0"/>
                          <a:ea typeface="+mn-ea"/>
                          <a:cs typeface="Times New Roman" pitchFamily="18" charset="0"/>
                        </a:rPr>
                        <a:t>.016</a:t>
                      </a:r>
                      <a:r>
                        <a:rPr kumimoji="0" lang="en-US" sz="1400" b="1"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mn-ea"/>
                          <a:cs typeface="Times New Roman" pitchFamily="18" charset="0"/>
                        </a:rPr>
                        <a:t>*</a:t>
                      </a:r>
                      <a:endParaRPr kumimoji="0" lang="en-US" sz="1400" b="1"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540294">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Waiting time </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31.6</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200000"/>
                        </a:lnSpc>
                        <a:spcBef>
                          <a:spcPts val="0"/>
                        </a:spcBef>
                        <a:spcAft>
                          <a:spcPts val="0"/>
                        </a:spcAft>
                      </a:pPr>
                      <a:r>
                        <a:rPr lang="en-US" sz="1400" b="1" kern="1200" dirty="0" smtClean="0">
                          <a:solidFill>
                            <a:srgbClr val="000000"/>
                          </a:solidFill>
                          <a:effectLst/>
                          <a:highlight>
                            <a:srgbClr val="FFFF00"/>
                          </a:highlight>
                          <a:latin typeface="Times New Roman" pitchFamily="18" charset="0"/>
                          <a:ea typeface="+mn-ea"/>
                          <a:cs typeface="Times New Roman" pitchFamily="18" charset="0"/>
                        </a:rPr>
                        <a:t>.000*</a:t>
                      </a:r>
                      <a:r>
                        <a:rPr lang="en-US" sz="1400" b="1" kern="1200" dirty="0" smtClean="0">
                          <a:solidFill>
                            <a:schemeClr val="tx1"/>
                          </a:solidFill>
                          <a:effectLst/>
                          <a:highlight>
                            <a:srgbClr val="FFFF00"/>
                          </a:highlight>
                          <a:latin typeface="Times New Roman" pitchFamily="18" charset="0"/>
                          <a:ea typeface="+mn-ea"/>
                          <a:cs typeface="Times New Roman" pitchFamily="18" charset="0"/>
                        </a:rPr>
                        <a:t>**</a:t>
                      </a:r>
                      <a:endParaRPr lang="en-US" sz="1400" b="1" dirty="0">
                        <a:solidFill>
                          <a:schemeClr val="tx1"/>
                        </a:solidFill>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9894">
                <a:tc gridSpan="3">
                  <a:txBody>
                    <a:bodyPr/>
                    <a:lstStyle/>
                    <a:p>
                      <a:pPr marL="0" marR="0" algn="l" rtl="0">
                        <a:lnSpc>
                          <a:spcPct val="150000"/>
                        </a:lnSpc>
                        <a:spcBef>
                          <a:spcPts val="0"/>
                        </a:spcBef>
                        <a:spcAft>
                          <a:spcPts val="0"/>
                        </a:spcAft>
                      </a:pPr>
                      <a:r>
                        <a:rPr lang="en-US" sz="300" dirty="0">
                          <a:effectLst/>
                          <a:latin typeface="Times New Roman" pitchFamily="18" charset="0"/>
                          <a:cs typeface="Times New Roman" pitchFamily="18" charset="0"/>
                        </a:rPr>
                        <a:t/>
                      </a:r>
                      <a:br>
                        <a:rPr lang="en-US" sz="300" dirty="0">
                          <a:effectLst/>
                          <a:latin typeface="Times New Roman" pitchFamily="18" charset="0"/>
                          <a:cs typeface="Times New Roman" pitchFamily="18" charset="0"/>
                        </a:rPr>
                      </a:br>
                      <a:r>
                        <a:rPr lang="en-US" sz="1200" dirty="0">
                          <a:effectLst/>
                          <a:latin typeface="Times New Roman" pitchFamily="18" charset="0"/>
                          <a:cs typeface="Times New Roman" pitchFamily="18" charset="0"/>
                        </a:rPr>
                        <a:t>Note: </a:t>
                      </a:r>
                      <a:r>
                        <a:rPr lang="en-US" sz="1200" b="0" dirty="0">
                          <a:effectLst/>
                          <a:latin typeface="Times New Roman" pitchFamily="18" charset="0"/>
                          <a:cs typeface="Times New Roman" pitchFamily="18" charset="0"/>
                        </a:rPr>
                        <a:t>Significance level: * = </a:t>
                      </a:r>
                      <a:r>
                        <a:rPr lang="en-US" sz="1200" b="0" dirty="0" smtClean="0">
                          <a:effectLst/>
                          <a:latin typeface="Times New Roman" pitchFamily="18" charset="0"/>
                          <a:cs typeface="Times New Roman" pitchFamily="18" charset="0"/>
                        </a:rPr>
                        <a:t>p </a:t>
                      </a:r>
                      <a:r>
                        <a:rPr lang="en-US" sz="1200" b="0" dirty="0">
                          <a:effectLst/>
                          <a:latin typeface="Times New Roman" pitchFamily="18" charset="0"/>
                          <a:cs typeface="Times New Roman" pitchFamily="18" charset="0"/>
                        </a:rPr>
                        <a:t>&lt; </a:t>
                      </a:r>
                      <a:r>
                        <a:rPr lang="en-US" sz="1200" b="0" dirty="0" smtClean="0">
                          <a:effectLst/>
                          <a:latin typeface="Times New Roman" pitchFamily="18" charset="0"/>
                          <a:cs typeface="Times New Roman" pitchFamily="18" charset="0"/>
                        </a:rPr>
                        <a:t>.</a:t>
                      </a:r>
                      <a:r>
                        <a:rPr lang="en-US" sz="1200" b="0" dirty="0">
                          <a:effectLst/>
                          <a:latin typeface="Times New Roman" pitchFamily="18" charset="0"/>
                          <a:cs typeface="Times New Roman" pitchFamily="18" charset="0"/>
                        </a:rPr>
                        <a:t>05; ** = </a:t>
                      </a:r>
                      <a:r>
                        <a:rPr lang="en-US" sz="1200" b="0" dirty="0" smtClean="0">
                          <a:effectLst/>
                          <a:latin typeface="Times New Roman" pitchFamily="18" charset="0"/>
                          <a:cs typeface="Times New Roman" pitchFamily="18" charset="0"/>
                        </a:rPr>
                        <a:t>p </a:t>
                      </a:r>
                      <a:r>
                        <a:rPr lang="en-US" sz="1200" b="0" dirty="0">
                          <a:effectLst/>
                          <a:latin typeface="Times New Roman" pitchFamily="18" charset="0"/>
                          <a:cs typeface="Times New Roman" pitchFamily="18" charset="0"/>
                        </a:rPr>
                        <a:t>&lt; </a:t>
                      </a:r>
                      <a:r>
                        <a:rPr lang="en-US" sz="1200" b="0" dirty="0" smtClean="0">
                          <a:effectLst/>
                          <a:latin typeface="Times New Roman" pitchFamily="18" charset="0"/>
                          <a:cs typeface="Times New Roman" pitchFamily="18" charset="0"/>
                        </a:rPr>
                        <a:t>.</a:t>
                      </a:r>
                      <a:r>
                        <a:rPr lang="en-US" sz="1200" b="0" dirty="0">
                          <a:effectLst/>
                          <a:latin typeface="Times New Roman" pitchFamily="18" charset="0"/>
                          <a:cs typeface="Times New Roman" pitchFamily="18" charset="0"/>
                        </a:rPr>
                        <a:t>01. *** = </a:t>
                      </a:r>
                      <a:r>
                        <a:rPr lang="en-US" sz="1200" b="0" dirty="0" smtClean="0">
                          <a:effectLst/>
                          <a:latin typeface="Times New Roman" pitchFamily="18" charset="0"/>
                          <a:cs typeface="Times New Roman" pitchFamily="18" charset="0"/>
                        </a:rPr>
                        <a:t>p </a:t>
                      </a:r>
                      <a:r>
                        <a:rPr lang="en-US" sz="1200" b="0" dirty="0">
                          <a:effectLst/>
                          <a:latin typeface="Times New Roman" pitchFamily="18" charset="0"/>
                          <a:cs typeface="Times New Roman" pitchFamily="18" charset="0"/>
                        </a:rPr>
                        <a:t>&lt; </a:t>
                      </a:r>
                      <a:r>
                        <a:rPr lang="en-US" sz="1200" b="0" dirty="0" smtClean="0">
                          <a:effectLst/>
                          <a:latin typeface="Times New Roman" pitchFamily="18" charset="0"/>
                          <a:cs typeface="Times New Roman" pitchFamily="18" charset="0"/>
                        </a:rPr>
                        <a:t>.</a:t>
                      </a:r>
                      <a:r>
                        <a:rPr lang="en-US" sz="1200" b="0" dirty="0">
                          <a:effectLst/>
                          <a:latin typeface="Times New Roman" pitchFamily="18" charset="0"/>
                          <a:cs typeface="Times New Roman" pitchFamily="18" charset="0"/>
                        </a:rPr>
                        <a:t>001.  - = Not applicable.</a:t>
                      </a:r>
                      <a:endParaRPr lang="en-US" sz="1200" b="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pPr rtl="1"/>
                      <a:endParaRPr lang="ar-SY"/>
                    </a:p>
                  </a:txBody>
                  <a:tcPr/>
                </a:tc>
                <a:tc hMerge="1">
                  <a:txBody>
                    <a:bodyPr/>
                    <a:lstStyle/>
                    <a:p>
                      <a:pPr rtl="1"/>
                      <a:endParaRPr lang="ar-SY"/>
                    </a:p>
                  </a:txBody>
                  <a:tcPr/>
                </a:tc>
              </a:tr>
            </a:tbl>
          </a:graphicData>
        </a:graphic>
      </p:graphicFrame>
      <p:sp>
        <p:nvSpPr>
          <p:cNvPr id="5" name="مستطيل 4"/>
          <p:cNvSpPr/>
          <p:nvPr/>
        </p:nvSpPr>
        <p:spPr>
          <a:xfrm>
            <a:off x="1285482" y="5661248"/>
            <a:ext cx="7462982" cy="700576"/>
          </a:xfrm>
          <a:prstGeom prst="rect">
            <a:avLst/>
          </a:prstGeom>
        </p:spPr>
        <p:txBody>
          <a:bodyPr wrap="square">
            <a:spAutoFit/>
          </a:bodyPr>
          <a:lstStyle/>
          <a:p>
            <a:pPr marL="285750" indent="-285750" algn="l" rtl="0">
              <a:lnSpc>
                <a:spcPct val="130000"/>
              </a:lnSpc>
              <a:buFont typeface="Wingdings" pitchFamily="2" charset="2"/>
              <a:buChar char="v"/>
            </a:pPr>
            <a:r>
              <a:rPr lang="en-US" sz="1600" dirty="0">
                <a:latin typeface="Times New Roman" pitchFamily="18" charset="0"/>
                <a:cs typeface="Times New Roman" pitchFamily="18" charset="0"/>
              </a:rPr>
              <a:t>There were significance differences </a:t>
            </a:r>
            <a:r>
              <a:rPr lang="en-US" sz="1600" dirty="0" smtClean="0">
                <a:latin typeface="Times New Roman" pitchFamily="18" charset="0"/>
                <a:cs typeface="Times New Roman" pitchFamily="18" charset="0"/>
              </a:rPr>
              <a:t>between demographic characteristics and satisfaction of antenatal caring</a:t>
            </a:r>
            <a:endParaRPr lang="en-US" sz="1600" dirty="0">
              <a:latin typeface="Times New Roman" pitchFamily="18" charset="0"/>
              <a:cs typeface="Times New Roman" pitchFamily="18" charset="0"/>
            </a:endParaRPr>
          </a:p>
        </p:txBody>
      </p:sp>
      <p:sp>
        <p:nvSpPr>
          <p:cNvPr id="6" name="مستطيل 5"/>
          <p:cNvSpPr/>
          <p:nvPr/>
        </p:nvSpPr>
        <p:spPr>
          <a:xfrm>
            <a:off x="3779911" y="116632"/>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790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412776"/>
            <a:ext cx="7632848" cy="5078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l" rtl="0">
              <a:lnSpc>
                <a:spcPct val="150000"/>
              </a:lnSpc>
              <a:buFont typeface="Wingdings" pitchFamily="2" charset="2"/>
              <a:buChar char="v"/>
            </a:pPr>
            <a:r>
              <a:rPr lang="en-US" sz="1600" b="1" dirty="0" smtClean="0">
                <a:latin typeface="Times New Roman" pitchFamily="18" charset="0"/>
                <a:cs typeface="Times New Roman" pitchFamily="18" charset="0"/>
              </a:rPr>
              <a:t>Complications </a:t>
            </a:r>
            <a:r>
              <a:rPr lang="en-US" sz="1600" b="1" dirty="0">
                <a:latin typeface="Times New Roman" pitchFamily="18" charset="0"/>
                <a:cs typeface="Times New Roman" pitchFamily="18" charset="0"/>
              </a:rPr>
              <a:t>of </a:t>
            </a:r>
            <a:r>
              <a:rPr lang="en-US" sz="1600" b="1" dirty="0" smtClean="0">
                <a:latin typeface="Times New Roman" pitchFamily="18" charset="0"/>
                <a:cs typeface="Times New Roman" pitchFamily="18" charset="0"/>
              </a:rPr>
              <a:t>Pregnancy </a:t>
            </a:r>
            <a:r>
              <a:rPr lang="en-US" sz="1600" b="1" dirty="0">
                <a:latin typeface="Times New Roman" pitchFamily="18" charset="0"/>
                <a:cs typeface="Times New Roman" pitchFamily="18" charset="0"/>
              </a:rPr>
              <a:t>and </a:t>
            </a:r>
            <a:r>
              <a:rPr lang="en-US" sz="1600" b="1" dirty="0" smtClean="0">
                <a:latin typeface="Times New Roman" pitchFamily="18" charset="0"/>
                <a:cs typeface="Times New Roman" pitchFamily="18" charset="0"/>
              </a:rPr>
              <a:t>Childbirth </a:t>
            </a:r>
            <a:r>
              <a:rPr lang="en-US" sz="1600" dirty="0">
                <a:latin typeface="Times New Roman" pitchFamily="18" charset="0"/>
                <a:cs typeface="Times New Roman" pitchFamily="18" charset="0"/>
              </a:rPr>
              <a:t>are the leading causes of disability and death among women of reproductive ages (15-49) years in developing </a:t>
            </a:r>
            <a:r>
              <a:rPr lang="en-US" sz="1600" dirty="0" smtClean="0">
                <a:latin typeface="Times New Roman" pitchFamily="18" charset="0"/>
                <a:cs typeface="Times New Roman" pitchFamily="18" charset="0"/>
              </a:rPr>
              <a:t>countries</a:t>
            </a:r>
          </a:p>
          <a:p>
            <a:pPr algn="l" rtl="0">
              <a:lnSpc>
                <a:spcPct val="150000"/>
              </a:lnSpc>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b="1" dirty="0" smtClean="0">
                <a:solidFill>
                  <a:srgbClr val="002060"/>
                </a:solidFill>
                <a:cs typeface="Times New Roman" pitchFamily="18" charset="0"/>
              </a:rPr>
              <a:t>(</a:t>
            </a:r>
            <a:r>
              <a:rPr lang="en-US" sz="1600" b="1" dirty="0" err="1" smtClean="0">
                <a:solidFill>
                  <a:srgbClr val="002060"/>
                </a:solidFill>
                <a:cs typeface="Times New Roman" pitchFamily="18" charset="0"/>
              </a:rPr>
              <a:t>Glei</a:t>
            </a:r>
            <a:r>
              <a:rPr lang="en-US" sz="1600" b="1" dirty="0">
                <a:solidFill>
                  <a:srgbClr val="002060"/>
                </a:solidFill>
                <a:cs typeface="Times New Roman" pitchFamily="18" charset="0"/>
              </a:rPr>
              <a:t> </a:t>
            </a:r>
            <a:r>
              <a:rPr lang="en-US" sz="1600" b="1" dirty="0" smtClean="0">
                <a:solidFill>
                  <a:srgbClr val="002060"/>
                </a:solidFill>
                <a:cs typeface="Times New Roman" pitchFamily="18" charset="0"/>
              </a:rPr>
              <a:t>et al. 2003).</a:t>
            </a:r>
          </a:p>
          <a:p>
            <a:pPr algn="l" rtl="0">
              <a:lnSpc>
                <a:spcPct val="150000"/>
              </a:lnSpc>
            </a:pPr>
            <a:endParaRPr lang="en-US" sz="800" b="1" dirty="0" smtClean="0">
              <a:solidFill>
                <a:srgbClr val="002060"/>
              </a:solidFill>
              <a:cs typeface="Times New Roman" pitchFamily="18" charset="0"/>
            </a:endParaRPr>
          </a:p>
          <a:p>
            <a:pPr marL="285750" indent="-285750" algn="l" rtl="0">
              <a:lnSpc>
                <a:spcPct val="150000"/>
              </a:lnSpc>
              <a:buFont typeface="Wingdings" pitchFamily="2" charset="2"/>
              <a:buChar char="v"/>
            </a:pPr>
            <a:r>
              <a:rPr lang="en-US" sz="1600" b="1" dirty="0" smtClean="0">
                <a:latin typeface="Times New Roman" pitchFamily="18" charset="0"/>
                <a:cs typeface="Times New Roman" pitchFamily="18" charset="0"/>
              </a:rPr>
              <a:t>Caring Behaviour </a:t>
            </a:r>
            <a:r>
              <a:rPr lang="en-US" sz="1600" dirty="0">
                <a:latin typeface="Times New Roman" pitchFamily="18" charset="0"/>
                <a:cs typeface="Times New Roman" pitchFamily="18" charset="0"/>
              </a:rPr>
              <a:t>is a critical component of nursing </a:t>
            </a:r>
            <a:r>
              <a:rPr lang="en-US" sz="1600" dirty="0" smtClean="0">
                <a:latin typeface="Times New Roman" pitchFamily="18" charset="0"/>
                <a:cs typeface="Times New Roman" pitchFamily="18" charset="0"/>
              </a:rPr>
              <a:t>practice. </a:t>
            </a:r>
            <a:r>
              <a:rPr lang="en-US" sz="1600" b="1" dirty="0" smtClean="0">
                <a:solidFill>
                  <a:srgbClr val="002060"/>
                </a:solidFill>
                <a:cs typeface="Times New Roman" pitchFamily="18" charset="0"/>
              </a:rPr>
              <a:t>Leininger (1986) </a:t>
            </a:r>
            <a:r>
              <a:rPr lang="en-US" sz="1600" dirty="0" smtClean="0">
                <a:latin typeface="Times New Roman" pitchFamily="18" charset="0"/>
                <a:cs typeface="Times New Roman" pitchFamily="18" charset="0"/>
              </a:rPr>
              <a:t>showed </a:t>
            </a:r>
            <a:r>
              <a:rPr lang="en-US" sz="1600" dirty="0">
                <a:latin typeface="Times New Roman" pitchFamily="18" charset="0"/>
                <a:cs typeface="Times New Roman" pitchFamily="18" charset="0"/>
              </a:rPr>
              <a:t>that caring is a universal core of nursing and </a:t>
            </a:r>
            <a:r>
              <a:rPr lang="en-GB" sz="1600" dirty="0">
                <a:latin typeface="Times New Roman" pitchFamily="18" charset="0"/>
                <a:cs typeface="Times New Roman" pitchFamily="18" charset="0"/>
              </a:rPr>
              <a:t>suggested that perceptions of caring behaviours might vary with cultural background, which contributes to socially learned practices, systems, </a:t>
            </a:r>
            <a:r>
              <a:rPr lang="en-GB" sz="1600" dirty="0" smtClean="0">
                <a:latin typeface="Times New Roman" pitchFamily="18" charset="0"/>
                <a:cs typeface="Times New Roman" pitchFamily="18" charset="0"/>
              </a:rPr>
              <a:t>processes. Thus, </a:t>
            </a:r>
            <a:r>
              <a:rPr lang="en-US" sz="1600" dirty="0" smtClean="0">
                <a:latin typeface="Times New Roman" pitchFamily="18" charset="0"/>
                <a:cs typeface="Times New Roman" pitchFamily="18" charset="0"/>
              </a:rPr>
              <a:t>A</a:t>
            </a:r>
            <a:r>
              <a:rPr lang="en-GB" sz="1600" dirty="0">
                <a:latin typeface="Times New Roman" pitchFamily="18" charset="0"/>
                <a:cs typeface="Times New Roman" pitchFamily="18" charset="0"/>
              </a:rPr>
              <a:t>dequate caring behaviours provided by nurses can increase patients’ satisfaction of</a:t>
            </a:r>
            <a:r>
              <a:rPr lang="en-GB" sz="1600" i="1" dirty="0">
                <a:latin typeface="Times New Roman" pitchFamily="18" charset="0"/>
                <a:cs typeface="Times New Roman" pitchFamily="18" charset="0"/>
              </a:rPr>
              <a:t> </a:t>
            </a:r>
            <a:r>
              <a:rPr lang="en-GB" sz="1600" dirty="0">
                <a:latin typeface="Times New Roman" pitchFamily="18" charset="0"/>
                <a:cs typeface="Times New Roman" pitchFamily="18" charset="0"/>
              </a:rPr>
              <a:t>care.</a:t>
            </a:r>
            <a:endParaRPr lang="en-US" sz="1600" b="1" i="1" dirty="0">
              <a:solidFill>
                <a:srgbClr val="0070C0"/>
              </a:solidFill>
              <a:latin typeface="Times New Roman" pitchFamily="18" charset="0"/>
              <a:cs typeface="Times New Roman" pitchFamily="18" charset="0"/>
            </a:endParaRPr>
          </a:p>
          <a:p>
            <a:pPr algn="l" rtl="0">
              <a:lnSpc>
                <a:spcPct val="150000"/>
              </a:lnSpc>
            </a:pPr>
            <a:endParaRPr lang="en-US" sz="800" b="1" i="1" dirty="0">
              <a:solidFill>
                <a:srgbClr val="0070C0"/>
              </a:solidFill>
              <a:latin typeface="Times New Roman" pitchFamily="18" charset="0"/>
              <a:cs typeface="Times New Roman" pitchFamily="18" charset="0"/>
            </a:endParaRPr>
          </a:p>
          <a:p>
            <a:pPr marL="285750" indent="-285750" algn="l" rtl="0">
              <a:lnSpc>
                <a:spcPct val="150000"/>
              </a:lnSpc>
              <a:buFont typeface="Wingdings" pitchFamily="2" charset="2"/>
              <a:buChar char="v"/>
            </a:pPr>
            <a:r>
              <a:rPr lang="en-US" sz="1600" b="1" dirty="0" smtClean="0">
                <a:latin typeface="Times New Roman" pitchFamily="18" charset="0"/>
                <a:cs typeface="Times New Roman" pitchFamily="18" charset="0"/>
              </a:rPr>
              <a:t>Many </a:t>
            </a:r>
            <a:r>
              <a:rPr lang="en-US" sz="1600" b="1" dirty="0">
                <a:latin typeface="Times New Roman" pitchFamily="18" charset="0"/>
                <a:cs typeface="Times New Roman" pitchFamily="18" charset="0"/>
              </a:rPr>
              <a:t>studies on caring </a:t>
            </a:r>
            <a:r>
              <a:rPr lang="en-US" sz="1600" dirty="0">
                <a:latin typeface="Times New Roman" pitchFamily="18" charset="0"/>
                <a:cs typeface="Times New Roman" pitchFamily="18" charset="0"/>
              </a:rPr>
              <a:t>were examined throughout oncology units, cardiology sections, surgical wards, and rehabilitation centers, the majority in Western Europe and America. </a:t>
            </a:r>
            <a:r>
              <a:rPr lang="en-US" sz="1600" u="sng" dirty="0">
                <a:latin typeface="Times New Roman" pitchFamily="18" charset="0"/>
                <a:cs typeface="Times New Roman" pitchFamily="18" charset="0"/>
              </a:rPr>
              <a:t>However,</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caring </a:t>
            </a:r>
            <a:r>
              <a:rPr lang="en-US" sz="1600" dirty="0">
                <a:latin typeface="Times New Roman" pitchFamily="18" charset="0"/>
                <a:cs typeface="Times New Roman" pitchFamily="18" charset="0"/>
              </a:rPr>
              <a:t>as a concept has not yet been fully explored in China, for Chinese postpartum patients</a:t>
            </a:r>
            <a:r>
              <a:rPr lang="en-US" sz="1600" dirty="0" smtClean="0">
                <a:latin typeface="Times New Roman" pitchFamily="18" charset="0"/>
                <a:cs typeface="Times New Roman" pitchFamily="18" charset="0"/>
              </a:rPr>
              <a:t>. </a:t>
            </a:r>
          </a:p>
        </p:txBody>
      </p:sp>
      <p:sp>
        <p:nvSpPr>
          <p:cNvPr id="5" name="مستطيل 4"/>
          <p:cNvSpPr/>
          <p:nvPr/>
        </p:nvSpPr>
        <p:spPr>
          <a:xfrm>
            <a:off x="2915816" y="260648"/>
            <a:ext cx="3260742" cy="738664"/>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2800" b="1" dirty="0">
                <a:solidFill>
                  <a:schemeClr val="bg1"/>
                </a:solidFill>
                <a:latin typeface="Times New Roman" panose="02020603050405020304" pitchFamily="18" charset="0"/>
                <a:cs typeface="Times New Roman" panose="02020603050405020304" pitchFamily="18" charset="0"/>
              </a:rPr>
              <a:t>BACKGROUND</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496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149969205"/>
              </p:ext>
            </p:extLst>
          </p:nvPr>
        </p:nvGraphicFramePr>
        <p:xfrm>
          <a:off x="1331640" y="1268760"/>
          <a:ext cx="7344816" cy="4172780"/>
        </p:xfrm>
        <a:graphic>
          <a:graphicData uri="http://schemas.openxmlformats.org/drawingml/2006/table">
            <a:tbl>
              <a:tblPr firstRow="1" firstCol="1" bandRow="1">
                <a:tableStyleId>{7E9639D4-E3E2-4D34-9284-5A2195B3D0D7}</a:tableStyleId>
              </a:tblPr>
              <a:tblGrid>
                <a:gridCol w="4802380"/>
                <a:gridCol w="1271218"/>
                <a:gridCol w="1271218"/>
              </a:tblGrid>
              <a:tr h="5318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itchFamily="18" charset="0"/>
                          <a:cs typeface="Times New Roman" pitchFamily="18" charset="0"/>
                        </a:rPr>
                        <a:t>Table </a:t>
                      </a:r>
                      <a:r>
                        <a:rPr lang="en-US" sz="1800" dirty="0" smtClean="0">
                          <a:effectLst/>
                          <a:latin typeface="Times New Roman" pitchFamily="18" charset="0"/>
                          <a:cs typeface="Times New Roman" pitchFamily="18" charset="0"/>
                        </a:rPr>
                        <a:t>10.   </a:t>
                      </a:r>
                      <a:r>
                        <a:rPr lang="en-US" sz="1600" dirty="0" smtClean="0">
                          <a:effectLst/>
                          <a:latin typeface="Times New Roman" pitchFamily="18" charset="0"/>
                          <a:cs typeface="Times New Roman" pitchFamily="18" charset="0"/>
                        </a:rPr>
                        <a:t>Comparison of </a:t>
                      </a:r>
                      <a:r>
                        <a:rPr lang="en-US" sz="1600" dirty="0">
                          <a:effectLst/>
                          <a:latin typeface="Times New Roman" pitchFamily="18" charset="0"/>
                          <a:cs typeface="Times New Roman" pitchFamily="18" charset="0"/>
                        </a:rPr>
                        <a:t>different risk </a:t>
                      </a:r>
                      <a:r>
                        <a:rPr lang="en-US" sz="1600" dirty="0" smtClean="0">
                          <a:effectLst/>
                          <a:latin typeface="Times New Roman" pitchFamily="18" charset="0"/>
                          <a:cs typeface="Times New Roman" pitchFamily="18" charset="0"/>
                        </a:rPr>
                        <a:t>factors (based on p-values and Chi-square test) (n=422)</a:t>
                      </a:r>
                      <a:r>
                        <a:rPr lang="en-US" sz="1400" dirty="0" smtClean="0">
                          <a:effectLst/>
                          <a:latin typeface="Times New Roman" pitchFamily="18" charset="0"/>
                          <a:cs typeface="Times New Roman" pitchFamily="18" charset="0"/>
                        </a:rPr>
                        <a:t/>
                      </a:r>
                      <a:br>
                        <a:rPr lang="en-US" sz="1400" dirty="0" smtClean="0">
                          <a:effectLst/>
                          <a:latin typeface="Times New Roman" pitchFamily="18" charset="0"/>
                          <a:cs typeface="Times New Roman" pitchFamily="18" charset="0"/>
                        </a:rPr>
                      </a:br>
                      <a:endParaRPr lang="en-US" sz="700" dirty="0">
                        <a:effectLst/>
                        <a:latin typeface="Times New Roman" pitchFamily="18" charset="0"/>
                        <a:ea typeface="Times New Roman"/>
                        <a:cs typeface="Times New Roman" pitchFamily="18" charset="0"/>
                      </a:endParaRPr>
                    </a:p>
                  </a:txBody>
                  <a:tcPr marL="68580" marR="68580" marT="0" marB="0">
                    <a:lnR w="19050" cap="flat" cmpd="sng" algn="ctr">
                      <a:solidFill>
                        <a:schemeClr val="tx1"/>
                      </a:solidFill>
                      <a:prstDash val="solid"/>
                      <a:round/>
                      <a:headEnd type="none" w="med" len="med"/>
                      <a:tailEnd type="none" w="med" len="med"/>
                    </a:lnR>
                    <a:solidFill>
                      <a:schemeClr val="tx1">
                        <a:lumMod val="65000"/>
                        <a:lumOff val="35000"/>
                      </a:schemeClr>
                    </a:solidFill>
                  </a:tcPr>
                </a:tc>
                <a:tc hMerge="1">
                  <a:txBody>
                    <a:bodyPr/>
                    <a:lstStyle/>
                    <a:p>
                      <a:pPr rtl="1"/>
                      <a:endParaRPr lang="ar-SY"/>
                    </a:p>
                  </a:txBody>
                  <a:tcPr/>
                </a:tc>
                <a:tc hMerge="1">
                  <a:txBody>
                    <a:bodyPr/>
                    <a:lstStyle/>
                    <a:p>
                      <a:pPr rtl="1"/>
                      <a:endParaRPr lang="ar-SY"/>
                    </a:p>
                  </a:txBody>
                  <a:tcPr/>
                </a:tc>
              </a:tr>
              <a:tr h="548268">
                <a:tc rowSpan="2">
                  <a:txBody>
                    <a:bodyPr/>
                    <a:lstStyle/>
                    <a:p>
                      <a:pPr marL="0" marR="0" algn="l" rtl="0">
                        <a:lnSpc>
                          <a:spcPct val="115000"/>
                        </a:lnSpc>
                        <a:spcBef>
                          <a:spcPts val="0"/>
                        </a:spcBef>
                        <a:spcAft>
                          <a:spcPts val="0"/>
                        </a:spcAft>
                      </a:pPr>
                      <a:r>
                        <a:rPr lang="en-US" sz="1400" dirty="0">
                          <a:effectLst/>
                          <a:latin typeface="Times New Roman" pitchFamily="18" charset="0"/>
                          <a:cs typeface="Times New Roman" pitchFamily="18" charset="0"/>
                        </a:rPr>
                        <a:t> </a:t>
                      </a:r>
                    </a:p>
                    <a:p>
                      <a:pPr marL="0" marR="0" algn="l" rtl="0">
                        <a:lnSpc>
                          <a:spcPct val="115000"/>
                        </a:lnSpc>
                        <a:spcBef>
                          <a:spcPts val="0"/>
                        </a:spcBef>
                        <a:spcAft>
                          <a:spcPts val="0"/>
                        </a:spcAft>
                      </a:pPr>
                      <a:r>
                        <a:rPr lang="en-US" sz="1400" dirty="0">
                          <a:effectLst/>
                          <a:latin typeface="Times New Roman" pitchFamily="18" charset="0"/>
                          <a:cs typeface="Times New Roman" pitchFamily="18" charset="0"/>
                        </a:rPr>
                        <a:t> </a:t>
                      </a:r>
                    </a:p>
                    <a:p>
                      <a:pPr marL="0" marR="0" algn="l" rtl="0">
                        <a:lnSpc>
                          <a:spcPct val="115000"/>
                        </a:lnSpc>
                        <a:spcBef>
                          <a:spcPts val="0"/>
                        </a:spcBef>
                        <a:spcAft>
                          <a:spcPts val="0"/>
                        </a:spcAft>
                      </a:pPr>
                      <a:r>
                        <a:rPr lang="en-US" sz="1600" dirty="0" smtClean="0">
                          <a:effectLst/>
                          <a:latin typeface="Times New Roman" pitchFamily="18" charset="0"/>
                          <a:cs typeface="Times New Roman" pitchFamily="18" charset="0"/>
                        </a:rPr>
                        <a:t>Variable</a:t>
                      </a:r>
                    </a:p>
                  </a:txBody>
                  <a:tcPr marL="68580" marR="68580" marT="0" marB="0">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marL="0" marR="0" algn="ctr" rtl="0">
                        <a:lnSpc>
                          <a:spcPct val="115000"/>
                        </a:lnSpc>
                        <a:spcBef>
                          <a:spcPts val="0"/>
                        </a:spcBef>
                        <a:spcAft>
                          <a:spcPts val="0"/>
                        </a:spcAft>
                      </a:pPr>
                      <a:r>
                        <a:rPr lang="en-US" sz="1600" b="1" i="1" dirty="0" smtClean="0">
                          <a:effectLst/>
                          <a:latin typeface="Times New Roman" pitchFamily="18" charset="0"/>
                          <a:cs typeface="Times New Roman" pitchFamily="18" charset="0"/>
                        </a:rPr>
                        <a:t>Satisfaction with </a:t>
                      </a:r>
                    </a:p>
                    <a:p>
                      <a:pPr marL="0" marR="0" algn="ctr" rtl="0">
                        <a:lnSpc>
                          <a:spcPct val="115000"/>
                        </a:lnSpc>
                        <a:spcBef>
                          <a:spcPts val="0"/>
                        </a:spcBef>
                        <a:spcAft>
                          <a:spcPts val="0"/>
                        </a:spcAft>
                      </a:pPr>
                      <a:r>
                        <a:rPr lang="en-US" sz="1600" b="1" i="1" dirty="0" smtClean="0">
                          <a:effectLst/>
                          <a:latin typeface="Times New Roman" pitchFamily="18" charset="0"/>
                          <a:cs typeface="Times New Roman" pitchFamily="18" charset="0"/>
                        </a:rPr>
                        <a:t>Childbirth</a:t>
                      </a:r>
                      <a:r>
                        <a:rPr lang="en-US" sz="1600" b="1" i="1" baseline="0" dirty="0" smtClean="0">
                          <a:effectLst/>
                          <a:latin typeface="Times New Roman" pitchFamily="18" charset="0"/>
                          <a:cs typeface="Times New Roman" pitchFamily="18" charset="0"/>
                        </a:rPr>
                        <a:t> </a:t>
                      </a:r>
                      <a:r>
                        <a:rPr lang="en-US" sz="1600" b="1" i="1" dirty="0" smtClean="0">
                          <a:effectLst/>
                          <a:latin typeface="Times New Roman" pitchFamily="18" charset="0"/>
                          <a:cs typeface="Times New Roman" pitchFamily="18" charset="0"/>
                        </a:rPr>
                        <a:t>caring</a:t>
                      </a:r>
                      <a:r>
                        <a:rPr lang="en-US" sz="1600" b="1" baseline="0" dirty="0" smtClean="0">
                          <a:effectLst/>
                          <a:latin typeface="Times New Roman" pitchFamily="18" charset="0"/>
                          <a:cs typeface="Times New Roman" pitchFamily="18" charset="0"/>
                        </a:rPr>
                        <a:t> </a:t>
                      </a:r>
                      <a:endParaRPr lang="en-US" sz="1600" b="1" dirty="0">
                        <a:effectLst/>
                        <a:latin typeface="Times New Roman" pitchFamily="18" charset="0"/>
                        <a:ea typeface="Times New Roman"/>
                        <a:cs typeface="Times New Roman" pitchFamily="18" charset="0"/>
                      </a:endParaRPr>
                    </a:p>
                  </a:txBody>
                  <a:tcPr marL="68580" marR="68580" marT="0" marB="0">
                    <a:lnR>
                      <a:noFill/>
                    </a:lnR>
                  </a:tcPr>
                </a:tc>
                <a:tc hMerge="1">
                  <a:txBody>
                    <a:bodyPr/>
                    <a:lstStyle/>
                    <a:p>
                      <a:pPr marL="0" marR="0" algn="l" rtl="0">
                        <a:lnSpc>
                          <a:spcPct val="115000"/>
                        </a:lnSpc>
                        <a:spcBef>
                          <a:spcPts val="0"/>
                        </a:spcBef>
                        <a:spcAft>
                          <a:spcPts val="0"/>
                        </a:spcAft>
                      </a:pPr>
                      <a:endParaRPr lang="en-US" sz="1600" b="1" dirty="0">
                        <a:effectLst/>
                        <a:latin typeface="Times New Roman" pitchFamily="18" charset="0"/>
                        <a:ea typeface="Times New Roman"/>
                        <a:cs typeface="Times New Roman" pitchFamily="18" charset="0"/>
                      </a:endParaRPr>
                    </a:p>
                  </a:txBody>
                  <a:tcPr marL="68580" marR="68580" marT="0" marB="0">
                    <a:lnR w="19050" cap="flat" cmpd="sng" algn="ctr">
                      <a:noFill/>
                      <a:prstDash val="solid"/>
                      <a:round/>
                      <a:headEnd type="none" w="med" len="med"/>
                      <a:tailEnd type="none" w="med" len="med"/>
                    </a:lnR>
                  </a:tcPr>
                </a:tc>
              </a:tr>
              <a:tr h="360040">
                <a:tc vMerge="1">
                  <a:txBody>
                    <a:bodyPr/>
                    <a:lstStyle/>
                    <a:p>
                      <a:pPr marL="0" marR="0" algn="l" rtl="0">
                        <a:lnSpc>
                          <a:spcPct val="115000"/>
                        </a:lnSpc>
                        <a:spcBef>
                          <a:spcPts val="0"/>
                        </a:spcBef>
                        <a:spcAft>
                          <a:spcPts val="0"/>
                        </a:spcAft>
                      </a:pP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smtClean="0">
                          <a:effectLst/>
                          <a:latin typeface="Times New Roman" pitchFamily="18" charset="0"/>
                          <a:cs typeface="Times New Roman" pitchFamily="18" charset="0"/>
                        </a:rPr>
                        <a:t>χ2</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smtClean="0">
                          <a:effectLst/>
                          <a:latin typeface="Times New Roman" pitchFamily="18" charset="0"/>
                          <a:cs typeface="Times New Roman" pitchFamily="18" charset="0"/>
                        </a:rPr>
                        <a:t>P-value</a:t>
                      </a:r>
                    </a:p>
                  </a:txBody>
                  <a:tcPr marL="68580" marR="68580" marT="0" marB="0">
                    <a:lnR w="1905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05221">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Woman's </a:t>
                      </a:r>
                      <a:r>
                        <a:rPr lang="en-US" sz="1400" dirty="0">
                          <a:effectLst/>
                          <a:latin typeface="Times New Roman" pitchFamily="18" charset="0"/>
                          <a:cs typeface="Times New Roman" pitchFamily="18" charset="0"/>
                        </a:rPr>
                        <a:t>age</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26.2</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200000"/>
                        </a:lnSpc>
                        <a:spcBef>
                          <a:spcPts val="0"/>
                        </a:spcBef>
                        <a:spcAft>
                          <a:spcPts val="0"/>
                        </a:spcAft>
                      </a:pPr>
                      <a:r>
                        <a:rPr lang="en-US" sz="1400" b="1" kern="1200" dirty="0" smtClean="0">
                          <a:solidFill>
                            <a:srgbClr val="000000"/>
                          </a:solidFill>
                          <a:effectLst/>
                          <a:highlight>
                            <a:srgbClr val="FFFF00"/>
                          </a:highlight>
                          <a:latin typeface="Times New Roman" pitchFamily="18" charset="0"/>
                          <a:ea typeface="+mn-ea"/>
                          <a:cs typeface="Times New Roman" pitchFamily="18" charset="0"/>
                        </a:rPr>
                        <a:t>.002</a:t>
                      </a:r>
                      <a:r>
                        <a:rPr lang="en-US" sz="1400" b="1" kern="1200" dirty="0" smtClean="0">
                          <a:solidFill>
                            <a:schemeClr val="tx1"/>
                          </a:solidFill>
                          <a:effectLst/>
                          <a:highlight>
                            <a:srgbClr val="FFFF00"/>
                          </a:highlight>
                          <a:latin typeface="Times New Roman" pitchFamily="18" charset="0"/>
                          <a:ea typeface="+mn-ea"/>
                          <a:cs typeface="Times New Roman" pitchFamily="18" charset="0"/>
                        </a:rPr>
                        <a:t>**</a:t>
                      </a:r>
                      <a:endParaRPr lang="en-US" sz="1200" dirty="0">
                        <a:solidFill>
                          <a:schemeClr val="tx1"/>
                        </a:solidFill>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405221">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Occupation</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ea typeface="+mn-ea"/>
                          <a:cs typeface="Times New Roman" pitchFamily="18" charset="0"/>
                        </a:rPr>
                        <a:t>28.8</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200000"/>
                        </a:lnSpc>
                        <a:spcBef>
                          <a:spcPts val="0"/>
                        </a:spcBef>
                        <a:spcAft>
                          <a:spcPts val="0"/>
                        </a:spcAft>
                      </a:pPr>
                      <a:r>
                        <a:rPr lang="en-US" sz="1400" b="1" kern="1200" dirty="0" smtClean="0">
                          <a:solidFill>
                            <a:srgbClr val="000000"/>
                          </a:solidFill>
                          <a:effectLst/>
                          <a:highlight>
                            <a:srgbClr val="FFFF00"/>
                          </a:highlight>
                          <a:latin typeface="Times New Roman" pitchFamily="18" charset="0"/>
                          <a:ea typeface="+mn-ea"/>
                          <a:cs typeface="Times New Roman" pitchFamily="18" charset="0"/>
                        </a:rPr>
                        <a:t>.017</a:t>
                      </a:r>
                      <a:r>
                        <a:rPr lang="en-US" sz="1400" b="1" kern="1200" dirty="0" smtClean="0">
                          <a:solidFill>
                            <a:schemeClr val="tx1"/>
                          </a:solidFill>
                          <a:effectLst/>
                          <a:highlight>
                            <a:srgbClr val="FFFF00"/>
                          </a:highlight>
                          <a:latin typeface="Times New Roman" pitchFamily="18" charset="0"/>
                          <a:ea typeface="+mn-ea"/>
                          <a:cs typeface="Times New Roman" pitchFamily="18" charset="0"/>
                        </a:rPr>
                        <a:t>*</a:t>
                      </a:r>
                      <a:endParaRPr lang="en-US" sz="1400" b="1" dirty="0">
                        <a:solidFill>
                          <a:schemeClr val="tx1"/>
                        </a:solidFill>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05221">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Residence</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ea typeface="+mn-ea"/>
                          <a:cs typeface="Times New Roman" pitchFamily="18" charset="0"/>
                        </a:rPr>
                        <a:t>10.0</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highlight>
                            <a:srgbClr val="FFFF00"/>
                          </a:highlight>
                          <a:uLnTx/>
                          <a:uFillTx/>
                          <a:latin typeface="Times New Roman" pitchFamily="18" charset="0"/>
                          <a:ea typeface="+mn-ea"/>
                          <a:cs typeface="Times New Roman" pitchFamily="18" charset="0"/>
                        </a:rPr>
                        <a:t>.018</a:t>
                      </a:r>
                      <a:r>
                        <a:rPr kumimoji="0" lang="en-US" sz="1400" b="1"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mn-ea"/>
                          <a:cs typeface="Times New Roman" pitchFamily="18" charset="0"/>
                        </a:rPr>
                        <a:t>*</a:t>
                      </a:r>
                      <a:endParaRPr kumimoji="0" lang="en-US" sz="1400" b="1"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05221">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Times of ANC visits</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ea typeface="+mn-ea"/>
                          <a:cs typeface="Times New Roman" pitchFamily="18" charset="0"/>
                        </a:rPr>
                        <a:t>34.7</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highlight>
                            <a:srgbClr val="FFFF00"/>
                          </a:highlight>
                          <a:uLnTx/>
                          <a:uFillTx/>
                          <a:latin typeface="Times New Roman" pitchFamily="18" charset="0"/>
                          <a:ea typeface="+mn-ea"/>
                          <a:cs typeface="Times New Roman" pitchFamily="18" charset="0"/>
                        </a:rPr>
                        <a:t>.001*</a:t>
                      </a:r>
                      <a:r>
                        <a:rPr kumimoji="0" lang="en-US" sz="1400" b="1"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mn-ea"/>
                          <a:cs typeface="Times New Roman" pitchFamily="18" charset="0"/>
                        </a:rPr>
                        <a:t>*</a:t>
                      </a:r>
                      <a:endParaRPr kumimoji="0" lang="en-US" sz="1400" b="1"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540294">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Waiting time </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ea typeface="+mn-ea"/>
                          <a:cs typeface="Times New Roman" pitchFamily="18" charset="0"/>
                        </a:rPr>
                        <a:t>18.9</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200000"/>
                        </a:lnSpc>
                        <a:spcBef>
                          <a:spcPts val="0"/>
                        </a:spcBef>
                        <a:spcAft>
                          <a:spcPts val="0"/>
                        </a:spcAft>
                      </a:pPr>
                      <a:r>
                        <a:rPr lang="en-US" sz="1400" b="1" kern="1200" dirty="0" smtClean="0">
                          <a:solidFill>
                            <a:srgbClr val="000000"/>
                          </a:solidFill>
                          <a:effectLst/>
                          <a:highlight>
                            <a:srgbClr val="FFFF00"/>
                          </a:highlight>
                          <a:latin typeface="Times New Roman" pitchFamily="18" charset="0"/>
                          <a:ea typeface="+mn-ea"/>
                          <a:cs typeface="Times New Roman" pitchFamily="18" charset="0"/>
                        </a:rPr>
                        <a:t>.004*</a:t>
                      </a:r>
                      <a:r>
                        <a:rPr lang="en-US" sz="1400" b="1" kern="1200" dirty="0" smtClean="0">
                          <a:solidFill>
                            <a:schemeClr val="tx1"/>
                          </a:solidFill>
                          <a:effectLst/>
                          <a:highlight>
                            <a:srgbClr val="FFFF00"/>
                          </a:highlight>
                          <a:latin typeface="Times New Roman" pitchFamily="18" charset="0"/>
                          <a:ea typeface="+mn-ea"/>
                          <a:cs typeface="Times New Roman" pitchFamily="18" charset="0"/>
                        </a:rPr>
                        <a:t>*</a:t>
                      </a:r>
                      <a:endParaRPr lang="en-US" sz="1400" b="1" dirty="0">
                        <a:solidFill>
                          <a:schemeClr val="tx1"/>
                        </a:solidFill>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9894">
                <a:tc gridSpan="3">
                  <a:txBody>
                    <a:bodyPr/>
                    <a:lstStyle/>
                    <a:p>
                      <a:pPr marL="0" marR="0" algn="l" rtl="0">
                        <a:lnSpc>
                          <a:spcPct val="150000"/>
                        </a:lnSpc>
                        <a:spcBef>
                          <a:spcPts val="0"/>
                        </a:spcBef>
                        <a:spcAft>
                          <a:spcPts val="0"/>
                        </a:spcAft>
                      </a:pPr>
                      <a:r>
                        <a:rPr lang="en-US" sz="300" dirty="0">
                          <a:effectLst/>
                          <a:latin typeface="Times New Roman" pitchFamily="18" charset="0"/>
                          <a:cs typeface="Times New Roman" pitchFamily="18" charset="0"/>
                        </a:rPr>
                        <a:t/>
                      </a:r>
                      <a:br>
                        <a:rPr lang="en-US" sz="300" dirty="0">
                          <a:effectLst/>
                          <a:latin typeface="Times New Roman" pitchFamily="18" charset="0"/>
                          <a:cs typeface="Times New Roman" pitchFamily="18" charset="0"/>
                        </a:rPr>
                      </a:br>
                      <a:r>
                        <a:rPr lang="en-US" sz="1200" dirty="0">
                          <a:effectLst/>
                          <a:latin typeface="Times New Roman" pitchFamily="18" charset="0"/>
                          <a:cs typeface="Times New Roman" pitchFamily="18" charset="0"/>
                        </a:rPr>
                        <a:t>Note: </a:t>
                      </a:r>
                      <a:r>
                        <a:rPr lang="en-US" sz="1200" b="0" dirty="0">
                          <a:effectLst/>
                          <a:latin typeface="Times New Roman" pitchFamily="18" charset="0"/>
                          <a:cs typeface="Times New Roman" pitchFamily="18" charset="0"/>
                        </a:rPr>
                        <a:t>Significance level: * = </a:t>
                      </a:r>
                      <a:r>
                        <a:rPr lang="en-US" sz="1200" b="0" dirty="0" smtClean="0">
                          <a:effectLst/>
                          <a:latin typeface="Times New Roman" pitchFamily="18" charset="0"/>
                          <a:cs typeface="Times New Roman" pitchFamily="18" charset="0"/>
                        </a:rPr>
                        <a:t>p </a:t>
                      </a:r>
                      <a:r>
                        <a:rPr lang="en-US" sz="1200" b="0" dirty="0">
                          <a:effectLst/>
                          <a:latin typeface="Times New Roman" pitchFamily="18" charset="0"/>
                          <a:cs typeface="Times New Roman" pitchFamily="18" charset="0"/>
                        </a:rPr>
                        <a:t>&lt; </a:t>
                      </a:r>
                      <a:r>
                        <a:rPr lang="en-US" sz="1200" b="0" dirty="0" smtClean="0">
                          <a:effectLst/>
                          <a:latin typeface="Times New Roman" pitchFamily="18" charset="0"/>
                          <a:cs typeface="Times New Roman" pitchFamily="18" charset="0"/>
                        </a:rPr>
                        <a:t>.</a:t>
                      </a:r>
                      <a:r>
                        <a:rPr lang="en-US" sz="1200" b="0" dirty="0">
                          <a:effectLst/>
                          <a:latin typeface="Times New Roman" pitchFamily="18" charset="0"/>
                          <a:cs typeface="Times New Roman" pitchFamily="18" charset="0"/>
                        </a:rPr>
                        <a:t>05; ** = </a:t>
                      </a:r>
                      <a:r>
                        <a:rPr lang="en-US" sz="1200" b="0" dirty="0" smtClean="0">
                          <a:effectLst/>
                          <a:latin typeface="Times New Roman" pitchFamily="18" charset="0"/>
                          <a:cs typeface="Times New Roman" pitchFamily="18" charset="0"/>
                        </a:rPr>
                        <a:t>p </a:t>
                      </a:r>
                      <a:r>
                        <a:rPr lang="en-US" sz="1200" b="0" dirty="0">
                          <a:effectLst/>
                          <a:latin typeface="Times New Roman" pitchFamily="18" charset="0"/>
                          <a:cs typeface="Times New Roman" pitchFamily="18" charset="0"/>
                        </a:rPr>
                        <a:t>&lt; </a:t>
                      </a:r>
                      <a:r>
                        <a:rPr lang="en-US" sz="1200" b="0" dirty="0" smtClean="0">
                          <a:effectLst/>
                          <a:latin typeface="Times New Roman" pitchFamily="18" charset="0"/>
                          <a:cs typeface="Times New Roman" pitchFamily="18" charset="0"/>
                        </a:rPr>
                        <a:t>.</a:t>
                      </a:r>
                      <a:r>
                        <a:rPr lang="en-US" sz="1200" b="0" dirty="0">
                          <a:effectLst/>
                          <a:latin typeface="Times New Roman" pitchFamily="18" charset="0"/>
                          <a:cs typeface="Times New Roman" pitchFamily="18" charset="0"/>
                        </a:rPr>
                        <a:t>01. *** = </a:t>
                      </a:r>
                      <a:r>
                        <a:rPr lang="en-US" sz="1200" b="0" dirty="0" smtClean="0">
                          <a:effectLst/>
                          <a:latin typeface="Times New Roman" pitchFamily="18" charset="0"/>
                          <a:cs typeface="Times New Roman" pitchFamily="18" charset="0"/>
                        </a:rPr>
                        <a:t>p </a:t>
                      </a:r>
                      <a:r>
                        <a:rPr lang="en-US" sz="1200" b="0" dirty="0">
                          <a:effectLst/>
                          <a:latin typeface="Times New Roman" pitchFamily="18" charset="0"/>
                          <a:cs typeface="Times New Roman" pitchFamily="18" charset="0"/>
                        </a:rPr>
                        <a:t>&lt; </a:t>
                      </a:r>
                      <a:r>
                        <a:rPr lang="en-US" sz="1200" b="0" dirty="0" smtClean="0">
                          <a:effectLst/>
                          <a:latin typeface="Times New Roman" pitchFamily="18" charset="0"/>
                          <a:cs typeface="Times New Roman" pitchFamily="18" charset="0"/>
                        </a:rPr>
                        <a:t>.</a:t>
                      </a:r>
                      <a:r>
                        <a:rPr lang="en-US" sz="1200" b="0" dirty="0">
                          <a:effectLst/>
                          <a:latin typeface="Times New Roman" pitchFamily="18" charset="0"/>
                          <a:cs typeface="Times New Roman" pitchFamily="18" charset="0"/>
                        </a:rPr>
                        <a:t>001.  - = Not applicable.</a:t>
                      </a:r>
                      <a:endParaRPr lang="en-US" sz="1200" b="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pPr rtl="1"/>
                      <a:endParaRPr lang="ar-SY"/>
                    </a:p>
                  </a:txBody>
                  <a:tcPr/>
                </a:tc>
                <a:tc hMerge="1">
                  <a:txBody>
                    <a:bodyPr/>
                    <a:lstStyle/>
                    <a:p>
                      <a:pPr rtl="1"/>
                      <a:endParaRPr lang="ar-SY"/>
                    </a:p>
                  </a:txBody>
                  <a:tcPr/>
                </a:tc>
              </a:tr>
            </a:tbl>
          </a:graphicData>
        </a:graphic>
      </p:graphicFrame>
      <p:sp>
        <p:nvSpPr>
          <p:cNvPr id="6" name="مستطيل 5"/>
          <p:cNvSpPr/>
          <p:nvPr/>
        </p:nvSpPr>
        <p:spPr>
          <a:xfrm>
            <a:off x="1285482" y="5661248"/>
            <a:ext cx="7462982" cy="700576"/>
          </a:xfrm>
          <a:prstGeom prst="rect">
            <a:avLst/>
          </a:prstGeom>
        </p:spPr>
        <p:txBody>
          <a:bodyPr wrap="square">
            <a:spAutoFit/>
          </a:bodyPr>
          <a:lstStyle/>
          <a:p>
            <a:pPr marL="285750" indent="-285750" algn="l" rtl="0">
              <a:lnSpc>
                <a:spcPct val="130000"/>
              </a:lnSpc>
              <a:buFont typeface="Wingdings" pitchFamily="2" charset="2"/>
              <a:buChar char="v"/>
            </a:pPr>
            <a:r>
              <a:rPr lang="en-US" sz="1600" dirty="0">
                <a:latin typeface="Times New Roman" pitchFamily="18" charset="0"/>
                <a:cs typeface="Times New Roman" pitchFamily="18" charset="0"/>
              </a:rPr>
              <a:t>There were significance differences </a:t>
            </a:r>
            <a:r>
              <a:rPr lang="en-US" sz="1600" dirty="0" smtClean="0">
                <a:latin typeface="Times New Roman" pitchFamily="18" charset="0"/>
                <a:cs typeface="Times New Roman" pitchFamily="18" charset="0"/>
              </a:rPr>
              <a:t>between demographic characteristics and </a:t>
            </a:r>
            <a:r>
              <a:rPr lang="en-US" sz="1600" dirty="0">
                <a:latin typeface="Times New Roman" pitchFamily="18" charset="0"/>
                <a:cs typeface="Times New Roman" pitchFamily="18" charset="0"/>
              </a:rPr>
              <a:t>satisfaction of childbirth caring </a:t>
            </a:r>
          </a:p>
        </p:txBody>
      </p:sp>
      <p:sp>
        <p:nvSpPr>
          <p:cNvPr id="7" name="مستطيل 6"/>
          <p:cNvSpPr/>
          <p:nvPr/>
        </p:nvSpPr>
        <p:spPr>
          <a:xfrm>
            <a:off x="3779911" y="116632"/>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6602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3941890226"/>
              </p:ext>
            </p:extLst>
          </p:nvPr>
        </p:nvGraphicFramePr>
        <p:xfrm>
          <a:off x="1331640" y="1268760"/>
          <a:ext cx="7344816" cy="4172780"/>
        </p:xfrm>
        <a:graphic>
          <a:graphicData uri="http://schemas.openxmlformats.org/drawingml/2006/table">
            <a:tbl>
              <a:tblPr firstRow="1" firstCol="1" bandRow="1">
                <a:tableStyleId>{7E9639D4-E3E2-4D34-9284-5A2195B3D0D7}</a:tableStyleId>
              </a:tblPr>
              <a:tblGrid>
                <a:gridCol w="4802380"/>
                <a:gridCol w="1271218"/>
                <a:gridCol w="1271218"/>
              </a:tblGrid>
              <a:tr h="5318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itchFamily="18" charset="0"/>
                          <a:cs typeface="Times New Roman" pitchFamily="18" charset="0"/>
                        </a:rPr>
                        <a:t>Table </a:t>
                      </a:r>
                      <a:r>
                        <a:rPr lang="en-US" sz="1800" dirty="0" smtClean="0">
                          <a:effectLst/>
                          <a:latin typeface="Times New Roman" pitchFamily="18" charset="0"/>
                          <a:cs typeface="Times New Roman" pitchFamily="18" charset="0"/>
                        </a:rPr>
                        <a:t>11.   </a:t>
                      </a:r>
                      <a:r>
                        <a:rPr lang="en-US" sz="1600" dirty="0" smtClean="0">
                          <a:effectLst/>
                          <a:latin typeface="Times New Roman" pitchFamily="18" charset="0"/>
                          <a:cs typeface="Times New Roman" pitchFamily="18" charset="0"/>
                        </a:rPr>
                        <a:t>Comparison of </a:t>
                      </a:r>
                      <a:r>
                        <a:rPr lang="en-US" sz="1600" dirty="0">
                          <a:effectLst/>
                          <a:latin typeface="Times New Roman" pitchFamily="18" charset="0"/>
                          <a:cs typeface="Times New Roman" pitchFamily="18" charset="0"/>
                        </a:rPr>
                        <a:t>different risk </a:t>
                      </a:r>
                      <a:r>
                        <a:rPr lang="en-US" sz="1600" dirty="0" smtClean="0">
                          <a:effectLst/>
                          <a:latin typeface="Times New Roman" pitchFamily="18" charset="0"/>
                          <a:cs typeface="Times New Roman" pitchFamily="18" charset="0"/>
                        </a:rPr>
                        <a:t>factors (based on p-values and Chi-square test) (n=422)</a:t>
                      </a:r>
                      <a:r>
                        <a:rPr lang="en-US" sz="1400" dirty="0" smtClean="0">
                          <a:effectLst/>
                          <a:latin typeface="Times New Roman" pitchFamily="18" charset="0"/>
                          <a:cs typeface="Times New Roman" pitchFamily="18" charset="0"/>
                        </a:rPr>
                        <a:t/>
                      </a:r>
                      <a:br>
                        <a:rPr lang="en-US" sz="1400" dirty="0" smtClean="0">
                          <a:effectLst/>
                          <a:latin typeface="Times New Roman" pitchFamily="18" charset="0"/>
                          <a:cs typeface="Times New Roman" pitchFamily="18" charset="0"/>
                        </a:rPr>
                      </a:br>
                      <a:endParaRPr lang="en-US" sz="700" dirty="0">
                        <a:effectLst/>
                        <a:latin typeface="Times New Roman" pitchFamily="18" charset="0"/>
                        <a:ea typeface="Times New Roman"/>
                        <a:cs typeface="Times New Roman" pitchFamily="18" charset="0"/>
                      </a:endParaRPr>
                    </a:p>
                  </a:txBody>
                  <a:tcPr marL="68580" marR="68580" marT="0" marB="0">
                    <a:lnR w="19050" cap="flat" cmpd="sng" algn="ctr">
                      <a:solidFill>
                        <a:schemeClr val="tx1"/>
                      </a:solidFill>
                      <a:prstDash val="solid"/>
                      <a:round/>
                      <a:headEnd type="none" w="med" len="med"/>
                      <a:tailEnd type="none" w="med" len="med"/>
                    </a:lnR>
                    <a:solidFill>
                      <a:schemeClr val="tx1">
                        <a:lumMod val="65000"/>
                        <a:lumOff val="35000"/>
                      </a:schemeClr>
                    </a:solidFill>
                  </a:tcPr>
                </a:tc>
                <a:tc hMerge="1">
                  <a:txBody>
                    <a:bodyPr/>
                    <a:lstStyle/>
                    <a:p>
                      <a:pPr rtl="1"/>
                      <a:endParaRPr lang="ar-SY"/>
                    </a:p>
                  </a:txBody>
                  <a:tcPr/>
                </a:tc>
                <a:tc hMerge="1">
                  <a:txBody>
                    <a:bodyPr/>
                    <a:lstStyle/>
                    <a:p>
                      <a:pPr rtl="1"/>
                      <a:endParaRPr lang="ar-SY"/>
                    </a:p>
                  </a:txBody>
                  <a:tcPr/>
                </a:tc>
              </a:tr>
              <a:tr h="548268">
                <a:tc rowSpan="2">
                  <a:txBody>
                    <a:bodyPr/>
                    <a:lstStyle/>
                    <a:p>
                      <a:pPr marL="0" marR="0" algn="l" rtl="0">
                        <a:lnSpc>
                          <a:spcPct val="115000"/>
                        </a:lnSpc>
                        <a:spcBef>
                          <a:spcPts val="0"/>
                        </a:spcBef>
                        <a:spcAft>
                          <a:spcPts val="0"/>
                        </a:spcAft>
                      </a:pPr>
                      <a:r>
                        <a:rPr lang="en-US" sz="1400" dirty="0">
                          <a:effectLst/>
                          <a:latin typeface="Times New Roman" pitchFamily="18" charset="0"/>
                          <a:cs typeface="Times New Roman" pitchFamily="18" charset="0"/>
                        </a:rPr>
                        <a:t> </a:t>
                      </a:r>
                    </a:p>
                    <a:p>
                      <a:pPr marL="0" marR="0" algn="l" rtl="0">
                        <a:lnSpc>
                          <a:spcPct val="115000"/>
                        </a:lnSpc>
                        <a:spcBef>
                          <a:spcPts val="0"/>
                        </a:spcBef>
                        <a:spcAft>
                          <a:spcPts val="0"/>
                        </a:spcAft>
                      </a:pPr>
                      <a:r>
                        <a:rPr lang="en-US" sz="1400" dirty="0">
                          <a:effectLst/>
                          <a:latin typeface="Times New Roman" pitchFamily="18" charset="0"/>
                          <a:cs typeface="Times New Roman" pitchFamily="18" charset="0"/>
                        </a:rPr>
                        <a:t> </a:t>
                      </a:r>
                    </a:p>
                    <a:p>
                      <a:pPr marL="0" marR="0" algn="l" rtl="0">
                        <a:lnSpc>
                          <a:spcPct val="115000"/>
                        </a:lnSpc>
                        <a:spcBef>
                          <a:spcPts val="0"/>
                        </a:spcBef>
                        <a:spcAft>
                          <a:spcPts val="0"/>
                        </a:spcAft>
                      </a:pPr>
                      <a:r>
                        <a:rPr lang="en-US" sz="1600" dirty="0" smtClean="0">
                          <a:effectLst/>
                          <a:latin typeface="Times New Roman" pitchFamily="18" charset="0"/>
                          <a:cs typeface="Times New Roman" pitchFamily="18" charset="0"/>
                        </a:rPr>
                        <a:t>Variable</a:t>
                      </a:r>
                    </a:p>
                  </a:txBody>
                  <a:tcPr marL="68580" marR="68580" marT="0" marB="0">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marL="0" marR="0" algn="ctr" rtl="0">
                        <a:lnSpc>
                          <a:spcPct val="115000"/>
                        </a:lnSpc>
                        <a:spcBef>
                          <a:spcPts val="0"/>
                        </a:spcBef>
                        <a:spcAft>
                          <a:spcPts val="0"/>
                        </a:spcAft>
                      </a:pPr>
                      <a:r>
                        <a:rPr lang="en-US" sz="1600" b="1" i="1" dirty="0" smtClean="0">
                          <a:effectLst/>
                          <a:latin typeface="Times New Roman" pitchFamily="18" charset="0"/>
                          <a:cs typeface="Times New Roman" pitchFamily="18" charset="0"/>
                        </a:rPr>
                        <a:t>Satisfaction with </a:t>
                      </a:r>
                    </a:p>
                    <a:p>
                      <a:pPr marL="0" marR="0" algn="ctr" rtl="0">
                        <a:lnSpc>
                          <a:spcPct val="115000"/>
                        </a:lnSpc>
                        <a:spcBef>
                          <a:spcPts val="0"/>
                        </a:spcBef>
                        <a:spcAft>
                          <a:spcPts val="0"/>
                        </a:spcAft>
                      </a:pPr>
                      <a:r>
                        <a:rPr lang="en-US" sz="1600" b="1" i="1" baseline="0" dirty="0" smtClean="0">
                          <a:effectLst/>
                          <a:latin typeface="Times New Roman" pitchFamily="18" charset="0"/>
                          <a:cs typeface="Times New Roman" pitchFamily="18" charset="0"/>
                        </a:rPr>
                        <a:t>Postnatal </a:t>
                      </a:r>
                      <a:r>
                        <a:rPr lang="en-US" sz="1600" b="1" i="1" dirty="0" smtClean="0">
                          <a:effectLst/>
                          <a:latin typeface="Times New Roman" pitchFamily="18" charset="0"/>
                          <a:cs typeface="Times New Roman" pitchFamily="18" charset="0"/>
                        </a:rPr>
                        <a:t>caring</a:t>
                      </a:r>
                      <a:r>
                        <a:rPr lang="en-US" sz="1600" b="1" baseline="0" dirty="0" smtClean="0">
                          <a:effectLst/>
                          <a:latin typeface="Times New Roman" pitchFamily="18" charset="0"/>
                          <a:cs typeface="Times New Roman" pitchFamily="18" charset="0"/>
                        </a:rPr>
                        <a:t> </a:t>
                      </a:r>
                      <a:endParaRPr lang="en-US" sz="1600" b="1" dirty="0">
                        <a:effectLst/>
                        <a:latin typeface="Times New Roman" pitchFamily="18" charset="0"/>
                        <a:ea typeface="Times New Roman"/>
                        <a:cs typeface="Times New Roman" pitchFamily="18" charset="0"/>
                      </a:endParaRPr>
                    </a:p>
                  </a:txBody>
                  <a:tcPr marL="68580" marR="68580" marT="0" marB="0">
                    <a:lnR>
                      <a:noFill/>
                    </a:lnR>
                  </a:tcPr>
                </a:tc>
                <a:tc hMerge="1">
                  <a:txBody>
                    <a:bodyPr/>
                    <a:lstStyle/>
                    <a:p>
                      <a:pPr marL="0" marR="0" algn="l" rtl="0">
                        <a:lnSpc>
                          <a:spcPct val="115000"/>
                        </a:lnSpc>
                        <a:spcBef>
                          <a:spcPts val="0"/>
                        </a:spcBef>
                        <a:spcAft>
                          <a:spcPts val="0"/>
                        </a:spcAft>
                      </a:pPr>
                      <a:endParaRPr lang="en-US" sz="1600" b="1" dirty="0">
                        <a:effectLst/>
                        <a:latin typeface="Times New Roman" pitchFamily="18" charset="0"/>
                        <a:ea typeface="Times New Roman"/>
                        <a:cs typeface="Times New Roman" pitchFamily="18" charset="0"/>
                      </a:endParaRPr>
                    </a:p>
                  </a:txBody>
                  <a:tcPr marL="68580" marR="68580" marT="0" marB="0">
                    <a:lnR w="19050" cap="flat" cmpd="sng" algn="ctr">
                      <a:noFill/>
                      <a:prstDash val="solid"/>
                      <a:round/>
                      <a:headEnd type="none" w="med" len="med"/>
                      <a:tailEnd type="none" w="med" len="med"/>
                    </a:lnR>
                  </a:tcPr>
                </a:tc>
              </a:tr>
              <a:tr h="360040">
                <a:tc vMerge="1">
                  <a:txBody>
                    <a:bodyPr/>
                    <a:lstStyle/>
                    <a:p>
                      <a:pPr marL="0" marR="0" algn="l" rtl="0">
                        <a:lnSpc>
                          <a:spcPct val="115000"/>
                        </a:lnSpc>
                        <a:spcBef>
                          <a:spcPts val="0"/>
                        </a:spcBef>
                        <a:spcAft>
                          <a:spcPts val="0"/>
                        </a:spcAft>
                      </a:pP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smtClean="0">
                          <a:effectLst/>
                          <a:latin typeface="Times New Roman" pitchFamily="18" charset="0"/>
                          <a:cs typeface="Times New Roman" pitchFamily="18" charset="0"/>
                        </a:rPr>
                        <a:t>χ2</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smtClean="0">
                          <a:effectLst/>
                          <a:latin typeface="Times New Roman" pitchFamily="18" charset="0"/>
                          <a:cs typeface="Times New Roman" pitchFamily="18" charset="0"/>
                        </a:rPr>
                        <a:t>P-value</a:t>
                      </a:r>
                    </a:p>
                  </a:txBody>
                  <a:tcPr marL="68580" marR="68580" marT="0" marB="0">
                    <a:lnR w="1905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05221">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Woman's </a:t>
                      </a:r>
                      <a:r>
                        <a:rPr lang="en-US" sz="1400" dirty="0">
                          <a:effectLst/>
                          <a:latin typeface="Times New Roman" pitchFamily="18" charset="0"/>
                          <a:cs typeface="Times New Roman" pitchFamily="18" charset="0"/>
                        </a:rPr>
                        <a:t>age</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31.2</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200000"/>
                        </a:lnSpc>
                        <a:spcBef>
                          <a:spcPts val="0"/>
                        </a:spcBef>
                        <a:spcAft>
                          <a:spcPts val="0"/>
                        </a:spcAft>
                      </a:pPr>
                      <a:r>
                        <a:rPr lang="en-US" sz="1400" b="1" kern="1200" dirty="0" smtClean="0">
                          <a:solidFill>
                            <a:srgbClr val="000000"/>
                          </a:solidFill>
                          <a:effectLst/>
                          <a:highlight>
                            <a:srgbClr val="FFFF00"/>
                          </a:highlight>
                          <a:latin typeface="Times New Roman" pitchFamily="18" charset="0"/>
                          <a:ea typeface="+mn-ea"/>
                          <a:cs typeface="Times New Roman" pitchFamily="18" charset="0"/>
                        </a:rPr>
                        <a:t>.000*</a:t>
                      </a:r>
                      <a:r>
                        <a:rPr lang="en-US" sz="1400" b="1" kern="1200" dirty="0" smtClean="0">
                          <a:solidFill>
                            <a:schemeClr val="tx1"/>
                          </a:solidFill>
                          <a:effectLst/>
                          <a:highlight>
                            <a:srgbClr val="FFFF00"/>
                          </a:highlight>
                          <a:latin typeface="Times New Roman" pitchFamily="18" charset="0"/>
                          <a:ea typeface="+mn-ea"/>
                          <a:cs typeface="Times New Roman" pitchFamily="18" charset="0"/>
                        </a:rPr>
                        <a:t>**</a:t>
                      </a:r>
                      <a:endParaRPr lang="en-US" sz="1200" dirty="0">
                        <a:solidFill>
                          <a:schemeClr val="tx1"/>
                        </a:solidFill>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405221">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Occupation</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ea typeface="+mn-ea"/>
                          <a:cs typeface="Times New Roman" pitchFamily="18" charset="0"/>
                        </a:rPr>
                        <a:t>27.7</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rtl="0">
                        <a:lnSpc>
                          <a:spcPct val="200000"/>
                        </a:lnSpc>
                        <a:spcBef>
                          <a:spcPts val="0"/>
                        </a:spcBef>
                        <a:spcAft>
                          <a:spcPts val="0"/>
                        </a:spcAft>
                      </a:pPr>
                      <a:r>
                        <a:rPr lang="en-US" sz="1400" b="1" kern="1200" dirty="0" smtClean="0">
                          <a:solidFill>
                            <a:srgbClr val="000000"/>
                          </a:solidFill>
                          <a:effectLst/>
                          <a:highlight>
                            <a:srgbClr val="FFFF00"/>
                          </a:highlight>
                          <a:latin typeface="Times New Roman" pitchFamily="18" charset="0"/>
                          <a:ea typeface="+mn-ea"/>
                          <a:cs typeface="Times New Roman" pitchFamily="18" charset="0"/>
                        </a:rPr>
                        <a:t>.023</a:t>
                      </a:r>
                      <a:r>
                        <a:rPr lang="en-US" sz="1400" b="1" kern="1200" dirty="0" smtClean="0">
                          <a:solidFill>
                            <a:schemeClr val="tx1"/>
                          </a:solidFill>
                          <a:effectLst/>
                          <a:highlight>
                            <a:srgbClr val="FFFF00"/>
                          </a:highlight>
                          <a:latin typeface="Times New Roman" pitchFamily="18" charset="0"/>
                          <a:ea typeface="+mn-ea"/>
                          <a:cs typeface="Times New Roman" pitchFamily="18" charset="0"/>
                        </a:rPr>
                        <a:t>*</a:t>
                      </a:r>
                      <a:endParaRPr lang="en-US" sz="1400" b="1" dirty="0">
                        <a:solidFill>
                          <a:schemeClr val="tx1"/>
                        </a:solidFill>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05221">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Residence</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ea typeface="+mn-ea"/>
                          <a:cs typeface="Times New Roman" pitchFamily="18" charset="0"/>
                        </a:rPr>
                        <a:t>3.3</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.345</a:t>
                      </a:r>
                      <a:endParaRPr kumimoji="0" lang="en-US" sz="1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05221">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Times of ANC visits</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ea typeface="+mn-ea"/>
                          <a:cs typeface="Times New Roman" pitchFamily="18" charset="0"/>
                        </a:rPr>
                        <a:t>30.2</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highlight>
                            <a:srgbClr val="FFFF00"/>
                          </a:highlight>
                          <a:uLnTx/>
                          <a:uFillTx/>
                          <a:latin typeface="Times New Roman" pitchFamily="18" charset="0"/>
                          <a:ea typeface="+mn-ea"/>
                          <a:cs typeface="Times New Roman" pitchFamily="18" charset="0"/>
                        </a:rPr>
                        <a:t>.003*</a:t>
                      </a:r>
                      <a:r>
                        <a:rPr kumimoji="0" lang="en-US" sz="1400" b="1" i="0" u="none" strike="noStrike" kern="1200" cap="none" spc="0" normalizeH="0" baseline="0" noProof="0" dirty="0" smtClean="0">
                          <a:ln>
                            <a:noFill/>
                          </a:ln>
                          <a:solidFill>
                            <a:prstClr val="black"/>
                          </a:solidFill>
                          <a:effectLst/>
                          <a:highlight>
                            <a:srgbClr val="FFFF00"/>
                          </a:highlight>
                          <a:uLnTx/>
                          <a:uFillTx/>
                          <a:latin typeface="Times New Roman" pitchFamily="18" charset="0"/>
                          <a:ea typeface="+mn-ea"/>
                          <a:cs typeface="Times New Roman" pitchFamily="18" charset="0"/>
                        </a:rPr>
                        <a:t>*</a:t>
                      </a:r>
                      <a:endParaRPr kumimoji="0" lang="en-US" sz="1400" b="1"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540294">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Waiting time </a:t>
                      </a:r>
                      <a:endParaRPr lang="en-US" sz="140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ea typeface="+mn-ea"/>
                          <a:cs typeface="Times New Roman" pitchFamily="18" charset="0"/>
                        </a:rPr>
                        <a:t>23.2</a:t>
                      </a:r>
                      <a:endParaRPr lang="en-US" sz="1400" dirty="0">
                        <a:effectLst/>
                        <a:latin typeface="Times New Roman" pitchFamily="18" charset="0"/>
                        <a:ea typeface="Times New Roman"/>
                        <a:cs typeface="Times New Roman" pitchFamily="18" charset="0"/>
                      </a:endParaRPr>
                    </a:p>
                  </a:txBody>
                  <a:tcPr marL="68580" marR="68580" marT="0" marB="0">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rtl="0">
                        <a:lnSpc>
                          <a:spcPct val="200000"/>
                        </a:lnSpc>
                        <a:spcBef>
                          <a:spcPts val="0"/>
                        </a:spcBef>
                        <a:spcAft>
                          <a:spcPts val="0"/>
                        </a:spcAft>
                      </a:pPr>
                      <a:r>
                        <a:rPr lang="en-US" sz="1400" b="1" kern="1200" dirty="0" smtClean="0">
                          <a:solidFill>
                            <a:srgbClr val="000000"/>
                          </a:solidFill>
                          <a:effectLst/>
                          <a:highlight>
                            <a:srgbClr val="FFFF00"/>
                          </a:highlight>
                          <a:latin typeface="Times New Roman" pitchFamily="18" charset="0"/>
                          <a:ea typeface="+mn-ea"/>
                          <a:cs typeface="Times New Roman" pitchFamily="18" charset="0"/>
                        </a:rPr>
                        <a:t>.001*</a:t>
                      </a:r>
                      <a:r>
                        <a:rPr lang="en-US" sz="1400" b="1" kern="1200" dirty="0" smtClean="0">
                          <a:solidFill>
                            <a:schemeClr val="tx1"/>
                          </a:solidFill>
                          <a:effectLst/>
                          <a:highlight>
                            <a:srgbClr val="FFFF00"/>
                          </a:highlight>
                          <a:latin typeface="Times New Roman" pitchFamily="18" charset="0"/>
                          <a:ea typeface="+mn-ea"/>
                          <a:cs typeface="Times New Roman" pitchFamily="18" charset="0"/>
                        </a:rPr>
                        <a:t>*</a:t>
                      </a:r>
                      <a:endParaRPr lang="en-US" sz="1400" b="1" dirty="0">
                        <a:solidFill>
                          <a:schemeClr val="tx1"/>
                        </a:solidFill>
                        <a:effectLst/>
                        <a:latin typeface="Times New Roman" pitchFamily="18" charset="0"/>
                        <a:ea typeface="Times New Roman"/>
                        <a:cs typeface="Times New Roman" pitchFamily="18" charset="0"/>
                      </a:endParaRPr>
                    </a:p>
                  </a:txBody>
                  <a:tcPr marL="68580" marR="68580" marT="0" marB="0">
                    <a:lnL>
                      <a:noFill/>
                    </a:lnL>
                    <a:lnR w="19050" cap="flat" cmpd="sng" algn="ctr">
                      <a:noFill/>
                      <a:prstDash val="solid"/>
                      <a:round/>
                      <a:headEnd type="none" w="med" len="med"/>
                      <a:tailEnd type="none" w="med" len="me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9894">
                <a:tc gridSpan="3">
                  <a:txBody>
                    <a:bodyPr/>
                    <a:lstStyle/>
                    <a:p>
                      <a:pPr marL="0" marR="0" algn="l" rtl="0">
                        <a:lnSpc>
                          <a:spcPct val="150000"/>
                        </a:lnSpc>
                        <a:spcBef>
                          <a:spcPts val="0"/>
                        </a:spcBef>
                        <a:spcAft>
                          <a:spcPts val="0"/>
                        </a:spcAft>
                      </a:pPr>
                      <a:r>
                        <a:rPr lang="en-US" sz="300" dirty="0">
                          <a:effectLst/>
                          <a:latin typeface="Times New Roman" pitchFamily="18" charset="0"/>
                          <a:cs typeface="Times New Roman" pitchFamily="18" charset="0"/>
                        </a:rPr>
                        <a:t/>
                      </a:r>
                      <a:br>
                        <a:rPr lang="en-US" sz="300" dirty="0">
                          <a:effectLst/>
                          <a:latin typeface="Times New Roman" pitchFamily="18" charset="0"/>
                          <a:cs typeface="Times New Roman" pitchFamily="18" charset="0"/>
                        </a:rPr>
                      </a:br>
                      <a:r>
                        <a:rPr lang="en-US" sz="1200" dirty="0">
                          <a:effectLst/>
                          <a:latin typeface="Times New Roman" pitchFamily="18" charset="0"/>
                          <a:cs typeface="Times New Roman" pitchFamily="18" charset="0"/>
                        </a:rPr>
                        <a:t>Note: </a:t>
                      </a:r>
                      <a:r>
                        <a:rPr lang="en-US" sz="1200" b="0" dirty="0">
                          <a:effectLst/>
                          <a:latin typeface="Times New Roman" pitchFamily="18" charset="0"/>
                          <a:cs typeface="Times New Roman" pitchFamily="18" charset="0"/>
                        </a:rPr>
                        <a:t>Significance level: * = </a:t>
                      </a:r>
                      <a:r>
                        <a:rPr lang="en-US" sz="1200" b="0" dirty="0" smtClean="0">
                          <a:effectLst/>
                          <a:latin typeface="Times New Roman" pitchFamily="18" charset="0"/>
                          <a:cs typeface="Times New Roman" pitchFamily="18" charset="0"/>
                        </a:rPr>
                        <a:t>p </a:t>
                      </a:r>
                      <a:r>
                        <a:rPr lang="en-US" sz="1200" b="0" dirty="0">
                          <a:effectLst/>
                          <a:latin typeface="Times New Roman" pitchFamily="18" charset="0"/>
                          <a:cs typeface="Times New Roman" pitchFamily="18" charset="0"/>
                        </a:rPr>
                        <a:t>&lt; </a:t>
                      </a:r>
                      <a:r>
                        <a:rPr lang="en-US" sz="1200" b="0" dirty="0" smtClean="0">
                          <a:effectLst/>
                          <a:latin typeface="Times New Roman" pitchFamily="18" charset="0"/>
                          <a:cs typeface="Times New Roman" pitchFamily="18" charset="0"/>
                        </a:rPr>
                        <a:t>.</a:t>
                      </a:r>
                      <a:r>
                        <a:rPr lang="en-US" sz="1200" b="0" dirty="0">
                          <a:effectLst/>
                          <a:latin typeface="Times New Roman" pitchFamily="18" charset="0"/>
                          <a:cs typeface="Times New Roman" pitchFamily="18" charset="0"/>
                        </a:rPr>
                        <a:t>05; ** = </a:t>
                      </a:r>
                      <a:r>
                        <a:rPr lang="en-US" sz="1200" b="0" dirty="0" smtClean="0">
                          <a:effectLst/>
                          <a:latin typeface="Times New Roman" pitchFamily="18" charset="0"/>
                          <a:cs typeface="Times New Roman" pitchFamily="18" charset="0"/>
                        </a:rPr>
                        <a:t>p </a:t>
                      </a:r>
                      <a:r>
                        <a:rPr lang="en-US" sz="1200" b="0" dirty="0">
                          <a:effectLst/>
                          <a:latin typeface="Times New Roman" pitchFamily="18" charset="0"/>
                          <a:cs typeface="Times New Roman" pitchFamily="18" charset="0"/>
                        </a:rPr>
                        <a:t>&lt; </a:t>
                      </a:r>
                      <a:r>
                        <a:rPr lang="en-US" sz="1200" b="0" dirty="0" smtClean="0">
                          <a:effectLst/>
                          <a:latin typeface="Times New Roman" pitchFamily="18" charset="0"/>
                          <a:cs typeface="Times New Roman" pitchFamily="18" charset="0"/>
                        </a:rPr>
                        <a:t>.</a:t>
                      </a:r>
                      <a:r>
                        <a:rPr lang="en-US" sz="1200" b="0" dirty="0">
                          <a:effectLst/>
                          <a:latin typeface="Times New Roman" pitchFamily="18" charset="0"/>
                          <a:cs typeface="Times New Roman" pitchFamily="18" charset="0"/>
                        </a:rPr>
                        <a:t>01. *** = </a:t>
                      </a:r>
                      <a:r>
                        <a:rPr lang="en-US" sz="1200" b="0" dirty="0" smtClean="0">
                          <a:effectLst/>
                          <a:latin typeface="Times New Roman" pitchFamily="18" charset="0"/>
                          <a:cs typeface="Times New Roman" pitchFamily="18" charset="0"/>
                        </a:rPr>
                        <a:t>p </a:t>
                      </a:r>
                      <a:r>
                        <a:rPr lang="en-US" sz="1200" b="0" dirty="0">
                          <a:effectLst/>
                          <a:latin typeface="Times New Roman" pitchFamily="18" charset="0"/>
                          <a:cs typeface="Times New Roman" pitchFamily="18" charset="0"/>
                        </a:rPr>
                        <a:t>&lt; </a:t>
                      </a:r>
                      <a:r>
                        <a:rPr lang="en-US" sz="1200" b="0" dirty="0" smtClean="0">
                          <a:effectLst/>
                          <a:latin typeface="Times New Roman" pitchFamily="18" charset="0"/>
                          <a:cs typeface="Times New Roman" pitchFamily="18" charset="0"/>
                        </a:rPr>
                        <a:t>.</a:t>
                      </a:r>
                      <a:r>
                        <a:rPr lang="en-US" sz="1200" b="0" dirty="0">
                          <a:effectLst/>
                          <a:latin typeface="Times New Roman" pitchFamily="18" charset="0"/>
                          <a:cs typeface="Times New Roman" pitchFamily="18" charset="0"/>
                        </a:rPr>
                        <a:t>001.  - = Not applicable.</a:t>
                      </a:r>
                      <a:endParaRPr lang="en-US" sz="1200" b="0" dirty="0">
                        <a:effectLst/>
                        <a:latin typeface="Times New Roman" pitchFamily="18" charset="0"/>
                        <a:ea typeface="Times New Roman"/>
                        <a:cs typeface="Times New Roman" pitchFamily="18" charset="0"/>
                      </a:endParaRPr>
                    </a:p>
                  </a:txBody>
                  <a:tcPr marL="68580" marR="68580" marT="0" marB="0">
                    <a:lnL w="9525" cap="flat" cmpd="sng" algn="ctr">
                      <a:noFill/>
                      <a:prstDash val="soli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pPr rtl="1"/>
                      <a:endParaRPr lang="ar-SY"/>
                    </a:p>
                  </a:txBody>
                  <a:tcPr/>
                </a:tc>
                <a:tc hMerge="1">
                  <a:txBody>
                    <a:bodyPr/>
                    <a:lstStyle/>
                    <a:p>
                      <a:pPr rtl="1"/>
                      <a:endParaRPr lang="ar-SY"/>
                    </a:p>
                  </a:txBody>
                  <a:tcPr/>
                </a:tc>
              </a:tr>
            </a:tbl>
          </a:graphicData>
        </a:graphic>
      </p:graphicFrame>
      <p:sp>
        <p:nvSpPr>
          <p:cNvPr id="6" name="مستطيل 5"/>
          <p:cNvSpPr/>
          <p:nvPr/>
        </p:nvSpPr>
        <p:spPr>
          <a:xfrm>
            <a:off x="1285482" y="5661248"/>
            <a:ext cx="7462982" cy="700576"/>
          </a:xfrm>
          <a:prstGeom prst="rect">
            <a:avLst/>
          </a:prstGeom>
        </p:spPr>
        <p:txBody>
          <a:bodyPr wrap="square">
            <a:spAutoFit/>
          </a:bodyPr>
          <a:lstStyle/>
          <a:p>
            <a:pPr marL="285750" indent="-285750" algn="l" rtl="0">
              <a:lnSpc>
                <a:spcPct val="130000"/>
              </a:lnSpc>
              <a:buFont typeface="Wingdings" pitchFamily="2" charset="2"/>
              <a:buChar char="v"/>
            </a:pPr>
            <a:r>
              <a:rPr lang="en-US" sz="1600" dirty="0">
                <a:latin typeface="Times New Roman" pitchFamily="18" charset="0"/>
                <a:cs typeface="Times New Roman" pitchFamily="18" charset="0"/>
              </a:rPr>
              <a:t>There were significance differences </a:t>
            </a:r>
            <a:r>
              <a:rPr lang="en-US" sz="1600" dirty="0" smtClean="0">
                <a:latin typeface="Times New Roman" pitchFamily="18" charset="0"/>
                <a:cs typeface="Times New Roman" pitchFamily="18" charset="0"/>
              </a:rPr>
              <a:t>between demographic characteristics and satisfaction of postnatal </a:t>
            </a:r>
            <a:r>
              <a:rPr lang="en-US" sz="1600" dirty="0">
                <a:latin typeface="Times New Roman" pitchFamily="18" charset="0"/>
                <a:cs typeface="Times New Roman" pitchFamily="18" charset="0"/>
              </a:rPr>
              <a:t>caring </a:t>
            </a:r>
          </a:p>
        </p:txBody>
      </p:sp>
      <p:sp>
        <p:nvSpPr>
          <p:cNvPr id="7" name="مستطيل 6"/>
          <p:cNvSpPr/>
          <p:nvPr/>
        </p:nvSpPr>
        <p:spPr>
          <a:xfrm>
            <a:off x="3779911" y="116632"/>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225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954941960"/>
              </p:ext>
            </p:extLst>
          </p:nvPr>
        </p:nvGraphicFramePr>
        <p:xfrm>
          <a:off x="1079326" y="2060848"/>
          <a:ext cx="7845218" cy="3281172"/>
        </p:xfrm>
        <a:graphic>
          <a:graphicData uri="http://schemas.openxmlformats.org/drawingml/2006/table">
            <a:tbl>
              <a:tblPr firstRow="1" firstCol="1" bandRow="1">
                <a:tableStyleId>{5C22544A-7EE6-4342-B048-85BDC9FD1C3A}</a:tableStyleId>
              </a:tblPr>
              <a:tblGrid>
                <a:gridCol w="1800200"/>
                <a:gridCol w="504056"/>
                <a:gridCol w="855380"/>
                <a:gridCol w="217233"/>
                <a:gridCol w="536876"/>
                <a:gridCol w="854275"/>
                <a:gridCol w="632580"/>
                <a:gridCol w="748442"/>
                <a:gridCol w="217233"/>
                <a:gridCol w="536876"/>
                <a:gridCol w="942067"/>
              </a:tblGrid>
              <a:tr h="0">
                <a:tc rowSpan="2">
                  <a:txBody>
                    <a:bodyPr/>
                    <a:lstStyle/>
                    <a:p>
                      <a:pPr marL="0" marR="0" algn="l" rtl="0">
                        <a:lnSpc>
                          <a:spcPct val="115000"/>
                        </a:lnSpc>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Times New Roman"/>
                        <a:cs typeface="Times New Roman" pitchFamily="18" charset="0"/>
                      </a:endParaRPr>
                    </a:p>
                    <a:p>
                      <a:pPr marL="0" marR="0" algn="l" rtl="0">
                        <a:lnSpc>
                          <a:spcPct val="150000"/>
                        </a:lnSpc>
                        <a:spcBef>
                          <a:spcPts val="0"/>
                        </a:spcBef>
                        <a:spcAft>
                          <a:spcPts val="0"/>
                        </a:spcAft>
                      </a:pPr>
                      <a:endParaRPr lang="en-US" sz="1600" dirty="0" smtClean="0">
                        <a:solidFill>
                          <a:sysClr val="windowText" lastClr="000000"/>
                        </a:solidFill>
                        <a:effectLst/>
                        <a:latin typeface="Times New Roman" pitchFamily="18" charset="0"/>
                        <a:cs typeface="Times New Roman" pitchFamily="18" charset="0"/>
                      </a:endParaRPr>
                    </a:p>
                    <a:p>
                      <a:pPr marL="0" marR="0" algn="l" rtl="0">
                        <a:lnSpc>
                          <a:spcPct val="150000"/>
                        </a:lnSpc>
                        <a:spcBef>
                          <a:spcPts val="0"/>
                        </a:spcBef>
                        <a:spcAft>
                          <a:spcPts val="0"/>
                        </a:spcAft>
                      </a:pPr>
                      <a:r>
                        <a:rPr lang="en-US" sz="1600" dirty="0" smtClean="0">
                          <a:solidFill>
                            <a:sysClr val="windowText" lastClr="000000"/>
                          </a:solidFill>
                          <a:effectLst/>
                          <a:latin typeface="Times New Roman" pitchFamily="18" charset="0"/>
                          <a:cs typeface="Times New Roman" pitchFamily="18" charset="0"/>
                        </a:rPr>
                        <a:t>Variable</a:t>
                      </a:r>
                      <a:endParaRPr lang="en-US" sz="16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2">
                  <a:txBody>
                    <a:bodyPr/>
                    <a:lstStyle/>
                    <a:p>
                      <a:pPr marL="0" marR="0" algn="l" rtl="0">
                        <a:lnSpc>
                          <a:spcPct val="115000"/>
                        </a:lnSpc>
                        <a:spcBef>
                          <a:spcPts val="0"/>
                        </a:spcBef>
                        <a:spcAft>
                          <a:spcPts val="0"/>
                        </a:spcAft>
                      </a:pPr>
                      <a:r>
                        <a:rPr lang="en-US" sz="1600" b="1" i="0" dirty="0">
                          <a:effectLst/>
                          <a:latin typeface="Times New Roman" pitchFamily="18" charset="0"/>
                          <a:cs typeface="Times New Roman" pitchFamily="18" charset="0"/>
                        </a:rPr>
                        <a:t>Comfort</a:t>
                      </a:r>
                      <a:endParaRPr lang="en-US" sz="16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rtl="1"/>
                      <a:endParaRPr lang="ar-SY"/>
                    </a:p>
                  </a:txBody>
                  <a:tcPr/>
                </a:tc>
                <a:tc>
                  <a:txBody>
                    <a:bodyPr/>
                    <a:lstStyle/>
                    <a:p>
                      <a:pPr marL="0" marR="0" algn="l" rtl="0">
                        <a:lnSpc>
                          <a:spcPct val="115000"/>
                        </a:lnSpc>
                        <a:spcBef>
                          <a:spcPts val="0"/>
                        </a:spcBef>
                        <a:spcAft>
                          <a:spcPts val="0"/>
                        </a:spcAft>
                      </a:pPr>
                      <a:r>
                        <a:rPr lang="en-US" sz="1600" i="0" dirty="0">
                          <a:effectLst/>
                          <a:latin typeface="Times New Roman" pitchFamily="18" charset="0"/>
                          <a:cs typeface="Times New Roman" pitchFamily="18" charset="0"/>
                        </a:rPr>
                        <a:t> </a:t>
                      </a:r>
                      <a:endParaRPr lang="en-US" sz="1600"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gridSpan="2">
                  <a:txBody>
                    <a:bodyPr/>
                    <a:lstStyle/>
                    <a:p>
                      <a:pPr marL="0" marR="0" algn="l" rtl="0">
                        <a:lnSpc>
                          <a:spcPct val="115000"/>
                        </a:lnSpc>
                        <a:spcBef>
                          <a:spcPts val="0"/>
                        </a:spcBef>
                        <a:spcAft>
                          <a:spcPts val="0"/>
                        </a:spcAft>
                      </a:pPr>
                      <a:r>
                        <a:rPr lang="en-US" sz="1600" b="1" i="0" dirty="0">
                          <a:effectLst/>
                          <a:latin typeface="Times New Roman" pitchFamily="18" charset="0"/>
                          <a:cs typeface="Times New Roman" pitchFamily="18" charset="0"/>
                        </a:rPr>
                        <a:t>Trust</a:t>
                      </a:r>
                      <a:endParaRPr lang="en-US" sz="16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rtl="1"/>
                      <a:endParaRPr lang="ar-SY"/>
                    </a:p>
                  </a:txBody>
                  <a:tcPr/>
                </a:tc>
                <a:tc gridSpan="2">
                  <a:txBody>
                    <a:bodyPr/>
                    <a:lstStyle/>
                    <a:p>
                      <a:pPr marL="0" marR="0" algn="l" rtl="0">
                        <a:lnSpc>
                          <a:spcPct val="115000"/>
                        </a:lnSpc>
                        <a:spcBef>
                          <a:spcPts val="0"/>
                        </a:spcBef>
                        <a:spcAft>
                          <a:spcPts val="0"/>
                        </a:spcAft>
                      </a:pPr>
                      <a:r>
                        <a:rPr lang="en-US" sz="1600" b="1" i="0" dirty="0">
                          <a:effectLst/>
                          <a:latin typeface="Times New Roman" pitchFamily="18" charset="0"/>
                          <a:cs typeface="Times New Roman" pitchFamily="18" charset="0"/>
                        </a:rPr>
                        <a:t>Monitor</a:t>
                      </a:r>
                      <a:endParaRPr lang="en-US" sz="16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rtl="1"/>
                      <a:endParaRPr lang="ar-SY"/>
                    </a:p>
                  </a:txBody>
                  <a:tcPr/>
                </a:tc>
                <a:tc>
                  <a:txBody>
                    <a:bodyPr/>
                    <a:lstStyle/>
                    <a:p>
                      <a:pPr marL="0" marR="0" algn="l" rtl="0">
                        <a:lnSpc>
                          <a:spcPct val="115000"/>
                        </a:lnSpc>
                        <a:spcBef>
                          <a:spcPts val="0"/>
                        </a:spcBef>
                        <a:spcAft>
                          <a:spcPts val="0"/>
                        </a:spcAft>
                      </a:pPr>
                      <a:r>
                        <a:rPr lang="en-US" sz="1600" i="0" dirty="0">
                          <a:effectLst/>
                          <a:latin typeface="Times New Roman" pitchFamily="18" charset="0"/>
                          <a:cs typeface="Times New Roman" pitchFamily="18" charset="0"/>
                        </a:rPr>
                        <a:t> </a:t>
                      </a:r>
                      <a:endParaRPr lang="en-US" sz="1600"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gridSpan="2">
                  <a:txBody>
                    <a:bodyPr/>
                    <a:lstStyle/>
                    <a:p>
                      <a:pPr marL="0" marR="0" algn="l" rtl="0">
                        <a:lnSpc>
                          <a:spcPct val="115000"/>
                        </a:lnSpc>
                        <a:spcBef>
                          <a:spcPts val="0"/>
                        </a:spcBef>
                        <a:spcAft>
                          <a:spcPts val="0"/>
                        </a:spcAft>
                      </a:pPr>
                      <a:r>
                        <a:rPr lang="en-US" sz="1600" b="1" i="0" dirty="0">
                          <a:effectLst/>
                          <a:latin typeface="Times New Roman" pitchFamily="18" charset="0"/>
                          <a:cs typeface="Times New Roman" pitchFamily="18" charset="0"/>
                        </a:rPr>
                        <a:t>Healing environment</a:t>
                      </a:r>
                      <a:endParaRPr lang="en-US" sz="16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hMerge="1">
                  <a:txBody>
                    <a:bodyPr/>
                    <a:lstStyle/>
                    <a:p>
                      <a:pPr rtl="1"/>
                      <a:endParaRPr lang="ar-SY"/>
                    </a:p>
                  </a:txBody>
                  <a:tcPr/>
                </a:tc>
              </a:tr>
              <a:tr h="367263">
                <a:tc vMerge="1">
                  <a:txBody>
                    <a:bodyPr/>
                    <a:lstStyle/>
                    <a:p>
                      <a:pPr marL="0" marR="0" algn="l" rtl="0">
                        <a:lnSpc>
                          <a:spcPct val="150000"/>
                        </a:lnSpc>
                        <a:spcBef>
                          <a:spcPts val="0"/>
                        </a:spcBef>
                        <a:spcAft>
                          <a:spcPts val="0"/>
                        </a:spcAft>
                      </a:pPr>
                      <a:endParaRPr lang="en-US" sz="16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χ2</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P</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 </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χ2</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P</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χ2</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P</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 </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χ2</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150000"/>
                        </a:lnSpc>
                        <a:spcBef>
                          <a:spcPts val="0"/>
                        </a:spcBef>
                        <a:spcAft>
                          <a:spcPts val="0"/>
                        </a:spcAft>
                      </a:pPr>
                      <a:r>
                        <a:rPr lang="en-US" sz="1400" b="1" i="0" dirty="0">
                          <a:effectLst/>
                          <a:latin typeface="Times New Roman" pitchFamily="18" charset="0"/>
                          <a:cs typeface="Times New Roman" pitchFamily="18" charset="0"/>
                        </a:rPr>
                        <a:t>P</a:t>
                      </a:r>
                      <a:endParaRPr lang="en-US" sz="1400" b="1" i="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0">
                <a:tc>
                  <a:txBody>
                    <a:bodyPr/>
                    <a:lstStyle/>
                    <a:p>
                      <a:pPr marL="0" marR="0" algn="l" rtl="0">
                        <a:lnSpc>
                          <a:spcPct val="200000"/>
                        </a:lnSpc>
                        <a:spcBef>
                          <a:spcPts val="0"/>
                        </a:spcBef>
                        <a:spcAft>
                          <a:spcPts val="0"/>
                        </a:spcAft>
                      </a:pPr>
                      <a:r>
                        <a:rPr lang="en-US" sz="1400" dirty="0" smtClean="0">
                          <a:solidFill>
                            <a:sysClr val="windowText" lastClr="000000"/>
                          </a:solidFill>
                          <a:effectLst/>
                          <a:latin typeface="Times New Roman" pitchFamily="18" charset="0"/>
                          <a:cs typeface="Times New Roman" pitchFamily="18" charset="0"/>
                        </a:rPr>
                        <a:t>Woman's </a:t>
                      </a:r>
                      <a:r>
                        <a:rPr lang="en-US" sz="1400" dirty="0">
                          <a:solidFill>
                            <a:sysClr val="windowText" lastClr="000000"/>
                          </a:solidFill>
                          <a:effectLst/>
                          <a:latin typeface="Times New Roman" pitchFamily="18" charset="0"/>
                          <a:cs typeface="Times New Roman" pitchFamily="18" charset="0"/>
                        </a:rPr>
                        <a:t>age</a:t>
                      </a:r>
                      <a:endParaRPr lang="en-US" sz="14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30.8</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000***</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28.3</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005**</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33.8</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001**</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35.3</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b="1" dirty="0" smtClean="0">
                          <a:effectLst/>
                          <a:latin typeface="Times New Roman" pitchFamily="18" charset="0"/>
                          <a:cs typeface="Times New Roman" pitchFamily="18" charset="0"/>
                        </a:rPr>
                        <a:t>.</a:t>
                      </a:r>
                      <a:r>
                        <a:rPr lang="en-US" sz="1400" b="1" dirty="0">
                          <a:effectLst/>
                          <a:latin typeface="Times New Roman" pitchFamily="18" charset="0"/>
                          <a:cs typeface="Times New Roman" pitchFamily="18" charset="0"/>
                        </a:rPr>
                        <a:t>000</a:t>
                      </a:r>
                      <a:r>
                        <a:rPr lang="en-US" sz="1400" b="1" dirty="0">
                          <a:solidFill>
                            <a:srgbClr val="FF0000"/>
                          </a:solidFill>
                          <a:effectLst/>
                          <a:latin typeface="Times New Roman" pitchFamily="18" charset="0"/>
                          <a:cs typeface="Times New Roman" pitchFamily="18" charset="0"/>
                        </a:rPr>
                        <a:t>***</a:t>
                      </a:r>
                      <a:endParaRPr lang="en-US" sz="1400" b="1" dirty="0">
                        <a:solidFill>
                          <a:srgbClr val="FF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0">
                <a:tc>
                  <a:txBody>
                    <a:bodyPr/>
                    <a:lstStyle/>
                    <a:p>
                      <a:pPr marL="0" marR="0" algn="l" rtl="0">
                        <a:lnSpc>
                          <a:spcPct val="200000"/>
                        </a:lnSpc>
                        <a:spcBef>
                          <a:spcPts val="0"/>
                        </a:spcBef>
                        <a:spcAft>
                          <a:spcPts val="0"/>
                        </a:spcAft>
                      </a:pPr>
                      <a:r>
                        <a:rPr lang="en-US" sz="1400" dirty="0">
                          <a:solidFill>
                            <a:sysClr val="windowText" lastClr="000000"/>
                          </a:solidFill>
                          <a:effectLst/>
                          <a:latin typeface="Times New Roman" pitchFamily="18" charset="0"/>
                          <a:cs typeface="Times New Roman" pitchFamily="18" charset="0"/>
                        </a:rPr>
                        <a:t>Education</a:t>
                      </a:r>
                      <a:endParaRPr lang="en-US" sz="14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21.2</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012*</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8.6</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736</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16.3</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177</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a:effectLst/>
                          <a:latin typeface="Times New Roman" pitchFamily="18" charset="0"/>
                          <a:cs typeface="Times New Roman" pitchFamily="18" charset="0"/>
                        </a:rPr>
                        <a:t>28.0</a:t>
                      </a:r>
                      <a:endParaRPr lang="en-US" sz="140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005**</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marR="0" algn="l" rtl="0">
                        <a:lnSpc>
                          <a:spcPct val="200000"/>
                        </a:lnSpc>
                        <a:spcBef>
                          <a:spcPts val="0"/>
                        </a:spcBef>
                        <a:spcAft>
                          <a:spcPts val="0"/>
                        </a:spcAft>
                      </a:pPr>
                      <a:r>
                        <a:rPr lang="en-US" sz="1400" dirty="0">
                          <a:solidFill>
                            <a:sysClr val="windowText" lastClr="000000"/>
                          </a:solidFill>
                          <a:effectLst/>
                          <a:latin typeface="Times New Roman" pitchFamily="18" charset="0"/>
                          <a:cs typeface="Times New Roman" pitchFamily="18" charset="0"/>
                        </a:rPr>
                        <a:t>Occupation</a:t>
                      </a:r>
                      <a:endParaRPr lang="en-US" sz="14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a:effectLst/>
                          <a:latin typeface="Times New Roman" pitchFamily="18" charset="0"/>
                          <a:cs typeface="Times New Roman" pitchFamily="18" charset="0"/>
                        </a:rPr>
                        <a:t>34.1</a:t>
                      </a:r>
                      <a:endParaRPr lang="en-US" sz="140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003**</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33.8</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027*</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35.4</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018*</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36.1</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015*</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marR="0" algn="l" rtl="0">
                        <a:lnSpc>
                          <a:spcPct val="200000"/>
                        </a:lnSpc>
                        <a:spcBef>
                          <a:spcPts val="0"/>
                        </a:spcBef>
                        <a:spcAft>
                          <a:spcPts val="0"/>
                        </a:spcAft>
                      </a:pPr>
                      <a:r>
                        <a:rPr lang="en-US" sz="1400" dirty="0">
                          <a:solidFill>
                            <a:sysClr val="windowText" lastClr="000000"/>
                          </a:solidFill>
                          <a:effectLst/>
                          <a:latin typeface="Times New Roman" pitchFamily="18" charset="0"/>
                          <a:cs typeface="Times New Roman" pitchFamily="18" charset="0"/>
                        </a:rPr>
                        <a:t>Waiting time</a:t>
                      </a:r>
                      <a:endParaRPr lang="en-US" sz="14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32.6</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b="1" dirty="0" smtClean="0">
                          <a:effectLst/>
                          <a:latin typeface="Times New Roman" pitchFamily="18" charset="0"/>
                          <a:cs typeface="Times New Roman" pitchFamily="18" charset="0"/>
                        </a:rPr>
                        <a:t>.</a:t>
                      </a:r>
                      <a:r>
                        <a:rPr lang="en-US" sz="1400" b="1" dirty="0">
                          <a:effectLst/>
                          <a:latin typeface="Times New Roman" pitchFamily="18" charset="0"/>
                          <a:cs typeface="Times New Roman" pitchFamily="18" charset="0"/>
                        </a:rPr>
                        <a:t>000</a:t>
                      </a:r>
                      <a:r>
                        <a:rPr lang="en-US" sz="1400" b="1" dirty="0">
                          <a:solidFill>
                            <a:srgbClr val="FF0000"/>
                          </a:solidFill>
                          <a:effectLst/>
                          <a:latin typeface="Times New Roman" pitchFamily="18" charset="0"/>
                          <a:cs typeface="Times New Roman" pitchFamily="18" charset="0"/>
                        </a:rPr>
                        <a:t>***</a:t>
                      </a:r>
                      <a:endParaRPr lang="en-US" sz="1400" b="1" dirty="0">
                        <a:solidFill>
                          <a:srgbClr val="FF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24.1</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002**</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22.6</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004**</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dirty="0">
                          <a:effectLst/>
                          <a:latin typeface="Times New Roman" pitchFamily="18" charset="0"/>
                          <a:cs typeface="Times New Roman" pitchFamily="18" charset="0"/>
                        </a:rPr>
                        <a:t>32.6</a:t>
                      </a:r>
                      <a:endParaRPr lang="en-US" sz="1400" dirty="0">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200000"/>
                        </a:lnSpc>
                        <a:spcBef>
                          <a:spcPts val="0"/>
                        </a:spcBef>
                        <a:spcAft>
                          <a:spcPts val="0"/>
                        </a:spcAft>
                      </a:pPr>
                      <a:r>
                        <a:rPr lang="en-US" sz="1400" b="1" dirty="0" smtClean="0">
                          <a:effectLst/>
                          <a:latin typeface="Times New Roman" pitchFamily="18" charset="0"/>
                          <a:cs typeface="Times New Roman" pitchFamily="18" charset="0"/>
                        </a:rPr>
                        <a:t>.000</a:t>
                      </a:r>
                      <a:r>
                        <a:rPr lang="en-US" sz="1400" b="1" dirty="0" smtClean="0">
                          <a:solidFill>
                            <a:srgbClr val="FF0000"/>
                          </a:solidFill>
                          <a:effectLst/>
                          <a:latin typeface="Times New Roman" pitchFamily="18" charset="0"/>
                          <a:cs typeface="Times New Roman" pitchFamily="18" charset="0"/>
                        </a:rPr>
                        <a:t>***</a:t>
                      </a:r>
                      <a:br>
                        <a:rPr lang="en-US" sz="1400" b="1" dirty="0" smtClean="0">
                          <a:solidFill>
                            <a:srgbClr val="FF0000"/>
                          </a:solidFill>
                          <a:effectLst/>
                          <a:latin typeface="Times New Roman" pitchFamily="18" charset="0"/>
                          <a:cs typeface="Times New Roman" pitchFamily="18" charset="0"/>
                        </a:rPr>
                      </a:br>
                      <a:endParaRPr lang="en-US" sz="800" b="1" dirty="0">
                        <a:solidFill>
                          <a:srgbClr val="FF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gridSpan="11">
                  <a:txBody>
                    <a:bodyPr/>
                    <a:lstStyle/>
                    <a:p>
                      <a:pPr marL="0" marR="0" algn="l" rtl="0">
                        <a:lnSpc>
                          <a:spcPct val="150000"/>
                        </a:lnSpc>
                        <a:spcBef>
                          <a:spcPts val="0"/>
                        </a:spcBef>
                        <a:spcAft>
                          <a:spcPts val="0"/>
                        </a:spcAft>
                      </a:pPr>
                      <a:r>
                        <a:rPr lang="en-US" sz="500" dirty="0">
                          <a:effectLst/>
                          <a:latin typeface="Times New Roman" pitchFamily="18" charset="0"/>
                          <a:cs typeface="Times New Roman" pitchFamily="18" charset="0"/>
                        </a:rPr>
                        <a:t/>
                      </a:r>
                      <a:br>
                        <a:rPr lang="en-US" sz="500" dirty="0">
                          <a:effectLst/>
                          <a:latin typeface="Times New Roman" pitchFamily="18" charset="0"/>
                          <a:cs typeface="Times New Roman" pitchFamily="18" charset="0"/>
                        </a:rPr>
                      </a:br>
                      <a:r>
                        <a:rPr lang="en-US" sz="1200" dirty="0">
                          <a:solidFill>
                            <a:sysClr val="windowText" lastClr="000000"/>
                          </a:solidFill>
                          <a:effectLst/>
                          <a:latin typeface="Times New Roman" pitchFamily="18" charset="0"/>
                          <a:cs typeface="Times New Roman" pitchFamily="18" charset="0"/>
                        </a:rPr>
                        <a:t>Note: </a:t>
                      </a:r>
                      <a:r>
                        <a:rPr lang="en-US" sz="1200" b="0" dirty="0">
                          <a:solidFill>
                            <a:sysClr val="windowText" lastClr="000000"/>
                          </a:solidFill>
                          <a:effectLst/>
                          <a:latin typeface="Times New Roman" pitchFamily="18" charset="0"/>
                          <a:cs typeface="Times New Roman" pitchFamily="18" charset="0"/>
                        </a:rPr>
                        <a:t>Significance level: * = </a:t>
                      </a:r>
                      <a:r>
                        <a:rPr lang="en-US" sz="1200" b="0" dirty="0" smtClean="0">
                          <a:solidFill>
                            <a:sysClr val="windowText" lastClr="000000"/>
                          </a:solidFill>
                          <a:effectLst/>
                          <a:latin typeface="Times New Roman" pitchFamily="18" charset="0"/>
                          <a:cs typeface="Times New Roman" pitchFamily="18" charset="0"/>
                        </a:rPr>
                        <a:t>p </a:t>
                      </a:r>
                      <a:r>
                        <a:rPr lang="en-US" sz="1200" b="0" dirty="0">
                          <a:solidFill>
                            <a:sysClr val="windowText" lastClr="000000"/>
                          </a:solidFill>
                          <a:effectLst/>
                          <a:latin typeface="Times New Roman" pitchFamily="18" charset="0"/>
                          <a:cs typeface="Times New Roman" pitchFamily="18" charset="0"/>
                        </a:rPr>
                        <a:t>&lt; </a:t>
                      </a:r>
                      <a:r>
                        <a:rPr lang="en-US" sz="1200" b="0" dirty="0" smtClean="0">
                          <a:solidFill>
                            <a:sysClr val="windowText" lastClr="000000"/>
                          </a:solidFill>
                          <a:effectLst/>
                          <a:latin typeface="Times New Roman" pitchFamily="18" charset="0"/>
                          <a:cs typeface="Times New Roman" pitchFamily="18" charset="0"/>
                        </a:rPr>
                        <a:t>.</a:t>
                      </a:r>
                      <a:r>
                        <a:rPr lang="en-US" sz="1200" b="0" dirty="0">
                          <a:solidFill>
                            <a:sysClr val="windowText" lastClr="000000"/>
                          </a:solidFill>
                          <a:effectLst/>
                          <a:latin typeface="Times New Roman" pitchFamily="18" charset="0"/>
                          <a:cs typeface="Times New Roman" pitchFamily="18" charset="0"/>
                        </a:rPr>
                        <a:t>05; ** = </a:t>
                      </a:r>
                      <a:r>
                        <a:rPr lang="en-US" sz="1200" b="0" dirty="0" smtClean="0">
                          <a:solidFill>
                            <a:sysClr val="windowText" lastClr="000000"/>
                          </a:solidFill>
                          <a:effectLst/>
                          <a:latin typeface="Times New Roman" pitchFamily="18" charset="0"/>
                          <a:cs typeface="Times New Roman" pitchFamily="18" charset="0"/>
                        </a:rPr>
                        <a:t>p </a:t>
                      </a:r>
                      <a:r>
                        <a:rPr lang="en-US" sz="1200" b="0" dirty="0">
                          <a:solidFill>
                            <a:sysClr val="windowText" lastClr="000000"/>
                          </a:solidFill>
                          <a:effectLst/>
                          <a:latin typeface="Times New Roman" pitchFamily="18" charset="0"/>
                          <a:cs typeface="Times New Roman" pitchFamily="18" charset="0"/>
                        </a:rPr>
                        <a:t>&lt; </a:t>
                      </a:r>
                      <a:r>
                        <a:rPr lang="en-US" sz="1200" b="0" dirty="0" smtClean="0">
                          <a:solidFill>
                            <a:sysClr val="windowText" lastClr="000000"/>
                          </a:solidFill>
                          <a:effectLst/>
                          <a:latin typeface="Times New Roman" pitchFamily="18" charset="0"/>
                          <a:cs typeface="Times New Roman" pitchFamily="18" charset="0"/>
                        </a:rPr>
                        <a:t>.</a:t>
                      </a:r>
                      <a:r>
                        <a:rPr lang="en-US" sz="1200" b="0" dirty="0">
                          <a:solidFill>
                            <a:sysClr val="windowText" lastClr="000000"/>
                          </a:solidFill>
                          <a:effectLst/>
                          <a:latin typeface="Times New Roman" pitchFamily="18" charset="0"/>
                          <a:cs typeface="Times New Roman" pitchFamily="18" charset="0"/>
                        </a:rPr>
                        <a:t>01. *** = </a:t>
                      </a:r>
                      <a:r>
                        <a:rPr lang="en-US" sz="1200" b="0" dirty="0" smtClean="0">
                          <a:solidFill>
                            <a:sysClr val="windowText" lastClr="000000"/>
                          </a:solidFill>
                          <a:effectLst/>
                          <a:latin typeface="Times New Roman" pitchFamily="18" charset="0"/>
                          <a:cs typeface="Times New Roman" pitchFamily="18" charset="0"/>
                        </a:rPr>
                        <a:t>p&lt; .</a:t>
                      </a:r>
                      <a:r>
                        <a:rPr lang="en-US" sz="1200" b="0" dirty="0">
                          <a:solidFill>
                            <a:sysClr val="windowText" lastClr="000000"/>
                          </a:solidFill>
                          <a:effectLst/>
                          <a:latin typeface="Times New Roman" pitchFamily="18" charset="0"/>
                          <a:cs typeface="Times New Roman" pitchFamily="18" charset="0"/>
                        </a:rPr>
                        <a:t>001.  - = Not applicable.</a:t>
                      </a:r>
                      <a:endParaRPr lang="en-US" sz="1200" b="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c hMerge="1">
                  <a:txBody>
                    <a:bodyPr/>
                    <a:lstStyle/>
                    <a:p>
                      <a:pPr rtl="1"/>
                      <a:endParaRPr lang="ar-SY"/>
                    </a:p>
                  </a:txBody>
                  <a:tcPr/>
                </a:tc>
              </a:tr>
            </a:tbl>
          </a:graphicData>
        </a:graphic>
      </p:graphicFrame>
      <p:sp>
        <p:nvSpPr>
          <p:cNvPr id="2" name="مستطيل 1"/>
          <p:cNvSpPr/>
          <p:nvPr/>
        </p:nvSpPr>
        <p:spPr>
          <a:xfrm>
            <a:off x="1043608" y="5517232"/>
            <a:ext cx="7776864" cy="700576"/>
          </a:xfrm>
          <a:prstGeom prst="rect">
            <a:avLst/>
          </a:prstGeom>
        </p:spPr>
        <p:txBody>
          <a:bodyPr wrap="square">
            <a:spAutoFit/>
          </a:bodyPr>
          <a:lstStyle/>
          <a:p>
            <a:pPr marL="285750" indent="-285750" algn="l" rtl="0">
              <a:lnSpc>
                <a:spcPct val="130000"/>
              </a:lnSpc>
              <a:buFont typeface="Wingdings" pitchFamily="2" charset="2"/>
              <a:buChar char="v"/>
            </a:pPr>
            <a:r>
              <a:rPr lang="en-US" sz="1600" dirty="0">
                <a:solidFill>
                  <a:prstClr val="black"/>
                </a:solidFill>
                <a:latin typeface="Times New Roman" pitchFamily="18" charset="0"/>
                <a:cs typeface="Times New Roman" pitchFamily="18" charset="0"/>
              </a:rPr>
              <a:t>There were significance differences </a:t>
            </a:r>
            <a:r>
              <a:rPr lang="en-US" sz="1600" dirty="0" smtClean="0">
                <a:solidFill>
                  <a:prstClr val="black"/>
                </a:solidFill>
                <a:latin typeface="Times New Roman" pitchFamily="18" charset="0"/>
                <a:cs typeface="Times New Roman" pitchFamily="18" charset="0"/>
              </a:rPr>
              <a:t>between</a:t>
            </a:r>
            <a:r>
              <a:rPr lang="en-US" sz="1600" dirty="0">
                <a:solidFill>
                  <a:prstClr val="black"/>
                </a:solidFill>
                <a:latin typeface="Times New Roman" pitchFamily="18" charset="0"/>
                <a:cs typeface="Times New Roman" pitchFamily="18" charset="0"/>
              </a:rPr>
              <a:t> </a:t>
            </a:r>
            <a:r>
              <a:rPr lang="en-US" sz="1600" dirty="0" smtClean="0">
                <a:solidFill>
                  <a:prstClr val="black"/>
                </a:solidFill>
                <a:latin typeface="Times New Roman" pitchFamily="18" charset="0"/>
                <a:cs typeface="Times New Roman" pitchFamily="18" charset="0"/>
              </a:rPr>
              <a:t>demographic characteristics and four subscales of antenatal caring</a:t>
            </a:r>
            <a:endParaRPr lang="en-US" sz="1600" dirty="0">
              <a:solidFill>
                <a:prstClr val="black"/>
              </a:solidFill>
              <a:latin typeface="Times New Roman" pitchFamily="18" charset="0"/>
              <a:cs typeface="Times New Roman" pitchFamily="18" charset="0"/>
            </a:endParaRPr>
          </a:p>
        </p:txBody>
      </p:sp>
      <p:sp>
        <p:nvSpPr>
          <p:cNvPr id="3" name="مستطيل 2"/>
          <p:cNvSpPr/>
          <p:nvPr/>
        </p:nvSpPr>
        <p:spPr>
          <a:xfrm>
            <a:off x="1043608" y="1052736"/>
            <a:ext cx="7776864" cy="646331"/>
          </a:xfrm>
          <a:prstGeom prst="rect">
            <a:avLst/>
          </a:prstGeom>
        </p:spPr>
        <p:txBody>
          <a:bodyPr wrap="square">
            <a:spAutoFit/>
          </a:bodyPr>
          <a:lstStyle/>
          <a:p>
            <a:pPr algn="l"/>
            <a:r>
              <a:rPr lang="en-US" b="1" u="sng" dirty="0">
                <a:latin typeface="Times New Roman" pitchFamily="18" charset="0"/>
                <a:cs typeface="Times New Roman" pitchFamily="18" charset="0"/>
              </a:rPr>
              <a:t>Table </a:t>
            </a:r>
            <a:r>
              <a:rPr lang="en-US" b="1" u="sng" dirty="0" smtClean="0">
                <a:latin typeface="Times New Roman" pitchFamily="18" charset="0"/>
                <a:cs typeface="Times New Roman" pitchFamily="18" charset="0"/>
              </a:rPr>
              <a:t>12.  </a:t>
            </a:r>
            <a:r>
              <a:rPr lang="en-US" b="1" u="sng" dirty="0">
                <a:latin typeface="Times New Roman" pitchFamily="18" charset="0"/>
                <a:cs typeface="Times New Roman" pitchFamily="18" charset="0"/>
              </a:rPr>
              <a:t>Comparison of demographic characteristics with antenatal caring subscales (n=422</a:t>
            </a:r>
            <a:r>
              <a:rPr lang="en-US" dirty="0">
                <a:latin typeface="Times New Roman" pitchFamily="18" charset="0"/>
                <a:cs typeface="Times New Roman" pitchFamily="18" charset="0"/>
              </a:rPr>
              <a:t>)</a:t>
            </a:r>
            <a:endParaRPr lang="ar-SY" dirty="0"/>
          </a:p>
        </p:txBody>
      </p:sp>
      <p:sp>
        <p:nvSpPr>
          <p:cNvPr id="5" name="مستطيل 4"/>
          <p:cNvSpPr/>
          <p:nvPr/>
        </p:nvSpPr>
        <p:spPr>
          <a:xfrm>
            <a:off x="3779911" y="116632"/>
            <a:ext cx="2354121" cy="7425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RESULTS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626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635896" y="29190"/>
            <a:ext cx="2592288" cy="738664"/>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2800" b="1" dirty="0" smtClean="0">
                <a:solidFill>
                  <a:schemeClr val="bg1"/>
                </a:solidFill>
                <a:latin typeface="Times New Roman" panose="02020603050405020304" pitchFamily="18" charset="0"/>
                <a:cs typeface="Times New Roman" panose="02020603050405020304" pitchFamily="18" charset="0"/>
              </a:rPr>
              <a:t>DISCUSSION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5" name="مستطيل 4"/>
          <p:cNvSpPr/>
          <p:nvPr/>
        </p:nvSpPr>
        <p:spPr>
          <a:xfrm>
            <a:off x="611561" y="980728"/>
            <a:ext cx="8280920" cy="273305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l" rtl="0">
              <a:lnSpc>
                <a:spcPct val="130000"/>
              </a:lnSpc>
              <a:buFont typeface="Wingdings" pitchFamily="2" charset="2"/>
              <a:buChar char="q"/>
            </a:pPr>
            <a:r>
              <a:rPr lang="en-US" sz="1600" dirty="0" smtClean="0">
                <a:effectLst/>
                <a:latin typeface="Times New Roman" pitchFamily="18" charset="0"/>
                <a:cs typeface="Times New Roman" pitchFamily="18" charset="0"/>
              </a:rPr>
              <a:t> </a:t>
            </a:r>
            <a:r>
              <a:rPr lang="en-US" sz="2000" b="1" dirty="0">
                <a:effectLst/>
              </a:rPr>
              <a:t>Antenatal </a:t>
            </a:r>
            <a:r>
              <a:rPr lang="en-US" sz="2000" b="1" dirty="0" smtClean="0">
                <a:effectLst/>
              </a:rPr>
              <a:t>Caring</a:t>
            </a:r>
          </a:p>
          <a:p>
            <a:pPr algn="l" rtl="0">
              <a:lnSpc>
                <a:spcPct val="130000"/>
              </a:lnSpc>
            </a:pPr>
            <a:r>
              <a:rPr lang="en-US" sz="1600" dirty="0">
                <a:effectLst/>
                <a:latin typeface="Times New Roman" pitchFamily="18" charset="0"/>
                <a:cs typeface="Times New Roman" pitchFamily="18" charset="0"/>
              </a:rPr>
              <a:t>T</a:t>
            </a:r>
            <a:r>
              <a:rPr lang="en-US" sz="1600" dirty="0" smtClean="0">
                <a:effectLst/>
                <a:latin typeface="Times New Roman" pitchFamily="18" charset="0"/>
                <a:cs typeface="Times New Roman" pitchFamily="18" charset="0"/>
              </a:rPr>
              <a:t>he </a:t>
            </a:r>
            <a:r>
              <a:rPr lang="en-US" sz="1600" dirty="0">
                <a:effectLst/>
                <a:latin typeface="Times New Roman" pitchFamily="18" charset="0"/>
                <a:cs typeface="Times New Roman" pitchFamily="18" charset="0"/>
              </a:rPr>
              <a:t>highest average scores were obtained by </a:t>
            </a:r>
            <a:r>
              <a:rPr lang="en-US" sz="1600" b="1" dirty="0">
                <a:effectLst/>
                <a:latin typeface="Times New Roman" pitchFamily="18" charset="0"/>
                <a:cs typeface="Times New Roman" pitchFamily="18" charset="0"/>
              </a:rPr>
              <a:t>ʻHuman respectʼ </a:t>
            </a:r>
            <a:r>
              <a:rPr lang="en-US" sz="1600" dirty="0">
                <a:effectLst/>
                <a:latin typeface="Times New Roman" pitchFamily="18" charset="0"/>
                <a:cs typeface="Times New Roman" pitchFamily="18" charset="0"/>
              </a:rPr>
              <a:t>and </a:t>
            </a:r>
            <a:r>
              <a:rPr lang="en-US" sz="1600" b="1" dirty="0">
                <a:effectLst/>
                <a:latin typeface="Times New Roman" pitchFamily="18" charset="0"/>
                <a:cs typeface="Times New Roman" pitchFamily="18" charset="0"/>
              </a:rPr>
              <a:t>ʻMonitorʼ</a:t>
            </a:r>
            <a:r>
              <a:rPr lang="en-US" sz="1600" dirty="0">
                <a:effectLst/>
                <a:latin typeface="Times New Roman" pitchFamily="18" charset="0"/>
                <a:cs typeface="Times New Roman" pitchFamily="18" charset="0"/>
              </a:rPr>
              <a:t> subscales. In particular, the items ‘nurses express concern about my overall situation</a:t>
            </a:r>
            <a:r>
              <a:rPr lang="en-US" sz="1600" dirty="0" smtClean="0">
                <a:effectLst/>
                <a:latin typeface="Times New Roman" pitchFamily="18" charset="0"/>
                <a:cs typeface="Times New Roman" pitchFamily="18" charset="0"/>
              </a:rPr>
              <a:t>’ and </a:t>
            </a:r>
            <a:r>
              <a:rPr lang="en-US" sz="1600" dirty="0">
                <a:effectLst/>
                <a:latin typeface="Times New Roman" pitchFamily="18" charset="0"/>
                <a:cs typeface="Times New Roman" pitchFamily="18" charset="0"/>
              </a:rPr>
              <a:t>‘nurses treat me with respect</a:t>
            </a:r>
            <a:r>
              <a:rPr lang="en-US" sz="1600" dirty="0" smtClean="0">
                <a:effectLst/>
                <a:latin typeface="Times New Roman" pitchFamily="18" charset="0"/>
                <a:cs typeface="Times New Roman" pitchFamily="18" charset="0"/>
              </a:rPr>
              <a:t>’. Given </a:t>
            </a:r>
            <a:r>
              <a:rPr lang="en-US" sz="1600" dirty="0">
                <a:effectLst/>
                <a:latin typeface="Times New Roman" pitchFamily="18" charset="0"/>
                <a:cs typeface="Times New Roman" pitchFamily="18" charset="0"/>
              </a:rPr>
              <a:t>the importance to human respect </a:t>
            </a:r>
            <a:r>
              <a:rPr lang="en-US" sz="1600" u="sng" dirty="0">
                <a:effectLst/>
                <a:latin typeface="Times New Roman" pitchFamily="18" charset="0"/>
                <a:cs typeface="Times New Roman" pitchFamily="18" charset="0"/>
              </a:rPr>
              <a:t>was supported </a:t>
            </a:r>
            <a:r>
              <a:rPr lang="en-US" sz="1600" dirty="0">
                <a:effectLst/>
                <a:latin typeface="Times New Roman" pitchFamily="18" charset="0"/>
                <a:cs typeface="Times New Roman" pitchFamily="18" charset="0"/>
              </a:rPr>
              <a:t>with previous </a:t>
            </a:r>
            <a:r>
              <a:rPr lang="en-US" sz="1600" dirty="0" smtClean="0">
                <a:effectLst/>
                <a:latin typeface="Times New Roman" pitchFamily="18" charset="0"/>
                <a:cs typeface="Times New Roman" pitchFamily="18" charset="0"/>
              </a:rPr>
              <a:t>researches addressing </a:t>
            </a:r>
            <a:r>
              <a:rPr lang="en-US" sz="1600" dirty="0">
                <a:effectLst/>
                <a:latin typeface="Times New Roman" pitchFamily="18" charset="0"/>
                <a:cs typeface="Times New Roman" pitchFamily="18" charset="0"/>
              </a:rPr>
              <a:t>dimensions of caring </a:t>
            </a:r>
            <a:r>
              <a:rPr lang="en-US" sz="1600" i="1" dirty="0" smtClean="0">
                <a:solidFill>
                  <a:srgbClr val="C00000"/>
                </a:solidFill>
                <a:effectLst/>
                <a:cs typeface="Times New Roman" pitchFamily="18" charset="0"/>
              </a:rPr>
              <a:t>(</a:t>
            </a:r>
            <a:r>
              <a:rPr lang="en-US" sz="1600" i="1" dirty="0" smtClean="0">
                <a:solidFill>
                  <a:srgbClr val="C00000"/>
                </a:solidFill>
                <a:effectLst/>
              </a:rPr>
              <a:t>Watson 1985</a:t>
            </a:r>
            <a:r>
              <a:rPr lang="en-US" sz="1600" i="1" dirty="0" smtClean="0">
                <a:solidFill>
                  <a:srgbClr val="C00000"/>
                </a:solidFill>
                <a:effectLst/>
                <a:cs typeface="Times New Roman" pitchFamily="18" charset="0"/>
              </a:rPr>
              <a:t>, </a:t>
            </a:r>
            <a:r>
              <a:rPr lang="en-US" sz="1600" i="1" dirty="0" smtClean="0">
                <a:solidFill>
                  <a:srgbClr val="C00000"/>
                </a:solidFill>
                <a:effectLst/>
              </a:rPr>
              <a:t>Duffy et al 2007</a:t>
            </a:r>
            <a:r>
              <a:rPr lang="en-US" sz="1600" i="1" dirty="0" smtClean="0">
                <a:solidFill>
                  <a:srgbClr val="C00000"/>
                </a:solidFill>
                <a:effectLst/>
                <a:cs typeface="Times New Roman" pitchFamily="18" charset="0"/>
              </a:rPr>
              <a:t>, Wolf et al 2006)</a:t>
            </a:r>
            <a:r>
              <a:rPr lang="en-US" sz="1600" dirty="0" smtClean="0">
                <a:effectLst/>
                <a:cs typeface="Times New Roman" pitchFamily="18" charset="0"/>
              </a:rPr>
              <a:t>, </a:t>
            </a:r>
            <a:r>
              <a:rPr lang="en-US" sz="1600" dirty="0">
                <a:effectLst/>
                <a:latin typeface="Times New Roman" pitchFamily="18" charset="0"/>
                <a:cs typeface="Times New Roman" pitchFamily="18" charset="0"/>
              </a:rPr>
              <a:t>which revealed that this factor (Human respect) as the first and most basic one. </a:t>
            </a:r>
            <a:endParaRPr lang="en-US" sz="1600" dirty="0" smtClean="0">
              <a:effectLst/>
              <a:latin typeface="Times New Roman" pitchFamily="18" charset="0"/>
              <a:cs typeface="Times New Roman" pitchFamily="18" charset="0"/>
            </a:endParaRPr>
          </a:p>
          <a:p>
            <a:pPr algn="l" rtl="0">
              <a:lnSpc>
                <a:spcPct val="130000"/>
              </a:lnSpc>
            </a:pPr>
            <a:r>
              <a:rPr lang="en-US" sz="1600" u="sng" dirty="0" smtClean="0">
                <a:effectLst/>
                <a:latin typeface="Times New Roman" pitchFamily="18" charset="0"/>
                <a:cs typeface="Times New Roman" pitchFamily="18" charset="0"/>
              </a:rPr>
              <a:t>While </a:t>
            </a:r>
            <a:r>
              <a:rPr lang="en-US" sz="1600" u="sng" dirty="0">
                <a:effectLst/>
                <a:latin typeface="Times New Roman" pitchFamily="18" charset="0"/>
                <a:cs typeface="Times New Roman" pitchFamily="18" charset="0"/>
              </a:rPr>
              <a:t>these results </a:t>
            </a:r>
            <a:r>
              <a:rPr lang="en-US" sz="1600" u="sng" dirty="0" smtClean="0">
                <a:effectLst/>
                <a:latin typeface="Times New Roman" pitchFamily="18" charset="0"/>
                <a:cs typeface="Times New Roman" pitchFamily="18" charset="0"/>
              </a:rPr>
              <a:t>are </a:t>
            </a:r>
            <a:r>
              <a:rPr lang="en-US" sz="1600" u="sng" dirty="0">
                <a:effectLst/>
                <a:latin typeface="Times New Roman" pitchFamily="18" charset="0"/>
                <a:cs typeface="Times New Roman" pitchFamily="18" charset="0"/>
              </a:rPr>
              <a:t>not congruent </a:t>
            </a:r>
            <a:r>
              <a:rPr lang="en-US" sz="1600" dirty="0">
                <a:effectLst/>
                <a:latin typeface="Times New Roman" pitchFamily="18" charset="0"/>
                <a:cs typeface="Times New Roman" pitchFamily="18" charset="0"/>
              </a:rPr>
              <a:t>with a study by </a:t>
            </a:r>
            <a:r>
              <a:rPr lang="en-US" sz="1600" i="1" dirty="0">
                <a:solidFill>
                  <a:srgbClr val="C00000"/>
                </a:solidFill>
                <a:effectLst/>
                <a:cs typeface="Times New Roman" pitchFamily="18" charset="0"/>
              </a:rPr>
              <a:t>He et al. </a:t>
            </a:r>
            <a:r>
              <a:rPr lang="en-US" sz="1600" i="1" dirty="0" smtClean="0">
                <a:solidFill>
                  <a:srgbClr val="C00000"/>
                </a:solidFill>
                <a:effectLst/>
                <a:cs typeface="Times New Roman" pitchFamily="18" charset="0"/>
              </a:rPr>
              <a:t>(2013) </a:t>
            </a:r>
            <a:r>
              <a:rPr lang="en-US" sz="1600" dirty="0">
                <a:effectLst/>
                <a:latin typeface="Times New Roman" pitchFamily="18" charset="0"/>
                <a:cs typeface="Times New Roman" pitchFamily="18" charset="0"/>
              </a:rPr>
              <a:t>who found that both nurses and patients rated lower scores to ‘Respectful’ and ‘Connectedness’.</a:t>
            </a:r>
            <a:endParaRPr lang="en-US" sz="1600" b="1" dirty="0">
              <a:solidFill>
                <a:schemeClr val="bg1"/>
              </a:solidFill>
              <a:effectLst/>
              <a:latin typeface="Times New Roman" panose="02020603050405020304" pitchFamily="18" charset="0"/>
              <a:cs typeface="Times New Roman" panose="02020603050405020304" pitchFamily="18" charset="0"/>
            </a:endParaRPr>
          </a:p>
        </p:txBody>
      </p:sp>
      <p:sp>
        <p:nvSpPr>
          <p:cNvPr id="6" name="مستطيل 5"/>
          <p:cNvSpPr/>
          <p:nvPr/>
        </p:nvSpPr>
        <p:spPr>
          <a:xfrm>
            <a:off x="611561" y="4005064"/>
            <a:ext cx="8280920" cy="247914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l" rtl="0">
              <a:buFont typeface="Wingdings" pitchFamily="2" charset="2"/>
              <a:buChar char="q"/>
            </a:pPr>
            <a:r>
              <a:rPr lang="en-US" sz="1600" dirty="0" smtClean="0">
                <a:latin typeface="Times New Roman" pitchFamily="18" charset="0"/>
                <a:cs typeface="Times New Roman" pitchFamily="18" charset="0"/>
              </a:rPr>
              <a:t> </a:t>
            </a:r>
            <a:r>
              <a:rPr lang="en-US" sz="2000" b="1" dirty="0" smtClean="0"/>
              <a:t>Childbirth Caring</a:t>
            </a:r>
          </a:p>
          <a:p>
            <a:pPr algn="l" rtl="0">
              <a:lnSpc>
                <a:spcPct val="130000"/>
              </a:lnSpc>
            </a:pPr>
            <a:r>
              <a:rPr lang="en-US" sz="1600" dirty="0">
                <a:latin typeface="Times New Roman" pitchFamily="18" charset="0"/>
                <a:cs typeface="Times New Roman" pitchFamily="18" charset="0"/>
              </a:rPr>
              <a:t>T</a:t>
            </a:r>
            <a:r>
              <a:rPr lang="en-US" sz="1600" dirty="0" smtClean="0">
                <a:latin typeface="Times New Roman" pitchFamily="18" charset="0"/>
                <a:cs typeface="Times New Roman" pitchFamily="18" charset="0"/>
              </a:rPr>
              <a:t>he </a:t>
            </a:r>
            <a:r>
              <a:rPr lang="en-US" sz="1600" dirty="0">
                <a:latin typeface="Times New Roman" pitchFamily="18" charset="0"/>
                <a:cs typeface="Times New Roman" pitchFamily="18" charset="0"/>
              </a:rPr>
              <a:t>subscale with the highest score was </a:t>
            </a:r>
            <a:r>
              <a:rPr lang="en-US" sz="1600" b="1" dirty="0">
                <a:latin typeface="Times New Roman" pitchFamily="18" charset="0"/>
                <a:cs typeface="Times New Roman" pitchFamily="18" charset="0"/>
              </a:rPr>
              <a:t>ʻMonitorʼ</a:t>
            </a:r>
            <a:r>
              <a:rPr lang="en-US" sz="1600" dirty="0">
                <a:latin typeface="Times New Roman" pitchFamily="18" charset="0"/>
                <a:cs typeface="Times New Roman" pitchFamily="18" charset="0"/>
              </a:rPr>
              <a:t>. In particular, the items ʻnurses know how to give (shots, I.V.s, etc) </a:t>
            </a:r>
            <a:r>
              <a:rPr lang="en-US" sz="1600" dirty="0" smtClean="0">
                <a:latin typeface="Times New Roman" pitchFamily="18" charset="0"/>
                <a:cs typeface="Times New Roman" pitchFamily="18" charset="0"/>
              </a:rPr>
              <a:t>ʼ</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u="sng" dirty="0">
                <a:latin typeface="Times New Roman" pitchFamily="18" charset="0"/>
                <a:cs typeface="Times New Roman" pitchFamily="18" charset="0"/>
              </a:rPr>
              <a:t>These results emphasis that the fulfillment of basic needs is as important to maternity patients as it is to patients with other medical or surgical diagnosis</a:t>
            </a:r>
            <a:r>
              <a:rPr lang="en-US" sz="1600" u="sng" dirty="0" smtClean="0">
                <a:latin typeface="Times New Roman" pitchFamily="18" charset="0"/>
                <a:cs typeface="Times New Roman" pitchFamily="18" charset="0"/>
              </a:rPr>
              <a:t>.</a:t>
            </a:r>
            <a:br>
              <a:rPr lang="en-US" sz="1600" u="sng" dirty="0" smtClean="0">
                <a:latin typeface="Times New Roman" pitchFamily="18" charset="0"/>
                <a:cs typeface="Times New Roman" pitchFamily="18" charset="0"/>
              </a:rPr>
            </a:br>
            <a:r>
              <a:rPr lang="en-US" sz="800" dirty="0" smtClean="0">
                <a:latin typeface="Times New Roman" pitchFamily="18" charset="0"/>
                <a:cs typeface="Times New Roman" pitchFamily="18" charset="0"/>
              </a:rPr>
              <a:t> </a:t>
            </a:r>
            <a:r>
              <a:rPr lang="en-US" sz="1050" dirty="0">
                <a:latin typeface="Times New Roman" pitchFamily="18" charset="0"/>
                <a:cs typeface="Times New Roman" pitchFamily="18" charset="0"/>
              </a:rPr>
              <a:t/>
            </a:r>
            <a:br>
              <a:rPr lang="en-US" sz="1050" dirty="0">
                <a:latin typeface="Times New Roman" pitchFamily="18" charset="0"/>
                <a:cs typeface="Times New Roman" pitchFamily="18" charset="0"/>
              </a:rPr>
            </a:br>
            <a:r>
              <a:rPr lang="en-US" sz="1600" dirty="0" smtClean="0">
                <a:latin typeface="Times New Roman" pitchFamily="18" charset="0"/>
                <a:cs typeface="Times New Roman" pitchFamily="18" charset="0"/>
              </a:rPr>
              <a:t>This results congruent </a:t>
            </a:r>
            <a:r>
              <a:rPr lang="en-US" sz="1600" dirty="0">
                <a:latin typeface="Times New Roman" pitchFamily="18" charset="0"/>
                <a:cs typeface="Times New Roman" pitchFamily="18" charset="0"/>
              </a:rPr>
              <a:t>with research by </a:t>
            </a:r>
            <a:r>
              <a:rPr lang="en-US" sz="1600" i="1" dirty="0">
                <a:solidFill>
                  <a:srgbClr val="C00000"/>
                </a:solidFill>
                <a:cs typeface="Times New Roman" pitchFamily="18" charset="0"/>
              </a:rPr>
              <a:t>Manogin et al. </a:t>
            </a:r>
            <a:r>
              <a:rPr lang="en-US" sz="1600" i="1" dirty="0" smtClean="0">
                <a:solidFill>
                  <a:srgbClr val="C00000"/>
                </a:solidFill>
                <a:cs typeface="Times New Roman" pitchFamily="18" charset="0"/>
              </a:rPr>
              <a:t>(2000) </a:t>
            </a:r>
            <a:r>
              <a:rPr lang="en-US" sz="1600" i="1" dirty="0">
                <a:solidFill>
                  <a:srgbClr val="C00000"/>
                </a:solidFill>
                <a:cs typeface="Times New Roman" pitchFamily="18" charset="0"/>
              </a:rPr>
              <a:t>and</a:t>
            </a:r>
            <a:r>
              <a:rPr lang="en-US" sz="1600" i="1" baseline="30000" dirty="0">
                <a:solidFill>
                  <a:srgbClr val="C00000"/>
                </a:solidFill>
                <a:cs typeface="Times New Roman" pitchFamily="18" charset="0"/>
              </a:rPr>
              <a:t> </a:t>
            </a:r>
            <a:r>
              <a:rPr lang="en-US" sz="1600" i="1" dirty="0">
                <a:solidFill>
                  <a:srgbClr val="C00000"/>
                </a:solidFill>
                <a:cs typeface="Times New Roman" pitchFamily="18" charset="0"/>
              </a:rPr>
              <a:t>Schultz et al. </a:t>
            </a:r>
            <a:r>
              <a:rPr lang="en-US" sz="1600" i="1" dirty="0" smtClean="0">
                <a:solidFill>
                  <a:srgbClr val="C00000"/>
                </a:solidFill>
                <a:cs typeface="Times New Roman" pitchFamily="18" charset="0"/>
              </a:rPr>
              <a:t>(1998)  </a:t>
            </a:r>
            <a:r>
              <a:rPr lang="en-US" sz="1600" dirty="0" smtClean="0">
                <a:latin typeface="Times New Roman" pitchFamily="18" charset="0"/>
                <a:cs typeface="Times New Roman" pitchFamily="18" charset="0"/>
              </a:rPr>
              <a:t>which </a:t>
            </a:r>
            <a:r>
              <a:rPr lang="en-US" sz="1600" dirty="0">
                <a:latin typeface="Times New Roman" pitchFamily="18" charset="0"/>
                <a:cs typeface="Times New Roman" pitchFamily="18" charset="0"/>
              </a:rPr>
              <a:t>showed that women in intrapartum and postpartum periods ranked the ʻHumanistic need assistanceʼ and ʻMonitorʼ subscales as highest important caring behaviours by nurses.</a:t>
            </a:r>
            <a:r>
              <a:rPr lang="en-US" sz="1600" b="1" dirty="0"/>
              <a:t>	</a:t>
            </a:r>
            <a:endParaRPr lang="en-US"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995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637728" y="1196752"/>
            <a:ext cx="8280920" cy="475822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l" rtl="0">
              <a:buFont typeface="Wingdings" pitchFamily="2" charset="2"/>
              <a:buChar char="q"/>
            </a:pPr>
            <a:r>
              <a:rPr lang="en-US" sz="1600" dirty="0" smtClean="0">
                <a:latin typeface="Times New Roman" pitchFamily="18" charset="0"/>
                <a:cs typeface="Times New Roman" pitchFamily="18" charset="0"/>
              </a:rPr>
              <a:t> </a:t>
            </a:r>
            <a:r>
              <a:rPr lang="en-US" sz="2000" b="1" dirty="0" smtClean="0"/>
              <a:t>Postnatal Caring</a:t>
            </a:r>
            <a:r>
              <a:rPr lang="en-US" b="1" dirty="0" smtClean="0"/>
              <a:t/>
            </a:r>
            <a:br>
              <a:rPr lang="en-US" b="1" dirty="0" smtClean="0"/>
            </a:br>
            <a:endParaRPr lang="en-US" b="1" dirty="0" smtClean="0"/>
          </a:p>
          <a:p>
            <a:pPr algn="l" rtl="0">
              <a:lnSpc>
                <a:spcPct val="130000"/>
              </a:lnSpc>
            </a:pPr>
            <a:r>
              <a:rPr lang="en-US" sz="1600" b="1" dirty="0" smtClean="0">
                <a:latin typeface="Times New Roman" pitchFamily="18" charset="0"/>
                <a:cs typeface="Times New Roman" pitchFamily="18" charset="0"/>
              </a:rPr>
              <a:t>The ʻAffiliation needs</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subscale was obtained the highest scores in particular the item</a:t>
            </a:r>
            <a:r>
              <a:rPr lang="en-GB" sz="1600" u="sng" dirty="0">
                <a:latin typeface="Times New Roman" pitchFamily="18" charset="0"/>
                <a:cs typeface="Times New Roman" pitchFamily="18" charset="0"/>
              </a:rPr>
              <a:t> </a:t>
            </a:r>
            <a:r>
              <a:rPr lang="en-GB" sz="1600" dirty="0">
                <a:latin typeface="Times New Roman" pitchFamily="18" charset="0"/>
                <a:cs typeface="Times New Roman" pitchFamily="18" charset="0"/>
              </a:rPr>
              <a:t>ʻnurses allow my family to be </a:t>
            </a:r>
            <a:r>
              <a:rPr lang="en-GB" sz="1600" dirty="0" smtClean="0">
                <a:latin typeface="Times New Roman" pitchFamily="18" charset="0"/>
                <a:cs typeface="Times New Roman" pitchFamily="18" charset="0"/>
              </a:rPr>
              <a:t>involvedʼ</a:t>
            </a:r>
            <a:r>
              <a:rPr lang="en-US" sz="1600" dirty="0" smtClean="0">
                <a:latin typeface="Times New Roman" pitchFamily="18" charset="0"/>
                <a:cs typeface="Times New Roman" pitchFamily="18" charset="0"/>
              </a:rPr>
              <a:t>. </a:t>
            </a:r>
            <a:r>
              <a:rPr lang="en-US" sz="1600" u="sng" dirty="0" smtClean="0">
                <a:latin typeface="Times New Roman" pitchFamily="18" charset="0"/>
                <a:cs typeface="Times New Roman" pitchFamily="18" charset="0"/>
              </a:rPr>
              <a:t>These </a:t>
            </a:r>
            <a:r>
              <a:rPr lang="en-US" sz="1600" u="sng" dirty="0">
                <a:latin typeface="Times New Roman" pitchFamily="18" charset="0"/>
                <a:cs typeface="Times New Roman" pitchFamily="18" charset="0"/>
              </a:rPr>
              <a:t>results emphasis </a:t>
            </a:r>
            <a:r>
              <a:rPr lang="en-US" sz="1600" u="sng" dirty="0" smtClean="0">
                <a:latin typeface="Times New Roman" pitchFamily="18" charset="0"/>
                <a:cs typeface="Times New Roman" pitchFamily="18" charset="0"/>
              </a:rPr>
              <a:t>that in </a:t>
            </a:r>
            <a:r>
              <a:rPr lang="en-GB" sz="1600" dirty="0" smtClean="0">
                <a:latin typeface="Times New Roman" pitchFamily="18" charset="0"/>
                <a:cs typeface="Times New Roman" pitchFamily="18" charset="0"/>
              </a:rPr>
              <a:t>the </a:t>
            </a:r>
            <a:r>
              <a:rPr lang="en-GB" sz="1600" dirty="0">
                <a:latin typeface="Times New Roman" pitchFamily="18" charset="0"/>
                <a:cs typeface="Times New Roman" pitchFamily="18" charset="0"/>
              </a:rPr>
              <a:t>Chinese culture, family members provide support and visit their loves ones regularly. Therefore, patients may not need</a:t>
            </a:r>
            <a:r>
              <a:rPr lang="en-US" sz="1600" dirty="0">
                <a:latin typeface="Times New Roman" pitchFamily="18" charset="0"/>
                <a:cs typeface="Times New Roman" pitchFamily="18" charset="0"/>
              </a:rPr>
              <a:t> these caring behaviours </a:t>
            </a:r>
            <a:r>
              <a:rPr lang="en-GB" sz="1600" dirty="0">
                <a:latin typeface="Times New Roman" pitchFamily="18" charset="0"/>
                <a:cs typeface="Times New Roman" pitchFamily="18" charset="0"/>
              </a:rPr>
              <a:t>from health care </a:t>
            </a:r>
            <a:r>
              <a:rPr lang="en-GB" sz="1600" dirty="0" smtClean="0">
                <a:latin typeface="Times New Roman" pitchFamily="18" charset="0"/>
                <a:cs typeface="Times New Roman" pitchFamily="18" charset="0"/>
              </a:rPr>
              <a:t>providers.</a:t>
            </a:r>
            <a:endParaRPr lang="en-GB" sz="1600" dirty="0">
              <a:latin typeface="Times New Roman" pitchFamily="18" charset="0"/>
              <a:cs typeface="Times New Roman" pitchFamily="18" charset="0"/>
            </a:endParaRPr>
          </a:p>
          <a:p>
            <a:pPr algn="l" rtl="0">
              <a:lnSpc>
                <a:spcPct val="130000"/>
              </a:lnSpc>
            </a:pPr>
            <a:endParaRPr lang="en-GB" sz="600" b="1" dirty="0" smtClean="0">
              <a:latin typeface="Times New Roman" pitchFamily="18" charset="0"/>
              <a:cs typeface="Times New Roman" pitchFamily="18" charset="0"/>
            </a:endParaRPr>
          </a:p>
          <a:p>
            <a:pPr algn="l" rtl="0">
              <a:lnSpc>
                <a:spcPct val="130000"/>
              </a:lnSpc>
            </a:pPr>
            <a:r>
              <a:rPr lang="en-GB" sz="1600" b="1" dirty="0" smtClean="0">
                <a:latin typeface="Times New Roman" pitchFamily="18" charset="0"/>
                <a:cs typeface="Times New Roman" pitchFamily="18" charset="0"/>
              </a:rPr>
              <a:t>However</a:t>
            </a:r>
            <a:r>
              <a:rPr lang="en-GB" sz="1600" b="1" dirty="0">
                <a:latin typeface="Times New Roman" pitchFamily="18" charset="0"/>
                <a:cs typeface="Times New Roman" pitchFamily="18" charset="0"/>
              </a:rPr>
              <a:t>,</a:t>
            </a:r>
            <a:r>
              <a:rPr lang="en-GB" sz="1600" dirty="0">
                <a:latin typeface="Times New Roman" pitchFamily="18" charset="0"/>
                <a:cs typeface="Times New Roman" pitchFamily="18" charset="0"/>
              </a:rPr>
              <a:t> </a:t>
            </a:r>
            <a:r>
              <a:rPr lang="en-US" sz="1600" dirty="0">
                <a:latin typeface="Times New Roman" pitchFamily="18" charset="0"/>
                <a:cs typeface="Times New Roman" pitchFamily="18" charset="0"/>
              </a:rPr>
              <a:t>these findings </a:t>
            </a:r>
            <a:r>
              <a:rPr lang="en-US" sz="1600" u="sng" dirty="0">
                <a:latin typeface="Times New Roman" pitchFamily="18" charset="0"/>
                <a:cs typeface="Times New Roman" pitchFamily="18" charset="0"/>
              </a:rPr>
              <a:t>were not congruent </a:t>
            </a:r>
            <a:r>
              <a:rPr lang="en-US" sz="1600" dirty="0">
                <a:latin typeface="Times New Roman" pitchFamily="18" charset="0"/>
                <a:cs typeface="Times New Roman" pitchFamily="18" charset="0"/>
              </a:rPr>
              <a:t>with the study of </a:t>
            </a:r>
            <a:r>
              <a:rPr lang="en-US" sz="1600" b="1" i="1" dirty="0">
                <a:solidFill>
                  <a:srgbClr val="C00000"/>
                </a:solidFill>
                <a:cs typeface="Times New Roman" pitchFamily="18" charset="0"/>
              </a:rPr>
              <a:t>Omari et al. </a:t>
            </a:r>
            <a:r>
              <a:rPr lang="en-US" sz="1600" b="1" i="1" dirty="0" smtClean="0">
                <a:solidFill>
                  <a:srgbClr val="C00000"/>
                </a:solidFill>
                <a:cs typeface="Times New Roman" pitchFamily="18" charset="0"/>
              </a:rPr>
              <a:t>(2012) </a:t>
            </a:r>
            <a:r>
              <a:rPr lang="en-GB" sz="1600" dirty="0" smtClean="0">
                <a:latin typeface="Times New Roman" pitchFamily="18" charset="0"/>
                <a:cs typeface="Times New Roman" pitchFamily="18" charset="0"/>
              </a:rPr>
              <a:t>that showed that patients in coronary care units perceived the item </a:t>
            </a:r>
            <a:r>
              <a:rPr lang="en-GB" sz="1600" dirty="0" err="1" smtClean="0">
                <a:latin typeface="Times New Roman" pitchFamily="18" charset="0"/>
                <a:cs typeface="Times New Roman" pitchFamily="18" charset="0"/>
              </a:rPr>
              <a:t>ʻlets</a:t>
            </a:r>
            <a:r>
              <a:rPr lang="en-GB" sz="1600" dirty="0" smtClean="0">
                <a:latin typeface="Times New Roman" pitchFamily="18" charset="0"/>
                <a:cs typeface="Times New Roman" pitchFamily="18" charset="0"/>
              </a:rPr>
              <a:t> my family visit me as much as possible’ within the 10 least important caring behaviours. In </a:t>
            </a:r>
            <a:r>
              <a:rPr lang="en-GB" sz="1600" dirty="0">
                <a:latin typeface="Times New Roman" pitchFamily="18" charset="0"/>
                <a:cs typeface="Times New Roman" pitchFamily="18" charset="0"/>
              </a:rPr>
              <a:t>this case, excessive family visits may have caused discomfort to patients in coronary care units; the critical nature of coronary artery diseases </a:t>
            </a:r>
            <a:r>
              <a:rPr lang="en-GB" sz="1600" dirty="0" smtClean="0">
                <a:latin typeface="Times New Roman" pitchFamily="18" charset="0"/>
                <a:cs typeface="Times New Roman" pitchFamily="18" charset="0"/>
              </a:rPr>
              <a:t>have </a:t>
            </a:r>
            <a:r>
              <a:rPr lang="en-GB" sz="1600" dirty="0">
                <a:latin typeface="Times New Roman" pitchFamily="18" charset="0"/>
                <a:cs typeface="Times New Roman" pitchFamily="18" charset="0"/>
              </a:rPr>
              <a:t>a high need for extensive time for rest and privacy and little time for family </a:t>
            </a:r>
            <a:r>
              <a:rPr lang="en-GB" sz="1600" dirty="0" smtClean="0">
                <a:latin typeface="Times New Roman" pitchFamily="18" charset="0"/>
                <a:cs typeface="Times New Roman" pitchFamily="18" charset="0"/>
              </a:rPr>
              <a:t>visits.</a:t>
            </a:r>
            <a:endParaRPr lang="en-GB" sz="1600" dirty="0">
              <a:latin typeface="Times New Roman" pitchFamily="18" charset="0"/>
              <a:cs typeface="Times New Roman" pitchFamily="18" charset="0"/>
            </a:endParaRPr>
          </a:p>
          <a:p>
            <a:pPr algn="l" rtl="0">
              <a:lnSpc>
                <a:spcPct val="130000"/>
              </a:lnSpc>
            </a:pPr>
            <a:endParaRPr lang="en-GB" sz="600" u="sng" dirty="0" smtClean="0">
              <a:latin typeface="Times New Roman" pitchFamily="18" charset="0"/>
              <a:cs typeface="Times New Roman" pitchFamily="18" charset="0"/>
            </a:endParaRPr>
          </a:p>
          <a:p>
            <a:pPr algn="l" rtl="0">
              <a:lnSpc>
                <a:spcPct val="130000"/>
              </a:lnSpc>
            </a:pPr>
            <a:r>
              <a:rPr lang="en-GB" sz="1600" u="sng" dirty="0" smtClean="0">
                <a:latin typeface="Times New Roman" pitchFamily="18" charset="0"/>
                <a:cs typeface="Times New Roman" pitchFamily="18" charset="0"/>
              </a:rPr>
              <a:t>However</a:t>
            </a:r>
            <a:r>
              <a:rPr lang="en-GB" sz="1600" u="sng" dirty="0">
                <a:latin typeface="Times New Roman" pitchFamily="18" charset="0"/>
                <a:cs typeface="Times New Roman" pitchFamily="18" charset="0"/>
              </a:rPr>
              <a:t>, in this current study, </a:t>
            </a:r>
            <a:r>
              <a:rPr lang="en-GB" sz="1600" dirty="0">
                <a:latin typeface="Times New Roman" pitchFamily="18" charset="0"/>
                <a:cs typeface="Times New Roman" pitchFamily="18" charset="0"/>
              </a:rPr>
              <a:t>the participants perceived family visits as an essential need, and postpartum women might need psychological support from their loved ones. Hence, family members could provide reassurance and comfort to the postpartum women. </a:t>
            </a:r>
            <a:endParaRPr lang="en-US" sz="1600" dirty="0" smtClean="0">
              <a:latin typeface="Times New Roman" pitchFamily="18" charset="0"/>
              <a:cs typeface="Times New Roman" pitchFamily="18" charset="0"/>
            </a:endParaRPr>
          </a:p>
        </p:txBody>
      </p:sp>
      <p:sp>
        <p:nvSpPr>
          <p:cNvPr id="5" name="مستطيل 4"/>
          <p:cNvSpPr/>
          <p:nvPr/>
        </p:nvSpPr>
        <p:spPr>
          <a:xfrm>
            <a:off x="3984549" y="192995"/>
            <a:ext cx="1563248" cy="584775"/>
          </a:xfrm>
          <a:prstGeom prst="rect">
            <a:avLst/>
          </a:prstGeom>
        </p:spPr>
        <p:txBody>
          <a:bodyPr wrap="none">
            <a:spAutoFit/>
          </a:bodyPr>
          <a:lstStyle/>
          <a:p>
            <a:r>
              <a:rPr lang="en-US" sz="3200" b="1" dirty="0" smtClean="0">
                <a:latin typeface="Times New Roman" pitchFamily="18" charset="0"/>
                <a:cs typeface="Times New Roman" pitchFamily="18" charset="0"/>
              </a:rPr>
              <a:t>Cont.…</a:t>
            </a:r>
            <a:endParaRPr lang="ar-SY" sz="3200" b="1" dirty="0"/>
          </a:p>
        </p:txBody>
      </p:sp>
    </p:spTree>
    <p:extLst>
      <p:ext uri="{BB962C8B-B14F-4D97-AF65-F5344CB8AC3E}">
        <p14:creationId xmlns:p14="http://schemas.microsoft.com/office/powerpoint/2010/main" val="2063027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915814" y="404664"/>
            <a:ext cx="3024335"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200" b="1" dirty="0" smtClean="0">
                <a:solidFill>
                  <a:schemeClr val="bg1"/>
                </a:solidFill>
                <a:latin typeface="Times New Roman" panose="02020603050405020304" pitchFamily="18" charset="0"/>
                <a:cs typeface="Times New Roman" panose="02020603050405020304" pitchFamily="18" charset="0"/>
              </a:rPr>
              <a:t>CONCLUSION</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7" name="مستطيل 6"/>
          <p:cNvSpPr/>
          <p:nvPr/>
        </p:nvSpPr>
        <p:spPr>
          <a:xfrm>
            <a:off x="395536" y="1700808"/>
            <a:ext cx="8352928" cy="498598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gn="l" rtl="0">
              <a:lnSpc>
                <a:spcPct val="150000"/>
              </a:lnSpc>
              <a:buFont typeface="Courier New" pitchFamily="49" charset="0"/>
              <a:buChar char="o"/>
            </a:pPr>
            <a:r>
              <a:rPr lang="en-GB" sz="1600" dirty="0">
                <a:latin typeface="Times New Roman" pitchFamily="18" charset="0"/>
                <a:cs typeface="Times New Roman" pitchFamily="18" charset="0"/>
              </a:rPr>
              <a:t>This study provided evidence of the applicability of Watson's theory in </a:t>
            </a:r>
            <a:r>
              <a:rPr lang="en-GB" sz="1600" b="1" dirty="0">
                <a:latin typeface="Times New Roman" pitchFamily="18" charset="0"/>
                <a:cs typeface="Times New Roman" pitchFamily="18" charset="0"/>
              </a:rPr>
              <a:t>Eastern  Asia </a:t>
            </a:r>
            <a:r>
              <a:rPr lang="en-GB" sz="1600" b="1" dirty="0" smtClean="0">
                <a:latin typeface="Times New Roman" pitchFamily="18" charset="0"/>
                <a:cs typeface="Times New Roman" pitchFamily="18" charset="0"/>
              </a:rPr>
              <a:t>cultures.</a:t>
            </a:r>
          </a:p>
          <a:p>
            <a:pPr algn="l" rtl="0">
              <a:lnSpc>
                <a:spcPct val="150000"/>
              </a:lnSpc>
            </a:pPr>
            <a:endParaRPr lang="en-US" sz="1050" b="1" dirty="0" smtClean="0">
              <a:cs typeface="Times New Roman" pitchFamily="18" charset="0"/>
            </a:endParaRPr>
          </a:p>
          <a:p>
            <a:pPr algn="l" rtl="0">
              <a:lnSpc>
                <a:spcPct val="150000"/>
              </a:lnSpc>
            </a:pPr>
            <a:r>
              <a:rPr lang="en-US" b="1" dirty="0" smtClean="0">
                <a:cs typeface="Times New Roman" pitchFamily="18" charset="0"/>
              </a:rPr>
              <a:t>THE FINDINGS CONCLUDED :</a:t>
            </a:r>
          </a:p>
          <a:p>
            <a:pPr marL="342900" indent="-342900" algn="l" rtl="0">
              <a:lnSpc>
                <a:spcPct val="150000"/>
              </a:lnSpc>
              <a:buFont typeface="+mj-lt"/>
              <a:buAutoNum type="arabicParenR"/>
            </a:pPr>
            <a:r>
              <a:rPr lang="en-US" sz="1600" dirty="0" smtClean="0">
                <a:latin typeface="Times New Roman" pitchFamily="18" charset="0"/>
                <a:cs typeface="Times New Roman" pitchFamily="18" charset="0"/>
              </a:rPr>
              <a:t>The participants </a:t>
            </a:r>
            <a:r>
              <a:rPr lang="en-US" sz="1600" dirty="0">
                <a:latin typeface="Times New Roman" pitchFamily="18" charset="0"/>
                <a:cs typeface="Times New Roman" pitchFamily="18" charset="0"/>
              </a:rPr>
              <a:t>reported </a:t>
            </a:r>
            <a:r>
              <a:rPr lang="en-US" sz="1600" u="sng" dirty="0">
                <a:solidFill>
                  <a:schemeClr val="tx1"/>
                </a:solidFill>
                <a:latin typeface="Times New Roman" pitchFamily="18" charset="0"/>
                <a:cs typeface="Times New Roman" pitchFamily="18" charset="0"/>
              </a:rPr>
              <a:t>a high satisfaction score </a:t>
            </a:r>
            <a:r>
              <a:rPr lang="en-US" sz="1600" dirty="0">
                <a:solidFill>
                  <a:schemeClr val="tx1"/>
                </a:solidFill>
                <a:latin typeface="Times New Roman" pitchFamily="18" charset="0"/>
                <a:cs typeface="Times New Roman" pitchFamily="18" charset="0"/>
              </a:rPr>
              <a:t>towards nurses caring behaviours including </a:t>
            </a:r>
            <a:r>
              <a:rPr lang="en-US" sz="1600" u="sng" dirty="0">
                <a:solidFill>
                  <a:schemeClr val="tx1"/>
                </a:solidFill>
                <a:latin typeface="Times New Roman" pitchFamily="18" charset="0"/>
                <a:cs typeface="Times New Roman" pitchFamily="18" charset="0"/>
              </a:rPr>
              <a:t>all three </a:t>
            </a:r>
            <a:r>
              <a:rPr lang="en-US" sz="1600" u="sng" dirty="0" smtClean="0">
                <a:solidFill>
                  <a:schemeClr val="tx1"/>
                </a:solidFill>
                <a:latin typeface="Times New Roman" pitchFamily="18" charset="0"/>
                <a:cs typeface="Times New Roman" pitchFamily="18" charset="0"/>
              </a:rPr>
              <a:t>periods.</a:t>
            </a:r>
            <a:endParaRPr lang="en-US" sz="1600" dirty="0">
              <a:solidFill>
                <a:schemeClr val="tx1"/>
              </a:solidFill>
              <a:latin typeface="Times New Roman" pitchFamily="18" charset="0"/>
              <a:cs typeface="Times New Roman" pitchFamily="18" charset="0"/>
            </a:endParaRPr>
          </a:p>
          <a:p>
            <a:pPr marL="342900" indent="-342900" algn="l" rtl="0">
              <a:lnSpc>
                <a:spcPct val="150000"/>
              </a:lnSpc>
              <a:buFont typeface="+mj-lt"/>
              <a:buAutoNum type="arabicParenR"/>
            </a:pPr>
            <a:r>
              <a:rPr lang="en-GB" sz="1600" dirty="0" smtClean="0">
                <a:latin typeface="Times New Roman" pitchFamily="18" charset="0"/>
                <a:cs typeface="Times New Roman" pitchFamily="18" charset="0"/>
              </a:rPr>
              <a:t>The </a:t>
            </a:r>
            <a:r>
              <a:rPr lang="en-GB" sz="1600" dirty="0">
                <a:latin typeface="Times New Roman" pitchFamily="18" charset="0"/>
                <a:cs typeface="Times New Roman" pitchFamily="18" charset="0"/>
              </a:rPr>
              <a:t>participants perceived </a:t>
            </a:r>
            <a:r>
              <a:rPr lang="en-GB" sz="1600" b="1" dirty="0">
                <a:latin typeface="Times New Roman" pitchFamily="18" charset="0"/>
                <a:cs typeface="Times New Roman" pitchFamily="18" charset="0"/>
              </a:rPr>
              <a:t>psychological and basic physical aspects </a:t>
            </a:r>
            <a:r>
              <a:rPr lang="en-GB" sz="1600" dirty="0">
                <a:latin typeface="Times New Roman" pitchFamily="18" charset="0"/>
                <a:cs typeface="Times New Roman" pitchFamily="18" charset="0"/>
              </a:rPr>
              <a:t>of care as ranking higher than any other caring </a:t>
            </a:r>
            <a:r>
              <a:rPr lang="en-GB" sz="1600" dirty="0" smtClean="0">
                <a:latin typeface="Times New Roman" pitchFamily="18" charset="0"/>
                <a:cs typeface="Times New Roman" pitchFamily="18" charset="0"/>
              </a:rPr>
              <a:t>behaviours.</a:t>
            </a:r>
          </a:p>
          <a:p>
            <a:pPr marL="342900" indent="-342900" algn="l" rtl="0">
              <a:lnSpc>
                <a:spcPct val="150000"/>
              </a:lnSpc>
              <a:buFont typeface="+mj-lt"/>
              <a:buAutoNum type="arabicParenR"/>
            </a:pPr>
            <a:r>
              <a:rPr lang="en-GB" sz="1600" b="1" dirty="0" smtClean="0">
                <a:latin typeface="Times New Roman" pitchFamily="18" charset="0"/>
                <a:cs typeface="Times New Roman" pitchFamily="18" charset="0"/>
              </a:rPr>
              <a:t>The</a:t>
            </a:r>
            <a:r>
              <a:rPr lang="en-GB" sz="1600" dirty="0" smtClean="0">
                <a:latin typeface="Times New Roman" pitchFamily="18" charset="0"/>
                <a:cs typeface="Times New Roman" pitchFamily="18" charset="0"/>
              </a:rPr>
              <a:t> </a:t>
            </a:r>
            <a:r>
              <a:rPr lang="en-GB" sz="1600" dirty="0">
                <a:latin typeface="Times New Roman" pitchFamily="18" charset="0"/>
                <a:cs typeface="Times New Roman" pitchFamily="18" charset="0"/>
              </a:rPr>
              <a:t>/</a:t>
            </a:r>
            <a:r>
              <a:rPr lang="en-GB" sz="1600" b="1" dirty="0">
                <a:solidFill>
                  <a:schemeClr val="tx1"/>
                </a:solidFill>
                <a:latin typeface="Times New Roman" pitchFamily="18" charset="0"/>
                <a:cs typeface="Times New Roman" pitchFamily="18" charset="0"/>
              </a:rPr>
              <a:t>Monitor/ </a:t>
            </a:r>
            <a:r>
              <a:rPr lang="en-GB" sz="1600" dirty="0">
                <a:solidFill>
                  <a:schemeClr val="tx1"/>
                </a:solidFill>
                <a:latin typeface="Times New Roman" pitchFamily="18" charset="0"/>
                <a:cs typeface="Times New Roman" pitchFamily="18" charset="0"/>
              </a:rPr>
              <a:t>subscale received the </a:t>
            </a:r>
            <a:r>
              <a:rPr lang="en-GB" sz="1600" b="1" dirty="0">
                <a:solidFill>
                  <a:schemeClr val="tx1"/>
                </a:solidFill>
                <a:latin typeface="Times New Roman" pitchFamily="18" charset="0"/>
                <a:cs typeface="Times New Roman" pitchFamily="18" charset="0"/>
              </a:rPr>
              <a:t>highest score </a:t>
            </a:r>
            <a:r>
              <a:rPr lang="en-GB" sz="1600" dirty="0">
                <a:solidFill>
                  <a:schemeClr val="tx1"/>
                </a:solidFill>
                <a:latin typeface="Times New Roman" pitchFamily="18" charset="0"/>
                <a:cs typeface="Times New Roman" pitchFamily="18" charset="0"/>
              </a:rPr>
              <a:t>for the antenatal, childbirth and postnatal </a:t>
            </a:r>
            <a:r>
              <a:rPr lang="en-GB" sz="1600" dirty="0" smtClean="0">
                <a:solidFill>
                  <a:schemeClr val="tx1"/>
                </a:solidFill>
                <a:latin typeface="Times New Roman" pitchFamily="18" charset="0"/>
                <a:cs typeface="Times New Roman" pitchFamily="18" charset="0"/>
              </a:rPr>
              <a:t>periods</a:t>
            </a:r>
            <a:endParaRPr lang="en-GB" sz="1600" dirty="0">
              <a:solidFill>
                <a:schemeClr val="tx1"/>
              </a:solidFill>
              <a:latin typeface="Times New Roman" pitchFamily="18" charset="0"/>
              <a:cs typeface="Times New Roman" pitchFamily="18" charset="0"/>
            </a:endParaRPr>
          </a:p>
          <a:p>
            <a:pPr marL="342900" indent="-342900" algn="l" rtl="0">
              <a:lnSpc>
                <a:spcPct val="150000"/>
              </a:lnSpc>
              <a:buFont typeface="+mj-lt"/>
              <a:buAutoNum type="arabicParenR"/>
            </a:pPr>
            <a:r>
              <a:rPr lang="en-GB" sz="1600" dirty="0">
                <a:solidFill>
                  <a:schemeClr val="tx1"/>
                </a:solidFill>
                <a:latin typeface="Times New Roman" pitchFamily="18" charset="0"/>
                <a:cs typeface="Times New Roman" pitchFamily="18" charset="0"/>
              </a:rPr>
              <a:t>The </a:t>
            </a:r>
            <a:r>
              <a:rPr lang="en-US" sz="1600" b="1" dirty="0">
                <a:solidFill>
                  <a:schemeClr val="tx1"/>
                </a:solidFill>
                <a:latin typeface="Times New Roman" pitchFamily="18" charset="0"/>
                <a:cs typeface="Times New Roman" pitchFamily="18" charset="0"/>
              </a:rPr>
              <a:t>/</a:t>
            </a:r>
            <a:r>
              <a:rPr lang="en-GB" sz="1600" b="1" dirty="0">
                <a:solidFill>
                  <a:schemeClr val="tx1"/>
                </a:solidFill>
                <a:latin typeface="Times New Roman" pitchFamily="18" charset="0"/>
                <a:cs typeface="Times New Roman" pitchFamily="18" charset="0"/>
              </a:rPr>
              <a:t>Human respect</a:t>
            </a:r>
            <a:r>
              <a:rPr lang="en-US" sz="1600" b="1" dirty="0">
                <a:solidFill>
                  <a:schemeClr val="tx1"/>
                </a:solidFill>
                <a:latin typeface="Times New Roman" pitchFamily="18" charset="0"/>
                <a:cs typeface="Times New Roman" pitchFamily="18" charset="0"/>
              </a:rPr>
              <a:t>/</a:t>
            </a:r>
            <a:r>
              <a:rPr lang="en-GB" sz="1600" dirty="0">
                <a:solidFill>
                  <a:schemeClr val="tx1"/>
                </a:solidFill>
                <a:latin typeface="Times New Roman" pitchFamily="18" charset="0"/>
                <a:cs typeface="Times New Roman" pitchFamily="18" charset="0"/>
              </a:rPr>
              <a:t>subscale received the </a:t>
            </a:r>
            <a:r>
              <a:rPr lang="en-GB" sz="1600" b="1" dirty="0">
                <a:solidFill>
                  <a:schemeClr val="tx1"/>
                </a:solidFill>
                <a:latin typeface="Times New Roman" pitchFamily="18" charset="0"/>
                <a:cs typeface="Times New Roman" pitchFamily="18" charset="0"/>
              </a:rPr>
              <a:t>second highest score.</a:t>
            </a:r>
          </a:p>
          <a:p>
            <a:pPr marL="342900" indent="-342900" algn="l" rtl="0">
              <a:lnSpc>
                <a:spcPct val="150000"/>
              </a:lnSpc>
              <a:buFont typeface="+mj-lt"/>
              <a:buAutoNum type="arabicParenR"/>
            </a:pPr>
            <a:r>
              <a:rPr lang="en-GB" sz="1600" dirty="0">
                <a:solidFill>
                  <a:schemeClr val="tx1"/>
                </a:solidFill>
                <a:latin typeface="Times New Roman" pitchFamily="18" charset="0"/>
                <a:cs typeface="Times New Roman" pitchFamily="18" charset="0"/>
              </a:rPr>
              <a:t>The /</a:t>
            </a:r>
            <a:r>
              <a:rPr lang="en-US" sz="1600" b="1" dirty="0">
                <a:solidFill>
                  <a:schemeClr val="tx1"/>
                </a:solidFill>
                <a:latin typeface="Times New Roman" pitchFamily="18" charset="0"/>
                <a:cs typeface="Times New Roman" pitchFamily="18" charset="0"/>
              </a:rPr>
              <a:t>Trust</a:t>
            </a:r>
            <a:r>
              <a:rPr lang="en-US" sz="1600" dirty="0">
                <a:solidFill>
                  <a:schemeClr val="tx1"/>
                </a:solidFill>
                <a:latin typeface="Times New Roman" pitchFamily="18" charset="0"/>
                <a:cs typeface="Times New Roman" pitchFamily="18" charset="0"/>
              </a:rPr>
              <a:t>/ </a:t>
            </a:r>
            <a:r>
              <a:rPr lang="en-GB" sz="1600" dirty="0">
                <a:solidFill>
                  <a:schemeClr val="tx1"/>
                </a:solidFill>
                <a:latin typeface="Times New Roman" pitchFamily="18" charset="0"/>
                <a:cs typeface="Times New Roman" pitchFamily="18" charset="0"/>
              </a:rPr>
              <a:t>subscale obtained the</a:t>
            </a:r>
            <a:r>
              <a:rPr lang="en-GB" sz="1600" b="1" dirty="0">
                <a:solidFill>
                  <a:schemeClr val="tx1"/>
                </a:solidFill>
                <a:latin typeface="Times New Roman" pitchFamily="18" charset="0"/>
                <a:cs typeface="Times New Roman" pitchFamily="18" charset="0"/>
              </a:rPr>
              <a:t> lowest scores </a:t>
            </a:r>
            <a:r>
              <a:rPr lang="en-GB" sz="1600" dirty="0">
                <a:solidFill>
                  <a:schemeClr val="tx1"/>
                </a:solidFill>
                <a:latin typeface="Times New Roman" pitchFamily="18" charset="0"/>
                <a:cs typeface="Times New Roman" pitchFamily="18" charset="0"/>
              </a:rPr>
              <a:t>during the antenatal and childbirth </a:t>
            </a:r>
            <a:r>
              <a:rPr lang="en-GB" sz="1600" dirty="0" smtClean="0">
                <a:solidFill>
                  <a:schemeClr val="tx1"/>
                </a:solidFill>
                <a:latin typeface="Times New Roman" pitchFamily="18" charset="0"/>
                <a:cs typeface="Times New Roman" pitchFamily="18" charset="0"/>
              </a:rPr>
              <a:t>periods.</a:t>
            </a:r>
            <a:endParaRPr lang="en-GB" sz="1600" dirty="0">
              <a:solidFill>
                <a:schemeClr val="tx1"/>
              </a:solidFill>
              <a:latin typeface="Times New Roman" pitchFamily="18" charset="0"/>
              <a:cs typeface="Times New Roman" pitchFamily="18" charset="0"/>
            </a:endParaRPr>
          </a:p>
          <a:p>
            <a:pPr marL="342900" indent="-342900" algn="l" rtl="0">
              <a:lnSpc>
                <a:spcPct val="150000"/>
              </a:lnSpc>
              <a:buFont typeface="+mj-lt"/>
              <a:buAutoNum type="arabicParenR"/>
            </a:pPr>
            <a:r>
              <a:rPr lang="en-US" sz="1600" dirty="0" smtClean="0">
                <a:solidFill>
                  <a:schemeClr val="tx1"/>
                </a:solidFill>
                <a:latin typeface="Times New Roman" pitchFamily="18" charset="0"/>
                <a:cs typeface="Times New Roman" pitchFamily="18" charset="0"/>
              </a:rPr>
              <a:t>There </a:t>
            </a:r>
            <a:r>
              <a:rPr lang="en-US" sz="1600" dirty="0">
                <a:solidFill>
                  <a:schemeClr val="tx1"/>
                </a:solidFill>
                <a:latin typeface="Times New Roman" pitchFamily="18" charset="0"/>
                <a:cs typeface="Times New Roman" pitchFamily="18" charset="0"/>
              </a:rPr>
              <a:t>were </a:t>
            </a:r>
            <a:r>
              <a:rPr lang="en-US" sz="1600" b="1" dirty="0">
                <a:solidFill>
                  <a:schemeClr val="tx1"/>
                </a:solidFill>
                <a:latin typeface="Times New Roman" pitchFamily="18" charset="0"/>
                <a:cs typeface="Times New Roman" pitchFamily="18" charset="0"/>
              </a:rPr>
              <a:t>significance differences </a:t>
            </a:r>
            <a:r>
              <a:rPr lang="en-US" sz="1600" dirty="0">
                <a:solidFill>
                  <a:schemeClr val="tx1"/>
                </a:solidFill>
                <a:latin typeface="Times New Roman" pitchFamily="18" charset="0"/>
                <a:cs typeface="Times New Roman" pitchFamily="18" charset="0"/>
              </a:rPr>
              <a:t>between demographic characteristics and caring satisfaction (woman's age, occupation, times of ANC visits, and waiting time to receive ANC</a:t>
            </a:r>
            <a:r>
              <a:rPr lang="en-US" sz="1600" dirty="0" smtClean="0">
                <a:solidFill>
                  <a:schemeClr val="tx1"/>
                </a:solidFill>
                <a:latin typeface="Times New Roman" pitchFamily="18" charset="0"/>
                <a:cs typeface="Times New Roman" pitchFamily="18" charset="0"/>
              </a:rPr>
              <a:t>).</a:t>
            </a:r>
            <a:endParaRPr lang="en-US"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43176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635896" y="476672"/>
            <a:ext cx="2999405" cy="923330"/>
          </a:xfrm>
          <a:prstGeom prst="rect">
            <a:avLst/>
          </a:prstGeom>
          <a:solidFill>
            <a:schemeClr val="accent3">
              <a:lumMod val="60000"/>
              <a:lumOff val="4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3600" b="1" dirty="0" smtClean="0">
                <a:solidFill>
                  <a:schemeClr val="bg1"/>
                </a:solidFill>
                <a:latin typeface="Times New Roman" panose="02020603050405020304" pitchFamily="18" charset="0"/>
                <a:cs typeface="Times New Roman" panose="02020603050405020304" pitchFamily="18" charset="0"/>
              </a:rPr>
              <a:t>Limitations</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4" name="مستطيل 3"/>
          <p:cNvSpPr/>
          <p:nvPr/>
        </p:nvSpPr>
        <p:spPr>
          <a:xfrm>
            <a:off x="1907704" y="2049861"/>
            <a:ext cx="6984776" cy="461665"/>
          </a:xfrm>
          <a:prstGeom prst="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l" rtl="0">
              <a:lnSpc>
                <a:spcPct val="150000"/>
              </a:lnSpc>
            </a:pPr>
            <a:r>
              <a:rPr lang="en-GB" sz="1600" dirty="0">
                <a:solidFill>
                  <a:schemeClr val="tx1"/>
                </a:solidFill>
                <a:latin typeface="Times New Roman" pitchFamily="18" charset="0"/>
                <a:cs typeface="Times New Roman" pitchFamily="18" charset="0"/>
              </a:rPr>
              <a:t>T</a:t>
            </a:r>
            <a:r>
              <a:rPr lang="en-GB" sz="1600" dirty="0" smtClean="0">
                <a:solidFill>
                  <a:schemeClr val="tx1"/>
                </a:solidFill>
                <a:latin typeface="Times New Roman" pitchFamily="18" charset="0"/>
                <a:cs typeface="Times New Roman" pitchFamily="18" charset="0"/>
              </a:rPr>
              <a:t>he </a:t>
            </a:r>
            <a:r>
              <a:rPr lang="en-GB" sz="1600" dirty="0">
                <a:solidFill>
                  <a:schemeClr val="tx1"/>
                </a:solidFill>
                <a:latin typeface="Times New Roman" pitchFamily="18" charset="0"/>
                <a:cs typeface="Times New Roman" pitchFamily="18" charset="0"/>
              </a:rPr>
              <a:t>use of a convenience sample, which limited the generalizability of the findings</a:t>
            </a:r>
            <a:endParaRPr lang="en-US" sz="1600" dirty="0">
              <a:solidFill>
                <a:schemeClr val="tx1"/>
              </a:solidFill>
              <a:latin typeface="Times New Roman" pitchFamily="18" charset="0"/>
              <a:cs typeface="Times New Roman" pitchFamily="18" charset="0"/>
            </a:endParaRPr>
          </a:p>
        </p:txBody>
      </p:sp>
      <p:sp>
        <p:nvSpPr>
          <p:cNvPr id="7" name="مستطيل 6"/>
          <p:cNvSpPr/>
          <p:nvPr/>
        </p:nvSpPr>
        <p:spPr>
          <a:xfrm>
            <a:off x="1924418" y="2931947"/>
            <a:ext cx="6984776" cy="786754"/>
          </a:xfrm>
          <a:prstGeom prst="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l" rtl="0">
              <a:lnSpc>
                <a:spcPct val="150000"/>
              </a:lnSpc>
            </a:pPr>
            <a:r>
              <a:rPr lang="en-GB" sz="1600" dirty="0">
                <a:solidFill>
                  <a:schemeClr val="tx1"/>
                </a:solidFill>
                <a:latin typeface="Times New Roman" pitchFamily="18" charset="0"/>
                <a:cs typeface="Times New Roman" pitchFamily="18" charset="0"/>
              </a:rPr>
              <a:t>T</a:t>
            </a:r>
            <a:r>
              <a:rPr lang="en-GB" sz="1600" dirty="0" smtClean="0">
                <a:solidFill>
                  <a:schemeClr val="tx1"/>
                </a:solidFill>
                <a:latin typeface="Times New Roman" pitchFamily="18" charset="0"/>
                <a:cs typeface="Times New Roman" pitchFamily="18" charset="0"/>
              </a:rPr>
              <a:t>he </a:t>
            </a:r>
            <a:r>
              <a:rPr lang="en-GB" sz="1600" dirty="0">
                <a:solidFill>
                  <a:schemeClr val="tx1"/>
                </a:solidFill>
                <a:latin typeface="Times New Roman" pitchFamily="18" charset="0"/>
                <a:cs typeface="Times New Roman" pitchFamily="18" charset="0"/>
              </a:rPr>
              <a:t>length of the questionnaire that required prolonged time to be filled out by the </a:t>
            </a:r>
            <a:r>
              <a:rPr lang="en-GB" sz="1600" dirty="0" smtClean="0">
                <a:solidFill>
                  <a:schemeClr val="tx1"/>
                </a:solidFill>
                <a:latin typeface="Times New Roman" pitchFamily="18" charset="0"/>
                <a:cs typeface="Times New Roman" pitchFamily="18" charset="0"/>
              </a:rPr>
              <a:t>women</a:t>
            </a:r>
            <a:endParaRPr lang="en-US" sz="1600" dirty="0">
              <a:solidFill>
                <a:schemeClr val="tx1"/>
              </a:solidFill>
              <a:latin typeface="Times New Roman" pitchFamily="18" charset="0"/>
              <a:cs typeface="Times New Roman" pitchFamily="18" charset="0"/>
            </a:endParaRPr>
          </a:p>
        </p:txBody>
      </p:sp>
      <p:sp>
        <p:nvSpPr>
          <p:cNvPr id="8" name="مستطيل 7"/>
          <p:cNvSpPr/>
          <p:nvPr/>
        </p:nvSpPr>
        <p:spPr>
          <a:xfrm>
            <a:off x="1907704" y="5389765"/>
            <a:ext cx="6984776" cy="786754"/>
          </a:xfrm>
          <a:prstGeom prst="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l" rtl="0">
              <a:lnSpc>
                <a:spcPct val="150000"/>
              </a:lnSpc>
            </a:pPr>
            <a:r>
              <a:rPr lang="en-GB" sz="1600" dirty="0">
                <a:solidFill>
                  <a:schemeClr val="tx1"/>
                </a:solidFill>
                <a:latin typeface="Times New Roman" pitchFamily="18" charset="0"/>
                <a:cs typeface="Times New Roman" pitchFamily="18" charset="0"/>
              </a:rPr>
              <a:t>S</a:t>
            </a:r>
            <a:r>
              <a:rPr lang="en-GB" sz="1600" dirty="0" smtClean="0">
                <a:solidFill>
                  <a:schemeClr val="tx1"/>
                </a:solidFill>
                <a:latin typeface="Times New Roman" pitchFamily="18" charset="0"/>
                <a:cs typeface="Times New Roman" pitchFamily="18" charset="0"/>
              </a:rPr>
              <a:t>urvey </a:t>
            </a:r>
            <a:r>
              <a:rPr lang="en-GB" sz="1600" dirty="0">
                <a:solidFill>
                  <a:schemeClr val="tx1"/>
                </a:solidFill>
                <a:latin typeface="Times New Roman" pitchFamily="18" charset="0"/>
                <a:cs typeface="Times New Roman" pitchFamily="18" charset="0"/>
              </a:rPr>
              <a:t>errors in measurement that could have occurred as a result of the different methods of administering the nurses’ caring behaviours </a:t>
            </a:r>
            <a:r>
              <a:rPr lang="en-GB" sz="1600" dirty="0" smtClean="0">
                <a:solidFill>
                  <a:schemeClr val="tx1"/>
                </a:solidFill>
                <a:latin typeface="Times New Roman" pitchFamily="18" charset="0"/>
                <a:cs typeface="Times New Roman" pitchFamily="18" charset="0"/>
              </a:rPr>
              <a:t>scale</a:t>
            </a:r>
            <a:endParaRPr lang="en-US" sz="1600" dirty="0">
              <a:solidFill>
                <a:schemeClr val="tx1"/>
              </a:solidFill>
              <a:latin typeface="Times New Roman" pitchFamily="18" charset="0"/>
              <a:cs typeface="Times New Roman" pitchFamily="18" charset="0"/>
            </a:endParaRPr>
          </a:p>
        </p:txBody>
      </p:sp>
      <p:sp>
        <p:nvSpPr>
          <p:cNvPr id="9" name="مستطيل 8"/>
          <p:cNvSpPr/>
          <p:nvPr/>
        </p:nvSpPr>
        <p:spPr>
          <a:xfrm>
            <a:off x="1921045" y="4221088"/>
            <a:ext cx="6984776" cy="786754"/>
          </a:xfrm>
          <a:prstGeom prst="rect">
            <a:avLst/>
          </a:prstGeom>
          <a:solidFill>
            <a:schemeClr val="bg1">
              <a:lumMod val="75000"/>
            </a:schemeClr>
          </a:solidFill>
          <a:ln/>
        </p:spPr>
        <p:style>
          <a:lnRef idx="0">
            <a:schemeClr val="dk1"/>
          </a:lnRef>
          <a:fillRef idx="3">
            <a:schemeClr val="dk1"/>
          </a:fillRef>
          <a:effectRef idx="3">
            <a:schemeClr val="dk1"/>
          </a:effectRef>
          <a:fontRef idx="minor">
            <a:schemeClr val="lt1"/>
          </a:fontRef>
        </p:style>
        <p:txBody>
          <a:bodyPr wrap="square">
            <a:spAutoFit/>
          </a:bodyPr>
          <a:lstStyle/>
          <a:p>
            <a:pPr algn="l" rtl="0">
              <a:lnSpc>
                <a:spcPct val="150000"/>
              </a:lnSpc>
            </a:pPr>
            <a:r>
              <a:rPr lang="en-GB" sz="1600" dirty="0">
                <a:solidFill>
                  <a:schemeClr val="tx1"/>
                </a:solidFill>
                <a:latin typeface="Times New Roman" pitchFamily="18" charset="0"/>
                <a:cs typeface="Times New Roman" pitchFamily="18" charset="0"/>
              </a:rPr>
              <a:t>T</a:t>
            </a:r>
            <a:r>
              <a:rPr lang="en-GB" sz="1600" dirty="0" smtClean="0">
                <a:solidFill>
                  <a:schemeClr val="tx1"/>
                </a:solidFill>
                <a:latin typeface="Times New Roman" pitchFamily="18" charset="0"/>
                <a:cs typeface="Times New Roman" pitchFamily="18" charset="0"/>
              </a:rPr>
              <a:t>he </a:t>
            </a:r>
            <a:r>
              <a:rPr lang="en-GB" sz="1600" dirty="0">
                <a:solidFill>
                  <a:schemeClr val="tx1"/>
                </a:solidFill>
                <a:latin typeface="Times New Roman" pitchFamily="18" charset="0"/>
                <a:cs typeface="Times New Roman" pitchFamily="18" charset="0"/>
              </a:rPr>
              <a:t>refusal of some women to complete the questionnaire due to postpartum fatigue, especially by those who underwent caesarean section</a:t>
            </a:r>
            <a:endParaRPr lang="en-US" sz="1600" dirty="0">
              <a:solidFill>
                <a:schemeClr val="tx1"/>
              </a:solidFill>
              <a:latin typeface="Times New Roman" pitchFamily="18" charset="0"/>
              <a:cs typeface="Times New Roman" pitchFamily="18" charset="0"/>
            </a:endParaRPr>
          </a:p>
        </p:txBody>
      </p:sp>
      <p:sp>
        <p:nvSpPr>
          <p:cNvPr id="3" name="نجمة مكونة من 12 نقطة 2"/>
          <p:cNvSpPr/>
          <p:nvPr/>
        </p:nvSpPr>
        <p:spPr>
          <a:xfrm rot="16200000">
            <a:off x="959730" y="1856771"/>
            <a:ext cx="811410" cy="847844"/>
          </a:xfrm>
          <a:prstGeom prst="star12">
            <a:avLst>
              <a:gd name="adj" fmla="val 25329"/>
            </a:avLst>
          </a:prstGeom>
          <a:solidFill>
            <a:schemeClr val="accent3">
              <a:lumMod val="60000"/>
              <a:lumOff val="40000"/>
            </a:schemeClr>
          </a:solidFill>
        </p:spPr>
        <p:style>
          <a:lnRef idx="0">
            <a:schemeClr val="dk1"/>
          </a:lnRef>
          <a:fillRef idx="3">
            <a:schemeClr val="dk1"/>
          </a:fillRef>
          <a:effectRef idx="3">
            <a:schemeClr val="dk1"/>
          </a:effectRef>
          <a:fontRef idx="minor">
            <a:schemeClr val="lt1"/>
          </a:fontRef>
        </p:style>
        <p:txBody>
          <a:bodyPr vert="vert" rtlCol="1" anchor="ctr"/>
          <a:lstStyle/>
          <a:p>
            <a:pPr algn="ctr"/>
            <a:r>
              <a:rPr lang="en-US" sz="2800" b="1" dirty="0"/>
              <a:t>1</a:t>
            </a:r>
            <a:endParaRPr lang="ar-SY" sz="2800" b="1" dirty="0"/>
          </a:p>
        </p:txBody>
      </p:sp>
      <p:sp>
        <p:nvSpPr>
          <p:cNvPr id="13" name="نجمة مكونة من 12 نقطة 12"/>
          <p:cNvSpPr/>
          <p:nvPr/>
        </p:nvSpPr>
        <p:spPr>
          <a:xfrm rot="16200000">
            <a:off x="917809" y="5348415"/>
            <a:ext cx="811410" cy="847844"/>
          </a:xfrm>
          <a:prstGeom prst="star12">
            <a:avLst>
              <a:gd name="adj" fmla="val 25329"/>
            </a:avLst>
          </a:prstGeom>
          <a:solidFill>
            <a:schemeClr val="accent3">
              <a:lumMod val="60000"/>
              <a:lumOff val="40000"/>
            </a:schemeClr>
          </a:solidFill>
        </p:spPr>
        <p:style>
          <a:lnRef idx="0">
            <a:schemeClr val="dk1"/>
          </a:lnRef>
          <a:fillRef idx="3">
            <a:schemeClr val="dk1"/>
          </a:fillRef>
          <a:effectRef idx="3">
            <a:schemeClr val="dk1"/>
          </a:effectRef>
          <a:fontRef idx="minor">
            <a:schemeClr val="lt1"/>
          </a:fontRef>
        </p:style>
        <p:txBody>
          <a:bodyPr vert="vert" rtlCol="1" anchor="ctr"/>
          <a:lstStyle/>
          <a:p>
            <a:pPr algn="ctr"/>
            <a:r>
              <a:rPr lang="en-US" sz="2800" b="1" dirty="0" smtClean="0">
                <a:latin typeface="Times New Roman" pitchFamily="18" charset="0"/>
                <a:cs typeface="Times New Roman" pitchFamily="18" charset="0"/>
              </a:rPr>
              <a:t>4</a:t>
            </a:r>
            <a:endParaRPr lang="ar-SY" sz="2800" b="1" dirty="0">
              <a:latin typeface="Times New Roman" pitchFamily="18" charset="0"/>
              <a:cs typeface="Times New Roman" pitchFamily="18" charset="0"/>
            </a:endParaRPr>
          </a:p>
        </p:txBody>
      </p:sp>
      <p:sp>
        <p:nvSpPr>
          <p:cNvPr id="14" name="نجمة مكونة من 12 نقطة 13"/>
          <p:cNvSpPr/>
          <p:nvPr/>
        </p:nvSpPr>
        <p:spPr>
          <a:xfrm rot="16200000">
            <a:off x="959730" y="4058855"/>
            <a:ext cx="811410" cy="847844"/>
          </a:xfrm>
          <a:prstGeom prst="star12">
            <a:avLst>
              <a:gd name="adj" fmla="val 25329"/>
            </a:avLst>
          </a:prstGeom>
          <a:solidFill>
            <a:schemeClr val="accent3">
              <a:lumMod val="60000"/>
              <a:lumOff val="40000"/>
            </a:schemeClr>
          </a:solidFill>
        </p:spPr>
        <p:style>
          <a:lnRef idx="0">
            <a:schemeClr val="dk1"/>
          </a:lnRef>
          <a:fillRef idx="3">
            <a:schemeClr val="dk1"/>
          </a:fillRef>
          <a:effectRef idx="3">
            <a:schemeClr val="dk1"/>
          </a:effectRef>
          <a:fontRef idx="minor">
            <a:schemeClr val="lt1"/>
          </a:fontRef>
        </p:style>
        <p:txBody>
          <a:bodyPr vert="vert" rtlCol="1" anchor="ctr"/>
          <a:lstStyle/>
          <a:p>
            <a:pPr algn="ctr"/>
            <a:r>
              <a:rPr lang="en-US" sz="2800" b="1" dirty="0" smtClean="0">
                <a:latin typeface="Times New Roman" pitchFamily="18" charset="0"/>
                <a:cs typeface="Times New Roman" pitchFamily="18" charset="0"/>
              </a:rPr>
              <a:t>3</a:t>
            </a:r>
            <a:endParaRPr lang="ar-SY" sz="2800" b="1" dirty="0">
              <a:latin typeface="Times New Roman" pitchFamily="18" charset="0"/>
              <a:cs typeface="Times New Roman" pitchFamily="18" charset="0"/>
            </a:endParaRPr>
          </a:p>
        </p:txBody>
      </p:sp>
      <p:sp>
        <p:nvSpPr>
          <p:cNvPr id="15" name="نجمة مكونة من 12 نقطة 14"/>
          <p:cNvSpPr/>
          <p:nvPr/>
        </p:nvSpPr>
        <p:spPr>
          <a:xfrm rot="16200000">
            <a:off x="959730" y="2845104"/>
            <a:ext cx="811410" cy="847844"/>
          </a:xfrm>
          <a:prstGeom prst="star12">
            <a:avLst>
              <a:gd name="adj" fmla="val 25329"/>
            </a:avLst>
          </a:prstGeom>
          <a:solidFill>
            <a:schemeClr val="accent3">
              <a:lumMod val="60000"/>
              <a:lumOff val="40000"/>
            </a:schemeClr>
          </a:solidFill>
        </p:spPr>
        <p:style>
          <a:lnRef idx="0">
            <a:schemeClr val="dk1"/>
          </a:lnRef>
          <a:fillRef idx="3">
            <a:schemeClr val="dk1"/>
          </a:fillRef>
          <a:effectRef idx="3">
            <a:schemeClr val="dk1"/>
          </a:effectRef>
          <a:fontRef idx="minor">
            <a:schemeClr val="lt1"/>
          </a:fontRef>
        </p:style>
        <p:txBody>
          <a:bodyPr vert="vert" rtlCol="1" anchor="ctr"/>
          <a:lstStyle/>
          <a:p>
            <a:pPr algn="ctr"/>
            <a:r>
              <a:rPr lang="en-US" sz="2800" b="1" dirty="0" smtClean="0">
                <a:latin typeface="Times New Roman" pitchFamily="18" charset="0"/>
                <a:cs typeface="Times New Roman" pitchFamily="18" charset="0"/>
              </a:rPr>
              <a:t>2</a:t>
            </a:r>
            <a:endParaRPr lang="ar-SY"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700828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771800" y="476672"/>
            <a:ext cx="3816424" cy="646331"/>
          </a:xfrm>
          <a:prstGeom prst="rect">
            <a:avLst/>
          </a:prstGeom>
          <a:solidFill>
            <a:schemeClr val="accent3">
              <a:lumMod val="60000"/>
              <a:lumOff val="4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l" rtl="0"/>
            <a:r>
              <a:rPr lang="en-US" sz="3600" b="1" dirty="0">
                <a:latin typeface="Times New Roman" pitchFamily="18" charset="0"/>
                <a:cs typeface="Times New Roman" pitchFamily="18" charset="0"/>
              </a:rPr>
              <a:t>Recommendations</a:t>
            </a:r>
            <a:endParaRPr lang="en-US" sz="3600" dirty="0">
              <a:latin typeface="Times New Roman" pitchFamily="18" charset="0"/>
              <a:cs typeface="Times New Roman" pitchFamily="18" charset="0"/>
            </a:endParaRPr>
          </a:p>
        </p:txBody>
      </p:sp>
      <p:sp>
        <p:nvSpPr>
          <p:cNvPr id="11" name="مستطيل 10"/>
          <p:cNvSpPr/>
          <p:nvPr/>
        </p:nvSpPr>
        <p:spPr>
          <a:xfrm>
            <a:off x="539552" y="1484784"/>
            <a:ext cx="8208912" cy="4905958"/>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l" rtl="0">
              <a:lnSpc>
                <a:spcPct val="170000"/>
              </a:lnSpc>
              <a:buFont typeface="+mj-lt"/>
              <a:buAutoNum type="arabicParenR"/>
            </a:pPr>
            <a:r>
              <a:rPr lang="en-US" sz="1600" dirty="0">
                <a:latin typeface="Times New Roman" pitchFamily="18" charset="0"/>
                <a:cs typeface="Times New Roman" pitchFamily="18" charset="0"/>
              </a:rPr>
              <a:t>The best implication for clinical practice from this survey was that </a:t>
            </a:r>
            <a:r>
              <a:rPr lang="en-US" sz="1600" b="1" dirty="0">
                <a:latin typeface="Times New Roman" pitchFamily="18" charset="0"/>
                <a:cs typeface="Times New Roman" pitchFamily="18" charset="0"/>
              </a:rPr>
              <a:t>nurses should be aware </a:t>
            </a:r>
            <a:r>
              <a:rPr lang="en-US" sz="1600" dirty="0">
                <a:latin typeface="Times New Roman" pitchFamily="18" charset="0"/>
                <a:cs typeface="Times New Roman" pitchFamily="18" charset="0"/>
              </a:rPr>
              <a:t>of the effect that intended caring behaviours might have on the </a:t>
            </a:r>
            <a:r>
              <a:rPr lang="en-US" sz="1600" dirty="0" smtClean="0">
                <a:latin typeface="Times New Roman" pitchFamily="18" charset="0"/>
                <a:cs typeface="Times New Roman" pitchFamily="18" charset="0"/>
              </a:rPr>
              <a:t>patient.</a:t>
            </a:r>
            <a:endParaRPr lang="en-US" sz="1600" dirty="0">
              <a:latin typeface="Times New Roman" pitchFamily="18" charset="0"/>
              <a:cs typeface="Times New Roman" pitchFamily="18" charset="0"/>
            </a:endParaRPr>
          </a:p>
          <a:p>
            <a:pPr marL="342900" indent="-342900" algn="l" rtl="0">
              <a:lnSpc>
                <a:spcPct val="170000"/>
              </a:lnSpc>
              <a:buFont typeface="+mj-lt"/>
              <a:buAutoNum type="arabicParenR"/>
            </a:pPr>
            <a:r>
              <a:rPr lang="en-US" sz="1600" dirty="0" smtClean="0">
                <a:latin typeface="Times New Roman" pitchFamily="18" charset="0"/>
                <a:cs typeface="Times New Roman" pitchFamily="18" charset="0"/>
              </a:rPr>
              <a:t>Nurses </a:t>
            </a:r>
            <a:r>
              <a:rPr lang="en-US" sz="1600" dirty="0">
                <a:latin typeface="Times New Roman" pitchFamily="18" charset="0"/>
                <a:cs typeface="Times New Roman" pitchFamily="18" charset="0"/>
              </a:rPr>
              <a:t>in practice </a:t>
            </a:r>
            <a:r>
              <a:rPr lang="en-US" sz="1600" b="1" dirty="0">
                <a:latin typeface="Times New Roman" pitchFamily="18" charset="0"/>
                <a:cs typeface="Times New Roman" pitchFamily="18" charset="0"/>
              </a:rPr>
              <a:t>should play a significant role and assert the importance of the physical and technical caring </a:t>
            </a:r>
            <a:r>
              <a:rPr lang="en-US" sz="1600" dirty="0">
                <a:latin typeface="Times New Roman" pitchFamily="18" charset="0"/>
                <a:cs typeface="Times New Roman" pitchFamily="18" charset="0"/>
              </a:rPr>
              <a:t>behaviours as perceived by Chinese perinatal women in obstetrics </a:t>
            </a:r>
            <a:r>
              <a:rPr lang="en-US" sz="1600" dirty="0" smtClean="0">
                <a:latin typeface="Times New Roman" pitchFamily="18" charset="0"/>
                <a:cs typeface="Times New Roman" pitchFamily="18" charset="0"/>
              </a:rPr>
              <a:t>unites.</a:t>
            </a:r>
            <a:endParaRPr lang="en-US" sz="1600" dirty="0">
              <a:latin typeface="Times New Roman" pitchFamily="18" charset="0"/>
              <a:cs typeface="Times New Roman" pitchFamily="18" charset="0"/>
            </a:endParaRPr>
          </a:p>
          <a:p>
            <a:pPr marL="342900" indent="-342900" algn="l" rtl="0">
              <a:lnSpc>
                <a:spcPct val="170000"/>
              </a:lnSpc>
              <a:buFont typeface="+mj-lt"/>
              <a:buAutoNum type="arabicParenR"/>
            </a:pPr>
            <a:r>
              <a:rPr lang="en-GB" sz="1600" dirty="0" smtClean="0">
                <a:latin typeface="Times New Roman" pitchFamily="18" charset="0"/>
                <a:cs typeface="Times New Roman" pitchFamily="18" charset="0"/>
              </a:rPr>
              <a:t>Nursing </a:t>
            </a:r>
            <a:r>
              <a:rPr lang="en-GB" sz="1600" dirty="0">
                <a:latin typeface="Times New Roman" pitchFamily="18" charset="0"/>
                <a:cs typeface="Times New Roman" pitchFamily="18" charset="0"/>
              </a:rPr>
              <a:t>administrators </a:t>
            </a:r>
            <a:r>
              <a:rPr lang="en-GB" sz="1600" b="1" dirty="0">
                <a:latin typeface="Times New Roman" pitchFamily="18" charset="0"/>
                <a:cs typeface="Times New Roman" pitchFamily="18" charset="0"/>
              </a:rPr>
              <a:t>still need to develop projects </a:t>
            </a:r>
            <a:r>
              <a:rPr lang="en-GB" sz="1600" dirty="0">
                <a:latin typeface="Times New Roman" pitchFamily="18" charset="0"/>
                <a:cs typeface="Times New Roman" pitchFamily="18" charset="0"/>
              </a:rPr>
              <a:t>that focus on caring and integration of all its aspects, including physical, emotional, psychological and cognitive </a:t>
            </a:r>
            <a:r>
              <a:rPr lang="en-GB" sz="1600" dirty="0" smtClean="0">
                <a:latin typeface="Times New Roman" pitchFamily="18" charset="0"/>
                <a:cs typeface="Times New Roman" pitchFamily="18" charset="0"/>
              </a:rPr>
              <a:t>aspects.</a:t>
            </a:r>
            <a:endParaRPr lang="en-US" sz="1600" dirty="0">
              <a:latin typeface="Times New Roman" pitchFamily="18" charset="0"/>
              <a:cs typeface="Times New Roman" pitchFamily="18" charset="0"/>
            </a:endParaRPr>
          </a:p>
          <a:p>
            <a:pPr marL="342900" indent="-342900" algn="l" rtl="0">
              <a:lnSpc>
                <a:spcPct val="170000"/>
              </a:lnSpc>
              <a:buFont typeface="+mj-lt"/>
              <a:buAutoNum type="arabicParenR"/>
            </a:pPr>
            <a:r>
              <a:rPr lang="en-US" sz="1600" dirty="0" smtClean="0">
                <a:latin typeface="Times New Roman" pitchFamily="18" charset="0"/>
                <a:cs typeface="Times New Roman" pitchFamily="18" charset="0"/>
              </a:rPr>
              <a:t> </a:t>
            </a:r>
            <a:r>
              <a:rPr lang="en-GB" sz="1600" dirty="0">
                <a:latin typeface="Times New Roman" pitchFamily="18" charset="0"/>
                <a:cs typeface="Times New Roman" pitchFamily="18" charset="0"/>
              </a:rPr>
              <a:t>A shorter and more comprehensive </a:t>
            </a:r>
            <a:r>
              <a:rPr lang="en-GB" sz="1600" b="1" dirty="0">
                <a:latin typeface="Times New Roman" pitchFamily="18" charset="0"/>
                <a:cs typeface="Times New Roman" pitchFamily="18" charset="0"/>
              </a:rPr>
              <a:t>scale</a:t>
            </a:r>
            <a:r>
              <a:rPr lang="en-GB" sz="1600" dirty="0">
                <a:latin typeface="Times New Roman" pitchFamily="18" charset="0"/>
                <a:cs typeface="Times New Roman" pitchFamily="18" charset="0"/>
              </a:rPr>
              <a:t> should be utilized in future </a:t>
            </a:r>
            <a:r>
              <a:rPr lang="en-GB" sz="1600" dirty="0" smtClean="0">
                <a:latin typeface="Times New Roman" pitchFamily="18" charset="0"/>
                <a:cs typeface="Times New Roman" pitchFamily="18" charset="0"/>
              </a:rPr>
              <a:t>studies.</a:t>
            </a:r>
            <a:endParaRPr lang="en-US" sz="1600" b="1" dirty="0">
              <a:solidFill>
                <a:schemeClr val="bg1"/>
              </a:solidFill>
              <a:latin typeface="Times New Roman" pitchFamily="18" charset="0"/>
              <a:cs typeface="Times New Roman" pitchFamily="18" charset="0"/>
            </a:endParaRPr>
          </a:p>
          <a:p>
            <a:pPr marL="342900" indent="-342900" algn="l" rtl="0">
              <a:lnSpc>
                <a:spcPct val="170000"/>
              </a:lnSpc>
              <a:buFont typeface="+mj-lt"/>
              <a:buAutoNum type="arabicParenR"/>
            </a:pPr>
            <a:r>
              <a:rPr lang="en-GB" sz="1600" dirty="0" smtClean="0">
                <a:latin typeface="Times New Roman" pitchFamily="18" charset="0"/>
                <a:cs typeface="Times New Roman" pitchFamily="18" charset="0"/>
              </a:rPr>
              <a:t>More </a:t>
            </a:r>
            <a:r>
              <a:rPr lang="en-GB" sz="1600" dirty="0">
                <a:latin typeface="Times New Roman" pitchFamily="18" charset="0"/>
                <a:cs typeface="Times New Roman" pitchFamily="18" charset="0"/>
              </a:rPr>
              <a:t>research that reflects Watson theory of human caring should be conducted on the </a:t>
            </a:r>
            <a:r>
              <a:rPr lang="en-GB" sz="1600" b="1" dirty="0">
                <a:latin typeface="Times New Roman" pitchFamily="18" charset="0"/>
                <a:cs typeface="Times New Roman" pitchFamily="18" charset="0"/>
              </a:rPr>
              <a:t>maternity population </a:t>
            </a:r>
            <a:r>
              <a:rPr lang="en-GB" sz="1600" dirty="0">
                <a:latin typeface="Times New Roman" pitchFamily="18" charset="0"/>
                <a:cs typeface="Times New Roman" pitchFamily="18" charset="0"/>
              </a:rPr>
              <a:t>with a larger sample </a:t>
            </a:r>
            <a:r>
              <a:rPr lang="en-GB" sz="1600" dirty="0" smtClean="0">
                <a:latin typeface="Times New Roman" pitchFamily="18" charset="0"/>
                <a:cs typeface="Times New Roman" pitchFamily="18" charset="0"/>
              </a:rPr>
              <a:t>size.</a:t>
            </a:r>
            <a:endParaRPr lang="en-US" sz="1600" b="1" dirty="0" smtClean="0">
              <a:solidFill>
                <a:schemeClr val="bg1"/>
              </a:solidFill>
              <a:latin typeface="Times New Roman" pitchFamily="18" charset="0"/>
              <a:cs typeface="Times New Roman" pitchFamily="18" charset="0"/>
            </a:endParaRPr>
          </a:p>
          <a:p>
            <a:pPr marL="342900" indent="-342900" algn="l" rtl="0">
              <a:lnSpc>
                <a:spcPct val="170000"/>
              </a:lnSpc>
              <a:buFont typeface="+mj-lt"/>
              <a:buAutoNum type="arabicParenR"/>
            </a:pP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results of such studies </a:t>
            </a:r>
            <a:r>
              <a:rPr lang="en-US" sz="1600" b="1" dirty="0">
                <a:latin typeface="Times New Roman" pitchFamily="18" charset="0"/>
                <a:cs typeface="Times New Roman" pitchFamily="18" charset="0"/>
              </a:rPr>
              <a:t>should be presented </a:t>
            </a:r>
            <a:r>
              <a:rPr lang="en-US" sz="1600" dirty="0">
                <a:latin typeface="Times New Roman" pitchFamily="18" charset="0"/>
                <a:cs typeface="Times New Roman" pitchFamily="18" charset="0"/>
              </a:rPr>
              <a:t>to nursing students </a:t>
            </a:r>
            <a:r>
              <a:rPr lang="en-US" sz="1600" dirty="0" smtClean="0">
                <a:latin typeface="Times New Roman" pitchFamily="18" charset="0"/>
                <a:cs typeface="Times New Roman" pitchFamily="18" charset="0"/>
              </a:rPr>
              <a:t>through curriculum</a:t>
            </a:r>
            <a:endParaRPr lang="en-US" sz="1200" dirty="0" smtClean="0">
              <a:latin typeface="Times New Roman" pitchFamily="18" charset="0"/>
              <a:cs typeface="Times New Roman" pitchFamily="18" charset="0"/>
            </a:endParaRPr>
          </a:p>
          <a:p>
            <a:pPr marL="342900" indent="-342900" algn="l" rtl="0">
              <a:lnSpc>
                <a:spcPct val="170000"/>
              </a:lnSpc>
              <a:buFont typeface="+mj-lt"/>
              <a:buAutoNum type="arabicParenR"/>
            </a:pPr>
            <a:endParaRPr lang="en-US" sz="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39310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IMG_20200612_233518.jpg"/>
          <p:cNvPicPr>
            <a:picLocks noChangeAspect="1" noChangeArrowheads="1"/>
          </p:cNvPicPr>
          <p:nvPr/>
        </p:nvPicPr>
        <p:blipFill rotWithShape="1">
          <a:blip r:embed="rId2">
            <a:extLst>
              <a:ext uri="{28A0092B-C50C-407E-A947-70E740481C1C}">
                <a14:useLocalDpi xmlns:a14="http://schemas.microsoft.com/office/drawing/2010/main" val="0"/>
              </a:ext>
            </a:extLst>
          </a:blip>
          <a:srcRect t="2180" b="29167"/>
          <a:stretch/>
        </p:blipFill>
        <p:spPr bwMode="auto">
          <a:xfrm>
            <a:off x="1547664" y="0"/>
            <a:ext cx="5980888" cy="6634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38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ENOVO\Desktop\IMG_20190724_025416.jpg"/>
          <p:cNvPicPr>
            <a:picLocks noChangeAspect="1" noChangeArrowheads="1"/>
          </p:cNvPicPr>
          <p:nvPr/>
        </p:nvPicPr>
        <p:blipFill rotWithShape="1">
          <a:blip r:embed="rId2">
            <a:extLst>
              <a:ext uri="{28A0092B-C50C-407E-A947-70E740481C1C}">
                <a14:useLocalDpi xmlns:a14="http://schemas.microsoft.com/office/drawing/2010/main" val="0"/>
              </a:ext>
            </a:extLst>
          </a:blip>
          <a:srcRect t="9660"/>
          <a:stretch/>
        </p:blipFill>
        <p:spPr bwMode="auto">
          <a:xfrm>
            <a:off x="194763" y="980879"/>
            <a:ext cx="8784976" cy="4620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68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921546" y="548680"/>
            <a:ext cx="3740013" cy="738664"/>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2800" b="1" dirty="0" smtClean="0">
                <a:solidFill>
                  <a:schemeClr val="bg1"/>
                </a:solidFill>
                <a:latin typeface="Times New Roman" panose="02020603050405020304" pitchFamily="18" charset="0"/>
                <a:cs typeface="Times New Roman" panose="02020603050405020304" pitchFamily="18" charset="0"/>
              </a:rPr>
              <a:t>OBJECTIVES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مستطيل 3"/>
          <p:cNvSpPr/>
          <p:nvPr/>
        </p:nvSpPr>
        <p:spPr>
          <a:xfrm>
            <a:off x="2921544" y="1988840"/>
            <a:ext cx="3740013" cy="661207"/>
          </a:xfrm>
          <a:prstGeom prst="rect">
            <a:avLst/>
          </a:prstGeom>
          <a:solidFill>
            <a:schemeClr val="accent3">
              <a:lumMod val="60000"/>
              <a:lumOff val="4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2800" b="1" dirty="0" smtClean="0">
                <a:solidFill>
                  <a:schemeClr val="bg1"/>
                </a:solidFill>
                <a:latin typeface="Times New Roman" panose="02020603050405020304" pitchFamily="18" charset="0"/>
                <a:cs typeface="Times New Roman" panose="02020603050405020304" pitchFamily="18" charset="0"/>
              </a:rPr>
              <a:t>General Objective</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مستطيل 6"/>
          <p:cNvSpPr/>
          <p:nvPr/>
        </p:nvSpPr>
        <p:spPr>
          <a:xfrm>
            <a:off x="895186" y="3068960"/>
            <a:ext cx="7920879" cy="2304733"/>
          </a:xfrm>
          <a:prstGeom prst="rect">
            <a:avLst/>
          </a:prstGeom>
          <a:solidFill>
            <a:schemeClr val="bg1">
              <a:lumMod val="85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l" rtl="0">
              <a:lnSpc>
                <a:spcPct val="150000"/>
              </a:lnSpc>
              <a:buFont typeface="Courier New" pitchFamily="49" charset="0"/>
              <a:buChar char="o"/>
            </a:pP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assess the level of women satisfaction towards nurses caring behaviours among postpartum women attending at teaching hospitals, Wuhan, China during the period of </a:t>
            </a:r>
            <a:r>
              <a:rPr lang="en-US" sz="2000" b="1" dirty="0">
                <a:latin typeface="Times New Roman" pitchFamily="18" charset="0"/>
                <a:cs typeface="Times New Roman" pitchFamily="18" charset="0"/>
              </a:rPr>
              <a:t>8</a:t>
            </a:r>
            <a:r>
              <a:rPr lang="en-US" sz="2000" b="1" baseline="30000" dirty="0">
                <a:latin typeface="Times New Roman" pitchFamily="18" charset="0"/>
                <a:cs typeface="Times New Roman" pitchFamily="18" charset="0"/>
              </a:rPr>
              <a:t>th</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December 2017 to </a:t>
            </a:r>
            <a:r>
              <a:rPr lang="en-US" sz="2000" b="1" dirty="0">
                <a:latin typeface="Times New Roman" pitchFamily="18" charset="0"/>
                <a:cs typeface="Times New Roman" pitchFamily="18" charset="0"/>
              </a:rPr>
              <a:t>20</a:t>
            </a:r>
            <a:r>
              <a:rPr lang="en-US" sz="2000" b="1"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March 2018</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868319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60"/>
          <a:stretch/>
        </p:blipFill>
        <p:spPr bwMode="auto">
          <a:xfrm>
            <a:off x="323528" y="188640"/>
            <a:ext cx="864096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112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921547" y="764704"/>
            <a:ext cx="3740013" cy="661207"/>
          </a:xfrm>
          <a:prstGeom prst="rect">
            <a:avLst/>
          </a:prstGeom>
          <a:solidFill>
            <a:schemeClr val="accent3">
              <a:lumMod val="60000"/>
              <a:lumOff val="4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2800" b="1" dirty="0">
                <a:solidFill>
                  <a:schemeClr val="bg1"/>
                </a:solidFill>
                <a:latin typeface="Times New Roman" panose="02020603050405020304" pitchFamily="18" charset="0"/>
                <a:cs typeface="Times New Roman" panose="02020603050405020304" pitchFamily="18" charset="0"/>
              </a:rPr>
              <a:t>Specific </a:t>
            </a:r>
            <a:r>
              <a:rPr lang="en-US" sz="2800" b="1" dirty="0" smtClean="0">
                <a:solidFill>
                  <a:schemeClr val="bg1"/>
                </a:solidFill>
                <a:latin typeface="Times New Roman" panose="02020603050405020304" pitchFamily="18" charset="0"/>
                <a:cs typeface="Times New Roman" panose="02020603050405020304" pitchFamily="18" charset="0"/>
              </a:rPr>
              <a:t>Objectives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مستطيل 8"/>
          <p:cNvSpPr/>
          <p:nvPr/>
        </p:nvSpPr>
        <p:spPr>
          <a:xfrm>
            <a:off x="1043117" y="2060848"/>
            <a:ext cx="7781656" cy="458074"/>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wrap="square">
            <a:spAutoFit/>
          </a:bodyPr>
          <a:lstStyle/>
          <a:p>
            <a:pPr lvl="0" algn="l" rtl="0">
              <a:lnSpc>
                <a:spcPct val="150000"/>
              </a:lnSpc>
            </a:pPr>
            <a:r>
              <a:rPr lang="en-US" dirty="0">
                <a:latin typeface="Times New Roman" pitchFamily="18" charset="0"/>
                <a:cs typeface="Times New Roman" pitchFamily="18" charset="0"/>
              </a:rPr>
              <a:t>To assess the level of </a:t>
            </a:r>
            <a:r>
              <a:rPr lang="en-US" dirty="0" smtClean="0">
                <a:latin typeface="Times New Roman" pitchFamily="18" charset="0"/>
                <a:cs typeface="Times New Roman" pitchFamily="18" charset="0"/>
              </a:rPr>
              <a:t>Antenatal, Childbirth, and Postnatal </a:t>
            </a:r>
            <a:r>
              <a:rPr lang="en-US" dirty="0">
                <a:latin typeface="Times New Roman" pitchFamily="18" charset="0"/>
                <a:cs typeface="Times New Roman" pitchFamily="18" charset="0"/>
              </a:rPr>
              <a:t>caring </a:t>
            </a:r>
            <a:r>
              <a:rPr lang="en-US" dirty="0" smtClean="0">
                <a:latin typeface="Times New Roman" pitchFamily="18" charset="0"/>
                <a:cs typeface="Times New Roman" pitchFamily="18" charset="0"/>
              </a:rPr>
              <a:t>satisfaction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3" name="مستطيل 12"/>
          <p:cNvSpPr/>
          <p:nvPr/>
        </p:nvSpPr>
        <p:spPr>
          <a:xfrm>
            <a:off x="1043118" y="2852936"/>
            <a:ext cx="7781656" cy="458074"/>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wrap="square">
            <a:spAutoFit/>
          </a:bodyPr>
          <a:lstStyle/>
          <a:p>
            <a:pPr lvl="0" algn="l" rtl="0">
              <a:lnSpc>
                <a:spcPct val="150000"/>
              </a:lnSpc>
            </a:pPr>
            <a:r>
              <a:rPr lang="en-US" dirty="0">
                <a:latin typeface="Times New Roman" pitchFamily="18" charset="0"/>
                <a:cs typeface="Times New Roman" pitchFamily="18" charset="0"/>
              </a:rPr>
              <a:t>To determine the </a:t>
            </a:r>
            <a:r>
              <a:rPr lang="en-US" dirty="0" smtClean="0">
                <a:latin typeface="Times New Roman" pitchFamily="18" charset="0"/>
                <a:cs typeface="Times New Roman" pitchFamily="18" charset="0"/>
              </a:rPr>
              <a:t>Highest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Lowest </a:t>
            </a:r>
            <a:r>
              <a:rPr lang="en-US" dirty="0">
                <a:latin typeface="Times New Roman" pitchFamily="18" charset="0"/>
                <a:cs typeface="Times New Roman" pitchFamily="18" charset="0"/>
              </a:rPr>
              <a:t>scores of nurses caring behaviours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4" name="مستطيل 13"/>
          <p:cNvSpPr/>
          <p:nvPr/>
        </p:nvSpPr>
        <p:spPr>
          <a:xfrm>
            <a:off x="1043117" y="3717032"/>
            <a:ext cx="7781657" cy="458074"/>
          </a:xfrm>
          <a:prstGeom prst="rect">
            <a:avLst/>
          </a:prstGeom>
          <a:solidFill>
            <a:schemeClr val="bg1">
              <a:lumMod val="85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l" rtl="0">
              <a:lnSpc>
                <a:spcPct val="150000"/>
              </a:lnSpc>
            </a:pPr>
            <a:r>
              <a:rPr lang="en-US" dirty="0">
                <a:latin typeface="Times New Roman" pitchFamily="18" charset="0"/>
                <a:cs typeface="Times New Roman" pitchFamily="18" charset="0"/>
              </a:rPr>
              <a:t>To </a:t>
            </a:r>
            <a:r>
              <a:rPr lang="en-US" dirty="0" smtClean="0">
                <a:latin typeface="Times New Roman" pitchFamily="18" charset="0"/>
                <a:cs typeface="Times New Roman" pitchFamily="18" charset="0"/>
              </a:rPr>
              <a:t>determine a comparison of women's </a:t>
            </a:r>
            <a:r>
              <a:rPr lang="en-US" dirty="0">
                <a:latin typeface="Times New Roman" pitchFamily="18" charset="0"/>
                <a:cs typeface="Times New Roman" pitchFamily="18" charset="0"/>
              </a:rPr>
              <a:t>satisfaction </a:t>
            </a:r>
            <a:r>
              <a:rPr lang="en-US" dirty="0" smtClean="0">
                <a:latin typeface="Times New Roman" pitchFamily="18" charset="0"/>
                <a:cs typeface="Times New Roman" pitchFamily="18" charset="0"/>
              </a:rPr>
              <a:t>with </a:t>
            </a:r>
            <a:r>
              <a:rPr lang="en-US" dirty="0">
                <a:latin typeface="Times New Roman" pitchFamily="18" charset="0"/>
                <a:cs typeface="Times New Roman" pitchFamily="18" charset="0"/>
              </a:rPr>
              <a:t>the independent variables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5" name="مستطيل 14"/>
          <p:cNvSpPr/>
          <p:nvPr/>
        </p:nvSpPr>
        <p:spPr>
          <a:xfrm>
            <a:off x="3984549" y="0"/>
            <a:ext cx="1563248" cy="584775"/>
          </a:xfrm>
          <a:prstGeom prst="rect">
            <a:avLst/>
          </a:prstGeom>
        </p:spPr>
        <p:txBody>
          <a:bodyPr wrap="none">
            <a:spAutoFit/>
          </a:bodyPr>
          <a:lstStyle/>
          <a:p>
            <a:r>
              <a:rPr lang="en-US" sz="3200" b="1" dirty="0" smtClean="0">
                <a:latin typeface="Times New Roman" pitchFamily="18" charset="0"/>
                <a:cs typeface="Times New Roman" pitchFamily="18" charset="0"/>
              </a:rPr>
              <a:t>Cont.…</a:t>
            </a:r>
            <a:endParaRPr lang="ar-SY" sz="3200" b="1" dirty="0"/>
          </a:p>
        </p:txBody>
      </p:sp>
      <p:sp>
        <p:nvSpPr>
          <p:cNvPr id="2" name="شكل بيضاوي 1"/>
          <p:cNvSpPr/>
          <p:nvPr/>
        </p:nvSpPr>
        <p:spPr>
          <a:xfrm>
            <a:off x="618611" y="2015606"/>
            <a:ext cx="457200" cy="553073"/>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sz="2400" dirty="0" smtClean="0"/>
              <a:t>1</a:t>
            </a:r>
            <a:endParaRPr lang="ar-SY" sz="2400" dirty="0"/>
          </a:p>
        </p:txBody>
      </p:sp>
      <p:sp>
        <p:nvSpPr>
          <p:cNvPr id="10" name="مستطيل 9"/>
          <p:cNvSpPr/>
          <p:nvPr/>
        </p:nvSpPr>
        <p:spPr>
          <a:xfrm>
            <a:off x="1019163" y="4471647"/>
            <a:ext cx="7829565" cy="646331"/>
          </a:xfrm>
          <a:prstGeom prst="rect">
            <a:avLst/>
          </a:prstGeom>
          <a:solidFill>
            <a:schemeClr val="bg1">
              <a:lumMod val="85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l" rtl="0"/>
            <a:r>
              <a:rPr lang="en-US" dirty="0">
                <a:latin typeface="Times New Roman" pitchFamily="18" charset="0"/>
                <a:cs typeface="Times New Roman" pitchFamily="18" charset="0"/>
              </a:rPr>
              <a:t>To determine a </a:t>
            </a:r>
            <a:r>
              <a:rPr lang="en-US" dirty="0" smtClean="0">
                <a:latin typeface="Times New Roman" pitchFamily="18" charset="0"/>
                <a:cs typeface="Times New Roman" pitchFamily="18" charset="0"/>
              </a:rPr>
              <a:t>comparison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socio-demographic characteristics </a:t>
            </a:r>
            <a:r>
              <a:rPr lang="en-US" dirty="0">
                <a:latin typeface="Times New Roman" pitchFamily="18" charset="0"/>
                <a:cs typeface="Times New Roman" pitchFamily="18" charset="0"/>
              </a:rPr>
              <a:t>with caring behaviours subscales</a:t>
            </a:r>
          </a:p>
        </p:txBody>
      </p:sp>
      <p:sp>
        <p:nvSpPr>
          <p:cNvPr id="11" name="شكل بيضاوي 10"/>
          <p:cNvSpPr/>
          <p:nvPr/>
        </p:nvSpPr>
        <p:spPr>
          <a:xfrm>
            <a:off x="585918" y="2807694"/>
            <a:ext cx="457200" cy="553073"/>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sz="2400" dirty="0" smtClean="0"/>
              <a:t>2</a:t>
            </a:r>
            <a:endParaRPr lang="ar-SY" sz="2400" dirty="0"/>
          </a:p>
        </p:txBody>
      </p:sp>
      <p:sp>
        <p:nvSpPr>
          <p:cNvPr id="12" name="شكل بيضاوي 11"/>
          <p:cNvSpPr/>
          <p:nvPr/>
        </p:nvSpPr>
        <p:spPr>
          <a:xfrm>
            <a:off x="551422" y="4610264"/>
            <a:ext cx="457200" cy="553073"/>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sz="2400" dirty="0" smtClean="0"/>
              <a:t>4</a:t>
            </a:r>
            <a:endParaRPr lang="ar-SY" sz="2400" dirty="0"/>
          </a:p>
        </p:txBody>
      </p:sp>
      <p:sp>
        <p:nvSpPr>
          <p:cNvPr id="17" name="شكل بيضاوي 16"/>
          <p:cNvSpPr/>
          <p:nvPr/>
        </p:nvSpPr>
        <p:spPr>
          <a:xfrm>
            <a:off x="585918" y="3671790"/>
            <a:ext cx="457200" cy="553073"/>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en-US" sz="2400" dirty="0" smtClean="0"/>
              <a:t>3</a:t>
            </a:r>
            <a:endParaRPr lang="ar-SY" sz="2400" dirty="0"/>
          </a:p>
        </p:txBody>
      </p:sp>
    </p:spTree>
    <p:extLst>
      <p:ext uri="{BB962C8B-B14F-4D97-AF65-F5344CB8AC3E}">
        <p14:creationId xmlns:p14="http://schemas.microsoft.com/office/powerpoint/2010/main" val="321314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p:cNvSpPr/>
          <p:nvPr/>
        </p:nvSpPr>
        <p:spPr>
          <a:xfrm>
            <a:off x="526502" y="1844824"/>
            <a:ext cx="8288259" cy="137268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l" rtl="0">
              <a:lnSpc>
                <a:spcPct val="130000"/>
              </a:lnSpc>
              <a:buFont typeface="Arial" pitchFamily="34" charset="0"/>
              <a:buChar char="•"/>
            </a:pPr>
            <a:r>
              <a:rPr lang="en-US" sz="1600" dirty="0" smtClean="0">
                <a:latin typeface="Times New Roman" pitchFamily="18" charset="0"/>
                <a:cs typeface="Times New Roman" pitchFamily="18" charset="0"/>
              </a:rPr>
              <a:t>This study will contribute to increase the </a:t>
            </a:r>
            <a:r>
              <a:rPr lang="en-US" sz="1600" b="1" dirty="0" smtClean="0">
                <a:latin typeface="Times New Roman" pitchFamily="18" charset="0"/>
                <a:cs typeface="Times New Roman" pitchFamily="18" charset="0"/>
              </a:rPr>
              <a:t>knowledge</a:t>
            </a:r>
            <a:r>
              <a:rPr lang="en-US" sz="1600" dirty="0" smtClean="0">
                <a:latin typeface="Times New Roman" pitchFamily="18" charset="0"/>
                <a:cs typeface="Times New Roman" pitchFamily="18" charset="0"/>
              </a:rPr>
              <a:t> and hands-on experience of nurses. Thus, this leads to achieve better care standards and applications for postpartum patients and families. </a:t>
            </a:r>
          </a:p>
          <a:p>
            <a:pPr marL="285750" indent="-285750" algn="l" rtl="0">
              <a:lnSpc>
                <a:spcPct val="130000"/>
              </a:lnSpc>
              <a:buFont typeface="Arial" pitchFamily="34" charset="0"/>
              <a:buChar char="•"/>
            </a:pPr>
            <a:r>
              <a:rPr lang="en-US" sz="1600" dirty="0" smtClean="0">
                <a:latin typeface="Times New Roman" pitchFamily="18" charset="0"/>
                <a:cs typeface="Times New Roman" pitchFamily="18" charset="0"/>
              </a:rPr>
              <a:t>This study will contribute to improve the professional status for nurses and </a:t>
            </a:r>
            <a:r>
              <a:rPr lang="en-US" sz="1600" b="1" dirty="0" smtClean="0">
                <a:latin typeface="Times New Roman" pitchFamily="18" charset="0"/>
                <a:cs typeface="Times New Roman" pitchFamily="18" charset="0"/>
              </a:rPr>
              <a:t>provide guidance/ direction for research and education.</a:t>
            </a:r>
          </a:p>
        </p:txBody>
      </p:sp>
      <p:sp>
        <p:nvSpPr>
          <p:cNvPr id="11" name="مستطيل 10"/>
          <p:cNvSpPr/>
          <p:nvPr/>
        </p:nvSpPr>
        <p:spPr>
          <a:xfrm>
            <a:off x="1979712" y="116632"/>
            <a:ext cx="5603746" cy="66120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2800" b="1" dirty="0" smtClean="0">
                <a:solidFill>
                  <a:prstClr val="white"/>
                </a:solidFill>
                <a:latin typeface="Times New Roman" panose="02020603050405020304" pitchFamily="18" charset="0"/>
                <a:cs typeface="Times New Roman" panose="02020603050405020304" pitchFamily="18" charset="0"/>
              </a:rPr>
              <a:t>SIGNIFICANCE OF THE </a:t>
            </a:r>
            <a:r>
              <a:rPr lang="en-US" sz="2800" b="1" dirty="0">
                <a:solidFill>
                  <a:prstClr val="white"/>
                </a:solidFill>
                <a:latin typeface="Times New Roman" panose="02020603050405020304" pitchFamily="18" charset="0"/>
                <a:cs typeface="Times New Roman" panose="02020603050405020304" pitchFamily="18" charset="0"/>
              </a:rPr>
              <a:t>STUDY</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2" name="مستطيل 11"/>
          <p:cNvSpPr/>
          <p:nvPr/>
        </p:nvSpPr>
        <p:spPr>
          <a:xfrm>
            <a:off x="526501" y="1119631"/>
            <a:ext cx="3573857" cy="461665"/>
          </a:xfrm>
          <a:prstGeom prst="rect">
            <a:avLst/>
          </a:prstGeo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l" rtl="0"/>
            <a:r>
              <a:rPr lang="en-US" sz="2400" b="1" dirty="0" smtClean="0">
                <a:solidFill>
                  <a:prstClr val="white"/>
                </a:solidFill>
                <a:latin typeface="Times New Roman" panose="02020603050405020304" pitchFamily="18" charset="0"/>
                <a:cs typeface="Times New Roman" panose="02020603050405020304" pitchFamily="18" charset="0"/>
              </a:rPr>
              <a:t>Theoretical Significance</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7" name="مستطيل 16"/>
          <p:cNvSpPr/>
          <p:nvPr/>
        </p:nvSpPr>
        <p:spPr>
          <a:xfrm>
            <a:off x="578121" y="4293096"/>
            <a:ext cx="3750855" cy="461665"/>
          </a:xfrm>
          <a:prstGeom prst="rect">
            <a:avLst/>
          </a:prstGeo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l" rtl="0"/>
            <a:r>
              <a:rPr lang="en-US" sz="2400" b="1" dirty="0" smtClean="0">
                <a:solidFill>
                  <a:prstClr val="white"/>
                </a:solidFill>
                <a:latin typeface="Times New Roman" panose="02020603050405020304" pitchFamily="18" charset="0"/>
                <a:cs typeface="Times New Roman" panose="02020603050405020304" pitchFamily="18" charset="0"/>
              </a:rPr>
              <a:t>Practical Significance</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6" name="مستطيل 5"/>
          <p:cNvSpPr/>
          <p:nvPr/>
        </p:nvSpPr>
        <p:spPr>
          <a:xfrm>
            <a:off x="558685" y="4149080"/>
            <a:ext cx="8170342" cy="249299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rtl="0">
              <a:lnSpc>
                <a:spcPct val="120000"/>
              </a:lnSpc>
            </a:pPr>
            <a:r>
              <a:rPr lang="en-US" sz="1600" b="1" dirty="0" smtClean="0">
                <a:latin typeface="Times New Roman" pitchFamily="18" charset="0"/>
                <a:cs typeface="Times New Roman" pitchFamily="18" charset="0"/>
              </a:rPr>
              <a:t>The Results </a:t>
            </a:r>
            <a:r>
              <a:rPr lang="en-US" sz="1600" b="1" dirty="0">
                <a:latin typeface="Times New Roman" pitchFamily="18" charset="0"/>
                <a:cs typeface="Times New Roman" pitchFamily="18" charset="0"/>
              </a:rPr>
              <a:t>of  this </a:t>
            </a:r>
            <a:r>
              <a:rPr lang="en-US" sz="1600" b="1" dirty="0" smtClean="0">
                <a:latin typeface="Times New Roman" pitchFamily="18" charset="0"/>
                <a:cs typeface="Times New Roman" pitchFamily="18" charset="0"/>
              </a:rPr>
              <a:t>Study: </a:t>
            </a:r>
          </a:p>
          <a:p>
            <a:pPr marL="285750" indent="-285750" algn="l" rtl="0">
              <a:lnSpc>
                <a:spcPct val="120000"/>
              </a:lnSpc>
              <a:buFont typeface="Arial" pitchFamily="34" charset="0"/>
              <a:buChar char="•"/>
            </a:pPr>
            <a:r>
              <a:rPr lang="en-US" sz="1600" dirty="0">
                <a:latin typeface="Times New Roman" pitchFamily="18" charset="0"/>
                <a:cs typeface="Times New Roman" pitchFamily="18" charset="0"/>
              </a:rPr>
              <a:t>C</a:t>
            </a:r>
            <a:r>
              <a:rPr lang="en-US" sz="1600" dirty="0" smtClean="0">
                <a:latin typeface="Times New Roman" pitchFamily="18" charset="0"/>
                <a:cs typeface="Times New Roman" pitchFamily="18" charset="0"/>
              </a:rPr>
              <a:t>an </a:t>
            </a:r>
            <a:r>
              <a:rPr lang="en-US" sz="1600" dirty="0">
                <a:latin typeface="Times New Roman" pitchFamily="18" charset="0"/>
                <a:cs typeface="Times New Roman" pitchFamily="18" charset="0"/>
              </a:rPr>
              <a:t>be used to design an </a:t>
            </a:r>
            <a:r>
              <a:rPr lang="en-US" sz="1600" u="sng" dirty="0">
                <a:latin typeface="Times New Roman" pitchFamily="18" charset="0"/>
                <a:cs typeface="Times New Roman" pitchFamily="18" charset="0"/>
              </a:rPr>
              <a:t>educational program for </a:t>
            </a:r>
            <a:r>
              <a:rPr lang="en-US" sz="1600" u="sng" dirty="0" smtClean="0">
                <a:latin typeface="Times New Roman" pitchFamily="18" charset="0"/>
                <a:cs typeface="Times New Roman" pitchFamily="18" charset="0"/>
              </a:rPr>
              <a:t>nursing staff </a:t>
            </a:r>
            <a:r>
              <a:rPr lang="en-US" sz="1600" dirty="0">
                <a:latin typeface="Times New Roman" pitchFamily="18" charset="0"/>
                <a:cs typeface="Times New Roman" pitchFamily="18" charset="0"/>
              </a:rPr>
              <a:t>in the </a:t>
            </a:r>
            <a:r>
              <a:rPr lang="en-US" sz="1600" dirty="0" smtClean="0">
                <a:latin typeface="Times New Roman" pitchFamily="18" charset="0"/>
                <a:cs typeface="Times New Roman" pitchFamily="18" charset="0"/>
              </a:rPr>
              <a:t>obstetric department in </a:t>
            </a:r>
            <a:r>
              <a:rPr lang="en-US" sz="1600" dirty="0">
                <a:latin typeface="Times New Roman" pitchFamily="18" charset="0"/>
                <a:cs typeface="Times New Roman" pitchFamily="18" charset="0"/>
              </a:rPr>
              <a:t>order to enhance women satisfaction</a:t>
            </a:r>
            <a:r>
              <a:rPr lang="en-US" sz="1600" dirty="0" smtClean="0">
                <a:latin typeface="Times New Roman" pitchFamily="18" charset="0"/>
                <a:cs typeface="Times New Roman" pitchFamily="18" charset="0"/>
              </a:rPr>
              <a:t>.</a:t>
            </a:r>
          </a:p>
          <a:p>
            <a:pPr marL="285750" indent="-285750" algn="l" rtl="0">
              <a:lnSpc>
                <a:spcPct val="120000"/>
              </a:lnSpc>
              <a:buFont typeface="Arial" pitchFamily="34" charset="0"/>
              <a:buChar char="•"/>
            </a:pPr>
            <a:r>
              <a:rPr lang="en-US" sz="1600" dirty="0">
                <a:solidFill>
                  <a:prstClr val="black"/>
                </a:solidFill>
                <a:latin typeface="Times New Roman" pitchFamily="18" charset="0"/>
                <a:cs typeface="Times New Roman" pitchFamily="18" charset="0"/>
              </a:rPr>
              <a:t>W</a:t>
            </a:r>
            <a:r>
              <a:rPr lang="en-US" sz="1600" dirty="0" smtClean="0">
                <a:solidFill>
                  <a:prstClr val="black"/>
                </a:solidFill>
                <a:latin typeface="Times New Roman" pitchFamily="18" charset="0"/>
                <a:cs typeface="Times New Roman" pitchFamily="18" charset="0"/>
              </a:rPr>
              <a:t>ill </a:t>
            </a:r>
            <a:r>
              <a:rPr lang="en-US" sz="1600" dirty="0">
                <a:solidFill>
                  <a:prstClr val="black"/>
                </a:solidFill>
                <a:latin typeface="Times New Roman" pitchFamily="18" charset="0"/>
                <a:cs typeface="Times New Roman" pitchFamily="18" charset="0"/>
              </a:rPr>
              <a:t>provide </a:t>
            </a:r>
            <a:r>
              <a:rPr lang="en-US" sz="1600" u="sng" dirty="0">
                <a:solidFill>
                  <a:prstClr val="black"/>
                </a:solidFill>
                <a:latin typeface="Times New Roman" pitchFamily="18" charset="0"/>
                <a:cs typeface="Times New Roman" pitchFamily="18" charset="0"/>
              </a:rPr>
              <a:t>insight to nurse administrators </a:t>
            </a:r>
            <a:r>
              <a:rPr lang="en-US" sz="1600" dirty="0">
                <a:solidFill>
                  <a:prstClr val="black"/>
                </a:solidFill>
                <a:latin typeface="Times New Roman" pitchFamily="18" charset="0"/>
                <a:cs typeface="Times New Roman" pitchFamily="18" charset="0"/>
              </a:rPr>
              <a:t>who are seeking to improve patient satisfaction in the obstetric unit at </a:t>
            </a:r>
            <a:r>
              <a:rPr lang="en-US" sz="1600" dirty="0" smtClean="0">
                <a:solidFill>
                  <a:prstClr val="black"/>
                </a:solidFill>
                <a:latin typeface="Times New Roman" pitchFamily="18" charset="0"/>
                <a:cs typeface="Times New Roman" pitchFamily="18" charset="0"/>
              </a:rPr>
              <a:t>hospital. This could inform nursing managers to develop strategies to increase service uptake.</a:t>
            </a:r>
            <a:endParaRPr lang="en-US" sz="1600" dirty="0">
              <a:solidFill>
                <a:prstClr val="black"/>
              </a:solidFill>
              <a:latin typeface="Times New Roman" pitchFamily="18" charset="0"/>
              <a:cs typeface="Times New Roman" pitchFamily="18" charset="0"/>
            </a:endParaRPr>
          </a:p>
          <a:p>
            <a:pPr marL="285750" indent="-285750" algn="l" rtl="0">
              <a:lnSpc>
                <a:spcPct val="120000"/>
              </a:lnSpc>
              <a:buFont typeface="Arial" pitchFamily="34" charset="0"/>
              <a:buChar char="•"/>
            </a:pPr>
            <a:r>
              <a:rPr lang="en-US" sz="1600" dirty="0">
                <a:latin typeface="Times New Roman" pitchFamily="18" charset="0"/>
                <a:cs typeface="Times New Roman" pitchFamily="18" charset="0"/>
              </a:rPr>
              <a:t>W</a:t>
            </a:r>
            <a:r>
              <a:rPr lang="en-US" sz="1600" dirty="0" smtClean="0">
                <a:latin typeface="Times New Roman" pitchFamily="18" charset="0"/>
                <a:cs typeface="Times New Roman" pitchFamily="18" charset="0"/>
              </a:rPr>
              <a:t>ill </a:t>
            </a:r>
            <a:r>
              <a:rPr lang="en-US" sz="1600" dirty="0">
                <a:latin typeface="Times New Roman" pitchFamily="18" charset="0"/>
                <a:cs typeface="Times New Roman" pitchFamily="18" charset="0"/>
              </a:rPr>
              <a:t>provide </a:t>
            </a:r>
            <a:r>
              <a:rPr lang="en-US" sz="1600" u="sng" dirty="0">
                <a:latin typeface="Times New Roman" pitchFamily="18" charset="0"/>
                <a:cs typeface="Times New Roman" pitchFamily="18" charset="0"/>
              </a:rPr>
              <a:t>direction for educational development </a:t>
            </a:r>
            <a:r>
              <a:rPr lang="en-US" sz="1600" dirty="0">
                <a:latin typeface="Times New Roman" pitchFamily="18" charset="0"/>
                <a:cs typeface="Times New Roman" pitchFamily="18" charset="0"/>
              </a:rPr>
              <a:t>of  nursing student and staff members in the </a:t>
            </a:r>
            <a:r>
              <a:rPr lang="en-US" sz="1600" dirty="0" smtClean="0">
                <a:latin typeface="Times New Roman" pitchFamily="18" charset="0"/>
                <a:cs typeface="Times New Roman" pitchFamily="18" charset="0"/>
              </a:rPr>
              <a:t>obstetric department. </a:t>
            </a:r>
          </a:p>
        </p:txBody>
      </p:sp>
      <p:sp>
        <p:nvSpPr>
          <p:cNvPr id="7" name="مستطيل 6"/>
          <p:cNvSpPr/>
          <p:nvPr/>
        </p:nvSpPr>
        <p:spPr>
          <a:xfrm>
            <a:off x="558685" y="3604636"/>
            <a:ext cx="3554491" cy="461665"/>
          </a:xfrm>
          <a:prstGeom prst="rect">
            <a:avLst/>
          </a:prstGeo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l" rtl="0"/>
            <a:r>
              <a:rPr lang="en-US" sz="2400" b="1" dirty="0" smtClean="0">
                <a:solidFill>
                  <a:prstClr val="white"/>
                </a:solidFill>
                <a:latin typeface="Times New Roman" panose="02020603050405020304" pitchFamily="18" charset="0"/>
                <a:cs typeface="Times New Roman" panose="02020603050405020304" pitchFamily="18" charset="0"/>
              </a:rPr>
              <a:t>Practical Function</a:t>
            </a: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323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166838382"/>
              </p:ext>
            </p:extLst>
          </p:nvPr>
        </p:nvGraphicFramePr>
        <p:xfrm>
          <a:off x="251520" y="1196753"/>
          <a:ext cx="3960440" cy="4884705"/>
        </p:xfrm>
        <a:graphic>
          <a:graphicData uri="http://schemas.openxmlformats.org/drawingml/2006/table">
            <a:tbl>
              <a:tblPr firstRow="1" firstCol="1" bandRow="1">
                <a:tableStyleId>{93296810-A885-4BE3-A3E7-6D5BEEA58F35}</a:tableStyleId>
              </a:tblPr>
              <a:tblGrid>
                <a:gridCol w="2105216"/>
                <a:gridCol w="1855224"/>
              </a:tblGrid>
              <a:tr h="430558">
                <a:tc>
                  <a:txBody>
                    <a:bodyPr/>
                    <a:lstStyle/>
                    <a:p>
                      <a:pPr marL="0" marR="0" algn="l" rtl="0">
                        <a:lnSpc>
                          <a:spcPct val="115000"/>
                        </a:lnSpc>
                        <a:spcBef>
                          <a:spcPts val="0"/>
                        </a:spcBef>
                        <a:spcAft>
                          <a:spcPts val="0"/>
                        </a:spcAft>
                      </a:pPr>
                      <a:r>
                        <a:rPr lang="en-US" sz="1400" dirty="0">
                          <a:effectLst/>
                          <a:latin typeface="Times New Roman" pitchFamily="18" charset="0"/>
                          <a:cs typeface="Times New Roman" pitchFamily="18" charset="0"/>
                        </a:rPr>
                        <a:t>Caritas Process of Watson Theory of Caring</a:t>
                      </a:r>
                      <a:endParaRPr lang="en-US" sz="1400" dirty="0">
                        <a:effectLst/>
                        <a:latin typeface="Times New Roman" pitchFamily="18" charset="0"/>
                        <a:ea typeface="Times New Roman"/>
                        <a:cs typeface="Times New Roman" pitchFamily="18" charset="0"/>
                      </a:endParaRPr>
                    </a:p>
                  </a:txBody>
                  <a:tcPr marL="68580" marR="68580" marT="0" marB="0"/>
                </a:tc>
                <a:tc>
                  <a:txBody>
                    <a:bodyPr/>
                    <a:lstStyle/>
                    <a:p>
                      <a:pPr marL="228600" marR="0" algn="l" rtl="0">
                        <a:lnSpc>
                          <a:spcPct val="115000"/>
                        </a:lnSpc>
                        <a:spcBef>
                          <a:spcPts val="0"/>
                        </a:spcBef>
                        <a:spcAft>
                          <a:spcPts val="0"/>
                        </a:spcAft>
                      </a:pPr>
                      <a:r>
                        <a:rPr lang="en-US" sz="1400" dirty="0">
                          <a:effectLst/>
                          <a:latin typeface="Times New Roman" pitchFamily="18" charset="0"/>
                          <a:cs typeface="Times New Roman" pitchFamily="18" charset="0"/>
                        </a:rPr>
                        <a:t>Nurses Caring Behaviours</a:t>
                      </a:r>
                      <a:endParaRPr lang="en-US" sz="1400" dirty="0">
                        <a:effectLst/>
                        <a:latin typeface="Times New Roman" pitchFamily="18" charset="0"/>
                        <a:ea typeface="Times New Roman"/>
                        <a:cs typeface="Times New Roman" pitchFamily="18" charset="0"/>
                      </a:endParaRPr>
                    </a:p>
                  </a:txBody>
                  <a:tcPr marL="68580" marR="68580" marT="0" marB="0"/>
                </a:tc>
              </a:tr>
              <a:tr h="4393977">
                <a:tc>
                  <a:txBody>
                    <a:bodyPr/>
                    <a:lstStyle/>
                    <a:p>
                      <a:pPr marL="228600" marR="0" algn="l" rtl="0">
                        <a:lnSpc>
                          <a:spcPct val="115000"/>
                        </a:lnSpc>
                        <a:spcBef>
                          <a:spcPts val="0"/>
                        </a:spcBef>
                        <a:spcAft>
                          <a:spcPts val="0"/>
                        </a:spcAft>
                      </a:pPr>
                      <a:endParaRPr lang="en-US" sz="1000" dirty="0">
                        <a:effectLst/>
                      </a:endParaRP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Cultivating the practice of loving-kindness</a:t>
                      </a: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Sustaining and honoring the faith-hope </a:t>
                      </a: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Cultivation of sensitivity to oneself and others </a:t>
                      </a: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Developing a helping-trusting relationship </a:t>
                      </a: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Expression of feelings </a:t>
                      </a: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Problem-solving </a:t>
                      </a: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Promotion of teaching and learning</a:t>
                      </a: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Creating a healing environment</a:t>
                      </a: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Basic human needs</a:t>
                      </a:r>
                    </a:p>
                    <a:p>
                      <a:pPr marL="342900" marR="0" lvl="0" indent="-342900" algn="l" rtl="0">
                        <a:lnSpc>
                          <a:spcPct val="115000"/>
                        </a:lnSpc>
                        <a:spcBef>
                          <a:spcPts val="0"/>
                        </a:spcBef>
                        <a:spcAft>
                          <a:spcPts val="0"/>
                        </a:spcAft>
                        <a:buFont typeface="Symbol"/>
                        <a:buChar char=""/>
                      </a:pPr>
                      <a:r>
                        <a:rPr lang="en-US" sz="1200" dirty="0">
                          <a:effectLst/>
                          <a:latin typeface="Times New Roman" pitchFamily="18" charset="0"/>
                          <a:cs typeface="Times New Roman" pitchFamily="18" charset="0"/>
                        </a:rPr>
                        <a:t>Spirituality   </a:t>
                      </a:r>
                      <a:endParaRPr lang="en-US" sz="1200" dirty="0">
                        <a:effectLst/>
                        <a:latin typeface="Times New Roman" pitchFamily="18" charset="0"/>
                        <a:ea typeface="Times New Roman"/>
                        <a:cs typeface="Times New Roman" pitchFamily="18" charset="0"/>
                      </a:endParaRPr>
                    </a:p>
                  </a:txBody>
                  <a:tcPr marL="68580" marR="68580" marT="0" marB="0"/>
                </a:tc>
                <a:tc>
                  <a:txBody>
                    <a:bodyPr/>
                    <a:lstStyle/>
                    <a:p>
                      <a:pPr marL="228600" marR="0" algn="l" rtl="0">
                        <a:lnSpc>
                          <a:spcPct val="115000"/>
                        </a:lnSpc>
                        <a:spcBef>
                          <a:spcPts val="0"/>
                        </a:spcBef>
                        <a:spcAft>
                          <a:spcPts val="0"/>
                        </a:spcAft>
                      </a:pPr>
                      <a:r>
                        <a:rPr lang="en-US" sz="1000" dirty="0">
                          <a:effectLst/>
                          <a:latin typeface="Times New Roman" pitchFamily="18" charset="0"/>
                          <a:cs typeface="Times New Roman" pitchFamily="18" charset="0"/>
                        </a:rPr>
                        <a:t> </a:t>
                      </a:r>
                      <a:endParaRPr lang="en-US" sz="1100" dirty="0">
                        <a:effectLst/>
                        <a:latin typeface="Times New Roman" pitchFamily="18" charset="0"/>
                        <a:cs typeface="Times New Roman" pitchFamily="18" charset="0"/>
                      </a:endParaRPr>
                    </a:p>
                    <a:p>
                      <a:pPr marL="171450" marR="0" lvl="0" indent="-171450" algn="l" rtl="0">
                        <a:lnSpc>
                          <a:spcPct val="115000"/>
                        </a:lnSpc>
                        <a:spcBef>
                          <a:spcPts val="0"/>
                        </a:spcBef>
                        <a:spcAft>
                          <a:spcPts val="0"/>
                        </a:spcAft>
                        <a:buFont typeface="Wingdings" pitchFamily="2" charset="2"/>
                        <a:buChar char="§"/>
                      </a:pPr>
                      <a:r>
                        <a:rPr lang="en-US" sz="1200" b="1" dirty="0">
                          <a:effectLst/>
                          <a:latin typeface="Times New Roman" pitchFamily="18" charset="0"/>
                          <a:cs typeface="Times New Roman" pitchFamily="18" charset="0"/>
                        </a:rPr>
                        <a:t>Explain: </a:t>
                      </a:r>
                    </a:p>
                    <a:p>
                      <a:pPr marL="228600" marR="0" algn="l" rtl="0">
                        <a:lnSpc>
                          <a:spcPct val="115000"/>
                        </a:lnSpc>
                        <a:spcBef>
                          <a:spcPts val="0"/>
                        </a:spcBef>
                        <a:spcAft>
                          <a:spcPts val="0"/>
                        </a:spcAft>
                      </a:pPr>
                      <a:r>
                        <a:rPr lang="en-US" sz="1200" dirty="0">
                          <a:effectLst/>
                          <a:latin typeface="Times New Roman" pitchFamily="18" charset="0"/>
                          <a:cs typeface="Times New Roman" pitchFamily="18" charset="0"/>
                        </a:rPr>
                        <a:t>nurse give adequate information, teaching</a:t>
                      </a:r>
                    </a:p>
                    <a:p>
                      <a:pPr marL="171450" marR="0" lvl="0" indent="-171450" algn="l" rtl="0">
                        <a:lnSpc>
                          <a:spcPct val="115000"/>
                        </a:lnSpc>
                        <a:spcBef>
                          <a:spcPts val="600"/>
                        </a:spcBef>
                        <a:spcAft>
                          <a:spcPts val="0"/>
                        </a:spcAft>
                        <a:buFont typeface="Wingdings" pitchFamily="2" charset="2"/>
                        <a:buChar char="§"/>
                      </a:pPr>
                      <a:r>
                        <a:rPr lang="en-US" sz="1200" b="1" dirty="0">
                          <a:effectLst/>
                          <a:latin typeface="Times New Roman" pitchFamily="18" charset="0"/>
                          <a:cs typeface="Times New Roman" pitchFamily="18" charset="0"/>
                        </a:rPr>
                        <a:t>Comfort:</a:t>
                      </a:r>
                    </a:p>
                    <a:p>
                      <a:pPr marL="228600" marR="0" algn="l" rtl="0">
                        <a:lnSpc>
                          <a:spcPct val="115000"/>
                        </a:lnSpc>
                        <a:spcBef>
                          <a:spcPts val="0"/>
                        </a:spcBef>
                        <a:spcAft>
                          <a:spcPts val="0"/>
                        </a:spcAft>
                      </a:pPr>
                      <a:r>
                        <a:rPr lang="en-US" sz="1200" dirty="0">
                          <a:effectLst/>
                          <a:latin typeface="Times New Roman" pitchFamily="18" charset="0"/>
                          <a:cs typeface="Times New Roman" pitchFamily="18" charset="0"/>
                        </a:rPr>
                        <a:t>cheerful, touch for comfort</a:t>
                      </a:r>
                    </a:p>
                    <a:p>
                      <a:pPr marL="171450" marR="0" lvl="0" indent="-171450" algn="l" rtl="0">
                        <a:lnSpc>
                          <a:spcPct val="115000"/>
                        </a:lnSpc>
                        <a:spcBef>
                          <a:spcPts val="0"/>
                        </a:spcBef>
                        <a:spcAft>
                          <a:spcPts val="0"/>
                        </a:spcAft>
                        <a:buFont typeface="Wingdings" pitchFamily="2" charset="2"/>
                        <a:buChar char="§"/>
                      </a:pPr>
                      <a:r>
                        <a:rPr lang="en-US" sz="1200" b="1" dirty="0">
                          <a:effectLst/>
                          <a:latin typeface="Times New Roman" pitchFamily="18" charset="0"/>
                          <a:cs typeface="Times New Roman" pitchFamily="18" charset="0"/>
                        </a:rPr>
                        <a:t>Trust: </a:t>
                      </a:r>
                    </a:p>
                    <a:p>
                      <a:pPr marL="228600" marR="0" algn="l" rtl="0">
                        <a:lnSpc>
                          <a:spcPct val="115000"/>
                        </a:lnSpc>
                        <a:spcBef>
                          <a:spcPts val="0"/>
                        </a:spcBef>
                        <a:spcAft>
                          <a:spcPts val="0"/>
                        </a:spcAft>
                      </a:pPr>
                      <a:r>
                        <a:rPr lang="en-US" sz="1200" dirty="0">
                          <a:effectLst/>
                          <a:latin typeface="Times New Roman" pitchFamily="18" charset="0"/>
                          <a:cs typeface="Times New Roman" pitchFamily="18" charset="0"/>
                        </a:rPr>
                        <a:t>nurses introduce themselves, relationship</a:t>
                      </a:r>
                    </a:p>
                    <a:p>
                      <a:pPr marL="171450" marR="0" lvl="0" indent="-171450" algn="l" rtl="0">
                        <a:lnSpc>
                          <a:spcPct val="115000"/>
                        </a:lnSpc>
                        <a:spcBef>
                          <a:spcPts val="0"/>
                        </a:spcBef>
                        <a:spcAft>
                          <a:spcPts val="0"/>
                        </a:spcAft>
                        <a:buFont typeface="Wingdings" pitchFamily="2" charset="2"/>
                        <a:buChar char="§"/>
                      </a:pPr>
                      <a:r>
                        <a:rPr lang="en-US" sz="1200" b="1" dirty="0">
                          <a:effectLst/>
                          <a:latin typeface="Times New Roman" pitchFamily="18" charset="0"/>
                          <a:cs typeface="Times New Roman" pitchFamily="18" charset="0"/>
                        </a:rPr>
                        <a:t>Monitor:</a:t>
                      </a:r>
                    </a:p>
                    <a:p>
                      <a:pPr marL="228600" marR="0" algn="l" rtl="0">
                        <a:lnSpc>
                          <a:spcPct val="115000"/>
                        </a:lnSpc>
                        <a:spcBef>
                          <a:spcPts val="0"/>
                        </a:spcBef>
                        <a:spcAft>
                          <a:spcPts val="0"/>
                        </a:spcAft>
                      </a:pPr>
                      <a:r>
                        <a:rPr lang="en-US" sz="1200" dirty="0">
                          <a:effectLst/>
                          <a:latin typeface="Times New Roman" pitchFamily="18" charset="0"/>
                          <a:cs typeface="Times New Roman" pitchFamily="18" charset="0"/>
                        </a:rPr>
                        <a:t>handle equipment, give (shots, I.V.s, etc)</a:t>
                      </a:r>
                    </a:p>
                    <a:p>
                      <a:pPr marL="171450" marR="0" lvl="0" indent="-171450" algn="l" rtl="0">
                        <a:lnSpc>
                          <a:spcPct val="115000"/>
                        </a:lnSpc>
                        <a:spcBef>
                          <a:spcPts val="0"/>
                        </a:spcBef>
                        <a:spcAft>
                          <a:spcPts val="0"/>
                        </a:spcAft>
                        <a:buFont typeface="Wingdings" pitchFamily="2" charset="2"/>
                        <a:buChar char="§"/>
                      </a:pPr>
                      <a:r>
                        <a:rPr lang="en-US" sz="1200" b="1" dirty="0">
                          <a:effectLst/>
                          <a:latin typeface="Times New Roman" pitchFamily="18" charset="0"/>
                          <a:cs typeface="Times New Roman" pitchFamily="18" charset="0"/>
                        </a:rPr>
                        <a:t>Human respect:</a:t>
                      </a:r>
                    </a:p>
                    <a:p>
                      <a:pPr marL="228600" marR="0" algn="l" rtl="0">
                        <a:lnSpc>
                          <a:spcPct val="115000"/>
                        </a:lnSpc>
                        <a:spcBef>
                          <a:spcPts val="0"/>
                        </a:spcBef>
                        <a:spcAft>
                          <a:spcPts val="0"/>
                        </a:spcAft>
                      </a:pPr>
                      <a:r>
                        <a:rPr lang="en-US" sz="1200" dirty="0">
                          <a:effectLst/>
                          <a:latin typeface="Times New Roman" pitchFamily="18" charset="0"/>
                          <a:cs typeface="Times New Roman" pitchFamily="18" charset="0"/>
                        </a:rPr>
                        <a:t>treat with respect</a:t>
                      </a:r>
                    </a:p>
                    <a:p>
                      <a:pPr marL="171450" marR="0" lvl="0" indent="-171450" algn="l" rtl="0">
                        <a:lnSpc>
                          <a:spcPct val="115000"/>
                        </a:lnSpc>
                        <a:spcBef>
                          <a:spcPts val="0"/>
                        </a:spcBef>
                        <a:spcAft>
                          <a:spcPts val="0"/>
                        </a:spcAft>
                        <a:buFont typeface="Wingdings" pitchFamily="2" charset="2"/>
                        <a:buChar char="§"/>
                      </a:pPr>
                      <a:r>
                        <a:rPr lang="en-US" sz="1200" b="1" dirty="0">
                          <a:effectLst/>
                          <a:latin typeface="Times New Roman" pitchFamily="18" charset="0"/>
                          <a:cs typeface="Times New Roman" pitchFamily="18" charset="0"/>
                        </a:rPr>
                        <a:t>Accessible:</a:t>
                      </a:r>
                    </a:p>
                    <a:p>
                      <a:pPr marL="228600" marR="0" algn="l" rtl="0">
                        <a:lnSpc>
                          <a:spcPct val="115000"/>
                        </a:lnSpc>
                        <a:spcBef>
                          <a:spcPts val="0"/>
                        </a:spcBef>
                        <a:spcAft>
                          <a:spcPts val="0"/>
                        </a:spcAft>
                      </a:pPr>
                      <a:r>
                        <a:rPr lang="en-US" sz="1200" dirty="0" smtClean="0">
                          <a:effectLst/>
                          <a:latin typeface="Times New Roman" pitchFamily="18" charset="0"/>
                          <a:cs typeface="Times New Roman" pitchFamily="18" charset="0"/>
                        </a:rPr>
                        <a:t>medication </a:t>
                      </a:r>
                      <a:r>
                        <a:rPr lang="en-US" sz="1200" dirty="0">
                          <a:effectLst/>
                          <a:latin typeface="Times New Roman" pitchFamily="18" charset="0"/>
                          <a:cs typeface="Times New Roman" pitchFamily="18" charset="0"/>
                        </a:rPr>
                        <a:t>on time</a:t>
                      </a:r>
                    </a:p>
                    <a:p>
                      <a:pPr marL="171450" marR="0" lvl="0" indent="-171450" algn="l" rtl="0">
                        <a:lnSpc>
                          <a:spcPct val="115000"/>
                        </a:lnSpc>
                        <a:spcBef>
                          <a:spcPts val="0"/>
                        </a:spcBef>
                        <a:spcAft>
                          <a:spcPts val="0"/>
                        </a:spcAft>
                        <a:buFont typeface="Wingdings" pitchFamily="2" charset="2"/>
                        <a:buChar char="§"/>
                      </a:pPr>
                      <a:r>
                        <a:rPr lang="en-US" sz="1200" b="1" dirty="0">
                          <a:effectLst/>
                          <a:latin typeface="Times New Roman" pitchFamily="18" charset="0"/>
                          <a:cs typeface="Times New Roman" pitchFamily="18" charset="0"/>
                        </a:rPr>
                        <a:t>Healing environment: </a:t>
                      </a:r>
                      <a:r>
                        <a:rPr lang="en-US" sz="1200" dirty="0">
                          <a:effectLst/>
                          <a:latin typeface="Times New Roman" pitchFamily="18" charset="0"/>
                          <a:cs typeface="Times New Roman" pitchFamily="18" charset="0"/>
                        </a:rPr>
                        <a:t>privacy, attentively</a:t>
                      </a:r>
                    </a:p>
                    <a:p>
                      <a:pPr marL="171450" marR="0" lvl="0" indent="-171450" algn="l" rtl="0">
                        <a:lnSpc>
                          <a:spcPct val="115000"/>
                        </a:lnSpc>
                        <a:spcBef>
                          <a:spcPts val="0"/>
                        </a:spcBef>
                        <a:spcAft>
                          <a:spcPts val="0"/>
                        </a:spcAft>
                        <a:buFont typeface="Wingdings" pitchFamily="2" charset="2"/>
                        <a:buChar char="§"/>
                      </a:pPr>
                      <a:r>
                        <a:rPr lang="en-US" sz="1200" b="1" dirty="0">
                          <a:effectLst/>
                          <a:latin typeface="Times New Roman" pitchFamily="18" charset="0"/>
                          <a:cs typeface="Times New Roman" pitchFamily="18" charset="0"/>
                        </a:rPr>
                        <a:t>Affiliation needs</a:t>
                      </a:r>
                      <a:r>
                        <a:rPr lang="en-US" sz="1200" b="1" dirty="0" smtClean="0">
                          <a:effectLst/>
                          <a:latin typeface="Times New Roman" pitchFamily="18" charset="0"/>
                          <a:cs typeface="Times New Roman" pitchFamily="18" charset="0"/>
                        </a:rPr>
                        <a:t>:</a:t>
                      </a:r>
                    </a:p>
                  </a:txBody>
                  <a:tcPr marL="68580" marR="68580" marT="0" marB="0"/>
                </a:tc>
              </a:tr>
            </a:tbl>
          </a:graphicData>
        </a:graphic>
      </p:graphicFrame>
      <p:sp>
        <p:nvSpPr>
          <p:cNvPr id="7" name="مستطيل 6"/>
          <p:cNvSpPr/>
          <p:nvPr/>
        </p:nvSpPr>
        <p:spPr>
          <a:xfrm>
            <a:off x="85167" y="252559"/>
            <a:ext cx="4224213" cy="359266"/>
          </a:xfrm>
          <a:prstGeom prst="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en-US" sz="1400" b="1" dirty="0">
                <a:effectLst/>
                <a:latin typeface="Times New Roman"/>
                <a:ea typeface="Times New Roman"/>
                <a:cs typeface="Arial"/>
              </a:rPr>
              <a:t>Women Satisfaction with Nurses Caring </a:t>
            </a:r>
            <a:r>
              <a:rPr lang="en-US" sz="1400" b="1" dirty="0" smtClean="0">
                <a:effectLst/>
                <a:latin typeface="Times New Roman"/>
                <a:ea typeface="Times New Roman"/>
                <a:cs typeface="Arial"/>
              </a:rPr>
              <a:t>Behaviours</a:t>
            </a:r>
            <a:endParaRPr lang="en-US" sz="1400" dirty="0">
              <a:effectLst/>
              <a:ea typeface="Times New Roman"/>
              <a:cs typeface="Arial"/>
            </a:endParaRPr>
          </a:p>
        </p:txBody>
      </p:sp>
      <p:sp>
        <p:nvSpPr>
          <p:cNvPr id="8" name="قوس كبير أيسر 7"/>
          <p:cNvSpPr/>
          <p:nvPr/>
        </p:nvSpPr>
        <p:spPr>
          <a:xfrm rot="5400000">
            <a:off x="1925811" y="-126361"/>
            <a:ext cx="542927" cy="2019300"/>
          </a:xfrm>
          <a:prstGeom prst="leftBrace">
            <a:avLst>
              <a:gd name="adj1" fmla="val 672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قوس كبير أيمن 8"/>
          <p:cNvSpPr/>
          <p:nvPr/>
        </p:nvSpPr>
        <p:spPr>
          <a:xfrm>
            <a:off x="1610483" y="1659447"/>
            <a:ext cx="1140573" cy="4392488"/>
          </a:xfrm>
          <a:prstGeom prst="rightBrace">
            <a:avLst>
              <a:gd name="adj1" fmla="val 19609"/>
              <a:gd name="adj2" fmla="val 50224"/>
            </a:avLst>
          </a:prstGeom>
          <a:ln/>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مستطيل 9"/>
          <p:cNvSpPr/>
          <p:nvPr/>
        </p:nvSpPr>
        <p:spPr>
          <a:xfrm>
            <a:off x="4745773" y="1898977"/>
            <a:ext cx="1865413" cy="3312368"/>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l" rtl="0">
              <a:lnSpc>
                <a:spcPct val="115000"/>
              </a:lnSpc>
              <a:spcBef>
                <a:spcPts val="0"/>
              </a:spcBef>
              <a:spcAft>
                <a:spcPts val="1000"/>
              </a:spcAft>
            </a:pPr>
            <a:r>
              <a:rPr lang="en-US" sz="1100" dirty="0">
                <a:effectLst/>
                <a:latin typeface="Times New Roman"/>
                <a:ea typeface="Times New Roman"/>
                <a:cs typeface="Arial"/>
              </a:rPr>
              <a:t> </a:t>
            </a:r>
            <a:endParaRPr lang="en-US" sz="1100" dirty="0">
              <a:effectLst/>
              <a:ea typeface="Times New Roman"/>
              <a:cs typeface="Arial"/>
            </a:endParaRPr>
          </a:p>
          <a:p>
            <a:pPr marL="342900" marR="0" lvl="0" indent="-342900" algn="l" rtl="0">
              <a:lnSpc>
                <a:spcPct val="115000"/>
              </a:lnSpc>
              <a:spcBef>
                <a:spcPts val="0"/>
              </a:spcBef>
              <a:spcAft>
                <a:spcPts val="1000"/>
              </a:spcAft>
              <a:buFont typeface="Wingdings"/>
              <a:buChar char=""/>
            </a:pPr>
            <a:endParaRPr lang="en-US" sz="1100" dirty="0" smtClean="0">
              <a:effectLst/>
              <a:latin typeface="Times New Roman"/>
              <a:ea typeface="Times New Roman"/>
              <a:cs typeface="Arial"/>
            </a:endParaRPr>
          </a:p>
          <a:p>
            <a:pPr marR="0" lvl="0" algn="l" rtl="0">
              <a:lnSpc>
                <a:spcPct val="115000"/>
              </a:lnSpc>
              <a:spcBef>
                <a:spcPts val="0"/>
              </a:spcBef>
              <a:spcAft>
                <a:spcPts val="1000"/>
              </a:spcAft>
            </a:pPr>
            <a:endParaRPr lang="en-US" sz="1100" dirty="0">
              <a:latin typeface="Times New Roman"/>
              <a:ea typeface="Times New Roman"/>
              <a:cs typeface="Arial"/>
            </a:endParaRPr>
          </a:p>
          <a:p>
            <a:pPr marL="342900" marR="0" lvl="0" indent="-342900" algn="l" rtl="0">
              <a:lnSpc>
                <a:spcPct val="115000"/>
              </a:lnSpc>
              <a:spcBef>
                <a:spcPts val="0"/>
              </a:spcBef>
              <a:spcAft>
                <a:spcPts val="1000"/>
              </a:spcAft>
              <a:buFont typeface="Wingdings"/>
              <a:buChar char=""/>
            </a:pPr>
            <a:endParaRPr lang="en-US" sz="1100" dirty="0" smtClean="0">
              <a:effectLst/>
              <a:latin typeface="Times New Roman"/>
              <a:ea typeface="Times New Roman"/>
              <a:cs typeface="Arial"/>
            </a:endParaRPr>
          </a:p>
          <a:p>
            <a:pPr marL="342900" marR="0" lvl="0" indent="-342900" algn="l" rtl="0">
              <a:lnSpc>
                <a:spcPct val="115000"/>
              </a:lnSpc>
              <a:spcBef>
                <a:spcPts val="0"/>
              </a:spcBef>
              <a:spcAft>
                <a:spcPts val="1000"/>
              </a:spcAft>
              <a:buFont typeface="Wingdings"/>
              <a:buChar char=""/>
            </a:pPr>
            <a:endParaRPr lang="en-US" sz="1100" dirty="0">
              <a:latin typeface="Times New Roman"/>
              <a:ea typeface="Times New Roman"/>
              <a:cs typeface="Arial"/>
            </a:endParaRPr>
          </a:p>
          <a:p>
            <a:pPr marL="342900" marR="0" lvl="0" indent="-342900" algn="l" rtl="0">
              <a:lnSpc>
                <a:spcPct val="115000"/>
              </a:lnSpc>
              <a:spcBef>
                <a:spcPts val="0"/>
              </a:spcBef>
              <a:spcAft>
                <a:spcPts val="1000"/>
              </a:spcAft>
              <a:buFont typeface="Wingdings"/>
              <a:buChar char=""/>
            </a:pPr>
            <a:endParaRPr lang="en-US" sz="1100" dirty="0" smtClean="0">
              <a:effectLst/>
              <a:latin typeface="Times New Roman"/>
              <a:ea typeface="Times New Roman"/>
              <a:cs typeface="Arial"/>
            </a:endParaRPr>
          </a:p>
          <a:p>
            <a:pPr marL="342900" marR="0" lvl="0" indent="-342900" algn="l" rtl="0">
              <a:lnSpc>
                <a:spcPct val="115000"/>
              </a:lnSpc>
              <a:spcBef>
                <a:spcPts val="0"/>
              </a:spcBef>
              <a:spcAft>
                <a:spcPts val="1000"/>
              </a:spcAft>
              <a:buFont typeface="Wingdings"/>
              <a:buChar char=""/>
            </a:pPr>
            <a:endParaRPr lang="en-US" sz="1100" dirty="0">
              <a:latin typeface="Times New Roman"/>
              <a:ea typeface="Times New Roman"/>
              <a:cs typeface="Arial"/>
            </a:endParaRPr>
          </a:p>
          <a:p>
            <a:pPr marL="171450" marR="0" lvl="0" indent="-171450" algn="l" rtl="0">
              <a:lnSpc>
                <a:spcPct val="115000"/>
              </a:lnSpc>
              <a:spcBef>
                <a:spcPts val="0"/>
              </a:spcBef>
              <a:spcAft>
                <a:spcPts val="1000"/>
              </a:spcAft>
              <a:buFont typeface="Wingdings" pitchFamily="2" charset="2"/>
              <a:buChar char="§"/>
            </a:pPr>
            <a:r>
              <a:rPr lang="en-US" sz="1400" dirty="0" smtClean="0">
                <a:effectLst/>
                <a:latin typeface="Times New Roman"/>
                <a:ea typeface="Times New Roman"/>
                <a:cs typeface="Arial"/>
              </a:rPr>
              <a:t>Determine  </a:t>
            </a:r>
            <a:r>
              <a:rPr lang="en-US" sz="1400" dirty="0">
                <a:effectLst/>
                <a:latin typeface="Times New Roman"/>
                <a:ea typeface="Times New Roman"/>
                <a:cs typeface="Arial"/>
              </a:rPr>
              <a:t>of satisfaction of antenatal nurse caring </a:t>
            </a:r>
            <a:endParaRPr lang="en-US" sz="1400" dirty="0">
              <a:effectLst/>
              <a:ea typeface="Times New Roman"/>
              <a:cs typeface="Arial"/>
            </a:endParaRPr>
          </a:p>
          <a:p>
            <a:pPr marL="171450" marR="0" lvl="0" indent="-171450" algn="l" rtl="0">
              <a:lnSpc>
                <a:spcPct val="115000"/>
              </a:lnSpc>
              <a:spcBef>
                <a:spcPts val="0"/>
              </a:spcBef>
              <a:spcAft>
                <a:spcPts val="1000"/>
              </a:spcAft>
              <a:buFont typeface="Wingdings" pitchFamily="2" charset="2"/>
              <a:buChar char="§"/>
            </a:pPr>
            <a:r>
              <a:rPr lang="en-US" sz="1400" dirty="0">
                <a:effectLst/>
                <a:latin typeface="Times New Roman"/>
                <a:ea typeface="Times New Roman"/>
                <a:cs typeface="Arial"/>
              </a:rPr>
              <a:t>Determine of satisfaction of childbirth nurse caring </a:t>
            </a:r>
            <a:endParaRPr lang="en-US" sz="1400" dirty="0">
              <a:latin typeface="Times New Roman"/>
              <a:ea typeface="Times New Roman"/>
              <a:cs typeface="Arial"/>
            </a:endParaRPr>
          </a:p>
          <a:p>
            <a:pPr marL="171450" marR="0" lvl="0" indent="-171450" algn="l" rtl="0">
              <a:lnSpc>
                <a:spcPct val="115000"/>
              </a:lnSpc>
              <a:spcBef>
                <a:spcPts val="0"/>
              </a:spcBef>
              <a:spcAft>
                <a:spcPts val="1000"/>
              </a:spcAft>
              <a:buFont typeface="Wingdings" pitchFamily="2" charset="2"/>
              <a:buChar char="§"/>
            </a:pPr>
            <a:r>
              <a:rPr lang="en-US" sz="1400" dirty="0" smtClean="0">
                <a:effectLst/>
                <a:latin typeface="Times New Roman"/>
                <a:ea typeface="Times New Roman"/>
                <a:cs typeface="Arial"/>
              </a:rPr>
              <a:t>Determine </a:t>
            </a:r>
            <a:r>
              <a:rPr lang="en-US" sz="1400" dirty="0">
                <a:effectLst/>
                <a:latin typeface="Times New Roman"/>
                <a:ea typeface="Times New Roman"/>
                <a:cs typeface="Arial"/>
              </a:rPr>
              <a:t>of satisfaction of postnatal nurse caring</a:t>
            </a:r>
            <a:r>
              <a:rPr lang="en-US" sz="1200" dirty="0">
                <a:effectLst/>
                <a:latin typeface="Times New Roman"/>
                <a:ea typeface="Times New Roman"/>
                <a:cs typeface="Arial"/>
              </a:rPr>
              <a:t> </a:t>
            </a:r>
            <a:endParaRPr lang="en-US" sz="1200" dirty="0">
              <a:effectLst/>
              <a:ea typeface="Times New Roman"/>
              <a:cs typeface="Arial"/>
            </a:endParaRPr>
          </a:p>
          <a:p>
            <a:pPr marL="0" marR="0" algn="l" rtl="0">
              <a:lnSpc>
                <a:spcPct val="115000"/>
              </a:lnSpc>
              <a:spcBef>
                <a:spcPts val="0"/>
              </a:spcBef>
              <a:spcAft>
                <a:spcPts val="1000"/>
              </a:spcAft>
            </a:pPr>
            <a:r>
              <a:rPr lang="en-US" sz="1100" dirty="0">
                <a:effectLst/>
                <a:latin typeface="Times New Roman"/>
                <a:ea typeface="Times New Roman"/>
                <a:cs typeface="Arial"/>
              </a:rPr>
              <a:t> </a:t>
            </a:r>
            <a:endParaRPr lang="en-US" sz="1100" dirty="0">
              <a:effectLst/>
              <a:ea typeface="Times New Roman"/>
              <a:cs typeface="Arial"/>
            </a:endParaRPr>
          </a:p>
          <a:p>
            <a:pPr marL="0" marR="0" algn="l" rtl="0">
              <a:lnSpc>
                <a:spcPct val="115000"/>
              </a:lnSpc>
              <a:spcBef>
                <a:spcPts val="0"/>
              </a:spcBef>
              <a:spcAft>
                <a:spcPts val="1000"/>
              </a:spcAft>
            </a:pPr>
            <a:r>
              <a:rPr lang="en-US" sz="1100" dirty="0">
                <a:effectLst/>
                <a:latin typeface="Times New Roman"/>
                <a:ea typeface="Times New Roman"/>
                <a:cs typeface="Arial"/>
              </a:rPr>
              <a:t> </a:t>
            </a:r>
            <a:endParaRPr lang="en-US" sz="1100" dirty="0">
              <a:effectLst/>
              <a:ea typeface="Times New Roman"/>
              <a:cs typeface="Arial"/>
            </a:endParaRPr>
          </a:p>
          <a:p>
            <a:pPr marL="0" marR="0" algn="l" rtl="0">
              <a:lnSpc>
                <a:spcPct val="115000"/>
              </a:lnSpc>
              <a:spcBef>
                <a:spcPts val="0"/>
              </a:spcBef>
              <a:spcAft>
                <a:spcPts val="1000"/>
              </a:spcAft>
            </a:pPr>
            <a:r>
              <a:rPr lang="en-US" sz="1200" b="1" dirty="0">
                <a:effectLst/>
                <a:latin typeface="Times New Roman"/>
                <a:ea typeface="Times New Roman"/>
                <a:cs typeface="Arial"/>
              </a:rPr>
              <a:t> </a:t>
            </a:r>
            <a:endParaRPr lang="en-US" sz="1100" dirty="0">
              <a:effectLst/>
              <a:ea typeface="Times New Roman"/>
              <a:cs typeface="Arial"/>
            </a:endParaRPr>
          </a:p>
          <a:p>
            <a:pPr marL="0" marR="0" algn="l" rtl="0">
              <a:lnSpc>
                <a:spcPct val="115000"/>
              </a:lnSpc>
              <a:spcBef>
                <a:spcPts val="0"/>
              </a:spcBef>
              <a:spcAft>
                <a:spcPts val="1000"/>
              </a:spcAft>
            </a:pPr>
            <a:r>
              <a:rPr lang="en-US" sz="1200" b="1" dirty="0">
                <a:effectLst/>
                <a:latin typeface="Times New Roman"/>
                <a:ea typeface="Times New Roman"/>
                <a:cs typeface="Arial"/>
              </a:rPr>
              <a:t> </a:t>
            </a:r>
            <a:endParaRPr lang="en-US" sz="1100" dirty="0">
              <a:effectLst/>
              <a:ea typeface="Times New Roman"/>
              <a:cs typeface="Arial"/>
            </a:endParaRPr>
          </a:p>
          <a:p>
            <a:pPr marL="0" marR="0" algn="l" rtl="0">
              <a:lnSpc>
                <a:spcPct val="115000"/>
              </a:lnSpc>
              <a:spcBef>
                <a:spcPts val="0"/>
              </a:spcBef>
              <a:spcAft>
                <a:spcPts val="1000"/>
              </a:spcAft>
            </a:pPr>
            <a:r>
              <a:rPr lang="en-US" sz="1200" b="1" dirty="0">
                <a:effectLst/>
                <a:latin typeface="Times New Roman"/>
                <a:ea typeface="Times New Roman"/>
                <a:cs typeface="Arial"/>
              </a:rPr>
              <a:t> </a:t>
            </a:r>
            <a:endParaRPr lang="en-US" sz="1100" dirty="0">
              <a:effectLst/>
              <a:ea typeface="Times New Roman"/>
              <a:cs typeface="Arial"/>
            </a:endParaRPr>
          </a:p>
          <a:p>
            <a:pPr marL="0" marR="0" algn="l" rtl="0">
              <a:lnSpc>
                <a:spcPct val="115000"/>
              </a:lnSpc>
              <a:spcBef>
                <a:spcPts val="0"/>
              </a:spcBef>
              <a:spcAft>
                <a:spcPts val="1000"/>
              </a:spcAft>
            </a:pPr>
            <a:r>
              <a:rPr lang="en-US" sz="1200" b="1" dirty="0">
                <a:effectLst/>
                <a:latin typeface="Times New Roman"/>
                <a:ea typeface="Times New Roman"/>
                <a:cs typeface="Arial"/>
              </a:rPr>
              <a:t> </a:t>
            </a:r>
            <a:endParaRPr lang="en-US" sz="1100" dirty="0">
              <a:effectLst/>
              <a:ea typeface="Times New Roman"/>
              <a:cs typeface="Arial"/>
            </a:endParaRPr>
          </a:p>
          <a:p>
            <a:pPr marL="0" marR="0" algn="l" rtl="0">
              <a:lnSpc>
                <a:spcPct val="115000"/>
              </a:lnSpc>
              <a:spcBef>
                <a:spcPts val="0"/>
              </a:spcBef>
              <a:spcAft>
                <a:spcPts val="1000"/>
              </a:spcAft>
            </a:pPr>
            <a:r>
              <a:rPr lang="ar-SA" sz="1200" b="1" dirty="0">
                <a:effectLst/>
                <a:ea typeface="Times New Roman"/>
                <a:cs typeface="Times New Roman"/>
              </a:rPr>
              <a:t> </a:t>
            </a:r>
            <a:endParaRPr lang="en-US" sz="1100" dirty="0">
              <a:effectLst/>
              <a:ea typeface="Times New Roman"/>
              <a:cs typeface="Arial"/>
            </a:endParaRPr>
          </a:p>
        </p:txBody>
      </p:sp>
      <p:sp>
        <p:nvSpPr>
          <p:cNvPr id="11" name="مستطيل 10"/>
          <p:cNvSpPr/>
          <p:nvPr/>
        </p:nvSpPr>
        <p:spPr>
          <a:xfrm>
            <a:off x="7074955" y="1642843"/>
            <a:ext cx="1872208" cy="3744416"/>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342900" marR="0" lvl="0" indent="-342900" algn="l" rtl="0">
              <a:lnSpc>
                <a:spcPct val="115000"/>
              </a:lnSpc>
              <a:spcBef>
                <a:spcPts val="0"/>
              </a:spcBef>
              <a:spcAft>
                <a:spcPts val="1000"/>
              </a:spcAft>
              <a:buFont typeface="Symbol"/>
              <a:buChar char=""/>
            </a:pPr>
            <a:endParaRPr lang="en-US" sz="1400" dirty="0" smtClean="0">
              <a:effectLst/>
              <a:latin typeface="Times New Roman"/>
              <a:ea typeface="Times New Roman"/>
              <a:cs typeface="Arial"/>
            </a:endParaRPr>
          </a:p>
          <a:p>
            <a:pPr marL="342900" marR="0" lvl="0" indent="-342900" algn="l" rtl="0">
              <a:lnSpc>
                <a:spcPct val="115000"/>
              </a:lnSpc>
              <a:spcBef>
                <a:spcPts val="0"/>
              </a:spcBef>
              <a:spcAft>
                <a:spcPts val="1000"/>
              </a:spcAft>
              <a:buFont typeface="Symbol"/>
              <a:buChar char=""/>
            </a:pPr>
            <a:endParaRPr lang="en-US" sz="1400" dirty="0">
              <a:latin typeface="Times New Roman"/>
              <a:ea typeface="Times New Roman"/>
              <a:cs typeface="Arial"/>
            </a:endParaRPr>
          </a:p>
          <a:p>
            <a:pPr marL="171450" marR="0" lvl="0" indent="-171450" algn="l" rtl="0">
              <a:spcBef>
                <a:spcPts val="0"/>
              </a:spcBef>
              <a:spcAft>
                <a:spcPts val="1000"/>
              </a:spcAft>
              <a:buFont typeface="Wingdings" pitchFamily="2" charset="2"/>
              <a:buChar char="§"/>
            </a:pPr>
            <a:endParaRPr lang="en-US" sz="1400" dirty="0" smtClean="0">
              <a:effectLst/>
              <a:latin typeface="Times New Roman"/>
              <a:ea typeface="Times New Roman"/>
              <a:cs typeface="Arial"/>
            </a:endParaRPr>
          </a:p>
          <a:p>
            <a:pPr marL="171450" marR="0" lvl="0" indent="-171450" algn="l" rtl="0">
              <a:spcBef>
                <a:spcPts val="0"/>
              </a:spcBef>
              <a:spcAft>
                <a:spcPts val="1000"/>
              </a:spcAft>
              <a:buFont typeface="Wingdings" pitchFamily="2" charset="2"/>
              <a:buChar char="§"/>
            </a:pPr>
            <a:r>
              <a:rPr lang="en-US" sz="1400" dirty="0" smtClean="0">
                <a:effectLst/>
                <a:latin typeface="Times New Roman"/>
                <a:ea typeface="Times New Roman"/>
                <a:cs typeface="Arial"/>
              </a:rPr>
              <a:t>Obtain </a:t>
            </a:r>
            <a:r>
              <a:rPr lang="en-US" sz="1400" dirty="0">
                <a:effectLst/>
                <a:latin typeface="Times New Roman"/>
                <a:ea typeface="Times New Roman"/>
                <a:cs typeface="Arial"/>
              </a:rPr>
              <a:t>a good satisfaction grade towards nurses caring behaviours</a:t>
            </a:r>
            <a:endParaRPr lang="en-US" sz="1400" dirty="0">
              <a:effectLst/>
              <a:ea typeface="Times New Roman"/>
              <a:cs typeface="Arial"/>
            </a:endParaRPr>
          </a:p>
          <a:p>
            <a:pPr marL="171450" marR="0" lvl="0" indent="-171450" algn="l" rtl="0">
              <a:spcBef>
                <a:spcPts val="0"/>
              </a:spcBef>
              <a:spcAft>
                <a:spcPts val="1000"/>
              </a:spcAft>
              <a:buFont typeface="Wingdings" pitchFamily="2" charset="2"/>
              <a:buChar char="§"/>
            </a:pPr>
            <a:r>
              <a:rPr lang="en-US" sz="1400" dirty="0">
                <a:effectLst/>
                <a:latin typeface="Times New Roman"/>
                <a:ea typeface="Times New Roman"/>
                <a:cs typeface="Arial"/>
              </a:rPr>
              <a:t>Promotes core values of health caring such as:</a:t>
            </a:r>
            <a:endParaRPr lang="en-US" sz="1400" dirty="0">
              <a:effectLst/>
              <a:ea typeface="Times New Roman"/>
              <a:cs typeface="Arial"/>
            </a:endParaRPr>
          </a:p>
          <a:p>
            <a:pPr marR="0" lvl="0" algn="l" rtl="0">
              <a:spcBef>
                <a:spcPts val="0"/>
              </a:spcBef>
              <a:spcAft>
                <a:spcPts val="1000"/>
              </a:spcAft>
            </a:pPr>
            <a:r>
              <a:rPr lang="en-US" sz="1400" dirty="0" smtClean="0">
                <a:effectLst/>
                <a:latin typeface="Times New Roman"/>
                <a:ea typeface="Times New Roman"/>
                <a:cs typeface="Arial"/>
              </a:rPr>
              <a:t>      Self-worth</a:t>
            </a:r>
            <a:r>
              <a:rPr lang="en-US" sz="1400" dirty="0" smtClean="0">
                <a:ea typeface="Times New Roman"/>
                <a:cs typeface="Arial"/>
              </a:rPr>
              <a:t/>
            </a:r>
            <a:br>
              <a:rPr lang="en-US" sz="1400" dirty="0" smtClean="0">
                <a:ea typeface="Times New Roman"/>
                <a:cs typeface="Arial"/>
              </a:rPr>
            </a:br>
            <a:r>
              <a:rPr lang="en-US" sz="1400" dirty="0" smtClean="0">
                <a:ea typeface="Times New Roman"/>
                <a:cs typeface="Arial"/>
              </a:rPr>
              <a:t>      </a:t>
            </a:r>
            <a:r>
              <a:rPr lang="en-US" sz="1400" dirty="0" smtClean="0">
                <a:effectLst/>
                <a:latin typeface="Times New Roman"/>
                <a:ea typeface="Times New Roman"/>
                <a:cs typeface="Arial"/>
              </a:rPr>
              <a:t>Respect</a:t>
            </a:r>
            <a:r>
              <a:rPr lang="en-US" sz="1400" dirty="0" smtClean="0">
                <a:ea typeface="Times New Roman"/>
                <a:cs typeface="Arial"/>
              </a:rPr>
              <a:t/>
            </a:r>
            <a:br>
              <a:rPr lang="en-US" sz="1400" dirty="0" smtClean="0">
                <a:ea typeface="Times New Roman"/>
                <a:cs typeface="Arial"/>
              </a:rPr>
            </a:br>
            <a:r>
              <a:rPr lang="en-US" sz="1400" dirty="0" smtClean="0">
                <a:ea typeface="Times New Roman"/>
                <a:cs typeface="Arial"/>
              </a:rPr>
              <a:t>      </a:t>
            </a:r>
            <a:r>
              <a:rPr lang="en-US" sz="1400" dirty="0" smtClean="0">
                <a:effectLst/>
                <a:latin typeface="Times New Roman"/>
                <a:ea typeface="Times New Roman"/>
                <a:cs typeface="Arial"/>
              </a:rPr>
              <a:t>Trust</a:t>
            </a:r>
            <a:endParaRPr lang="en-US" sz="1400" dirty="0">
              <a:effectLst/>
              <a:ea typeface="Times New Roman"/>
              <a:cs typeface="Arial"/>
            </a:endParaRPr>
          </a:p>
          <a:p>
            <a:pPr marL="171450" marR="0" lvl="0" indent="-171450" algn="l" rtl="0">
              <a:spcBef>
                <a:spcPts val="0"/>
              </a:spcBef>
              <a:spcAft>
                <a:spcPts val="1000"/>
              </a:spcAft>
              <a:buFont typeface="Wingdings" pitchFamily="2" charset="2"/>
              <a:buChar char="§"/>
            </a:pPr>
            <a:r>
              <a:rPr lang="en-US" sz="1400" dirty="0">
                <a:effectLst/>
                <a:latin typeface="Times New Roman"/>
                <a:ea typeface="Times New Roman"/>
                <a:cs typeface="Arial"/>
              </a:rPr>
              <a:t>Promoting </a:t>
            </a:r>
            <a:r>
              <a:rPr lang="en-US" sz="1400" dirty="0" smtClean="0">
                <a:effectLst/>
                <a:latin typeface="Times New Roman"/>
                <a:ea typeface="Times New Roman"/>
                <a:cs typeface="Arial"/>
              </a:rPr>
              <a:t>of:</a:t>
            </a:r>
            <a:r>
              <a:rPr lang="en-US" sz="1400" dirty="0">
                <a:ea typeface="Times New Roman"/>
                <a:cs typeface="Arial"/>
              </a:rPr>
              <a:t/>
            </a:r>
            <a:br>
              <a:rPr lang="en-US" sz="1400" dirty="0">
                <a:ea typeface="Times New Roman"/>
                <a:cs typeface="Arial"/>
              </a:rPr>
            </a:br>
            <a:r>
              <a:rPr lang="en-US" sz="1400" dirty="0" smtClean="0">
                <a:effectLst/>
                <a:latin typeface="Times New Roman"/>
                <a:ea typeface="Times New Roman"/>
                <a:cs typeface="Arial"/>
              </a:rPr>
              <a:t>psychological </a:t>
            </a:r>
            <a:r>
              <a:rPr lang="en-US" sz="1400" dirty="0">
                <a:effectLst/>
                <a:latin typeface="Times New Roman"/>
                <a:ea typeface="Times New Roman"/>
                <a:cs typeface="Arial"/>
              </a:rPr>
              <a:t>and basic human physical aspects of care</a:t>
            </a:r>
            <a:endParaRPr lang="en-US" sz="1400" dirty="0">
              <a:effectLst/>
              <a:ea typeface="Times New Roman"/>
              <a:cs typeface="Arial"/>
            </a:endParaRPr>
          </a:p>
          <a:p>
            <a:pPr marL="0" marR="0" algn="l" rtl="0">
              <a:lnSpc>
                <a:spcPct val="115000"/>
              </a:lnSpc>
              <a:spcBef>
                <a:spcPts val="0"/>
              </a:spcBef>
              <a:spcAft>
                <a:spcPts val="1000"/>
              </a:spcAft>
            </a:pPr>
            <a:r>
              <a:rPr lang="en-US" sz="1400" dirty="0">
                <a:effectLst/>
                <a:latin typeface="Times New Roman"/>
                <a:ea typeface="Times New Roman"/>
                <a:cs typeface="Arial"/>
              </a:rPr>
              <a:t> </a:t>
            </a:r>
            <a:endParaRPr lang="en-US" sz="1400" dirty="0">
              <a:effectLst/>
              <a:ea typeface="Times New Roman"/>
              <a:cs typeface="Arial"/>
            </a:endParaRPr>
          </a:p>
          <a:p>
            <a:pPr marL="0" marR="0" algn="l" rtl="0">
              <a:lnSpc>
                <a:spcPct val="115000"/>
              </a:lnSpc>
              <a:spcBef>
                <a:spcPts val="0"/>
              </a:spcBef>
              <a:spcAft>
                <a:spcPts val="1000"/>
              </a:spcAft>
            </a:pPr>
            <a:r>
              <a:rPr lang="en-US" sz="1400" dirty="0">
                <a:effectLst/>
                <a:latin typeface="Times New Roman"/>
                <a:ea typeface="Times New Roman"/>
                <a:cs typeface="Arial"/>
              </a:rPr>
              <a:t> </a:t>
            </a:r>
            <a:endParaRPr lang="en-US" sz="1400" dirty="0">
              <a:effectLst/>
              <a:ea typeface="Times New Roman"/>
              <a:cs typeface="Arial"/>
            </a:endParaRPr>
          </a:p>
          <a:p>
            <a:pPr marL="0" marR="0" algn="l" rtl="0">
              <a:lnSpc>
                <a:spcPct val="115000"/>
              </a:lnSpc>
              <a:spcBef>
                <a:spcPts val="0"/>
              </a:spcBef>
              <a:spcAft>
                <a:spcPts val="1000"/>
              </a:spcAft>
            </a:pPr>
            <a:r>
              <a:rPr lang="ar-SA" sz="1400" dirty="0">
                <a:effectLst/>
                <a:ea typeface="Times New Roman"/>
                <a:cs typeface="Times New Roman"/>
              </a:rPr>
              <a:t> </a:t>
            </a:r>
            <a:endParaRPr lang="en-US" sz="1400" dirty="0">
              <a:effectLst/>
              <a:ea typeface="Times New Roman"/>
              <a:cs typeface="Arial"/>
            </a:endParaRPr>
          </a:p>
        </p:txBody>
      </p:sp>
      <p:sp>
        <p:nvSpPr>
          <p:cNvPr id="15" name="سهم إلى اليمين 14"/>
          <p:cNvSpPr/>
          <p:nvPr/>
        </p:nvSpPr>
        <p:spPr>
          <a:xfrm>
            <a:off x="4167426" y="3263109"/>
            <a:ext cx="602806" cy="503884"/>
          </a:xfrm>
          <a:prstGeom prst="rightArrow">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7" name="Rectangle 13"/>
          <p:cNvSpPr>
            <a:spLocks noChangeArrowheads="1"/>
          </p:cNvSpPr>
          <p:nvPr/>
        </p:nvSpPr>
        <p:spPr bwMode="auto">
          <a:xfrm>
            <a:off x="3463925" y="2066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352550" algn="l"/>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مستطيل 19"/>
          <p:cNvSpPr/>
          <p:nvPr/>
        </p:nvSpPr>
        <p:spPr>
          <a:xfrm>
            <a:off x="4848197" y="74428"/>
            <a:ext cx="4135619"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lvl="0" algn="l" rtl="0" fontAlgn="base">
              <a:spcBef>
                <a:spcPct val="0"/>
              </a:spcBef>
              <a:spcAft>
                <a:spcPct val="0"/>
              </a:spcAft>
              <a:tabLst>
                <a:tab pos="1414463" algn="l"/>
              </a:tabLst>
            </a:pPr>
            <a:r>
              <a:rPr lang="en-US" altLang="zh-CN" sz="2400" b="1" dirty="0" smtClean="0">
                <a:solidFill>
                  <a:schemeClr val="tx1"/>
                </a:solidFill>
                <a:latin typeface="Times New Roman" pitchFamily="18" charset="0"/>
                <a:ea typeface="Times New Roman" pitchFamily="18" charset="0"/>
                <a:cs typeface="Times New Roman" pitchFamily="18" charset="0"/>
              </a:rPr>
              <a:t>Figure. 1  </a:t>
            </a:r>
            <a:r>
              <a:rPr lang="en-US" altLang="zh-CN" sz="2000" b="1" dirty="0" smtClean="0">
                <a:solidFill>
                  <a:schemeClr val="bg1"/>
                </a:solidFill>
                <a:latin typeface="Times New Roman" pitchFamily="18" charset="0"/>
                <a:ea typeface="Times New Roman" pitchFamily="18" charset="0"/>
                <a:cs typeface="Times New Roman" pitchFamily="18" charset="0"/>
              </a:rPr>
              <a:t>Conceptual Framework</a:t>
            </a:r>
            <a:endParaRPr lang="en-US" altLang="zh-CN" sz="2000" b="1" dirty="0">
              <a:solidFill>
                <a:schemeClr val="bg1"/>
              </a:solidFill>
              <a:latin typeface="Arial" pitchFamily="34" charset="0"/>
              <a:cs typeface="Arial" pitchFamily="34" charset="0"/>
            </a:endParaRPr>
          </a:p>
        </p:txBody>
      </p:sp>
      <p:sp>
        <p:nvSpPr>
          <p:cNvPr id="21" name="سهم إلى اليمين 20"/>
          <p:cNvSpPr/>
          <p:nvPr/>
        </p:nvSpPr>
        <p:spPr>
          <a:xfrm>
            <a:off x="6558742" y="3249066"/>
            <a:ext cx="602806" cy="503884"/>
          </a:xfrm>
          <a:prstGeom prst="rightArrow">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3" name="مستطيل 22"/>
          <p:cNvSpPr/>
          <p:nvPr/>
        </p:nvSpPr>
        <p:spPr>
          <a:xfrm>
            <a:off x="1071168" y="6076383"/>
            <a:ext cx="2219205" cy="34290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en-US" sz="1400" b="1" dirty="0" smtClean="0">
                <a:effectLst/>
                <a:latin typeface="Times New Roman"/>
                <a:ea typeface="Times New Roman"/>
                <a:cs typeface="Arial"/>
              </a:rPr>
              <a:t> STRUCTURE</a:t>
            </a:r>
            <a:endParaRPr lang="en-US" sz="1400" dirty="0">
              <a:effectLst/>
              <a:ea typeface="Times New Roman"/>
              <a:cs typeface="Arial"/>
            </a:endParaRPr>
          </a:p>
        </p:txBody>
      </p:sp>
      <p:sp>
        <p:nvSpPr>
          <p:cNvPr id="24" name="مستطيل 23"/>
          <p:cNvSpPr/>
          <p:nvPr/>
        </p:nvSpPr>
        <p:spPr>
          <a:xfrm>
            <a:off x="7134194" y="6053944"/>
            <a:ext cx="1812969" cy="34290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en-US" sz="1400" b="1" dirty="0" smtClean="0">
                <a:effectLst/>
                <a:latin typeface="Times New Roman"/>
                <a:ea typeface="Times New Roman"/>
                <a:cs typeface="Arial"/>
              </a:rPr>
              <a:t>OUTCOME</a:t>
            </a:r>
            <a:endParaRPr lang="en-US" sz="1400" dirty="0">
              <a:effectLst/>
              <a:ea typeface="Times New Roman"/>
              <a:cs typeface="Arial"/>
            </a:endParaRPr>
          </a:p>
        </p:txBody>
      </p:sp>
      <p:sp>
        <p:nvSpPr>
          <p:cNvPr id="25" name="مستطيل 24"/>
          <p:cNvSpPr/>
          <p:nvPr/>
        </p:nvSpPr>
        <p:spPr>
          <a:xfrm>
            <a:off x="4800583" y="6073601"/>
            <a:ext cx="1812969" cy="34290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en-US" sz="1400" b="1" dirty="0" smtClean="0">
                <a:effectLst/>
                <a:latin typeface="Times New Roman"/>
                <a:ea typeface="Times New Roman"/>
                <a:cs typeface="Arial"/>
              </a:rPr>
              <a:t>PROCESS</a:t>
            </a:r>
            <a:endParaRPr lang="en-US" sz="1400" dirty="0">
              <a:effectLst/>
              <a:ea typeface="Times New Roman"/>
              <a:cs typeface="Arial"/>
            </a:endParaRPr>
          </a:p>
        </p:txBody>
      </p:sp>
    </p:spTree>
    <p:extLst>
      <p:ext uri="{BB962C8B-B14F-4D97-AF65-F5344CB8AC3E}">
        <p14:creationId xmlns:p14="http://schemas.microsoft.com/office/powerpoint/2010/main" val="2670847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771800" y="110511"/>
            <a:ext cx="4104456" cy="738664"/>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rtl="0">
              <a:lnSpc>
                <a:spcPct val="150000"/>
              </a:lnSpc>
            </a:pPr>
            <a:r>
              <a:rPr lang="en-US" sz="2800" b="1" dirty="0" smtClean="0">
                <a:solidFill>
                  <a:schemeClr val="bg1"/>
                </a:solidFill>
                <a:latin typeface="Times New Roman" panose="02020603050405020304" pitchFamily="18" charset="0"/>
                <a:cs typeface="Times New Roman" panose="02020603050405020304" pitchFamily="18" charset="0"/>
              </a:rPr>
              <a:t>LITERATURE REVIEW</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مستطيل 8"/>
          <p:cNvSpPr/>
          <p:nvPr/>
        </p:nvSpPr>
        <p:spPr>
          <a:xfrm>
            <a:off x="611561" y="1702910"/>
            <a:ext cx="8280920" cy="477053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rtl="0"/>
            <a:endParaRPr lang="en-US" dirty="0" smtClean="0">
              <a:latin typeface="Times New Roman" pitchFamily="18" charset="0"/>
              <a:cs typeface="Times New Roman" pitchFamily="18" charset="0"/>
            </a:endParaRPr>
          </a:p>
          <a:p>
            <a:pPr marL="285750" indent="-285750" algn="l" rtl="0">
              <a:lnSpc>
                <a:spcPct val="130000"/>
              </a:lnSpc>
              <a:buFont typeface="Wingdings" pitchFamily="2" charset="2"/>
              <a:buChar char="§"/>
            </a:pPr>
            <a:r>
              <a:rPr lang="en-US" sz="2000" b="1" dirty="0" smtClean="0">
                <a:solidFill>
                  <a:srgbClr val="C00000"/>
                </a:solidFill>
                <a:cs typeface="Times New Roman" pitchFamily="18" charset="0"/>
              </a:rPr>
              <a:t>He </a:t>
            </a:r>
            <a:r>
              <a:rPr lang="en-US" sz="2000" b="1" dirty="0">
                <a:solidFill>
                  <a:srgbClr val="C00000"/>
                </a:solidFill>
                <a:cs typeface="Times New Roman" pitchFamily="18" charset="0"/>
              </a:rPr>
              <a:t>et al. </a:t>
            </a:r>
            <a:r>
              <a:rPr lang="en-US" sz="2000" b="1" dirty="0" smtClean="0">
                <a:solidFill>
                  <a:srgbClr val="C00000"/>
                </a:solidFill>
                <a:cs typeface="Times New Roman" pitchFamily="18" charset="0"/>
              </a:rPr>
              <a:t>(2013)</a:t>
            </a:r>
            <a:r>
              <a:rPr lang="en-US" b="1" dirty="0" smtClean="0">
                <a:solidFill>
                  <a:srgbClr val="C00000"/>
                </a:solidFill>
                <a:cs typeface="Times New Roman" pitchFamily="18" charset="0"/>
              </a:rPr>
              <a:t> </a:t>
            </a:r>
            <a:r>
              <a:rPr lang="en-US" dirty="0">
                <a:latin typeface="Times New Roman" pitchFamily="18" charset="0"/>
                <a:cs typeface="Times New Roman" pitchFamily="18" charset="0"/>
              </a:rPr>
              <a:t>performed a descriptive, comparative study of five hospitals in mainland China to compare the perceptions of nurses and patients of nurses’ caring behaviours. In the study, the researchers used </a:t>
            </a:r>
            <a:r>
              <a:rPr lang="en-US" dirty="0" smtClean="0">
                <a:latin typeface="Times New Roman" pitchFamily="18" charset="0"/>
                <a:cs typeface="Times New Roman" pitchFamily="18" charset="0"/>
              </a:rPr>
              <a:t>the CBI-24 instrument</a:t>
            </a:r>
            <a:r>
              <a:rPr lang="en-US" dirty="0">
                <a:latin typeface="Times New Roman" pitchFamily="18" charset="0"/>
                <a:cs typeface="Times New Roman" pitchFamily="18" charset="0"/>
              </a:rPr>
              <a:t>. </a:t>
            </a:r>
            <a:r>
              <a:rPr lang="en-US" b="1" u="sng" dirty="0">
                <a:latin typeface="Times New Roman" pitchFamily="18" charset="0"/>
                <a:cs typeface="Times New Roman" pitchFamily="18" charset="0"/>
              </a:rPr>
              <a:t>Their findings </a:t>
            </a:r>
            <a:r>
              <a:rPr lang="en-US" b="1" u="sng" dirty="0">
                <a:solidFill>
                  <a:schemeClr val="tx1"/>
                </a:solidFill>
                <a:latin typeface="Times New Roman" pitchFamily="18" charset="0"/>
                <a:cs typeface="Times New Roman" pitchFamily="18" charset="0"/>
              </a:rPr>
              <a:t>showed </a:t>
            </a:r>
            <a:r>
              <a:rPr lang="en-US" dirty="0" smtClean="0">
                <a:solidFill>
                  <a:schemeClr val="tx1"/>
                </a:solidFill>
                <a:latin typeface="Times New Roman" pitchFamily="18" charset="0"/>
                <a:cs typeface="Times New Roman" pitchFamily="18" charset="0"/>
              </a:rPr>
              <a:t>that the </a:t>
            </a:r>
            <a:r>
              <a:rPr lang="en-US" dirty="0">
                <a:solidFill>
                  <a:schemeClr val="tx1"/>
                </a:solidFill>
                <a:latin typeface="Times New Roman" pitchFamily="18" charset="0"/>
                <a:cs typeface="Times New Roman" pitchFamily="18" charset="0"/>
              </a:rPr>
              <a:t>‘Knowledge and skill’ subscale </a:t>
            </a:r>
            <a:r>
              <a:rPr lang="en-GB" dirty="0">
                <a:solidFill>
                  <a:schemeClr val="tx1"/>
                </a:solidFill>
                <a:latin typeface="Times New Roman" pitchFamily="18" charset="0"/>
                <a:cs typeface="Times New Roman" pitchFamily="18" charset="0"/>
              </a:rPr>
              <a:t>obtained the highest score for both groups </a:t>
            </a:r>
            <a:r>
              <a:rPr lang="en-US" i="1" dirty="0" smtClean="0">
                <a:solidFill>
                  <a:schemeClr val="tx1"/>
                </a:solidFill>
                <a:latin typeface="Times New Roman" pitchFamily="18" charset="0"/>
                <a:cs typeface="Times New Roman" pitchFamily="18" charset="0"/>
              </a:rPr>
              <a:t>(a mean score of 4.73 for patients and 5.25 for nurses). </a:t>
            </a:r>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‘Assurance’ subscale received the second highest score </a:t>
            </a:r>
            <a:r>
              <a:rPr lang="en-US" i="1" dirty="0" smtClean="0">
                <a:solidFill>
                  <a:schemeClr val="tx1"/>
                </a:solidFill>
                <a:latin typeface="Times New Roman" pitchFamily="18" charset="0"/>
                <a:cs typeface="Times New Roman" pitchFamily="18" charset="0"/>
              </a:rPr>
              <a:t>(4.41 and 5.19, respectively), </a:t>
            </a:r>
            <a:r>
              <a:rPr lang="en-US" dirty="0">
                <a:solidFill>
                  <a:schemeClr val="tx1"/>
                </a:solidFill>
                <a:latin typeface="Times New Roman" pitchFamily="18" charset="0"/>
                <a:cs typeface="Times New Roman" pitchFamily="18" charset="0"/>
              </a:rPr>
              <a:t>and the subscale with the third highest score was ‘Respectful’ </a:t>
            </a:r>
            <a:r>
              <a:rPr lang="en-US" i="1" dirty="0">
                <a:solidFill>
                  <a:schemeClr val="tx1"/>
                </a:solidFill>
                <a:latin typeface="Times New Roman" pitchFamily="18" charset="0"/>
                <a:cs typeface="Times New Roman" pitchFamily="18" charset="0"/>
              </a:rPr>
              <a:t>(4.13 and 4.80, respectively</a:t>
            </a:r>
            <a:r>
              <a:rPr lang="en-US" i="1" dirty="0" smtClean="0">
                <a:solidFill>
                  <a:schemeClr val="tx1"/>
                </a:solidFill>
                <a:latin typeface="Times New Roman" pitchFamily="18" charset="0"/>
                <a:cs typeface="Times New Roman" pitchFamily="18" charset="0"/>
              </a:rPr>
              <a:t>)</a:t>
            </a:r>
          </a:p>
          <a:p>
            <a:pPr algn="l" rtl="0">
              <a:lnSpc>
                <a:spcPct val="130000"/>
              </a:lnSpc>
            </a:pPr>
            <a:r>
              <a:rPr lang="en-US" i="1" dirty="0" smtClean="0">
                <a:solidFill>
                  <a:schemeClr val="tx1"/>
                </a:solidFill>
                <a:latin typeface="Times New Roman" pitchFamily="18" charset="0"/>
                <a:cs typeface="Times New Roman" pitchFamily="18" charset="0"/>
              </a:rPr>
              <a:t> </a:t>
            </a:r>
          </a:p>
          <a:p>
            <a:pPr marL="285750" indent="-285750" algn="l" rtl="0">
              <a:lnSpc>
                <a:spcPct val="130000"/>
              </a:lnSpc>
              <a:buFont typeface="Wingdings" pitchFamily="2" charset="2"/>
              <a:buChar char="§"/>
            </a:pPr>
            <a:r>
              <a:rPr lang="en-US" dirty="0" smtClean="0">
                <a:solidFill>
                  <a:schemeClr val="tx1"/>
                </a:solidFill>
                <a:latin typeface="Times New Roman" pitchFamily="18" charset="0"/>
                <a:cs typeface="Times New Roman" pitchFamily="18" charset="0"/>
              </a:rPr>
              <a:t>A qualitative </a:t>
            </a:r>
            <a:r>
              <a:rPr lang="en-US" dirty="0">
                <a:solidFill>
                  <a:schemeClr val="tx1"/>
                </a:solidFill>
                <a:latin typeface="Times New Roman" pitchFamily="18" charset="0"/>
                <a:cs typeface="Times New Roman" pitchFamily="18" charset="0"/>
              </a:rPr>
              <a:t>descriptive study conducted by </a:t>
            </a:r>
            <a:r>
              <a:rPr lang="en-US" sz="2000" b="1" dirty="0">
                <a:solidFill>
                  <a:srgbClr val="C00000"/>
                </a:solidFill>
                <a:cs typeface="Times New Roman" pitchFamily="18" charset="0"/>
              </a:rPr>
              <a:t>Liu et </a:t>
            </a:r>
            <a:r>
              <a:rPr lang="en-US" sz="2000" b="1" dirty="0" smtClean="0">
                <a:solidFill>
                  <a:srgbClr val="C00000"/>
                </a:solidFill>
                <a:cs typeface="Times New Roman" pitchFamily="18" charset="0"/>
              </a:rPr>
              <a:t>al. (2006)</a:t>
            </a:r>
            <a:r>
              <a:rPr lang="en-US" sz="2000" b="1" dirty="0" smtClean="0">
                <a:solidFill>
                  <a:srgbClr val="C00000"/>
                </a:solidFill>
                <a:latin typeface="Times New Roman" pitchFamily="18" charset="0"/>
                <a:cs typeface="Times New Roman" pitchFamily="18" charset="0"/>
              </a:rPr>
              <a:t> </a:t>
            </a:r>
            <a:r>
              <a:rPr lang="en-US" b="1" u="sng" dirty="0" smtClean="0">
                <a:solidFill>
                  <a:schemeClr val="tx1"/>
                </a:solidFill>
                <a:latin typeface="Times New Roman" pitchFamily="18" charset="0"/>
                <a:cs typeface="Times New Roman" pitchFamily="18" charset="0"/>
              </a:rPr>
              <a:t>concluded </a:t>
            </a:r>
            <a:r>
              <a:rPr lang="en-US" b="1" u="sng" dirty="0">
                <a:solidFill>
                  <a:schemeClr val="tx1"/>
                </a:solidFill>
                <a:latin typeface="Times New Roman" pitchFamily="18" charset="0"/>
                <a:cs typeface="Times New Roman" pitchFamily="18" charset="0"/>
              </a:rPr>
              <a:t>that </a:t>
            </a:r>
            <a:r>
              <a:rPr lang="en-US" dirty="0">
                <a:solidFill>
                  <a:schemeClr val="tx1"/>
                </a:solidFill>
                <a:latin typeface="Times New Roman" pitchFamily="18" charset="0"/>
                <a:cs typeface="Times New Roman" pitchFamily="18" charset="0"/>
              </a:rPr>
              <a:t>Chinese cancer </a:t>
            </a:r>
            <a:r>
              <a:rPr lang="en-US" dirty="0">
                <a:latin typeface="Times New Roman" pitchFamily="18" charset="0"/>
                <a:cs typeface="Times New Roman" pitchFamily="18" charset="0"/>
              </a:rPr>
              <a:t>patients described nurses’ caring as follows: </a:t>
            </a:r>
            <a:r>
              <a:rPr lang="en-GB" dirty="0">
                <a:latin typeface="Times New Roman" pitchFamily="18" charset="0"/>
                <a:cs typeface="Times New Roman" pitchFamily="18" charset="0"/>
              </a:rPr>
              <a:t>nurses with qualified, professional knowledge, attitudes and skills in oncology who provided information and emotional and practical</a:t>
            </a:r>
            <a:r>
              <a:rPr lang="en-US" dirty="0">
                <a:latin typeface="Times New Roman" pitchFamily="18" charset="0"/>
                <a:cs typeface="Times New Roman" pitchFamily="18" charset="0"/>
              </a:rPr>
              <a:t> support. </a:t>
            </a:r>
            <a:endParaRPr lang="en-US" i="1" dirty="0">
              <a:solidFill>
                <a:srgbClr val="0070C0"/>
              </a:solidFill>
              <a:latin typeface="Times New Roman" pitchFamily="18" charset="0"/>
              <a:cs typeface="Times New Roman" pitchFamily="18" charset="0"/>
            </a:endParaRPr>
          </a:p>
        </p:txBody>
      </p:sp>
      <p:sp>
        <p:nvSpPr>
          <p:cNvPr id="2" name="مستطيل 1"/>
          <p:cNvSpPr/>
          <p:nvPr/>
        </p:nvSpPr>
        <p:spPr>
          <a:xfrm>
            <a:off x="611559" y="1219954"/>
            <a:ext cx="7200801"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l" rtl="0">
              <a:buFont typeface="+mj-lt"/>
              <a:buAutoNum type="arabicParenR"/>
            </a:pPr>
            <a:r>
              <a:rPr lang="en-US" sz="2400" b="1" dirty="0">
                <a:cs typeface="Times New Roman" pitchFamily="18" charset="0"/>
              </a:rPr>
              <a:t>Studies of Caring Done in </a:t>
            </a:r>
            <a:r>
              <a:rPr lang="en-US" sz="2400" b="1" dirty="0" smtClean="0">
                <a:cs typeface="Times New Roman" pitchFamily="18" charset="0"/>
              </a:rPr>
              <a:t>The </a:t>
            </a:r>
            <a:r>
              <a:rPr lang="en-US" sz="2400" b="1" dirty="0">
                <a:cs typeface="Times New Roman" pitchFamily="18" charset="0"/>
              </a:rPr>
              <a:t>Field of Nursing</a:t>
            </a:r>
          </a:p>
        </p:txBody>
      </p:sp>
    </p:spTree>
    <p:extLst>
      <p:ext uri="{BB962C8B-B14F-4D97-AF65-F5344CB8AC3E}">
        <p14:creationId xmlns:p14="http://schemas.microsoft.com/office/powerpoint/2010/main" val="3700783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440143" y="1556792"/>
            <a:ext cx="8424936" cy="461357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rtl="0">
              <a:lnSpc>
                <a:spcPct val="130000"/>
              </a:lnSpc>
            </a:pPr>
            <a:endParaRPr lang="en-US" sz="2400" dirty="0">
              <a:latin typeface="Times New Roman" pitchFamily="18" charset="0"/>
              <a:cs typeface="Times New Roman" pitchFamily="18" charset="0"/>
            </a:endParaRPr>
          </a:p>
          <a:p>
            <a:pPr marL="285750" indent="-285750" algn="l" rtl="0">
              <a:lnSpc>
                <a:spcPct val="130000"/>
              </a:lnSpc>
              <a:buFont typeface="Wingdings" pitchFamily="2" charset="2"/>
              <a:buChar char="§"/>
            </a:pPr>
            <a:r>
              <a:rPr lang="en-US" sz="2000" b="1" dirty="0" smtClean="0">
                <a:solidFill>
                  <a:srgbClr val="C00000"/>
                </a:solidFill>
                <a:cs typeface="Times New Roman" pitchFamily="18" charset="0"/>
              </a:rPr>
              <a:t>Schultz </a:t>
            </a:r>
            <a:r>
              <a:rPr lang="en-US" sz="2000" b="1" dirty="0">
                <a:solidFill>
                  <a:srgbClr val="C00000"/>
                </a:solidFill>
                <a:cs typeface="Times New Roman" pitchFamily="18" charset="0"/>
              </a:rPr>
              <a:t>and </a:t>
            </a:r>
            <a:r>
              <a:rPr lang="en-US" sz="2000" b="1" dirty="0" smtClean="0">
                <a:solidFill>
                  <a:srgbClr val="C00000"/>
                </a:solidFill>
                <a:cs typeface="Times New Roman" pitchFamily="18" charset="0"/>
              </a:rPr>
              <a:t>Colleagues (1998) </a:t>
            </a:r>
            <a:r>
              <a:rPr lang="en-GB" dirty="0">
                <a:latin typeface="Times New Roman" pitchFamily="18" charset="0"/>
                <a:cs typeface="Times New Roman" pitchFamily="18" charset="0"/>
              </a:rPr>
              <a:t>performed</a:t>
            </a:r>
            <a:r>
              <a:rPr lang="en-US" dirty="0">
                <a:latin typeface="Times New Roman" pitchFamily="18" charset="0"/>
                <a:cs typeface="Times New Roman" pitchFamily="18" charset="0"/>
              </a:rPr>
              <a:t> an exploratory comparative study on perceptions of caring behaviours among antepartum and postpartum women (n=42) using the CBA tool. </a:t>
            </a:r>
            <a:r>
              <a:rPr lang="en-GB" b="1" u="sng" dirty="0">
                <a:latin typeface="Times New Roman" pitchFamily="18" charset="0"/>
                <a:cs typeface="Times New Roman" pitchFamily="18" charset="0"/>
              </a:rPr>
              <a:t>The results showed </a:t>
            </a:r>
            <a:r>
              <a:rPr lang="en-GB" b="1" u="sng" dirty="0" smtClean="0">
                <a:latin typeface="Times New Roman" pitchFamily="18" charset="0"/>
                <a:cs typeface="Times New Roman" pitchFamily="18" charset="0"/>
              </a:rPr>
              <a:t>that</a:t>
            </a:r>
            <a:r>
              <a:rPr lang="en-GB" b="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patients </a:t>
            </a:r>
            <a:r>
              <a:rPr lang="en-GB" dirty="0">
                <a:latin typeface="Times New Roman" pitchFamily="18" charset="0"/>
                <a:cs typeface="Times New Roman" pitchFamily="18" charset="0"/>
              </a:rPr>
              <a:t>ranked the ‘Basic human needs’ subscale as the most important caring behaviour other than </a:t>
            </a:r>
            <a:r>
              <a:rPr lang="en-GB" dirty="0" smtClean="0">
                <a:latin typeface="Times New Roman" pitchFamily="18" charset="0"/>
                <a:cs typeface="Times New Roman" pitchFamily="18" charset="0"/>
              </a:rPr>
              <a:t>needs.</a:t>
            </a:r>
          </a:p>
          <a:p>
            <a:pPr algn="l" rtl="0">
              <a:lnSpc>
                <a:spcPct val="130000"/>
              </a:lnSpc>
            </a:pPr>
            <a:endParaRPr lang="en-US" dirty="0">
              <a:latin typeface="Times New Roman" pitchFamily="18" charset="0"/>
              <a:cs typeface="Times New Roman" pitchFamily="18" charset="0"/>
            </a:endParaRPr>
          </a:p>
          <a:p>
            <a:pPr marL="285750" indent="-285750" algn="l" rtl="0">
              <a:lnSpc>
                <a:spcPct val="130000"/>
              </a:lnSpc>
              <a:buFont typeface="Wingdings" pitchFamily="2" charset="2"/>
              <a:buChar char="§"/>
            </a:pPr>
            <a:r>
              <a:rPr lang="en-US" sz="2000" b="1" dirty="0" smtClean="0">
                <a:solidFill>
                  <a:srgbClr val="C00000"/>
                </a:solidFill>
              </a:rPr>
              <a:t>Manogin et al, (2000) </a:t>
            </a:r>
            <a:r>
              <a:rPr lang="en-GB" dirty="0" smtClean="0">
                <a:latin typeface="Times New Roman" pitchFamily="18" charset="0"/>
                <a:cs typeface="Times New Roman" pitchFamily="18" charset="0"/>
              </a:rPr>
              <a:t>conducted a descriptive study of </a:t>
            </a:r>
            <a:r>
              <a:rPr lang="en-GB" dirty="0">
                <a:latin typeface="Times New Roman" pitchFamily="18" charset="0"/>
                <a:cs typeface="Times New Roman" pitchFamily="18" charset="0"/>
              </a:rPr>
              <a:t>childbearing women’s (n=31) perceptions of nurses’ caring behaviours. The researchers gathered data through a structured questionnaire</a:t>
            </a:r>
            <a:r>
              <a:rPr lang="en-US" dirty="0">
                <a:latin typeface="Times New Roman" pitchFamily="18" charset="0"/>
                <a:cs typeface="Times New Roman" pitchFamily="18" charset="0"/>
              </a:rPr>
              <a:t>. </a:t>
            </a:r>
            <a:r>
              <a:rPr lang="en-US" b="1" u="sng" dirty="0">
                <a:latin typeface="Times New Roman" pitchFamily="18" charset="0"/>
                <a:cs typeface="Times New Roman" pitchFamily="18" charset="0"/>
              </a:rPr>
              <a:t>The findings concluded that </a:t>
            </a:r>
            <a:r>
              <a:rPr lang="en-US" dirty="0" smtClean="0">
                <a:latin typeface="Times New Roman" pitchFamily="18" charset="0"/>
                <a:cs typeface="Times New Roman" pitchFamily="18" charset="0"/>
              </a:rPr>
              <a:t>behaviours </a:t>
            </a:r>
            <a:r>
              <a:rPr lang="en-US" dirty="0">
                <a:latin typeface="Times New Roman" pitchFamily="18" charset="0"/>
                <a:cs typeface="Times New Roman" pitchFamily="18" charset="0"/>
              </a:rPr>
              <a:t>in the ‘Human needs assistance’ subscale, which included items such as ‘give my medication and treatments on time’, ‘check my status </a:t>
            </a:r>
            <a:r>
              <a:rPr lang="en-US" dirty="0" smtClean="0">
                <a:latin typeface="Times New Roman" pitchFamily="18" charset="0"/>
                <a:cs typeface="Times New Roman" pitchFamily="18" charset="0"/>
              </a:rPr>
              <a:t>closely’ and ‘help me with my care until I'm able to do it for myself’ were </a:t>
            </a:r>
            <a:r>
              <a:rPr lang="en-US" dirty="0">
                <a:latin typeface="Times New Roman" pitchFamily="18" charset="0"/>
                <a:cs typeface="Times New Roman" pitchFamily="18" charset="0"/>
              </a:rPr>
              <a:t>ranked as the most important caring </a:t>
            </a:r>
            <a:r>
              <a:rPr lang="en-US" dirty="0" smtClean="0">
                <a:latin typeface="Times New Roman" pitchFamily="18" charset="0"/>
                <a:cs typeface="Times New Roman" pitchFamily="18" charset="0"/>
              </a:rPr>
              <a:t>behaviours.</a:t>
            </a:r>
            <a:r>
              <a:rPr lang="en-US" dirty="0">
                <a:latin typeface="Times New Roman" pitchFamily="18" charset="0"/>
                <a:cs typeface="Times New Roman" pitchFamily="18" charset="0"/>
              </a:rPr>
              <a:t>	</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مستطيل 3"/>
          <p:cNvSpPr/>
          <p:nvPr/>
        </p:nvSpPr>
        <p:spPr>
          <a:xfrm>
            <a:off x="3984549" y="0"/>
            <a:ext cx="1563248" cy="584775"/>
          </a:xfrm>
          <a:prstGeom prst="rect">
            <a:avLst/>
          </a:prstGeom>
        </p:spPr>
        <p:txBody>
          <a:bodyPr wrap="none">
            <a:spAutoFit/>
          </a:bodyPr>
          <a:lstStyle/>
          <a:p>
            <a:r>
              <a:rPr lang="en-US" sz="3200" b="1" dirty="0" smtClean="0">
                <a:latin typeface="Times New Roman" pitchFamily="18" charset="0"/>
                <a:cs typeface="Times New Roman" pitchFamily="18" charset="0"/>
              </a:rPr>
              <a:t>Cont.…</a:t>
            </a:r>
            <a:endParaRPr lang="ar-SY" sz="3200" b="1" dirty="0"/>
          </a:p>
        </p:txBody>
      </p:sp>
      <p:sp>
        <p:nvSpPr>
          <p:cNvPr id="5" name="مستطيل 4"/>
          <p:cNvSpPr/>
          <p:nvPr/>
        </p:nvSpPr>
        <p:spPr>
          <a:xfrm>
            <a:off x="435515" y="1095127"/>
            <a:ext cx="7200801"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rtl="0"/>
            <a:r>
              <a:rPr lang="en-US" sz="2400" b="1" dirty="0" smtClean="0">
                <a:cs typeface="Times New Roman" pitchFamily="18" charset="0"/>
              </a:rPr>
              <a:t>2)  Studies </a:t>
            </a:r>
            <a:r>
              <a:rPr lang="en-US" sz="2400" b="1" dirty="0">
                <a:cs typeface="Times New Roman" pitchFamily="18" charset="0"/>
              </a:rPr>
              <a:t>of Caring Done </a:t>
            </a:r>
            <a:r>
              <a:rPr lang="en-US" sz="2400" b="1" dirty="0" smtClean="0">
                <a:cs typeface="Times New Roman" pitchFamily="18" charset="0"/>
              </a:rPr>
              <a:t>on Perinatal Women</a:t>
            </a:r>
            <a:endParaRPr lang="en-US" sz="2400" b="1" dirty="0">
              <a:cs typeface="Times New Roman" pitchFamily="18" charset="0"/>
            </a:endParaRPr>
          </a:p>
        </p:txBody>
      </p:sp>
    </p:spTree>
    <p:extLst>
      <p:ext uri="{BB962C8B-B14F-4D97-AF65-F5344CB8AC3E}">
        <p14:creationId xmlns:p14="http://schemas.microsoft.com/office/powerpoint/2010/main" val="2028463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9873</TotalTime>
  <Words>3094</Words>
  <Application>Microsoft Office PowerPoint</Application>
  <PresentationFormat>عرض على الشاشة (3:4)‏</PresentationFormat>
  <Paragraphs>786</Paragraphs>
  <Slides>40</Slides>
  <Notes>21</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aser</dc:creator>
  <cp:lastModifiedBy>LENOVO</cp:lastModifiedBy>
  <cp:revision>591</cp:revision>
  <dcterms:created xsi:type="dcterms:W3CDTF">2018-03-14T04:47:25Z</dcterms:created>
  <dcterms:modified xsi:type="dcterms:W3CDTF">2021-05-28T06:57:55Z</dcterms:modified>
</cp:coreProperties>
</file>