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5" r:id="rId1"/>
    <p:sldMasterId id="2147483732" r:id="rId2"/>
  </p:sldMasterIdLst>
  <p:notesMasterIdLst>
    <p:notesMasterId r:id="rId28"/>
  </p:notesMasterIdLst>
  <p:sldIdLst>
    <p:sldId id="256" r:id="rId3"/>
    <p:sldId id="278" r:id="rId4"/>
    <p:sldId id="257" r:id="rId5"/>
    <p:sldId id="259" r:id="rId6"/>
    <p:sldId id="258" r:id="rId7"/>
    <p:sldId id="265" r:id="rId8"/>
    <p:sldId id="266" r:id="rId9"/>
    <p:sldId id="274" r:id="rId10"/>
    <p:sldId id="275" r:id="rId11"/>
    <p:sldId id="267" r:id="rId12"/>
    <p:sldId id="279" r:id="rId13"/>
    <p:sldId id="260" r:id="rId14"/>
    <p:sldId id="270" r:id="rId15"/>
    <p:sldId id="271" r:id="rId16"/>
    <p:sldId id="280" r:id="rId17"/>
    <p:sldId id="272" r:id="rId18"/>
    <p:sldId id="273" r:id="rId19"/>
    <p:sldId id="282" r:id="rId20"/>
    <p:sldId id="283" r:id="rId21"/>
    <p:sldId id="281" r:id="rId22"/>
    <p:sldId id="276" r:id="rId23"/>
    <p:sldId id="284" r:id="rId24"/>
    <p:sldId id="268" r:id="rId25"/>
    <p:sldId id="269"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a" initials="a" lastIdx="1" clrIdx="0">
    <p:extLst>
      <p:ext uri="{19B8F6BF-5375-455C-9EA6-DF929625EA0E}">
        <p15:presenceInfo xmlns:p15="http://schemas.microsoft.com/office/powerpoint/2012/main" userId="a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7" autoAdjust="0"/>
    <p:restoredTop sz="94660"/>
  </p:normalViewPr>
  <p:slideViewPr>
    <p:cSldViewPr snapToGrid="0">
      <p:cViewPr varScale="1">
        <p:scale>
          <a:sx n="66" d="100"/>
          <a:sy n="66" d="100"/>
        </p:scale>
        <p:origin x="78"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24CDFDC-38ED-4E27-9DDE-76E00857F975}" type="datetimeFigureOut">
              <a:rPr lang="ar-SY" smtClean="0"/>
              <a:t>01/10/1442</a:t>
            </a:fld>
            <a:endParaRPr lang="ar-SY"/>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1D5DB61-DB51-4A58-8FD5-63080CF101A8}" type="slidenum">
              <a:rPr lang="ar-SY" smtClean="0"/>
              <a:t>‹#›</a:t>
            </a:fld>
            <a:endParaRPr lang="ar-SY"/>
          </a:p>
        </p:txBody>
      </p:sp>
    </p:spTree>
    <p:extLst>
      <p:ext uri="{BB962C8B-B14F-4D97-AF65-F5344CB8AC3E}">
        <p14:creationId xmlns:p14="http://schemas.microsoft.com/office/powerpoint/2010/main" val="19110258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a:p>
        </p:txBody>
      </p:sp>
      <p:sp>
        <p:nvSpPr>
          <p:cNvPr id="4" name="عنصر نائب لرقم الشريحة 3"/>
          <p:cNvSpPr>
            <a:spLocks noGrp="1"/>
          </p:cNvSpPr>
          <p:nvPr>
            <p:ph type="sldNum" sz="quarter" idx="10"/>
          </p:nvPr>
        </p:nvSpPr>
        <p:spPr/>
        <p:txBody>
          <a:bodyPr/>
          <a:lstStyle/>
          <a:p>
            <a:fld id="{01D5DB61-DB51-4A58-8FD5-63080CF101A8}" type="slidenum">
              <a:rPr lang="ar-SY" smtClean="0"/>
              <a:t>1</a:t>
            </a:fld>
            <a:endParaRPr lang="ar-SY"/>
          </a:p>
        </p:txBody>
      </p:sp>
    </p:spTree>
    <p:extLst>
      <p:ext uri="{BB962C8B-B14F-4D97-AF65-F5344CB8AC3E}">
        <p14:creationId xmlns:p14="http://schemas.microsoft.com/office/powerpoint/2010/main" val="90448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a:p>
        </p:txBody>
      </p:sp>
      <p:sp>
        <p:nvSpPr>
          <p:cNvPr id="4" name="عنصر نائب لرقم الشريحة 3"/>
          <p:cNvSpPr>
            <a:spLocks noGrp="1"/>
          </p:cNvSpPr>
          <p:nvPr>
            <p:ph type="sldNum" sz="quarter" idx="10"/>
          </p:nvPr>
        </p:nvSpPr>
        <p:spPr/>
        <p:txBody>
          <a:bodyPr/>
          <a:lstStyle/>
          <a:p>
            <a:fld id="{01D5DB61-DB51-4A58-8FD5-63080CF101A8}" type="slidenum">
              <a:rPr lang="ar-SY" smtClean="0"/>
              <a:t>3</a:t>
            </a:fld>
            <a:endParaRPr lang="ar-SY"/>
          </a:p>
        </p:txBody>
      </p:sp>
    </p:spTree>
    <p:extLst>
      <p:ext uri="{BB962C8B-B14F-4D97-AF65-F5344CB8AC3E}">
        <p14:creationId xmlns:p14="http://schemas.microsoft.com/office/powerpoint/2010/main" val="268468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DB4D549-44AF-4078-9F77-C0475D55BCBC}"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292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DACE7F9-1BA7-4B5E-B542-D89C754C8F07}"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24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3509464-2295-48C8-828E-8C4BE0F5AF44}"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781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99A1E425-7E4A-4E92-B0BC-31F1D5D51405}"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064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70E5C947-C94A-4A1A-92C0-36CB35B571FC}"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362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830F66C4-3856-4021-9E17-BEDB4DEF6119}"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401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05B3F01-D417-4E1C-89A4-A74B57E229F3}"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974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9DAB790-10CE-4DE8-AC31-8F853B945AC2}"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578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F95EE-9DE4-45EC-835D-28A72C6407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8352628-3CAC-4E69-A3F9-90CE3B8C1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45D729-C818-4600-938E-1368A6D0ED80}"/>
              </a:ext>
            </a:extLst>
          </p:cNvPr>
          <p:cNvSpPr>
            <a:spLocks noGrp="1"/>
          </p:cNvSpPr>
          <p:nvPr>
            <p:ph type="dt" sz="half" idx="10"/>
          </p:nvPr>
        </p:nvSpPr>
        <p:spPr/>
        <p:txBody>
          <a:bodyPr/>
          <a:lstStyle/>
          <a:p>
            <a:fld id="{42E8FBFB-0223-4530-B341-FC1703B39EF4}"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10E300AB-6411-41C9-B31B-7C3646266B86}"/>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2ACA2C72-A81C-48B6-AD27-5A4233C3A4A2}"/>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3376270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48EE8-AB98-4C63-A9E9-FF602C1DF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8DB4121-D2CC-4ECD-9BB8-E7951FC13B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DE17-001E-4A4A-8D95-E646A25F1749}"/>
              </a:ext>
            </a:extLst>
          </p:cNvPr>
          <p:cNvSpPr>
            <a:spLocks noGrp="1"/>
          </p:cNvSpPr>
          <p:nvPr>
            <p:ph type="dt" sz="half" idx="10"/>
          </p:nvPr>
        </p:nvSpPr>
        <p:spPr/>
        <p:txBody>
          <a:bodyPr/>
          <a:lstStyle/>
          <a:p>
            <a:fld id="{B0D3DFC1-FF37-4670-A792-99DAA0D1AB49}"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8CA29B7A-CE01-45B4-B3D6-CD83876A91D1}"/>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60F112A4-4D1C-47D6-8C64-28389832935F}"/>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301070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C8B31-BA8F-4FE8-BEAF-05C23EA48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3AA3EC-393F-429A-8F75-D0A1FE508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5A650DE-C547-4D88-ABB7-E64435A3E002}"/>
              </a:ext>
            </a:extLst>
          </p:cNvPr>
          <p:cNvSpPr>
            <a:spLocks noGrp="1"/>
          </p:cNvSpPr>
          <p:nvPr>
            <p:ph type="dt" sz="half" idx="10"/>
          </p:nvPr>
        </p:nvSpPr>
        <p:spPr/>
        <p:txBody>
          <a:bodyPr/>
          <a:lstStyle/>
          <a:p>
            <a:fld id="{772A441B-C600-4027-B7E4-22E4B800F30D}"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6C36888D-4C2C-4DC5-984D-F9D837AEBD51}"/>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F7D2B676-E1CC-46C3-BFC4-2CD720D48033}"/>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231936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318A657-5E31-496F-9EA7-83BDEAEE363F}"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127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13BBB-2846-429A-AAF3-7FAD55FA8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7F96D7-C6BD-48FB-B78A-73A143933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3759D6-EA7E-4D97-8DD4-9483CC5B18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B911807-F269-40EC-8057-0E9142CDB11F}"/>
              </a:ext>
            </a:extLst>
          </p:cNvPr>
          <p:cNvSpPr>
            <a:spLocks noGrp="1"/>
          </p:cNvSpPr>
          <p:nvPr>
            <p:ph type="dt" sz="half" idx="10"/>
          </p:nvPr>
        </p:nvSpPr>
        <p:spPr/>
        <p:txBody>
          <a:bodyPr/>
          <a:lstStyle/>
          <a:p>
            <a:fld id="{FA0016A8-617D-4CBE-8855-87A27026CB11}" type="datetime1">
              <a:rPr lang="en-US" smtClean="0">
                <a:solidFill>
                  <a:srgbClr val="595959">
                    <a:tint val="75000"/>
                  </a:srgbClr>
                </a:solidFill>
              </a:rPr>
              <a:t>5/12/2021</a:t>
            </a:fld>
            <a:endParaRPr lang="en-US">
              <a:solidFill>
                <a:srgbClr val="595959">
                  <a:tint val="75000"/>
                </a:srgbClr>
              </a:solidFill>
            </a:endParaRPr>
          </a:p>
        </p:txBody>
      </p:sp>
      <p:sp>
        <p:nvSpPr>
          <p:cNvPr id="6" name="Footer Placeholder 5">
            <a:extLst>
              <a:ext uri="{FF2B5EF4-FFF2-40B4-BE49-F238E27FC236}">
                <a16:creationId xmlns:a16="http://schemas.microsoft.com/office/drawing/2014/main" xmlns="" id="{0592102E-4238-4802-A2D7-D229E345511A}"/>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7" name="Slide Number Placeholder 6">
            <a:extLst>
              <a:ext uri="{FF2B5EF4-FFF2-40B4-BE49-F238E27FC236}">
                <a16:creationId xmlns:a16="http://schemas.microsoft.com/office/drawing/2014/main" xmlns="" id="{BE0A4611-098E-4536-A9BF-4D5CA23CF45C}"/>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208549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96391-AD69-4313-9B07-8DA46CC93F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28260A3-EE62-4EF5-9637-ED8F6421C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4574054-C633-42BF-8A6C-7BEF9C7314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6B688E4-58FF-4FD0-82B9-85FF8C648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6FDC439-62F6-4456-A5FC-7D891F6E3F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723A16-7D00-4575-ADA3-D2EEE8B25436}"/>
              </a:ext>
            </a:extLst>
          </p:cNvPr>
          <p:cNvSpPr>
            <a:spLocks noGrp="1"/>
          </p:cNvSpPr>
          <p:nvPr>
            <p:ph type="dt" sz="half" idx="10"/>
          </p:nvPr>
        </p:nvSpPr>
        <p:spPr/>
        <p:txBody>
          <a:bodyPr/>
          <a:lstStyle/>
          <a:p>
            <a:fld id="{57223594-08FD-472D-9DC7-6E8378E22B98}" type="datetime1">
              <a:rPr lang="en-US" smtClean="0">
                <a:solidFill>
                  <a:srgbClr val="595959">
                    <a:tint val="75000"/>
                  </a:srgbClr>
                </a:solidFill>
              </a:rPr>
              <a:t>5/12/2021</a:t>
            </a:fld>
            <a:endParaRPr lang="en-US">
              <a:solidFill>
                <a:srgbClr val="595959">
                  <a:tint val="75000"/>
                </a:srgbClr>
              </a:solidFill>
            </a:endParaRPr>
          </a:p>
        </p:txBody>
      </p:sp>
      <p:sp>
        <p:nvSpPr>
          <p:cNvPr id="8" name="Footer Placeholder 7">
            <a:extLst>
              <a:ext uri="{FF2B5EF4-FFF2-40B4-BE49-F238E27FC236}">
                <a16:creationId xmlns:a16="http://schemas.microsoft.com/office/drawing/2014/main" xmlns="" id="{AFD53D67-AE04-489C-9371-4FEB13F62AA6}"/>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9" name="Slide Number Placeholder 8">
            <a:extLst>
              <a:ext uri="{FF2B5EF4-FFF2-40B4-BE49-F238E27FC236}">
                <a16:creationId xmlns:a16="http://schemas.microsoft.com/office/drawing/2014/main" xmlns="" id="{DC469EEB-5E71-4774-B9AD-CB94369913B2}"/>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2154636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AA52E-1BF5-4FD7-B548-CFEF08A6B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586F58-3DDC-4BCA-9A1A-A8AB1AADC557}"/>
              </a:ext>
            </a:extLst>
          </p:cNvPr>
          <p:cNvSpPr>
            <a:spLocks noGrp="1"/>
          </p:cNvSpPr>
          <p:nvPr>
            <p:ph type="dt" sz="half" idx="10"/>
          </p:nvPr>
        </p:nvSpPr>
        <p:spPr/>
        <p:txBody>
          <a:bodyPr/>
          <a:lstStyle/>
          <a:p>
            <a:fld id="{8D7EA1E8-C345-4A4F-A854-0032C6AD98C4}" type="datetime1">
              <a:rPr lang="en-US" smtClean="0">
                <a:solidFill>
                  <a:srgbClr val="595959">
                    <a:tint val="75000"/>
                  </a:srgbClr>
                </a:solidFill>
              </a:rPr>
              <a:t>5/12/2021</a:t>
            </a:fld>
            <a:endParaRPr lang="en-US">
              <a:solidFill>
                <a:srgbClr val="595959">
                  <a:tint val="75000"/>
                </a:srgbClr>
              </a:solidFill>
            </a:endParaRPr>
          </a:p>
        </p:txBody>
      </p:sp>
      <p:sp>
        <p:nvSpPr>
          <p:cNvPr id="4" name="Footer Placeholder 3">
            <a:extLst>
              <a:ext uri="{FF2B5EF4-FFF2-40B4-BE49-F238E27FC236}">
                <a16:creationId xmlns:a16="http://schemas.microsoft.com/office/drawing/2014/main" xmlns="" id="{4E5FAB6C-B16B-4BB0-BBD7-11FC91D55E1F}"/>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5" name="Slide Number Placeholder 4">
            <a:extLst>
              <a:ext uri="{FF2B5EF4-FFF2-40B4-BE49-F238E27FC236}">
                <a16:creationId xmlns:a16="http://schemas.microsoft.com/office/drawing/2014/main" xmlns="" id="{CD2BE9F4-CCF7-4D72-8239-C224251D6B0C}"/>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147874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F052A4-6B8C-4DA8-9686-82C2D8AC6494}"/>
              </a:ext>
            </a:extLst>
          </p:cNvPr>
          <p:cNvSpPr>
            <a:spLocks noGrp="1"/>
          </p:cNvSpPr>
          <p:nvPr>
            <p:ph type="dt" sz="half" idx="10"/>
          </p:nvPr>
        </p:nvSpPr>
        <p:spPr/>
        <p:txBody>
          <a:bodyPr/>
          <a:lstStyle/>
          <a:p>
            <a:fld id="{24D936ED-87DF-470A-B16B-91764CD87D48}" type="datetime1">
              <a:rPr lang="en-US" smtClean="0">
                <a:solidFill>
                  <a:srgbClr val="595959">
                    <a:tint val="75000"/>
                  </a:srgbClr>
                </a:solidFill>
              </a:rPr>
              <a:t>5/12/2021</a:t>
            </a:fld>
            <a:endParaRPr lang="en-US">
              <a:solidFill>
                <a:srgbClr val="595959">
                  <a:tint val="75000"/>
                </a:srgbClr>
              </a:solidFill>
            </a:endParaRPr>
          </a:p>
        </p:txBody>
      </p:sp>
      <p:sp>
        <p:nvSpPr>
          <p:cNvPr id="3" name="Footer Placeholder 2">
            <a:extLst>
              <a:ext uri="{FF2B5EF4-FFF2-40B4-BE49-F238E27FC236}">
                <a16:creationId xmlns:a16="http://schemas.microsoft.com/office/drawing/2014/main" xmlns="" id="{B98DC135-53CA-4E31-9492-CD2A12AD2787}"/>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4" name="Slide Number Placeholder 3">
            <a:extLst>
              <a:ext uri="{FF2B5EF4-FFF2-40B4-BE49-F238E27FC236}">
                <a16:creationId xmlns:a16="http://schemas.microsoft.com/office/drawing/2014/main" xmlns="" id="{D72CD4DC-CE13-4676-A3A2-768A7682479F}"/>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418298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E094A-F987-4E19-A54E-087673FAD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D9D5422-564F-42CF-ACF5-01D2C4A9C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9C32F7A-4D7A-42C3-AD62-CA2761E67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0AC8742-80E4-49C5-BDE3-5DD1DCF07963}"/>
              </a:ext>
            </a:extLst>
          </p:cNvPr>
          <p:cNvSpPr>
            <a:spLocks noGrp="1"/>
          </p:cNvSpPr>
          <p:nvPr>
            <p:ph type="dt" sz="half" idx="10"/>
          </p:nvPr>
        </p:nvSpPr>
        <p:spPr/>
        <p:txBody>
          <a:bodyPr/>
          <a:lstStyle/>
          <a:p>
            <a:fld id="{21F74567-53BC-48A9-860C-7D75B6CAC276}" type="datetime1">
              <a:rPr lang="en-US" smtClean="0">
                <a:solidFill>
                  <a:srgbClr val="595959">
                    <a:tint val="75000"/>
                  </a:srgbClr>
                </a:solidFill>
              </a:rPr>
              <a:t>5/12/2021</a:t>
            </a:fld>
            <a:endParaRPr lang="en-US">
              <a:solidFill>
                <a:srgbClr val="595959">
                  <a:tint val="75000"/>
                </a:srgbClr>
              </a:solidFill>
            </a:endParaRPr>
          </a:p>
        </p:txBody>
      </p:sp>
      <p:sp>
        <p:nvSpPr>
          <p:cNvPr id="6" name="Footer Placeholder 5">
            <a:extLst>
              <a:ext uri="{FF2B5EF4-FFF2-40B4-BE49-F238E27FC236}">
                <a16:creationId xmlns:a16="http://schemas.microsoft.com/office/drawing/2014/main" xmlns="" id="{054DCFEC-2955-41F3-8318-EA8838F608F2}"/>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7" name="Slide Number Placeholder 6">
            <a:extLst>
              <a:ext uri="{FF2B5EF4-FFF2-40B4-BE49-F238E27FC236}">
                <a16:creationId xmlns:a16="http://schemas.microsoft.com/office/drawing/2014/main" xmlns="" id="{5A226BD0-6B19-4F06-A965-842A89910563}"/>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1974832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5B1D5-60D6-41A3-B256-EDF86A7A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9704F3-BCC0-4074-995A-D760A215B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1938B7-6972-4EA5-A2EA-6C7BFA7CD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05FB385-D5EB-4A40-B837-32CC0C6B5616}"/>
              </a:ext>
            </a:extLst>
          </p:cNvPr>
          <p:cNvSpPr>
            <a:spLocks noGrp="1"/>
          </p:cNvSpPr>
          <p:nvPr>
            <p:ph type="dt" sz="half" idx="10"/>
          </p:nvPr>
        </p:nvSpPr>
        <p:spPr/>
        <p:txBody>
          <a:bodyPr/>
          <a:lstStyle/>
          <a:p>
            <a:fld id="{CA605321-DB68-4FFE-A974-310116DADF7B}" type="datetime1">
              <a:rPr lang="en-US" smtClean="0">
                <a:solidFill>
                  <a:srgbClr val="595959">
                    <a:tint val="75000"/>
                  </a:srgbClr>
                </a:solidFill>
              </a:rPr>
              <a:t>5/12/2021</a:t>
            </a:fld>
            <a:endParaRPr lang="en-US">
              <a:solidFill>
                <a:srgbClr val="595959">
                  <a:tint val="75000"/>
                </a:srgbClr>
              </a:solidFill>
            </a:endParaRPr>
          </a:p>
        </p:txBody>
      </p:sp>
      <p:sp>
        <p:nvSpPr>
          <p:cNvPr id="6" name="Footer Placeholder 5">
            <a:extLst>
              <a:ext uri="{FF2B5EF4-FFF2-40B4-BE49-F238E27FC236}">
                <a16:creationId xmlns:a16="http://schemas.microsoft.com/office/drawing/2014/main" xmlns="" id="{6A1BF540-8FD5-49EF-A030-4482B7577D91}"/>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7" name="Slide Number Placeholder 6">
            <a:extLst>
              <a:ext uri="{FF2B5EF4-FFF2-40B4-BE49-F238E27FC236}">
                <a16:creationId xmlns:a16="http://schemas.microsoft.com/office/drawing/2014/main" xmlns="" id="{4181267E-98AA-49D4-9C8D-84DB0F403F28}"/>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250516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D6C73-5A72-468E-8BAE-2E2450C15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8C15D58-1CB7-4346-984C-2AAD125CA5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E58AB5-8C28-4F4C-B108-2F77EEBBB0C3}"/>
              </a:ext>
            </a:extLst>
          </p:cNvPr>
          <p:cNvSpPr>
            <a:spLocks noGrp="1"/>
          </p:cNvSpPr>
          <p:nvPr>
            <p:ph type="dt" sz="half" idx="10"/>
          </p:nvPr>
        </p:nvSpPr>
        <p:spPr/>
        <p:txBody>
          <a:bodyPr/>
          <a:lstStyle/>
          <a:p>
            <a:fld id="{30CEBF05-318E-417B-9224-B4877A7C72D0}"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85EDC23D-F804-429E-857E-68411EA3AA3D}"/>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ED9BC03E-4A35-4001-A716-09B71D4AEC5A}"/>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48957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120021-C0A9-4349-833E-3DD74C91D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724ED85-85C7-43E5-8B62-2929156B07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46F235-30A4-4EFB-BAAE-F09A5F605FFD}"/>
              </a:ext>
            </a:extLst>
          </p:cNvPr>
          <p:cNvSpPr>
            <a:spLocks noGrp="1"/>
          </p:cNvSpPr>
          <p:nvPr>
            <p:ph type="dt" sz="half" idx="10"/>
          </p:nvPr>
        </p:nvSpPr>
        <p:spPr/>
        <p:txBody>
          <a:bodyPr/>
          <a:lstStyle/>
          <a:p>
            <a:fld id="{663830F5-06DD-41D0-93B5-AA0E112C17FE}"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59FBACBC-F2B6-4386-9F30-6FE7EC5EF748}"/>
              </a:ext>
            </a:extLst>
          </p:cNvPr>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2F7D2F6E-017B-4458-BAE7-F6CF8E227EA9}"/>
              </a:ext>
            </a:extLst>
          </p:cNvPr>
          <p:cNvSpPr>
            <a:spLocks noGrp="1"/>
          </p:cNvSpPr>
          <p:nvPr>
            <p:ph type="sldNum" sz="quarter" idx="12"/>
          </p:nvPr>
        </p:nvSpPr>
        <p:spPr/>
        <p:txBody>
          <a:bodyPr/>
          <a:lstStyle/>
          <a:p>
            <a:fld id="{29DD08A7-2ABA-4E6F-8082-3B65C1C65B71}" type="slidenum">
              <a:rPr lang="en-US" smtClean="0">
                <a:solidFill>
                  <a:srgbClr val="595959">
                    <a:tint val="75000"/>
                  </a:srgbClr>
                </a:solidFill>
              </a:rPr>
              <a:pPr/>
              <a:t>‹#›</a:t>
            </a:fld>
            <a:endParaRPr lang="en-US">
              <a:solidFill>
                <a:srgbClr val="595959">
                  <a:tint val="75000"/>
                </a:srgbClr>
              </a:solidFill>
            </a:endParaRPr>
          </a:p>
        </p:txBody>
      </p:sp>
    </p:spTree>
    <p:extLst>
      <p:ext uri="{BB962C8B-B14F-4D97-AF65-F5344CB8AC3E}">
        <p14:creationId xmlns:p14="http://schemas.microsoft.com/office/powerpoint/2010/main" val="171849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0CED76A-8ED4-408D-BFFF-583AFDD48CDD}" type="datetime1">
              <a:rPr lang="en-US" smtClean="0"/>
              <a:t>5/12/2021</a:t>
            </a:fld>
            <a:endParaRPr lang="en-US" dirty="0"/>
          </a:p>
        </p:txBody>
      </p:sp>
      <p:sp>
        <p:nvSpPr>
          <p:cNvPr id="5" name="Footer Placeholder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097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91267F1-9ABF-407B-A94C-8FC4EF663AE6}"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509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C4468D1-CB84-419E-B80A-8A5EA813C612}" type="datetime1">
              <a:rPr lang="en-US" smtClean="0"/>
              <a:t>5/12/2021</a:t>
            </a:fld>
            <a:endParaRPr lang="en-US" dirty="0"/>
          </a:p>
        </p:txBody>
      </p:sp>
      <p:sp>
        <p:nvSpPr>
          <p:cNvPr id="8" name="Footer Placeholder 7"/>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0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CE72EF3-92F8-4E36-B462-3C7B4632DA17}" type="datetime1">
              <a:rPr lang="en-US" smtClean="0"/>
              <a:t>5/12/2021</a:t>
            </a:fld>
            <a:endParaRPr lang="en-US" dirty="0"/>
          </a:p>
        </p:txBody>
      </p:sp>
      <p:sp>
        <p:nvSpPr>
          <p:cNvPr id="4" name="Footer Placeholder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515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AA476-1CC6-4796-9F24-EAA131DFB24A}" type="datetime1">
              <a:rPr lang="en-US" smtClean="0"/>
              <a:t>5/12/2021</a:t>
            </a:fld>
            <a:endParaRPr lang="en-US" dirty="0"/>
          </a:p>
        </p:txBody>
      </p:sp>
      <p:sp>
        <p:nvSpPr>
          <p:cNvPr id="3" name="Footer Placeholder 2"/>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158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85FDFE1-A2A0-46F9-AA84-48901454AD97}"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12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289DDD5-F7D6-45AB-A3B7-D6202AE9F301}" type="datetime1">
              <a:rPr lang="en-US" smtClean="0"/>
              <a:t>5/12/2021</a:t>
            </a:fld>
            <a:endParaRPr lang="en-US" dirty="0"/>
          </a:p>
        </p:txBody>
      </p:sp>
      <p:sp>
        <p:nvSpPr>
          <p:cNvPr id="6" name="Footer Placeholder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86917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6789942-B8DC-4310-8C1F-22C9E84301EF}" type="datetime1">
              <a:rPr lang="en-US" smtClean="0"/>
              <a:t>5/12/2021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SY" smtClean="0"/>
              <a:t>المؤتمر الدولي الطبي الثالث - جامعة حماه -2021 د. عبد الله العبد الله</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90846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sldNum="0" hd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326F32-98E7-4332-A8FD-6A15A5AC6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C9D5D3D-1625-4117-AB2F-3003A4E16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C3E81C-14ED-4061-8413-125928114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356FAB0-79E9-42F1-994D-0C6CAA0FEC91}" type="datetime1">
              <a:rPr lang="en-US" smtClean="0">
                <a:solidFill>
                  <a:srgbClr val="595959">
                    <a:tint val="75000"/>
                  </a:srgbClr>
                </a:solidFill>
              </a:rPr>
              <a:t>5/12/2021</a:t>
            </a:fld>
            <a:endParaRPr lang="en-US">
              <a:solidFill>
                <a:srgbClr val="595959">
                  <a:tint val="75000"/>
                </a:srgbClr>
              </a:solidFill>
            </a:endParaRPr>
          </a:p>
        </p:txBody>
      </p:sp>
      <p:sp>
        <p:nvSpPr>
          <p:cNvPr id="5" name="Footer Placeholder 4">
            <a:extLst>
              <a:ext uri="{FF2B5EF4-FFF2-40B4-BE49-F238E27FC236}">
                <a16:creationId xmlns:a16="http://schemas.microsoft.com/office/drawing/2014/main" xmlns="" id="{A5163B0A-BEEA-4403-98E2-F33174A45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
        <p:nvSpPr>
          <p:cNvPr id="6" name="Slide Number Placeholder 5">
            <a:extLst>
              <a:ext uri="{FF2B5EF4-FFF2-40B4-BE49-F238E27FC236}">
                <a16:creationId xmlns:a16="http://schemas.microsoft.com/office/drawing/2014/main" xmlns="" id="{A76B1C0F-5ED6-4471-8EB3-F941B6194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DD08A7-2ABA-4E6F-8082-3B65C1C65B71}" type="slidenum">
              <a:rPr lang="en-US" smtClean="0">
                <a:solidFill>
                  <a:srgbClr val="595959">
                    <a:tint val="75000"/>
                  </a:srgbClr>
                </a:solidFill>
              </a:rPr>
              <a:pPr defTabSz="914400"/>
              <a:t>‹#›</a:t>
            </a:fld>
            <a:endParaRPr lang="en-US">
              <a:solidFill>
                <a:srgbClr val="595959">
                  <a:tint val="75000"/>
                </a:srgbClr>
              </a:solidFill>
            </a:endParaRPr>
          </a:p>
        </p:txBody>
      </p:sp>
    </p:spTree>
    <p:extLst>
      <p:ext uri="{BB962C8B-B14F-4D97-AF65-F5344CB8AC3E}">
        <p14:creationId xmlns:p14="http://schemas.microsoft.com/office/powerpoint/2010/main" val="5151591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medicine.medscape.com/article/88014-overview" TargetMode="External"/><Relationship Id="rId2" Type="http://schemas.openxmlformats.org/officeDocument/2006/relationships/hyperlink" Target="http://emedicine.medscape.com/article/1911303-overvie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emedicine.medscape.com/article/328054-overview"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829132" y="740417"/>
            <a:ext cx="8911687" cy="1280890"/>
          </a:xfrm>
        </p:spPr>
        <p:txBody>
          <a:bodyPr>
            <a:normAutofit fontScale="90000"/>
          </a:bodyPr>
          <a:lstStyle/>
          <a:p>
            <a:r>
              <a:rPr lang="en-US" sz="4000" b="1" u="sng" dirty="0" err="1" smtClean="0">
                <a:solidFill>
                  <a:srgbClr val="FF0000"/>
                </a:solidFill>
              </a:rPr>
              <a:t>Acl</a:t>
            </a:r>
            <a:r>
              <a:rPr lang="en-US" sz="4000" b="1" u="sng" dirty="0" smtClean="0">
                <a:solidFill>
                  <a:srgbClr val="FF0000"/>
                </a:solidFill>
              </a:rPr>
              <a:t> injuries(diagnosis and treatment)</a:t>
            </a:r>
            <a:br>
              <a:rPr lang="en-US" sz="4000" b="1" u="sng" dirty="0" smtClean="0">
                <a:solidFill>
                  <a:srgbClr val="FF0000"/>
                </a:solidFill>
              </a:rPr>
            </a:br>
            <a:r>
              <a:rPr lang="ar-SY" sz="3200" dirty="0" smtClean="0"/>
              <a:t>أذيات الرباط المتصالب الأمامي (التشخيص والمعالجة)</a:t>
            </a:r>
            <a:endParaRPr lang="ar-SY" sz="3200" dirty="0"/>
          </a:p>
        </p:txBody>
      </p:sp>
      <p:sp>
        <p:nvSpPr>
          <p:cNvPr id="5" name="عنصر نائب للمحتوى 4"/>
          <p:cNvSpPr>
            <a:spLocks noGrp="1"/>
          </p:cNvSpPr>
          <p:nvPr>
            <p:ph idx="1"/>
          </p:nvPr>
        </p:nvSpPr>
        <p:spPr>
          <a:xfrm>
            <a:off x="408791" y="2133600"/>
            <a:ext cx="11095821" cy="3777622"/>
          </a:xfrm>
        </p:spPr>
        <p:txBody>
          <a:bodyPr/>
          <a:lstStyle/>
          <a:p>
            <a:pPr marL="0" indent="0" algn="ctr">
              <a:buNone/>
            </a:pPr>
            <a:r>
              <a:rPr lang="ar-SY" sz="54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د. عــــبد الله أحـــــــــمد العـــــبد الله</a:t>
            </a:r>
            <a:br>
              <a:rPr lang="ar-SY" sz="54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ar-SY" sz="5400" b="1"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buNone/>
            </a:pPr>
            <a:r>
              <a:rPr lang="ar-SY" sz="1600" b="1" dirty="0" smtClean="0">
                <a:solidFill>
                  <a:srgbClr val="FF0000"/>
                </a:solidFill>
              </a:rPr>
              <a:t>كلية الطب البشري - جـــــــــــــامعة  حمــــــــــــــــــــــاه</a:t>
            </a:r>
          </a:p>
          <a:p>
            <a:pPr marL="0" indent="0" algn="ctr">
              <a:buNone/>
            </a:pPr>
            <a:r>
              <a:rPr lang="ar-SY" b="1" dirty="0" smtClean="0">
                <a:solidFill>
                  <a:srgbClr val="FFC000"/>
                </a:solidFill>
              </a:rPr>
              <a:t>مدير المعهد التقاني الطبي</a:t>
            </a:r>
          </a:p>
          <a:p>
            <a:pPr algn="ctr"/>
            <a:endParaRPr lang="ar-SY" dirty="0"/>
          </a:p>
        </p:txBody>
      </p:sp>
      <p:sp>
        <p:nvSpPr>
          <p:cNvPr id="2" name="عنصر نائب للتذييل 1"/>
          <p:cNvSpPr>
            <a:spLocks noGrp="1"/>
          </p:cNvSpPr>
          <p:nvPr>
            <p:ph type="ftr" sz="quarter" idx="11"/>
          </p:nvPr>
        </p:nvSpPr>
        <p:spPr>
          <a:xfrm>
            <a:off x="6284975" y="6275657"/>
            <a:ext cx="5898572" cy="365125"/>
          </a:xfrm>
        </p:spPr>
        <p:txBody>
          <a:bodyPr/>
          <a:lstStyle/>
          <a:p>
            <a:r>
              <a:rPr lang="ar-SY" sz="1400" b="1" dirty="0">
                <a:solidFill>
                  <a:srgbClr val="FF0000"/>
                </a:solidFill>
              </a:rPr>
              <a:t>المؤتمر الدولي الطبي الثالث - جامعة حماه -2021 د. عبد الله العبد الله</a:t>
            </a:r>
            <a:endParaRPr lang="en-US" sz="1400" b="1" dirty="0">
              <a:solidFill>
                <a:srgbClr val="FF0000"/>
              </a:solidFill>
            </a:endParaRPr>
          </a:p>
        </p:txBody>
      </p:sp>
    </p:spTree>
    <p:extLst>
      <p:ext uri="{BB962C8B-B14F-4D97-AF65-F5344CB8AC3E}">
        <p14:creationId xmlns:p14="http://schemas.microsoft.com/office/powerpoint/2010/main" val="607044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dirty="0">
                <a:solidFill>
                  <a:schemeClr val="accent1"/>
                </a:solidFill>
              </a:rPr>
              <a:t>المضاعفات</a:t>
            </a:r>
            <a:br>
              <a:rPr lang="ar-SY" dirty="0">
                <a:solidFill>
                  <a:schemeClr val="accent1"/>
                </a:solidFill>
              </a:rPr>
            </a:br>
            <a:endParaRPr lang="ar-SY" dirty="0">
              <a:solidFill>
                <a:schemeClr val="accent1"/>
              </a:solidFill>
            </a:endParaRPr>
          </a:p>
        </p:txBody>
      </p:sp>
      <p:sp>
        <p:nvSpPr>
          <p:cNvPr id="3" name="عنصر نائب للمحتوى 2"/>
          <p:cNvSpPr>
            <a:spLocks noGrp="1"/>
          </p:cNvSpPr>
          <p:nvPr>
            <p:ph idx="1"/>
          </p:nvPr>
        </p:nvSpPr>
        <p:spPr/>
        <p:txBody>
          <a:bodyPr/>
          <a:lstStyle/>
          <a:p>
            <a:r>
              <a:rPr lang="ar-SY" sz="2400" dirty="0" smtClean="0"/>
              <a:t>الأشخاص </a:t>
            </a:r>
            <a:r>
              <a:rPr lang="ar-SY" sz="2400" dirty="0"/>
              <a:t>الذين يتعرضون لإصابة </a:t>
            </a:r>
            <a:r>
              <a:rPr lang="en-US" sz="2400" dirty="0"/>
              <a:t>ACL </a:t>
            </a:r>
            <a:r>
              <a:rPr lang="ar-SY" sz="2400" dirty="0"/>
              <a:t>يكون </a:t>
            </a:r>
            <a:r>
              <a:rPr lang="ar-SY" sz="2400" dirty="0" smtClean="0"/>
              <a:t>أكثر عرضة </a:t>
            </a:r>
            <a:r>
              <a:rPr lang="ar-SY" sz="2400" dirty="0"/>
              <a:t>لخطر </a:t>
            </a:r>
            <a:r>
              <a:rPr lang="ar-SY" sz="2400" dirty="0" smtClean="0"/>
              <a:t>يؤدي </a:t>
            </a:r>
            <a:r>
              <a:rPr lang="ar-SY" sz="2400" dirty="0"/>
              <a:t>إلى تطور الإصابة بالفُصال </a:t>
            </a:r>
            <a:r>
              <a:rPr lang="ar-SY" sz="2400" dirty="0" smtClean="0"/>
              <a:t>العظمي (الداء </a:t>
            </a:r>
            <a:r>
              <a:rPr lang="ar-SY" sz="2400" dirty="0" err="1" smtClean="0"/>
              <a:t>التنكسي</a:t>
            </a:r>
            <a:r>
              <a:rPr lang="ar-SY" sz="2400" dirty="0" smtClean="0"/>
              <a:t>) </a:t>
            </a:r>
            <a:r>
              <a:rPr lang="ar-SY" sz="2400" dirty="0"/>
              <a:t>في </a:t>
            </a:r>
            <a:r>
              <a:rPr lang="ar-SY" sz="2400" dirty="0" err="1" smtClean="0"/>
              <a:t>الركبة.وتزداد</a:t>
            </a:r>
            <a:r>
              <a:rPr lang="ar-SY" sz="2400" dirty="0" smtClean="0"/>
              <a:t> نسبة حدوث التنكس بوجود أذية غضروف هلالي مرافقة</a:t>
            </a:r>
          </a:p>
          <a:p>
            <a:r>
              <a:rPr lang="ar-SY" sz="2400" dirty="0" smtClean="0"/>
              <a:t> </a:t>
            </a:r>
            <a:r>
              <a:rPr lang="ar-SY" sz="2400" dirty="0"/>
              <a:t>قد يحدث التهاب المفاصل حتى إذا كنتَ قد أجريتَ جراحة لإعادة تأسيس الأربطة.</a:t>
            </a:r>
          </a:p>
          <a:p>
            <a:r>
              <a:rPr lang="ar-SY" sz="2400" dirty="0"/>
              <a:t>ويُحتَمَل أن تؤثِّر عوامل عديدة على خطر الإصابة بالتهاب المفاصل، مثل شدة الإصابة الأصلية، ووجود إصابات ذات صلة بمفصل الركبة، أو مستوى النشاط عقب العلاج.</a:t>
            </a:r>
          </a:p>
          <a:p>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97554729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Approach Considerations</a:t>
            </a:r>
            <a:br>
              <a:rPr lang="en-US" dirty="0"/>
            </a:br>
            <a:endParaRPr lang="ar-SY" dirty="0"/>
          </a:p>
        </p:txBody>
      </p:sp>
      <p:sp>
        <p:nvSpPr>
          <p:cNvPr id="3" name="عنصر نائب للمحتوى 2"/>
          <p:cNvSpPr>
            <a:spLocks noGrp="1"/>
          </p:cNvSpPr>
          <p:nvPr>
            <p:ph idx="1"/>
          </p:nvPr>
        </p:nvSpPr>
        <p:spPr>
          <a:xfrm>
            <a:off x="774551" y="2133600"/>
            <a:ext cx="10730061" cy="3777622"/>
          </a:xfrm>
        </p:spPr>
        <p:txBody>
          <a:bodyPr/>
          <a:lstStyle/>
          <a:p>
            <a:pPr algn="l"/>
            <a:r>
              <a:rPr lang="en-US" dirty="0" smtClean="0"/>
              <a:t>The </a:t>
            </a:r>
            <a:r>
              <a:rPr lang="en-US" dirty="0"/>
              <a:t>aim in treating patients with anterior cruciate ligament (ACL) injuries is </a:t>
            </a:r>
            <a:r>
              <a:rPr lang="en-US" b="1" dirty="0">
                <a:solidFill>
                  <a:srgbClr val="FF0000"/>
                </a:solidFill>
              </a:rPr>
              <a:t>to prevent recurrent instability </a:t>
            </a:r>
            <a:r>
              <a:rPr lang="en-US" dirty="0"/>
              <a:t>and associated meniscal injury. </a:t>
            </a:r>
            <a:r>
              <a:rPr lang="en-US" b="1" dirty="0">
                <a:solidFill>
                  <a:schemeClr val="accent1"/>
                </a:solidFill>
              </a:rPr>
              <a:t>Once meniscal pathology occurs, there is a much higher incidence of osteoarthritis.</a:t>
            </a:r>
          </a:p>
          <a:p>
            <a:pPr algn="l"/>
            <a:r>
              <a:rPr lang="en-US" dirty="0"/>
              <a:t>After acute injury, the major indications for surgical reconstruction are related to the degree of instability and level of activity. Activity levels can include sporting or work-related activities. Reviewing the patient profile in the history from the patient is very important in the decision-making process</a:t>
            </a:r>
          </a:p>
          <a:p>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92048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C3FFFC9-7754-4712-84C8-2A3CEFBA0B65}"/>
              </a:ext>
            </a:extLst>
          </p:cNvPr>
          <p:cNvSpPr/>
          <p:nvPr/>
        </p:nvSpPr>
        <p:spPr>
          <a:xfrm>
            <a:off x="4763" y="0"/>
            <a:ext cx="12192000" cy="6858001"/>
          </a:xfrm>
          <a:prstGeom prst="rect">
            <a:avLst/>
          </a:prstGeom>
          <a:solidFill>
            <a:srgbClr val="20D0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0EFF8325-67E2-4F34-A920-D964FC4FB415}"/>
              </a:ext>
            </a:extLst>
          </p:cNvPr>
          <p:cNvSpPr txBox="1"/>
          <p:nvPr/>
        </p:nvSpPr>
        <p:spPr>
          <a:xfrm>
            <a:off x="375013" y="749120"/>
            <a:ext cx="7123067" cy="646331"/>
          </a:xfrm>
          <a:prstGeom prst="rect">
            <a:avLst/>
          </a:prstGeom>
          <a:noFill/>
        </p:spPr>
        <p:txBody>
          <a:bodyPr wrap="square" rtlCol="0">
            <a:spAutoFit/>
          </a:bodyPr>
          <a:lstStyle/>
          <a:p>
            <a:pPr algn="ctr" defTabSz="914400"/>
            <a:r>
              <a:rPr lang="en-US" sz="3600" b="1" dirty="0">
                <a:solidFill>
                  <a:srgbClr val="FFC000"/>
                </a:solidFill>
              </a:rPr>
              <a:t> </a:t>
            </a:r>
            <a:r>
              <a:rPr lang="en-US" sz="3600" b="1" dirty="0">
                <a:solidFill>
                  <a:srgbClr val="C00000"/>
                </a:solidFill>
              </a:rPr>
              <a:t>How can ACL tear be treated ?</a:t>
            </a:r>
          </a:p>
        </p:txBody>
      </p:sp>
      <p:sp>
        <p:nvSpPr>
          <p:cNvPr id="8" name="TextBox 7">
            <a:extLst>
              <a:ext uri="{FF2B5EF4-FFF2-40B4-BE49-F238E27FC236}">
                <a16:creationId xmlns:a16="http://schemas.microsoft.com/office/drawing/2014/main" xmlns="" id="{C8A5D54B-368C-4B71-AE2D-435CA2E1419E}"/>
              </a:ext>
            </a:extLst>
          </p:cNvPr>
          <p:cNvSpPr txBox="1"/>
          <p:nvPr/>
        </p:nvSpPr>
        <p:spPr>
          <a:xfrm>
            <a:off x="375013" y="1858806"/>
            <a:ext cx="8092712" cy="3970318"/>
          </a:xfrm>
          <a:prstGeom prst="rect">
            <a:avLst/>
          </a:prstGeom>
          <a:solidFill>
            <a:schemeClr val="accent1">
              <a:lumMod val="85000"/>
            </a:schemeClr>
          </a:solidFill>
          <a:ln>
            <a:noFill/>
          </a:ln>
          <a:effectLst/>
          <a:scene3d>
            <a:camera prst="orthographicFront">
              <a:rot lat="0" lon="0" rev="0"/>
            </a:camera>
            <a:lightRig rig="contrasting" dir="t">
              <a:rot lat="0" lon="0" rev="7800000"/>
            </a:lightRig>
          </a:scene3d>
          <a:sp3d>
            <a:bevelT w="139700" h="139700"/>
          </a:sp3d>
        </p:spPr>
        <p:txBody>
          <a:bodyPr wrap="square" rtlCol="0" anchor="b">
            <a:spAutoFit/>
          </a:bodyPr>
          <a:lstStyle/>
          <a:p>
            <a:pPr algn="just" defTabSz="914400"/>
            <a:r>
              <a:rPr lang="en-US" sz="2800" b="1" dirty="0">
                <a:solidFill>
                  <a:srgbClr val="00B050"/>
                </a:solidFill>
              </a:rPr>
              <a:t>ACL can be treated </a:t>
            </a:r>
            <a:r>
              <a:rPr lang="en-US" sz="3200" b="1" dirty="0">
                <a:solidFill>
                  <a:srgbClr val="FF0000"/>
                </a:solidFill>
              </a:rPr>
              <a:t>non surgically</a:t>
            </a:r>
            <a:r>
              <a:rPr lang="en-US" sz="3200" b="1" dirty="0">
                <a:solidFill>
                  <a:srgbClr val="92D050"/>
                </a:solidFill>
              </a:rPr>
              <a:t> </a:t>
            </a:r>
            <a:r>
              <a:rPr lang="en-US" sz="2800" b="1" dirty="0">
                <a:solidFill>
                  <a:srgbClr val="00B050"/>
                </a:solidFill>
              </a:rPr>
              <a:t>with strengthening &amp; rehabilitation</a:t>
            </a:r>
            <a:r>
              <a:rPr lang="en-US" sz="2800" b="1" dirty="0">
                <a:solidFill>
                  <a:srgbClr val="595959"/>
                </a:solidFill>
              </a:rPr>
              <a:t>. Done incase the ACL is not completely torn &amp; the patient is not into rigorous physical activity.</a:t>
            </a:r>
          </a:p>
          <a:p>
            <a:pPr algn="just" defTabSz="914400"/>
            <a:endParaRPr lang="en-US" sz="2800" b="1" dirty="0">
              <a:solidFill>
                <a:srgbClr val="595959"/>
              </a:solidFill>
            </a:endParaRPr>
          </a:p>
          <a:p>
            <a:pPr algn="just" defTabSz="914400"/>
            <a:r>
              <a:rPr lang="en-US" sz="2800" b="1" dirty="0">
                <a:solidFill>
                  <a:srgbClr val="00B050"/>
                </a:solidFill>
              </a:rPr>
              <a:t>ACL surgery is a complex operation that requires expertise in the field of Orthopedic &amp; Sports medicine. </a:t>
            </a:r>
          </a:p>
          <a:p>
            <a:pPr algn="just" defTabSz="914400"/>
            <a:endParaRPr lang="en-US" sz="2400" b="1" dirty="0">
              <a:solidFill>
                <a:srgbClr val="FFFFFF"/>
              </a:solidFill>
            </a:endParaRPr>
          </a:p>
        </p:txBody>
      </p:sp>
      <p:pic>
        <p:nvPicPr>
          <p:cNvPr id="22" name="Picture 21">
            <a:extLst>
              <a:ext uri="{FF2B5EF4-FFF2-40B4-BE49-F238E27FC236}">
                <a16:creationId xmlns:a16="http://schemas.microsoft.com/office/drawing/2014/main" xmlns="" id="{857B6A77-68A1-48B6-8734-9621525E146A}"/>
              </a:ext>
            </a:extLst>
          </p:cNvPr>
          <p:cNvPicPr>
            <a:picLocks noChangeAspect="1"/>
          </p:cNvPicPr>
          <p:nvPr/>
        </p:nvPicPr>
        <p:blipFill rotWithShape="1">
          <a:blip r:embed="rId2">
            <a:extLst>
              <a:ext uri="{28A0092B-C50C-407E-A947-70E740481C1C}">
                <a14:useLocalDpi xmlns:a14="http://schemas.microsoft.com/office/drawing/2010/main" val="0"/>
              </a:ext>
            </a:extLst>
          </a:blip>
          <a:srcRect l="66638" t="6368" b="6370"/>
          <a:stretch/>
        </p:blipFill>
        <p:spPr>
          <a:xfrm>
            <a:off x="8472488" y="-14288"/>
            <a:ext cx="3724275" cy="6886576"/>
          </a:xfrm>
          <a:prstGeom prst="rect">
            <a:avLst/>
          </a:prstGeom>
        </p:spPr>
      </p:pic>
      <p:sp>
        <p:nvSpPr>
          <p:cNvPr id="24" name="Rectangle 23">
            <a:extLst>
              <a:ext uri="{FF2B5EF4-FFF2-40B4-BE49-F238E27FC236}">
                <a16:creationId xmlns:a16="http://schemas.microsoft.com/office/drawing/2014/main" xmlns="" id="{DAE3AE41-8B2E-4F0D-9297-4D8EAF34CF78}"/>
              </a:ext>
            </a:extLst>
          </p:cNvPr>
          <p:cNvSpPr/>
          <p:nvPr/>
        </p:nvSpPr>
        <p:spPr>
          <a:xfrm>
            <a:off x="-4763" y="2371722"/>
            <a:ext cx="907732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Rectangle 1">
            <a:extLst>
              <a:ext uri="{FF2B5EF4-FFF2-40B4-BE49-F238E27FC236}">
                <a16:creationId xmlns:a16="http://schemas.microsoft.com/office/drawing/2014/main" xmlns="" id="{5965ADE2-5371-429B-8496-F1DBCE62E6C1}"/>
              </a:ext>
            </a:extLst>
          </p:cNvPr>
          <p:cNvSpPr/>
          <p:nvPr/>
        </p:nvSpPr>
        <p:spPr>
          <a:xfrm>
            <a:off x="9201150" y="1623685"/>
            <a:ext cx="2857500" cy="3576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pic>
        <p:nvPicPr>
          <p:cNvPr id="6" name="Picture 5">
            <a:extLst>
              <a:ext uri="{FF2B5EF4-FFF2-40B4-BE49-F238E27FC236}">
                <a16:creationId xmlns:a16="http://schemas.microsoft.com/office/drawing/2014/main" xmlns="" id="{3F5BC766-9C42-48F0-9027-14ED3A8DC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424" y="1167218"/>
            <a:ext cx="2224682" cy="4763678"/>
          </a:xfrm>
          <a:prstGeom prst="rect">
            <a:avLst/>
          </a:prstGeom>
        </p:spPr>
      </p:pic>
      <p:sp>
        <p:nvSpPr>
          <p:cNvPr id="4" name="عنصر نائب للتذييل 3"/>
          <p:cNvSpPr>
            <a:spLocks noGrp="1"/>
          </p:cNvSpPr>
          <p:nvPr>
            <p:ph type="ftr" sz="quarter" idx="11"/>
          </p:nvPr>
        </p:nvSpPr>
        <p:spPr/>
        <p:txBody>
          <a:bodyPr/>
          <a:lstStyle/>
          <a:p>
            <a:r>
              <a:rPr lang="ar-SY" smtClean="0">
                <a:solidFill>
                  <a:srgbClr val="595959">
                    <a:tint val="75000"/>
                  </a:srgbClr>
                </a:solidFill>
              </a:rPr>
              <a:t>المؤتمر الدولي الطبي الثالث - جامعة حماه -2021 د. عبد الله العبد الله</a:t>
            </a:r>
            <a:endParaRPr lang="en-US">
              <a:solidFill>
                <a:srgbClr val="595959">
                  <a:tint val="75000"/>
                </a:srgbClr>
              </a:solidFill>
            </a:endParaRPr>
          </a:p>
        </p:txBody>
      </p:sp>
    </p:spTree>
    <p:extLst>
      <p:ext uri="{BB962C8B-B14F-4D97-AF65-F5344CB8AC3E}">
        <p14:creationId xmlns:p14="http://schemas.microsoft.com/office/powerpoint/2010/main" val="2942588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0767" y="624110"/>
            <a:ext cx="5927465" cy="526958"/>
          </a:xfrm>
          <a:noFill/>
        </p:spPr>
        <p:txBody>
          <a:bodyPr>
            <a:normAutofit fontScale="90000"/>
          </a:bodyPr>
          <a:lstStyle/>
          <a:p>
            <a:r>
              <a:rPr lang="en-US" b="1" dirty="0">
                <a:solidFill>
                  <a:srgbClr val="FF0000"/>
                </a:solidFill>
                <a:latin typeface="proxima_nova_ltsemibold"/>
              </a:rPr>
              <a:t>Treatment</a:t>
            </a:r>
            <a:r>
              <a:rPr lang="en-US" dirty="0">
                <a:solidFill>
                  <a:schemeClr val="accent1">
                    <a:lumMod val="40000"/>
                    <a:lumOff val="60000"/>
                  </a:schemeClr>
                </a:solidFill>
                <a:latin typeface="proxima_nova_ltsemibold"/>
              </a:rPr>
              <a:t/>
            </a:r>
            <a:br>
              <a:rPr lang="en-US" dirty="0">
                <a:solidFill>
                  <a:schemeClr val="accent1">
                    <a:lumMod val="40000"/>
                    <a:lumOff val="60000"/>
                  </a:schemeClr>
                </a:solidFill>
                <a:latin typeface="proxima_nova_ltsemibold"/>
              </a:rPr>
            </a:br>
            <a:endParaRPr lang="ar-SY" dirty="0">
              <a:solidFill>
                <a:schemeClr val="accent1">
                  <a:lumMod val="40000"/>
                  <a:lumOff val="60000"/>
                </a:schemeClr>
              </a:solidFill>
            </a:endParaRPr>
          </a:p>
        </p:txBody>
      </p:sp>
      <p:sp>
        <p:nvSpPr>
          <p:cNvPr id="3" name="عنصر نائب للمحتوى 2"/>
          <p:cNvSpPr>
            <a:spLocks noGrp="1"/>
          </p:cNvSpPr>
          <p:nvPr>
            <p:ph idx="1"/>
          </p:nvPr>
        </p:nvSpPr>
        <p:spPr>
          <a:xfrm>
            <a:off x="1129554" y="1226372"/>
            <a:ext cx="5615492" cy="5631628"/>
          </a:xfrm>
        </p:spPr>
        <p:txBody>
          <a:bodyPr>
            <a:normAutofit/>
          </a:bodyPr>
          <a:lstStyle/>
          <a:p>
            <a:pPr algn="l"/>
            <a:r>
              <a:rPr lang="en-US" dirty="0" smtClean="0">
                <a:solidFill>
                  <a:srgbClr val="2A2A2A"/>
                </a:solidFill>
                <a:latin typeface="proxima_nova_rgregular"/>
              </a:rPr>
              <a:t>Treatment </a:t>
            </a:r>
            <a:r>
              <a:rPr lang="en-US" dirty="0">
                <a:solidFill>
                  <a:srgbClr val="2A2A2A"/>
                </a:solidFill>
                <a:latin typeface="proxima_nova_rgregular"/>
              </a:rPr>
              <a:t>of ACL tears ranges from conservative therapies (bracing and physical rehabilitation) to surgical ACL reconstruction.</a:t>
            </a:r>
            <a:r>
              <a:rPr lang="en-US" baseline="30000" dirty="0">
                <a:solidFill>
                  <a:srgbClr val="2A2A2A"/>
                </a:solidFill>
                <a:latin typeface="proxima_nova_rgregular"/>
              </a:rPr>
              <a:t> </a:t>
            </a:r>
            <a:r>
              <a:rPr lang="en-US" dirty="0" smtClean="0">
                <a:solidFill>
                  <a:srgbClr val="2A2A2A"/>
                </a:solidFill>
                <a:latin typeface="proxima_nova_rgregular"/>
              </a:rPr>
              <a:t>.</a:t>
            </a:r>
            <a:endParaRPr lang="en-US" dirty="0">
              <a:solidFill>
                <a:srgbClr val="2A2A2A"/>
              </a:solidFill>
              <a:latin typeface="proxima_nova_rgregular"/>
            </a:endParaRPr>
          </a:p>
          <a:p>
            <a:pPr algn="l"/>
            <a:r>
              <a:rPr lang="en-US" b="1" dirty="0">
                <a:solidFill>
                  <a:schemeClr val="accent1">
                    <a:lumMod val="60000"/>
                    <a:lumOff val="40000"/>
                  </a:schemeClr>
                </a:solidFill>
                <a:effectLst>
                  <a:outerShdw blurRad="38100" dist="38100" dir="2700000" algn="tl">
                    <a:srgbClr val="000000">
                      <a:alpha val="43137"/>
                    </a:srgbClr>
                  </a:outerShdw>
                </a:effectLst>
                <a:latin typeface="proxima_nova_rgregular"/>
              </a:rPr>
              <a:t>The patient's activity level (and expectation for activity in the future) is the most important factor guiding the choice of </a:t>
            </a:r>
            <a:r>
              <a:rPr lang="en-US" b="1" dirty="0" smtClean="0">
                <a:solidFill>
                  <a:schemeClr val="accent1">
                    <a:lumMod val="60000"/>
                    <a:lumOff val="40000"/>
                  </a:schemeClr>
                </a:solidFill>
                <a:effectLst>
                  <a:outerShdw blurRad="38100" dist="38100" dir="2700000" algn="tl">
                    <a:srgbClr val="000000">
                      <a:alpha val="43137"/>
                    </a:srgbClr>
                  </a:outerShdw>
                </a:effectLst>
                <a:latin typeface="proxima_nova_rgregular"/>
              </a:rPr>
              <a:t>treatment. </a:t>
            </a:r>
            <a:br>
              <a:rPr lang="en-US" b="1" dirty="0" smtClean="0">
                <a:solidFill>
                  <a:schemeClr val="accent1">
                    <a:lumMod val="60000"/>
                    <a:lumOff val="40000"/>
                  </a:schemeClr>
                </a:solidFill>
                <a:effectLst>
                  <a:outerShdw blurRad="38100" dist="38100" dir="2700000" algn="tl">
                    <a:srgbClr val="000000">
                      <a:alpha val="43137"/>
                    </a:srgbClr>
                  </a:outerShdw>
                </a:effectLst>
                <a:latin typeface="proxima_nova_rgregular"/>
              </a:rPr>
            </a:br>
            <a:r>
              <a:rPr lang="en-US" b="1" dirty="0" smtClean="0">
                <a:solidFill>
                  <a:schemeClr val="bg2">
                    <a:lumMod val="25000"/>
                  </a:schemeClr>
                </a:solidFill>
                <a:effectLst>
                  <a:outerShdw blurRad="38100" dist="38100" dir="2700000" algn="tl">
                    <a:srgbClr val="000000">
                      <a:alpha val="43137"/>
                    </a:srgbClr>
                  </a:outerShdw>
                </a:effectLst>
                <a:latin typeface="proxima_nova_rgregular"/>
              </a:rPr>
              <a:t>Associated </a:t>
            </a:r>
            <a:r>
              <a:rPr lang="en-US" b="1" dirty="0">
                <a:solidFill>
                  <a:schemeClr val="bg2">
                    <a:lumMod val="25000"/>
                  </a:schemeClr>
                </a:solidFill>
                <a:effectLst>
                  <a:outerShdw blurRad="38100" dist="38100" dir="2700000" algn="tl">
                    <a:srgbClr val="000000">
                      <a:alpha val="43137"/>
                    </a:srgbClr>
                  </a:outerShdw>
                </a:effectLst>
                <a:latin typeface="proxima_nova_rgregular"/>
              </a:rPr>
              <a:t>meniscal and ligamentous injuries</a:t>
            </a:r>
            <a:r>
              <a:rPr lang="en-US" b="1" dirty="0" smtClean="0">
                <a:solidFill>
                  <a:schemeClr val="bg2">
                    <a:lumMod val="25000"/>
                  </a:schemeClr>
                </a:solidFill>
                <a:effectLst>
                  <a:outerShdw blurRad="38100" dist="38100" dir="2700000" algn="tl">
                    <a:srgbClr val="000000">
                      <a:alpha val="43137"/>
                    </a:srgbClr>
                  </a:outerShdw>
                </a:effectLst>
                <a:latin typeface="proxima_nova_rgregular"/>
              </a:rPr>
              <a:t>,</a:t>
            </a:r>
            <a:br>
              <a:rPr lang="en-US" b="1" dirty="0" smtClean="0">
                <a:solidFill>
                  <a:schemeClr val="bg2">
                    <a:lumMod val="25000"/>
                  </a:schemeClr>
                </a:solidFill>
                <a:effectLst>
                  <a:outerShdw blurRad="38100" dist="38100" dir="2700000" algn="tl">
                    <a:srgbClr val="000000">
                      <a:alpha val="43137"/>
                    </a:srgbClr>
                  </a:outerShdw>
                </a:effectLst>
                <a:latin typeface="proxima_nova_rgregular"/>
              </a:rPr>
            </a:br>
            <a:r>
              <a:rPr lang="en-US" b="1" dirty="0" smtClean="0">
                <a:solidFill>
                  <a:schemeClr val="bg2">
                    <a:lumMod val="25000"/>
                  </a:schemeClr>
                </a:solidFill>
                <a:effectLst>
                  <a:outerShdw blurRad="38100" dist="38100" dir="2700000" algn="tl">
                    <a:srgbClr val="000000">
                      <a:alpha val="43137"/>
                    </a:srgbClr>
                  </a:outerShdw>
                </a:effectLst>
                <a:latin typeface="proxima_nova_rgregular"/>
              </a:rPr>
              <a:t> </a:t>
            </a:r>
            <a:r>
              <a:rPr lang="en-US" b="1" dirty="0">
                <a:solidFill>
                  <a:schemeClr val="bg2">
                    <a:lumMod val="25000"/>
                  </a:schemeClr>
                </a:solidFill>
                <a:effectLst>
                  <a:outerShdw blurRad="38100" dist="38100" dir="2700000" algn="tl">
                    <a:srgbClr val="000000">
                      <a:alpha val="43137"/>
                    </a:srgbClr>
                  </a:outerShdw>
                </a:effectLst>
                <a:latin typeface="proxima_nova_rgregular"/>
              </a:rPr>
              <a:t>the degree of laxity</a:t>
            </a:r>
            <a:r>
              <a:rPr lang="en-US" b="1" dirty="0" smtClean="0">
                <a:solidFill>
                  <a:schemeClr val="bg2">
                    <a:lumMod val="25000"/>
                  </a:schemeClr>
                </a:solidFill>
                <a:effectLst>
                  <a:outerShdw blurRad="38100" dist="38100" dir="2700000" algn="tl">
                    <a:srgbClr val="000000">
                      <a:alpha val="43137"/>
                    </a:srgbClr>
                  </a:outerShdw>
                </a:effectLst>
                <a:latin typeface="proxima_nova_rgregular"/>
              </a:rPr>
              <a:t>,</a:t>
            </a:r>
            <a:br>
              <a:rPr lang="en-US" b="1" dirty="0" smtClean="0">
                <a:solidFill>
                  <a:schemeClr val="bg2">
                    <a:lumMod val="25000"/>
                  </a:schemeClr>
                </a:solidFill>
                <a:effectLst>
                  <a:outerShdw blurRad="38100" dist="38100" dir="2700000" algn="tl">
                    <a:srgbClr val="000000">
                      <a:alpha val="43137"/>
                    </a:srgbClr>
                  </a:outerShdw>
                </a:effectLst>
                <a:latin typeface="proxima_nova_rgregular"/>
              </a:rPr>
            </a:br>
            <a:r>
              <a:rPr lang="en-US" b="1" dirty="0" smtClean="0">
                <a:solidFill>
                  <a:schemeClr val="bg2">
                    <a:lumMod val="25000"/>
                  </a:schemeClr>
                </a:solidFill>
                <a:effectLst>
                  <a:outerShdw blurRad="38100" dist="38100" dir="2700000" algn="tl">
                    <a:srgbClr val="000000">
                      <a:alpha val="43137"/>
                    </a:srgbClr>
                  </a:outerShdw>
                </a:effectLst>
                <a:latin typeface="proxima_nova_rgregular"/>
              </a:rPr>
              <a:t> </a:t>
            </a:r>
            <a:r>
              <a:rPr lang="en-US" b="1" dirty="0">
                <a:solidFill>
                  <a:schemeClr val="bg2">
                    <a:lumMod val="25000"/>
                  </a:schemeClr>
                </a:solidFill>
                <a:effectLst>
                  <a:outerShdw blurRad="38100" dist="38100" dir="2700000" algn="tl">
                    <a:srgbClr val="000000">
                      <a:alpha val="43137"/>
                    </a:srgbClr>
                  </a:outerShdw>
                </a:effectLst>
                <a:latin typeface="proxima_nova_rgregular"/>
              </a:rPr>
              <a:t>and the patient's age and willingness to pursue vigorous postoperative physical therapy are other major determinants</a:t>
            </a:r>
            <a:r>
              <a:rPr lang="en-US" dirty="0">
                <a:solidFill>
                  <a:srgbClr val="2A2A2A"/>
                </a:solidFill>
                <a:latin typeface="proxima_nova_rgregular"/>
              </a:rPr>
              <a:t>.</a:t>
            </a:r>
          </a:p>
          <a:p>
            <a:endParaRPr lang="ar-SY" dirty="0"/>
          </a:p>
        </p:txBody>
      </p:sp>
      <p:pic>
        <p:nvPicPr>
          <p:cNvPr id="4" name="صورة 3"/>
          <p:cNvPicPr>
            <a:picLocks noChangeAspect="1"/>
          </p:cNvPicPr>
          <p:nvPr/>
        </p:nvPicPr>
        <p:blipFill>
          <a:blip r:embed="rId2"/>
          <a:stretch>
            <a:fillRect/>
          </a:stretch>
        </p:blipFill>
        <p:spPr>
          <a:xfrm>
            <a:off x="6831106" y="1226373"/>
            <a:ext cx="4389120" cy="4346088"/>
          </a:xfrm>
          <a:prstGeom prst="rect">
            <a:avLst/>
          </a:prstGeom>
        </p:spPr>
      </p:pic>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7699034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40000"/>
                    <a:lumOff val="60000"/>
                  </a:schemeClr>
                </a:solidFill>
                <a:latin typeface="proxima_nova_ltsemibold"/>
              </a:rPr>
              <a:t>Treatment</a:t>
            </a:r>
            <a:endParaRPr lang="ar-SY" dirty="0"/>
          </a:p>
        </p:txBody>
      </p:sp>
      <p:sp>
        <p:nvSpPr>
          <p:cNvPr id="3" name="عنصر نائب للمحتوى 2"/>
          <p:cNvSpPr>
            <a:spLocks noGrp="1"/>
          </p:cNvSpPr>
          <p:nvPr>
            <p:ph sz="half" idx="1"/>
          </p:nvPr>
        </p:nvSpPr>
        <p:spPr>
          <a:xfrm>
            <a:off x="1237129" y="1376979"/>
            <a:ext cx="6045798" cy="4534243"/>
          </a:xfrm>
        </p:spPr>
        <p:txBody>
          <a:bodyPr>
            <a:normAutofit fontScale="92500" lnSpcReduction="10000"/>
          </a:bodyPr>
          <a:lstStyle/>
          <a:p>
            <a:pPr algn="l"/>
            <a:r>
              <a:rPr lang="en-US" dirty="0">
                <a:solidFill>
                  <a:srgbClr val="2A2A2A"/>
                </a:solidFill>
                <a:latin typeface="proxima_nova_rgregular"/>
              </a:rPr>
              <a:t>ACL graft reconstruction stabilizes the ACL-deficient knee, thus increasing the range of activities tolerated and preventing </a:t>
            </a:r>
            <a:r>
              <a:rPr lang="en-US" dirty="0" err="1">
                <a:solidFill>
                  <a:srgbClr val="2A2A2A"/>
                </a:solidFill>
                <a:latin typeface="proxima_nova_rgregular"/>
              </a:rPr>
              <a:t>reinjury</a:t>
            </a:r>
            <a:r>
              <a:rPr lang="en-US" dirty="0">
                <a:solidFill>
                  <a:srgbClr val="2A2A2A"/>
                </a:solidFill>
                <a:latin typeface="proxima_nova_rgregular"/>
              </a:rPr>
              <a:t> from repeated subluxation. </a:t>
            </a:r>
            <a:endParaRPr lang="en-US" dirty="0" smtClean="0">
              <a:solidFill>
                <a:srgbClr val="2A2A2A"/>
              </a:solidFill>
              <a:latin typeface="proxima_nova_rgregular"/>
            </a:endParaRPr>
          </a:p>
          <a:p>
            <a:pPr algn="l"/>
            <a:r>
              <a:rPr lang="en-US" dirty="0" smtClean="0">
                <a:solidFill>
                  <a:srgbClr val="2A2A2A"/>
                </a:solidFill>
                <a:latin typeface="proxima_nova_rgregular"/>
              </a:rPr>
              <a:t>ACL </a:t>
            </a:r>
            <a:r>
              <a:rPr lang="en-US" dirty="0">
                <a:solidFill>
                  <a:srgbClr val="2A2A2A"/>
                </a:solidFill>
                <a:latin typeface="proxima_nova_rgregular"/>
              </a:rPr>
              <a:t>reconstruction, </a:t>
            </a:r>
            <a:r>
              <a:rPr lang="en-US" dirty="0">
                <a:solidFill>
                  <a:schemeClr val="accent6">
                    <a:lumMod val="75000"/>
                  </a:schemeClr>
                </a:solidFill>
                <a:effectLst>
                  <a:outerShdw blurRad="38100" dist="38100" dir="2700000" algn="tl">
                    <a:srgbClr val="000000">
                      <a:alpha val="43137"/>
                    </a:srgbClr>
                  </a:outerShdw>
                </a:effectLst>
                <a:latin typeface="OCR A Extended" panose="02010509020102010303" pitchFamily="50" charset="0"/>
              </a:rPr>
              <a:t>however, has not been proven definitively to prevent long-term osteoarthritic deterioration</a:t>
            </a:r>
            <a:r>
              <a:rPr lang="en-US" dirty="0">
                <a:solidFill>
                  <a:srgbClr val="2A2A2A"/>
                </a:solidFill>
                <a:latin typeface="proxima_nova_rgregular"/>
              </a:rPr>
              <a:t>.</a:t>
            </a:r>
            <a:r>
              <a:rPr lang="en-US" baseline="30000" dirty="0">
                <a:solidFill>
                  <a:srgbClr val="2A2A2A"/>
                </a:solidFill>
                <a:latin typeface="proxima_nova_rgregular"/>
              </a:rPr>
              <a:t> </a:t>
            </a:r>
            <a:endParaRPr lang="en-US" baseline="30000" dirty="0" smtClean="0">
              <a:solidFill>
                <a:srgbClr val="2A2A2A"/>
              </a:solidFill>
              <a:latin typeface="proxima_nova_rgregular"/>
            </a:endParaRPr>
          </a:p>
          <a:p>
            <a:pPr algn="l"/>
            <a:r>
              <a:rPr lang="en-US" baseline="30000" dirty="0">
                <a:solidFill>
                  <a:srgbClr val="2A2A2A"/>
                </a:solidFill>
                <a:latin typeface="proxima_nova_rgregular"/>
              </a:rPr>
              <a:t> </a:t>
            </a:r>
            <a:r>
              <a:rPr lang="en-US" dirty="0">
                <a:solidFill>
                  <a:srgbClr val="2A2A2A"/>
                </a:solidFill>
                <a:latin typeface="proxima_nova_rgregular"/>
              </a:rPr>
              <a:t> </a:t>
            </a:r>
            <a:r>
              <a:rPr lang="en-US" dirty="0" smtClean="0">
                <a:solidFill>
                  <a:srgbClr val="00B050"/>
                </a:solidFill>
                <a:latin typeface="proxima_nova_rgregular"/>
              </a:rPr>
              <a:t>ACL </a:t>
            </a:r>
            <a:r>
              <a:rPr lang="en-US" dirty="0">
                <a:solidFill>
                  <a:srgbClr val="00B050"/>
                </a:solidFill>
                <a:latin typeface="proxima_nova_rgregular"/>
              </a:rPr>
              <a:t>reconstruction is typically delayed several weeks or months until swelling has subsided and range of motion is restored</a:t>
            </a:r>
            <a:r>
              <a:rPr lang="en-US" dirty="0">
                <a:solidFill>
                  <a:srgbClr val="2A2A2A"/>
                </a:solidFill>
                <a:latin typeface="proxima_nova_rgregular"/>
              </a:rPr>
              <a:t>. </a:t>
            </a:r>
            <a:endParaRPr lang="en-US" dirty="0" smtClean="0">
              <a:solidFill>
                <a:srgbClr val="2A2A2A"/>
              </a:solidFill>
              <a:latin typeface="proxima_nova_rgregular"/>
            </a:endParaRPr>
          </a:p>
          <a:p>
            <a:pPr algn="l"/>
            <a:r>
              <a:rPr lang="en-US" dirty="0" smtClean="0">
                <a:solidFill>
                  <a:srgbClr val="C00000"/>
                </a:solidFill>
                <a:latin typeface="proxima_nova_rgregular"/>
              </a:rPr>
              <a:t>It </a:t>
            </a:r>
            <a:r>
              <a:rPr lang="en-US" dirty="0">
                <a:solidFill>
                  <a:srgbClr val="C00000"/>
                </a:solidFill>
                <a:latin typeface="proxima_nova_rgregular"/>
              </a:rPr>
              <a:t>is purported that late surgery decreases </a:t>
            </a:r>
            <a:r>
              <a:rPr lang="en-US" dirty="0" err="1">
                <a:solidFill>
                  <a:srgbClr val="C00000"/>
                </a:solidFill>
                <a:latin typeface="proxima_nova_rgregular"/>
              </a:rPr>
              <a:t>postprocedural</a:t>
            </a:r>
            <a:r>
              <a:rPr lang="en-US" dirty="0">
                <a:solidFill>
                  <a:srgbClr val="C00000"/>
                </a:solidFill>
                <a:latin typeface="proxima_nova_rgregular"/>
              </a:rPr>
              <a:t> </a:t>
            </a:r>
            <a:r>
              <a:rPr lang="en-US" b="1" dirty="0">
                <a:solidFill>
                  <a:srgbClr val="C00000"/>
                </a:solidFill>
                <a:latin typeface="proxima_nova_rgregular"/>
              </a:rPr>
              <a:t>stiffness</a:t>
            </a:r>
            <a:r>
              <a:rPr lang="en-US" dirty="0">
                <a:solidFill>
                  <a:srgbClr val="2A2A2A"/>
                </a:solidFill>
                <a:latin typeface="proxima_nova_rgregular"/>
              </a:rPr>
              <a:t>; </a:t>
            </a:r>
            <a:endParaRPr lang="en-US" dirty="0" smtClean="0">
              <a:solidFill>
                <a:srgbClr val="2A2A2A"/>
              </a:solidFill>
              <a:latin typeface="proxima_nova_rgregular"/>
            </a:endParaRPr>
          </a:p>
          <a:p>
            <a:pPr algn="l"/>
            <a:r>
              <a:rPr lang="en-US" dirty="0" smtClean="0">
                <a:solidFill>
                  <a:srgbClr val="002060"/>
                </a:solidFill>
                <a:latin typeface="proxima_nova_rgregular"/>
              </a:rPr>
              <a:t>however</a:t>
            </a:r>
            <a:r>
              <a:rPr lang="en-US" dirty="0">
                <a:solidFill>
                  <a:srgbClr val="002060"/>
                </a:solidFill>
                <a:latin typeface="proxima_nova_rgregular"/>
              </a:rPr>
              <a:t>, the effect on long-term outcomes is less clear</a:t>
            </a:r>
            <a:r>
              <a:rPr lang="en-US" dirty="0">
                <a:solidFill>
                  <a:srgbClr val="2A2A2A"/>
                </a:solidFill>
                <a:latin typeface="proxima_nova_rgregular"/>
              </a:rPr>
              <a:t>.</a:t>
            </a:r>
            <a:r>
              <a:rPr lang="en-US" baseline="30000" dirty="0">
                <a:solidFill>
                  <a:srgbClr val="2A2A2A"/>
                </a:solidFill>
                <a:latin typeface="proxima_nova_rgregular"/>
              </a:rPr>
              <a:t> </a:t>
            </a:r>
            <a:endParaRPr lang="en-US" baseline="30000" dirty="0" smtClean="0">
              <a:solidFill>
                <a:srgbClr val="2A2A2A"/>
              </a:solidFill>
              <a:latin typeface="proxima_nova_rgregular"/>
            </a:endParaRPr>
          </a:p>
          <a:p>
            <a:pPr algn="l"/>
            <a:r>
              <a:rPr lang="en-US" dirty="0" smtClean="0">
                <a:solidFill>
                  <a:srgbClr val="002060"/>
                </a:solidFill>
                <a:latin typeface="proxima_nova_rgregular"/>
              </a:rPr>
              <a:t>Longer </a:t>
            </a:r>
            <a:r>
              <a:rPr lang="en-US" dirty="0">
                <a:solidFill>
                  <a:srgbClr val="002060"/>
                </a:solidFill>
                <a:latin typeface="proxima_nova_rgregular"/>
              </a:rPr>
              <a:t>delays before surgery (&gt;1 year) have been associated with an </a:t>
            </a:r>
            <a:r>
              <a:rPr lang="en-US" b="1" dirty="0">
                <a:solidFill>
                  <a:srgbClr val="C00000"/>
                </a:solidFill>
                <a:latin typeface="proxima_nova_rgregular"/>
              </a:rPr>
              <a:t>increasing</a:t>
            </a:r>
            <a:r>
              <a:rPr lang="en-US" dirty="0">
                <a:solidFill>
                  <a:srgbClr val="2A2A2A"/>
                </a:solidFill>
                <a:latin typeface="proxima_nova_rgregular"/>
              </a:rPr>
              <a:t> </a:t>
            </a:r>
            <a:r>
              <a:rPr lang="en-US" dirty="0">
                <a:solidFill>
                  <a:srgbClr val="002060"/>
                </a:solidFill>
                <a:latin typeface="proxima_nova_rgregular"/>
              </a:rPr>
              <a:t>incidence of various internal derangements, especially medial meniscal tears.</a:t>
            </a:r>
            <a:r>
              <a:rPr lang="en-US" baseline="30000" dirty="0">
                <a:solidFill>
                  <a:srgbClr val="002060"/>
                </a:solidFill>
                <a:latin typeface="proxima_nova_rgregular"/>
              </a:rPr>
              <a:t> </a:t>
            </a:r>
            <a:endParaRPr lang="ar-SY" dirty="0">
              <a:solidFill>
                <a:srgbClr val="002060"/>
              </a:solidFill>
            </a:endParaRPr>
          </a:p>
        </p:txBody>
      </p:sp>
      <p:pic>
        <p:nvPicPr>
          <p:cNvPr id="5" name="عنصر نائب للمحتوى 4"/>
          <p:cNvPicPr>
            <a:picLocks noGrp="1" noChangeAspect="1"/>
          </p:cNvPicPr>
          <p:nvPr>
            <p:ph sz="half" idx="2"/>
          </p:nvPr>
        </p:nvPicPr>
        <p:blipFill>
          <a:blip r:embed="rId2"/>
          <a:stretch>
            <a:fillRect/>
          </a:stretch>
        </p:blipFill>
        <p:spPr>
          <a:xfrm>
            <a:off x="7444292" y="1376978"/>
            <a:ext cx="3265217" cy="4292301"/>
          </a:xfrm>
          <a:prstGeom prst="rect">
            <a:avLst/>
          </a:prstGeom>
        </p:spPr>
      </p:pic>
      <p:sp>
        <p:nvSpPr>
          <p:cNvPr id="6" name="عنصر نائب للتذييل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333012772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ar-SY" dirty="0" smtClean="0"/>
              <a:t>مضادات استطباب الجراحة</a:t>
            </a:r>
            <a:endParaRPr lang="ar-SY" dirty="0"/>
          </a:p>
        </p:txBody>
      </p:sp>
      <p:sp>
        <p:nvSpPr>
          <p:cNvPr id="7" name="عنصر نائب للمحتوى 6"/>
          <p:cNvSpPr>
            <a:spLocks noGrp="1"/>
          </p:cNvSpPr>
          <p:nvPr>
            <p:ph idx="1"/>
          </p:nvPr>
        </p:nvSpPr>
        <p:spPr>
          <a:xfrm>
            <a:off x="935915" y="2133600"/>
            <a:ext cx="10568697" cy="3777622"/>
          </a:xfrm>
        </p:spPr>
        <p:txBody>
          <a:bodyPr>
            <a:normAutofit fontScale="92500" lnSpcReduction="20000"/>
          </a:bodyPr>
          <a:lstStyle/>
          <a:p>
            <a:pPr algn="l"/>
            <a:r>
              <a:rPr lang="en-US" sz="1900" b="1" dirty="0"/>
              <a:t>Surgical contraindications are limited and include the following:</a:t>
            </a:r>
          </a:p>
          <a:p>
            <a:pPr algn="l" rtl="0"/>
            <a:r>
              <a:rPr lang="en-US" dirty="0"/>
              <a:t>Active </a:t>
            </a:r>
            <a:r>
              <a:rPr lang="en-US" dirty="0" smtClean="0"/>
              <a:t>infection</a:t>
            </a:r>
            <a:r>
              <a:rPr lang="ar-SY" dirty="0" smtClean="0"/>
              <a:t>الانتان </a:t>
            </a:r>
            <a:endParaRPr lang="en-US" dirty="0"/>
          </a:p>
          <a:p>
            <a:pPr algn="l" rtl="0"/>
            <a:r>
              <a:rPr lang="en-US" dirty="0"/>
              <a:t>Soft-tissue </a:t>
            </a:r>
            <a:r>
              <a:rPr lang="en-US" dirty="0" smtClean="0"/>
              <a:t>abrasion </a:t>
            </a:r>
            <a:r>
              <a:rPr lang="ar-SY" dirty="0" smtClean="0"/>
              <a:t>تأذي الانسجة الرخوة</a:t>
            </a:r>
            <a:endParaRPr lang="en-US" dirty="0"/>
          </a:p>
          <a:p>
            <a:pPr algn="l" rtl="0"/>
            <a:r>
              <a:rPr lang="en-US" dirty="0"/>
              <a:t>Patient reluctance to participate in the complex rehabilitation </a:t>
            </a:r>
            <a:r>
              <a:rPr lang="en-US" dirty="0" smtClean="0"/>
              <a:t>required</a:t>
            </a:r>
            <a:r>
              <a:rPr lang="ar-SY" dirty="0" smtClean="0"/>
              <a:t>رفض المريض اجراء علاج فيزيائي وهو اجراء هام ومعقد يحتاج يد خبيرة</a:t>
            </a:r>
            <a:endParaRPr lang="en-US" dirty="0"/>
          </a:p>
          <a:p>
            <a:pPr algn="l" rtl="0"/>
            <a:r>
              <a:rPr lang="en-US" b="1" dirty="0">
                <a:solidFill>
                  <a:schemeClr val="tx1"/>
                </a:solidFill>
                <a:effectLst>
                  <a:outerShdw blurRad="38100" dist="38100" dir="2700000" algn="tl">
                    <a:srgbClr val="000000">
                      <a:alpha val="43137"/>
                    </a:srgbClr>
                  </a:outerShdw>
                </a:effectLst>
              </a:rPr>
              <a:t>However, </a:t>
            </a:r>
            <a:r>
              <a:rPr lang="en-US" b="1" dirty="0">
                <a:solidFill>
                  <a:srgbClr val="C00000"/>
                </a:solidFill>
                <a:effectLst>
                  <a:outerShdw blurRad="38100" dist="38100" dir="2700000" algn="tl">
                    <a:srgbClr val="000000">
                      <a:alpha val="43137"/>
                    </a:srgbClr>
                  </a:outerShdw>
                </a:effectLst>
              </a:rPr>
              <a:t>relative</a:t>
            </a:r>
            <a:r>
              <a:rPr lang="en-US" b="1" dirty="0">
                <a:solidFill>
                  <a:schemeClr val="tx1"/>
                </a:solidFill>
                <a:effectLst>
                  <a:outerShdw blurRad="38100" dist="38100" dir="2700000" algn="tl">
                    <a:srgbClr val="000000">
                      <a:alpha val="43137"/>
                    </a:srgbClr>
                  </a:outerShdw>
                </a:effectLst>
              </a:rPr>
              <a:t> contraindications are common and include the following:</a:t>
            </a:r>
          </a:p>
          <a:p>
            <a:pPr algn="l" rtl="0"/>
            <a:r>
              <a:rPr lang="en-US" dirty="0"/>
              <a:t>Patient is less than 2 weeks from </a:t>
            </a:r>
            <a:r>
              <a:rPr lang="en-US" dirty="0" smtClean="0"/>
              <a:t>injury  </a:t>
            </a:r>
            <a:r>
              <a:rPr lang="ar-SY" dirty="0" smtClean="0"/>
              <a:t>أذية لم يمض عليها أكثر من أسبوعين</a:t>
            </a:r>
            <a:endParaRPr lang="en-US" dirty="0"/>
          </a:p>
          <a:p>
            <a:pPr algn="l" rtl="0"/>
            <a:r>
              <a:rPr lang="en-US" dirty="0"/>
              <a:t>Low activity </a:t>
            </a:r>
            <a:r>
              <a:rPr lang="en-US" dirty="0" smtClean="0"/>
              <a:t>levels</a:t>
            </a:r>
            <a:r>
              <a:rPr lang="ar-SY" dirty="0" smtClean="0"/>
              <a:t> </a:t>
            </a:r>
            <a:r>
              <a:rPr lang="ar-SA" dirty="0" smtClean="0"/>
              <a:t>مستويات نشاط منخفضة </a:t>
            </a:r>
            <a:endParaRPr lang="en-US" dirty="0"/>
          </a:p>
          <a:p>
            <a:pPr algn="l" rtl="0"/>
            <a:r>
              <a:rPr lang="en-US" dirty="0"/>
              <a:t>Preexisting </a:t>
            </a:r>
            <a:r>
              <a:rPr lang="en-US" dirty="0" smtClean="0"/>
              <a:t>osteoarthrosis   </a:t>
            </a:r>
            <a:r>
              <a:rPr lang="ar-SY" dirty="0" smtClean="0"/>
              <a:t>فصال عظمي موجود مسبقا</a:t>
            </a:r>
            <a:endParaRPr lang="en-US" dirty="0"/>
          </a:p>
          <a:p>
            <a:pPr algn="l" rtl="0"/>
            <a:r>
              <a:rPr lang="en-US" dirty="0"/>
              <a:t>Skeletal </a:t>
            </a:r>
            <a:r>
              <a:rPr lang="en-US" dirty="0" smtClean="0"/>
              <a:t>immaturity </a:t>
            </a:r>
            <a:r>
              <a:rPr lang="ar-SY" dirty="0" smtClean="0"/>
              <a:t>عدم نضج الهيكل العظمي</a:t>
            </a:r>
            <a:endParaRPr lang="en-US" dirty="0"/>
          </a:p>
          <a:p>
            <a:pPr algn="l" rtl="0"/>
            <a:r>
              <a:rPr lang="en-US" dirty="0"/>
              <a:t>Inflammatory </a:t>
            </a:r>
            <a:r>
              <a:rPr lang="en-US" dirty="0" err="1" smtClean="0"/>
              <a:t>arthropathy</a:t>
            </a:r>
            <a:r>
              <a:rPr lang="en-US" dirty="0" smtClean="0"/>
              <a:t>   </a:t>
            </a:r>
            <a:r>
              <a:rPr lang="ar-SY" dirty="0" smtClean="0"/>
              <a:t>اعتلال مفاصل التهابي</a:t>
            </a:r>
            <a:endParaRPr lang="en-US" dirty="0"/>
          </a:p>
          <a:p>
            <a:pPr algn="l"/>
            <a:endParaRPr lang="ar-SY" dirty="0"/>
          </a:p>
        </p:txBody>
      </p:sp>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36720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dirty="0" smtClean="0"/>
              <a:t>العلاج الجراحي </a:t>
            </a:r>
            <a:br>
              <a:rPr lang="ar-SY" dirty="0" smtClean="0"/>
            </a:br>
            <a:endParaRPr lang="ar-SY" dirty="0"/>
          </a:p>
        </p:txBody>
      </p:sp>
      <p:sp>
        <p:nvSpPr>
          <p:cNvPr id="5" name="عنصر نائب للمحتوى 4"/>
          <p:cNvSpPr>
            <a:spLocks noGrp="1"/>
          </p:cNvSpPr>
          <p:nvPr>
            <p:ph sz="half" idx="2"/>
          </p:nvPr>
        </p:nvSpPr>
        <p:spPr>
          <a:xfrm>
            <a:off x="9079453" y="2126222"/>
            <a:ext cx="2425157" cy="3777622"/>
          </a:xfrm>
        </p:spPr>
        <p:txBody>
          <a:bodyPr/>
          <a:lstStyle/>
          <a:p>
            <a:r>
              <a:rPr lang="ar-SY" dirty="0"/>
              <a:t>يمكن استعمال طعوم عظمية وترية او استعمال طعوم وترية </a:t>
            </a:r>
            <a:r>
              <a:rPr lang="ar-SY" dirty="0" err="1"/>
              <a:t>وترية</a:t>
            </a:r>
            <a:r>
              <a:rPr lang="ar-SY" dirty="0"/>
              <a:t> مع </a:t>
            </a:r>
            <a:r>
              <a:rPr lang="ar-SY" dirty="0" err="1"/>
              <a:t>التبيت</a:t>
            </a:r>
            <a:r>
              <a:rPr lang="ar-SY" dirty="0"/>
              <a:t> ببراغي ومسامير ممتصة وغير ممتصة يعود ذلك لتقدير الجراح </a:t>
            </a:r>
            <a:r>
              <a:rPr lang="ar-SY" dirty="0" smtClean="0"/>
              <a:t>وخبرته ولك طريقة مؤيديها ولهم في ذلك حجتهم</a:t>
            </a:r>
            <a:endParaRPr lang="ar-SY" dirty="0"/>
          </a:p>
        </p:txBody>
      </p:sp>
      <p:pic>
        <p:nvPicPr>
          <p:cNvPr id="3" name="صورة 2"/>
          <p:cNvPicPr>
            <a:picLocks noChangeAspect="1"/>
          </p:cNvPicPr>
          <p:nvPr/>
        </p:nvPicPr>
        <p:blipFill>
          <a:blip r:embed="rId2"/>
          <a:stretch>
            <a:fillRect/>
          </a:stretch>
        </p:blipFill>
        <p:spPr>
          <a:xfrm>
            <a:off x="2159096" y="1789482"/>
            <a:ext cx="3951246" cy="4025203"/>
          </a:xfrm>
          <a:prstGeom prst="rect">
            <a:avLst/>
          </a:prstGeom>
        </p:spPr>
      </p:pic>
      <p:pic>
        <p:nvPicPr>
          <p:cNvPr id="6" name="صورة 5"/>
          <p:cNvPicPr>
            <a:picLocks noChangeAspect="1"/>
          </p:cNvPicPr>
          <p:nvPr/>
        </p:nvPicPr>
        <p:blipFill>
          <a:blip r:embed="rId3"/>
          <a:stretch>
            <a:fillRect/>
          </a:stretch>
        </p:blipFill>
        <p:spPr>
          <a:xfrm>
            <a:off x="6221953" y="2798968"/>
            <a:ext cx="2857500" cy="1600200"/>
          </a:xfrm>
          <a:prstGeom prst="rect">
            <a:avLst/>
          </a:prstGeom>
        </p:spPr>
      </p:pic>
      <p:sp>
        <p:nvSpPr>
          <p:cNvPr id="9" name="عنصر نائب للتذييل 8"/>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3977278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9132" y="624110"/>
            <a:ext cx="8911687" cy="1280890"/>
          </a:xfrm>
        </p:spPr>
        <p:txBody>
          <a:bodyPr/>
          <a:lstStyle/>
          <a:p>
            <a:pPr algn="ctr"/>
            <a:r>
              <a:rPr lang="ar-SY" dirty="0"/>
              <a:t>العلاج الجراحي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672" y="2055520"/>
            <a:ext cx="5034579" cy="3893372"/>
          </a:xfrm>
        </p:spPr>
      </p:pic>
      <p:pic>
        <p:nvPicPr>
          <p:cNvPr id="5" name="صورة 4"/>
          <p:cNvPicPr>
            <a:picLocks noChangeAspect="1"/>
          </p:cNvPicPr>
          <p:nvPr/>
        </p:nvPicPr>
        <p:blipFill>
          <a:blip r:embed="rId3"/>
          <a:stretch>
            <a:fillRect/>
          </a:stretch>
        </p:blipFill>
        <p:spPr>
          <a:xfrm>
            <a:off x="6137940" y="1904999"/>
            <a:ext cx="4602879" cy="4355951"/>
          </a:xfrm>
          <a:prstGeom prst="rect">
            <a:avLst/>
          </a:prstGeom>
        </p:spPr>
      </p:pic>
      <p:sp>
        <p:nvSpPr>
          <p:cNvPr id="6" name="عنصر نائب للتذييل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223460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7" name="عنصر نائب للمحتوى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26375" y="3727960"/>
            <a:ext cx="3697297" cy="2772973"/>
          </a:xfrm>
        </p:spPr>
      </p:pic>
      <p:pic>
        <p:nvPicPr>
          <p:cNvPr id="6" name="عنصر نائب للمحتوى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7297" y="606986"/>
            <a:ext cx="3697297" cy="2772973"/>
          </a:xfrm>
        </p:spPr>
      </p:pic>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157" y="3545395"/>
            <a:ext cx="3697297" cy="2772973"/>
          </a:xfrm>
          <a:prstGeom prst="rect">
            <a:avLst/>
          </a:prstGeom>
        </p:spPr>
      </p:pic>
    </p:spTree>
    <p:extLst>
      <p:ext uri="{BB962C8B-B14F-4D97-AF65-F5344CB8AC3E}">
        <p14:creationId xmlns:p14="http://schemas.microsoft.com/office/powerpoint/2010/main" val="158779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7" name="عنصر نائب للمحتوى 6"/>
          <p:cNvPicPr>
            <a:picLocks noGrp="1" noChangeAspect="1"/>
          </p:cNvPicPr>
          <p:nvPr>
            <p:ph sz="half" idx="1"/>
          </p:nvPr>
        </p:nvPicPr>
        <p:blipFill>
          <a:blip r:embed="rId2"/>
          <a:stretch>
            <a:fillRect/>
          </a:stretch>
        </p:blipFill>
        <p:spPr>
          <a:xfrm>
            <a:off x="2130013" y="2568324"/>
            <a:ext cx="4366247" cy="3567484"/>
          </a:xfrm>
          <a:prstGeom prst="rect">
            <a:avLst/>
          </a:prstGeom>
        </p:spPr>
      </p:pic>
      <p:pic>
        <p:nvPicPr>
          <p:cNvPr id="6" name="عنصر نائب للمحتوى 5"/>
          <p:cNvPicPr>
            <a:picLocks noGrp="1" noChangeAspect="1"/>
          </p:cNvPicPr>
          <p:nvPr>
            <p:ph sz="half" idx="2"/>
          </p:nvPr>
        </p:nvPicPr>
        <p:blipFill>
          <a:blip r:embed="rId3"/>
          <a:stretch>
            <a:fillRect/>
          </a:stretch>
        </p:blipFill>
        <p:spPr>
          <a:xfrm>
            <a:off x="7048767" y="2131279"/>
            <a:ext cx="4180449" cy="3778250"/>
          </a:xfrm>
          <a:prstGeom prst="rect">
            <a:avLst/>
          </a:prstGeom>
        </p:spPr>
      </p:pic>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7971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8911687" cy="731354"/>
          </a:xfrm>
        </p:spPr>
        <p:txBody>
          <a:bodyPr/>
          <a:lstStyle/>
          <a:p>
            <a:pPr algn="r"/>
            <a:r>
              <a:rPr lang="ar-SY" dirty="0" smtClean="0"/>
              <a:t>أذيات الرباط المتصالب الأمامي 	</a:t>
            </a:r>
            <a:endParaRPr lang="ar-SY" dirty="0"/>
          </a:p>
        </p:txBody>
      </p:sp>
      <p:sp>
        <p:nvSpPr>
          <p:cNvPr id="3" name="عنصر نائب للمحتوى 2"/>
          <p:cNvSpPr>
            <a:spLocks noGrp="1"/>
          </p:cNvSpPr>
          <p:nvPr>
            <p:ph idx="1"/>
          </p:nvPr>
        </p:nvSpPr>
        <p:spPr>
          <a:xfrm>
            <a:off x="2589212" y="1484555"/>
            <a:ext cx="8915400" cy="4426667"/>
          </a:xfrm>
        </p:spPr>
        <p:txBody>
          <a:bodyPr/>
          <a:lstStyle/>
          <a:p>
            <a:r>
              <a:rPr lang="ar-SY" b="1" dirty="0" smtClean="0">
                <a:solidFill>
                  <a:srgbClr val="FFC000"/>
                </a:solidFill>
                <a:effectLst>
                  <a:outerShdw blurRad="38100" dist="38100" dir="2700000" algn="tl">
                    <a:srgbClr val="000000">
                      <a:alpha val="43137"/>
                    </a:srgbClr>
                  </a:outerShdw>
                </a:effectLst>
              </a:rPr>
              <a:t>مقـــــــــــــــــدمــــــــة</a:t>
            </a:r>
            <a:r>
              <a:rPr lang="ar-SY" dirty="0" smtClean="0"/>
              <a:t> </a:t>
            </a:r>
          </a:p>
          <a:p>
            <a:r>
              <a:rPr lang="ar-SY" dirty="0" smtClean="0"/>
              <a:t>تعتبر أذيات الرباط المتصالب الأمامي من الأذيات الشائعة خاصة عند الرياضيين و الأشخاص ذوي الجهد العالي </a:t>
            </a:r>
          </a:p>
          <a:p>
            <a:r>
              <a:rPr lang="ar-SY" dirty="0" smtClean="0"/>
              <a:t>تترافق الأذيات بتورم وتحدد حركة المريض وإعاقة وظيفية هامة </a:t>
            </a:r>
          </a:p>
          <a:p>
            <a:r>
              <a:rPr lang="ar-SY" dirty="0" smtClean="0"/>
              <a:t>تطورت طرق التشخيص والعلاج في أذيات الرباط المتصالب الأمامي من الجراحة التقليدية إلى الجراحة بالمنظار كما اختلف نوع الطعوم و وسائل الاستجدال المستخدمة ما أثر كثيرا على ارتفاع معدلات الشفاء و العودة السريعة للعمل ونقص الإعاقة </a:t>
            </a:r>
          </a:p>
          <a:p>
            <a:r>
              <a:rPr lang="ar-SY" dirty="0" smtClean="0"/>
              <a:t>ندرس في بحثنا الوسائل التشخيصية والعلاجية بعد أن نقدم عرضا تشريحيا و عرضا عن الأسباب و كيفية الوقاية من إصابات الرباط المتصالب الأمامي </a:t>
            </a:r>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360467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850315" y="275148"/>
            <a:ext cx="9654297" cy="817415"/>
          </a:xfrm>
        </p:spPr>
        <p:txBody>
          <a:bodyPr>
            <a:normAutofit fontScale="90000"/>
          </a:bodyPr>
          <a:lstStyle/>
          <a:p>
            <a:r>
              <a:rPr lang="en-US" b="1" dirty="0">
                <a:solidFill>
                  <a:schemeClr val="accent2">
                    <a:lumMod val="75000"/>
                  </a:schemeClr>
                </a:solidFill>
              </a:rPr>
              <a:t>Postoperative Care</a:t>
            </a:r>
            <a:r>
              <a:rPr lang="en-US" dirty="0"/>
              <a:t/>
            </a:r>
            <a:br>
              <a:rPr lang="en-US" dirty="0"/>
            </a:br>
            <a:endParaRPr lang="ar-SY" dirty="0"/>
          </a:p>
        </p:txBody>
      </p:sp>
      <p:sp>
        <p:nvSpPr>
          <p:cNvPr id="7" name="عنصر نائب للمحتوى 6"/>
          <p:cNvSpPr>
            <a:spLocks noGrp="1"/>
          </p:cNvSpPr>
          <p:nvPr>
            <p:ph idx="1"/>
          </p:nvPr>
        </p:nvSpPr>
        <p:spPr>
          <a:xfrm>
            <a:off x="1140311" y="1204856"/>
            <a:ext cx="10364301" cy="4706366"/>
          </a:xfrm>
        </p:spPr>
        <p:txBody>
          <a:bodyPr>
            <a:normAutofit/>
          </a:bodyPr>
          <a:lstStyle/>
          <a:p>
            <a:pPr algn="l" rtl="0"/>
            <a:r>
              <a:rPr lang="en-US" dirty="0" smtClean="0"/>
              <a:t>In </a:t>
            </a:r>
            <a:r>
              <a:rPr lang="en-US" dirty="0"/>
              <a:t>the early postoperative period, the major </a:t>
            </a:r>
            <a:r>
              <a:rPr lang="en-US" dirty="0" smtClean="0"/>
              <a:t>considerations:</a:t>
            </a:r>
          </a:p>
          <a:p>
            <a:pPr algn="l" rtl="0"/>
            <a:r>
              <a:rPr lang="en-US" dirty="0" smtClean="0"/>
              <a:t> </a:t>
            </a:r>
            <a:r>
              <a:rPr lang="en-US" dirty="0"/>
              <a:t>relate to </a:t>
            </a:r>
            <a:r>
              <a:rPr lang="en-US" dirty="0">
                <a:solidFill>
                  <a:srgbClr val="C00000"/>
                </a:solidFill>
              </a:rPr>
              <a:t>pain management</a:t>
            </a:r>
            <a:r>
              <a:rPr lang="en-US" dirty="0"/>
              <a:t>, </a:t>
            </a:r>
            <a:endParaRPr lang="en-US" dirty="0" smtClean="0"/>
          </a:p>
          <a:p>
            <a:pPr algn="l" rtl="0"/>
            <a:r>
              <a:rPr lang="en-US" dirty="0" smtClean="0"/>
              <a:t>wound </a:t>
            </a:r>
            <a:r>
              <a:rPr lang="en-US" dirty="0"/>
              <a:t>healing, </a:t>
            </a:r>
            <a:endParaRPr lang="en-US" dirty="0" smtClean="0"/>
          </a:p>
          <a:p>
            <a:pPr algn="l" rtl="0"/>
            <a:r>
              <a:rPr lang="en-US" dirty="0" smtClean="0"/>
              <a:t>prevention </a:t>
            </a:r>
            <a:r>
              <a:rPr lang="en-US" dirty="0"/>
              <a:t>of neurovascular complications, prevention of </a:t>
            </a:r>
            <a:r>
              <a:rPr lang="en-US" dirty="0">
                <a:hlinkClick r:id="rId2"/>
              </a:rPr>
              <a:t>deep vein thrombosis</a:t>
            </a:r>
            <a:r>
              <a:rPr lang="en-US" dirty="0"/>
              <a:t> (DVT), and </a:t>
            </a:r>
            <a:r>
              <a:rPr lang="en-US" dirty="0" smtClean="0"/>
              <a:t>rehabilitation.</a:t>
            </a:r>
            <a:endParaRPr lang="en-US" dirty="0"/>
          </a:p>
          <a:p>
            <a:pPr algn="l" rtl="0"/>
            <a:r>
              <a:rPr lang="en-US" dirty="0" smtClean="0"/>
              <a:t>Adequate assessment is required to monitor the development of </a:t>
            </a:r>
            <a:r>
              <a:rPr lang="en-US" dirty="0" smtClean="0">
                <a:hlinkClick r:id="rId3"/>
              </a:rPr>
              <a:t>compartment syndrome</a:t>
            </a:r>
            <a:r>
              <a:rPr lang="en-US" dirty="0" smtClean="0"/>
              <a:t> and neurological or vascular complications. DVT in the postoperative phase also is well documented, but rare. </a:t>
            </a:r>
          </a:p>
          <a:p>
            <a:pPr algn="l" rtl="0"/>
            <a:r>
              <a:rPr lang="en-US" sz="2600" b="1" u="sng" dirty="0" smtClean="0">
                <a:solidFill>
                  <a:srgbClr val="C00000"/>
                </a:solidFill>
                <a:effectLst>
                  <a:outerShdw blurRad="38100" dist="38100" dir="2700000" algn="tl">
                    <a:srgbClr val="000000">
                      <a:alpha val="43137"/>
                    </a:srgbClr>
                  </a:outerShdw>
                </a:effectLst>
              </a:rPr>
              <a:t>Early </a:t>
            </a:r>
            <a:r>
              <a:rPr lang="en-US" sz="2600" b="1" u="sng" dirty="0">
                <a:solidFill>
                  <a:srgbClr val="C00000"/>
                </a:solidFill>
                <a:effectLst>
                  <a:outerShdw blurRad="38100" dist="38100" dir="2700000" algn="tl">
                    <a:srgbClr val="000000">
                      <a:alpha val="43137"/>
                    </a:srgbClr>
                  </a:outerShdw>
                </a:effectLst>
              </a:rPr>
              <a:t>rehabilitation </a:t>
            </a:r>
            <a:r>
              <a:rPr lang="en-US" dirty="0"/>
              <a:t>and physical therapy has been one of the greater advances in the postoperative management of ACL surgery. </a:t>
            </a:r>
            <a:endParaRPr lang="en-US" dirty="0" smtClean="0"/>
          </a:p>
          <a:p>
            <a:pPr algn="l" rtl="0"/>
            <a:r>
              <a:rPr lang="en-US" dirty="0" smtClean="0"/>
              <a:t>A </a:t>
            </a:r>
            <a:r>
              <a:rPr lang="en-US" dirty="0"/>
              <a:t>return to full activity prior to 6 months is not recommended</a:t>
            </a:r>
            <a:r>
              <a:rPr lang="en-US" dirty="0" smtClean="0"/>
              <a:t>., </a:t>
            </a:r>
            <a:r>
              <a:rPr lang="en-US" b="1" dirty="0">
                <a:solidFill>
                  <a:schemeClr val="tx1"/>
                </a:solidFill>
              </a:rPr>
              <a:t>at around 6-9 months after </a:t>
            </a:r>
            <a:r>
              <a:rPr lang="en-US" b="1" dirty="0" smtClean="0">
                <a:solidFill>
                  <a:schemeClr val="tx1"/>
                </a:solidFill>
              </a:rPr>
              <a:t>surgery</a:t>
            </a:r>
            <a:r>
              <a:rPr lang="en-US" dirty="0"/>
              <a:t> is </a:t>
            </a:r>
            <a:r>
              <a:rPr lang="en-US" dirty="0" smtClean="0"/>
              <a:t>recommended..</a:t>
            </a:r>
            <a:endParaRPr lang="en-US" dirty="0"/>
          </a:p>
          <a:p>
            <a:pPr algn="l" rtl="0"/>
            <a:endParaRPr lang="ar-SY" dirty="0"/>
          </a:p>
        </p:txBody>
      </p:sp>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61220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89212" y="446088"/>
            <a:ext cx="8383588" cy="976312"/>
          </a:xfrm>
        </p:spPr>
        <p:txBody>
          <a:bodyPr/>
          <a:lstStyle/>
          <a:p>
            <a:pPr algn="r"/>
            <a:r>
              <a:rPr lang="ar-SY" b="1" dirty="0" smtClean="0">
                <a:solidFill>
                  <a:srgbClr val="FF0000"/>
                </a:solidFill>
              </a:rPr>
              <a:t>المتابعة</a:t>
            </a:r>
            <a:endParaRPr lang="ar-SY" b="1" dirty="0">
              <a:solidFill>
                <a:srgbClr val="FF0000"/>
              </a:solidFill>
            </a:endParaRPr>
          </a:p>
        </p:txBody>
      </p:sp>
      <p:sp>
        <p:nvSpPr>
          <p:cNvPr id="3" name="عنصر نائب للمحتوى 2"/>
          <p:cNvSpPr>
            <a:spLocks noGrp="1"/>
          </p:cNvSpPr>
          <p:nvPr>
            <p:ph idx="1"/>
          </p:nvPr>
        </p:nvSpPr>
        <p:spPr>
          <a:xfrm>
            <a:off x="4919933" y="1598613"/>
            <a:ext cx="3722146" cy="4262438"/>
          </a:xfrm>
        </p:spPr>
        <p:txBody>
          <a:bodyPr/>
          <a:lstStyle/>
          <a:p>
            <a:pPr marL="0" indent="0">
              <a:buNone/>
            </a:pPr>
            <a:r>
              <a:rPr lang="ar-SY" dirty="0" smtClean="0"/>
              <a:t>راحة بعد العمل الجراحي 2-3 أسابيع بجبيرة أو حزام مدعم</a:t>
            </a:r>
          </a:p>
          <a:p>
            <a:pPr marL="0" indent="0">
              <a:buNone/>
            </a:pPr>
            <a:r>
              <a:rPr lang="ar-SY" dirty="0" smtClean="0"/>
              <a:t>البدء بالعلاج الفيزيائي وإعادة التأهيل باكراً  وبيد خبيرة </a:t>
            </a:r>
          </a:p>
          <a:p>
            <a:pPr marL="0" indent="0">
              <a:buNone/>
            </a:pPr>
            <a:r>
              <a:rPr lang="ar-SY" dirty="0" smtClean="0"/>
              <a:t>التركيز في العلاج الفيزيائي على استعادة البسط الكامل للركبة وتقوية مربعة الرؤوس الفخذية</a:t>
            </a:r>
          </a:p>
          <a:p>
            <a:pPr marL="0" indent="0">
              <a:buNone/>
            </a:pPr>
            <a:r>
              <a:rPr lang="ar-SY" dirty="0" smtClean="0"/>
              <a:t>ثم البدء باستعادة العطف الكامل </a:t>
            </a:r>
          </a:p>
          <a:p>
            <a:pPr marL="0" indent="0">
              <a:buNone/>
            </a:pPr>
            <a:r>
              <a:rPr lang="ar-SY" dirty="0" smtClean="0"/>
              <a:t>يمكن العودة للعمل بمجهود مرتفع  بعد 20-25 أسبوع مع علاج فيزيائي جيد وبيد خبيرة </a:t>
            </a:r>
            <a:endParaRPr lang="ar-SY" dirty="0"/>
          </a:p>
        </p:txBody>
      </p:sp>
      <p:sp>
        <p:nvSpPr>
          <p:cNvPr id="4" name="عنصر نائب للنص 3"/>
          <p:cNvSpPr>
            <a:spLocks noGrp="1"/>
          </p:cNvSpPr>
          <p:nvPr>
            <p:ph type="body" sz="half" idx="2"/>
          </p:nvPr>
        </p:nvSpPr>
        <p:spPr>
          <a:xfrm>
            <a:off x="1737321" y="1598613"/>
            <a:ext cx="3015522" cy="4262436"/>
          </a:xfrm>
        </p:spPr>
        <p:txBody>
          <a:bodyPr/>
          <a:lstStyle/>
          <a:p>
            <a:endParaRPr lang="ar-SY"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143" y="1598613"/>
            <a:ext cx="3314700" cy="3314700"/>
          </a:xfrm>
          <a:prstGeom prst="rect">
            <a:avLst/>
          </a:prstGeom>
        </p:spPr>
      </p:pic>
      <p:pic>
        <p:nvPicPr>
          <p:cNvPr id="6" name="صورة 5"/>
          <p:cNvPicPr>
            <a:picLocks noChangeAspect="1"/>
          </p:cNvPicPr>
          <p:nvPr/>
        </p:nvPicPr>
        <p:blipFill>
          <a:blip r:embed="rId3"/>
          <a:stretch>
            <a:fillRect/>
          </a:stretch>
        </p:blipFill>
        <p:spPr>
          <a:xfrm>
            <a:off x="8809169" y="1512552"/>
            <a:ext cx="1838325" cy="4092182"/>
          </a:xfrm>
          <a:prstGeom prst="rect">
            <a:avLst/>
          </a:prstGeom>
        </p:spPr>
      </p:pic>
      <p:sp>
        <p:nvSpPr>
          <p:cNvPr id="7" name="عنصر نائب للتذييل 6"/>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3516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ar-SA" dirty="0" smtClean="0"/>
              <a:t>الاختلاطات</a:t>
            </a:r>
            <a:endParaRPr lang="ar-SY" dirty="0"/>
          </a:p>
        </p:txBody>
      </p:sp>
      <p:sp>
        <p:nvSpPr>
          <p:cNvPr id="7" name="عنصر نائب للمحتوى 6"/>
          <p:cNvSpPr>
            <a:spLocks noGrp="1"/>
          </p:cNvSpPr>
          <p:nvPr>
            <p:ph idx="1"/>
          </p:nvPr>
        </p:nvSpPr>
        <p:spPr/>
        <p:txBody>
          <a:bodyPr>
            <a:normAutofit fontScale="25000" lnSpcReduction="20000"/>
          </a:bodyPr>
          <a:lstStyle/>
          <a:p>
            <a:r>
              <a:rPr lang="ar-SA" dirty="0" smtClean="0"/>
              <a:t>انتان</a:t>
            </a:r>
          </a:p>
          <a:p>
            <a:r>
              <a:rPr lang="ar-SA" dirty="0" smtClean="0"/>
              <a:t> كسر داغصة </a:t>
            </a:r>
          </a:p>
          <a:p>
            <a:r>
              <a:rPr lang="ar-SA" dirty="0" smtClean="0"/>
              <a:t>عدم التثبيت جيد</a:t>
            </a:r>
          </a:p>
          <a:p>
            <a:r>
              <a:rPr lang="ar-SA" dirty="0" smtClean="0"/>
              <a:t>تثبيت غير صحيح</a:t>
            </a:r>
          </a:p>
          <a:p>
            <a:r>
              <a:rPr lang="ar-SA" dirty="0" smtClean="0"/>
              <a:t>تحدد حركة الركبة </a:t>
            </a:r>
          </a:p>
          <a:p>
            <a:r>
              <a:rPr lang="ar-SA" dirty="0" smtClean="0"/>
              <a:t>0</a:t>
            </a:r>
            <a:r>
              <a:rPr lang="en-US" dirty="0"/>
              <a:t>Complications</a:t>
            </a:r>
          </a:p>
          <a:p>
            <a:r>
              <a:rPr lang="en-US" dirty="0"/>
              <a:t>The major complications associated with ACL surgery are as follows:</a:t>
            </a:r>
          </a:p>
          <a:p>
            <a:r>
              <a:rPr lang="en-US" dirty="0"/>
              <a:t>Infection</a:t>
            </a:r>
          </a:p>
          <a:p>
            <a:r>
              <a:rPr lang="en-US" dirty="0"/>
              <a:t>Neurovascular injury</a:t>
            </a:r>
          </a:p>
          <a:p>
            <a:r>
              <a:rPr lang="en-US" dirty="0"/>
              <a:t>DVT</a:t>
            </a:r>
          </a:p>
          <a:p>
            <a:r>
              <a:rPr lang="en-US" dirty="0">
                <a:hlinkClick r:id="rId2"/>
              </a:rPr>
              <a:t>Complex regional pain syndrome</a:t>
            </a:r>
            <a:endParaRPr lang="en-US" dirty="0"/>
          </a:p>
          <a:p>
            <a:r>
              <a:rPr lang="en-US" dirty="0"/>
              <a:t>ACL failure</a:t>
            </a:r>
          </a:p>
          <a:p>
            <a:r>
              <a:rPr lang="en-US" dirty="0"/>
              <a:t>ACL surgical failure was well described by Fu et al, who listed the following four major subgroups:</a:t>
            </a:r>
          </a:p>
          <a:p>
            <a:r>
              <a:rPr lang="en-US" dirty="0"/>
              <a:t>Arthritis or pain</a:t>
            </a:r>
          </a:p>
          <a:p>
            <a:r>
              <a:rPr lang="en-US" dirty="0" err="1"/>
              <a:t>Arthrofibrosis</a:t>
            </a:r>
            <a:endParaRPr lang="en-US" dirty="0"/>
          </a:p>
          <a:p>
            <a:r>
              <a:rPr lang="en-US" dirty="0"/>
              <a:t>Extensor dysfunction</a:t>
            </a:r>
          </a:p>
          <a:p>
            <a:r>
              <a:rPr lang="en-US" dirty="0"/>
              <a:t>Recurrent instability</a:t>
            </a:r>
          </a:p>
          <a:p>
            <a:endParaRPr lang="ar-SA" dirty="0" smtClean="0"/>
          </a:p>
          <a:p>
            <a:r>
              <a:rPr lang="ar-SA" dirty="0" smtClean="0"/>
              <a:t>0</a:t>
            </a:r>
          </a:p>
          <a:p>
            <a:r>
              <a:rPr lang="ar-SA" dirty="0" smtClean="0"/>
              <a:t>00</a:t>
            </a:r>
            <a:endParaRPr lang="ar-SA" dirty="0"/>
          </a:p>
          <a:p>
            <a:endParaRPr lang="ar-SA" dirty="0" smtClean="0"/>
          </a:p>
          <a:p>
            <a:endParaRPr lang="ar-SA" dirty="0"/>
          </a:p>
          <a:p>
            <a:endParaRPr lang="ar-SA" dirty="0" smtClean="0"/>
          </a:p>
        </p:txBody>
      </p:sp>
      <p:sp>
        <p:nvSpPr>
          <p:cNvPr id="5" name="عنصر نائب للتذييل 4"/>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378" y="1641513"/>
            <a:ext cx="3609067" cy="3612160"/>
          </a:xfrm>
          <a:prstGeom prst="rect">
            <a:avLst/>
          </a:prstGeom>
        </p:spPr>
      </p:pic>
      <p:pic>
        <p:nvPicPr>
          <p:cNvPr id="12" name="صورة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48" y="1641513"/>
            <a:ext cx="4131353" cy="3612160"/>
          </a:xfrm>
          <a:prstGeom prst="rect">
            <a:avLst/>
          </a:prstGeom>
        </p:spPr>
      </p:pic>
    </p:spTree>
    <p:extLst>
      <p:ext uri="{BB962C8B-B14F-4D97-AF65-F5344CB8AC3E}">
        <p14:creationId xmlns:p14="http://schemas.microsoft.com/office/powerpoint/2010/main" val="66464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dirty="0"/>
              <a:t>الوقاية</a:t>
            </a:r>
            <a:br>
              <a:rPr lang="ar-SY" dirty="0"/>
            </a:br>
            <a:endParaRPr lang="ar-SY" dirty="0"/>
          </a:p>
        </p:txBody>
      </p:sp>
      <p:sp>
        <p:nvSpPr>
          <p:cNvPr id="3" name="عنصر نائب للمحتوى 2"/>
          <p:cNvSpPr>
            <a:spLocks noGrp="1"/>
          </p:cNvSpPr>
          <p:nvPr>
            <p:ph idx="1"/>
          </p:nvPr>
        </p:nvSpPr>
        <p:spPr>
          <a:xfrm>
            <a:off x="882127" y="1559859"/>
            <a:ext cx="10622485" cy="4351363"/>
          </a:xfrm>
        </p:spPr>
        <p:txBody>
          <a:bodyPr>
            <a:normAutofit/>
          </a:bodyPr>
          <a:lstStyle/>
          <a:p>
            <a:r>
              <a:rPr lang="ar-SY" dirty="0" smtClean="0"/>
              <a:t>يُمكن </a:t>
            </a:r>
            <a:r>
              <a:rPr lang="ar-SY" dirty="0"/>
              <a:t>أن يُساعد التمرين المناسب في الحد من مخاطر إصابة الرباط </a:t>
            </a:r>
            <a:r>
              <a:rPr lang="ar-SY" dirty="0" err="1"/>
              <a:t>التصالبي</a:t>
            </a:r>
            <a:r>
              <a:rPr lang="ar-SY" dirty="0"/>
              <a:t> الأمامي. </a:t>
            </a:r>
            <a:r>
              <a:rPr lang="ar-SY" b="1" dirty="0">
                <a:solidFill>
                  <a:schemeClr val="accent2"/>
                </a:solidFill>
              </a:rPr>
              <a:t>يُمكن لطبيب الطب الرياضي أو اختصاصي العلاج الطبيعي أو المدرب الرياضي أو غيره من المتخصصين في الطب الرياضي توفير التقييم والتعليمات والملاحظات التي يُمكن أن تُساعدك في تقليل المخاطر. تَشمل البرامج التي تُساعد في الحد من إصابة الرباط </a:t>
            </a:r>
            <a:r>
              <a:rPr lang="ar-SY" b="1" dirty="0" err="1">
                <a:solidFill>
                  <a:schemeClr val="accent2"/>
                </a:solidFill>
              </a:rPr>
              <a:t>التصالبي</a:t>
            </a:r>
            <a:r>
              <a:rPr lang="ar-SY" b="1" dirty="0">
                <a:solidFill>
                  <a:schemeClr val="accent2"/>
                </a:solidFill>
              </a:rPr>
              <a:t> الأمامي:</a:t>
            </a:r>
          </a:p>
          <a:p>
            <a:r>
              <a:rPr lang="ar-SY" dirty="0"/>
              <a:t>التمارين التي تُقوي عضلات الساق، وبخاصة تمارين أوتار الركبة، لضمان تحقيق توازن كلي في قوة عضلات الساق</a:t>
            </a:r>
          </a:p>
          <a:p>
            <a:r>
              <a:rPr lang="ar-SY" dirty="0"/>
              <a:t>تمارين لتقوية العضلات الأساسية، بما في ذلك الوركين والحوض وأسفل البطن</a:t>
            </a:r>
          </a:p>
          <a:p>
            <a:r>
              <a:rPr lang="ar-SY" dirty="0"/>
              <a:t>يُركز التمرين على الطريقة السليمة ووضع الركبة عند القفز والهبوط من القفز</a:t>
            </a:r>
          </a:p>
          <a:p>
            <a:r>
              <a:rPr lang="ar-SY" dirty="0"/>
              <a:t>التدريب على تحسين التقنية عند إجراء الحركات المحورية والقطع</a:t>
            </a:r>
          </a:p>
          <a:p>
            <a:r>
              <a:rPr lang="ar-SY" dirty="0"/>
              <a:t>قد يُساعد التدريب على تقوية عضلات الساقين والوركين والعضلات الأساسية — بالإضافة إلى التدريب على تحسين طرق القفز والهبوط — على تقليل ارتفاع خطر الإصابة بالرباط </a:t>
            </a:r>
            <a:r>
              <a:rPr lang="ar-SY" dirty="0" err="1"/>
              <a:t>التصالبي</a:t>
            </a:r>
            <a:r>
              <a:rPr lang="ar-SY" dirty="0"/>
              <a:t> الأمامي المتعلق بالسيدات الرياضيات.</a:t>
            </a:r>
          </a:p>
          <a:p>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424710021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b="1" dirty="0"/>
              <a:t>معدات</a:t>
            </a:r>
            <a:br>
              <a:rPr lang="ar-SY" b="1" dirty="0"/>
            </a:br>
            <a:endParaRPr lang="ar-SY" dirty="0"/>
          </a:p>
        </p:txBody>
      </p:sp>
      <p:sp>
        <p:nvSpPr>
          <p:cNvPr id="3" name="عنصر نائب للمحتوى 2"/>
          <p:cNvSpPr>
            <a:spLocks noGrp="1"/>
          </p:cNvSpPr>
          <p:nvPr>
            <p:ph idx="1"/>
          </p:nvPr>
        </p:nvSpPr>
        <p:spPr/>
        <p:txBody>
          <a:bodyPr/>
          <a:lstStyle/>
          <a:p>
            <a:r>
              <a:rPr lang="ar-SY" dirty="0" smtClean="0"/>
              <a:t>ارتدِ </a:t>
            </a:r>
            <a:r>
              <a:rPr lang="ar-SY" i="1" u="sng" dirty="0">
                <a:solidFill>
                  <a:srgbClr val="FFC000"/>
                </a:solidFill>
                <a:effectLst>
                  <a:outerShdw blurRad="38100" dist="38100" dir="2700000" algn="tl">
                    <a:srgbClr val="000000">
                      <a:alpha val="43137"/>
                    </a:srgbClr>
                  </a:outerShdw>
                </a:effectLst>
              </a:rPr>
              <a:t>الحذاء وبطانات القدمين المناسبة لرياضتك </a:t>
            </a:r>
            <a:r>
              <a:rPr lang="ar-SY" dirty="0"/>
              <a:t>التي تمارسها ليساعدوك في الحيلولة دون وقوع إصابة لك</a:t>
            </a:r>
            <a:r>
              <a:rPr lang="ar-SY" dirty="0" smtClean="0"/>
              <a:t>.</a:t>
            </a:r>
          </a:p>
          <a:p>
            <a:r>
              <a:rPr lang="ar-SY" dirty="0" smtClean="0"/>
              <a:t> </a:t>
            </a:r>
            <a:r>
              <a:rPr lang="ar-SY" dirty="0"/>
              <a:t>إذا كنت </a:t>
            </a:r>
            <a:r>
              <a:rPr lang="ar-SY" b="1" dirty="0">
                <a:solidFill>
                  <a:srgbClr val="FFC000"/>
                </a:solidFill>
                <a:effectLst>
                  <a:outerShdw blurRad="38100" dist="38100" dir="2700000" algn="tl">
                    <a:srgbClr val="000000">
                      <a:alpha val="43137"/>
                    </a:srgbClr>
                  </a:outerShdw>
                </a:effectLst>
              </a:rPr>
              <a:t>تتزلج على منحدر</a:t>
            </a:r>
            <a:r>
              <a:rPr lang="ar-SY" dirty="0"/>
              <a:t>، فتأكد من أن روابط التزلج الخاصة بك قد تم ضبطها بشكل صحيح على يد أحد المحترفين المتمرسين حتى يتم حلّ زلاجاتك وفكها بالشكل الصحيح في حال سقوطك.</a:t>
            </a:r>
          </a:p>
          <a:p>
            <a:r>
              <a:rPr lang="ar-SY" b="1" u="sng" dirty="0">
                <a:solidFill>
                  <a:srgbClr val="FF0000"/>
                </a:solidFill>
              </a:rPr>
              <a:t>لا يبدو أن ارتداء دعامة للركبة يجنبك إصابات الرباط </a:t>
            </a:r>
            <a:r>
              <a:rPr lang="ar-SY" b="1" u="sng" dirty="0" err="1">
                <a:solidFill>
                  <a:srgbClr val="FF0000"/>
                </a:solidFill>
              </a:rPr>
              <a:t>التصالبي</a:t>
            </a:r>
            <a:r>
              <a:rPr lang="ar-SY" b="1" u="sng" dirty="0">
                <a:solidFill>
                  <a:srgbClr val="FF0000"/>
                </a:solidFill>
              </a:rPr>
              <a:t> الأمامي أو يقلل من خطر الإصابة المتكررة بعد الجراحة.</a:t>
            </a:r>
          </a:p>
          <a:p>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435007927"/>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pPr algn="ctr"/>
            <a:r>
              <a:rPr lang="ar-SY" sz="8000" dirty="0" err="1"/>
              <a:t>شكراًلإصغائكم</a:t>
            </a:r>
            <a:endParaRPr lang="ar-SY" sz="8000" dirty="0"/>
          </a:p>
          <a:p>
            <a:endParaRPr lang="ar-SY" dirty="0"/>
          </a:p>
        </p:txBody>
      </p:sp>
      <p:sp>
        <p:nvSpPr>
          <p:cNvPr id="6" name="عنصر نائب للتذييل 5"/>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260015259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89212" y="446088"/>
            <a:ext cx="3505199" cy="371493"/>
          </a:xfrm>
        </p:spPr>
        <p:txBody>
          <a:bodyPr>
            <a:normAutofit fontScale="90000"/>
          </a:bodyPr>
          <a:lstStyle/>
          <a:p>
            <a:pPr algn="r"/>
            <a:r>
              <a:rPr lang="ar-SY" sz="3200" b="1" dirty="0" smtClean="0">
                <a:solidFill>
                  <a:srgbClr val="C00000"/>
                </a:solidFill>
              </a:rPr>
              <a:t>لمحة تشريحية</a:t>
            </a:r>
            <a:endParaRPr lang="ar-SY" sz="3200" b="1" dirty="0">
              <a:solidFill>
                <a:srgbClr val="C00000"/>
              </a:solidFill>
            </a:endParaRPr>
          </a:p>
        </p:txBody>
      </p:sp>
      <p:sp>
        <p:nvSpPr>
          <p:cNvPr id="5" name="عنصر نائب للنص 4"/>
          <p:cNvSpPr>
            <a:spLocks noGrp="1"/>
          </p:cNvSpPr>
          <p:nvPr>
            <p:ph type="body" sz="half" idx="2"/>
          </p:nvPr>
        </p:nvSpPr>
        <p:spPr>
          <a:xfrm>
            <a:off x="720762" y="1247886"/>
            <a:ext cx="6357770" cy="4971937"/>
          </a:xfrm>
        </p:spPr>
        <p:txBody>
          <a:bodyPr>
            <a:noAutofit/>
          </a:bodyPr>
          <a:lstStyle/>
          <a:p>
            <a:pPr lvl="0" algn="just" defTabSz="914400" rtl="0">
              <a:spcBef>
                <a:spcPts val="0"/>
              </a:spcBef>
              <a:buClrTx/>
            </a:pPr>
            <a:r>
              <a:rPr lang="en-US" sz="1600" b="1" dirty="0">
                <a:solidFill>
                  <a:srgbClr val="595959"/>
                </a:solidFill>
                <a:latin typeface="Calibri" panose="020F0502020204030204"/>
              </a:rPr>
              <a:t>The Knee is a hinge joint where the thigh bone meets the shin bone. This joint is held together by </a:t>
            </a:r>
            <a:r>
              <a:rPr lang="en-US" sz="1600" b="1" dirty="0">
                <a:solidFill>
                  <a:srgbClr val="0070C0"/>
                </a:solidFill>
                <a:latin typeface="Calibri" panose="020F0502020204030204"/>
              </a:rPr>
              <a:t>4 Ligaments</a:t>
            </a:r>
            <a:r>
              <a:rPr lang="en-US" sz="1600" b="1" dirty="0">
                <a:solidFill>
                  <a:srgbClr val="595959"/>
                </a:solidFill>
                <a:latin typeface="Calibri" panose="020F0502020204030204"/>
              </a:rPr>
              <a:t>, ACL is one of these main ligaments.</a:t>
            </a:r>
          </a:p>
          <a:p>
            <a:pPr lvl="0" algn="just" defTabSz="914400" rtl="0">
              <a:spcBef>
                <a:spcPts val="0"/>
              </a:spcBef>
              <a:buClrTx/>
            </a:pPr>
            <a:endParaRPr lang="en-US" sz="1600" b="1" dirty="0">
              <a:solidFill>
                <a:srgbClr val="595959"/>
              </a:solidFill>
              <a:latin typeface="Calibri" panose="020F0502020204030204"/>
            </a:endParaRPr>
          </a:p>
          <a:p>
            <a:pPr lvl="0" algn="just" defTabSz="914400" rtl="0">
              <a:spcBef>
                <a:spcPts val="0"/>
              </a:spcBef>
              <a:buClrTx/>
            </a:pPr>
            <a:r>
              <a:rPr lang="en-US" sz="1600" b="1" dirty="0">
                <a:solidFill>
                  <a:srgbClr val="595959"/>
                </a:solidFill>
                <a:latin typeface="Calibri" panose="020F0502020204030204"/>
              </a:rPr>
              <a:t>ACL </a:t>
            </a:r>
            <a:r>
              <a:rPr lang="en-US" sz="1600" b="1" dirty="0">
                <a:solidFill>
                  <a:srgbClr val="0070C0"/>
                </a:solidFill>
                <a:latin typeface="Calibri" panose="020F0502020204030204"/>
              </a:rPr>
              <a:t>provides stability &amp; strength </a:t>
            </a:r>
            <a:r>
              <a:rPr lang="en-US" sz="1600" b="1" dirty="0">
                <a:solidFill>
                  <a:srgbClr val="595959"/>
                </a:solidFill>
                <a:latin typeface="Calibri" panose="020F0502020204030204"/>
              </a:rPr>
              <a:t>to the Knee. ACL is crucial for stabilizing the knee when turning or planting.</a:t>
            </a:r>
          </a:p>
          <a:p>
            <a:pPr algn="l"/>
            <a:r>
              <a:rPr lang="en-US" sz="1050" b="1" dirty="0"/>
              <a:t/>
            </a:r>
            <a:br>
              <a:rPr lang="en-US" sz="1050" b="1" dirty="0"/>
            </a:br>
            <a:r>
              <a:rPr lang="en-US" sz="1200" b="1" dirty="0"/>
              <a:t>The anatomy of the ACL is highly complex. The ligament is intra-articular but </a:t>
            </a:r>
            <a:r>
              <a:rPr lang="en-US" sz="1200" b="1" dirty="0" err="1"/>
              <a:t>extrasynovial</a:t>
            </a:r>
            <a:r>
              <a:rPr lang="en-US" sz="1200" b="1" dirty="0"/>
              <a:t>. It is described as being composed of the following three main bundles:</a:t>
            </a:r>
          </a:p>
          <a:p>
            <a:pPr algn="l"/>
            <a:r>
              <a:rPr lang="en-US" sz="1200" b="1" dirty="0"/>
              <a:t>Anteromedial</a:t>
            </a:r>
          </a:p>
          <a:p>
            <a:pPr algn="l"/>
            <a:r>
              <a:rPr lang="en-US" sz="1200" b="1" dirty="0"/>
              <a:t>Posterolateral</a:t>
            </a:r>
          </a:p>
          <a:p>
            <a:pPr algn="l"/>
            <a:r>
              <a:rPr lang="en-US" sz="1200" b="1" dirty="0" smtClean="0"/>
              <a:t>Intermediate</a:t>
            </a:r>
            <a:r>
              <a:rPr lang="en-US" sz="1200" dirty="0" smtClean="0"/>
              <a:t>.</a:t>
            </a:r>
            <a:endParaRPr lang="en-US" sz="1200" dirty="0"/>
          </a:p>
          <a:p>
            <a:pPr algn="l"/>
            <a:r>
              <a:rPr lang="en-US" sz="1200" b="1" dirty="0">
                <a:solidFill>
                  <a:srgbClr val="FF0000"/>
                </a:solidFill>
              </a:rPr>
              <a:t>The ligament courses obliquely, running from the tibia anteriorly and medially to the femur posteriorly, superiorly, and laterally. The broad </a:t>
            </a:r>
            <a:r>
              <a:rPr lang="en-US" sz="1200" b="1" dirty="0" err="1">
                <a:solidFill>
                  <a:srgbClr val="FF0000"/>
                </a:solidFill>
              </a:rPr>
              <a:t>tibial</a:t>
            </a:r>
            <a:r>
              <a:rPr lang="en-US" sz="1200" b="1" dirty="0">
                <a:solidFill>
                  <a:srgbClr val="FF0000"/>
                </a:solidFill>
              </a:rPr>
              <a:t> footprint lies at a point one third to one half the distance between the medial and lateral </a:t>
            </a:r>
            <a:r>
              <a:rPr lang="en-US" sz="1200" b="1" dirty="0" err="1">
                <a:solidFill>
                  <a:srgbClr val="FF0000"/>
                </a:solidFill>
              </a:rPr>
              <a:t>tibial</a:t>
            </a:r>
            <a:r>
              <a:rPr lang="en-US" sz="1200" b="1" dirty="0">
                <a:solidFill>
                  <a:srgbClr val="FF0000"/>
                </a:solidFill>
              </a:rPr>
              <a:t> spines, 5-7 mm anterior to the posterior cruciate ligament (PCL</a:t>
            </a:r>
            <a:r>
              <a:rPr lang="en-US" sz="1200" b="1" dirty="0" smtClean="0">
                <a:solidFill>
                  <a:srgbClr val="FF0000"/>
                </a:solidFill>
              </a:rPr>
              <a:t>).</a:t>
            </a:r>
            <a:r>
              <a:rPr lang="en-US" sz="1200" dirty="0" smtClean="0"/>
              <a:t>.</a:t>
            </a:r>
            <a:endParaRPr lang="en-US" sz="1200" dirty="0"/>
          </a:p>
          <a:p>
            <a:pPr algn="l"/>
            <a:r>
              <a:rPr lang="en-US" sz="1200" dirty="0" smtClean="0"/>
              <a:t>The </a:t>
            </a:r>
            <a:r>
              <a:rPr lang="en-US" sz="1200" dirty="0"/>
              <a:t>major blood supply for the ACL comes from the synovium and fat pads. The middle geniculate and terminal branches of the inferior medial and lateral geniculate vessels are the vessels involved</a:t>
            </a:r>
            <a:r>
              <a:rPr lang="en-US" sz="1200" dirty="0" smtClean="0"/>
              <a:t>.</a:t>
            </a:r>
            <a:endParaRPr lang="en-US" sz="1200" dirty="0"/>
          </a:p>
        </p:txBody>
      </p:sp>
      <p:pic>
        <p:nvPicPr>
          <p:cNvPr id="6" name="Picture 11" descr="A screenshot of a cell phone&#10;&#10;Description generated with high confidence">
            <a:extLst>
              <a:ext uri="{FF2B5EF4-FFF2-40B4-BE49-F238E27FC236}">
                <a16:creationId xmlns:a16="http://schemas.microsoft.com/office/drawing/2014/main" xmlns="" id="{E88E349F-9463-4DC4-8A78-0A8381452E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3107" y="1026373"/>
            <a:ext cx="4252267" cy="5414962"/>
          </a:xfrm>
          <a:prstGeom prst="rect">
            <a:avLst/>
          </a:prstGeom>
        </p:spPr>
      </p:pic>
      <p:sp>
        <p:nvSpPr>
          <p:cNvPr id="3" name="عنصر نائب للتذييل 2"/>
          <p:cNvSpPr>
            <a:spLocks noGrp="1"/>
          </p:cNvSpPr>
          <p:nvPr>
            <p:ph type="ftr" sz="quarter" idx="11"/>
          </p:nvPr>
        </p:nvSpPr>
        <p:spPr>
          <a:xfrm>
            <a:off x="1274774" y="6037262"/>
            <a:ext cx="5404321" cy="365125"/>
          </a:xfrm>
        </p:spPr>
        <p:txBody>
          <a:bodyPr/>
          <a:lstStyle/>
          <a:p>
            <a:r>
              <a:rPr lang="ar-SY" dirty="0"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55775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C3FFFC9-7754-4712-84C8-2A3CEFBA0B65}"/>
              </a:ext>
            </a:extLst>
          </p:cNvPr>
          <p:cNvSpPr/>
          <p:nvPr/>
        </p:nvSpPr>
        <p:spPr>
          <a:xfrm>
            <a:off x="0" y="0"/>
            <a:ext cx="12192000" cy="6858001"/>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EFF8325-67E2-4F34-A920-D964FC4FB415}"/>
              </a:ext>
            </a:extLst>
          </p:cNvPr>
          <p:cNvSpPr txBox="1"/>
          <p:nvPr/>
        </p:nvSpPr>
        <p:spPr>
          <a:xfrm>
            <a:off x="-292893" y="1623685"/>
            <a:ext cx="9058274" cy="646331"/>
          </a:xfrm>
          <a:prstGeom prst="rect">
            <a:avLst/>
          </a:prstGeom>
          <a:noFill/>
        </p:spPr>
        <p:txBody>
          <a:bodyPr wrap="square" rtlCol="0">
            <a:spAutoFit/>
          </a:bodyPr>
          <a:lstStyle/>
          <a:p>
            <a:pPr algn="ctr"/>
            <a:r>
              <a:rPr lang="en-US" sz="3600" b="1" dirty="0">
                <a:solidFill>
                  <a:srgbClr val="20D0D6"/>
                </a:solidFill>
              </a:rPr>
              <a:t> </a:t>
            </a:r>
            <a:r>
              <a:rPr lang="en-US" sz="3600" b="1" dirty="0">
                <a:solidFill>
                  <a:srgbClr val="FFFFFF"/>
                </a:solidFill>
              </a:rPr>
              <a:t>What is ACL tear / Injury ?</a:t>
            </a:r>
          </a:p>
        </p:txBody>
      </p:sp>
      <p:sp>
        <p:nvSpPr>
          <p:cNvPr id="8" name="TextBox 7">
            <a:extLst>
              <a:ext uri="{FF2B5EF4-FFF2-40B4-BE49-F238E27FC236}">
                <a16:creationId xmlns:a16="http://schemas.microsoft.com/office/drawing/2014/main" xmlns="" id="{C8A5D54B-368C-4B71-AE2D-435CA2E1419E}"/>
              </a:ext>
            </a:extLst>
          </p:cNvPr>
          <p:cNvSpPr txBox="1"/>
          <p:nvPr/>
        </p:nvSpPr>
        <p:spPr>
          <a:xfrm>
            <a:off x="301894" y="2351249"/>
            <a:ext cx="8165831" cy="3477875"/>
          </a:xfrm>
          <a:prstGeom prst="rect">
            <a:avLst/>
          </a:prstGeom>
          <a:noFill/>
        </p:spPr>
        <p:txBody>
          <a:bodyPr wrap="square" rtlCol="0" anchor="b">
            <a:spAutoFit/>
          </a:bodyPr>
          <a:lstStyle/>
          <a:p>
            <a:pPr algn="just"/>
            <a:r>
              <a:rPr lang="en-US" sz="2800" b="1" dirty="0"/>
              <a:t>ACL tear / Injury is </a:t>
            </a:r>
            <a:r>
              <a:rPr lang="en-US" sz="2800" b="1" dirty="0">
                <a:solidFill>
                  <a:srgbClr val="FFFF00"/>
                </a:solidFill>
              </a:rPr>
              <a:t>one of the most common knee injuries </a:t>
            </a:r>
            <a:r>
              <a:rPr lang="en-US" sz="2800" b="1" dirty="0"/>
              <a:t>particularly among people involved in high impact sport like Basket ball, Hockey, Soccer etc.</a:t>
            </a:r>
          </a:p>
          <a:p>
            <a:pPr algn="just"/>
            <a:r>
              <a:rPr lang="en-US" sz="2800" b="1" dirty="0"/>
              <a:t>It happens when the leg is planted on the ground &amp; the thigh rotates inwards. Symptoms are pain, immediate swelling &amp; bruising</a:t>
            </a:r>
            <a:r>
              <a:rPr lang="en-US" sz="2400" b="1" dirty="0"/>
              <a:t>.</a:t>
            </a:r>
          </a:p>
          <a:p>
            <a:pPr algn="just"/>
            <a:endParaRPr lang="en-US" sz="2400" b="1" dirty="0"/>
          </a:p>
        </p:txBody>
      </p:sp>
      <p:sp>
        <p:nvSpPr>
          <p:cNvPr id="24" name="Rectangle 23">
            <a:extLst>
              <a:ext uri="{FF2B5EF4-FFF2-40B4-BE49-F238E27FC236}">
                <a16:creationId xmlns:a16="http://schemas.microsoft.com/office/drawing/2014/main" xmlns="" id="{DAE3AE41-8B2E-4F0D-9297-4D8EAF34CF78}"/>
              </a:ext>
            </a:extLst>
          </p:cNvPr>
          <p:cNvSpPr/>
          <p:nvPr/>
        </p:nvSpPr>
        <p:spPr>
          <a:xfrm>
            <a:off x="-4763" y="2371722"/>
            <a:ext cx="907732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B400D1A-D8F3-4A40-80E2-1E157D00DE59}"/>
              </a:ext>
            </a:extLst>
          </p:cNvPr>
          <p:cNvPicPr>
            <a:picLocks noChangeAspect="1"/>
          </p:cNvPicPr>
          <p:nvPr/>
        </p:nvPicPr>
        <p:blipFill rotWithShape="1">
          <a:blip r:embed="rId2">
            <a:extLst>
              <a:ext uri="{28A0092B-C50C-407E-A947-70E740481C1C}">
                <a14:useLocalDpi xmlns:a14="http://schemas.microsoft.com/office/drawing/2010/main" val="0"/>
              </a:ext>
            </a:extLst>
          </a:blip>
          <a:srcRect l="32074" t="16676" r="29090" b="10804"/>
          <a:stretch/>
        </p:blipFill>
        <p:spPr>
          <a:xfrm>
            <a:off x="8690039" y="0"/>
            <a:ext cx="3874960" cy="6858000"/>
          </a:xfrm>
          <a:prstGeom prst="rect">
            <a:avLst/>
          </a:prstGeom>
        </p:spPr>
      </p:pic>
      <p:sp>
        <p:nvSpPr>
          <p:cNvPr id="2" name="عنصر نائب للتذييل 1"/>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41466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1430767" y="624110"/>
            <a:ext cx="8950362" cy="892718"/>
          </a:xfrm>
        </p:spPr>
        <p:txBody>
          <a:bodyPr>
            <a:normAutofit fontScale="90000"/>
          </a:bodyPr>
          <a:lstStyle/>
          <a:p>
            <a:pPr algn="ctr"/>
            <a:r>
              <a:rPr lang="ar-SY" dirty="0" smtClean="0">
                <a:solidFill>
                  <a:srgbClr val="FF0000"/>
                </a:solidFill>
              </a:rPr>
              <a:t>              الأعراض</a:t>
            </a:r>
            <a:r>
              <a:rPr lang="ar-SY" dirty="0">
                <a:solidFill>
                  <a:srgbClr val="FF0000"/>
                </a:solidFill>
              </a:rPr>
              <a:t/>
            </a:r>
            <a:br>
              <a:rPr lang="ar-SY" dirty="0">
                <a:solidFill>
                  <a:srgbClr val="FF0000"/>
                </a:solidFill>
              </a:rPr>
            </a:br>
            <a:endParaRPr lang="ar-SY" dirty="0">
              <a:solidFill>
                <a:srgbClr val="FF0000"/>
              </a:solidFill>
            </a:endParaRPr>
          </a:p>
        </p:txBody>
      </p:sp>
      <p:sp>
        <p:nvSpPr>
          <p:cNvPr id="3" name="عنصر نائب للمحتوى 2"/>
          <p:cNvSpPr>
            <a:spLocks noGrp="1"/>
          </p:cNvSpPr>
          <p:nvPr>
            <p:ph sz="half" idx="1"/>
          </p:nvPr>
        </p:nvSpPr>
        <p:spPr>
          <a:xfrm>
            <a:off x="957432" y="1516828"/>
            <a:ext cx="5411096" cy="4394394"/>
          </a:xfrm>
        </p:spPr>
        <p:txBody>
          <a:bodyPr>
            <a:normAutofit/>
          </a:bodyPr>
          <a:lstStyle/>
          <a:p>
            <a:r>
              <a:rPr lang="ar-SY" sz="1600" b="1" u="sng" dirty="0" smtClean="0">
                <a:solidFill>
                  <a:schemeClr val="accent1">
                    <a:lumMod val="60000"/>
                    <a:lumOff val="40000"/>
                  </a:schemeClr>
                </a:solidFill>
              </a:rPr>
              <a:t>يُمكن </a:t>
            </a:r>
            <a:r>
              <a:rPr lang="ar-SY" sz="1600" b="1" u="sng" dirty="0">
                <a:solidFill>
                  <a:schemeClr val="accent1">
                    <a:lumMod val="60000"/>
                    <a:lumOff val="40000"/>
                  </a:schemeClr>
                </a:solidFill>
              </a:rPr>
              <a:t>أن تَشمل علامات وأعراض إصابة الرباط </a:t>
            </a:r>
            <a:r>
              <a:rPr lang="ar-SY" sz="1600" b="1" u="sng" dirty="0" err="1">
                <a:solidFill>
                  <a:schemeClr val="accent1">
                    <a:lumMod val="60000"/>
                    <a:lumOff val="40000"/>
                  </a:schemeClr>
                </a:solidFill>
              </a:rPr>
              <a:t>التصالبي</a:t>
            </a:r>
            <a:r>
              <a:rPr lang="ar-SY" sz="1600" b="1" u="sng" dirty="0">
                <a:solidFill>
                  <a:schemeClr val="accent1">
                    <a:lumMod val="60000"/>
                    <a:lumOff val="40000"/>
                  </a:schemeClr>
                </a:solidFill>
              </a:rPr>
              <a:t> الأمامي ما يلي:</a:t>
            </a:r>
          </a:p>
          <a:p>
            <a:r>
              <a:rPr lang="ar-SY" sz="2400" dirty="0"/>
              <a:t>صوت "فرقعة" </a:t>
            </a:r>
            <a:r>
              <a:rPr lang="ar-SY" sz="2400" dirty="0" smtClean="0"/>
              <a:t>مرتفع أو </a:t>
            </a:r>
            <a:r>
              <a:rPr lang="ar-SY" sz="2400" dirty="0"/>
              <a:t>الإحساس بفرقعة في الركبة</a:t>
            </a:r>
          </a:p>
          <a:p>
            <a:r>
              <a:rPr lang="ar-SY" sz="2400" dirty="0" smtClean="0"/>
              <a:t>ألم شديد </a:t>
            </a:r>
            <a:r>
              <a:rPr lang="ar-SY" sz="2400" dirty="0"/>
              <a:t>وعدم القدرة على </a:t>
            </a:r>
            <a:r>
              <a:rPr lang="ar-SY" sz="2400" dirty="0" smtClean="0"/>
              <a:t>مواصلة </a:t>
            </a:r>
            <a:r>
              <a:rPr lang="ar-SY" sz="2400" dirty="0"/>
              <a:t>النشاط</a:t>
            </a:r>
          </a:p>
          <a:p>
            <a:r>
              <a:rPr lang="ar-SY" sz="3200" dirty="0" smtClean="0">
                <a:solidFill>
                  <a:schemeClr val="accent1"/>
                </a:solidFill>
              </a:rPr>
              <a:t>تورمًا سريعًا</a:t>
            </a:r>
            <a:endParaRPr lang="ar-SY" sz="3200" dirty="0">
              <a:solidFill>
                <a:schemeClr val="accent1"/>
              </a:solidFill>
            </a:endParaRPr>
          </a:p>
          <a:p>
            <a:r>
              <a:rPr lang="ar-SY" sz="2400" dirty="0"/>
              <a:t>فقدان نطاق الحركة</a:t>
            </a:r>
          </a:p>
          <a:p>
            <a:r>
              <a:rPr lang="ar-SY" sz="2400" dirty="0"/>
              <a:t>الشعور بـ "عدم الثبات" أو "الانهيار" عند محاول تحمل وزن</a:t>
            </a:r>
          </a:p>
          <a:p>
            <a:endParaRPr lang="ar-SY" dirty="0"/>
          </a:p>
        </p:txBody>
      </p:sp>
      <p:pic>
        <p:nvPicPr>
          <p:cNvPr id="7" name="عنصر نائب للمحتوى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9802" y="1516828"/>
            <a:ext cx="4055467" cy="2097742"/>
          </a:xfr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56" y="3743661"/>
            <a:ext cx="4132561" cy="2167561"/>
          </a:xfrm>
          <a:prstGeom prst="rect">
            <a:avLst/>
          </a:prstGeom>
        </p:spPr>
      </p:pic>
      <p:sp>
        <p:nvSpPr>
          <p:cNvPr id="2" name="عنصر نائب للتذييل 1"/>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534456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a:t>الأسباب</a:t>
            </a:r>
            <a:br>
              <a:rPr lang="ar-SY" dirty="0"/>
            </a:br>
            <a:endParaRPr lang="ar-SY" dirty="0"/>
          </a:p>
        </p:txBody>
      </p:sp>
      <p:sp>
        <p:nvSpPr>
          <p:cNvPr id="3" name="عنصر نائب للمحتوى 2"/>
          <p:cNvSpPr>
            <a:spLocks noGrp="1"/>
          </p:cNvSpPr>
          <p:nvPr>
            <p:ph sz="half" idx="1"/>
          </p:nvPr>
        </p:nvSpPr>
        <p:spPr>
          <a:xfrm>
            <a:off x="1011219" y="1441525"/>
            <a:ext cx="4679577" cy="4469697"/>
          </a:xfrm>
        </p:spPr>
        <p:txBody>
          <a:bodyPr>
            <a:normAutofit fontScale="85000" lnSpcReduction="20000"/>
          </a:bodyPr>
          <a:lstStyle/>
          <a:p>
            <a:pPr algn="ctr"/>
            <a:r>
              <a:rPr lang="ar-SY" dirty="0" smtClean="0"/>
              <a:t>الأربطة </a:t>
            </a:r>
            <a:r>
              <a:rPr lang="ar-SY" dirty="0"/>
              <a:t>هي </a:t>
            </a:r>
            <a:r>
              <a:rPr lang="ar-SY" dirty="0" smtClean="0"/>
              <a:t>ألياف </a:t>
            </a:r>
            <a:r>
              <a:rPr lang="ar-SY" dirty="0"/>
              <a:t>قوية من الأنسجة تربط العظام ببعضها البعض. </a:t>
            </a:r>
            <a:endParaRPr lang="ar-SY" dirty="0" smtClean="0"/>
          </a:p>
          <a:p>
            <a:pPr algn="ctr"/>
            <a:r>
              <a:rPr lang="ar-SY" dirty="0" smtClean="0"/>
              <a:t>الرباط </a:t>
            </a:r>
            <a:r>
              <a:rPr lang="ar-SY" dirty="0" err="1"/>
              <a:t>التصالبي</a:t>
            </a:r>
            <a:r>
              <a:rPr lang="ar-SY" dirty="0"/>
              <a:t> الأماميُّ هو واحد من رباطين يمرُّ بمنتصف الركبة، ويربط عظم الفخذ (عظم الفخذ) بعظم الساق (</a:t>
            </a:r>
            <a:r>
              <a:rPr lang="ar-SY" dirty="0" err="1"/>
              <a:t>الظنبوب</a:t>
            </a:r>
            <a:r>
              <a:rPr lang="ar-SY" dirty="0"/>
              <a:t>)، ويُساعِد على استقرار مِفصل الركبة.</a:t>
            </a:r>
          </a:p>
          <a:p>
            <a:pPr algn="ctr"/>
            <a:r>
              <a:rPr lang="ar-SY" dirty="0"/>
              <a:t>عادةً تحدث إصابات الرباط </a:t>
            </a:r>
            <a:r>
              <a:rPr lang="ar-SY" dirty="0" err="1"/>
              <a:t>التصالبي</a:t>
            </a:r>
            <a:r>
              <a:rPr lang="ar-SY" dirty="0"/>
              <a:t> الأماميِّ أثناء ممارسة الرياضة أو نشاطات اللياقة البدنية التي يُمكِن أن تُسبِّب ضغطًا على الركبة:</a:t>
            </a:r>
          </a:p>
          <a:p>
            <a:pPr algn="ctr"/>
            <a:r>
              <a:rPr lang="ar-SY" dirty="0"/>
              <a:t>التباطُؤ فجأة وتغيير الاتجاه (قطع الحركة)</a:t>
            </a:r>
          </a:p>
          <a:p>
            <a:pPr algn="ctr"/>
            <a:r>
              <a:rPr lang="ar-SY" dirty="0"/>
              <a:t>الاستدارة مع تثبيت قدميكَ على الأرض بإحكام</a:t>
            </a:r>
          </a:p>
          <a:p>
            <a:pPr algn="ctr"/>
            <a:r>
              <a:rPr lang="ar-SY" dirty="0"/>
              <a:t>الهبوط برُعُونة بعد القفز</a:t>
            </a:r>
          </a:p>
          <a:p>
            <a:pPr algn="ctr"/>
            <a:r>
              <a:rPr lang="ar-SY" dirty="0"/>
              <a:t>التوقُّف فجأة</a:t>
            </a:r>
          </a:p>
          <a:p>
            <a:pPr algn="ctr"/>
            <a:r>
              <a:rPr lang="ar-SY" dirty="0"/>
              <a:t>تَلَقِّي ضربة مباشرة على الركبة أو الاصطدام، مثل عرقلة كرة القدم</a:t>
            </a:r>
          </a:p>
          <a:p>
            <a:pPr algn="ctr"/>
            <a:r>
              <a:rPr lang="ar-SY" dirty="0"/>
              <a:t>غالبًا ما يكون هناك تمزُّق جزئي أو كامل للنسيج</a:t>
            </a:r>
            <a:r>
              <a:rPr lang="ar-SY" dirty="0" smtClean="0"/>
              <a:t>،. </a:t>
            </a:r>
            <a:r>
              <a:rPr lang="ar-SY" dirty="0"/>
              <a:t>قد تُسبِّب الإصابة البسيطة تمدُّد الرباط دون تمزُّق.</a:t>
            </a:r>
          </a:p>
          <a:p>
            <a:pPr algn="ctr"/>
            <a:endParaRPr lang="ar-SY" dirty="0"/>
          </a:p>
        </p:txBody>
      </p:sp>
      <p:pic>
        <p:nvPicPr>
          <p:cNvPr id="6" name="عنصر نائب للمحتوى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3076" y="3381600"/>
            <a:ext cx="3847488" cy="3044415"/>
          </a:xfr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076" y="984221"/>
            <a:ext cx="3847488" cy="2257530"/>
          </a:xfrm>
          <a:prstGeom prst="rect">
            <a:avLst/>
          </a:prstGeom>
        </p:spPr>
      </p:pic>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226188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dirty="0"/>
              <a:t>عوامل الخطر</a:t>
            </a:r>
            <a:br>
              <a:rPr lang="ar-SY" dirty="0"/>
            </a:br>
            <a:endParaRPr lang="ar-SY" dirty="0"/>
          </a:p>
        </p:txBody>
      </p:sp>
      <p:sp>
        <p:nvSpPr>
          <p:cNvPr id="3" name="عنصر نائب للمحتوى 2"/>
          <p:cNvSpPr>
            <a:spLocks noGrp="1"/>
          </p:cNvSpPr>
          <p:nvPr>
            <p:ph idx="1"/>
          </p:nvPr>
        </p:nvSpPr>
        <p:spPr>
          <a:xfrm>
            <a:off x="1592132" y="1484555"/>
            <a:ext cx="9912480" cy="4797911"/>
          </a:xfrm>
        </p:spPr>
        <p:txBody>
          <a:bodyPr>
            <a:normAutofit/>
          </a:bodyPr>
          <a:lstStyle/>
          <a:p>
            <a:r>
              <a:rPr lang="ar-SY" dirty="0" smtClean="0"/>
              <a:t>يوجد </a:t>
            </a:r>
            <a:r>
              <a:rPr lang="ar-SY" dirty="0"/>
              <a:t>عدد من العوامل التي تزيد خطر التعرض لإصابة </a:t>
            </a:r>
            <a:r>
              <a:rPr lang="en-US" dirty="0"/>
              <a:t>ACL، </a:t>
            </a:r>
            <a:r>
              <a:rPr lang="ar-SY" dirty="0"/>
              <a:t>وتشمل:</a:t>
            </a:r>
          </a:p>
          <a:p>
            <a:r>
              <a:rPr lang="ar-SY" dirty="0"/>
              <a:t>أن تكون أنثى — ويرجع السبب في ذلك إلى الاختلافات في تشريح الإناث، وقوة العضلات، والتأثيرات الهرمونية</a:t>
            </a:r>
          </a:p>
          <a:p>
            <a:r>
              <a:rPr lang="ar-SY" dirty="0"/>
              <a:t>المشاركة في بعض الرياضات، مثل كرة القدم، وكرة القدم الأمريكية، وكرة السلة، والجمباز، والتزلج على المنحدرات</a:t>
            </a:r>
          </a:p>
          <a:p>
            <a:r>
              <a:rPr lang="ar-SY" dirty="0"/>
              <a:t>ضعف التكيُّف</a:t>
            </a:r>
          </a:p>
          <a:p>
            <a:r>
              <a:rPr lang="ar-SY" dirty="0"/>
              <a:t>ارتداء أحذية لا تناسب مقاس القدم بطريقة صحيحة</a:t>
            </a:r>
          </a:p>
          <a:p>
            <a:r>
              <a:rPr lang="ar-SY" dirty="0"/>
              <a:t>استخدام معدات رياضية يتم صيانتها بطريقة غير صحيحة، مثل روابط التزلُّج التي لا تُضبَط بطريقة صحيحة</a:t>
            </a:r>
          </a:p>
          <a:p>
            <a:r>
              <a:rPr lang="ar-SY" dirty="0"/>
              <a:t>اللعب على أسطُح العشب الصناعي</a:t>
            </a:r>
          </a:p>
          <a:p>
            <a:endParaRPr lang="ar-SY" dirty="0"/>
          </a:p>
        </p:txBody>
      </p:sp>
      <p:sp>
        <p:nvSpPr>
          <p:cNvPr id="4" name="عنصر نائب للتذييل 3"/>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941777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dirty="0" smtClean="0"/>
              <a:t>التشخيص</a:t>
            </a:r>
            <a:endParaRPr lang="ar-SY" dirty="0"/>
          </a:p>
        </p:txBody>
      </p:sp>
      <p:pic>
        <p:nvPicPr>
          <p:cNvPr id="8" name="عنصر نائب للمحتوى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4711" y="1151067"/>
            <a:ext cx="4713931" cy="4980791"/>
          </a:xfrm>
        </p:spPr>
      </p:pic>
      <p:sp>
        <p:nvSpPr>
          <p:cNvPr id="4" name="عنصر نائب للمحتوى 3"/>
          <p:cNvSpPr>
            <a:spLocks noGrp="1"/>
          </p:cNvSpPr>
          <p:nvPr>
            <p:ph sz="half" idx="2"/>
          </p:nvPr>
        </p:nvSpPr>
        <p:spPr/>
        <p:txBody>
          <a:bodyPr/>
          <a:lstStyle/>
          <a:p>
            <a:r>
              <a:rPr lang="ar-SY" dirty="0" smtClean="0"/>
              <a:t>بعد القصة السريرية الدقيقة نبدأ </a:t>
            </a:r>
            <a:r>
              <a:rPr lang="ar-SY" dirty="0" err="1" smtClean="0"/>
              <a:t>بالاستقصاءات</a:t>
            </a:r>
            <a:r>
              <a:rPr lang="ar-SY" dirty="0" smtClean="0"/>
              <a:t> الشعاعية </a:t>
            </a:r>
          </a:p>
          <a:p>
            <a:r>
              <a:rPr lang="ar-SY" dirty="0" smtClean="0"/>
              <a:t>أولا لا بد من إجراء صورة شعاعية بسيطة لتقييم حالة الركبة ولنفي وجود </a:t>
            </a:r>
            <a:r>
              <a:rPr lang="ar-SY" dirty="0" err="1" smtClean="0"/>
              <a:t>خلوع</a:t>
            </a:r>
            <a:r>
              <a:rPr lang="ar-SY" dirty="0" smtClean="0"/>
              <a:t> أو كسور</a:t>
            </a:r>
          </a:p>
          <a:p>
            <a:r>
              <a:rPr lang="ar-SY" dirty="0" smtClean="0"/>
              <a:t>يمكن أن يخدم إجراء إيكو بيد خبيرة </a:t>
            </a:r>
          </a:p>
          <a:p>
            <a:r>
              <a:rPr lang="ar-SY" dirty="0" smtClean="0"/>
              <a:t>الرنين المغناطيسي هو الإجراء الشعاعي الأفضل لوضع تشخيص دقيق</a:t>
            </a:r>
            <a:endParaRPr lang="ar-SY" dirty="0"/>
          </a:p>
        </p:txBody>
      </p:sp>
      <p:sp>
        <p:nvSpPr>
          <p:cNvPr id="3" name="عنصر نائب للتذييل 2"/>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3004673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التشخيص الشعاعي</a:t>
            </a:r>
            <a:endParaRPr lang="ar-SY" dirty="0"/>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40966" y="2174076"/>
            <a:ext cx="3609730" cy="3697297"/>
          </a:xfrm>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11237" y="2166139"/>
            <a:ext cx="3473513" cy="3697297"/>
          </a:xfrm>
        </p:spPr>
      </p:pic>
      <p:sp>
        <p:nvSpPr>
          <p:cNvPr id="3" name="عنصر نائب للتذييل 2"/>
          <p:cNvSpPr>
            <a:spLocks noGrp="1"/>
          </p:cNvSpPr>
          <p:nvPr>
            <p:ph type="ftr" sz="quarter" idx="11"/>
          </p:nvPr>
        </p:nvSpPr>
        <p:spPr/>
        <p:txBody>
          <a:bodyPr/>
          <a:lstStyle/>
          <a:p>
            <a:r>
              <a:rPr lang="ar-SY" smtClean="0"/>
              <a:t>المؤتمر الدولي الطبي الثالث - جامعة حماه -2021 د. عبد الله العبد الله</a:t>
            </a:r>
            <a:endParaRPr lang="en-US" dirty="0"/>
          </a:p>
        </p:txBody>
      </p:sp>
    </p:spTree>
    <p:extLst>
      <p:ext uri="{BB962C8B-B14F-4D97-AF65-F5344CB8AC3E}">
        <p14:creationId xmlns:p14="http://schemas.microsoft.com/office/powerpoint/2010/main" val="109847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Custom 7">
      <a:dk1>
        <a:srgbClr val="595959"/>
      </a:dk1>
      <a:lt1>
        <a:srgbClr val="FFFFFF"/>
      </a:lt1>
      <a:dk2>
        <a:srgbClr val="000000"/>
      </a:dk2>
      <a:lt2>
        <a:srgbClr val="E7E6E6"/>
      </a:lt2>
      <a:accent1>
        <a:srgbClr val="FFFFFF"/>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953</TotalTime>
  <Words>1645</Words>
  <Application>Microsoft Office PowerPoint</Application>
  <PresentationFormat>ملء الشاشة</PresentationFormat>
  <Paragraphs>164</Paragraphs>
  <Slides>25</Slides>
  <Notes>2</Notes>
  <HiddenSlides>0</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25</vt:i4>
      </vt:variant>
    </vt:vector>
  </HeadingPairs>
  <TitlesOfParts>
    <vt:vector size="36" baseType="lpstr">
      <vt:lpstr>Arial</vt:lpstr>
      <vt:lpstr>Calibri</vt:lpstr>
      <vt:lpstr>Calibri Light</vt:lpstr>
      <vt:lpstr>Century Gothic</vt:lpstr>
      <vt:lpstr>OCR A Extended</vt:lpstr>
      <vt:lpstr>proxima_nova_ltsemibold</vt:lpstr>
      <vt:lpstr>proxima_nova_rgregular</vt:lpstr>
      <vt:lpstr>Tahoma</vt:lpstr>
      <vt:lpstr>Wingdings 3</vt:lpstr>
      <vt:lpstr>ربطة</vt:lpstr>
      <vt:lpstr>Office Theme</vt:lpstr>
      <vt:lpstr>Acl injuries(diagnosis and treatment) أذيات الرباط المتصالب الأمامي (التشخيص والمعالجة)</vt:lpstr>
      <vt:lpstr>أذيات الرباط المتصالب الأمامي  </vt:lpstr>
      <vt:lpstr>لمحة تشريحية</vt:lpstr>
      <vt:lpstr>عرض تقديمي في PowerPoint</vt:lpstr>
      <vt:lpstr>              الأعراض </vt:lpstr>
      <vt:lpstr>الأسباب </vt:lpstr>
      <vt:lpstr>عوامل الخطر </vt:lpstr>
      <vt:lpstr>التشخيص</vt:lpstr>
      <vt:lpstr>التشخيص الشعاعي</vt:lpstr>
      <vt:lpstr>المضاعفات </vt:lpstr>
      <vt:lpstr>Approach Considerations </vt:lpstr>
      <vt:lpstr>عرض تقديمي في PowerPoint</vt:lpstr>
      <vt:lpstr>Treatment </vt:lpstr>
      <vt:lpstr>Treatment</vt:lpstr>
      <vt:lpstr>مضادات استطباب الجراحة</vt:lpstr>
      <vt:lpstr>العلاج الجراحي  </vt:lpstr>
      <vt:lpstr>العلاج الجراحي </vt:lpstr>
      <vt:lpstr>عرض تقديمي في PowerPoint</vt:lpstr>
      <vt:lpstr>عرض تقديمي في PowerPoint</vt:lpstr>
      <vt:lpstr>Postoperative Care </vt:lpstr>
      <vt:lpstr>المتابعة</vt:lpstr>
      <vt:lpstr>الاختلاطات</vt:lpstr>
      <vt:lpstr>الوقاية </vt:lpstr>
      <vt:lpstr>معدات </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injuries(diagnosis and treatment) أذيات الرباط المتصالب الأمامي (التشخيص والمعالجة)</dc:title>
  <dc:creator>aaa</dc:creator>
  <cp:lastModifiedBy>aaa</cp:lastModifiedBy>
  <cp:revision>53</cp:revision>
  <dcterms:created xsi:type="dcterms:W3CDTF">2021-05-01T12:37:53Z</dcterms:created>
  <dcterms:modified xsi:type="dcterms:W3CDTF">2021-05-12T12:27:30Z</dcterms:modified>
</cp:coreProperties>
</file>