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63" r:id="rId2"/>
    <p:sldId id="285" r:id="rId3"/>
    <p:sldId id="286" r:id="rId4"/>
    <p:sldId id="287" r:id="rId5"/>
    <p:sldId id="288" r:id="rId6"/>
    <p:sldId id="264" r:id="rId7"/>
    <p:sldId id="265" r:id="rId8"/>
    <p:sldId id="284" r:id="rId9"/>
    <p:sldId id="271" r:id="rId10"/>
    <p:sldId id="266" r:id="rId11"/>
    <p:sldId id="267" r:id="rId12"/>
    <p:sldId id="268" r:id="rId13"/>
    <p:sldId id="289" r:id="rId14"/>
    <p:sldId id="28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854E"/>
    <a:srgbClr val="F8E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69" d="100"/>
          <a:sy n="69" d="100"/>
        </p:scale>
        <p:origin x="70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27024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99548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455233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ar-SA"/>
              <a:t>انقر لتحرير نمط عنوان الشكل الرئيسي</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6544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334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59199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464757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543139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8422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337936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274008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428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391623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935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02342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8A87A34-81AB-432B-8DAE-1953F412C126}" type="datetimeFigureOut">
              <a:rPr lang="en-US" smtClean="0"/>
              <a:pPr/>
              <a:t>5/31/2021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456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2196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5/31/2021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13770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ransition spd="slow">
    <p:wipe/>
  </p:transition>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awa\Desktop\المؤتمر\00.png">
            <a:extLst>
              <a:ext uri="{FF2B5EF4-FFF2-40B4-BE49-F238E27FC236}">
                <a16:creationId xmlns:a16="http://schemas.microsoft.com/office/drawing/2014/main" id="{F82553C4-3DD9-43CF-8B24-966D55F63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700" y="0"/>
            <a:ext cx="1581334" cy="2018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864A0CB2-4E79-4513-B388-BB8B48E9F406}"/>
              </a:ext>
            </a:extLst>
          </p:cNvPr>
          <p:cNvSpPr/>
          <p:nvPr/>
        </p:nvSpPr>
        <p:spPr>
          <a:xfrm>
            <a:off x="4203917" y="695497"/>
            <a:ext cx="5994783" cy="1323439"/>
          </a:xfrm>
          <a:prstGeom prst="rect">
            <a:avLst/>
          </a:prstGeom>
          <a:noFill/>
        </p:spPr>
        <p:txBody>
          <a:bodyPr wrap="none" lIns="91440" tIns="45720" rIns="91440" bIns="45720">
            <a:spAutoFit/>
          </a:bodyPr>
          <a:lstStyle/>
          <a:p>
            <a:pPr algn="r"/>
            <a:r>
              <a:rPr lang="ar-SY" sz="2000" b="1" i="0" dirty="0">
                <a:effectLst/>
                <a:latin typeface="inherit"/>
              </a:rPr>
              <a:t>المؤتمر الطبي الدولي الثالث - جامعة حماة</a:t>
            </a:r>
          </a:p>
          <a:p>
            <a:pPr algn="r"/>
            <a:r>
              <a:rPr lang="en-US" sz="2000" b="0" i="0" dirty="0">
                <a:effectLst/>
                <a:latin typeface="inherit"/>
              </a:rPr>
              <a:t>International 3rd Medical Conference - Hama University</a:t>
            </a:r>
          </a:p>
          <a:p>
            <a:pPr algn="r"/>
            <a:br>
              <a:rPr lang="en-US" sz="2000" dirty="0"/>
            </a:br>
            <a:endParaRPr lang="ar-SA" sz="2000" b="1" cap="none" spc="0" dirty="0">
              <a:ln w="10160">
                <a:solidFill>
                  <a:schemeClr val="accent5"/>
                </a:solidFill>
                <a:prstDash val="solid"/>
              </a:ln>
              <a:effectLst>
                <a:outerShdw blurRad="38100" dist="22860" dir="5400000" algn="tl" rotWithShape="0">
                  <a:srgbClr val="000000">
                    <a:alpha val="30000"/>
                  </a:srgbClr>
                </a:outerShdw>
              </a:effectLst>
            </a:endParaRPr>
          </a:p>
        </p:txBody>
      </p:sp>
      <p:sp>
        <p:nvSpPr>
          <p:cNvPr id="7" name="مستطيل 6">
            <a:extLst>
              <a:ext uri="{FF2B5EF4-FFF2-40B4-BE49-F238E27FC236}">
                <a16:creationId xmlns:a16="http://schemas.microsoft.com/office/drawing/2014/main" id="{79DC93B5-B404-47CD-A356-F8F5993A814D}"/>
              </a:ext>
            </a:extLst>
          </p:cNvPr>
          <p:cNvSpPr/>
          <p:nvPr/>
        </p:nvSpPr>
        <p:spPr>
          <a:xfrm>
            <a:off x="2454846" y="2505670"/>
            <a:ext cx="7569701" cy="923330"/>
          </a:xfrm>
          <a:prstGeom prst="rect">
            <a:avLst/>
          </a:prstGeom>
          <a:noFill/>
        </p:spPr>
        <p:txBody>
          <a:bodyPr wrap="none" lIns="91440" tIns="45720" rIns="91440" bIns="45720">
            <a:spAutoFit/>
          </a:bodyPr>
          <a:lstStyle/>
          <a:p>
            <a:pPr algn="ctr"/>
            <a:r>
              <a:rPr lang="ar-SY"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ضبط الوزن في الأمراض المزمنة</a:t>
            </a:r>
            <a:endPar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مستطيل 7">
            <a:extLst>
              <a:ext uri="{FF2B5EF4-FFF2-40B4-BE49-F238E27FC236}">
                <a16:creationId xmlns:a16="http://schemas.microsoft.com/office/drawing/2014/main" id="{4624CE50-1CA0-4B22-A457-E5E7C3A1AAC7}"/>
              </a:ext>
            </a:extLst>
          </p:cNvPr>
          <p:cNvSpPr/>
          <p:nvPr/>
        </p:nvSpPr>
        <p:spPr>
          <a:xfrm>
            <a:off x="3009554" y="3711918"/>
            <a:ext cx="6643165" cy="707886"/>
          </a:xfrm>
          <a:prstGeom prst="rect">
            <a:avLst/>
          </a:prstGeom>
          <a:noFill/>
        </p:spPr>
        <p:txBody>
          <a:bodyPr wrap="none" lIns="91440" tIns="45720" rIns="91440" bIns="45720">
            <a:spAutoFit/>
          </a:bodyPr>
          <a:lstStyle/>
          <a:p>
            <a:pPr algn="ctr"/>
            <a:r>
              <a:rPr lang="ar-SY" sz="4000" dirty="0">
                <a:ln w="0"/>
                <a:effectLst>
                  <a:outerShdw blurRad="38100" dist="19050" dir="2700000" algn="tl" rotWithShape="0">
                    <a:schemeClr val="dk1">
                      <a:alpha val="40000"/>
                    </a:schemeClr>
                  </a:outerShdw>
                </a:effectLst>
                <a:latin typeface="+mj-lt"/>
              </a:rPr>
              <a:t>إعداد : اختصاصية التغذية شهامة مناوخ</a:t>
            </a:r>
            <a:endParaRPr lang="ar-SA" sz="4000" b="0" cap="none" spc="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20625671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5999" y="182880"/>
            <a:ext cx="5863067" cy="6531429"/>
          </a:xfrm>
        </p:spPr>
        <p:style>
          <a:lnRef idx="2">
            <a:schemeClr val="accent2"/>
          </a:lnRef>
          <a:fillRef idx="1">
            <a:schemeClr val="lt1"/>
          </a:fillRef>
          <a:effectRef idx="0">
            <a:schemeClr val="accent2"/>
          </a:effectRef>
          <a:fontRef idx="minor">
            <a:schemeClr val="dk1"/>
          </a:fontRef>
        </p:style>
        <p:txBody>
          <a:bodyPr>
            <a:normAutofit lnSpcReduction="10000"/>
          </a:bodyPr>
          <a:lstStyle/>
          <a:p>
            <a:pPr lvl="1"/>
            <a:r>
              <a:rPr lang="ar-SY" sz="2100" dirty="0">
                <a:latin typeface="Calibri" panose="020F0502020204030204" pitchFamily="34" charset="0"/>
                <a:cs typeface="Simplified Arabic" panose="02020603050405020304" pitchFamily="18" charset="-78"/>
              </a:rPr>
              <a:t>صنفت كنمط حياة صحي مستدام من قبل منظمة الصحة </a:t>
            </a:r>
          </a:p>
          <a:p>
            <a:pPr lvl="1"/>
            <a:r>
              <a:rPr lang="ar-SY" sz="2100" dirty="0">
                <a:latin typeface="Calibri" panose="020F0502020204030204" pitchFamily="34" charset="0"/>
                <a:cs typeface="Simplified Arabic" panose="02020603050405020304" pitchFamily="18" charset="-78"/>
              </a:rPr>
              <a:t>هي حمية مستوحاه من الأنماط الغذائية التقليدية لسكان البحر الأبيض المتوسط  بعدما لوحظ  قلة المشاكل المرتبطة بالقلب لسكان هذه المنطقة.</a:t>
            </a:r>
          </a:p>
          <a:p>
            <a:pPr lvl="1" algn="just">
              <a:lnSpc>
                <a:spcPct val="115000"/>
              </a:lnSpc>
              <a:spcAft>
                <a:spcPts val="1000"/>
              </a:spcAft>
            </a:pPr>
            <a:r>
              <a:rPr lang="ar-SY" sz="1900" dirty="0">
                <a:effectLst/>
                <a:latin typeface="Calibri" panose="020F0502020204030204" pitchFamily="34" charset="0"/>
                <a:ea typeface="Times New Roman" panose="02020603050405020304" pitchFamily="18" charset="0"/>
                <a:cs typeface="Simplified Arabic" panose="02020603050405020304" pitchFamily="18" charset="-78"/>
              </a:rPr>
              <a:t>النتائج التي تم التوصل إليها تؤكد على أهمية حمية البحر المتوسط في انخفاض انتشار الاضطرابات الاستقلابية مثل البدانة وارتفاع ضغط الدم وحدوث أمراض القلب التاجية، وهي مفيدة في تدبير المتلازمة الاستقلابية ( </a:t>
            </a:r>
            <a:r>
              <a:rPr lang="en-US" sz="1900" dirty="0">
                <a:effectLst/>
                <a:latin typeface="Calibri" panose="020F0502020204030204" pitchFamily="34" charset="0"/>
                <a:ea typeface="Times New Roman" panose="02020603050405020304" pitchFamily="18" charset="0"/>
                <a:cs typeface="Simplified Arabic" panose="02020603050405020304" pitchFamily="18" charset="-78"/>
              </a:rPr>
              <a:t>Metabolic Syndrome</a:t>
            </a:r>
            <a:r>
              <a:rPr lang="ar-SY" sz="19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lvl="1" algn="just">
              <a:lnSpc>
                <a:spcPct val="115000"/>
              </a:lnSpc>
              <a:spcAft>
                <a:spcPts val="1000"/>
              </a:spcAft>
            </a:pPr>
            <a:r>
              <a:rPr lang="ar-SY" sz="1900" dirty="0"/>
              <a:t>نسبة الدهون فيها تتراوح بين 25-35% من مجمل الوارد الحروري ، ويعتمد على زيت الزيتون كمصدر أساسي للدهون.</a:t>
            </a:r>
          </a:p>
          <a:p>
            <a:pPr lvl="1" algn="just">
              <a:lnSpc>
                <a:spcPct val="115000"/>
              </a:lnSpc>
              <a:spcAft>
                <a:spcPts val="1000"/>
              </a:spcAft>
            </a:pPr>
            <a:r>
              <a:rPr lang="ar-SY" sz="1900" dirty="0"/>
              <a:t>توصي باستهلاك يومي للخضراوات والفواكه والحبوب الكاملة </a:t>
            </a:r>
          </a:p>
          <a:p>
            <a:pPr lvl="1" algn="just">
              <a:lnSpc>
                <a:spcPct val="115000"/>
              </a:lnSpc>
              <a:spcAft>
                <a:spcPts val="1000"/>
              </a:spcAft>
            </a:pPr>
            <a:r>
              <a:rPr lang="ar-SY" sz="1900" dirty="0"/>
              <a:t>استهلاك أسبوعي من الأسماك والدواجن والفاصوليا والبيض</a:t>
            </a:r>
          </a:p>
          <a:p>
            <a:pPr marL="800100" lvl="8" indent="-342900" algn="just">
              <a:lnSpc>
                <a:spcPct val="115000"/>
              </a:lnSpc>
              <a:spcAft>
                <a:spcPts val="1000"/>
              </a:spcAft>
            </a:pPr>
            <a:r>
              <a:rPr lang="ar-SY" sz="1900" dirty="0"/>
              <a:t> حصص معتدلة من منتجات الألبان </a:t>
            </a:r>
          </a:p>
          <a:p>
            <a:pPr marL="800100" lvl="8" indent="-342900" algn="just">
              <a:lnSpc>
                <a:spcPct val="115000"/>
              </a:lnSpc>
              <a:spcAft>
                <a:spcPts val="1000"/>
              </a:spcAft>
            </a:pPr>
            <a:r>
              <a:rPr lang="ar-SY" sz="1900" dirty="0"/>
              <a:t>تقليل استهلاك اللحوم الحمراء</a:t>
            </a:r>
          </a:p>
          <a:p>
            <a:pPr marL="800100" lvl="8" indent="-342900" algn="just">
              <a:lnSpc>
                <a:spcPct val="115000"/>
              </a:lnSpc>
              <a:spcAft>
                <a:spcPts val="1000"/>
              </a:spcAft>
            </a:pPr>
            <a:r>
              <a:rPr lang="ar-SY" sz="1900" dirty="0"/>
              <a:t>توصي بممارسة النشاط المعتدل بشكل يومي </a:t>
            </a:r>
          </a:p>
          <a:p>
            <a:pPr algn="just" rtl="1">
              <a:lnSpc>
                <a:spcPct val="115000"/>
              </a:lnSpc>
              <a:spcAft>
                <a:spcPts val="1000"/>
              </a:spcAft>
            </a:pPr>
            <a:endParaRPr lang="en-US" dirty="0"/>
          </a:p>
        </p:txBody>
      </p:sp>
      <p:pic>
        <p:nvPicPr>
          <p:cNvPr id="5" name="صورة 4">
            <a:extLst>
              <a:ext uri="{FF2B5EF4-FFF2-40B4-BE49-F238E27FC236}">
                <a16:creationId xmlns:a16="http://schemas.microsoft.com/office/drawing/2014/main" id="{2A1F009B-7926-4955-958B-403286664037}"/>
              </a:ext>
            </a:extLst>
          </p:cNvPr>
          <p:cNvPicPr>
            <a:picLocks noChangeAspect="1"/>
          </p:cNvPicPr>
          <p:nvPr/>
        </p:nvPicPr>
        <p:blipFill>
          <a:blip r:embed="rId2"/>
          <a:stretch>
            <a:fillRect/>
          </a:stretch>
        </p:blipFill>
        <p:spPr>
          <a:xfrm>
            <a:off x="232933" y="1244785"/>
            <a:ext cx="5476875" cy="5086350"/>
          </a:xfrm>
          <a:prstGeom prst="rect">
            <a:avLst/>
          </a:prstGeom>
        </p:spPr>
      </p:pic>
      <p:sp>
        <p:nvSpPr>
          <p:cNvPr id="7" name="مستطيل 6">
            <a:extLst>
              <a:ext uri="{FF2B5EF4-FFF2-40B4-BE49-F238E27FC236}">
                <a16:creationId xmlns:a16="http://schemas.microsoft.com/office/drawing/2014/main" id="{BB858B96-B8AB-4EBF-A947-D1733FE661D4}"/>
              </a:ext>
            </a:extLst>
          </p:cNvPr>
          <p:cNvSpPr/>
          <p:nvPr/>
        </p:nvSpPr>
        <p:spPr>
          <a:xfrm>
            <a:off x="1184365" y="203699"/>
            <a:ext cx="4911634" cy="646331"/>
          </a:xfrm>
          <a:prstGeom prst="rect">
            <a:avLst/>
          </a:prstGeom>
          <a:noFill/>
        </p:spPr>
        <p:txBody>
          <a:bodyPr wrap="square" lIns="91440" tIns="45720" rIns="91440" bIns="45720">
            <a:spAutoFit/>
          </a:bodyPr>
          <a:lstStyle/>
          <a:p>
            <a:r>
              <a:rPr lang="ar-SY" sz="3600" dirty="0"/>
              <a:t>حمية البحر الأبيض المتوسط </a:t>
            </a:r>
          </a:p>
        </p:txBody>
      </p:sp>
    </p:spTree>
    <p:extLst>
      <p:ext uri="{BB962C8B-B14F-4D97-AF65-F5344CB8AC3E}">
        <p14:creationId xmlns:p14="http://schemas.microsoft.com/office/powerpoint/2010/main" val="41282953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027818" y="421201"/>
            <a:ext cx="4669224" cy="5898033"/>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r" rtl="1"/>
            <a:endParaRPr lang="en-US" sz="2400" dirty="0">
              <a:effectLst/>
            </a:endParaRPr>
          </a:p>
          <a:p>
            <a:pPr algn="just" rtl="1">
              <a:lnSpc>
                <a:spcPct val="115000"/>
              </a:lnSpc>
              <a:spcAft>
                <a:spcPts val="1000"/>
              </a:spcAft>
            </a:pP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الـ </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a:t>
            </a:r>
            <a:r>
              <a:rPr lang="en-US" sz="1800" dirty="0">
                <a:effectLst/>
                <a:latin typeface="Calibri" panose="020F0502020204030204" pitchFamily="34" charset="0"/>
                <a:ea typeface="Times New Roman" panose="02020603050405020304" pitchFamily="18" charset="0"/>
                <a:cs typeface="Simplified Arabic" panose="02020603050405020304" pitchFamily="18" charset="-78"/>
              </a:rPr>
              <a:t>DASH  Diet</a:t>
            </a: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 هي حمية صممت لخفض أو منع ضغط الدم المرتفع وتسمى أيضاً </a:t>
            </a:r>
            <a:r>
              <a:rPr lang="en-US" sz="1800" dirty="0">
                <a:effectLst/>
                <a:latin typeface="Calibri" panose="020F0502020204030204" pitchFamily="34" charset="0"/>
                <a:ea typeface="Times New Roman" panose="02020603050405020304" pitchFamily="18" charset="0"/>
                <a:cs typeface="Simplified Arabic" panose="02020603050405020304" pitchFamily="18" charset="-78"/>
              </a:rPr>
              <a:t>DASH – eating plan</a:t>
            </a: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 والـ </a:t>
            </a:r>
            <a:r>
              <a:rPr lang="en-US" sz="1800" dirty="0">
                <a:effectLst/>
                <a:latin typeface="Calibri" panose="020F0502020204030204" pitchFamily="34" charset="0"/>
                <a:ea typeface="Times New Roman" panose="02020603050405020304" pitchFamily="18" charset="0"/>
                <a:cs typeface="Simplified Arabic" panose="02020603050405020304" pitchFamily="18" charset="-78"/>
              </a:rPr>
              <a:t>DASH</a:t>
            </a: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هي اختصار لعبارة </a:t>
            </a:r>
            <a:r>
              <a:rPr lang="en-US" sz="1800" dirty="0">
                <a:effectLst/>
                <a:latin typeface="Calibri" panose="020F0502020204030204" pitchFamily="34" charset="0"/>
                <a:ea typeface="Times New Roman" panose="02020603050405020304" pitchFamily="18" charset="0"/>
                <a:cs typeface="Simplified Arabic" panose="02020603050405020304" pitchFamily="18" charset="-78"/>
              </a:rPr>
              <a:t>Dietary Approach to Stop Hypertension</a:t>
            </a: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pP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تحتوي الحمية على كمية من الصوديوم تتراوح بين 1500 ملغ إلى 2400 ملغ كحد أقصى وذلك بحسب توصيات المعهد القومي للقلب والرئة والدم .</a:t>
            </a:r>
          </a:p>
          <a:p>
            <a:pPr algn="just" rtl="1">
              <a:lnSpc>
                <a:spcPct val="115000"/>
              </a:lnSpc>
              <a:spcAft>
                <a:spcPts val="1000"/>
              </a:spcAft>
            </a:pP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تحتوي الحمية على كميات قليلة من الدهون المشبعة وكمية كبيرة من الخضروات والفواكه والحبوب مع استخدام المنتجات الألبان قليلة الدسم .</a:t>
            </a:r>
          </a:p>
          <a:p>
            <a:pPr algn="just" rtl="1">
              <a:lnSpc>
                <a:spcPct val="115000"/>
              </a:lnSpc>
              <a:spcAft>
                <a:spcPts val="1000"/>
              </a:spcAft>
            </a:pP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توصي باستهلاك كمية قليلة من اللحوم و استخدام المكسرات والبقول كمصادر نباتية للبروتين .</a:t>
            </a:r>
          </a:p>
          <a:p>
            <a:pPr algn="just" rtl="1">
              <a:lnSpc>
                <a:spcPct val="115000"/>
              </a:lnSpc>
              <a:spcAft>
                <a:spcPts val="1000"/>
              </a:spcAft>
            </a:pPr>
            <a:r>
              <a:rPr lang="ar-SY" sz="1800" dirty="0">
                <a:latin typeface="Calibri" panose="020F0502020204030204" pitchFamily="34" charset="0"/>
                <a:ea typeface="Times New Roman" panose="02020603050405020304" pitchFamily="18" charset="0"/>
                <a:cs typeface="Simplified Arabic" panose="02020603050405020304" pitchFamily="18" charset="-78"/>
              </a:rPr>
              <a:t>توصي</a:t>
            </a:r>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 بالحد من استخدام السكريات والمشروبات المحتوية على السكر والحلويات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ar-SY" sz="1800" dirty="0">
                <a:effectLst/>
                <a:latin typeface="Calibri" panose="020F0502020204030204" pitchFamily="34" charset="0"/>
                <a:ea typeface="Times New Roman" panose="02020603050405020304" pitchFamily="18" charset="0"/>
                <a:cs typeface="Simplified Arabic" panose="02020603050405020304" pitchFamily="18" charset="-78"/>
              </a:rPr>
              <a:t>هذه الحمية غنية بالكالسيوم و المغنيزيوم والبوتاسيوم والألياف .</a:t>
            </a:r>
            <a:endParaRPr lang="ar-SY" sz="2400" dirty="0"/>
          </a:p>
        </p:txBody>
      </p:sp>
      <p:sp>
        <p:nvSpPr>
          <p:cNvPr id="2" name="مربع نص 1">
            <a:extLst>
              <a:ext uri="{FF2B5EF4-FFF2-40B4-BE49-F238E27FC236}">
                <a16:creationId xmlns:a16="http://schemas.microsoft.com/office/drawing/2014/main" id="{77E967C6-CD61-437E-A2B8-737E48FEE418}"/>
              </a:ext>
            </a:extLst>
          </p:cNvPr>
          <p:cNvSpPr txBox="1"/>
          <p:nvPr/>
        </p:nvSpPr>
        <p:spPr>
          <a:xfrm>
            <a:off x="-578339" y="421201"/>
            <a:ext cx="8360162" cy="830997"/>
          </a:xfrm>
          <a:prstGeom prst="rect">
            <a:avLst/>
          </a:prstGeom>
          <a:noFill/>
        </p:spPr>
        <p:txBody>
          <a:bodyPr wrap="square" rtlCol="1">
            <a:spAutoFit/>
          </a:bodyPr>
          <a:lstStyle/>
          <a:p>
            <a:pPr algn="ctr" rtl="1"/>
            <a:r>
              <a:rPr lang="ar-SY" sz="2400" b="1" dirty="0">
                <a:latin typeface="Calibri" panose="020F0502020204030204" pitchFamily="34" charset="0"/>
                <a:ea typeface="Times New Roman" panose="02020603050405020304" pitchFamily="18" charset="0"/>
                <a:cs typeface="Simplified Arabic" panose="02020603050405020304" pitchFamily="18" charset="-78"/>
              </a:rPr>
              <a:t>حم</a:t>
            </a:r>
            <a:r>
              <a:rPr lang="ar-SY" sz="2400" b="1" dirty="0">
                <a:effectLst/>
                <a:latin typeface="Calibri" panose="020F0502020204030204" pitchFamily="34" charset="0"/>
                <a:ea typeface="Times New Roman" panose="02020603050405020304" pitchFamily="18" charset="0"/>
                <a:cs typeface="Simplified Arabic" panose="02020603050405020304" pitchFamily="18" charset="-78"/>
              </a:rPr>
              <a:t>ية </a:t>
            </a:r>
            <a:r>
              <a:rPr lang="en-US" sz="2400" dirty="0">
                <a:effectLst/>
                <a:latin typeface="Calibri" panose="020F0502020204030204" pitchFamily="34" charset="0"/>
                <a:ea typeface="Times New Roman" panose="02020603050405020304" pitchFamily="18" charset="0"/>
                <a:cs typeface="Simplified Arabic" panose="02020603050405020304" pitchFamily="18" charset="-78"/>
              </a:rPr>
              <a:t>Dietary Approach to Stop Hypertension</a:t>
            </a:r>
            <a:r>
              <a:rPr lang="en-US" sz="2400" b="1" dirty="0">
                <a:effectLst/>
                <a:latin typeface="Calibri" panose="020F0502020204030204" pitchFamily="34" charset="0"/>
                <a:ea typeface="Times New Roman" panose="02020603050405020304" pitchFamily="18" charset="0"/>
                <a:cs typeface="Simplified Arabic" panose="02020603050405020304" pitchFamily="18" charset="-78"/>
              </a:rPr>
              <a:t>) DASH</a:t>
            </a:r>
            <a:r>
              <a:rPr lang="ar-SY" sz="2400" b="1" dirty="0">
                <a:effectLst/>
                <a:latin typeface="Calibri" panose="020F0502020204030204" pitchFamily="34" charset="0"/>
                <a:ea typeface="Times New Roman" panose="02020603050405020304" pitchFamily="18" charset="0"/>
                <a:cs typeface="Simplified Arabic" panose="02020603050405020304" pitchFamily="18" charset="-78"/>
              </a:rPr>
              <a:t>) :</a:t>
            </a:r>
          </a:p>
          <a:p>
            <a:pPr algn="ctr" rtl="1"/>
            <a:r>
              <a:rPr lang="ar-SY" sz="2400" b="1" dirty="0">
                <a:latin typeface="Calibri" panose="020F0502020204030204" pitchFamily="34" charset="0"/>
                <a:cs typeface="Simplified Arabic" panose="02020603050405020304" pitchFamily="18" charset="-78"/>
              </a:rPr>
              <a:t>الحمية الغذائية لوقف ارتفاع ضغط الدم </a:t>
            </a:r>
            <a:endParaRPr lang="ar-SY" sz="2400" dirty="0"/>
          </a:p>
        </p:txBody>
      </p:sp>
      <p:pic>
        <p:nvPicPr>
          <p:cNvPr id="6" name="صورة 5">
            <a:extLst>
              <a:ext uri="{FF2B5EF4-FFF2-40B4-BE49-F238E27FC236}">
                <a16:creationId xmlns:a16="http://schemas.microsoft.com/office/drawing/2014/main" id="{5B82AEB8-B5E6-4BFC-ACE2-5E870B79791E}"/>
              </a:ext>
            </a:extLst>
          </p:cNvPr>
          <p:cNvPicPr>
            <a:picLocks noChangeAspect="1"/>
          </p:cNvPicPr>
          <p:nvPr/>
        </p:nvPicPr>
        <p:blipFill>
          <a:blip r:embed="rId2"/>
          <a:stretch>
            <a:fillRect/>
          </a:stretch>
        </p:blipFill>
        <p:spPr>
          <a:xfrm>
            <a:off x="270715" y="1521362"/>
            <a:ext cx="5825286" cy="4915437"/>
          </a:xfrm>
          <a:prstGeom prst="rect">
            <a:avLst/>
          </a:prstGeom>
        </p:spPr>
      </p:pic>
    </p:spTree>
    <p:extLst>
      <p:ext uri="{BB962C8B-B14F-4D97-AF65-F5344CB8AC3E}">
        <p14:creationId xmlns:p14="http://schemas.microsoft.com/office/powerpoint/2010/main" val="423052481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3200" dirty="0">
                <a:solidFill>
                  <a:schemeClr val="tx1"/>
                </a:solidFill>
              </a:rPr>
              <a:t>الصيام المتقطع :</a:t>
            </a:r>
          </a:p>
        </p:txBody>
      </p:sp>
      <p:sp>
        <p:nvSpPr>
          <p:cNvPr id="3" name="عنصر نائب للمحتوى 2"/>
          <p:cNvSpPr>
            <a:spLocks noGrp="1"/>
          </p:cNvSpPr>
          <p:nvPr>
            <p:ph idx="1"/>
          </p:nvPr>
        </p:nvSpPr>
        <p:spPr>
          <a:xfrm>
            <a:off x="199599" y="1383405"/>
            <a:ext cx="9742959" cy="4091189"/>
          </a:xfrm>
        </p:spPr>
        <p:txBody>
          <a:bodyPr>
            <a:normAutofit fontScale="92500" lnSpcReduction="10000"/>
          </a:bodyPr>
          <a:lstStyle/>
          <a:p>
            <a:r>
              <a:rPr lang="ar-SY" sz="2400" dirty="0"/>
              <a:t>الصيام المتقطع هو عبارة عن المناوبة بين فترات تناول الطعام وفترات انقطاع عن الطعام (حيث يسمح في فترات الصيام المشروبات الخالية من الطاقة ).</a:t>
            </a:r>
          </a:p>
          <a:p>
            <a:r>
              <a:rPr lang="ar-SY" sz="2400" dirty="0"/>
              <a:t>يوجد عدة أنواع من الصيام المتقطع ( صيام بتناوب الساعات خلال اليوم الواحد أو الصيام بتناوب الأيام خلال الأسبوع ).</a:t>
            </a:r>
          </a:p>
          <a:p>
            <a:r>
              <a:rPr lang="ar-SY" sz="2400" dirty="0"/>
              <a:t>يعتبر من أحدث الحميات المتبعة لضبط الوزن </a:t>
            </a:r>
          </a:p>
          <a:p>
            <a:r>
              <a:rPr lang="ar-SY" sz="2400" dirty="0"/>
              <a:t>بحسب الدراسات الحديثة يساعد الصيام المتقطع على تخفيض الكوليسترول والشحوم الثلاثية ، كما يساعد على خفض سكر الدم والسكر التراكمي .</a:t>
            </a:r>
          </a:p>
          <a:p>
            <a:r>
              <a:rPr lang="ar-SY" sz="2400" dirty="0"/>
              <a:t>يمكن تصنيفه كنمط حياة صحي </a:t>
            </a:r>
          </a:p>
          <a:p>
            <a:r>
              <a:rPr lang="ar-SY" sz="2400" dirty="0"/>
              <a:t>من أحدث الدراسات التي نشرت  دراسة علمية نشرت في ( 18 شباط 2021) في المجلة العلمية الشهيرة </a:t>
            </a:r>
            <a:r>
              <a:rPr lang="en-US" sz="2400" dirty="0"/>
              <a:t>circulation</a:t>
            </a:r>
            <a:r>
              <a:rPr lang="ar-SY" sz="2400" dirty="0"/>
              <a:t> أظهرت التأثير الايجابي للصيام المتقطع في تحسين ضغط الدم من خلال تغيير نوعية الأحياء الدقيقة في الأمعاء والتي تسهم بشكل مباشر في تنظيم ضغط الدم.</a:t>
            </a:r>
          </a:p>
          <a:p>
            <a:pPr marL="0" indent="0">
              <a:buNone/>
            </a:pPr>
            <a:endParaRPr lang="ar-SY" sz="2400" dirty="0">
              <a:solidFill>
                <a:srgbClr val="92D050"/>
              </a:solidFill>
            </a:endParaRPr>
          </a:p>
        </p:txBody>
      </p:sp>
      <p:pic>
        <p:nvPicPr>
          <p:cNvPr id="5" name="صورة 4">
            <a:extLst>
              <a:ext uri="{FF2B5EF4-FFF2-40B4-BE49-F238E27FC236}">
                <a16:creationId xmlns:a16="http://schemas.microsoft.com/office/drawing/2014/main" id="{64F40DFC-AC25-46BD-A035-C320D83F1BD1}"/>
              </a:ext>
            </a:extLst>
          </p:cNvPr>
          <p:cNvPicPr>
            <a:picLocks noChangeAspect="1"/>
          </p:cNvPicPr>
          <p:nvPr/>
        </p:nvPicPr>
        <p:blipFill>
          <a:blip r:embed="rId2"/>
          <a:stretch>
            <a:fillRect/>
          </a:stretch>
        </p:blipFill>
        <p:spPr>
          <a:xfrm>
            <a:off x="9993617" y="2442209"/>
            <a:ext cx="1998783" cy="2562543"/>
          </a:xfrm>
          <a:prstGeom prst="rect">
            <a:avLst/>
          </a:prstGeom>
        </p:spPr>
      </p:pic>
    </p:spTree>
    <p:extLst>
      <p:ext uri="{BB962C8B-B14F-4D97-AF65-F5344CB8AC3E}">
        <p14:creationId xmlns:p14="http://schemas.microsoft.com/office/powerpoint/2010/main" val="32728924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08768B-4BD4-4BBD-9A06-10981B409E49}"/>
              </a:ext>
            </a:extLst>
          </p:cNvPr>
          <p:cNvSpPr>
            <a:spLocks noGrp="1"/>
          </p:cNvSpPr>
          <p:nvPr>
            <p:ph type="title"/>
          </p:nvPr>
        </p:nvSpPr>
        <p:spPr/>
        <p:txBody>
          <a:bodyPr/>
          <a:lstStyle/>
          <a:p>
            <a:pPr algn="r"/>
            <a:r>
              <a:rPr lang="ar-SY" dirty="0"/>
              <a:t>ملاحظات في الختام :</a:t>
            </a:r>
          </a:p>
        </p:txBody>
      </p:sp>
      <p:sp>
        <p:nvSpPr>
          <p:cNvPr id="3" name="عنصر نائب للمحتوى 2">
            <a:extLst>
              <a:ext uri="{FF2B5EF4-FFF2-40B4-BE49-F238E27FC236}">
                <a16:creationId xmlns:a16="http://schemas.microsoft.com/office/drawing/2014/main" id="{E7EA6CF2-7911-4308-ADE7-CDB6EAC43EB7}"/>
              </a:ext>
            </a:extLst>
          </p:cNvPr>
          <p:cNvSpPr>
            <a:spLocks noGrp="1"/>
          </p:cNvSpPr>
          <p:nvPr>
            <p:ph idx="1"/>
          </p:nvPr>
        </p:nvSpPr>
        <p:spPr>
          <a:xfrm>
            <a:off x="1103312" y="1554480"/>
            <a:ext cx="9791111" cy="4693919"/>
          </a:xfrm>
        </p:spPr>
        <p:txBody>
          <a:bodyPr>
            <a:normAutofit/>
          </a:bodyPr>
          <a:lstStyle/>
          <a:p>
            <a:r>
              <a:rPr lang="ar-SY" sz="2400" dirty="0"/>
              <a:t>التحكم بالوزن هو عملية معقدة تتداخل فيها عدد كبير من العوامل الجسدية والنفسية والهرمونية لذلك </a:t>
            </a:r>
            <a:r>
              <a:rPr lang="ar-SY" sz="2400" dirty="0" err="1"/>
              <a:t>لايوجد</a:t>
            </a:r>
            <a:r>
              <a:rPr lang="ar-SY" sz="2400" dirty="0"/>
              <a:t> حمية واحدة يمكن تطبيقها على جميع المرضى .</a:t>
            </a:r>
          </a:p>
          <a:p>
            <a:r>
              <a:rPr lang="ar-SY" sz="2400" dirty="0"/>
              <a:t>في تخطيط أي حمية غذائية لمريض </a:t>
            </a:r>
            <a:r>
              <a:rPr lang="ar-SY" sz="2400" dirty="0" err="1"/>
              <a:t>لانركز</a:t>
            </a:r>
            <a:r>
              <a:rPr lang="ar-SY" sz="2400" dirty="0"/>
              <a:t> فقط على الوزن بل يتم أيضاً دراسة وتحديد كمية ونسب العناصر والمغذيات كتحديد البروتين والشوارد مثلا عند مرضى قصور الكلى .</a:t>
            </a:r>
          </a:p>
          <a:p>
            <a:r>
              <a:rPr lang="ar-SY" sz="2400" dirty="0"/>
              <a:t>يمكن اللجوء للحلول الجراحية كتكميم المعدة وتحويل المسار ( اذا ترافق الأمراض المزمنة مع </a:t>
            </a:r>
            <a:r>
              <a:rPr lang="en-US" sz="2400" dirty="0"/>
              <a:t>BMI≥35</a:t>
            </a:r>
            <a:r>
              <a:rPr lang="ar-SY" sz="2400" dirty="0"/>
              <a:t> ولكن من سلبياتها احتمال عودة الوزن في حال عدم وجود نمط حياة صحي لدى المريض لذلك حتى بعد الإجراءات يبقى المريض بحاجة للالتزام بالحمية وذلك لضمان ضبط الوزن بصورة صحية وسليمة .</a:t>
            </a:r>
          </a:p>
        </p:txBody>
      </p:sp>
    </p:spTree>
    <p:extLst>
      <p:ext uri="{BB962C8B-B14F-4D97-AF65-F5344CB8AC3E}">
        <p14:creationId xmlns:p14="http://schemas.microsoft.com/office/powerpoint/2010/main" val="5151280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115332" y="2075935"/>
            <a:ext cx="5226375"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Y" sz="6000" b="1" cap="none" spc="0" dirty="0">
                <a:ln/>
                <a:solidFill>
                  <a:schemeClr val="accent3"/>
                </a:solidFill>
                <a:effectLst/>
              </a:rPr>
              <a:t>شكراً لحضوركم...  </a:t>
            </a:r>
            <a:endParaRPr lang="ar-SA" sz="6000" b="1" cap="none" spc="0" dirty="0">
              <a:ln/>
              <a:solidFill>
                <a:schemeClr val="accent3"/>
              </a:solidFill>
              <a:effectLst/>
            </a:endParaRPr>
          </a:p>
        </p:txBody>
      </p:sp>
    </p:spTree>
    <p:extLst>
      <p:ext uri="{BB962C8B-B14F-4D97-AF65-F5344CB8AC3E}">
        <p14:creationId xmlns:p14="http://schemas.microsoft.com/office/powerpoint/2010/main" val="29139088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1E5C43A-10CA-4E1D-B456-9E5D131359FF}"/>
              </a:ext>
            </a:extLst>
          </p:cNvPr>
          <p:cNvSpPr>
            <a:spLocks noGrp="1"/>
          </p:cNvSpPr>
          <p:nvPr>
            <p:ph idx="1"/>
          </p:nvPr>
        </p:nvSpPr>
        <p:spPr>
          <a:xfrm>
            <a:off x="1145105" y="1151581"/>
            <a:ext cx="8946541" cy="4195481"/>
          </a:xfrm>
        </p:spPr>
        <p:txBody>
          <a:bodyPr>
            <a:normAutofit fontScale="92500"/>
          </a:bodyPr>
          <a:lstStyle/>
          <a:p>
            <a:r>
              <a:rPr lang="ar-SY" sz="2400" b="0" i="0" dirty="0">
                <a:effectLst/>
                <a:latin typeface="Helvetica" panose="020B0604020202020204" pitchFamily="34" charset="0"/>
              </a:rPr>
              <a:t>بحسب منظمة الصحة العالمية فإن الأمراض المزمنة، في مقدمة الأسباب الرئيسية للوفاة في شتى أنحاء العالم. </a:t>
            </a:r>
          </a:p>
          <a:p>
            <a:r>
              <a:rPr lang="ar-SY" sz="2400" b="0" i="0" dirty="0">
                <a:effectLst/>
                <a:latin typeface="Helvetica" panose="020B0604020202020204" pitchFamily="34" charset="0"/>
              </a:rPr>
              <a:t>عام 2008 </a:t>
            </a:r>
            <a:r>
              <a:rPr lang="ar-SY" sz="2400" dirty="0">
                <a:latin typeface="Helvetica" panose="020B0604020202020204" pitchFamily="34" charset="0"/>
              </a:rPr>
              <a:t>بلغ عدد الوفيات </a:t>
            </a:r>
            <a:r>
              <a:rPr lang="ar-SY" sz="2400" b="0" i="0" dirty="0">
                <a:effectLst/>
                <a:latin typeface="Helvetica" panose="020B0604020202020204" pitchFamily="34" charset="0"/>
              </a:rPr>
              <a:t>بسبب الأمراض المزمنة 36 مليون نسمة، كان 29% ينتمون إلى فئة الأشخاص الذين تقلّ أعمارهم عن 70 عاماً وكان 50% منهم من فئة النساء.</a:t>
            </a:r>
          </a:p>
          <a:p>
            <a:pPr fontAlgn="auto"/>
            <a:r>
              <a:rPr lang="ar-SY" sz="2400" dirty="0">
                <a:latin typeface="Helvetica" panose="020B0604020202020204" pitchFamily="34" charset="0"/>
              </a:rPr>
              <a:t>وصرحت المنظمة أنه في عام 2019 كانت 75 %من الوفيات المسجلة في كل أنحاء العالم كانت بسبب أمراض مزمنة وغير معدية، وأن سبعة من الأسباب العشرة الرئيسية المؤدية للوفاة في العالم في العام 2019 كانت جراء الأمراض المزمنة ، فيما كانت هذه الأسباب تشكل 4 فقط  في عام 2000.</a:t>
            </a:r>
          </a:p>
          <a:p>
            <a:r>
              <a:rPr lang="ar-SY" sz="2400" dirty="0">
                <a:latin typeface="Helvetica" panose="020B0604020202020204" pitchFamily="34" charset="0"/>
              </a:rPr>
              <a:t>في عام 2020 نشرت دراسة في مجلة </a:t>
            </a:r>
            <a:r>
              <a:rPr lang="ar-SY" sz="2400" dirty="0" err="1">
                <a:latin typeface="Helvetica" panose="020B0604020202020204" pitchFamily="34" charset="0"/>
              </a:rPr>
              <a:t>لانسيت</a:t>
            </a:r>
            <a:r>
              <a:rPr lang="ar-SY" sz="2400" dirty="0">
                <a:latin typeface="Helvetica" panose="020B0604020202020204" pitchFamily="34" charset="0"/>
              </a:rPr>
              <a:t> الطبية البريطانية (حللت 286 سببا للوفاة و369 من الأمراض والإصابات و87 عامل خطورة في 204 من البلدان )، أشارت إلى أن زيادة معدلات الإصابة بأمراض مزمنة هو ما تسبب في زيادة معدلات الوفيات بكوفيد19</a:t>
            </a:r>
          </a:p>
        </p:txBody>
      </p:sp>
      <p:pic>
        <p:nvPicPr>
          <p:cNvPr id="5" name="صورة 4">
            <a:extLst>
              <a:ext uri="{FF2B5EF4-FFF2-40B4-BE49-F238E27FC236}">
                <a16:creationId xmlns:a16="http://schemas.microsoft.com/office/drawing/2014/main" id="{C6AAB5E4-2017-41F2-AB00-CD2EBBD99F66}"/>
              </a:ext>
            </a:extLst>
          </p:cNvPr>
          <p:cNvPicPr>
            <a:picLocks noChangeAspect="1"/>
          </p:cNvPicPr>
          <p:nvPr/>
        </p:nvPicPr>
        <p:blipFill>
          <a:blip r:embed="rId2"/>
          <a:stretch>
            <a:fillRect/>
          </a:stretch>
        </p:blipFill>
        <p:spPr>
          <a:xfrm>
            <a:off x="10091646" y="4051662"/>
            <a:ext cx="1905000" cy="2590800"/>
          </a:xfrm>
          <a:prstGeom prst="rect">
            <a:avLst/>
          </a:prstGeom>
        </p:spPr>
      </p:pic>
      <p:pic>
        <p:nvPicPr>
          <p:cNvPr id="7" name="صورة 6">
            <a:extLst>
              <a:ext uri="{FF2B5EF4-FFF2-40B4-BE49-F238E27FC236}">
                <a16:creationId xmlns:a16="http://schemas.microsoft.com/office/drawing/2014/main" id="{243FC7E4-614F-4B17-BE67-606340595D2C}"/>
              </a:ext>
            </a:extLst>
          </p:cNvPr>
          <p:cNvPicPr>
            <a:picLocks noChangeAspect="1"/>
          </p:cNvPicPr>
          <p:nvPr/>
        </p:nvPicPr>
        <p:blipFill>
          <a:blip r:embed="rId3"/>
          <a:stretch>
            <a:fillRect/>
          </a:stretch>
        </p:blipFill>
        <p:spPr>
          <a:xfrm>
            <a:off x="10086975" y="1242061"/>
            <a:ext cx="2105025" cy="2171700"/>
          </a:xfrm>
          <a:prstGeom prst="rect">
            <a:avLst/>
          </a:prstGeom>
        </p:spPr>
      </p:pic>
    </p:spTree>
    <p:extLst>
      <p:ext uri="{BB962C8B-B14F-4D97-AF65-F5344CB8AC3E}">
        <p14:creationId xmlns:p14="http://schemas.microsoft.com/office/powerpoint/2010/main" val="32367438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E39A0-8151-4973-9E83-62F00400BBBE}"/>
              </a:ext>
            </a:extLst>
          </p:cNvPr>
          <p:cNvSpPr>
            <a:spLocks noGrp="1"/>
          </p:cNvSpPr>
          <p:nvPr>
            <p:ph type="title"/>
          </p:nvPr>
        </p:nvSpPr>
        <p:spPr>
          <a:xfrm>
            <a:off x="2364377" y="316221"/>
            <a:ext cx="5765236" cy="1400530"/>
          </a:xfrm>
        </p:spPr>
        <p:txBody>
          <a:bodyPr/>
          <a:lstStyle/>
          <a:p>
            <a:pPr algn="r"/>
            <a:r>
              <a:rPr lang="ar-SY" sz="3200" dirty="0"/>
              <a:t>أكثر 10أمراض مزمنة شيوعاً</a:t>
            </a:r>
          </a:p>
        </p:txBody>
      </p:sp>
      <p:pic>
        <p:nvPicPr>
          <p:cNvPr id="7" name="صورة 6">
            <a:extLst>
              <a:ext uri="{FF2B5EF4-FFF2-40B4-BE49-F238E27FC236}">
                <a16:creationId xmlns:a16="http://schemas.microsoft.com/office/drawing/2014/main" id="{8C44A1BD-9BCF-4D6E-9F3E-746655216506}"/>
              </a:ext>
            </a:extLst>
          </p:cNvPr>
          <p:cNvPicPr>
            <a:picLocks noChangeAspect="1"/>
          </p:cNvPicPr>
          <p:nvPr/>
        </p:nvPicPr>
        <p:blipFill>
          <a:blip r:embed="rId2"/>
          <a:stretch>
            <a:fillRect/>
          </a:stretch>
        </p:blipFill>
        <p:spPr>
          <a:xfrm>
            <a:off x="1597198" y="1016486"/>
            <a:ext cx="8736508" cy="5650793"/>
          </a:xfrm>
          <a:prstGeom prst="rect">
            <a:avLst/>
          </a:prstGeom>
        </p:spPr>
      </p:pic>
    </p:spTree>
    <p:extLst>
      <p:ext uri="{BB962C8B-B14F-4D97-AF65-F5344CB8AC3E}">
        <p14:creationId xmlns:p14="http://schemas.microsoft.com/office/powerpoint/2010/main" val="1859796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B5B5D7B-EC26-433C-90BF-B8E43D879167}"/>
              </a:ext>
            </a:extLst>
          </p:cNvPr>
          <p:cNvSpPr>
            <a:spLocks noGrp="1"/>
          </p:cNvSpPr>
          <p:nvPr>
            <p:ph idx="1"/>
          </p:nvPr>
        </p:nvSpPr>
        <p:spPr>
          <a:xfrm>
            <a:off x="1103312" y="1280160"/>
            <a:ext cx="9595168" cy="4968239"/>
          </a:xfrm>
        </p:spPr>
        <p:txBody>
          <a:bodyPr/>
          <a:lstStyle/>
          <a:p>
            <a:r>
              <a:rPr lang="ar-SY" dirty="0"/>
              <a:t>ترتبط البدانة بشكل وثيق بالأمراض المزمنة ويوجد عدد كبير من الأبحاث التي تؤكد ارتباط السمنة بشكل مباشر أو غير مباشر بالأمراض .</a:t>
            </a:r>
          </a:p>
          <a:p>
            <a:r>
              <a:rPr lang="ar-SY" dirty="0"/>
              <a:t>من أهم خطوات علاج المرض المزمن ومن أهم العوامل التي تساعد في السيطرة على أعراض المرض المزمن ومنع حدوث المضاعفات هو تنزيل الوزن والتخلص من البدانة .</a:t>
            </a:r>
          </a:p>
          <a:p>
            <a:r>
              <a:rPr lang="ar-SY" dirty="0"/>
              <a:t>وفي الأمراض المزمنة لا يمكن أن نكتفي بتنزيل الوزن فقط ، الأهم هو الحفاظ على الوزن وضبطه لمنع حدوث </a:t>
            </a:r>
            <a:r>
              <a:rPr lang="ar-SY" dirty="0" err="1"/>
              <a:t>البدانه</a:t>
            </a:r>
            <a:r>
              <a:rPr lang="ar-SY" dirty="0"/>
              <a:t> على المدى البعيد.</a:t>
            </a:r>
          </a:p>
        </p:txBody>
      </p:sp>
    </p:spTree>
    <p:extLst>
      <p:ext uri="{BB962C8B-B14F-4D97-AF65-F5344CB8AC3E}">
        <p14:creationId xmlns:p14="http://schemas.microsoft.com/office/powerpoint/2010/main" val="9354506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2965E6-063F-4E7D-8ED1-3E5E0A3DBA31}"/>
              </a:ext>
            </a:extLst>
          </p:cNvPr>
          <p:cNvSpPr>
            <a:spLocks noGrp="1"/>
          </p:cNvSpPr>
          <p:nvPr>
            <p:ph type="title"/>
          </p:nvPr>
        </p:nvSpPr>
        <p:spPr>
          <a:xfrm>
            <a:off x="966651" y="452718"/>
            <a:ext cx="9084183" cy="1363019"/>
          </a:xfrm>
        </p:spPr>
        <p:txBody>
          <a:bodyPr/>
          <a:lstStyle/>
          <a:p>
            <a:pPr algn="r"/>
            <a:r>
              <a:rPr lang="ar-SY" b="1" dirty="0">
                <a:solidFill>
                  <a:schemeClr val="accent4"/>
                </a:solidFill>
                <a:effectLst>
                  <a:outerShdw blurRad="38100" dist="38100" dir="2700000" algn="tl">
                    <a:srgbClr val="000000">
                      <a:alpha val="43137"/>
                    </a:srgbClr>
                  </a:outerShdw>
                </a:effectLst>
              </a:rPr>
              <a:t>خطوات ضبط الوزن </a:t>
            </a:r>
            <a:r>
              <a:rPr lang="ar-SY" dirty="0">
                <a:solidFill>
                  <a:schemeClr val="accent4"/>
                </a:solidFill>
              </a:rPr>
              <a:t>:</a:t>
            </a:r>
          </a:p>
        </p:txBody>
      </p:sp>
      <p:sp>
        <p:nvSpPr>
          <p:cNvPr id="3" name="عنصر نائب للمحتوى 2">
            <a:extLst>
              <a:ext uri="{FF2B5EF4-FFF2-40B4-BE49-F238E27FC236}">
                <a16:creationId xmlns:a16="http://schemas.microsoft.com/office/drawing/2014/main" id="{41E44733-0284-460E-9FA8-171A174CD461}"/>
              </a:ext>
            </a:extLst>
          </p:cNvPr>
          <p:cNvSpPr>
            <a:spLocks noGrp="1"/>
          </p:cNvSpPr>
          <p:nvPr>
            <p:ph idx="1"/>
          </p:nvPr>
        </p:nvSpPr>
        <p:spPr>
          <a:xfrm>
            <a:off x="2141166" y="1438964"/>
            <a:ext cx="8946541" cy="4195481"/>
          </a:xfrm>
        </p:spPr>
        <p:txBody>
          <a:bodyPr/>
          <a:lstStyle/>
          <a:p>
            <a:r>
              <a:rPr lang="ar-SY" sz="2400" dirty="0"/>
              <a:t>1- </a:t>
            </a:r>
            <a:r>
              <a:rPr lang="ar-SY" sz="2400" b="1" dirty="0">
                <a:solidFill>
                  <a:schemeClr val="accent4">
                    <a:lumMod val="40000"/>
                    <a:lumOff val="60000"/>
                  </a:schemeClr>
                </a:solidFill>
              </a:rPr>
              <a:t>تحديد الوزن المناسب للمريض </a:t>
            </a:r>
            <a:r>
              <a:rPr lang="ar-SY" sz="2400" dirty="0"/>
              <a:t>وذلك بحسب توصيات الطبيب المختص .</a:t>
            </a:r>
          </a:p>
          <a:p>
            <a:pPr lvl="1"/>
            <a:r>
              <a:rPr lang="ar-SY" sz="2000" dirty="0"/>
              <a:t>الوزن المناسب وليس الوزن المثالي لأن المريض قد يحتاج لأن يكون تحت الوزن المثالي (مثل الأمراض القلبية لأن ذلك يقلل من المجهود القلبي )</a:t>
            </a:r>
          </a:p>
          <a:p>
            <a:pPr lvl="1"/>
            <a:r>
              <a:rPr lang="ar-SY" sz="2000" dirty="0"/>
              <a:t>الوزن الطبيعي هو الوزن الذي يكون ضمن المجال من 18.5- 24.9 بحسب مؤشر كتلة الجسم </a:t>
            </a:r>
            <a:r>
              <a:rPr lang="en-US" sz="2000" dirty="0"/>
              <a:t>BMI</a:t>
            </a:r>
            <a:endParaRPr lang="ar-SY" sz="2000" dirty="0"/>
          </a:p>
          <a:p>
            <a:pPr lvl="1"/>
            <a:r>
              <a:rPr lang="ar-SY" sz="2000" dirty="0"/>
              <a:t>من المهم ضبط نسب مكونات الجسم عند المرضى .</a:t>
            </a:r>
          </a:p>
          <a:p>
            <a:endParaRPr lang="ar-SY" dirty="0"/>
          </a:p>
        </p:txBody>
      </p:sp>
      <p:graphicFrame>
        <p:nvGraphicFramePr>
          <p:cNvPr id="4" name="جدول 3">
            <a:extLst>
              <a:ext uri="{FF2B5EF4-FFF2-40B4-BE49-F238E27FC236}">
                <a16:creationId xmlns:a16="http://schemas.microsoft.com/office/drawing/2014/main" id="{3BE50FE3-736B-4E8C-ACBC-9CDA68613072}"/>
              </a:ext>
            </a:extLst>
          </p:cNvPr>
          <p:cNvGraphicFramePr>
            <a:graphicFrameLocks noGrp="1"/>
          </p:cNvGraphicFramePr>
          <p:nvPr>
            <p:extLst>
              <p:ext uri="{D42A27DB-BD31-4B8C-83A1-F6EECF244321}">
                <p14:modId xmlns:p14="http://schemas.microsoft.com/office/powerpoint/2010/main" val="1794728196"/>
              </p:ext>
            </p:extLst>
          </p:nvPr>
        </p:nvGraphicFramePr>
        <p:xfrm>
          <a:off x="731520" y="4087533"/>
          <a:ext cx="6140476" cy="2317749"/>
        </p:xfrm>
        <a:graphic>
          <a:graphicData uri="http://schemas.openxmlformats.org/drawingml/2006/table">
            <a:tbl>
              <a:tblPr rtl="1" firstRow="1" firstCol="1" bandRow="1">
                <a:tableStyleId>{00A15C55-8517-42AA-B614-E9B94910E393}</a:tableStyleId>
              </a:tblPr>
              <a:tblGrid>
                <a:gridCol w="3070238">
                  <a:extLst>
                    <a:ext uri="{9D8B030D-6E8A-4147-A177-3AD203B41FA5}">
                      <a16:colId xmlns:a16="http://schemas.microsoft.com/office/drawing/2014/main" val="1763131582"/>
                    </a:ext>
                  </a:extLst>
                </a:gridCol>
                <a:gridCol w="3070238">
                  <a:extLst>
                    <a:ext uri="{9D8B030D-6E8A-4147-A177-3AD203B41FA5}">
                      <a16:colId xmlns:a16="http://schemas.microsoft.com/office/drawing/2014/main" val="269701450"/>
                    </a:ext>
                  </a:extLst>
                </a:gridCol>
              </a:tblGrid>
              <a:tr h="331107">
                <a:tc gridSpan="2">
                  <a:txBody>
                    <a:bodyPr/>
                    <a:lstStyle/>
                    <a:p>
                      <a:pPr algn="just" rtl="1">
                        <a:lnSpc>
                          <a:spcPct val="107000"/>
                        </a:lnSpc>
                        <a:spcAft>
                          <a:spcPts val="800"/>
                        </a:spcAft>
                      </a:pPr>
                      <a:r>
                        <a:rPr lang="ar-SA" sz="1800" dirty="0">
                          <a:effectLst/>
                        </a:rPr>
                        <a:t>مؤشر كتلة الجسم (الوزن كيلوغرام /الطول المتر2)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Y"/>
                    </a:p>
                  </a:txBody>
                  <a:tcPr/>
                </a:tc>
                <a:extLst>
                  <a:ext uri="{0D108BD9-81ED-4DB2-BD59-A6C34878D82A}">
                    <a16:rowId xmlns:a16="http://schemas.microsoft.com/office/drawing/2014/main" val="3803974079"/>
                  </a:ext>
                </a:extLst>
              </a:tr>
              <a:tr h="331107">
                <a:tc>
                  <a:txBody>
                    <a:bodyPr/>
                    <a:lstStyle/>
                    <a:p>
                      <a:pPr algn="just" rtl="1">
                        <a:lnSpc>
                          <a:spcPct val="107000"/>
                        </a:lnSpc>
                        <a:spcAft>
                          <a:spcPts val="800"/>
                        </a:spcAft>
                      </a:pPr>
                      <a:r>
                        <a:rPr lang="ar-SA" sz="1800">
                          <a:effectLst/>
                        </a:rPr>
                        <a:t>18.5&gt;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dirty="0">
                          <a:effectLst/>
                        </a:rPr>
                        <a:t>نحافة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56348977"/>
                  </a:ext>
                </a:extLst>
              </a:tr>
              <a:tr h="331107">
                <a:tc>
                  <a:txBody>
                    <a:bodyPr/>
                    <a:lstStyle/>
                    <a:p>
                      <a:pPr algn="just" rtl="1">
                        <a:lnSpc>
                          <a:spcPct val="107000"/>
                        </a:lnSpc>
                        <a:spcAft>
                          <a:spcPts val="800"/>
                        </a:spcAft>
                      </a:pPr>
                      <a:r>
                        <a:rPr lang="ar-SA" sz="1800">
                          <a:effectLst/>
                        </a:rPr>
                        <a:t>18.5-24.9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a:effectLst/>
                        </a:rPr>
                        <a:t>طبيعي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133072"/>
                  </a:ext>
                </a:extLst>
              </a:tr>
              <a:tr h="331107">
                <a:tc>
                  <a:txBody>
                    <a:bodyPr/>
                    <a:lstStyle/>
                    <a:p>
                      <a:pPr algn="just" rtl="1">
                        <a:lnSpc>
                          <a:spcPct val="107000"/>
                        </a:lnSpc>
                        <a:spcAft>
                          <a:spcPts val="800"/>
                        </a:spcAft>
                      </a:pPr>
                      <a:r>
                        <a:rPr lang="ar-SA" sz="1800">
                          <a:effectLst/>
                        </a:rPr>
                        <a:t>25-29.9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a:effectLst/>
                        </a:rPr>
                        <a:t>زيادة وزن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5532624"/>
                  </a:ext>
                </a:extLst>
              </a:tr>
              <a:tr h="331107">
                <a:tc>
                  <a:txBody>
                    <a:bodyPr/>
                    <a:lstStyle/>
                    <a:p>
                      <a:pPr algn="just" rtl="1">
                        <a:lnSpc>
                          <a:spcPct val="107000"/>
                        </a:lnSpc>
                        <a:spcAft>
                          <a:spcPts val="800"/>
                        </a:spcAft>
                      </a:pPr>
                      <a:r>
                        <a:rPr lang="ar-SA" sz="1800">
                          <a:effectLst/>
                        </a:rPr>
                        <a:t>30-34.9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a:effectLst/>
                        </a:rPr>
                        <a:t>بدانة درجة1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0252020"/>
                  </a:ext>
                </a:extLst>
              </a:tr>
              <a:tr h="331107">
                <a:tc>
                  <a:txBody>
                    <a:bodyPr/>
                    <a:lstStyle/>
                    <a:p>
                      <a:pPr algn="just" rtl="1">
                        <a:lnSpc>
                          <a:spcPct val="107000"/>
                        </a:lnSpc>
                        <a:spcAft>
                          <a:spcPts val="800"/>
                        </a:spcAft>
                      </a:pPr>
                      <a:r>
                        <a:rPr lang="ar-SA" sz="1800">
                          <a:effectLst/>
                        </a:rPr>
                        <a:t>35-39.9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a:effectLst/>
                        </a:rPr>
                        <a:t>بدانة درجة2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1162951"/>
                  </a:ext>
                </a:extLst>
              </a:tr>
              <a:tr h="331107">
                <a:tc>
                  <a:txBody>
                    <a:bodyPr/>
                    <a:lstStyle/>
                    <a:p>
                      <a:pPr algn="just" rtl="1">
                        <a:lnSpc>
                          <a:spcPct val="107000"/>
                        </a:lnSpc>
                        <a:spcAft>
                          <a:spcPts val="800"/>
                        </a:spcAft>
                      </a:pPr>
                      <a:r>
                        <a:rPr lang="ar-SA" sz="1800">
                          <a:effectLst/>
                        </a:rPr>
                        <a:t>40&lt;_</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800"/>
                        </a:spcAft>
                      </a:pPr>
                      <a:r>
                        <a:rPr lang="ar-SA" sz="1800" dirty="0">
                          <a:effectLst/>
                        </a:rPr>
                        <a:t>بدانة درجة3</a:t>
                      </a:r>
                      <a:r>
                        <a:rPr lang="en-US" sz="1800" dirty="0">
                          <a:effectLst/>
                        </a:rPr>
                        <a:t>  </a:t>
                      </a:r>
                      <a:r>
                        <a:rPr lang="ar-SY" sz="1800" dirty="0">
                          <a:effectLst/>
                        </a:rPr>
                        <a:t>(جراحية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40366383"/>
                  </a:ext>
                </a:extLst>
              </a:tr>
            </a:tbl>
          </a:graphicData>
        </a:graphic>
      </p:graphicFrame>
    </p:spTree>
    <p:extLst>
      <p:ext uri="{BB962C8B-B14F-4D97-AF65-F5344CB8AC3E}">
        <p14:creationId xmlns:p14="http://schemas.microsoft.com/office/powerpoint/2010/main" val="16191494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4400" dirty="0">
                <a:solidFill>
                  <a:schemeClr val="accent4">
                    <a:lumMod val="60000"/>
                    <a:lumOff val="40000"/>
                  </a:schemeClr>
                </a:solidFill>
                <a:latin typeface="Simplified Arabic" panose="02020603050405020304" pitchFamily="18" charset="-78"/>
                <a:cs typeface="Simplified Arabic" panose="02020603050405020304" pitchFamily="18" charset="-78"/>
              </a:rPr>
              <a:t>وزن الجسم</a:t>
            </a:r>
          </a:p>
        </p:txBody>
      </p:sp>
      <p:sp>
        <p:nvSpPr>
          <p:cNvPr id="3" name="عنصر نائب للمحتوى 2"/>
          <p:cNvSpPr>
            <a:spLocks noGrp="1"/>
          </p:cNvSpPr>
          <p:nvPr>
            <p:ph idx="1"/>
          </p:nvPr>
        </p:nvSpPr>
        <p:spPr>
          <a:xfrm>
            <a:off x="1104293" y="1461888"/>
            <a:ext cx="8946541" cy="4195481"/>
          </a:xfrm>
        </p:spPr>
        <p:txBody>
          <a:bodyPr/>
          <a:lstStyle/>
          <a:p>
            <a:pPr algn="r" rtl="1"/>
            <a:r>
              <a:rPr lang="ar-SY" sz="2400" dirty="0"/>
              <a:t>هو مجموع وزن كل من العظام والعضلات وسوائل الجسم والنسيج الدهني.</a:t>
            </a:r>
          </a:p>
          <a:p>
            <a:pPr algn="r" rtl="1"/>
            <a:r>
              <a:rPr lang="ar-SY" sz="2400" dirty="0">
                <a:solidFill>
                  <a:schemeClr val="accent3">
                    <a:lumMod val="40000"/>
                    <a:lumOff val="60000"/>
                  </a:schemeClr>
                </a:solidFill>
              </a:rPr>
              <a:t>تم تقسيم الوزن بحسب مكوناته إلى:</a:t>
            </a:r>
          </a:p>
          <a:p>
            <a:pPr lvl="1" algn="r" rtl="1"/>
            <a:r>
              <a:rPr lang="ar-SY" sz="2400" dirty="0">
                <a:solidFill>
                  <a:schemeClr val="accent3">
                    <a:lumMod val="40000"/>
                    <a:lumOff val="60000"/>
                  </a:schemeClr>
                </a:solidFill>
              </a:rPr>
              <a:t>الجسم الدهني </a:t>
            </a:r>
            <a:r>
              <a:rPr lang="en-US" sz="2400" dirty="0">
                <a:solidFill>
                  <a:schemeClr val="accent3">
                    <a:lumMod val="40000"/>
                    <a:lumOff val="60000"/>
                  </a:schemeClr>
                </a:solidFill>
              </a:rPr>
              <a:t>fat mass</a:t>
            </a:r>
            <a:r>
              <a:rPr lang="ar-SA" sz="2400" dirty="0">
                <a:solidFill>
                  <a:schemeClr val="accent3">
                    <a:lumMod val="40000"/>
                    <a:lumOff val="60000"/>
                  </a:schemeClr>
                </a:solidFill>
              </a:rPr>
              <a:t>: دهون كامل الجسم</a:t>
            </a:r>
            <a:endParaRPr lang="ar-SY" sz="2400" dirty="0">
              <a:solidFill>
                <a:schemeClr val="accent3">
                  <a:lumMod val="40000"/>
                  <a:lumOff val="60000"/>
                </a:schemeClr>
              </a:solidFill>
            </a:endParaRPr>
          </a:p>
          <a:p>
            <a:pPr lvl="1" algn="r" rtl="1"/>
            <a:r>
              <a:rPr lang="ar-SY" sz="2400" dirty="0">
                <a:solidFill>
                  <a:schemeClr val="accent3">
                    <a:lumMod val="40000"/>
                    <a:lumOff val="60000"/>
                  </a:schemeClr>
                </a:solidFill>
              </a:rPr>
              <a:t>الجسم الخالي من الدهون </a:t>
            </a:r>
            <a:r>
              <a:rPr lang="en-US" sz="2400" dirty="0">
                <a:solidFill>
                  <a:schemeClr val="accent3">
                    <a:lumMod val="40000"/>
                    <a:lumOff val="60000"/>
                  </a:schemeClr>
                </a:solidFill>
              </a:rPr>
              <a:t>fat-free-mass</a:t>
            </a:r>
            <a:r>
              <a:rPr lang="ar-SY" sz="2400" dirty="0">
                <a:solidFill>
                  <a:schemeClr val="accent3">
                    <a:lumMod val="40000"/>
                    <a:lumOff val="60000"/>
                  </a:schemeClr>
                </a:solidFill>
              </a:rPr>
              <a:t>(</a:t>
            </a:r>
            <a:r>
              <a:rPr lang="en-US" sz="2400" dirty="0">
                <a:solidFill>
                  <a:schemeClr val="accent3">
                    <a:lumMod val="40000"/>
                    <a:lumOff val="60000"/>
                  </a:schemeClr>
                </a:solidFill>
              </a:rPr>
              <a:t>FFM</a:t>
            </a:r>
            <a:r>
              <a:rPr lang="ar-SY" sz="2400" dirty="0">
                <a:solidFill>
                  <a:schemeClr val="accent3">
                    <a:lumMod val="40000"/>
                    <a:lumOff val="60000"/>
                  </a:schemeClr>
                </a:solidFill>
              </a:rPr>
              <a:t>):</a:t>
            </a:r>
            <a:r>
              <a:rPr lang="ar-SA" sz="2400" dirty="0">
                <a:solidFill>
                  <a:schemeClr val="accent3">
                    <a:lumMod val="40000"/>
                    <a:lumOff val="60000"/>
                  </a:schemeClr>
                </a:solidFill>
              </a:rPr>
              <a:t> ماء وبروتين وأملاح معدنية</a:t>
            </a:r>
            <a:endParaRPr lang="ar-SY" sz="2400" dirty="0">
              <a:solidFill>
                <a:schemeClr val="accent3">
                  <a:lumMod val="40000"/>
                  <a:lumOff val="60000"/>
                </a:schemeClr>
              </a:solidFill>
            </a:endParaRPr>
          </a:p>
          <a:p>
            <a:pPr lvl="1" algn="r" rtl="1"/>
            <a:r>
              <a:rPr lang="ar-SY" sz="2400" dirty="0">
                <a:solidFill>
                  <a:schemeClr val="accent3">
                    <a:lumMod val="40000"/>
                    <a:lumOff val="60000"/>
                  </a:schemeClr>
                </a:solidFill>
              </a:rPr>
              <a:t>الجسم الليّن (</a:t>
            </a:r>
            <a:r>
              <a:rPr lang="en-US" sz="2400" dirty="0">
                <a:solidFill>
                  <a:schemeClr val="accent3">
                    <a:lumMod val="40000"/>
                    <a:lumOff val="60000"/>
                  </a:schemeClr>
                </a:solidFill>
              </a:rPr>
              <a:t>LBM</a:t>
            </a:r>
            <a:r>
              <a:rPr lang="ar-SY" sz="2400" dirty="0">
                <a:solidFill>
                  <a:schemeClr val="accent3">
                    <a:lumMod val="40000"/>
                    <a:lumOff val="60000"/>
                  </a:schemeClr>
                </a:solidFill>
              </a:rPr>
              <a:t>): </a:t>
            </a:r>
            <a:r>
              <a:rPr lang="ar-SA" sz="2400" dirty="0">
                <a:solidFill>
                  <a:schemeClr val="accent3">
                    <a:lumMod val="40000"/>
                    <a:lumOff val="60000"/>
                  </a:schemeClr>
                </a:solidFill>
              </a:rPr>
              <a:t>هي جزء الجسم الخالي </a:t>
            </a:r>
            <a:r>
              <a:rPr lang="ar-SY" sz="2400" dirty="0">
                <a:solidFill>
                  <a:schemeClr val="accent3">
                    <a:lumMod val="40000"/>
                    <a:lumOff val="60000"/>
                  </a:schemeClr>
                </a:solidFill>
              </a:rPr>
              <a:t>من الأنسجة الدهنية </a:t>
            </a:r>
            <a:r>
              <a:rPr lang="ar-SA" sz="2400" dirty="0">
                <a:solidFill>
                  <a:schemeClr val="accent3">
                    <a:lumMod val="40000"/>
                    <a:lumOff val="60000"/>
                  </a:schemeClr>
                </a:solidFill>
              </a:rPr>
              <a:t>وكميات صغيرة من الدهون الأساسية الضرورية الموجودة داخل النخاع العظمي والجهاز العصبي.</a:t>
            </a:r>
            <a:endParaRPr lang="en-US" sz="2400" dirty="0">
              <a:solidFill>
                <a:schemeClr val="accent3">
                  <a:lumMod val="40000"/>
                  <a:lumOff val="60000"/>
                </a:schemeClr>
              </a:solidFill>
            </a:endParaRPr>
          </a:p>
          <a:p>
            <a:pPr algn="r" rtl="1"/>
            <a:endParaRPr lang="ar-SY" sz="2400" dirty="0"/>
          </a:p>
          <a:p>
            <a:pPr algn="r" rtl="1"/>
            <a:endParaRPr lang="ar-SY" sz="2400" dirty="0"/>
          </a:p>
          <a:p>
            <a:pPr algn="r" rtl="1"/>
            <a:endParaRPr lang="ar-SY" sz="2400" dirty="0"/>
          </a:p>
          <a:p>
            <a:pPr algn="r" rtl="1"/>
            <a:endParaRPr lang="ar-SY" dirty="0"/>
          </a:p>
        </p:txBody>
      </p:sp>
      <p:pic>
        <p:nvPicPr>
          <p:cNvPr id="4" name="صورة 3">
            <a:extLst>
              <a:ext uri="{FF2B5EF4-FFF2-40B4-BE49-F238E27FC236}">
                <a16:creationId xmlns:a16="http://schemas.microsoft.com/office/drawing/2014/main" id="{C54F3989-C45C-4EFA-9751-8B96709F1AAC}"/>
              </a:ext>
            </a:extLst>
          </p:cNvPr>
          <p:cNvPicPr>
            <a:picLocks noChangeAspect="1"/>
          </p:cNvPicPr>
          <p:nvPr/>
        </p:nvPicPr>
        <p:blipFill>
          <a:blip r:embed="rId2"/>
          <a:stretch>
            <a:fillRect/>
          </a:stretch>
        </p:blipFill>
        <p:spPr>
          <a:xfrm>
            <a:off x="10050834" y="1348754"/>
            <a:ext cx="1873391" cy="2394701"/>
          </a:xfrm>
          <a:prstGeom prst="rect">
            <a:avLst/>
          </a:prstGeom>
        </p:spPr>
      </p:pic>
    </p:spTree>
    <p:extLst>
      <p:ext uri="{BB962C8B-B14F-4D97-AF65-F5344CB8AC3E}">
        <p14:creationId xmlns:p14="http://schemas.microsoft.com/office/powerpoint/2010/main" val="328730266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16826" y="-257577"/>
            <a:ext cx="10353761" cy="957127"/>
          </a:xfrm>
        </p:spPr>
        <p:txBody>
          <a:bodyPr>
            <a:normAutofit fontScale="90000"/>
          </a:bodyPr>
          <a:lstStyle/>
          <a:p>
            <a:pPr algn="r"/>
            <a:br>
              <a:rPr lang="en-US" sz="4000" dirty="0">
                <a:solidFill>
                  <a:schemeClr val="accent6">
                    <a:lumMod val="60000"/>
                    <a:lumOff val="40000"/>
                  </a:schemeClr>
                </a:solidFill>
              </a:rPr>
            </a:br>
            <a:br>
              <a:rPr lang="ar-SY" sz="4000" dirty="0">
                <a:solidFill>
                  <a:schemeClr val="accent6">
                    <a:lumMod val="60000"/>
                    <a:lumOff val="40000"/>
                  </a:schemeClr>
                </a:solidFill>
              </a:rPr>
            </a:br>
            <a:endParaRPr lang="ar-SY" sz="4000" dirty="0">
              <a:solidFill>
                <a:schemeClr val="accent6">
                  <a:lumMod val="60000"/>
                  <a:lumOff val="40000"/>
                </a:schemeClr>
              </a:solidFill>
            </a:endParaRPr>
          </a:p>
        </p:txBody>
      </p:sp>
      <p:sp>
        <p:nvSpPr>
          <p:cNvPr id="5" name="عنصر نائب للمحتوى 4">
            <a:extLst>
              <a:ext uri="{FF2B5EF4-FFF2-40B4-BE49-F238E27FC236}">
                <a16:creationId xmlns:a16="http://schemas.microsoft.com/office/drawing/2014/main" id="{1619E167-03D0-4434-A2F9-088352FB58CC}"/>
              </a:ext>
            </a:extLst>
          </p:cNvPr>
          <p:cNvSpPr>
            <a:spLocks noGrp="1"/>
          </p:cNvSpPr>
          <p:nvPr>
            <p:ph idx="1"/>
          </p:nvPr>
        </p:nvSpPr>
        <p:spPr>
          <a:xfrm>
            <a:off x="2031567" y="1331259"/>
            <a:ext cx="8946541" cy="4195481"/>
          </a:xfrm>
        </p:spPr>
        <p:txBody>
          <a:bodyPr/>
          <a:lstStyle/>
          <a:p>
            <a:endParaRPr lang="ar-SY" dirty="0"/>
          </a:p>
          <a:p>
            <a:r>
              <a:rPr lang="en-US" dirty="0">
                <a:effectLst/>
                <a:latin typeface="Simplified Arabic" panose="02020603050405020304" pitchFamily="18" charset="-78"/>
                <a:ea typeface="Calibri" panose="020F0502020204030204" pitchFamily="34" charset="0"/>
              </a:rPr>
              <a:t>(LBM)</a:t>
            </a:r>
            <a:r>
              <a:rPr lang="ar-SA" dirty="0">
                <a:effectLst/>
                <a:latin typeface="Simplified Arabic" panose="02020603050405020304" pitchFamily="18" charset="-78"/>
                <a:ea typeface="Calibri" panose="020F0502020204030204" pitchFamily="34" charset="0"/>
              </a:rPr>
              <a:t> مرتفع عند الرجال أكثر من النساء و يزداد بالتمارين ويقل عند الكبار بالعمر, </a:t>
            </a:r>
            <a:endParaRPr lang="ar-SY" dirty="0">
              <a:effectLst/>
              <a:latin typeface="Simplified Arabic" panose="02020603050405020304" pitchFamily="18" charset="-78"/>
              <a:ea typeface="Calibri" panose="020F0502020204030204" pitchFamily="34" charset="0"/>
            </a:endParaRPr>
          </a:p>
          <a:p>
            <a:pPr marL="0" indent="0">
              <a:buNone/>
            </a:pPr>
            <a:r>
              <a:rPr lang="ar-SY" dirty="0">
                <a:latin typeface="Simplified Arabic" panose="02020603050405020304" pitchFamily="18" charset="-78"/>
                <a:ea typeface="Calibri" panose="020F0502020204030204" pitchFamily="34" charset="0"/>
              </a:rPr>
              <a:t>          </a:t>
            </a:r>
            <a:r>
              <a:rPr lang="ar-SA" dirty="0">
                <a:effectLst/>
                <a:latin typeface="Simplified Arabic" panose="02020603050405020304" pitchFamily="18" charset="-78"/>
                <a:ea typeface="Calibri" panose="020F0502020204030204" pitchFamily="34" charset="0"/>
              </a:rPr>
              <a:t>وهو متحكم رئيسي بمعدلات الاستقلاب </a:t>
            </a:r>
            <a:r>
              <a:rPr lang="ar-SY" dirty="0">
                <a:effectLst/>
                <a:latin typeface="Simplified Arabic" panose="02020603050405020304" pitchFamily="18" charset="-78"/>
                <a:ea typeface="Calibri" panose="020F0502020204030204" pitchFamily="34" charset="0"/>
              </a:rPr>
              <a:t>.</a:t>
            </a:r>
            <a:endParaRPr lang="ar-SY" sz="2400" dirty="0"/>
          </a:p>
          <a:p>
            <a:r>
              <a:rPr lang="ar-SY" sz="2400" dirty="0"/>
              <a:t>غالب الأمراض المزمنة قد تسبب او تترافق مع  خلل في  </a:t>
            </a:r>
            <a:r>
              <a:rPr lang="en-US" sz="2400" dirty="0"/>
              <a:t>LBM</a:t>
            </a:r>
            <a:r>
              <a:rPr lang="ar-SY" sz="2400" dirty="0"/>
              <a:t> مما يفسر مشاكل الاستقلاب وصعوبة نقصان الوزن عند المرضى مثلا نلاحظ :</a:t>
            </a:r>
          </a:p>
          <a:p>
            <a:pPr lvl="1"/>
            <a:r>
              <a:rPr lang="ar-SY" sz="2000" dirty="0"/>
              <a:t>تراجع في الكتلة العضلية في أمراض التهابات المفاصل والتصلب اللويحي </a:t>
            </a:r>
          </a:p>
          <a:p>
            <a:pPr lvl="1"/>
            <a:r>
              <a:rPr lang="ar-SY" sz="2000" dirty="0"/>
              <a:t>احتباس السوائل في الأمراض الغدية وامراض الكبد والمشاكل القلبية والكلوية</a:t>
            </a:r>
          </a:p>
          <a:p>
            <a:pPr marL="457200" lvl="1" indent="0">
              <a:buNone/>
            </a:pPr>
            <a:endParaRPr lang="ar-SY" sz="2000" dirty="0"/>
          </a:p>
          <a:p>
            <a:pPr marL="400050"/>
            <a:r>
              <a:rPr lang="ar-SY" sz="2400" dirty="0"/>
              <a:t>لذلك لتنزيل الوزن بشكل صحي يجب أن نركز على وزن  بنسب مكونات صحية للجسم </a:t>
            </a:r>
          </a:p>
        </p:txBody>
      </p:sp>
    </p:spTree>
    <p:extLst>
      <p:ext uri="{BB962C8B-B14F-4D97-AF65-F5344CB8AC3E}">
        <p14:creationId xmlns:p14="http://schemas.microsoft.com/office/powerpoint/2010/main" val="36797721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EE6736DE-562C-4860-B68E-D157CEA80AA5}"/>
              </a:ext>
            </a:extLst>
          </p:cNvPr>
          <p:cNvPicPr>
            <a:picLocks noChangeAspect="1"/>
          </p:cNvPicPr>
          <p:nvPr/>
        </p:nvPicPr>
        <p:blipFill>
          <a:blip r:embed="rId2"/>
          <a:stretch>
            <a:fillRect/>
          </a:stretch>
        </p:blipFill>
        <p:spPr>
          <a:xfrm>
            <a:off x="2259875" y="1168715"/>
            <a:ext cx="6458630" cy="2260285"/>
          </a:xfrm>
          <a:prstGeom prst="rect">
            <a:avLst/>
          </a:prstGeom>
        </p:spPr>
      </p:pic>
      <p:sp>
        <p:nvSpPr>
          <p:cNvPr id="10" name="AutoShape 14">
            <a:extLst>
              <a:ext uri="{FF2B5EF4-FFF2-40B4-BE49-F238E27FC236}">
                <a16:creationId xmlns:a16="http://schemas.microsoft.com/office/drawing/2014/main" id="{37E94EF5-3D5E-4655-B89F-A1B0DED19355}"/>
              </a:ext>
            </a:extLst>
          </p:cNvPr>
          <p:cNvSpPr>
            <a:spLocks noChangeArrowheads="1"/>
          </p:cNvSpPr>
          <p:nvPr/>
        </p:nvSpPr>
        <p:spPr bwMode="auto">
          <a:xfrm>
            <a:off x="5650094" y="3697199"/>
            <a:ext cx="3068411" cy="2573383"/>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الكلية: ............. 21-35%</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457200" indent="-228600"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المخزنة 9-23%</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457200" indent="-228600"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الأساسية 12%</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العضلات: .................. 38%</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العظام: ...................... 12%</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Y"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الباقي: .......................15-29%</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1" name="AutoShape 15">
            <a:extLst>
              <a:ext uri="{FF2B5EF4-FFF2-40B4-BE49-F238E27FC236}">
                <a16:creationId xmlns:a16="http://schemas.microsoft.com/office/drawing/2014/main" id="{DC6844DE-D5F4-4E60-8230-6412E2E022EF}"/>
              </a:ext>
            </a:extLst>
          </p:cNvPr>
          <p:cNvSpPr>
            <a:spLocks noChangeArrowheads="1"/>
          </p:cNvSpPr>
          <p:nvPr/>
        </p:nvSpPr>
        <p:spPr bwMode="auto">
          <a:xfrm>
            <a:off x="2115769" y="3655269"/>
            <a:ext cx="3068411" cy="2573383"/>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الكلية: ...............8-24%</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457200" indent="-228600"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المخزنة 5-21%</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457200" indent="-228600"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الدهون الأساسية   3%</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العضلات: ................. 44.8%</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العظام: ..................... 14.9%</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الباقي: ...............16.3-32.3%</a:t>
            </a:r>
            <a:endParaRPr lang="en-US" sz="1600" b="1" dirty="0">
              <a:ln w="0"/>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ستطيل 11">
            <a:extLst>
              <a:ext uri="{FF2B5EF4-FFF2-40B4-BE49-F238E27FC236}">
                <a16:creationId xmlns:a16="http://schemas.microsoft.com/office/drawing/2014/main" id="{908C937F-EA00-4971-8D9C-D5E40EC312C4}"/>
              </a:ext>
            </a:extLst>
          </p:cNvPr>
          <p:cNvSpPr/>
          <p:nvPr/>
        </p:nvSpPr>
        <p:spPr>
          <a:xfrm>
            <a:off x="3895447" y="377296"/>
            <a:ext cx="3509294" cy="523220"/>
          </a:xfrm>
          <a:prstGeom prst="rect">
            <a:avLst/>
          </a:prstGeom>
          <a:noFill/>
        </p:spPr>
        <p:txBody>
          <a:bodyPr wrap="none" lIns="91440" tIns="45720" rIns="91440" bIns="45720">
            <a:spAutoFit/>
          </a:bodyPr>
          <a:lstStyle/>
          <a:p>
            <a:pPr algn="ctr"/>
            <a:r>
              <a:rPr lang="ar-SY"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نسب مكونات الجسم الطبيعية</a:t>
            </a:r>
            <a:endParaRPr lang="ar-SA"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916456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p:cNvSpPr txBox="1"/>
          <p:nvPr/>
        </p:nvSpPr>
        <p:spPr>
          <a:xfrm>
            <a:off x="979715" y="1061374"/>
            <a:ext cx="9627326" cy="5878532"/>
          </a:xfrm>
          <a:prstGeom prst="rect">
            <a:avLst/>
          </a:prstGeom>
          <a:noFill/>
        </p:spPr>
        <p:txBody>
          <a:bodyPr wrap="square" rtlCol="1">
            <a:spAutoFit/>
          </a:bodyPr>
          <a:lstStyle/>
          <a:p>
            <a:pPr algn="r"/>
            <a:r>
              <a:rPr lang="ar-SY" sz="2400" dirty="0">
                <a:ln w="0"/>
                <a:solidFill>
                  <a:schemeClr val="accent4">
                    <a:lumMod val="60000"/>
                    <a:lumOff val="40000"/>
                  </a:schemeClr>
                </a:solidFill>
                <a:effectLst>
                  <a:outerShdw blurRad="38100" dist="19050" dir="2700000" algn="tl" rotWithShape="0">
                    <a:schemeClr val="dk1">
                      <a:alpha val="40000"/>
                    </a:schemeClr>
                  </a:outerShdw>
                </a:effectLst>
              </a:rPr>
              <a:t>2</a:t>
            </a:r>
            <a:r>
              <a:rPr lang="ar-SY" sz="2400" dirty="0">
                <a:ln w="0"/>
                <a:solidFill>
                  <a:schemeClr val="accent4">
                    <a:lumMod val="40000"/>
                    <a:lumOff val="60000"/>
                  </a:schemeClr>
                </a:solidFill>
                <a:effectLst>
                  <a:outerShdw blurRad="38100" dist="19050" dir="2700000" algn="tl" rotWithShape="0">
                    <a:schemeClr val="dk1">
                      <a:alpha val="40000"/>
                    </a:schemeClr>
                  </a:outerShdw>
                </a:effectLst>
              </a:rPr>
              <a:t>-</a:t>
            </a:r>
            <a:r>
              <a:rPr lang="ar-SY" sz="2400" dirty="0">
                <a:ln w="0"/>
                <a:effectLst>
                  <a:outerShdw blurRad="38100" dist="19050" dir="2700000" algn="tl" rotWithShape="0">
                    <a:schemeClr val="dk1">
                      <a:alpha val="40000"/>
                    </a:schemeClr>
                  </a:outerShdw>
                </a:effectLst>
              </a:rPr>
              <a:t> </a:t>
            </a:r>
            <a:r>
              <a:rPr lang="ar-SY" sz="2800" dirty="0">
                <a:ln w="0"/>
                <a:solidFill>
                  <a:schemeClr val="accent4">
                    <a:lumMod val="40000"/>
                    <a:lumOff val="60000"/>
                  </a:schemeClr>
                </a:solidFill>
                <a:effectLst>
                  <a:outerShdw blurRad="38100" dist="19050" dir="2700000" algn="tl" rotWithShape="0">
                    <a:schemeClr val="dk1">
                      <a:alpha val="40000"/>
                    </a:schemeClr>
                  </a:outerShdw>
                </a:effectLst>
              </a:rPr>
              <a:t>تحديد أسباب زيادة الوزن عند المرضى </a:t>
            </a:r>
            <a:r>
              <a:rPr lang="ar-SY" sz="2400" dirty="0">
                <a:ln w="0"/>
                <a:effectLst>
                  <a:outerShdw blurRad="38100" dist="19050" dir="2700000" algn="tl" rotWithShape="0">
                    <a:schemeClr val="dk1">
                      <a:alpha val="40000"/>
                    </a:schemeClr>
                  </a:outerShdw>
                </a:effectLst>
              </a:rPr>
              <a:t>:</a:t>
            </a:r>
          </a:p>
          <a:p>
            <a:pPr marL="342900" indent="-3429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أسباب تتعلق بنمط الحياة (نمط حياة خامل ، تغذية سيئة ، عدم ممارسة الرياضة ).</a:t>
            </a:r>
          </a:p>
          <a:p>
            <a:pPr marL="342900" indent="-3429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أسباب تتعلق بأدوية المريض.......يجب مناقشة الطبيب المختص بإمكانية إيجاد دواء بديل.  </a:t>
            </a:r>
          </a:p>
          <a:p>
            <a:pPr marL="342900" indent="-3429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أسباب تتعلق بالمرض نفسه مثل صعوبة الحركة في أمراض المفاصل أو انخفاض الاستقلاب في أمراض قصور الدرق.</a:t>
            </a:r>
          </a:p>
          <a:p>
            <a:pPr marL="342900" indent="-342900" algn="r" rtl="1">
              <a:buFont typeface="Arial" panose="020B0604020202020204" pitchFamily="34" charset="0"/>
              <a:buChar char="•"/>
            </a:pPr>
            <a:endParaRPr lang="ar-SY" sz="2400" dirty="0">
              <a:ln w="0"/>
              <a:effectLst>
                <a:outerShdw blurRad="38100" dist="19050" dir="2700000" algn="tl" rotWithShape="0">
                  <a:schemeClr val="dk1">
                    <a:alpha val="40000"/>
                  </a:schemeClr>
                </a:outerShdw>
              </a:effectLst>
            </a:endParaRPr>
          </a:p>
          <a:p>
            <a:pPr marL="342900" indent="-342900" algn="r" rtl="1">
              <a:buFont typeface="Arial" panose="020B0604020202020204" pitchFamily="34" charset="0"/>
              <a:buChar char="•"/>
            </a:pPr>
            <a:endParaRPr lang="ar-SY" sz="2400" dirty="0">
              <a:ln w="0"/>
              <a:effectLst>
                <a:outerShdw blurRad="38100" dist="19050" dir="2700000" algn="tl" rotWithShape="0">
                  <a:schemeClr val="dk1">
                    <a:alpha val="40000"/>
                  </a:schemeClr>
                </a:outerShdw>
              </a:effectLst>
            </a:endParaRPr>
          </a:p>
          <a:p>
            <a:pPr algn="r" rtl="1"/>
            <a:r>
              <a:rPr lang="ar-SY" sz="2800" b="1" dirty="0">
                <a:ln w="0"/>
                <a:solidFill>
                  <a:schemeClr val="accent4">
                    <a:lumMod val="40000"/>
                    <a:lumOff val="60000"/>
                  </a:schemeClr>
                </a:solidFill>
                <a:effectLst>
                  <a:outerShdw blurRad="38100" dist="19050" dir="2700000" algn="tl" rotWithShape="0">
                    <a:schemeClr val="dk1">
                      <a:alpha val="40000"/>
                    </a:schemeClr>
                  </a:outerShdw>
                </a:effectLst>
              </a:rPr>
              <a:t>3- اختيار الحمية المناسبة :</a:t>
            </a:r>
          </a:p>
          <a:p>
            <a:pPr algn="r" rtl="1"/>
            <a:r>
              <a:rPr lang="ar-SY" sz="2400" dirty="0">
                <a:ln w="0"/>
                <a:effectLst>
                  <a:outerShdw blurRad="38100" dist="19050" dir="2700000" algn="tl" rotWithShape="0">
                    <a:schemeClr val="dk1">
                      <a:alpha val="40000"/>
                    </a:schemeClr>
                  </a:outerShdw>
                </a:effectLst>
              </a:rPr>
              <a:t>يوجد العديد من الحميات التي يمكن اتباعها لتنزيل الوزن ولكن تبقى الحمية الأفضل هي الحمية التي يمكن اعتمادها كنمط حياه صحي والتي تحقق المعايير التالية:</a:t>
            </a:r>
          </a:p>
          <a:p>
            <a:pPr marL="914400" lvl="1" indent="-4572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سهلة التطبيق</a:t>
            </a:r>
          </a:p>
          <a:p>
            <a:pPr marL="914400" lvl="1" indent="-4572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تنقص الوزن بشكل تدريجي على المستوى القريب والبعيد</a:t>
            </a:r>
          </a:p>
          <a:p>
            <a:pPr marL="914400" lvl="1" indent="-457200" algn="r" rtl="1">
              <a:buFont typeface="Arial" panose="020B0604020202020204" pitchFamily="34" charset="0"/>
              <a:buChar char="•"/>
            </a:pPr>
            <a:r>
              <a:rPr lang="ar-SY" sz="2400" dirty="0">
                <a:ln w="0"/>
                <a:effectLst>
                  <a:outerShdw blurRad="38100" dist="19050" dir="2700000" algn="tl" rotWithShape="0">
                    <a:schemeClr val="dk1">
                      <a:alpha val="40000"/>
                    </a:schemeClr>
                  </a:outerShdw>
                </a:effectLst>
              </a:rPr>
              <a:t>تحتوي على جميع العناصر والمغذيات بنسب متوازنة .</a:t>
            </a:r>
          </a:p>
          <a:p>
            <a:pPr lvl="1" algn="r" rtl="1"/>
            <a:endParaRPr lang="ar-SY" sz="2800" b="1" dirty="0">
              <a:ln w="0"/>
              <a:solidFill>
                <a:schemeClr val="accent4">
                  <a:lumMod val="40000"/>
                  <a:lumOff val="60000"/>
                </a:schemeClr>
              </a:solidFill>
              <a:effectLst>
                <a:outerShdw blurRad="38100" dist="19050" dir="2700000" algn="tl" rotWithShape="0">
                  <a:schemeClr val="dk1">
                    <a:alpha val="40000"/>
                  </a:schemeClr>
                </a:outerShdw>
              </a:effectLst>
            </a:endParaRPr>
          </a:p>
          <a:p>
            <a:pPr marL="457200" indent="-457200" algn="r" rtl="1">
              <a:buFont typeface="Arial" panose="020B0604020202020204" pitchFamily="34" charset="0"/>
              <a:buChar char="•"/>
            </a:pPr>
            <a:endParaRPr lang="ar-SY" sz="2800" b="1" dirty="0">
              <a:ln w="0"/>
              <a:solidFill>
                <a:schemeClr val="accent4">
                  <a:lumMod val="40000"/>
                  <a:lumOff val="60000"/>
                </a:schemeClr>
              </a:solidFill>
              <a:effectLst>
                <a:outerShdw blurRad="38100" dist="19050" dir="2700000" algn="tl" rotWithShape="0">
                  <a:schemeClr val="dk1">
                    <a:alpha val="40000"/>
                  </a:schemeClr>
                </a:outerShdw>
              </a:effectLst>
            </a:endParaRPr>
          </a:p>
        </p:txBody>
      </p:sp>
      <p:sp>
        <p:nvSpPr>
          <p:cNvPr id="2" name="سهم: لليسار 1">
            <a:extLst>
              <a:ext uri="{FF2B5EF4-FFF2-40B4-BE49-F238E27FC236}">
                <a16:creationId xmlns:a16="http://schemas.microsoft.com/office/drawing/2014/main" id="{9CA1D10E-0320-4D46-9796-FADDFBAFD1CC}"/>
              </a:ext>
            </a:extLst>
          </p:cNvPr>
          <p:cNvSpPr/>
          <p:nvPr/>
        </p:nvSpPr>
        <p:spPr>
          <a:xfrm>
            <a:off x="6949441" y="2061648"/>
            <a:ext cx="483326" cy="182880"/>
          </a:xfrm>
          <a:prstGeom prst="lef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Y">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a16="http://schemas.microsoft.com/office/drawing/2014/main" id="{A2FA09D7-702B-4FF1-93C8-1D728217AF60}"/>
              </a:ext>
            </a:extLst>
          </p:cNvPr>
          <p:cNvSpPr/>
          <p:nvPr/>
        </p:nvSpPr>
        <p:spPr>
          <a:xfrm>
            <a:off x="8009679" y="289450"/>
            <a:ext cx="2468946"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Y" sz="2800" b="1" dirty="0">
                <a:ln/>
                <a:solidFill>
                  <a:schemeClr val="accent4">
                    <a:lumMod val="60000"/>
                    <a:lumOff val="40000"/>
                  </a:schemeClr>
                </a:solidFill>
              </a:rPr>
              <a:t>خطوات ضبط الوزن</a:t>
            </a:r>
            <a:endParaRPr lang="ar-SA" sz="2800" b="1" cap="none" spc="0" dirty="0">
              <a:ln/>
              <a:solidFill>
                <a:schemeClr val="accent4">
                  <a:lumMod val="60000"/>
                  <a:lumOff val="40000"/>
                </a:schemeClr>
              </a:solidFill>
              <a:effectLst/>
            </a:endParaRPr>
          </a:p>
        </p:txBody>
      </p:sp>
    </p:spTree>
    <p:extLst>
      <p:ext uri="{BB962C8B-B14F-4D97-AF65-F5344CB8AC3E}">
        <p14:creationId xmlns:p14="http://schemas.microsoft.com/office/powerpoint/2010/main" val="4101307888"/>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3663</TotalTime>
  <Words>1147</Words>
  <Application>Microsoft Office PowerPoint</Application>
  <PresentationFormat>شاشة عريضة</PresentationFormat>
  <Paragraphs>104</Paragraphs>
  <Slides>14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Arial</vt:lpstr>
      <vt:lpstr>Calibri</vt:lpstr>
      <vt:lpstr>Century Gothic</vt:lpstr>
      <vt:lpstr>Helvetica</vt:lpstr>
      <vt:lpstr>inherit</vt:lpstr>
      <vt:lpstr>Simplified Arabic</vt:lpstr>
      <vt:lpstr>Wingdings 3</vt:lpstr>
      <vt:lpstr>أيون</vt:lpstr>
      <vt:lpstr>عرض تقديمي في PowerPoint</vt:lpstr>
      <vt:lpstr>عرض تقديمي في PowerPoint</vt:lpstr>
      <vt:lpstr>أكثر 10أمراض مزمنة شيوعاً</vt:lpstr>
      <vt:lpstr>عرض تقديمي في PowerPoint</vt:lpstr>
      <vt:lpstr>خطوات ضبط الوزن :</vt:lpstr>
      <vt:lpstr>وزن الجسم</vt:lpstr>
      <vt:lpstr>  </vt:lpstr>
      <vt:lpstr>عرض تقديمي في PowerPoint</vt:lpstr>
      <vt:lpstr>عرض تقديمي في PowerPoint</vt:lpstr>
      <vt:lpstr>عرض تقديمي في PowerPoint</vt:lpstr>
      <vt:lpstr>عرض تقديمي في PowerPoint</vt:lpstr>
      <vt:lpstr>الصيام المتقطع :</vt:lpstr>
      <vt:lpstr>ملاحظات في الختام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التحكم بالبدانة عند البالغين:</dc:title>
  <dc:creator>ASUS</dc:creator>
  <cp:lastModifiedBy>ASUS</cp:lastModifiedBy>
  <cp:revision>129</cp:revision>
  <dcterms:created xsi:type="dcterms:W3CDTF">2015-07-10T12:17:25Z</dcterms:created>
  <dcterms:modified xsi:type="dcterms:W3CDTF">2021-05-31T01:28:30Z</dcterms:modified>
</cp:coreProperties>
</file>