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84" r:id="rId5"/>
    <p:sldId id="260" r:id="rId6"/>
    <p:sldId id="261" r:id="rId7"/>
    <p:sldId id="262" r:id="rId8"/>
    <p:sldId id="263" r:id="rId9"/>
    <p:sldId id="264" r:id="rId10"/>
    <p:sldId id="265" r:id="rId11"/>
    <p:sldId id="291" r:id="rId12"/>
    <p:sldId id="266" r:id="rId13"/>
    <p:sldId id="267" r:id="rId14"/>
    <p:sldId id="268" r:id="rId15"/>
    <p:sldId id="269" r:id="rId16"/>
    <p:sldId id="270" r:id="rId17"/>
    <p:sldId id="271" r:id="rId18"/>
    <p:sldId id="272" r:id="rId19"/>
    <p:sldId id="273" r:id="rId20"/>
    <p:sldId id="290" r:id="rId21"/>
    <p:sldId id="274" r:id="rId22"/>
    <p:sldId id="276" r:id="rId23"/>
    <p:sldId id="275" r:id="rId24"/>
    <p:sldId id="285" r:id="rId25"/>
    <p:sldId id="289" r:id="rId26"/>
    <p:sldId id="286" r:id="rId27"/>
    <p:sldId id="277" r:id="rId28"/>
    <p:sldId id="278" r:id="rId29"/>
    <p:sldId id="287" r:id="rId30"/>
    <p:sldId id="288" r:id="rId31"/>
    <p:sldId id="279" r:id="rId32"/>
    <p:sldId id="280" r:id="rId33"/>
    <p:sldId id="281" r:id="rId34"/>
    <p:sldId id="282" r:id="rId35"/>
    <p:sldId id="293" r:id="rId36"/>
    <p:sldId id="294" r:id="rId37"/>
    <p:sldId id="295" r:id="rId38"/>
    <p:sldId id="292"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32" y="1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280" y="2590800"/>
            <a:ext cx="8940800" cy="1009650"/>
          </a:xfrm>
        </p:spPr>
        <p:txBody>
          <a:bodyPr>
            <a:noAutofit/>
          </a:bodyPr>
          <a:lstStyle>
            <a:lvl1pPr>
              <a:defRPr sz="360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304800" y="3810000"/>
            <a:ext cx="9387840" cy="609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49AA44B-992B-49B0-80F7-010B66244FFA}" type="datetimeFigureOut">
              <a:rPr lang="en-US" smtClean="0">
                <a:solidFill>
                  <a:prstClr val="black">
                    <a:tint val="75000"/>
                  </a:prstClr>
                </a:solidFill>
              </a:rPr>
              <a:pPr/>
              <a:t>5/30/2021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C5307C-9AC7-448E-9FCE-3A20542CE21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293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9AA44B-992B-49B0-80F7-010B66244FFA}" type="datetimeFigureOut">
              <a:rPr lang="en-US" smtClean="0">
                <a:solidFill>
                  <a:prstClr val="black">
                    <a:tint val="75000"/>
                  </a:prstClr>
                </a:solidFill>
              </a:rPr>
              <a:pPr/>
              <a:t>5/30/2021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C5307C-9AC7-448E-9FCE-3A20542CE21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1555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057401"/>
            <a:ext cx="2743200" cy="4068763"/>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09600" y="2057401"/>
            <a:ext cx="8026400" cy="406876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49AA44B-992B-49B0-80F7-010B66244FFA}" type="datetimeFigureOut">
              <a:rPr lang="en-US" smtClean="0">
                <a:solidFill>
                  <a:prstClr val="black">
                    <a:tint val="75000"/>
                  </a:prstClr>
                </a:solidFill>
              </a:rPr>
              <a:pPr/>
              <a:t>5/30/2021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C5307C-9AC7-448E-9FCE-3A20542CE21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8400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9AA44B-992B-49B0-80F7-010B66244FFA}" type="datetimeFigureOut">
              <a:rPr lang="en-US" smtClean="0">
                <a:solidFill>
                  <a:prstClr val="black">
                    <a:tint val="75000"/>
                  </a:prstClr>
                </a:solidFill>
              </a:rPr>
              <a:pPr/>
              <a:t>5/30/2021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C5307C-9AC7-448E-9FCE-3A20542CE21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6469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9AA44B-992B-49B0-80F7-010B66244FFA}" type="datetimeFigureOut">
              <a:rPr lang="en-US" smtClean="0">
                <a:solidFill>
                  <a:prstClr val="black">
                    <a:tint val="75000"/>
                  </a:prstClr>
                </a:solidFill>
              </a:rPr>
              <a:pPr/>
              <a:t>5/30/2021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C5307C-9AC7-448E-9FCE-3A20542CE21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1837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05000"/>
            <a:ext cx="53848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905000"/>
            <a:ext cx="53848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B49AA44B-992B-49B0-80F7-010B66244FFA}" type="datetimeFigureOut">
              <a:rPr lang="en-US" smtClean="0">
                <a:solidFill>
                  <a:prstClr val="black">
                    <a:tint val="75000"/>
                  </a:prstClr>
                </a:solidFill>
              </a:rPr>
              <a:pPr/>
              <a:t>5/30/2021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BC5307C-9AC7-448E-9FCE-3A20542CE21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9764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9AA44B-992B-49B0-80F7-010B66244FFA}" type="datetimeFigureOut">
              <a:rPr lang="en-US" smtClean="0">
                <a:solidFill>
                  <a:prstClr val="black">
                    <a:tint val="75000"/>
                  </a:prstClr>
                </a:solidFill>
              </a:rPr>
              <a:pPr/>
              <a:t>5/30/2021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BC5307C-9AC7-448E-9FCE-3A20542CE21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8303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9AA44B-992B-49B0-80F7-010B66244FFA}" type="datetimeFigureOut">
              <a:rPr lang="en-US" smtClean="0">
                <a:solidFill>
                  <a:prstClr val="black">
                    <a:tint val="75000"/>
                  </a:prstClr>
                </a:solidFill>
              </a:rPr>
              <a:pPr/>
              <a:t>5/30/2021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BC5307C-9AC7-448E-9FCE-3A20542CE21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4023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AA44B-992B-49B0-80F7-010B66244FFA}" type="datetimeFigureOut">
              <a:rPr lang="en-US" smtClean="0">
                <a:solidFill>
                  <a:prstClr val="black">
                    <a:tint val="75000"/>
                  </a:prstClr>
                </a:solidFill>
              </a:rPr>
              <a:pPr/>
              <a:t>5/30/2021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BC5307C-9AC7-448E-9FCE-3A20542CE21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2460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9AA44B-992B-49B0-80F7-010B66244FFA}" type="datetimeFigureOut">
              <a:rPr lang="en-US" smtClean="0">
                <a:solidFill>
                  <a:prstClr val="black">
                    <a:tint val="75000"/>
                  </a:prstClr>
                </a:solidFill>
              </a:rPr>
              <a:pPr/>
              <a:t>5/30/2021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BC5307C-9AC7-448E-9FCE-3A20542CE21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8544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9AA44B-992B-49B0-80F7-010B66244FFA}" type="datetimeFigureOut">
              <a:rPr lang="en-US" smtClean="0">
                <a:solidFill>
                  <a:prstClr val="black">
                    <a:tint val="75000"/>
                  </a:prstClr>
                </a:solidFill>
              </a:rPr>
              <a:pPr/>
              <a:t>5/30/2021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BC5307C-9AC7-448E-9FCE-3A20542CE21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4718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905000"/>
            <a:ext cx="10972800" cy="42211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AA44B-992B-49B0-80F7-010B66244FFA}" type="datetimeFigureOut">
              <a:rPr lang="en-US" smtClean="0">
                <a:solidFill>
                  <a:prstClr val="black">
                    <a:tint val="75000"/>
                  </a:prstClr>
                </a:solidFill>
              </a:rPr>
              <a:pPr/>
              <a:t>5/30/2021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5307C-9AC7-448E-9FCE-3A20542CE21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621528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uibm.gov.it/attachments/no_to_fake_food.pdf" TargetMode="External"/><Relationship Id="rId2" Type="http://schemas.openxmlformats.org/officeDocument/2006/relationships/hyperlink" Target="https://www.researchgate.net/deref/http%3A%2F%2Fdx.doi.org%2F10.1002%2Fjps.22679?_sg%5B0%5D=BMJWVS53dSXnocTOSdFb7YVHQV9qCpv1qjhMxZLMoqcyZXe18HqraE4bJIeYZk7hm8LetRQ3mzjD1UAPnVpbDaXTTw.ShuTylcAaxbqRHS5_zvCNgxIjKSfzvAuXqMMpSyndheg1trlERb8CmMSfkfkUaLhTbfeApbryOYGJWNG52FmWg" TargetMode="External"/><Relationship Id="rId1" Type="http://schemas.openxmlformats.org/officeDocument/2006/relationships/slideLayout" Target="../slideLayouts/slideLayout2.xml"/><Relationship Id="rId4" Type="http://schemas.openxmlformats.org/officeDocument/2006/relationships/hyperlink" Target="https://pubchem.ncbi.nlm.nih.gov/compound/Melamine"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ubchem.ncbi.nlm.nih.gov/compound/1,3,5-triazine" TargetMode="External"/><Relationship Id="rId2" Type="http://schemas.openxmlformats.org/officeDocument/2006/relationships/hyperlink" Target="https://pubchem.ncbi.nlm.nih.gov/compound/cyanamid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9EA720-1264-4544-B3DF-9DB08B3DAC41}"/>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xmlns="" id="{8B34F11C-95D1-451B-BF5F-93C49F32F1D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Title 1">
            <a:extLst>
              <a:ext uri="{FF2B5EF4-FFF2-40B4-BE49-F238E27FC236}">
                <a16:creationId xmlns:a16="http://schemas.microsoft.com/office/drawing/2014/main" xmlns="" id="{4EAD0A9F-221B-4360-868F-999183CF03AE}"/>
              </a:ext>
            </a:extLst>
          </p:cNvPr>
          <p:cNvSpPr txBox="1">
            <a:spLocks/>
          </p:cNvSpPr>
          <p:nvPr/>
        </p:nvSpPr>
        <p:spPr>
          <a:xfrm>
            <a:off x="2743200" y="4800600"/>
            <a:ext cx="7467600" cy="1295400"/>
          </a:xfrm>
          <a:prstGeom prst="rect">
            <a:avLst/>
          </a:prstGeom>
          <a:solidFill>
            <a:srgbClr val="002250"/>
          </a:solidFill>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solidFill>
                  <a:prstClr val="white"/>
                </a:solidFill>
              </a:rPr>
              <a:t>New Infrared Spectroscopy Method for Determination of Melamine in Dry Milk</a:t>
            </a:r>
          </a:p>
        </p:txBody>
      </p:sp>
      <p:sp>
        <p:nvSpPr>
          <p:cNvPr id="7" name="Subtitle 2">
            <a:extLst>
              <a:ext uri="{FF2B5EF4-FFF2-40B4-BE49-F238E27FC236}">
                <a16:creationId xmlns:a16="http://schemas.microsoft.com/office/drawing/2014/main" xmlns="" id="{F8DF5831-8A8F-4F09-89D3-8CC518DCD373}"/>
              </a:ext>
            </a:extLst>
          </p:cNvPr>
          <p:cNvSpPr txBox="1">
            <a:spLocks/>
          </p:cNvSpPr>
          <p:nvPr/>
        </p:nvSpPr>
        <p:spPr>
          <a:xfrm>
            <a:off x="12838" y="3157086"/>
            <a:ext cx="4693916" cy="145723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rtl="1">
              <a:buNone/>
            </a:pPr>
            <a:r>
              <a:rPr lang="en-US" sz="2800" b="1" dirty="0">
                <a:solidFill>
                  <a:srgbClr val="002060"/>
                </a:solidFill>
              </a:rPr>
              <a:t>Dr. Shuaib Alahmad</a:t>
            </a:r>
            <a:endParaRPr lang="ar-SY" sz="2800" b="1" dirty="0">
              <a:solidFill>
                <a:srgbClr val="002060"/>
              </a:solidFill>
            </a:endParaRPr>
          </a:p>
          <a:p>
            <a:pPr marL="0" indent="0" rtl="1">
              <a:buNone/>
            </a:pPr>
            <a:r>
              <a:rPr lang="en-US" sz="2000" dirty="0" smtClean="0">
                <a:solidFill>
                  <a:srgbClr val="002060"/>
                </a:solidFill>
              </a:rPr>
              <a:t>Ph. D Pharmaceutical Analytical Chemistry</a:t>
            </a:r>
          </a:p>
          <a:p>
            <a:pPr marL="0" indent="0" rtl="1">
              <a:buNone/>
            </a:pPr>
            <a:r>
              <a:rPr lang="en-US" sz="2000" dirty="0" smtClean="0">
                <a:solidFill>
                  <a:srgbClr val="002060"/>
                </a:solidFill>
              </a:rPr>
              <a:t>Al- </a:t>
            </a:r>
            <a:r>
              <a:rPr lang="en-US" sz="2000" dirty="0" err="1" smtClean="0">
                <a:solidFill>
                  <a:srgbClr val="002060"/>
                </a:solidFill>
              </a:rPr>
              <a:t>Wataniya</a:t>
            </a:r>
            <a:r>
              <a:rPr lang="en-US" sz="2000" dirty="0" smtClean="0">
                <a:solidFill>
                  <a:srgbClr val="002060"/>
                </a:solidFill>
              </a:rPr>
              <a:t> Private University</a:t>
            </a:r>
          </a:p>
          <a:p>
            <a:pPr marL="0" indent="0" rtl="1">
              <a:buNone/>
            </a:pPr>
            <a:endParaRPr lang="ar-SY" dirty="0">
              <a:solidFill>
                <a:srgbClr val="7E6BC9">
                  <a:lumMod val="50000"/>
                </a:srgbClr>
              </a:solidFill>
            </a:endParaRPr>
          </a:p>
        </p:txBody>
      </p:sp>
    </p:spTree>
    <p:extLst>
      <p:ext uri="{BB962C8B-B14F-4D97-AF65-F5344CB8AC3E}">
        <p14:creationId xmlns:p14="http://schemas.microsoft.com/office/powerpoint/2010/main" val="398597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93019"/>
            <a:ext cx="10972800" cy="6006163"/>
          </a:xfrm>
        </p:spPr>
        <p:txBody>
          <a:bodyPr>
            <a:normAutofit lnSpcReduction="10000"/>
          </a:bodyPr>
          <a:lstStyle/>
          <a:p>
            <a:pPr marL="0" marR="0">
              <a:lnSpc>
                <a:spcPct val="200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GC-MS methods were used for determination of melamine in dietary </a:t>
            </a:r>
            <a:r>
              <a:rPr lang="en-US" dirty="0" smtClean="0">
                <a:latin typeface="Times New Roman" panose="02020603050405020304" pitchFamily="18" charset="0"/>
                <a:ea typeface="Calibri" panose="020F0502020204030204" pitchFamily="34" charset="0"/>
                <a:cs typeface="Arial" panose="020B0604020202020204" pitchFamily="34" charset="0"/>
              </a:rPr>
              <a:t>supplement.</a:t>
            </a:r>
          </a:p>
          <a:p>
            <a:pPr marL="0" marR="0">
              <a:lnSpc>
                <a:spcPct val="200000"/>
              </a:lnSpc>
              <a:spcBef>
                <a:spcPts val="0"/>
              </a:spcBef>
              <a:spcAft>
                <a:spcPts val="800"/>
              </a:spcAft>
            </a:pPr>
            <a:r>
              <a:rPr lang="en-US" dirty="0" smtClean="0">
                <a:latin typeface="Times New Roman" panose="02020603050405020304" pitchFamily="18" charset="0"/>
                <a:ea typeface="Calibri" panose="020F0502020204030204" pitchFamily="34" charset="0"/>
                <a:cs typeface="Arial" panose="020B0604020202020204" pitchFamily="34" charset="0"/>
              </a:rPr>
              <a:t>Also </a:t>
            </a:r>
            <a:r>
              <a:rPr lang="en-US" dirty="0">
                <a:latin typeface="Times New Roman" panose="02020603050405020304" pitchFamily="18" charset="0"/>
                <a:ea typeface="Calibri" panose="020F0502020204030204" pitchFamily="34" charset="0"/>
                <a:cs typeface="Arial" panose="020B0604020202020204" pitchFamily="34" charset="0"/>
              </a:rPr>
              <a:t>there is a lot of method for determination of melamine with nanoparticle </a:t>
            </a:r>
            <a:r>
              <a:rPr lang="en-US" dirty="0" smtClean="0">
                <a:latin typeface="Times New Roman" panose="02020603050405020304" pitchFamily="18" charset="0"/>
                <a:ea typeface="Calibri" panose="020F0502020204030204" pitchFamily="34" charset="0"/>
                <a:cs typeface="Arial" panose="020B0604020202020204" pitchFamily="34" charset="0"/>
              </a:rPr>
              <a:t>technique.</a:t>
            </a:r>
          </a:p>
          <a:p>
            <a:pPr marL="0" marR="0">
              <a:lnSpc>
                <a:spcPct val="200000"/>
              </a:lnSpc>
              <a:spcBef>
                <a:spcPts val="0"/>
              </a:spcBef>
              <a:spcAft>
                <a:spcPts val="800"/>
              </a:spcAft>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Infra-Red spectroscopy also used for determination </a:t>
            </a:r>
            <a:r>
              <a:rPr lang="en-US" dirty="0" smtClean="0">
                <a:latin typeface="Times New Roman" panose="02020603050405020304" pitchFamily="18" charset="0"/>
                <a:ea typeface="Calibri" panose="020F0502020204030204" pitchFamily="34" charset="0"/>
                <a:cs typeface="Arial" panose="020B0604020202020204" pitchFamily="34" charset="0"/>
              </a:rPr>
              <a:t>of melamine </a:t>
            </a:r>
            <a:r>
              <a:rPr lang="en-US" dirty="0">
                <a:latin typeface="Times New Roman" panose="02020603050405020304" pitchFamily="18" charset="0"/>
                <a:ea typeface="Calibri" panose="020F0502020204030204" pitchFamily="34" charset="0"/>
                <a:cs typeface="Arial" panose="020B0604020202020204" pitchFamily="34" charset="0"/>
              </a:rPr>
              <a:t>in </a:t>
            </a:r>
            <a:r>
              <a:rPr lang="en-US" dirty="0" smtClean="0">
                <a:latin typeface="Times New Roman" panose="02020603050405020304" pitchFamily="18" charset="0"/>
                <a:ea typeface="Calibri" panose="020F0502020204030204" pitchFamily="34" charset="0"/>
                <a:cs typeface="Arial" panose="020B0604020202020204" pitchFamily="34" charset="0"/>
              </a:rPr>
              <a:t>milk.</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83957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612571"/>
            <a:ext cx="10972800" cy="3513592"/>
          </a:xfrm>
        </p:spPr>
        <p:txBody>
          <a:bodyPr/>
          <a:lstStyle/>
          <a:p>
            <a:pPr>
              <a:lnSpc>
                <a:spcPct val="150000"/>
              </a:lnSpc>
            </a:pPr>
            <a:r>
              <a:rPr lang="en-US" dirty="0" smtClean="0">
                <a:latin typeface="Times New Roman" panose="02020603050405020304" pitchFamily="18" charset="0"/>
                <a:cs typeface="Times New Roman" panose="02020603050405020304" pitchFamily="18" charset="0"/>
              </a:rPr>
              <a:t>To develop infra-red method for the determination of melamine in infant milk.</a:t>
            </a:r>
            <a:endParaRPr lang="en-US" dirty="0">
              <a:latin typeface="Times New Roman" panose="02020603050405020304" pitchFamily="18" charset="0"/>
              <a:cs typeface="Times New Roman" panose="02020603050405020304" pitchFamily="18" charset="0"/>
            </a:endParaRPr>
          </a:p>
        </p:txBody>
      </p:sp>
      <p:sp>
        <p:nvSpPr>
          <p:cNvPr id="4" name="Oval 3"/>
          <p:cNvSpPr/>
          <p:nvPr/>
        </p:nvSpPr>
        <p:spPr>
          <a:xfrm>
            <a:off x="2662813" y="274638"/>
            <a:ext cx="6943411" cy="1483824"/>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4000" b="1" dirty="0" smtClean="0"/>
              <a:t>Aim of the work</a:t>
            </a:r>
            <a:endParaRPr lang="en-US" sz="4000" b="1" dirty="0"/>
          </a:p>
        </p:txBody>
      </p:sp>
    </p:spTree>
    <p:extLst>
      <p:ext uri="{BB962C8B-B14F-4D97-AF65-F5344CB8AC3E}">
        <p14:creationId xmlns:p14="http://schemas.microsoft.com/office/powerpoint/2010/main" val="2112204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44061"/>
            <a:ext cx="10972800" cy="5292151"/>
          </a:xfrm>
        </p:spPr>
        <p:txBody>
          <a:bodyPr>
            <a:normAutofit fontScale="92500"/>
          </a:bodyPr>
          <a:lstStyle/>
          <a:p>
            <a:pPr>
              <a:lnSpc>
                <a:spcPct val="150000"/>
              </a:lnSpc>
            </a:pPr>
            <a:r>
              <a:rPr lang="en-US" dirty="0">
                <a:latin typeface="Times New Roman" panose="02020603050405020304" pitchFamily="18" charset="0"/>
                <a:ea typeface="Calibri" panose="020F0502020204030204" pitchFamily="34" charset="0"/>
              </a:rPr>
              <a:t>The current study presents new Infra- Red method for quantitative determination of melamine in powder milk. The developed method was applied to all powdered milk available in the local market and compared to standard milk and standard melamine. The developed method is rapid, less expensive by comparison with HPLC methods and so simple. The developed method can detect easily the presence of melamine in children dry milk. </a:t>
            </a:r>
            <a:endParaRPr lang="en-US" dirty="0"/>
          </a:p>
        </p:txBody>
      </p:sp>
    </p:spTree>
    <p:extLst>
      <p:ext uri="{BB962C8B-B14F-4D97-AF65-F5344CB8AC3E}">
        <p14:creationId xmlns:p14="http://schemas.microsoft.com/office/powerpoint/2010/main" val="2338140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3165231" y="2471895"/>
            <a:ext cx="6059155" cy="923330"/>
          </a:xfrm>
          <a:prstGeom prst="rect">
            <a:avLst/>
          </a:prstGeom>
        </p:spPr>
        <p:style>
          <a:lnRef idx="0">
            <a:schemeClr val="accent2"/>
          </a:lnRef>
          <a:fillRef idx="3">
            <a:schemeClr val="accent2"/>
          </a:fillRef>
          <a:effectRef idx="3">
            <a:schemeClr val="accent2"/>
          </a:effectRef>
          <a:fontRef idx="minor">
            <a:schemeClr val="lt1"/>
          </a:fontRef>
        </p:style>
        <p:txBody>
          <a:bodyPr wrap="square" lIns="91440" tIns="45720" rIns="91440" bIns="45720">
            <a:spAutoFit/>
          </a:bodyPr>
          <a:lstStyle/>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EXPERIMENTAL</a:t>
            </a:r>
            <a:endPar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4068149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i="1" dirty="0">
                <a:solidFill>
                  <a:prstClr val="black"/>
                </a:solidFill>
                <a:latin typeface="Times New Roman" panose="02020603050405020304" pitchFamily="18" charset="0"/>
                <a:ea typeface="Calibri" panose="020F0502020204030204" pitchFamily="34" charset="0"/>
                <a:cs typeface="Arial" panose="020B0604020202020204" pitchFamily="34" charset="0"/>
              </a:rPr>
              <a:t>Apparatus and Software</a:t>
            </a:r>
            <a:endParaRPr lang="en-US" dirty="0"/>
          </a:p>
        </p:txBody>
      </p:sp>
      <p:sp>
        <p:nvSpPr>
          <p:cNvPr id="3" name="Content Placeholder 2"/>
          <p:cNvSpPr>
            <a:spLocks noGrp="1"/>
          </p:cNvSpPr>
          <p:nvPr>
            <p:ph idx="1"/>
          </p:nvPr>
        </p:nvSpPr>
        <p:spPr/>
        <p:txBody>
          <a:bodyPr/>
          <a:lstStyle/>
          <a:p>
            <a:pPr marL="0" marR="0">
              <a:lnSpc>
                <a:spcPct val="200000"/>
              </a:lnSpc>
              <a:spcBef>
                <a:spcPts val="0"/>
              </a:spcBef>
              <a:spcAft>
                <a:spcPts val="800"/>
              </a:spcAft>
            </a:pPr>
            <a:r>
              <a:rPr lang="en-US" dirty="0" smtClean="0">
                <a:latin typeface="Times New Roman" panose="02020603050405020304" pitchFamily="18" charset="0"/>
                <a:ea typeface="Calibri" panose="020F0502020204030204" pitchFamily="34" charset="0"/>
                <a:cs typeface="Arial" panose="020B0604020202020204" pitchFamily="34" charset="0"/>
              </a:rPr>
              <a:t>Fourier </a:t>
            </a:r>
            <a:r>
              <a:rPr lang="en-US" dirty="0">
                <a:latin typeface="Times New Roman" panose="02020603050405020304" pitchFamily="18" charset="0"/>
                <a:ea typeface="Calibri" panose="020F0502020204030204" pitchFamily="34" charset="0"/>
                <a:cs typeface="Arial" panose="020B0604020202020204" pitchFamily="34" charset="0"/>
              </a:rPr>
              <a:t>transform Infra-Red (form FT/IR 4200) </a:t>
            </a:r>
            <a:r>
              <a:rPr lang="en-US" dirty="0" err="1">
                <a:latin typeface="Times New Roman" panose="02020603050405020304" pitchFamily="18" charset="0"/>
                <a:ea typeface="Calibri" panose="020F0502020204030204" pitchFamily="34" charset="0"/>
                <a:cs typeface="Arial" panose="020B0604020202020204" pitchFamily="34" charset="0"/>
              </a:rPr>
              <a:t>jasco</a:t>
            </a:r>
            <a:r>
              <a:rPr lang="en-US" dirty="0">
                <a:latin typeface="Times New Roman" panose="02020603050405020304" pitchFamily="18" charset="0"/>
                <a:ea typeface="Calibri" panose="020F0502020204030204" pitchFamily="34" charset="0"/>
                <a:cs typeface="Arial" panose="020B0604020202020204" pitchFamily="34" charset="0"/>
              </a:rPr>
              <a:t>- japan, connected to a personal computer loaded with Spectra Analysis.</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7055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indent="-342900">
              <a:lnSpc>
                <a:spcPct val="200000"/>
              </a:lnSpc>
              <a:spcBef>
                <a:spcPts val="0"/>
              </a:spcBef>
              <a:spcAft>
                <a:spcPts val="800"/>
              </a:spcAft>
            </a:pPr>
            <a:r>
              <a:rPr lang="en-US" sz="3200" b="1" i="1"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Materials</a:t>
            </a:r>
            <a:endParaRPr lang="en-US" sz="6000" dirty="0"/>
          </a:p>
        </p:txBody>
      </p:sp>
      <p:sp>
        <p:nvSpPr>
          <p:cNvPr id="3" name="Content Placeholder 2"/>
          <p:cNvSpPr>
            <a:spLocks noGrp="1"/>
          </p:cNvSpPr>
          <p:nvPr>
            <p:ph idx="1"/>
          </p:nvPr>
        </p:nvSpPr>
        <p:spPr/>
        <p:txBody>
          <a:bodyPr>
            <a:normAutofit fontScale="85000" lnSpcReduction="20000"/>
          </a:bodyPr>
          <a:lstStyle/>
          <a:p>
            <a:pPr marL="0" marR="0">
              <a:lnSpc>
                <a:spcPct val="200000"/>
              </a:lnSpc>
              <a:spcBef>
                <a:spcPts val="0"/>
              </a:spcBef>
              <a:spcAft>
                <a:spcPts val="800"/>
              </a:spcAft>
            </a:pPr>
            <a:r>
              <a:rPr lang="en-US" dirty="0" smtClean="0">
                <a:latin typeface="Times New Roman" panose="02020603050405020304" pitchFamily="18" charset="0"/>
                <a:ea typeface="Calibri" panose="020F0502020204030204" pitchFamily="34" charset="0"/>
                <a:cs typeface="Arial" panose="020B0604020202020204" pitchFamily="34" charset="0"/>
              </a:rPr>
              <a:t>Standard </a:t>
            </a:r>
            <a:r>
              <a:rPr lang="en-US" dirty="0">
                <a:latin typeface="Times New Roman" panose="02020603050405020304" pitchFamily="18" charset="0"/>
                <a:ea typeface="Calibri" panose="020F0502020204030204" pitchFamily="34" charset="0"/>
                <a:cs typeface="Arial" panose="020B0604020202020204" pitchFamily="34" charset="0"/>
              </a:rPr>
              <a:t>Melamine:</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Purity of 99.9%, analytical grade (Sigma-Aldrich, St. Louis, Mo, USA).</a:t>
            </a:r>
            <a:endParaRPr lang="en-US" sz="2800" dirty="0">
              <a:latin typeface="Calibri" panose="020F0502020204030204" pitchFamily="34" charset="0"/>
              <a:ea typeface="Calibri" panose="020F0502020204030204" pitchFamily="34" charset="0"/>
              <a:cs typeface="Arial" panose="020B0604020202020204" pitchFamily="34" charset="0"/>
            </a:endParaRPr>
          </a:p>
          <a:p>
            <a:pPr marL="0" marR="0">
              <a:lnSpc>
                <a:spcPct val="200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Standard Milk: Obtained from national supply laboratories</a:t>
            </a:r>
            <a:endParaRPr lang="en-US" sz="2800" dirty="0">
              <a:latin typeface="Calibri" panose="020F0502020204030204" pitchFamily="34" charset="0"/>
              <a:ea typeface="Calibri" panose="020F0502020204030204" pitchFamily="34" charset="0"/>
              <a:cs typeface="Arial" panose="020B0604020202020204" pitchFamily="34" charset="0"/>
            </a:endParaRPr>
          </a:p>
          <a:p>
            <a:pPr marL="0" marR="0">
              <a:lnSpc>
                <a:spcPct val="200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Potassium Bromide: Purity of 99.7%, analytical grade (Sigma-Aldrich, St. Louis, Mo, USA)  </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290921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200000"/>
              </a:lnSpc>
              <a:spcBef>
                <a:spcPts val="0"/>
              </a:spcBef>
              <a:spcAft>
                <a:spcPts val="800"/>
              </a:spcAft>
            </a:pPr>
            <a:r>
              <a:rPr lang="en-US" b="1" i="1" dirty="0">
                <a:latin typeface="Times New Roman" panose="02020603050405020304" pitchFamily="18" charset="0"/>
                <a:ea typeface="Calibri" panose="020F0502020204030204" pitchFamily="34" charset="0"/>
                <a:cs typeface="Arial" panose="020B0604020202020204" pitchFamily="34" charset="0"/>
              </a:rPr>
              <a:t>Samples used</a:t>
            </a:r>
            <a:r>
              <a:rPr lang="en-US" b="1" i="1" dirty="0" smtClean="0">
                <a:latin typeface="Times New Roman" panose="02020603050405020304" pitchFamily="18" charset="0"/>
                <a:ea typeface="Calibri" panose="020F0502020204030204" pitchFamily="34" charset="0"/>
                <a:cs typeface="Arial" panose="020B0604020202020204" pitchFamily="34" charset="0"/>
              </a:rPr>
              <a: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24112404"/>
              </p:ext>
            </p:extLst>
          </p:nvPr>
        </p:nvGraphicFramePr>
        <p:xfrm>
          <a:off x="1547444" y="1879043"/>
          <a:ext cx="9204292" cy="3930164"/>
        </p:xfrm>
        <a:graphic>
          <a:graphicData uri="http://schemas.openxmlformats.org/drawingml/2006/table">
            <a:tbl>
              <a:tblPr firstRow="1" bandRow="1">
                <a:tableStyleId>{7DF18680-E054-41AD-8BC1-D1AEF772440D}</a:tableStyleId>
              </a:tblPr>
              <a:tblGrid>
                <a:gridCol w="2301073"/>
                <a:gridCol w="2301073"/>
                <a:gridCol w="2301073"/>
                <a:gridCol w="2301073"/>
              </a:tblGrid>
              <a:tr h="561452">
                <a:tc>
                  <a:txBody>
                    <a:bodyPr/>
                    <a:lstStyle/>
                    <a:p>
                      <a:pPr algn="ctr"/>
                      <a:r>
                        <a:rPr lang="en-US" sz="2400" dirty="0" smtClean="0">
                          <a:latin typeface="Times New Roman" panose="02020603050405020304" pitchFamily="18" charset="0"/>
                          <a:cs typeface="Times New Roman" panose="02020603050405020304" pitchFamily="18" charset="0"/>
                        </a:rPr>
                        <a:t>Product Name</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Batch NO</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Product Name</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Batch NO</a:t>
                      </a:r>
                      <a:endParaRPr lang="en-US" sz="2400" dirty="0">
                        <a:latin typeface="Times New Roman" panose="02020603050405020304" pitchFamily="18" charset="0"/>
                        <a:cs typeface="Times New Roman" panose="02020603050405020304" pitchFamily="18" charset="0"/>
                      </a:endParaRPr>
                    </a:p>
                  </a:txBody>
                  <a:tcPr/>
                </a:tc>
              </a:tr>
              <a:tr h="561452">
                <a:tc>
                  <a:txBody>
                    <a:bodyPr/>
                    <a:lstStyle/>
                    <a:p>
                      <a:pPr algn="ctr"/>
                      <a:r>
                        <a:rPr lang="en-US" sz="2400" dirty="0" smtClean="0">
                          <a:latin typeface="Times New Roman" panose="02020603050405020304" pitchFamily="18" charset="0"/>
                          <a:ea typeface="Calibri" panose="020F0502020204030204" pitchFamily="34" charset="0"/>
                          <a:cs typeface="Times New Roman" panose="02020603050405020304" pitchFamily="18" charset="0"/>
                        </a:rPr>
                        <a:t>Sky milk</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kern="1200" dirty="0" smtClean="0">
                          <a:solidFill>
                            <a:schemeClr val="dk1"/>
                          </a:solidFill>
                          <a:latin typeface="Times New Roman" panose="02020603050405020304" pitchFamily="18" charset="0"/>
                          <a:ea typeface="Calibri" panose="020F0502020204030204" pitchFamily="34" charset="0"/>
                          <a:cs typeface="Times New Roman" panose="02020603050405020304" pitchFamily="18" charset="0"/>
                        </a:rPr>
                        <a:t>2301213 </a:t>
                      </a:r>
                    </a:p>
                  </a:txBody>
                  <a:tcPr/>
                </a:tc>
                <a:tc>
                  <a:txBody>
                    <a:bodyPr/>
                    <a:lstStyle/>
                    <a:p>
                      <a:pPr algn="ct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Alpen</a:t>
                      </a:r>
                      <a:endParaRPr lang="en-US" sz="2400" dirty="0">
                        <a:latin typeface="Times New Roman" panose="02020603050405020304" pitchFamily="18" charset="0"/>
                        <a:cs typeface="Times New Roman" panose="02020603050405020304" pitchFamily="18" charset="0"/>
                      </a:endParaRPr>
                    </a:p>
                  </a:txBody>
                  <a:tcPr/>
                </a:tc>
                <a:tc>
                  <a:txBody>
                    <a:bodyPr/>
                    <a:lstStyle/>
                    <a:p>
                      <a:pPr marL="0" algn="ctr" defTabSz="914400" rtl="0" eaLnBrk="1" latinLnBrk="0" hangingPunct="1"/>
                      <a:r>
                        <a:rPr lang="en-US" sz="2400" kern="1200" dirty="0" smtClean="0">
                          <a:solidFill>
                            <a:schemeClr val="dk1"/>
                          </a:solidFill>
                          <a:latin typeface="Times New Roman" panose="02020603050405020304" pitchFamily="18" charset="0"/>
                          <a:ea typeface="Calibri" panose="020F0502020204030204" pitchFamily="34" charset="0"/>
                          <a:cs typeface="Times New Roman" panose="02020603050405020304" pitchFamily="18" charset="0"/>
                        </a:rPr>
                        <a:t>40411677</a:t>
                      </a:r>
                    </a:p>
                  </a:txBody>
                  <a:tcPr/>
                </a:tc>
              </a:tr>
              <a:tr h="561452">
                <a:tc>
                  <a:txBody>
                    <a:bodyPr/>
                    <a:lstStyle/>
                    <a:p>
                      <a:pPr algn="ctr"/>
                      <a:r>
                        <a:rPr lang="en-US" sz="2400" dirty="0" smtClean="0">
                          <a:latin typeface="Times New Roman" panose="02020603050405020304" pitchFamily="18" charset="0"/>
                          <a:ea typeface="Calibri" panose="020F0502020204030204" pitchFamily="34" charset="0"/>
                          <a:cs typeface="Times New Roman" panose="02020603050405020304" pitchFamily="18" charset="0"/>
                        </a:rPr>
                        <a:t>Mark milk</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kern="1200" smtClean="0">
                          <a:solidFill>
                            <a:schemeClr val="dk1"/>
                          </a:solidFill>
                          <a:latin typeface="Times New Roman" panose="02020603050405020304" pitchFamily="18" charset="0"/>
                          <a:ea typeface="Calibri" panose="020F0502020204030204" pitchFamily="34" charset="0"/>
                          <a:cs typeface="Times New Roman" panose="02020603050405020304" pitchFamily="18" charset="0"/>
                        </a:rPr>
                        <a:t>297</a:t>
                      </a:r>
                    </a:p>
                  </a:txBody>
                  <a:tcPr/>
                </a:tc>
                <a:tc>
                  <a:txBody>
                    <a:bodyPr/>
                    <a:lstStyle/>
                    <a:p>
                      <a:pPr algn="ct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Kikose</a:t>
                      </a:r>
                      <a:endParaRPr lang="en-US" sz="2400" dirty="0">
                        <a:latin typeface="Times New Roman" panose="02020603050405020304" pitchFamily="18" charset="0"/>
                        <a:cs typeface="Times New Roman" panose="02020603050405020304" pitchFamily="18" charset="0"/>
                      </a:endParaRPr>
                    </a:p>
                  </a:txBody>
                  <a:tcPr/>
                </a:tc>
                <a:tc>
                  <a:txBody>
                    <a:bodyPr/>
                    <a:lstStyle/>
                    <a:p>
                      <a:pPr marL="0" algn="ctr" defTabSz="914400" rtl="0" eaLnBrk="1" latinLnBrk="0" hangingPunct="1"/>
                      <a:r>
                        <a:rPr lang="en-US" sz="2400" kern="1200" dirty="0" smtClean="0">
                          <a:solidFill>
                            <a:schemeClr val="dk1"/>
                          </a:solidFill>
                          <a:latin typeface="Times New Roman" panose="02020603050405020304" pitchFamily="18" charset="0"/>
                          <a:ea typeface="Calibri" panose="020F0502020204030204" pitchFamily="34" charset="0"/>
                          <a:cs typeface="Times New Roman" panose="02020603050405020304" pitchFamily="18" charset="0"/>
                        </a:rPr>
                        <a:t>908661</a:t>
                      </a:r>
                    </a:p>
                  </a:txBody>
                  <a:tcPr/>
                </a:tc>
              </a:tr>
              <a:tr h="561452">
                <a:tc>
                  <a:txBody>
                    <a:bodyPr/>
                    <a:lstStyle/>
                    <a:p>
                      <a:pPr algn="ct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Halibna</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kern="1200" dirty="0" smtClean="0">
                          <a:solidFill>
                            <a:schemeClr val="dk1"/>
                          </a:solidFill>
                          <a:latin typeface="Times New Roman" panose="02020603050405020304" pitchFamily="18" charset="0"/>
                          <a:ea typeface="Calibri" panose="020F0502020204030204" pitchFamily="34" charset="0"/>
                          <a:cs typeface="Times New Roman" panose="02020603050405020304" pitchFamily="18" charset="0"/>
                        </a:rPr>
                        <a:t>905</a:t>
                      </a:r>
                    </a:p>
                  </a:txBody>
                  <a:tcPr/>
                </a:tc>
                <a:tc>
                  <a:txBody>
                    <a:bodyPr/>
                    <a:lstStyle/>
                    <a:p>
                      <a:pPr algn="ct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Brinto</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milk</a:t>
                      </a:r>
                      <a:endParaRPr lang="en-US" sz="2400" dirty="0">
                        <a:latin typeface="Times New Roman" panose="02020603050405020304" pitchFamily="18" charset="0"/>
                        <a:cs typeface="Times New Roman" panose="02020603050405020304" pitchFamily="18" charset="0"/>
                      </a:endParaRPr>
                    </a:p>
                  </a:txBody>
                  <a:tcPr/>
                </a:tc>
                <a:tc>
                  <a:txBody>
                    <a:bodyPr/>
                    <a:lstStyle/>
                    <a:p>
                      <a:pPr marL="0" algn="ctr" defTabSz="914400" rtl="0" eaLnBrk="1" latinLnBrk="0" hangingPunct="1"/>
                      <a:r>
                        <a:rPr lang="en-US" sz="2400" kern="1200" dirty="0" smtClean="0">
                          <a:solidFill>
                            <a:schemeClr val="dk1"/>
                          </a:solidFill>
                          <a:latin typeface="Times New Roman" panose="02020603050405020304" pitchFamily="18" charset="0"/>
                          <a:ea typeface="Calibri" panose="020F0502020204030204" pitchFamily="34" charset="0"/>
                          <a:cs typeface="Times New Roman" panose="02020603050405020304" pitchFamily="18" charset="0"/>
                        </a:rPr>
                        <a:t>220</a:t>
                      </a:r>
                    </a:p>
                  </a:txBody>
                  <a:tcPr/>
                </a:tc>
              </a:tr>
              <a:tr h="561452">
                <a:tc>
                  <a:txBody>
                    <a:bodyPr/>
                    <a:lstStyle/>
                    <a:p>
                      <a:pPr algn="ctr"/>
                      <a:r>
                        <a:rPr lang="en-US" sz="2400" dirty="0" smtClean="0">
                          <a:latin typeface="Times New Roman" panose="02020603050405020304" pitchFamily="18" charset="0"/>
                          <a:ea typeface="Calibri" panose="020F0502020204030204" pitchFamily="34" charset="0"/>
                          <a:cs typeface="Times New Roman" panose="02020603050405020304" pitchFamily="18" charset="0"/>
                        </a:rPr>
                        <a:t>Jena</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kern="1200" dirty="0" smtClean="0">
                          <a:solidFill>
                            <a:schemeClr val="dk1"/>
                          </a:solidFill>
                          <a:latin typeface="Times New Roman" panose="02020603050405020304" pitchFamily="18" charset="0"/>
                          <a:ea typeface="Calibri" panose="020F0502020204030204" pitchFamily="34" charset="0"/>
                          <a:cs typeface="Times New Roman" panose="02020603050405020304" pitchFamily="18" charset="0"/>
                        </a:rPr>
                        <a:t>521</a:t>
                      </a:r>
                    </a:p>
                  </a:txBody>
                  <a:tcPr/>
                </a:tc>
                <a:tc>
                  <a:txBody>
                    <a:bodyPr/>
                    <a:lstStyle/>
                    <a:p>
                      <a:pPr algn="ctr"/>
                      <a:r>
                        <a:rPr lang="en-US" sz="2400" dirty="0" smtClean="0">
                          <a:latin typeface="Times New Roman" panose="02020603050405020304" pitchFamily="18" charset="0"/>
                          <a:ea typeface="Calibri" panose="020F0502020204030204" pitchFamily="34" charset="0"/>
                          <a:cs typeface="Times New Roman" panose="02020603050405020304" pitchFamily="18" charset="0"/>
                        </a:rPr>
                        <a:t>NAN</a:t>
                      </a:r>
                      <a:endParaRPr lang="en-US" sz="2400" dirty="0">
                        <a:latin typeface="Times New Roman" panose="02020603050405020304" pitchFamily="18" charset="0"/>
                        <a:cs typeface="Times New Roman" panose="02020603050405020304" pitchFamily="18" charset="0"/>
                      </a:endParaRPr>
                    </a:p>
                  </a:txBody>
                  <a:tcPr/>
                </a:tc>
                <a:tc>
                  <a:txBody>
                    <a:bodyPr/>
                    <a:lstStyle/>
                    <a:p>
                      <a:pPr marL="0" algn="ctr" defTabSz="914400" rtl="0" eaLnBrk="1" latinLnBrk="0" hangingPunct="1"/>
                      <a:r>
                        <a:rPr lang="en-US" sz="2400" kern="1200" dirty="0" smtClean="0">
                          <a:solidFill>
                            <a:schemeClr val="dk1"/>
                          </a:solidFill>
                          <a:latin typeface="Times New Roman" panose="02020603050405020304" pitchFamily="18" charset="0"/>
                          <a:ea typeface="Calibri" panose="020F0502020204030204" pitchFamily="34" charset="0"/>
                          <a:cs typeface="Times New Roman" panose="02020603050405020304" pitchFamily="18" charset="0"/>
                        </a:rPr>
                        <a:t>814557</a:t>
                      </a:r>
                    </a:p>
                  </a:txBody>
                  <a:tcPr/>
                </a:tc>
              </a:tr>
              <a:tr h="561452">
                <a:tc>
                  <a:txBody>
                    <a:bodyPr/>
                    <a:lstStyle/>
                    <a:p>
                      <a:pPr algn="ctr"/>
                      <a:r>
                        <a:rPr lang="en-US" sz="2400" dirty="0" smtClean="0">
                          <a:latin typeface="Times New Roman" panose="02020603050405020304" pitchFamily="18" charset="0"/>
                          <a:ea typeface="Calibri" panose="020F0502020204030204" pitchFamily="34" charset="0"/>
                          <a:cs typeface="Times New Roman" panose="02020603050405020304" pitchFamily="18" charset="0"/>
                        </a:rPr>
                        <a:t>Verde campo</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kern="1200" dirty="0" smtClean="0">
                          <a:solidFill>
                            <a:schemeClr val="dk1"/>
                          </a:solidFill>
                          <a:latin typeface="Times New Roman" panose="02020603050405020304" pitchFamily="18" charset="0"/>
                          <a:ea typeface="Calibri" panose="020F0502020204030204" pitchFamily="34" charset="0"/>
                          <a:cs typeface="Times New Roman" panose="02020603050405020304" pitchFamily="18" charset="0"/>
                        </a:rPr>
                        <a:t>229</a:t>
                      </a:r>
                    </a:p>
                  </a:txBody>
                  <a:tcPr/>
                </a:tc>
                <a:tc>
                  <a:txBody>
                    <a:bodyPr/>
                    <a:lstStyle/>
                    <a:p>
                      <a:pPr algn="ct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Anchor</a:t>
                      </a:r>
                      <a:endParaRPr lang="en-US" sz="2400" dirty="0">
                        <a:latin typeface="Times New Roman" panose="02020603050405020304" pitchFamily="18" charset="0"/>
                        <a:cs typeface="Times New Roman" panose="02020603050405020304" pitchFamily="18" charset="0"/>
                      </a:endParaRPr>
                    </a:p>
                  </a:txBody>
                  <a:tcPr/>
                </a:tc>
                <a:tc>
                  <a:txBody>
                    <a:bodyPr/>
                    <a:lstStyle/>
                    <a:p>
                      <a:pPr marL="0" algn="ctr" defTabSz="914400" rtl="0" eaLnBrk="1" latinLnBrk="0" hangingPunct="1"/>
                      <a:r>
                        <a:rPr lang="en-US" sz="2400" kern="1200" dirty="0" smtClean="0">
                          <a:solidFill>
                            <a:schemeClr val="dk1"/>
                          </a:solidFill>
                          <a:latin typeface="Times New Roman" panose="02020603050405020304" pitchFamily="18" charset="0"/>
                          <a:ea typeface="Calibri" panose="020F0502020204030204" pitchFamily="34" charset="0"/>
                          <a:cs typeface="Times New Roman" panose="02020603050405020304" pitchFamily="18" charset="0"/>
                        </a:rPr>
                        <a:t>1819086</a:t>
                      </a:r>
                    </a:p>
                  </a:txBody>
                  <a:tcPr/>
                </a:tc>
              </a:tr>
              <a:tr h="561452">
                <a:tc>
                  <a:txBody>
                    <a:bodyPr/>
                    <a:lstStyle/>
                    <a:p>
                      <a:pPr algn="ct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Nido</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kern="1200" dirty="0" smtClean="0">
                          <a:solidFill>
                            <a:schemeClr val="dk1"/>
                          </a:solidFill>
                          <a:latin typeface="Times New Roman" panose="02020603050405020304" pitchFamily="18" charset="0"/>
                          <a:ea typeface="Calibri" panose="020F0502020204030204" pitchFamily="34" charset="0"/>
                          <a:cs typeface="Times New Roman" panose="02020603050405020304" pitchFamily="18" charset="0"/>
                        </a:rPr>
                        <a:t>908661</a:t>
                      </a:r>
                    </a:p>
                  </a:txBody>
                  <a:tcPr/>
                </a:tc>
                <a:tc>
                  <a:txBody>
                    <a:bodyPr/>
                    <a:lstStyle/>
                    <a:p>
                      <a:pPr algn="ctr"/>
                      <a:r>
                        <a:rPr lang="en-US" sz="2400" dirty="0" smtClean="0">
                          <a:latin typeface="Times New Roman" panose="02020603050405020304" pitchFamily="18" charset="0"/>
                          <a:ea typeface="Calibri" panose="020F0502020204030204" pitchFamily="34" charset="0"/>
                          <a:cs typeface="Times New Roman" panose="02020603050405020304" pitchFamily="18" charset="0"/>
                        </a:rPr>
                        <a:t>RINOLAC</a:t>
                      </a:r>
                      <a:endParaRPr lang="en-US" sz="2400" dirty="0">
                        <a:latin typeface="Times New Roman" panose="02020603050405020304" pitchFamily="18" charset="0"/>
                        <a:cs typeface="Times New Roman" panose="02020603050405020304" pitchFamily="18" charset="0"/>
                      </a:endParaRPr>
                    </a:p>
                  </a:txBody>
                  <a:tcPr/>
                </a:tc>
                <a:tc>
                  <a:txBody>
                    <a:bodyPr/>
                    <a:lstStyle/>
                    <a:p>
                      <a:pPr marL="0" algn="ctr" defTabSz="914400" rtl="0" eaLnBrk="1" latinLnBrk="0" hangingPunct="1"/>
                      <a:r>
                        <a:rPr lang="en-US" sz="2400" kern="1200" dirty="0" smtClean="0">
                          <a:solidFill>
                            <a:schemeClr val="dk1"/>
                          </a:solidFill>
                          <a:latin typeface="Times New Roman" panose="02020603050405020304" pitchFamily="18" charset="0"/>
                          <a:ea typeface="Calibri" panose="020F0502020204030204" pitchFamily="34" charset="0"/>
                          <a:cs typeface="Times New Roman" panose="02020603050405020304" pitchFamily="18" charset="0"/>
                        </a:rPr>
                        <a:t>290065</a:t>
                      </a:r>
                    </a:p>
                  </a:txBody>
                  <a:tcPr/>
                </a:tc>
              </a:tr>
            </a:tbl>
          </a:graphicData>
        </a:graphic>
      </p:graphicFrame>
    </p:spTree>
    <p:extLst>
      <p:ext uri="{BB962C8B-B14F-4D97-AF65-F5344CB8AC3E}">
        <p14:creationId xmlns:p14="http://schemas.microsoft.com/office/powerpoint/2010/main" val="1193768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200000"/>
              </a:lnSpc>
              <a:spcBef>
                <a:spcPts val="0"/>
              </a:spcBef>
              <a:spcAft>
                <a:spcPts val="800"/>
              </a:spcAft>
            </a:pPr>
            <a:r>
              <a:rPr lang="en-US" b="1" i="1" dirty="0">
                <a:latin typeface="Times New Roman" panose="02020603050405020304" pitchFamily="18" charset="0"/>
                <a:ea typeface="Calibri" panose="020F0502020204030204" pitchFamily="34" charset="0"/>
                <a:cs typeface="Arial" panose="020B0604020202020204" pitchFamily="34" charset="0"/>
              </a:rPr>
              <a:t>Samples preparation</a:t>
            </a:r>
            <a:r>
              <a:rPr lang="en-US" b="1" i="1" dirty="0" smtClean="0">
                <a:latin typeface="Times New Roman" panose="02020603050405020304" pitchFamily="18" charset="0"/>
                <a:ea typeface="Calibri" panose="020F0502020204030204" pitchFamily="34" charset="0"/>
                <a:cs typeface="Arial" panose="020B0604020202020204" pitchFamily="34" charset="0"/>
              </a:rPr>
              <a:t>:</a:t>
            </a:r>
            <a:endParaRPr lang="en-US" dirty="0"/>
          </a:p>
        </p:txBody>
      </p:sp>
      <p:sp>
        <p:nvSpPr>
          <p:cNvPr id="3" name="Content Placeholder 2"/>
          <p:cNvSpPr>
            <a:spLocks noGrp="1"/>
          </p:cNvSpPr>
          <p:nvPr>
            <p:ph idx="1"/>
          </p:nvPr>
        </p:nvSpPr>
        <p:spPr>
          <a:xfrm>
            <a:off x="609600" y="1497204"/>
            <a:ext cx="10972800" cy="5154805"/>
          </a:xfrm>
        </p:spPr>
        <p:txBody>
          <a:bodyPr>
            <a:normAutofit fontScale="70000" lnSpcReduction="20000"/>
          </a:bodyPr>
          <a:lstStyle/>
          <a:p>
            <a:pPr marL="0" marR="0">
              <a:lnSpc>
                <a:spcPct val="200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The solid preparing method was followed by the disk method, where the potassium bromide was dried at 105 ° C for an hour. No pre-treatment was required for the samples. All milk samples were weighed precisely, then </a:t>
            </a:r>
            <a:r>
              <a:rPr lang="en-US" dirty="0" err="1">
                <a:latin typeface="Times New Roman" panose="02020603050405020304" pitchFamily="18" charset="0"/>
                <a:ea typeface="Calibri" panose="020F0502020204030204" pitchFamily="34" charset="0"/>
                <a:cs typeface="Arial" panose="020B0604020202020204" pitchFamily="34" charset="0"/>
              </a:rPr>
              <a:t>KBr</a:t>
            </a:r>
            <a:r>
              <a:rPr lang="en-US" dirty="0">
                <a:latin typeface="Times New Roman" panose="02020603050405020304" pitchFamily="18" charset="0"/>
                <a:ea typeface="Calibri" panose="020F0502020204030204" pitchFamily="34" charset="0"/>
                <a:cs typeface="Arial" panose="020B0604020202020204" pitchFamily="34" charset="0"/>
              </a:rPr>
              <a:t> was powdered and smoothed with a mortar and pestle to reduce the particle size, then it 2 mg of the milk sample was mixed with 200 mg </a:t>
            </a:r>
            <a:r>
              <a:rPr lang="en-US" dirty="0" err="1">
                <a:latin typeface="Times New Roman" panose="02020603050405020304" pitchFamily="18" charset="0"/>
                <a:ea typeface="Calibri" panose="020F0502020204030204" pitchFamily="34" charset="0"/>
                <a:cs typeface="Arial" panose="020B0604020202020204" pitchFamily="34" charset="0"/>
              </a:rPr>
              <a:t>KBr</a:t>
            </a:r>
            <a:r>
              <a:rPr lang="en-US" dirty="0">
                <a:latin typeface="Times New Roman" panose="02020603050405020304" pitchFamily="18" charset="0"/>
                <a:ea typeface="Calibri" panose="020F0502020204030204" pitchFamily="34" charset="0"/>
                <a:cs typeface="Arial" panose="020B0604020202020204" pitchFamily="34" charset="0"/>
              </a:rPr>
              <a:t> at the ratio (</a:t>
            </a:r>
            <a:r>
              <a:rPr lang="en-US" dirty="0" err="1">
                <a:latin typeface="Times New Roman" panose="02020603050405020304" pitchFamily="18" charset="0"/>
                <a:ea typeface="Calibri" panose="020F0502020204030204" pitchFamily="34" charset="0"/>
                <a:cs typeface="Arial" panose="020B0604020202020204" pitchFamily="34" charset="0"/>
              </a:rPr>
              <a:t>KBr</a:t>
            </a:r>
            <a:r>
              <a:rPr lang="en-US" dirty="0">
                <a:latin typeface="Times New Roman" panose="02020603050405020304" pitchFamily="18" charset="0"/>
                <a:ea typeface="Calibri" panose="020F0502020204030204" pitchFamily="34" charset="0"/>
                <a:cs typeface="Arial" panose="020B0604020202020204" pitchFamily="34" charset="0"/>
              </a:rPr>
              <a:t> 100 : 1 Sample)%, the sample was mixed well to insure the homogeneity of the mixture, then the powdered sample mixture was pressed using a template for the device, a transparent disk free of scratches was obtained (using a press), and then it was placed with an infrared spectroscopy device to be measured</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5763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200000"/>
              </a:lnSpc>
              <a:spcBef>
                <a:spcPts val="0"/>
              </a:spcBef>
              <a:spcAft>
                <a:spcPts val="800"/>
              </a:spcAft>
            </a:pPr>
            <a:r>
              <a:rPr lang="en-US" b="1" i="1" dirty="0">
                <a:latin typeface="Times New Roman" panose="02020603050405020304" pitchFamily="18" charset="0"/>
                <a:ea typeface="Calibri" panose="020F0502020204030204" pitchFamily="34" charset="0"/>
                <a:cs typeface="Arial" panose="020B0604020202020204" pitchFamily="34" charset="0"/>
              </a:rPr>
              <a:t>Procedures</a:t>
            </a:r>
            <a:r>
              <a:rPr lang="en-US" b="1" i="1" dirty="0" smtClean="0">
                <a:latin typeface="Times New Roman" panose="02020603050405020304" pitchFamily="18" charset="0"/>
                <a:ea typeface="Calibri" panose="020F0502020204030204" pitchFamily="34" charset="0"/>
                <a:cs typeface="Arial" panose="020B0604020202020204" pitchFamily="34" charset="0"/>
              </a:rPr>
              <a:t>:</a:t>
            </a:r>
            <a:endParaRPr lang="en-US" dirty="0"/>
          </a:p>
        </p:txBody>
      </p:sp>
      <p:sp>
        <p:nvSpPr>
          <p:cNvPr id="3" name="Content Placeholder 2"/>
          <p:cNvSpPr>
            <a:spLocks noGrp="1"/>
          </p:cNvSpPr>
          <p:nvPr>
            <p:ph idx="1"/>
          </p:nvPr>
        </p:nvSpPr>
        <p:spPr/>
        <p:txBody>
          <a:bodyPr>
            <a:normAutofit/>
          </a:bodyPr>
          <a:lstStyle/>
          <a:p>
            <a:pPr marL="0" marR="0">
              <a:lnSpc>
                <a:spcPct val="200000"/>
              </a:lnSpc>
              <a:spcBef>
                <a:spcPts val="0"/>
              </a:spcBef>
              <a:spcAft>
                <a:spcPts val="800"/>
              </a:spcAft>
            </a:pPr>
            <a:r>
              <a:rPr lang="en-US" dirty="0" smtClean="0">
                <a:latin typeface="Times New Roman" panose="02020603050405020304" pitchFamily="18" charset="0"/>
                <a:ea typeface="Calibri" panose="020F0502020204030204" pitchFamily="34" charset="0"/>
                <a:cs typeface="Arial" panose="020B0604020202020204" pitchFamily="34" charset="0"/>
              </a:rPr>
              <a:t>Measurements </a:t>
            </a:r>
            <a:r>
              <a:rPr lang="en-US" dirty="0">
                <a:latin typeface="Times New Roman" panose="02020603050405020304" pitchFamily="18" charset="0"/>
                <a:ea typeface="Calibri" panose="020F0502020204030204" pitchFamily="34" charset="0"/>
                <a:cs typeface="Arial" panose="020B0604020202020204" pitchFamily="34" charset="0"/>
              </a:rPr>
              <a:t>were performed with a separation resolution of 1-4 cm in the range 400-4000 1/cm using potassium bromide.</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87306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23966"/>
            <a:ext cx="11227358" cy="5707464"/>
          </a:xfrm>
        </p:spPr>
        <p:txBody>
          <a:bodyPr>
            <a:normAutofit fontScale="77500" lnSpcReduction="20000"/>
          </a:bodyPr>
          <a:lstStyle/>
          <a:p>
            <a:pPr marL="0" marR="0">
              <a:lnSpc>
                <a:spcPct val="210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The samples and standards (milk-melamine) were analyzed in the form of potassium bromide granules to record their individual FT-IR spectra.</a:t>
            </a:r>
            <a:endParaRPr lang="en-US" sz="2800" dirty="0">
              <a:latin typeface="Calibri" panose="020F0502020204030204" pitchFamily="34" charset="0"/>
              <a:ea typeface="Calibri" panose="020F0502020204030204" pitchFamily="34" charset="0"/>
              <a:cs typeface="Arial" panose="020B0604020202020204" pitchFamily="34" charset="0"/>
            </a:endParaRPr>
          </a:p>
          <a:p>
            <a:pPr>
              <a:lnSpc>
                <a:spcPct val="210000"/>
              </a:lnSpc>
            </a:pPr>
            <a:r>
              <a:rPr lang="en-US" dirty="0">
                <a:latin typeface="Times New Roman" panose="02020603050405020304" pitchFamily="18" charset="0"/>
                <a:ea typeface="Calibri" panose="020F0502020204030204" pitchFamily="34" charset="0"/>
              </a:rPr>
              <a:t>The infrared spectrum of melamine is characterized by absorption bands in the regions 3000-3500 1/cm and 1300-1700 1/cm due to the stretching and bending of the existing amine groups. </a:t>
            </a:r>
            <a:endParaRPr lang="en-US" dirty="0" smtClean="0">
              <a:latin typeface="Times New Roman" panose="02020603050405020304" pitchFamily="18" charset="0"/>
              <a:ea typeface="Calibri" panose="020F0502020204030204" pitchFamily="34" charset="0"/>
            </a:endParaRPr>
          </a:p>
          <a:p>
            <a:pPr>
              <a:lnSpc>
                <a:spcPct val="210000"/>
              </a:lnSpc>
            </a:pPr>
            <a:r>
              <a:rPr lang="en-US" dirty="0" smtClean="0">
                <a:latin typeface="Times New Roman" panose="02020603050405020304" pitchFamily="18" charset="0"/>
                <a:ea typeface="Calibri" panose="020F0502020204030204" pitchFamily="34" charset="0"/>
              </a:rPr>
              <a:t>The </a:t>
            </a:r>
            <a:r>
              <a:rPr lang="en-US" dirty="0">
                <a:latin typeface="Times New Roman" panose="02020603050405020304" pitchFamily="18" charset="0"/>
                <a:ea typeface="Calibri" panose="020F0502020204030204" pitchFamily="34" charset="0"/>
              </a:rPr>
              <a:t>characteristic absorption bands are listed with their interpretation in the table 1. </a:t>
            </a:r>
            <a:endParaRPr lang="en-US" dirty="0"/>
          </a:p>
        </p:txBody>
      </p:sp>
    </p:spTree>
    <p:extLst>
      <p:ext uri="{BB962C8B-B14F-4D97-AF65-F5344CB8AC3E}">
        <p14:creationId xmlns:p14="http://schemas.microsoft.com/office/powerpoint/2010/main" val="2848772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01541"/>
            <a:ext cx="10972800" cy="5356459"/>
          </a:xfrm>
        </p:spPr>
        <p:txBody>
          <a:bodyPr>
            <a:normAutofit fontScale="85000" lnSpcReduction="10000"/>
          </a:bodyPr>
          <a:lstStyle/>
          <a:p>
            <a:pPr algn="just">
              <a:lnSpc>
                <a:spcPct val="160000"/>
              </a:lnSpc>
              <a:buFont typeface="Wingdings" panose="05000000000000000000" pitchFamily="2" charset="2"/>
              <a:buChar char="ü"/>
            </a:pPr>
            <a:r>
              <a:rPr lang="en-US" dirty="0" smtClean="0">
                <a:latin typeface="Times New Roman" panose="02020603050405020304" pitchFamily="18" charset="0"/>
                <a:ea typeface="Calibri" panose="020F0502020204030204" pitchFamily="34" charset="0"/>
              </a:rPr>
              <a:t> WHO </a:t>
            </a:r>
            <a:r>
              <a:rPr lang="en-US" dirty="0">
                <a:latin typeface="Times New Roman" panose="02020603050405020304" pitchFamily="18" charset="0"/>
                <a:ea typeface="Calibri" panose="020F0502020204030204" pitchFamily="34" charset="0"/>
              </a:rPr>
              <a:t>define the </a:t>
            </a:r>
            <a:r>
              <a:rPr lang="en-US" dirty="0">
                <a:solidFill>
                  <a:srgbClr val="C00000"/>
                </a:solidFill>
                <a:latin typeface="Times New Roman" panose="02020603050405020304" pitchFamily="18" charset="0"/>
                <a:ea typeface="Calibri" panose="020F0502020204030204" pitchFamily="34" charset="0"/>
              </a:rPr>
              <a:t>counterfeit drug </a:t>
            </a:r>
            <a:r>
              <a:rPr lang="en-US" dirty="0">
                <a:latin typeface="Times New Roman" panose="02020603050405020304" pitchFamily="18" charset="0"/>
                <a:ea typeface="Calibri" panose="020F0502020204030204" pitchFamily="34" charset="0"/>
              </a:rPr>
              <a:t>as unreal products produced by illegal method without making any concern to patient health and </a:t>
            </a:r>
            <a:r>
              <a:rPr lang="en-US" dirty="0" smtClean="0">
                <a:latin typeface="Times New Roman" panose="02020603050405020304" pitchFamily="18" charset="0"/>
                <a:ea typeface="Calibri" panose="020F0502020204030204" pitchFamily="34" charset="0"/>
              </a:rPr>
              <a:t>safety.  </a:t>
            </a:r>
          </a:p>
          <a:p>
            <a:pPr algn="just">
              <a:lnSpc>
                <a:spcPct val="160000"/>
              </a:lnSpc>
              <a:buFont typeface="Wingdings" panose="05000000000000000000" pitchFamily="2" charset="2"/>
              <a:buChar char="ü"/>
            </a:pPr>
            <a:r>
              <a:rPr lang="en-US" dirty="0" smtClean="0">
                <a:latin typeface="Times New Roman" panose="02020603050405020304" pitchFamily="18" charset="0"/>
                <a:ea typeface="Calibri" panose="020F0502020204030204" pitchFamily="34" charset="0"/>
              </a:rPr>
              <a:t>While </a:t>
            </a:r>
            <a:r>
              <a:rPr lang="en-US" dirty="0">
                <a:latin typeface="Times New Roman" panose="02020603050405020304" pitchFamily="18" charset="0"/>
                <a:ea typeface="Calibri" panose="020F0502020204030204" pitchFamily="34" charset="0"/>
              </a:rPr>
              <a:t>a </a:t>
            </a:r>
            <a:r>
              <a:rPr lang="en-US" dirty="0">
                <a:solidFill>
                  <a:srgbClr val="C00000"/>
                </a:solidFill>
                <a:latin typeface="Times New Roman" panose="02020603050405020304" pitchFamily="18" charset="0"/>
                <a:ea typeface="Calibri" panose="020F0502020204030204" pitchFamily="34" charset="0"/>
              </a:rPr>
              <a:t>counterfeit food </a:t>
            </a:r>
            <a:r>
              <a:rPr lang="en-US" dirty="0">
                <a:latin typeface="Times New Roman" panose="02020603050405020304" pitchFamily="18" charset="0"/>
                <a:ea typeface="Calibri" panose="020F0502020204030204" pitchFamily="34" charset="0"/>
              </a:rPr>
              <a:t>is one that is manufactured without consideration for protection, consistency, or efficiency; it may contain the correct ingredients, but its origin is unknown; it may be lacking certain important ingredients, or they may have been replaced by less expensive ones. </a:t>
            </a:r>
            <a:endParaRPr lang="en-US" dirty="0" smtClean="0">
              <a:latin typeface="Times New Roman" panose="02020603050405020304" pitchFamily="18" charset="0"/>
              <a:ea typeface="Calibri" panose="020F0502020204030204" pitchFamily="34" charset="0"/>
            </a:endParaRPr>
          </a:p>
          <a:p>
            <a:pPr algn="just">
              <a:lnSpc>
                <a:spcPct val="160000"/>
              </a:lnSpc>
              <a:buFont typeface="Wingdings" panose="05000000000000000000" pitchFamily="2" charset="2"/>
              <a:buChar char="ü"/>
            </a:pPr>
            <a:r>
              <a:rPr lang="en-US" dirty="0" smtClean="0">
                <a:latin typeface="Times New Roman" panose="02020603050405020304" pitchFamily="18" charset="0"/>
                <a:ea typeface="Calibri" panose="020F0502020204030204" pitchFamily="34" charset="0"/>
              </a:rPr>
              <a:t>Food </a:t>
            </a:r>
            <a:r>
              <a:rPr lang="en-US" dirty="0">
                <a:latin typeface="Times New Roman" panose="02020603050405020304" pitchFamily="18" charset="0"/>
                <a:ea typeface="Calibri" panose="020F0502020204030204" pitchFamily="34" charset="0"/>
              </a:rPr>
              <a:t>that is counterfeit </a:t>
            </a:r>
            <a:r>
              <a:rPr lang="en-US" dirty="0">
                <a:solidFill>
                  <a:srgbClr val="C00000"/>
                </a:solidFill>
                <a:latin typeface="Times New Roman" panose="02020603050405020304" pitchFamily="18" charset="0"/>
                <a:ea typeface="Calibri" panose="020F0502020204030204" pitchFamily="34" charset="0"/>
              </a:rPr>
              <a:t>can be dangerous </a:t>
            </a:r>
            <a:r>
              <a:rPr lang="en-US" dirty="0">
                <a:latin typeface="Times New Roman" panose="02020603050405020304" pitchFamily="18" charset="0"/>
                <a:ea typeface="Calibri" panose="020F0502020204030204" pitchFamily="34" charset="0"/>
              </a:rPr>
              <a:t>to your </a:t>
            </a:r>
            <a:r>
              <a:rPr lang="en-US" dirty="0" smtClean="0">
                <a:latin typeface="Times New Roman" panose="02020603050405020304" pitchFamily="18" charset="0"/>
                <a:ea typeface="Calibri" panose="020F0502020204030204" pitchFamily="34" charset="0"/>
              </a:rPr>
              <a:t>health.</a:t>
            </a:r>
            <a:endParaRPr lang="en-US" dirty="0"/>
          </a:p>
        </p:txBody>
      </p:sp>
      <p:sp>
        <p:nvSpPr>
          <p:cNvPr id="4" name="Rounded Rectangle 3"/>
          <p:cNvSpPr/>
          <p:nvPr/>
        </p:nvSpPr>
        <p:spPr>
          <a:xfrm>
            <a:off x="2021296" y="195230"/>
            <a:ext cx="7931217" cy="122240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4400" b="1" dirty="0" smtClean="0">
                <a:solidFill>
                  <a:schemeClr val="tx1"/>
                </a:solidFill>
              </a:rPr>
              <a:t>Introduction</a:t>
            </a:r>
            <a:endParaRPr lang="en-US" dirty="0">
              <a:solidFill>
                <a:schemeClr val="tx1"/>
              </a:solidFill>
            </a:endParaRPr>
          </a:p>
        </p:txBody>
      </p:sp>
    </p:spTree>
    <p:extLst>
      <p:ext uri="{BB962C8B-B14F-4D97-AF65-F5344CB8AC3E}">
        <p14:creationId xmlns:p14="http://schemas.microsoft.com/office/powerpoint/2010/main" val="502545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Table 1: The interpretation of melamine bands</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62423997"/>
              </p:ext>
            </p:extLst>
          </p:nvPr>
        </p:nvGraphicFramePr>
        <p:xfrm>
          <a:off x="100484" y="1607738"/>
          <a:ext cx="12017828" cy="5041764"/>
        </p:xfrm>
        <a:graphic>
          <a:graphicData uri="http://schemas.openxmlformats.org/drawingml/2006/table">
            <a:tbl>
              <a:tblPr rtl="1" firstRow="1" firstCol="1" bandRow="1"/>
              <a:tblGrid>
                <a:gridCol w="6008914"/>
                <a:gridCol w="6008914"/>
              </a:tblGrid>
              <a:tr h="560196">
                <a:tc>
                  <a:txBody>
                    <a:bodyPr/>
                    <a:lstStyle/>
                    <a:p>
                      <a:pPr marL="0" marR="0" algn="ctr" rtl="0">
                        <a:lnSpc>
                          <a:spcPct val="107000"/>
                        </a:lnSpc>
                        <a:spcBef>
                          <a:spcPts val="0"/>
                        </a:spcBef>
                        <a:spcAft>
                          <a:spcPts val="0"/>
                        </a:spcAft>
                      </a:pPr>
                      <a:r>
                        <a:rPr lang="en-GB" sz="2400" dirty="0">
                          <a:effectLst/>
                          <a:latin typeface="Times New Roman" panose="02020603050405020304" pitchFamily="18" charset="0"/>
                          <a:ea typeface="Calibri" panose="020F0502020204030204" pitchFamily="34" charset="0"/>
                          <a:cs typeface="Arial" panose="020B0604020202020204" pitchFamily="34" charset="0"/>
                        </a:rPr>
                        <a:t>Interpretation</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rtl="0">
                        <a:lnSpc>
                          <a:spcPct val="107000"/>
                        </a:lnSpc>
                        <a:spcBef>
                          <a:spcPts val="0"/>
                        </a:spcBef>
                        <a:spcAft>
                          <a:spcPts val="0"/>
                        </a:spcAft>
                      </a:pPr>
                      <a:r>
                        <a:rPr lang="en-GB" sz="2400" dirty="0">
                          <a:effectLst/>
                          <a:latin typeface="Times New Roman" panose="02020603050405020304" pitchFamily="18" charset="0"/>
                          <a:ea typeface="Calibri" panose="020F0502020204030204" pitchFamily="34" charset="0"/>
                          <a:cs typeface="Arial" panose="020B0604020202020204" pitchFamily="34" charset="0"/>
                        </a:rPr>
                        <a:t>Wave number cm</a:t>
                      </a:r>
                      <a:r>
                        <a:rPr lang="en-GB" sz="2400" baseline="30000" dirty="0">
                          <a:effectLst/>
                          <a:latin typeface="Times New Roman" panose="02020603050405020304" pitchFamily="18" charset="0"/>
                          <a:ea typeface="Calibri" panose="020F0502020204030204" pitchFamily="34" charset="0"/>
                          <a:cs typeface="Arial" panose="020B0604020202020204" pitchFamily="34" charset="0"/>
                        </a:rPr>
                        <a:t>-1</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560196">
                <a:tc>
                  <a:txBody>
                    <a:bodyPr/>
                    <a:lstStyle/>
                    <a:p>
                      <a:pPr marL="0" marR="0" algn="ctr" rtl="0">
                        <a:lnSpc>
                          <a:spcPct val="107000"/>
                        </a:lnSpc>
                        <a:spcBef>
                          <a:spcPts val="0"/>
                        </a:spcBef>
                        <a:spcAft>
                          <a:spcPts val="0"/>
                        </a:spcAft>
                      </a:pPr>
                      <a:r>
                        <a:rPr lang="en-GB" sz="2400" dirty="0">
                          <a:effectLst/>
                          <a:latin typeface="Times New Roman" panose="02020603050405020304" pitchFamily="18" charset="0"/>
                          <a:ea typeface="Calibri" panose="020F0502020204030204" pitchFamily="34" charset="0"/>
                          <a:cs typeface="Arial" panose="020B0604020202020204" pitchFamily="34" charset="0"/>
                        </a:rPr>
                        <a:t>NH</a:t>
                      </a:r>
                      <a:r>
                        <a:rPr lang="en-GB" sz="2400" baseline="-25000" dirty="0">
                          <a:effectLst/>
                          <a:latin typeface="Times New Roman" panose="02020603050405020304" pitchFamily="18" charset="0"/>
                          <a:ea typeface="Calibri" panose="020F0502020204030204" pitchFamily="34" charset="0"/>
                          <a:cs typeface="Arial" panose="020B0604020202020204" pitchFamily="34" charset="0"/>
                        </a:rPr>
                        <a:t>2</a:t>
                      </a:r>
                      <a:r>
                        <a:rPr lang="en-GB" sz="2400" dirty="0">
                          <a:effectLst/>
                          <a:latin typeface="Times New Roman" panose="02020603050405020304" pitchFamily="18" charset="0"/>
                          <a:ea typeface="Calibri" panose="020F0502020204030204" pitchFamily="34" charset="0"/>
                          <a:cs typeface="Arial" panose="020B0604020202020204" pitchFamily="34" charset="0"/>
                        </a:rPr>
                        <a:t>  stretching</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Y" sz="2400">
                          <a:effectLst/>
                          <a:latin typeface="Calibri" panose="020F0502020204030204" pitchFamily="34" charset="0"/>
                          <a:ea typeface="Calibri" panose="020F0502020204030204" pitchFamily="34" charset="0"/>
                          <a:cs typeface="Times New Roman" panose="02020603050405020304" pitchFamily="18" charset="0"/>
                        </a:rPr>
                        <a:t>3470-3420</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196">
                <a:tc>
                  <a:txBody>
                    <a:bodyPr/>
                    <a:lstStyle/>
                    <a:p>
                      <a:pPr marL="0" marR="0" algn="ctr" rtl="0">
                        <a:lnSpc>
                          <a:spcPct val="107000"/>
                        </a:lnSpc>
                        <a:spcBef>
                          <a:spcPts val="0"/>
                        </a:spcBef>
                        <a:spcAft>
                          <a:spcPts val="0"/>
                        </a:spcAft>
                      </a:pPr>
                      <a:r>
                        <a:rPr lang="en-GB" sz="2400">
                          <a:effectLst/>
                          <a:latin typeface="Times New Roman" panose="02020603050405020304" pitchFamily="18" charset="0"/>
                          <a:ea typeface="Calibri" panose="020F0502020204030204" pitchFamily="34" charset="0"/>
                          <a:cs typeface="Arial" panose="020B0604020202020204" pitchFamily="34" charset="0"/>
                        </a:rPr>
                        <a:t>NH</a:t>
                      </a:r>
                      <a:r>
                        <a:rPr lang="en-GB" sz="2400" baseline="-25000">
                          <a:effectLst/>
                          <a:latin typeface="Times New Roman" panose="02020603050405020304" pitchFamily="18" charset="0"/>
                          <a:ea typeface="Calibri" panose="020F0502020204030204" pitchFamily="34" charset="0"/>
                          <a:cs typeface="Arial" panose="020B0604020202020204" pitchFamily="34" charset="0"/>
                        </a:rPr>
                        <a:t>2</a:t>
                      </a:r>
                      <a:r>
                        <a:rPr lang="en-GB" sz="2400">
                          <a:effectLst/>
                          <a:latin typeface="Times New Roman" panose="02020603050405020304" pitchFamily="18" charset="0"/>
                          <a:ea typeface="Calibri" panose="020F0502020204030204" pitchFamily="34" charset="0"/>
                          <a:cs typeface="Arial" panose="020B0604020202020204" pitchFamily="34" charset="0"/>
                        </a:rPr>
                        <a:t> asymmetric stretching</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Y" sz="2400">
                          <a:effectLst/>
                          <a:latin typeface="Calibri" panose="020F0502020204030204" pitchFamily="34" charset="0"/>
                          <a:ea typeface="Calibri" panose="020F0502020204030204" pitchFamily="34" charset="0"/>
                          <a:cs typeface="Times New Roman" panose="02020603050405020304" pitchFamily="18" charset="0"/>
                        </a:rPr>
                        <a:t>3330</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196">
                <a:tc>
                  <a:txBody>
                    <a:bodyPr/>
                    <a:lstStyle/>
                    <a:p>
                      <a:pPr marL="0" marR="0" algn="ctr" rtl="0">
                        <a:lnSpc>
                          <a:spcPct val="107000"/>
                        </a:lnSpc>
                        <a:spcBef>
                          <a:spcPts val="0"/>
                        </a:spcBef>
                        <a:spcAft>
                          <a:spcPts val="0"/>
                        </a:spcAft>
                      </a:pPr>
                      <a:r>
                        <a:rPr lang="en-GB" sz="2400">
                          <a:effectLst/>
                          <a:latin typeface="Times New Roman" panose="02020603050405020304" pitchFamily="18" charset="0"/>
                          <a:ea typeface="Calibri" panose="020F0502020204030204" pitchFamily="34" charset="0"/>
                          <a:cs typeface="Arial" panose="020B0604020202020204" pitchFamily="34" charset="0"/>
                        </a:rPr>
                        <a:t>NH</a:t>
                      </a:r>
                      <a:r>
                        <a:rPr lang="en-GB" sz="2400" baseline="-25000">
                          <a:effectLst/>
                          <a:latin typeface="Times New Roman" panose="02020603050405020304" pitchFamily="18" charset="0"/>
                          <a:ea typeface="Calibri" panose="020F0502020204030204" pitchFamily="34" charset="0"/>
                          <a:cs typeface="Arial" panose="020B0604020202020204" pitchFamily="34" charset="0"/>
                        </a:rPr>
                        <a:t>2  </a:t>
                      </a:r>
                      <a:r>
                        <a:rPr lang="en-GB" sz="2400">
                          <a:effectLst/>
                          <a:latin typeface="Times New Roman" panose="02020603050405020304" pitchFamily="18" charset="0"/>
                          <a:ea typeface="Calibri" panose="020F0502020204030204" pitchFamily="34" charset="0"/>
                          <a:cs typeface="Arial" panose="020B0604020202020204" pitchFamily="34" charset="0"/>
                        </a:rPr>
                        <a:t>symmetric stretching</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SY" sz="2400" dirty="0">
                          <a:effectLst/>
                          <a:latin typeface="Calibri" panose="020F0502020204030204" pitchFamily="34" charset="0"/>
                          <a:ea typeface="Calibri" panose="020F0502020204030204" pitchFamily="34" charset="0"/>
                          <a:cs typeface="Times New Roman" panose="02020603050405020304" pitchFamily="18" charset="0"/>
                        </a:rPr>
                        <a:t>3130</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196">
                <a:tc>
                  <a:txBody>
                    <a:bodyPr/>
                    <a:lstStyle/>
                    <a:p>
                      <a:pPr marL="0" marR="0" algn="ctr" rtl="0">
                        <a:lnSpc>
                          <a:spcPct val="107000"/>
                        </a:lnSpc>
                        <a:spcBef>
                          <a:spcPts val="0"/>
                        </a:spcBef>
                        <a:spcAft>
                          <a:spcPts val="0"/>
                        </a:spcAft>
                      </a:pPr>
                      <a:r>
                        <a:rPr lang="en-GB" sz="2400">
                          <a:effectLst/>
                          <a:latin typeface="Times New Roman" panose="02020603050405020304" pitchFamily="18" charset="0"/>
                          <a:ea typeface="Calibri" panose="020F0502020204030204" pitchFamily="34" charset="0"/>
                          <a:cs typeface="Arial" panose="020B0604020202020204" pitchFamily="34" charset="0"/>
                        </a:rPr>
                        <a:t>NH</a:t>
                      </a:r>
                      <a:r>
                        <a:rPr lang="en-GB" sz="2400" baseline="-25000">
                          <a:effectLst/>
                          <a:latin typeface="Times New Roman" panose="02020603050405020304" pitchFamily="18" charset="0"/>
                          <a:ea typeface="Calibri" panose="020F0502020204030204" pitchFamily="34" charset="0"/>
                          <a:cs typeface="Arial" panose="020B0604020202020204" pitchFamily="34" charset="0"/>
                        </a:rPr>
                        <a:t>2 </a:t>
                      </a:r>
                      <a:r>
                        <a:rPr lang="en-GB" sz="2400">
                          <a:effectLst/>
                          <a:latin typeface="Times New Roman" panose="02020603050405020304" pitchFamily="18" charset="0"/>
                          <a:ea typeface="Calibri" panose="020F0502020204030204" pitchFamily="34" charset="0"/>
                          <a:cs typeface="Arial" panose="020B0604020202020204" pitchFamily="34" charset="0"/>
                        </a:rPr>
                        <a:t>deformation</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Y" sz="2400">
                          <a:effectLst/>
                          <a:latin typeface="Calibri" panose="020F0502020204030204" pitchFamily="34" charset="0"/>
                          <a:ea typeface="Calibri" panose="020F0502020204030204" pitchFamily="34" charset="0"/>
                          <a:cs typeface="Times New Roman" panose="02020603050405020304" pitchFamily="18" charset="0"/>
                        </a:rPr>
                        <a:t>1655</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196">
                <a:tc>
                  <a:txBody>
                    <a:bodyPr/>
                    <a:lstStyle/>
                    <a:p>
                      <a:pPr marL="0" marR="0" algn="ctr" rtl="0">
                        <a:lnSpc>
                          <a:spcPct val="107000"/>
                        </a:lnSpc>
                        <a:spcBef>
                          <a:spcPts val="0"/>
                        </a:spcBef>
                        <a:spcAft>
                          <a:spcPts val="0"/>
                        </a:spcAft>
                      </a:pPr>
                      <a:r>
                        <a:rPr lang="en-GB" sz="2400">
                          <a:effectLst/>
                          <a:latin typeface="Times New Roman" panose="02020603050405020304" pitchFamily="18" charset="0"/>
                          <a:ea typeface="Calibri" panose="020F0502020204030204" pitchFamily="34" charset="0"/>
                          <a:cs typeface="Arial" panose="020B0604020202020204" pitchFamily="34" charset="0"/>
                        </a:rPr>
                        <a:t>Triazine stretching</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Y" sz="2400">
                          <a:effectLst/>
                          <a:latin typeface="Calibri" panose="020F0502020204030204" pitchFamily="34" charset="0"/>
                          <a:ea typeface="Calibri" panose="020F0502020204030204" pitchFamily="34" charset="0"/>
                          <a:cs typeface="Times New Roman" panose="02020603050405020304" pitchFamily="18" charset="0"/>
                        </a:rPr>
                        <a:t>1560</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196">
                <a:tc>
                  <a:txBody>
                    <a:bodyPr/>
                    <a:lstStyle/>
                    <a:p>
                      <a:pPr marL="0" marR="0" algn="ctr" rtl="0">
                        <a:lnSpc>
                          <a:spcPct val="107000"/>
                        </a:lnSpc>
                        <a:spcBef>
                          <a:spcPts val="0"/>
                        </a:spcBef>
                        <a:spcAft>
                          <a:spcPts val="0"/>
                        </a:spcAft>
                      </a:pPr>
                      <a:r>
                        <a:rPr lang="en-GB" sz="2400">
                          <a:effectLst/>
                          <a:latin typeface="Times New Roman" panose="02020603050405020304" pitchFamily="18" charset="0"/>
                          <a:ea typeface="Calibri" panose="020F0502020204030204" pitchFamily="34" charset="0"/>
                          <a:cs typeface="Arial" panose="020B0604020202020204" pitchFamily="34" charset="0"/>
                        </a:rPr>
                        <a:t>Triazine semicircle stretching</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Y" sz="2400">
                          <a:effectLst/>
                          <a:latin typeface="Calibri" panose="020F0502020204030204" pitchFamily="34" charset="0"/>
                          <a:ea typeface="Calibri" panose="020F0502020204030204" pitchFamily="34" charset="0"/>
                          <a:cs typeface="Times New Roman" panose="02020603050405020304" pitchFamily="18" charset="0"/>
                        </a:rPr>
                        <a:t>1440</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196">
                <a:tc>
                  <a:txBody>
                    <a:bodyPr/>
                    <a:lstStyle/>
                    <a:p>
                      <a:pPr marL="0" marR="0" algn="ctr" rtl="0">
                        <a:lnSpc>
                          <a:spcPct val="107000"/>
                        </a:lnSpc>
                        <a:spcBef>
                          <a:spcPts val="0"/>
                        </a:spcBef>
                        <a:spcAft>
                          <a:spcPts val="0"/>
                        </a:spcAft>
                      </a:pPr>
                      <a:r>
                        <a:rPr lang="en-GB" sz="2400">
                          <a:effectLst/>
                          <a:latin typeface="Times New Roman" panose="02020603050405020304" pitchFamily="18" charset="0"/>
                          <a:ea typeface="Calibri" panose="020F0502020204030204" pitchFamily="34" charset="0"/>
                          <a:cs typeface="Arial" panose="020B0604020202020204" pitchFamily="34" charset="0"/>
                        </a:rPr>
                        <a:t>C-N stretching</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Y" sz="2400">
                          <a:effectLst/>
                          <a:latin typeface="Calibri" panose="020F0502020204030204" pitchFamily="34" charset="0"/>
                          <a:ea typeface="Calibri" panose="020F0502020204030204" pitchFamily="34" charset="0"/>
                          <a:cs typeface="Times New Roman" panose="02020603050405020304" pitchFamily="18" charset="0"/>
                        </a:rPr>
                        <a:t>1027</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196">
                <a:tc>
                  <a:txBody>
                    <a:bodyPr/>
                    <a:lstStyle/>
                    <a:p>
                      <a:pPr marL="0" marR="0" algn="ctr" rtl="0">
                        <a:lnSpc>
                          <a:spcPct val="107000"/>
                        </a:lnSpc>
                        <a:spcBef>
                          <a:spcPts val="0"/>
                        </a:spcBef>
                        <a:spcAft>
                          <a:spcPts val="0"/>
                        </a:spcAft>
                      </a:pPr>
                      <a:r>
                        <a:rPr lang="en-GB" sz="2400">
                          <a:effectLst/>
                          <a:latin typeface="Times New Roman" panose="02020603050405020304" pitchFamily="18" charset="0"/>
                          <a:ea typeface="Calibri" panose="020F0502020204030204" pitchFamily="34" charset="0"/>
                          <a:cs typeface="Arial" panose="020B0604020202020204" pitchFamily="34" charset="0"/>
                        </a:rPr>
                        <a:t>Triazine out of plane stretching</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Y" sz="2400" dirty="0">
                          <a:effectLst/>
                          <a:latin typeface="Calibri" panose="020F0502020204030204" pitchFamily="34" charset="0"/>
                          <a:ea typeface="Calibri" panose="020F0502020204030204" pitchFamily="34" charset="0"/>
                          <a:cs typeface="Times New Roman" panose="02020603050405020304" pitchFamily="18" charset="0"/>
                        </a:rPr>
                        <a:t>814</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47162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53144"/>
            <a:ext cx="10972800" cy="5473020"/>
          </a:xfrm>
        </p:spPr>
        <p:txBody>
          <a:bodyPr/>
          <a:lstStyle/>
          <a:p>
            <a:pPr marL="0" marR="0">
              <a:lnSpc>
                <a:spcPct val="200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The absorption band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814 1/cm</a:t>
            </a:r>
            <a:r>
              <a:rPr lang="en-US" baseline="30000"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characterizes the out-of plane bending pattern of the 1,3,5 </a:t>
            </a:r>
            <a:r>
              <a:rPr lang="en-US" dirty="0" err="1">
                <a:latin typeface="Times New Roman" panose="02020603050405020304" pitchFamily="18" charset="0"/>
                <a:ea typeface="Calibri" panose="020F0502020204030204" pitchFamily="34" charset="0"/>
                <a:cs typeface="Arial" panose="020B0604020202020204" pitchFamily="34" charset="0"/>
              </a:rPr>
              <a:t>triazine</a:t>
            </a:r>
            <a:r>
              <a:rPr lang="en-US" dirty="0">
                <a:latin typeface="Times New Roman" panose="02020603050405020304" pitchFamily="18" charset="0"/>
                <a:ea typeface="Calibri" panose="020F0502020204030204" pitchFamily="34" charset="0"/>
                <a:cs typeface="Arial" panose="020B0604020202020204" pitchFamily="34" charset="0"/>
              </a:rPr>
              <a:t> ring of melamine.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marR="0">
              <a:lnSpc>
                <a:spcPct val="200000"/>
              </a:lnSpc>
              <a:spcBef>
                <a:spcPts val="0"/>
              </a:spcBef>
              <a:spcAft>
                <a:spcPts val="800"/>
              </a:spcAft>
            </a:pPr>
            <a:r>
              <a:rPr lang="en-US" dirty="0" smtClean="0">
                <a:solidFill>
                  <a:srgbClr val="C00000"/>
                </a:solidFill>
                <a:latin typeface="Times New Roman" panose="02020603050405020304" pitchFamily="18" charset="0"/>
                <a:ea typeface="Calibri" panose="020F0502020204030204" pitchFamily="34" charset="0"/>
                <a:cs typeface="Arial" panose="020B0604020202020204" pitchFamily="34" charset="0"/>
              </a:rPr>
              <a:t>This </a:t>
            </a:r>
            <a:r>
              <a:rPr lang="en-US" dirty="0">
                <a:solidFill>
                  <a:srgbClr val="C00000"/>
                </a:solidFill>
                <a:latin typeface="Times New Roman" panose="02020603050405020304" pitchFamily="18" charset="0"/>
                <a:ea typeface="Calibri" panose="020F0502020204030204" pitchFamily="34" charset="0"/>
                <a:cs typeface="Arial" panose="020B0604020202020204" pitchFamily="34" charset="0"/>
              </a:rPr>
              <a:t>band was absent in the milk powder spectrum and therefore this band was selected to draw the standard curve of melamine.</a:t>
            </a:r>
            <a:endParaRPr lang="en-US" sz="28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168757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2637361" y="2967335"/>
            <a:ext cx="6917278" cy="923330"/>
          </a:xfrm>
          <a:prstGeom prst="rect">
            <a:avLst/>
          </a:prstGeom>
        </p:spPr>
        <p:style>
          <a:lnRef idx="0">
            <a:schemeClr val="accent6"/>
          </a:lnRef>
          <a:fillRef idx="3">
            <a:schemeClr val="accent6"/>
          </a:fillRef>
          <a:effectRef idx="3">
            <a:schemeClr val="accent6"/>
          </a:effectRef>
          <a:fontRef idx="minor">
            <a:schemeClr val="lt1"/>
          </a:fontRef>
        </p:style>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i="1" cap="none" spc="0" dirty="0">
                <a:ln/>
                <a:solidFill>
                  <a:schemeClr val="accent3"/>
                </a:solidFill>
                <a:effectLst/>
                <a:latin typeface="Times New Roman" panose="02020603050405020304" pitchFamily="18" charset="0"/>
                <a:ea typeface="Calibri" panose="020F0502020204030204" pitchFamily="34" charset="0"/>
                <a:cs typeface="Arial" panose="020B0604020202020204" pitchFamily="34" charset="0"/>
              </a:rPr>
              <a:t>Results and </a:t>
            </a:r>
            <a:r>
              <a:rPr lang="en-US" sz="5400" b="1" i="1" cap="none" spc="0" dirty="0" smtClean="0">
                <a:ln/>
                <a:solidFill>
                  <a:schemeClr val="accent3"/>
                </a:solidFill>
                <a:effectLst/>
                <a:latin typeface="Times New Roman" panose="02020603050405020304" pitchFamily="18" charset="0"/>
                <a:ea typeface="Calibri" panose="020F0502020204030204" pitchFamily="34" charset="0"/>
                <a:cs typeface="Arial" panose="020B0604020202020204" pitchFamily="34" charset="0"/>
              </a:rPr>
              <a:t>Discussion</a:t>
            </a:r>
            <a:endParaRPr lang="en-US" sz="5400" b="1" cap="none" spc="0" dirty="0">
              <a:ln/>
              <a:solidFill>
                <a:schemeClr val="accent3"/>
              </a:solidFill>
              <a:effectLst/>
            </a:endParaRPr>
          </a:p>
        </p:txBody>
      </p:sp>
    </p:spTree>
    <p:extLst>
      <p:ext uri="{BB962C8B-B14F-4D97-AF65-F5344CB8AC3E}">
        <p14:creationId xmlns:p14="http://schemas.microsoft.com/office/powerpoint/2010/main" val="1300878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12950"/>
            <a:ext cx="10972800" cy="5513214"/>
          </a:xfrm>
        </p:spPr>
        <p:txBody>
          <a:bodyPr>
            <a:normAutofit fontScale="85000" lnSpcReduction="20000"/>
          </a:bodyPr>
          <a:lstStyle/>
          <a:p>
            <a:pPr marL="0" marR="0">
              <a:lnSpc>
                <a:spcPct val="200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The detection principle is based on the difference in the infrared spectroscopy of melamine and milk and on the presence of a non-interfering specific absorption peak at 814 1/cm for melamine.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marR="0">
              <a:lnSpc>
                <a:spcPct val="200000"/>
              </a:lnSpc>
              <a:spcBef>
                <a:spcPts val="0"/>
              </a:spcBef>
              <a:spcAft>
                <a:spcPts val="800"/>
              </a:spcAft>
            </a:pPr>
            <a:r>
              <a:rPr lang="en-US" dirty="0" smtClean="0">
                <a:latin typeface="Times New Roman" panose="02020603050405020304" pitchFamily="18" charset="0"/>
                <a:ea typeface="Calibri" panose="020F0502020204030204" pitchFamily="34" charset="0"/>
                <a:cs typeface="Arial" panose="020B0604020202020204" pitchFamily="34" charset="0"/>
              </a:rPr>
              <a:t>Figure </a:t>
            </a:r>
            <a:r>
              <a:rPr lang="en-US" dirty="0">
                <a:latin typeface="Times New Roman" panose="02020603050405020304" pitchFamily="18" charset="0"/>
                <a:ea typeface="Calibri" panose="020F0502020204030204" pitchFamily="34" charset="0"/>
                <a:cs typeface="Arial" panose="020B0604020202020204" pitchFamily="34" charset="0"/>
              </a:rPr>
              <a:t>2 shows IR spectrum of standard melamine</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sz="2800" dirty="0">
              <a:latin typeface="Calibri" panose="020F0502020204030204" pitchFamily="34" charset="0"/>
              <a:ea typeface="Calibri" panose="020F0502020204030204" pitchFamily="34" charset="0"/>
              <a:cs typeface="Arial" panose="020B0604020202020204" pitchFamily="34" charset="0"/>
            </a:endParaRPr>
          </a:p>
          <a:p>
            <a:pPr marL="0" marR="0">
              <a:lnSpc>
                <a:spcPct val="200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rPr>
              <a:t>Initially</a:t>
            </a:r>
            <a:r>
              <a:rPr lang="en-US" dirty="0">
                <a:latin typeface="Times New Roman" panose="02020603050405020304" pitchFamily="18" charset="0"/>
                <a:ea typeface="Calibri" panose="020F0502020204030204" pitchFamily="34" charset="0"/>
              </a:rPr>
              <a:t>, a standard curve was drawn that correlates the concentration of melamine in milk with the intensity of absorption at 814 1/cm, and the table 2 shows the samples prepared for this purpose.</a:t>
            </a:r>
            <a:endParaRPr lang="en-US" dirty="0"/>
          </a:p>
        </p:txBody>
      </p:sp>
    </p:spTree>
    <p:extLst>
      <p:ext uri="{BB962C8B-B14F-4D97-AF65-F5344CB8AC3E}">
        <p14:creationId xmlns:p14="http://schemas.microsoft.com/office/powerpoint/2010/main" val="2810538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653144" y="-29073"/>
            <a:ext cx="11244104" cy="6887073"/>
          </a:xfrm>
          <a:prstGeom prst="rect">
            <a:avLst/>
          </a:prstGeom>
        </p:spPr>
      </p:pic>
    </p:spTree>
    <p:extLst>
      <p:ext uri="{BB962C8B-B14F-4D97-AF65-F5344CB8AC3E}">
        <p14:creationId xmlns:p14="http://schemas.microsoft.com/office/powerpoint/2010/main" val="4187643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9359" y="723482"/>
            <a:ext cx="10972800" cy="714253"/>
          </a:xfrm>
        </p:spPr>
        <p:txBody>
          <a:bodyPr>
            <a:noAutofit/>
          </a:bodyPr>
          <a:lstStyle/>
          <a:p>
            <a:pPr marL="0" marR="0" algn="l">
              <a:lnSpc>
                <a:spcPct val="107000"/>
              </a:lnSpc>
              <a:spcBef>
                <a:spcPts val="0"/>
              </a:spcBef>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Table 2: standard samples used in melamine calibration curve</a:t>
            </a:r>
            <a:r>
              <a:rPr lang="en-US" sz="2800" dirty="0" smtClean="0">
                <a:latin typeface="Times New Roman" panose="02020603050405020304" pitchFamily="18" charset="0"/>
                <a:ea typeface="Calibri" panose="020F0502020204030204" pitchFamily="34" charset="0"/>
                <a:cs typeface="Arial" panose="020B0604020202020204" pitchFamily="34" charset="0"/>
              </a:rPr>
              <a:t>.</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48231205"/>
              </p:ext>
            </p:extLst>
          </p:nvPr>
        </p:nvGraphicFramePr>
        <p:xfrm>
          <a:off x="609600" y="1597693"/>
          <a:ext cx="10972800" cy="4684640"/>
        </p:xfrm>
        <a:graphic>
          <a:graphicData uri="http://schemas.openxmlformats.org/drawingml/2006/table">
            <a:tbl>
              <a:tblPr firstRow="1" firstCol="1" bandRow="1">
                <a:tableStyleId>{5C22544A-7EE6-4342-B048-85BDC9FD1C3A}</a:tableStyleId>
              </a:tblPr>
              <a:tblGrid>
                <a:gridCol w="2163745"/>
                <a:gridCol w="2411604"/>
                <a:gridCol w="2612572"/>
                <a:gridCol w="3784879"/>
              </a:tblGrid>
              <a:tr h="1162481">
                <a:tc>
                  <a:txBody>
                    <a:bodyPr/>
                    <a:lstStyle/>
                    <a:p>
                      <a:pPr marL="0" marR="0" algn="ctr">
                        <a:lnSpc>
                          <a:spcPct val="107000"/>
                        </a:lnSpc>
                        <a:spcBef>
                          <a:spcPts val="0"/>
                        </a:spcBef>
                        <a:spcAft>
                          <a:spcPts val="800"/>
                        </a:spcAft>
                      </a:pPr>
                      <a:r>
                        <a:rPr lang="en-US" sz="2400" dirty="0">
                          <a:effectLst/>
                        </a:rPr>
                        <a:t>Sample NO</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GB" sz="2400">
                          <a:effectLst/>
                        </a:rPr>
                        <a:t>Milk weight g</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GB" sz="2400">
                          <a:effectLst/>
                        </a:rPr>
                        <a:t>Melamine weight g</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GB" sz="2400">
                          <a:effectLst/>
                        </a:rPr>
                        <a:t>Melamine concentration in the sample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75879">
                <a:tc>
                  <a:txBody>
                    <a:bodyPr/>
                    <a:lstStyle/>
                    <a:p>
                      <a:pPr marL="0" marR="0" algn="ctr">
                        <a:lnSpc>
                          <a:spcPct val="107000"/>
                        </a:lnSpc>
                        <a:spcBef>
                          <a:spcPts val="0"/>
                        </a:spcBef>
                        <a:spcAft>
                          <a:spcPts val="0"/>
                        </a:spcAft>
                      </a:pPr>
                      <a:r>
                        <a:rPr lang="en-GB" sz="2400">
                          <a:effectLst/>
                        </a:rPr>
                        <a:t>M1</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0.15</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Y" sz="2400">
                          <a:effectLst/>
                        </a:rPr>
                        <a:t>0</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75879">
                <a:tc>
                  <a:txBody>
                    <a:bodyPr/>
                    <a:lstStyle/>
                    <a:p>
                      <a:pPr marL="0" marR="0" algn="ctr">
                        <a:lnSpc>
                          <a:spcPct val="107000"/>
                        </a:lnSpc>
                        <a:spcBef>
                          <a:spcPts val="0"/>
                        </a:spcBef>
                        <a:spcAft>
                          <a:spcPts val="0"/>
                        </a:spcAft>
                      </a:pPr>
                      <a:r>
                        <a:rPr lang="en-GB" sz="2400">
                          <a:effectLst/>
                        </a:rPr>
                        <a:t>M2</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Y" sz="2400">
                          <a:effectLst/>
                        </a:rPr>
                        <a:t>1.0</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Y" sz="2400">
                          <a:effectLst/>
                        </a:rPr>
                        <a:t>0.01</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Y" sz="2400">
                          <a:effectLst/>
                        </a:rPr>
                        <a:t>0.09</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75879">
                <a:tc>
                  <a:txBody>
                    <a:bodyPr/>
                    <a:lstStyle/>
                    <a:p>
                      <a:pPr marL="0" marR="0" algn="ctr">
                        <a:lnSpc>
                          <a:spcPct val="107000"/>
                        </a:lnSpc>
                        <a:spcBef>
                          <a:spcPts val="0"/>
                        </a:spcBef>
                        <a:spcAft>
                          <a:spcPts val="0"/>
                        </a:spcAft>
                      </a:pPr>
                      <a:r>
                        <a:rPr lang="en-GB" sz="2400">
                          <a:effectLst/>
                        </a:rPr>
                        <a:t>M3</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0.6</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0.01</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Y" sz="2400" dirty="0">
                          <a:effectLst/>
                        </a:rPr>
                        <a:t>1.6</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75879">
                <a:tc>
                  <a:txBody>
                    <a:bodyPr/>
                    <a:lstStyle/>
                    <a:p>
                      <a:pPr marL="0" marR="0" algn="ctr">
                        <a:lnSpc>
                          <a:spcPct val="107000"/>
                        </a:lnSpc>
                        <a:spcBef>
                          <a:spcPts val="0"/>
                        </a:spcBef>
                        <a:spcAft>
                          <a:spcPts val="0"/>
                        </a:spcAft>
                      </a:pPr>
                      <a:r>
                        <a:rPr lang="en-GB" sz="2400" dirty="0">
                          <a:effectLst/>
                        </a:rPr>
                        <a:t>M4</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dirty="0" smtClean="0">
                          <a:effectLst/>
                        </a:rPr>
                        <a:t>0.3</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0.01</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2400" kern="1200" dirty="0" smtClean="0">
                          <a:solidFill>
                            <a:schemeClr val="dk1"/>
                          </a:solidFill>
                          <a:effectLst/>
                          <a:latin typeface="Arial" panose="020B0604020202020204" pitchFamily="34" charset="0"/>
                          <a:ea typeface="+mn-ea"/>
                          <a:cs typeface="Arial" panose="020B0604020202020204" pitchFamily="34" charset="0"/>
                        </a:rPr>
                        <a:t>3.2</a:t>
                      </a:r>
                      <a:endParaRPr lang="en-US" sz="2400"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tc>
              </a:tr>
              <a:tr h="375879">
                <a:tc>
                  <a:txBody>
                    <a:bodyPr/>
                    <a:lstStyle/>
                    <a:p>
                      <a:pPr marL="0" marR="0" algn="ctr">
                        <a:lnSpc>
                          <a:spcPct val="107000"/>
                        </a:lnSpc>
                        <a:spcBef>
                          <a:spcPts val="0"/>
                        </a:spcBef>
                        <a:spcAft>
                          <a:spcPts val="0"/>
                        </a:spcAft>
                      </a:pPr>
                      <a:r>
                        <a:rPr lang="en-GB" sz="2400">
                          <a:effectLst/>
                        </a:rPr>
                        <a:t>M5</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0.14</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0.01</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Y" sz="2400" dirty="0">
                          <a:effectLst/>
                        </a:rPr>
                        <a:t>6.7</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75879">
                <a:tc>
                  <a:txBody>
                    <a:bodyPr/>
                    <a:lstStyle/>
                    <a:p>
                      <a:pPr marL="0" marR="0" algn="ctr">
                        <a:lnSpc>
                          <a:spcPct val="107000"/>
                        </a:lnSpc>
                        <a:spcBef>
                          <a:spcPts val="0"/>
                        </a:spcBef>
                        <a:spcAft>
                          <a:spcPts val="0"/>
                        </a:spcAft>
                      </a:pPr>
                      <a:r>
                        <a:rPr lang="en-GB" sz="2400">
                          <a:effectLst/>
                        </a:rPr>
                        <a:t>M6</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0.1</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0.05</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Y" sz="2400">
                          <a:effectLst/>
                        </a:rPr>
                        <a:t>33.3</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75879">
                <a:tc>
                  <a:txBody>
                    <a:bodyPr/>
                    <a:lstStyle/>
                    <a:p>
                      <a:pPr marL="0" marR="0" algn="ctr">
                        <a:lnSpc>
                          <a:spcPct val="107000"/>
                        </a:lnSpc>
                        <a:spcBef>
                          <a:spcPts val="0"/>
                        </a:spcBef>
                        <a:spcAft>
                          <a:spcPts val="0"/>
                        </a:spcAft>
                      </a:pPr>
                      <a:r>
                        <a:rPr lang="en-GB" sz="2400">
                          <a:effectLst/>
                        </a:rPr>
                        <a:t>M7</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0.08</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0.07</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Y" sz="2400">
                          <a:effectLst/>
                        </a:rPr>
                        <a:t>46.7</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75879">
                <a:tc>
                  <a:txBody>
                    <a:bodyPr/>
                    <a:lstStyle/>
                    <a:p>
                      <a:pPr marL="0" marR="0" algn="ctr">
                        <a:lnSpc>
                          <a:spcPct val="107000"/>
                        </a:lnSpc>
                        <a:spcBef>
                          <a:spcPts val="0"/>
                        </a:spcBef>
                        <a:spcAft>
                          <a:spcPts val="0"/>
                        </a:spcAft>
                      </a:pPr>
                      <a:r>
                        <a:rPr lang="en-GB" sz="2400">
                          <a:effectLst/>
                        </a:rPr>
                        <a:t>M8</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0.06</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0.09</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Y" sz="2400">
                          <a:effectLst/>
                        </a:rPr>
                        <a:t>60</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75879">
                <a:tc>
                  <a:txBody>
                    <a:bodyPr/>
                    <a:lstStyle/>
                    <a:p>
                      <a:pPr marL="0" marR="0" algn="ctr">
                        <a:lnSpc>
                          <a:spcPct val="107000"/>
                        </a:lnSpc>
                        <a:spcBef>
                          <a:spcPts val="0"/>
                        </a:spcBef>
                        <a:spcAft>
                          <a:spcPts val="800"/>
                        </a:spcAft>
                      </a:pPr>
                      <a:r>
                        <a:rPr lang="en-GB" sz="2400">
                          <a:effectLst/>
                        </a:rPr>
                        <a:t>M9</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a:effectLst/>
                        </a:rPr>
                        <a:t>0.05</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2400" dirty="0">
                          <a:effectLst/>
                        </a:rPr>
                        <a:t>0.1</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Y" sz="2400" dirty="0">
                          <a:effectLst/>
                        </a:rPr>
                        <a:t>66.6</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4044953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502418" y="130629"/>
            <a:ext cx="11079982" cy="6725345"/>
          </a:xfrm>
          <a:prstGeom prst="rect">
            <a:avLst/>
          </a:prstGeom>
        </p:spPr>
      </p:pic>
    </p:spTree>
    <p:extLst>
      <p:ext uri="{BB962C8B-B14F-4D97-AF65-F5344CB8AC3E}">
        <p14:creationId xmlns:p14="http://schemas.microsoft.com/office/powerpoint/2010/main" val="2382541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600" y="241162"/>
                <a:ext cx="10972800" cy="6280220"/>
              </a:xfrm>
            </p:spPr>
            <p:txBody>
              <a:bodyPr>
                <a:normAutofit fontScale="77500" lnSpcReduction="20000"/>
              </a:bodyPr>
              <a:lstStyle/>
              <a:p>
                <a:pPr marL="0" marR="0">
                  <a:lnSpc>
                    <a:spcPct val="220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The standard curve shape of melamine is shown in figure 3, and as the figure shows, the relationship between melamine concentration and the absorption intensity is linear.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marR="0">
                  <a:lnSpc>
                    <a:spcPct val="220000"/>
                  </a:lnSpc>
                  <a:spcBef>
                    <a:spcPts val="0"/>
                  </a:spcBef>
                  <a:spcAft>
                    <a:spcPts val="800"/>
                  </a:spcAft>
                </a:pPr>
                <a:r>
                  <a:rPr lang="en-US" dirty="0" smtClean="0">
                    <a:latin typeface="Times New Roman" panose="02020603050405020304" pitchFamily="18" charset="0"/>
                    <a:ea typeface="Calibri" panose="020F0502020204030204" pitchFamily="34" charset="0"/>
                    <a:cs typeface="Arial" panose="020B0604020202020204" pitchFamily="34" charset="0"/>
                  </a:rPr>
                  <a:t>Therefore</a:t>
                </a:r>
                <a:r>
                  <a:rPr lang="en-US" dirty="0">
                    <a:latin typeface="Times New Roman" panose="02020603050405020304" pitchFamily="18" charset="0"/>
                    <a:ea typeface="Calibri" panose="020F0502020204030204" pitchFamily="34" charset="0"/>
                    <a:cs typeface="Arial" panose="020B0604020202020204" pitchFamily="34" charset="0"/>
                  </a:rPr>
                  <a:t>, the percentage of melamine in adulterated milk can be determined through the infrared spectrum of the milk sample using the intensity of absorption at 814 1/cm</a:t>
                </a:r>
                <a:r>
                  <a:rPr lang="en-US" baseline="30000" dirty="0">
                    <a:effectLst/>
                    <a:latin typeface="Times New Roman" panose="02020603050405020304" pitchFamily="18" charset="0"/>
                    <a:ea typeface="Calibri" panose="020F0502020204030204" pitchFamily="34" charset="0"/>
                    <a:cs typeface="Arial" panose="020B0604020202020204" pitchFamily="34" charset="0"/>
                  </a:rPr>
                  <a:t> </a:t>
                </a:r>
                <a:r>
                  <a:rPr lang="en-US" dirty="0">
                    <a:effectLst/>
                    <a:latin typeface="Times New Roman" panose="02020603050405020304" pitchFamily="18" charset="0"/>
                    <a:ea typeface="Calibri" panose="020F0502020204030204" pitchFamily="34" charset="0"/>
                    <a:cs typeface="Arial" panose="020B0604020202020204" pitchFamily="34" charset="0"/>
                  </a:rPr>
                  <a:t>through the following relationship</a:t>
                </a:r>
                <a:r>
                  <a:rPr lang="en-US" dirty="0" smtClean="0">
                    <a:effectLst/>
                    <a:latin typeface="Times New Roman" panose="02020603050405020304" pitchFamily="18" charset="0"/>
                    <a:ea typeface="Calibri" panose="020F0502020204030204" pitchFamily="34" charset="0"/>
                    <a:cs typeface="Arial" panose="020B0604020202020204" pitchFamily="34" charset="0"/>
                  </a:rPr>
                  <a:t>:</a:t>
                </a:r>
              </a:p>
              <a:p>
                <a:pPr marL="0" marR="0" indent="0" algn="ctr">
                  <a:lnSpc>
                    <a:spcPct val="220000"/>
                  </a:lnSpc>
                  <a:spcBef>
                    <a:spcPts val="0"/>
                  </a:spcBef>
                  <a:spcAft>
                    <a:spcPts val="800"/>
                  </a:spcAft>
                  <a:buNone/>
                </a:pPr>
                <a:r>
                  <a:rPr lang="en-US" dirty="0" smtClean="0">
                    <a:effectLst/>
                    <a:latin typeface="Times New Roman" panose="02020603050405020304" pitchFamily="18" charset="0"/>
                    <a:ea typeface="Calibri" panose="020F0502020204030204" pitchFamily="34" charset="0"/>
                    <a:cs typeface="Arial" panose="020B0604020202020204" pitchFamily="34" charset="0"/>
                  </a:rPr>
                  <a:t> </a:t>
                </a:r>
                <a14:m>
                  <m:oMath xmlns:m="http://schemas.openxmlformats.org/officeDocument/2006/math">
                    <m:r>
                      <a:rPr lang="en-GB" sz="3600" i="1">
                        <a:effectLst/>
                        <a:latin typeface="Cambria Math" panose="02040503050406030204" pitchFamily="18" charset="0"/>
                        <a:ea typeface="Calibri" panose="020F0502020204030204" pitchFamily="34" charset="0"/>
                        <a:cs typeface="Times New Roman" panose="02020603050405020304" pitchFamily="18" charset="0"/>
                      </a:rPr>
                      <m:t>𝑋</m:t>
                    </m:r>
                    <m:r>
                      <a:rPr lang="en-GB" sz="36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36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GB" sz="3600" i="1">
                            <a:effectLst/>
                            <a:latin typeface="Cambria Math" panose="02040503050406030204" pitchFamily="18" charset="0"/>
                            <a:ea typeface="Calibri" panose="020F0502020204030204" pitchFamily="34" charset="0"/>
                            <a:cs typeface="Times New Roman" panose="02020603050405020304" pitchFamily="18" charset="0"/>
                          </a:rPr>
                          <m:t>𝑌</m:t>
                        </m:r>
                        <m:r>
                          <a:rPr lang="en-GB" sz="3600" i="1">
                            <a:effectLst/>
                            <a:latin typeface="Cambria Math" panose="02040503050406030204" pitchFamily="18" charset="0"/>
                            <a:ea typeface="Calibri" panose="020F0502020204030204" pitchFamily="34" charset="0"/>
                            <a:cs typeface="Times New Roman" panose="02020603050405020304" pitchFamily="18" charset="0"/>
                          </a:rPr>
                          <m:t>+</m:t>
                        </m:r>
                        <m:r>
                          <a:rPr lang="en-GB" sz="3600" i="1">
                            <a:effectLst/>
                            <a:latin typeface="Cambria Math" panose="02040503050406030204" pitchFamily="18" charset="0"/>
                            <a:ea typeface="Calibri" panose="020F0502020204030204" pitchFamily="34" charset="0"/>
                            <a:cs typeface="Times New Roman" panose="02020603050405020304" pitchFamily="18" charset="0"/>
                          </a:rPr>
                          <m:t>0</m:t>
                        </m:r>
                        <m:r>
                          <a:rPr lang="en-GB" sz="3600" i="1">
                            <a:effectLst/>
                            <a:latin typeface="Cambria Math" panose="02040503050406030204" pitchFamily="18" charset="0"/>
                            <a:ea typeface="Calibri" panose="020F0502020204030204" pitchFamily="34" charset="0"/>
                            <a:cs typeface="Times New Roman" panose="02020603050405020304" pitchFamily="18" charset="0"/>
                          </a:rPr>
                          <m:t>.</m:t>
                        </m:r>
                        <m:r>
                          <a:rPr lang="en-GB" sz="3600" i="1">
                            <a:effectLst/>
                            <a:latin typeface="Cambria Math" panose="02040503050406030204" pitchFamily="18" charset="0"/>
                            <a:ea typeface="Calibri" panose="020F0502020204030204" pitchFamily="34" charset="0"/>
                            <a:cs typeface="Times New Roman" panose="02020603050405020304" pitchFamily="18" charset="0"/>
                          </a:rPr>
                          <m:t>025</m:t>
                        </m:r>
                      </m:num>
                      <m:den>
                        <m:r>
                          <a:rPr lang="en-GB" sz="3600" i="1">
                            <a:effectLst/>
                            <a:latin typeface="Cambria Math" panose="02040503050406030204" pitchFamily="18" charset="0"/>
                            <a:ea typeface="Calibri" panose="020F0502020204030204" pitchFamily="34" charset="0"/>
                            <a:cs typeface="Times New Roman" panose="02020603050405020304" pitchFamily="18" charset="0"/>
                          </a:rPr>
                          <m:t>0</m:t>
                        </m:r>
                        <m:r>
                          <a:rPr lang="en-GB" sz="3600" i="1">
                            <a:effectLst/>
                            <a:latin typeface="Cambria Math" panose="02040503050406030204" pitchFamily="18" charset="0"/>
                            <a:ea typeface="Calibri" panose="020F0502020204030204" pitchFamily="34" charset="0"/>
                            <a:cs typeface="Times New Roman" panose="02020603050405020304" pitchFamily="18" charset="0"/>
                          </a:rPr>
                          <m:t>.</m:t>
                        </m:r>
                        <m:r>
                          <a:rPr lang="en-GB" sz="3600" i="1">
                            <a:effectLst/>
                            <a:latin typeface="Cambria Math" panose="02040503050406030204" pitchFamily="18" charset="0"/>
                            <a:ea typeface="Calibri" panose="020F0502020204030204" pitchFamily="34" charset="0"/>
                            <a:cs typeface="Times New Roman" panose="02020603050405020304" pitchFamily="18" charset="0"/>
                          </a:rPr>
                          <m:t>049</m:t>
                        </m:r>
                      </m:den>
                    </m:f>
                    <m:r>
                      <a:rPr lang="en-GB" sz="3600" i="1">
                        <a:effectLst/>
                        <a:latin typeface="Cambria Math" panose="02040503050406030204" pitchFamily="18" charset="0"/>
                        <a:ea typeface="Calibri" panose="020F0502020204030204" pitchFamily="34" charset="0"/>
                        <a:cs typeface="Times New Roman" panose="02020603050405020304" pitchFamily="18" charset="0"/>
                      </a:rPr>
                      <m:t>×</m:t>
                    </m:r>
                    <m:r>
                      <a:rPr lang="en-GB" sz="3600" i="1">
                        <a:effectLst/>
                        <a:latin typeface="Cambria Math" panose="02040503050406030204" pitchFamily="18" charset="0"/>
                        <a:ea typeface="Calibri" panose="020F0502020204030204" pitchFamily="34" charset="0"/>
                        <a:cs typeface="Times New Roman" panose="02020603050405020304" pitchFamily="18" charset="0"/>
                      </a:rPr>
                      <m:t>100</m:t>
                    </m:r>
                  </m:oMath>
                </a14:m>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nSpc>
                    <a:spcPct val="220000"/>
                  </a:lnSpc>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600" y="241162"/>
                <a:ext cx="10972800" cy="6280220"/>
              </a:xfrm>
              <a:blipFill rotWithShape="0">
                <a:blip r:embed="rId2"/>
                <a:stretch>
                  <a:fillRect l="-889" r="-1111"/>
                </a:stretch>
              </a:blipFill>
            </p:spPr>
            <p:txBody>
              <a:bodyPr/>
              <a:lstStyle/>
              <a:p>
                <a:r>
                  <a:rPr lang="en-US">
                    <a:noFill/>
                  </a:rPr>
                  <a:t> </a:t>
                </a:r>
              </a:p>
            </p:txBody>
          </p:sp>
        </mc:Fallback>
      </mc:AlternateContent>
    </p:spTree>
    <p:extLst>
      <p:ext uri="{BB962C8B-B14F-4D97-AF65-F5344CB8AC3E}">
        <p14:creationId xmlns:p14="http://schemas.microsoft.com/office/powerpoint/2010/main" val="1407447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13434"/>
            <a:ext cx="10972800" cy="5412730"/>
          </a:xfrm>
        </p:spPr>
        <p:txBody>
          <a:bodyPr/>
          <a:lstStyle/>
          <a:p>
            <a:pPr marL="0" marR="0">
              <a:lnSpc>
                <a:spcPct val="200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T</a:t>
            </a:r>
            <a:r>
              <a:rPr lang="en-US" dirty="0" smtClean="0">
                <a:latin typeface="Times New Roman" panose="02020603050405020304" pitchFamily="18" charset="0"/>
                <a:ea typeface="Calibri" panose="020F0502020204030204" pitchFamily="34" charset="0"/>
                <a:cs typeface="Arial" panose="020B0604020202020204" pitchFamily="34" charset="0"/>
              </a:rPr>
              <a:t>welve </a:t>
            </a:r>
            <a:r>
              <a:rPr lang="en-US" dirty="0">
                <a:latin typeface="Times New Roman" panose="02020603050405020304" pitchFamily="18" charset="0"/>
                <a:ea typeface="Calibri" panose="020F0502020204030204" pitchFamily="34" charset="0"/>
                <a:cs typeface="Arial" panose="020B0604020202020204" pitchFamily="34" charset="0"/>
              </a:rPr>
              <a:t>samples were analyzed and their infrared spectra were recorded. </a:t>
            </a:r>
            <a:r>
              <a:rPr lang="en-US" dirty="0" smtClean="0">
                <a:latin typeface="Times New Roman" panose="02020603050405020304" pitchFamily="18" charset="0"/>
                <a:ea typeface="Calibri" panose="020F0502020204030204" pitchFamily="34" charset="0"/>
                <a:cs typeface="Arial" panose="020B0604020202020204" pitchFamily="34" charset="0"/>
              </a:rPr>
              <a:t>Figure </a:t>
            </a:r>
            <a:r>
              <a:rPr lang="en-US" dirty="0">
                <a:latin typeface="Times New Roman" panose="02020603050405020304" pitchFamily="18" charset="0"/>
                <a:ea typeface="Calibri" panose="020F0502020204030204" pitchFamily="34" charset="0"/>
                <a:cs typeface="Arial" panose="020B0604020202020204" pitchFamily="34" charset="0"/>
              </a:rPr>
              <a:t>4 shows their spectra.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marR="0">
              <a:lnSpc>
                <a:spcPct val="200000"/>
              </a:lnSpc>
              <a:spcBef>
                <a:spcPts val="0"/>
              </a:spcBef>
              <a:spcAft>
                <a:spcPts val="800"/>
              </a:spcAft>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infrared spectra shows that there is no melamine in these samples and the results are listed in table 3. </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9164575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512466" y="227200"/>
            <a:ext cx="11069933" cy="6630800"/>
          </a:xfrm>
          <a:prstGeom prst="rect">
            <a:avLst/>
          </a:prstGeom>
        </p:spPr>
      </p:pic>
    </p:spTree>
    <p:extLst>
      <p:ext uri="{BB962C8B-B14F-4D97-AF65-F5344CB8AC3E}">
        <p14:creationId xmlns:p14="http://schemas.microsoft.com/office/powerpoint/2010/main" val="2438079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77516"/>
            <a:ext cx="10972800" cy="5548647"/>
          </a:xfrm>
        </p:spPr>
        <p:txBody>
          <a:bodyPr>
            <a:normAutofit fontScale="92500" lnSpcReduction="20000"/>
          </a:bodyPr>
          <a:lstStyle/>
          <a:p>
            <a:pPr algn="just">
              <a:lnSpc>
                <a:spcPct val="160000"/>
              </a:lnSpc>
            </a:pPr>
            <a:r>
              <a:rPr lang="en-US" dirty="0">
                <a:latin typeface="Times New Roman" panose="02020603050405020304" pitchFamily="18" charset="0"/>
                <a:ea typeface="Calibri" panose="020F0502020204030204" pitchFamily="34" charset="0"/>
              </a:rPr>
              <a:t>Milk has long been known as a food that contains a high proportion of dietary ingredients, making it ideal for infants, teenagers, and adults. </a:t>
            </a:r>
            <a:endParaRPr lang="en-US" dirty="0" smtClean="0">
              <a:latin typeface="Times New Roman" panose="02020603050405020304" pitchFamily="18" charset="0"/>
              <a:ea typeface="Calibri" panose="020F0502020204030204" pitchFamily="34" charset="0"/>
            </a:endParaRPr>
          </a:p>
          <a:p>
            <a:pPr algn="just">
              <a:lnSpc>
                <a:spcPct val="160000"/>
              </a:lnSpc>
            </a:pPr>
            <a:r>
              <a:rPr lang="en-US" dirty="0" smtClean="0">
                <a:solidFill>
                  <a:srgbClr val="7030A0"/>
                </a:solidFill>
                <a:latin typeface="Times New Roman" panose="02020603050405020304" pitchFamily="18" charset="0"/>
                <a:ea typeface="Calibri" panose="020F0502020204030204" pitchFamily="34" charset="0"/>
              </a:rPr>
              <a:t>Adulteration </a:t>
            </a:r>
            <a:r>
              <a:rPr lang="en-US" dirty="0">
                <a:solidFill>
                  <a:srgbClr val="7030A0"/>
                </a:solidFill>
                <a:latin typeface="Times New Roman" panose="02020603050405020304" pitchFamily="18" charset="0"/>
                <a:ea typeface="Calibri" panose="020F0502020204030204" pitchFamily="34" charset="0"/>
              </a:rPr>
              <a:t>of milk is unfortunately a major problem all over the world. </a:t>
            </a:r>
            <a:endParaRPr lang="en-US" dirty="0" smtClean="0">
              <a:solidFill>
                <a:srgbClr val="7030A0"/>
              </a:solidFill>
              <a:latin typeface="Times New Roman" panose="02020603050405020304" pitchFamily="18" charset="0"/>
              <a:ea typeface="Calibri" panose="020F0502020204030204" pitchFamily="34" charset="0"/>
            </a:endParaRPr>
          </a:p>
          <a:p>
            <a:pPr algn="just">
              <a:lnSpc>
                <a:spcPct val="160000"/>
              </a:lnSpc>
            </a:pPr>
            <a:r>
              <a:rPr lang="en-US" dirty="0" smtClean="0">
                <a:latin typeface="Times New Roman" panose="02020603050405020304" pitchFamily="18" charset="0"/>
                <a:ea typeface="Calibri" panose="020F0502020204030204" pitchFamily="34" charset="0"/>
              </a:rPr>
              <a:t>Melamine</a:t>
            </a:r>
            <a:r>
              <a:rPr lang="en-US" dirty="0">
                <a:latin typeface="Times New Roman" panose="02020603050405020304" pitchFamily="18" charset="0"/>
                <a:ea typeface="Calibri" panose="020F0502020204030204" pitchFamily="34" charset="0"/>
              </a:rPr>
              <a:t>, a nitrogen-rich compound, is used to artificially boost the protein content of milk and dairy </a:t>
            </a:r>
            <a:r>
              <a:rPr lang="en-US" dirty="0" smtClean="0">
                <a:latin typeface="Times New Roman" panose="02020603050405020304" pitchFamily="18" charset="0"/>
                <a:ea typeface="Calibri" panose="020F0502020204030204" pitchFamily="34" charset="0"/>
              </a:rPr>
              <a:t>products. </a:t>
            </a:r>
          </a:p>
          <a:p>
            <a:pPr algn="just">
              <a:lnSpc>
                <a:spcPct val="160000"/>
              </a:lnSpc>
            </a:pPr>
            <a:r>
              <a:rPr lang="en-US" dirty="0" smtClean="0">
                <a:latin typeface="Times New Roman" panose="02020603050405020304" pitchFamily="18" charset="0"/>
                <a:ea typeface="Calibri" panose="020F0502020204030204" pitchFamily="34" charset="0"/>
              </a:rPr>
              <a:t>The </a:t>
            </a:r>
            <a:r>
              <a:rPr lang="en-US" dirty="0">
                <a:latin typeface="Times New Roman" panose="02020603050405020304" pitchFamily="18" charset="0"/>
                <a:ea typeface="Calibri" panose="020F0502020204030204" pitchFamily="34" charset="0"/>
              </a:rPr>
              <a:t>chemical structure of melamine is shown in Figure. 1. </a:t>
            </a:r>
            <a:endParaRPr lang="en-US" dirty="0"/>
          </a:p>
        </p:txBody>
      </p:sp>
    </p:spTree>
    <p:extLst>
      <p:ext uri="{BB962C8B-B14F-4D97-AF65-F5344CB8AC3E}">
        <p14:creationId xmlns:p14="http://schemas.microsoft.com/office/powerpoint/2010/main" val="12716591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3275732511"/>
              </p:ext>
            </p:extLst>
          </p:nvPr>
        </p:nvGraphicFramePr>
        <p:xfrm>
          <a:off x="609600" y="1718270"/>
          <a:ext cx="10972800" cy="5087563"/>
        </p:xfrm>
        <a:graphic>
          <a:graphicData uri="http://schemas.openxmlformats.org/drawingml/2006/table">
            <a:tbl>
              <a:tblPr rtl="1" firstRow="1" firstCol="1" bandRow="1"/>
              <a:tblGrid>
                <a:gridCol w="5486400"/>
                <a:gridCol w="5486400"/>
              </a:tblGrid>
              <a:tr h="264798">
                <a:tc>
                  <a:txBody>
                    <a:bodyPr/>
                    <a:lstStyle/>
                    <a:p>
                      <a:pPr marL="0" marR="0" algn="ctr" rtl="1">
                        <a:lnSpc>
                          <a:spcPct val="107000"/>
                        </a:lnSpc>
                        <a:spcBef>
                          <a:spcPts val="0"/>
                        </a:spcBef>
                        <a:spcAft>
                          <a:spcPts val="0"/>
                        </a:spcAft>
                      </a:pPr>
                      <a:r>
                        <a:rPr lang="en-GB" sz="2400" dirty="0">
                          <a:effectLst/>
                          <a:latin typeface="Times New Roman" panose="02020603050405020304" pitchFamily="18" charset="0"/>
                          <a:ea typeface="Calibri" panose="020F0502020204030204" pitchFamily="34" charset="0"/>
                          <a:cs typeface="Arial" panose="020B0604020202020204" pitchFamily="34" charset="0"/>
                        </a:rPr>
                        <a:t>Melamine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rtl="1">
                        <a:lnSpc>
                          <a:spcPct val="107000"/>
                        </a:lnSpc>
                        <a:spcBef>
                          <a:spcPts val="0"/>
                        </a:spcBef>
                        <a:spcAft>
                          <a:spcPts val="0"/>
                        </a:spcAft>
                      </a:pPr>
                      <a:r>
                        <a:rPr lang="en-GB" sz="2400" dirty="0">
                          <a:effectLst/>
                          <a:latin typeface="Times New Roman" panose="02020603050405020304" pitchFamily="18" charset="0"/>
                          <a:ea typeface="Calibri" panose="020F0502020204030204" pitchFamily="34" charset="0"/>
                          <a:cs typeface="Arial" panose="020B0604020202020204" pitchFamily="34" charset="0"/>
                        </a:rPr>
                        <a:t>Sample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64798">
                <a:tc>
                  <a:txBody>
                    <a:bodyPr/>
                    <a:lstStyle/>
                    <a:p>
                      <a:pPr marL="0" marR="0" algn="ctr" rtl="1">
                        <a:lnSpc>
                          <a:spcPct val="107000"/>
                        </a:lnSpc>
                        <a:spcBef>
                          <a:spcPts val="0"/>
                        </a:spcBef>
                        <a:spcAft>
                          <a:spcPts val="0"/>
                        </a:spcAft>
                      </a:pPr>
                      <a:r>
                        <a:rPr lang="ar-SA" sz="2400">
                          <a:effectLst/>
                          <a:latin typeface="Calibri" panose="020F0502020204030204" pitchFamily="34" charset="0"/>
                          <a:ea typeface="Calibri" panose="020F0502020204030204" pitchFamily="34"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Arial" panose="020B0604020202020204" pitchFamily="34" charset="0"/>
                        </a:rPr>
                        <a:t>Sky milk</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98">
                <a:tc>
                  <a:txBody>
                    <a:bodyPr/>
                    <a:lstStyle/>
                    <a:p>
                      <a:pPr marL="0" marR="0" algn="ctr" rtl="1">
                        <a:lnSpc>
                          <a:spcPct val="107000"/>
                        </a:lnSpc>
                        <a:spcBef>
                          <a:spcPts val="0"/>
                        </a:spcBef>
                        <a:spcAft>
                          <a:spcPts val="0"/>
                        </a:spcAft>
                      </a:pPr>
                      <a:r>
                        <a:rPr lang="ar-SA" sz="2400" dirty="0">
                          <a:effectLst/>
                          <a:latin typeface="Calibri" panose="020F0502020204030204" pitchFamily="34"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Arial" panose="020B0604020202020204" pitchFamily="34" charset="0"/>
                        </a:rPr>
                        <a:t>Mark milk</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98">
                <a:tc>
                  <a:txBody>
                    <a:bodyPr/>
                    <a:lstStyle/>
                    <a:p>
                      <a:pPr marL="0" marR="0" algn="ctr" rtl="1">
                        <a:lnSpc>
                          <a:spcPct val="107000"/>
                        </a:lnSpc>
                        <a:spcBef>
                          <a:spcPts val="0"/>
                        </a:spcBef>
                        <a:spcAft>
                          <a:spcPts val="0"/>
                        </a:spcAft>
                      </a:pPr>
                      <a:r>
                        <a:rPr lang="ar-SA" sz="2400">
                          <a:effectLst/>
                          <a:latin typeface="Calibri" panose="020F0502020204030204" pitchFamily="34" charset="0"/>
                          <a:ea typeface="Calibri" panose="020F0502020204030204" pitchFamily="34"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Arial" panose="020B0604020202020204" pitchFamily="34" charset="0"/>
                        </a:rPr>
                        <a:t>Halibna</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98">
                <a:tc>
                  <a:txBody>
                    <a:bodyPr/>
                    <a:lstStyle/>
                    <a:p>
                      <a:pPr marL="0" marR="0" algn="ctr" rtl="1">
                        <a:lnSpc>
                          <a:spcPct val="107000"/>
                        </a:lnSpc>
                        <a:spcBef>
                          <a:spcPts val="0"/>
                        </a:spcBef>
                        <a:spcAft>
                          <a:spcPts val="0"/>
                        </a:spcAft>
                      </a:pPr>
                      <a:r>
                        <a:rPr lang="ar-SA" sz="2400">
                          <a:effectLst/>
                          <a:latin typeface="Calibri" panose="020F0502020204030204" pitchFamily="34" charset="0"/>
                          <a:ea typeface="Calibri" panose="020F0502020204030204" pitchFamily="34"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Jena</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98">
                <a:tc>
                  <a:txBody>
                    <a:bodyPr/>
                    <a:lstStyle/>
                    <a:p>
                      <a:pPr marL="0" marR="0" algn="ctr" rtl="1">
                        <a:lnSpc>
                          <a:spcPct val="107000"/>
                        </a:lnSpc>
                        <a:spcBef>
                          <a:spcPts val="0"/>
                        </a:spcBef>
                        <a:spcAft>
                          <a:spcPts val="0"/>
                        </a:spcAft>
                      </a:pPr>
                      <a:r>
                        <a:rPr lang="ar-SA" sz="2400">
                          <a:effectLst/>
                          <a:latin typeface="Calibri" panose="020F0502020204030204" pitchFamily="34" charset="0"/>
                          <a:ea typeface="Calibri" panose="020F0502020204030204" pitchFamily="34"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2400">
                          <a:effectLst/>
                          <a:latin typeface="Times New Roman" panose="02020603050405020304" pitchFamily="18" charset="0"/>
                          <a:ea typeface="Calibri" panose="020F0502020204030204" pitchFamily="34" charset="0"/>
                          <a:cs typeface="Arial" panose="020B0604020202020204" pitchFamily="34" charset="0"/>
                        </a:rPr>
                        <a:t>Verde cambo</a:t>
                      </a:r>
                      <a:endParaRPr lang="en-US" sz="2400">
                        <a:effectLst/>
                        <a:latin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98">
                <a:tc>
                  <a:txBody>
                    <a:bodyPr/>
                    <a:lstStyle/>
                    <a:p>
                      <a:pPr marL="0" marR="0" algn="ctr" rtl="1">
                        <a:lnSpc>
                          <a:spcPct val="107000"/>
                        </a:lnSpc>
                        <a:spcBef>
                          <a:spcPts val="0"/>
                        </a:spcBef>
                        <a:spcAft>
                          <a:spcPts val="0"/>
                        </a:spcAft>
                      </a:pPr>
                      <a:r>
                        <a:rPr lang="ar-SA" sz="2400">
                          <a:effectLst/>
                          <a:latin typeface="Calibri" panose="020F0502020204030204" pitchFamily="34" charset="0"/>
                          <a:ea typeface="Calibri" panose="020F0502020204030204" pitchFamily="34"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NIDO</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98">
                <a:tc>
                  <a:txBody>
                    <a:bodyPr/>
                    <a:lstStyle/>
                    <a:p>
                      <a:pPr marL="0" marR="0" algn="ctr" rtl="1">
                        <a:lnSpc>
                          <a:spcPct val="107000"/>
                        </a:lnSpc>
                        <a:spcBef>
                          <a:spcPts val="0"/>
                        </a:spcBef>
                        <a:spcAft>
                          <a:spcPts val="0"/>
                        </a:spcAft>
                      </a:pPr>
                      <a:r>
                        <a:rPr lang="ar-SA" sz="2400">
                          <a:effectLst/>
                          <a:latin typeface="Calibri" panose="020F0502020204030204" pitchFamily="34" charset="0"/>
                          <a:ea typeface="Calibri" panose="020F0502020204030204" pitchFamily="34"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Arial" panose="020B0604020202020204" pitchFamily="34" charset="0"/>
                        </a:rPr>
                        <a:t>Alpen</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98">
                <a:tc>
                  <a:txBody>
                    <a:bodyPr/>
                    <a:lstStyle/>
                    <a:p>
                      <a:pPr marL="0" marR="0" algn="ctr" rtl="1">
                        <a:lnSpc>
                          <a:spcPct val="107000"/>
                        </a:lnSpc>
                        <a:spcBef>
                          <a:spcPts val="0"/>
                        </a:spcBef>
                        <a:spcAft>
                          <a:spcPts val="0"/>
                        </a:spcAft>
                      </a:pPr>
                      <a:r>
                        <a:rPr lang="ar-SA" sz="2400">
                          <a:effectLst/>
                          <a:latin typeface="Calibri" panose="020F0502020204030204" pitchFamily="34" charset="0"/>
                          <a:ea typeface="Calibri" panose="020F0502020204030204" pitchFamily="34"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Arial" panose="020B0604020202020204" pitchFamily="34" charset="0"/>
                        </a:rPr>
                        <a:t>Kikose</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838">
                <a:tc>
                  <a:txBody>
                    <a:bodyPr/>
                    <a:lstStyle/>
                    <a:p>
                      <a:pPr marL="0" marR="0" algn="ctr" rtl="1">
                        <a:lnSpc>
                          <a:spcPct val="107000"/>
                        </a:lnSpc>
                        <a:spcBef>
                          <a:spcPts val="0"/>
                        </a:spcBef>
                        <a:spcAft>
                          <a:spcPts val="0"/>
                        </a:spcAft>
                      </a:pPr>
                      <a:r>
                        <a:rPr lang="ar-SA" sz="2400">
                          <a:effectLst/>
                          <a:latin typeface="Calibri" panose="020F0502020204030204" pitchFamily="34" charset="0"/>
                          <a:ea typeface="Calibri" panose="020F0502020204030204" pitchFamily="34"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2400">
                          <a:effectLst/>
                          <a:latin typeface="Times New Roman" panose="02020603050405020304" pitchFamily="18" charset="0"/>
                          <a:ea typeface="Calibri" panose="020F0502020204030204" pitchFamily="34" charset="0"/>
                          <a:cs typeface="Arial" panose="020B0604020202020204" pitchFamily="34" charset="0"/>
                        </a:rPr>
                        <a:t>Brinto milk</a:t>
                      </a:r>
                      <a:endParaRPr lang="en-US" sz="2400">
                        <a:effectLst/>
                        <a:latin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98">
                <a:tc>
                  <a:txBody>
                    <a:bodyPr/>
                    <a:lstStyle/>
                    <a:p>
                      <a:pPr marL="0" marR="0" algn="ctr" rtl="1">
                        <a:lnSpc>
                          <a:spcPct val="107000"/>
                        </a:lnSpc>
                        <a:spcBef>
                          <a:spcPts val="0"/>
                        </a:spcBef>
                        <a:spcAft>
                          <a:spcPts val="0"/>
                        </a:spcAft>
                      </a:pPr>
                      <a:r>
                        <a:rPr lang="ar-SA" sz="2400">
                          <a:effectLst/>
                          <a:latin typeface="Calibri" panose="020F0502020204030204" pitchFamily="34" charset="0"/>
                          <a:ea typeface="Calibri" panose="020F0502020204030204" pitchFamily="34"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Arial" panose="020B0604020202020204" pitchFamily="34" charset="0"/>
                        </a:rPr>
                        <a:t>NAN</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98">
                <a:tc>
                  <a:txBody>
                    <a:bodyPr/>
                    <a:lstStyle/>
                    <a:p>
                      <a:pPr marL="0" marR="0" algn="ctr" rtl="1">
                        <a:lnSpc>
                          <a:spcPct val="107000"/>
                        </a:lnSpc>
                        <a:spcBef>
                          <a:spcPts val="0"/>
                        </a:spcBef>
                        <a:spcAft>
                          <a:spcPts val="0"/>
                        </a:spcAft>
                      </a:pPr>
                      <a:r>
                        <a:rPr lang="ar-SA" sz="2400">
                          <a:effectLst/>
                          <a:latin typeface="Calibri" panose="020F0502020204030204" pitchFamily="34" charset="0"/>
                          <a:ea typeface="Calibri" panose="020F0502020204030204" pitchFamily="34"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Arial" panose="020B0604020202020204" pitchFamily="34" charset="0"/>
                        </a:rPr>
                        <a:t>Anchor</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98">
                <a:tc>
                  <a:txBody>
                    <a:bodyPr/>
                    <a:lstStyle/>
                    <a:p>
                      <a:pPr marL="0" marR="0" algn="ctr" rtl="1">
                        <a:lnSpc>
                          <a:spcPct val="107000"/>
                        </a:lnSpc>
                        <a:spcBef>
                          <a:spcPts val="0"/>
                        </a:spcBef>
                        <a:spcAft>
                          <a:spcPts val="0"/>
                        </a:spcAft>
                      </a:pPr>
                      <a:r>
                        <a:rPr lang="ar-SA" sz="2400">
                          <a:effectLst/>
                          <a:latin typeface="Calibri" panose="020F0502020204030204" pitchFamily="34" charset="0"/>
                          <a:ea typeface="Calibri" panose="020F0502020204030204" pitchFamily="34" charset="0"/>
                          <a:cs typeface="Times New Roman" panose="02020603050405020304" pitchFamily="18" charset="0"/>
                        </a:rPr>
                        <a:t>-</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RINOLAC</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Rectangle 9"/>
          <p:cNvSpPr/>
          <p:nvPr/>
        </p:nvSpPr>
        <p:spPr>
          <a:xfrm>
            <a:off x="592853" y="1013096"/>
            <a:ext cx="7090729" cy="487506"/>
          </a:xfrm>
          <a:prstGeom prst="rect">
            <a:avLst/>
          </a:prstGeom>
        </p:spPr>
        <p:txBody>
          <a:bodyPr wrap="square">
            <a:spAutoFit/>
          </a:bodyPr>
          <a:lstStyle/>
          <a:p>
            <a:pPr algn="ctr">
              <a:lnSpc>
                <a:spcPct val="107000"/>
              </a:lnSpc>
              <a:spcAft>
                <a:spcPts val="8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Table 3: The result of melamine in milk samples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698541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3080084" y="2406317"/>
            <a:ext cx="5563402" cy="92333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1">
            <a:schemeClr val="accent6"/>
          </a:lnRef>
          <a:fillRef idx="3">
            <a:schemeClr val="accent6"/>
          </a:fillRef>
          <a:effectRef idx="2">
            <a:schemeClr val="accent6"/>
          </a:effectRef>
          <a:fontRef idx="minor">
            <a:schemeClr val="lt1"/>
          </a:fontRef>
        </p:style>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i="1" cap="none" spc="0" dirty="0" smtClean="0">
                <a:ln/>
                <a:solidFill>
                  <a:schemeClr val="accent4"/>
                </a:solidFill>
                <a:effectLst/>
                <a:latin typeface="Times New Roman" panose="02020603050405020304" pitchFamily="18" charset="0"/>
                <a:ea typeface="Calibri" panose="020F0502020204030204" pitchFamily="34" charset="0"/>
                <a:cs typeface="Arial" panose="020B0604020202020204" pitchFamily="34" charset="0"/>
              </a:rPr>
              <a:t>Conclusions</a:t>
            </a:r>
            <a:endParaRPr lang="en-US" sz="5400" b="1" cap="none" spc="0" dirty="0">
              <a:ln/>
              <a:solidFill>
                <a:schemeClr val="accent4"/>
              </a:solidFill>
              <a:effectLst/>
            </a:endParaRPr>
          </a:p>
        </p:txBody>
      </p:sp>
    </p:spTree>
    <p:extLst>
      <p:ext uri="{BB962C8B-B14F-4D97-AF65-F5344CB8AC3E}">
        <p14:creationId xmlns:p14="http://schemas.microsoft.com/office/powerpoint/2010/main" val="24071677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50771"/>
            <a:ext cx="10972800" cy="5375393"/>
          </a:xfrm>
        </p:spPr>
        <p:txBody>
          <a:bodyPr>
            <a:normAutofit lnSpcReduction="10000"/>
          </a:bodyPr>
          <a:lstStyle/>
          <a:p>
            <a:pPr marL="0" marR="0">
              <a:lnSpc>
                <a:spcPct val="220000"/>
              </a:lnSpc>
              <a:spcBef>
                <a:spcPts val="0"/>
              </a:spcBef>
              <a:spcAft>
                <a:spcPts val="800"/>
              </a:spcAft>
            </a:pPr>
            <a:r>
              <a:rPr lang="en-US" dirty="0">
                <a:latin typeface="Times New Roman" panose="02020603050405020304" pitchFamily="18" charset="0"/>
                <a:ea typeface="Calibri" panose="020F0502020204030204" pitchFamily="34" charset="0"/>
                <a:cs typeface="+mj-cs"/>
              </a:rPr>
              <a:t>A simple, cost-effective and environmentally friendly analytical method used to detect the presence of melamine in powder milk by infrared spectroscopy</a:t>
            </a:r>
            <a:r>
              <a:rPr lang="en-US" dirty="0" smtClean="0">
                <a:latin typeface="Times New Roman" panose="02020603050405020304" pitchFamily="18" charset="0"/>
                <a:ea typeface="Calibri" panose="020F0502020204030204" pitchFamily="34" charset="0"/>
                <a:cs typeface="+mj-cs"/>
              </a:rPr>
              <a:t>.</a:t>
            </a:r>
          </a:p>
          <a:p>
            <a:pPr marL="0">
              <a:lnSpc>
                <a:spcPct val="220000"/>
              </a:lnSpc>
              <a:spcBef>
                <a:spcPts val="0"/>
              </a:spcBef>
              <a:spcAft>
                <a:spcPts val="800"/>
              </a:spcAft>
            </a:pPr>
            <a:r>
              <a:rPr lang="en-US" dirty="0">
                <a:latin typeface="Times New Roman" panose="02020603050405020304" pitchFamily="18" charset="0"/>
                <a:ea typeface="Calibri" panose="020F0502020204030204" pitchFamily="34" charset="0"/>
                <a:cs typeface="+mj-cs"/>
              </a:rPr>
              <a:t>And it appeared in all samples that they did not contain melamine (negative) after reading their spectra. </a:t>
            </a:r>
          </a:p>
        </p:txBody>
      </p:sp>
    </p:spTree>
    <p:extLst>
      <p:ext uri="{BB962C8B-B14F-4D97-AF65-F5344CB8AC3E}">
        <p14:creationId xmlns:p14="http://schemas.microsoft.com/office/powerpoint/2010/main" val="38900925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marR="0">
              <a:lnSpc>
                <a:spcPct val="200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A small portion of what may be adulterated with melamine was analyzed. The next work will cover a larger number of milk samples of different origin, production and packaging. </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Rectangle 3"/>
          <p:cNvSpPr/>
          <p:nvPr/>
        </p:nvSpPr>
        <p:spPr>
          <a:xfrm>
            <a:off x="3241244" y="676519"/>
            <a:ext cx="5709512" cy="923330"/>
          </a:xfrm>
          <a:prstGeom prst="rect">
            <a:avLst/>
          </a:prstGeom>
          <a:ln>
            <a:noFill/>
          </a:ln>
          <a:effectLst/>
          <a:scene3d>
            <a:camera prst="orthographicFront">
              <a:rot lat="0" lon="0" rev="0"/>
            </a:camera>
            <a:lightRig rig="contrasting" dir="tl">
              <a:rot lat="0" lon="0" rev="7800000"/>
            </a:lightRig>
          </a:scene3d>
          <a:sp3d>
            <a:bevelT w="139700" h="139700"/>
          </a:sp3d>
        </p:spPr>
        <p:style>
          <a:lnRef idx="1">
            <a:schemeClr val="accent2"/>
          </a:lnRef>
          <a:fillRef idx="3">
            <a:schemeClr val="accent2"/>
          </a:fillRef>
          <a:effectRef idx="2">
            <a:schemeClr val="accent2"/>
          </a:effectRef>
          <a:fontRef idx="minor">
            <a:schemeClr val="lt1"/>
          </a:fontRef>
        </p:style>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cap="none" spc="0" dirty="0" smtClean="0">
                <a:ln/>
                <a:solidFill>
                  <a:srgbClr val="7030A0"/>
                </a:solidFill>
                <a:effectLst/>
              </a:rPr>
              <a:t>Recommendations </a:t>
            </a:r>
            <a:endParaRPr lang="en-US" sz="5400" b="1" cap="none" spc="0" dirty="0">
              <a:ln/>
              <a:solidFill>
                <a:srgbClr val="7030A0"/>
              </a:solidFill>
              <a:effectLst/>
            </a:endParaRPr>
          </a:p>
        </p:txBody>
      </p:sp>
    </p:spTree>
    <p:extLst>
      <p:ext uri="{BB962C8B-B14F-4D97-AF65-F5344CB8AC3E}">
        <p14:creationId xmlns:p14="http://schemas.microsoft.com/office/powerpoint/2010/main" val="30266881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indent="-342900">
              <a:lnSpc>
                <a:spcPct val="200000"/>
              </a:lnSpc>
              <a:spcBef>
                <a:spcPts val="0"/>
              </a:spcBef>
              <a:spcAft>
                <a:spcPts val="800"/>
              </a:spcAft>
            </a:pPr>
            <a:r>
              <a:rPr lang="en-US" sz="3200" b="1" i="1" dirty="0">
                <a:solidFill>
                  <a:prstClr val="black"/>
                </a:solidFill>
                <a:latin typeface="Times New Roman" panose="02020603050405020304" pitchFamily="18" charset="0"/>
                <a:ea typeface="Calibri" panose="020F0502020204030204" pitchFamily="34" charset="0"/>
                <a:cs typeface="Arial" panose="020B0604020202020204" pitchFamily="34" charset="0"/>
              </a:rPr>
              <a:t>Acknowledgement </a:t>
            </a:r>
            <a:endParaRPr lang="en-US" dirty="0"/>
          </a:p>
        </p:txBody>
      </p:sp>
      <p:sp>
        <p:nvSpPr>
          <p:cNvPr id="3" name="Content Placeholder 2"/>
          <p:cNvSpPr>
            <a:spLocks noGrp="1"/>
          </p:cNvSpPr>
          <p:nvPr>
            <p:ph idx="1"/>
          </p:nvPr>
        </p:nvSpPr>
        <p:spPr/>
        <p:txBody>
          <a:bodyPr/>
          <a:lstStyle/>
          <a:p>
            <a:pPr marL="0" marR="0">
              <a:lnSpc>
                <a:spcPct val="200000"/>
              </a:lnSpc>
              <a:spcBef>
                <a:spcPts val="0"/>
              </a:spcBef>
              <a:spcAft>
                <a:spcPts val="800"/>
              </a:spcAft>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current study was supported by International University for Science and Technology. </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3733290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20632"/>
          </a:xfrm>
        </p:spPr>
        <p:txBody>
          <a:bodyPr>
            <a:normAutofit/>
          </a:bodyPr>
          <a:lstStyle/>
          <a:p>
            <a:pPr lvl="0" indent="-342900" algn="l">
              <a:lnSpc>
                <a:spcPct val="200000"/>
              </a:lnSpc>
              <a:spcBef>
                <a:spcPts val="0"/>
              </a:spcBef>
              <a:spcAft>
                <a:spcPts val="800"/>
              </a:spcAft>
            </a:pPr>
            <a:r>
              <a:rPr lang="en-US" sz="1800" b="1" i="1" dirty="0">
                <a:solidFill>
                  <a:prstClr val="black"/>
                </a:solidFill>
                <a:latin typeface="Times New Roman" panose="02020603050405020304" pitchFamily="18" charset="0"/>
                <a:ea typeface="Calibri" panose="020F0502020204030204" pitchFamily="34" charset="0"/>
                <a:cs typeface="Arial" panose="020B0604020202020204" pitchFamily="34" charset="0"/>
              </a:rPr>
              <a:t>References</a:t>
            </a:r>
            <a:r>
              <a:rPr lang="en-US" sz="1800" b="1" i="1"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a:t>
            </a:r>
            <a:endParaRPr lang="en-US" dirty="0"/>
          </a:p>
        </p:txBody>
      </p:sp>
      <p:sp>
        <p:nvSpPr>
          <p:cNvPr id="3" name="Content Placeholder 2"/>
          <p:cNvSpPr>
            <a:spLocks noGrp="1"/>
          </p:cNvSpPr>
          <p:nvPr>
            <p:ph idx="1"/>
          </p:nvPr>
        </p:nvSpPr>
        <p:spPr>
          <a:xfrm>
            <a:off x="609600" y="1316334"/>
            <a:ext cx="10972800" cy="4809829"/>
          </a:xfrm>
        </p:spPr>
        <p:txBody>
          <a:bodyPr>
            <a:normAutofit fontScale="62500" lnSpcReduction="20000"/>
          </a:bodyPr>
          <a:lstStyle/>
          <a:p>
            <a:pPr lvl="0">
              <a:lnSpc>
                <a:spcPct val="200000"/>
              </a:lnSpc>
              <a:spcBef>
                <a:spcPts val="0"/>
              </a:spcBef>
              <a:buFont typeface="+mj-lt"/>
              <a:buAutoNum type="arabicPeriod"/>
            </a:pPr>
            <a:r>
              <a:rPr lang="en-US" dirty="0" smtClean="0">
                <a:latin typeface="Times New Roman" panose="02020603050405020304" pitchFamily="18" charset="0"/>
                <a:ea typeface="Calibri" panose="020F0502020204030204" pitchFamily="34" charset="0"/>
                <a:cs typeface="Arial" panose="020B0604020202020204" pitchFamily="34" charset="0"/>
              </a:rPr>
              <a:t>Tim </a:t>
            </a:r>
            <a:r>
              <a:rPr lang="en-US" dirty="0">
                <a:latin typeface="Times New Roman" panose="02020603050405020304" pitchFamily="18" charset="0"/>
                <a:ea typeface="Calibri" panose="020F0502020204030204" pitchFamily="34" charset="0"/>
                <a:cs typeface="Arial" panose="020B0604020202020204" pitchFamily="34" charset="0"/>
              </a:rPr>
              <a:t>Ken M., and Bryan A. (2011) </a:t>
            </a:r>
            <a:r>
              <a:rPr lang="en-US" i="1" dirty="0">
                <a:latin typeface="Times New Roman" panose="02020603050405020304" pitchFamily="18" charset="0"/>
                <a:ea typeface="Calibri" panose="020F0502020204030204" pitchFamily="34" charset="0"/>
                <a:cs typeface="Arial" panose="020B0604020202020204" pitchFamily="34" charset="0"/>
              </a:rPr>
              <a:t>J. Pharm. Sci. </a:t>
            </a:r>
            <a:r>
              <a:rPr lang="en-US" b="1" dirty="0">
                <a:latin typeface="Times New Roman" panose="02020603050405020304" pitchFamily="18" charset="0"/>
                <a:ea typeface="Calibri" panose="020F0502020204030204" pitchFamily="34" charset="0"/>
                <a:cs typeface="Arial" panose="020B0604020202020204" pitchFamily="34" charset="0"/>
              </a:rPr>
              <a:t>100 </a:t>
            </a:r>
            <a:r>
              <a:rPr lang="en-US" dirty="0">
                <a:latin typeface="Times New Roman" panose="02020603050405020304" pitchFamily="18" charset="0"/>
                <a:ea typeface="Calibri" panose="020F0502020204030204" pitchFamily="34" charset="0"/>
                <a:cs typeface="Arial" panose="020B0604020202020204" pitchFamily="34" charset="0"/>
              </a:rPr>
              <a:t>(11):4571-4579 DOI: </a:t>
            </a:r>
            <a:r>
              <a:rPr lang="en-US"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10.1002/jps.22679</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800" dirty="0">
              <a:latin typeface="Calibri" panose="020F0502020204030204" pitchFamily="34" charset="0"/>
              <a:ea typeface="Calibri" panose="020F0502020204030204" pitchFamily="34" charset="0"/>
              <a:cs typeface="Arial" panose="020B0604020202020204" pitchFamily="34" charset="0"/>
            </a:endParaRPr>
          </a:p>
          <a:p>
            <a:pPr lvl="0">
              <a:lnSpc>
                <a:spcPct val="200000"/>
              </a:lnSpc>
              <a:spcBef>
                <a:spcPts val="0"/>
              </a:spcBef>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Ministry for Economic Development Department for Enterprise and </a:t>
            </a:r>
            <a:r>
              <a:rPr lang="en-US" dirty="0" err="1">
                <a:latin typeface="Times New Roman" panose="02020603050405020304" pitchFamily="18" charset="0"/>
                <a:ea typeface="Calibri" panose="020F0502020204030204" pitchFamily="34" charset="0"/>
                <a:cs typeface="Arial" panose="020B0604020202020204" pitchFamily="34" charset="0"/>
              </a:rPr>
              <a:t>Internationalisation</a:t>
            </a:r>
            <a:r>
              <a:rPr lang="en-US" dirty="0">
                <a:latin typeface="Times New Roman" panose="02020603050405020304" pitchFamily="18" charset="0"/>
                <a:ea typeface="Calibri" panose="020F0502020204030204" pitchFamily="34" charset="0"/>
                <a:cs typeface="Arial" panose="020B0604020202020204" pitchFamily="34" charset="0"/>
              </a:rPr>
              <a:t>, General Anti-Counterfeiting Directorate - UIBM Via Molise, 19 - 00187 Rome. Available at: </a:t>
            </a:r>
            <a:r>
              <a:rPr lang="en-US"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3"/>
              </a:rPr>
              <a:t>http://www.uibm.gov.it/attachments/no_to_fake_food.pdf</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800" dirty="0">
              <a:latin typeface="Calibri" panose="020F0502020204030204" pitchFamily="34" charset="0"/>
              <a:ea typeface="Calibri" panose="020F0502020204030204" pitchFamily="34" charset="0"/>
              <a:cs typeface="Arial" panose="020B0604020202020204" pitchFamily="34" charset="0"/>
            </a:endParaRPr>
          </a:p>
          <a:p>
            <a:pPr lvl="0">
              <a:lnSpc>
                <a:spcPct val="200000"/>
              </a:lnSpc>
              <a:spcBef>
                <a:spcPts val="0"/>
              </a:spcBef>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Manning, Louise., and Soon, Jan Mei. (2014) </a:t>
            </a:r>
            <a:r>
              <a:rPr lang="en-US" i="1" dirty="0">
                <a:latin typeface="Times New Roman" panose="02020603050405020304" pitchFamily="18" charset="0"/>
                <a:ea typeface="Calibri" panose="020F0502020204030204" pitchFamily="34" charset="0"/>
                <a:cs typeface="Arial" panose="020B0604020202020204" pitchFamily="34" charset="0"/>
              </a:rPr>
              <a:t>Food Policy. </a:t>
            </a:r>
            <a:r>
              <a:rPr lang="en-US" b="1" dirty="0">
                <a:latin typeface="Times New Roman" panose="02020603050405020304" pitchFamily="18" charset="0"/>
                <a:ea typeface="Calibri" panose="020F0502020204030204" pitchFamily="34" charset="0"/>
                <a:cs typeface="Arial" panose="020B0604020202020204" pitchFamily="34" charset="0"/>
              </a:rPr>
              <a:t>49</a:t>
            </a:r>
            <a:r>
              <a:rPr lang="en-US" dirty="0">
                <a:latin typeface="Times New Roman" panose="02020603050405020304" pitchFamily="18" charset="0"/>
                <a:ea typeface="Calibri" panose="020F0502020204030204" pitchFamily="34" charset="0"/>
                <a:cs typeface="Arial" panose="020B0604020202020204" pitchFamily="34" charset="0"/>
              </a:rPr>
              <a:t> (1). Pp. 23-32.</a:t>
            </a:r>
            <a:endParaRPr lang="en-US" sz="2800" dirty="0">
              <a:latin typeface="Calibri" panose="020F0502020204030204" pitchFamily="34" charset="0"/>
              <a:ea typeface="Calibri" panose="020F0502020204030204" pitchFamily="34" charset="0"/>
              <a:cs typeface="Arial" panose="020B0604020202020204" pitchFamily="34" charset="0"/>
            </a:endParaRPr>
          </a:p>
          <a:p>
            <a:pPr lvl="0">
              <a:lnSpc>
                <a:spcPct val="200000"/>
              </a:lnSpc>
              <a:spcBef>
                <a:spcPts val="0"/>
              </a:spcBef>
              <a:spcAft>
                <a:spcPts val="800"/>
              </a:spcAft>
              <a:buFont typeface="+mj-lt"/>
              <a:buAutoNum type="arabicPeriod"/>
            </a:pPr>
            <a:r>
              <a:rPr lang="en-US" dirty="0">
                <a:latin typeface="Times New Roman" panose="02020603050405020304" pitchFamily="18" charset="0"/>
                <a:ea typeface="Calibri" panose="020F0502020204030204" pitchFamily="34" charset="0"/>
                <a:cs typeface="Arial" panose="020B0604020202020204" pitchFamily="34" charset="0"/>
              </a:rPr>
              <a:t>Maryam J .A., (2017) </a:t>
            </a:r>
            <a:r>
              <a:rPr lang="en-US" i="1" dirty="0">
                <a:latin typeface="Times New Roman" panose="02020603050405020304" pitchFamily="18" charset="0"/>
                <a:ea typeface="Calibri" panose="020F0502020204030204" pitchFamily="34" charset="0"/>
                <a:cs typeface="Arial" panose="020B0604020202020204" pitchFamily="34" charset="0"/>
              </a:rPr>
              <a:t>J</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Dairy and Vet Sci. </a:t>
            </a:r>
            <a:r>
              <a:rPr lang="en-US" b="1" dirty="0">
                <a:latin typeface="Times New Roman" panose="02020603050405020304" pitchFamily="18" charset="0"/>
                <a:ea typeface="Calibri" panose="020F0502020204030204" pitchFamily="34" charset="0"/>
                <a:cs typeface="Arial" panose="020B0604020202020204" pitchFamily="34" charset="0"/>
              </a:rPr>
              <a:t>1</a:t>
            </a:r>
            <a:r>
              <a:rPr lang="en-US" dirty="0">
                <a:latin typeface="Times New Roman" panose="02020603050405020304" pitchFamily="18" charset="0"/>
                <a:ea typeface="Calibri" panose="020F0502020204030204" pitchFamily="34" charset="0"/>
                <a:cs typeface="Arial" panose="020B0604020202020204" pitchFamily="34" charset="0"/>
              </a:rPr>
              <a:t>(4): 555566.DOI: 10.19080/ JDVS.2017.01.555566 </a:t>
            </a:r>
            <a:r>
              <a:rPr lang="en-US" dirty="0" smtClean="0">
                <a:latin typeface="Times New Roman" panose="02020603050405020304" pitchFamily="18" charset="0"/>
                <a:ea typeface="Calibri" panose="020F0502020204030204" pitchFamily="34" charset="0"/>
                <a:cs typeface="Arial" panose="020B0604020202020204" pitchFamily="34" charset="0"/>
              </a:rPr>
              <a:t>003.</a:t>
            </a:r>
            <a:endParaRPr lang="en-US" sz="2800" dirty="0" smtClean="0">
              <a:latin typeface="Calibri" panose="020F0502020204030204" pitchFamily="34" charset="0"/>
              <a:ea typeface="Calibri" panose="020F0502020204030204" pitchFamily="34" charset="0"/>
              <a:cs typeface="Arial" panose="020B0604020202020204" pitchFamily="34" charset="0"/>
            </a:endParaRPr>
          </a:p>
          <a:p>
            <a:pPr lvl="0">
              <a:lnSpc>
                <a:spcPct val="200000"/>
              </a:lnSpc>
              <a:spcBef>
                <a:spcPts val="0"/>
              </a:spcBef>
              <a:spcAft>
                <a:spcPts val="800"/>
              </a:spcAft>
              <a:buFont typeface="+mj-lt"/>
              <a:buAutoNum type="arabicPeriod"/>
            </a:pPr>
            <a:r>
              <a:rPr lang="en-US" dirty="0" smtClean="0">
                <a:latin typeface="Times New Roman" panose="02020603050405020304" pitchFamily="18" charset="0"/>
                <a:ea typeface="Calibri" panose="020F0502020204030204" pitchFamily="34" charset="0"/>
              </a:rPr>
              <a:t>National </a:t>
            </a:r>
            <a:r>
              <a:rPr lang="en-US" dirty="0">
                <a:latin typeface="Times New Roman" panose="02020603050405020304" pitchFamily="18" charset="0"/>
                <a:ea typeface="Calibri" panose="020F0502020204030204" pitchFamily="34" charset="0"/>
              </a:rPr>
              <a:t>Center for Biotechnology Information. </a:t>
            </a:r>
            <a:r>
              <a:rPr lang="en-US" dirty="0" err="1">
                <a:latin typeface="Times New Roman" panose="02020603050405020304" pitchFamily="18" charset="0"/>
                <a:ea typeface="Calibri" panose="020F0502020204030204" pitchFamily="34" charset="0"/>
              </a:rPr>
              <a:t>PubChem</a:t>
            </a:r>
            <a:r>
              <a:rPr lang="en-US" dirty="0">
                <a:latin typeface="Times New Roman" panose="02020603050405020304" pitchFamily="18" charset="0"/>
                <a:ea typeface="Calibri" panose="020F0502020204030204" pitchFamily="34" charset="0"/>
              </a:rPr>
              <a:t> Compound Summary for CID 7955, </a:t>
            </a:r>
            <a:r>
              <a:rPr lang="en-US" dirty="0">
                <a:latin typeface="Times New Roman" panose="02020603050405020304" pitchFamily="18" charset="0"/>
                <a:ea typeface="Calibri" panose="020F0502020204030204" pitchFamily="34" charset="0"/>
                <a:cs typeface="Arial" panose="020B0604020202020204" pitchFamily="34" charset="0"/>
              </a:rPr>
              <a:t>Melamine. </a:t>
            </a:r>
            <a:r>
              <a:rPr lang="en-US"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4"/>
              </a:rPr>
              <a:t>https://pubchem.ncbi.nlm.nih.gov/compound/Melamine</a:t>
            </a:r>
            <a:r>
              <a:rPr lang="en-US" dirty="0">
                <a:latin typeface="Times New Roman" panose="02020603050405020304" pitchFamily="18" charset="0"/>
                <a:ea typeface="Calibri" panose="020F0502020204030204" pitchFamily="34" charset="0"/>
                <a:cs typeface="Arial" panose="020B0604020202020204" pitchFamily="34" charset="0"/>
              </a:rPr>
              <a:t>. Accessed Apr. 4, 2021.</a:t>
            </a:r>
            <a:endParaRPr lang="en-US" sz="2800" dirty="0">
              <a:latin typeface="Calibri" panose="020F0502020204030204" pitchFamily="34" charset="0"/>
              <a:ea typeface="Calibri" panose="020F0502020204030204" pitchFamily="34" charset="0"/>
              <a:cs typeface="Arial" panose="020B0604020202020204" pitchFamily="34" charset="0"/>
            </a:endParaRPr>
          </a:p>
          <a:p>
            <a:pPr lvl="0">
              <a:lnSpc>
                <a:spcPct val="200000"/>
              </a:lnSpc>
              <a:spcBef>
                <a:spcPts val="0"/>
              </a:spcBef>
              <a:spcAft>
                <a:spcPts val="800"/>
              </a:spcAft>
              <a:buFont typeface="+mj-lt"/>
              <a:buAutoNum type="arabicPeriod"/>
            </a:pPr>
            <a:endParaRPr lang="en-US" dirty="0"/>
          </a:p>
        </p:txBody>
      </p:sp>
    </p:spTree>
    <p:extLst>
      <p:ext uri="{BB962C8B-B14F-4D97-AF65-F5344CB8AC3E}">
        <p14:creationId xmlns:p14="http://schemas.microsoft.com/office/powerpoint/2010/main" val="3696769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59359" y="180877"/>
            <a:ext cx="10972800" cy="7229788"/>
          </a:xfrm>
        </p:spPr>
        <p:txBody>
          <a:bodyPr>
            <a:normAutofit/>
          </a:bodyPr>
          <a:lstStyle/>
          <a:p>
            <a:pPr marL="0" indent="0">
              <a:lnSpc>
                <a:spcPct val="170000"/>
              </a:lnSpc>
              <a:buNone/>
            </a:pPr>
            <a:r>
              <a:rPr lang="en-US" sz="1600" dirty="0" smtClean="0"/>
              <a:t>6-</a:t>
            </a:r>
            <a:r>
              <a:rPr lang="en-US" sz="1600" dirty="0">
                <a:latin typeface="Times New Roman" panose="02020603050405020304" pitchFamily="18" charset="0"/>
                <a:cs typeface="Arial" panose="020B0604020202020204" pitchFamily="34" charset="0"/>
              </a:rPr>
              <a:t> </a:t>
            </a:r>
            <a:r>
              <a:rPr lang="en-US" sz="1600" dirty="0" err="1" smtClean="0">
                <a:latin typeface="Times New Roman" panose="02020603050405020304" pitchFamily="18" charset="0"/>
                <a:ea typeface="Calibri" panose="020F0502020204030204" pitchFamily="34" charset="0"/>
                <a:cs typeface="Arial" panose="020B0604020202020204" pitchFamily="34" charset="0"/>
              </a:rPr>
              <a:t>Saurabh</a:t>
            </a:r>
            <a:r>
              <a:rPr lang="en-US" sz="1600" dirty="0" smtClean="0">
                <a:latin typeface="Times New Roman" panose="02020603050405020304" pitchFamily="18" charset="0"/>
                <a:ea typeface="Calibri" panose="020F0502020204030204" pitchFamily="34" charset="0"/>
                <a:cs typeface="Arial" panose="020B0604020202020204" pitchFamily="34" charset="0"/>
              </a:rPr>
              <a:t> </a:t>
            </a:r>
            <a:r>
              <a:rPr lang="en-US" sz="1600" dirty="0">
                <a:latin typeface="Times New Roman" panose="02020603050405020304" pitchFamily="18" charset="0"/>
                <a:ea typeface="Calibri" panose="020F0502020204030204" pitchFamily="34" charset="0"/>
                <a:cs typeface="Arial" panose="020B0604020202020204" pitchFamily="34" charset="0"/>
              </a:rPr>
              <a:t>V., </a:t>
            </a:r>
            <a:r>
              <a:rPr lang="en-US" sz="1600" dirty="0" err="1">
                <a:latin typeface="Times New Roman" panose="02020603050405020304" pitchFamily="18" charset="0"/>
                <a:ea typeface="Calibri" panose="020F0502020204030204" pitchFamily="34" charset="0"/>
                <a:cs typeface="Arial" panose="020B0604020202020204" pitchFamily="34" charset="0"/>
              </a:rPr>
              <a:t>Rajender</a:t>
            </a:r>
            <a:r>
              <a:rPr lang="en-US" sz="1600" dirty="0">
                <a:latin typeface="Times New Roman" panose="02020603050405020304" pitchFamily="18" charset="0"/>
                <a:ea typeface="Calibri" panose="020F0502020204030204" pitchFamily="34" charset="0"/>
                <a:cs typeface="Arial" panose="020B0604020202020204" pitchFamily="34" charset="0"/>
              </a:rPr>
              <a:t> K., and Philip P.J., (2014) J. Int. Bus. Stud., 4, 2 , pp. 141-148.</a:t>
            </a:r>
          </a:p>
          <a:p>
            <a:pPr marL="0" indent="0">
              <a:lnSpc>
                <a:spcPct val="17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7- </a:t>
            </a:r>
            <a:r>
              <a:rPr lang="en-US" sz="1600" dirty="0" err="1" smtClean="0">
                <a:latin typeface="Times New Roman" panose="02020603050405020304" pitchFamily="18" charset="0"/>
                <a:ea typeface="Calibri" panose="020F0502020204030204" pitchFamily="34" charset="0"/>
                <a:cs typeface="Arial" panose="020B0604020202020204" pitchFamily="34" charset="0"/>
              </a:rPr>
              <a:t>Melnick</a:t>
            </a:r>
            <a:r>
              <a:rPr lang="en-US" sz="1600" dirty="0" smtClean="0">
                <a:latin typeface="Times New Roman" panose="02020603050405020304" pitchFamily="18" charset="0"/>
                <a:ea typeface="Calibri" panose="020F0502020204030204" pitchFamily="34" charset="0"/>
                <a:cs typeface="Arial" panose="020B0604020202020204" pitchFamily="34" charset="0"/>
              </a:rPr>
              <a:t> </a:t>
            </a:r>
            <a:r>
              <a:rPr lang="en-US" sz="1600" dirty="0">
                <a:latin typeface="Times New Roman" panose="02020603050405020304" pitchFamily="18" charset="0"/>
                <a:ea typeface="Calibri" panose="020F0502020204030204" pitchFamily="34" charset="0"/>
                <a:cs typeface="Arial" panose="020B0604020202020204" pitchFamily="34" charset="0"/>
              </a:rPr>
              <a:t>RL., </a:t>
            </a:r>
            <a:r>
              <a:rPr lang="en-US" sz="1600" dirty="0" err="1">
                <a:latin typeface="Times New Roman" panose="02020603050405020304" pitchFamily="18" charset="0"/>
                <a:ea typeface="Calibri" panose="020F0502020204030204" pitchFamily="34" charset="0"/>
                <a:cs typeface="Arial" panose="020B0604020202020204" pitchFamily="34" charset="0"/>
              </a:rPr>
              <a:t>Boorman</a:t>
            </a:r>
            <a:r>
              <a:rPr lang="en-US" sz="1600" dirty="0">
                <a:latin typeface="Times New Roman" panose="02020603050405020304" pitchFamily="18" charset="0"/>
                <a:ea typeface="Calibri" panose="020F0502020204030204" pitchFamily="34" charset="0"/>
                <a:cs typeface="Arial" panose="020B0604020202020204" pitchFamily="34" charset="0"/>
              </a:rPr>
              <a:t> GA., </a:t>
            </a:r>
            <a:r>
              <a:rPr lang="en-US" sz="1600" dirty="0" err="1">
                <a:latin typeface="Times New Roman" panose="02020603050405020304" pitchFamily="18" charset="0"/>
                <a:ea typeface="Calibri" panose="020F0502020204030204" pitchFamily="34" charset="0"/>
                <a:cs typeface="Arial" panose="020B0604020202020204" pitchFamily="34" charset="0"/>
              </a:rPr>
              <a:t>Haseman</a:t>
            </a:r>
            <a:r>
              <a:rPr lang="en-US" sz="1600" dirty="0">
                <a:latin typeface="Times New Roman" panose="02020603050405020304" pitchFamily="18" charset="0"/>
                <a:ea typeface="Calibri" panose="020F0502020204030204" pitchFamily="34" charset="0"/>
                <a:cs typeface="Arial" panose="020B0604020202020204" pitchFamily="34" charset="0"/>
              </a:rPr>
              <a:t> JK., </a:t>
            </a:r>
            <a:r>
              <a:rPr lang="en-US" sz="1600" dirty="0" err="1">
                <a:latin typeface="Times New Roman" panose="02020603050405020304" pitchFamily="18" charset="0"/>
                <a:ea typeface="Calibri" panose="020F0502020204030204" pitchFamily="34" charset="0"/>
                <a:cs typeface="Arial" panose="020B0604020202020204" pitchFamily="34" charset="0"/>
              </a:rPr>
              <a:t>Montali</a:t>
            </a:r>
            <a:r>
              <a:rPr lang="en-US" sz="1600" dirty="0">
                <a:latin typeface="Times New Roman" panose="02020603050405020304" pitchFamily="18" charset="0"/>
                <a:ea typeface="Calibri" panose="020F0502020204030204" pitchFamily="34" charset="0"/>
                <a:cs typeface="Arial" panose="020B0604020202020204" pitchFamily="34" charset="0"/>
              </a:rPr>
              <a:t> RJ., Huff J. (1984) </a:t>
            </a:r>
            <a:r>
              <a:rPr lang="en-US" sz="1600" dirty="0" err="1">
                <a:latin typeface="Times New Roman" panose="02020603050405020304" pitchFamily="18" charset="0"/>
                <a:ea typeface="Calibri" panose="020F0502020204030204" pitchFamily="34" charset="0"/>
                <a:cs typeface="Arial" panose="020B0604020202020204" pitchFamily="34" charset="0"/>
              </a:rPr>
              <a:t>Toxicol</a:t>
            </a:r>
            <a:r>
              <a:rPr lang="en-US" sz="1600" dirty="0">
                <a:latin typeface="Times New Roman" panose="02020603050405020304" pitchFamily="18" charset="0"/>
                <a:ea typeface="Calibri" panose="020F0502020204030204" pitchFamily="34" charset="0"/>
                <a:cs typeface="Arial" panose="020B0604020202020204" pitchFamily="34" charset="0"/>
              </a:rPr>
              <a:t>. Appl. </a:t>
            </a:r>
            <a:r>
              <a:rPr lang="en-US" sz="1600" dirty="0" err="1">
                <a:latin typeface="Times New Roman" panose="02020603050405020304" pitchFamily="18" charset="0"/>
                <a:ea typeface="Calibri" panose="020F0502020204030204" pitchFamily="34" charset="0"/>
                <a:cs typeface="Arial" panose="020B0604020202020204" pitchFamily="34" charset="0"/>
              </a:rPr>
              <a:t>Pharmacol</a:t>
            </a:r>
            <a:r>
              <a:rPr lang="en-US" sz="1600" dirty="0">
                <a:latin typeface="Times New Roman" panose="02020603050405020304" pitchFamily="18" charset="0"/>
                <a:ea typeface="Calibri" panose="020F0502020204030204" pitchFamily="34" charset="0"/>
                <a:cs typeface="Arial" panose="020B0604020202020204" pitchFamily="34" charset="0"/>
              </a:rPr>
              <a:t>. 72 (2):292-303. </a:t>
            </a:r>
            <a:r>
              <a:rPr lang="en-US" sz="1600" dirty="0" err="1">
                <a:latin typeface="Times New Roman" panose="02020603050405020304" pitchFamily="18" charset="0"/>
                <a:ea typeface="Calibri" panose="020F0502020204030204" pitchFamily="34" charset="0"/>
                <a:cs typeface="Arial" panose="020B0604020202020204" pitchFamily="34" charset="0"/>
              </a:rPr>
              <a:t>doi</a:t>
            </a:r>
            <a:r>
              <a:rPr lang="en-US" sz="1600" dirty="0">
                <a:latin typeface="Times New Roman" panose="02020603050405020304" pitchFamily="18" charset="0"/>
                <a:ea typeface="Calibri" panose="020F0502020204030204" pitchFamily="34" charset="0"/>
                <a:cs typeface="Arial" panose="020B0604020202020204" pitchFamily="34" charset="0"/>
              </a:rPr>
              <a:t>: 10.1016/0041-008x(84)90314-4. PMID: 6695376.</a:t>
            </a:r>
          </a:p>
          <a:p>
            <a:pPr marL="0" indent="0">
              <a:lnSpc>
                <a:spcPct val="17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8- IARC </a:t>
            </a:r>
            <a:r>
              <a:rPr lang="en-US" sz="1600" dirty="0">
                <a:latin typeface="Times New Roman" panose="02020603050405020304" pitchFamily="18" charset="0"/>
                <a:ea typeface="Calibri" panose="020F0502020204030204" pitchFamily="34" charset="0"/>
                <a:cs typeface="Arial" panose="020B0604020202020204" pitchFamily="34" charset="0"/>
              </a:rPr>
              <a:t>(1986) IARC Monographs on the Evaluation of the Carcinogenic Risk of Chemicals to Humans, 39, Some Chemicals Used in Plastics and Elastomers, Lyon, pp. </a:t>
            </a:r>
            <a:r>
              <a:rPr lang="en-US" sz="1600" dirty="0">
                <a:latin typeface="Times New Roman" panose="02020603050405020304" pitchFamily="18" charset="0"/>
                <a:ea typeface="Calibri" panose="020F0502020204030204" pitchFamily="34" charset="0"/>
                <a:cs typeface="Arial" panose="020B0604020202020204" pitchFamily="34" charset="0"/>
              </a:rPr>
              <a:t>333–346.</a:t>
            </a:r>
          </a:p>
          <a:p>
            <a:pPr marL="0" indent="0">
              <a:lnSpc>
                <a:spcPct val="17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9- </a:t>
            </a:r>
            <a:r>
              <a:rPr lang="en-US" sz="1600" dirty="0" err="1" smtClean="0">
                <a:latin typeface="Times New Roman" panose="02020603050405020304" pitchFamily="18" charset="0"/>
                <a:ea typeface="Calibri" panose="020F0502020204030204" pitchFamily="34" charset="0"/>
                <a:cs typeface="Arial" panose="020B0604020202020204" pitchFamily="34" charset="0"/>
              </a:rPr>
              <a:t>Deabes</a:t>
            </a:r>
            <a:r>
              <a:rPr lang="en-US" sz="1600" dirty="0" smtClean="0">
                <a:latin typeface="Times New Roman" panose="02020603050405020304" pitchFamily="18" charset="0"/>
                <a:ea typeface="Calibri" panose="020F0502020204030204" pitchFamily="34" charset="0"/>
                <a:cs typeface="Arial" panose="020B0604020202020204" pitchFamily="34" charset="0"/>
              </a:rPr>
              <a:t> </a:t>
            </a:r>
            <a:r>
              <a:rPr lang="en-US" sz="1600" dirty="0">
                <a:latin typeface="Times New Roman" panose="02020603050405020304" pitchFamily="18" charset="0"/>
                <a:ea typeface="Calibri" panose="020F0502020204030204" pitchFamily="34" charset="0"/>
                <a:cs typeface="Arial" panose="020B0604020202020204" pitchFamily="34" charset="0"/>
              </a:rPr>
              <a:t>MM., and El- Habib R. </a:t>
            </a:r>
            <a:r>
              <a:rPr lang="en-US" sz="1600" dirty="0">
                <a:latin typeface="Times New Roman" panose="02020603050405020304" pitchFamily="18" charset="0"/>
                <a:ea typeface="Calibri" panose="020F0502020204030204" pitchFamily="34" charset="0"/>
                <a:cs typeface="Arial" panose="020B0604020202020204" pitchFamily="34" charset="0"/>
              </a:rPr>
              <a:t>(2012) J. Environ Anal </a:t>
            </a:r>
            <a:r>
              <a:rPr lang="en-US" sz="1600" dirty="0" err="1">
                <a:latin typeface="Times New Roman" panose="02020603050405020304" pitchFamily="18" charset="0"/>
                <a:ea typeface="Calibri" panose="020F0502020204030204" pitchFamily="34" charset="0"/>
                <a:cs typeface="Arial" panose="020B0604020202020204" pitchFamily="34" charset="0"/>
              </a:rPr>
              <a:t>Toxicol</a:t>
            </a:r>
            <a:r>
              <a:rPr lang="en-US" sz="1600" dirty="0">
                <a:latin typeface="Times New Roman" panose="02020603050405020304" pitchFamily="18" charset="0"/>
                <a:ea typeface="Calibri" panose="020F0502020204030204" pitchFamily="34" charset="0"/>
                <a:cs typeface="Arial" panose="020B0604020202020204" pitchFamily="34" charset="0"/>
              </a:rPr>
              <a:t>. 2: 4. DOI: 10.4172/2161-0525.1000137.</a:t>
            </a:r>
          </a:p>
          <a:p>
            <a:pPr marL="0" indent="0">
              <a:lnSpc>
                <a:spcPct val="17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10- </a:t>
            </a:r>
            <a:r>
              <a:rPr lang="en-US" sz="1600" dirty="0" err="1" smtClean="0">
                <a:latin typeface="Times New Roman" panose="02020603050405020304" pitchFamily="18" charset="0"/>
                <a:ea typeface="Calibri" panose="020F0502020204030204" pitchFamily="34" charset="0"/>
                <a:cs typeface="Arial" panose="020B0604020202020204" pitchFamily="34" charset="0"/>
              </a:rPr>
              <a:t>Niraimathi</a:t>
            </a:r>
            <a:r>
              <a:rPr lang="en-US" sz="1600" dirty="0" smtClean="0">
                <a:latin typeface="Times New Roman" panose="02020603050405020304" pitchFamily="18" charset="0"/>
                <a:ea typeface="Calibri" panose="020F0502020204030204" pitchFamily="34" charset="0"/>
                <a:cs typeface="Arial" panose="020B0604020202020204" pitchFamily="34" charset="0"/>
              </a:rPr>
              <a:t> </a:t>
            </a:r>
            <a:r>
              <a:rPr lang="en-US" sz="1600" dirty="0">
                <a:latin typeface="Times New Roman" panose="02020603050405020304" pitchFamily="18" charset="0"/>
                <a:ea typeface="Calibri" panose="020F0502020204030204" pitchFamily="34" charset="0"/>
                <a:cs typeface="Arial" panose="020B0604020202020204" pitchFamily="34" charset="0"/>
              </a:rPr>
              <a:t>V., Suresh JA., and </a:t>
            </a:r>
            <a:r>
              <a:rPr lang="en-US" sz="1600" dirty="0" err="1">
                <a:latin typeface="Times New Roman" panose="02020603050405020304" pitchFamily="18" charset="0"/>
                <a:ea typeface="Calibri" panose="020F0502020204030204" pitchFamily="34" charset="0"/>
                <a:cs typeface="Arial" panose="020B0604020202020204" pitchFamily="34" charset="0"/>
              </a:rPr>
              <a:t>Ananthakumar</a:t>
            </a:r>
            <a:r>
              <a:rPr lang="en-US" sz="1600" dirty="0">
                <a:latin typeface="Times New Roman" panose="02020603050405020304" pitchFamily="18" charset="0"/>
                <a:ea typeface="Calibri" panose="020F0502020204030204" pitchFamily="34" charset="0"/>
                <a:cs typeface="Arial" panose="020B0604020202020204" pitchFamily="34" charset="0"/>
              </a:rPr>
              <a:t> T., (2015) IAJPR. 5 (1): 271-276.</a:t>
            </a:r>
          </a:p>
          <a:p>
            <a:pPr marL="0" indent="0">
              <a:lnSpc>
                <a:spcPct val="17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11- </a:t>
            </a:r>
            <a:r>
              <a:rPr lang="en-US" sz="1600" dirty="0" err="1" smtClean="0">
                <a:latin typeface="Times New Roman" panose="02020603050405020304" pitchFamily="18" charset="0"/>
                <a:ea typeface="Calibri" panose="020F0502020204030204" pitchFamily="34" charset="0"/>
                <a:cs typeface="Arial" panose="020B0604020202020204" pitchFamily="34" charset="0"/>
              </a:rPr>
              <a:t>Ananthakumar</a:t>
            </a:r>
            <a:r>
              <a:rPr lang="en-US" sz="1600" dirty="0" smtClean="0">
                <a:latin typeface="Times New Roman" panose="02020603050405020304" pitchFamily="18" charset="0"/>
                <a:ea typeface="Calibri" panose="020F0502020204030204" pitchFamily="34" charset="0"/>
                <a:cs typeface="Arial" panose="020B0604020202020204" pitchFamily="34" charset="0"/>
              </a:rPr>
              <a:t> </a:t>
            </a:r>
            <a:r>
              <a:rPr lang="en-US" sz="1600" dirty="0">
                <a:latin typeface="Times New Roman" panose="02020603050405020304" pitchFamily="18" charset="0"/>
                <a:ea typeface="Calibri" panose="020F0502020204030204" pitchFamily="34" charset="0"/>
                <a:cs typeface="Arial" panose="020B0604020202020204" pitchFamily="34" charset="0"/>
              </a:rPr>
              <a:t>T., Jerad Suresh A., </a:t>
            </a:r>
            <a:r>
              <a:rPr lang="en-US" sz="1600" dirty="0" err="1">
                <a:latin typeface="Times New Roman" panose="02020603050405020304" pitchFamily="18" charset="0"/>
                <a:ea typeface="Calibri" panose="020F0502020204030204" pitchFamily="34" charset="0"/>
                <a:cs typeface="Arial" panose="020B0604020202020204" pitchFamily="34" charset="0"/>
              </a:rPr>
              <a:t>Niramathi</a:t>
            </a:r>
            <a:r>
              <a:rPr lang="en-US" sz="1600" dirty="0">
                <a:latin typeface="Times New Roman" panose="02020603050405020304" pitchFamily="18" charset="0"/>
                <a:ea typeface="Calibri" panose="020F0502020204030204" pitchFamily="34" charset="0"/>
                <a:cs typeface="Arial" panose="020B0604020202020204" pitchFamily="34" charset="0"/>
              </a:rPr>
              <a:t> V., (2015) IJPPR Human. 2 (4): 122-128.</a:t>
            </a:r>
          </a:p>
          <a:p>
            <a:pPr marL="0" indent="0">
              <a:lnSpc>
                <a:spcPct val="17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12- </a:t>
            </a:r>
            <a:r>
              <a:rPr lang="en-US" sz="1600" dirty="0" err="1" smtClean="0">
                <a:latin typeface="Times New Roman" panose="02020603050405020304" pitchFamily="18" charset="0"/>
                <a:ea typeface="Calibri" panose="020F0502020204030204" pitchFamily="34" charset="0"/>
                <a:cs typeface="Arial" panose="020B0604020202020204" pitchFamily="34" charset="0"/>
              </a:rPr>
              <a:t>Javad</a:t>
            </a:r>
            <a:r>
              <a:rPr lang="en-US" sz="1600" dirty="0" smtClean="0">
                <a:latin typeface="Times New Roman" panose="02020603050405020304" pitchFamily="18" charset="0"/>
                <a:ea typeface="Calibri" panose="020F0502020204030204" pitchFamily="34" charset="0"/>
                <a:cs typeface="Arial" panose="020B0604020202020204" pitchFamily="34" charset="0"/>
              </a:rPr>
              <a:t> </a:t>
            </a:r>
            <a:r>
              <a:rPr lang="en-US" sz="1600" dirty="0">
                <a:latin typeface="Times New Roman" panose="02020603050405020304" pitchFamily="18" charset="0"/>
                <a:ea typeface="Calibri" panose="020F0502020204030204" pitchFamily="34" charset="0"/>
                <a:cs typeface="Arial" panose="020B0604020202020204" pitchFamily="34" charset="0"/>
              </a:rPr>
              <a:t>M., </a:t>
            </a:r>
            <a:r>
              <a:rPr lang="en-US" sz="1600" dirty="0" err="1">
                <a:latin typeface="Times New Roman" panose="02020603050405020304" pitchFamily="18" charset="0"/>
                <a:ea typeface="Calibri" panose="020F0502020204030204" pitchFamily="34" charset="0"/>
                <a:cs typeface="Arial" panose="020B0604020202020204" pitchFamily="34" charset="0"/>
              </a:rPr>
              <a:t>Firouzeh</a:t>
            </a:r>
            <a:r>
              <a:rPr lang="en-US" sz="1600" dirty="0">
                <a:latin typeface="Times New Roman" panose="02020603050405020304" pitchFamily="18" charset="0"/>
                <a:ea typeface="Calibri" panose="020F0502020204030204" pitchFamily="34" charset="0"/>
                <a:cs typeface="Arial" panose="020B0604020202020204" pitchFamily="34" charset="0"/>
              </a:rPr>
              <a:t> N., Jamal Y., </a:t>
            </a:r>
            <a:r>
              <a:rPr lang="en-US" sz="1600" dirty="0" err="1">
                <a:latin typeface="Times New Roman" panose="02020603050405020304" pitchFamily="18" charset="0"/>
                <a:ea typeface="Calibri" panose="020F0502020204030204" pitchFamily="34" charset="0"/>
                <a:cs typeface="Arial" panose="020B0604020202020204" pitchFamily="34" charset="0"/>
              </a:rPr>
              <a:t>Roya</a:t>
            </a:r>
            <a:r>
              <a:rPr lang="en-US" sz="1600" dirty="0">
                <a:latin typeface="Times New Roman" panose="02020603050405020304" pitchFamily="18" charset="0"/>
                <a:ea typeface="Calibri" panose="020F0502020204030204" pitchFamily="34" charset="0"/>
                <a:cs typeface="Arial" panose="020B0604020202020204" pitchFamily="34" charset="0"/>
              </a:rPr>
              <a:t> K., and Mir-</a:t>
            </a:r>
            <a:r>
              <a:rPr lang="en-US" sz="1600" dirty="0" err="1">
                <a:latin typeface="Times New Roman" panose="02020603050405020304" pitchFamily="18" charset="0"/>
                <a:ea typeface="Calibri" panose="020F0502020204030204" pitchFamily="34" charset="0"/>
                <a:cs typeface="Arial" panose="020B0604020202020204" pitchFamily="34" charset="0"/>
              </a:rPr>
              <a:t>jamal</a:t>
            </a:r>
            <a:r>
              <a:rPr lang="en-US" sz="1600" dirty="0">
                <a:latin typeface="Times New Roman" panose="02020603050405020304" pitchFamily="18" charset="0"/>
                <a:ea typeface="Calibri" panose="020F0502020204030204" pitchFamily="34" charset="0"/>
                <a:cs typeface="Arial" panose="020B0604020202020204" pitchFamily="34" charset="0"/>
              </a:rPr>
              <a:t> H., (2018) Iranian journal of pharmaceutical research. 17 (2):563-570.</a:t>
            </a:r>
          </a:p>
          <a:p>
            <a:pPr marL="0" indent="0">
              <a:lnSpc>
                <a:spcPct val="17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13- </a:t>
            </a:r>
            <a:r>
              <a:rPr lang="en-US" sz="1600" dirty="0" err="1" smtClean="0">
                <a:latin typeface="Times New Roman" panose="02020603050405020304" pitchFamily="18" charset="0"/>
                <a:ea typeface="Calibri" panose="020F0502020204030204" pitchFamily="34" charset="0"/>
                <a:cs typeface="Arial" panose="020B0604020202020204" pitchFamily="34" charset="0"/>
              </a:rPr>
              <a:t>Poorjafari</a:t>
            </a:r>
            <a:r>
              <a:rPr lang="en-US" sz="1600" dirty="0" smtClean="0">
                <a:latin typeface="Times New Roman" panose="02020603050405020304" pitchFamily="18" charset="0"/>
                <a:ea typeface="Calibri" panose="020F0502020204030204" pitchFamily="34" charset="0"/>
                <a:cs typeface="Arial" panose="020B0604020202020204" pitchFamily="34" charset="0"/>
              </a:rPr>
              <a:t> </a:t>
            </a:r>
            <a:r>
              <a:rPr lang="en-US" sz="1600" dirty="0">
                <a:latin typeface="Times New Roman" panose="02020603050405020304" pitchFamily="18" charset="0"/>
                <a:ea typeface="Calibri" panose="020F0502020204030204" pitchFamily="34" charset="0"/>
                <a:cs typeface="Arial" panose="020B0604020202020204" pitchFamily="34" charset="0"/>
              </a:rPr>
              <a:t>N., </a:t>
            </a:r>
            <a:r>
              <a:rPr lang="en-US" sz="1600" dirty="0" err="1">
                <a:latin typeface="Times New Roman" panose="02020603050405020304" pitchFamily="18" charset="0"/>
                <a:ea typeface="Calibri" panose="020F0502020204030204" pitchFamily="34" charset="0"/>
                <a:cs typeface="Arial" panose="020B0604020202020204" pitchFamily="34" charset="0"/>
              </a:rPr>
              <a:t>Zamani</a:t>
            </a:r>
            <a:r>
              <a:rPr lang="en-US" sz="1600" dirty="0">
                <a:latin typeface="Times New Roman" panose="02020603050405020304" pitchFamily="18" charset="0"/>
                <a:ea typeface="Calibri" panose="020F0502020204030204" pitchFamily="34" charset="0"/>
                <a:cs typeface="Arial" panose="020B0604020202020204" pitchFamily="34" charset="0"/>
              </a:rPr>
              <a:t> A., </a:t>
            </a:r>
            <a:r>
              <a:rPr lang="en-US" sz="1600" dirty="0" err="1">
                <a:latin typeface="Times New Roman" panose="02020603050405020304" pitchFamily="18" charset="0"/>
                <a:ea typeface="Calibri" panose="020F0502020204030204" pitchFamily="34" charset="0"/>
                <a:cs typeface="Arial" panose="020B0604020202020204" pitchFamily="34" charset="0"/>
              </a:rPr>
              <a:t>Mohseni</a:t>
            </a:r>
            <a:r>
              <a:rPr lang="en-US" sz="1600" dirty="0">
                <a:latin typeface="Times New Roman" panose="02020603050405020304" pitchFamily="18" charset="0"/>
                <a:ea typeface="Calibri" panose="020F0502020204030204" pitchFamily="34" charset="0"/>
                <a:cs typeface="Arial" panose="020B0604020202020204" pitchFamily="34" charset="0"/>
              </a:rPr>
              <a:t> M., and </a:t>
            </a:r>
            <a:r>
              <a:rPr lang="en-US" sz="1600" dirty="0" err="1">
                <a:latin typeface="Times New Roman" panose="02020603050405020304" pitchFamily="18" charset="0"/>
                <a:ea typeface="Calibri" panose="020F0502020204030204" pitchFamily="34" charset="0"/>
                <a:cs typeface="Arial" panose="020B0604020202020204" pitchFamily="34" charset="0"/>
              </a:rPr>
              <a:t>Parizanganeh</a:t>
            </a:r>
            <a:r>
              <a:rPr lang="en-US" sz="1600" dirty="0">
                <a:latin typeface="Times New Roman" panose="02020603050405020304" pitchFamily="18" charset="0"/>
                <a:ea typeface="Calibri" panose="020F0502020204030204" pitchFamily="34" charset="0"/>
                <a:cs typeface="Arial" panose="020B0604020202020204" pitchFamily="34" charset="0"/>
              </a:rPr>
              <a:t> A., (2015) IJEST. 12 (3): 1003-1010.</a:t>
            </a:r>
          </a:p>
          <a:p>
            <a:pPr marL="0" indent="0">
              <a:lnSpc>
                <a:spcPct val="17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14- WHO </a:t>
            </a:r>
            <a:r>
              <a:rPr lang="en-US" sz="1600" dirty="0">
                <a:latin typeface="Times New Roman" panose="02020603050405020304" pitchFamily="18" charset="0"/>
                <a:ea typeface="Calibri" panose="020F0502020204030204" pitchFamily="34" charset="0"/>
                <a:cs typeface="Arial" panose="020B0604020202020204" pitchFamily="34" charset="0"/>
              </a:rPr>
              <a:t>(2009) Background Paper on Occurrence of Melamine in Foods and Feed Prepared for the WHO Expert Meeting on Toxicological and Health Aspects of Melamine and </a:t>
            </a:r>
            <a:r>
              <a:rPr lang="en-US" sz="1600" dirty="0" err="1">
                <a:latin typeface="Times New Roman" panose="02020603050405020304" pitchFamily="18" charset="0"/>
                <a:ea typeface="Calibri" panose="020F0502020204030204" pitchFamily="34" charset="0"/>
                <a:cs typeface="Arial" panose="020B0604020202020204" pitchFamily="34" charset="0"/>
              </a:rPr>
              <a:t>Cyanuric</a:t>
            </a:r>
            <a:r>
              <a:rPr lang="en-US" sz="1600" dirty="0">
                <a:latin typeface="Times New Roman" panose="02020603050405020304" pitchFamily="18" charset="0"/>
                <a:ea typeface="Calibri" panose="020F0502020204030204" pitchFamily="34" charset="0"/>
                <a:cs typeface="Arial" panose="020B0604020202020204" pitchFamily="34" charset="0"/>
              </a:rPr>
              <a:t> Acid, World Health </a:t>
            </a:r>
            <a:r>
              <a:rPr lang="en-US" sz="1600" dirty="0" err="1">
                <a:latin typeface="Times New Roman" panose="02020603050405020304" pitchFamily="18" charset="0"/>
                <a:ea typeface="Calibri" panose="020F0502020204030204" pitchFamily="34" charset="0"/>
                <a:cs typeface="Arial" panose="020B0604020202020204" pitchFamily="34" charset="0"/>
              </a:rPr>
              <a:t>Organisations</a:t>
            </a:r>
            <a:r>
              <a:rPr lang="en-US" sz="1600" dirty="0">
                <a:latin typeface="Times New Roman" panose="02020603050405020304" pitchFamily="18" charset="0"/>
                <a:ea typeface="Calibri" panose="020F0502020204030204" pitchFamily="34" charset="0"/>
                <a:cs typeface="Arial" panose="020B0604020202020204" pitchFamily="34" charset="0"/>
              </a:rPr>
              <a:t>, Canada, pp. 1-45.</a:t>
            </a:r>
          </a:p>
          <a:p>
            <a:pPr marL="0" indent="0">
              <a:lnSpc>
                <a:spcPct val="17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15- </a:t>
            </a:r>
            <a:r>
              <a:rPr lang="en-US" sz="1600" dirty="0" err="1" smtClean="0">
                <a:latin typeface="Times New Roman" panose="02020603050405020304" pitchFamily="18" charset="0"/>
                <a:ea typeface="Calibri" panose="020F0502020204030204" pitchFamily="34" charset="0"/>
                <a:cs typeface="Arial" panose="020B0604020202020204" pitchFamily="34" charset="0"/>
              </a:rPr>
              <a:t>Xu</a:t>
            </a:r>
            <a:r>
              <a:rPr lang="en-US" sz="1600" dirty="0">
                <a:latin typeface="Times New Roman" panose="02020603050405020304" pitchFamily="18" charset="0"/>
                <a:ea typeface="Calibri" panose="020F0502020204030204" pitchFamily="34" charset="0"/>
                <a:cs typeface="Arial" panose="020B0604020202020204" pitchFamily="34" charset="0"/>
              </a:rPr>
              <a:t>, X.; Zhang, X.; Abbas, S.; </a:t>
            </a:r>
            <a:r>
              <a:rPr lang="en-US" sz="1600" dirty="0" err="1">
                <a:latin typeface="Times New Roman" panose="02020603050405020304" pitchFamily="18" charset="0"/>
                <a:ea typeface="Calibri" panose="020F0502020204030204" pitchFamily="34" charset="0"/>
                <a:cs typeface="Arial" panose="020B0604020202020204" pitchFamily="34" charset="0"/>
              </a:rPr>
              <a:t>Karangwa</a:t>
            </a:r>
            <a:r>
              <a:rPr lang="en-US" sz="1600" dirty="0">
                <a:latin typeface="Times New Roman" panose="02020603050405020304" pitchFamily="18" charset="0"/>
                <a:ea typeface="Calibri" panose="020F0502020204030204" pitchFamily="34" charset="0"/>
                <a:cs typeface="Arial" panose="020B0604020202020204" pitchFamily="34" charset="0"/>
              </a:rPr>
              <a:t>, E.; </a:t>
            </a:r>
            <a:r>
              <a:rPr lang="en-US" sz="1600" dirty="0" err="1">
                <a:latin typeface="Times New Roman" panose="02020603050405020304" pitchFamily="18" charset="0"/>
                <a:ea typeface="Calibri" panose="020F0502020204030204" pitchFamily="34" charset="0"/>
                <a:cs typeface="Arial" panose="020B0604020202020204" pitchFamily="34" charset="0"/>
              </a:rPr>
              <a:t>Duhoranimana</a:t>
            </a:r>
            <a:r>
              <a:rPr lang="en-US" sz="1600" dirty="0">
                <a:latin typeface="Times New Roman" panose="02020603050405020304" pitchFamily="18" charset="0"/>
                <a:ea typeface="Calibri" panose="020F0502020204030204" pitchFamily="34" charset="0"/>
                <a:cs typeface="Arial" panose="020B0604020202020204" pitchFamily="34" charset="0"/>
              </a:rPr>
              <a:t>, E.; </a:t>
            </a:r>
            <a:r>
              <a:rPr lang="en-US" sz="1600" dirty="0" err="1">
                <a:latin typeface="Times New Roman" panose="02020603050405020304" pitchFamily="18" charset="0"/>
                <a:ea typeface="Calibri" panose="020F0502020204030204" pitchFamily="34" charset="0"/>
                <a:cs typeface="Arial" panose="020B0604020202020204" pitchFamily="34" charset="0"/>
              </a:rPr>
              <a:t>Peng</a:t>
            </a:r>
            <a:r>
              <a:rPr lang="en-US" sz="1600" dirty="0">
                <a:latin typeface="Times New Roman" panose="02020603050405020304" pitchFamily="18" charset="0"/>
                <a:ea typeface="Calibri" panose="020F0502020204030204" pitchFamily="34" charset="0"/>
                <a:cs typeface="Arial" panose="020B0604020202020204" pitchFamily="34" charset="0"/>
              </a:rPr>
              <a:t>, F.; and </a:t>
            </a:r>
            <a:r>
              <a:rPr lang="en-US" sz="1600" dirty="0" err="1">
                <a:latin typeface="Times New Roman" panose="02020603050405020304" pitchFamily="18" charset="0"/>
                <a:ea typeface="Calibri" panose="020F0502020204030204" pitchFamily="34" charset="0"/>
                <a:cs typeface="Arial" panose="020B0604020202020204" pitchFamily="34" charset="0"/>
              </a:rPr>
              <a:t>Shu</a:t>
            </a:r>
            <a:r>
              <a:rPr lang="en-US" sz="1600" dirty="0">
                <a:latin typeface="Times New Roman" panose="02020603050405020304" pitchFamily="18" charset="0"/>
                <a:ea typeface="Calibri" panose="020F0502020204030204" pitchFamily="34" charset="0"/>
                <a:cs typeface="Arial" panose="020B0604020202020204" pitchFamily="34" charset="0"/>
              </a:rPr>
              <a:t>, P., (2015) Method validation and occurrence. Food Control. 57, 89–95.</a:t>
            </a:r>
          </a:p>
          <a:p>
            <a:pPr marL="0" indent="0">
              <a:lnSpc>
                <a:spcPct val="170000"/>
              </a:lnSpc>
              <a:buNone/>
            </a:pPr>
            <a:endParaRPr lang="en-US" sz="1600" dirty="0"/>
          </a:p>
        </p:txBody>
      </p:sp>
    </p:spTree>
    <p:extLst>
      <p:ext uri="{BB962C8B-B14F-4D97-AF65-F5344CB8AC3E}">
        <p14:creationId xmlns:p14="http://schemas.microsoft.com/office/powerpoint/2010/main" val="30698134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78131"/>
            <a:ext cx="10972800" cy="4221163"/>
          </a:xfrm>
        </p:spPr>
        <p:txBody>
          <a:bodyPr>
            <a:noAutofit/>
          </a:bodyPr>
          <a:lstStyle/>
          <a:p>
            <a:pPr marL="0" indent="0">
              <a:lnSpc>
                <a:spcPct val="150000"/>
              </a:lnSpc>
              <a:buNone/>
            </a:pPr>
            <a:r>
              <a:rPr lang="en-US" sz="1600" dirty="0">
                <a:latin typeface="Times New Roman" panose="02020603050405020304" pitchFamily="18" charset="0"/>
                <a:ea typeface="Calibri" panose="020F0502020204030204" pitchFamily="34" charset="0"/>
                <a:cs typeface="Arial" panose="020B0604020202020204" pitchFamily="34" charset="0"/>
              </a:rPr>
              <a:t>16- </a:t>
            </a:r>
            <a:r>
              <a:rPr lang="en-US" sz="1600" dirty="0" err="1">
                <a:latin typeface="Times New Roman" panose="02020603050405020304" pitchFamily="18" charset="0"/>
                <a:ea typeface="Calibri" panose="020F0502020204030204" pitchFamily="34" charset="0"/>
                <a:cs typeface="Arial" panose="020B0604020202020204" pitchFamily="34" charset="0"/>
              </a:rPr>
              <a:t>Xu</a:t>
            </a:r>
            <a:r>
              <a:rPr lang="en-US" sz="1600" dirty="0">
                <a:latin typeface="Times New Roman" panose="02020603050405020304" pitchFamily="18" charset="0"/>
                <a:ea typeface="Calibri" panose="020F0502020204030204" pitchFamily="34" charset="0"/>
                <a:cs typeface="Arial" panose="020B0604020202020204" pitchFamily="34" charset="0"/>
              </a:rPr>
              <a:t>, X.-m.; </a:t>
            </a:r>
            <a:r>
              <a:rPr lang="en-US" sz="1600" dirty="0" err="1">
                <a:latin typeface="Times New Roman" panose="02020603050405020304" pitchFamily="18" charset="0"/>
                <a:ea typeface="Calibri" panose="020F0502020204030204" pitchFamily="34" charset="0"/>
                <a:cs typeface="Arial" panose="020B0604020202020204" pitchFamily="34" charset="0"/>
              </a:rPr>
              <a:t>Ren</a:t>
            </a:r>
            <a:r>
              <a:rPr lang="en-US" sz="1600" dirty="0">
                <a:latin typeface="Times New Roman" panose="02020603050405020304" pitchFamily="18" charset="0"/>
                <a:ea typeface="Calibri" panose="020F0502020204030204" pitchFamily="34" charset="0"/>
                <a:cs typeface="Arial" panose="020B0604020202020204" pitchFamily="34" charset="0"/>
              </a:rPr>
              <a:t>, Y.-p.; Zhu, Y.; </a:t>
            </a:r>
            <a:r>
              <a:rPr lang="en-US" sz="1600" dirty="0" err="1">
                <a:latin typeface="Times New Roman" panose="02020603050405020304" pitchFamily="18" charset="0"/>
                <a:ea typeface="Calibri" panose="020F0502020204030204" pitchFamily="34" charset="0"/>
                <a:cs typeface="Arial" panose="020B0604020202020204" pitchFamily="34" charset="0"/>
              </a:rPr>
              <a:t>Cai</a:t>
            </a:r>
            <a:r>
              <a:rPr lang="en-US" sz="1600" dirty="0">
                <a:latin typeface="Times New Roman" panose="02020603050405020304" pitchFamily="18" charset="0"/>
                <a:ea typeface="Calibri" panose="020F0502020204030204" pitchFamily="34" charset="0"/>
                <a:cs typeface="Arial" panose="020B0604020202020204" pitchFamily="34" charset="0"/>
              </a:rPr>
              <a:t>, Z.-x.; Han, J.-l.; Huang, B.-f.;  and Zhu, Y., (2009) Anal. </a:t>
            </a:r>
            <a:r>
              <a:rPr lang="en-US" sz="1600" dirty="0" err="1">
                <a:latin typeface="Times New Roman" panose="02020603050405020304" pitchFamily="18" charset="0"/>
                <a:ea typeface="Calibri" panose="020F0502020204030204" pitchFamily="34" charset="0"/>
                <a:cs typeface="Arial" panose="020B0604020202020204" pitchFamily="34" charset="0"/>
              </a:rPr>
              <a:t>Chim</a:t>
            </a:r>
            <a:r>
              <a:rPr lang="en-US" sz="1600" dirty="0">
                <a:latin typeface="Times New Roman" panose="02020603050405020304" pitchFamily="18" charset="0"/>
                <a:ea typeface="Calibri" panose="020F0502020204030204" pitchFamily="34" charset="0"/>
                <a:cs typeface="Arial" panose="020B0604020202020204" pitchFamily="34" charset="0"/>
              </a:rPr>
              <a:t>. </a:t>
            </a:r>
            <a:r>
              <a:rPr lang="en-US" sz="1600" dirty="0" err="1">
                <a:latin typeface="Times New Roman" panose="02020603050405020304" pitchFamily="18" charset="0"/>
                <a:ea typeface="Calibri" panose="020F0502020204030204" pitchFamily="34" charset="0"/>
                <a:cs typeface="Arial" panose="020B0604020202020204" pitchFamily="34" charset="0"/>
              </a:rPr>
              <a:t>Acta</a:t>
            </a:r>
            <a:r>
              <a:rPr lang="en-US" sz="1600" dirty="0">
                <a:latin typeface="Times New Roman" panose="02020603050405020304" pitchFamily="18" charset="0"/>
                <a:ea typeface="Calibri" panose="020F0502020204030204" pitchFamily="34" charset="0"/>
                <a:cs typeface="Arial" panose="020B0604020202020204" pitchFamily="34" charset="0"/>
              </a:rPr>
              <a:t>. 650, 39–43.</a:t>
            </a:r>
          </a:p>
          <a:p>
            <a:pPr marL="0" indent="0">
              <a:lnSpc>
                <a:spcPct val="15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17- Li</a:t>
            </a:r>
            <a:r>
              <a:rPr lang="en-US" sz="1600" dirty="0">
                <a:latin typeface="Times New Roman" panose="02020603050405020304" pitchFamily="18" charset="0"/>
                <a:ea typeface="Calibri" panose="020F0502020204030204" pitchFamily="34" charset="0"/>
                <a:cs typeface="Arial" panose="020B0604020202020204" pitchFamily="34" charset="0"/>
              </a:rPr>
              <a:t>, J.; Qi, H.-Y.; and Shi, Y.P., (2009) J. </a:t>
            </a:r>
            <a:r>
              <a:rPr lang="en-US" sz="1600" dirty="0" err="1">
                <a:latin typeface="Times New Roman" panose="02020603050405020304" pitchFamily="18" charset="0"/>
                <a:ea typeface="Calibri" panose="020F0502020204030204" pitchFamily="34" charset="0"/>
                <a:cs typeface="Arial" panose="020B0604020202020204" pitchFamily="34" charset="0"/>
              </a:rPr>
              <a:t>Chromatogr</a:t>
            </a:r>
            <a:r>
              <a:rPr lang="en-US" sz="1600" dirty="0">
                <a:latin typeface="Times New Roman" panose="02020603050405020304" pitchFamily="18" charset="0"/>
                <a:ea typeface="Calibri" panose="020F0502020204030204" pitchFamily="34" charset="0"/>
                <a:cs typeface="Arial" panose="020B0604020202020204" pitchFamily="34" charset="0"/>
              </a:rPr>
              <a:t>. A. 1216, 5467–5471.</a:t>
            </a:r>
          </a:p>
          <a:p>
            <a:pPr marL="0" indent="0">
              <a:lnSpc>
                <a:spcPct val="15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18- Li</a:t>
            </a:r>
            <a:r>
              <a:rPr lang="en-US" sz="1600" dirty="0">
                <a:latin typeface="Times New Roman" panose="02020603050405020304" pitchFamily="18" charset="0"/>
                <a:ea typeface="Calibri" panose="020F0502020204030204" pitchFamily="34" charset="0"/>
                <a:cs typeface="Arial" panose="020B0604020202020204" pitchFamily="34" charset="0"/>
              </a:rPr>
              <a:t>, M.; Zhang, L.; </a:t>
            </a:r>
            <a:r>
              <a:rPr lang="en-US" sz="1600" dirty="0" err="1">
                <a:latin typeface="Times New Roman" panose="02020603050405020304" pitchFamily="18" charset="0"/>
                <a:ea typeface="Calibri" panose="020F0502020204030204" pitchFamily="34" charset="0"/>
                <a:cs typeface="Arial" panose="020B0604020202020204" pitchFamily="34" charset="0"/>
              </a:rPr>
              <a:t>Meng</a:t>
            </a:r>
            <a:r>
              <a:rPr lang="en-US" sz="1600" dirty="0">
                <a:latin typeface="Times New Roman" panose="02020603050405020304" pitchFamily="18" charset="0"/>
                <a:ea typeface="Calibri" panose="020F0502020204030204" pitchFamily="34" charset="0"/>
                <a:cs typeface="Arial" panose="020B0604020202020204" pitchFamily="34" charset="0"/>
              </a:rPr>
              <a:t>, Z.; Wang, Z.; and Wu, H., (2010) J. </a:t>
            </a:r>
            <a:r>
              <a:rPr lang="en-US" sz="1600" dirty="0" err="1">
                <a:latin typeface="Times New Roman" panose="02020603050405020304" pitchFamily="18" charset="0"/>
                <a:ea typeface="Calibri" panose="020F0502020204030204" pitchFamily="34" charset="0"/>
                <a:cs typeface="Arial" panose="020B0604020202020204" pitchFamily="34" charset="0"/>
              </a:rPr>
              <a:t>Chromatogr</a:t>
            </a:r>
            <a:r>
              <a:rPr lang="en-US" sz="1600" dirty="0">
                <a:latin typeface="Times New Roman" panose="02020603050405020304" pitchFamily="18" charset="0"/>
                <a:ea typeface="Calibri" panose="020F0502020204030204" pitchFamily="34" charset="0"/>
                <a:cs typeface="Arial" panose="020B0604020202020204" pitchFamily="34" charset="0"/>
              </a:rPr>
              <a:t>. B. 878, 2333–2338.</a:t>
            </a:r>
          </a:p>
          <a:p>
            <a:pPr marL="0" indent="0">
              <a:lnSpc>
                <a:spcPct val="15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19- Pan</a:t>
            </a:r>
            <a:r>
              <a:rPr lang="en-US" sz="1600" dirty="0">
                <a:latin typeface="Times New Roman" panose="02020603050405020304" pitchFamily="18" charset="0"/>
                <a:ea typeface="Calibri" panose="020F0502020204030204" pitchFamily="34" charset="0"/>
                <a:cs typeface="Arial" panose="020B0604020202020204" pitchFamily="34" charset="0"/>
              </a:rPr>
              <a:t>, X.D.; Wu, </a:t>
            </a:r>
            <a:r>
              <a:rPr lang="en-US" sz="1600" dirty="0" err="1">
                <a:latin typeface="Times New Roman" panose="02020603050405020304" pitchFamily="18" charset="0"/>
                <a:ea typeface="Calibri" panose="020F0502020204030204" pitchFamily="34" charset="0"/>
                <a:cs typeface="Arial" panose="020B0604020202020204" pitchFamily="34" charset="0"/>
              </a:rPr>
              <a:t>P.g</a:t>
            </a:r>
            <a:r>
              <a:rPr lang="en-US" sz="1600" dirty="0">
                <a:latin typeface="Times New Roman" panose="02020603050405020304" pitchFamily="18" charset="0"/>
                <a:ea typeface="Calibri" panose="020F0502020204030204" pitchFamily="34" charset="0"/>
                <a:cs typeface="Arial" panose="020B0604020202020204" pitchFamily="34" charset="0"/>
              </a:rPr>
              <a:t>.; Yang, D.J.; Wang, L.Y.; </a:t>
            </a:r>
            <a:r>
              <a:rPr lang="en-US" sz="1600" dirty="0" err="1">
                <a:latin typeface="Times New Roman" panose="02020603050405020304" pitchFamily="18" charset="0"/>
                <a:ea typeface="Calibri" panose="020F0502020204030204" pitchFamily="34" charset="0"/>
                <a:cs typeface="Arial" panose="020B0604020202020204" pitchFamily="34" charset="0"/>
              </a:rPr>
              <a:t>Shen</a:t>
            </a:r>
            <a:r>
              <a:rPr lang="en-US" sz="1600" dirty="0">
                <a:latin typeface="Times New Roman" panose="02020603050405020304" pitchFamily="18" charset="0"/>
                <a:ea typeface="Calibri" panose="020F0502020204030204" pitchFamily="34" charset="0"/>
                <a:cs typeface="Arial" panose="020B0604020202020204" pitchFamily="34" charset="0"/>
              </a:rPr>
              <a:t>, X.H., and Zhu, C.Y., (2013) Food Control. 30, 545–548.</a:t>
            </a:r>
          </a:p>
          <a:p>
            <a:pPr marL="0" indent="0">
              <a:lnSpc>
                <a:spcPct val="15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20- </a:t>
            </a:r>
            <a:r>
              <a:rPr lang="en-US" sz="1600" dirty="0" err="1" smtClean="0">
                <a:latin typeface="Times New Roman" panose="02020603050405020304" pitchFamily="18" charset="0"/>
                <a:ea typeface="Calibri" panose="020F0502020204030204" pitchFamily="34" charset="0"/>
                <a:cs typeface="Arial" panose="020B0604020202020204" pitchFamily="34" charset="0"/>
              </a:rPr>
              <a:t>Tzing</a:t>
            </a:r>
            <a:r>
              <a:rPr lang="en-US" sz="1600" dirty="0">
                <a:latin typeface="Times New Roman" panose="02020603050405020304" pitchFamily="18" charset="0"/>
                <a:ea typeface="Calibri" panose="020F0502020204030204" pitchFamily="34" charset="0"/>
                <a:cs typeface="Arial" panose="020B0604020202020204" pitchFamily="34" charset="0"/>
              </a:rPr>
              <a:t>, S.H.; and Ding, W.H., (2010) J. </a:t>
            </a:r>
            <a:r>
              <a:rPr lang="en-US" sz="1600" dirty="0" err="1">
                <a:latin typeface="Times New Roman" panose="02020603050405020304" pitchFamily="18" charset="0"/>
                <a:ea typeface="Calibri" panose="020F0502020204030204" pitchFamily="34" charset="0"/>
                <a:cs typeface="Arial" panose="020B0604020202020204" pitchFamily="34" charset="0"/>
              </a:rPr>
              <a:t>Chromatogr</a:t>
            </a:r>
            <a:r>
              <a:rPr lang="en-US" sz="1600" dirty="0">
                <a:latin typeface="Times New Roman" panose="02020603050405020304" pitchFamily="18" charset="0"/>
                <a:ea typeface="Calibri" panose="020F0502020204030204" pitchFamily="34" charset="0"/>
                <a:cs typeface="Arial" panose="020B0604020202020204" pitchFamily="34" charset="0"/>
              </a:rPr>
              <a:t>. A. 1217, 6267–6273.</a:t>
            </a:r>
          </a:p>
          <a:p>
            <a:pPr marL="0" indent="0">
              <a:lnSpc>
                <a:spcPct val="15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21- Miao</a:t>
            </a:r>
            <a:r>
              <a:rPr lang="en-US" sz="1600" dirty="0">
                <a:latin typeface="Times New Roman" panose="02020603050405020304" pitchFamily="18" charset="0"/>
                <a:ea typeface="Calibri" panose="020F0502020204030204" pitchFamily="34" charset="0"/>
                <a:cs typeface="Arial" panose="020B0604020202020204" pitchFamily="34" charset="0"/>
              </a:rPr>
              <a:t>, H., Fan, S., Wu, Y.N., Zhang, L., Zhou, P.P., Li, J.G., Chen, H.J., and Zhao, Y.F., (2009) Biomed. </a:t>
            </a:r>
            <a:r>
              <a:rPr lang="en-US" sz="1600" dirty="0">
                <a:latin typeface="Times New Roman" panose="02020603050405020304" pitchFamily="18" charset="0"/>
                <a:ea typeface="Calibri" panose="020F0502020204030204" pitchFamily="34" charset="0"/>
                <a:cs typeface="Arial" panose="020B0604020202020204" pitchFamily="34" charset="0"/>
              </a:rPr>
              <a:t>Environ. Sci. 22 (2):87-94.</a:t>
            </a:r>
          </a:p>
          <a:p>
            <a:pPr marL="0" indent="0">
              <a:lnSpc>
                <a:spcPct val="15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22- </a:t>
            </a:r>
            <a:r>
              <a:rPr lang="en-US" sz="1600" dirty="0" err="1" smtClean="0">
                <a:latin typeface="Times New Roman" panose="02020603050405020304" pitchFamily="18" charset="0"/>
                <a:ea typeface="Calibri" panose="020F0502020204030204" pitchFamily="34" charset="0"/>
                <a:cs typeface="Arial" panose="020B0604020202020204" pitchFamily="34" charset="0"/>
              </a:rPr>
              <a:t>Zhong</a:t>
            </a:r>
            <a:r>
              <a:rPr lang="en-US" sz="1600" dirty="0">
                <a:latin typeface="Times New Roman" panose="02020603050405020304" pitchFamily="18" charset="0"/>
                <a:ea typeface="Calibri" panose="020F0502020204030204" pitchFamily="34" charset="0"/>
                <a:cs typeface="Arial" panose="020B0604020202020204" pitchFamily="34" charset="0"/>
              </a:rPr>
              <a:t>, Y.; Chen, Y.; Yao, L.; Zhao, D.; </a:t>
            </a:r>
            <a:r>
              <a:rPr lang="en-US" sz="1600" dirty="0" err="1">
                <a:latin typeface="Times New Roman" panose="02020603050405020304" pitchFamily="18" charset="0"/>
                <a:ea typeface="Calibri" panose="020F0502020204030204" pitchFamily="34" charset="0"/>
                <a:cs typeface="Arial" panose="020B0604020202020204" pitchFamily="34" charset="0"/>
              </a:rPr>
              <a:t>Zheng</a:t>
            </a:r>
            <a:r>
              <a:rPr lang="en-US" sz="1600" dirty="0">
                <a:latin typeface="Times New Roman" panose="02020603050405020304" pitchFamily="18" charset="0"/>
                <a:ea typeface="Calibri" panose="020F0502020204030204" pitchFamily="34" charset="0"/>
                <a:cs typeface="Arial" panose="020B0604020202020204" pitchFamily="34" charset="0"/>
              </a:rPr>
              <a:t>, L.; Liu, G.; Ye, Y.; and Chen, W., (2016) </a:t>
            </a:r>
            <a:r>
              <a:rPr lang="en-US" sz="1600" dirty="0" err="1">
                <a:latin typeface="Times New Roman" panose="02020603050405020304" pitchFamily="18" charset="0"/>
                <a:ea typeface="Calibri" panose="020F0502020204030204" pitchFamily="34" charset="0"/>
                <a:cs typeface="Arial" panose="020B0604020202020204" pitchFamily="34" charset="0"/>
              </a:rPr>
              <a:t>Microchim</a:t>
            </a:r>
            <a:r>
              <a:rPr lang="en-US" sz="1600" dirty="0">
                <a:latin typeface="Times New Roman" panose="02020603050405020304" pitchFamily="18" charset="0"/>
                <a:ea typeface="Calibri" panose="020F0502020204030204" pitchFamily="34" charset="0"/>
                <a:cs typeface="Arial" panose="020B0604020202020204" pitchFamily="34" charset="0"/>
              </a:rPr>
              <a:t> </a:t>
            </a:r>
            <a:r>
              <a:rPr lang="en-US" sz="1600" dirty="0" err="1">
                <a:latin typeface="Times New Roman" panose="02020603050405020304" pitchFamily="18" charset="0"/>
                <a:ea typeface="Calibri" panose="020F0502020204030204" pitchFamily="34" charset="0"/>
                <a:cs typeface="Arial" panose="020B0604020202020204" pitchFamily="34" charset="0"/>
              </a:rPr>
              <a:t>Acta</a:t>
            </a:r>
            <a:r>
              <a:rPr lang="en-US" sz="1600" dirty="0">
                <a:latin typeface="Times New Roman" panose="02020603050405020304" pitchFamily="18" charset="0"/>
                <a:ea typeface="Calibri" panose="020F0502020204030204" pitchFamily="34" charset="0"/>
                <a:cs typeface="Arial" panose="020B0604020202020204" pitchFamily="34" charset="0"/>
              </a:rPr>
              <a:t>. 183, 1989–1994.</a:t>
            </a:r>
          </a:p>
          <a:p>
            <a:pPr marL="0" indent="0">
              <a:lnSpc>
                <a:spcPct val="15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23- Ping</a:t>
            </a:r>
            <a:r>
              <a:rPr lang="en-US" sz="1600" dirty="0">
                <a:latin typeface="Times New Roman" panose="02020603050405020304" pitchFamily="18" charset="0"/>
                <a:ea typeface="Calibri" panose="020F0502020204030204" pitchFamily="34" charset="0"/>
                <a:cs typeface="Arial" panose="020B0604020202020204" pitchFamily="34" charset="0"/>
              </a:rPr>
              <a:t>, H., Zhang, M,W., Li, H.K., Li, S.G., Chen, Q.S., </a:t>
            </a:r>
            <a:r>
              <a:rPr lang="en-US" sz="1600" dirty="0" err="1">
                <a:latin typeface="Times New Roman" panose="02020603050405020304" pitchFamily="18" charset="0"/>
                <a:ea typeface="Calibri" panose="020F0502020204030204" pitchFamily="34" charset="0"/>
                <a:cs typeface="Arial" panose="020B0604020202020204" pitchFamily="34" charset="0"/>
              </a:rPr>
              <a:t>Sun,C.Y</a:t>
            </a:r>
            <a:r>
              <a:rPr lang="en-US" sz="1600" dirty="0">
                <a:latin typeface="Times New Roman" panose="02020603050405020304" pitchFamily="18" charset="0"/>
                <a:ea typeface="Calibri" panose="020F0502020204030204" pitchFamily="34" charset="0"/>
                <a:cs typeface="Arial" panose="020B0604020202020204" pitchFamily="34" charset="0"/>
              </a:rPr>
              <a:t>., and Zhang, T.H., (2012) Food Control. 23(1):191-197.</a:t>
            </a:r>
          </a:p>
          <a:p>
            <a:pPr marL="0" indent="0">
              <a:lnSpc>
                <a:spcPct val="15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24- Wei</a:t>
            </a:r>
            <a:r>
              <a:rPr lang="en-US" sz="1600" dirty="0">
                <a:latin typeface="Times New Roman" panose="02020603050405020304" pitchFamily="18" charset="0"/>
                <a:ea typeface="Calibri" panose="020F0502020204030204" pitchFamily="34" charset="0"/>
                <a:cs typeface="Arial" panose="020B0604020202020204" pitchFamily="34" charset="0"/>
              </a:rPr>
              <a:t>, F., Lam, R., Cheng, S., Lu, S., Ho, D., Li, N., (2010) Appl. </a:t>
            </a:r>
            <a:r>
              <a:rPr lang="en-US" sz="1600" dirty="0">
                <a:latin typeface="Times New Roman" panose="02020603050405020304" pitchFamily="18" charset="0"/>
                <a:ea typeface="Calibri" panose="020F0502020204030204" pitchFamily="34" charset="0"/>
                <a:cs typeface="Arial" panose="020B0604020202020204" pitchFamily="34" charset="0"/>
              </a:rPr>
              <a:t>Phys. </a:t>
            </a:r>
            <a:r>
              <a:rPr lang="en-US" sz="1600" dirty="0" err="1">
                <a:latin typeface="Times New Roman" panose="02020603050405020304" pitchFamily="18" charset="0"/>
                <a:ea typeface="Calibri" panose="020F0502020204030204" pitchFamily="34" charset="0"/>
                <a:cs typeface="Arial" panose="020B0604020202020204" pitchFamily="34" charset="0"/>
              </a:rPr>
              <a:t>Lett</a:t>
            </a:r>
            <a:r>
              <a:rPr lang="en-US" sz="1600" dirty="0">
                <a:latin typeface="Times New Roman" panose="02020603050405020304" pitchFamily="18" charset="0"/>
                <a:ea typeface="Calibri" panose="020F0502020204030204" pitchFamily="34" charset="0"/>
                <a:cs typeface="Arial" panose="020B0604020202020204" pitchFamily="34" charset="0"/>
              </a:rPr>
              <a:t>. 96 (13): 133702. </a:t>
            </a:r>
          </a:p>
          <a:p>
            <a:pPr marL="0" indent="0">
              <a:lnSpc>
                <a:spcPct val="15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25- </a:t>
            </a:r>
            <a:r>
              <a:rPr lang="en-US" sz="1600" dirty="0" err="1" smtClean="0">
                <a:latin typeface="Times New Roman" panose="02020603050405020304" pitchFamily="18" charset="0"/>
                <a:ea typeface="Calibri" panose="020F0502020204030204" pitchFamily="34" charset="0"/>
                <a:cs typeface="Arial" panose="020B0604020202020204" pitchFamily="34" charset="0"/>
              </a:rPr>
              <a:t>Wenting</a:t>
            </a:r>
            <a:r>
              <a:rPr lang="en-US" sz="1600" dirty="0" smtClean="0">
                <a:latin typeface="Times New Roman" panose="02020603050405020304" pitchFamily="18" charset="0"/>
                <a:ea typeface="Calibri" panose="020F0502020204030204" pitchFamily="34" charset="0"/>
                <a:cs typeface="Arial" panose="020B0604020202020204" pitchFamily="34" charset="0"/>
              </a:rPr>
              <a:t> </a:t>
            </a:r>
            <a:r>
              <a:rPr lang="en-US" sz="1600" dirty="0">
                <a:latin typeface="Times New Roman" panose="02020603050405020304" pitchFamily="18" charset="0"/>
                <a:ea typeface="Calibri" panose="020F0502020204030204" pitchFamily="34" charset="0"/>
                <a:cs typeface="Arial" panose="020B0604020202020204" pitchFamily="34" charset="0"/>
              </a:rPr>
              <a:t>L., </a:t>
            </a:r>
            <a:r>
              <a:rPr lang="en-US" sz="1600" dirty="0" err="1">
                <a:latin typeface="Times New Roman" panose="02020603050405020304" pitchFamily="18" charset="0"/>
                <a:ea typeface="Calibri" panose="020F0502020204030204" pitchFamily="34" charset="0"/>
                <a:cs typeface="Arial" panose="020B0604020202020204" pitchFamily="34" charset="0"/>
              </a:rPr>
              <a:t>Zhuozhuo</a:t>
            </a:r>
            <a:r>
              <a:rPr lang="en-US" sz="1600" dirty="0">
                <a:latin typeface="Times New Roman" panose="02020603050405020304" pitchFamily="18" charset="0"/>
                <a:ea typeface="Calibri" panose="020F0502020204030204" pitchFamily="34" charset="0"/>
                <a:cs typeface="Arial" panose="020B0604020202020204" pitchFamily="34" charset="0"/>
              </a:rPr>
              <a:t> Z., Biao Y., Xinhua Z., and </a:t>
            </a:r>
            <a:r>
              <a:rPr lang="en-US" sz="1600" dirty="0" err="1">
                <a:latin typeface="Times New Roman" panose="02020603050405020304" pitchFamily="18" charset="0"/>
                <a:ea typeface="Calibri" panose="020F0502020204030204" pitchFamily="34" charset="0"/>
                <a:cs typeface="Arial" panose="020B0604020202020204" pitchFamily="34" charset="0"/>
              </a:rPr>
              <a:t>Wenchuan</a:t>
            </a:r>
            <a:r>
              <a:rPr lang="en-US" sz="1600" dirty="0">
                <a:latin typeface="Times New Roman" panose="02020603050405020304" pitchFamily="18" charset="0"/>
                <a:ea typeface="Calibri" panose="020F0502020204030204" pitchFamily="34" charset="0"/>
                <a:cs typeface="Arial" panose="020B0604020202020204" pitchFamily="34" charset="0"/>
              </a:rPr>
              <a:t> G., (2021) J. Food Process Eng. 2. DOI: 10.1111/jfpe.13685</a:t>
            </a:r>
          </a:p>
          <a:p>
            <a:pPr marL="0" indent="0">
              <a:lnSpc>
                <a:spcPct val="15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26- Tong </a:t>
            </a:r>
            <a:r>
              <a:rPr lang="en-US" sz="1600" dirty="0">
                <a:latin typeface="Times New Roman" panose="02020603050405020304" pitchFamily="18" charset="0"/>
                <a:ea typeface="Calibri" panose="020F0502020204030204" pitchFamily="34" charset="0"/>
                <a:cs typeface="Arial" panose="020B0604020202020204" pitchFamily="34" charset="0"/>
              </a:rPr>
              <a:t>W., </a:t>
            </a:r>
            <a:r>
              <a:rPr lang="en-US" sz="1600" dirty="0" err="1">
                <a:latin typeface="Times New Roman" panose="02020603050405020304" pitchFamily="18" charset="0"/>
                <a:ea typeface="Calibri" panose="020F0502020204030204" pitchFamily="34" charset="0"/>
                <a:cs typeface="Arial" panose="020B0604020202020204" pitchFamily="34" charset="0"/>
              </a:rPr>
              <a:t>Hui</a:t>
            </a:r>
            <a:r>
              <a:rPr lang="en-US" sz="1600" dirty="0">
                <a:latin typeface="Times New Roman" panose="02020603050405020304" pitchFamily="18" charset="0"/>
                <a:ea typeface="Calibri" panose="020F0502020204030204" pitchFamily="34" charset="0"/>
                <a:cs typeface="Arial" panose="020B0604020202020204" pitchFamily="34" charset="0"/>
              </a:rPr>
              <a:t> C., </a:t>
            </a:r>
            <a:r>
              <a:rPr lang="en-US" sz="1600" dirty="0" err="1">
                <a:latin typeface="Times New Roman" panose="02020603050405020304" pitchFamily="18" charset="0"/>
                <a:ea typeface="Calibri" panose="020F0502020204030204" pitchFamily="34" charset="0"/>
                <a:cs typeface="Arial" panose="020B0604020202020204" pitchFamily="34" charset="0"/>
              </a:rPr>
              <a:t>Zan</a:t>
            </a:r>
            <a:r>
              <a:rPr lang="en-US" sz="1600" dirty="0">
                <a:latin typeface="Times New Roman" panose="02020603050405020304" pitchFamily="18" charset="0"/>
                <a:ea typeface="Calibri" panose="020F0502020204030204" pitchFamily="34" charset="0"/>
                <a:cs typeface="Arial" panose="020B0604020202020204" pitchFamily="34" charset="0"/>
              </a:rPr>
              <a:t> L., and Chao T., (2016) Journal of Spectroscopy, 2016, ID 6184987, 8 pages,. https://doi.org/10.1155/2016/6184987.</a:t>
            </a:r>
          </a:p>
          <a:p>
            <a:pPr marL="0" indent="0">
              <a:lnSpc>
                <a:spcPct val="150000"/>
              </a:lnSpc>
              <a:buNone/>
            </a:pPr>
            <a:r>
              <a:rPr lang="en-US" sz="1600" dirty="0" smtClean="0">
                <a:latin typeface="Times New Roman" panose="02020603050405020304" pitchFamily="18" charset="0"/>
                <a:ea typeface="Calibri" panose="020F0502020204030204" pitchFamily="34" charset="0"/>
                <a:cs typeface="Arial" panose="020B0604020202020204" pitchFamily="34" charset="0"/>
              </a:rPr>
              <a:t>27- Sana </a:t>
            </a:r>
            <a:r>
              <a:rPr lang="en-US" sz="1600" dirty="0">
                <a:latin typeface="Times New Roman" panose="02020603050405020304" pitchFamily="18" charset="0"/>
                <a:ea typeface="Calibri" panose="020F0502020204030204" pitchFamily="34" charset="0"/>
                <a:cs typeface="Arial" panose="020B0604020202020204" pitchFamily="34" charset="0"/>
              </a:rPr>
              <a:t>J.,  Farah N. </a:t>
            </a:r>
            <a:r>
              <a:rPr lang="en-US" sz="1600" dirty="0">
                <a:latin typeface="Times New Roman" panose="02020603050405020304" pitchFamily="18" charset="0"/>
                <a:ea typeface="Calibri" panose="020F0502020204030204" pitchFamily="34" charset="0"/>
                <a:cs typeface="Arial" panose="020B0604020202020204" pitchFamily="34" charset="0"/>
              </a:rPr>
              <a:t>T, Hassan I.A.,  </a:t>
            </a:r>
            <a:r>
              <a:rPr lang="en-US" sz="1600" dirty="0" err="1">
                <a:latin typeface="Times New Roman" panose="02020603050405020304" pitchFamily="18" charset="0"/>
                <a:ea typeface="Calibri" panose="020F0502020204030204" pitchFamily="34" charset="0"/>
                <a:cs typeface="Arial" panose="020B0604020202020204" pitchFamily="34" charset="0"/>
              </a:rPr>
              <a:t>Shafi</a:t>
            </a:r>
            <a:r>
              <a:rPr lang="en-US" sz="1600" dirty="0">
                <a:latin typeface="Times New Roman" panose="02020603050405020304" pitchFamily="18" charset="0"/>
                <a:ea typeface="Calibri" panose="020F0502020204030204" pitchFamily="34" charset="0"/>
                <a:cs typeface="Arial" panose="020B0604020202020204" pitchFamily="34" charset="0"/>
              </a:rPr>
              <a:t> M. N.,  </a:t>
            </a:r>
            <a:r>
              <a:rPr lang="en-US" sz="1600" dirty="0" err="1">
                <a:latin typeface="Times New Roman" panose="02020603050405020304" pitchFamily="18" charset="0"/>
                <a:ea typeface="Calibri" panose="020F0502020204030204" pitchFamily="34" charset="0"/>
                <a:cs typeface="Arial" panose="020B0604020202020204" pitchFamily="34" charset="0"/>
              </a:rPr>
              <a:t>Abid</a:t>
            </a:r>
            <a:r>
              <a:rPr lang="en-US" sz="1600" dirty="0">
                <a:latin typeface="Times New Roman" panose="02020603050405020304" pitchFamily="18" charset="0"/>
                <a:ea typeface="Calibri" panose="020F0502020204030204" pitchFamily="34" charset="0"/>
                <a:cs typeface="Arial" panose="020B0604020202020204" pitchFamily="34" charset="0"/>
              </a:rPr>
              <a:t> A. K., and  Saba N., (2014) Anal. Methods. 6, 5269-5273.</a:t>
            </a:r>
          </a:p>
        </p:txBody>
      </p:sp>
    </p:spTree>
    <p:extLst>
      <p:ext uri="{BB962C8B-B14F-4D97-AF65-F5344CB8AC3E}">
        <p14:creationId xmlns:p14="http://schemas.microsoft.com/office/powerpoint/2010/main" val="8258268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0735" y="1476058"/>
            <a:ext cx="9419136" cy="4120872"/>
          </a:xfrm>
          <a:prstGeom prst="rect">
            <a:avLst/>
          </a:prstGeom>
        </p:spPr>
      </p:pic>
    </p:spTree>
    <p:extLst>
      <p:ext uri="{BB962C8B-B14F-4D97-AF65-F5344CB8AC3E}">
        <p14:creationId xmlns:p14="http://schemas.microsoft.com/office/powerpoint/2010/main" val="3571142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80598" y="885525"/>
            <a:ext cx="11853737" cy="4543124"/>
          </a:xfrm>
          <a:prstGeom prst="rect">
            <a:avLst/>
          </a:prstGeom>
        </p:spPr>
      </p:pic>
    </p:spTree>
    <p:extLst>
      <p:ext uri="{BB962C8B-B14F-4D97-AF65-F5344CB8AC3E}">
        <p14:creationId xmlns:p14="http://schemas.microsoft.com/office/powerpoint/2010/main" val="2379767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93020"/>
            <a:ext cx="10972800" cy="5433144"/>
          </a:xfrm>
        </p:spPr>
        <p:txBody>
          <a:bodyPr>
            <a:normAutofit lnSpcReduction="10000"/>
          </a:bodyPr>
          <a:lstStyle/>
          <a:p>
            <a:pPr algn="just">
              <a:lnSpc>
                <a:spcPct val="160000"/>
              </a:lnSpc>
            </a:pPr>
            <a:r>
              <a:rPr lang="en-US" dirty="0">
                <a:latin typeface="Times New Roman" panose="02020603050405020304" pitchFamily="18" charset="0"/>
                <a:ea typeface="Calibri" panose="020F0502020204030204" pitchFamily="34" charset="0"/>
              </a:rPr>
              <a:t>Melamine is a </a:t>
            </a:r>
            <a:r>
              <a:rPr lang="en-US" dirty="0" err="1">
                <a:latin typeface="Times New Roman" panose="02020603050405020304" pitchFamily="18" charset="0"/>
                <a:ea typeface="Calibri" panose="020F0502020204030204" pitchFamily="34" charset="0"/>
              </a:rPr>
              <a:t>trimer</a:t>
            </a:r>
            <a:r>
              <a:rPr lang="en-US" dirty="0">
                <a:latin typeface="Times New Roman" panose="02020603050405020304" pitchFamily="18" charset="0"/>
                <a:ea typeface="Calibri" panose="020F0502020204030204" pitchFamily="34" charset="0"/>
              </a:rPr>
              <a:t> of </a:t>
            </a:r>
            <a:r>
              <a:rPr lang="en-US" u="sng" dirty="0" err="1">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cyanamide</a:t>
            </a:r>
            <a:r>
              <a:rPr lang="en-US" dirty="0">
                <a:latin typeface="Times New Roman" panose="02020603050405020304" pitchFamily="18" charset="0"/>
                <a:ea typeface="Calibri" panose="020F0502020204030204" pitchFamily="34" charset="0"/>
              </a:rPr>
              <a:t>, with a </a:t>
            </a:r>
            <a:r>
              <a:rPr lang="en-US"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3"/>
              </a:rPr>
              <a:t>1,3,5-triazine</a:t>
            </a:r>
            <a:r>
              <a:rPr lang="en-US" dirty="0">
                <a:latin typeface="Times New Roman" panose="02020603050405020304" pitchFamily="18" charset="0"/>
                <a:ea typeface="Calibri" panose="020F0502020204030204" pitchFamily="34" charset="0"/>
              </a:rPr>
              <a:t> skeleton. </a:t>
            </a:r>
            <a:endParaRPr lang="en-US" dirty="0" smtClean="0">
              <a:latin typeface="Times New Roman" panose="02020603050405020304" pitchFamily="18" charset="0"/>
              <a:ea typeface="Calibri" panose="020F0502020204030204" pitchFamily="34" charset="0"/>
            </a:endParaRPr>
          </a:p>
          <a:p>
            <a:pPr algn="just">
              <a:lnSpc>
                <a:spcPct val="160000"/>
              </a:lnSpc>
            </a:pPr>
            <a:r>
              <a:rPr lang="en-US" dirty="0" smtClean="0">
                <a:solidFill>
                  <a:srgbClr val="C00000"/>
                </a:solidFill>
                <a:latin typeface="Times New Roman" panose="02020603050405020304" pitchFamily="18" charset="0"/>
                <a:ea typeface="Calibri" panose="020F0502020204030204" pitchFamily="34" charset="0"/>
              </a:rPr>
              <a:t>Melamine </a:t>
            </a:r>
            <a:r>
              <a:rPr lang="en-US" dirty="0">
                <a:solidFill>
                  <a:srgbClr val="C00000"/>
                </a:solidFill>
                <a:latin typeface="Times New Roman" panose="02020603050405020304" pitchFamily="18" charset="0"/>
                <a:ea typeface="Calibri" panose="020F0502020204030204" pitchFamily="34" charset="0"/>
              </a:rPr>
              <a:t>is sometimes added illegally to food products in order to increase the content of protein</a:t>
            </a:r>
            <a:r>
              <a:rPr lang="en-US" dirty="0">
                <a:latin typeface="Times New Roman" panose="02020603050405020304" pitchFamily="18" charset="0"/>
                <a:ea typeface="Calibri" panose="020F0502020204030204" pitchFamily="34" charset="0"/>
              </a:rPr>
              <a:t>, Standardized tests, such as the Dumas and </a:t>
            </a:r>
            <a:r>
              <a:rPr lang="en-US" dirty="0" err="1">
                <a:latin typeface="Times New Roman" panose="02020603050405020304" pitchFamily="18" charset="0"/>
                <a:ea typeface="Calibri" panose="020F0502020204030204" pitchFamily="34" charset="0"/>
              </a:rPr>
              <a:t>Kjeldahl</a:t>
            </a:r>
            <a:r>
              <a:rPr lang="en-US" dirty="0">
                <a:latin typeface="Times New Roman" panose="02020603050405020304" pitchFamily="18" charset="0"/>
                <a:ea typeface="Calibri" panose="020F0502020204030204" pitchFamily="34" charset="0"/>
              </a:rPr>
              <a:t> tests, are appreciated Protein by measuring nitrogen content, so that it can be mislead by adding nitrogen-rich compounds such as </a:t>
            </a:r>
            <a:r>
              <a:rPr lang="en-US" dirty="0" smtClean="0">
                <a:latin typeface="Times New Roman" panose="02020603050405020304" pitchFamily="18" charset="0"/>
                <a:ea typeface="Calibri" panose="020F0502020204030204" pitchFamily="34" charset="0"/>
              </a:rPr>
              <a:t>melamine.</a:t>
            </a:r>
            <a:endParaRPr lang="en-US" dirty="0"/>
          </a:p>
        </p:txBody>
      </p:sp>
    </p:spTree>
    <p:extLst>
      <p:ext uri="{BB962C8B-B14F-4D97-AF65-F5344CB8AC3E}">
        <p14:creationId xmlns:p14="http://schemas.microsoft.com/office/powerpoint/2010/main" val="1513936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64656"/>
            <a:ext cx="10972800" cy="4961507"/>
          </a:xfrm>
          <a:solidFill>
            <a:schemeClr val="bg1"/>
          </a:solidFill>
        </p:spPr>
        <p:txBody>
          <a:bodyPr>
            <a:normAutofit fontScale="92500" lnSpcReduction="10000"/>
          </a:bodyPr>
          <a:lstStyle/>
          <a:p>
            <a:pPr algn="just">
              <a:lnSpc>
                <a:spcPct val="150000"/>
              </a:lnSpc>
              <a:buFont typeface="Wingdings" panose="05000000000000000000" pitchFamily="2" charset="2"/>
              <a:buChar char="q"/>
            </a:pPr>
            <a:r>
              <a:rPr lang="en-US" dirty="0" smtClean="0">
                <a:latin typeface="Times New Roman" panose="02020603050405020304" pitchFamily="18" charset="0"/>
                <a:ea typeface="Calibri" panose="020F0502020204030204" pitchFamily="34" charset="0"/>
              </a:rPr>
              <a:t> The </a:t>
            </a:r>
            <a:r>
              <a:rPr lang="en-US" dirty="0">
                <a:latin typeface="Times New Roman" panose="02020603050405020304" pitchFamily="18" charset="0"/>
                <a:ea typeface="Calibri" panose="020F0502020204030204" pitchFamily="34" charset="0"/>
              </a:rPr>
              <a:t>World Health Organization's International Agency for Research on Cancer has concluded that there is ample evidence for the carcinogenicity of melamine in laboratory animals when it induces bladder calculi. </a:t>
            </a:r>
            <a:endParaRPr lang="en-US" dirty="0" smtClean="0">
              <a:latin typeface="Times New Roman" panose="02020603050405020304" pitchFamily="18" charset="0"/>
              <a:ea typeface="Calibri" panose="020F0502020204030204" pitchFamily="34" charset="0"/>
            </a:endParaRPr>
          </a:p>
          <a:p>
            <a:pPr algn="just">
              <a:lnSpc>
                <a:spcPct val="150000"/>
              </a:lnSpc>
              <a:buFont typeface="Wingdings" panose="05000000000000000000" pitchFamily="2" charset="2"/>
              <a:buChar char="q"/>
            </a:pPr>
            <a:r>
              <a:rPr lang="en-US" dirty="0" smtClean="0">
                <a:latin typeface="Times New Roman" panose="02020603050405020304" pitchFamily="18" charset="0"/>
                <a:ea typeface="Calibri" panose="020F0502020204030204" pitchFamily="34" charset="0"/>
              </a:rPr>
              <a:t> In </a:t>
            </a:r>
            <a:r>
              <a:rPr lang="en-US" dirty="0">
                <a:latin typeface="Times New Roman" panose="02020603050405020304" pitchFamily="18" charset="0"/>
                <a:ea typeface="Calibri" panose="020F0502020204030204" pitchFamily="34" charset="0"/>
              </a:rPr>
              <a:t>humans, there is insufficient proof of </a:t>
            </a:r>
            <a:r>
              <a:rPr lang="en-US" dirty="0" smtClean="0">
                <a:latin typeface="Times New Roman" panose="02020603050405020304" pitchFamily="18" charset="0"/>
                <a:ea typeface="Calibri" panose="020F0502020204030204" pitchFamily="34" charset="0"/>
              </a:rPr>
              <a:t>carcinogenicity. </a:t>
            </a:r>
            <a:r>
              <a:rPr lang="en-US" dirty="0">
                <a:latin typeface="Times New Roman" panose="02020603050405020304" pitchFamily="18" charset="0"/>
                <a:ea typeface="Calibri" panose="020F0502020204030204" pitchFamily="34" charset="0"/>
              </a:rPr>
              <a:t>More than 50,000 babies were hospitalized in China in 2008, with six deaths, after consuming melamine-tainted milk powdered baby </a:t>
            </a:r>
            <a:r>
              <a:rPr lang="en-US" dirty="0" smtClean="0">
                <a:latin typeface="Times New Roman" panose="02020603050405020304" pitchFamily="18" charset="0"/>
                <a:ea typeface="Calibri" panose="020F0502020204030204" pitchFamily="34" charset="0"/>
              </a:rPr>
              <a:t>food. </a:t>
            </a:r>
            <a:endParaRPr lang="en-US" dirty="0"/>
          </a:p>
        </p:txBody>
      </p:sp>
      <p:sp>
        <p:nvSpPr>
          <p:cNvPr id="4" name="Rounded Rectangle 3"/>
          <p:cNvSpPr/>
          <p:nvPr/>
        </p:nvSpPr>
        <p:spPr>
          <a:xfrm>
            <a:off x="2560321" y="173254"/>
            <a:ext cx="6699183" cy="904775"/>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3600" b="1" dirty="0" smtClean="0">
                <a:solidFill>
                  <a:schemeClr val="bg1"/>
                </a:solidFill>
              </a:rPr>
              <a:t>Melamine Toxicity</a:t>
            </a:r>
            <a:endParaRPr lang="en-US" sz="3600" b="1" dirty="0">
              <a:solidFill>
                <a:schemeClr val="bg1"/>
              </a:solidFill>
            </a:endParaRPr>
          </a:p>
        </p:txBody>
      </p:sp>
    </p:spTree>
    <p:extLst>
      <p:ext uri="{BB962C8B-B14F-4D97-AF65-F5344CB8AC3E}">
        <p14:creationId xmlns:p14="http://schemas.microsoft.com/office/powerpoint/2010/main" val="1735129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58266"/>
            <a:ext cx="10972800" cy="5567898"/>
          </a:xfrm>
        </p:spPr>
        <p:txBody>
          <a:bodyPr>
            <a:normAutofit lnSpcReduction="10000"/>
          </a:bodyPr>
          <a:lstStyle/>
          <a:p>
            <a:pPr marR="0">
              <a:lnSpc>
                <a:spcPct val="160000"/>
              </a:lnSpc>
              <a:spcBef>
                <a:spcPts val="0"/>
              </a:spcBef>
              <a:spcAft>
                <a:spcPts val="800"/>
              </a:spcAft>
              <a:buFont typeface="Wingdings" panose="05000000000000000000" pitchFamily="2" charset="2"/>
              <a:buChar char="Ø"/>
            </a:pPr>
            <a:r>
              <a:rPr lang="en-US"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 Melamine </a:t>
            </a:r>
            <a:r>
              <a:rPr lang="en-US" dirty="0">
                <a:solidFill>
                  <a:srgbClr val="0070C0"/>
                </a:solidFill>
                <a:latin typeface="Times New Roman" panose="02020603050405020304" pitchFamily="18" charset="0"/>
                <a:ea typeface="Calibri" panose="020F0502020204030204" pitchFamily="34" charset="0"/>
                <a:cs typeface="Arial" panose="020B0604020202020204" pitchFamily="34" charset="0"/>
              </a:rPr>
              <a:t>and </a:t>
            </a:r>
            <a:r>
              <a:rPr lang="en-US" dirty="0" err="1">
                <a:solidFill>
                  <a:srgbClr val="0070C0"/>
                </a:solidFill>
                <a:latin typeface="Times New Roman" panose="02020603050405020304" pitchFamily="18" charset="0"/>
                <a:ea typeface="Calibri" panose="020F0502020204030204" pitchFamily="34" charset="0"/>
                <a:cs typeface="Arial" panose="020B0604020202020204" pitchFamily="34" charset="0"/>
              </a:rPr>
              <a:t>cyanuric</a:t>
            </a:r>
            <a:r>
              <a:rPr lang="en-US" dirty="0">
                <a:solidFill>
                  <a:srgbClr val="0070C0"/>
                </a:solidFill>
                <a:latin typeface="Times New Roman" panose="02020603050405020304" pitchFamily="18" charset="0"/>
                <a:ea typeface="Calibri" panose="020F0502020204030204" pitchFamily="34" charset="0"/>
                <a:cs typeface="Arial" panose="020B0604020202020204" pitchFamily="34" charset="0"/>
              </a:rPr>
              <a:t> acid absorbed into the bloodstream accumulate and form large numbers of round, yellow crystals, which block and destroy renal cells, according to the </a:t>
            </a:r>
            <a:r>
              <a:rPr lang="en-US"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FDA.</a:t>
            </a:r>
          </a:p>
          <a:p>
            <a:pPr marR="0">
              <a:lnSpc>
                <a:spcPct val="160000"/>
              </a:lnSpc>
              <a:spcBef>
                <a:spcPts val="0"/>
              </a:spcBef>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Melamine </a:t>
            </a:r>
            <a:r>
              <a:rPr lang="en-US" dirty="0">
                <a:latin typeface="Times New Roman" panose="02020603050405020304" pitchFamily="18" charset="0"/>
                <a:ea typeface="Calibri" panose="020F0502020204030204" pitchFamily="34" charset="0"/>
                <a:cs typeface="Arial" panose="020B0604020202020204" pitchFamily="34" charset="0"/>
              </a:rPr>
              <a:t>has an </a:t>
            </a:r>
            <a:r>
              <a:rPr lang="en-US" dirty="0">
                <a:solidFill>
                  <a:srgbClr val="C00000"/>
                </a:solidFill>
                <a:latin typeface="Times New Roman" panose="02020603050405020304" pitchFamily="18" charset="0"/>
                <a:ea typeface="Calibri" panose="020F0502020204030204" pitchFamily="34" charset="0"/>
                <a:cs typeface="Arial" panose="020B0604020202020204" pitchFamily="34" charset="0"/>
              </a:rPr>
              <a:t>LD50 of more than 3 grams per kilogram </a:t>
            </a:r>
            <a:r>
              <a:rPr lang="en-US" dirty="0">
                <a:latin typeface="Times New Roman" panose="02020603050405020304" pitchFamily="18" charset="0"/>
                <a:ea typeface="Calibri" panose="020F0502020204030204" pitchFamily="34" charset="0"/>
                <a:cs typeface="Arial" panose="020B0604020202020204" pitchFamily="34" charset="0"/>
              </a:rPr>
              <a:t>of bodyweight, which is comparable to standard table salt.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R="0">
              <a:lnSpc>
                <a:spcPct val="160000"/>
              </a:lnSpc>
              <a:spcBef>
                <a:spcPts val="0"/>
              </a:spcBef>
              <a:spcAft>
                <a:spcPts val="800"/>
              </a:spcAft>
              <a:buFont typeface="Wingdings" panose="05000000000000000000" pitchFamily="2" charset="2"/>
              <a:buChar char="Ø"/>
            </a:pPr>
            <a:r>
              <a:rPr lang="en-US" dirty="0">
                <a:solidFill>
                  <a:srgbClr val="7030A0"/>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solidFill>
                  <a:srgbClr val="7030A0"/>
                </a:solidFill>
                <a:latin typeface="Times New Roman" panose="02020603050405020304" pitchFamily="18" charset="0"/>
                <a:ea typeface="Calibri" panose="020F0502020204030204" pitchFamily="34" charset="0"/>
                <a:cs typeface="Arial" panose="020B0604020202020204" pitchFamily="34" charset="0"/>
              </a:rPr>
              <a:t>The </a:t>
            </a:r>
            <a:r>
              <a:rPr lang="en-US" dirty="0">
                <a:solidFill>
                  <a:srgbClr val="7030A0"/>
                </a:solidFill>
                <a:latin typeface="Times New Roman" panose="02020603050405020304" pitchFamily="18" charset="0"/>
                <a:ea typeface="Calibri" panose="020F0502020204030204" pitchFamily="34" charset="0"/>
                <a:cs typeface="Arial" panose="020B0604020202020204" pitchFamily="34" charset="0"/>
              </a:rPr>
              <a:t>maximum melamine limit has been set at 1mg/kg by the Codex </a:t>
            </a:r>
            <a:r>
              <a:rPr lang="en-US" dirty="0" err="1" smtClean="0">
                <a:solidFill>
                  <a:srgbClr val="7030A0"/>
                </a:solidFill>
                <a:latin typeface="Times New Roman" panose="02020603050405020304" pitchFamily="18" charset="0"/>
                <a:ea typeface="Calibri" panose="020F0502020204030204" pitchFamily="34" charset="0"/>
                <a:cs typeface="Arial" panose="020B0604020202020204" pitchFamily="34" charset="0"/>
              </a:rPr>
              <a:t>alimentarius</a:t>
            </a:r>
            <a:r>
              <a:rPr lang="en-US" dirty="0" smtClean="0">
                <a:solidFill>
                  <a:srgbClr val="7030A0"/>
                </a:solidFill>
                <a:latin typeface="Times New Roman" panose="02020603050405020304" pitchFamily="18" charset="0"/>
                <a:ea typeface="Calibri" panose="020F0502020204030204" pitchFamily="34" charset="0"/>
                <a:cs typeface="Arial" panose="020B0604020202020204" pitchFamily="34" charset="0"/>
              </a:rPr>
              <a:t>.</a:t>
            </a:r>
            <a:endParaRPr lang="en-US" sz="2800" dirty="0">
              <a:solidFill>
                <a:srgbClr val="7030A0"/>
              </a:solidFill>
              <a:latin typeface="Calibri" panose="020F0502020204030204" pitchFamily="34" charset="0"/>
              <a:ea typeface="Calibri" panose="020F0502020204030204" pitchFamily="34" charset="0"/>
              <a:cs typeface="Arial" panose="020B0604020202020204" pitchFamily="34" charset="0"/>
            </a:endParaRPr>
          </a:p>
          <a:p>
            <a:pPr>
              <a:lnSpc>
                <a:spcPct val="160000"/>
              </a:lnSpc>
            </a:pPr>
            <a:endParaRPr lang="en-US" dirty="0"/>
          </a:p>
        </p:txBody>
      </p:sp>
    </p:spTree>
    <p:extLst>
      <p:ext uri="{BB962C8B-B14F-4D97-AF65-F5344CB8AC3E}">
        <p14:creationId xmlns:p14="http://schemas.microsoft.com/office/powerpoint/2010/main" val="1346152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83906"/>
            <a:ext cx="10972800" cy="4942257"/>
          </a:xfrm>
        </p:spPr>
        <p:txBody>
          <a:bodyPr>
            <a:normAutofit fontScale="92500"/>
          </a:bodyPr>
          <a:lstStyle/>
          <a:p>
            <a:pPr marL="0" marR="0">
              <a:lnSpc>
                <a:spcPct val="170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A literature survey showed several researches for the determination of melamine in milk with different methods, </a:t>
            </a:r>
            <a:r>
              <a:rPr lang="en-US" dirty="0">
                <a:solidFill>
                  <a:srgbClr val="C00000"/>
                </a:solidFill>
                <a:latin typeface="Times New Roman" panose="02020603050405020304" pitchFamily="18" charset="0"/>
                <a:ea typeface="Calibri" panose="020F0502020204030204" pitchFamily="34" charset="0"/>
                <a:cs typeface="Arial" panose="020B0604020202020204" pitchFamily="34" charset="0"/>
              </a:rPr>
              <a:t>in China</a:t>
            </a:r>
            <a:r>
              <a:rPr lang="en-US" dirty="0">
                <a:latin typeface="Times New Roman" panose="02020603050405020304" pitchFamily="18" charset="0"/>
                <a:ea typeface="Calibri" panose="020F0502020204030204" pitchFamily="34" charset="0"/>
                <a:cs typeface="Arial" panose="020B0604020202020204" pitchFamily="34" charset="0"/>
              </a:rPr>
              <a:t>, HPLC with DAD method was used for determination of melamine in </a:t>
            </a:r>
            <a:r>
              <a:rPr lang="en-US" dirty="0" smtClean="0">
                <a:latin typeface="Times New Roman" panose="02020603050405020304" pitchFamily="18" charset="0"/>
                <a:ea typeface="Calibri" panose="020F0502020204030204" pitchFamily="34" charset="0"/>
                <a:cs typeface="Arial" panose="020B0604020202020204" pitchFamily="34" charset="0"/>
              </a:rPr>
              <a:t>milk, </a:t>
            </a:r>
            <a:r>
              <a:rPr lang="en-US" dirty="0">
                <a:latin typeface="Times New Roman" panose="02020603050405020304" pitchFamily="18" charset="0"/>
                <a:ea typeface="Calibri" panose="020F0502020204030204" pitchFamily="34" charset="0"/>
                <a:cs typeface="Arial" panose="020B0604020202020204" pitchFamily="34" charset="0"/>
              </a:rPr>
              <a:t>in </a:t>
            </a:r>
            <a:r>
              <a:rPr lang="en-US" dirty="0">
                <a:solidFill>
                  <a:srgbClr val="C00000"/>
                </a:solidFill>
                <a:latin typeface="Times New Roman" panose="02020603050405020304" pitchFamily="18" charset="0"/>
                <a:ea typeface="Calibri" panose="020F0502020204030204" pitchFamily="34" charset="0"/>
                <a:cs typeface="Arial" panose="020B0604020202020204" pitchFamily="34" charset="0"/>
              </a:rPr>
              <a:t>India</a:t>
            </a:r>
            <a:r>
              <a:rPr lang="en-US" dirty="0">
                <a:latin typeface="Times New Roman" panose="02020603050405020304" pitchFamily="18" charset="0"/>
                <a:ea typeface="Calibri" panose="020F0502020204030204" pitchFamily="34" charset="0"/>
                <a:cs typeface="Arial" panose="020B0604020202020204" pitchFamily="34" charset="0"/>
              </a:rPr>
              <a:t> also HPLC method was used for determination of melamine in pasteurized </a:t>
            </a:r>
            <a:r>
              <a:rPr lang="en-US" dirty="0" smtClean="0">
                <a:latin typeface="Times New Roman" panose="02020603050405020304" pitchFamily="18" charset="0"/>
                <a:ea typeface="Calibri" panose="020F0502020204030204" pitchFamily="34" charset="0"/>
                <a:cs typeface="Arial" panose="020B0604020202020204" pitchFamily="34" charset="0"/>
              </a:rPr>
              <a:t>milk </a:t>
            </a:r>
            <a:r>
              <a:rPr lang="en-US" dirty="0">
                <a:latin typeface="Times New Roman" panose="02020603050405020304" pitchFamily="18" charset="0"/>
                <a:ea typeface="Calibri" panose="020F0502020204030204" pitchFamily="34" charset="0"/>
                <a:cs typeface="Arial" panose="020B0604020202020204" pitchFamily="34" charset="0"/>
              </a:rPr>
              <a:t>and powder </a:t>
            </a:r>
            <a:r>
              <a:rPr lang="en-US" dirty="0" smtClean="0">
                <a:latin typeface="Times New Roman" panose="02020603050405020304" pitchFamily="18" charset="0"/>
                <a:ea typeface="Calibri" panose="020F0502020204030204" pitchFamily="34" charset="0"/>
                <a:cs typeface="Arial" panose="020B0604020202020204" pitchFamily="34" charset="0"/>
              </a:rPr>
              <a:t>milk. </a:t>
            </a:r>
            <a:r>
              <a:rPr lang="en-US" dirty="0">
                <a:solidFill>
                  <a:srgbClr val="C00000"/>
                </a:solidFill>
                <a:latin typeface="Times New Roman" panose="02020603050405020304" pitchFamily="18" charset="0"/>
                <a:ea typeface="Calibri" panose="020F0502020204030204" pitchFamily="34" charset="0"/>
                <a:cs typeface="Arial" panose="020B0604020202020204" pitchFamily="34" charset="0"/>
              </a:rPr>
              <a:t>In Iran </a:t>
            </a:r>
            <a:r>
              <a:rPr lang="en-US" dirty="0">
                <a:latin typeface="Times New Roman" panose="02020603050405020304" pitchFamily="18" charset="0"/>
                <a:ea typeface="Calibri" panose="020F0502020204030204" pitchFamily="34" charset="0"/>
                <a:cs typeface="Arial" panose="020B0604020202020204" pitchFamily="34" charset="0"/>
              </a:rPr>
              <a:t>melamine was determined with HPLC method in milk, infant milk, cheese and coffee </a:t>
            </a:r>
            <a:r>
              <a:rPr lang="en-US" dirty="0" smtClean="0">
                <a:latin typeface="Times New Roman" panose="02020603050405020304" pitchFamily="18" charset="0"/>
                <a:ea typeface="Calibri" panose="020F0502020204030204" pitchFamily="34" charset="0"/>
                <a:cs typeface="Arial" panose="020B0604020202020204" pitchFamily="34" charset="0"/>
              </a:rPr>
              <a:t>mate.</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
        <p:nvSpPr>
          <p:cNvPr id="4" name="Rounded Rectangle 3"/>
          <p:cNvSpPr/>
          <p:nvPr/>
        </p:nvSpPr>
        <p:spPr>
          <a:xfrm>
            <a:off x="1472665" y="154004"/>
            <a:ext cx="9307630" cy="97215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3600" dirty="0" smtClean="0"/>
              <a:t>Review of literature</a:t>
            </a:r>
            <a:endParaRPr lang="en-US" sz="3600" dirty="0"/>
          </a:p>
        </p:txBody>
      </p:sp>
    </p:spTree>
    <p:extLst>
      <p:ext uri="{BB962C8B-B14F-4D97-AF65-F5344CB8AC3E}">
        <p14:creationId xmlns:p14="http://schemas.microsoft.com/office/powerpoint/2010/main" val="2762609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87656"/>
            <a:ext cx="10972800" cy="5038508"/>
          </a:xfrm>
        </p:spPr>
        <p:txBody>
          <a:bodyPr/>
          <a:lstStyle/>
          <a:p>
            <a:pPr marL="0" marR="0">
              <a:lnSpc>
                <a:spcPct val="200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National monitoring and surveillance data showed the presence of melamine in dietary products in </a:t>
            </a:r>
            <a:r>
              <a:rPr lang="en-US" dirty="0" err="1">
                <a:latin typeface="Times New Roman" panose="02020603050405020304" pitchFamily="18" charset="0"/>
                <a:ea typeface="Calibri" panose="020F0502020204030204" pitchFamily="34" charset="0"/>
                <a:cs typeface="Arial" panose="020B0604020202020204" pitchFamily="34" charset="0"/>
              </a:rPr>
              <a:t>Newze</a:t>
            </a:r>
            <a:r>
              <a:rPr lang="en-US" dirty="0">
                <a:latin typeface="Times New Roman" panose="02020603050405020304" pitchFamily="18" charset="0"/>
                <a:ea typeface="Calibri" panose="020F0502020204030204" pitchFamily="34" charset="0"/>
                <a:cs typeface="Arial" panose="020B0604020202020204" pitchFamily="34" charset="0"/>
              </a:rPr>
              <a:t> Land, Canada, America and United Kingdom in study used LC-MS/MS(14)</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41143654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2114</Words>
  <Application>Microsoft Office PowerPoint</Application>
  <PresentationFormat>Widescreen</PresentationFormat>
  <Paragraphs>205</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Cambria Math</vt:lpstr>
      <vt:lpstr>Times New Roman</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Apparatus and Software</vt:lpstr>
      <vt:lpstr>Materials</vt:lpstr>
      <vt:lpstr>Samples used:</vt:lpstr>
      <vt:lpstr>Samples preparation:</vt:lpstr>
      <vt:lpstr>Procedures:</vt:lpstr>
      <vt:lpstr>PowerPoint Presentation</vt:lpstr>
      <vt:lpstr>Table 1: The interpretation of melamine bands.</vt:lpstr>
      <vt:lpstr>PowerPoint Presentation</vt:lpstr>
      <vt:lpstr>PowerPoint Presentation</vt:lpstr>
      <vt:lpstr>PowerPoint Presentation</vt:lpstr>
      <vt:lpstr>PowerPoint Presentation</vt:lpstr>
      <vt:lpstr>Table 2: standard samples used in melamine calibration curve.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Acknowledgement </vt:lpstr>
      <vt:lpstr>References:</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21</cp:revision>
  <dcterms:created xsi:type="dcterms:W3CDTF">2021-05-22T08:19:47Z</dcterms:created>
  <dcterms:modified xsi:type="dcterms:W3CDTF">2021-05-30T21:37:06Z</dcterms:modified>
</cp:coreProperties>
</file>