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3" r:id="rId2"/>
    <p:sldMasterId id="2147483685" r:id="rId3"/>
  </p:sldMasterIdLst>
  <p:notesMasterIdLst>
    <p:notesMasterId r:id="rId39"/>
  </p:notesMasterIdLst>
  <p:sldIdLst>
    <p:sldId id="318" r:id="rId4"/>
    <p:sldId id="353" r:id="rId5"/>
    <p:sldId id="404" r:id="rId6"/>
    <p:sldId id="374" r:id="rId7"/>
    <p:sldId id="400" r:id="rId8"/>
    <p:sldId id="399" r:id="rId9"/>
    <p:sldId id="382" r:id="rId10"/>
    <p:sldId id="406" r:id="rId11"/>
    <p:sldId id="377" r:id="rId12"/>
    <p:sldId id="376" r:id="rId13"/>
    <p:sldId id="316" r:id="rId14"/>
    <p:sldId id="386" r:id="rId15"/>
    <p:sldId id="267" r:id="rId16"/>
    <p:sldId id="355" r:id="rId17"/>
    <p:sldId id="268" r:id="rId18"/>
    <p:sldId id="269" r:id="rId19"/>
    <p:sldId id="270" r:id="rId20"/>
    <p:sldId id="271" r:id="rId21"/>
    <p:sldId id="272" r:id="rId22"/>
    <p:sldId id="273" r:id="rId23"/>
    <p:sldId id="388" r:id="rId24"/>
    <p:sldId id="275" r:id="rId25"/>
    <p:sldId id="276" r:id="rId26"/>
    <p:sldId id="283" r:id="rId27"/>
    <p:sldId id="284" r:id="rId28"/>
    <p:sldId id="285" r:id="rId29"/>
    <p:sldId id="286" r:id="rId30"/>
    <p:sldId id="381" r:id="rId31"/>
    <p:sldId id="358" r:id="rId32"/>
    <p:sldId id="359" r:id="rId33"/>
    <p:sldId id="309" r:id="rId34"/>
    <p:sldId id="398" r:id="rId35"/>
    <p:sldId id="346" r:id="rId36"/>
    <p:sldId id="405" r:id="rId37"/>
    <p:sldId id="302"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99"/>
    <a:srgbClr val="FF0059"/>
    <a:srgbClr val="009900"/>
    <a:srgbClr val="FF7C80"/>
    <a:srgbClr val="9E2885"/>
    <a:srgbClr val="504288"/>
    <a:srgbClr val="CC0000"/>
    <a:srgbClr val="C0504D"/>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74" autoAdjust="0"/>
    <p:restoredTop sz="95374" autoAdjust="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88A12-6721-4D7E-B481-99502C783CBD}" type="doc">
      <dgm:prSet loTypeId="urn:microsoft.com/office/officeart/2005/8/layout/radial3" loCatId="cycle" qsTypeId="urn:microsoft.com/office/officeart/2005/8/quickstyle/3d2" qsCatId="3D" csTypeId="urn:microsoft.com/office/officeart/2005/8/colors/colorful5" csCatId="colorful" phldr="1"/>
      <dgm:spPr/>
      <dgm:t>
        <a:bodyPr/>
        <a:lstStyle/>
        <a:p>
          <a:pPr rtl="1"/>
          <a:endParaRPr lang="ar-SY"/>
        </a:p>
      </dgm:t>
    </dgm:pt>
    <dgm:pt modelId="{A67A32CB-D530-44EE-BED8-84A67E82B203}">
      <dgm:prSet phldrT="[نص]" custT="1"/>
      <dgm:spPr>
        <a:xfrm>
          <a:off x="2561166" y="1206500"/>
          <a:ext cx="3005666" cy="3005666"/>
        </a:xfrm>
        <a:scene3d>
          <a:camera prst="orthographicFront"/>
          <a:lightRig rig="threePt" dir="t">
            <a:rot lat="0" lon="0" rev="7500000"/>
          </a:lightRig>
        </a:scene3d>
        <a:sp3d prstMaterial="plastic">
          <a:bevelT w="127000" h="25400" prst="relaxedInset"/>
        </a:sp3d>
      </dgm:spPr>
      <dgm:t>
        <a:bodyPr/>
        <a:lstStyle/>
        <a:p>
          <a:pPr rtl="1"/>
          <a:r>
            <a:rPr lang="ar-SY" sz="3600" b="1" i="0" dirty="0" smtClean="0">
              <a:ln w="11430"/>
              <a:solidFill>
                <a:prstClr val="black"/>
              </a:solidFill>
              <a:latin typeface="Arabic Typesetting" pitchFamily="66" charset="-78"/>
              <a:cs typeface="Arabic Typesetting" pitchFamily="66" charset="-78"/>
            </a:rPr>
            <a:t>الأسباب المؤدية لزيادة خطر حدوث مضاعفات الحمل والولادة لدى الأمهات الصغيرات</a:t>
          </a:r>
          <a:endParaRPr lang="ar-SY" sz="3600" b="1" i="0" cap="none" spc="0" dirty="0">
            <a:ln w="11430"/>
            <a:effectLst>
              <a:outerShdw blurRad="50800" dist="39000" dir="5460000" algn="tl">
                <a:srgbClr val="000000">
                  <a:alpha val="38000"/>
                </a:srgbClr>
              </a:outerShdw>
            </a:effectLst>
            <a:latin typeface="Arabic Typesetting" pitchFamily="66" charset="-78"/>
            <a:ea typeface="+mn-ea"/>
            <a:cs typeface="Arabic Typesetting" pitchFamily="66" charset="-78"/>
          </a:endParaRPr>
        </a:p>
      </dgm:t>
    </dgm:pt>
    <dgm:pt modelId="{155DF503-F9B2-46B7-A3F2-E7BCD5241E82}" type="parTrans" cxnId="{04250DEF-FBB4-4485-9608-45D4876C31AF}">
      <dgm:prSet/>
      <dgm:spPr/>
      <dgm:t>
        <a:bodyPr/>
        <a:lstStyle/>
        <a:p>
          <a:pPr rtl="1"/>
          <a:endParaRPr lang="ar-SY" b="1" cap="none" spc="0">
            <a:ln w="11430"/>
            <a:solidFill>
              <a:schemeClr val="tx1"/>
            </a:solidFill>
            <a:effectLst>
              <a:outerShdw blurRad="50800" dist="39000" dir="5460000" algn="tl">
                <a:srgbClr val="000000">
                  <a:alpha val="38000"/>
                </a:srgbClr>
              </a:outerShdw>
            </a:effectLst>
          </a:endParaRPr>
        </a:p>
      </dgm:t>
    </dgm:pt>
    <dgm:pt modelId="{D7A5BA09-D525-4DEC-AF69-7BAAE01323F1}" type="sibTrans" cxnId="{04250DEF-FBB4-4485-9608-45D4876C31AF}">
      <dgm:prSet/>
      <dgm:spPr/>
      <dgm:t>
        <a:bodyPr/>
        <a:lstStyle/>
        <a:p>
          <a:pPr rtl="1"/>
          <a:endParaRPr lang="ar-SY" b="1" cap="none" spc="0">
            <a:ln w="11430"/>
            <a:solidFill>
              <a:schemeClr val="tx1"/>
            </a:solidFill>
            <a:effectLst>
              <a:outerShdw blurRad="50800" dist="39000" dir="5460000" algn="tl">
                <a:srgbClr val="000000">
                  <a:alpha val="38000"/>
                </a:srgbClr>
              </a:outerShdw>
            </a:effectLst>
          </a:endParaRPr>
        </a:p>
      </dgm:t>
    </dgm:pt>
    <dgm:pt modelId="{FDF543D4-D2E9-4BCA-A03D-1F2CBA23EAE5}">
      <dgm:prSet phldrT="[نص]" custT="1"/>
      <dgm:spPr>
        <a:xfrm>
          <a:off x="3312583" y="536"/>
          <a:ext cx="1502833" cy="1502833"/>
        </a:xfrm>
        <a:scene3d>
          <a:camera prst="orthographicFront"/>
          <a:lightRig rig="threePt" dir="t">
            <a:rot lat="0" lon="0" rev="7500000"/>
          </a:lightRig>
        </a:scene3d>
        <a:sp3d prstMaterial="plastic">
          <a:bevelT w="127000" h="25400" prst="relaxedInset"/>
        </a:sp3d>
      </dgm:spPr>
      <dgm:t>
        <a:bodyPr/>
        <a:lstStyle/>
        <a:p>
          <a:pPr rtl="1"/>
          <a:r>
            <a:rPr lang="ar-SY" sz="3200" b="1" dirty="0" smtClean="0">
              <a:ln w="11430"/>
              <a:solidFill>
                <a:prstClr val="black"/>
              </a:solidFill>
              <a:latin typeface="Arabic Typesetting" pitchFamily="66" charset="-78"/>
              <a:cs typeface="Arabic Typesetting" pitchFamily="66" charset="-78"/>
            </a:rPr>
            <a:t>عدم النضج الجسدي</a:t>
          </a:r>
          <a:endParaRPr lang="ar-SY" sz="3200" b="1" cap="none" spc="0" dirty="0">
            <a:ln w="11430"/>
            <a:effectLst>
              <a:outerShdw blurRad="50800" dist="39000" dir="5460000" algn="tl">
                <a:srgbClr val="000000">
                  <a:alpha val="38000"/>
                </a:srgbClr>
              </a:outerShdw>
            </a:effectLst>
            <a:latin typeface="Calibri"/>
            <a:ea typeface="+mn-ea"/>
            <a:cs typeface="Arial"/>
          </a:endParaRPr>
        </a:p>
      </dgm:t>
    </dgm:pt>
    <dgm:pt modelId="{14F9BFF7-B362-4CA4-8D0C-C02E7606C834}" type="parTrans" cxnId="{F8185B07-8EF7-4604-B685-2882BB24F845}">
      <dgm:prSet/>
      <dgm:spPr/>
      <dgm:t>
        <a:bodyPr/>
        <a:lstStyle/>
        <a:p>
          <a:pPr rtl="1"/>
          <a:endParaRPr lang="ar-SY" b="1" cap="none" spc="0">
            <a:ln w="11430"/>
            <a:solidFill>
              <a:schemeClr val="tx1"/>
            </a:solidFill>
            <a:effectLst>
              <a:outerShdw blurRad="50800" dist="39000" dir="5460000" algn="tl">
                <a:srgbClr val="000000">
                  <a:alpha val="38000"/>
                </a:srgbClr>
              </a:outerShdw>
            </a:effectLst>
          </a:endParaRPr>
        </a:p>
      </dgm:t>
    </dgm:pt>
    <dgm:pt modelId="{1BC6650B-4D57-4476-A220-DD84D4C9C473}" type="sibTrans" cxnId="{F8185B07-8EF7-4604-B685-2882BB24F845}">
      <dgm:prSet/>
      <dgm:spPr/>
      <dgm:t>
        <a:bodyPr/>
        <a:lstStyle/>
        <a:p>
          <a:pPr rtl="1"/>
          <a:endParaRPr lang="ar-SY" b="1" cap="none" spc="0">
            <a:ln w="11430"/>
            <a:solidFill>
              <a:schemeClr val="tx1"/>
            </a:solidFill>
            <a:effectLst>
              <a:outerShdw blurRad="50800" dist="39000" dir="5460000" algn="tl">
                <a:srgbClr val="000000">
                  <a:alpha val="38000"/>
                </a:srgbClr>
              </a:outerShdw>
            </a:effectLst>
          </a:endParaRPr>
        </a:p>
      </dgm:t>
    </dgm:pt>
    <dgm:pt modelId="{E7395105-7226-422E-AC2E-FB8B5C5DC077}">
      <dgm:prSet custT="1"/>
      <dgm:spPr/>
      <dgm:t>
        <a:bodyPr/>
        <a:lstStyle/>
        <a:p>
          <a:pPr rtl="1"/>
          <a:r>
            <a:rPr lang="ar-SY" sz="3200" b="1" dirty="0" smtClean="0">
              <a:ln w="11430"/>
              <a:solidFill>
                <a:prstClr val="black"/>
              </a:solidFill>
              <a:latin typeface="Arabic Typesetting" pitchFamily="66" charset="-78"/>
              <a:cs typeface="Arabic Typesetting" pitchFamily="66" charset="-78"/>
            </a:rPr>
            <a:t>عدم نضج العمر النسائي</a:t>
          </a:r>
          <a:endParaRPr lang="en-US" sz="3200" b="1" dirty="0"/>
        </a:p>
      </dgm:t>
    </dgm:pt>
    <dgm:pt modelId="{514DE5ED-7797-4CCE-BA66-26F4FEB57DF0}" type="parTrans" cxnId="{6804A63F-0834-4A92-A7B7-E2DBF91DA4CD}">
      <dgm:prSet/>
      <dgm:spPr/>
      <dgm:t>
        <a:bodyPr/>
        <a:lstStyle/>
        <a:p>
          <a:endParaRPr lang="en-US"/>
        </a:p>
      </dgm:t>
    </dgm:pt>
    <dgm:pt modelId="{E3B105A1-2D93-4CDA-BA22-905D30CEFFC4}" type="sibTrans" cxnId="{6804A63F-0834-4A92-A7B7-E2DBF91DA4CD}">
      <dgm:prSet/>
      <dgm:spPr/>
      <dgm:t>
        <a:bodyPr/>
        <a:lstStyle/>
        <a:p>
          <a:endParaRPr lang="en-US"/>
        </a:p>
      </dgm:t>
    </dgm:pt>
    <dgm:pt modelId="{8831F8C2-1879-4D44-ABD8-E3C6E76E87FE}">
      <dgm:prSet custT="1"/>
      <dgm:spPr/>
      <dgm:t>
        <a:bodyPr/>
        <a:lstStyle/>
        <a:p>
          <a:pPr rtl="1"/>
          <a:r>
            <a:rPr lang="ar-SY" sz="3200" b="1" dirty="0" smtClean="0">
              <a:ln w="11430"/>
              <a:solidFill>
                <a:prstClr val="black"/>
              </a:solidFill>
              <a:latin typeface="Arabic Typesetting" pitchFamily="66" charset="-78"/>
              <a:cs typeface="Arabic Typesetting" pitchFamily="66" charset="-78"/>
            </a:rPr>
            <a:t>تدني الحالة الاجتماعية والاقتصادية</a:t>
          </a:r>
          <a:endParaRPr lang="en-US" sz="3200" b="1" dirty="0"/>
        </a:p>
      </dgm:t>
    </dgm:pt>
    <dgm:pt modelId="{2B8F6CC9-A9F1-4DAA-B6FD-C672BDFCA0E1}" type="parTrans" cxnId="{D346AC7A-32E9-4696-B565-B4B5FB09DD73}">
      <dgm:prSet/>
      <dgm:spPr/>
      <dgm:t>
        <a:bodyPr/>
        <a:lstStyle/>
        <a:p>
          <a:endParaRPr lang="en-US"/>
        </a:p>
      </dgm:t>
    </dgm:pt>
    <dgm:pt modelId="{701A929C-9C43-4CA1-BAF8-AD7CF6A6F5CE}" type="sibTrans" cxnId="{D346AC7A-32E9-4696-B565-B4B5FB09DD73}">
      <dgm:prSet/>
      <dgm:spPr/>
      <dgm:t>
        <a:bodyPr/>
        <a:lstStyle/>
        <a:p>
          <a:endParaRPr lang="en-US"/>
        </a:p>
      </dgm:t>
    </dgm:pt>
    <dgm:pt modelId="{730CAC04-E5A5-489B-80D8-C5F604373DA7}">
      <dgm:prSet custT="1"/>
      <dgm:spPr/>
      <dgm:t>
        <a:bodyPr/>
        <a:lstStyle/>
        <a:p>
          <a:pPr rtl="1"/>
          <a:r>
            <a:rPr lang="ar-SY" sz="3200" b="1" i="0" dirty="0" smtClean="0">
              <a:ln w="11430"/>
              <a:solidFill>
                <a:prstClr val="black"/>
              </a:solidFill>
              <a:latin typeface="Arabic Typesetting" pitchFamily="66" charset="-78"/>
              <a:cs typeface="Arabic Typesetting" pitchFamily="66" charset="-78"/>
            </a:rPr>
            <a:t>السلوكيات الصحية السيئة</a:t>
          </a:r>
        </a:p>
      </dgm:t>
    </dgm:pt>
    <dgm:pt modelId="{7ED17A71-2615-4945-8E37-1096DEEA8C05}" type="parTrans" cxnId="{921EB298-F9D8-4971-BEEA-0759A62625F4}">
      <dgm:prSet/>
      <dgm:spPr/>
      <dgm:t>
        <a:bodyPr/>
        <a:lstStyle/>
        <a:p>
          <a:pPr rtl="1"/>
          <a:endParaRPr lang="ar-SA"/>
        </a:p>
      </dgm:t>
    </dgm:pt>
    <dgm:pt modelId="{537209A4-C0E8-43E3-89B4-61C7CE6C0104}" type="sibTrans" cxnId="{921EB298-F9D8-4971-BEEA-0759A62625F4}">
      <dgm:prSet/>
      <dgm:spPr/>
      <dgm:t>
        <a:bodyPr/>
        <a:lstStyle/>
        <a:p>
          <a:pPr rtl="1"/>
          <a:endParaRPr lang="ar-SA"/>
        </a:p>
      </dgm:t>
    </dgm:pt>
    <dgm:pt modelId="{1AC2265B-F6D1-4F8A-876C-B22FCF1D1C40}" type="pres">
      <dgm:prSet presAssocID="{22E88A12-6721-4D7E-B481-99502C783CBD}" presName="composite" presStyleCnt="0">
        <dgm:presLayoutVars>
          <dgm:chMax val="1"/>
          <dgm:dir/>
          <dgm:resizeHandles val="exact"/>
        </dgm:presLayoutVars>
      </dgm:prSet>
      <dgm:spPr/>
      <dgm:t>
        <a:bodyPr/>
        <a:lstStyle/>
        <a:p>
          <a:pPr rtl="1"/>
          <a:endParaRPr lang="ar-SY"/>
        </a:p>
      </dgm:t>
    </dgm:pt>
    <dgm:pt modelId="{9A0A4A38-4AFE-46CB-BD15-C268C9264835}" type="pres">
      <dgm:prSet presAssocID="{22E88A12-6721-4D7E-B481-99502C783CBD}" presName="radial" presStyleCnt="0">
        <dgm:presLayoutVars>
          <dgm:animLvl val="ctr"/>
        </dgm:presLayoutVars>
      </dgm:prSet>
      <dgm:spPr/>
      <dgm:t>
        <a:bodyPr/>
        <a:lstStyle/>
        <a:p>
          <a:pPr rtl="1"/>
          <a:endParaRPr lang="ar-SA"/>
        </a:p>
      </dgm:t>
    </dgm:pt>
    <dgm:pt modelId="{3C00581F-384F-4DD8-83E2-82FAF84C5B9C}" type="pres">
      <dgm:prSet presAssocID="{A67A32CB-D530-44EE-BED8-84A67E82B203}" presName="centerShape" presStyleLbl="vennNode1" presStyleIdx="0" presStyleCnt="5"/>
      <dgm:spPr>
        <a:prstGeom prst="ellipse">
          <a:avLst/>
        </a:prstGeom>
      </dgm:spPr>
      <dgm:t>
        <a:bodyPr/>
        <a:lstStyle/>
        <a:p>
          <a:pPr rtl="1"/>
          <a:endParaRPr lang="ar-SY"/>
        </a:p>
      </dgm:t>
    </dgm:pt>
    <dgm:pt modelId="{A33A05EC-312E-499D-B27D-E8972C2F2A13}" type="pres">
      <dgm:prSet presAssocID="{FDF543D4-D2E9-4BCA-A03D-1F2CBA23EAE5}" presName="node" presStyleLbl="vennNode1" presStyleIdx="1" presStyleCnt="5">
        <dgm:presLayoutVars>
          <dgm:bulletEnabled val="1"/>
        </dgm:presLayoutVars>
      </dgm:prSet>
      <dgm:spPr>
        <a:prstGeom prst="ellipse">
          <a:avLst/>
        </a:prstGeom>
      </dgm:spPr>
      <dgm:t>
        <a:bodyPr/>
        <a:lstStyle/>
        <a:p>
          <a:pPr rtl="1"/>
          <a:endParaRPr lang="ar-SY"/>
        </a:p>
      </dgm:t>
    </dgm:pt>
    <dgm:pt modelId="{3549EB98-39B1-4AC7-9A4F-D13F64ED3B06}" type="pres">
      <dgm:prSet presAssocID="{E7395105-7226-422E-AC2E-FB8B5C5DC077}" presName="node" presStyleLbl="vennNode1" presStyleIdx="2" presStyleCnt="5">
        <dgm:presLayoutVars>
          <dgm:bulletEnabled val="1"/>
        </dgm:presLayoutVars>
      </dgm:prSet>
      <dgm:spPr/>
      <dgm:t>
        <a:bodyPr/>
        <a:lstStyle/>
        <a:p>
          <a:endParaRPr lang="en-US"/>
        </a:p>
      </dgm:t>
    </dgm:pt>
    <dgm:pt modelId="{8FA9B1C7-159A-4F84-A50A-11BD077DEA34}" type="pres">
      <dgm:prSet presAssocID="{8831F8C2-1879-4D44-ABD8-E3C6E76E87FE}" presName="node" presStyleLbl="vennNode1" presStyleIdx="3" presStyleCnt="5" custRadScaleRad="100029" custRadScaleInc="-626">
        <dgm:presLayoutVars>
          <dgm:bulletEnabled val="1"/>
        </dgm:presLayoutVars>
      </dgm:prSet>
      <dgm:spPr/>
      <dgm:t>
        <a:bodyPr/>
        <a:lstStyle/>
        <a:p>
          <a:endParaRPr lang="en-US"/>
        </a:p>
      </dgm:t>
    </dgm:pt>
    <dgm:pt modelId="{08A40DA7-8EDD-425F-BDA8-9D0EA9E543BF}" type="pres">
      <dgm:prSet presAssocID="{730CAC04-E5A5-489B-80D8-C5F604373DA7}" presName="node" presStyleLbl="vennNode1" presStyleIdx="4" presStyleCnt="5" custRadScaleRad="101184" custRadScaleInc="4848">
        <dgm:presLayoutVars>
          <dgm:bulletEnabled val="1"/>
        </dgm:presLayoutVars>
      </dgm:prSet>
      <dgm:spPr/>
      <dgm:t>
        <a:bodyPr/>
        <a:lstStyle/>
        <a:p>
          <a:pPr rtl="1"/>
          <a:endParaRPr lang="ar-SA"/>
        </a:p>
      </dgm:t>
    </dgm:pt>
  </dgm:ptLst>
  <dgm:cxnLst>
    <dgm:cxn modelId="{0CC9B360-9CC9-44AD-ABAF-46748E5980FA}" type="presOf" srcId="{FDF543D4-D2E9-4BCA-A03D-1F2CBA23EAE5}" destId="{A33A05EC-312E-499D-B27D-E8972C2F2A13}" srcOrd="0" destOrd="0" presId="urn:microsoft.com/office/officeart/2005/8/layout/radial3"/>
    <dgm:cxn modelId="{0398F91A-7C89-42B8-A942-7D1231824D41}" type="presOf" srcId="{730CAC04-E5A5-489B-80D8-C5F604373DA7}" destId="{08A40DA7-8EDD-425F-BDA8-9D0EA9E543BF}" srcOrd="0" destOrd="0" presId="urn:microsoft.com/office/officeart/2005/8/layout/radial3"/>
    <dgm:cxn modelId="{921EB298-F9D8-4971-BEEA-0759A62625F4}" srcId="{A67A32CB-D530-44EE-BED8-84A67E82B203}" destId="{730CAC04-E5A5-489B-80D8-C5F604373DA7}" srcOrd="3" destOrd="0" parTransId="{7ED17A71-2615-4945-8E37-1096DEEA8C05}" sibTransId="{537209A4-C0E8-43E3-89B4-61C7CE6C0104}"/>
    <dgm:cxn modelId="{9A598663-289D-476F-8AC9-A2CFB4E55422}" type="presOf" srcId="{E7395105-7226-422E-AC2E-FB8B5C5DC077}" destId="{3549EB98-39B1-4AC7-9A4F-D13F64ED3B06}" srcOrd="0" destOrd="0" presId="urn:microsoft.com/office/officeart/2005/8/layout/radial3"/>
    <dgm:cxn modelId="{F8185B07-8EF7-4604-B685-2882BB24F845}" srcId="{A67A32CB-D530-44EE-BED8-84A67E82B203}" destId="{FDF543D4-D2E9-4BCA-A03D-1F2CBA23EAE5}" srcOrd="0" destOrd="0" parTransId="{14F9BFF7-B362-4CA4-8D0C-C02E7606C834}" sibTransId="{1BC6650B-4D57-4476-A220-DD84D4C9C473}"/>
    <dgm:cxn modelId="{D346AC7A-32E9-4696-B565-B4B5FB09DD73}" srcId="{A67A32CB-D530-44EE-BED8-84A67E82B203}" destId="{8831F8C2-1879-4D44-ABD8-E3C6E76E87FE}" srcOrd="2" destOrd="0" parTransId="{2B8F6CC9-A9F1-4DAA-B6FD-C672BDFCA0E1}" sibTransId="{701A929C-9C43-4CA1-BAF8-AD7CF6A6F5CE}"/>
    <dgm:cxn modelId="{04250DEF-FBB4-4485-9608-45D4876C31AF}" srcId="{22E88A12-6721-4D7E-B481-99502C783CBD}" destId="{A67A32CB-D530-44EE-BED8-84A67E82B203}" srcOrd="0" destOrd="0" parTransId="{155DF503-F9B2-46B7-A3F2-E7BCD5241E82}" sibTransId="{D7A5BA09-D525-4DEC-AF69-7BAAE01323F1}"/>
    <dgm:cxn modelId="{6804A63F-0834-4A92-A7B7-E2DBF91DA4CD}" srcId="{A67A32CB-D530-44EE-BED8-84A67E82B203}" destId="{E7395105-7226-422E-AC2E-FB8B5C5DC077}" srcOrd="1" destOrd="0" parTransId="{514DE5ED-7797-4CCE-BA66-26F4FEB57DF0}" sibTransId="{E3B105A1-2D93-4CDA-BA22-905D30CEFFC4}"/>
    <dgm:cxn modelId="{0B597C54-6417-4454-80D3-DA0C30AAEAA1}" type="presOf" srcId="{A67A32CB-D530-44EE-BED8-84A67E82B203}" destId="{3C00581F-384F-4DD8-83E2-82FAF84C5B9C}" srcOrd="0" destOrd="0" presId="urn:microsoft.com/office/officeart/2005/8/layout/radial3"/>
    <dgm:cxn modelId="{4DEB91D0-44EA-4498-AE88-52ACC758B98D}" type="presOf" srcId="{22E88A12-6721-4D7E-B481-99502C783CBD}" destId="{1AC2265B-F6D1-4F8A-876C-B22FCF1D1C40}" srcOrd="0" destOrd="0" presId="urn:microsoft.com/office/officeart/2005/8/layout/radial3"/>
    <dgm:cxn modelId="{2232F6E3-2E19-439E-8628-7A238FD5E327}" type="presOf" srcId="{8831F8C2-1879-4D44-ABD8-E3C6E76E87FE}" destId="{8FA9B1C7-159A-4F84-A50A-11BD077DEA34}" srcOrd="0" destOrd="0" presId="urn:microsoft.com/office/officeart/2005/8/layout/radial3"/>
    <dgm:cxn modelId="{CA3B819E-9C0A-48A1-862D-949950006629}" type="presParOf" srcId="{1AC2265B-F6D1-4F8A-876C-B22FCF1D1C40}" destId="{9A0A4A38-4AFE-46CB-BD15-C268C9264835}" srcOrd="0" destOrd="0" presId="urn:microsoft.com/office/officeart/2005/8/layout/radial3"/>
    <dgm:cxn modelId="{ABB524E4-B08E-4D3F-87A6-BA74D64A41E3}" type="presParOf" srcId="{9A0A4A38-4AFE-46CB-BD15-C268C9264835}" destId="{3C00581F-384F-4DD8-83E2-82FAF84C5B9C}" srcOrd="0" destOrd="0" presId="urn:microsoft.com/office/officeart/2005/8/layout/radial3"/>
    <dgm:cxn modelId="{AD2E04E4-1CB0-4415-9E59-944FAA9E48F5}" type="presParOf" srcId="{9A0A4A38-4AFE-46CB-BD15-C268C9264835}" destId="{A33A05EC-312E-499D-B27D-E8972C2F2A13}" srcOrd="1" destOrd="0" presId="urn:microsoft.com/office/officeart/2005/8/layout/radial3"/>
    <dgm:cxn modelId="{F526317E-22ED-46E5-BAE6-9704A27F3CE8}" type="presParOf" srcId="{9A0A4A38-4AFE-46CB-BD15-C268C9264835}" destId="{3549EB98-39B1-4AC7-9A4F-D13F64ED3B06}" srcOrd="2" destOrd="0" presId="urn:microsoft.com/office/officeart/2005/8/layout/radial3"/>
    <dgm:cxn modelId="{AAD6960A-A04A-4AA8-AAF0-5AAECC19DE0A}" type="presParOf" srcId="{9A0A4A38-4AFE-46CB-BD15-C268C9264835}" destId="{8FA9B1C7-159A-4F84-A50A-11BD077DEA34}" srcOrd="3" destOrd="0" presId="urn:microsoft.com/office/officeart/2005/8/layout/radial3"/>
    <dgm:cxn modelId="{1540C198-B9D0-4E53-AC29-91D736AD6613}" type="presParOf" srcId="{9A0A4A38-4AFE-46CB-BD15-C268C9264835}" destId="{08A40DA7-8EDD-425F-BDA8-9D0EA9E543B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36664-968E-464C-A94B-5CD7AD2FA0D8}"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pPr rtl="1"/>
          <a:endParaRPr lang="ar-SY"/>
        </a:p>
      </dgm:t>
    </dgm:pt>
    <dgm:pt modelId="{D0C10FAA-7788-4FA9-B5FE-AA90F33CDE35}">
      <dgm:prSet phldrT="[نص]" custT="1"/>
      <dgm:spPr/>
      <dgm:t>
        <a:bodyPr/>
        <a:lstStyle/>
        <a:p>
          <a:pPr rtl="1"/>
          <a:r>
            <a:rPr lang="ar-SY" sz="2800" b="1" dirty="0" smtClean="0">
              <a:latin typeface="Calibri" pitchFamily="34" charset="0"/>
              <a:cs typeface="Calibri" pitchFamily="34" charset="0"/>
            </a:rPr>
            <a:t>مضاعفات الحمل والولادة</a:t>
          </a:r>
          <a:endParaRPr lang="ar-SY" sz="2800" b="1" dirty="0">
            <a:latin typeface="Calibri" pitchFamily="34" charset="0"/>
            <a:cs typeface="Calibri" pitchFamily="34" charset="0"/>
          </a:endParaRPr>
        </a:p>
      </dgm:t>
    </dgm:pt>
    <dgm:pt modelId="{343B2F17-B9EF-4346-A949-7B2A74446C24}" type="parTrans" cxnId="{ECF8E285-1326-42B6-9274-202F26AA102F}">
      <dgm:prSet/>
      <dgm:spPr/>
      <dgm:t>
        <a:bodyPr/>
        <a:lstStyle/>
        <a:p>
          <a:pPr rtl="1"/>
          <a:endParaRPr lang="ar-SY"/>
        </a:p>
      </dgm:t>
    </dgm:pt>
    <dgm:pt modelId="{4CB47C90-2B65-4419-B47B-42DBA459392B}" type="sibTrans" cxnId="{ECF8E285-1326-42B6-9274-202F26AA102F}">
      <dgm:prSet/>
      <dgm:spPr/>
      <dgm:t>
        <a:bodyPr/>
        <a:lstStyle/>
        <a:p>
          <a:pPr rtl="1"/>
          <a:endParaRPr lang="ar-SY"/>
        </a:p>
      </dgm:t>
    </dgm:pt>
    <dgm:pt modelId="{8862D81F-191F-4DFA-B632-1FD6CB2DCDE7}">
      <dgm:prSet phldrT="[نص]" custT="1"/>
      <dgm:spPr/>
      <dgm:t>
        <a:bodyPr/>
        <a:lstStyle/>
        <a:p>
          <a:pPr algn="just" rtl="1"/>
          <a:r>
            <a:rPr lang="ar-SY" sz="3600" b="1" smtClean="0">
              <a:latin typeface="Arabic Typesetting" pitchFamily="66" charset="-78"/>
              <a:cs typeface="Arabic Typesetting" pitchFamily="66" charset="-78"/>
            </a:rPr>
            <a:t>السبب الرئيس </a:t>
          </a:r>
          <a:r>
            <a:rPr lang="ar-SY" sz="3600" b="1" dirty="0" smtClean="0">
              <a:latin typeface="Arabic Typesetting" pitchFamily="66" charset="-78"/>
              <a:cs typeface="Arabic Typesetting" pitchFamily="66" charset="-78"/>
            </a:rPr>
            <a:t>لوفيات الأمهات الصغيرات في جميع أنحاء العالم</a:t>
          </a:r>
          <a:endParaRPr lang="ar-SY" sz="3600" b="1" dirty="0">
            <a:latin typeface="Arabic Typesetting" pitchFamily="66" charset="-78"/>
            <a:cs typeface="Arabic Typesetting" pitchFamily="66" charset="-78"/>
          </a:endParaRPr>
        </a:p>
      </dgm:t>
    </dgm:pt>
    <dgm:pt modelId="{194CB36D-0129-4CA9-B7B0-CF72E50FFBC8}" type="sibTrans" cxnId="{68F6402A-A5A3-4D81-9DE5-1FBEB7AA9D16}">
      <dgm:prSet/>
      <dgm:spPr/>
      <dgm:t>
        <a:bodyPr/>
        <a:lstStyle/>
        <a:p>
          <a:pPr rtl="1"/>
          <a:endParaRPr lang="ar-SY"/>
        </a:p>
      </dgm:t>
    </dgm:pt>
    <dgm:pt modelId="{6DD6B54F-D426-400D-A66F-470E6DB03432}" type="parTrans" cxnId="{68F6402A-A5A3-4D81-9DE5-1FBEB7AA9D16}">
      <dgm:prSet/>
      <dgm:spPr/>
      <dgm:t>
        <a:bodyPr/>
        <a:lstStyle/>
        <a:p>
          <a:pPr rtl="1"/>
          <a:endParaRPr lang="ar-SY"/>
        </a:p>
      </dgm:t>
    </dgm:pt>
    <dgm:pt modelId="{0EC55C3E-5E91-44BF-B4EE-9CEA6842052E}">
      <dgm:prSet custT="1"/>
      <dgm:spPr/>
      <dgm:t>
        <a:bodyPr/>
        <a:lstStyle/>
        <a:p>
          <a:pPr algn="just" rtl="1"/>
          <a:endParaRPr lang="ar-SY" sz="3200" b="1" dirty="0"/>
        </a:p>
      </dgm:t>
    </dgm:pt>
    <dgm:pt modelId="{957A870A-8652-4858-9D23-3E090F9B2A0B}" type="sibTrans" cxnId="{AC58F3E6-701E-4F1F-B002-847A804DCCEE}">
      <dgm:prSet/>
      <dgm:spPr/>
      <dgm:t>
        <a:bodyPr/>
        <a:lstStyle/>
        <a:p>
          <a:pPr rtl="1"/>
          <a:endParaRPr lang="ar-SY"/>
        </a:p>
      </dgm:t>
    </dgm:pt>
    <dgm:pt modelId="{E4F05C02-D108-4E4C-B977-FA97129C64CF}" type="parTrans" cxnId="{AC58F3E6-701E-4F1F-B002-847A804DCCEE}">
      <dgm:prSet/>
      <dgm:spPr/>
      <dgm:t>
        <a:bodyPr/>
        <a:lstStyle/>
        <a:p>
          <a:pPr rtl="1"/>
          <a:endParaRPr lang="ar-SY"/>
        </a:p>
      </dgm:t>
    </dgm:pt>
    <dgm:pt modelId="{467BA8CE-2672-45C8-9E02-3EFC43C84F82}">
      <dgm:prSet phldrT="[نص]" custT="1"/>
      <dgm:spPr>
        <a:solidFill>
          <a:schemeClr val="accent5">
            <a:hueOff val="0"/>
            <a:satOff val="0"/>
            <a:lumOff val="0"/>
            <a:alpha val="50000"/>
          </a:schemeClr>
        </a:solidFill>
      </dgm:spPr>
      <dgm:t>
        <a:bodyPr/>
        <a:lstStyle/>
        <a:p>
          <a:pPr algn="ctr" rtl="1">
            <a:lnSpc>
              <a:spcPct val="90000"/>
            </a:lnSpc>
            <a:spcAft>
              <a:spcPts val="600"/>
            </a:spcAft>
          </a:pPr>
          <a:endParaRPr lang="ar-SY" sz="3000" b="1" dirty="0" smtClean="0">
            <a:solidFill>
              <a:schemeClr val="tx1"/>
            </a:solidFill>
            <a:latin typeface="Arabic Typesetting" pitchFamily="66" charset="-78"/>
            <a:cs typeface="Arabic Typesetting" pitchFamily="66" charset="-78"/>
          </a:endParaRPr>
        </a:p>
        <a:p>
          <a:pPr algn="ctr" rtl="1">
            <a:lnSpc>
              <a:spcPct val="90000"/>
            </a:lnSpc>
            <a:spcAft>
              <a:spcPts val="600"/>
            </a:spcAft>
          </a:pPr>
          <a:r>
            <a:rPr lang="ar-SY" sz="3000" b="1" dirty="0" smtClean="0">
              <a:solidFill>
                <a:schemeClr val="tx1"/>
              </a:solidFill>
              <a:latin typeface="Arabic Typesetting" pitchFamily="66" charset="-78"/>
              <a:cs typeface="Arabic Typesetting" pitchFamily="66" charset="-78"/>
            </a:rPr>
            <a:t>من المحتمل أن يكون معدل الوفيات بسبب هذه المضاعفات </a:t>
          </a:r>
          <a:r>
            <a:rPr lang="ar-SY" sz="3000" b="1" dirty="0" smtClean="0">
              <a:solidFill>
                <a:srgbClr val="C00000"/>
              </a:solidFill>
              <a:latin typeface="Arabic Typesetting" pitchFamily="66" charset="-78"/>
              <a:cs typeface="Arabic Typesetting" pitchFamily="66" charset="-78"/>
            </a:rPr>
            <a:t>أعلى بمرتين </a:t>
          </a:r>
          <a:r>
            <a:rPr lang="ar-SY" sz="3000" b="1" dirty="0" smtClean="0">
              <a:solidFill>
                <a:schemeClr val="tx1"/>
              </a:solidFill>
              <a:latin typeface="Arabic Typesetting" pitchFamily="66" charset="-78"/>
              <a:cs typeface="Arabic Typesetting" pitchFamily="66" charset="-78"/>
            </a:rPr>
            <a:t>لدى الأمهات في سن 15 – 19 سنة و </a:t>
          </a:r>
          <a:r>
            <a:rPr lang="ar-SY" sz="3000" b="1" dirty="0" smtClean="0">
              <a:solidFill>
                <a:srgbClr val="C00000"/>
              </a:solidFill>
              <a:latin typeface="Arabic Typesetting" pitchFamily="66" charset="-78"/>
              <a:cs typeface="Arabic Typesetting" pitchFamily="66" charset="-78"/>
            </a:rPr>
            <a:t>أعلى بخمس </a:t>
          </a:r>
          <a:r>
            <a:rPr lang="ar-SY" sz="3000" b="1" dirty="0" smtClean="0">
              <a:solidFill>
                <a:schemeClr val="tx1"/>
              </a:solidFill>
              <a:latin typeface="Arabic Typesetting" pitchFamily="66" charset="-78"/>
              <a:cs typeface="Arabic Typesetting" pitchFamily="66" charset="-78"/>
            </a:rPr>
            <a:t>مرات لدى الأمهات تحت سن 15 سنة بالمقارنة مع الأمهات الكبيرات, ويعزى ذلك لوفاة أكثر من 70000 فتاة مراهقة كل عام</a:t>
          </a:r>
          <a:endParaRPr lang="ar-SY" sz="3000" dirty="0">
            <a:solidFill>
              <a:schemeClr val="tx1"/>
            </a:solidFill>
            <a:latin typeface="Arabic Typesetting" pitchFamily="66" charset="-78"/>
            <a:cs typeface="Arabic Typesetting" pitchFamily="66" charset="-78"/>
          </a:endParaRPr>
        </a:p>
      </dgm:t>
    </dgm:pt>
    <dgm:pt modelId="{0BAFBAA3-13C8-4038-BB3F-B55E7416C4DD}" type="sibTrans" cxnId="{7918DC0B-D92C-462E-A765-E8E39CE68DA8}">
      <dgm:prSet/>
      <dgm:spPr/>
      <dgm:t>
        <a:bodyPr/>
        <a:lstStyle/>
        <a:p>
          <a:pPr rtl="1"/>
          <a:endParaRPr lang="ar-SY"/>
        </a:p>
      </dgm:t>
    </dgm:pt>
    <dgm:pt modelId="{BDA14CF8-D72B-4FA7-AF1F-7E03F74C2375}" type="parTrans" cxnId="{7918DC0B-D92C-462E-A765-E8E39CE68DA8}">
      <dgm:prSet/>
      <dgm:spPr/>
      <dgm:t>
        <a:bodyPr/>
        <a:lstStyle/>
        <a:p>
          <a:pPr rtl="1"/>
          <a:endParaRPr lang="ar-SY"/>
        </a:p>
      </dgm:t>
    </dgm:pt>
    <dgm:pt modelId="{8B46E9C4-8F71-489C-8DA9-3752B72A4FB3}" type="pres">
      <dgm:prSet presAssocID="{84F36664-968E-464C-A94B-5CD7AD2FA0D8}" presName="Name0" presStyleCnt="0">
        <dgm:presLayoutVars>
          <dgm:dir/>
          <dgm:animOne val="branch"/>
          <dgm:animLvl val="lvl"/>
        </dgm:presLayoutVars>
      </dgm:prSet>
      <dgm:spPr/>
      <dgm:t>
        <a:bodyPr/>
        <a:lstStyle/>
        <a:p>
          <a:pPr rtl="1"/>
          <a:endParaRPr lang="ar-SY"/>
        </a:p>
      </dgm:t>
    </dgm:pt>
    <dgm:pt modelId="{074E14BA-F79B-4D12-B9B4-7C64F5E08704}" type="pres">
      <dgm:prSet presAssocID="{D0C10FAA-7788-4FA9-B5FE-AA90F33CDE35}" presName="chaos" presStyleCnt="0"/>
      <dgm:spPr/>
    </dgm:pt>
    <dgm:pt modelId="{81211B72-F59F-4522-83CD-9DE059CF5348}" type="pres">
      <dgm:prSet presAssocID="{D0C10FAA-7788-4FA9-B5FE-AA90F33CDE35}" presName="parTx1" presStyleLbl="revTx" presStyleIdx="0" presStyleCnt="2"/>
      <dgm:spPr/>
      <dgm:t>
        <a:bodyPr/>
        <a:lstStyle/>
        <a:p>
          <a:pPr rtl="1"/>
          <a:endParaRPr lang="ar-SY"/>
        </a:p>
      </dgm:t>
    </dgm:pt>
    <dgm:pt modelId="{C56EE605-0CFB-4D19-894E-5E9FDCFE6F1A}" type="pres">
      <dgm:prSet presAssocID="{D0C10FAA-7788-4FA9-B5FE-AA90F33CDE35}" presName="desTx1" presStyleLbl="revTx" presStyleIdx="1" presStyleCnt="2" custScaleX="181943" custScaleY="192483" custLinFactY="8497" custLinFactNeighborX="12702" custLinFactNeighborY="100000">
        <dgm:presLayoutVars>
          <dgm:bulletEnabled val="1"/>
        </dgm:presLayoutVars>
      </dgm:prSet>
      <dgm:spPr/>
      <dgm:t>
        <a:bodyPr/>
        <a:lstStyle/>
        <a:p>
          <a:pPr rtl="1"/>
          <a:endParaRPr lang="ar-SY"/>
        </a:p>
      </dgm:t>
    </dgm:pt>
    <dgm:pt modelId="{DC468DBE-EB3E-41C5-B7A0-EAAAAF9E65F8}" type="pres">
      <dgm:prSet presAssocID="{D0C10FAA-7788-4FA9-B5FE-AA90F33CDE35}" presName="c1" presStyleLbl="node1" presStyleIdx="0" presStyleCnt="19" custLinFactNeighborX="-74392" custLinFactNeighborY="-8234"/>
      <dgm:spPr/>
    </dgm:pt>
    <dgm:pt modelId="{300081F3-E21E-4DEE-8309-D7DE762D5F6E}" type="pres">
      <dgm:prSet presAssocID="{D0C10FAA-7788-4FA9-B5FE-AA90F33CDE35}" presName="c2" presStyleLbl="node1" presStyleIdx="1" presStyleCnt="19" custLinFactX="-44392" custLinFactNeighborX="-100000" custLinFactNeighborY="-54612"/>
      <dgm:spPr/>
    </dgm:pt>
    <dgm:pt modelId="{A4F15CF7-DBBD-44A2-B991-08A79595D356}" type="pres">
      <dgm:prSet presAssocID="{D0C10FAA-7788-4FA9-B5FE-AA90F33CDE35}" presName="c3" presStyleLbl="node1" presStyleIdx="2" presStyleCnt="19" custLinFactY="-11873" custLinFactNeighborX="-50540" custLinFactNeighborY="-100000"/>
      <dgm:spPr/>
    </dgm:pt>
    <dgm:pt modelId="{2387AE81-E90A-48E8-8261-429F21DE4ABF}" type="pres">
      <dgm:prSet presAssocID="{D0C10FAA-7788-4FA9-B5FE-AA90F33CDE35}" presName="c4" presStyleLbl="node1" presStyleIdx="3" presStyleCnt="19" custLinFactNeighborX="13553" custLinFactNeighborY="-68396"/>
      <dgm:spPr/>
    </dgm:pt>
    <dgm:pt modelId="{950B0D66-ADD9-4D40-9F21-01675E10ED15}" type="pres">
      <dgm:prSet presAssocID="{D0C10FAA-7788-4FA9-B5FE-AA90F33CDE35}" presName="c5" presStyleLbl="node1" presStyleIdx="4" presStyleCnt="19" custLinFactY="-5585" custLinFactNeighborX="-28663" custLinFactNeighborY="-100000"/>
      <dgm:spPr/>
    </dgm:pt>
    <dgm:pt modelId="{2C82BD92-733C-4229-964E-8D60AC022585}" type="pres">
      <dgm:prSet presAssocID="{D0C10FAA-7788-4FA9-B5FE-AA90F33CDE35}" presName="c6" presStyleLbl="node1" presStyleIdx="5" presStyleCnt="19" custLinFactX="20093" custLinFactY="-100000" custLinFactNeighborX="100000" custLinFactNeighborY="-103585"/>
      <dgm:spPr/>
    </dgm:pt>
    <dgm:pt modelId="{B1926A58-7A34-4921-BDB6-C7BC1E13487C}" type="pres">
      <dgm:prSet presAssocID="{D0C10FAA-7788-4FA9-B5FE-AA90F33CDE35}" presName="c7" presStyleLbl="node1" presStyleIdx="6" presStyleCnt="19" custLinFactNeighborX="46634" custLinFactNeighborY="-25844"/>
      <dgm:spPr/>
    </dgm:pt>
    <dgm:pt modelId="{FB5B9178-E921-4856-B211-FB8F6FA3074B}" type="pres">
      <dgm:prSet presAssocID="{D0C10FAA-7788-4FA9-B5FE-AA90F33CDE35}" presName="c8" presStyleLbl="node1" presStyleIdx="7" presStyleCnt="19"/>
      <dgm:spPr/>
    </dgm:pt>
    <dgm:pt modelId="{9A13C799-AD8A-433E-BA28-AD759A6027B8}" type="pres">
      <dgm:prSet presAssocID="{D0C10FAA-7788-4FA9-B5FE-AA90F33CDE35}" presName="c9" presStyleLbl="node1" presStyleIdx="8" presStyleCnt="19"/>
      <dgm:spPr/>
    </dgm:pt>
    <dgm:pt modelId="{2FCA7FA9-8F82-4397-8872-2D9015FEE7C0}" type="pres">
      <dgm:prSet presAssocID="{D0C10FAA-7788-4FA9-B5FE-AA90F33CDE35}" presName="c10" presStyleLbl="node1" presStyleIdx="9" presStyleCnt="19" custLinFactNeighborX="39640" custLinFactNeighborY="-75598"/>
      <dgm:spPr/>
    </dgm:pt>
    <dgm:pt modelId="{5E67865E-F160-4A70-B4D8-A5B2C4934B6E}" type="pres">
      <dgm:prSet presAssocID="{D0C10FAA-7788-4FA9-B5FE-AA90F33CDE35}" presName="c11" presStyleLbl="node1" presStyleIdx="10" presStyleCnt="19"/>
      <dgm:spPr/>
    </dgm:pt>
    <dgm:pt modelId="{4DA5FDFB-024B-46D9-87D4-EC69AE8EFF52}" type="pres">
      <dgm:prSet presAssocID="{D0C10FAA-7788-4FA9-B5FE-AA90F33CDE35}" presName="c12" presStyleLbl="node1" presStyleIdx="11" presStyleCnt="19"/>
      <dgm:spPr/>
    </dgm:pt>
    <dgm:pt modelId="{E2C65344-A524-424C-870B-6F2C4D7C6E9D}" type="pres">
      <dgm:prSet presAssocID="{D0C10FAA-7788-4FA9-B5FE-AA90F33CDE35}" presName="c13" presStyleLbl="node1" presStyleIdx="12" presStyleCnt="19" custLinFactNeighborX="-23709" custLinFactNeighborY="73737"/>
      <dgm:spPr/>
    </dgm:pt>
    <dgm:pt modelId="{C9C37F94-58FB-4E29-8152-CDB6708DF91D}" type="pres">
      <dgm:prSet presAssocID="{D0C10FAA-7788-4FA9-B5FE-AA90F33CDE35}" presName="c14" presStyleLbl="node1" presStyleIdx="13" presStyleCnt="19" custLinFactY="24199" custLinFactNeighborX="18895" custLinFactNeighborY="100000"/>
      <dgm:spPr/>
    </dgm:pt>
    <dgm:pt modelId="{33C7B5A5-082B-407E-B4A9-412DB38BA457}" type="pres">
      <dgm:prSet presAssocID="{D0C10FAA-7788-4FA9-B5FE-AA90F33CDE35}" presName="c15" presStyleLbl="node1" presStyleIdx="14" presStyleCnt="19" custLinFactNeighborX="-82013" custLinFactNeighborY="48853"/>
      <dgm:spPr/>
      <dgm:t>
        <a:bodyPr/>
        <a:lstStyle/>
        <a:p>
          <a:pPr rtl="1"/>
          <a:endParaRPr lang="ar-SY"/>
        </a:p>
      </dgm:t>
    </dgm:pt>
    <dgm:pt modelId="{BC214FB2-D557-4FCE-A91C-321F73ADA662}" type="pres">
      <dgm:prSet presAssocID="{D0C10FAA-7788-4FA9-B5FE-AA90F33CDE35}" presName="c16" presStyleLbl="node1" presStyleIdx="15" presStyleCnt="19" custLinFactY="10199" custLinFactNeighborX="52324" custLinFactNeighborY="100000"/>
      <dgm:spPr/>
    </dgm:pt>
    <dgm:pt modelId="{7E7CD955-6355-427B-9663-91DB3FE2DDFD}" type="pres">
      <dgm:prSet presAssocID="{D0C10FAA-7788-4FA9-B5FE-AA90F33CDE35}" presName="c17" presStyleLbl="node1" presStyleIdx="16" presStyleCnt="19" custLinFactNeighborX="68142" custLinFactNeighborY="65912"/>
      <dgm:spPr/>
    </dgm:pt>
    <dgm:pt modelId="{F40C10EF-E4EF-4976-9933-6FB04D67F70B}" type="pres">
      <dgm:prSet presAssocID="{D0C10FAA-7788-4FA9-B5FE-AA90F33CDE35}" presName="c18" presStyleLbl="node1" presStyleIdx="17" presStyleCnt="19"/>
      <dgm:spPr/>
    </dgm:pt>
    <dgm:pt modelId="{D10A0F86-BB1E-407B-B861-E53209E0CDB7}" type="pres">
      <dgm:prSet presAssocID="{4CB47C90-2B65-4419-B47B-42DBA459392B}" presName="chevronComposite1" presStyleCnt="0"/>
      <dgm:spPr/>
    </dgm:pt>
    <dgm:pt modelId="{4463E206-BA61-41D1-ABA2-7B53F77DE796}" type="pres">
      <dgm:prSet presAssocID="{4CB47C90-2B65-4419-B47B-42DBA459392B}" presName="chevron1" presStyleLbl="sibTrans2D1" presStyleIdx="0" presStyleCnt="2" custLinFactNeighborX="30298" custLinFactNeighborY="14836"/>
      <dgm:spPr/>
      <dgm:t>
        <a:bodyPr/>
        <a:lstStyle/>
        <a:p>
          <a:pPr rtl="1"/>
          <a:endParaRPr lang="ar-SY"/>
        </a:p>
      </dgm:t>
    </dgm:pt>
    <dgm:pt modelId="{6292BDCC-2829-4968-AF33-B76003944AE4}" type="pres">
      <dgm:prSet presAssocID="{4CB47C90-2B65-4419-B47B-42DBA459392B}" presName="spChevron1" presStyleCnt="0"/>
      <dgm:spPr/>
    </dgm:pt>
    <dgm:pt modelId="{D3F8300B-82C4-48C0-8F9F-C4815DB521CA}" type="pres">
      <dgm:prSet presAssocID="{4CB47C90-2B65-4419-B47B-42DBA459392B}" presName="overlap" presStyleCnt="0"/>
      <dgm:spPr/>
    </dgm:pt>
    <dgm:pt modelId="{F644C57B-B8F8-4955-900B-37076CA84B94}" type="pres">
      <dgm:prSet presAssocID="{4CB47C90-2B65-4419-B47B-42DBA459392B}" presName="chevronComposite2" presStyleCnt="0"/>
      <dgm:spPr/>
    </dgm:pt>
    <dgm:pt modelId="{11E53C69-A65A-4D34-9BD3-A405B53B805D}" type="pres">
      <dgm:prSet presAssocID="{4CB47C90-2B65-4419-B47B-42DBA459392B}" presName="chevron2" presStyleLbl="sibTrans2D1" presStyleIdx="1" presStyleCnt="2" custLinFactX="-21118" custLinFactNeighborX="-100000" custLinFactNeighborY="14836"/>
      <dgm:spPr/>
      <dgm:t>
        <a:bodyPr/>
        <a:lstStyle/>
        <a:p>
          <a:pPr rtl="1"/>
          <a:endParaRPr lang="ar-SY"/>
        </a:p>
      </dgm:t>
    </dgm:pt>
    <dgm:pt modelId="{7C2164BA-4C5C-4587-84BF-A390DF1F9A62}" type="pres">
      <dgm:prSet presAssocID="{4CB47C90-2B65-4419-B47B-42DBA459392B}" presName="spChevron2" presStyleCnt="0"/>
      <dgm:spPr/>
    </dgm:pt>
    <dgm:pt modelId="{9DF8524E-1C9E-4E18-B8DE-2D741DC2B31D}" type="pres">
      <dgm:prSet presAssocID="{467BA8CE-2672-45C8-9E02-3EFC43C84F82}" presName="last" presStyleCnt="0"/>
      <dgm:spPr/>
    </dgm:pt>
    <dgm:pt modelId="{BCA9BC51-9647-4BD9-8D8F-F3DAF347BE25}" type="pres">
      <dgm:prSet presAssocID="{467BA8CE-2672-45C8-9E02-3EFC43C84F82}" presName="circleTx" presStyleLbl="node1" presStyleIdx="18" presStyleCnt="19" custScaleX="249395" custScaleY="265232" custLinFactNeighborX="-7276" custLinFactNeighborY="-36000"/>
      <dgm:spPr/>
      <dgm:t>
        <a:bodyPr/>
        <a:lstStyle/>
        <a:p>
          <a:pPr rtl="1"/>
          <a:endParaRPr lang="ar-SY"/>
        </a:p>
      </dgm:t>
    </dgm:pt>
    <dgm:pt modelId="{1EC98442-695D-49D2-BC92-48311D451916}" type="pres">
      <dgm:prSet presAssocID="{467BA8CE-2672-45C8-9E02-3EFC43C84F82}" presName="spN" presStyleCnt="0"/>
      <dgm:spPr/>
    </dgm:pt>
  </dgm:ptLst>
  <dgm:cxnLst>
    <dgm:cxn modelId="{AC58F3E6-701E-4F1F-B002-847A804DCCEE}" srcId="{D0C10FAA-7788-4FA9-B5FE-AA90F33CDE35}" destId="{0EC55C3E-5E91-44BF-B4EE-9CEA6842052E}" srcOrd="1" destOrd="0" parTransId="{E4F05C02-D108-4E4C-B977-FA97129C64CF}" sibTransId="{957A870A-8652-4858-9D23-3E090F9B2A0B}"/>
    <dgm:cxn modelId="{EACBE7F7-81F9-4773-AE88-55B2D2B67E94}" type="presOf" srcId="{8862D81F-191F-4DFA-B632-1FD6CB2DCDE7}" destId="{C56EE605-0CFB-4D19-894E-5E9FDCFE6F1A}" srcOrd="0" destOrd="0" presId="urn:microsoft.com/office/officeart/2009/3/layout/RandomtoResultProcess"/>
    <dgm:cxn modelId="{D960119A-13CB-4338-AFA6-8E875958F59B}" type="presOf" srcId="{0EC55C3E-5E91-44BF-B4EE-9CEA6842052E}" destId="{C56EE605-0CFB-4D19-894E-5E9FDCFE6F1A}" srcOrd="0" destOrd="1" presId="urn:microsoft.com/office/officeart/2009/3/layout/RandomtoResultProcess"/>
    <dgm:cxn modelId="{04AAEF14-52B7-415E-AF44-EC2D1672F905}" type="presOf" srcId="{84F36664-968E-464C-A94B-5CD7AD2FA0D8}" destId="{8B46E9C4-8F71-489C-8DA9-3752B72A4FB3}" srcOrd="0" destOrd="0" presId="urn:microsoft.com/office/officeart/2009/3/layout/RandomtoResultProcess"/>
    <dgm:cxn modelId="{2ACEB6C5-0340-4C4B-8E93-98C855707350}" type="presOf" srcId="{467BA8CE-2672-45C8-9E02-3EFC43C84F82}" destId="{BCA9BC51-9647-4BD9-8D8F-F3DAF347BE25}" srcOrd="0" destOrd="0" presId="urn:microsoft.com/office/officeart/2009/3/layout/RandomtoResultProcess"/>
    <dgm:cxn modelId="{68F6402A-A5A3-4D81-9DE5-1FBEB7AA9D16}" srcId="{D0C10FAA-7788-4FA9-B5FE-AA90F33CDE35}" destId="{8862D81F-191F-4DFA-B632-1FD6CB2DCDE7}" srcOrd="0" destOrd="0" parTransId="{6DD6B54F-D426-400D-A66F-470E6DB03432}" sibTransId="{194CB36D-0129-4CA9-B7B0-CF72E50FFBC8}"/>
    <dgm:cxn modelId="{BED50DA6-6AD2-4245-888F-DCB8D7158C1D}" type="presOf" srcId="{D0C10FAA-7788-4FA9-B5FE-AA90F33CDE35}" destId="{81211B72-F59F-4522-83CD-9DE059CF5348}" srcOrd="0" destOrd="0" presId="urn:microsoft.com/office/officeart/2009/3/layout/RandomtoResultProcess"/>
    <dgm:cxn modelId="{ECF8E285-1326-42B6-9274-202F26AA102F}" srcId="{84F36664-968E-464C-A94B-5CD7AD2FA0D8}" destId="{D0C10FAA-7788-4FA9-B5FE-AA90F33CDE35}" srcOrd="0" destOrd="0" parTransId="{343B2F17-B9EF-4346-A949-7B2A74446C24}" sibTransId="{4CB47C90-2B65-4419-B47B-42DBA459392B}"/>
    <dgm:cxn modelId="{7918DC0B-D92C-462E-A765-E8E39CE68DA8}" srcId="{84F36664-968E-464C-A94B-5CD7AD2FA0D8}" destId="{467BA8CE-2672-45C8-9E02-3EFC43C84F82}" srcOrd="1" destOrd="0" parTransId="{BDA14CF8-D72B-4FA7-AF1F-7E03F74C2375}" sibTransId="{0BAFBAA3-13C8-4038-BB3F-B55E7416C4DD}"/>
    <dgm:cxn modelId="{B0FB4275-4D03-4163-8E30-0DA5CFA7047B}" type="presParOf" srcId="{8B46E9C4-8F71-489C-8DA9-3752B72A4FB3}" destId="{074E14BA-F79B-4D12-B9B4-7C64F5E08704}" srcOrd="0" destOrd="0" presId="urn:microsoft.com/office/officeart/2009/3/layout/RandomtoResultProcess"/>
    <dgm:cxn modelId="{A3F4633D-7682-4C90-B353-5F3DFBB68379}" type="presParOf" srcId="{074E14BA-F79B-4D12-B9B4-7C64F5E08704}" destId="{81211B72-F59F-4522-83CD-9DE059CF5348}" srcOrd="0" destOrd="0" presId="urn:microsoft.com/office/officeart/2009/3/layout/RandomtoResultProcess"/>
    <dgm:cxn modelId="{233A8450-A9B1-4F48-A873-77C0BE2DA68F}" type="presParOf" srcId="{074E14BA-F79B-4D12-B9B4-7C64F5E08704}" destId="{C56EE605-0CFB-4D19-894E-5E9FDCFE6F1A}" srcOrd="1" destOrd="0" presId="urn:microsoft.com/office/officeart/2009/3/layout/RandomtoResultProcess"/>
    <dgm:cxn modelId="{6E29FA0E-1A05-458E-92CE-CF8812325294}" type="presParOf" srcId="{074E14BA-F79B-4D12-B9B4-7C64F5E08704}" destId="{DC468DBE-EB3E-41C5-B7A0-EAAAAF9E65F8}" srcOrd="2" destOrd="0" presId="urn:microsoft.com/office/officeart/2009/3/layout/RandomtoResultProcess"/>
    <dgm:cxn modelId="{87C15704-FACF-498B-956C-62E5FA21E93F}" type="presParOf" srcId="{074E14BA-F79B-4D12-B9B4-7C64F5E08704}" destId="{300081F3-E21E-4DEE-8309-D7DE762D5F6E}" srcOrd="3" destOrd="0" presId="urn:microsoft.com/office/officeart/2009/3/layout/RandomtoResultProcess"/>
    <dgm:cxn modelId="{2A8CACCC-5BAA-4807-845D-BAA41A475398}" type="presParOf" srcId="{074E14BA-F79B-4D12-B9B4-7C64F5E08704}" destId="{A4F15CF7-DBBD-44A2-B991-08A79595D356}" srcOrd="4" destOrd="0" presId="urn:microsoft.com/office/officeart/2009/3/layout/RandomtoResultProcess"/>
    <dgm:cxn modelId="{4AA3C620-50E2-4BA0-ACA9-2394BC432931}" type="presParOf" srcId="{074E14BA-F79B-4D12-B9B4-7C64F5E08704}" destId="{2387AE81-E90A-48E8-8261-429F21DE4ABF}" srcOrd="5" destOrd="0" presId="urn:microsoft.com/office/officeart/2009/3/layout/RandomtoResultProcess"/>
    <dgm:cxn modelId="{345910C4-97B1-492C-B8B0-0506513763FD}" type="presParOf" srcId="{074E14BA-F79B-4D12-B9B4-7C64F5E08704}" destId="{950B0D66-ADD9-4D40-9F21-01675E10ED15}" srcOrd="6" destOrd="0" presId="urn:microsoft.com/office/officeart/2009/3/layout/RandomtoResultProcess"/>
    <dgm:cxn modelId="{FD23E52B-D155-4A70-B736-1FF42A770CA5}" type="presParOf" srcId="{074E14BA-F79B-4D12-B9B4-7C64F5E08704}" destId="{2C82BD92-733C-4229-964E-8D60AC022585}" srcOrd="7" destOrd="0" presId="urn:microsoft.com/office/officeart/2009/3/layout/RandomtoResultProcess"/>
    <dgm:cxn modelId="{D5DBD4D8-233B-4161-A04F-E7BCC925C790}" type="presParOf" srcId="{074E14BA-F79B-4D12-B9B4-7C64F5E08704}" destId="{B1926A58-7A34-4921-BDB6-C7BC1E13487C}" srcOrd="8" destOrd="0" presId="urn:microsoft.com/office/officeart/2009/3/layout/RandomtoResultProcess"/>
    <dgm:cxn modelId="{21129A5B-BBC2-4611-BEE3-B3839F7ECB91}" type="presParOf" srcId="{074E14BA-F79B-4D12-B9B4-7C64F5E08704}" destId="{FB5B9178-E921-4856-B211-FB8F6FA3074B}" srcOrd="9" destOrd="0" presId="urn:microsoft.com/office/officeart/2009/3/layout/RandomtoResultProcess"/>
    <dgm:cxn modelId="{7172D1D9-CB3C-449C-9373-58DEA392EB64}" type="presParOf" srcId="{074E14BA-F79B-4D12-B9B4-7C64F5E08704}" destId="{9A13C799-AD8A-433E-BA28-AD759A6027B8}" srcOrd="10" destOrd="0" presId="urn:microsoft.com/office/officeart/2009/3/layout/RandomtoResultProcess"/>
    <dgm:cxn modelId="{5982F222-7C1B-4485-9D13-96822916F73D}" type="presParOf" srcId="{074E14BA-F79B-4D12-B9B4-7C64F5E08704}" destId="{2FCA7FA9-8F82-4397-8872-2D9015FEE7C0}" srcOrd="11" destOrd="0" presId="urn:microsoft.com/office/officeart/2009/3/layout/RandomtoResultProcess"/>
    <dgm:cxn modelId="{3A6B5294-A687-436A-9EBD-9234AB0E701B}" type="presParOf" srcId="{074E14BA-F79B-4D12-B9B4-7C64F5E08704}" destId="{5E67865E-F160-4A70-B4D8-A5B2C4934B6E}" srcOrd="12" destOrd="0" presId="urn:microsoft.com/office/officeart/2009/3/layout/RandomtoResultProcess"/>
    <dgm:cxn modelId="{9E4A2AD7-DB8F-4FED-8486-3A04798B58B4}" type="presParOf" srcId="{074E14BA-F79B-4D12-B9B4-7C64F5E08704}" destId="{4DA5FDFB-024B-46D9-87D4-EC69AE8EFF52}" srcOrd="13" destOrd="0" presId="urn:microsoft.com/office/officeart/2009/3/layout/RandomtoResultProcess"/>
    <dgm:cxn modelId="{3BF22F1D-8290-4354-8D21-41AA66099460}" type="presParOf" srcId="{074E14BA-F79B-4D12-B9B4-7C64F5E08704}" destId="{E2C65344-A524-424C-870B-6F2C4D7C6E9D}" srcOrd="14" destOrd="0" presId="urn:microsoft.com/office/officeart/2009/3/layout/RandomtoResultProcess"/>
    <dgm:cxn modelId="{148712A8-E6C7-4A57-8F8A-07C1923034AA}" type="presParOf" srcId="{074E14BA-F79B-4D12-B9B4-7C64F5E08704}" destId="{C9C37F94-58FB-4E29-8152-CDB6708DF91D}" srcOrd="15" destOrd="0" presId="urn:microsoft.com/office/officeart/2009/3/layout/RandomtoResultProcess"/>
    <dgm:cxn modelId="{6B7421E2-0389-4B38-9FD0-0B9412565B02}" type="presParOf" srcId="{074E14BA-F79B-4D12-B9B4-7C64F5E08704}" destId="{33C7B5A5-082B-407E-B4A9-412DB38BA457}" srcOrd="16" destOrd="0" presId="urn:microsoft.com/office/officeart/2009/3/layout/RandomtoResultProcess"/>
    <dgm:cxn modelId="{1A9A5C9F-C2B8-473E-8FD3-18CC72542F46}" type="presParOf" srcId="{074E14BA-F79B-4D12-B9B4-7C64F5E08704}" destId="{BC214FB2-D557-4FCE-A91C-321F73ADA662}" srcOrd="17" destOrd="0" presId="urn:microsoft.com/office/officeart/2009/3/layout/RandomtoResultProcess"/>
    <dgm:cxn modelId="{9E231A81-2D70-4A58-80A8-1DA4404AE2BB}" type="presParOf" srcId="{074E14BA-F79B-4D12-B9B4-7C64F5E08704}" destId="{7E7CD955-6355-427B-9663-91DB3FE2DDFD}" srcOrd="18" destOrd="0" presId="urn:microsoft.com/office/officeart/2009/3/layout/RandomtoResultProcess"/>
    <dgm:cxn modelId="{8B583173-4867-4D86-A833-6C44724A3CEB}" type="presParOf" srcId="{074E14BA-F79B-4D12-B9B4-7C64F5E08704}" destId="{F40C10EF-E4EF-4976-9933-6FB04D67F70B}" srcOrd="19" destOrd="0" presId="urn:microsoft.com/office/officeart/2009/3/layout/RandomtoResultProcess"/>
    <dgm:cxn modelId="{0D2F4FBC-FBC4-448C-B449-DEDFACE7FB4E}" type="presParOf" srcId="{8B46E9C4-8F71-489C-8DA9-3752B72A4FB3}" destId="{D10A0F86-BB1E-407B-B861-E53209E0CDB7}" srcOrd="1" destOrd="0" presId="urn:microsoft.com/office/officeart/2009/3/layout/RandomtoResultProcess"/>
    <dgm:cxn modelId="{FC5EDD58-A7D9-41AE-B455-565936C367FA}" type="presParOf" srcId="{D10A0F86-BB1E-407B-B861-E53209E0CDB7}" destId="{4463E206-BA61-41D1-ABA2-7B53F77DE796}" srcOrd="0" destOrd="0" presId="urn:microsoft.com/office/officeart/2009/3/layout/RandomtoResultProcess"/>
    <dgm:cxn modelId="{0FB2ADF9-35E7-4994-9D98-586E57431F23}" type="presParOf" srcId="{D10A0F86-BB1E-407B-B861-E53209E0CDB7}" destId="{6292BDCC-2829-4968-AF33-B76003944AE4}" srcOrd="1" destOrd="0" presId="urn:microsoft.com/office/officeart/2009/3/layout/RandomtoResultProcess"/>
    <dgm:cxn modelId="{9BFDA7BA-6EAB-4251-8135-193ECD1644B2}" type="presParOf" srcId="{8B46E9C4-8F71-489C-8DA9-3752B72A4FB3}" destId="{D3F8300B-82C4-48C0-8F9F-C4815DB521CA}" srcOrd="2" destOrd="0" presId="urn:microsoft.com/office/officeart/2009/3/layout/RandomtoResultProcess"/>
    <dgm:cxn modelId="{7472A44B-E8B3-43AF-8078-FC10EBDEDB57}" type="presParOf" srcId="{8B46E9C4-8F71-489C-8DA9-3752B72A4FB3}" destId="{F644C57B-B8F8-4955-900B-37076CA84B94}" srcOrd="3" destOrd="0" presId="urn:microsoft.com/office/officeart/2009/3/layout/RandomtoResultProcess"/>
    <dgm:cxn modelId="{AC3C004F-1906-4EDB-8399-16F873460D41}" type="presParOf" srcId="{F644C57B-B8F8-4955-900B-37076CA84B94}" destId="{11E53C69-A65A-4D34-9BD3-A405B53B805D}" srcOrd="0" destOrd="0" presId="urn:microsoft.com/office/officeart/2009/3/layout/RandomtoResultProcess"/>
    <dgm:cxn modelId="{D9D77D19-7D1D-43F4-B31F-7C86D668CBE4}" type="presParOf" srcId="{F644C57B-B8F8-4955-900B-37076CA84B94}" destId="{7C2164BA-4C5C-4587-84BF-A390DF1F9A62}" srcOrd="1" destOrd="0" presId="urn:microsoft.com/office/officeart/2009/3/layout/RandomtoResultProcess"/>
    <dgm:cxn modelId="{F6FE949E-7D44-46AD-8F0A-B3F16E728DFA}" type="presParOf" srcId="{8B46E9C4-8F71-489C-8DA9-3752B72A4FB3}" destId="{9DF8524E-1C9E-4E18-B8DE-2D741DC2B31D}" srcOrd="4" destOrd="0" presId="urn:microsoft.com/office/officeart/2009/3/layout/RandomtoResultProcess"/>
    <dgm:cxn modelId="{54DC8CED-42B3-4B3F-889E-36913F46874C}" type="presParOf" srcId="{9DF8524E-1C9E-4E18-B8DE-2D741DC2B31D}" destId="{BCA9BC51-9647-4BD9-8D8F-F3DAF347BE25}" srcOrd="0" destOrd="0" presId="urn:microsoft.com/office/officeart/2009/3/layout/RandomtoResultProcess"/>
    <dgm:cxn modelId="{68151EC0-9850-4402-A333-399540E6A4BB}" type="presParOf" srcId="{9DF8524E-1C9E-4E18-B8DE-2D741DC2B31D}" destId="{1EC98442-695D-49D2-BC92-48311D451916}"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244794-116A-4258-A6C0-CF75A6CCC24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pPr rtl="1"/>
          <a:endParaRPr lang="ar-SY"/>
        </a:p>
      </dgm:t>
    </dgm:pt>
    <dgm:pt modelId="{1BC3D0A7-DBF9-4949-B478-D55582EEB30B}">
      <dgm:prSet phldrT="[نص]" custT="1"/>
      <dgm:spPr>
        <a:solidFill>
          <a:schemeClr val="accent2">
            <a:lumMod val="60000"/>
            <a:lumOff val="40000"/>
          </a:schemeClr>
        </a:solidFill>
      </dgm:spPr>
      <dgm:t>
        <a:bodyPr/>
        <a:lstStyle/>
        <a:p>
          <a:pPr rtl="1"/>
          <a:r>
            <a:rPr lang="ar-SY" sz="4400" b="1" dirty="0" smtClean="0">
              <a:latin typeface="Arabic Typesetting" pitchFamily="66" charset="-78"/>
              <a:cs typeface="Arabic Typesetting" pitchFamily="66" charset="-78"/>
            </a:rPr>
            <a:t>دور التمريض</a:t>
          </a:r>
          <a:endParaRPr lang="ar-SY" sz="4400" b="1" dirty="0">
            <a:latin typeface="Arabic Typesetting" pitchFamily="66" charset="-78"/>
            <a:cs typeface="Arabic Typesetting" pitchFamily="66" charset="-78"/>
          </a:endParaRPr>
        </a:p>
      </dgm:t>
    </dgm:pt>
    <dgm:pt modelId="{6B540A62-9A17-4F7B-AE8A-DED510BFD29D}" type="parTrans" cxnId="{DDD45EF6-8513-447A-8A29-2CF463D309F3}">
      <dgm:prSet/>
      <dgm:spPr/>
      <dgm:t>
        <a:bodyPr/>
        <a:lstStyle/>
        <a:p>
          <a:pPr rtl="1"/>
          <a:endParaRPr lang="ar-SY"/>
        </a:p>
      </dgm:t>
    </dgm:pt>
    <dgm:pt modelId="{B2369014-6F58-4088-B611-B24FBE49ADF1}" type="sibTrans" cxnId="{DDD45EF6-8513-447A-8A29-2CF463D309F3}">
      <dgm:prSet/>
      <dgm:spPr/>
      <dgm:t>
        <a:bodyPr/>
        <a:lstStyle/>
        <a:p>
          <a:pPr rtl="1"/>
          <a:endParaRPr lang="ar-SY"/>
        </a:p>
      </dgm:t>
    </dgm:pt>
    <dgm:pt modelId="{08F1068A-3A51-4869-8823-B5F6E642DB25}">
      <dgm:prSet phldrT="[نص]" custT="1"/>
      <dgm:spPr>
        <a:solidFill>
          <a:schemeClr val="accent6">
            <a:lumMod val="60000"/>
            <a:lumOff val="40000"/>
          </a:schemeClr>
        </a:solidFill>
      </dgm:spPr>
      <dgm:t>
        <a:bodyPr/>
        <a:lstStyle/>
        <a:p>
          <a:pPr rtl="1"/>
          <a:r>
            <a:rPr lang="ar-SY" sz="2800" b="1" dirty="0" smtClean="0">
              <a:solidFill>
                <a:sysClr val="windowText" lastClr="000000"/>
              </a:solidFill>
              <a:latin typeface="Arabic Typesetting" pitchFamily="66" charset="-78"/>
              <a:ea typeface="+mn-ea"/>
              <a:cs typeface="Arabic Typesetting" pitchFamily="66" charset="-78"/>
            </a:rPr>
            <a:t>تقديم الرعاية الصحية المثلى والشاملة قبل وبعد الولادة</a:t>
          </a:r>
        </a:p>
      </dgm:t>
    </dgm:pt>
    <dgm:pt modelId="{47B7B2C4-CD8C-4466-A7C4-031CB03A6D8D}" type="parTrans" cxnId="{19725DD3-F041-4D85-B53B-D1C2BEC50056}">
      <dgm:prSet/>
      <dgm:spPr/>
      <dgm:t>
        <a:bodyPr/>
        <a:lstStyle/>
        <a:p>
          <a:pPr rtl="1"/>
          <a:endParaRPr lang="ar-SY"/>
        </a:p>
      </dgm:t>
    </dgm:pt>
    <dgm:pt modelId="{2978310D-E87F-45AA-9943-1D253D645AEC}" type="sibTrans" cxnId="{19725DD3-F041-4D85-B53B-D1C2BEC50056}">
      <dgm:prSet/>
      <dgm:spPr/>
      <dgm:t>
        <a:bodyPr/>
        <a:lstStyle/>
        <a:p>
          <a:pPr rtl="1"/>
          <a:endParaRPr lang="ar-SY"/>
        </a:p>
      </dgm:t>
    </dgm:pt>
    <dgm:pt modelId="{A177563A-6C84-4A00-9B77-ED1C3C9CC715}">
      <dgm:prSet phldrT="[نص]" custT="1"/>
      <dgm:spPr>
        <a:solidFill>
          <a:schemeClr val="bg1">
            <a:lumMod val="75000"/>
          </a:schemeClr>
        </a:solidFill>
      </dgm:spPr>
      <dgm:t>
        <a:bodyPr/>
        <a:lstStyle/>
        <a:p>
          <a:pPr rtl="1"/>
          <a:endParaRPr lang="ar-SY" sz="2800" b="1" dirty="0" smtClean="0">
            <a:solidFill>
              <a:schemeClr val="tx1"/>
            </a:solidFill>
            <a:latin typeface="Arabic Typesetting" pitchFamily="66" charset="-78"/>
            <a:cs typeface="Arabic Typesetting" pitchFamily="66" charset="-78"/>
          </a:endParaRPr>
        </a:p>
        <a:p>
          <a:pPr rtl="1"/>
          <a:r>
            <a:rPr lang="ar-SY" sz="2800" b="1" dirty="0" smtClean="0">
              <a:solidFill>
                <a:schemeClr val="tx1"/>
              </a:solidFill>
              <a:latin typeface="Arabic Typesetting" pitchFamily="66" charset="-78"/>
              <a:cs typeface="Arabic Typesetting" pitchFamily="66" charset="-78"/>
            </a:rPr>
            <a:t>زيادة الوعي والمعرفة لتجنب حدوث حمل الأمهات الصغيرات</a:t>
          </a:r>
        </a:p>
        <a:p>
          <a:pPr rtl="1"/>
          <a:endParaRPr lang="ar-SY" sz="2800" b="1" dirty="0">
            <a:solidFill>
              <a:schemeClr val="tx1"/>
            </a:solidFill>
            <a:latin typeface="Arabic Typesetting" pitchFamily="66" charset="-78"/>
            <a:cs typeface="Arabic Typesetting" pitchFamily="66" charset="-78"/>
          </a:endParaRPr>
        </a:p>
      </dgm:t>
    </dgm:pt>
    <dgm:pt modelId="{DC5245FF-40C5-41C1-92C2-AA712344FC79}" type="parTrans" cxnId="{93297D9C-CAAF-464B-9E8B-4A06F2BBAECB}">
      <dgm:prSet/>
      <dgm:spPr/>
      <dgm:t>
        <a:bodyPr/>
        <a:lstStyle/>
        <a:p>
          <a:pPr rtl="1"/>
          <a:endParaRPr lang="ar-SY"/>
        </a:p>
      </dgm:t>
    </dgm:pt>
    <dgm:pt modelId="{B5CD79DE-AB3D-4DDE-9F7E-9385AE965ACA}" type="sibTrans" cxnId="{93297D9C-CAAF-464B-9E8B-4A06F2BBAECB}">
      <dgm:prSet/>
      <dgm:spPr/>
      <dgm:t>
        <a:bodyPr/>
        <a:lstStyle/>
        <a:p>
          <a:pPr rtl="1"/>
          <a:endParaRPr lang="ar-SY"/>
        </a:p>
      </dgm:t>
    </dgm:pt>
    <dgm:pt modelId="{F64F391D-893D-4A22-9909-39D11749601C}">
      <dgm:prSet custT="1"/>
      <dgm:spPr>
        <a:solidFill>
          <a:srgbClr val="33CC33">
            <a:alpha val="75000"/>
          </a:srgbClr>
        </a:solidFill>
      </dgm:spPr>
      <dgm:t>
        <a:bodyPr/>
        <a:lstStyle/>
        <a:p>
          <a:pPr rtl="1"/>
          <a:endParaRPr lang="ar-SY" sz="2800" b="1" dirty="0" smtClean="0">
            <a:solidFill>
              <a:schemeClr val="tx1"/>
            </a:solidFill>
            <a:latin typeface="Arabic Typesetting" pitchFamily="66" charset="-78"/>
            <a:cs typeface="Arabic Typesetting" pitchFamily="66" charset="-78"/>
          </a:endParaRPr>
        </a:p>
        <a:p>
          <a:pPr rtl="1"/>
          <a:r>
            <a:rPr lang="ar-SY" sz="2800" b="1" dirty="0" smtClean="0">
              <a:solidFill>
                <a:schemeClr val="tx1"/>
              </a:solidFill>
              <a:latin typeface="Arabic Typesetting" pitchFamily="66" charset="-78"/>
              <a:cs typeface="Arabic Typesetting" pitchFamily="66" charset="-78"/>
            </a:rPr>
            <a:t>وضع خطط الرعاية التمريضية المناسبة للوقاية والعلاج بخصوص مشاكل الحمل والولادة</a:t>
          </a:r>
        </a:p>
        <a:p>
          <a:pPr rtl="1"/>
          <a:endParaRPr lang="ar-SY" sz="2800" b="1" dirty="0">
            <a:latin typeface="Arabic Typesetting" pitchFamily="66" charset="-78"/>
            <a:cs typeface="Arabic Typesetting" pitchFamily="66" charset="-78"/>
          </a:endParaRPr>
        </a:p>
      </dgm:t>
    </dgm:pt>
    <dgm:pt modelId="{6A2F5693-E0F0-4402-AD41-A202916C2E86}" type="parTrans" cxnId="{8EA3B8E5-BA13-4073-96F7-336FE29707A9}">
      <dgm:prSet/>
      <dgm:spPr/>
      <dgm:t>
        <a:bodyPr/>
        <a:lstStyle/>
        <a:p>
          <a:pPr rtl="1"/>
          <a:endParaRPr lang="ar-SY"/>
        </a:p>
      </dgm:t>
    </dgm:pt>
    <dgm:pt modelId="{53A44920-CBD3-4F71-BFF9-C2F795F4EB48}" type="sibTrans" cxnId="{8EA3B8E5-BA13-4073-96F7-336FE29707A9}">
      <dgm:prSet/>
      <dgm:spPr/>
      <dgm:t>
        <a:bodyPr/>
        <a:lstStyle/>
        <a:p>
          <a:pPr rtl="1"/>
          <a:endParaRPr lang="ar-SY"/>
        </a:p>
      </dgm:t>
    </dgm:pt>
    <dgm:pt modelId="{340815EE-D8A8-4052-91BE-345CFC9241B0}">
      <dgm:prSet custT="1"/>
      <dgm:spPr>
        <a:solidFill>
          <a:srgbClr val="FF7C80">
            <a:alpha val="60000"/>
          </a:srgbClr>
        </a:solidFill>
      </dgm:spPr>
      <dgm:t>
        <a:bodyPr/>
        <a:lstStyle/>
        <a:p>
          <a:pPr algn="ctr" rtl="1"/>
          <a:endParaRPr lang="ar-SY" sz="2800" b="1" dirty="0" smtClean="0">
            <a:solidFill>
              <a:schemeClr val="tx1"/>
            </a:solidFill>
            <a:latin typeface="Arabic Typesetting" pitchFamily="66" charset="-78"/>
            <a:cs typeface="Arabic Typesetting" pitchFamily="66" charset="-78"/>
          </a:endParaRPr>
        </a:p>
        <a:p>
          <a:pPr algn="ctr" rtl="1"/>
          <a:r>
            <a:rPr lang="ar-SY" sz="2800" b="1" dirty="0" smtClean="0">
              <a:solidFill>
                <a:schemeClr val="tx1"/>
              </a:solidFill>
              <a:latin typeface="Arabic Typesetting" pitchFamily="66" charset="-78"/>
              <a:cs typeface="Arabic Typesetting" pitchFamily="66" charset="-78"/>
            </a:rPr>
            <a:t>التوعية والتثقيف حول الصحة العامة والجنسية والإنجابية </a:t>
          </a:r>
        </a:p>
        <a:p>
          <a:pPr algn="ctr" rtl="1"/>
          <a:endParaRPr lang="ar-SY" sz="2800" dirty="0">
            <a:latin typeface="Arabic Typesetting" pitchFamily="66" charset="-78"/>
            <a:cs typeface="Arabic Typesetting" pitchFamily="66" charset="-78"/>
          </a:endParaRPr>
        </a:p>
      </dgm:t>
    </dgm:pt>
    <dgm:pt modelId="{F411C1DE-ED3D-498D-BF1F-E898AC8C9D82}" type="parTrans" cxnId="{26A9F38F-431F-41A5-9A20-CFFEB784ED63}">
      <dgm:prSet/>
      <dgm:spPr/>
      <dgm:t>
        <a:bodyPr/>
        <a:lstStyle/>
        <a:p>
          <a:pPr rtl="1"/>
          <a:endParaRPr lang="ar-SY"/>
        </a:p>
      </dgm:t>
    </dgm:pt>
    <dgm:pt modelId="{0EFB549F-8B58-42FB-8994-32A422065859}" type="sibTrans" cxnId="{26A9F38F-431F-41A5-9A20-CFFEB784ED63}">
      <dgm:prSet/>
      <dgm:spPr/>
      <dgm:t>
        <a:bodyPr/>
        <a:lstStyle/>
        <a:p>
          <a:pPr rtl="1"/>
          <a:endParaRPr lang="ar-SY"/>
        </a:p>
      </dgm:t>
    </dgm:pt>
    <dgm:pt modelId="{BBB95703-0819-48A9-A1F0-DA5D76F75821}">
      <dgm:prSet phldrT="[نص]" custT="1"/>
      <dgm:spPr>
        <a:solidFill>
          <a:schemeClr val="accent5">
            <a:lumMod val="60000"/>
            <a:lumOff val="40000"/>
          </a:schemeClr>
        </a:solidFill>
      </dgm:spPr>
      <dgm:t>
        <a:bodyPr/>
        <a:lstStyle/>
        <a:p>
          <a:pPr rtl="1"/>
          <a:r>
            <a:rPr lang="ar-SY" sz="2800" b="1" dirty="0" smtClean="0">
              <a:solidFill>
                <a:schemeClr val="tx1"/>
              </a:solidFill>
              <a:latin typeface="Arabic Typesetting" pitchFamily="66" charset="-78"/>
              <a:cs typeface="Arabic Typesetting" pitchFamily="66" charset="-78"/>
            </a:rPr>
            <a:t>تقييم المشاكل الصحية والتوليدية التي تواجهها الأمهات</a:t>
          </a:r>
          <a:endParaRPr lang="ar-SY" sz="2800" dirty="0" smtClean="0">
            <a:solidFill>
              <a:sysClr val="windowText" lastClr="000000"/>
            </a:solidFill>
            <a:latin typeface="Arabic Typesetting" pitchFamily="66" charset="-78"/>
            <a:ea typeface="+mn-ea"/>
            <a:cs typeface="Arabic Typesetting" pitchFamily="66" charset="-78"/>
          </a:endParaRPr>
        </a:p>
      </dgm:t>
    </dgm:pt>
    <dgm:pt modelId="{106A5B05-E90D-40E0-96B1-05908924DD3D}" type="sibTrans" cxnId="{705BB553-F9B7-4801-B9F6-A624CAE9B806}">
      <dgm:prSet/>
      <dgm:spPr/>
      <dgm:t>
        <a:bodyPr/>
        <a:lstStyle/>
        <a:p>
          <a:pPr rtl="1"/>
          <a:endParaRPr lang="ar-SY"/>
        </a:p>
      </dgm:t>
    </dgm:pt>
    <dgm:pt modelId="{A722A411-D5FC-43DF-945D-6261DDF06CEF}" type="parTrans" cxnId="{705BB553-F9B7-4801-B9F6-A624CAE9B806}">
      <dgm:prSet/>
      <dgm:spPr/>
      <dgm:t>
        <a:bodyPr/>
        <a:lstStyle/>
        <a:p>
          <a:pPr rtl="1"/>
          <a:endParaRPr lang="ar-SY"/>
        </a:p>
      </dgm:t>
    </dgm:pt>
    <dgm:pt modelId="{EE7F21A1-37F9-4CCF-875E-F14D4C5317A3}" type="pres">
      <dgm:prSet presAssocID="{6E244794-116A-4258-A6C0-CF75A6CCC24B}" presName="Name0" presStyleCnt="0">
        <dgm:presLayoutVars>
          <dgm:chMax val="1"/>
          <dgm:chPref val="1"/>
          <dgm:dir/>
          <dgm:animOne val="branch"/>
          <dgm:animLvl val="lvl"/>
        </dgm:presLayoutVars>
      </dgm:prSet>
      <dgm:spPr/>
      <dgm:t>
        <a:bodyPr/>
        <a:lstStyle/>
        <a:p>
          <a:pPr rtl="1"/>
          <a:endParaRPr lang="ar-SY"/>
        </a:p>
      </dgm:t>
    </dgm:pt>
    <dgm:pt modelId="{CC0887C5-4340-4D6E-8656-6D8FA52B87BD}" type="pres">
      <dgm:prSet presAssocID="{1BC3D0A7-DBF9-4949-B478-D55582EEB30B}" presName="singleCycle" presStyleCnt="0"/>
      <dgm:spPr/>
    </dgm:pt>
    <dgm:pt modelId="{7C13A314-FC3D-4E70-877E-D749E7E347D7}" type="pres">
      <dgm:prSet presAssocID="{1BC3D0A7-DBF9-4949-B478-D55582EEB30B}" presName="singleCenter" presStyleLbl="node1" presStyleIdx="0" presStyleCnt="6">
        <dgm:presLayoutVars>
          <dgm:chMax val="7"/>
          <dgm:chPref val="7"/>
        </dgm:presLayoutVars>
      </dgm:prSet>
      <dgm:spPr/>
      <dgm:t>
        <a:bodyPr/>
        <a:lstStyle/>
        <a:p>
          <a:pPr rtl="1"/>
          <a:endParaRPr lang="ar-SY"/>
        </a:p>
      </dgm:t>
    </dgm:pt>
    <dgm:pt modelId="{F184A18C-460D-4E5E-932C-C57AAC5E86A0}" type="pres">
      <dgm:prSet presAssocID="{47B7B2C4-CD8C-4466-A7C4-031CB03A6D8D}" presName="Name56" presStyleLbl="parChTrans1D2" presStyleIdx="0" presStyleCnt="5"/>
      <dgm:spPr/>
      <dgm:t>
        <a:bodyPr/>
        <a:lstStyle/>
        <a:p>
          <a:pPr rtl="1"/>
          <a:endParaRPr lang="ar-SY"/>
        </a:p>
      </dgm:t>
    </dgm:pt>
    <dgm:pt modelId="{6A7AB9A6-672C-4C3A-A15A-BB0881CFD030}" type="pres">
      <dgm:prSet presAssocID="{08F1068A-3A51-4869-8823-B5F6E642DB25}" presName="text0" presStyleLbl="node1" presStyleIdx="1" presStyleCnt="6" custScaleX="189107" custScaleY="117870">
        <dgm:presLayoutVars>
          <dgm:bulletEnabled val="1"/>
        </dgm:presLayoutVars>
      </dgm:prSet>
      <dgm:spPr/>
      <dgm:t>
        <a:bodyPr/>
        <a:lstStyle/>
        <a:p>
          <a:pPr rtl="1"/>
          <a:endParaRPr lang="ar-SY"/>
        </a:p>
      </dgm:t>
    </dgm:pt>
    <dgm:pt modelId="{601219A0-A0D9-412A-819C-67C795A378ED}" type="pres">
      <dgm:prSet presAssocID="{A722A411-D5FC-43DF-945D-6261DDF06CEF}" presName="Name56" presStyleLbl="parChTrans1D2" presStyleIdx="1" presStyleCnt="5"/>
      <dgm:spPr/>
      <dgm:t>
        <a:bodyPr/>
        <a:lstStyle/>
        <a:p>
          <a:pPr rtl="1"/>
          <a:endParaRPr lang="ar-SY"/>
        </a:p>
      </dgm:t>
    </dgm:pt>
    <dgm:pt modelId="{60F16AC4-6FF2-49A5-99BC-3C5017B64C9B}" type="pres">
      <dgm:prSet presAssocID="{BBB95703-0819-48A9-A1F0-DA5D76F75821}" presName="text0" presStyleLbl="node1" presStyleIdx="2" presStyleCnt="6" custScaleX="202047" custScaleY="111938" custRadScaleRad="104641" custRadScaleInc="10169">
        <dgm:presLayoutVars>
          <dgm:bulletEnabled val="1"/>
        </dgm:presLayoutVars>
      </dgm:prSet>
      <dgm:spPr/>
      <dgm:t>
        <a:bodyPr/>
        <a:lstStyle/>
        <a:p>
          <a:pPr rtl="1"/>
          <a:endParaRPr lang="ar-SY"/>
        </a:p>
      </dgm:t>
    </dgm:pt>
    <dgm:pt modelId="{E0171B84-84B5-42A0-98A8-0F156F38A0F7}" type="pres">
      <dgm:prSet presAssocID="{6A2F5693-E0F0-4402-AD41-A202916C2E86}" presName="Name56" presStyleLbl="parChTrans1D2" presStyleIdx="2" presStyleCnt="5"/>
      <dgm:spPr/>
      <dgm:t>
        <a:bodyPr/>
        <a:lstStyle/>
        <a:p>
          <a:pPr rtl="1"/>
          <a:endParaRPr lang="ar-SY"/>
        </a:p>
      </dgm:t>
    </dgm:pt>
    <dgm:pt modelId="{8B33F641-3392-4C81-9E8D-2EB9280A111D}" type="pres">
      <dgm:prSet presAssocID="{F64F391D-893D-4A22-9909-39D11749601C}" presName="text0" presStyleLbl="node1" presStyleIdx="3" presStyleCnt="6" custScaleX="210448" custScaleY="115498" custRadScaleRad="119637" custRadScaleInc="-51098">
        <dgm:presLayoutVars>
          <dgm:bulletEnabled val="1"/>
        </dgm:presLayoutVars>
      </dgm:prSet>
      <dgm:spPr/>
      <dgm:t>
        <a:bodyPr/>
        <a:lstStyle/>
        <a:p>
          <a:pPr rtl="1"/>
          <a:endParaRPr lang="ar-SY"/>
        </a:p>
      </dgm:t>
    </dgm:pt>
    <dgm:pt modelId="{89E33A27-3B8E-4691-9722-ED90408F16A4}" type="pres">
      <dgm:prSet presAssocID="{F411C1DE-ED3D-498D-BF1F-E898AC8C9D82}" presName="Name56" presStyleLbl="parChTrans1D2" presStyleIdx="3" presStyleCnt="5"/>
      <dgm:spPr/>
      <dgm:t>
        <a:bodyPr/>
        <a:lstStyle/>
        <a:p>
          <a:pPr rtl="1"/>
          <a:endParaRPr lang="ar-SY"/>
        </a:p>
      </dgm:t>
    </dgm:pt>
    <dgm:pt modelId="{F397EF0F-7638-4E41-9755-81E5CC34DBDF}" type="pres">
      <dgm:prSet presAssocID="{340815EE-D8A8-4052-91BE-345CFC9241B0}" presName="text0" presStyleLbl="node1" presStyleIdx="4" presStyleCnt="6" custScaleX="202928" custScaleY="119056" custRadScaleRad="121841" custRadScaleInc="51790">
        <dgm:presLayoutVars>
          <dgm:bulletEnabled val="1"/>
        </dgm:presLayoutVars>
      </dgm:prSet>
      <dgm:spPr/>
      <dgm:t>
        <a:bodyPr/>
        <a:lstStyle/>
        <a:p>
          <a:pPr rtl="1"/>
          <a:endParaRPr lang="ar-SY"/>
        </a:p>
      </dgm:t>
    </dgm:pt>
    <dgm:pt modelId="{214C933D-A39F-46D0-BA3B-387B7A2FC538}" type="pres">
      <dgm:prSet presAssocID="{DC5245FF-40C5-41C1-92C2-AA712344FC79}" presName="Name56" presStyleLbl="parChTrans1D2" presStyleIdx="4" presStyleCnt="5"/>
      <dgm:spPr/>
      <dgm:t>
        <a:bodyPr/>
        <a:lstStyle/>
        <a:p>
          <a:pPr rtl="1"/>
          <a:endParaRPr lang="ar-SY"/>
        </a:p>
      </dgm:t>
    </dgm:pt>
    <dgm:pt modelId="{5F9A0A98-3CA2-44B3-BEEE-035724895D6E}" type="pres">
      <dgm:prSet presAssocID="{A177563A-6C84-4A00-9B77-ED1C3C9CC715}" presName="text0" presStyleLbl="node1" presStyleIdx="5" presStyleCnt="6" custScaleX="204622" custScaleY="114204" custRadScaleRad="107865" custRadScaleInc="-3936">
        <dgm:presLayoutVars>
          <dgm:bulletEnabled val="1"/>
        </dgm:presLayoutVars>
      </dgm:prSet>
      <dgm:spPr/>
      <dgm:t>
        <a:bodyPr/>
        <a:lstStyle/>
        <a:p>
          <a:pPr rtl="1"/>
          <a:endParaRPr lang="ar-SY"/>
        </a:p>
      </dgm:t>
    </dgm:pt>
  </dgm:ptLst>
  <dgm:cxnLst>
    <dgm:cxn modelId="{705BB553-F9B7-4801-B9F6-A624CAE9B806}" srcId="{1BC3D0A7-DBF9-4949-B478-D55582EEB30B}" destId="{BBB95703-0819-48A9-A1F0-DA5D76F75821}" srcOrd="1" destOrd="0" parTransId="{A722A411-D5FC-43DF-945D-6261DDF06CEF}" sibTransId="{106A5B05-E90D-40E0-96B1-05908924DD3D}"/>
    <dgm:cxn modelId="{DEFA30EB-2510-4C8B-B694-51A119F2BC6E}" type="presOf" srcId="{6A2F5693-E0F0-4402-AD41-A202916C2E86}" destId="{E0171B84-84B5-42A0-98A8-0F156F38A0F7}" srcOrd="0" destOrd="0" presId="urn:microsoft.com/office/officeart/2008/layout/RadialCluster"/>
    <dgm:cxn modelId="{93297D9C-CAAF-464B-9E8B-4A06F2BBAECB}" srcId="{1BC3D0A7-DBF9-4949-B478-D55582EEB30B}" destId="{A177563A-6C84-4A00-9B77-ED1C3C9CC715}" srcOrd="4" destOrd="0" parTransId="{DC5245FF-40C5-41C1-92C2-AA712344FC79}" sibTransId="{B5CD79DE-AB3D-4DDE-9F7E-9385AE965ACA}"/>
    <dgm:cxn modelId="{9F6DE741-5A2B-441C-B80E-F6F9E1D375D8}" type="presOf" srcId="{A722A411-D5FC-43DF-945D-6261DDF06CEF}" destId="{601219A0-A0D9-412A-819C-67C795A378ED}" srcOrd="0" destOrd="0" presId="urn:microsoft.com/office/officeart/2008/layout/RadialCluster"/>
    <dgm:cxn modelId="{A400144D-1265-44A3-8B1F-445509FEC6C3}" type="presOf" srcId="{A177563A-6C84-4A00-9B77-ED1C3C9CC715}" destId="{5F9A0A98-3CA2-44B3-BEEE-035724895D6E}" srcOrd="0" destOrd="0" presId="urn:microsoft.com/office/officeart/2008/layout/RadialCluster"/>
    <dgm:cxn modelId="{81DF4CDE-557A-454A-BCC6-38A40FDBCBBE}" type="presOf" srcId="{340815EE-D8A8-4052-91BE-345CFC9241B0}" destId="{F397EF0F-7638-4E41-9755-81E5CC34DBDF}" srcOrd="0" destOrd="0" presId="urn:microsoft.com/office/officeart/2008/layout/RadialCluster"/>
    <dgm:cxn modelId="{712B553B-BB49-4B19-B8EA-E2599AFAC9DF}" type="presOf" srcId="{F64F391D-893D-4A22-9909-39D11749601C}" destId="{8B33F641-3392-4C81-9E8D-2EB9280A111D}" srcOrd="0" destOrd="0" presId="urn:microsoft.com/office/officeart/2008/layout/RadialCluster"/>
    <dgm:cxn modelId="{E9CFA8E9-77CF-4363-B8C7-B6C577D09069}" type="presOf" srcId="{6E244794-116A-4258-A6C0-CF75A6CCC24B}" destId="{EE7F21A1-37F9-4CCF-875E-F14D4C5317A3}" srcOrd="0" destOrd="0" presId="urn:microsoft.com/office/officeart/2008/layout/RadialCluster"/>
    <dgm:cxn modelId="{8EA3B8E5-BA13-4073-96F7-336FE29707A9}" srcId="{1BC3D0A7-DBF9-4949-B478-D55582EEB30B}" destId="{F64F391D-893D-4A22-9909-39D11749601C}" srcOrd="2" destOrd="0" parTransId="{6A2F5693-E0F0-4402-AD41-A202916C2E86}" sibTransId="{53A44920-CBD3-4F71-BFF9-C2F795F4EB48}"/>
    <dgm:cxn modelId="{19725DD3-F041-4D85-B53B-D1C2BEC50056}" srcId="{1BC3D0A7-DBF9-4949-B478-D55582EEB30B}" destId="{08F1068A-3A51-4869-8823-B5F6E642DB25}" srcOrd="0" destOrd="0" parTransId="{47B7B2C4-CD8C-4466-A7C4-031CB03A6D8D}" sibTransId="{2978310D-E87F-45AA-9943-1D253D645AEC}"/>
    <dgm:cxn modelId="{55A0A3AF-F189-48CF-9BFA-88C0F8684A70}" type="presOf" srcId="{DC5245FF-40C5-41C1-92C2-AA712344FC79}" destId="{214C933D-A39F-46D0-BA3B-387B7A2FC538}" srcOrd="0" destOrd="0" presId="urn:microsoft.com/office/officeart/2008/layout/RadialCluster"/>
    <dgm:cxn modelId="{86DD3494-8003-4929-8694-9B755AD37759}" type="presOf" srcId="{F411C1DE-ED3D-498D-BF1F-E898AC8C9D82}" destId="{89E33A27-3B8E-4691-9722-ED90408F16A4}" srcOrd="0" destOrd="0" presId="urn:microsoft.com/office/officeart/2008/layout/RadialCluster"/>
    <dgm:cxn modelId="{26A9F38F-431F-41A5-9A20-CFFEB784ED63}" srcId="{1BC3D0A7-DBF9-4949-B478-D55582EEB30B}" destId="{340815EE-D8A8-4052-91BE-345CFC9241B0}" srcOrd="3" destOrd="0" parTransId="{F411C1DE-ED3D-498D-BF1F-E898AC8C9D82}" sibTransId="{0EFB549F-8B58-42FB-8994-32A422065859}"/>
    <dgm:cxn modelId="{E7CA43AD-9F4C-4092-B12E-E0DC2B1489AA}" type="presOf" srcId="{1BC3D0A7-DBF9-4949-B478-D55582EEB30B}" destId="{7C13A314-FC3D-4E70-877E-D749E7E347D7}" srcOrd="0" destOrd="0" presId="urn:microsoft.com/office/officeart/2008/layout/RadialCluster"/>
    <dgm:cxn modelId="{3B48A927-D5F8-4919-853B-23B05A051841}" type="presOf" srcId="{08F1068A-3A51-4869-8823-B5F6E642DB25}" destId="{6A7AB9A6-672C-4C3A-A15A-BB0881CFD030}" srcOrd="0" destOrd="0" presId="urn:microsoft.com/office/officeart/2008/layout/RadialCluster"/>
    <dgm:cxn modelId="{7BBC3A7C-EA1E-4C6D-A380-0A9E4F3760A2}" type="presOf" srcId="{BBB95703-0819-48A9-A1F0-DA5D76F75821}" destId="{60F16AC4-6FF2-49A5-99BC-3C5017B64C9B}" srcOrd="0" destOrd="0" presId="urn:microsoft.com/office/officeart/2008/layout/RadialCluster"/>
    <dgm:cxn modelId="{DDD45EF6-8513-447A-8A29-2CF463D309F3}" srcId="{6E244794-116A-4258-A6C0-CF75A6CCC24B}" destId="{1BC3D0A7-DBF9-4949-B478-D55582EEB30B}" srcOrd="0" destOrd="0" parTransId="{6B540A62-9A17-4F7B-AE8A-DED510BFD29D}" sibTransId="{B2369014-6F58-4088-B611-B24FBE49ADF1}"/>
    <dgm:cxn modelId="{5B366BA5-8437-4B72-BA96-F80CFBF19C44}" type="presOf" srcId="{47B7B2C4-CD8C-4466-A7C4-031CB03A6D8D}" destId="{F184A18C-460D-4E5E-932C-C57AAC5E86A0}" srcOrd="0" destOrd="0" presId="urn:microsoft.com/office/officeart/2008/layout/RadialCluster"/>
    <dgm:cxn modelId="{78558873-6630-484D-8EAE-32CAB272CDB0}" type="presParOf" srcId="{EE7F21A1-37F9-4CCF-875E-F14D4C5317A3}" destId="{CC0887C5-4340-4D6E-8656-6D8FA52B87BD}" srcOrd="0" destOrd="0" presId="urn:microsoft.com/office/officeart/2008/layout/RadialCluster"/>
    <dgm:cxn modelId="{ADEC5AD5-F080-4F86-AAE5-56F09D1AA9BA}" type="presParOf" srcId="{CC0887C5-4340-4D6E-8656-6D8FA52B87BD}" destId="{7C13A314-FC3D-4E70-877E-D749E7E347D7}" srcOrd="0" destOrd="0" presId="urn:microsoft.com/office/officeart/2008/layout/RadialCluster"/>
    <dgm:cxn modelId="{9B21D44D-CBD1-49BB-BB51-FC8AD673511F}" type="presParOf" srcId="{CC0887C5-4340-4D6E-8656-6D8FA52B87BD}" destId="{F184A18C-460D-4E5E-932C-C57AAC5E86A0}" srcOrd="1" destOrd="0" presId="urn:microsoft.com/office/officeart/2008/layout/RadialCluster"/>
    <dgm:cxn modelId="{6C3AB69C-8D14-41E5-9FE0-302E2E2ED72E}" type="presParOf" srcId="{CC0887C5-4340-4D6E-8656-6D8FA52B87BD}" destId="{6A7AB9A6-672C-4C3A-A15A-BB0881CFD030}" srcOrd="2" destOrd="0" presId="urn:microsoft.com/office/officeart/2008/layout/RadialCluster"/>
    <dgm:cxn modelId="{3BD70F2A-874E-416F-8C90-6D5D6BCC55AE}" type="presParOf" srcId="{CC0887C5-4340-4D6E-8656-6D8FA52B87BD}" destId="{601219A0-A0D9-412A-819C-67C795A378ED}" srcOrd="3" destOrd="0" presId="urn:microsoft.com/office/officeart/2008/layout/RadialCluster"/>
    <dgm:cxn modelId="{20003B35-5EBB-424F-9EE9-82DE79869952}" type="presParOf" srcId="{CC0887C5-4340-4D6E-8656-6D8FA52B87BD}" destId="{60F16AC4-6FF2-49A5-99BC-3C5017B64C9B}" srcOrd="4" destOrd="0" presId="urn:microsoft.com/office/officeart/2008/layout/RadialCluster"/>
    <dgm:cxn modelId="{C9A2313E-02DA-42E0-AA09-FBB1A69CCA12}" type="presParOf" srcId="{CC0887C5-4340-4D6E-8656-6D8FA52B87BD}" destId="{E0171B84-84B5-42A0-98A8-0F156F38A0F7}" srcOrd="5" destOrd="0" presId="urn:microsoft.com/office/officeart/2008/layout/RadialCluster"/>
    <dgm:cxn modelId="{49581662-D1B7-458F-BF3D-ABF8B223340E}" type="presParOf" srcId="{CC0887C5-4340-4D6E-8656-6D8FA52B87BD}" destId="{8B33F641-3392-4C81-9E8D-2EB9280A111D}" srcOrd="6" destOrd="0" presId="urn:microsoft.com/office/officeart/2008/layout/RadialCluster"/>
    <dgm:cxn modelId="{A43D0B55-3251-4865-9D27-3F2FD788325E}" type="presParOf" srcId="{CC0887C5-4340-4D6E-8656-6D8FA52B87BD}" destId="{89E33A27-3B8E-4691-9722-ED90408F16A4}" srcOrd="7" destOrd="0" presId="urn:microsoft.com/office/officeart/2008/layout/RadialCluster"/>
    <dgm:cxn modelId="{B48FEC8C-0057-4A6E-B6F1-99B15AD71FA6}" type="presParOf" srcId="{CC0887C5-4340-4D6E-8656-6D8FA52B87BD}" destId="{F397EF0F-7638-4E41-9755-81E5CC34DBDF}" srcOrd="8" destOrd="0" presId="urn:microsoft.com/office/officeart/2008/layout/RadialCluster"/>
    <dgm:cxn modelId="{58A45972-A17F-4C0C-86F7-A11178ECF675}" type="presParOf" srcId="{CC0887C5-4340-4D6E-8656-6D8FA52B87BD}" destId="{214C933D-A39F-46D0-BA3B-387B7A2FC538}" srcOrd="9" destOrd="0" presId="urn:microsoft.com/office/officeart/2008/layout/RadialCluster"/>
    <dgm:cxn modelId="{DF297D0E-3B3A-436C-B05F-FC123DA4861F}" type="presParOf" srcId="{CC0887C5-4340-4D6E-8656-6D8FA52B87BD}" destId="{5F9A0A98-3CA2-44B3-BEEE-035724895D6E}"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240C36-0167-45A4-83D5-64010F4EE000}"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pPr rtl="1"/>
          <a:endParaRPr lang="ar-SY"/>
        </a:p>
      </dgm:t>
    </dgm:pt>
    <dgm:pt modelId="{6E275E6B-65CA-4048-9751-098E0511FCCA}">
      <dgm:prSet phldrT="[نص]"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vert="vert270"/>
        <a:lstStyle/>
        <a:p>
          <a:pPr rtl="1"/>
          <a:r>
            <a:rPr lang="ar-SY" sz="4400" b="1" kern="1200" cap="none" spc="0" dirty="0" smtClean="0">
              <a:ln w="11430"/>
              <a:solidFill>
                <a:srgbClr val="FFFF00"/>
              </a:solidFill>
              <a:effectLst>
                <a:outerShdw blurRad="38100" dist="38100" dir="2700000" algn="tl">
                  <a:srgbClr val="000000">
                    <a:alpha val="43137"/>
                  </a:srgbClr>
                </a:outerShdw>
              </a:effectLst>
              <a:latin typeface="+mn-lt"/>
              <a:ea typeface="Times New Roman" pitchFamily="18" charset="0"/>
              <a:cs typeface="Akhbar MT" pitchFamily="2" charset="-78"/>
            </a:rPr>
            <a:t>نظراً لـ</a:t>
          </a:r>
          <a:endParaRPr lang="ar-SY" sz="4400" b="1" kern="1200" cap="none" spc="0" dirty="0">
            <a:ln w="11430"/>
            <a:solidFill>
              <a:srgbClr val="FFFF00"/>
            </a:solidFill>
            <a:effectLst>
              <a:outerShdw blurRad="38100" dist="38100" dir="2700000" algn="tl">
                <a:srgbClr val="000000">
                  <a:alpha val="43137"/>
                </a:srgbClr>
              </a:outerShdw>
            </a:effectLst>
            <a:latin typeface="+mn-lt"/>
            <a:ea typeface="Times New Roman" pitchFamily="18" charset="0"/>
            <a:cs typeface="Akhbar MT" pitchFamily="2" charset="-78"/>
          </a:endParaRPr>
        </a:p>
      </dgm:t>
    </dgm:pt>
    <dgm:pt modelId="{87AD93C4-0F0C-41F4-98A2-885A38B2A27D}" type="parTrans" cxnId="{F77210D1-B533-480A-9590-A10F61324C4E}">
      <dgm:prSet/>
      <dgm:spPr/>
      <dgm:t>
        <a:bodyPr/>
        <a:lstStyle/>
        <a:p>
          <a:pPr rtl="1"/>
          <a:endParaRPr lang="ar-SY" sz="2800" b="0" cap="none" spc="0">
            <a:ln w="11430"/>
            <a:solidFill>
              <a:schemeClr val="tx1"/>
            </a:solidFill>
            <a:effectLst/>
            <a:latin typeface="+mn-lt"/>
            <a:cs typeface="Akhbar MT" pitchFamily="2" charset="-78"/>
          </a:endParaRPr>
        </a:p>
      </dgm:t>
    </dgm:pt>
    <dgm:pt modelId="{D98DAB7C-EB4C-4878-AD85-C3A9D6F07418}" type="sibTrans" cxnId="{F77210D1-B533-480A-9590-A10F61324C4E}">
      <dgm:prSet/>
      <dgm:spPr/>
      <dgm:t>
        <a:bodyPr/>
        <a:lstStyle/>
        <a:p>
          <a:pPr rtl="1"/>
          <a:endParaRPr lang="ar-SY" sz="2800" b="0" cap="none" spc="0">
            <a:ln w="11430"/>
            <a:solidFill>
              <a:schemeClr val="tx1"/>
            </a:solidFill>
            <a:effectLst/>
            <a:latin typeface="+mn-lt"/>
            <a:cs typeface="Akhbar MT" pitchFamily="2" charset="-78"/>
          </a:endParaRPr>
        </a:p>
      </dgm:t>
    </dgm:pt>
    <dgm:pt modelId="{53DC282A-CBDD-4F46-8F9F-0FC9D364087A}">
      <dgm:prSet phldrT="[نص]" custT="1">
        <dgm:style>
          <a:lnRef idx="0">
            <a:schemeClr val="accent2"/>
          </a:lnRef>
          <a:fillRef idx="3">
            <a:schemeClr val="accent2"/>
          </a:fillRef>
          <a:effectRef idx="3">
            <a:schemeClr val="accent2"/>
          </a:effectRef>
          <a:fontRef idx="minor">
            <a:schemeClr val="lt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pPr rtl="1"/>
          <a:r>
            <a:rPr lang="ar-SY" sz="2800" b="1" dirty="0" smtClean="0">
              <a:solidFill>
                <a:srgbClr val="000000"/>
              </a:solidFill>
              <a:latin typeface="Arabic Typesetting" pitchFamily="66" charset="-78"/>
              <a:cs typeface="Arabic Typesetting" pitchFamily="66" charset="-78"/>
            </a:rPr>
            <a:t>الحاجة لمعلومات عن مضاعفات الحمل والولادة عند الأمهات الصغيرات</a:t>
          </a:r>
          <a:endParaRPr lang="ar-SY" sz="2800" b="0" cap="none" spc="0" dirty="0" smtClean="0">
            <a:ln w="11430"/>
            <a:solidFill>
              <a:schemeClr val="tx1"/>
            </a:solidFill>
            <a:effectLst/>
            <a:latin typeface="+mn-lt"/>
            <a:cs typeface="Akhbar MT" pitchFamily="2" charset="-78"/>
          </a:endParaRPr>
        </a:p>
      </dgm:t>
    </dgm:pt>
    <dgm:pt modelId="{E181AC2F-A5A8-4B1B-8520-941AD775E9E8}" type="parTrans" cxnId="{86C7A725-42DA-4338-9623-2FD88D044831}">
      <dgm:prSet custT="1"/>
      <dgm:spPr/>
      <dgm:t>
        <a:bodyPr/>
        <a:lstStyle/>
        <a:p>
          <a:pPr rtl="1"/>
          <a:endParaRPr lang="ar-SY" sz="2800" b="0" cap="none" spc="0">
            <a:ln w="11430"/>
            <a:solidFill>
              <a:schemeClr val="tx1"/>
            </a:solidFill>
            <a:effectLst/>
            <a:latin typeface="+mn-lt"/>
            <a:cs typeface="Akhbar MT" pitchFamily="2" charset="-78"/>
          </a:endParaRPr>
        </a:p>
      </dgm:t>
    </dgm:pt>
    <dgm:pt modelId="{85EB45DA-21E6-4992-987D-5D0F9A707043}" type="sibTrans" cxnId="{86C7A725-42DA-4338-9623-2FD88D044831}">
      <dgm:prSet/>
      <dgm:spPr/>
      <dgm:t>
        <a:bodyPr/>
        <a:lstStyle/>
        <a:p>
          <a:pPr rtl="1"/>
          <a:endParaRPr lang="ar-SY" sz="2800" b="0" cap="none" spc="0">
            <a:ln w="11430"/>
            <a:solidFill>
              <a:schemeClr val="tx1"/>
            </a:solidFill>
            <a:effectLst/>
            <a:latin typeface="+mn-lt"/>
            <a:cs typeface="Akhbar MT" pitchFamily="2" charset="-78"/>
          </a:endParaRPr>
        </a:p>
      </dgm:t>
    </dgm:pt>
    <dgm:pt modelId="{E479ED8E-0B0F-460E-9C5D-A53AF7C7364D}">
      <dgm:prSet phldrT="[نص]" custT="1">
        <dgm:style>
          <a:lnRef idx="0">
            <a:schemeClr val="accent2"/>
          </a:lnRef>
          <a:fillRef idx="3">
            <a:schemeClr val="accent2"/>
          </a:fillRef>
          <a:effectRef idx="3">
            <a:schemeClr val="accent2"/>
          </a:effectRef>
          <a:fontRef idx="minor">
            <a:schemeClr val="lt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pPr rtl="1"/>
          <a:endParaRPr lang="ar-SY" sz="2800" b="1" dirty="0" smtClean="0">
            <a:solidFill>
              <a:srgbClr val="000000"/>
            </a:solidFill>
            <a:latin typeface="Arabic Typesetting" pitchFamily="66" charset="-78"/>
            <a:cs typeface="Arabic Typesetting" pitchFamily="66" charset="-78"/>
          </a:endParaRPr>
        </a:p>
        <a:p>
          <a:pPr rtl="1"/>
          <a:r>
            <a:rPr lang="ar-SY" sz="2800" b="1" dirty="0" smtClean="0">
              <a:solidFill>
                <a:srgbClr val="000000"/>
              </a:solidFill>
              <a:latin typeface="Arabic Typesetting" pitchFamily="66" charset="-78"/>
              <a:cs typeface="Arabic Typesetting" pitchFamily="66" charset="-78"/>
            </a:rPr>
            <a:t>قلة الدراسات العربية المنشورة حول هذا الموضوع</a:t>
          </a:r>
        </a:p>
        <a:p>
          <a:pPr rtl="1"/>
          <a:endParaRPr lang="ar-SY" sz="2800" b="0" cap="none" spc="0" dirty="0">
            <a:ln w="11430"/>
            <a:solidFill>
              <a:schemeClr val="tx1"/>
            </a:solidFill>
            <a:effectLst/>
            <a:latin typeface="+mn-lt"/>
            <a:cs typeface="Akhbar MT" pitchFamily="2" charset="-78"/>
          </a:endParaRPr>
        </a:p>
      </dgm:t>
    </dgm:pt>
    <dgm:pt modelId="{7212F5A0-3AEC-4577-9498-65B0A3F3D6F5}" type="sibTrans" cxnId="{AE054794-9F60-443F-83A7-C084B8D8EAF6}">
      <dgm:prSet/>
      <dgm:spPr/>
      <dgm:t>
        <a:bodyPr/>
        <a:lstStyle/>
        <a:p>
          <a:pPr rtl="1"/>
          <a:endParaRPr lang="ar-SY" sz="2800" b="0" cap="none" spc="0">
            <a:ln w="11430"/>
            <a:solidFill>
              <a:schemeClr val="tx1"/>
            </a:solidFill>
            <a:effectLst/>
            <a:latin typeface="+mn-lt"/>
            <a:cs typeface="Akhbar MT" pitchFamily="2" charset="-78"/>
          </a:endParaRPr>
        </a:p>
      </dgm:t>
    </dgm:pt>
    <dgm:pt modelId="{C6F5D7B0-F951-4A6F-A465-695084CC7592}" type="parTrans" cxnId="{AE054794-9F60-443F-83A7-C084B8D8EAF6}">
      <dgm:prSet custT="1"/>
      <dgm:spPr/>
      <dgm:t>
        <a:bodyPr/>
        <a:lstStyle/>
        <a:p>
          <a:pPr rtl="1"/>
          <a:endParaRPr lang="ar-SY" sz="2800" b="0" cap="none" spc="0">
            <a:ln w="11430"/>
            <a:solidFill>
              <a:schemeClr val="tx1"/>
            </a:solidFill>
            <a:effectLst/>
            <a:latin typeface="+mn-lt"/>
            <a:cs typeface="Akhbar MT" pitchFamily="2" charset="-78"/>
          </a:endParaRPr>
        </a:p>
      </dgm:t>
    </dgm:pt>
    <dgm:pt modelId="{6C7726F9-CB01-443E-A748-45ADE37A40A8}">
      <dgm:prSet phldrT="[نص]" custT="1">
        <dgm:style>
          <a:lnRef idx="0">
            <a:schemeClr val="accent2"/>
          </a:lnRef>
          <a:fillRef idx="3">
            <a:schemeClr val="accent2"/>
          </a:fillRef>
          <a:effectRef idx="3">
            <a:schemeClr val="accent2"/>
          </a:effectRef>
          <a:fontRef idx="minor">
            <a:schemeClr val="lt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pPr rtl="1"/>
          <a:r>
            <a:rPr lang="ar-SY" sz="2800" b="1" dirty="0" smtClean="0">
              <a:solidFill>
                <a:srgbClr val="000000"/>
              </a:solidFill>
              <a:latin typeface="Arabic Typesetting" pitchFamily="66" charset="-78"/>
              <a:cs typeface="Arabic Typesetting" pitchFamily="66" charset="-78"/>
            </a:rPr>
            <a:t>الحاجة لقاعدة بيانات يمكن الاستناد عليها عند إجراء المزيد من الأبحاث المتعلقة بهذا البحث وعند تصميم البرامج التثقيفية للسيدات حول مخاطر الحمل في سن صغيرة</a:t>
          </a:r>
          <a:endParaRPr lang="ar-SY" sz="2800" b="0" cap="none" spc="0" dirty="0" smtClean="0">
            <a:ln w="11430"/>
            <a:solidFill>
              <a:schemeClr val="tx1"/>
            </a:solidFill>
            <a:effectLst/>
            <a:latin typeface="+mn-lt"/>
            <a:cs typeface="Akhbar MT" pitchFamily="2" charset="-78"/>
          </a:endParaRPr>
        </a:p>
      </dgm:t>
    </dgm:pt>
    <dgm:pt modelId="{F02C174A-54FC-43AD-B095-5280600ADE94}" type="sibTrans" cxnId="{45F5108C-E24B-4EA8-9559-9CCD2B1F8032}">
      <dgm:prSet/>
      <dgm:spPr/>
      <dgm:t>
        <a:bodyPr/>
        <a:lstStyle/>
        <a:p>
          <a:pPr rtl="1"/>
          <a:endParaRPr lang="ar-SY" sz="2800" b="0" cap="none" spc="0">
            <a:ln w="11430"/>
            <a:solidFill>
              <a:schemeClr val="tx1"/>
            </a:solidFill>
            <a:effectLst/>
            <a:latin typeface="+mn-lt"/>
            <a:cs typeface="Akhbar MT" pitchFamily="2" charset="-78"/>
          </a:endParaRPr>
        </a:p>
      </dgm:t>
    </dgm:pt>
    <dgm:pt modelId="{EF708D6B-F3E7-4FF9-9548-9E75DEDD5B10}" type="parTrans" cxnId="{45F5108C-E24B-4EA8-9559-9CCD2B1F8032}">
      <dgm:prSet custT="1"/>
      <dgm:spPr/>
      <dgm:t>
        <a:bodyPr/>
        <a:lstStyle/>
        <a:p>
          <a:pPr rtl="1"/>
          <a:endParaRPr lang="ar-SY" sz="2800" b="0" cap="none" spc="0">
            <a:ln w="11430"/>
            <a:solidFill>
              <a:schemeClr val="tx1"/>
            </a:solidFill>
            <a:effectLst/>
            <a:latin typeface="+mn-lt"/>
            <a:cs typeface="Akhbar MT" pitchFamily="2" charset="-78"/>
          </a:endParaRPr>
        </a:p>
      </dgm:t>
    </dgm:pt>
    <dgm:pt modelId="{E5AE8349-1350-4C57-9969-49CDAA76B5D0}" type="pres">
      <dgm:prSet presAssocID="{0C240C36-0167-45A4-83D5-64010F4EE000}" presName="Name0" presStyleCnt="0">
        <dgm:presLayoutVars>
          <dgm:chPref val="1"/>
          <dgm:dir val="rev"/>
          <dgm:animOne val="branch"/>
          <dgm:animLvl val="lvl"/>
          <dgm:resizeHandles val="exact"/>
        </dgm:presLayoutVars>
      </dgm:prSet>
      <dgm:spPr/>
      <dgm:t>
        <a:bodyPr/>
        <a:lstStyle/>
        <a:p>
          <a:pPr rtl="1"/>
          <a:endParaRPr lang="ar-SY"/>
        </a:p>
      </dgm:t>
    </dgm:pt>
    <dgm:pt modelId="{CB1DA7CA-280C-47A0-96E5-BC82791CBFC3}" type="pres">
      <dgm:prSet presAssocID="{6E275E6B-65CA-4048-9751-098E0511FCCA}" presName="root1" presStyleCnt="0"/>
      <dgm:spPr/>
      <dgm:t>
        <a:bodyPr/>
        <a:lstStyle/>
        <a:p>
          <a:pPr rtl="1"/>
          <a:endParaRPr lang="ar-SY"/>
        </a:p>
      </dgm:t>
    </dgm:pt>
    <dgm:pt modelId="{B65C6AC2-FB71-405E-9215-65662570D5A4}" type="pres">
      <dgm:prSet presAssocID="{6E275E6B-65CA-4048-9751-098E0511FCCA}" presName="LevelOneTextNode" presStyleLbl="node0" presStyleIdx="0" presStyleCnt="1" custScaleX="232466" custScaleY="72191" custLinFactNeighborX="5737" custLinFactNeighborY="-3285">
        <dgm:presLayoutVars>
          <dgm:chPref val="3"/>
        </dgm:presLayoutVars>
      </dgm:prSet>
      <dgm:spPr>
        <a:prstGeom prst="downArrowCallout">
          <a:avLst/>
        </a:prstGeom>
      </dgm:spPr>
      <dgm:t>
        <a:bodyPr/>
        <a:lstStyle/>
        <a:p>
          <a:pPr rtl="1"/>
          <a:endParaRPr lang="ar-SY"/>
        </a:p>
      </dgm:t>
    </dgm:pt>
    <dgm:pt modelId="{7E9C7099-084C-4729-BA0A-1D68C5F68EFC}" type="pres">
      <dgm:prSet presAssocID="{6E275E6B-65CA-4048-9751-098E0511FCCA}" presName="level2hierChild" presStyleCnt="0"/>
      <dgm:spPr/>
      <dgm:t>
        <a:bodyPr/>
        <a:lstStyle/>
        <a:p>
          <a:pPr rtl="1"/>
          <a:endParaRPr lang="ar-SY"/>
        </a:p>
      </dgm:t>
    </dgm:pt>
    <dgm:pt modelId="{348E56D5-1055-4625-98AD-9BFB25E80FF5}" type="pres">
      <dgm:prSet presAssocID="{E181AC2F-A5A8-4B1B-8520-941AD775E9E8}" presName="conn2-1" presStyleLbl="parChTrans1D2" presStyleIdx="0" presStyleCnt="3"/>
      <dgm:spPr/>
      <dgm:t>
        <a:bodyPr/>
        <a:lstStyle/>
        <a:p>
          <a:pPr rtl="1"/>
          <a:endParaRPr lang="ar-SY"/>
        </a:p>
      </dgm:t>
    </dgm:pt>
    <dgm:pt modelId="{2DE195B8-B8F1-41A0-906E-DC1D254FD066}" type="pres">
      <dgm:prSet presAssocID="{E181AC2F-A5A8-4B1B-8520-941AD775E9E8}" presName="connTx" presStyleLbl="parChTrans1D2" presStyleIdx="0" presStyleCnt="3"/>
      <dgm:spPr/>
      <dgm:t>
        <a:bodyPr/>
        <a:lstStyle/>
        <a:p>
          <a:pPr rtl="1"/>
          <a:endParaRPr lang="ar-SY"/>
        </a:p>
      </dgm:t>
    </dgm:pt>
    <dgm:pt modelId="{F5F3F256-125D-462C-9822-9F5E9B2212A8}" type="pres">
      <dgm:prSet presAssocID="{53DC282A-CBDD-4F46-8F9F-0FC9D364087A}" presName="root2" presStyleCnt="0"/>
      <dgm:spPr/>
      <dgm:t>
        <a:bodyPr/>
        <a:lstStyle/>
        <a:p>
          <a:pPr rtl="1"/>
          <a:endParaRPr lang="ar-SY"/>
        </a:p>
      </dgm:t>
    </dgm:pt>
    <dgm:pt modelId="{A05C8000-BD98-4638-BCB1-8341AB426CAB}" type="pres">
      <dgm:prSet presAssocID="{53DC282A-CBDD-4F46-8F9F-0FC9D364087A}" presName="LevelTwoTextNode" presStyleLbl="node2" presStyleIdx="0" presStyleCnt="3" custScaleX="256441" custScaleY="100207" custLinFactNeighborX="-388" custLinFactNeighborY="-31148">
        <dgm:presLayoutVars>
          <dgm:chPref val="3"/>
        </dgm:presLayoutVars>
      </dgm:prSet>
      <dgm:spPr/>
      <dgm:t>
        <a:bodyPr/>
        <a:lstStyle/>
        <a:p>
          <a:pPr rtl="1"/>
          <a:endParaRPr lang="ar-SY"/>
        </a:p>
      </dgm:t>
    </dgm:pt>
    <dgm:pt modelId="{127AF48C-CD4A-4B53-9815-0B41171473D3}" type="pres">
      <dgm:prSet presAssocID="{53DC282A-CBDD-4F46-8F9F-0FC9D364087A}" presName="level3hierChild" presStyleCnt="0"/>
      <dgm:spPr/>
      <dgm:t>
        <a:bodyPr/>
        <a:lstStyle/>
        <a:p>
          <a:pPr rtl="1"/>
          <a:endParaRPr lang="ar-SY"/>
        </a:p>
      </dgm:t>
    </dgm:pt>
    <dgm:pt modelId="{34951504-39EA-493F-95AD-56877FB36053}" type="pres">
      <dgm:prSet presAssocID="{EF708D6B-F3E7-4FF9-9548-9E75DEDD5B10}" presName="conn2-1" presStyleLbl="parChTrans1D2" presStyleIdx="1" presStyleCnt="3"/>
      <dgm:spPr/>
      <dgm:t>
        <a:bodyPr/>
        <a:lstStyle/>
        <a:p>
          <a:pPr rtl="1"/>
          <a:endParaRPr lang="ar-SY"/>
        </a:p>
      </dgm:t>
    </dgm:pt>
    <dgm:pt modelId="{62852FA2-CD11-4DEE-89D0-20DE5E725066}" type="pres">
      <dgm:prSet presAssocID="{EF708D6B-F3E7-4FF9-9548-9E75DEDD5B10}" presName="connTx" presStyleLbl="parChTrans1D2" presStyleIdx="1" presStyleCnt="3"/>
      <dgm:spPr/>
      <dgm:t>
        <a:bodyPr/>
        <a:lstStyle/>
        <a:p>
          <a:pPr rtl="1"/>
          <a:endParaRPr lang="ar-SY"/>
        </a:p>
      </dgm:t>
    </dgm:pt>
    <dgm:pt modelId="{A009D8C3-1343-408E-891C-2253A67579D4}" type="pres">
      <dgm:prSet presAssocID="{6C7726F9-CB01-443E-A748-45ADE37A40A8}" presName="root2" presStyleCnt="0"/>
      <dgm:spPr/>
      <dgm:t>
        <a:bodyPr/>
        <a:lstStyle/>
        <a:p>
          <a:pPr rtl="1"/>
          <a:endParaRPr lang="ar-SY"/>
        </a:p>
      </dgm:t>
    </dgm:pt>
    <dgm:pt modelId="{2E7552A1-40CF-4040-9522-BD1872EE1170}" type="pres">
      <dgm:prSet presAssocID="{6C7726F9-CB01-443E-A748-45ADE37A40A8}" presName="LevelTwoTextNode" presStyleLbl="node2" presStyleIdx="1" presStyleCnt="3" custScaleX="256441" custScaleY="148224" custLinFactNeighborX="-388" custLinFactNeighborY="-23102">
        <dgm:presLayoutVars>
          <dgm:chPref val="3"/>
        </dgm:presLayoutVars>
      </dgm:prSet>
      <dgm:spPr/>
      <dgm:t>
        <a:bodyPr/>
        <a:lstStyle/>
        <a:p>
          <a:pPr rtl="1"/>
          <a:endParaRPr lang="ar-SY"/>
        </a:p>
      </dgm:t>
    </dgm:pt>
    <dgm:pt modelId="{837FE190-2A7C-4037-AD3F-EACF44F550E1}" type="pres">
      <dgm:prSet presAssocID="{6C7726F9-CB01-443E-A748-45ADE37A40A8}" presName="level3hierChild" presStyleCnt="0"/>
      <dgm:spPr/>
      <dgm:t>
        <a:bodyPr/>
        <a:lstStyle/>
        <a:p>
          <a:pPr rtl="1"/>
          <a:endParaRPr lang="ar-SY"/>
        </a:p>
      </dgm:t>
    </dgm:pt>
    <dgm:pt modelId="{9B6E2E5E-11DF-44AC-A4FB-C54907F9573E}" type="pres">
      <dgm:prSet presAssocID="{C6F5D7B0-F951-4A6F-A465-695084CC7592}" presName="conn2-1" presStyleLbl="parChTrans1D2" presStyleIdx="2" presStyleCnt="3"/>
      <dgm:spPr/>
      <dgm:t>
        <a:bodyPr/>
        <a:lstStyle/>
        <a:p>
          <a:pPr rtl="1"/>
          <a:endParaRPr lang="ar-SY"/>
        </a:p>
      </dgm:t>
    </dgm:pt>
    <dgm:pt modelId="{83D49974-D9F6-4B2B-90EB-80CB3EF087A9}" type="pres">
      <dgm:prSet presAssocID="{C6F5D7B0-F951-4A6F-A465-695084CC7592}" presName="connTx" presStyleLbl="parChTrans1D2" presStyleIdx="2" presStyleCnt="3"/>
      <dgm:spPr/>
      <dgm:t>
        <a:bodyPr/>
        <a:lstStyle/>
        <a:p>
          <a:pPr rtl="1"/>
          <a:endParaRPr lang="ar-SY"/>
        </a:p>
      </dgm:t>
    </dgm:pt>
    <dgm:pt modelId="{79912B5E-858B-48AD-824B-0FAEE7AEF908}" type="pres">
      <dgm:prSet presAssocID="{E479ED8E-0B0F-460E-9C5D-A53AF7C7364D}" presName="root2" presStyleCnt="0"/>
      <dgm:spPr/>
      <dgm:t>
        <a:bodyPr/>
        <a:lstStyle/>
        <a:p>
          <a:pPr rtl="1"/>
          <a:endParaRPr lang="ar-SY"/>
        </a:p>
      </dgm:t>
    </dgm:pt>
    <dgm:pt modelId="{07AB2FB2-78C1-4E7C-8140-4F2CC8250BA5}" type="pres">
      <dgm:prSet presAssocID="{E479ED8E-0B0F-460E-9C5D-A53AF7C7364D}" presName="LevelTwoTextNode" presStyleLbl="node2" presStyleIdx="2" presStyleCnt="3" custScaleX="256441" custScaleY="91879" custLinFactNeighborX="-388" custLinFactNeighborY="-5964">
        <dgm:presLayoutVars>
          <dgm:chPref val="3"/>
        </dgm:presLayoutVars>
      </dgm:prSet>
      <dgm:spPr/>
      <dgm:t>
        <a:bodyPr/>
        <a:lstStyle/>
        <a:p>
          <a:pPr rtl="1"/>
          <a:endParaRPr lang="ar-SY"/>
        </a:p>
      </dgm:t>
    </dgm:pt>
    <dgm:pt modelId="{2D202344-F902-4520-AC45-BE9651327C85}" type="pres">
      <dgm:prSet presAssocID="{E479ED8E-0B0F-460E-9C5D-A53AF7C7364D}" presName="level3hierChild" presStyleCnt="0"/>
      <dgm:spPr/>
      <dgm:t>
        <a:bodyPr/>
        <a:lstStyle/>
        <a:p>
          <a:pPr rtl="1"/>
          <a:endParaRPr lang="ar-SY"/>
        </a:p>
      </dgm:t>
    </dgm:pt>
  </dgm:ptLst>
  <dgm:cxnLst>
    <dgm:cxn modelId="{2994ADA9-45F3-45C1-9C37-74C3C64C4671}" type="presOf" srcId="{6E275E6B-65CA-4048-9751-098E0511FCCA}" destId="{B65C6AC2-FB71-405E-9215-65662570D5A4}" srcOrd="0" destOrd="0" presId="urn:microsoft.com/office/officeart/2008/layout/HorizontalMultiLevelHierarchy"/>
    <dgm:cxn modelId="{773BA53D-64CA-424B-B0EC-375988C018ED}" type="presOf" srcId="{0C240C36-0167-45A4-83D5-64010F4EE000}" destId="{E5AE8349-1350-4C57-9969-49CDAA76B5D0}" srcOrd="0" destOrd="0" presId="urn:microsoft.com/office/officeart/2008/layout/HorizontalMultiLevelHierarchy"/>
    <dgm:cxn modelId="{AE054794-9F60-443F-83A7-C084B8D8EAF6}" srcId="{6E275E6B-65CA-4048-9751-098E0511FCCA}" destId="{E479ED8E-0B0F-460E-9C5D-A53AF7C7364D}" srcOrd="2" destOrd="0" parTransId="{C6F5D7B0-F951-4A6F-A465-695084CC7592}" sibTransId="{7212F5A0-3AEC-4577-9498-65B0A3F3D6F5}"/>
    <dgm:cxn modelId="{897BBAAB-D749-46B0-894F-F4035434A7CA}" type="presOf" srcId="{C6F5D7B0-F951-4A6F-A465-695084CC7592}" destId="{9B6E2E5E-11DF-44AC-A4FB-C54907F9573E}" srcOrd="0" destOrd="0" presId="urn:microsoft.com/office/officeart/2008/layout/HorizontalMultiLevelHierarchy"/>
    <dgm:cxn modelId="{EA498AEB-D5C3-4C72-ACEC-3FA729AAA98D}" type="presOf" srcId="{EF708D6B-F3E7-4FF9-9548-9E75DEDD5B10}" destId="{34951504-39EA-493F-95AD-56877FB36053}" srcOrd="0" destOrd="0" presId="urn:microsoft.com/office/officeart/2008/layout/HorizontalMultiLevelHierarchy"/>
    <dgm:cxn modelId="{45F5108C-E24B-4EA8-9559-9CCD2B1F8032}" srcId="{6E275E6B-65CA-4048-9751-098E0511FCCA}" destId="{6C7726F9-CB01-443E-A748-45ADE37A40A8}" srcOrd="1" destOrd="0" parTransId="{EF708D6B-F3E7-4FF9-9548-9E75DEDD5B10}" sibTransId="{F02C174A-54FC-43AD-B095-5280600ADE94}"/>
    <dgm:cxn modelId="{0F10E91B-B479-4599-8535-6B1F9B035A43}" type="presOf" srcId="{E479ED8E-0B0F-460E-9C5D-A53AF7C7364D}" destId="{07AB2FB2-78C1-4E7C-8140-4F2CC8250BA5}" srcOrd="0" destOrd="0" presId="urn:microsoft.com/office/officeart/2008/layout/HorizontalMultiLevelHierarchy"/>
    <dgm:cxn modelId="{DE3582AA-C3A8-4910-BF9F-D00AB0583ECA}" type="presOf" srcId="{E181AC2F-A5A8-4B1B-8520-941AD775E9E8}" destId="{2DE195B8-B8F1-41A0-906E-DC1D254FD066}" srcOrd="1" destOrd="0" presId="urn:microsoft.com/office/officeart/2008/layout/HorizontalMultiLevelHierarchy"/>
    <dgm:cxn modelId="{AA252BA3-4E5B-4C05-A730-5399FDBA362E}" type="presOf" srcId="{C6F5D7B0-F951-4A6F-A465-695084CC7592}" destId="{83D49974-D9F6-4B2B-90EB-80CB3EF087A9}" srcOrd="1" destOrd="0" presId="urn:microsoft.com/office/officeart/2008/layout/HorizontalMultiLevelHierarchy"/>
    <dgm:cxn modelId="{4F5B1900-1135-4352-8282-8924B5CE5E53}" type="presOf" srcId="{EF708D6B-F3E7-4FF9-9548-9E75DEDD5B10}" destId="{62852FA2-CD11-4DEE-89D0-20DE5E725066}" srcOrd="1" destOrd="0" presId="urn:microsoft.com/office/officeart/2008/layout/HorizontalMultiLevelHierarchy"/>
    <dgm:cxn modelId="{86C7A725-42DA-4338-9623-2FD88D044831}" srcId="{6E275E6B-65CA-4048-9751-098E0511FCCA}" destId="{53DC282A-CBDD-4F46-8F9F-0FC9D364087A}" srcOrd="0" destOrd="0" parTransId="{E181AC2F-A5A8-4B1B-8520-941AD775E9E8}" sibTransId="{85EB45DA-21E6-4992-987D-5D0F9A707043}"/>
    <dgm:cxn modelId="{63330C55-A67E-4C4F-A3C0-636CB2E8D044}" type="presOf" srcId="{E181AC2F-A5A8-4B1B-8520-941AD775E9E8}" destId="{348E56D5-1055-4625-98AD-9BFB25E80FF5}" srcOrd="0" destOrd="0" presId="urn:microsoft.com/office/officeart/2008/layout/HorizontalMultiLevelHierarchy"/>
    <dgm:cxn modelId="{F77210D1-B533-480A-9590-A10F61324C4E}" srcId="{0C240C36-0167-45A4-83D5-64010F4EE000}" destId="{6E275E6B-65CA-4048-9751-098E0511FCCA}" srcOrd="0" destOrd="0" parTransId="{87AD93C4-0F0C-41F4-98A2-885A38B2A27D}" sibTransId="{D98DAB7C-EB4C-4878-AD85-C3A9D6F07418}"/>
    <dgm:cxn modelId="{3E2B7AAB-6BE1-4686-81B7-BC00B6CB340A}" type="presOf" srcId="{53DC282A-CBDD-4F46-8F9F-0FC9D364087A}" destId="{A05C8000-BD98-4638-BCB1-8341AB426CAB}" srcOrd="0" destOrd="0" presId="urn:microsoft.com/office/officeart/2008/layout/HorizontalMultiLevelHierarchy"/>
    <dgm:cxn modelId="{B186721E-F40E-4B41-B1D0-27946B886368}" type="presOf" srcId="{6C7726F9-CB01-443E-A748-45ADE37A40A8}" destId="{2E7552A1-40CF-4040-9522-BD1872EE1170}" srcOrd="0" destOrd="0" presId="urn:microsoft.com/office/officeart/2008/layout/HorizontalMultiLevelHierarchy"/>
    <dgm:cxn modelId="{96CD8965-E285-478F-AEF0-A718A78A26BF}" type="presParOf" srcId="{E5AE8349-1350-4C57-9969-49CDAA76B5D0}" destId="{CB1DA7CA-280C-47A0-96E5-BC82791CBFC3}" srcOrd="0" destOrd="0" presId="urn:microsoft.com/office/officeart/2008/layout/HorizontalMultiLevelHierarchy"/>
    <dgm:cxn modelId="{FA7F68C7-9302-448D-893C-035389685EC5}" type="presParOf" srcId="{CB1DA7CA-280C-47A0-96E5-BC82791CBFC3}" destId="{B65C6AC2-FB71-405E-9215-65662570D5A4}" srcOrd="0" destOrd="0" presId="urn:microsoft.com/office/officeart/2008/layout/HorizontalMultiLevelHierarchy"/>
    <dgm:cxn modelId="{0A2264F7-01ED-4597-9F5B-33619858BA31}" type="presParOf" srcId="{CB1DA7CA-280C-47A0-96E5-BC82791CBFC3}" destId="{7E9C7099-084C-4729-BA0A-1D68C5F68EFC}" srcOrd="1" destOrd="0" presId="urn:microsoft.com/office/officeart/2008/layout/HorizontalMultiLevelHierarchy"/>
    <dgm:cxn modelId="{F1581A88-94D9-480C-866B-29EF474E38EF}" type="presParOf" srcId="{7E9C7099-084C-4729-BA0A-1D68C5F68EFC}" destId="{348E56D5-1055-4625-98AD-9BFB25E80FF5}" srcOrd="0" destOrd="0" presId="urn:microsoft.com/office/officeart/2008/layout/HorizontalMultiLevelHierarchy"/>
    <dgm:cxn modelId="{C42FFDEA-F70C-4F97-864A-FF0E1E284E02}" type="presParOf" srcId="{348E56D5-1055-4625-98AD-9BFB25E80FF5}" destId="{2DE195B8-B8F1-41A0-906E-DC1D254FD066}" srcOrd="0" destOrd="0" presId="urn:microsoft.com/office/officeart/2008/layout/HorizontalMultiLevelHierarchy"/>
    <dgm:cxn modelId="{EC52F7C1-3393-47A9-9D99-04126865721B}" type="presParOf" srcId="{7E9C7099-084C-4729-BA0A-1D68C5F68EFC}" destId="{F5F3F256-125D-462C-9822-9F5E9B2212A8}" srcOrd="1" destOrd="0" presId="urn:microsoft.com/office/officeart/2008/layout/HorizontalMultiLevelHierarchy"/>
    <dgm:cxn modelId="{4D17E6D4-43AC-426E-B040-E42D093B716D}" type="presParOf" srcId="{F5F3F256-125D-462C-9822-9F5E9B2212A8}" destId="{A05C8000-BD98-4638-BCB1-8341AB426CAB}" srcOrd="0" destOrd="0" presId="urn:microsoft.com/office/officeart/2008/layout/HorizontalMultiLevelHierarchy"/>
    <dgm:cxn modelId="{486A5F5C-2AC3-41A5-806E-6EBEABB3CE8E}" type="presParOf" srcId="{F5F3F256-125D-462C-9822-9F5E9B2212A8}" destId="{127AF48C-CD4A-4B53-9815-0B41171473D3}" srcOrd="1" destOrd="0" presId="urn:microsoft.com/office/officeart/2008/layout/HorizontalMultiLevelHierarchy"/>
    <dgm:cxn modelId="{C72104E6-AE17-486B-B13A-3F37A2BC43EA}" type="presParOf" srcId="{7E9C7099-084C-4729-BA0A-1D68C5F68EFC}" destId="{34951504-39EA-493F-95AD-56877FB36053}" srcOrd="2" destOrd="0" presId="urn:microsoft.com/office/officeart/2008/layout/HorizontalMultiLevelHierarchy"/>
    <dgm:cxn modelId="{9C848E75-E1D8-47BA-8F83-86A017F637C7}" type="presParOf" srcId="{34951504-39EA-493F-95AD-56877FB36053}" destId="{62852FA2-CD11-4DEE-89D0-20DE5E725066}" srcOrd="0" destOrd="0" presId="urn:microsoft.com/office/officeart/2008/layout/HorizontalMultiLevelHierarchy"/>
    <dgm:cxn modelId="{120D9C8A-089D-4F08-8E95-1BCBD3D5D698}" type="presParOf" srcId="{7E9C7099-084C-4729-BA0A-1D68C5F68EFC}" destId="{A009D8C3-1343-408E-891C-2253A67579D4}" srcOrd="3" destOrd="0" presId="urn:microsoft.com/office/officeart/2008/layout/HorizontalMultiLevelHierarchy"/>
    <dgm:cxn modelId="{73F694AC-8E40-4395-8AD5-8A26C49BF5E7}" type="presParOf" srcId="{A009D8C3-1343-408E-891C-2253A67579D4}" destId="{2E7552A1-40CF-4040-9522-BD1872EE1170}" srcOrd="0" destOrd="0" presId="urn:microsoft.com/office/officeart/2008/layout/HorizontalMultiLevelHierarchy"/>
    <dgm:cxn modelId="{9043B6E2-6556-4A8A-91E0-0A52301DD5F1}" type="presParOf" srcId="{A009D8C3-1343-408E-891C-2253A67579D4}" destId="{837FE190-2A7C-4037-AD3F-EACF44F550E1}" srcOrd="1" destOrd="0" presId="urn:microsoft.com/office/officeart/2008/layout/HorizontalMultiLevelHierarchy"/>
    <dgm:cxn modelId="{7E927209-A843-455D-8C98-9AAC2FEB8092}" type="presParOf" srcId="{7E9C7099-084C-4729-BA0A-1D68C5F68EFC}" destId="{9B6E2E5E-11DF-44AC-A4FB-C54907F9573E}" srcOrd="4" destOrd="0" presId="urn:microsoft.com/office/officeart/2008/layout/HorizontalMultiLevelHierarchy"/>
    <dgm:cxn modelId="{11C73375-557F-472D-AFAE-99C7997EA9AC}" type="presParOf" srcId="{9B6E2E5E-11DF-44AC-A4FB-C54907F9573E}" destId="{83D49974-D9F6-4B2B-90EB-80CB3EF087A9}" srcOrd="0" destOrd="0" presId="urn:microsoft.com/office/officeart/2008/layout/HorizontalMultiLevelHierarchy"/>
    <dgm:cxn modelId="{5C31FE30-E704-405A-9C88-32FBFB1066F3}" type="presParOf" srcId="{7E9C7099-084C-4729-BA0A-1D68C5F68EFC}" destId="{79912B5E-858B-48AD-824B-0FAEE7AEF908}" srcOrd="5" destOrd="0" presId="urn:microsoft.com/office/officeart/2008/layout/HorizontalMultiLevelHierarchy"/>
    <dgm:cxn modelId="{0383412E-934B-4A11-B0CA-C9A1FA1823F5}" type="presParOf" srcId="{79912B5E-858B-48AD-824B-0FAEE7AEF908}" destId="{07AB2FB2-78C1-4E7C-8140-4F2CC8250BA5}" srcOrd="0" destOrd="0" presId="urn:microsoft.com/office/officeart/2008/layout/HorizontalMultiLevelHierarchy"/>
    <dgm:cxn modelId="{DE8A531A-90A5-49B0-975B-B4FAF430B63A}" type="presParOf" srcId="{79912B5E-858B-48AD-824B-0FAEE7AEF908}" destId="{2D202344-F902-4520-AC45-BE9651327C8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240C36-0167-45A4-83D5-64010F4EE000}"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pPr rtl="1"/>
          <a:endParaRPr lang="ar-SY"/>
        </a:p>
      </dgm:t>
    </dgm:pt>
    <dgm:pt modelId="{6E275E6B-65CA-4048-9751-098E0511FCCA}">
      <dgm:prSet phldrT="[نص]"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vert="vert270"/>
        <a:lstStyle/>
        <a:p>
          <a:pPr rtl="1"/>
          <a:r>
            <a:rPr lang="ar-SY" sz="4400" b="1" kern="1200" cap="none" spc="0" dirty="0" smtClean="0">
              <a:ln w="11430"/>
              <a:solidFill>
                <a:srgbClr val="FFFF00"/>
              </a:solidFill>
              <a:effectLst>
                <a:outerShdw blurRad="38100" dist="38100" dir="2700000" algn="tl">
                  <a:srgbClr val="000000">
                    <a:alpha val="43137"/>
                  </a:srgbClr>
                </a:outerShdw>
              </a:effectLst>
              <a:latin typeface="+mn-lt"/>
              <a:ea typeface="Times New Roman" pitchFamily="18" charset="0"/>
              <a:cs typeface="Akhbar MT" pitchFamily="2" charset="-78"/>
            </a:rPr>
            <a:t>التعاريف الإجرائية</a:t>
          </a:r>
          <a:endParaRPr lang="ar-SY" sz="4400" b="1" kern="1200" cap="none" spc="0" dirty="0">
            <a:ln w="11430"/>
            <a:solidFill>
              <a:srgbClr val="FFFF00"/>
            </a:solidFill>
            <a:effectLst>
              <a:outerShdw blurRad="38100" dist="38100" dir="2700000" algn="tl">
                <a:srgbClr val="000000">
                  <a:alpha val="43137"/>
                </a:srgbClr>
              </a:outerShdw>
            </a:effectLst>
            <a:latin typeface="+mn-lt"/>
            <a:ea typeface="Times New Roman" pitchFamily="18" charset="0"/>
            <a:cs typeface="Akhbar MT" pitchFamily="2" charset="-78"/>
          </a:endParaRPr>
        </a:p>
      </dgm:t>
    </dgm:pt>
    <dgm:pt modelId="{87AD93C4-0F0C-41F4-98A2-885A38B2A27D}" type="parTrans" cxnId="{F77210D1-B533-480A-9590-A10F61324C4E}">
      <dgm:prSet/>
      <dgm:spPr/>
      <dgm:t>
        <a:bodyPr/>
        <a:lstStyle/>
        <a:p>
          <a:pPr rtl="1"/>
          <a:endParaRPr lang="ar-SY" sz="2800" b="0" cap="none" spc="0">
            <a:ln w="11430"/>
            <a:solidFill>
              <a:schemeClr val="tx1"/>
            </a:solidFill>
            <a:effectLst/>
            <a:latin typeface="+mn-lt"/>
            <a:cs typeface="Akhbar MT" pitchFamily="2" charset="-78"/>
          </a:endParaRPr>
        </a:p>
      </dgm:t>
    </dgm:pt>
    <dgm:pt modelId="{D98DAB7C-EB4C-4878-AD85-C3A9D6F07418}" type="sibTrans" cxnId="{F77210D1-B533-480A-9590-A10F61324C4E}">
      <dgm:prSet/>
      <dgm:spPr/>
      <dgm:t>
        <a:bodyPr/>
        <a:lstStyle/>
        <a:p>
          <a:pPr rtl="1"/>
          <a:endParaRPr lang="ar-SY" sz="2800" b="0" cap="none" spc="0">
            <a:ln w="11430"/>
            <a:solidFill>
              <a:schemeClr val="tx1"/>
            </a:solidFill>
            <a:effectLst/>
            <a:latin typeface="+mn-lt"/>
            <a:cs typeface="Akhbar MT" pitchFamily="2" charset="-78"/>
          </a:endParaRPr>
        </a:p>
      </dgm:t>
    </dgm:pt>
    <dgm:pt modelId="{53DC282A-CBDD-4F46-8F9F-0FC9D364087A}">
      <dgm:prSet phldrT="[نص]" custT="1">
        <dgm:style>
          <a:lnRef idx="0">
            <a:schemeClr val="accent2"/>
          </a:lnRef>
          <a:fillRef idx="3">
            <a:schemeClr val="accent2"/>
          </a:fillRef>
          <a:effectRef idx="3">
            <a:schemeClr val="accent2"/>
          </a:effectRef>
          <a:fontRef idx="minor">
            <a:schemeClr val="lt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pPr rtl="1"/>
          <a:r>
            <a:rPr lang="ar-SY" sz="3600" b="1" dirty="0" smtClean="0">
              <a:solidFill>
                <a:srgbClr val="C00000"/>
              </a:solidFill>
              <a:latin typeface="Arabic Typesetting" pitchFamily="66" charset="-78"/>
              <a:cs typeface="Arabic Typesetting" pitchFamily="66" charset="-78"/>
            </a:rPr>
            <a:t>الأمهات الصغيرات: </a:t>
          </a:r>
          <a:r>
            <a:rPr lang="ar-SY" sz="3200" b="1" dirty="0" smtClean="0">
              <a:solidFill>
                <a:srgbClr val="000000"/>
              </a:solidFill>
              <a:latin typeface="Arabic Typesetting" pitchFamily="66" charset="-78"/>
              <a:cs typeface="Arabic Typesetting" pitchFamily="66" charset="-78"/>
            </a:rPr>
            <a:t>هن السيدات اللواتي تتراوح أعمارهن بين (13 - 19) سنة.</a:t>
          </a:r>
          <a:endParaRPr lang="ar-SY" sz="3200" b="1" cap="none" spc="0" dirty="0" smtClean="0">
            <a:ln w="11430"/>
            <a:solidFill>
              <a:schemeClr val="tx1"/>
            </a:solidFill>
            <a:effectLst/>
            <a:latin typeface="+mn-lt"/>
            <a:cs typeface="Akhbar MT" pitchFamily="2" charset="-78"/>
          </a:endParaRPr>
        </a:p>
      </dgm:t>
    </dgm:pt>
    <dgm:pt modelId="{E181AC2F-A5A8-4B1B-8520-941AD775E9E8}" type="parTrans" cxnId="{86C7A725-42DA-4338-9623-2FD88D044831}">
      <dgm:prSet custT="1"/>
      <dgm:spPr/>
      <dgm:t>
        <a:bodyPr/>
        <a:lstStyle/>
        <a:p>
          <a:pPr rtl="1"/>
          <a:endParaRPr lang="ar-SY" sz="2800" b="0" cap="none" spc="0">
            <a:ln w="11430"/>
            <a:solidFill>
              <a:schemeClr val="tx1"/>
            </a:solidFill>
            <a:effectLst/>
            <a:latin typeface="+mn-lt"/>
            <a:cs typeface="Akhbar MT" pitchFamily="2" charset="-78"/>
          </a:endParaRPr>
        </a:p>
      </dgm:t>
    </dgm:pt>
    <dgm:pt modelId="{85EB45DA-21E6-4992-987D-5D0F9A707043}" type="sibTrans" cxnId="{86C7A725-42DA-4338-9623-2FD88D044831}">
      <dgm:prSet/>
      <dgm:spPr/>
      <dgm:t>
        <a:bodyPr/>
        <a:lstStyle/>
        <a:p>
          <a:pPr rtl="1"/>
          <a:endParaRPr lang="ar-SY" sz="2800" b="0" cap="none" spc="0">
            <a:ln w="11430"/>
            <a:solidFill>
              <a:schemeClr val="tx1"/>
            </a:solidFill>
            <a:effectLst/>
            <a:latin typeface="+mn-lt"/>
            <a:cs typeface="Akhbar MT" pitchFamily="2" charset="-78"/>
          </a:endParaRPr>
        </a:p>
      </dgm:t>
    </dgm:pt>
    <dgm:pt modelId="{E479ED8E-0B0F-460E-9C5D-A53AF7C7364D}">
      <dgm:prSet phldrT="[نص]" custT="1">
        <dgm:style>
          <a:lnRef idx="0">
            <a:schemeClr val="accent2"/>
          </a:lnRef>
          <a:fillRef idx="3">
            <a:schemeClr val="accent2"/>
          </a:fillRef>
          <a:effectRef idx="3">
            <a:schemeClr val="accent2"/>
          </a:effectRef>
          <a:fontRef idx="minor">
            <a:schemeClr val="lt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pPr rtl="1"/>
          <a:r>
            <a:rPr lang="ar-SY" sz="3600" b="1" cap="none" spc="0" dirty="0" smtClean="0">
              <a:ln w="11430"/>
              <a:solidFill>
                <a:srgbClr val="C00000"/>
              </a:solidFill>
              <a:effectLst/>
              <a:latin typeface="Arabic Typesetting" pitchFamily="66" charset="-78"/>
              <a:cs typeface="Arabic Typesetting" pitchFamily="66" charset="-78"/>
            </a:rPr>
            <a:t>الحالة الصحية : </a:t>
          </a:r>
          <a:r>
            <a:rPr lang="ar-SY" sz="3200" b="1" cap="none" spc="0" dirty="0" smtClean="0">
              <a:ln w="11430"/>
              <a:solidFill>
                <a:schemeClr val="tx1"/>
              </a:solidFill>
              <a:effectLst/>
              <a:latin typeface="Arabic Typesetting" pitchFamily="66" charset="-78"/>
              <a:cs typeface="Arabic Typesetting" pitchFamily="66" charset="-78"/>
            </a:rPr>
            <a:t>تتضمن حالة السلامة الجسدية عند الأمهات.</a:t>
          </a:r>
          <a:endParaRPr lang="ar-SY" sz="3200" b="1" cap="none" spc="0" dirty="0">
            <a:ln w="11430"/>
            <a:solidFill>
              <a:schemeClr val="tx1"/>
            </a:solidFill>
            <a:effectLst/>
            <a:latin typeface="Arabic Typesetting" pitchFamily="66" charset="-78"/>
            <a:cs typeface="Arabic Typesetting" pitchFamily="66" charset="-78"/>
          </a:endParaRPr>
        </a:p>
      </dgm:t>
    </dgm:pt>
    <dgm:pt modelId="{7212F5A0-3AEC-4577-9498-65B0A3F3D6F5}" type="sibTrans" cxnId="{AE054794-9F60-443F-83A7-C084B8D8EAF6}">
      <dgm:prSet/>
      <dgm:spPr/>
      <dgm:t>
        <a:bodyPr/>
        <a:lstStyle/>
        <a:p>
          <a:pPr rtl="1"/>
          <a:endParaRPr lang="ar-SY" sz="2800" b="0" cap="none" spc="0">
            <a:ln w="11430"/>
            <a:solidFill>
              <a:schemeClr val="tx1"/>
            </a:solidFill>
            <a:effectLst/>
            <a:latin typeface="+mn-lt"/>
            <a:cs typeface="Akhbar MT" pitchFamily="2" charset="-78"/>
          </a:endParaRPr>
        </a:p>
      </dgm:t>
    </dgm:pt>
    <dgm:pt modelId="{C6F5D7B0-F951-4A6F-A465-695084CC7592}" type="parTrans" cxnId="{AE054794-9F60-443F-83A7-C084B8D8EAF6}">
      <dgm:prSet custT="1"/>
      <dgm:spPr/>
      <dgm:t>
        <a:bodyPr/>
        <a:lstStyle/>
        <a:p>
          <a:pPr rtl="1"/>
          <a:endParaRPr lang="ar-SY" sz="2800" b="0" cap="none" spc="0">
            <a:ln w="11430"/>
            <a:solidFill>
              <a:schemeClr val="tx1"/>
            </a:solidFill>
            <a:effectLst/>
            <a:latin typeface="+mn-lt"/>
            <a:cs typeface="Akhbar MT" pitchFamily="2" charset="-78"/>
          </a:endParaRPr>
        </a:p>
      </dgm:t>
    </dgm:pt>
    <dgm:pt modelId="{6C7726F9-CB01-443E-A748-45ADE37A40A8}">
      <dgm:prSet phldrT="[نص]" custT="1">
        <dgm:style>
          <a:lnRef idx="0">
            <a:schemeClr val="accent2"/>
          </a:lnRef>
          <a:fillRef idx="3">
            <a:schemeClr val="accent2"/>
          </a:fillRef>
          <a:effectRef idx="3">
            <a:schemeClr val="accent2"/>
          </a:effectRef>
          <a:fontRef idx="minor">
            <a:schemeClr val="lt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pPr rtl="1"/>
          <a:r>
            <a:rPr lang="ar-SY" sz="3600" b="1" cap="none" spc="0" dirty="0" smtClean="0">
              <a:ln w="11430"/>
              <a:solidFill>
                <a:srgbClr val="C00000"/>
              </a:solidFill>
              <a:effectLst/>
              <a:latin typeface="Arabic Typesetting" pitchFamily="66" charset="-78"/>
              <a:cs typeface="Arabic Typesetting" pitchFamily="66" charset="-78"/>
            </a:rPr>
            <a:t>الأمهات الكبيرات : </a:t>
          </a:r>
          <a:r>
            <a:rPr lang="ar-SY" sz="3200" b="1" cap="none" spc="0" dirty="0" smtClean="0">
              <a:ln w="11430"/>
              <a:solidFill>
                <a:schemeClr val="tx1"/>
              </a:solidFill>
              <a:effectLst/>
              <a:latin typeface="Arabic Typesetting" pitchFamily="66" charset="-78"/>
              <a:cs typeface="Arabic Typesetting" pitchFamily="66" charset="-78"/>
            </a:rPr>
            <a:t>هن السيدات اللواتي تتراوح أعمارهن بين </a:t>
          </a:r>
          <a:r>
            <a:rPr lang="ar-SY" sz="3200" b="1" cap="none" spc="0" smtClean="0">
              <a:ln w="11430"/>
              <a:solidFill>
                <a:schemeClr val="tx1"/>
              </a:solidFill>
              <a:effectLst/>
              <a:latin typeface="Arabic Typesetting" pitchFamily="66" charset="-78"/>
              <a:cs typeface="Arabic Typesetting" pitchFamily="66" charset="-78"/>
            </a:rPr>
            <a:t>(20 - 30</a:t>
          </a:r>
          <a:r>
            <a:rPr lang="ar-SY" sz="3200" b="1" cap="none" spc="0" dirty="0" smtClean="0">
              <a:ln w="11430"/>
              <a:solidFill>
                <a:schemeClr val="tx1"/>
              </a:solidFill>
              <a:effectLst/>
              <a:latin typeface="Arabic Typesetting" pitchFamily="66" charset="-78"/>
              <a:cs typeface="Arabic Typesetting" pitchFamily="66" charset="-78"/>
            </a:rPr>
            <a:t>) سنة.</a:t>
          </a:r>
        </a:p>
      </dgm:t>
    </dgm:pt>
    <dgm:pt modelId="{F02C174A-54FC-43AD-B095-5280600ADE94}" type="sibTrans" cxnId="{45F5108C-E24B-4EA8-9559-9CCD2B1F8032}">
      <dgm:prSet/>
      <dgm:spPr/>
      <dgm:t>
        <a:bodyPr/>
        <a:lstStyle/>
        <a:p>
          <a:pPr rtl="1"/>
          <a:endParaRPr lang="ar-SY" sz="2800" b="0" cap="none" spc="0">
            <a:ln w="11430"/>
            <a:solidFill>
              <a:schemeClr val="tx1"/>
            </a:solidFill>
            <a:effectLst/>
            <a:latin typeface="+mn-lt"/>
            <a:cs typeface="Akhbar MT" pitchFamily="2" charset="-78"/>
          </a:endParaRPr>
        </a:p>
      </dgm:t>
    </dgm:pt>
    <dgm:pt modelId="{EF708D6B-F3E7-4FF9-9548-9E75DEDD5B10}" type="parTrans" cxnId="{45F5108C-E24B-4EA8-9559-9CCD2B1F8032}">
      <dgm:prSet custT="1"/>
      <dgm:spPr/>
      <dgm:t>
        <a:bodyPr/>
        <a:lstStyle/>
        <a:p>
          <a:pPr rtl="1"/>
          <a:endParaRPr lang="ar-SY" sz="2800" b="0" cap="none" spc="0">
            <a:ln w="11430"/>
            <a:solidFill>
              <a:schemeClr val="tx1"/>
            </a:solidFill>
            <a:effectLst/>
            <a:latin typeface="+mn-lt"/>
            <a:cs typeface="Akhbar MT" pitchFamily="2" charset="-78"/>
          </a:endParaRPr>
        </a:p>
      </dgm:t>
    </dgm:pt>
    <dgm:pt modelId="{E5AE8349-1350-4C57-9969-49CDAA76B5D0}" type="pres">
      <dgm:prSet presAssocID="{0C240C36-0167-45A4-83D5-64010F4EE000}" presName="Name0" presStyleCnt="0">
        <dgm:presLayoutVars>
          <dgm:chPref val="1"/>
          <dgm:dir val="rev"/>
          <dgm:animOne val="branch"/>
          <dgm:animLvl val="lvl"/>
          <dgm:resizeHandles val="exact"/>
        </dgm:presLayoutVars>
      </dgm:prSet>
      <dgm:spPr/>
      <dgm:t>
        <a:bodyPr/>
        <a:lstStyle/>
        <a:p>
          <a:pPr rtl="1"/>
          <a:endParaRPr lang="ar-SY"/>
        </a:p>
      </dgm:t>
    </dgm:pt>
    <dgm:pt modelId="{CB1DA7CA-280C-47A0-96E5-BC82791CBFC3}" type="pres">
      <dgm:prSet presAssocID="{6E275E6B-65CA-4048-9751-098E0511FCCA}" presName="root1" presStyleCnt="0"/>
      <dgm:spPr/>
      <dgm:t>
        <a:bodyPr/>
        <a:lstStyle/>
        <a:p>
          <a:pPr rtl="1"/>
          <a:endParaRPr lang="ar-SY"/>
        </a:p>
      </dgm:t>
    </dgm:pt>
    <dgm:pt modelId="{B65C6AC2-FB71-405E-9215-65662570D5A4}" type="pres">
      <dgm:prSet presAssocID="{6E275E6B-65CA-4048-9751-098E0511FCCA}" presName="LevelOneTextNode" presStyleLbl="node0" presStyleIdx="0" presStyleCnt="1" custScaleX="381691" custScaleY="94699" custLinFactNeighborX="5737" custLinFactNeighborY="-3285">
        <dgm:presLayoutVars>
          <dgm:chPref val="3"/>
        </dgm:presLayoutVars>
      </dgm:prSet>
      <dgm:spPr>
        <a:prstGeom prst="downArrowCallout">
          <a:avLst/>
        </a:prstGeom>
      </dgm:spPr>
      <dgm:t>
        <a:bodyPr/>
        <a:lstStyle/>
        <a:p>
          <a:pPr rtl="1"/>
          <a:endParaRPr lang="ar-SY"/>
        </a:p>
      </dgm:t>
    </dgm:pt>
    <dgm:pt modelId="{7E9C7099-084C-4729-BA0A-1D68C5F68EFC}" type="pres">
      <dgm:prSet presAssocID="{6E275E6B-65CA-4048-9751-098E0511FCCA}" presName="level2hierChild" presStyleCnt="0"/>
      <dgm:spPr/>
      <dgm:t>
        <a:bodyPr/>
        <a:lstStyle/>
        <a:p>
          <a:pPr rtl="1"/>
          <a:endParaRPr lang="ar-SY"/>
        </a:p>
      </dgm:t>
    </dgm:pt>
    <dgm:pt modelId="{348E56D5-1055-4625-98AD-9BFB25E80FF5}" type="pres">
      <dgm:prSet presAssocID="{E181AC2F-A5A8-4B1B-8520-941AD775E9E8}" presName="conn2-1" presStyleLbl="parChTrans1D2" presStyleIdx="0" presStyleCnt="3"/>
      <dgm:spPr/>
      <dgm:t>
        <a:bodyPr/>
        <a:lstStyle/>
        <a:p>
          <a:pPr rtl="1"/>
          <a:endParaRPr lang="ar-SY"/>
        </a:p>
      </dgm:t>
    </dgm:pt>
    <dgm:pt modelId="{2DE195B8-B8F1-41A0-906E-DC1D254FD066}" type="pres">
      <dgm:prSet presAssocID="{E181AC2F-A5A8-4B1B-8520-941AD775E9E8}" presName="connTx" presStyleLbl="parChTrans1D2" presStyleIdx="0" presStyleCnt="3"/>
      <dgm:spPr/>
      <dgm:t>
        <a:bodyPr/>
        <a:lstStyle/>
        <a:p>
          <a:pPr rtl="1"/>
          <a:endParaRPr lang="ar-SY"/>
        </a:p>
      </dgm:t>
    </dgm:pt>
    <dgm:pt modelId="{F5F3F256-125D-462C-9822-9F5E9B2212A8}" type="pres">
      <dgm:prSet presAssocID="{53DC282A-CBDD-4F46-8F9F-0FC9D364087A}" presName="root2" presStyleCnt="0"/>
      <dgm:spPr/>
      <dgm:t>
        <a:bodyPr/>
        <a:lstStyle/>
        <a:p>
          <a:pPr rtl="1"/>
          <a:endParaRPr lang="ar-SY"/>
        </a:p>
      </dgm:t>
    </dgm:pt>
    <dgm:pt modelId="{A05C8000-BD98-4638-BCB1-8341AB426CAB}" type="pres">
      <dgm:prSet presAssocID="{53DC282A-CBDD-4F46-8F9F-0FC9D364087A}" presName="LevelTwoTextNode" presStyleLbl="node2" presStyleIdx="0" presStyleCnt="3" custScaleX="256441" custScaleY="209596" custLinFactNeighborX="-414" custLinFactNeighborY="-27683">
        <dgm:presLayoutVars>
          <dgm:chPref val="3"/>
        </dgm:presLayoutVars>
      </dgm:prSet>
      <dgm:spPr/>
      <dgm:t>
        <a:bodyPr/>
        <a:lstStyle/>
        <a:p>
          <a:pPr rtl="1"/>
          <a:endParaRPr lang="ar-SY"/>
        </a:p>
      </dgm:t>
    </dgm:pt>
    <dgm:pt modelId="{127AF48C-CD4A-4B53-9815-0B41171473D3}" type="pres">
      <dgm:prSet presAssocID="{53DC282A-CBDD-4F46-8F9F-0FC9D364087A}" presName="level3hierChild" presStyleCnt="0"/>
      <dgm:spPr/>
      <dgm:t>
        <a:bodyPr/>
        <a:lstStyle/>
        <a:p>
          <a:pPr rtl="1"/>
          <a:endParaRPr lang="ar-SY"/>
        </a:p>
      </dgm:t>
    </dgm:pt>
    <dgm:pt modelId="{34951504-39EA-493F-95AD-56877FB36053}" type="pres">
      <dgm:prSet presAssocID="{EF708D6B-F3E7-4FF9-9548-9E75DEDD5B10}" presName="conn2-1" presStyleLbl="parChTrans1D2" presStyleIdx="1" presStyleCnt="3"/>
      <dgm:spPr/>
      <dgm:t>
        <a:bodyPr/>
        <a:lstStyle/>
        <a:p>
          <a:pPr rtl="1"/>
          <a:endParaRPr lang="ar-SY"/>
        </a:p>
      </dgm:t>
    </dgm:pt>
    <dgm:pt modelId="{62852FA2-CD11-4DEE-89D0-20DE5E725066}" type="pres">
      <dgm:prSet presAssocID="{EF708D6B-F3E7-4FF9-9548-9E75DEDD5B10}" presName="connTx" presStyleLbl="parChTrans1D2" presStyleIdx="1" presStyleCnt="3"/>
      <dgm:spPr/>
      <dgm:t>
        <a:bodyPr/>
        <a:lstStyle/>
        <a:p>
          <a:pPr rtl="1"/>
          <a:endParaRPr lang="ar-SY"/>
        </a:p>
      </dgm:t>
    </dgm:pt>
    <dgm:pt modelId="{A009D8C3-1343-408E-891C-2253A67579D4}" type="pres">
      <dgm:prSet presAssocID="{6C7726F9-CB01-443E-A748-45ADE37A40A8}" presName="root2" presStyleCnt="0"/>
      <dgm:spPr/>
      <dgm:t>
        <a:bodyPr/>
        <a:lstStyle/>
        <a:p>
          <a:pPr rtl="1"/>
          <a:endParaRPr lang="ar-SY"/>
        </a:p>
      </dgm:t>
    </dgm:pt>
    <dgm:pt modelId="{2E7552A1-40CF-4040-9522-BD1872EE1170}" type="pres">
      <dgm:prSet presAssocID="{6C7726F9-CB01-443E-A748-45ADE37A40A8}" presName="LevelTwoTextNode" presStyleLbl="node2" presStyleIdx="1" presStyleCnt="3" custScaleX="256441" custScaleY="231367">
        <dgm:presLayoutVars>
          <dgm:chPref val="3"/>
        </dgm:presLayoutVars>
      </dgm:prSet>
      <dgm:spPr/>
      <dgm:t>
        <a:bodyPr/>
        <a:lstStyle/>
        <a:p>
          <a:pPr rtl="1"/>
          <a:endParaRPr lang="ar-SY"/>
        </a:p>
      </dgm:t>
    </dgm:pt>
    <dgm:pt modelId="{837FE190-2A7C-4037-AD3F-EACF44F550E1}" type="pres">
      <dgm:prSet presAssocID="{6C7726F9-CB01-443E-A748-45ADE37A40A8}" presName="level3hierChild" presStyleCnt="0"/>
      <dgm:spPr/>
      <dgm:t>
        <a:bodyPr/>
        <a:lstStyle/>
        <a:p>
          <a:pPr rtl="1"/>
          <a:endParaRPr lang="ar-SY"/>
        </a:p>
      </dgm:t>
    </dgm:pt>
    <dgm:pt modelId="{9B6E2E5E-11DF-44AC-A4FB-C54907F9573E}" type="pres">
      <dgm:prSet presAssocID="{C6F5D7B0-F951-4A6F-A465-695084CC7592}" presName="conn2-1" presStyleLbl="parChTrans1D2" presStyleIdx="2" presStyleCnt="3"/>
      <dgm:spPr/>
      <dgm:t>
        <a:bodyPr/>
        <a:lstStyle/>
        <a:p>
          <a:pPr rtl="1"/>
          <a:endParaRPr lang="ar-SY"/>
        </a:p>
      </dgm:t>
    </dgm:pt>
    <dgm:pt modelId="{83D49974-D9F6-4B2B-90EB-80CB3EF087A9}" type="pres">
      <dgm:prSet presAssocID="{C6F5D7B0-F951-4A6F-A465-695084CC7592}" presName="connTx" presStyleLbl="parChTrans1D2" presStyleIdx="2" presStyleCnt="3"/>
      <dgm:spPr/>
      <dgm:t>
        <a:bodyPr/>
        <a:lstStyle/>
        <a:p>
          <a:pPr rtl="1"/>
          <a:endParaRPr lang="ar-SY"/>
        </a:p>
      </dgm:t>
    </dgm:pt>
    <dgm:pt modelId="{79912B5E-858B-48AD-824B-0FAEE7AEF908}" type="pres">
      <dgm:prSet presAssocID="{E479ED8E-0B0F-460E-9C5D-A53AF7C7364D}" presName="root2" presStyleCnt="0"/>
      <dgm:spPr/>
      <dgm:t>
        <a:bodyPr/>
        <a:lstStyle/>
        <a:p>
          <a:pPr rtl="1"/>
          <a:endParaRPr lang="ar-SY"/>
        </a:p>
      </dgm:t>
    </dgm:pt>
    <dgm:pt modelId="{07AB2FB2-78C1-4E7C-8140-4F2CC8250BA5}" type="pres">
      <dgm:prSet presAssocID="{E479ED8E-0B0F-460E-9C5D-A53AF7C7364D}" presName="LevelTwoTextNode" presStyleLbl="node2" presStyleIdx="2" presStyleCnt="3" custScaleX="256441" custScaleY="234589" custLinFactNeighborX="-414" custLinFactNeighborY="41058">
        <dgm:presLayoutVars>
          <dgm:chPref val="3"/>
        </dgm:presLayoutVars>
      </dgm:prSet>
      <dgm:spPr/>
      <dgm:t>
        <a:bodyPr/>
        <a:lstStyle/>
        <a:p>
          <a:pPr rtl="1"/>
          <a:endParaRPr lang="ar-SY"/>
        </a:p>
      </dgm:t>
    </dgm:pt>
    <dgm:pt modelId="{2D202344-F902-4520-AC45-BE9651327C85}" type="pres">
      <dgm:prSet presAssocID="{E479ED8E-0B0F-460E-9C5D-A53AF7C7364D}" presName="level3hierChild" presStyleCnt="0"/>
      <dgm:spPr/>
      <dgm:t>
        <a:bodyPr/>
        <a:lstStyle/>
        <a:p>
          <a:pPr rtl="1"/>
          <a:endParaRPr lang="ar-SY"/>
        </a:p>
      </dgm:t>
    </dgm:pt>
  </dgm:ptLst>
  <dgm:cxnLst>
    <dgm:cxn modelId="{5AF92106-936C-44B4-901C-F274A659DA48}" type="presOf" srcId="{EF708D6B-F3E7-4FF9-9548-9E75DEDD5B10}" destId="{34951504-39EA-493F-95AD-56877FB36053}" srcOrd="0" destOrd="0" presId="urn:microsoft.com/office/officeart/2008/layout/HorizontalMultiLevelHierarchy"/>
    <dgm:cxn modelId="{A795EE8F-30F3-4522-9A32-0494832F28E4}" type="presOf" srcId="{6E275E6B-65CA-4048-9751-098E0511FCCA}" destId="{B65C6AC2-FB71-405E-9215-65662570D5A4}" srcOrd="0" destOrd="0" presId="urn:microsoft.com/office/officeart/2008/layout/HorizontalMultiLevelHierarchy"/>
    <dgm:cxn modelId="{133F3FCA-82D1-435A-925B-8DF47BFF7000}" type="presOf" srcId="{E181AC2F-A5A8-4B1B-8520-941AD775E9E8}" destId="{348E56D5-1055-4625-98AD-9BFB25E80FF5}" srcOrd="0" destOrd="0" presId="urn:microsoft.com/office/officeart/2008/layout/HorizontalMultiLevelHierarchy"/>
    <dgm:cxn modelId="{AE054794-9F60-443F-83A7-C084B8D8EAF6}" srcId="{6E275E6B-65CA-4048-9751-098E0511FCCA}" destId="{E479ED8E-0B0F-460E-9C5D-A53AF7C7364D}" srcOrd="2" destOrd="0" parTransId="{C6F5D7B0-F951-4A6F-A465-695084CC7592}" sibTransId="{7212F5A0-3AEC-4577-9498-65B0A3F3D6F5}"/>
    <dgm:cxn modelId="{12254D7A-2F75-4A79-8F94-27EB6FD34FB7}" type="presOf" srcId="{E479ED8E-0B0F-460E-9C5D-A53AF7C7364D}" destId="{07AB2FB2-78C1-4E7C-8140-4F2CC8250BA5}" srcOrd="0" destOrd="0" presId="urn:microsoft.com/office/officeart/2008/layout/HorizontalMultiLevelHierarchy"/>
    <dgm:cxn modelId="{F63313BC-7594-4541-9A56-8FD3BB5ACB75}" type="presOf" srcId="{6C7726F9-CB01-443E-A748-45ADE37A40A8}" destId="{2E7552A1-40CF-4040-9522-BD1872EE1170}" srcOrd="0" destOrd="0" presId="urn:microsoft.com/office/officeart/2008/layout/HorizontalMultiLevelHierarchy"/>
    <dgm:cxn modelId="{45F5108C-E24B-4EA8-9559-9CCD2B1F8032}" srcId="{6E275E6B-65CA-4048-9751-098E0511FCCA}" destId="{6C7726F9-CB01-443E-A748-45ADE37A40A8}" srcOrd="1" destOrd="0" parTransId="{EF708D6B-F3E7-4FF9-9548-9E75DEDD5B10}" sibTransId="{F02C174A-54FC-43AD-B095-5280600ADE94}"/>
    <dgm:cxn modelId="{75F341CC-572C-4534-A111-E72F01BCCFC0}" type="presOf" srcId="{0C240C36-0167-45A4-83D5-64010F4EE000}" destId="{E5AE8349-1350-4C57-9969-49CDAA76B5D0}" srcOrd="0" destOrd="0" presId="urn:microsoft.com/office/officeart/2008/layout/HorizontalMultiLevelHierarchy"/>
    <dgm:cxn modelId="{FE30EA0C-F4B8-4E2C-924A-3745333CE6FF}" type="presOf" srcId="{EF708D6B-F3E7-4FF9-9548-9E75DEDD5B10}" destId="{62852FA2-CD11-4DEE-89D0-20DE5E725066}" srcOrd="1" destOrd="0" presId="urn:microsoft.com/office/officeart/2008/layout/HorizontalMultiLevelHierarchy"/>
    <dgm:cxn modelId="{86C7A725-42DA-4338-9623-2FD88D044831}" srcId="{6E275E6B-65CA-4048-9751-098E0511FCCA}" destId="{53DC282A-CBDD-4F46-8F9F-0FC9D364087A}" srcOrd="0" destOrd="0" parTransId="{E181AC2F-A5A8-4B1B-8520-941AD775E9E8}" sibTransId="{85EB45DA-21E6-4992-987D-5D0F9A707043}"/>
    <dgm:cxn modelId="{C2FF5D67-779B-42C2-B5F2-8090D2ABA35A}" type="presOf" srcId="{C6F5D7B0-F951-4A6F-A465-695084CC7592}" destId="{9B6E2E5E-11DF-44AC-A4FB-C54907F9573E}" srcOrd="0" destOrd="0" presId="urn:microsoft.com/office/officeart/2008/layout/HorizontalMultiLevelHierarchy"/>
    <dgm:cxn modelId="{E040DF24-1E34-48BA-AF9A-E2B1B6B51E5B}" type="presOf" srcId="{C6F5D7B0-F951-4A6F-A465-695084CC7592}" destId="{83D49974-D9F6-4B2B-90EB-80CB3EF087A9}" srcOrd="1" destOrd="0" presId="urn:microsoft.com/office/officeart/2008/layout/HorizontalMultiLevelHierarchy"/>
    <dgm:cxn modelId="{F77210D1-B533-480A-9590-A10F61324C4E}" srcId="{0C240C36-0167-45A4-83D5-64010F4EE000}" destId="{6E275E6B-65CA-4048-9751-098E0511FCCA}" srcOrd="0" destOrd="0" parTransId="{87AD93C4-0F0C-41F4-98A2-885A38B2A27D}" sibTransId="{D98DAB7C-EB4C-4878-AD85-C3A9D6F07418}"/>
    <dgm:cxn modelId="{DD755078-0DC0-4D8D-8386-566192E48540}" type="presOf" srcId="{53DC282A-CBDD-4F46-8F9F-0FC9D364087A}" destId="{A05C8000-BD98-4638-BCB1-8341AB426CAB}" srcOrd="0" destOrd="0" presId="urn:microsoft.com/office/officeart/2008/layout/HorizontalMultiLevelHierarchy"/>
    <dgm:cxn modelId="{35E63272-C5BC-4782-8956-3C47D4F9B293}" type="presOf" srcId="{E181AC2F-A5A8-4B1B-8520-941AD775E9E8}" destId="{2DE195B8-B8F1-41A0-906E-DC1D254FD066}" srcOrd="1" destOrd="0" presId="urn:microsoft.com/office/officeart/2008/layout/HorizontalMultiLevelHierarchy"/>
    <dgm:cxn modelId="{66509DE2-45CD-404C-B315-2A4DB3E4E94B}" type="presParOf" srcId="{E5AE8349-1350-4C57-9969-49CDAA76B5D0}" destId="{CB1DA7CA-280C-47A0-96E5-BC82791CBFC3}" srcOrd="0" destOrd="0" presId="urn:microsoft.com/office/officeart/2008/layout/HorizontalMultiLevelHierarchy"/>
    <dgm:cxn modelId="{7E095476-80CE-49FA-A84E-C4A791DF4028}" type="presParOf" srcId="{CB1DA7CA-280C-47A0-96E5-BC82791CBFC3}" destId="{B65C6AC2-FB71-405E-9215-65662570D5A4}" srcOrd="0" destOrd="0" presId="urn:microsoft.com/office/officeart/2008/layout/HorizontalMultiLevelHierarchy"/>
    <dgm:cxn modelId="{8BEF9AF7-7703-44E9-B551-00D6D55315E9}" type="presParOf" srcId="{CB1DA7CA-280C-47A0-96E5-BC82791CBFC3}" destId="{7E9C7099-084C-4729-BA0A-1D68C5F68EFC}" srcOrd="1" destOrd="0" presId="urn:microsoft.com/office/officeart/2008/layout/HorizontalMultiLevelHierarchy"/>
    <dgm:cxn modelId="{214C6604-D619-4338-84BE-CFC63CF04DAA}" type="presParOf" srcId="{7E9C7099-084C-4729-BA0A-1D68C5F68EFC}" destId="{348E56D5-1055-4625-98AD-9BFB25E80FF5}" srcOrd="0" destOrd="0" presId="urn:microsoft.com/office/officeart/2008/layout/HorizontalMultiLevelHierarchy"/>
    <dgm:cxn modelId="{AA1CD003-D2E4-48F7-8348-CC172B6335F9}" type="presParOf" srcId="{348E56D5-1055-4625-98AD-9BFB25E80FF5}" destId="{2DE195B8-B8F1-41A0-906E-DC1D254FD066}" srcOrd="0" destOrd="0" presId="urn:microsoft.com/office/officeart/2008/layout/HorizontalMultiLevelHierarchy"/>
    <dgm:cxn modelId="{A003039C-06B0-489C-B927-8112BEEC6517}" type="presParOf" srcId="{7E9C7099-084C-4729-BA0A-1D68C5F68EFC}" destId="{F5F3F256-125D-462C-9822-9F5E9B2212A8}" srcOrd="1" destOrd="0" presId="urn:microsoft.com/office/officeart/2008/layout/HorizontalMultiLevelHierarchy"/>
    <dgm:cxn modelId="{B6954691-9D6E-4EC4-87F0-E68CCBAC614E}" type="presParOf" srcId="{F5F3F256-125D-462C-9822-9F5E9B2212A8}" destId="{A05C8000-BD98-4638-BCB1-8341AB426CAB}" srcOrd="0" destOrd="0" presId="urn:microsoft.com/office/officeart/2008/layout/HorizontalMultiLevelHierarchy"/>
    <dgm:cxn modelId="{0A3051B3-C9B2-4BAD-ACA0-B1ED61AEC0B1}" type="presParOf" srcId="{F5F3F256-125D-462C-9822-9F5E9B2212A8}" destId="{127AF48C-CD4A-4B53-9815-0B41171473D3}" srcOrd="1" destOrd="0" presId="urn:microsoft.com/office/officeart/2008/layout/HorizontalMultiLevelHierarchy"/>
    <dgm:cxn modelId="{4D595878-C65B-4566-A96C-EE9BA2381D6A}" type="presParOf" srcId="{7E9C7099-084C-4729-BA0A-1D68C5F68EFC}" destId="{34951504-39EA-493F-95AD-56877FB36053}" srcOrd="2" destOrd="0" presId="urn:microsoft.com/office/officeart/2008/layout/HorizontalMultiLevelHierarchy"/>
    <dgm:cxn modelId="{751B13B1-9080-4F9E-BF15-4E076A5E0FD9}" type="presParOf" srcId="{34951504-39EA-493F-95AD-56877FB36053}" destId="{62852FA2-CD11-4DEE-89D0-20DE5E725066}" srcOrd="0" destOrd="0" presId="urn:microsoft.com/office/officeart/2008/layout/HorizontalMultiLevelHierarchy"/>
    <dgm:cxn modelId="{DAE01F1C-21C8-4ECB-873F-1DFDE344D7DF}" type="presParOf" srcId="{7E9C7099-084C-4729-BA0A-1D68C5F68EFC}" destId="{A009D8C3-1343-408E-891C-2253A67579D4}" srcOrd="3" destOrd="0" presId="urn:microsoft.com/office/officeart/2008/layout/HorizontalMultiLevelHierarchy"/>
    <dgm:cxn modelId="{BCF01B17-572D-4A3B-97AE-90879B3A2BFF}" type="presParOf" srcId="{A009D8C3-1343-408E-891C-2253A67579D4}" destId="{2E7552A1-40CF-4040-9522-BD1872EE1170}" srcOrd="0" destOrd="0" presId="urn:microsoft.com/office/officeart/2008/layout/HorizontalMultiLevelHierarchy"/>
    <dgm:cxn modelId="{9B46C736-914A-48DB-8118-320C26F58733}" type="presParOf" srcId="{A009D8C3-1343-408E-891C-2253A67579D4}" destId="{837FE190-2A7C-4037-AD3F-EACF44F550E1}" srcOrd="1" destOrd="0" presId="urn:microsoft.com/office/officeart/2008/layout/HorizontalMultiLevelHierarchy"/>
    <dgm:cxn modelId="{1E685B75-BC16-4053-9A9F-827A06B677FB}" type="presParOf" srcId="{7E9C7099-084C-4729-BA0A-1D68C5F68EFC}" destId="{9B6E2E5E-11DF-44AC-A4FB-C54907F9573E}" srcOrd="4" destOrd="0" presId="urn:microsoft.com/office/officeart/2008/layout/HorizontalMultiLevelHierarchy"/>
    <dgm:cxn modelId="{20045B4C-D179-4C2B-B37B-093CE0561D86}" type="presParOf" srcId="{9B6E2E5E-11DF-44AC-A4FB-C54907F9573E}" destId="{83D49974-D9F6-4B2B-90EB-80CB3EF087A9}" srcOrd="0" destOrd="0" presId="urn:microsoft.com/office/officeart/2008/layout/HorizontalMultiLevelHierarchy"/>
    <dgm:cxn modelId="{1F0BD0DF-1232-4BDF-9302-0E23DF255BA6}" type="presParOf" srcId="{7E9C7099-084C-4729-BA0A-1D68C5F68EFC}" destId="{79912B5E-858B-48AD-824B-0FAEE7AEF908}" srcOrd="5" destOrd="0" presId="urn:microsoft.com/office/officeart/2008/layout/HorizontalMultiLevelHierarchy"/>
    <dgm:cxn modelId="{0A7551D0-E05E-40C2-BA5B-E4C2CAC710E1}" type="presParOf" srcId="{79912B5E-858B-48AD-824B-0FAEE7AEF908}" destId="{07AB2FB2-78C1-4E7C-8140-4F2CC8250BA5}" srcOrd="0" destOrd="0" presId="urn:microsoft.com/office/officeart/2008/layout/HorizontalMultiLevelHierarchy"/>
    <dgm:cxn modelId="{73A7B16F-2900-4919-B501-11968ADC653B}" type="presParOf" srcId="{79912B5E-858B-48AD-824B-0FAEE7AEF908}" destId="{2D202344-F902-4520-AC45-BE9651327C8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FFDE90-F67E-4B0E-AB40-C67D407A61B3}" type="doc">
      <dgm:prSet loTypeId="urn:microsoft.com/office/officeart/2005/8/layout/equation2" loCatId="relationship" qsTypeId="urn:microsoft.com/office/officeart/2005/8/quickstyle/simple1" qsCatId="simple" csTypeId="urn:microsoft.com/office/officeart/2005/8/colors/colorful4" csCatId="colorful" phldr="1"/>
      <dgm:spPr/>
    </dgm:pt>
    <dgm:pt modelId="{53823FAB-6BB6-4D43-9E83-686EAA7F21A0}">
      <dgm:prSet phldrT="[نص]"/>
      <dgm:spPr>
        <a:solidFill>
          <a:srgbClr val="4BACC6">
            <a:alpha val="50000"/>
          </a:srgbClr>
        </a:solidFill>
      </dgm:spPr>
      <dgm:t>
        <a:bodyPr/>
        <a:lstStyle/>
        <a:p>
          <a:pPr rtl="1"/>
          <a:r>
            <a:rPr lang="ar-SY" b="1" dirty="0" smtClean="0">
              <a:solidFill>
                <a:schemeClr val="tx1"/>
              </a:solidFill>
              <a:latin typeface="Calibri" pitchFamily="34" charset="0"/>
              <a:cs typeface="Calibri" pitchFamily="34" charset="0"/>
            </a:rPr>
            <a:t>أداة الدراسة</a:t>
          </a:r>
        </a:p>
      </dgm:t>
    </dgm:pt>
    <dgm:pt modelId="{13A2B918-0F6C-4585-860A-ECA931121497}" type="parTrans" cxnId="{75B587A5-C4C2-4381-B3C4-31ED00393C6C}">
      <dgm:prSet/>
      <dgm:spPr/>
      <dgm:t>
        <a:bodyPr/>
        <a:lstStyle/>
        <a:p>
          <a:pPr rtl="1"/>
          <a:endParaRPr lang="ar-SA"/>
        </a:p>
      </dgm:t>
    </dgm:pt>
    <dgm:pt modelId="{353A2CC1-AF13-4624-91A1-B3D2584EF42B}" type="sibTrans" cxnId="{75B587A5-C4C2-4381-B3C4-31ED00393C6C}">
      <dgm:prSet/>
      <dgm:spPr>
        <a:solidFill>
          <a:srgbClr val="FF99CC"/>
        </a:solidFill>
        <a:effectLst>
          <a:glow rad="228600">
            <a:srgbClr val="00B0F0">
              <a:alpha val="40000"/>
            </a:srgbClr>
          </a:glow>
        </a:effectLst>
        <a:scene3d>
          <a:camera prst="orthographicFront">
            <a:rot lat="0" lon="0" rev="0"/>
          </a:camera>
          <a:lightRig rig="threePt" dir="t"/>
        </a:scene3d>
      </dgm:spPr>
      <dgm:t>
        <a:bodyPr/>
        <a:lstStyle/>
        <a:p>
          <a:pPr rtl="1"/>
          <a:endParaRPr lang="ar-SA"/>
        </a:p>
      </dgm:t>
    </dgm:pt>
    <dgm:pt modelId="{DEFEA081-DBBD-4C5F-BA73-AD1DCF8B2751}">
      <dgm:prSet phldrT="[نص]" custT="1"/>
      <dgm:spPr>
        <a:solidFill>
          <a:srgbClr val="47DC57">
            <a:alpha val="50000"/>
          </a:srgbClr>
        </a:solidFill>
      </dgm:spPr>
      <dgm:t>
        <a:bodyPr/>
        <a:lstStyle/>
        <a:p>
          <a:pPr rtl="1"/>
          <a:r>
            <a:rPr lang="ar-SY" sz="4400" b="1" dirty="0" smtClean="0">
              <a:solidFill>
                <a:schemeClr val="tx1"/>
              </a:solidFill>
              <a:latin typeface="Calibri" pitchFamily="34" charset="0"/>
              <a:cs typeface="Calibri" pitchFamily="34" charset="0"/>
            </a:rPr>
            <a:t>استمارة استبيان تم تطويرها من قبل الباحثة </a:t>
          </a:r>
          <a:endParaRPr lang="ar-SA" sz="4400" b="1" dirty="0">
            <a:solidFill>
              <a:schemeClr val="tx2">
                <a:lumMod val="50000"/>
              </a:schemeClr>
            </a:solidFill>
            <a:latin typeface="Calibri" pitchFamily="34" charset="0"/>
            <a:cs typeface="Calibri" pitchFamily="34" charset="0"/>
          </a:endParaRPr>
        </a:p>
      </dgm:t>
    </dgm:pt>
    <dgm:pt modelId="{B0C6A3C3-DCF1-4E1F-971A-A2AE26513046}" type="parTrans" cxnId="{A7808FBD-631A-4ECC-8098-D8CFBEC2531B}">
      <dgm:prSet/>
      <dgm:spPr/>
      <dgm:t>
        <a:bodyPr/>
        <a:lstStyle/>
        <a:p>
          <a:pPr rtl="1"/>
          <a:endParaRPr lang="ar-SA"/>
        </a:p>
      </dgm:t>
    </dgm:pt>
    <dgm:pt modelId="{820C0E85-813A-41CA-AAED-6577FF18E9AD}" type="sibTrans" cxnId="{A7808FBD-631A-4ECC-8098-D8CFBEC2531B}">
      <dgm:prSet/>
      <dgm:spPr/>
      <dgm:t>
        <a:bodyPr/>
        <a:lstStyle/>
        <a:p>
          <a:pPr rtl="1"/>
          <a:endParaRPr lang="ar-SA"/>
        </a:p>
      </dgm:t>
    </dgm:pt>
    <dgm:pt modelId="{2BCD843A-4D9A-4225-8AAC-629E50FFB659}" type="pres">
      <dgm:prSet presAssocID="{53FFDE90-F67E-4B0E-AB40-C67D407A61B3}" presName="Name0" presStyleCnt="0">
        <dgm:presLayoutVars>
          <dgm:dir/>
          <dgm:resizeHandles val="exact"/>
        </dgm:presLayoutVars>
      </dgm:prSet>
      <dgm:spPr/>
    </dgm:pt>
    <dgm:pt modelId="{F0351A18-8CBE-405C-B2CF-6350F6BCC3A4}" type="pres">
      <dgm:prSet presAssocID="{53FFDE90-F67E-4B0E-AB40-C67D407A61B3}" presName="vNodes" presStyleCnt="0"/>
      <dgm:spPr/>
    </dgm:pt>
    <dgm:pt modelId="{4387FF02-B5B7-4E8C-A2B8-C66518FF7960}" type="pres">
      <dgm:prSet presAssocID="{53823FAB-6BB6-4D43-9E83-686EAA7F21A0}" presName="node" presStyleLbl="node1" presStyleIdx="0" presStyleCnt="2">
        <dgm:presLayoutVars>
          <dgm:bulletEnabled val="1"/>
        </dgm:presLayoutVars>
      </dgm:prSet>
      <dgm:spPr/>
      <dgm:t>
        <a:bodyPr/>
        <a:lstStyle/>
        <a:p>
          <a:pPr rtl="1"/>
          <a:endParaRPr lang="ar-SA"/>
        </a:p>
      </dgm:t>
    </dgm:pt>
    <dgm:pt modelId="{67CA9452-E370-4CF5-A244-4F3A89126EDB}" type="pres">
      <dgm:prSet presAssocID="{53FFDE90-F67E-4B0E-AB40-C67D407A61B3}" presName="sibTransLast" presStyleLbl="sibTrans2D1" presStyleIdx="0" presStyleCnt="1" custLinFactNeighborX="1632" custLinFactNeighborY="3306"/>
      <dgm:spPr/>
      <dgm:t>
        <a:bodyPr/>
        <a:lstStyle/>
        <a:p>
          <a:pPr rtl="1"/>
          <a:endParaRPr lang="ar-SA"/>
        </a:p>
      </dgm:t>
    </dgm:pt>
    <dgm:pt modelId="{7E992905-F756-46D6-872C-7F71C9BDDA13}" type="pres">
      <dgm:prSet presAssocID="{53FFDE90-F67E-4B0E-AB40-C67D407A61B3}" presName="connectorText" presStyleLbl="sibTrans2D1" presStyleIdx="0" presStyleCnt="1"/>
      <dgm:spPr/>
      <dgm:t>
        <a:bodyPr/>
        <a:lstStyle/>
        <a:p>
          <a:pPr rtl="1"/>
          <a:endParaRPr lang="ar-SA"/>
        </a:p>
      </dgm:t>
    </dgm:pt>
    <dgm:pt modelId="{040B56EA-B473-4034-AC62-92AAD3EFCE37}" type="pres">
      <dgm:prSet presAssocID="{53FFDE90-F67E-4B0E-AB40-C67D407A61B3}" presName="lastNode" presStyleLbl="node1" presStyleIdx="1" presStyleCnt="2" custLinFactNeighborX="826" custLinFactNeighborY="1275">
        <dgm:presLayoutVars>
          <dgm:bulletEnabled val="1"/>
        </dgm:presLayoutVars>
      </dgm:prSet>
      <dgm:spPr/>
      <dgm:t>
        <a:bodyPr/>
        <a:lstStyle/>
        <a:p>
          <a:pPr rtl="1"/>
          <a:endParaRPr lang="ar-SA"/>
        </a:p>
      </dgm:t>
    </dgm:pt>
  </dgm:ptLst>
  <dgm:cxnLst>
    <dgm:cxn modelId="{8E1DDC3A-3A49-4C75-B806-46AE6B89CD82}" type="presOf" srcId="{DEFEA081-DBBD-4C5F-BA73-AD1DCF8B2751}" destId="{040B56EA-B473-4034-AC62-92AAD3EFCE37}" srcOrd="0" destOrd="0" presId="urn:microsoft.com/office/officeart/2005/8/layout/equation2"/>
    <dgm:cxn modelId="{FB7B8BE6-D6B1-40EA-B478-09252B9DB1A6}" type="presOf" srcId="{53823FAB-6BB6-4D43-9E83-686EAA7F21A0}" destId="{4387FF02-B5B7-4E8C-A2B8-C66518FF7960}" srcOrd="0" destOrd="0" presId="urn:microsoft.com/office/officeart/2005/8/layout/equation2"/>
    <dgm:cxn modelId="{75B587A5-C4C2-4381-B3C4-31ED00393C6C}" srcId="{53FFDE90-F67E-4B0E-AB40-C67D407A61B3}" destId="{53823FAB-6BB6-4D43-9E83-686EAA7F21A0}" srcOrd="0" destOrd="0" parTransId="{13A2B918-0F6C-4585-860A-ECA931121497}" sibTransId="{353A2CC1-AF13-4624-91A1-B3D2584EF42B}"/>
    <dgm:cxn modelId="{11999218-5A6C-43F6-8F01-57EEE9098521}" type="presOf" srcId="{353A2CC1-AF13-4624-91A1-B3D2584EF42B}" destId="{7E992905-F756-46D6-872C-7F71C9BDDA13}" srcOrd="1" destOrd="0" presId="urn:microsoft.com/office/officeart/2005/8/layout/equation2"/>
    <dgm:cxn modelId="{A7808FBD-631A-4ECC-8098-D8CFBEC2531B}" srcId="{53FFDE90-F67E-4B0E-AB40-C67D407A61B3}" destId="{DEFEA081-DBBD-4C5F-BA73-AD1DCF8B2751}" srcOrd="1" destOrd="0" parTransId="{B0C6A3C3-DCF1-4E1F-971A-A2AE26513046}" sibTransId="{820C0E85-813A-41CA-AAED-6577FF18E9AD}"/>
    <dgm:cxn modelId="{235DA368-6891-4A5E-A33C-B87F4781A211}" type="presOf" srcId="{53FFDE90-F67E-4B0E-AB40-C67D407A61B3}" destId="{2BCD843A-4D9A-4225-8AAC-629E50FFB659}" srcOrd="0" destOrd="0" presId="urn:microsoft.com/office/officeart/2005/8/layout/equation2"/>
    <dgm:cxn modelId="{C951B23C-AC4E-4145-948F-0B7F90818075}" type="presOf" srcId="{353A2CC1-AF13-4624-91A1-B3D2584EF42B}" destId="{67CA9452-E370-4CF5-A244-4F3A89126EDB}" srcOrd="0" destOrd="0" presId="urn:microsoft.com/office/officeart/2005/8/layout/equation2"/>
    <dgm:cxn modelId="{97190831-1B6A-4725-A98A-1124B1B87EDC}" type="presParOf" srcId="{2BCD843A-4D9A-4225-8AAC-629E50FFB659}" destId="{F0351A18-8CBE-405C-B2CF-6350F6BCC3A4}" srcOrd="0" destOrd="0" presId="urn:microsoft.com/office/officeart/2005/8/layout/equation2"/>
    <dgm:cxn modelId="{DBC0E992-2325-4362-AEA5-D1EB78EE0C6A}" type="presParOf" srcId="{F0351A18-8CBE-405C-B2CF-6350F6BCC3A4}" destId="{4387FF02-B5B7-4E8C-A2B8-C66518FF7960}" srcOrd="0" destOrd="0" presId="urn:microsoft.com/office/officeart/2005/8/layout/equation2"/>
    <dgm:cxn modelId="{40B1AB5E-04B1-4A5E-8ECB-A6A6660FAFCD}" type="presParOf" srcId="{2BCD843A-4D9A-4225-8AAC-629E50FFB659}" destId="{67CA9452-E370-4CF5-A244-4F3A89126EDB}" srcOrd="1" destOrd="0" presId="urn:microsoft.com/office/officeart/2005/8/layout/equation2"/>
    <dgm:cxn modelId="{665CAA6D-D474-4AB7-BC0E-1C58CD1C1437}" type="presParOf" srcId="{67CA9452-E370-4CF5-A244-4F3A89126EDB}" destId="{7E992905-F756-46D6-872C-7F71C9BDDA13}" srcOrd="0" destOrd="0" presId="urn:microsoft.com/office/officeart/2005/8/layout/equation2"/>
    <dgm:cxn modelId="{3FBD7F02-60C4-4A8D-AA9B-397F32BE25F2}" type="presParOf" srcId="{2BCD843A-4D9A-4225-8AAC-629E50FFB659}" destId="{040B56EA-B473-4034-AC62-92AAD3EFCE3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168F05-FED4-40F9-ABBA-33339DE9EEEA}"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pPr rtl="1"/>
          <a:endParaRPr lang="ar-SY"/>
        </a:p>
      </dgm:t>
    </dgm:pt>
    <dgm:pt modelId="{95517511-F318-4257-8AB0-B501619A07F8}">
      <dgm:prSet phldrT="[نص]" custT="1"/>
      <dgm:spPr/>
      <dgm:t>
        <a:bodyPr/>
        <a:lstStyle/>
        <a:p>
          <a:pPr rtl="1"/>
          <a:r>
            <a:rPr lang="ar-SY" sz="2800" b="1" dirty="0" smtClean="0">
              <a:latin typeface="Calibri" pitchFamily="34" charset="0"/>
              <a:cs typeface="Calibri" pitchFamily="34" charset="0"/>
            </a:rPr>
            <a:t>تقييم </a:t>
          </a:r>
          <a:r>
            <a:rPr lang="ar-SY" sz="2800" b="1" dirty="0" err="1" smtClean="0">
              <a:latin typeface="Calibri" pitchFamily="34" charset="0"/>
              <a:cs typeface="Calibri" pitchFamily="34" charset="0"/>
            </a:rPr>
            <a:t>الإمراضية</a:t>
          </a:r>
          <a:endParaRPr lang="ar-SY" sz="2800" b="1" dirty="0">
            <a:latin typeface="Calibri" pitchFamily="34" charset="0"/>
            <a:cs typeface="Calibri" pitchFamily="34" charset="0"/>
          </a:endParaRPr>
        </a:p>
      </dgm:t>
    </dgm:pt>
    <dgm:pt modelId="{5FC9BDE2-44D1-43AF-B88E-9EB93E63B7F6}" type="parTrans" cxnId="{3236E67B-A75D-4018-8BF6-BBB99AEAD85B}">
      <dgm:prSet/>
      <dgm:spPr/>
      <dgm:t>
        <a:bodyPr/>
        <a:lstStyle/>
        <a:p>
          <a:pPr rtl="1"/>
          <a:endParaRPr lang="ar-SY"/>
        </a:p>
      </dgm:t>
    </dgm:pt>
    <dgm:pt modelId="{C477B0F6-0D8C-4B03-93C4-348EC83961D3}" type="sibTrans" cxnId="{3236E67B-A75D-4018-8BF6-BBB99AEAD85B}">
      <dgm:prSet/>
      <dgm:spPr/>
      <dgm:t>
        <a:bodyPr/>
        <a:lstStyle/>
        <a:p>
          <a:pPr rtl="1"/>
          <a:endParaRPr lang="ar-SY"/>
        </a:p>
      </dgm:t>
    </dgm:pt>
    <dgm:pt modelId="{A1FBF8D2-3E02-4325-B729-0484C457DDDA}">
      <dgm:prSet phldrT="[نص]" custT="1"/>
      <dgm:spPr/>
      <dgm:t>
        <a:bodyPr/>
        <a:lstStyle/>
        <a:p>
          <a:pPr rtl="1"/>
          <a:r>
            <a:rPr lang="ar-SY" sz="2800" b="1" dirty="0" smtClean="0">
              <a:latin typeface="Calibri" pitchFamily="34" charset="0"/>
              <a:cs typeface="Calibri" pitchFamily="34" charset="0"/>
            </a:rPr>
            <a:t>تقييم الحالة الصحية</a:t>
          </a:r>
          <a:endParaRPr lang="ar-SY" sz="2800" b="1" dirty="0">
            <a:latin typeface="Calibri" pitchFamily="34" charset="0"/>
            <a:cs typeface="Calibri" pitchFamily="34" charset="0"/>
          </a:endParaRPr>
        </a:p>
      </dgm:t>
    </dgm:pt>
    <dgm:pt modelId="{7CCBCBDA-E208-42D1-AD5D-8AC8D438FD4B}" type="parTrans" cxnId="{0EF6B32D-F3E8-4A42-87BF-7EDAC9D614EA}">
      <dgm:prSet/>
      <dgm:spPr/>
      <dgm:t>
        <a:bodyPr/>
        <a:lstStyle/>
        <a:p>
          <a:pPr rtl="1"/>
          <a:endParaRPr lang="ar-SY"/>
        </a:p>
      </dgm:t>
    </dgm:pt>
    <dgm:pt modelId="{25E363C2-22F2-4434-872A-FE8622A67B62}" type="sibTrans" cxnId="{0EF6B32D-F3E8-4A42-87BF-7EDAC9D614EA}">
      <dgm:prSet/>
      <dgm:spPr/>
      <dgm:t>
        <a:bodyPr/>
        <a:lstStyle/>
        <a:p>
          <a:pPr rtl="1"/>
          <a:endParaRPr lang="ar-SY"/>
        </a:p>
      </dgm:t>
    </dgm:pt>
    <dgm:pt modelId="{13DDAC9D-8A94-468D-8C16-553A5BF322EF}">
      <dgm:prSet phldrT="[نص]" custT="1"/>
      <dgm:spPr/>
      <dgm:t>
        <a:bodyPr/>
        <a:lstStyle/>
        <a:p>
          <a:pPr rtl="1"/>
          <a:r>
            <a:rPr lang="ar-SY" sz="2800" b="1" dirty="0" smtClean="0">
              <a:latin typeface="Calibri" pitchFamily="34" charset="0"/>
              <a:cs typeface="Calibri" pitchFamily="34" charset="0"/>
            </a:rPr>
            <a:t>البيانات الديموغرافية</a:t>
          </a:r>
          <a:endParaRPr lang="ar-SY" sz="2800" b="1" dirty="0">
            <a:latin typeface="Calibri" pitchFamily="34" charset="0"/>
            <a:cs typeface="Calibri" pitchFamily="34" charset="0"/>
          </a:endParaRPr>
        </a:p>
      </dgm:t>
    </dgm:pt>
    <dgm:pt modelId="{8B89E27B-A6A8-429D-9F5C-D74CD39A35BD}" type="parTrans" cxnId="{E17AB0F2-704E-406E-B92F-71DDFF2C78F0}">
      <dgm:prSet/>
      <dgm:spPr/>
      <dgm:t>
        <a:bodyPr/>
        <a:lstStyle/>
        <a:p>
          <a:pPr rtl="1"/>
          <a:endParaRPr lang="ar-SY"/>
        </a:p>
      </dgm:t>
    </dgm:pt>
    <dgm:pt modelId="{CD8E75AC-AE1E-4B9F-8D20-99635BD0B96C}" type="sibTrans" cxnId="{E17AB0F2-704E-406E-B92F-71DDFF2C78F0}">
      <dgm:prSet/>
      <dgm:spPr/>
      <dgm:t>
        <a:bodyPr/>
        <a:lstStyle/>
        <a:p>
          <a:pPr rtl="1"/>
          <a:endParaRPr lang="ar-SY"/>
        </a:p>
      </dgm:t>
    </dgm:pt>
    <dgm:pt modelId="{67C65571-617B-459C-A555-B740DDC2A96D}" type="pres">
      <dgm:prSet presAssocID="{1A168F05-FED4-40F9-ABBA-33339DE9EEEA}" presName="rootnode" presStyleCnt="0">
        <dgm:presLayoutVars>
          <dgm:chMax/>
          <dgm:chPref/>
          <dgm:dir/>
          <dgm:animLvl val="lvl"/>
        </dgm:presLayoutVars>
      </dgm:prSet>
      <dgm:spPr/>
      <dgm:t>
        <a:bodyPr/>
        <a:lstStyle/>
        <a:p>
          <a:pPr rtl="1"/>
          <a:endParaRPr lang="ar-SY"/>
        </a:p>
      </dgm:t>
    </dgm:pt>
    <dgm:pt modelId="{E368A6CD-4A45-4285-BCF1-D995D2C63E1F}" type="pres">
      <dgm:prSet presAssocID="{95517511-F318-4257-8AB0-B501619A07F8}" presName="composite" presStyleCnt="0"/>
      <dgm:spPr/>
    </dgm:pt>
    <dgm:pt modelId="{22891FD3-786E-430A-910B-9CCDA1F3FC4F}" type="pres">
      <dgm:prSet presAssocID="{95517511-F318-4257-8AB0-B501619A07F8}" presName="LShape" presStyleLbl="alignNode1" presStyleIdx="0" presStyleCnt="5"/>
      <dgm:spPr/>
    </dgm:pt>
    <dgm:pt modelId="{AC0B4F55-9466-4262-8CA4-07A8A0843A76}" type="pres">
      <dgm:prSet presAssocID="{95517511-F318-4257-8AB0-B501619A07F8}" presName="ParentText" presStyleLbl="revTx" presStyleIdx="0" presStyleCnt="3" custLinFactNeighborX="730" custLinFactNeighborY="5137">
        <dgm:presLayoutVars>
          <dgm:chMax val="0"/>
          <dgm:chPref val="0"/>
          <dgm:bulletEnabled val="1"/>
        </dgm:presLayoutVars>
      </dgm:prSet>
      <dgm:spPr/>
      <dgm:t>
        <a:bodyPr/>
        <a:lstStyle/>
        <a:p>
          <a:pPr rtl="1"/>
          <a:endParaRPr lang="ar-SY"/>
        </a:p>
      </dgm:t>
    </dgm:pt>
    <dgm:pt modelId="{FA661036-D3B9-42BE-8F62-47EC98B65685}" type="pres">
      <dgm:prSet presAssocID="{95517511-F318-4257-8AB0-B501619A07F8}" presName="Triangle" presStyleLbl="alignNode1" presStyleIdx="1" presStyleCnt="5"/>
      <dgm:spPr/>
    </dgm:pt>
    <dgm:pt modelId="{6529E3A9-F43A-47B2-AB52-0BB6A4699493}" type="pres">
      <dgm:prSet presAssocID="{C477B0F6-0D8C-4B03-93C4-348EC83961D3}" presName="sibTrans" presStyleCnt="0"/>
      <dgm:spPr/>
    </dgm:pt>
    <dgm:pt modelId="{434BDFDC-4B04-40ED-8CF2-1929A9311531}" type="pres">
      <dgm:prSet presAssocID="{C477B0F6-0D8C-4B03-93C4-348EC83961D3}" presName="space" presStyleCnt="0"/>
      <dgm:spPr/>
    </dgm:pt>
    <dgm:pt modelId="{47764BEB-3397-4A9D-8DA8-A19955C9AD78}" type="pres">
      <dgm:prSet presAssocID="{A1FBF8D2-3E02-4325-B729-0484C457DDDA}" presName="composite" presStyleCnt="0"/>
      <dgm:spPr/>
    </dgm:pt>
    <dgm:pt modelId="{AE0FD041-CFEC-4CD7-B540-BBA0F78DB37E}" type="pres">
      <dgm:prSet presAssocID="{A1FBF8D2-3E02-4325-B729-0484C457DDDA}" presName="LShape" presStyleLbl="alignNode1" presStyleIdx="2" presStyleCnt="5"/>
      <dgm:spPr/>
    </dgm:pt>
    <dgm:pt modelId="{0211D017-A2BA-4697-AC3F-F45458FEC2E1}" type="pres">
      <dgm:prSet presAssocID="{A1FBF8D2-3E02-4325-B729-0484C457DDDA}" presName="ParentText" presStyleLbl="revTx" presStyleIdx="1" presStyleCnt="3" custLinFactNeighborX="165" custLinFactNeighborY="2386">
        <dgm:presLayoutVars>
          <dgm:chMax val="0"/>
          <dgm:chPref val="0"/>
          <dgm:bulletEnabled val="1"/>
        </dgm:presLayoutVars>
      </dgm:prSet>
      <dgm:spPr/>
      <dgm:t>
        <a:bodyPr/>
        <a:lstStyle/>
        <a:p>
          <a:pPr rtl="1"/>
          <a:endParaRPr lang="ar-SY"/>
        </a:p>
      </dgm:t>
    </dgm:pt>
    <dgm:pt modelId="{6E7F431D-23D7-4C23-BB87-A4DFB5D20445}" type="pres">
      <dgm:prSet presAssocID="{A1FBF8D2-3E02-4325-B729-0484C457DDDA}" presName="Triangle" presStyleLbl="alignNode1" presStyleIdx="3" presStyleCnt="5"/>
      <dgm:spPr/>
    </dgm:pt>
    <dgm:pt modelId="{FD8728CB-A1AC-4A6B-9194-66422DF176B8}" type="pres">
      <dgm:prSet presAssocID="{25E363C2-22F2-4434-872A-FE8622A67B62}" presName="sibTrans" presStyleCnt="0"/>
      <dgm:spPr/>
    </dgm:pt>
    <dgm:pt modelId="{CF77A83A-B318-4577-A333-F220226A8EB4}" type="pres">
      <dgm:prSet presAssocID="{25E363C2-22F2-4434-872A-FE8622A67B62}" presName="space" presStyleCnt="0"/>
      <dgm:spPr/>
    </dgm:pt>
    <dgm:pt modelId="{4F559C46-2FA7-495A-B21F-3244E6E8CE1B}" type="pres">
      <dgm:prSet presAssocID="{13DDAC9D-8A94-468D-8C16-553A5BF322EF}" presName="composite" presStyleCnt="0"/>
      <dgm:spPr/>
    </dgm:pt>
    <dgm:pt modelId="{96E722BB-3FD5-4841-AD89-A8BFB34B39C1}" type="pres">
      <dgm:prSet presAssocID="{13DDAC9D-8A94-468D-8C16-553A5BF322EF}" presName="LShape" presStyleLbl="alignNode1" presStyleIdx="4" presStyleCnt="5" custLinFactNeighborX="-4004" custLinFactNeighborY="6117"/>
      <dgm:spPr/>
    </dgm:pt>
    <dgm:pt modelId="{41EACC50-46A0-4944-9A7A-021A755A4075}" type="pres">
      <dgm:prSet presAssocID="{13DDAC9D-8A94-468D-8C16-553A5BF322EF}" presName="ParentText" presStyleLbl="revTx" presStyleIdx="2" presStyleCnt="3" custScaleX="136300" custLinFactNeighborX="-1877" custLinFactNeighborY="5554">
        <dgm:presLayoutVars>
          <dgm:chMax val="0"/>
          <dgm:chPref val="0"/>
          <dgm:bulletEnabled val="1"/>
        </dgm:presLayoutVars>
      </dgm:prSet>
      <dgm:spPr/>
      <dgm:t>
        <a:bodyPr/>
        <a:lstStyle/>
        <a:p>
          <a:pPr rtl="1"/>
          <a:endParaRPr lang="ar-SY"/>
        </a:p>
      </dgm:t>
    </dgm:pt>
  </dgm:ptLst>
  <dgm:cxnLst>
    <dgm:cxn modelId="{3236E67B-A75D-4018-8BF6-BBB99AEAD85B}" srcId="{1A168F05-FED4-40F9-ABBA-33339DE9EEEA}" destId="{95517511-F318-4257-8AB0-B501619A07F8}" srcOrd="0" destOrd="0" parTransId="{5FC9BDE2-44D1-43AF-B88E-9EB93E63B7F6}" sibTransId="{C477B0F6-0D8C-4B03-93C4-348EC83961D3}"/>
    <dgm:cxn modelId="{2A0D20B1-51FD-48F3-857F-2BB08B80A2A9}" type="presOf" srcId="{1A168F05-FED4-40F9-ABBA-33339DE9EEEA}" destId="{67C65571-617B-459C-A555-B740DDC2A96D}" srcOrd="0" destOrd="0" presId="urn:microsoft.com/office/officeart/2009/3/layout/StepUpProcess"/>
    <dgm:cxn modelId="{E126667C-3520-4120-995B-F119CE667A24}" type="presOf" srcId="{95517511-F318-4257-8AB0-B501619A07F8}" destId="{AC0B4F55-9466-4262-8CA4-07A8A0843A76}" srcOrd="0" destOrd="0" presId="urn:microsoft.com/office/officeart/2009/3/layout/StepUpProcess"/>
    <dgm:cxn modelId="{E17AB0F2-704E-406E-B92F-71DDFF2C78F0}" srcId="{1A168F05-FED4-40F9-ABBA-33339DE9EEEA}" destId="{13DDAC9D-8A94-468D-8C16-553A5BF322EF}" srcOrd="2" destOrd="0" parTransId="{8B89E27B-A6A8-429D-9F5C-D74CD39A35BD}" sibTransId="{CD8E75AC-AE1E-4B9F-8D20-99635BD0B96C}"/>
    <dgm:cxn modelId="{0D4BD0D7-5E5E-4A37-B771-C9FC73522E25}" type="presOf" srcId="{13DDAC9D-8A94-468D-8C16-553A5BF322EF}" destId="{41EACC50-46A0-4944-9A7A-021A755A4075}" srcOrd="0" destOrd="0" presId="urn:microsoft.com/office/officeart/2009/3/layout/StepUpProcess"/>
    <dgm:cxn modelId="{251382F1-AB8D-4CF2-B78A-C931FE20617E}" type="presOf" srcId="{A1FBF8D2-3E02-4325-B729-0484C457DDDA}" destId="{0211D017-A2BA-4697-AC3F-F45458FEC2E1}" srcOrd="0" destOrd="0" presId="urn:microsoft.com/office/officeart/2009/3/layout/StepUpProcess"/>
    <dgm:cxn modelId="{0EF6B32D-F3E8-4A42-87BF-7EDAC9D614EA}" srcId="{1A168F05-FED4-40F9-ABBA-33339DE9EEEA}" destId="{A1FBF8D2-3E02-4325-B729-0484C457DDDA}" srcOrd="1" destOrd="0" parTransId="{7CCBCBDA-E208-42D1-AD5D-8AC8D438FD4B}" sibTransId="{25E363C2-22F2-4434-872A-FE8622A67B62}"/>
    <dgm:cxn modelId="{B79F8B74-67B2-4327-86CE-B2362B1F3EFF}" type="presParOf" srcId="{67C65571-617B-459C-A555-B740DDC2A96D}" destId="{E368A6CD-4A45-4285-BCF1-D995D2C63E1F}" srcOrd="0" destOrd="0" presId="urn:microsoft.com/office/officeart/2009/3/layout/StepUpProcess"/>
    <dgm:cxn modelId="{A2AE11C8-DFCC-4DA8-A7DD-24650E39B048}" type="presParOf" srcId="{E368A6CD-4A45-4285-BCF1-D995D2C63E1F}" destId="{22891FD3-786E-430A-910B-9CCDA1F3FC4F}" srcOrd="0" destOrd="0" presId="urn:microsoft.com/office/officeart/2009/3/layout/StepUpProcess"/>
    <dgm:cxn modelId="{D02FC6C7-155F-4E4B-B6DE-94EBD3D839B6}" type="presParOf" srcId="{E368A6CD-4A45-4285-BCF1-D995D2C63E1F}" destId="{AC0B4F55-9466-4262-8CA4-07A8A0843A76}" srcOrd="1" destOrd="0" presId="urn:microsoft.com/office/officeart/2009/3/layout/StepUpProcess"/>
    <dgm:cxn modelId="{C3E5306C-3DDB-464A-8EF5-B310F2F0C1D6}" type="presParOf" srcId="{E368A6CD-4A45-4285-BCF1-D995D2C63E1F}" destId="{FA661036-D3B9-42BE-8F62-47EC98B65685}" srcOrd="2" destOrd="0" presId="urn:microsoft.com/office/officeart/2009/3/layout/StepUpProcess"/>
    <dgm:cxn modelId="{DFE67AB9-67A5-42CA-8AA2-E4E128B77468}" type="presParOf" srcId="{67C65571-617B-459C-A555-B740DDC2A96D}" destId="{6529E3A9-F43A-47B2-AB52-0BB6A4699493}" srcOrd="1" destOrd="0" presId="urn:microsoft.com/office/officeart/2009/3/layout/StepUpProcess"/>
    <dgm:cxn modelId="{69104788-185B-4514-854D-97030D241CF5}" type="presParOf" srcId="{6529E3A9-F43A-47B2-AB52-0BB6A4699493}" destId="{434BDFDC-4B04-40ED-8CF2-1929A9311531}" srcOrd="0" destOrd="0" presId="urn:microsoft.com/office/officeart/2009/3/layout/StepUpProcess"/>
    <dgm:cxn modelId="{2E843081-1350-42C4-BDC4-B9926F28ECCB}" type="presParOf" srcId="{67C65571-617B-459C-A555-B740DDC2A96D}" destId="{47764BEB-3397-4A9D-8DA8-A19955C9AD78}" srcOrd="2" destOrd="0" presId="urn:microsoft.com/office/officeart/2009/3/layout/StepUpProcess"/>
    <dgm:cxn modelId="{8B73154E-B814-47B9-BCA3-FC1A2E5A1789}" type="presParOf" srcId="{47764BEB-3397-4A9D-8DA8-A19955C9AD78}" destId="{AE0FD041-CFEC-4CD7-B540-BBA0F78DB37E}" srcOrd="0" destOrd="0" presId="urn:microsoft.com/office/officeart/2009/3/layout/StepUpProcess"/>
    <dgm:cxn modelId="{76DA5682-3287-4540-AAF0-1AC3E39B2CBF}" type="presParOf" srcId="{47764BEB-3397-4A9D-8DA8-A19955C9AD78}" destId="{0211D017-A2BA-4697-AC3F-F45458FEC2E1}" srcOrd="1" destOrd="0" presId="urn:microsoft.com/office/officeart/2009/3/layout/StepUpProcess"/>
    <dgm:cxn modelId="{7F16A155-1CA1-4EDF-9857-2D015F001E3D}" type="presParOf" srcId="{47764BEB-3397-4A9D-8DA8-A19955C9AD78}" destId="{6E7F431D-23D7-4C23-BB87-A4DFB5D20445}" srcOrd="2" destOrd="0" presId="urn:microsoft.com/office/officeart/2009/3/layout/StepUpProcess"/>
    <dgm:cxn modelId="{82AE8D98-CB2E-49ED-9FD4-4FCEF8C5EF84}" type="presParOf" srcId="{67C65571-617B-459C-A555-B740DDC2A96D}" destId="{FD8728CB-A1AC-4A6B-9194-66422DF176B8}" srcOrd="3" destOrd="0" presId="urn:microsoft.com/office/officeart/2009/3/layout/StepUpProcess"/>
    <dgm:cxn modelId="{7B259449-C133-49FF-B97C-012DEB6A9FBC}" type="presParOf" srcId="{FD8728CB-A1AC-4A6B-9194-66422DF176B8}" destId="{CF77A83A-B318-4577-A333-F220226A8EB4}" srcOrd="0" destOrd="0" presId="urn:microsoft.com/office/officeart/2009/3/layout/StepUpProcess"/>
    <dgm:cxn modelId="{CE0972BA-F97A-447B-8807-6AF82E689707}" type="presParOf" srcId="{67C65571-617B-459C-A555-B740DDC2A96D}" destId="{4F559C46-2FA7-495A-B21F-3244E6E8CE1B}" srcOrd="4" destOrd="0" presId="urn:microsoft.com/office/officeart/2009/3/layout/StepUpProcess"/>
    <dgm:cxn modelId="{74D3B867-7FD5-4C15-A3AA-AE8F3D1EEB67}" type="presParOf" srcId="{4F559C46-2FA7-495A-B21F-3244E6E8CE1B}" destId="{96E722BB-3FD5-4841-AD89-A8BFB34B39C1}" srcOrd="0" destOrd="0" presId="urn:microsoft.com/office/officeart/2009/3/layout/StepUpProcess"/>
    <dgm:cxn modelId="{A74CEF48-3C1F-451E-819C-233F269F6D3E}" type="presParOf" srcId="{4F559C46-2FA7-495A-B21F-3244E6E8CE1B}" destId="{41EACC50-46A0-4944-9A7A-021A755A4075}"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BA71CC-360B-402E-817B-118D857E48C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pPr rtl="1"/>
          <a:endParaRPr lang="ar-SY"/>
        </a:p>
      </dgm:t>
    </dgm:pt>
    <dgm:pt modelId="{4C911E63-D3A4-460E-8130-4C5C0C3E8046}">
      <dgm:prSet phldrT="[نص]" custT="1"/>
      <dgm:spPr>
        <a:solidFill>
          <a:schemeClr val="accent5">
            <a:hueOff val="0"/>
            <a:satOff val="0"/>
            <a:lumOff val="0"/>
            <a:alpha val="50000"/>
          </a:schemeClr>
        </a:solidFill>
      </dgm:spPr>
      <dgm:t>
        <a:bodyPr/>
        <a:lstStyle/>
        <a:p>
          <a:pPr algn="ctr" rtl="1"/>
          <a:r>
            <a:rPr lang="ar-SY" sz="3200" b="1" dirty="0" smtClean="0">
              <a:solidFill>
                <a:schemeClr val="tx1"/>
              </a:solidFill>
              <a:latin typeface="Arabic Typesetting" pitchFamily="66" charset="-78"/>
              <a:cs typeface="Arabic Typesetting" pitchFamily="66" charset="-78"/>
            </a:rPr>
            <a:t>إقامة دورات وبرامج تثقيفية لتوعية السيدات حول المخاطر المرتبطة بالحمل في سن صغيرة على الحالة الصحية للأم, وخاصة فقر الدم والإرضاع الطبيعي ومشاكله</a:t>
          </a:r>
          <a:endParaRPr lang="ar-SY" sz="3200" b="1" dirty="0">
            <a:solidFill>
              <a:schemeClr val="tx1"/>
            </a:solidFill>
            <a:latin typeface="Arabic Typesetting" pitchFamily="66" charset="-78"/>
            <a:cs typeface="Arabic Typesetting" pitchFamily="66" charset="-78"/>
          </a:endParaRPr>
        </a:p>
      </dgm:t>
    </dgm:pt>
    <dgm:pt modelId="{37A29424-D0AD-46AA-AFA7-7D16D7C9990B}" type="parTrans" cxnId="{5B82F502-F2E8-4CDA-8A99-4ADFDA717876}">
      <dgm:prSet/>
      <dgm:spPr/>
      <dgm:t>
        <a:bodyPr/>
        <a:lstStyle/>
        <a:p>
          <a:pPr rtl="1"/>
          <a:endParaRPr lang="ar-SY"/>
        </a:p>
      </dgm:t>
    </dgm:pt>
    <dgm:pt modelId="{D6717625-F8CC-44D1-9FFA-801061FAF386}" type="sibTrans" cxnId="{5B82F502-F2E8-4CDA-8A99-4ADFDA717876}">
      <dgm:prSet/>
      <dgm:spPr/>
      <dgm:t>
        <a:bodyPr/>
        <a:lstStyle/>
        <a:p>
          <a:pPr rtl="1"/>
          <a:endParaRPr lang="ar-SY"/>
        </a:p>
      </dgm:t>
    </dgm:pt>
    <dgm:pt modelId="{89B00969-3B57-43CB-B528-2213444C880D}">
      <dgm:prSet phldrT="[نص]" custT="1"/>
      <dgm:spPr/>
      <dgm:t>
        <a:bodyPr/>
        <a:lstStyle/>
        <a:p>
          <a:pPr algn="ctr" rtl="1"/>
          <a:r>
            <a:rPr lang="ar-SY" sz="3200" b="1" dirty="0" smtClean="0">
              <a:solidFill>
                <a:schemeClr val="tx1"/>
              </a:solidFill>
              <a:latin typeface="Arabic Typesetting" pitchFamily="66" charset="-78"/>
              <a:cs typeface="Arabic Typesetting" pitchFamily="66" charset="-78"/>
            </a:rPr>
            <a:t>إجراء دراسة عن تأثير الحمل والولادة لدى الأمهات الصغيرات على الحالة الصحية حسب مراحل المراهقة بالمقارنة مع الأمهات الكبيرات</a:t>
          </a:r>
          <a:endParaRPr lang="ar-SY" sz="3200" b="1" dirty="0">
            <a:solidFill>
              <a:schemeClr val="tx1"/>
            </a:solidFill>
            <a:latin typeface="Arabic Typesetting" pitchFamily="66" charset="-78"/>
            <a:cs typeface="Arabic Typesetting" pitchFamily="66" charset="-78"/>
          </a:endParaRPr>
        </a:p>
      </dgm:t>
    </dgm:pt>
    <dgm:pt modelId="{E596C354-EAE1-4BDE-9500-734B236B77DC}" type="parTrans" cxnId="{4A12A7C3-8BFC-489C-A280-B2D9E94DCE84}">
      <dgm:prSet/>
      <dgm:spPr/>
      <dgm:t>
        <a:bodyPr/>
        <a:lstStyle/>
        <a:p>
          <a:pPr rtl="1"/>
          <a:endParaRPr lang="ar-SY"/>
        </a:p>
      </dgm:t>
    </dgm:pt>
    <dgm:pt modelId="{7C03E529-15F3-4420-9AAB-5757A67D99D9}" type="sibTrans" cxnId="{4A12A7C3-8BFC-489C-A280-B2D9E94DCE84}">
      <dgm:prSet/>
      <dgm:spPr/>
      <dgm:t>
        <a:bodyPr/>
        <a:lstStyle/>
        <a:p>
          <a:pPr rtl="1"/>
          <a:endParaRPr lang="ar-SY"/>
        </a:p>
      </dgm:t>
    </dgm:pt>
    <dgm:pt modelId="{8DDF36E0-D6AE-4138-8DB8-5110B722C4F9}">
      <dgm:prSet custT="1"/>
      <dgm:spPr/>
      <dgm:t>
        <a:bodyPr/>
        <a:lstStyle/>
        <a:p>
          <a:pPr algn="ctr" rtl="1"/>
          <a:r>
            <a:rPr lang="ar-SY" sz="3200" b="1" dirty="0" smtClean="0">
              <a:solidFill>
                <a:schemeClr val="tx1"/>
              </a:solidFill>
              <a:latin typeface="Arabic Typesetting" pitchFamily="66" charset="-78"/>
              <a:cs typeface="Arabic Typesetting" pitchFamily="66" charset="-78"/>
            </a:rPr>
            <a:t>  تثقيف السيدات حول أهمية البدء المبكّر بتلقيّ الرعاية ومتابعة الزيارات السابقة للولادة</a:t>
          </a:r>
          <a:endParaRPr lang="ar-SY" sz="3200" b="1" dirty="0">
            <a:solidFill>
              <a:schemeClr val="tx1"/>
            </a:solidFill>
            <a:latin typeface="Arabic Typesetting" pitchFamily="66" charset="-78"/>
            <a:cs typeface="Arabic Typesetting" pitchFamily="66" charset="-78"/>
          </a:endParaRPr>
        </a:p>
      </dgm:t>
    </dgm:pt>
    <dgm:pt modelId="{4D567F58-F74F-4ED2-951F-A171EB2A64A6}" type="parTrans" cxnId="{99517529-91BF-4DE9-9735-88EEC7192A90}">
      <dgm:prSet/>
      <dgm:spPr/>
      <dgm:t>
        <a:bodyPr/>
        <a:lstStyle/>
        <a:p>
          <a:pPr rtl="1"/>
          <a:endParaRPr lang="ar-SY"/>
        </a:p>
      </dgm:t>
    </dgm:pt>
    <dgm:pt modelId="{B2D1D8B7-E625-4D0E-AF0A-CA3ACAE4C7B6}" type="sibTrans" cxnId="{99517529-91BF-4DE9-9735-88EEC7192A90}">
      <dgm:prSet/>
      <dgm:spPr/>
      <dgm:t>
        <a:bodyPr/>
        <a:lstStyle/>
        <a:p>
          <a:pPr rtl="1"/>
          <a:endParaRPr lang="ar-SY"/>
        </a:p>
      </dgm:t>
    </dgm:pt>
    <dgm:pt modelId="{BE61B3F1-C3B7-4E5F-8B44-6ADF0788FDAB}">
      <dgm:prSet custT="1"/>
      <dgm:spPr/>
      <dgm:t>
        <a:bodyPr/>
        <a:lstStyle/>
        <a:p>
          <a:pPr algn="ctr" rtl="1"/>
          <a:r>
            <a:rPr lang="ar-SY" sz="3200" b="1" dirty="0" smtClean="0">
              <a:solidFill>
                <a:schemeClr val="tx1"/>
              </a:solidFill>
              <a:latin typeface="Arabic Typesetting" pitchFamily="66" charset="-78"/>
              <a:cs typeface="Arabic Typesetting" pitchFamily="66" charset="-78"/>
            </a:rPr>
            <a:t>إجراء دراسة مشابهة أوسع وأشمل على مستوى القطر عن تأثير الحمل والولادة في سن صغيرة على الحالة الصحية للأم</a:t>
          </a:r>
          <a:endParaRPr lang="ar-SY" sz="3200" dirty="0">
            <a:solidFill>
              <a:schemeClr val="tx1"/>
            </a:solidFill>
            <a:latin typeface="Arabic Typesetting" pitchFamily="66" charset="-78"/>
            <a:cs typeface="Arabic Typesetting" pitchFamily="66" charset="-78"/>
          </a:endParaRPr>
        </a:p>
      </dgm:t>
    </dgm:pt>
    <dgm:pt modelId="{EFCC712B-918A-4F7A-AD89-CC925D320883}" type="parTrans" cxnId="{AB71BFF8-9BC3-47E2-828D-288F0B07C995}">
      <dgm:prSet/>
      <dgm:spPr/>
      <dgm:t>
        <a:bodyPr/>
        <a:lstStyle/>
        <a:p>
          <a:pPr rtl="1"/>
          <a:endParaRPr lang="ar-SY"/>
        </a:p>
      </dgm:t>
    </dgm:pt>
    <dgm:pt modelId="{BAE2E740-8BD3-4497-BBA1-4CACCC28D3D1}" type="sibTrans" cxnId="{AB71BFF8-9BC3-47E2-828D-288F0B07C995}">
      <dgm:prSet/>
      <dgm:spPr/>
      <dgm:t>
        <a:bodyPr/>
        <a:lstStyle/>
        <a:p>
          <a:pPr rtl="1"/>
          <a:endParaRPr lang="ar-SY"/>
        </a:p>
      </dgm:t>
    </dgm:pt>
    <dgm:pt modelId="{CE44B014-A532-4D02-9110-F46C2780C004}">
      <dgm:prSet custT="1"/>
      <dgm:spPr/>
      <dgm:t>
        <a:bodyPr/>
        <a:lstStyle/>
        <a:p>
          <a:pPr algn="ctr" rtl="1"/>
          <a:r>
            <a:rPr lang="ar-SY" sz="3200" b="1" dirty="0" smtClean="0">
              <a:solidFill>
                <a:schemeClr val="tx1"/>
              </a:solidFill>
              <a:latin typeface="Arabic Typesetting" pitchFamily="66" charset="-78"/>
              <a:cs typeface="Arabic Typesetting" pitchFamily="66" charset="-78"/>
            </a:rPr>
            <a:t>تفعيل وتعزيز دور التمريض فيما يخص تقديم الرعاية والتثقيف والمشورة للسيدات حول الحمل والولادة والمشاكل المتعلقة بها.</a:t>
          </a:r>
          <a:endParaRPr lang="ar-SY" sz="3200" b="1" dirty="0">
            <a:solidFill>
              <a:schemeClr val="tx1"/>
            </a:solidFill>
            <a:latin typeface="Arabic Typesetting" pitchFamily="66" charset="-78"/>
            <a:cs typeface="Arabic Typesetting" pitchFamily="66" charset="-78"/>
          </a:endParaRPr>
        </a:p>
      </dgm:t>
    </dgm:pt>
    <dgm:pt modelId="{EC82642C-32A1-4F73-925B-02736BC34ED0}" type="parTrans" cxnId="{AF61FEEE-0F6A-4BEB-A830-EFC3D46BC79B}">
      <dgm:prSet/>
      <dgm:spPr/>
      <dgm:t>
        <a:bodyPr/>
        <a:lstStyle/>
        <a:p>
          <a:pPr rtl="1"/>
          <a:endParaRPr lang="ar-SY"/>
        </a:p>
      </dgm:t>
    </dgm:pt>
    <dgm:pt modelId="{C4D2D119-01C1-4D79-8A61-C3E3E52867E0}" type="sibTrans" cxnId="{AF61FEEE-0F6A-4BEB-A830-EFC3D46BC79B}">
      <dgm:prSet/>
      <dgm:spPr/>
      <dgm:t>
        <a:bodyPr/>
        <a:lstStyle/>
        <a:p>
          <a:pPr rtl="1"/>
          <a:endParaRPr lang="ar-SY"/>
        </a:p>
      </dgm:t>
    </dgm:pt>
    <dgm:pt modelId="{730EA305-6217-4130-AD61-16DA968FF78E}" type="pres">
      <dgm:prSet presAssocID="{33BA71CC-360B-402E-817B-118D857E48CF}" presName="Name0" presStyleCnt="0">
        <dgm:presLayoutVars>
          <dgm:chMax val="7"/>
          <dgm:chPref val="7"/>
          <dgm:dir/>
        </dgm:presLayoutVars>
      </dgm:prSet>
      <dgm:spPr/>
      <dgm:t>
        <a:bodyPr/>
        <a:lstStyle/>
        <a:p>
          <a:pPr rtl="1"/>
          <a:endParaRPr lang="ar-SY"/>
        </a:p>
      </dgm:t>
    </dgm:pt>
    <dgm:pt modelId="{BBEFBCF9-7D6E-4C7D-9F54-36192199E346}" type="pres">
      <dgm:prSet presAssocID="{33BA71CC-360B-402E-817B-118D857E48CF}" presName="Name1" presStyleCnt="0"/>
      <dgm:spPr/>
    </dgm:pt>
    <dgm:pt modelId="{F68D6E7C-3B86-48A5-BAE7-D815F6D97FC6}" type="pres">
      <dgm:prSet presAssocID="{33BA71CC-360B-402E-817B-118D857E48CF}" presName="cycle" presStyleCnt="0"/>
      <dgm:spPr/>
    </dgm:pt>
    <dgm:pt modelId="{CF5D454A-3857-45D7-A03C-86F3020AD4BB}" type="pres">
      <dgm:prSet presAssocID="{33BA71CC-360B-402E-817B-118D857E48CF}" presName="srcNode" presStyleLbl="node1" presStyleIdx="0" presStyleCnt="5"/>
      <dgm:spPr/>
    </dgm:pt>
    <dgm:pt modelId="{AC3EA11A-5DCB-4698-9B82-D3EAAC24B430}" type="pres">
      <dgm:prSet presAssocID="{33BA71CC-360B-402E-817B-118D857E48CF}" presName="conn" presStyleLbl="parChTrans1D2" presStyleIdx="0" presStyleCnt="1"/>
      <dgm:spPr/>
      <dgm:t>
        <a:bodyPr/>
        <a:lstStyle/>
        <a:p>
          <a:pPr rtl="1"/>
          <a:endParaRPr lang="ar-SY"/>
        </a:p>
      </dgm:t>
    </dgm:pt>
    <dgm:pt modelId="{48DFCFDC-D6D5-4DC5-9965-5DB8E49EC065}" type="pres">
      <dgm:prSet presAssocID="{33BA71CC-360B-402E-817B-118D857E48CF}" presName="extraNode" presStyleLbl="node1" presStyleIdx="0" presStyleCnt="5"/>
      <dgm:spPr/>
    </dgm:pt>
    <dgm:pt modelId="{251047F7-7698-4305-AB2A-9EA6AC6F2A08}" type="pres">
      <dgm:prSet presAssocID="{33BA71CC-360B-402E-817B-118D857E48CF}" presName="dstNode" presStyleLbl="node1" presStyleIdx="0" presStyleCnt="5"/>
      <dgm:spPr/>
    </dgm:pt>
    <dgm:pt modelId="{C2525EFB-A19F-45D3-95B2-21679AEFEFE9}" type="pres">
      <dgm:prSet presAssocID="{4C911E63-D3A4-460E-8130-4C5C0C3E8046}" presName="text_1" presStyleLbl="node1" presStyleIdx="0" presStyleCnt="5" custScaleY="118862">
        <dgm:presLayoutVars>
          <dgm:bulletEnabled val="1"/>
        </dgm:presLayoutVars>
      </dgm:prSet>
      <dgm:spPr/>
      <dgm:t>
        <a:bodyPr/>
        <a:lstStyle/>
        <a:p>
          <a:pPr rtl="1"/>
          <a:endParaRPr lang="ar-SY"/>
        </a:p>
      </dgm:t>
    </dgm:pt>
    <dgm:pt modelId="{0425FEB9-B624-40C0-9CA1-E18661CF6D32}" type="pres">
      <dgm:prSet presAssocID="{4C911E63-D3A4-460E-8130-4C5C0C3E8046}" presName="accent_1" presStyleCnt="0"/>
      <dgm:spPr/>
    </dgm:pt>
    <dgm:pt modelId="{84C42D0B-B9C3-485A-992D-A93D41B2FFF3}" type="pres">
      <dgm:prSet presAssocID="{4C911E63-D3A4-460E-8130-4C5C0C3E8046}" presName="accentRepeatNode" presStyleLbl="solidFgAcc1" presStyleIdx="0" presStyleCnt="5"/>
      <dgm:spPr/>
    </dgm:pt>
    <dgm:pt modelId="{5FBFAE9D-663D-468A-AEA2-F53600A5BB62}" type="pres">
      <dgm:prSet presAssocID="{8DDF36E0-D6AE-4138-8DB8-5110B722C4F9}" presName="text_2" presStyleLbl="node1" presStyleIdx="1" presStyleCnt="5" custScaleY="124701">
        <dgm:presLayoutVars>
          <dgm:bulletEnabled val="1"/>
        </dgm:presLayoutVars>
      </dgm:prSet>
      <dgm:spPr/>
      <dgm:t>
        <a:bodyPr/>
        <a:lstStyle/>
        <a:p>
          <a:pPr rtl="1"/>
          <a:endParaRPr lang="ar-SY"/>
        </a:p>
      </dgm:t>
    </dgm:pt>
    <dgm:pt modelId="{4665DEAF-938F-418B-8DA5-218EB5E29F57}" type="pres">
      <dgm:prSet presAssocID="{8DDF36E0-D6AE-4138-8DB8-5110B722C4F9}" presName="accent_2" presStyleCnt="0"/>
      <dgm:spPr/>
    </dgm:pt>
    <dgm:pt modelId="{17C706C2-C334-4159-82EE-9BD739326BF5}" type="pres">
      <dgm:prSet presAssocID="{8DDF36E0-D6AE-4138-8DB8-5110B722C4F9}" presName="accentRepeatNode" presStyleLbl="solidFgAcc1" presStyleIdx="1" presStyleCnt="5"/>
      <dgm:spPr/>
    </dgm:pt>
    <dgm:pt modelId="{B9B996FB-F220-44F9-BC7E-545EA3128C4F}" type="pres">
      <dgm:prSet presAssocID="{CE44B014-A532-4D02-9110-F46C2780C004}" presName="text_3" presStyleLbl="node1" presStyleIdx="2" presStyleCnt="5" custScaleY="121038">
        <dgm:presLayoutVars>
          <dgm:bulletEnabled val="1"/>
        </dgm:presLayoutVars>
      </dgm:prSet>
      <dgm:spPr/>
      <dgm:t>
        <a:bodyPr/>
        <a:lstStyle/>
        <a:p>
          <a:pPr rtl="1"/>
          <a:endParaRPr lang="ar-SY"/>
        </a:p>
      </dgm:t>
    </dgm:pt>
    <dgm:pt modelId="{4F9BA93C-9A63-4D0A-828E-BBE76CE0381E}" type="pres">
      <dgm:prSet presAssocID="{CE44B014-A532-4D02-9110-F46C2780C004}" presName="accent_3" presStyleCnt="0"/>
      <dgm:spPr/>
    </dgm:pt>
    <dgm:pt modelId="{2BC42135-EB27-472E-98BB-2E9CB2FE2F8C}" type="pres">
      <dgm:prSet presAssocID="{CE44B014-A532-4D02-9110-F46C2780C004}" presName="accentRepeatNode" presStyleLbl="solidFgAcc1" presStyleIdx="2" presStyleCnt="5"/>
      <dgm:spPr/>
    </dgm:pt>
    <dgm:pt modelId="{FA569219-506B-4B12-9566-1542E51769D9}" type="pres">
      <dgm:prSet presAssocID="{BE61B3F1-C3B7-4E5F-8B44-6ADF0788FDAB}" presName="text_4" presStyleLbl="node1" presStyleIdx="3" presStyleCnt="5" custScaleY="134476">
        <dgm:presLayoutVars>
          <dgm:bulletEnabled val="1"/>
        </dgm:presLayoutVars>
      </dgm:prSet>
      <dgm:spPr/>
      <dgm:t>
        <a:bodyPr/>
        <a:lstStyle/>
        <a:p>
          <a:pPr rtl="1"/>
          <a:endParaRPr lang="ar-SY"/>
        </a:p>
      </dgm:t>
    </dgm:pt>
    <dgm:pt modelId="{B2F01D18-824C-432E-B200-7C711CBAB7E3}" type="pres">
      <dgm:prSet presAssocID="{BE61B3F1-C3B7-4E5F-8B44-6ADF0788FDAB}" presName="accent_4" presStyleCnt="0"/>
      <dgm:spPr/>
    </dgm:pt>
    <dgm:pt modelId="{C2E94755-21A0-45BA-9425-C66C6AD46B61}" type="pres">
      <dgm:prSet presAssocID="{BE61B3F1-C3B7-4E5F-8B44-6ADF0788FDAB}" presName="accentRepeatNode" presStyleLbl="solidFgAcc1" presStyleIdx="3" presStyleCnt="5"/>
      <dgm:spPr/>
    </dgm:pt>
    <dgm:pt modelId="{BC225131-5FAB-46C4-B903-1AEBEBE2BDA0}" type="pres">
      <dgm:prSet presAssocID="{89B00969-3B57-43CB-B528-2213444C880D}" presName="text_5" presStyleLbl="node1" presStyleIdx="4" presStyleCnt="5" custScaleY="127453">
        <dgm:presLayoutVars>
          <dgm:bulletEnabled val="1"/>
        </dgm:presLayoutVars>
      </dgm:prSet>
      <dgm:spPr/>
      <dgm:t>
        <a:bodyPr/>
        <a:lstStyle/>
        <a:p>
          <a:pPr rtl="1"/>
          <a:endParaRPr lang="ar-SY"/>
        </a:p>
      </dgm:t>
    </dgm:pt>
    <dgm:pt modelId="{A0ED752C-97E0-492B-8035-514580EF100F}" type="pres">
      <dgm:prSet presAssocID="{89B00969-3B57-43CB-B528-2213444C880D}" presName="accent_5" presStyleCnt="0"/>
      <dgm:spPr/>
    </dgm:pt>
    <dgm:pt modelId="{874BF0B3-1727-40E4-9B99-168E5DBED386}" type="pres">
      <dgm:prSet presAssocID="{89B00969-3B57-43CB-B528-2213444C880D}" presName="accentRepeatNode" presStyleLbl="solidFgAcc1" presStyleIdx="4" presStyleCnt="5"/>
      <dgm:spPr/>
    </dgm:pt>
  </dgm:ptLst>
  <dgm:cxnLst>
    <dgm:cxn modelId="{63057EFC-783A-4DAA-A81C-49E63CE1CC87}" type="presOf" srcId="{CE44B014-A532-4D02-9110-F46C2780C004}" destId="{B9B996FB-F220-44F9-BC7E-545EA3128C4F}" srcOrd="0" destOrd="0" presId="urn:microsoft.com/office/officeart/2008/layout/VerticalCurvedList"/>
    <dgm:cxn modelId="{AF61FEEE-0F6A-4BEB-A830-EFC3D46BC79B}" srcId="{33BA71CC-360B-402E-817B-118D857E48CF}" destId="{CE44B014-A532-4D02-9110-F46C2780C004}" srcOrd="2" destOrd="0" parTransId="{EC82642C-32A1-4F73-925B-02736BC34ED0}" sibTransId="{C4D2D119-01C1-4D79-8A61-C3E3E52867E0}"/>
    <dgm:cxn modelId="{DAB54ABD-EE2C-46FB-9A9E-21FD8CB679B2}" type="presOf" srcId="{4C911E63-D3A4-460E-8130-4C5C0C3E8046}" destId="{C2525EFB-A19F-45D3-95B2-21679AEFEFE9}" srcOrd="0" destOrd="0" presId="urn:microsoft.com/office/officeart/2008/layout/VerticalCurvedList"/>
    <dgm:cxn modelId="{6AF74691-0F49-406D-B9BC-B8EBE3D41ADD}" type="presOf" srcId="{89B00969-3B57-43CB-B528-2213444C880D}" destId="{BC225131-5FAB-46C4-B903-1AEBEBE2BDA0}" srcOrd="0" destOrd="0" presId="urn:microsoft.com/office/officeart/2008/layout/VerticalCurvedList"/>
    <dgm:cxn modelId="{8CE08F3A-4CEB-4277-B094-BED03BAF0B2E}" type="presOf" srcId="{D6717625-F8CC-44D1-9FFA-801061FAF386}" destId="{AC3EA11A-5DCB-4698-9B82-D3EAAC24B430}" srcOrd="0" destOrd="0" presId="urn:microsoft.com/office/officeart/2008/layout/VerticalCurvedList"/>
    <dgm:cxn modelId="{99517529-91BF-4DE9-9735-88EEC7192A90}" srcId="{33BA71CC-360B-402E-817B-118D857E48CF}" destId="{8DDF36E0-D6AE-4138-8DB8-5110B722C4F9}" srcOrd="1" destOrd="0" parTransId="{4D567F58-F74F-4ED2-951F-A171EB2A64A6}" sibTransId="{B2D1D8B7-E625-4D0E-AF0A-CA3ACAE4C7B6}"/>
    <dgm:cxn modelId="{AB71BFF8-9BC3-47E2-828D-288F0B07C995}" srcId="{33BA71CC-360B-402E-817B-118D857E48CF}" destId="{BE61B3F1-C3B7-4E5F-8B44-6ADF0788FDAB}" srcOrd="3" destOrd="0" parTransId="{EFCC712B-918A-4F7A-AD89-CC925D320883}" sibTransId="{BAE2E740-8BD3-4497-BBA1-4CACCC28D3D1}"/>
    <dgm:cxn modelId="{64EF068E-286E-45E2-BF0E-26B56A48A462}" type="presOf" srcId="{BE61B3F1-C3B7-4E5F-8B44-6ADF0788FDAB}" destId="{FA569219-506B-4B12-9566-1542E51769D9}" srcOrd="0" destOrd="0" presId="urn:microsoft.com/office/officeart/2008/layout/VerticalCurvedList"/>
    <dgm:cxn modelId="{4A12A7C3-8BFC-489C-A280-B2D9E94DCE84}" srcId="{33BA71CC-360B-402E-817B-118D857E48CF}" destId="{89B00969-3B57-43CB-B528-2213444C880D}" srcOrd="4" destOrd="0" parTransId="{E596C354-EAE1-4BDE-9500-734B236B77DC}" sibTransId="{7C03E529-15F3-4420-9AAB-5757A67D99D9}"/>
    <dgm:cxn modelId="{A7F67666-72C9-458E-BD93-1876B1A15F60}" type="presOf" srcId="{33BA71CC-360B-402E-817B-118D857E48CF}" destId="{730EA305-6217-4130-AD61-16DA968FF78E}" srcOrd="0" destOrd="0" presId="urn:microsoft.com/office/officeart/2008/layout/VerticalCurvedList"/>
    <dgm:cxn modelId="{5B82F502-F2E8-4CDA-8A99-4ADFDA717876}" srcId="{33BA71CC-360B-402E-817B-118D857E48CF}" destId="{4C911E63-D3A4-460E-8130-4C5C0C3E8046}" srcOrd="0" destOrd="0" parTransId="{37A29424-D0AD-46AA-AFA7-7D16D7C9990B}" sibTransId="{D6717625-F8CC-44D1-9FFA-801061FAF386}"/>
    <dgm:cxn modelId="{5F13DE30-1702-4E77-B69B-04EE9B72450D}" type="presOf" srcId="{8DDF36E0-D6AE-4138-8DB8-5110B722C4F9}" destId="{5FBFAE9D-663D-468A-AEA2-F53600A5BB62}" srcOrd="0" destOrd="0" presId="urn:microsoft.com/office/officeart/2008/layout/VerticalCurvedList"/>
    <dgm:cxn modelId="{7F320AB7-CCD8-4487-8045-33B824787A67}" type="presParOf" srcId="{730EA305-6217-4130-AD61-16DA968FF78E}" destId="{BBEFBCF9-7D6E-4C7D-9F54-36192199E346}" srcOrd="0" destOrd="0" presId="urn:microsoft.com/office/officeart/2008/layout/VerticalCurvedList"/>
    <dgm:cxn modelId="{6BE7B065-CC84-46AC-A9CD-0AB5F78675E6}" type="presParOf" srcId="{BBEFBCF9-7D6E-4C7D-9F54-36192199E346}" destId="{F68D6E7C-3B86-48A5-BAE7-D815F6D97FC6}" srcOrd="0" destOrd="0" presId="urn:microsoft.com/office/officeart/2008/layout/VerticalCurvedList"/>
    <dgm:cxn modelId="{47BE00B7-3C47-411E-B08D-448908D1461C}" type="presParOf" srcId="{F68D6E7C-3B86-48A5-BAE7-D815F6D97FC6}" destId="{CF5D454A-3857-45D7-A03C-86F3020AD4BB}" srcOrd="0" destOrd="0" presId="urn:microsoft.com/office/officeart/2008/layout/VerticalCurvedList"/>
    <dgm:cxn modelId="{1901532A-6C43-4889-842A-11B676E405CD}" type="presParOf" srcId="{F68D6E7C-3B86-48A5-BAE7-D815F6D97FC6}" destId="{AC3EA11A-5DCB-4698-9B82-D3EAAC24B430}" srcOrd="1" destOrd="0" presId="urn:microsoft.com/office/officeart/2008/layout/VerticalCurvedList"/>
    <dgm:cxn modelId="{EBCBB82B-3CD0-4779-B73E-9943FDFC7EBB}" type="presParOf" srcId="{F68D6E7C-3B86-48A5-BAE7-D815F6D97FC6}" destId="{48DFCFDC-D6D5-4DC5-9965-5DB8E49EC065}" srcOrd="2" destOrd="0" presId="urn:microsoft.com/office/officeart/2008/layout/VerticalCurvedList"/>
    <dgm:cxn modelId="{93D1E438-3CAE-4E09-BABD-A9E3C19D5B6B}" type="presParOf" srcId="{F68D6E7C-3B86-48A5-BAE7-D815F6D97FC6}" destId="{251047F7-7698-4305-AB2A-9EA6AC6F2A08}" srcOrd="3" destOrd="0" presId="urn:microsoft.com/office/officeart/2008/layout/VerticalCurvedList"/>
    <dgm:cxn modelId="{B349C68E-CE9F-4AFD-AC92-DC2360B09A74}" type="presParOf" srcId="{BBEFBCF9-7D6E-4C7D-9F54-36192199E346}" destId="{C2525EFB-A19F-45D3-95B2-21679AEFEFE9}" srcOrd="1" destOrd="0" presId="urn:microsoft.com/office/officeart/2008/layout/VerticalCurvedList"/>
    <dgm:cxn modelId="{FAF0A9D8-7BA5-475B-9980-936E68C61187}" type="presParOf" srcId="{BBEFBCF9-7D6E-4C7D-9F54-36192199E346}" destId="{0425FEB9-B624-40C0-9CA1-E18661CF6D32}" srcOrd="2" destOrd="0" presId="urn:microsoft.com/office/officeart/2008/layout/VerticalCurvedList"/>
    <dgm:cxn modelId="{2E0CCC0E-D0BD-42C9-95CC-227C818185E4}" type="presParOf" srcId="{0425FEB9-B624-40C0-9CA1-E18661CF6D32}" destId="{84C42D0B-B9C3-485A-992D-A93D41B2FFF3}" srcOrd="0" destOrd="0" presId="urn:microsoft.com/office/officeart/2008/layout/VerticalCurvedList"/>
    <dgm:cxn modelId="{41270236-63A7-491F-BACF-E1709E23097A}" type="presParOf" srcId="{BBEFBCF9-7D6E-4C7D-9F54-36192199E346}" destId="{5FBFAE9D-663D-468A-AEA2-F53600A5BB62}" srcOrd="3" destOrd="0" presId="urn:microsoft.com/office/officeart/2008/layout/VerticalCurvedList"/>
    <dgm:cxn modelId="{FE6EF12E-FCA8-4DC9-B1BC-F7105C18E2AB}" type="presParOf" srcId="{BBEFBCF9-7D6E-4C7D-9F54-36192199E346}" destId="{4665DEAF-938F-418B-8DA5-218EB5E29F57}" srcOrd="4" destOrd="0" presId="urn:microsoft.com/office/officeart/2008/layout/VerticalCurvedList"/>
    <dgm:cxn modelId="{83D237C2-EAB3-4C7E-BA34-66C9651AD5C5}" type="presParOf" srcId="{4665DEAF-938F-418B-8DA5-218EB5E29F57}" destId="{17C706C2-C334-4159-82EE-9BD739326BF5}" srcOrd="0" destOrd="0" presId="urn:microsoft.com/office/officeart/2008/layout/VerticalCurvedList"/>
    <dgm:cxn modelId="{AB162BE2-14DC-4807-8F84-830025C983B8}" type="presParOf" srcId="{BBEFBCF9-7D6E-4C7D-9F54-36192199E346}" destId="{B9B996FB-F220-44F9-BC7E-545EA3128C4F}" srcOrd="5" destOrd="0" presId="urn:microsoft.com/office/officeart/2008/layout/VerticalCurvedList"/>
    <dgm:cxn modelId="{5DBFE5B8-56F0-4EDB-BD9F-D14D19626644}" type="presParOf" srcId="{BBEFBCF9-7D6E-4C7D-9F54-36192199E346}" destId="{4F9BA93C-9A63-4D0A-828E-BBE76CE0381E}" srcOrd="6" destOrd="0" presId="urn:microsoft.com/office/officeart/2008/layout/VerticalCurvedList"/>
    <dgm:cxn modelId="{BBE9D56F-7FF5-4276-A4DC-E4A3969B31F1}" type="presParOf" srcId="{4F9BA93C-9A63-4D0A-828E-BBE76CE0381E}" destId="{2BC42135-EB27-472E-98BB-2E9CB2FE2F8C}" srcOrd="0" destOrd="0" presId="urn:microsoft.com/office/officeart/2008/layout/VerticalCurvedList"/>
    <dgm:cxn modelId="{B299472A-A3AC-4EF4-918E-8ECD279E9FD6}" type="presParOf" srcId="{BBEFBCF9-7D6E-4C7D-9F54-36192199E346}" destId="{FA569219-506B-4B12-9566-1542E51769D9}" srcOrd="7" destOrd="0" presId="urn:microsoft.com/office/officeart/2008/layout/VerticalCurvedList"/>
    <dgm:cxn modelId="{DA987E90-FFF0-469C-A861-5A7785FA0B13}" type="presParOf" srcId="{BBEFBCF9-7D6E-4C7D-9F54-36192199E346}" destId="{B2F01D18-824C-432E-B200-7C711CBAB7E3}" srcOrd="8" destOrd="0" presId="urn:microsoft.com/office/officeart/2008/layout/VerticalCurvedList"/>
    <dgm:cxn modelId="{85DC4924-5E63-4E5C-992D-E284EED60BA8}" type="presParOf" srcId="{B2F01D18-824C-432E-B200-7C711CBAB7E3}" destId="{C2E94755-21A0-45BA-9425-C66C6AD46B61}" srcOrd="0" destOrd="0" presId="urn:microsoft.com/office/officeart/2008/layout/VerticalCurvedList"/>
    <dgm:cxn modelId="{DDFC614C-2DCC-4EE1-A4A5-A1116CC6DDA1}" type="presParOf" srcId="{BBEFBCF9-7D6E-4C7D-9F54-36192199E346}" destId="{BC225131-5FAB-46C4-B903-1AEBEBE2BDA0}" srcOrd="9" destOrd="0" presId="urn:microsoft.com/office/officeart/2008/layout/VerticalCurvedList"/>
    <dgm:cxn modelId="{84A4E452-8E93-4279-85D1-3181CC56DBAD}" type="presParOf" srcId="{BBEFBCF9-7D6E-4C7D-9F54-36192199E346}" destId="{A0ED752C-97E0-492B-8035-514580EF100F}" srcOrd="10" destOrd="0" presId="urn:microsoft.com/office/officeart/2008/layout/VerticalCurvedList"/>
    <dgm:cxn modelId="{D6FAC4A2-C06B-446C-B078-7E4B414FD3CE}" type="presParOf" srcId="{A0ED752C-97E0-492B-8035-514580EF100F}" destId="{874BF0B3-1727-40E4-9B99-168E5DBED38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0581F-384F-4DD8-83E2-82FAF84C5B9C}">
      <dsp:nvSpPr>
        <dsp:cNvPr id="0" name=""/>
        <dsp:cNvSpPr/>
      </dsp:nvSpPr>
      <dsp:spPr>
        <a:xfrm>
          <a:off x="2651075" y="1426939"/>
          <a:ext cx="3554832" cy="3554832"/>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ar-SY" sz="3600" b="1" i="0" kern="1200" dirty="0" smtClean="0">
              <a:ln w="11430"/>
              <a:solidFill>
                <a:prstClr val="black"/>
              </a:solidFill>
              <a:latin typeface="Arabic Typesetting" pitchFamily="66" charset="-78"/>
              <a:cs typeface="Arabic Typesetting" pitchFamily="66" charset="-78"/>
            </a:rPr>
            <a:t>الأسباب المؤدية لزيادة خطر حدوث مضاعفات الحمل والولادة لدى الأمهات الصغيرات</a:t>
          </a:r>
          <a:endParaRPr lang="ar-SY" sz="3600" b="1" i="0" kern="1200" cap="none" spc="0" dirty="0">
            <a:ln w="11430"/>
            <a:effectLst>
              <a:outerShdw blurRad="50800" dist="39000" dir="5460000" algn="tl">
                <a:srgbClr val="000000">
                  <a:alpha val="38000"/>
                </a:srgbClr>
              </a:outerShdw>
            </a:effectLst>
            <a:latin typeface="Arabic Typesetting" pitchFamily="66" charset="-78"/>
            <a:ea typeface="+mn-ea"/>
            <a:cs typeface="Arabic Typesetting" pitchFamily="66" charset="-78"/>
          </a:endParaRPr>
        </a:p>
      </dsp:txBody>
      <dsp:txXfrm>
        <a:off x="3171668" y="1947532"/>
        <a:ext cx="2513646" cy="2513646"/>
      </dsp:txXfrm>
    </dsp:sp>
    <dsp:sp modelId="{A33A05EC-312E-499D-B27D-E8972C2F2A13}">
      <dsp:nvSpPr>
        <dsp:cNvPr id="0" name=""/>
        <dsp:cNvSpPr/>
      </dsp:nvSpPr>
      <dsp:spPr>
        <a:xfrm>
          <a:off x="3539783" y="634"/>
          <a:ext cx="1777416" cy="1777416"/>
        </a:xfrm>
        <a:prstGeom prst="ellipse">
          <a:avLst/>
        </a:prstGeom>
        <a:gradFill rotWithShape="0">
          <a:gsLst>
            <a:gs pos="0">
              <a:schemeClr val="accent5">
                <a:alpha val="50000"/>
                <a:hueOff val="-2483469"/>
                <a:satOff val="9953"/>
                <a:lumOff val="2157"/>
                <a:alphaOff val="0"/>
                <a:shade val="51000"/>
                <a:satMod val="130000"/>
              </a:schemeClr>
            </a:gs>
            <a:gs pos="80000">
              <a:schemeClr val="accent5">
                <a:alpha val="50000"/>
                <a:hueOff val="-2483469"/>
                <a:satOff val="9953"/>
                <a:lumOff val="2157"/>
                <a:alphaOff val="0"/>
                <a:shade val="93000"/>
                <a:satMod val="130000"/>
              </a:schemeClr>
            </a:gs>
            <a:gs pos="100000">
              <a:schemeClr val="accent5">
                <a:alpha val="50000"/>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Y" sz="3200" b="1" kern="1200" dirty="0" smtClean="0">
              <a:ln w="11430"/>
              <a:solidFill>
                <a:prstClr val="black"/>
              </a:solidFill>
              <a:latin typeface="Arabic Typesetting" pitchFamily="66" charset="-78"/>
              <a:cs typeface="Arabic Typesetting" pitchFamily="66" charset="-78"/>
            </a:rPr>
            <a:t>عدم النضج الجسدي</a:t>
          </a:r>
          <a:endParaRPr lang="ar-SY" sz="3200" b="1" kern="1200" cap="none" spc="0" dirty="0">
            <a:ln w="11430"/>
            <a:effectLst>
              <a:outerShdw blurRad="50800" dist="39000" dir="5460000" algn="tl">
                <a:srgbClr val="000000">
                  <a:alpha val="38000"/>
                </a:srgbClr>
              </a:outerShdw>
            </a:effectLst>
            <a:latin typeface="Calibri"/>
            <a:ea typeface="+mn-ea"/>
            <a:cs typeface="Arial"/>
          </a:endParaRPr>
        </a:p>
      </dsp:txBody>
      <dsp:txXfrm>
        <a:off x="3800080" y="260931"/>
        <a:ext cx="1256822" cy="1256822"/>
      </dsp:txXfrm>
    </dsp:sp>
    <dsp:sp modelId="{3549EB98-39B1-4AC7-9A4F-D13F64ED3B06}">
      <dsp:nvSpPr>
        <dsp:cNvPr id="0" name=""/>
        <dsp:cNvSpPr/>
      </dsp:nvSpPr>
      <dsp:spPr>
        <a:xfrm>
          <a:off x="5854797" y="2315647"/>
          <a:ext cx="1777416" cy="1777416"/>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Y" sz="3200" b="1" kern="1200" dirty="0" smtClean="0">
              <a:ln w="11430"/>
              <a:solidFill>
                <a:prstClr val="black"/>
              </a:solidFill>
              <a:latin typeface="Arabic Typesetting" pitchFamily="66" charset="-78"/>
              <a:cs typeface="Arabic Typesetting" pitchFamily="66" charset="-78"/>
            </a:rPr>
            <a:t>عدم نضج العمر النسائي</a:t>
          </a:r>
          <a:endParaRPr lang="en-US" sz="3200" b="1" kern="1200" dirty="0"/>
        </a:p>
      </dsp:txBody>
      <dsp:txXfrm>
        <a:off x="6115094" y="2575944"/>
        <a:ext cx="1256822" cy="1256822"/>
      </dsp:txXfrm>
    </dsp:sp>
    <dsp:sp modelId="{8FA9B1C7-159A-4F84-A50A-11BD077DEA34}">
      <dsp:nvSpPr>
        <dsp:cNvPr id="0" name=""/>
        <dsp:cNvSpPr/>
      </dsp:nvSpPr>
      <dsp:spPr>
        <a:xfrm>
          <a:off x="3562554" y="4631220"/>
          <a:ext cx="1777416" cy="1777416"/>
        </a:xfrm>
        <a:prstGeom prst="ellipse">
          <a:avLst/>
        </a:prstGeom>
        <a:gradFill rotWithShape="0">
          <a:gsLst>
            <a:gs pos="0">
              <a:schemeClr val="accent5">
                <a:alpha val="50000"/>
                <a:hueOff val="-7450407"/>
                <a:satOff val="29858"/>
                <a:lumOff val="6471"/>
                <a:alphaOff val="0"/>
                <a:shade val="51000"/>
                <a:satMod val="130000"/>
              </a:schemeClr>
            </a:gs>
            <a:gs pos="80000">
              <a:schemeClr val="accent5">
                <a:alpha val="50000"/>
                <a:hueOff val="-7450407"/>
                <a:satOff val="29858"/>
                <a:lumOff val="6471"/>
                <a:alphaOff val="0"/>
                <a:shade val="93000"/>
                <a:satMod val="130000"/>
              </a:schemeClr>
            </a:gs>
            <a:gs pos="100000">
              <a:schemeClr val="accent5">
                <a:alpha val="50000"/>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Y" sz="3200" b="1" kern="1200" dirty="0" smtClean="0">
              <a:ln w="11430"/>
              <a:solidFill>
                <a:prstClr val="black"/>
              </a:solidFill>
              <a:latin typeface="Arabic Typesetting" pitchFamily="66" charset="-78"/>
              <a:cs typeface="Arabic Typesetting" pitchFamily="66" charset="-78"/>
            </a:rPr>
            <a:t>تدني الحالة الاجتماعية والاقتصادية</a:t>
          </a:r>
          <a:endParaRPr lang="en-US" sz="3200" b="1" kern="1200" dirty="0"/>
        </a:p>
      </dsp:txBody>
      <dsp:txXfrm>
        <a:off x="3822851" y="4891517"/>
        <a:ext cx="1256822" cy="1256822"/>
      </dsp:txXfrm>
    </dsp:sp>
    <dsp:sp modelId="{08A40DA7-8EDD-425F-BDA8-9D0EA9E543BF}">
      <dsp:nvSpPr>
        <dsp:cNvPr id="0" name=""/>
        <dsp:cNvSpPr/>
      </dsp:nvSpPr>
      <dsp:spPr>
        <a:xfrm>
          <a:off x="1204149" y="2137439"/>
          <a:ext cx="1777416" cy="1777416"/>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Y" sz="3200" b="1" i="0" kern="1200" dirty="0" smtClean="0">
              <a:ln w="11430"/>
              <a:solidFill>
                <a:prstClr val="black"/>
              </a:solidFill>
              <a:latin typeface="Arabic Typesetting" pitchFamily="66" charset="-78"/>
              <a:cs typeface="Arabic Typesetting" pitchFamily="66" charset="-78"/>
            </a:rPr>
            <a:t>السلوكيات الصحية السيئة</a:t>
          </a:r>
        </a:p>
      </dsp:txBody>
      <dsp:txXfrm>
        <a:off x="1464446" y="2397736"/>
        <a:ext cx="1256822" cy="1256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11B72-F59F-4522-83CD-9DE059CF5348}">
      <dsp:nvSpPr>
        <dsp:cNvPr id="0" name=""/>
        <dsp:cNvSpPr/>
      </dsp:nvSpPr>
      <dsp:spPr>
        <a:xfrm>
          <a:off x="800743" y="1704066"/>
          <a:ext cx="1942810" cy="640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Y" sz="2800" b="1" kern="1200" dirty="0" smtClean="0">
              <a:latin typeface="Calibri" pitchFamily="34" charset="0"/>
              <a:cs typeface="Calibri" pitchFamily="34" charset="0"/>
            </a:rPr>
            <a:t>مضاعفات الحمل والولادة</a:t>
          </a:r>
          <a:endParaRPr lang="ar-SY" sz="2800" b="1" kern="1200" dirty="0">
            <a:latin typeface="Calibri" pitchFamily="34" charset="0"/>
            <a:cs typeface="Calibri" pitchFamily="34" charset="0"/>
          </a:endParaRPr>
        </a:p>
      </dsp:txBody>
      <dsp:txXfrm>
        <a:off x="800743" y="1704066"/>
        <a:ext cx="1942810" cy="640244"/>
      </dsp:txXfrm>
    </dsp:sp>
    <dsp:sp modelId="{C56EE605-0CFB-4D19-894E-5E9FDCFE6F1A}">
      <dsp:nvSpPr>
        <dsp:cNvPr id="0" name=""/>
        <dsp:cNvSpPr/>
      </dsp:nvSpPr>
      <dsp:spPr>
        <a:xfrm>
          <a:off x="251520" y="3800879"/>
          <a:ext cx="3534806" cy="230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85750" lvl="1" indent="-285750" algn="just" defTabSz="1600200" rtl="1">
            <a:lnSpc>
              <a:spcPct val="90000"/>
            </a:lnSpc>
            <a:spcBef>
              <a:spcPct val="0"/>
            </a:spcBef>
            <a:spcAft>
              <a:spcPct val="15000"/>
            </a:spcAft>
            <a:buChar char="••"/>
          </a:pPr>
          <a:r>
            <a:rPr lang="ar-SY" sz="3600" b="1" kern="1200" smtClean="0">
              <a:latin typeface="Arabic Typesetting" pitchFamily="66" charset="-78"/>
              <a:cs typeface="Arabic Typesetting" pitchFamily="66" charset="-78"/>
            </a:rPr>
            <a:t>السبب الرئيس </a:t>
          </a:r>
          <a:r>
            <a:rPr lang="ar-SY" sz="3600" b="1" kern="1200" dirty="0" smtClean="0">
              <a:latin typeface="Arabic Typesetting" pitchFamily="66" charset="-78"/>
              <a:cs typeface="Arabic Typesetting" pitchFamily="66" charset="-78"/>
            </a:rPr>
            <a:t>لوفيات الأمهات الصغيرات في جميع أنحاء العالم</a:t>
          </a:r>
          <a:endParaRPr lang="ar-SY" sz="3600" b="1" kern="1200" dirty="0">
            <a:latin typeface="Arabic Typesetting" pitchFamily="66" charset="-78"/>
            <a:cs typeface="Arabic Typesetting" pitchFamily="66" charset="-78"/>
          </a:endParaRPr>
        </a:p>
        <a:p>
          <a:pPr marL="285750" lvl="1" indent="-285750" algn="just" defTabSz="1422400" rtl="1">
            <a:lnSpc>
              <a:spcPct val="90000"/>
            </a:lnSpc>
            <a:spcBef>
              <a:spcPct val="0"/>
            </a:spcBef>
            <a:spcAft>
              <a:spcPct val="15000"/>
            </a:spcAft>
            <a:buChar char="••"/>
          </a:pPr>
          <a:endParaRPr lang="ar-SY" sz="3200" b="1" kern="1200" dirty="0"/>
        </a:p>
      </dsp:txBody>
      <dsp:txXfrm>
        <a:off x="251520" y="3800879"/>
        <a:ext cx="3534806" cy="2308844"/>
      </dsp:txXfrm>
    </dsp:sp>
    <dsp:sp modelId="{DC468DBE-EB3E-41C5-B7A0-EAAAAF9E65F8}">
      <dsp:nvSpPr>
        <dsp:cNvPr id="0" name=""/>
        <dsp:cNvSpPr/>
      </dsp:nvSpPr>
      <dsp:spPr>
        <a:xfrm>
          <a:off x="683568" y="1496618"/>
          <a:ext cx="154541" cy="1545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081F3-E21E-4DEE-8309-D7DE762D5F6E}">
      <dsp:nvSpPr>
        <dsp:cNvPr id="0" name=""/>
        <dsp:cNvSpPr/>
      </dsp:nvSpPr>
      <dsp:spPr>
        <a:xfrm>
          <a:off x="683568" y="1208586"/>
          <a:ext cx="154541" cy="15454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15CF7-DBBD-44A2-B991-08A79595D356}">
      <dsp:nvSpPr>
        <dsp:cNvPr id="0" name=""/>
        <dsp:cNvSpPr/>
      </dsp:nvSpPr>
      <dsp:spPr>
        <a:xfrm>
          <a:off x="1043607" y="1064572"/>
          <a:ext cx="242851" cy="24285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7AE81-E90A-48E8-8261-429F21DE4ABF}">
      <dsp:nvSpPr>
        <dsp:cNvPr id="0" name=""/>
        <dsp:cNvSpPr/>
      </dsp:nvSpPr>
      <dsp:spPr>
        <a:xfrm>
          <a:off x="1403648" y="992562"/>
          <a:ext cx="154541" cy="15454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B0D66-ADD9-4D40-9F21-01675E10ED15}">
      <dsp:nvSpPr>
        <dsp:cNvPr id="0" name=""/>
        <dsp:cNvSpPr/>
      </dsp:nvSpPr>
      <dsp:spPr>
        <a:xfrm>
          <a:off x="1619672" y="848546"/>
          <a:ext cx="154541" cy="15454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82BD92-733C-4229-964E-8D60AC022585}">
      <dsp:nvSpPr>
        <dsp:cNvPr id="0" name=""/>
        <dsp:cNvSpPr/>
      </dsp:nvSpPr>
      <dsp:spPr>
        <a:xfrm>
          <a:off x="2195736" y="848546"/>
          <a:ext cx="154541" cy="1545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26A58-7A34-4921-BDB6-C7BC1E13487C}">
      <dsp:nvSpPr>
        <dsp:cNvPr id="0" name=""/>
        <dsp:cNvSpPr/>
      </dsp:nvSpPr>
      <dsp:spPr>
        <a:xfrm>
          <a:off x="2339752" y="1208586"/>
          <a:ext cx="242851" cy="2428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5B9178-E921-4856-B211-FB8F6FA3074B}">
      <dsp:nvSpPr>
        <dsp:cNvPr id="0" name=""/>
        <dsp:cNvSpPr/>
      </dsp:nvSpPr>
      <dsp:spPr>
        <a:xfrm>
          <a:off x="2529402" y="1509343"/>
          <a:ext cx="154541" cy="15454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13C799-AD8A-433E-BA28-AD759A6027B8}">
      <dsp:nvSpPr>
        <dsp:cNvPr id="0" name=""/>
        <dsp:cNvSpPr/>
      </dsp:nvSpPr>
      <dsp:spPr>
        <a:xfrm>
          <a:off x="2659217" y="1747337"/>
          <a:ext cx="154541" cy="15454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CA7FA9-8F82-4397-8872-2D9015FEE7C0}">
      <dsp:nvSpPr>
        <dsp:cNvPr id="0" name=""/>
        <dsp:cNvSpPr/>
      </dsp:nvSpPr>
      <dsp:spPr>
        <a:xfrm>
          <a:off x="1691680" y="992564"/>
          <a:ext cx="397392" cy="39739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67865E-F160-4A70-B4D8-A5B2C4934B6E}">
      <dsp:nvSpPr>
        <dsp:cNvPr id="0" name=""/>
        <dsp:cNvSpPr/>
      </dsp:nvSpPr>
      <dsp:spPr>
        <a:xfrm>
          <a:off x="690356" y="2115147"/>
          <a:ext cx="154541" cy="1545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A5FDFB-024B-46D9-87D4-EC69AE8EFF52}">
      <dsp:nvSpPr>
        <dsp:cNvPr id="0" name=""/>
        <dsp:cNvSpPr/>
      </dsp:nvSpPr>
      <dsp:spPr>
        <a:xfrm>
          <a:off x="820171" y="2309869"/>
          <a:ext cx="242851" cy="2428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65344-A524-424C-870B-6F2C4D7C6E9D}">
      <dsp:nvSpPr>
        <dsp:cNvPr id="0" name=""/>
        <dsp:cNvSpPr/>
      </dsp:nvSpPr>
      <dsp:spPr>
        <a:xfrm>
          <a:off x="1060959" y="2743423"/>
          <a:ext cx="353238" cy="35323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37F94-58FB-4E29-8152-CDB6708DF91D}">
      <dsp:nvSpPr>
        <dsp:cNvPr id="0" name=""/>
        <dsp:cNvSpPr/>
      </dsp:nvSpPr>
      <dsp:spPr>
        <a:xfrm>
          <a:off x="1628262" y="2956161"/>
          <a:ext cx="154541" cy="15454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7B5A5-082B-407E-B4A9-412DB38BA457}">
      <dsp:nvSpPr>
        <dsp:cNvPr id="0" name=""/>
        <dsp:cNvSpPr/>
      </dsp:nvSpPr>
      <dsp:spPr>
        <a:xfrm>
          <a:off x="1486435" y="2601596"/>
          <a:ext cx="242851" cy="24285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14FB2-D557-4FCE-A91C-321F73ADA662}">
      <dsp:nvSpPr>
        <dsp:cNvPr id="0" name=""/>
        <dsp:cNvSpPr/>
      </dsp:nvSpPr>
      <dsp:spPr>
        <a:xfrm>
          <a:off x="1982825" y="2956161"/>
          <a:ext cx="154541" cy="1545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CD955-6355-427B-9663-91DB3FE2DDFD}">
      <dsp:nvSpPr>
        <dsp:cNvPr id="0" name=""/>
        <dsp:cNvSpPr/>
      </dsp:nvSpPr>
      <dsp:spPr>
        <a:xfrm>
          <a:off x="2337389" y="2672511"/>
          <a:ext cx="353238" cy="35323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C10EF-E4EF-4976-9933-6FB04D67F70B}">
      <dsp:nvSpPr>
        <dsp:cNvPr id="0" name=""/>
        <dsp:cNvSpPr/>
      </dsp:nvSpPr>
      <dsp:spPr>
        <a:xfrm>
          <a:off x="2572674" y="2353141"/>
          <a:ext cx="242851" cy="24285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63E206-BA61-41D1-ABA2-7B53F77DE796}">
      <dsp:nvSpPr>
        <dsp:cNvPr id="0" name=""/>
        <dsp:cNvSpPr/>
      </dsp:nvSpPr>
      <dsp:spPr>
        <a:xfrm>
          <a:off x="3755643" y="1537906"/>
          <a:ext cx="713219" cy="1361613"/>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E53C69-A65A-4D34-9BD3-A405B53B805D}">
      <dsp:nvSpPr>
        <dsp:cNvPr id="0" name=""/>
        <dsp:cNvSpPr/>
      </dsp:nvSpPr>
      <dsp:spPr>
        <a:xfrm>
          <a:off x="3259257" y="1537906"/>
          <a:ext cx="713219" cy="1361613"/>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A9BC51-9647-4BD9-8D8F-F3DAF347BE25}">
      <dsp:nvSpPr>
        <dsp:cNvPr id="0" name=""/>
        <dsp:cNvSpPr/>
      </dsp:nvSpPr>
      <dsp:spPr>
        <a:xfrm>
          <a:off x="4716015" y="416505"/>
          <a:ext cx="4123428" cy="4385273"/>
        </a:xfrm>
        <a:prstGeom prst="ellipse">
          <a:avLst/>
        </a:prstGeom>
        <a:solidFill>
          <a:schemeClr val="accent5">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rtl="1">
            <a:lnSpc>
              <a:spcPct val="90000"/>
            </a:lnSpc>
            <a:spcBef>
              <a:spcPct val="0"/>
            </a:spcBef>
            <a:spcAft>
              <a:spcPts val="600"/>
            </a:spcAft>
          </a:pPr>
          <a:endParaRPr lang="ar-SY" sz="3000" b="1" kern="1200" dirty="0" smtClean="0">
            <a:solidFill>
              <a:schemeClr val="tx1"/>
            </a:solidFill>
            <a:latin typeface="Arabic Typesetting" pitchFamily="66" charset="-78"/>
            <a:cs typeface="Arabic Typesetting" pitchFamily="66" charset="-78"/>
          </a:endParaRPr>
        </a:p>
        <a:p>
          <a:pPr lvl="0" algn="ctr" defTabSz="1333500" rtl="1">
            <a:lnSpc>
              <a:spcPct val="90000"/>
            </a:lnSpc>
            <a:spcBef>
              <a:spcPct val="0"/>
            </a:spcBef>
            <a:spcAft>
              <a:spcPts val="600"/>
            </a:spcAft>
          </a:pPr>
          <a:r>
            <a:rPr lang="ar-SY" sz="3000" b="1" kern="1200" dirty="0" smtClean="0">
              <a:solidFill>
                <a:schemeClr val="tx1"/>
              </a:solidFill>
              <a:latin typeface="Arabic Typesetting" pitchFamily="66" charset="-78"/>
              <a:cs typeface="Arabic Typesetting" pitchFamily="66" charset="-78"/>
            </a:rPr>
            <a:t>من المحتمل أن يكون معدل الوفيات بسبب هذه المضاعفات </a:t>
          </a:r>
          <a:r>
            <a:rPr lang="ar-SY" sz="3000" b="1" kern="1200" dirty="0" smtClean="0">
              <a:solidFill>
                <a:srgbClr val="C00000"/>
              </a:solidFill>
              <a:latin typeface="Arabic Typesetting" pitchFamily="66" charset="-78"/>
              <a:cs typeface="Arabic Typesetting" pitchFamily="66" charset="-78"/>
            </a:rPr>
            <a:t>أعلى بمرتين </a:t>
          </a:r>
          <a:r>
            <a:rPr lang="ar-SY" sz="3000" b="1" kern="1200" dirty="0" smtClean="0">
              <a:solidFill>
                <a:schemeClr val="tx1"/>
              </a:solidFill>
              <a:latin typeface="Arabic Typesetting" pitchFamily="66" charset="-78"/>
              <a:cs typeface="Arabic Typesetting" pitchFamily="66" charset="-78"/>
            </a:rPr>
            <a:t>لدى الأمهات في سن 15 – 19 سنة و </a:t>
          </a:r>
          <a:r>
            <a:rPr lang="ar-SY" sz="3000" b="1" kern="1200" dirty="0" smtClean="0">
              <a:solidFill>
                <a:srgbClr val="C00000"/>
              </a:solidFill>
              <a:latin typeface="Arabic Typesetting" pitchFamily="66" charset="-78"/>
              <a:cs typeface="Arabic Typesetting" pitchFamily="66" charset="-78"/>
            </a:rPr>
            <a:t>أعلى بخمس </a:t>
          </a:r>
          <a:r>
            <a:rPr lang="ar-SY" sz="3000" b="1" kern="1200" dirty="0" smtClean="0">
              <a:solidFill>
                <a:schemeClr val="tx1"/>
              </a:solidFill>
              <a:latin typeface="Arabic Typesetting" pitchFamily="66" charset="-78"/>
              <a:cs typeface="Arabic Typesetting" pitchFamily="66" charset="-78"/>
            </a:rPr>
            <a:t>مرات لدى الأمهات تحت سن 15 سنة بالمقارنة مع الأمهات الكبيرات, ويعزى ذلك لوفاة أكثر من 70000 فتاة مراهقة كل عام</a:t>
          </a:r>
          <a:endParaRPr lang="ar-SY" sz="3000" kern="1200" dirty="0">
            <a:solidFill>
              <a:schemeClr val="tx1"/>
            </a:solidFill>
            <a:latin typeface="Arabic Typesetting" pitchFamily="66" charset="-78"/>
            <a:cs typeface="Arabic Typesetting" pitchFamily="66" charset="-78"/>
          </a:endParaRPr>
        </a:p>
      </dsp:txBody>
      <dsp:txXfrm>
        <a:off x="5319877" y="1058713"/>
        <a:ext cx="2915704" cy="3100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3A314-FC3D-4E70-877E-D749E7E347D7}">
      <dsp:nvSpPr>
        <dsp:cNvPr id="0" name=""/>
        <dsp:cNvSpPr/>
      </dsp:nvSpPr>
      <dsp:spPr>
        <a:xfrm>
          <a:off x="3270161" y="2468165"/>
          <a:ext cx="1901011" cy="1901011"/>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rtl="1">
            <a:lnSpc>
              <a:spcPct val="90000"/>
            </a:lnSpc>
            <a:spcBef>
              <a:spcPct val="0"/>
            </a:spcBef>
            <a:spcAft>
              <a:spcPct val="35000"/>
            </a:spcAft>
          </a:pPr>
          <a:r>
            <a:rPr lang="ar-SY" sz="4400" b="1" kern="1200" dirty="0" smtClean="0">
              <a:latin typeface="Arabic Typesetting" pitchFamily="66" charset="-78"/>
              <a:cs typeface="Arabic Typesetting" pitchFamily="66" charset="-78"/>
            </a:rPr>
            <a:t>دور التمريض</a:t>
          </a:r>
          <a:endParaRPr lang="ar-SY" sz="4400" b="1" kern="1200" dirty="0">
            <a:latin typeface="Arabic Typesetting" pitchFamily="66" charset="-78"/>
            <a:cs typeface="Arabic Typesetting" pitchFamily="66" charset="-78"/>
          </a:endParaRPr>
        </a:p>
      </dsp:txBody>
      <dsp:txXfrm>
        <a:off x="3362961" y="2560965"/>
        <a:ext cx="1715411" cy="1715411"/>
      </dsp:txXfrm>
    </dsp:sp>
    <dsp:sp modelId="{F184A18C-460D-4E5E-932C-C57AAC5E86A0}">
      <dsp:nvSpPr>
        <dsp:cNvPr id="0" name=""/>
        <dsp:cNvSpPr/>
      </dsp:nvSpPr>
      <dsp:spPr>
        <a:xfrm rot="16200000">
          <a:off x="3740780" y="1988278"/>
          <a:ext cx="959773" cy="0"/>
        </a:xfrm>
        <a:custGeom>
          <a:avLst/>
          <a:gdLst/>
          <a:ahLst/>
          <a:cxnLst/>
          <a:rect l="0" t="0" r="0" b="0"/>
          <a:pathLst>
            <a:path>
              <a:moveTo>
                <a:pt x="0" y="0"/>
              </a:moveTo>
              <a:lnTo>
                <a:pt x="95977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7AB9A6-672C-4C3A-A15A-BB0881CFD030}">
      <dsp:nvSpPr>
        <dsp:cNvPr id="0" name=""/>
        <dsp:cNvSpPr/>
      </dsp:nvSpPr>
      <dsp:spPr>
        <a:xfrm>
          <a:off x="3016360" y="7108"/>
          <a:ext cx="2408613" cy="1501283"/>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Y" sz="2800" b="1" kern="1200" dirty="0" smtClean="0">
              <a:solidFill>
                <a:sysClr val="windowText" lastClr="000000"/>
              </a:solidFill>
              <a:latin typeface="Arabic Typesetting" pitchFamily="66" charset="-78"/>
              <a:ea typeface="+mn-ea"/>
              <a:cs typeface="Arabic Typesetting" pitchFamily="66" charset="-78"/>
            </a:rPr>
            <a:t>تقديم الرعاية الصحية المثلى والشاملة قبل وبعد الولادة</a:t>
          </a:r>
        </a:p>
      </dsp:txBody>
      <dsp:txXfrm>
        <a:off x="3089647" y="80395"/>
        <a:ext cx="2262039" cy="1354709"/>
      </dsp:txXfrm>
    </dsp:sp>
    <dsp:sp modelId="{601219A0-A0D9-412A-819C-67C795A378ED}">
      <dsp:nvSpPr>
        <dsp:cNvPr id="0" name=""/>
        <dsp:cNvSpPr/>
      </dsp:nvSpPr>
      <dsp:spPr>
        <a:xfrm rot="20739650">
          <a:off x="5163769" y="3116846"/>
          <a:ext cx="475256" cy="0"/>
        </a:xfrm>
        <a:custGeom>
          <a:avLst/>
          <a:gdLst/>
          <a:ahLst/>
          <a:cxnLst/>
          <a:rect l="0" t="0" r="0" b="0"/>
          <a:pathLst>
            <a:path>
              <a:moveTo>
                <a:pt x="0" y="0"/>
              </a:moveTo>
              <a:lnTo>
                <a:pt x="47525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16AC4-6FF2-49A5-99BC-3C5017B64C9B}">
      <dsp:nvSpPr>
        <dsp:cNvPr id="0" name=""/>
        <dsp:cNvSpPr/>
      </dsp:nvSpPr>
      <dsp:spPr>
        <a:xfrm>
          <a:off x="5631623" y="2016214"/>
          <a:ext cx="2573427" cy="1425729"/>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Y" sz="2800" b="1" kern="1200" dirty="0" smtClean="0">
              <a:solidFill>
                <a:schemeClr val="tx1"/>
              </a:solidFill>
              <a:latin typeface="Arabic Typesetting" pitchFamily="66" charset="-78"/>
              <a:cs typeface="Arabic Typesetting" pitchFamily="66" charset="-78"/>
            </a:rPr>
            <a:t>تقييم المشاكل الصحية والتوليدية التي تواجهها الأمهات</a:t>
          </a:r>
          <a:endParaRPr lang="ar-SY" sz="2800" kern="1200" dirty="0" smtClean="0">
            <a:solidFill>
              <a:sysClr val="windowText" lastClr="000000"/>
            </a:solidFill>
            <a:latin typeface="Arabic Typesetting" pitchFamily="66" charset="-78"/>
            <a:ea typeface="+mn-ea"/>
            <a:cs typeface="Arabic Typesetting" pitchFamily="66" charset="-78"/>
          </a:endParaRPr>
        </a:p>
      </dsp:txBody>
      <dsp:txXfrm>
        <a:off x="5701221" y="2085812"/>
        <a:ext cx="2434231" cy="1286533"/>
      </dsp:txXfrm>
    </dsp:sp>
    <dsp:sp modelId="{E0171B84-84B5-42A0-98A8-0F156F38A0F7}">
      <dsp:nvSpPr>
        <dsp:cNvPr id="0" name=""/>
        <dsp:cNvSpPr/>
      </dsp:nvSpPr>
      <dsp:spPr>
        <a:xfrm rot="2136283">
          <a:off x="5100974" y="4317894"/>
          <a:ext cx="750992" cy="0"/>
        </a:xfrm>
        <a:custGeom>
          <a:avLst/>
          <a:gdLst/>
          <a:ahLst/>
          <a:cxnLst/>
          <a:rect l="0" t="0" r="0" b="0"/>
          <a:pathLst>
            <a:path>
              <a:moveTo>
                <a:pt x="0" y="0"/>
              </a:moveTo>
              <a:lnTo>
                <a:pt x="75099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33F641-3392-4C81-9E8D-2EB9280A111D}">
      <dsp:nvSpPr>
        <dsp:cNvPr id="0" name=""/>
        <dsp:cNvSpPr/>
      </dsp:nvSpPr>
      <dsp:spPr>
        <a:xfrm>
          <a:off x="5468762" y="4536504"/>
          <a:ext cx="2680428" cy="1471072"/>
        </a:xfrm>
        <a:prstGeom prst="roundRect">
          <a:avLst/>
        </a:prstGeom>
        <a:solidFill>
          <a:srgbClr val="33CC33">
            <a:alpha val="7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endParaRPr lang="ar-SY" sz="2800" b="1" kern="1200" dirty="0" smtClean="0">
            <a:solidFill>
              <a:schemeClr val="tx1"/>
            </a:solidFill>
            <a:latin typeface="Arabic Typesetting" pitchFamily="66" charset="-78"/>
            <a:cs typeface="Arabic Typesetting" pitchFamily="66" charset="-78"/>
          </a:endParaRPr>
        </a:p>
        <a:p>
          <a:pPr lvl="0" algn="ctr" defTabSz="1244600" rtl="1">
            <a:lnSpc>
              <a:spcPct val="90000"/>
            </a:lnSpc>
            <a:spcBef>
              <a:spcPct val="0"/>
            </a:spcBef>
            <a:spcAft>
              <a:spcPct val="35000"/>
            </a:spcAft>
          </a:pPr>
          <a:r>
            <a:rPr lang="ar-SY" sz="2800" b="1" kern="1200" dirty="0" smtClean="0">
              <a:solidFill>
                <a:schemeClr val="tx1"/>
              </a:solidFill>
              <a:latin typeface="Arabic Typesetting" pitchFamily="66" charset="-78"/>
              <a:cs typeface="Arabic Typesetting" pitchFamily="66" charset="-78"/>
            </a:rPr>
            <a:t>وضع خطط الرعاية التمريضية المناسبة للوقاية والعلاج بخصوص مشاكل الحمل والولادة</a:t>
          </a:r>
        </a:p>
        <a:p>
          <a:pPr lvl="0" algn="ctr" defTabSz="1244600" rtl="1">
            <a:lnSpc>
              <a:spcPct val="90000"/>
            </a:lnSpc>
            <a:spcBef>
              <a:spcPct val="0"/>
            </a:spcBef>
            <a:spcAft>
              <a:spcPct val="35000"/>
            </a:spcAft>
          </a:pPr>
          <a:endParaRPr lang="ar-SY" sz="2800" b="1" kern="1200" dirty="0">
            <a:latin typeface="Arabic Typesetting" pitchFamily="66" charset="-78"/>
            <a:cs typeface="Arabic Typesetting" pitchFamily="66" charset="-78"/>
          </a:endParaRPr>
        </a:p>
      </dsp:txBody>
      <dsp:txXfrm>
        <a:off x="5540574" y="4608316"/>
        <a:ext cx="2536804" cy="1327448"/>
      </dsp:txXfrm>
    </dsp:sp>
    <dsp:sp modelId="{89E33A27-3B8E-4691-9722-ED90408F16A4}">
      <dsp:nvSpPr>
        <dsp:cNvPr id="0" name=""/>
        <dsp:cNvSpPr/>
      </dsp:nvSpPr>
      <dsp:spPr>
        <a:xfrm rot="8678664">
          <a:off x="2574461" y="4314781"/>
          <a:ext cx="766368" cy="0"/>
        </a:xfrm>
        <a:custGeom>
          <a:avLst/>
          <a:gdLst/>
          <a:ahLst/>
          <a:cxnLst/>
          <a:rect l="0" t="0" r="0" b="0"/>
          <a:pathLst>
            <a:path>
              <a:moveTo>
                <a:pt x="0" y="0"/>
              </a:moveTo>
              <a:lnTo>
                <a:pt x="76636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97EF0F-7638-4E41-9755-81E5CC34DBDF}">
      <dsp:nvSpPr>
        <dsp:cNvPr id="0" name=""/>
        <dsp:cNvSpPr/>
      </dsp:nvSpPr>
      <dsp:spPr>
        <a:xfrm>
          <a:off x="284169" y="4536510"/>
          <a:ext cx="2584648" cy="1516389"/>
        </a:xfrm>
        <a:prstGeom prst="roundRect">
          <a:avLst/>
        </a:prstGeom>
        <a:solidFill>
          <a:srgbClr val="FF7C8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endParaRPr lang="ar-SY" sz="2800" b="1" kern="1200" dirty="0" smtClean="0">
            <a:solidFill>
              <a:schemeClr val="tx1"/>
            </a:solidFill>
            <a:latin typeface="Arabic Typesetting" pitchFamily="66" charset="-78"/>
            <a:cs typeface="Arabic Typesetting" pitchFamily="66" charset="-78"/>
          </a:endParaRPr>
        </a:p>
        <a:p>
          <a:pPr lvl="0" algn="ctr" defTabSz="1244600" rtl="1">
            <a:lnSpc>
              <a:spcPct val="90000"/>
            </a:lnSpc>
            <a:spcBef>
              <a:spcPct val="0"/>
            </a:spcBef>
            <a:spcAft>
              <a:spcPct val="35000"/>
            </a:spcAft>
          </a:pPr>
          <a:r>
            <a:rPr lang="ar-SY" sz="2800" b="1" kern="1200" dirty="0" smtClean="0">
              <a:solidFill>
                <a:schemeClr val="tx1"/>
              </a:solidFill>
              <a:latin typeface="Arabic Typesetting" pitchFamily="66" charset="-78"/>
              <a:cs typeface="Arabic Typesetting" pitchFamily="66" charset="-78"/>
            </a:rPr>
            <a:t>التوعية والتثقيف حول الصحة العامة والجنسية والإنجابية </a:t>
          </a:r>
        </a:p>
        <a:p>
          <a:pPr lvl="0" algn="ctr" defTabSz="1244600" rtl="1">
            <a:lnSpc>
              <a:spcPct val="90000"/>
            </a:lnSpc>
            <a:spcBef>
              <a:spcPct val="0"/>
            </a:spcBef>
            <a:spcAft>
              <a:spcPct val="35000"/>
            </a:spcAft>
          </a:pPr>
          <a:endParaRPr lang="ar-SY" sz="2800" kern="1200" dirty="0">
            <a:latin typeface="Arabic Typesetting" pitchFamily="66" charset="-78"/>
            <a:cs typeface="Arabic Typesetting" pitchFamily="66" charset="-78"/>
          </a:endParaRPr>
        </a:p>
      </dsp:txBody>
      <dsp:txXfrm>
        <a:off x="358193" y="4610534"/>
        <a:ext cx="2436600" cy="1368341"/>
      </dsp:txXfrm>
    </dsp:sp>
    <dsp:sp modelId="{214C933D-A39F-46D0-BA3B-387B7A2FC538}">
      <dsp:nvSpPr>
        <dsp:cNvPr id="0" name=""/>
        <dsp:cNvSpPr/>
      </dsp:nvSpPr>
      <dsp:spPr>
        <a:xfrm rot="11794982">
          <a:off x="2762168" y="3061587"/>
          <a:ext cx="518781" cy="0"/>
        </a:xfrm>
        <a:custGeom>
          <a:avLst/>
          <a:gdLst/>
          <a:ahLst/>
          <a:cxnLst/>
          <a:rect l="0" t="0" r="0" b="0"/>
          <a:pathLst>
            <a:path>
              <a:moveTo>
                <a:pt x="0" y="0"/>
              </a:moveTo>
              <a:lnTo>
                <a:pt x="51878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9A0A98-3CA2-44B3-BEEE-035724895D6E}">
      <dsp:nvSpPr>
        <dsp:cNvPr id="0" name=""/>
        <dsp:cNvSpPr/>
      </dsp:nvSpPr>
      <dsp:spPr>
        <a:xfrm>
          <a:off x="166733" y="1872206"/>
          <a:ext cx="2606224" cy="145459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endParaRPr lang="ar-SY" sz="2800" b="1" kern="1200" dirty="0" smtClean="0">
            <a:solidFill>
              <a:schemeClr val="tx1"/>
            </a:solidFill>
            <a:latin typeface="Arabic Typesetting" pitchFamily="66" charset="-78"/>
            <a:cs typeface="Arabic Typesetting" pitchFamily="66" charset="-78"/>
          </a:endParaRPr>
        </a:p>
        <a:p>
          <a:pPr lvl="0" algn="ctr" defTabSz="1244600" rtl="1">
            <a:lnSpc>
              <a:spcPct val="90000"/>
            </a:lnSpc>
            <a:spcBef>
              <a:spcPct val="0"/>
            </a:spcBef>
            <a:spcAft>
              <a:spcPct val="35000"/>
            </a:spcAft>
          </a:pPr>
          <a:r>
            <a:rPr lang="ar-SY" sz="2800" b="1" kern="1200" dirty="0" smtClean="0">
              <a:solidFill>
                <a:schemeClr val="tx1"/>
              </a:solidFill>
              <a:latin typeface="Arabic Typesetting" pitchFamily="66" charset="-78"/>
              <a:cs typeface="Arabic Typesetting" pitchFamily="66" charset="-78"/>
            </a:rPr>
            <a:t>زيادة الوعي والمعرفة لتجنب حدوث حمل الأمهات الصغيرات</a:t>
          </a:r>
        </a:p>
        <a:p>
          <a:pPr lvl="0" algn="ctr" defTabSz="1244600" rtl="1">
            <a:lnSpc>
              <a:spcPct val="90000"/>
            </a:lnSpc>
            <a:spcBef>
              <a:spcPct val="0"/>
            </a:spcBef>
            <a:spcAft>
              <a:spcPct val="35000"/>
            </a:spcAft>
          </a:pPr>
          <a:endParaRPr lang="ar-SY" sz="2800" b="1" kern="1200" dirty="0">
            <a:solidFill>
              <a:schemeClr val="tx1"/>
            </a:solidFill>
            <a:latin typeface="Arabic Typesetting" pitchFamily="66" charset="-78"/>
            <a:cs typeface="Arabic Typesetting" pitchFamily="66" charset="-78"/>
          </a:endParaRPr>
        </a:p>
      </dsp:txBody>
      <dsp:txXfrm>
        <a:off x="237740" y="1943213"/>
        <a:ext cx="2464210" cy="1312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E2E5E-11DF-44AC-A4FB-C54907F9573E}">
      <dsp:nvSpPr>
        <dsp:cNvPr id="0" name=""/>
        <dsp:cNvSpPr/>
      </dsp:nvSpPr>
      <dsp:spPr>
        <a:xfrm>
          <a:off x="6363444" y="2805403"/>
          <a:ext cx="515551" cy="1214552"/>
        </a:xfrm>
        <a:custGeom>
          <a:avLst/>
          <a:gdLst/>
          <a:ahLst/>
          <a:cxnLst/>
          <a:rect l="0" t="0" r="0" b="0"/>
          <a:pathLst>
            <a:path>
              <a:moveTo>
                <a:pt x="515551" y="0"/>
              </a:moveTo>
              <a:lnTo>
                <a:pt x="257775" y="0"/>
              </a:lnTo>
              <a:lnTo>
                <a:pt x="257775" y="1214552"/>
              </a:lnTo>
              <a:lnTo>
                <a:pt x="0" y="121455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rtl="1">
            <a:lnSpc>
              <a:spcPct val="90000"/>
            </a:lnSpc>
            <a:spcBef>
              <a:spcPct val="0"/>
            </a:spcBef>
            <a:spcAft>
              <a:spcPct val="35000"/>
            </a:spcAft>
          </a:pPr>
          <a:endParaRPr lang="ar-SY" sz="2800" b="0" kern="1200" cap="none" spc="0">
            <a:ln w="11430"/>
            <a:solidFill>
              <a:schemeClr val="tx1"/>
            </a:solidFill>
            <a:effectLst/>
            <a:latin typeface="+mn-lt"/>
            <a:cs typeface="Akhbar MT" pitchFamily="2" charset="-78"/>
          </a:endParaRPr>
        </a:p>
      </dsp:txBody>
      <dsp:txXfrm>
        <a:off x="6588234" y="3379693"/>
        <a:ext cx="65972" cy="65972"/>
      </dsp:txXfrm>
    </dsp:sp>
    <dsp:sp modelId="{34951504-39EA-493F-95AD-56877FB36053}">
      <dsp:nvSpPr>
        <dsp:cNvPr id="0" name=""/>
        <dsp:cNvSpPr/>
      </dsp:nvSpPr>
      <dsp:spPr>
        <a:xfrm>
          <a:off x="6363444" y="2747211"/>
          <a:ext cx="515551" cy="91440"/>
        </a:xfrm>
        <a:custGeom>
          <a:avLst/>
          <a:gdLst/>
          <a:ahLst/>
          <a:cxnLst/>
          <a:rect l="0" t="0" r="0" b="0"/>
          <a:pathLst>
            <a:path>
              <a:moveTo>
                <a:pt x="515551" y="58191"/>
              </a:moveTo>
              <a:lnTo>
                <a:pt x="257775" y="58191"/>
              </a:lnTo>
              <a:lnTo>
                <a:pt x="257775" y="45720"/>
              </a:lnTo>
              <a:lnTo>
                <a:pt x="0" y="4572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rtl="1">
            <a:lnSpc>
              <a:spcPct val="90000"/>
            </a:lnSpc>
            <a:spcBef>
              <a:spcPct val="0"/>
            </a:spcBef>
            <a:spcAft>
              <a:spcPct val="35000"/>
            </a:spcAft>
          </a:pPr>
          <a:endParaRPr lang="ar-SY" sz="2800" b="0" kern="1200" cap="none" spc="0">
            <a:ln w="11430"/>
            <a:solidFill>
              <a:schemeClr val="tx1"/>
            </a:solidFill>
            <a:effectLst/>
            <a:latin typeface="+mn-lt"/>
            <a:cs typeface="Akhbar MT" pitchFamily="2" charset="-78"/>
          </a:endParaRPr>
        </a:p>
      </dsp:txBody>
      <dsp:txXfrm>
        <a:off x="6608328" y="2780039"/>
        <a:ext cx="25785" cy="25785"/>
      </dsp:txXfrm>
    </dsp:sp>
    <dsp:sp modelId="{348E56D5-1055-4625-98AD-9BFB25E80FF5}">
      <dsp:nvSpPr>
        <dsp:cNvPr id="0" name=""/>
        <dsp:cNvSpPr/>
      </dsp:nvSpPr>
      <dsp:spPr>
        <a:xfrm>
          <a:off x="6363444" y="1603189"/>
          <a:ext cx="515551" cy="1202214"/>
        </a:xfrm>
        <a:custGeom>
          <a:avLst/>
          <a:gdLst/>
          <a:ahLst/>
          <a:cxnLst/>
          <a:rect l="0" t="0" r="0" b="0"/>
          <a:pathLst>
            <a:path>
              <a:moveTo>
                <a:pt x="515551" y="1202214"/>
              </a:moveTo>
              <a:lnTo>
                <a:pt x="257775" y="1202214"/>
              </a:lnTo>
              <a:lnTo>
                <a:pt x="257775" y="0"/>
              </a:lnTo>
              <a:lnTo>
                <a:pt x="0"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rtl="1">
            <a:lnSpc>
              <a:spcPct val="90000"/>
            </a:lnSpc>
            <a:spcBef>
              <a:spcPct val="0"/>
            </a:spcBef>
            <a:spcAft>
              <a:spcPct val="35000"/>
            </a:spcAft>
          </a:pPr>
          <a:endParaRPr lang="ar-SY" sz="2800" b="0" kern="1200" cap="none" spc="0">
            <a:ln w="11430"/>
            <a:solidFill>
              <a:schemeClr val="tx1"/>
            </a:solidFill>
            <a:effectLst/>
            <a:latin typeface="+mn-lt"/>
            <a:cs typeface="Akhbar MT" pitchFamily="2" charset="-78"/>
          </a:endParaRPr>
        </a:p>
      </dsp:txBody>
      <dsp:txXfrm>
        <a:off x="6588518" y="2171594"/>
        <a:ext cx="65404" cy="65404"/>
      </dsp:txXfrm>
    </dsp:sp>
    <dsp:sp modelId="{B65C6AC2-FB71-405E-9215-65662570D5A4}">
      <dsp:nvSpPr>
        <dsp:cNvPr id="0" name=""/>
        <dsp:cNvSpPr/>
      </dsp:nvSpPr>
      <dsp:spPr>
        <a:xfrm rot="5400000">
          <a:off x="6321100" y="1926057"/>
          <a:ext cx="2874484" cy="1758692"/>
        </a:xfrm>
        <a:prstGeom prst="downArrowCallou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1">
          <a:scrgbClr r="0" g="0" b="0"/>
        </a:effectRef>
        <a:fontRef idx="minor">
          <a:schemeClr val="lt1"/>
        </a:fontRef>
      </dsp:style>
      <dsp:txBody>
        <a:bodyPr spcFirstLastPara="0" vert="vert270" wrap="square" lIns="27940" tIns="27940" rIns="27940" bIns="27940" numCol="1" spcCol="1270" anchor="ctr" anchorCtr="0">
          <a:noAutofit/>
        </a:bodyPr>
        <a:lstStyle/>
        <a:p>
          <a:pPr lvl="0" algn="ctr" defTabSz="1955800" rtl="1">
            <a:lnSpc>
              <a:spcPct val="90000"/>
            </a:lnSpc>
            <a:spcBef>
              <a:spcPct val="0"/>
            </a:spcBef>
            <a:spcAft>
              <a:spcPct val="35000"/>
            </a:spcAft>
          </a:pPr>
          <a:r>
            <a:rPr lang="ar-SY" sz="4400" b="1" kern="1200" cap="none" spc="0" dirty="0" smtClean="0">
              <a:ln w="11430"/>
              <a:solidFill>
                <a:srgbClr val="FFFF00"/>
              </a:solidFill>
              <a:effectLst>
                <a:outerShdw blurRad="38100" dist="38100" dir="2700000" algn="tl">
                  <a:srgbClr val="000000">
                    <a:alpha val="43137"/>
                  </a:srgbClr>
                </a:outerShdw>
              </a:effectLst>
              <a:latin typeface="+mn-lt"/>
              <a:ea typeface="Times New Roman" pitchFamily="18" charset="0"/>
              <a:cs typeface="Akhbar MT" pitchFamily="2" charset="-78"/>
            </a:rPr>
            <a:t>نظراً لـ</a:t>
          </a:r>
          <a:endParaRPr lang="ar-SY" sz="4400" b="1" kern="1200" cap="none" spc="0" dirty="0">
            <a:ln w="11430"/>
            <a:solidFill>
              <a:srgbClr val="FFFF00"/>
            </a:solidFill>
            <a:effectLst>
              <a:outerShdw blurRad="38100" dist="38100" dir="2700000" algn="tl">
                <a:srgbClr val="000000">
                  <a:alpha val="43137"/>
                </a:srgbClr>
              </a:outerShdw>
            </a:effectLst>
            <a:latin typeface="+mn-lt"/>
            <a:ea typeface="Times New Roman" pitchFamily="18" charset="0"/>
            <a:cs typeface="Akhbar MT" pitchFamily="2" charset="-78"/>
          </a:endParaRPr>
        </a:p>
      </dsp:txBody>
      <dsp:txXfrm>
        <a:off x="6629074" y="2234031"/>
        <a:ext cx="2874484" cy="1142745"/>
      </dsp:txXfrm>
    </dsp:sp>
    <dsp:sp modelId="{A05C8000-BD98-4638-BCB1-8341AB426CAB}">
      <dsp:nvSpPr>
        <dsp:cNvPr id="0" name=""/>
        <dsp:cNvSpPr/>
      </dsp:nvSpPr>
      <dsp:spPr>
        <a:xfrm>
          <a:off x="6" y="1224137"/>
          <a:ext cx="6363437" cy="758103"/>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chilly" dir="t">
            <a:rot lat="0" lon="0" rev="18480000"/>
          </a:lightRig>
        </a:scene3d>
        <a:sp3d prstMaterial="clear">
          <a:bevelT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Y" sz="2800" b="1" kern="1200" dirty="0" smtClean="0">
              <a:solidFill>
                <a:srgbClr val="000000"/>
              </a:solidFill>
              <a:latin typeface="Arabic Typesetting" pitchFamily="66" charset="-78"/>
              <a:cs typeface="Arabic Typesetting" pitchFamily="66" charset="-78"/>
            </a:rPr>
            <a:t>الحاجة لمعلومات عن مضاعفات الحمل والولادة عند الأمهات الصغيرات</a:t>
          </a:r>
          <a:endParaRPr lang="ar-SY" sz="2800" b="0" kern="1200" cap="none" spc="0" dirty="0" smtClean="0">
            <a:ln w="11430"/>
            <a:solidFill>
              <a:schemeClr val="tx1"/>
            </a:solidFill>
            <a:effectLst/>
            <a:latin typeface="+mn-lt"/>
            <a:cs typeface="Akhbar MT" pitchFamily="2" charset="-78"/>
          </a:endParaRPr>
        </a:p>
      </dsp:txBody>
      <dsp:txXfrm>
        <a:off x="6" y="1224137"/>
        <a:ext cx="6363437" cy="758103"/>
      </dsp:txXfrm>
    </dsp:sp>
    <dsp:sp modelId="{2E7552A1-40CF-4040-9522-BD1872EE1170}">
      <dsp:nvSpPr>
        <dsp:cNvPr id="0" name=""/>
        <dsp:cNvSpPr/>
      </dsp:nvSpPr>
      <dsp:spPr>
        <a:xfrm>
          <a:off x="6" y="2232246"/>
          <a:ext cx="6363437" cy="1121370"/>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chilly" dir="t">
            <a:rot lat="0" lon="0" rev="18480000"/>
          </a:lightRig>
        </a:scene3d>
        <a:sp3d prstMaterial="clear">
          <a:bevelT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Y" sz="2800" b="1" kern="1200" dirty="0" smtClean="0">
              <a:solidFill>
                <a:srgbClr val="000000"/>
              </a:solidFill>
              <a:latin typeface="Arabic Typesetting" pitchFamily="66" charset="-78"/>
              <a:cs typeface="Arabic Typesetting" pitchFamily="66" charset="-78"/>
            </a:rPr>
            <a:t>الحاجة لقاعدة بيانات يمكن الاستناد عليها عند إجراء المزيد من الأبحاث المتعلقة بهذا البحث وعند تصميم البرامج التثقيفية للسيدات حول مخاطر الحمل في سن صغيرة</a:t>
          </a:r>
          <a:endParaRPr lang="ar-SY" sz="2800" b="0" kern="1200" cap="none" spc="0" dirty="0" smtClean="0">
            <a:ln w="11430"/>
            <a:solidFill>
              <a:schemeClr val="tx1"/>
            </a:solidFill>
            <a:effectLst/>
            <a:latin typeface="+mn-lt"/>
            <a:cs typeface="Akhbar MT" pitchFamily="2" charset="-78"/>
          </a:endParaRPr>
        </a:p>
      </dsp:txBody>
      <dsp:txXfrm>
        <a:off x="6" y="2232246"/>
        <a:ext cx="6363437" cy="1121370"/>
      </dsp:txXfrm>
    </dsp:sp>
    <dsp:sp modelId="{07AB2FB2-78C1-4E7C-8140-4F2CC8250BA5}">
      <dsp:nvSpPr>
        <dsp:cNvPr id="0" name=""/>
        <dsp:cNvSpPr/>
      </dsp:nvSpPr>
      <dsp:spPr>
        <a:xfrm>
          <a:off x="6" y="3672406"/>
          <a:ext cx="6363437" cy="69509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chilly" dir="t">
            <a:rot lat="0" lon="0" rev="18480000"/>
          </a:lightRig>
        </a:scene3d>
        <a:sp3d prstMaterial="clear">
          <a:bevelT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endParaRPr lang="ar-SY" sz="2800" b="1" kern="1200" dirty="0" smtClean="0">
            <a:solidFill>
              <a:srgbClr val="000000"/>
            </a:solidFill>
            <a:latin typeface="Arabic Typesetting" pitchFamily="66" charset="-78"/>
            <a:cs typeface="Arabic Typesetting" pitchFamily="66" charset="-78"/>
          </a:endParaRPr>
        </a:p>
        <a:p>
          <a:pPr lvl="0" algn="ctr" defTabSz="1244600" rtl="1">
            <a:lnSpc>
              <a:spcPct val="90000"/>
            </a:lnSpc>
            <a:spcBef>
              <a:spcPct val="0"/>
            </a:spcBef>
            <a:spcAft>
              <a:spcPct val="35000"/>
            </a:spcAft>
          </a:pPr>
          <a:r>
            <a:rPr lang="ar-SY" sz="2800" b="1" kern="1200" dirty="0" smtClean="0">
              <a:solidFill>
                <a:srgbClr val="000000"/>
              </a:solidFill>
              <a:latin typeface="Arabic Typesetting" pitchFamily="66" charset="-78"/>
              <a:cs typeface="Arabic Typesetting" pitchFamily="66" charset="-78"/>
            </a:rPr>
            <a:t>قلة الدراسات العربية المنشورة حول هذا الموضوع</a:t>
          </a:r>
        </a:p>
        <a:p>
          <a:pPr lvl="0" algn="ctr" defTabSz="1244600" rtl="1">
            <a:lnSpc>
              <a:spcPct val="90000"/>
            </a:lnSpc>
            <a:spcBef>
              <a:spcPct val="0"/>
            </a:spcBef>
            <a:spcAft>
              <a:spcPct val="35000"/>
            </a:spcAft>
          </a:pPr>
          <a:endParaRPr lang="ar-SY" sz="2800" b="0" kern="1200" cap="none" spc="0" dirty="0">
            <a:ln w="11430"/>
            <a:solidFill>
              <a:schemeClr val="tx1"/>
            </a:solidFill>
            <a:effectLst/>
            <a:latin typeface="+mn-lt"/>
            <a:cs typeface="Akhbar MT" pitchFamily="2" charset="-78"/>
          </a:endParaRPr>
        </a:p>
      </dsp:txBody>
      <dsp:txXfrm>
        <a:off x="6" y="3672406"/>
        <a:ext cx="6363437" cy="6950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E2E5E-11DF-44AC-A4FB-C54907F9573E}">
      <dsp:nvSpPr>
        <dsp:cNvPr id="0" name=""/>
        <dsp:cNvSpPr/>
      </dsp:nvSpPr>
      <dsp:spPr>
        <a:xfrm>
          <a:off x="5627138" y="3072566"/>
          <a:ext cx="457039" cy="2032614"/>
        </a:xfrm>
        <a:custGeom>
          <a:avLst/>
          <a:gdLst/>
          <a:ahLst/>
          <a:cxnLst/>
          <a:rect l="0" t="0" r="0" b="0"/>
          <a:pathLst>
            <a:path>
              <a:moveTo>
                <a:pt x="457039" y="0"/>
              </a:moveTo>
              <a:lnTo>
                <a:pt x="228519" y="0"/>
              </a:lnTo>
              <a:lnTo>
                <a:pt x="228519" y="2032614"/>
              </a:lnTo>
              <a:lnTo>
                <a:pt x="0" y="203261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rtl="1">
            <a:lnSpc>
              <a:spcPct val="90000"/>
            </a:lnSpc>
            <a:spcBef>
              <a:spcPct val="0"/>
            </a:spcBef>
            <a:spcAft>
              <a:spcPct val="35000"/>
            </a:spcAft>
          </a:pPr>
          <a:endParaRPr lang="ar-SY" sz="2800" b="0" kern="1200" cap="none" spc="0">
            <a:ln w="11430"/>
            <a:solidFill>
              <a:schemeClr val="tx1"/>
            </a:solidFill>
            <a:effectLst/>
            <a:latin typeface="+mn-lt"/>
            <a:cs typeface="Akhbar MT" pitchFamily="2" charset="-78"/>
          </a:endParaRPr>
        </a:p>
      </dsp:txBody>
      <dsp:txXfrm>
        <a:off x="5803574" y="4036789"/>
        <a:ext cx="104168" cy="104168"/>
      </dsp:txXfrm>
    </dsp:sp>
    <dsp:sp modelId="{34951504-39EA-493F-95AD-56877FB36053}">
      <dsp:nvSpPr>
        <dsp:cNvPr id="0" name=""/>
        <dsp:cNvSpPr/>
      </dsp:nvSpPr>
      <dsp:spPr>
        <a:xfrm>
          <a:off x="5636223" y="3026846"/>
          <a:ext cx="447954" cy="91440"/>
        </a:xfrm>
        <a:custGeom>
          <a:avLst/>
          <a:gdLst/>
          <a:ahLst/>
          <a:cxnLst/>
          <a:rect l="0" t="0" r="0" b="0"/>
          <a:pathLst>
            <a:path>
              <a:moveTo>
                <a:pt x="447954" y="45720"/>
              </a:moveTo>
              <a:lnTo>
                <a:pt x="223977" y="45720"/>
              </a:lnTo>
              <a:lnTo>
                <a:pt x="223977" y="77784"/>
              </a:lnTo>
              <a:lnTo>
                <a:pt x="0" y="7778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rtl="1">
            <a:lnSpc>
              <a:spcPct val="90000"/>
            </a:lnSpc>
            <a:spcBef>
              <a:spcPct val="0"/>
            </a:spcBef>
            <a:spcAft>
              <a:spcPct val="35000"/>
            </a:spcAft>
          </a:pPr>
          <a:endParaRPr lang="ar-SY" sz="2800" b="0" kern="1200" cap="none" spc="0">
            <a:ln w="11430"/>
            <a:solidFill>
              <a:schemeClr val="tx1"/>
            </a:solidFill>
            <a:effectLst/>
            <a:latin typeface="+mn-lt"/>
            <a:cs typeface="Akhbar MT" pitchFamily="2" charset="-78"/>
          </a:endParaRPr>
        </a:p>
      </dsp:txBody>
      <dsp:txXfrm>
        <a:off x="5848973" y="3061338"/>
        <a:ext cx="22455" cy="22455"/>
      </dsp:txXfrm>
    </dsp:sp>
    <dsp:sp modelId="{348E56D5-1055-4625-98AD-9BFB25E80FF5}">
      <dsp:nvSpPr>
        <dsp:cNvPr id="0" name=""/>
        <dsp:cNvSpPr/>
      </dsp:nvSpPr>
      <dsp:spPr>
        <a:xfrm>
          <a:off x="5627138" y="1277162"/>
          <a:ext cx="457039" cy="1795404"/>
        </a:xfrm>
        <a:custGeom>
          <a:avLst/>
          <a:gdLst/>
          <a:ahLst/>
          <a:cxnLst/>
          <a:rect l="0" t="0" r="0" b="0"/>
          <a:pathLst>
            <a:path>
              <a:moveTo>
                <a:pt x="457039" y="1795404"/>
              </a:moveTo>
              <a:lnTo>
                <a:pt x="228519" y="1795404"/>
              </a:lnTo>
              <a:lnTo>
                <a:pt x="228519" y="0"/>
              </a:lnTo>
              <a:lnTo>
                <a:pt x="0"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rtl="1">
            <a:lnSpc>
              <a:spcPct val="90000"/>
            </a:lnSpc>
            <a:spcBef>
              <a:spcPct val="0"/>
            </a:spcBef>
            <a:spcAft>
              <a:spcPct val="35000"/>
            </a:spcAft>
          </a:pPr>
          <a:endParaRPr lang="ar-SY" sz="2800" b="0" kern="1200" cap="none" spc="0">
            <a:ln w="11430"/>
            <a:solidFill>
              <a:schemeClr val="tx1"/>
            </a:solidFill>
            <a:effectLst/>
            <a:latin typeface="+mn-lt"/>
            <a:cs typeface="Akhbar MT" pitchFamily="2" charset="-78"/>
          </a:endParaRPr>
        </a:p>
      </dsp:txBody>
      <dsp:txXfrm>
        <a:off x="5809341" y="2128547"/>
        <a:ext cx="92633" cy="92633"/>
      </dsp:txXfrm>
    </dsp:sp>
    <dsp:sp modelId="{B65C6AC2-FB71-405E-9215-65662570D5A4}">
      <dsp:nvSpPr>
        <dsp:cNvPr id="0" name=""/>
        <dsp:cNvSpPr/>
      </dsp:nvSpPr>
      <dsp:spPr>
        <a:xfrm rot="5400000">
          <a:off x="5693733" y="1795811"/>
          <a:ext cx="3334399" cy="2553510"/>
        </a:xfrm>
        <a:prstGeom prst="downArrowCallou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1">
          <a:scrgbClr r="0" g="0" b="0"/>
        </a:effectRef>
        <a:fontRef idx="minor">
          <a:schemeClr val="lt1"/>
        </a:fontRef>
      </dsp:style>
      <dsp:txBody>
        <a:bodyPr spcFirstLastPara="0" vert="vert270" wrap="square" lIns="27940" tIns="27940" rIns="27940" bIns="27940" numCol="1" spcCol="1270" anchor="ctr" anchorCtr="0">
          <a:noAutofit/>
        </a:bodyPr>
        <a:lstStyle/>
        <a:p>
          <a:pPr lvl="0" algn="ctr" defTabSz="1955800" rtl="1">
            <a:lnSpc>
              <a:spcPct val="90000"/>
            </a:lnSpc>
            <a:spcBef>
              <a:spcPct val="0"/>
            </a:spcBef>
            <a:spcAft>
              <a:spcPct val="35000"/>
            </a:spcAft>
          </a:pPr>
          <a:r>
            <a:rPr lang="ar-SY" sz="4400" b="1" kern="1200" cap="none" spc="0" dirty="0" smtClean="0">
              <a:ln w="11430"/>
              <a:solidFill>
                <a:srgbClr val="FFFF00"/>
              </a:solidFill>
              <a:effectLst>
                <a:outerShdw blurRad="38100" dist="38100" dir="2700000" algn="tl">
                  <a:srgbClr val="000000">
                    <a:alpha val="43137"/>
                  </a:srgbClr>
                </a:outerShdw>
              </a:effectLst>
              <a:latin typeface="+mn-lt"/>
              <a:ea typeface="Times New Roman" pitchFamily="18" charset="0"/>
              <a:cs typeface="Akhbar MT" pitchFamily="2" charset="-78"/>
            </a:rPr>
            <a:t>التعاريف الإجرائية</a:t>
          </a:r>
          <a:endParaRPr lang="ar-SY" sz="4400" b="1" kern="1200" cap="none" spc="0" dirty="0">
            <a:ln w="11430"/>
            <a:solidFill>
              <a:srgbClr val="FFFF00"/>
            </a:solidFill>
            <a:effectLst>
              <a:outerShdw blurRad="38100" dist="38100" dir="2700000" algn="tl">
                <a:srgbClr val="000000">
                  <a:alpha val="43137"/>
                </a:srgbClr>
              </a:outerShdw>
            </a:effectLst>
            <a:latin typeface="+mn-lt"/>
            <a:ea typeface="Times New Roman" pitchFamily="18" charset="0"/>
            <a:cs typeface="Akhbar MT" pitchFamily="2" charset="-78"/>
          </a:endParaRPr>
        </a:p>
      </dsp:txBody>
      <dsp:txXfrm>
        <a:off x="6140891" y="2242969"/>
        <a:ext cx="3334399" cy="1659194"/>
      </dsp:txXfrm>
    </dsp:sp>
    <dsp:sp modelId="{A05C8000-BD98-4638-BCB1-8341AB426CAB}">
      <dsp:nvSpPr>
        <dsp:cNvPr id="0" name=""/>
        <dsp:cNvSpPr/>
      </dsp:nvSpPr>
      <dsp:spPr>
        <a:xfrm>
          <a:off x="6" y="576064"/>
          <a:ext cx="5627132" cy="1402196"/>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chilly" dir="t">
            <a:rot lat="0" lon="0" rev="18480000"/>
          </a:lightRig>
        </a:scene3d>
        <a:sp3d prstMaterial="clear">
          <a:bevelT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Y" sz="3600" b="1" kern="1200" dirty="0" smtClean="0">
              <a:solidFill>
                <a:srgbClr val="C00000"/>
              </a:solidFill>
              <a:latin typeface="Arabic Typesetting" pitchFamily="66" charset="-78"/>
              <a:cs typeface="Arabic Typesetting" pitchFamily="66" charset="-78"/>
            </a:rPr>
            <a:t>الأمهات الصغيرات: </a:t>
          </a:r>
          <a:r>
            <a:rPr lang="ar-SY" sz="3200" b="1" kern="1200" dirty="0" smtClean="0">
              <a:solidFill>
                <a:srgbClr val="000000"/>
              </a:solidFill>
              <a:latin typeface="Arabic Typesetting" pitchFamily="66" charset="-78"/>
              <a:cs typeface="Arabic Typesetting" pitchFamily="66" charset="-78"/>
            </a:rPr>
            <a:t>هن السيدات اللواتي تتراوح أعمارهن بين (13 - 19) سنة.</a:t>
          </a:r>
          <a:endParaRPr lang="ar-SY" sz="3200" b="1" kern="1200" cap="none" spc="0" dirty="0" smtClean="0">
            <a:ln w="11430"/>
            <a:solidFill>
              <a:schemeClr val="tx1"/>
            </a:solidFill>
            <a:effectLst/>
            <a:latin typeface="+mn-lt"/>
            <a:cs typeface="Akhbar MT" pitchFamily="2" charset="-78"/>
          </a:endParaRPr>
        </a:p>
      </dsp:txBody>
      <dsp:txXfrm>
        <a:off x="6" y="576064"/>
        <a:ext cx="5627132" cy="1402196"/>
      </dsp:txXfrm>
    </dsp:sp>
    <dsp:sp modelId="{2E7552A1-40CF-4040-9522-BD1872EE1170}">
      <dsp:nvSpPr>
        <dsp:cNvPr id="0" name=""/>
        <dsp:cNvSpPr/>
      </dsp:nvSpPr>
      <dsp:spPr>
        <a:xfrm>
          <a:off x="9091" y="2330709"/>
          <a:ext cx="5627132" cy="154784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chilly" dir="t">
            <a:rot lat="0" lon="0" rev="18480000"/>
          </a:lightRig>
        </a:scene3d>
        <a:sp3d prstMaterial="clear">
          <a:bevelT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Y" sz="3600" b="1" kern="1200" cap="none" spc="0" dirty="0" smtClean="0">
              <a:ln w="11430"/>
              <a:solidFill>
                <a:srgbClr val="C00000"/>
              </a:solidFill>
              <a:effectLst/>
              <a:latin typeface="Arabic Typesetting" pitchFamily="66" charset="-78"/>
              <a:cs typeface="Arabic Typesetting" pitchFamily="66" charset="-78"/>
            </a:rPr>
            <a:t>الأمهات الكبيرات : </a:t>
          </a:r>
          <a:r>
            <a:rPr lang="ar-SY" sz="3200" b="1" kern="1200" cap="none" spc="0" dirty="0" smtClean="0">
              <a:ln w="11430"/>
              <a:solidFill>
                <a:schemeClr val="tx1"/>
              </a:solidFill>
              <a:effectLst/>
              <a:latin typeface="Arabic Typesetting" pitchFamily="66" charset="-78"/>
              <a:cs typeface="Arabic Typesetting" pitchFamily="66" charset="-78"/>
            </a:rPr>
            <a:t>هن السيدات اللواتي تتراوح أعمارهن بين </a:t>
          </a:r>
          <a:r>
            <a:rPr lang="ar-SY" sz="3200" b="1" kern="1200" cap="none" spc="0" smtClean="0">
              <a:ln w="11430"/>
              <a:solidFill>
                <a:schemeClr val="tx1"/>
              </a:solidFill>
              <a:effectLst/>
              <a:latin typeface="Arabic Typesetting" pitchFamily="66" charset="-78"/>
              <a:cs typeface="Arabic Typesetting" pitchFamily="66" charset="-78"/>
            </a:rPr>
            <a:t>(20 - 30</a:t>
          </a:r>
          <a:r>
            <a:rPr lang="ar-SY" sz="3200" b="1" kern="1200" cap="none" spc="0" dirty="0" smtClean="0">
              <a:ln w="11430"/>
              <a:solidFill>
                <a:schemeClr val="tx1"/>
              </a:solidFill>
              <a:effectLst/>
              <a:latin typeface="Arabic Typesetting" pitchFamily="66" charset="-78"/>
              <a:cs typeface="Arabic Typesetting" pitchFamily="66" charset="-78"/>
            </a:rPr>
            <a:t>) سنة.</a:t>
          </a:r>
        </a:p>
      </dsp:txBody>
      <dsp:txXfrm>
        <a:off x="9091" y="2330709"/>
        <a:ext cx="5627132" cy="1547844"/>
      </dsp:txXfrm>
    </dsp:sp>
    <dsp:sp modelId="{07AB2FB2-78C1-4E7C-8140-4F2CC8250BA5}">
      <dsp:nvSpPr>
        <dsp:cNvPr id="0" name=""/>
        <dsp:cNvSpPr/>
      </dsp:nvSpPr>
      <dsp:spPr>
        <a:xfrm>
          <a:off x="6" y="4320481"/>
          <a:ext cx="5627132" cy="156939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chilly" dir="t">
            <a:rot lat="0" lon="0" rev="18480000"/>
          </a:lightRig>
        </a:scene3d>
        <a:sp3d prstMaterial="clear">
          <a:bevelT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Y" sz="3600" b="1" kern="1200" cap="none" spc="0" dirty="0" smtClean="0">
              <a:ln w="11430"/>
              <a:solidFill>
                <a:srgbClr val="C00000"/>
              </a:solidFill>
              <a:effectLst/>
              <a:latin typeface="Arabic Typesetting" pitchFamily="66" charset="-78"/>
              <a:cs typeface="Arabic Typesetting" pitchFamily="66" charset="-78"/>
            </a:rPr>
            <a:t>الحالة الصحية : </a:t>
          </a:r>
          <a:r>
            <a:rPr lang="ar-SY" sz="3200" b="1" kern="1200" cap="none" spc="0" dirty="0" smtClean="0">
              <a:ln w="11430"/>
              <a:solidFill>
                <a:schemeClr val="tx1"/>
              </a:solidFill>
              <a:effectLst/>
              <a:latin typeface="Arabic Typesetting" pitchFamily="66" charset="-78"/>
              <a:cs typeface="Arabic Typesetting" pitchFamily="66" charset="-78"/>
            </a:rPr>
            <a:t>تتضمن حالة السلامة الجسدية عند الأمهات.</a:t>
          </a:r>
          <a:endParaRPr lang="ar-SY" sz="3200" b="1" kern="1200" cap="none" spc="0" dirty="0">
            <a:ln w="11430"/>
            <a:solidFill>
              <a:schemeClr val="tx1"/>
            </a:solidFill>
            <a:effectLst/>
            <a:latin typeface="Arabic Typesetting" pitchFamily="66" charset="-78"/>
            <a:cs typeface="Arabic Typesetting" pitchFamily="66" charset="-78"/>
          </a:endParaRPr>
        </a:p>
      </dsp:txBody>
      <dsp:txXfrm>
        <a:off x="6" y="4320481"/>
        <a:ext cx="5627132" cy="1569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7FF02-B5B7-4E8C-A2B8-C66518FF7960}">
      <dsp:nvSpPr>
        <dsp:cNvPr id="0" name=""/>
        <dsp:cNvSpPr/>
      </dsp:nvSpPr>
      <dsp:spPr>
        <a:xfrm>
          <a:off x="3939" y="280107"/>
          <a:ext cx="3444849" cy="3444849"/>
        </a:xfrm>
        <a:prstGeom prst="ellipse">
          <a:avLst/>
        </a:prstGeom>
        <a:solidFill>
          <a:srgbClr val="4BACC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r>
            <a:rPr lang="ar-SY" sz="6500" b="1" kern="1200" dirty="0" smtClean="0">
              <a:solidFill>
                <a:schemeClr val="tx1"/>
              </a:solidFill>
              <a:latin typeface="Calibri" pitchFamily="34" charset="0"/>
              <a:cs typeface="Calibri" pitchFamily="34" charset="0"/>
            </a:rPr>
            <a:t>أداة الدراسة</a:t>
          </a:r>
        </a:p>
      </dsp:txBody>
      <dsp:txXfrm>
        <a:off x="508425" y="784593"/>
        <a:ext cx="2435877" cy="2435877"/>
      </dsp:txXfrm>
    </dsp:sp>
    <dsp:sp modelId="{67CA9452-E370-4CF5-A244-4F3A89126EDB}">
      <dsp:nvSpPr>
        <dsp:cNvPr id="0" name=""/>
        <dsp:cNvSpPr/>
      </dsp:nvSpPr>
      <dsp:spPr>
        <a:xfrm rot="27374">
          <a:off x="3984370" y="1426364"/>
          <a:ext cx="1097642" cy="1281484"/>
        </a:xfrm>
        <a:prstGeom prst="rightArrow">
          <a:avLst>
            <a:gd name="adj1" fmla="val 60000"/>
            <a:gd name="adj2" fmla="val 50000"/>
          </a:avLst>
        </a:prstGeom>
        <a:solidFill>
          <a:srgbClr val="FF99CC"/>
        </a:solidFill>
        <a:ln>
          <a:noFill/>
        </a:ln>
        <a:effectLst>
          <a:glow rad="228600">
            <a:srgbClr val="00B0F0">
              <a:alpha val="40000"/>
            </a:srgbClr>
          </a:glow>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rtl="1">
            <a:lnSpc>
              <a:spcPct val="90000"/>
            </a:lnSpc>
            <a:spcBef>
              <a:spcPct val="0"/>
            </a:spcBef>
            <a:spcAft>
              <a:spcPct val="35000"/>
            </a:spcAft>
          </a:pPr>
          <a:endParaRPr lang="ar-SA" sz="5500" kern="1200"/>
        </a:p>
      </dsp:txBody>
      <dsp:txXfrm>
        <a:off x="3984375" y="1681350"/>
        <a:ext cx="768349" cy="768890"/>
      </dsp:txXfrm>
    </dsp:sp>
    <dsp:sp modelId="{040B56EA-B473-4034-AC62-92AAD3EFCE37}">
      <dsp:nvSpPr>
        <dsp:cNvPr id="0" name=""/>
        <dsp:cNvSpPr/>
      </dsp:nvSpPr>
      <dsp:spPr>
        <a:xfrm>
          <a:off x="5519638" y="324029"/>
          <a:ext cx="3444849" cy="3444849"/>
        </a:xfrm>
        <a:prstGeom prst="ellipse">
          <a:avLst/>
        </a:prstGeom>
        <a:solidFill>
          <a:srgbClr val="47DC57">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rtl="1">
            <a:lnSpc>
              <a:spcPct val="90000"/>
            </a:lnSpc>
            <a:spcBef>
              <a:spcPct val="0"/>
            </a:spcBef>
            <a:spcAft>
              <a:spcPct val="35000"/>
            </a:spcAft>
          </a:pPr>
          <a:r>
            <a:rPr lang="ar-SY" sz="4400" b="1" kern="1200" dirty="0" smtClean="0">
              <a:solidFill>
                <a:schemeClr val="tx1"/>
              </a:solidFill>
              <a:latin typeface="Calibri" pitchFamily="34" charset="0"/>
              <a:cs typeface="Calibri" pitchFamily="34" charset="0"/>
            </a:rPr>
            <a:t>استمارة استبيان تم تطويرها من قبل الباحثة </a:t>
          </a:r>
          <a:endParaRPr lang="ar-SA" sz="4400" b="1" kern="1200" dirty="0">
            <a:solidFill>
              <a:schemeClr val="tx2">
                <a:lumMod val="50000"/>
              </a:schemeClr>
            </a:solidFill>
            <a:latin typeface="Calibri" pitchFamily="34" charset="0"/>
            <a:cs typeface="Calibri" pitchFamily="34" charset="0"/>
          </a:endParaRPr>
        </a:p>
      </dsp:txBody>
      <dsp:txXfrm>
        <a:off x="6024124" y="828515"/>
        <a:ext cx="2435877" cy="24358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91FD3-786E-430A-910B-9CCDA1F3FC4F}">
      <dsp:nvSpPr>
        <dsp:cNvPr id="0" name=""/>
        <dsp:cNvSpPr/>
      </dsp:nvSpPr>
      <dsp:spPr>
        <a:xfrm rot="5400000">
          <a:off x="406206" y="1278501"/>
          <a:ext cx="1219430" cy="2029104"/>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B4F55-9466-4262-8CA4-07A8A0843A76}">
      <dsp:nvSpPr>
        <dsp:cNvPr id="0" name=""/>
        <dsp:cNvSpPr/>
      </dsp:nvSpPr>
      <dsp:spPr>
        <a:xfrm>
          <a:off x="216026" y="1967254"/>
          <a:ext cx="1831886" cy="160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Y" sz="2800" b="1" kern="1200" dirty="0" smtClean="0">
              <a:latin typeface="Calibri" pitchFamily="34" charset="0"/>
              <a:cs typeface="Calibri" pitchFamily="34" charset="0"/>
            </a:rPr>
            <a:t>تقييم </a:t>
          </a:r>
          <a:r>
            <a:rPr lang="ar-SY" sz="2800" b="1" kern="1200" dirty="0" err="1" smtClean="0">
              <a:latin typeface="Calibri" pitchFamily="34" charset="0"/>
              <a:cs typeface="Calibri" pitchFamily="34" charset="0"/>
            </a:rPr>
            <a:t>الإمراضية</a:t>
          </a:r>
          <a:endParaRPr lang="ar-SY" sz="2800" b="1" kern="1200" dirty="0">
            <a:latin typeface="Calibri" pitchFamily="34" charset="0"/>
            <a:cs typeface="Calibri" pitchFamily="34" charset="0"/>
          </a:endParaRPr>
        </a:p>
      </dsp:txBody>
      <dsp:txXfrm>
        <a:off x="216026" y="1967254"/>
        <a:ext cx="1831886" cy="1605756"/>
      </dsp:txXfrm>
    </dsp:sp>
    <dsp:sp modelId="{FA661036-D3B9-42BE-8F62-47EC98B65685}">
      <dsp:nvSpPr>
        <dsp:cNvPr id="0" name=""/>
        <dsp:cNvSpPr/>
      </dsp:nvSpPr>
      <dsp:spPr>
        <a:xfrm>
          <a:off x="1688901" y="1129116"/>
          <a:ext cx="345639" cy="345639"/>
        </a:xfrm>
        <a:prstGeom prst="triangle">
          <a:avLst>
            <a:gd name="adj" fmla="val 10000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FD041-CFEC-4CD7-B540-BBA0F78DB37E}">
      <dsp:nvSpPr>
        <dsp:cNvPr id="0" name=""/>
        <dsp:cNvSpPr/>
      </dsp:nvSpPr>
      <dsp:spPr>
        <a:xfrm rot="5400000">
          <a:off x="2648794" y="723570"/>
          <a:ext cx="1219430" cy="2029104"/>
        </a:xfrm>
        <a:prstGeom prst="corner">
          <a:avLst>
            <a:gd name="adj1" fmla="val 16120"/>
            <a:gd name="adj2" fmla="val 1611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1D017-A2BA-4697-AC3F-F45458FEC2E1}">
      <dsp:nvSpPr>
        <dsp:cNvPr id="0" name=""/>
        <dsp:cNvSpPr/>
      </dsp:nvSpPr>
      <dsp:spPr>
        <a:xfrm>
          <a:off x="2448263" y="1368149"/>
          <a:ext cx="1831886" cy="160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Y" sz="2800" b="1" kern="1200" dirty="0" smtClean="0">
              <a:latin typeface="Calibri" pitchFamily="34" charset="0"/>
              <a:cs typeface="Calibri" pitchFamily="34" charset="0"/>
            </a:rPr>
            <a:t>تقييم الحالة الصحية</a:t>
          </a:r>
          <a:endParaRPr lang="ar-SY" sz="2800" b="1" kern="1200" dirty="0">
            <a:latin typeface="Calibri" pitchFamily="34" charset="0"/>
            <a:cs typeface="Calibri" pitchFamily="34" charset="0"/>
          </a:endParaRPr>
        </a:p>
      </dsp:txBody>
      <dsp:txXfrm>
        <a:off x="2448263" y="1368149"/>
        <a:ext cx="1831886" cy="1605756"/>
      </dsp:txXfrm>
    </dsp:sp>
    <dsp:sp modelId="{6E7F431D-23D7-4C23-BB87-A4DFB5D20445}">
      <dsp:nvSpPr>
        <dsp:cNvPr id="0" name=""/>
        <dsp:cNvSpPr/>
      </dsp:nvSpPr>
      <dsp:spPr>
        <a:xfrm>
          <a:off x="3931488" y="574185"/>
          <a:ext cx="345639" cy="345639"/>
        </a:xfrm>
        <a:prstGeom prst="triangle">
          <a:avLst>
            <a:gd name="adj" fmla="val 10000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722BB-3FD5-4841-AD89-A8BFB34B39C1}">
      <dsp:nvSpPr>
        <dsp:cNvPr id="0" name=""/>
        <dsp:cNvSpPr/>
      </dsp:nvSpPr>
      <dsp:spPr>
        <a:xfrm rot="5400000">
          <a:off x="4941339" y="243232"/>
          <a:ext cx="1219430" cy="2029104"/>
        </a:xfrm>
        <a:prstGeom prst="corner">
          <a:avLst>
            <a:gd name="adj1" fmla="val 16120"/>
            <a:gd name="adj2" fmla="val 161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EACC50-46A0-4944-9A7A-021A755A4075}">
      <dsp:nvSpPr>
        <dsp:cNvPr id="0" name=""/>
        <dsp:cNvSpPr/>
      </dsp:nvSpPr>
      <dsp:spPr>
        <a:xfrm>
          <a:off x="4452159" y="864089"/>
          <a:ext cx="2496861" cy="1605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Y" sz="2800" b="1" kern="1200" dirty="0" smtClean="0">
              <a:latin typeface="Calibri" pitchFamily="34" charset="0"/>
              <a:cs typeface="Calibri" pitchFamily="34" charset="0"/>
            </a:rPr>
            <a:t>البيانات الديموغرافية</a:t>
          </a:r>
          <a:endParaRPr lang="ar-SY" sz="2800" b="1" kern="1200" dirty="0">
            <a:latin typeface="Calibri" pitchFamily="34" charset="0"/>
            <a:cs typeface="Calibri" pitchFamily="34" charset="0"/>
          </a:endParaRPr>
        </a:p>
      </dsp:txBody>
      <dsp:txXfrm>
        <a:off x="4452159" y="864089"/>
        <a:ext cx="2496861" cy="1605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EA11A-5DCB-4698-9B82-D3EAAC24B430}">
      <dsp:nvSpPr>
        <dsp:cNvPr id="0" name=""/>
        <dsp:cNvSpPr/>
      </dsp:nvSpPr>
      <dsp:spPr>
        <a:xfrm>
          <a:off x="-6364742" y="-973556"/>
          <a:ext cx="7575931" cy="7575931"/>
        </a:xfrm>
        <a:prstGeom prst="blockArc">
          <a:avLst>
            <a:gd name="adj1" fmla="val 18900000"/>
            <a:gd name="adj2" fmla="val 2700000"/>
            <a:gd name="adj3" fmla="val 28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525EFB-A19F-45D3-95B2-21679AEFEFE9}">
      <dsp:nvSpPr>
        <dsp:cNvPr id="0" name=""/>
        <dsp:cNvSpPr/>
      </dsp:nvSpPr>
      <dsp:spPr>
        <a:xfrm>
          <a:off x="529136" y="285310"/>
          <a:ext cx="8247945" cy="836583"/>
        </a:xfrm>
        <a:prstGeom prst="rect">
          <a:avLst/>
        </a:prstGeom>
        <a:solidFill>
          <a:schemeClr val="accent5">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663" tIns="81280" rIns="81280" bIns="81280" numCol="1" spcCol="1270" anchor="ctr" anchorCtr="0">
          <a:noAutofit/>
        </a:bodyPr>
        <a:lstStyle/>
        <a:p>
          <a:pPr lvl="0" algn="ctr" defTabSz="1422400" rtl="1">
            <a:lnSpc>
              <a:spcPct val="90000"/>
            </a:lnSpc>
            <a:spcBef>
              <a:spcPct val="0"/>
            </a:spcBef>
            <a:spcAft>
              <a:spcPct val="35000"/>
            </a:spcAft>
          </a:pPr>
          <a:r>
            <a:rPr lang="ar-SY" sz="3200" b="1" kern="1200" dirty="0" smtClean="0">
              <a:solidFill>
                <a:schemeClr val="tx1"/>
              </a:solidFill>
              <a:latin typeface="Arabic Typesetting" pitchFamily="66" charset="-78"/>
              <a:cs typeface="Arabic Typesetting" pitchFamily="66" charset="-78"/>
            </a:rPr>
            <a:t>إقامة دورات وبرامج تثقيفية لتوعية السيدات حول المخاطر المرتبطة بالحمل في سن صغيرة على الحالة الصحية للأم, وخاصة فقر الدم والإرضاع الطبيعي ومشاكله</a:t>
          </a:r>
          <a:endParaRPr lang="ar-SY" sz="3200" b="1" kern="1200" dirty="0">
            <a:solidFill>
              <a:schemeClr val="tx1"/>
            </a:solidFill>
            <a:latin typeface="Arabic Typesetting" pitchFamily="66" charset="-78"/>
            <a:cs typeface="Arabic Typesetting" pitchFamily="66" charset="-78"/>
          </a:endParaRPr>
        </a:p>
      </dsp:txBody>
      <dsp:txXfrm>
        <a:off x="529136" y="285310"/>
        <a:ext cx="8247945" cy="836583"/>
      </dsp:txXfrm>
    </dsp:sp>
    <dsp:sp modelId="{84C42D0B-B9C3-485A-992D-A93D41B2FFF3}">
      <dsp:nvSpPr>
        <dsp:cNvPr id="0" name=""/>
        <dsp:cNvSpPr/>
      </dsp:nvSpPr>
      <dsp:spPr>
        <a:xfrm>
          <a:off x="89244" y="263710"/>
          <a:ext cx="879784" cy="87978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BFAE9D-663D-468A-AEA2-F53600A5BB62}">
      <dsp:nvSpPr>
        <dsp:cNvPr id="0" name=""/>
        <dsp:cNvSpPr/>
      </dsp:nvSpPr>
      <dsp:spPr>
        <a:xfrm>
          <a:off x="1033478" y="1320165"/>
          <a:ext cx="7743603" cy="877679"/>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663" tIns="81280" rIns="81280" bIns="81280" numCol="1" spcCol="1270" anchor="ctr" anchorCtr="0">
          <a:noAutofit/>
        </a:bodyPr>
        <a:lstStyle/>
        <a:p>
          <a:pPr lvl="0" algn="ctr" defTabSz="1422400" rtl="1">
            <a:lnSpc>
              <a:spcPct val="90000"/>
            </a:lnSpc>
            <a:spcBef>
              <a:spcPct val="0"/>
            </a:spcBef>
            <a:spcAft>
              <a:spcPct val="35000"/>
            </a:spcAft>
          </a:pPr>
          <a:r>
            <a:rPr lang="ar-SY" sz="3200" b="1" kern="1200" dirty="0" smtClean="0">
              <a:solidFill>
                <a:schemeClr val="tx1"/>
              </a:solidFill>
              <a:latin typeface="Arabic Typesetting" pitchFamily="66" charset="-78"/>
              <a:cs typeface="Arabic Typesetting" pitchFamily="66" charset="-78"/>
            </a:rPr>
            <a:t>  تثقيف السيدات حول أهمية البدء المبكّر بتلقيّ الرعاية ومتابعة الزيارات السابقة للولادة</a:t>
          </a:r>
          <a:endParaRPr lang="ar-SY" sz="3200" b="1" kern="1200" dirty="0">
            <a:solidFill>
              <a:schemeClr val="tx1"/>
            </a:solidFill>
            <a:latin typeface="Arabic Typesetting" pitchFamily="66" charset="-78"/>
            <a:cs typeface="Arabic Typesetting" pitchFamily="66" charset="-78"/>
          </a:endParaRPr>
        </a:p>
      </dsp:txBody>
      <dsp:txXfrm>
        <a:off x="1033478" y="1320165"/>
        <a:ext cx="7743603" cy="877679"/>
      </dsp:txXfrm>
    </dsp:sp>
    <dsp:sp modelId="{17C706C2-C334-4159-82EE-9BD739326BF5}">
      <dsp:nvSpPr>
        <dsp:cNvPr id="0" name=""/>
        <dsp:cNvSpPr/>
      </dsp:nvSpPr>
      <dsp:spPr>
        <a:xfrm>
          <a:off x="593586" y="1319113"/>
          <a:ext cx="879784" cy="879784"/>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B9B996FB-F220-44F9-BC7E-545EA3128C4F}">
      <dsp:nvSpPr>
        <dsp:cNvPr id="0" name=""/>
        <dsp:cNvSpPr/>
      </dsp:nvSpPr>
      <dsp:spPr>
        <a:xfrm>
          <a:off x="1188271" y="2388459"/>
          <a:ext cx="7588811" cy="851898"/>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663" tIns="81280" rIns="81280" bIns="81280" numCol="1" spcCol="1270" anchor="ctr" anchorCtr="0">
          <a:noAutofit/>
        </a:bodyPr>
        <a:lstStyle/>
        <a:p>
          <a:pPr lvl="0" algn="ctr" defTabSz="1422400" rtl="1">
            <a:lnSpc>
              <a:spcPct val="90000"/>
            </a:lnSpc>
            <a:spcBef>
              <a:spcPct val="0"/>
            </a:spcBef>
            <a:spcAft>
              <a:spcPct val="35000"/>
            </a:spcAft>
          </a:pPr>
          <a:r>
            <a:rPr lang="ar-SY" sz="3200" b="1" kern="1200" dirty="0" smtClean="0">
              <a:solidFill>
                <a:schemeClr val="tx1"/>
              </a:solidFill>
              <a:latin typeface="Arabic Typesetting" pitchFamily="66" charset="-78"/>
              <a:cs typeface="Arabic Typesetting" pitchFamily="66" charset="-78"/>
            </a:rPr>
            <a:t>تفعيل وتعزيز دور التمريض فيما يخص تقديم الرعاية والتثقيف والمشورة للسيدات حول الحمل والولادة والمشاكل المتعلقة بها.</a:t>
          </a:r>
          <a:endParaRPr lang="ar-SY" sz="3200" b="1" kern="1200" dirty="0">
            <a:solidFill>
              <a:schemeClr val="tx1"/>
            </a:solidFill>
            <a:latin typeface="Arabic Typesetting" pitchFamily="66" charset="-78"/>
            <a:cs typeface="Arabic Typesetting" pitchFamily="66" charset="-78"/>
          </a:endParaRPr>
        </a:p>
      </dsp:txBody>
      <dsp:txXfrm>
        <a:off x="1188271" y="2388459"/>
        <a:ext cx="7588811" cy="851898"/>
      </dsp:txXfrm>
    </dsp:sp>
    <dsp:sp modelId="{2BC42135-EB27-472E-98BB-2E9CB2FE2F8C}">
      <dsp:nvSpPr>
        <dsp:cNvPr id="0" name=""/>
        <dsp:cNvSpPr/>
      </dsp:nvSpPr>
      <dsp:spPr>
        <a:xfrm>
          <a:off x="748379" y="2374516"/>
          <a:ext cx="879784" cy="879784"/>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FA569219-506B-4B12-9566-1542E51769D9}">
      <dsp:nvSpPr>
        <dsp:cNvPr id="0" name=""/>
        <dsp:cNvSpPr/>
      </dsp:nvSpPr>
      <dsp:spPr>
        <a:xfrm>
          <a:off x="1033478" y="3396572"/>
          <a:ext cx="7743603" cy="946478"/>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663" tIns="81280" rIns="81280" bIns="81280" numCol="1" spcCol="1270" anchor="ctr" anchorCtr="0">
          <a:noAutofit/>
        </a:bodyPr>
        <a:lstStyle/>
        <a:p>
          <a:pPr lvl="0" algn="ctr" defTabSz="1422400" rtl="1">
            <a:lnSpc>
              <a:spcPct val="90000"/>
            </a:lnSpc>
            <a:spcBef>
              <a:spcPct val="0"/>
            </a:spcBef>
            <a:spcAft>
              <a:spcPct val="35000"/>
            </a:spcAft>
          </a:pPr>
          <a:r>
            <a:rPr lang="ar-SY" sz="3200" b="1" kern="1200" dirty="0" smtClean="0">
              <a:solidFill>
                <a:schemeClr val="tx1"/>
              </a:solidFill>
              <a:latin typeface="Arabic Typesetting" pitchFamily="66" charset="-78"/>
              <a:cs typeface="Arabic Typesetting" pitchFamily="66" charset="-78"/>
            </a:rPr>
            <a:t>إجراء دراسة مشابهة أوسع وأشمل على مستوى القطر عن تأثير الحمل والولادة في سن صغيرة على الحالة الصحية للأم</a:t>
          </a:r>
          <a:endParaRPr lang="ar-SY" sz="3200" kern="1200" dirty="0">
            <a:solidFill>
              <a:schemeClr val="tx1"/>
            </a:solidFill>
            <a:latin typeface="Arabic Typesetting" pitchFamily="66" charset="-78"/>
            <a:cs typeface="Arabic Typesetting" pitchFamily="66" charset="-78"/>
          </a:endParaRPr>
        </a:p>
      </dsp:txBody>
      <dsp:txXfrm>
        <a:off x="1033478" y="3396572"/>
        <a:ext cx="7743603" cy="946478"/>
      </dsp:txXfrm>
    </dsp:sp>
    <dsp:sp modelId="{C2E94755-21A0-45BA-9425-C66C6AD46B61}">
      <dsp:nvSpPr>
        <dsp:cNvPr id="0" name=""/>
        <dsp:cNvSpPr/>
      </dsp:nvSpPr>
      <dsp:spPr>
        <a:xfrm>
          <a:off x="593586" y="3429920"/>
          <a:ext cx="879784" cy="879784"/>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BC225131-5FAB-46C4-B903-1AEBEBE2BDA0}">
      <dsp:nvSpPr>
        <dsp:cNvPr id="0" name=""/>
        <dsp:cNvSpPr/>
      </dsp:nvSpPr>
      <dsp:spPr>
        <a:xfrm>
          <a:off x="529136" y="4476691"/>
          <a:ext cx="8247945" cy="89704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663" tIns="81280" rIns="81280" bIns="81280" numCol="1" spcCol="1270" anchor="ctr" anchorCtr="0">
          <a:noAutofit/>
        </a:bodyPr>
        <a:lstStyle/>
        <a:p>
          <a:pPr lvl="0" algn="ctr" defTabSz="1422400" rtl="1">
            <a:lnSpc>
              <a:spcPct val="90000"/>
            </a:lnSpc>
            <a:spcBef>
              <a:spcPct val="0"/>
            </a:spcBef>
            <a:spcAft>
              <a:spcPct val="35000"/>
            </a:spcAft>
          </a:pPr>
          <a:r>
            <a:rPr lang="ar-SY" sz="3200" b="1" kern="1200" dirty="0" smtClean="0">
              <a:solidFill>
                <a:schemeClr val="tx1"/>
              </a:solidFill>
              <a:latin typeface="Arabic Typesetting" pitchFamily="66" charset="-78"/>
              <a:cs typeface="Arabic Typesetting" pitchFamily="66" charset="-78"/>
            </a:rPr>
            <a:t>إجراء دراسة عن تأثير الحمل والولادة لدى الأمهات الصغيرات على الحالة الصحية حسب مراحل المراهقة بالمقارنة مع الأمهات الكبيرات</a:t>
          </a:r>
          <a:endParaRPr lang="ar-SY" sz="3200" b="1" kern="1200" dirty="0">
            <a:solidFill>
              <a:schemeClr val="tx1"/>
            </a:solidFill>
            <a:latin typeface="Arabic Typesetting" pitchFamily="66" charset="-78"/>
            <a:cs typeface="Arabic Typesetting" pitchFamily="66" charset="-78"/>
          </a:endParaRPr>
        </a:p>
      </dsp:txBody>
      <dsp:txXfrm>
        <a:off x="529136" y="4476691"/>
        <a:ext cx="8247945" cy="897049"/>
      </dsp:txXfrm>
    </dsp:sp>
    <dsp:sp modelId="{874BF0B3-1727-40E4-9B99-168E5DBED386}">
      <dsp:nvSpPr>
        <dsp:cNvPr id="0" name=""/>
        <dsp:cNvSpPr/>
      </dsp:nvSpPr>
      <dsp:spPr>
        <a:xfrm>
          <a:off x="89244" y="4485323"/>
          <a:ext cx="879784" cy="879784"/>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D19AE44-D94B-49BE-92D8-14BE050C55A3}" type="datetimeFigureOut">
              <a:rPr lang="ar-SY" smtClean="0"/>
              <a:t>19/10/1442</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E1F3E56-BB22-4955-892C-59A3F24254DA}" type="slidenum">
              <a:rPr lang="ar-SY" smtClean="0"/>
              <a:t>‹#›</a:t>
            </a:fld>
            <a:endParaRPr lang="ar-SY"/>
          </a:p>
        </p:txBody>
      </p:sp>
    </p:spTree>
    <p:extLst>
      <p:ext uri="{BB962C8B-B14F-4D97-AF65-F5344CB8AC3E}">
        <p14:creationId xmlns:p14="http://schemas.microsoft.com/office/powerpoint/2010/main" val="41630322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DE1F3E56-BB22-4955-892C-59A3F24254DA}" type="slidenum">
              <a:rPr lang="ar-SY" smtClean="0"/>
              <a:t>2</a:t>
            </a:fld>
            <a:endParaRPr lang="ar-SY"/>
          </a:p>
        </p:txBody>
      </p:sp>
    </p:spTree>
    <p:extLst>
      <p:ext uri="{BB962C8B-B14F-4D97-AF65-F5344CB8AC3E}">
        <p14:creationId xmlns:p14="http://schemas.microsoft.com/office/powerpoint/2010/main" val="238366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DE1F3E56-BB22-4955-892C-59A3F24254DA}" type="slidenum">
              <a:rPr lang="ar-SY" smtClean="0">
                <a:solidFill>
                  <a:prstClr val="black"/>
                </a:solidFill>
              </a:rPr>
              <a:pPr/>
              <a:t>12</a:t>
            </a:fld>
            <a:endParaRPr lang="ar-SY">
              <a:solidFill>
                <a:prstClr val="black"/>
              </a:solidFill>
            </a:endParaRPr>
          </a:p>
        </p:txBody>
      </p:sp>
    </p:spTree>
    <p:extLst>
      <p:ext uri="{BB962C8B-B14F-4D97-AF65-F5344CB8AC3E}">
        <p14:creationId xmlns:p14="http://schemas.microsoft.com/office/powerpoint/2010/main" val="165986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DE1F3E56-BB22-4955-892C-59A3F24254DA}" type="slidenum">
              <a:rPr lang="ar-SY" smtClean="0"/>
              <a:t>20</a:t>
            </a:fld>
            <a:endParaRPr lang="ar-SY"/>
          </a:p>
        </p:txBody>
      </p:sp>
    </p:spTree>
    <p:extLst>
      <p:ext uri="{BB962C8B-B14F-4D97-AF65-F5344CB8AC3E}">
        <p14:creationId xmlns:p14="http://schemas.microsoft.com/office/powerpoint/2010/main" val="395679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DE1F3E56-BB22-4955-892C-59A3F24254DA}" type="slidenum">
              <a:rPr lang="ar-SY" smtClean="0"/>
              <a:t>31</a:t>
            </a:fld>
            <a:endParaRPr lang="ar-SY"/>
          </a:p>
        </p:txBody>
      </p:sp>
    </p:spTree>
    <p:extLst>
      <p:ext uri="{BB962C8B-B14F-4D97-AF65-F5344CB8AC3E}">
        <p14:creationId xmlns:p14="http://schemas.microsoft.com/office/powerpoint/2010/main" val="386859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DE1F3E56-BB22-4955-892C-59A3F24254DA}" type="slidenum">
              <a:rPr lang="ar-SY" smtClean="0"/>
              <a:t>32</a:t>
            </a:fld>
            <a:endParaRPr lang="ar-SY"/>
          </a:p>
        </p:txBody>
      </p:sp>
    </p:spTree>
    <p:extLst>
      <p:ext uri="{BB962C8B-B14F-4D97-AF65-F5344CB8AC3E}">
        <p14:creationId xmlns:p14="http://schemas.microsoft.com/office/powerpoint/2010/main" val="386859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9"/>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412F752-0A50-4CAC-8355-94015612BA44}" type="datetimeFigureOut">
              <a:rPr lang="ar-SA" smtClean="0"/>
              <a:t>19/10/1442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847AA59-7CDA-44B7-91DA-E0A10A46C59A}" type="slidenum">
              <a:rPr lang="ar-SA" smtClean="0"/>
              <a:t>‹#›</a:t>
            </a:fld>
            <a:endParaRPr lang="ar-SA"/>
          </a:p>
        </p:txBody>
      </p:sp>
    </p:spTree>
    <p:extLst>
      <p:ext uri="{BB962C8B-B14F-4D97-AF65-F5344CB8AC3E}">
        <p14:creationId xmlns:p14="http://schemas.microsoft.com/office/powerpoint/2010/main" val="279416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412F752-0A50-4CAC-8355-94015612BA44}" type="datetimeFigureOut">
              <a:rPr lang="ar-SA" smtClean="0"/>
              <a:t>19/10/1442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847AA59-7CDA-44B7-91DA-E0A10A46C59A}" type="slidenum">
              <a:rPr lang="ar-SA" smtClean="0"/>
              <a:t>‹#›</a:t>
            </a:fld>
            <a:endParaRPr lang="ar-SA"/>
          </a:p>
        </p:txBody>
      </p:sp>
    </p:spTree>
    <p:extLst>
      <p:ext uri="{BB962C8B-B14F-4D97-AF65-F5344CB8AC3E}">
        <p14:creationId xmlns:p14="http://schemas.microsoft.com/office/powerpoint/2010/main" val="201792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2"/>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412F752-0A50-4CAC-8355-94015612BA44}" type="datetimeFigureOut">
              <a:rPr lang="ar-SA" smtClean="0"/>
              <a:t>19/10/1442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847AA59-7CDA-44B7-91DA-E0A10A46C59A}" type="slidenum">
              <a:rPr lang="ar-SA" smtClean="0"/>
              <a:t>‹#›</a:t>
            </a:fld>
            <a:endParaRPr lang="ar-SA"/>
          </a:p>
        </p:txBody>
      </p:sp>
    </p:spTree>
    <p:extLst>
      <p:ext uri="{BB962C8B-B14F-4D97-AF65-F5344CB8AC3E}">
        <p14:creationId xmlns:p14="http://schemas.microsoft.com/office/powerpoint/2010/main" val="400209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41AE28-1D91-4421-8A8B-6E4AD5547B9A}"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20A95-FCF2-4C6A-AF75-25D1C4E552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207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1AE28-1D91-4421-8A8B-6E4AD5547B9A}"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20A95-FCF2-4C6A-AF75-25D1C4E552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63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41AE28-1D91-4421-8A8B-6E4AD5547B9A}"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20A95-FCF2-4C6A-AF75-25D1C4E552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206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41AE28-1D91-4421-8A8B-6E4AD5547B9A}"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A20A95-FCF2-4C6A-AF75-25D1C4E552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641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41AE28-1D91-4421-8A8B-6E4AD5547B9A}" type="datetimeFigureOut">
              <a:rPr lang="en-US" smtClean="0">
                <a:solidFill>
                  <a:prstClr val="black">
                    <a:tint val="75000"/>
                  </a:prstClr>
                </a:solidFill>
              </a:rPr>
              <a:pPr/>
              <a:t>5/30/2021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A20A95-FCF2-4C6A-AF75-25D1C4E552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487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41AE28-1D91-4421-8A8B-6E4AD5547B9A}" type="datetimeFigureOut">
              <a:rPr lang="en-US" smtClean="0">
                <a:solidFill>
                  <a:prstClr val="black">
                    <a:tint val="75000"/>
                  </a:prstClr>
                </a:solidFill>
              </a:rPr>
              <a:pPr/>
              <a:t>5/30/2021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A20A95-FCF2-4C6A-AF75-25D1C4E552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505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1AE28-1D91-4421-8A8B-6E4AD5547B9A}" type="datetimeFigureOut">
              <a:rPr lang="en-US" smtClean="0">
                <a:solidFill>
                  <a:prstClr val="black">
                    <a:tint val="75000"/>
                  </a:prstClr>
                </a:solidFill>
              </a:rPr>
              <a:pPr/>
              <a:t>5/30/2021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A20A95-FCF2-4C6A-AF75-25D1C4E552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322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1AE28-1D91-4421-8A8B-6E4AD5547B9A}"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A20A95-FCF2-4C6A-AF75-25D1C4E552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698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412F752-0A50-4CAC-8355-94015612BA44}" type="datetimeFigureOut">
              <a:rPr lang="ar-SA" smtClean="0"/>
              <a:t>19/10/1442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847AA59-7CDA-44B7-91DA-E0A10A46C59A}" type="slidenum">
              <a:rPr lang="ar-SA" smtClean="0"/>
              <a:t>‹#›</a:t>
            </a:fld>
            <a:endParaRPr lang="ar-SA"/>
          </a:p>
        </p:txBody>
      </p:sp>
    </p:spTree>
    <p:extLst>
      <p:ext uri="{BB962C8B-B14F-4D97-AF65-F5344CB8AC3E}">
        <p14:creationId xmlns:p14="http://schemas.microsoft.com/office/powerpoint/2010/main" val="2230551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1AE28-1D91-4421-8A8B-6E4AD5547B9A}" type="datetimeFigureOut">
              <a:rPr lang="en-US" smtClean="0">
                <a:solidFill>
                  <a:prstClr val="black">
                    <a:tint val="75000"/>
                  </a:prstClr>
                </a:solidFill>
              </a:rPr>
              <a:pPr/>
              <a:t>5/30/2021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A20A95-FCF2-4C6A-AF75-25D1C4E552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147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1AE28-1D91-4421-8A8B-6E4AD5547B9A}"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20A95-FCF2-4C6A-AF75-25D1C4E552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783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1AE28-1D91-4421-8A8B-6E4AD5547B9A}" type="datetimeFigureOut">
              <a:rPr lang="en-US" smtClean="0">
                <a:solidFill>
                  <a:prstClr val="black">
                    <a:tint val="75000"/>
                  </a:prstClr>
                </a:solidFill>
              </a:rPr>
              <a:pPr/>
              <a:t>5/30/2021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20A95-FCF2-4C6A-AF75-25D1C4E552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487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48"/>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4CC8C855-A80D-49C7-8BEC-970555D76B37}" type="datetimeFigureOut">
              <a:rPr lang="ar-SY" smtClean="0">
                <a:solidFill>
                  <a:prstClr val="black">
                    <a:tint val="75000"/>
                  </a:prstClr>
                </a:solidFill>
              </a:rPr>
              <a:pPr/>
              <a:t>19/10/1442</a:t>
            </a:fld>
            <a:endParaRPr lang="ar-SY">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C4A2851-1F8A-4DE4-8B66-72FF81CB4D50}"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611747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4CC8C855-A80D-49C7-8BEC-970555D76B37}" type="datetimeFigureOut">
              <a:rPr lang="ar-SY" smtClean="0">
                <a:solidFill>
                  <a:prstClr val="black">
                    <a:tint val="75000"/>
                  </a:prstClr>
                </a:solidFill>
              </a:rPr>
              <a:pPr/>
              <a:t>19/10/1442</a:t>
            </a:fld>
            <a:endParaRPr lang="ar-SY">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C4A2851-1F8A-4DE4-8B66-72FF81CB4D50}"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2615608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23"/>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CC8C855-A80D-49C7-8BEC-970555D76B37}" type="datetimeFigureOut">
              <a:rPr lang="ar-SY" smtClean="0">
                <a:solidFill>
                  <a:prstClr val="black">
                    <a:tint val="75000"/>
                  </a:prstClr>
                </a:solidFill>
              </a:rPr>
              <a:pPr/>
              <a:t>19/10/1442</a:t>
            </a:fld>
            <a:endParaRPr lang="ar-SY">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C4A2851-1F8A-4DE4-8B66-72FF81CB4D50}"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24720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4CC8C855-A80D-49C7-8BEC-970555D76B37}" type="datetimeFigureOut">
              <a:rPr lang="ar-SY" smtClean="0">
                <a:solidFill>
                  <a:prstClr val="black">
                    <a:tint val="75000"/>
                  </a:prstClr>
                </a:solidFill>
              </a:rPr>
              <a:pPr/>
              <a:t>19/10/1442</a:t>
            </a:fld>
            <a:endParaRPr lang="ar-SY">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Y">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C4A2851-1F8A-4DE4-8B66-72FF81CB4D50}"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3618722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4CC8C855-A80D-49C7-8BEC-970555D76B37}" type="datetimeFigureOut">
              <a:rPr lang="ar-SY" smtClean="0">
                <a:solidFill>
                  <a:prstClr val="black">
                    <a:tint val="75000"/>
                  </a:prstClr>
                </a:solidFill>
              </a:rPr>
              <a:pPr/>
              <a:t>19/10/1442</a:t>
            </a:fld>
            <a:endParaRPr lang="ar-SY">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Y">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CC4A2851-1F8A-4DE4-8B66-72FF81CB4D50}"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656511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4CC8C855-A80D-49C7-8BEC-970555D76B37}" type="datetimeFigureOut">
              <a:rPr lang="ar-SY" smtClean="0">
                <a:solidFill>
                  <a:prstClr val="black">
                    <a:tint val="75000"/>
                  </a:prstClr>
                </a:solidFill>
              </a:rPr>
              <a:pPr/>
              <a:t>19/10/1442</a:t>
            </a:fld>
            <a:endParaRPr lang="ar-SY">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Y">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CC4A2851-1F8A-4DE4-8B66-72FF81CB4D50}"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3122635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CC8C855-A80D-49C7-8BEC-970555D76B37}" type="datetimeFigureOut">
              <a:rPr lang="ar-SY" smtClean="0">
                <a:solidFill>
                  <a:prstClr val="black">
                    <a:tint val="75000"/>
                  </a:prstClr>
                </a:solidFill>
              </a:rPr>
              <a:pPr/>
              <a:t>19/10/1442</a:t>
            </a:fld>
            <a:endParaRPr lang="ar-SY">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Y">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CC4A2851-1F8A-4DE4-8B66-72FF81CB4D50}"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55063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4"/>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412F752-0A50-4CAC-8355-94015612BA44}" type="datetimeFigureOut">
              <a:rPr lang="ar-SA" smtClean="0"/>
              <a:t>19/10/1442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847AA59-7CDA-44B7-91DA-E0A10A46C59A}" type="slidenum">
              <a:rPr lang="ar-SA" smtClean="0"/>
              <a:t>‹#›</a:t>
            </a:fld>
            <a:endParaRPr lang="ar-SA"/>
          </a:p>
        </p:txBody>
      </p:sp>
    </p:spTree>
    <p:extLst>
      <p:ext uri="{BB962C8B-B14F-4D97-AF65-F5344CB8AC3E}">
        <p14:creationId xmlns:p14="http://schemas.microsoft.com/office/powerpoint/2010/main" val="2873561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1" y="27307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CC8C855-A80D-49C7-8BEC-970555D76B37}" type="datetimeFigureOut">
              <a:rPr lang="ar-SY" smtClean="0">
                <a:solidFill>
                  <a:prstClr val="black">
                    <a:tint val="75000"/>
                  </a:prstClr>
                </a:solidFill>
              </a:rPr>
              <a:pPr/>
              <a:t>19/10/1442</a:t>
            </a:fld>
            <a:endParaRPr lang="ar-SY">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Y">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C4A2851-1F8A-4DE4-8B66-72FF81CB4D50}"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239183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CC8C855-A80D-49C7-8BEC-970555D76B37}" type="datetimeFigureOut">
              <a:rPr lang="ar-SY" smtClean="0">
                <a:solidFill>
                  <a:prstClr val="black">
                    <a:tint val="75000"/>
                  </a:prstClr>
                </a:solidFill>
              </a:rPr>
              <a:pPr/>
              <a:t>19/10/1442</a:t>
            </a:fld>
            <a:endParaRPr lang="ar-SY">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Y">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C4A2851-1F8A-4DE4-8B66-72FF81CB4D50}"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2587835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4CC8C855-A80D-49C7-8BEC-970555D76B37}" type="datetimeFigureOut">
              <a:rPr lang="ar-SY" smtClean="0">
                <a:solidFill>
                  <a:prstClr val="black">
                    <a:tint val="75000"/>
                  </a:prstClr>
                </a:solidFill>
              </a:rPr>
              <a:pPr/>
              <a:t>19/10/1442</a:t>
            </a:fld>
            <a:endParaRPr lang="ar-SY">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C4A2851-1F8A-4DE4-8B66-72FF81CB4D50}"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2548264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61"/>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61"/>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4CC8C855-A80D-49C7-8BEC-970555D76B37}" type="datetimeFigureOut">
              <a:rPr lang="ar-SY" smtClean="0">
                <a:solidFill>
                  <a:prstClr val="black">
                    <a:tint val="75000"/>
                  </a:prstClr>
                </a:solidFill>
              </a:rPr>
              <a:pPr/>
              <a:t>19/10/1442</a:t>
            </a:fld>
            <a:endParaRPr lang="ar-SY">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C4A2851-1F8A-4DE4-8B66-72FF81CB4D50}"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83408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412F752-0A50-4CAC-8355-94015612BA44}" type="datetimeFigureOut">
              <a:rPr lang="ar-SA" smtClean="0"/>
              <a:t>19/10/1442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847AA59-7CDA-44B7-91DA-E0A10A46C59A}" type="slidenum">
              <a:rPr lang="ar-SA" smtClean="0"/>
              <a:t>‹#›</a:t>
            </a:fld>
            <a:endParaRPr lang="ar-SA"/>
          </a:p>
        </p:txBody>
      </p:sp>
    </p:spTree>
    <p:extLst>
      <p:ext uri="{BB962C8B-B14F-4D97-AF65-F5344CB8AC3E}">
        <p14:creationId xmlns:p14="http://schemas.microsoft.com/office/powerpoint/2010/main" val="4805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412F752-0A50-4CAC-8355-94015612BA44}" type="datetimeFigureOut">
              <a:rPr lang="ar-SA" smtClean="0"/>
              <a:t>19/10/1442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847AA59-7CDA-44B7-91DA-E0A10A46C59A}" type="slidenum">
              <a:rPr lang="ar-SA" smtClean="0"/>
              <a:t>‹#›</a:t>
            </a:fld>
            <a:endParaRPr lang="ar-SA"/>
          </a:p>
        </p:txBody>
      </p:sp>
    </p:spTree>
    <p:extLst>
      <p:ext uri="{BB962C8B-B14F-4D97-AF65-F5344CB8AC3E}">
        <p14:creationId xmlns:p14="http://schemas.microsoft.com/office/powerpoint/2010/main" val="390687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412F752-0A50-4CAC-8355-94015612BA44}" type="datetimeFigureOut">
              <a:rPr lang="ar-SA" smtClean="0"/>
              <a:t>19/10/1442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847AA59-7CDA-44B7-91DA-E0A10A46C59A}" type="slidenum">
              <a:rPr lang="ar-SA" smtClean="0"/>
              <a:t>‹#›</a:t>
            </a:fld>
            <a:endParaRPr lang="ar-SA"/>
          </a:p>
        </p:txBody>
      </p:sp>
    </p:spTree>
    <p:extLst>
      <p:ext uri="{BB962C8B-B14F-4D97-AF65-F5344CB8AC3E}">
        <p14:creationId xmlns:p14="http://schemas.microsoft.com/office/powerpoint/2010/main" val="222598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412F752-0A50-4CAC-8355-94015612BA44}" type="datetimeFigureOut">
              <a:rPr lang="ar-SA" smtClean="0"/>
              <a:t>19/10/1442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847AA59-7CDA-44B7-91DA-E0A10A46C59A}" type="slidenum">
              <a:rPr lang="ar-SA" smtClean="0"/>
              <a:t>‹#›</a:t>
            </a:fld>
            <a:endParaRPr lang="ar-SA"/>
          </a:p>
        </p:txBody>
      </p:sp>
    </p:spTree>
    <p:extLst>
      <p:ext uri="{BB962C8B-B14F-4D97-AF65-F5344CB8AC3E}">
        <p14:creationId xmlns:p14="http://schemas.microsoft.com/office/powerpoint/2010/main" val="111586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412F752-0A50-4CAC-8355-94015612BA44}" type="datetimeFigureOut">
              <a:rPr lang="ar-SA" smtClean="0"/>
              <a:t>19/10/1442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847AA59-7CDA-44B7-91DA-E0A10A46C59A}" type="slidenum">
              <a:rPr lang="ar-SA" smtClean="0"/>
              <a:t>‹#›</a:t>
            </a:fld>
            <a:endParaRPr lang="ar-SA"/>
          </a:p>
        </p:txBody>
      </p:sp>
    </p:spTree>
    <p:extLst>
      <p:ext uri="{BB962C8B-B14F-4D97-AF65-F5344CB8AC3E}">
        <p14:creationId xmlns:p14="http://schemas.microsoft.com/office/powerpoint/2010/main" val="285008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412F752-0A50-4CAC-8355-94015612BA44}" type="datetimeFigureOut">
              <a:rPr lang="ar-SA" smtClean="0"/>
              <a:t>19/10/1442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847AA59-7CDA-44B7-91DA-E0A10A46C59A}" type="slidenum">
              <a:rPr lang="ar-SA" smtClean="0"/>
              <a:t>‹#›</a:t>
            </a:fld>
            <a:endParaRPr lang="ar-SA"/>
          </a:p>
        </p:txBody>
      </p:sp>
    </p:spTree>
    <p:extLst>
      <p:ext uri="{BB962C8B-B14F-4D97-AF65-F5344CB8AC3E}">
        <p14:creationId xmlns:p14="http://schemas.microsoft.com/office/powerpoint/2010/main" val="86300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4"/>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4"/>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412F752-0A50-4CAC-8355-94015612BA44}" type="datetimeFigureOut">
              <a:rPr lang="ar-SA" smtClean="0"/>
              <a:t>19/10/1442</a:t>
            </a:fld>
            <a:endParaRPr lang="ar-SA"/>
          </a:p>
        </p:txBody>
      </p:sp>
      <p:sp>
        <p:nvSpPr>
          <p:cNvPr id="5" name="عنصر نائب للتذييل 4"/>
          <p:cNvSpPr>
            <a:spLocks noGrp="1"/>
          </p:cNvSpPr>
          <p:nvPr>
            <p:ph type="ftr" sz="quarter" idx="3"/>
          </p:nvPr>
        </p:nvSpPr>
        <p:spPr>
          <a:xfrm>
            <a:off x="3124200" y="6356354"/>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4"/>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847AA59-7CDA-44B7-91DA-E0A10A46C59A}" type="slidenum">
              <a:rPr lang="ar-SA" smtClean="0"/>
              <a:t>‹#›</a:t>
            </a:fld>
            <a:endParaRPr lang="ar-SA"/>
          </a:p>
        </p:txBody>
      </p:sp>
    </p:spTree>
    <p:extLst>
      <p:ext uri="{BB962C8B-B14F-4D97-AF65-F5344CB8AC3E}">
        <p14:creationId xmlns:p14="http://schemas.microsoft.com/office/powerpoint/2010/main" val="331059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9141AE28-1D91-4421-8A8B-6E4AD5547B9A}" type="datetimeFigureOut">
              <a:rPr lang="en-US" smtClean="0">
                <a:solidFill>
                  <a:prstClr val="black">
                    <a:tint val="75000"/>
                  </a:prstClr>
                </a:solidFill>
              </a:rPr>
              <a:pPr rtl="0"/>
              <a:t>5/30/2021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AA20A95-FCF2-4C6A-AF75-25D1C4E5529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6483215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73"/>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CC8C855-A80D-49C7-8BEC-970555D76B37}" type="datetimeFigureOut">
              <a:rPr lang="ar-SY" smtClean="0">
                <a:solidFill>
                  <a:prstClr val="black">
                    <a:tint val="75000"/>
                  </a:prstClr>
                </a:solidFill>
              </a:rPr>
              <a:pPr/>
              <a:t>19/10/1442</a:t>
            </a:fld>
            <a:endParaRPr lang="ar-SY">
              <a:solidFill>
                <a:prstClr val="black">
                  <a:tint val="75000"/>
                </a:prstClr>
              </a:solidFill>
            </a:endParaRPr>
          </a:p>
        </p:txBody>
      </p:sp>
      <p:sp>
        <p:nvSpPr>
          <p:cNvPr id="5" name="عنصر نائب للتذييل 4"/>
          <p:cNvSpPr>
            <a:spLocks noGrp="1"/>
          </p:cNvSpPr>
          <p:nvPr>
            <p:ph type="ftr" sz="quarter" idx="3"/>
          </p:nvPr>
        </p:nvSpPr>
        <p:spPr>
          <a:xfrm>
            <a:off x="3124200" y="6356373"/>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solidFill>
                <a:prstClr val="black">
                  <a:tint val="75000"/>
                </a:prstClr>
              </a:solidFill>
            </a:endParaRPr>
          </a:p>
        </p:txBody>
      </p:sp>
      <p:sp>
        <p:nvSpPr>
          <p:cNvPr id="6" name="عنصر نائب لرقم الشريحة 5"/>
          <p:cNvSpPr>
            <a:spLocks noGrp="1"/>
          </p:cNvSpPr>
          <p:nvPr>
            <p:ph type="sldNum" sz="quarter" idx="4"/>
          </p:nvPr>
        </p:nvSpPr>
        <p:spPr>
          <a:xfrm>
            <a:off x="457200" y="6356373"/>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C4A2851-1F8A-4DE4-8B66-72FF81CB4D50}"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015045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4698"/>
            <a:ext cx="8856984" cy="1750126"/>
          </a:xfrm>
        </p:spPr>
        <p:txBody>
          <a:bodyPr>
            <a:noAutofit/>
          </a:bodyPr>
          <a:lstStyle/>
          <a:p>
            <a:r>
              <a:rPr lang="ar-SY" sz="2000" b="1" dirty="0" smtClean="0">
                <a:solidFill>
                  <a:schemeClr val="tx2">
                    <a:lumMod val="75000"/>
                  </a:schemeClr>
                </a:solidFill>
              </a:rPr>
              <a:t>الجمهورية العربية السورية</a:t>
            </a:r>
            <a:br>
              <a:rPr lang="ar-SY" sz="2000" b="1" dirty="0" smtClean="0">
                <a:solidFill>
                  <a:schemeClr val="tx2">
                    <a:lumMod val="75000"/>
                  </a:schemeClr>
                </a:solidFill>
              </a:rPr>
            </a:br>
            <a:r>
              <a:rPr lang="ar-SY" sz="2000" b="1" dirty="0" smtClean="0">
                <a:solidFill>
                  <a:schemeClr val="tx2">
                    <a:lumMod val="75000"/>
                  </a:schemeClr>
                </a:solidFill>
              </a:rPr>
              <a:t>وزارة التعليم العالي</a:t>
            </a:r>
            <a:br>
              <a:rPr lang="ar-SY" sz="2000" b="1" dirty="0" smtClean="0">
                <a:solidFill>
                  <a:schemeClr val="tx2">
                    <a:lumMod val="75000"/>
                  </a:schemeClr>
                </a:solidFill>
              </a:rPr>
            </a:br>
            <a:r>
              <a:rPr lang="ar-SY" sz="2000" b="1" dirty="0" smtClean="0">
                <a:solidFill>
                  <a:schemeClr val="tx2">
                    <a:lumMod val="75000"/>
                  </a:schemeClr>
                </a:solidFill>
              </a:rPr>
              <a:t>جامعة تشرين</a:t>
            </a:r>
            <a:br>
              <a:rPr lang="ar-SY" sz="2000" b="1" dirty="0" smtClean="0">
                <a:solidFill>
                  <a:schemeClr val="tx2">
                    <a:lumMod val="75000"/>
                  </a:schemeClr>
                </a:solidFill>
              </a:rPr>
            </a:br>
            <a:r>
              <a:rPr lang="ar-SY" sz="2000" b="1" dirty="0" smtClean="0">
                <a:solidFill>
                  <a:schemeClr val="tx2">
                    <a:lumMod val="75000"/>
                  </a:schemeClr>
                </a:solidFill>
              </a:rPr>
              <a:t>كلية التمريض</a:t>
            </a:r>
            <a:br>
              <a:rPr lang="ar-SY" sz="2000" b="1" dirty="0" smtClean="0">
                <a:solidFill>
                  <a:schemeClr val="tx2">
                    <a:lumMod val="75000"/>
                  </a:schemeClr>
                </a:solidFill>
              </a:rPr>
            </a:br>
            <a:r>
              <a:rPr lang="ar-SY" sz="2000" b="1" dirty="0">
                <a:solidFill>
                  <a:schemeClr val="tx2">
                    <a:lumMod val="75000"/>
                  </a:schemeClr>
                </a:solidFill>
              </a:rPr>
              <a:t>قسم تمريض الأمومة وصحة المرأة</a:t>
            </a:r>
            <a:endParaRPr lang="en-US" sz="2000" b="1" dirty="0">
              <a:solidFill>
                <a:schemeClr val="tx2">
                  <a:lumMod val="75000"/>
                </a:schemeClr>
              </a:solidFill>
            </a:endParaRPr>
          </a:p>
        </p:txBody>
      </p:sp>
      <p:sp>
        <p:nvSpPr>
          <p:cNvPr id="3" name="Subtitle 2"/>
          <p:cNvSpPr>
            <a:spLocks noGrp="1"/>
          </p:cNvSpPr>
          <p:nvPr>
            <p:ph type="body" idx="1"/>
          </p:nvPr>
        </p:nvSpPr>
        <p:spPr>
          <a:xfrm>
            <a:off x="107504" y="4293096"/>
            <a:ext cx="8856984" cy="587152"/>
          </a:xfrm>
        </p:spPr>
        <p:txBody>
          <a:bodyPr>
            <a:noAutofit/>
          </a:bodyPr>
          <a:lstStyle/>
          <a:p>
            <a:pPr algn="ctr"/>
            <a:r>
              <a:rPr lang="ar-SY" sz="2000" dirty="0" smtClean="0">
                <a:solidFill>
                  <a:srgbClr val="00B050"/>
                </a:solidFill>
                <a:latin typeface="Arial Black" pitchFamily="34" charset="0"/>
                <a:cs typeface="Andalus" pitchFamily="18" charset="-78"/>
              </a:rPr>
              <a:t> </a:t>
            </a:r>
            <a:r>
              <a:rPr lang="ar-SY" sz="2800" dirty="0" smtClean="0">
                <a:ln w="11430"/>
                <a:solidFill>
                  <a:srgbClr val="00B050"/>
                </a:solidFill>
                <a:effectLst>
                  <a:outerShdw blurRad="50800" dist="39000" dir="5460000" algn="tl">
                    <a:srgbClr val="000000">
                      <a:alpha val="38000"/>
                    </a:srgbClr>
                  </a:outerShdw>
                </a:effectLst>
                <a:latin typeface="Times New Roman" pitchFamily="18" charset="0"/>
                <a:ea typeface="Times New Roman" pitchFamily="18" charset="0"/>
                <a:cs typeface="DecoType Naskh Variants" pitchFamily="2" charset="-78"/>
              </a:rPr>
              <a:t>رسالة مقدمة لنيل درجة الماجستير في التمريض</a:t>
            </a:r>
            <a:endParaRPr lang="en-US" sz="2800" dirty="0">
              <a:ln w="11430"/>
              <a:solidFill>
                <a:srgbClr val="00B050"/>
              </a:solidFill>
              <a:effectLst>
                <a:outerShdw blurRad="50800" dist="39000" dir="5460000" algn="tl">
                  <a:srgbClr val="000000">
                    <a:alpha val="38000"/>
                  </a:srgbClr>
                </a:outerShdw>
              </a:effectLst>
              <a:latin typeface="Times New Roman" pitchFamily="18" charset="0"/>
              <a:ea typeface="Times New Roman" pitchFamily="18" charset="0"/>
              <a:cs typeface="DecoType Naskh Variants" pitchFamily="2" charset="-78"/>
            </a:endParaRPr>
          </a:p>
        </p:txBody>
      </p:sp>
      <p:sp>
        <p:nvSpPr>
          <p:cNvPr id="5" name="Text Placeholder 4"/>
          <p:cNvSpPr>
            <a:spLocks noGrp="1"/>
          </p:cNvSpPr>
          <p:nvPr>
            <p:ph type="body" sz="quarter" idx="3"/>
          </p:nvPr>
        </p:nvSpPr>
        <p:spPr>
          <a:xfrm>
            <a:off x="121455" y="2192041"/>
            <a:ext cx="8856984" cy="2520280"/>
          </a:xfrm>
        </p:spPr>
        <p:txBody>
          <a:bodyPr>
            <a:normAutofit/>
          </a:bodyPr>
          <a:lstStyle/>
          <a:p>
            <a:pPr algn="ctr"/>
            <a:r>
              <a:rPr lang="ar-SY" sz="3200" dirty="0" smtClean="0">
                <a:solidFill>
                  <a:srgbClr val="FF0000"/>
                </a:solidFill>
                <a:latin typeface="Century" pitchFamily="18" charset="0"/>
                <a:cs typeface="DecoType Naskh" pitchFamily="2" charset="-78"/>
              </a:rPr>
              <a:t>     تـأثـيـر </a:t>
            </a:r>
            <a:r>
              <a:rPr lang="ar-SY" sz="3200" dirty="0">
                <a:solidFill>
                  <a:srgbClr val="FF0000"/>
                </a:solidFill>
                <a:latin typeface="Century" pitchFamily="18" charset="0"/>
                <a:cs typeface="DecoType Naskh" pitchFamily="2" charset="-78"/>
              </a:rPr>
              <a:t>الحـمـل و الولادة عند الأمهات الصغيرات مقابل الأمهات الكبيرات على الحالة الصحية </a:t>
            </a:r>
            <a:endParaRPr lang="en-US" sz="3200" dirty="0" smtClean="0">
              <a:solidFill>
                <a:srgbClr val="FF0000"/>
              </a:solidFill>
              <a:latin typeface="Century" pitchFamily="18" charset="0"/>
              <a:cs typeface="DecoType Naskh" pitchFamily="2" charset="-78"/>
            </a:endParaRPr>
          </a:p>
          <a:p>
            <a:pPr lvl="0" algn="ctr" rtl="0">
              <a:lnSpc>
                <a:spcPct val="115000"/>
              </a:lnSpc>
              <a:spcBef>
                <a:spcPts val="0"/>
              </a:spcBef>
            </a:pPr>
            <a:r>
              <a:rPr lang="en-US" dirty="0">
                <a:solidFill>
                  <a:schemeClr val="tx2">
                    <a:lumMod val="50000"/>
                  </a:schemeClr>
                </a:solidFill>
                <a:latin typeface="Times New Roman"/>
                <a:ea typeface="Times New Roman"/>
                <a:cs typeface="+mj-cs"/>
              </a:rPr>
              <a:t>Effect of Pregnancy and Childbirth among Young Mothers versus Adult ones on the Health </a:t>
            </a:r>
            <a:r>
              <a:rPr lang="en-US" dirty="0" smtClean="0">
                <a:solidFill>
                  <a:schemeClr val="tx2">
                    <a:lumMod val="50000"/>
                  </a:schemeClr>
                </a:solidFill>
                <a:latin typeface="Times New Roman"/>
                <a:ea typeface="Times New Roman"/>
                <a:cs typeface="+mj-cs"/>
              </a:rPr>
              <a:t>Status</a:t>
            </a:r>
            <a:endParaRPr lang="ar-SY" dirty="0" smtClean="0">
              <a:solidFill>
                <a:schemeClr val="tx2">
                  <a:lumMod val="50000"/>
                </a:schemeClr>
              </a:solidFill>
              <a:cs typeface="+mj-cs"/>
            </a:endParaRPr>
          </a:p>
          <a:p>
            <a:pPr algn="ctr"/>
            <a:endParaRPr lang="en-US" dirty="0">
              <a:solidFill>
                <a:schemeClr val="tx2">
                  <a:lumMod val="50000"/>
                </a:schemeClr>
              </a:solidFill>
              <a:cs typeface="+mj-cs"/>
            </a:endParaRPr>
          </a:p>
        </p:txBody>
      </p:sp>
      <p:sp>
        <p:nvSpPr>
          <p:cNvPr id="6" name="Content Placeholder 5"/>
          <p:cNvSpPr>
            <a:spLocks noGrp="1"/>
          </p:cNvSpPr>
          <p:nvPr>
            <p:ph sz="quarter" idx="4"/>
          </p:nvPr>
        </p:nvSpPr>
        <p:spPr>
          <a:xfrm>
            <a:off x="40157" y="5157192"/>
            <a:ext cx="8856984" cy="1080120"/>
          </a:xfrm>
        </p:spPr>
        <p:txBody>
          <a:bodyPr>
            <a:normAutofit/>
          </a:bodyPr>
          <a:lstStyle/>
          <a:p>
            <a:pPr marL="0" indent="0" rtl="1">
              <a:buNone/>
            </a:pPr>
            <a:r>
              <a:rPr lang="ar-SY" sz="2200" b="1" dirty="0" smtClean="0">
                <a:solidFill>
                  <a:srgbClr val="FF0000"/>
                </a:solidFill>
              </a:rPr>
              <a:t>             إعداد </a:t>
            </a:r>
            <a:r>
              <a:rPr lang="ar-SY" sz="2200" b="1" smtClean="0">
                <a:solidFill>
                  <a:srgbClr val="FF0000"/>
                </a:solidFill>
              </a:rPr>
              <a:t>الطالبة                                                         </a:t>
            </a:r>
            <a:r>
              <a:rPr lang="ar-SY" sz="2200" b="1" dirty="0" smtClean="0">
                <a:solidFill>
                  <a:srgbClr val="FF0000"/>
                </a:solidFill>
              </a:rPr>
              <a:t>إشراف </a:t>
            </a:r>
          </a:p>
          <a:p>
            <a:pPr marL="0" indent="0">
              <a:buNone/>
            </a:pPr>
            <a:r>
              <a:rPr lang="ar-SY" sz="2800" b="1" dirty="0" smtClean="0">
                <a:solidFill>
                  <a:schemeClr val="tx2"/>
                </a:solidFill>
              </a:rPr>
              <a:t>    </a:t>
            </a:r>
            <a:r>
              <a:rPr lang="ar-SA" sz="2800" b="1" dirty="0" smtClean="0">
                <a:solidFill>
                  <a:schemeClr val="tx2"/>
                </a:solidFill>
              </a:rPr>
              <a:t>آلاء </a:t>
            </a:r>
            <a:r>
              <a:rPr lang="ar-SA" sz="2800" b="1" dirty="0">
                <a:solidFill>
                  <a:schemeClr val="tx2"/>
                </a:solidFill>
              </a:rPr>
              <a:t>عـمـاد الـديـن </a:t>
            </a:r>
            <a:r>
              <a:rPr lang="ar-SA" sz="2800" b="1" dirty="0" smtClean="0">
                <a:solidFill>
                  <a:schemeClr val="tx2"/>
                </a:solidFill>
              </a:rPr>
              <a:t>الأحـمـد</a:t>
            </a:r>
            <a:r>
              <a:rPr lang="ar-SY" sz="2800" b="1" dirty="0">
                <a:solidFill>
                  <a:schemeClr val="tx2"/>
                </a:solidFill>
              </a:rPr>
              <a:t>                      الدكتورة نسرين مصطفى </a:t>
            </a:r>
            <a:endParaRPr lang="en-US" sz="2600" dirty="0"/>
          </a:p>
        </p:txBody>
      </p:sp>
      <p:pic>
        <p:nvPicPr>
          <p:cNvPr id="7" name="صورة 4" descr="image1.jpg"/>
          <p:cNvPicPr/>
          <p:nvPr/>
        </p:nvPicPr>
        <p:blipFill rotWithShape="1">
          <a:blip r:embed="rId2" cstate="print"/>
          <a:srcRect b="13151"/>
          <a:stretch/>
        </p:blipFill>
        <p:spPr bwMode="auto">
          <a:xfrm>
            <a:off x="323528" y="83610"/>
            <a:ext cx="1800200" cy="1689206"/>
          </a:xfrm>
          <a:prstGeom prst="rect">
            <a:avLst/>
          </a:prstGeom>
          <a:noFill/>
          <a:ln w="9525">
            <a:noFill/>
            <a:miter lim="800000"/>
            <a:headEnd/>
            <a:tailEnd/>
          </a:ln>
        </p:spPr>
      </p:pic>
      <p:pic>
        <p:nvPicPr>
          <p:cNvPr id="8" name="صورة 3" descr="Logo1994_New%20copy"/>
          <p:cNvPicPr/>
          <p:nvPr/>
        </p:nvPicPr>
        <p:blipFill>
          <a:blip r:embed="rId3" cstate="print"/>
          <a:srcRect/>
          <a:stretch>
            <a:fillRect/>
          </a:stretch>
        </p:blipFill>
        <p:spPr bwMode="auto">
          <a:xfrm>
            <a:off x="7164288" y="94698"/>
            <a:ext cx="1609761" cy="1678118"/>
          </a:xfrm>
          <a:prstGeom prst="rect">
            <a:avLst/>
          </a:prstGeom>
          <a:noFill/>
          <a:ln w="9525">
            <a:noFill/>
            <a:miter lim="800000"/>
            <a:headEnd/>
            <a:tailEnd/>
          </a:ln>
        </p:spPr>
      </p:pic>
    </p:spTree>
    <p:extLst>
      <p:ext uri="{BB962C8B-B14F-4D97-AF65-F5344CB8AC3E}">
        <p14:creationId xmlns:p14="http://schemas.microsoft.com/office/powerpoint/2010/main" val="2685648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2691653954"/>
              </p:ext>
            </p:extLst>
          </p:nvPr>
        </p:nvGraphicFramePr>
        <p:xfrm>
          <a:off x="251520" y="260648"/>
          <a:ext cx="8424936"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067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F184A18C-460D-4E5E-932C-C57AAC5E86A0}"/>
                                            </p:graphicEl>
                                          </p:spTgt>
                                        </p:tgtEl>
                                        <p:attrNameLst>
                                          <p:attrName>style.visibility</p:attrName>
                                        </p:attrNameLst>
                                      </p:cBhvr>
                                      <p:to>
                                        <p:strVal val="visible"/>
                                      </p:to>
                                    </p:set>
                                    <p:anim calcmode="lin" valueType="num">
                                      <p:cBhvr additive="base">
                                        <p:cTn id="7" dur="500" fill="hold"/>
                                        <p:tgtEl>
                                          <p:spTgt spid="3">
                                            <p:graphicEl>
                                              <a:dgm id="{F184A18C-460D-4E5E-932C-C57AAC5E86A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F184A18C-460D-4E5E-932C-C57AAC5E86A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dgm id="{6A7AB9A6-672C-4C3A-A15A-BB0881CFD030}"/>
                                            </p:graphicEl>
                                          </p:spTgt>
                                        </p:tgtEl>
                                        <p:attrNameLst>
                                          <p:attrName>style.visibility</p:attrName>
                                        </p:attrNameLst>
                                      </p:cBhvr>
                                      <p:to>
                                        <p:strVal val="visible"/>
                                      </p:to>
                                    </p:set>
                                    <p:anim calcmode="lin" valueType="num">
                                      <p:cBhvr additive="base">
                                        <p:cTn id="11" dur="500" fill="hold"/>
                                        <p:tgtEl>
                                          <p:spTgt spid="3">
                                            <p:graphicEl>
                                              <a:dgm id="{6A7AB9A6-672C-4C3A-A15A-BB0881CFD03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graphicEl>
                                              <a:dgm id="{6A7AB9A6-672C-4C3A-A15A-BB0881CFD030}"/>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graphicEl>
                                              <a:dgm id="{601219A0-A0D9-412A-819C-67C795A378ED}"/>
                                            </p:graphicEl>
                                          </p:spTgt>
                                        </p:tgtEl>
                                        <p:attrNameLst>
                                          <p:attrName>style.visibility</p:attrName>
                                        </p:attrNameLst>
                                      </p:cBhvr>
                                      <p:to>
                                        <p:strVal val="visible"/>
                                      </p:to>
                                    </p:set>
                                    <p:anim calcmode="lin" valueType="num">
                                      <p:cBhvr additive="base">
                                        <p:cTn id="17" dur="500" fill="hold"/>
                                        <p:tgtEl>
                                          <p:spTgt spid="3">
                                            <p:graphicEl>
                                              <a:dgm id="{601219A0-A0D9-412A-819C-67C795A378E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601219A0-A0D9-412A-819C-67C795A378ED}"/>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graphicEl>
                                              <a:dgm id="{60F16AC4-6FF2-49A5-99BC-3C5017B64C9B}"/>
                                            </p:graphicEl>
                                          </p:spTgt>
                                        </p:tgtEl>
                                        <p:attrNameLst>
                                          <p:attrName>style.visibility</p:attrName>
                                        </p:attrNameLst>
                                      </p:cBhvr>
                                      <p:to>
                                        <p:strVal val="visible"/>
                                      </p:to>
                                    </p:set>
                                    <p:anim calcmode="lin" valueType="num">
                                      <p:cBhvr additive="base">
                                        <p:cTn id="21" dur="500" fill="hold"/>
                                        <p:tgtEl>
                                          <p:spTgt spid="3">
                                            <p:graphicEl>
                                              <a:dgm id="{60F16AC4-6FF2-49A5-99BC-3C5017B64C9B}"/>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graphicEl>
                                              <a:dgm id="{60F16AC4-6FF2-49A5-99BC-3C5017B64C9B}"/>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graphicEl>
                                              <a:dgm id="{E0171B84-84B5-42A0-98A8-0F156F38A0F7}"/>
                                            </p:graphicEl>
                                          </p:spTgt>
                                        </p:tgtEl>
                                        <p:attrNameLst>
                                          <p:attrName>style.visibility</p:attrName>
                                        </p:attrNameLst>
                                      </p:cBhvr>
                                      <p:to>
                                        <p:strVal val="visible"/>
                                      </p:to>
                                    </p:set>
                                    <p:anim calcmode="lin" valueType="num">
                                      <p:cBhvr additive="base">
                                        <p:cTn id="27" dur="500" fill="hold"/>
                                        <p:tgtEl>
                                          <p:spTgt spid="3">
                                            <p:graphicEl>
                                              <a:dgm id="{E0171B84-84B5-42A0-98A8-0F156F38A0F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E0171B84-84B5-42A0-98A8-0F156F38A0F7}"/>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graphicEl>
                                              <a:dgm id="{8B33F641-3392-4C81-9E8D-2EB9280A111D}"/>
                                            </p:graphicEl>
                                          </p:spTgt>
                                        </p:tgtEl>
                                        <p:attrNameLst>
                                          <p:attrName>style.visibility</p:attrName>
                                        </p:attrNameLst>
                                      </p:cBhvr>
                                      <p:to>
                                        <p:strVal val="visible"/>
                                      </p:to>
                                    </p:set>
                                    <p:anim calcmode="lin" valueType="num">
                                      <p:cBhvr additive="base">
                                        <p:cTn id="31" dur="500" fill="hold"/>
                                        <p:tgtEl>
                                          <p:spTgt spid="3">
                                            <p:graphicEl>
                                              <a:dgm id="{8B33F641-3392-4C81-9E8D-2EB9280A111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8B33F641-3392-4C81-9E8D-2EB9280A111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graphicEl>
                                              <a:dgm id="{89E33A27-3B8E-4691-9722-ED90408F16A4}"/>
                                            </p:graphicEl>
                                          </p:spTgt>
                                        </p:tgtEl>
                                        <p:attrNameLst>
                                          <p:attrName>style.visibility</p:attrName>
                                        </p:attrNameLst>
                                      </p:cBhvr>
                                      <p:to>
                                        <p:strVal val="visible"/>
                                      </p:to>
                                    </p:set>
                                    <p:anim calcmode="lin" valueType="num">
                                      <p:cBhvr additive="base">
                                        <p:cTn id="37" dur="500" fill="hold"/>
                                        <p:tgtEl>
                                          <p:spTgt spid="3">
                                            <p:graphicEl>
                                              <a:dgm id="{89E33A27-3B8E-4691-9722-ED90408F16A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89E33A27-3B8E-4691-9722-ED90408F16A4}"/>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graphicEl>
                                              <a:dgm id="{F397EF0F-7638-4E41-9755-81E5CC34DBDF}"/>
                                            </p:graphicEl>
                                          </p:spTgt>
                                        </p:tgtEl>
                                        <p:attrNameLst>
                                          <p:attrName>style.visibility</p:attrName>
                                        </p:attrNameLst>
                                      </p:cBhvr>
                                      <p:to>
                                        <p:strVal val="visible"/>
                                      </p:to>
                                    </p:set>
                                    <p:anim calcmode="lin" valueType="num">
                                      <p:cBhvr additive="base">
                                        <p:cTn id="41" dur="500" fill="hold"/>
                                        <p:tgtEl>
                                          <p:spTgt spid="3">
                                            <p:graphicEl>
                                              <a:dgm id="{F397EF0F-7638-4E41-9755-81E5CC34DBDF}"/>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graphicEl>
                                              <a:dgm id="{F397EF0F-7638-4E41-9755-81E5CC34DBDF}"/>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graphicEl>
                                              <a:dgm id="{214C933D-A39F-46D0-BA3B-387B7A2FC538}"/>
                                            </p:graphicEl>
                                          </p:spTgt>
                                        </p:tgtEl>
                                        <p:attrNameLst>
                                          <p:attrName>style.visibility</p:attrName>
                                        </p:attrNameLst>
                                      </p:cBhvr>
                                      <p:to>
                                        <p:strVal val="visible"/>
                                      </p:to>
                                    </p:set>
                                    <p:anim calcmode="lin" valueType="num">
                                      <p:cBhvr additive="base">
                                        <p:cTn id="47" dur="500" fill="hold"/>
                                        <p:tgtEl>
                                          <p:spTgt spid="3">
                                            <p:graphicEl>
                                              <a:dgm id="{214C933D-A39F-46D0-BA3B-387B7A2FC538}"/>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214C933D-A39F-46D0-BA3B-387B7A2FC538}"/>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graphicEl>
                                              <a:dgm id="{5F9A0A98-3CA2-44B3-BEEE-035724895D6E}"/>
                                            </p:graphicEl>
                                          </p:spTgt>
                                        </p:tgtEl>
                                        <p:attrNameLst>
                                          <p:attrName>style.visibility</p:attrName>
                                        </p:attrNameLst>
                                      </p:cBhvr>
                                      <p:to>
                                        <p:strVal val="visible"/>
                                      </p:to>
                                    </p:set>
                                    <p:anim calcmode="lin" valueType="num">
                                      <p:cBhvr additive="base">
                                        <p:cTn id="51" dur="500" fill="hold"/>
                                        <p:tgtEl>
                                          <p:spTgt spid="3">
                                            <p:graphicEl>
                                              <a:dgm id="{5F9A0A98-3CA2-44B3-BEEE-035724895D6E}"/>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graphicEl>
                                              <a:dgm id="{5F9A0A98-3CA2-44B3-BEEE-035724895D6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تمرير عمودي 7"/>
          <p:cNvSpPr/>
          <p:nvPr/>
        </p:nvSpPr>
        <p:spPr>
          <a:xfrm>
            <a:off x="-180528" y="1772816"/>
            <a:ext cx="5304364" cy="4827736"/>
          </a:xfrm>
          <a:prstGeom prst="vertic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2" name="تمرير عمودي 1"/>
          <p:cNvSpPr/>
          <p:nvPr/>
        </p:nvSpPr>
        <p:spPr>
          <a:xfrm>
            <a:off x="4420527" y="1772816"/>
            <a:ext cx="5112568" cy="4827736"/>
          </a:xfrm>
          <a:prstGeom prst="vertic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9" name="Title 8"/>
          <p:cNvSpPr>
            <a:spLocks noGrp="1"/>
          </p:cNvSpPr>
          <p:nvPr>
            <p:ph type="title"/>
          </p:nvPr>
        </p:nvSpPr>
        <p:spPr>
          <a:xfrm>
            <a:off x="457200" y="116632"/>
            <a:ext cx="8229600" cy="792088"/>
          </a:xfrm>
        </p:spPr>
        <p:txBody>
          <a:bodyPr>
            <a:noAutofit/>
          </a:bodyPr>
          <a:lstStyle/>
          <a:p>
            <a:r>
              <a:rPr lang="ar-SY" sz="4800" b="1" dirty="0" smtClean="0">
                <a:solidFill>
                  <a:schemeClr val="accent4">
                    <a:lumMod val="75000"/>
                  </a:schemeClr>
                </a:solidFill>
                <a:cs typeface="Bold Italic Art" pitchFamily="2" charset="-78"/>
              </a:rPr>
              <a:t>الدراسات السابقة</a:t>
            </a:r>
            <a:endParaRPr lang="en-US" sz="4800" b="1" dirty="0">
              <a:solidFill>
                <a:schemeClr val="accent4">
                  <a:lumMod val="75000"/>
                </a:schemeClr>
              </a:solidFill>
              <a:cs typeface="Bold Italic Art" pitchFamily="2" charset="-78"/>
            </a:endParaRPr>
          </a:p>
        </p:txBody>
      </p:sp>
      <p:sp>
        <p:nvSpPr>
          <p:cNvPr id="4" name="عنصر نائب للنص 3"/>
          <p:cNvSpPr>
            <a:spLocks noGrp="1"/>
          </p:cNvSpPr>
          <p:nvPr>
            <p:ph type="body" idx="1"/>
          </p:nvPr>
        </p:nvSpPr>
        <p:spPr>
          <a:xfrm>
            <a:off x="-396552" y="908720"/>
            <a:ext cx="5040560" cy="648072"/>
          </a:xfrm>
        </p:spPr>
        <p:txBody>
          <a:bodyPr>
            <a:noAutofit/>
          </a:bodyPr>
          <a:lstStyle/>
          <a:p>
            <a:pPr lvl="0"/>
            <a:r>
              <a:rPr lang="ar-SY" sz="3600" dirty="0">
                <a:solidFill>
                  <a:srgbClr val="FF0000"/>
                </a:solidFill>
                <a:latin typeface="Arabic Typesetting" pitchFamily="66" charset="-78"/>
                <a:cs typeface="Arabic Typesetting" pitchFamily="66" charset="-78"/>
              </a:rPr>
              <a:t>دراسة  </a:t>
            </a:r>
            <a:r>
              <a:rPr lang="en-US" sz="3600" dirty="0" err="1">
                <a:solidFill>
                  <a:srgbClr val="FF0000"/>
                </a:solidFill>
                <a:latin typeface="Arabic Typesetting" pitchFamily="66" charset="-78"/>
                <a:cs typeface="Arabic Typesetting" pitchFamily="66" charset="-78"/>
              </a:rPr>
              <a:t>Rexhepi</a:t>
            </a:r>
            <a:r>
              <a:rPr lang="en-US" sz="3600" dirty="0">
                <a:solidFill>
                  <a:srgbClr val="FF0000"/>
                </a:solidFill>
                <a:latin typeface="Arabic Typesetting" pitchFamily="66" charset="-78"/>
                <a:cs typeface="Arabic Typesetting" pitchFamily="66" charset="-78"/>
              </a:rPr>
              <a:t> et Al) </a:t>
            </a:r>
            <a:r>
              <a:rPr lang="ar-SY" sz="3600" dirty="0">
                <a:solidFill>
                  <a:srgbClr val="FF0000"/>
                </a:solidFill>
                <a:latin typeface="Arabic Typesetting" pitchFamily="66" charset="-78"/>
                <a:cs typeface="Arabic Typesetting" pitchFamily="66" charset="-78"/>
              </a:rPr>
              <a:t>) عام 2019</a:t>
            </a:r>
            <a:endParaRPr lang="en-US" sz="3600" dirty="0">
              <a:solidFill>
                <a:srgbClr val="FF0000"/>
              </a:solidFill>
              <a:latin typeface="Arabic Typesetting" pitchFamily="66" charset="-78"/>
              <a:cs typeface="Arabic Typesetting" pitchFamily="66" charset="-78"/>
            </a:endParaRPr>
          </a:p>
        </p:txBody>
      </p:sp>
      <p:sp>
        <p:nvSpPr>
          <p:cNvPr id="5" name="عنصر نائب للمحتوى 4"/>
          <p:cNvSpPr>
            <a:spLocks noGrp="1"/>
          </p:cNvSpPr>
          <p:nvPr>
            <p:ph sz="half" idx="2"/>
          </p:nvPr>
        </p:nvSpPr>
        <p:spPr>
          <a:xfrm>
            <a:off x="467544" y="1916832"/>
            <a:ext cx="4320480" cy="4824537"/>
          </a:xfrm>
        </p:spPr>
        <p:txBody>
          <a:bodyPr>
            <a:noAutofit/>
          </a:bodyPr>
          <a:lstStyle/>
          <a:p>
            <a:pPr marL="400050" lvl="1" indent="0">
              <a:lnSpc>
                <a:spcPct val="110000"/>
              </a:lnSpc>
              <a:buNone/>
            </a:pPr>
            <a:endParaRPr lang="ar-SY" sz="2800" b="1" dirty="0" smtClean="0">
              <a:solidFill>
                <a:srgbClr val="C0504D">
                  <a:lumMod val="75000"/>
                </a:srgbClr>
              </a:solidFill>
            </a:endParaRPr>
          </a:p>
          <a:p>
            <a:pPr marL="400050" lvl="1" indent="0">
              <a:lnSpc>
                <a:spcPct val="150000"/>
              </a:lnSpc>
              <a:buNone/>
            </a:pPr>
            <a:r>
              <a:rPr lang="ar-SY" sz="2800" b="1" dirty="0" smtClean="0">
                <a:solidFill>
                  <a:srgbClr val="FF0000"/>
                </a:solidFill>
                <a:latin typeface="Arabic Typesetting" pitchFamily="66" charset="-78"/>
                <a:cs typeface="Arabic Typesetting" pitchFamily="66" charset="-78"/>
              </a:rPr>
              <a:t>هدفت</a:t>
            </a:r>
            <a:r>
              <a:rPr lang="ar-SA" sz="2800" b="1" dirty="0" smtClean="0">
                <a:solidFill>
                  <a:srgbClr val="1F497D">
                    <a:lumMod val="75000"/>
                  </a:srgbClr>
                </a:solidFill>
                <a:latin typeface="Arabic Typesetting" pitchFamily="66" charset="-78"/>
                <a:cs typeface="Arabic Typesetting" pitchFamily="66" charset="-78"/>
              </a:rPr>
              <a:t> لمقارنة النتائج الأمومية </a:t>
            </a:r>
            <a:r>
              <a:rPr lang="ar-SA" sz="2800" b="1" dirty="0" err="1" smtClean="0">
                <a:solidFill>
                  <a:srgbClr val="1F497D">
                    <a:lumMod val="75000"/>
                  </a:srgbClr>
                </a:solidFill>
                <a:latin typeface="Arabic Typesetting" pitchFamily="66" charset="-78"/>
                <a:cs typeface="Arabic Typesetting" pitchFamily="66" charset="-78"/>
              </a:rPr>
              <a:t>والوليدية</a:t>
            </a:r>
            <a:r>
              <a:rPr lang="ar-SA" sz="2800" b="1" dirty="0" smtClean="0">
                <a:solidFill>
                  <a:srgbClr val="1F497D">
                    <a:lumMod val="75000"/>
                  </a:srgbClr>
                </a:solidFill>
                <a:latin typeface="Arabic Typesetting" pitchFamily="66" charset="-78"/>
                <a:cs typeface="Arabic Typesetting" pitchFamily="66" charset="-78"/>
              </a:rPr>
              <a:t> والفترة المحيطة بالولادة بين</a:t>
            </a:r>
            <a:r>
              <a:rPr lang="ar-SY" sz="2800" b="1" dirty="0" smtClean="0">
                <a:solidFill>
                  <a:srgbClr val="1F497D">
                    <a:lumMod val="75000"/>
                  </a:srgbClr>
                </a:solidFill>
                <a:latin typeface="Arabic Typesetting" pitchFamily="66" charset="-78"/>
                <a:cs typeface="Arabic Typesetting" pitchFamily="66" charset="-78"/>
              </a:rPr>
              <a:t> </a:t>
            </a:r>
            <a:r>
              <a:rPr lang="ar-SA" sz="2800" b="1" dirty="0" smtClean="0">
                <a:solidFill>
                  <a:srgbClr val="1F497D">
                    <a:lumMod val="75000"/>
                  </a:srgbClr>
                </a:solidFill>
                <a:latin typeface="Arabic Typesetting" pitchFamily="66" charset="-78"/>
                <a:cs typeface="Arabic Typesetting" pitchFamily="66" charset="-78"/>
              </a:rPr>
              <a:t>الأمهات الصغيرات </a:t>
            </a:r>
            <a:r>
              <a:rPr lang="ar-SY" sz="2800" b="1" dirty="0" smtClean="0">
                <a:solidFill>
                  <a:srgbClr val="1F497D">
                    <a:lumMod val="75000"/>
                  </a:srgbClr>
                </a:solidFill>
                <a:latin typeface="Arabic Typesetting" pitchFamily="66" charset="-78"/>
                <a:cs typeface="Arabic Typesetting" pitchFamily="66" charset="-78"/>
              </a:rPr>
              <a:t>و الكبيرات </a:t>
            </a:r>
          </a:p>
          <a:p>
            <a:pPr marL="400050" lvl="1" indent="0">
              <a:lnSpc>
                <a:spcPct val="150000"/>
              </a:lnSpc>
              <a:buNone/>
            </a:pPr>
            <a:r>
              <a:rPr lang="ar-SY" sz="2800" b="1" dirty="0" smtClean="0">
                <a:solidFill>
                  <a:srgbClr val="FF0000"/>
                </a:solidFill>
                <a:latin typeface="Arabic Typesetting" pitchFamily="66" charset="-78"/>
                <a:cs typeface="Arabic Typesetting" pitchFamily="66" charset="-78"/>
              </a:rPr>
              <a:t>بينت </a:t>
            </a:r>
            <a:r>
              <a:rPr lang="ar-SY" sz="2800" b="1" dirty="0">
                <a:solidFill>
                  <a:srgbClr val="FF0000"/>
                </a:solidFill>
                <a:latin typeface="Arabic Typesetting" pitchFamily="66" charset="-78"/>
                <a:cs typeface="Arabic Typesetting" pitchFamily="66" charset="-78"/>
              </a:rPr>
              <a:t>أنّ: </a:t>
            </a:r>
          </a:p>
          <a:p>
            <a:pPr marL="400050" lvl="1" indent="0">
              <a:lnSpc>
                <a:spcPct val="110000"/>
              </a:lnSpc>
              <a:buNone/>
            </a:pPr>
            <a:r>
              <a:rPr lang="ar-SY" sz="2800" b="1" dirty="0">
                <a:solidFill>
                  <a:srgbClr val="1F497D">
                    <a:lumMod val="75000"/>
                  </a:srgbClr>
                </a:solidFill>
                <a:latin typeface="Arabic Typesetting" pitchFamily="66" charset="-78"/>
                <a:cs typeface="Arabic Typesetting" pitchFamily="66" charset="-78"/>
              </a:rPr>
              <a:t>معدل حدوث مضاعفات الحمل والولادة أعلى بكثير لدى الأمهات الصغيرات بالمقارنة مع الأمهات الكبيرات. </a:t>
            </a:r>
            <a:endParaRPr lang="en-US" sz="2800" b="1" dirty="0">
              <a:solidFill>
                <a:srgbClr val="1F497D">
                  <a:lumMod val="75000"/>
                </a:srgbClr>
              </a:solidFill>
              <a:latin typeface="Arabic Typesetting" pitchFamily="66" charset="-78"/>
              <a:cs typeface="Arabic Typesetting" pitchFamily="66" charset="-78"/>
            </a:endParaRPr>
          </a:p>
        </p:txBody>
      </p:sp>
      <p:sp>
        <p:nvSpPr>
          <p:cNvPr id="6" name="عنصر نائب للنص 5"/>
          <p:cNvSpPr>
            <a:spLocks noGrp="1"/>
          </p:cNvSpPr>
          <p:nvPr>
            <p:ph type="body" sz="quarter" idx="3"/>
          </p:nvPr>
        </p:nvSpPr>
        <p:spPr>
          <a:xfrm>
            <a:off x="4718942" y="836712"/>
            <a:ext cx="4391469" cy="720080"/>
          </a:xfrm>
        </p:spPr>
        <p:txBody>
          <a:bodyPr>
            <a:noAutofit/>
          </a:bodyPr>
          <a:lstStyle/>
          <a:p>
            <a:pPr lvl="0"/>
            <a:r>
              <a:rPr lang="ar-SY" sz="3600" dirty="0">
                <a:solidFill>
                  <a:srgbClr val="FF0000"/>
                </a:solidFill>
                <a:latin typeface="Arabic Typesetting" pitchFamily="66" charset="-78"/>
                <a:cs typeface="Arabic Typesetting" pitchFamily="66" charset="-78"/>
              </a:rPr>
              <a:t>دراسة  </a:t>
            </a:r>
            <a:r>
              <a:rPr lang="en-US" sz="3600" dirty="0">
                <a:solidFill>
                  <a:srgbClr val="FF0000"/>
                </a:solidFill>
                <a:latin typeface="Arabic Typesetting" pitchFamily="66" charset="-78"/>
                <a:cs typeface="Arabic Typesetting" pitchFamily="66" charset="-78"/>
              </a:rPr>
              <a:t>(</a:t>
            </a:r>
            <a:r>
              <a:rPr lang="en-US" sz="3600" dirty="0" err="1">
                <a:solidFill>
                  <a:srgbClr val="FF0000"/>
                </a:solidFill>
                <a:latin typeface="Arabic Typesetting" pitchFamily="66" charset="-78"/>
                <a:cs typeface="Arabic Typesetting" pitchFamily="66" charset="-78"/>
              </a:rPr>
              <a:t>Moraes</a:t>
            </a:r>
            <a:r>
              <a:rPr lang="en-US" sz="3600" dirty="0">
                <a:solidFill>
                  <a:srgbClr val="FF0000"/>
                </a:solidFill>
                <a:latin typeface="Arabic Typesetting" pitchFamily="66" charset="-78"/>
                <a:cs typeface="Arabic Typesetting" pitchFamily="66" charset="-78"/>
              </a:rPr>
              <a:t> et </a:t>
            </a:r>
            <a:r>
              <a:rPr lang="en-US" sz="3600" dirty="0" smtClean="0">
                <a:solidFill>
                  <a:srgbClr val="FF0000"/>
                </a:solidFill>
                <a:latin typeface="Arabic Typesetting" pitchFamily="66" charset="-78"/>
                <a:cs typeface="Arabic Typesetting" pitchFamily="66" charset="-78"/>
              </a:rPr>
              <a:t>al)</a:t>
            </a:r>
            <a:r>
              <a:rPr lang="ar-SY" sz="3600" dirty="0" smtClean="0">
                <a:solidFill>
                  <a:srgbClr val="FF0000"/>
                </a:solidFill>
                <a:latin typeface="Arabic Typesetting" pitchFamily="66" charset="-78"/>
                <a:cs typeface="Arabic Typesetting" pitchFamily="66" charset="-78"/>
              </a:rPr>
              <a:t> عام 2018 </a:t>
            </a:r>
            <a:endParaRPr lang="en-US" sz="3600" dirty="0">
              <a:solidFill>
                <a:srgbClr val="FF0000"/>
              </a:solidFill>
              <a:latin typeface="Arabic Typesetting" pitchFamily="66" charset="-78"/>
              <a:cs typeface="Arabic Typesetting" pitchFamily="66" charset="-78"/>
            </a:endParaRPr>
          </a:p>
        </p:txBody>
      </p:sp>
      <p:sp>
        <p:nvSpPr>
          <p:cNvPr id="7" name="عنصر نائب للمحتوى 6"/>
          <p:cNvSpPr>
            <a:spLocks noGrp="1"/>
          </p:cNvSpPr>
          <p:nvPr>
            <p:ph sz="quarter" idx="4"/>
          </p:nvPr>
        </p:nvSpPr>
        <p:spPr>
          <a:xfrm>
            <a:off x="5239387" y="2033465"/>
            <a:ext cx="3948156" cy="4824535"/>
          </a:xfrm>
        </p:spPr>
        <p:txBody>
          <a:bodyPr>
            <a:noAutofit/>
          </a:bodyPr>
          <a:lstStyle/>
          <a:p>
            <a:pPr lvl="0" algn="just"/>
            <a:endParaRPr lang="ar-SY" sz="2000" b="1" dirty="0">
              <a:solidFill>
                <a:srgbClr val="C0504D">
                  <a:lumMod val="75000"/>
                </a:srgbClr>
              </a:solidFill>
            </a:endParaRPr>
          </a:p>
          <a:p>
            <a:pPr marL="400050" lvl="1" indent="0">
              <a:lnSpc>
                <a:spcPct val="150000"/>
              </a:lnSpc>
              <a:buNone/>
            </a:pPr>
            <a:r>
              <a:rPr lang="ar-SY" sz="2800" b="1" dirty="0">
                <a:solidFill>
                  <a:srgbClr val="FF0000"/>
                </a:solidFill>
                <a:latin typeface="Arabic Typesetting" pitchFamily="66" charset="-78"/>
                <a:cs typeface="Arabic Typesetting" pitchFamily="66" charset="-78"/>
              </a:rPr>
              <a:t>هدفت</a:t>
            </a:r>
            <a:r>
              <a:rPr lang="ar-SA" sz="2800" b="1" dirty="0">
                <a:solidFill>
                  <a:srgbClr val="1F497D">
                    <a:lumMod val="75000"/>
                  </a:srgbClr>
                </a:solidFill>
                <a:latin typeface="Arabic Typesetting" pitchFamily="66" charset="-78"/>
                <a:cs typeface="Arabic Typesetting" pitchFamily="66" charset="-78"/>
              </a:rPr>
              <a:t> لمقارنة نتائج التوليد والفترة المحيطة بالولادة بين الأمهات الصغيرات والكبيرات </a:t>
            </a:r>
            <a:endParaRPr lang="ar-SY" sz="2800" b="1" dirty="0">
              <a:solidFill>
                <a:srgbClr val="1F497D">
                  <a:lumMod val="75000"/>
                </a:srgbClr>
              </a:solidFill>
              <a:latin typeface="Arabic Typesetting" pitchFamily="66" charset="-78"/>
              <a:cs typeface="Arabic Typesetting" pitchFamily="66" charset="-78"/>
            </a:endParaRPr>
          </a:p>
          <a:p>
            <a:pPr marL="400050" lvl="1" indent="0" algn="just">
              <a:lnSpc>
                <a:spcPct val="150000"/>
              </a:lnSpc>
              <a:buNone/>
            </a:pPr>
            <a:r>
              <a:rPr lang="ar-SY" sz="2800" b="1" dirty="0">
                <a:solidFill>
                  <a:srgbClr val="FF0000"/>
                </a:solidFill>
                <a:latin typeface="Arabic Typesetting" pitchFamily="66" charset="-78"/>
                <a:cs typeface="Arabic Typesetting" pitchFamily="66" charset="-78"/>
              </a:rPr>
              <a:t>أظهرت أنّ:</a:t>
            </a:r>
          </a:p>
          <a:p>
            <a:pPr marL="400050" lvl="1" indent="0">
              <a:lnSpc>
                <a:spcPct val="110000"/>
              </a:lnSpc>
              <a:buNone/>
            </a:pPr>
            <a:r>
              <a:rPr lang="ar-SY" sz="2800" b="1" dirty="0">
                <a:solidFill>
                  <a:srgbClr val="1F497D">
                    <a:lumMod val="75000"/>
                  </a:srgbClr>
                </a:solidFill>
                <a:latin typeface="Arabic Typesetting" pitchFamily="66" charset="-78"/>
                <a:cs typeface="Arabic Typesetting" pitchFamily="66" charset="-78"/>
              </a:rPr>
              <a:t>حمل الأمهات الصغيرات وخاصة التي تقل أعمارهن عن 15 سنة يزيد من خطر حدوث مضاعفات الحمل والولادة</a:t>
            </a:r>
            <a:r>
              <a:rPr lang="ar-SY" sz="2800" b="1" dirty="0">
                <a:solidFill>
                  <a:srgbClr val="1F497D">
                    <a:lumMod val="75000"/>
                  </a:srgbClr>
                </a:solidFill>
              </a:rPr>
              <a:t>.</a:t>
            </a:r>
          </a:p>
        </p:txBody>
      </p:sp>
    </p:spTree>
    <p:extLst>
      <p:ext uri="{BB962C8B-B14F-4D97-AF65-F5344CB8AC3E}">
        <p14:creationId xmlns:p14="http://schemas.microsoft.com/office/powerpoint/2010/main" val="282958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 calcmode="lin" valueType="num">
                                      <p:cBhvr additive="base">
                                        <p:cTn id="5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4242672980"/>
              </p:ext>
            </p:extLst>
          </p:nvPr>
        </p:nvGraphicFramePr>
        <p:xfrm>
          <a:off x="251520" y="332656"/>
          <a:ext cx="8637689" cy="5872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وان 1"/>
          <p:cNvSpPr txBox="1">
            <a:spLocks/>
          </p:cNvSpPr>
          <p:nvPr/>
        </p:nvSpPr>
        <p:spPr>
          <a:xfrm>
            <a:off x="1907704" y="332656"/>
            <a:ext cx="4914896" cy="725470"/>
          </a:xfrm>
          <a:prstGeom prst="rect">
            <a:avLst/>
          </a:prstGeom>
          <a:effectLst/>
        </p:spPr>
        <p:txBody>
          <a:bodyPr>
            <a:normAutofit lnSpcReduction="10000"/>
          </a:bodyPr>
          <a:lstStyle/>
          <a:p>
            <a:pPr algn="ctr">
              <a:spcBef>
                <a:spcPct val="0"/>
              </a:spcBef>
              <a:defRPr/>
            </a:pPr>
            <a:r>
              <a:rPr lang="ar-SY" sz="4400"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cs typeface="Times New Roman"/>
              </a:rPr>
              <a:t>أهمية الدراسة</a:t>
            </a:r>
            <a:endParaRPr lang="ar-SY" sz="4400"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cs typeface="Times New Roman"/>
            </a:endParaRPr>
          </a:p>
        </p:txBody>
      </p:sp>
      <p:sp>
        <p:nvSpPr>
          <p:cNvPr id="2" name="مستطيل 1"/>
          <p:cNvSpPr/>
          <p:nvPr/>
        </p:nvSpPr>
        <p:spPr>
          <a:xfrm>
            <a:off x="365990" y="5157192"/>
            <a:ext cx="8136904" cy="954107"/>
          </a:xfrm>
          <a:prstGeom prst="rect">
            <a:avLst/>
          </a:prstGeom>
        </p:spPr>
        <p:txBody>
          <a:bodyPr wrap="square">
            <a:spAutoFit/>
          </a:bodyPr>
          <a:lstStyle/>
          <a:p>
            <a:pPr algn="ctr"/>
            <a:r>
              <a:rPr lang="ar-SA" sz="2800" b="1" dirty="0">
                <a:solidFill>
                  <a:srgbClr val="000000"/>
                </a:solidFill>
                <a:effectLst>
                  <a:outerShdw blurRad="38100" dist="38100" dir="2700000" algn="tl">
                    <a:srgbClr val="000000">
                      <a:alpha val="43137"/>
                    </a:srgbClr>
                  </a:outerShdw>
                </a:effectLst>
                <a:latin typeface="Arabic Typesetting" pitchFamily="66" charset="-78"/>
                <a:ea typeface="Calibri"/>
                <a:cs typeface="Arabic Typesetting" pitchFamily="66" charset="-78"/>
              </a:rPr>
              <a:t>تأتي هذه الدراسة كأول دراسة من نوعها في </a:t>
            </a:r>
            <a:r>
              <a:rPr lang="ar-SA" sz="2800" b="1" dirty="0" smtClean="0">
                <a:solidFill>
                  <a:srgbClr val="000000"/>
                </a:solidFill>
                <a:effectLst>
                  <a:outerShdw blurRad="38100" dist="38100" dir="2700000" algn="tl">
                    <a:srgbClr val="000000">
                      <a:alpha val="43137"/>
                    </a:srgbClr>
                  </a:outerShdw>
                </a:effectLst>
                <a:latin typeface="Arabic Typesetting" pitchFamily="66" charset="-78"/>
                <a:ea typeface="Calibri"/>
                <a:cs typeface="Arabic Typesetting" pitchFamily="66" charset="-78"/>
              </a:rPr>
              <a:t>سوريا</a:t>
            </a:r>
            <a:r>
              <a:rPr lang="ar-SY" sz="2800" b="1" dirty="0" smtClean="0">
                <a:solidFill>
                  <a:srgbClr val="000000"/>
                </a:solidFill>
                <a:effectLst>
                  <a:outerShdw blurRad="38100" dist="38100" dir="2700000" algn="tl">
                    <a:srgbClr val="000000">
                      <a:alpha val="43137"/>
                    </a:srgbClr>
                  </a:outerShdw>
                </a:effectLst>
                <a:latin typeface="Arabic Typesetting" pitchFamily="66" charset="-78"/>
                <a:ea typeface="Calibri"/>
                <a:cs typeface="Arabic Typesetting" pitchFamily="66" charset="-78"/>
              </a:rPr>
              <a:t> </a:t>
            </a:r>
            <a:r>
              <a:rPr lang="ar-SA" sz="2800" b="1" dirty="0" smtClean="0">
                <a:solidFill>
                  <a:srgbClr val="000000"/>
                </a:solidFill>
                <a:effectLst>
                  <a:outerShdw blurRad="38100" dist="38100" dir="2700000" algn="tl">
                    <a:srgbClr val="000000">
                      <a:alpha val="43137"/>
                    </a:srgbClr>
                  </a:outerShdw>
                </a:effectLst>
                <a:latin typeface="Arabic Typesetting" pitchFamily="66" charset="-78"/>
                <a:ea typeface="Calibri"/>
                <a:cs typeface="Arabic Typesetting" pitchFamily="66" charset="-78"/>
              </a:rPr>
              <a:t>لتقييم </a:t>
            </a:r>
            <a:r>
              <a:rPr lang="ar-SY" sz="2800" b="1" dirty="0">
                <a:solidFill>
                  <a:srgbClr val="000000"/>
                </a:solidFill>
                <a:effectLst>
                  <a:outerShdw blurRad="38100" dist="38100" dir="2700000" algn="tl">
                    <a:srgbClr val="000000">
                      <a:alpha val="43137"/>
                    </a:srgbClr>
                  </a:outerShdw>
                </a:effectLst>
                <a:latin typeface="Arabic Typesetting" pitchFamily="66" charset="-78"/>
                <a:cs typeface="Arabic Typesetting" pitchFamily="66" charset="-78"/>
              </a:rPr>
              <a:t>تأثير الحمل والولادة عند الأمهات الصغيرات مقابل الأمهات الكبيرات على الحالة الصحية </a:t>
            </a:r>
            <a:endParaRPr lang="ar-SY" sz="28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285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B65C6AC2-FB71-405E-9215-65662570D5A4}"/>
                                            </p:graphicEl>
                                          </p:spTgt>
                                        </p:tgtEl>
                                        <p:attrNameLst>
                                          <p:attrName>style.visibility</p:attrName>
                                        </p:attrNameLst>
                                      </p:cBhvr>
                                      <p:to>
                                        <p:strVal val="visible"/>
                                      </p:to>
                                    </p:set>
                                    <p:animEffect transition="in" filter="barn(inVertical)">
                                      <p:cBhvr>
                                        <p:cTn id="7" dur="500"/>
                                        <p:tgtEl>
                                          <p:spTgt spid="4">
                                            <p:graphicEl>
                                              <a:dgm id="{B65C6AC2-FB71-405E-9215-65662570D5A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348E56D5-1055-4625-98AD-9BFB25E80FF5}"/>
                                            </p:graphicEl>
                                          </p:spTgt>
                                        </p:tgtEl>
                                        <p:attrNameLst>
                                          <p:attrName>style.visibility</p:attrName>
                                        </p:attrNameLst>
                                      </p:cBhvr>
                                      <p:to>
                                        <p:strVal val="visible"/>
                                      </p:to>
                                    </p:set>
                                    <p:animEffect transition="in" filter="barn(inVertical)">
                                      <p:cBhvr>
                                        <p:cTn id="12" dur="500"/>
                                        <p:tgtEl>
                                          <p:spTgt spid="4">
                                            <p:graphicEl>
                                              <a:dgm id="{348E56D5-1055-4625-98AD-9BFB25E80FF5}"/>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graphicEl>
                                              <a:dgm id="{A05C8000-BD98-4638-BCB1-8341AB426CAB}"/>
                                            </p:graphicEl>
                                          </p:spTgt>
                                        </p:tgtEl>
                                        <p:attrNameLst>
                                          <p:attrName>style.visibility</p:attrName>
                                        </p:attrNameLst>
                                      </p:cBhvr>
                                      <p:to>
                                        <p:strVal val="visible"/>
                                      </p:to>
                                    </p:set>
                                    <p:animEffect transition="in" filter="barn(inVertical)">
                                      <p:cBhvr>
                                        <p:cTn id="15" dur="500"/>
                                        <p:tgtEl>
                                          <p:spTgt spid="4">
                                            <p:graphicEl>
                                              <a:dgm id="{A05C8000-BD98-4638-BCB1-8341AB426CA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graphicEl>
                                              <a:dgm id="{34951504-39EA-493F-95AD-56877FB36053}"/>
                                            </p:graphicEl>
                                          </p:spTgt>
                                        </p:tgtEl>
                                        <p:attrNameLst>
                                          <p:attrName>style.visibility</p:attrName>
                                        </p:attrNameLst>
                                      </p:cBhvr>
                                      <p:to>
                                        <p:strVal val="visible"/>
                                      </p:to>
                                    </p:set>
                                    <p:animEffect transition="in" filter="barn(inVertical)">
                                      <p:cBhvr>
                                        <p:cTn id="20" dur="500"/>
                                        <p:tgtEl>
                                          <p:spTgt spid="4">
                                            <p:graphicEl>
                                              <a:dgm id="{34951504-39EA-493F-95AD-56877FB36053}"/>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graphicEl>
                                              <a:dgm id="{2E7552A1-40CF-4040-9522-BD1872EE1170}"/>
                                            </p:graphicEl>
                                          </p:spTgt>
                                        </p:tgtEl>
                                        <p:attrNameLst>
                                          <p:attrName>style.visibility</p:attrName>
                                        </p:attrNameLst>
                                      </p:cBhvr>
                                      <p:to>
                                        <p:strVal val="visible"/>
                                      </p:to>
                                    </p:set>
                                    <p:animEffect transition="in" filter="barn(inVertical)">
                                      <p:cBhvr>
                                        <p:cTn id="23" dur="500"/>
                                        <p:tgtEl>
                                          <p:spTgt spid="4">
                                            <p:graphicEl>
                                              <a:dgm id="{2E7552A1-40CF-4040-9522-BD1872EE117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graphicEl>
                                              <a:dgm id="{9B6E2E5E-11DF-44AC-A4FB-C54907F9573E}"/>
                                            </p:graphicEl>
                                          </p:spTgt>
                                        </p:tgtEl>
                                        <p:attrNameLst>
                                          <p:attrName>style.visibility</p:attrName>
                                        </p:attrNameLst>
                                      </p:cBhvr>
                                      <p:to>
                                        <p:strVal val="visible"/>
                                      </p:to>
                                    </p:set>
                                    <p:animEffect transition="in" filter="barn(inVertical)">
                                      <p:cBhvr>
                                        <p:cTn id="28" dur="500"/>
                                        <p:tgtEl>
                                          <p:spTgt spid="4">
                                            <p:graphicEl>
                                              <a:dgm id="{9B6E2E5E-11DF-44AC-A4FB-C54907F9573E}"/>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graphicEl>
                                              <a:dgm id="{07AB2FB2-78C1-4E7C-8140-4F2CC8250BA5}"/>
                                            </p:graphicEl>
                                          </p:spTgt>
                                        </p:tgtEl>
                                        <p:attrNameLst>
                                          <p:attrName>style.visibility</p:attrName>
                                        </p:attrNameLst>
                                      </p:cBhvr>
                                      <p:to>
                                        <p:strVal val="visible"/>
                                      </p:to>
                                    </p:set>
                                    <p:animEffect transition="in" filter="barn(inVertical)">
                                      <p:cBhvr>
                                        <p:cTn id="31" dur="500"/>
                                        <p:tgtEl>
                                          <p:spTgt spid="4">
                                            <p:graphicEl>
                                              <a:dgm id="{07AB2FB2-78C1-4E7C-8140-4F2CC8250BA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80">
                                          <p:stCondLst>
                                            <p:cond delay="0"/>
                                          </p:stCondLst>
                                        </p:cTn>
                                        <p:tgtEl>
                                          <p:spTgt spid="2"/>
                                        </p:tgtEl>
                                      </p:cBhvr>
                                    </p:animEffect>
                                    <p:anim calcmode="lin" valueType="num">
                                      <p:cBhvr>
                                        <p:cTn id="3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2" dur="26">
                                          <p:stCondLst>
                                            <p:cond delay="650"/>
                                          </p:stCondLst>
                                        </p:cTn>
                                        <p:tgtEl>
                                          <p:spTgt spid="2"/>
                                        </p:tgtEl>
                                      </p:cBhvr>
                                      <p:to x="100000" y="60000"/>
                                    </p:animScale>
                                    <p:animScale>
                                      <p:cBhvr>
                                        <p:cTn id="43" dur="166" decel="50000">
                                          <p:stCondLst>
                                            <p:cond delay="676"/>
                                          </p:stCondLst>
                                        </p:cTn>
                                        <p:tgtEl>
                                          <p:spTgt spid="2"/>
                                        </p:tgtEl>
                                      </p:cBhvr>
                                      <p:to x="100000" y="100000"/>
                                    </p:animScale>
                                    <p:animScale>
                                      <p:cBhvr>
                                        <p:cTn id="44" dur="26">
                                          <p:stCondLst>
                                            <p:cond delay="1312"/>
                                          </p:stCondLst>
                                        </p:cTn>
                                        <p:tgtEl>
                                          <p:spTgt spid="2"/>
                                        </p:tgtEl>
                                      </p:cBhvr>
                                      <p:to x="100000" y="80000"/>
                                    </p:animScale>
                                    <p:animScale>
                                      <p:cBhvr>
                                        <p:cTn id="45" dur="166" decel="50000">
                                          <p:stCondLst>
                                            <p:cond delay="1338"/>
                                          </p:stCondLst>
                                        </p:cTn>
                                        <p:tgtEl>
                                          <p:spTgt spid="2"/>
                                        </p:tgtEl>
                                      </p:cBhvr>
                                      <p:to x="100000" y="100000"/>
                                    </p:animScale>
                                    <p:animScale>
                                      <p:cBhvr>
                                        <p:cTn id="46" dur="26">
                                          <p:stCondLst>
                                            <p:cond delay="1642"/>
                                          </p:stCondLst>
                                        </p:cTn>
                                        <p:tgtEl>
                                          <p:spTgt spid="2"/>
                                        </p:tgtEl>
                                      </p:cBhvr>
                                      <p:to x="100000" y="90000"/>
                                    </p:animScale>
                                    <p:animScale>
                                      <p:cBhvr>
                                        <p:cTn id="47" dur="166" decel="50000">
                                          <p:stCondLst>
                                            <p:cond delay="1668"/>
                                          </p:stCondLst>
                                        </p:cTn>
                                        <p:tgtEl>
                                          <p:spTgt spid="2"/>
                                        </p:tgtEl>
                                      </p:cBhvr>
                                      <p:to x="100000" y="100000"/>
                                    </p:animScale>
                                    <p:animScale>
                                      <p:cBhvr>
                                        <p:cTn id="48" dur="26">
                                          <p:stCondLst>
                                            <p:cond delay="1808"/>
                                          </p:stCondLst>
                                        </p:cTn>
                                        <p:tgtEl>
                                          <p:spTgt spid="2"/>
                                        </p:tgtEl>
                                      </p:cBhvr>
                                      <p:to x="100000" y="95000"/>
                                    </p:animScale>
                                    <p:animScale>
                                      <p:cBhvr>
                                        <p:cTn id="4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4977681" y="548684"/>
            <a:ext cx="3698776" cy="1872207"/>
          </a:xfrm>
          <a:effectLst>
            <a:outerShdw blurRad="50800" dist="38100" dir="16200000" rotWithShape="0">
              <a:prstClr val="black">
                <a:alpha val="40000"/>
              </a:prstClr>
            </a:outerShdw>
          </a:effectLst>
        </p:spPr>
        <p:txBody>
          <a:bodyPr>
            <a:normAutofit/>
          </a:bodyPr>
          <a:lstStyle/>
          <a:p>
            <a:pPr algn="r"/>
            <a:r>
              <a:rPr lang="ar-SY" b="1" dirty="0" smtClean="0">
                <a:cs typeface="Bold Italic Art" pitchFamily="2" charset="-78"/>
              </a:rPr>
              <a:t>	</a:t>
            </a:r>
            <a:r>
              <a:rPr lang="ar-SY" b="1" dirty="0" smtClean="0">
                <a:solidFill>
                  <a:srgbClr val="FF0000"/>
                </a:solidFill>
                <a:latin typeface="Andalus" pitchFamily="18" charset="-78"/>
                <a:cs typeface="Bold Italic Art" pitchFamily="2" charset="-78"/>
              </a:rPr>
              <a:t>هدف الدراسة</a:t>
            </a:r>
            <a:endParaRPr lang="en-US" b="1" dirty="0">
              <a:solidFill>
                <a:srgbClr val="FF0000"/>
              </a:solidFill>
              <a:latin typeface="Andalus" pitchFamily="18" charset="-78"/>
              <a:cs typeface="Bold Italic Art" pitchFamily="2" charset="-78"/>
            </a:endParaRPr>
          </a:p>
        </p:txBody>
      </p:sp>
      <p:sp>
        <p:nvSpPr>
          <p:cNvPr id="12" name="Subtitle 11"/>
          <p:cNvSpPr>
            <a:spLocks noGrp="1"/>
          </p:cNvSpPr>
          <p:nvPr>
            <p:ph type="subTitle" idx="1"/>
          </p:nvPr>
        </p:nvSpPr>
        <p:spPr>
          <a:xfrm>
            <a:off x="827584" y="4077072"/>
            <a:ext cx="7632848" cy="1656184"/>
          </a:xfrm>
        </p:spPr>
        <p:txBody>
          <a:bodyPr>
            <a:noAutofit/>
          </a:bodyPr>
          <a:lstStyle/>
          <a:p>
            <a:r>
              <a:rPr lang="ar-SY" sz="3600" b="1" dirty="0">
                <a:solidFill>
                  <a:schemeClr val="accent1">
                    <a:lumMod val="50000"/>
                  </a:schemeClr>
                </a:solidFill>
                <a:latin typeface="Calibri" pitchFamily="34" charset="0"/>
                <a:cs typeface="DecoType Naskh" pitchFamily="2" charset="-78"/>
              </a:rPr>
              <a:t>تقييم تأثير الحمل والولادة عند الأمهات الصغيرات مقابل الأمهات الكبيرات على الحالة الصحية </a:t>
            </a:r>
            <a:endParaRPr lang="en-US" sz="3600" b="1" dirty="0">
              <a:solidFill>
                <a:schemeClr val="accent1">
                  <a:lumMod val="50000"/>
                </a:schemeClr>
              </a:solidFill>
              <a:latin typeface="Calibri" pitchFamily="34" charset="0"/>
              <a:cs typeface="DecoType Naskh" pitchFamily="2"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8" y="-4192"/>
            <a:ext cx="4972744" cy="3629532"/>
          </a:xfrm>
          <a:prstGeom prst="rect">
            <a:avLst/>
          </a:prstGeom>
        </p:spPr>
      </p:pic>
    </p:spTree>
    <p:extLst>
      <p:ext uri="{BB962C8B-B14F-4D97-AF65-F5344CB8AC3E}">
        <p14:creationId xmlns:p14="http://schemas.microsoft.com/office/powerpoint/2010/main" val="47393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1472944074"/>
              </p:ext>
            </p:extLst>
          </p:nvPr>
        </p:nvGraphicFramePr>
        <p:xfrm>
          <a:off x="179512" y="332656"/>
          <a:ext cx="8637689" cy="6376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95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348E56D5-1055-4625-98AD-9BFB25E80FF5}"/>
                                            </p:graphicEl>
                                          </p:spTgt>
                                        </p:tgtEl>
                                        <p:attrNameLst>
                                          <p:attrName>style.visibility</p:attrName>
                                        </p:attrNameLst>
                                      </p:cBhvr>
                                      <p:to>
                                        <p:strVal val="visible"/>
                                      </p:to>
                                    </p:set>
                                    <p:animEffect transition="in" filter="barn(inVertical)">
                                      <p:cBhvr>
                                        <p:cTn id="7" dur="500"/>
                                        <p:tgtEl>
                                          <p:spTgt spid="4">
                                            <p:graphicEl>
                                              <a:dgm id="{348E56D5-1055-4625-98AD-9BFB25E80FF5}"/>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graphicEl>
                                              <a:dgm id="{A05C8000-BD98-4638-BCB1-8341AB426CAB}"/>
                                            </p:graphicEl>
                                          </p:spTgt>
                                        </p:tgtEl>
                                        <p:attrNameLst>
                                          <p:attrName>style.visibility</p:attrName>
                                        </p:attrNameLst>
                                      </p:cBhvr>
                                      <p:to>
                                        <p:strVal val="visible"/>
                                      </p:to>
                                    </p:set>
                                    <p:animEffect transition="in" filter="barn(inVertical)">
                                      <p:cBhvr>
                                        <p:cTn id="10" dur="500"/>
                                        <p:tgtEl>
                                          <p:spTgt spid="4">
                                            <p:graphicEl>
                                              <a:dgm id="{A05C8000-BD98-4638-BCB1-8341AB426CA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graphicEl>
                                              <a:dgm id="{34951504-39EA-493F-95AD-56877FB36053}"/>
                                            </p:graphicEl>
                                          </p:spTgt>
                                        </p:tgtEl>
                                        <p:attrNameLst>
                                          <p:attrName>style.visibility</p:attrName>
                                        </p:attrNameLst>
                                      </p:cBhvr>
                                      <p:to>
                                        <p:strVal val="visible"/>
                                      </p:to>
                                    </p:set>
                                    <p:animEffect transition="in" filter="barn(inVertical)">
                                      <p:cBhvr>
                                        <p:cTn id="15" dur="500"/>
                                        <p:tgtEl>
                                          <p:spTgt spid="4">
                                            <p:graphicEl>
                                              <a:dgm id="{34951504-39EA-493F-95AD-56877FB36053}"/>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graphicEl>
                                              <a:dgm id="{2E7552A1-40CF-4040-9522-BD1872EE1170}"/>
                                            </p:graphicEl>
                                          </p:spTgt>
                                        </p:tgtEl>
                                        <p:attrNameLst>
                                          <p:attrName>style.visibility</p:attrName>
                                        </p:attrNameLst>
                                      </p:cBhvr>
                                      <p:to>
                                        <p:strVal val="visible"/>
                                      </p:to>
                                    </p:set>
                                    <p:animEffect transition="in" filter="barn(inVertical)">
                                      <p:cBhvr>
                                        <p:cTn id="18" dur="500"/>
                                        <p:tgtEl>
                                          <p:spTgt spid="4">
                                            <p:graphicEl>
                                              <a:dgm id="{2E7552A1-40CF-4040-9522-BD1872EE117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graphicEl>
                                              <a:dgm id="{9B6E2E5E-11DF-44AC-A4FB-C54907F9573E}"/>
                                            </p:graphicEl>
                                          </p:spTgt>
                                        </p:tgtEl>
                                        <p:attrNameLst>
                                          <p:attrName>style.visibility</p:attrName>
                                        </p:attrNameLst>
                                      </p:cBhvr>
                                      <p:to>
                                        <p:strVal val="visible"/>
                                      </p:to>
                                    </p:set>
                                    <p:animEffect transition="in" filter="barn(inVertical)">
                                      <p:cBhvr>
                                        <p:cTn id="23" dur="500"/>
                                        <p:tgtEl>
                                          <p:spTgt spid="4">
                                            <p:graphicEl>
                                              <a:dgm id="{9B6E2E5E-11DF-44AC-A4FB-C54907F9573E}"/>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graphicEl>
                                              <a:dgm id="{07AB2FB2-78C1-4E7C-8140-4F2CC8250BA5}"/>
                                            </p:graphicEl>
                                          </p:spTgt>
                                        </p:tgtEl>
                                        <p:attrNameLst>
                                          <p:attrName>style.visibility</p:attrName>
                                        </p:attrNameLst>
                                      </p:cBhvr>
                                      <p:to>
                                        <p:strVal val="visible"/>
                                      </p:to>
                                    </p:set>
                                    <p:animEffect transition="in" filter="barn(inVertical)">
                                      <p:cBhvr>
                                        <p:cTn id="26" dur="500"/>
                                        <p:tgtEl>
                                          <p:spTgt spid="4">
                                            <p:graphicEl>
                                              <a:dgm id="{07AB2FB2-78C1-4E7C-8140-4F2CC8250B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6588224" y="2071678"/>
            <a:ext cx="2376264"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Y" sz="4800" b="1" dirty="0" smtClean="0">
                <a:ln w="11430"/>
                <a:solidFill>
                  <a:srgbClr val="FF0000"/>
                </a:solidFill>
                <a:effectLst>
                  <a:outerShdw blurRad="50800" dist="39000" dir="5460000" algn="tl">
                    <a:srgbClr val="000000">
                      <a:alpha val="38000"/>
                    </a:srgbClr>
                  </a:outerShdw>
                </a:effectLst>
                <a:cs typeface="Bold Italic Art" pitchFamily="2" charset="-78"/>
              </a:rPr>
              <a:t>مواد وطرق</a:t>
            </a:r>
          </a:p>
          <a:p>
            <a:pPr algn="ctr" rtl="1"/>
            <a:r>
              <a:rPr lang="ar-SY" sz="4800" b="1" dirty="0" smtClean="0">
                <a:ln w="11430"/>
                <a:solidFill>
                  <a:srgbClr val="FF0000"/>
                </a:solidFill>
                <a:effectLst>
                  <a:outerShdw blurRad="50800" dist="39000" dir="5460000" algn="tl">
                    <a:srgbClr val="000000">
                      <a:alpha val="38000"/>
                    </a:srgbClr>
                  </a:outerShdw>
                </a:effectLst>
                <a:cs typeface="Bold Italic Art" pitchFamily="2" charset="-78"/>
              </a:rPr>
              <a:t> البحث</a:t>
            </a:r>
            <a:endParaRPr lang="ar-SY" sz="4800" b="1" dirty="0">
              <a:ln w="11430"/>
              <a:solidFill>
                <a:srgbClr val="FF0000"/>
              </a:solidFill>
              <a:effectLst>
                <a:outerShdw blurRad="50800" dist="39000" dir="5460000" algn="tl">
                  <a:srgbClr val="000000">
                    <a:alpha val="38000"/>
                  </a:srgbClr>
                </a:outerShdw>
              </a:effectLst>
              <a:cs typeface="Bold Italic Art" pitchFamily="2" charset="-78"/>
            </a:endParaRPr>
          </a:p>
        </p:txBody>
      </p:sp>
      <p:pic>
        <p:nvPicPr>
          <p:cNvPr id="5" name="صورة 4" descr="page_1925390.jpg"/>
          <p:cNvPicPr>
            <a:picLocks noChangeAspect="1"/>
          </p:cNvPicPr>
          <p:nvPr/>
        </p:nvPicPr>
        <p:blipFill>
          <a:blip r:embed="rId2"/>
          <a:stretch>
            <a:fillRect/>
          </a:stretch>
        </p:blipFill>
        <p:spPr>
          <a:xfrm>
            <a:off x="551791" y="548680"/>
            <a:ext cx="4884303" cy="4193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6211270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274638"/>
            <a:ext cx="4546848" cy="1143000"/>
          </a:xfrm>
          <a:effectLst>
            <a:glow rad="228600">
              <a:schemeClr val="accent2">
                <a:satMod val="175000"/>
                <a:alpha val="40000"/>
              </a:schemeClr>
            </a:glow>
            <a:outerShdw blurRad="50800" dist="38100" dir="2700000" algn="tl" rotWithShape="0">
              <a:prstClr val="black">
                <a:alpha val="40000"/>
              </a:prstClr>
            </a:outerShdw>
          </a:effectLst>
        </p:spPr>
        <p:txBody>
          <a:bodyPr>
            <a:normAutofit/>
          </a:bodyPr>
          <a:lstStyle/>
          <a:p>
            <a:pPr algn="r"/>
            <a:r>
              <a:rPr lang="ar-SY" b="1" dirty="0">
                <a:solidFill>
                  <a:srgbClr val="FF0000"/>
                </a:solidFill>
                <a:effectLst>
                  <a:outerShdw blurRad="38100" dist="38100" dir="2700000" algn="tl">
                    <a:srgbClr val="000000">
                      <a:alpha val="43137"/>
                    </a:srgbClr>
                  </a:outerShdw>
                </a:effectLst>
                <a:latin typeface="Andalus" pitchFamily="18" charset="-78"/>
                <a:cs typeface="Bold Italic Art" pitchFamily="2" charset="-78"/>
              </a:rPr>
              <a:t>مواد البحث</a:t>
            </a:r>
            <a:endParaRPr lang="en-US" b="1" dirty="0">
              <a:solidFill>
                <a:srgbClr val="FF0000"/>
              </a:solidFill>
              <a:effectLst>
                <a:outerShdw blurRad="38100" dist="38100" dir="2700000" algn="tl">
                  <a:srgbClr val="000000">
                    <a:alpha val="43137"/>
                  </a:srgbClr>
                </a:outerShdw>
              </a:effectLst>
              <a:latin typeface="Andalus" pitchFamily="18" charset="-78"/>
              <a:cs typeface="Bold Italic Art" pitchFamily="2" charset="-78"/>
            </a:endParaRPr>
          </a:p>
        </p:txBody>
      </p:sp>
      <p:sp>
        <p:nvSpPr>
          <p:cNvPr id="3" name="Content Placeholder 2"/>
          <p:cNvSpPr>
            <a:spLocks noGrp="1"/>
          </p:cNvSpPr>
          <p:nvPr>
            <p:ph idx="1"/>
          </p:nvPr>
        </p:nvSpPr>
        <p:spPr>
          <a:xfrm>
            <a:off x="4355976" y="2276872"/>
            <a:ext cx="4608512" cy="1684125"/>
          </a:xfrm>
        </p:spPr>
        <p:txBody>
          <a:bodyPr>
            <a:noAutofit/>
          </a:bodyPr>
          <a:lstStyle/>
          <a:p>
            <a:pPr marL="0" indent="0" algn="r" rtl="1">
              <a:spcBef>
                <a:spcPts val="0"/>
              </a:spcBef>
              <a:spcAft>
                <a:spcPts val="2400"/>
              </a:spcAft>
              <a:buNone/>
            </a:pPr>
            <a:r>
              <a:rPr lang="ar-SY" sz="5400" b="1" dirty="0" smtClean="0">
                <a:solidFill>
                  <a:schemeClr val="accent5">
                    <a:lumMod val="75000"/>
                  </a:schemeClr>
                </a:solidFill>
                <a:latin typeface="Arabic Typesetting" pitchFamily="66" charset="-78"/>
                <a:cs typeface="Arabic Typesetting" pitchFamily="66" charset="-78"/>
              </a:rPr>
              <a:t>تصميم الدراسة</a:t>
            </a:r>
          </a:p>
          <a:p>
            <a:pPr marL="0" indent="0" algn="r" rtl="1">
              <a:spcBef>
                <a:spcPts val="0"/>
              </a:spcBef>
              <a:buNone/>
            </a:pPr>
            <a:r>
              <a:rPr lang="ar-SA" sz="4800" b="1" dirty="0" smtClean="0">
                <a:solidFill>
                  <a:schemeClr val="tx2">
                    <a:lumMod val="50000"/>
                  </a:schemeClr>
                </a:solidFill>
                <a:latin typeface="Arabic Typesetting" pitchFamily="66" charset="-78"/>
                <a:cs typeface="Arabic Typesetting" pitchFamily="66" charset="-78"/>
              </a:rPr>
              <a:t>أتبع هذا البحث المنهج الوصفي</a:t>
            </a:r>
            <a:endParaRPr lang="ar-SY" sz="5400" b="1" dirty="0" smtClean="0">
              <a:solidFill>
                <a:schemeClr val="tx2">
                  <a:lumMod val="50000"/>
                </a:schemeClr>
              </a:solidFill>
              <a:latin typeface="Arabic Typesetting" pitchFamily="66" charset="-78"/>
              <a:cs typeface="Arabic Typesetting" pitchFamily="66" charset="-78"/>
            </a:endParaRPr>
          </a:p>
        </p:txBody>
      </p:sp>
      <p:pic>
        <p:nvPicPr>
          <p:cNvPr id="4" name="صورة 3"/>
          <p:cNvPicPr>
            <a:picLocks noChangeAspect="1"/>
          </p:cNvPicPr>
          <p:nvPr/>
        </p:nvPicPr>
        <p:blipFill rotWithShape="1">
          <a:blip r:embed="rId2"/>
          <a:srcRect l="24463" t="882" r="22423" b="3513"/>
          <a:stretch/>
        </p:blipFill>
        <p:spPr>
          <a:xfrm>
            <a:off x="179512" y="922577"/>
            <a:ext cx="4824536" cy="5870982"/>
          </a:xfrm>
          <a:prstGeom prst="rect">
            <a:avLst/>
          </a:prstGeom>
        </p:spPr>
      </p:pic>
    </p:spTree>
    <p:extLst>
      <p:ext uri="{BB962C8B-B14F-4D97-AF65-F5344CB8AC3E}">
        <p14:creationId xmlns:p14="http://schemas.microsoft.com/office/powerpoint/2010/main" val="383166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24744"/>
          </a:xfrm>
        </p:spPr>
        <p:txBody>
          <a:bodyPr>
            <a:normAutofit fontScale="90000"/>
          </a:bodyPr>
          <a:lstStyle/>
          <a:p>
            <a:pPr lvl="0" algn="r" rtl="1"/>
            <a:r>
              <a:rPr lang="ar-SY" b="1" dirty="0" smtClean="0">
                <a:solidFill>
                  <a:srgbClr val="C0504D">
                    <a:lumMod val="60000"/>
                    <a:lumOff val="40000"/>
                  </a:srgbClr>
                </a:solidFill>
                <a:latin typeface="Calibri" pitchFamily="34" charset="0"/>
                <a:cs typeface="Calibri" pitchFamily="34" charset="0"/>
              </a:rPr>
              <a:t/>
            </a:r>
            <a:br>
              <a:rPr lang="ar-SY" b="1" dirty="0" smtClean="0">
                <a:solidFill>
                  <a:srgbClr val="C0504D">
                    <a:lumMod val="60000"/>
                    <a:lumOff val="40000"/>
                  </a:srgbClr>
                </a:solidFill>
                <a:latin typeface="Calibri" pitchFamily="34" charset="0"/>
                <a:cs typeface="Calibri" pitchFamily="34" charset="0"/>
              </a:rPr>
            </a:br>
            <a:r>
              <a:rPr lang="ar-SY"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مكان </a:t>
            </a:r>
            <a:r>
              <a:rPr lang="ar-SY" b="1" dirty="0">
                <a:solidFill>
                  <a:srgbClr val="FF0000"/>
                </a:solidFill>
                <a:effectLst>
                  <a:outerShdw blurRad="38100" dist="38100" dir="2700000" algn="tl">
                    <a:srgbClr val="000000">
                      <a:alpha val="43137"/>
                    </a:srgbClr>
                  </a:outerShdw>
                </a:effectLst>
                <a:latin typeface="Calibri" pitchFamily="34" charset="0"/>
                <a:cs typeface="Calibri" pitchFamily="34" charset="0"/>
              </a:rPr>
              <a:t>الدراسة</a:t>
            </a:r>
            <a:r>
              <a:rPr lang="en-US" b="1" dirty="0">
                <a:solidFill>
                  <a:srgbClr val="C0504D">
                    <a:lumMod val="60000"/>
                    <a:lumOff val="40000"/>
                  </a:srgbClr>
                </a:solidFill>
                <a:latin typeface="Calibri" pitchFamily="34" charset="0"/>
                <a:cs typeface="Calibri" pitchFamily="34" charset="0"/>
              </a:rPr>
              <a:t/>
            </a:r>
            <a:br>
              <a:rPr lang="en-US" b="1" dirty="0">
                <a:solidFill>
                  <a:srgbClr val="C0504D">
                    <a:lumMod val="60000"/>
                    <a:lumOff val="40000"/>
                  </a:srgbClr>
                </a:solidFill>
                <a:latin typeface="Calibri" pitchFamily="34" charset="0"/>
                <a:cs typeface="Calibri" pitchFamily="34" charset="0"/>
              </a:rPr>
            </a:br>
            <a:endParaRPr lang="ar-SA" dirty="0">
              <a:latin typeface="Calibri" pitchFamily="34" charset="0"/>
              <a:cs typeface="Calibri" pitchFamily="34" charset="0"/>
            </a:endParaRPr>
          </a:p>
        </p:txBody>
      </p:sp>
      <p:sp>
        <p:nvSpPr>
          <p:cNvPr id="3" name="عنصر نائب للمحتوى 2"/>
          <p:cNvSpPr>
            <a:spLocks noGrp="1"/>
          </p:cNvSpPr>
          <p:nvPr>
            <p:ph idx="1"/>
          </p:nvPr>
        </p:nvSpPr>
        <p:spPr>
          <a:xfrm>
            <a:off x="1187624" y="980730"/>
            <a:ext cx="7854102" cy="1972021"/>
          </a:xfrm>
        </p:spPr>
        <p:txBody>
          <a:bodyPr>
            <a:normAutofit/>
          </a:bodyPr>
          <a:lstStyle/>
          <a:p>
            <a:pPr marL="0" lvl="0" indent="0" algn="ctr">
              <a:buNone/>
            </a:pPr>
            <a:r>
              <a:rPr lang="ar-SY" sz="2800" b="1" dirty="0">
                <a:solidFill>
                  <a:srgbClr val="000000"/>
                </a:solidFill>
                <a:latin typeface="Calibri" pitchFamily="34" charset="0"/>
                <a:ea typeface="Calibri"/>
                <a:cs typeface="Calibri" pitchFamily="34" charset="0"/>
              </a:rPr>
              <a:t>تمت هذه الدراسة في المركز الصحي الثامن التابع لوزارة الصحة في محافظة </a:t>
            </a:r>
            <a:r>
              <a:rPr lang="ar-SY" sz="2800" b="1" dirty="0" smtClean="0">
                <a:solidFill>
                  <a:srgbClr val="000000"/>
                </a:solidFill>
                <a:latin typeface="Calibri" pitchFamily="34" charset="0"/>
                <a:ea typeface="Calibri"/>
                <a:cs typeface="Calibri" pitchFamily="34" charset="0"/>
              </a:rPr>
              <a:t>اللاذقية</a:t>
            </a:r>
            <a:endParaRPr lang="ar-SA" b="1" dirty="0">
              <a:latin typeface="Calibri" pitchFamily="34" charset="0"/>
              <a:cs typeface="Calibri" pitchFamily="34" charset="0"/>
            </a:endParaRPr>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b="18414"/>
          <a:stretch/>
        </p:blipFill>
        <p:spPr>
          <a:xfrm>
            <a:off x="1271588" y="2826092"/>
            <a:ext cx="6600825" cy="4047397"/>
          </a:xfrm>
          <a:prstGeom prst="rect">
            <a:avLst/>
          </a:prstGeom>
        </p:spPr>
      </p:pic>
    </p:spTree>
    <p:extLst>
      <p:ext uri="{BB962C8B-B14F-4D97-AF65-F5344CB8AC3E}">
        <p14:creationId xmlns:p14="http://schemas.microsoft.com/office/powerpoint/2010/main" val="395291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ffectLst>
            <a:outerShdw blurRad="50800" dist="38100" dir="2700000" algn="tl" rotWithShape="0">
              <a:prstClr val="black">
                <a:alpha val="40000"/>
              </a:prstClr>
            </a:outerShdw>
          </a:effectLst>
        </p:spPr>
        <p:txBody>
          <a:bodyPr>
            <a:normAutofit fontScale="90000"/>
          </a:bodyPr>
          <a:lstStyle/>
          <a:p>
            <a:pPr algn="r" rtl="1"/>
            <a:r>
              <a:rPr lang="en-US" b="1" dirty="0">
                <a:solidFill>
                  <a:schemeClr val="accent2">
                    <a:lumMod val="60000"/>
                    <a:lumOff val="40000"/>
                  </a:schemeClr>
                </a:solidFill>
                <a:latin typeface="Calibri" pitchFamily="34" charset="0"/>
                <a:cs typeface="Calibri" pitchFamily="34" charset="0"/>
              </a:rPr>
              <a:t/>
            </a:r>
            <a:br>
              <a:rPr lang="en-US" b="1" dirty="0">
                <a:solidFill>
                  <a:schemeClr val="accent2">
                    <a:lumMod val="60000"/>
                    <a:lumOff val="40000"/>
                  </a:schemeClr>
                </a:solidFill>
                <a:latin typeface="Calibri" pitchFamily="34" charset="0"/>
                <a:cs typeface="Calibri" pitchFamily="34" charset="0"/>
              </a:rPr>
            </a:br>
            <a:r>
              <a:rPr lang="ar-SY" b="1" dirty="0">
                <a:solidFill>
                  <a:schemeClr val="tx2">
                    <a:lumMod val="50000"/>
                  </a:schemeClr>
                </a:solidFill>
                <a:latin typeface="Calibri" pitchFamily="34" charset="0"/>
                <a:cs typeface="Calibri" pitchFamily="34" charset="0"/>
              </a:rPr>
              <a:t>	</a:t>
            </a:r>
            <a:br>
              <a:rPr lang="ar-SY" b="1" dirty="0">
                <a:solidFill>
                  <a:schemeClr val="tx2">
                    <a:lumMod val="50000"/>
                  </a:schemeClr>
                </a:solidFill>
                <a:latin typeface="Calibri" pitchFamily="34" charset="0"/>
                <a:cs typeface="Calibri" pitchFamily="34" charset="0"/>
              </a:rPr>
            </a:br>
            <a:r>
              <a:rPr lang="ar-SY" b="1" dirty="0">
                <a:solidFill>
                  <a:srgbClr val="FF0000"/>
                </a:solidFill>
                <a:latin typeface="Calibri" pitchFamily="34" charset="0"/>
                <a:cs typeface="Calibri" pitchFamily="34" charset="0"/>
              </a:rPr>
              <a:t>زمن الدراسة</a:t>
            </a:r>
            <a:r>
              <a:rPr lang="ar-SY" b="1" dirty="0">
                <a:solidFill>
                  <a:schemeClr val="accent2">
                    <a:lumMod val="60000"/>
                    <a:lumOff val="40000"/>
                  </a:schemeClr>
                </a:solidFill>
                <a:latin typeface="Calibri" pitchFamily="34" charset="0"/>
                <a:cs typeface="Calibri" pitchFamily="34" charset="0"/>
              </a:rPr>
              <a:t/>
            </a:r>
            <a:br>
              <a:rPr lang="ar-SY" b="1" dirty="0">
                <a:solidFill>
                  <a:schemeClr val="accent2">
                    <a:lumMod val="60000"/>
                    <a:lumOff val="40000"/>
                  </a:schemeClr>
                </a:solidFill>
                <a:latin typeface="Calibri" pitchFamily="34" charset="0"/>
                <a:cs typeface="Calibri" pitchFamily="34" charset="0"/>
              </a:rPr>
            </a:br>
            <a:r>
              <a:rPr lang="ar-SY" b="1" dirty="0">
                <a:solidFill>
                  <a:schemeClr val="tx2">
                    <a:lumMod val="50000"/>
                  </a:schemeClr>
                </a:solidFill>
                <a:latin typeface="Calibri" pitchFamily="34" charset="0"/>
                <a:cs typeface="Calibri" pitchFamily="34" charset="0"/>
              </a:rPr>
              <a:t>	</a:t>
            </a:r>
            <a:r>
              <a:rPr lang="en-US" b="1" dirty="0">
                <a:solidFill>
                  <a:schemeClr val="tx2">
                    <a:lumMod val="50000"/>
                  </a:schemeClr>
                </a:solidFill>
                <a:latin typeface="Calibri" pitchFamily="34" charset="0"/>
                <a:cs typeface="Calibri" pitchFamily="34" charset="0"/>
              </a:rPr>
              <a:t/>
            </a:r>
            <a:br>
              <a:rPr lang="en-US" b="1" dirty="0">
                <a:solidFill>
                  <a:schemeClr val="tx2">
                    <a:lumMod val="50000"/>
                  </a:schemeClr>
                </a:solidFill>
                <a:latin typeface="Calibri" pitchFamily="34" charset="0"/>
                <a:cs typeface="Calibri" pitchFamily="34" charset="0"/>
              </a:rPr>
            </a:br>
            <a:r>
              <a:rPr lang="ar-SY" b="1" dirty="0">
                <a:solidFill>
                  <a:schemeClr val="tx2">
                    <a:lumMod val="50000"/>
                  </a:schemeClr>
                </a:solidFill>
                <a:latin typeface="Calibri" pitchFamily="34" charset="0"/>
                <a:cs typeface="Calibri" pitchFamily="34" charset="0"/>
              </a:rPr>
              <a:t/>
            </a:r>
            <a:br>
              <a:rPr lang="ar-SY" b="1" dirty="0">
                <a:solidFill>
                  <a:schemeClr val="tx2">
                    <a:lumMod val="50000"/>
                  </a:schemeClr>
                </a:solidFill>
                <a:latin typeface="Calibri" pitchFamily="34" charset="0"/>
                <a:cs typeface="Calibri" pitchFamily="34" charset="0"/>
              </a:rPr>
            </a:br>
            <a:endParaRPr lang="ar-SA" dirty="0">
              <a:latin typeface="Calibri" pitchFamily="34" charset="0"/>
              <a:cs typeface="Calibri" pitchFamily="34" charset="0"/>
            </a:endParaRPr>
          </a:p>
        </p:txBody>
      </p:sp>
      <p:sp>
        <p:nvSpPr>
          <p:cNvPr id="7" name="عنصر نائب للمحتوى 6"/>
          <p:cNvSpPr>
            <a:spLocks noGrp="1"/>
          </p:cNvSpPr>
          <p:nvPr>
            <p:ph idx="1"/>
          </p:nvPr>
        </p:nvSpPr>
        <p:spPr>
          <a:xfrm>
            <a:off x="755576" y="826069"/>
            <a:ext cx="8229600" cy="1584176"/>
          </a:xfrm>
        </p:spPr>
        <p:txBody>
          <a:bodyPr>
            <a:normAutofit/>
          </a:bodyPr>
          <a:lstStyle/>
          <a:p>
            <a:pPr marL="0" indent="0" algn="ctr" rtl="1">
              <a:buNone/>
            </a:pPr>
            <a:r>
              <a:rPr lang="ar-SA" b="1" dirty="0" smtClean="0">
                <a:solidFill>
                  <a:schemeClr val="tx2">
                    <a:lumMod val="50000"/>
                  </a:schemeClr>
                </a:solidFill>
                <a:latin typeface="Calibri" pitchFamily="34" charset="0"/>
                <a:cs typeface="Calibri" pitchFamily="34" charset="0"/>
              </a:rPr>
              <a:t>ج</a:t>
            </a:r>
            <a:r>
              <a:rPr lang="ar-SY" b="1" dirty="0" smtClean="0">
                <a:solidFill>
                  <a:schemeClr val="tx2">
                    <a:lumMod val="50000"/>
                  </a:schemeClr>
                </a:solidFill>
                <a:latin typeface="Calibri" pitchFamily="34" charset="0"/>
                <a:cs typeface="Calibri" pitchFamily="34" charset="0"/>
              </a:rPr>
              <a:t>ُ</a:t>
            </a:r>
            <a:r>
              <a:rPr lang="ar-SA" b="1" dirty="0" smtClean="0">
                <a:solidFill>
                  <a:schemeClr val="tx2">
                    <a:lumMod val="50000"/>
                  </a:schemeClr>
                </a:solidFill>
                <a:latin typeface="Calibri" pitchFamily="34" charset="0"/>
                <a:cs typeface="Calibri" pitchFamily="34" charset="0"/>
              </a:rPr>
              <a:t>معت </a:t>
            </a:r>
            <a:r>
              <a:rPr lang="ar-SA" b="1" dirty="0">
                <a:solidFill>
                  <a:schemeClr val="tx2">
                    <a:lumMod val="50000"/>
                  </a:schemeClr>
                </a:solidFill>
                <a:latin typeface="Calibri" pitchFamily="34" charset="0"/>
                <a:cs typeface="Calibri" pitchFamily="34" charset="0"/>
              </a:rPr>
              <a:t>البيانات في الفترة الزمنية الممتدة </a:t>
            </a:r>
            <a:r>
              <a:rPr lang="ar-SA" b="1" dirty="0" smtClean="0">
                <a:solidFill>
                  <a:schemeClr val="tx2">
                    <a:lumMod val="50000"/>
                  </a:schemeClr>
                </a:solidFill>
                <a:latin typeface="Calibri" pitchFamily="34" charset="0"/>
                <a:cs typeface="Calibri" pitchFamily="34" charset="0"/>
              </a:rPr>
              <a:t>من </a:t>
            </a:r>
            <a:r>
              <a:rPr lang="ar-SY" b="1" dirty="0" smtClean="0">
                <a:solidFill>
                  <a:schemeClr val="tx2">
                    <a:lumMod val="50000"/>
                  </a:schemeClr>
                </a:solidFill>
                <a:latin typeface="Calibri" pitchFamily="34" charset="0"/>
                <a:cs typeface="Calibri" pitchFamily="34" charset="0"/>
              </a:rPr>
              <a:t>2019/11/24م ولغاية 2020/6/10م.</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410245"/>
            <a:ext cx="4968552" cy="4161336"/>
          </a:xfrm>
          <a:prstGeom prst="rect">
            <a:avLst/>
          </a:prstGeom>
        </p:spPr>
      </p:pic>
    </p:spTree>
    <p:extLst>
      <p:ext uri="{BB962C8B-B14F-4D97-AF65-F5344CB8AC3E}">
        <p14:creationId xmlns:p14="http://schemas.microsoft.com/office/powerpoint/2010/main" val="386072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912" y="260648"/>
            <a:ext cx="5364088" cy="6597352"/>
          </a:xfrm>
          <a:effectLst/>
        </p:spPr>
        <p:txBody>
          <a:bodyPr>
            <a:noAutofit/>
          </a:bodyPr>
          <a:lstStyle/>
          <a:p>
            <a:pPr marL="0" indent="0" rtl="1">
              <a:buNone/>
            </a:pPr>
            <a:r>
              <a:rPr lang="ar-SY" sz="2800" b="1" dirty="0" smtClean="0">
                <a:solidFill>
                  <a:srgbClr val="FF0000"/>
                </a:solidFill>
                <a:latin typeface="Calibri" pitchFamily="34" charset="0"/>
                <a:cs typeface="Calibri" pitchFamily="34" charset="0"/>
              </a:rPr>
              <a:t>عينة الدراسة</a:t>
            </a:r>
          </a:p>
          <a:p>
            <a:pPr marL="0" indent="0">
              <a:spcAft>
                <a:spcPts val="1200"/>
              </a:spcAft>
              <a:buNone/>
            </a:pPr>
            <a:r>
              <a:rPr lang="ar-SY" sz="2600" b="1" dirty="0" smtClean="0">
                <a:solidFill>
                  <a:schemeClr val="accent1">
                    <a:lumMod val="50000"/>
                  </a:schemeClr>
                </a:solidFill>
                <a:latin typeface="Calibri" pitchFamily="34" charset="0"/>
                <a:cs typeface="Calibri" pitchFamily="34" charset="0"/>
              </a:rPr>
              <a:t>200 سيدة </a:t>
            </a:r>
            <a:r>
              <a:rPr lang="ar-SY" sz="2600" b="1" dirty="0">
                <a:solidFill>
                  <a:schemeClr val="accent1">
                    <a:lumMod val="50000"/>
                  </a:schemeClr>
                </a:solidFill>
                <a:latin typeface="Calibri" pitchFamily="34" charset="0"/>
                <a:cs typeface="Calibri" pitchFamily="34" charset="0"/>
              </a:rPr>
              <a:t>تم اختيارهن بطريقة </a:t>
            </a:r>
            <a:r>
              <a:rPr lang="ar-SY" sz="2600" b="1" dirty="0" err="1">
                <a:solidFill>
                  <a:schemeClr val="accent1">
                    <a:lumMod val="50000"/>
                  </a:schemeClr>
                </a:solidFill>
                <a:latin typeface="Calibri" pitchFamily="34" charset="0"/>
                <a:cs typeface="Calibri" pitchFamily="34" charset="0"/>
              </a:rPr>
              <a:t>الإعتيان</a:t>
            </a:r>
            <a:r>
              <a:rPr lang="ar-SY" sz="2600" b="1" dirty="0">
                <a:solidFill>
                  <a:schemeClr val="accent1">
                    <a:lumMod val="50000"/>
                  </a:schemeClr>
                </a:solidFill>
                <a:latin typeface="Calibri" pitchFamily="34" charset="0"/>
                <a:cs typeface="Calibri" pitchFamily="34" charset="0"/>
              </a:rPr>
              <a:t> العشوائي الملائم ممن يراجعن المركز الصحي الثامن ، وتم تقسيم العينة إلى مجموعتين:</a:t>
            </a:r>
          </a:p>
          <a:p>
            <a:pPr marL="0" indent="0">
              <a:buNone/>
            </a:pPr>
            <a:r>
              <a:rPr lang="ar-SY" sz="2600" b="1" dirty="0" smtClean="0">
                <a:solidFill>
                  <a:schemeClr val="accent1">
                    <a:lumMod val="50000"/>
                  </a:schemeClr>
                </a:solidFill>
                <a:latin typeface="Calibri" pitchFamily="34" charset="0"/>
                <a:cs typeface="Calibri" pitchFamily="34" charset="0"/>
              </a:rPr>
              <a:t>1-المجموعة </a:t>
            </a:r>
            <a:r>
              <a:rPr lang="ar-SY" sz="2600" b="1" dirty="0">
                <a:solidFill>
                  <a:schemeClr val="accent1">
                    <a:lumMod val="50000"/>
                  </a:schemeClr>
                </a:solidFill>
                <a:latin typeface="Calibri" pitchFamily="34" charset="0"/>
                <a:cs typeface="Calibri" pitchFamily="34" charset="0"/>
              </a:rPr>
              <a:t>الأولى: تتألف من 100 سيدة تتراوح أعمارهن بين (13-19) سنة. </a:t>
            </a:r>
          </a:p>
          <a:p>
            <a:pPr marL="0" indent="0">
              <a:spcAft>
                <a:spcPts val="1200"/>
              </a:spcAft>
              <a:buNone/>
            </a:pPr>
            <a:r>
              <a:rPr lang="ar-SY" sz="2600" b="1" dirty="0" smtClean="0">
                <a:solidFill>
                  <a:schemeClr val="accent1">
                    <a:lumMod val="50000"/>
                  </a:schemeClr>
                </a:solidFill>
                <a:latin typeface="Calibri" pitchFamily="34" charset="0"/>
                <a:cs typeface="Calibri" pitchFamily="34" charset="0"/>
              </a:rPr>
              <a:t>2-المجموعة </a:t>
            </a:r>
            <a:r>
              <a:rPr lang="ar-SY" sz="2600" b="1" dirty="0">
                <a:solidFill>
                  <a:schemeClr val="accent1">
                    <a:lumMod val="50000"/>
                  </a:schemeClr>
                </a:solidFill>
                <a:latin typeface="Calibri" pitchFamily="34" charset="0"/>
                <a:cs typeface="Calibri" pitchFamily="34" charset="0"/>
              </a:rPr>
              <a:t>الثانية: تتألف من 100 سيدة تتراوح أعمارهن بين ( 20-30) سنة.</a:t>
            </a:r>
          </a:p>
          <a:p>
            <a:pPr marL="0" indent="0">
              <a:buNone/>
            </a:pPr>
            <a:r>
              <a:rPr lang="ar-SY" sz="2600" b="1" dirty="0">
                <a:solidFill>
                  <a:srgbClr val="00A44A"/>
                </a:solidFill>
                <a:latin typeface="Calibri" pitchFamily="34" charset="0"/>
                <a:cs typeface="Calibri" pitchFamily="34" charset="0"/>
              </a:rPr>
              <a:t>مواصفات العينة </a:t>
            </a:r>
            <a:r>
              <a:rPr lang="ar-SY" sz="2600" b="1" dirty="0" smtClean="0">
                <a:solidFill>
                  <a:srgbClr val="00A44A"/>
                </a:solidFill>
                <a:latin typeface="Calibri" pitchFamily="34" charset="0"/>
                <a:cs typeface="Calibri" pitchFamily="34" charset="0"/>
              </a:rPr>
              <a:t>:</a:t>
            </a:r>
            <a:endParaRPr lang="ar-SY" sz="2600" b="1" dirty="0">
              <a:solidFill>
                <a:srgbClr val="00A44A"/>
              </a:solidFill>
              <a:latin typeface="Calibri" pitchFamily="34" charset="0"/>
              <a:cs typeface="Calibri" pitchFamily="34" charset="0"/>
            </a:endParaRPr>
          </a:p>
          <a:p>
            <a:pPr marL="0" indent="0">
              <a:buNone/>
            </a:pPr>
            <a:r>
              <a:rPr lang="en-US" sz="2600" b="1" dirty="0" smtClean="0">
                <a:solidFill>
                  <a:schemeClr val="accent1">
                    <a:lumMod val="50000"/>
                  </a:schemeClr>
                </a:solidFill>
                <a:latin typeface="Calibri" pitchFamily="34" charset="0"/>
                <a:cs typeface="Calibri" pitchFamily="34" charset="0"/>
              </a:rPr>
              <a:t>1</a:t>
            </a:r>
            <a:r>
              <a:rPr lang="ar-SY" sz="2600" b="1" dirty="0" smtClean="0">
                <a:solidFill>
                  <a:schemeClr val="accent1">
                    <a:lumMod val="50000"/>
                  </a:schemeClr>
                </a:solidFill>
                <a:latin typeface="Calibri" pitchFamily="34" charset="0"/>
                <a:cs typeface="Calibri" pitchFamily="34" charset="0"/>
              </a:rPr>
              <a:t>- بكرية (</a:t>
            </a:r>
            <a:r>
              <a:rPr lang="en-US" sz="2600" b="1" dirty="0" err="1" smtClean="0">
                <a:solidFill>
                  <a:schemeClr val="accent1">
                    <a:lumMod val="50000"/>
                  </a:schemeClr>
                </a:solidFill>
                <a:latin typeface="Calibri" pitchFamily="34" charset="0"/>
                <a:cs typeface="Calibri" pitchFamily="34" charset="0"/>
              </a:rPr>
              <a:t>Primipara</a:t>
            </a:r>
            <a:r>
              <a:rPr lang="en-US" sz="2600" b="1" dirty="0" smtClean="0">
                <a:solidFill>
                  <a:schemeClr val="accent1">
                    <a:lumMod val="50000"/>
                  </a:schemeClr>
                </a:solidFill>
                <a:latin typeface="Calibri" pitchFamily="34" charset="0"/>
                <a:cs typeface="Calibri" pitchFamily="34" charset="0"/>
              </a:rPr>
              <a:t> </a:t>
            </a:r>
            <a:r>
              <a:rPr lang="ar-SY" sz="2600" b="1" dirty="0" smtClean="0">
                <a:solidFill>
                  <a:schemeClr val="accent1">
                    <a:lumMod val="50000"/>
                  </a:schemeClr>
                </a:solidFill>
                <a:latin typeface="Calibri" pitchFamily="34" charset="0"/>
                <a:cs typeface="Calibri" pitchFamily="34" charset="0"/>
              </a:rPr>
              <a:t>) : وهي </a:t>
            </a:r>
            <a:r>
              <a:rPr lang="ar-SY" sz="2600" b="1" dirty="0">
                <a:solidFill>
                  <a:schemeClr val="accent1">
                    <a:lumMod val="50000"/>
                  </a:schemeClr>
                </a:solidFill>
                <a:latin typeface="Calibri" pitchFamily="34" charset="0"/>
                <a:cs typeface="Calibri" pitchFamily="34" charset="0"/>
              </a:rPr>
              <a:t>السيدة التي ولدت لأول مرة.</a:t>
            </a:r>
          </a:p>
          <a:p>
            <a:pPr marL="0" indent="0">
              <a:buNone/>
            </a:pPr>
            <a:r>
              <a:rPr lang="ar-SY" sz="2600" b="1" dirty="0" smtClean="0">
                <a:solidFill>
                  <a:schemeClr val="accent1">
                    <a:lumMod val="50000"/>
                  </a:schemeClr>
                </a:solidFill>
                <a:latin typeface="Calibri" pitchFamily="34" charset="0"/>
                <a:cs typeface="Calibri" pitchFamily="34" charset="0"/>
              </a:rPr>
              <a:t>2- تمت </a:t>
            </a:r>
            <a:r>
              <a:rPr lang="ar-SY" sz="2600" b="1" dirty="0">
                <a:solidFill>
                  <a:schemeClr val="accent1">
                    <a:lumMod val="50000"/>
                  </a:schemeClr>
                </a:solidFill>
                <a:latin typeface="Calibri" pitchFamily="34" charset="0"/>
                <a:cs typeface="Calibri" pitchFamily="34" charset="0"/>
              </a:rPr>
              <a:t>مقابلة الأمهات بعد الولادة (1-3) شهور.</a:t>
            </a:r>
          </a:p>
        </p:txBody>
      </p:sp>
      <p:pic>
        <p:nvPicPr>
          <p:cNvPr id="5" name="صورة 4"/>
          <p:cNvPicPr>
            <a:picLocks noChangeAspect="1"/>
          </p:cNvPicPr>
          <p:nvPr/>
        </p:nvPicPr>
        <p:blipFill>
          <a:blip r:embed="rId2"/>
          <a:stretch>
            <a:fillRect/>
          </a:stretch>
        </p:blipFill>
        <p:spPr>
          <a:xfrm>
            <a:off x="107505" y="1628800"/>
            <a:ext cx="3888431" cy="5135268"/>
          </a:xfrm>
          <a:prstGeom prst="rect">
            <a:avLst/>
          </a:prstGeom>
        </p:spPr>
      </p:pic>
    </p:spTree>
    <p:extLst>
      <p:ext uri="{BB962C8B-B14F-4D97-AF65-F5344CB8AC3E}">
        <p14:creationId xmlns:p14="http://schemas.microsoft.com/office/powerpoint/2010/main" val="1720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29491" y="163802"/>
            <a:ext cx="8229600" cy="1143000"/>
          </a:xfrm>
        </p:spPr>
        <p:txBody>
          <a:bodyPr>
            <a:normAutofit/>
          </a:bodyPr>
          <a:lstStyle/>
          <a:p>
            <a:r>
              <a:rPr lang="ar-SY" sz="6000" b="1" dirty="0" smtClean="0">
                <a:solidFill>
                  <a:srgbClr val="FF0000"/>
                </a:solidFill>
                <a:latin typeface="Arial Black" panose="020B0A04020102020204" pitchFamily="34" charset="0"/>
                <a:cs typeface="Bold Italic Art" panose="02010400000000000000" pitchFamily="2" charset="-78"/>
              </a:rPr>
              <a:t>المقـــــــدمة</a:t>
            </a:r>
            <a:endParaRPr lang="en-US" b="1" dirty="0">
              <a:solidFill>
                <a:srgbClr val="FF0000"/>
              </a:solidFill>
              <a:latin typeface="Arial Black" panose="020B0A04020102020204" pitchFamily="34" charset="0"/>
              <a:cs typeface="Bold Italic Art" panose="02010400000000000000" pitchFamily="2" charset="-78"/>
            </a:endParaRPr>
          </a:p>
        </p:txBody>
      </p:sp>
      <p:sp>
        <p:nvSpPr>
          <p:cNvPr id="4" name="Text Placeholder 3"/>
          <p:cNvSpPr>
            <a:spLocks noGrp="1"/>
          </p:cNvSpPr>
          <p:nvPr>
            <p:ph type="body" sz="quarter" idx="3"/>
          </p:nvPr>
        </p:nvSpPr>
        <p:spPr>
          <a:xfrm>
            <a:off x="683568" y="1124744"/>
            <a:ext cx="7787208" cy="864096"/>
          </a:xfrm>
          <a:effectLst/>
        </p:spPr>
        <p:txBody>
          <a:bodyPr>
            <a:noAutofit/>
          </a:bodyPr>
          <a:lstStyle/>
          <a:p>
            <a:pPr algn="ctr"/>
            <a:r>
              <a:rPr lang="ar-SY" sz="4000" dirty="0">
                <a:solidFill>
                  <a:srgbClr val="0060A8"/>
                </a:solidFill>
                <a:latin typeface="Arabic Typesetting" pitchFamily="66" charset="-78"/>
                <a:cs typeface="Arabic Typesetting" pitchFamily="66" charset="-78"/>
              </a:rPr>
              <a:t>يعتبر الحمل والولادة إحدى أهم الفترات في حياة السيدات </a:t>
            </a:r>
            <a:endParaRPr lang="ar-SY" sz="4000" dirty="0">
              <a:ln>
                <a:solidFill>
                  <a:schemeClr val="tx2">
                    <a:lumMod val="20000"/>
                    <a:lumOff val="80000"/>
                  </a:schemeClr>
                </a:solidFill>
              </a:ln>
              <a:solidFill>
                <a:srgbClr val="0060A8"/>
              </a:solidFill>
              <a:latin typeface="Arabic Typesetting" pitchFamily="66" charset="-78"/>
              <a:cs typeface="Arabic Typesetting" pitchFamily="66" charset="-78"/>
            </a:endParaRPr>
          </a:p>
        </p:txBody>
      </p:sp>
      <p:sp>
        <p:nvSpPr>
          <p:cNvPr id="5" name="Content Placeholder 4"/>
          <p:cNvSpPr>
            <a:spLocks noGrp="1"/>
          </p:cNvSpPr>
          <p:nvPr>
            <p:ph sz="quarter" idx="4"/>
          </p:nvPr>
        </p:nvSpPr>
        <p:spPr>
          <a:xfrm>
            <a:off x="246348" y="3140968"/>
            <a:ext cx="4068235" cy="3240360"/>
          </a:xfrm>
          <a:ln/>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685800" indent="-685800">
              <a:lnSpc>
                <a:spcPct val="150000"/>
              </a:lnSpc>
            </a:pPr>
            <a:r>
              <a:rPr lang="ar-SY" sz="3200" b="1" dirty="0">
                <a:ln w="11430"/>
                <a:solidFill>
                  <a:sysClr val="windowText" lastClr="000000"/>
                </a:solidFill>
                <a:latin typeface="Arabic Typesetting" pitchFamily="66" charset="-78"/>
                <a:cs typeface="Arabic Typesetting" pitchFamily="66" charset="-78"/>
              </a:rPr>
              <a:t>العمر الآمن والمناسب للحمل والولادة يتراوح بين 20 - 29 </a:t>
            </a:r>
            <a:r>
              <a:rPr lang="ar-SY" sz="3200" b="1" dirty="0" smtClean="0">
                <a:ln w="11430"/>
                <a:solidFill>
                  <a:sysClr val="windowText" lastClr="000000"/>
                </a:solidFill>
                <a:latin typeface="Arabic Typesetting" pitchFamily="66" charset="-78"/>
                <a:cs typeface="Arabic Typesetting" pitchFamily="66" charset="-78"/>
              </a:rPr>
              <a:t>سنة</a:t>
            </a:r>
          </a:p>
          <a:p>
            <a:pPr marL="685800" indent="-685800">
              <a:lnSpc>
                <a:spcPct val="150000"/>
              </a:lnSpc>
            </a:pPr>
            <a:r>
              <a:rPr lang="ar-SY" sz="3200" b="1" dirty="0" smtClean="0">
                <a:ln w="11430"/>
                <a:solidFill>
                  <a:sysClr val="windowText" lastClr="000000"/>
                </a:solidFill>
                <a:latin typeface="Arabic Typesetting" pitchFamily="66" charset="-78"/>
                <a:cs typeface="Arabic Typesetting" pitchFamily="66" charset="-78"/>
              </a:rPr>
              <a:t>ويعتبر </a:t>
            </a:r>
            <a:r>
              <a:rPr lang="ar-SY" sz="3200" b="1" dirty="0">
                <a:ln w="11430"/>
                <a:solidFill>
                  <a:sysClr val="windowText" lastClr="000000"/>
                </a:solidFill>
                <a:latin typeface="Arabic Typesetting" pitchFamily="66" charset="-78"/>
                <a:cs typeface="Arabic Typesetting" pitchFamily="66" charset="-78"/>
              </a:rPr>
              <a:t>الحمل خارج إطار هذا العمر عامل خطر لزيادة معدلات </a:t>
            </a:r>
            <a:r>
              <a:rPr lang="ar-SY" sz="3200" b="1" dirty="0" err="1">
                <a:ln w="11430"/>
                <a:solidFill>
                  <a:sysClr val="windowText" lastClr="000000"/>
                </a:solidFill>
                <a:latin typeface="Arabic Typesetting" pitchFamily="66" charset="-78"/>
                <a:cs typeface="Arabic Typesetting" pitchFamily="66" charset="-78"/>
              </a:rPr>
              <a:t>المراضة</a:t>
            </a:r>
            <a:r>
              <a:rPr lang="ar-SY" sz="3200" b="1" dirty="0">
                <a:ln w="11430"/>
                <a:solidFill>
                  <a:sysClr val="windowText" lastClr="000000"/>
                </a:solidFill>
                <a:latin typeface="Arabic Typesetting" pitchFamily="66" charset="-78"/>
                <a:cs typeface="Arabic Typesetting" pitchFamily="66" charset="-78"/>
              </a:rPr>
              <a:t> والوفيات عند كل من الأم </a:t>
            </a:r>
            <a:r>
              <a:rPr lang="ar-SY" sz="3200" b="1" dirty="0" smtClean="0">
                <a:ln w="11430"/>
                <a:solidFill>
                  <a:sysClr val="windowText" lastClr="000000"/>
                </a:solidFill>
                <a:latin typeface="Arabic Typesetting" pitchFamily="66" charset="-78"/>
                <a:cs typeface="Arabic Typesetting" pitchFamily="66" charset="-78"/>
              </a:rPr>
              <a:t>والطفل</a:t>
            </a:r>
            <a:endParaRPr lang="ar-SY" sz="3200" b="1" dirty="0">
              <a:latin typeface="Arabic Typesetting" pitchFamily="66" charset="-78"/>
              <a:cs typeface="Arabic Typesetting" pitchFamily="66" charset="-78"/>
            </a:endParaRPr>
          </a:p>
        </p:txBody>
      </p:sp>
      <p:sp>
        <p:nvSpPr>
          <p:cNvPr id="2" name="Text Placeholder 1"/>
          <p:cNvSpPr>
            <a:spLocks noGrp="1"/>
          </p:cNvSpPr>
          <p:nvPr>
            <p:ph type="body" idx="1"/>
          </p:nvPr>
        </p:nvSpPr>
        <p:spPr>
          <a:xfrm>
            <a:off x="4860032" y="3140968"/>
            <a:ext cx="3963356" cy="3240360"/>
          </a:xfrm>
        </p:spPr>
        <p:style>
          <a:lnRef idx="1">
            <a:schemeClr val="accent4"/>
          </a:lnRef>
          <a:fillRef idx="2">
            <a:schemeClr val="accent4"/>
          </a:fillRef>
          <a:effectRef idx="1">
            <a:schemeClr val="accent4"/>
          </a:effectRef>
          <a:fontRef idx="minor">
            <a:schemeClr val="dk1"/>
          </a:fontRef>
        </p:style>
        <p:txBody>
          <a:bodyPr anchor="t">
            <a:noAutofit/>
          </a:bodyPr>
          <a:lstStyle/>
          <a:p>
            <a:pPr>
              <a:lnSpc>
                <a:spcPct val="150000"/>
              </a:lnSpc>
              <a:spcAft>
                <a:spcPts val="400"/>
              </a:spcAft>
            </a:pPr>
            <a:r>
              <a:rPr lang="ar-SY" sz="2800" dirty="0" smtClean="0">
                <a:ln w="11430"/>
                <a:solidFill>
                  <a:sysClr val="windowText" lastClr="000000"/>
                </a:solidFill>
                <a:latin typeface="Arabic Typesetting" pitchFamily="66" charset="-78"/>
                <a:cs typeface="Arabic Typesetting" pitchFamily="66" charset="-78"/>
              </a:rPr>
              <a:t> وتتأثر </a:t>
            </a:r>
            <a:r>
              <a:rPr lang="ar-SY" sz="2800" dirty="0">
                <a:ln w="11430"/>
                <a:solidFill>
                  <a:sysClr val="windowText" lastClr="000000"/>
                </a:solidFill>
                <a:latin typeface="Arabic Typesetting" pitchFamily="66" charset="-78"/>
                <a:cs typeface="Arabic Typesetting" pitchFamily="66" charset="-78"/>
              </a:rPr>
              <a:t>هذه الفترة بالعديد من العوامل </a:t>
            </a:r>
            <a:r>
              <a:rPr lang="ar-SY" sz="2800" dirty="0" smtClean="0">
                <a:ln w="11430"/>
                <a:solidFill>
                  <a:sysClr val="windowText" lastClr="000000"/>
                </a:solidFill>
                <a:latin typeface="Arabic Typesetting" pitchFamily="66" charset="-78"/>
                <a:cs typeface="Arabic Typesetting" pitchFamily="66" charset="-78"/>
              </a:rPr>
              <a:t>منها:</a:t>
            </a:r>
          </a:p>
          <a:p>
            <a:pPr marL="685800" indent="-685800">
              <a:spcAft>
                <a:spcPts val="600"/>
              </a:spcAft>
              <a:buFont typeface="Arial" pitchFamily="34" charset="0"/>
              <a:buChar char="•"/>
            </a:pPr>
            <a:r>
              <a:rPr lang="ar-SY" sz="2800" dirty="0" smtClean="0">
                <a:ln w="11430"/>
                <a:solidFill>
                  <a:sysClr val="windowText" lastClr="000000"/>
                </a:solidFill>
                <a:latin typeface="Arabic Typesetting" pitchFamily="66" charset="-78"/>
                <a:cs typeface="Arabic Typesetting" pitchFamily="66" charset="-78"/>
              </a:rPr>
              <a:t>عدد </a:t>
            </a:r>
            <a:r>
              <a:rPr lang="ar-SY" sz="2800" dirty="0">
                <a:ln w="11430"/>
                <a:solidFill>
                  <a:sysClr val="windowText" lastClr="000000"/>
                </a:solidFill>
                <a:latin typeface="Arabic Typesetting" pitchFamily="66" charset="-78"/>
                <a:cs typeface="Arabic Typesetting" pitchFamily="66" charset="-78"/>
              </a:rPr>
              <a:t>مرات الحمل </a:t>
            </a:r>
            <a:endParaRPr lang="ar-SY" sz="2800" dirty="0" smtClean="0">
              <a:ln w="11430"/>
              <a:solidFill>
                <a:sysClr val="windowText" lastClr="000000"/>
              </a:solidFill>
              <a:latin typeface="Arabic Typesetting" pitchFamily="66" charset="-78"/>
              <a:cs typeface="Arabic Typesetting" pitchFamily="66" charset="-78"/>
            </a:endParaRPr>
          </a:p>
          <a:p>
            <a:pPr marL="685800" indent="-685800">
              <a:spcAft>
                <a:spcPts val="600"/>
              </a:spcAft>
              <a:buFont typeface="Arial" pitchFamily="34" charset="0"/>
              <a:buChar char="•"/>
            </a:pPr>
            <a:r>
              <a:rPr lang="ar-SY" sz="2800" dirty="0" smtClean="0">
                <a:ln w="11430"/>
                <a:solidFill>
                  <a:sysClr val="windowText" lastClr="000000"/>
                </a:solidFill>
                <a:latin typeface="Arabic Typesetting" pitchFamily="66" charset="-78"/>
                <a:cs typeface="Arabic Typesetting" pitchFamily="66" charset="-78"/>
              </a:rPr>
              <a:t>العوامل </a:t>
            </a:r>
            <a:r>
              <a:rPr lang="ar-SY" sz="2800" dirty="0">
                <a:ln w="11430"/>
                <a:solidFill>
                  <a:sysClr val="windowText" lastClr="000000"/>
                </a:solidFill>
                <a:latin typeface="Arabic Typesetting" pitchFamily="66" charset="-78"/>
                <a:cs typeface="Arabic Typesetting" pitchFamily="66" charset="-78"/>
              </a:rPr>
              <a:t>الاجتماعية </a:t>
            </a:r>
            <a:r>
              <a:rPr lang="ar-SY" sz="2800" dirty="0" smtClean="0">
                <a:ln w="11430"/>
                <a:solidFill>
                  <a:sysClr val="windowText" lastClr="000000"/>
                </a:solidFill>
                <a:latin typeface="Arabic Typesetting" pitchFamily="66" charset="-78"/>
                <a:cs typeface="Arabic Typesetting" pitchFamily="66" charset="-78"/>
              </a:rPr>
              <a:t>والاقتصادية </a:t>
            </a:r>
          </a:p>
          <a:p>
            <a:pPr marL="685800" indent="-685800">
              <a:spcAft>
                <a:spcPts val="600"/>
              </a:spcAft>
              <a:buFont typeface="Arial" pitchFamily="34" charset="0"/>
              <a:buChar char="•"/>
            </a:pPr>
            <a:r>
              <a:rPr lang="ar-SY" sz="2800" dirty="0" smtClean="0">
                <a:ln w="11430"/>
                <a:solidFill>
                  <a:sysClr val="windowText" lastClr="000000"/>
                </a:solidFill>
                <a:latin typeface="Arabic Typesetting" pitchFamily="66" charset="-78"/>
                <a:cs typeface="Arabic Typesetting" pitchFamily="66" charset="-78"/>
              </a:rPr>
              <a:t>مؤشر </a:t>
            </a:r>
            <a:r>
              <a:rPr lang="ar-SY" sz="2800" dirty="0">
                <a:ln w="11430"/>
                <a:solidFill>
                  <a:sysClr val="windowText" lastClr="000000"/>
                </a:solidFill>
                <a:latin typeface="Arabic Typesetting" pitchFamily="66" charset="-78"/>
                <a:cs typeface="Arabic Typesetting" pitchFamily="66" charset="-78"/>
              </a:rPr>
              <a:t>كتلة الجسم </a:t>
            </a:r>
            <a:endParaRPr lang="ar-SY" sz="2800" dirty="0" smtClean="0">
              <a:ln w="11430"/>
              <a:solidFill>
                <a:sysClr val="windowText" lastClr="000000"/>
              </a:solidFill>
              <a:latin typeface="Arabic Typesetting" pitchFamily="66" charset="-78"/>
              <a:cs typeface="Arabic Typesetting" pitchFamily="66" charset="-78"/>
            </a:endParaRPr>
          </a:p>
          <a:p>
            <a:pPr marL="685800" indent="-685800">
              <a:spcAft>
                <a:spcPts val="600"/>
              </a:spcAft>
              <a:buFont typeface="Arial" pitchFamily="34" charset="0"/>
              <a:buChar char="•"/>
            </a:pPr>
            <a:r>
              <a:rPr lang="ar-SY" sz="2800" dirty="0" smtClean="0">
                <a:ln w="11430"/>
                <a:solidFill>
                  <a:sysClr val="windowText" lastClr="000000"/>
                </a:solidFill>
                <a:latin typeface="Arabic Typesetting" pitchFamily="66" charset="-78"/>
                <a:cs typeface="Arabic Typesetting" pitchFamily="66" charset="-78"/>
              </a:rPr>
              <a:t>عمر </a:t>
            </a:r>
            <a:r>
              <a:rPr lang="ar-SY" sz="2800" dirty="0">
                <a:ln w="11430"/>
                <a:solidFill>
                  <a:sysClr val="windowText" lastClr="000000"/>
                </a:solidFill>
                <a:latin typeface="Arabic Typesetting" pitchFamily="66" charset="-78"/>
                <a:cs typeface="Arabic Typesetting" pitchFamily="66" charset="-78"/>
              </a:rPr>
              <a:t>الأم الذي يعد من أهم هذه </a:t>
            </a:r>
            <a:r>
              <a:rPr lang="ar-SY" sz="2800" dirty="0" smtClean="0">
                <a:ln w="11430"/>
                <a:solidFill>
                  <a:sysClr val="windowText" lastClr="000000"/>
                </a:solidFill>
                <a:latin typeface="Arabic Typesetting" pitchFamily="66" charset="-78"/>
                <a:cs typeface="Arabic Typesetting" pitchFamily="66" charset="-78"/>
              </a:rPr>
              <a:t>العوامل</a:t>
            </a:r>
            <a:endParaRPr lang="en-US" sz="2800" dirty="0">
              <a:solidFill>
                <a:schemeClr val="tx2">
                  <a:lumMod val="50000"/>
                </a:schemeClr>
              </a:solidFill>
            </a:endParaRPr>
          </a:p>
        </p:txBody>
      </p:sp>
      <p:cxnSp>
        <p:nvCxnSpPr>
          <p:cNvPr id="11" name="رابط كسهم مستقيم 10"/>
          <p:cNvCxnSpPr/>
          <p:nvPr/>
        </p:nvCxnSpPr>
        <p:spPr>
          <a:xfrm>
            <a:off x="4427984" y="2132856"/>
            <a:ext cx="2160240" cy="720080"/>
          </a:xfrm>
          <a:prstGeom prst="straightConnector1">
            <a:avLst/>
          </a:prstGeom>
          <a:ln w="88900">
            <a:solidFill>
              <a:srgbClr val="FF7800"/>
            </a:solidFill>
            <a:tailEnd type="arrow"/>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H="1">
            <a:off x="2339752" y="2132856"/>
            <a:ext cx="2088232" cy="720080"/>
          </a:xfrm>
          <a:prstGeom prst="straightConnector1">
            <a:avLst/>
          </a:prstGeom>
          <a:ln w="88900">
            <a:solidFill>
              <a:srgbClr val="FF7800"/>
            </a:solidFill>
            <a:tailEnd type="arrow"/>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4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bg/>
                                          </p:spTgt>
                                        </p:tgtEl>
                                        <p:attrNameLst>
                                          <p:attrName>style.visibility</p:attrName>
                                        </p:attrNameLst>
                                      </p:cBhvr>
                                      <p:to>
                                        <p:strVal val="visible"/>
                                      </p:to>
                                    </p:set>
                                    <p:anim calcmode="lin" valueType="num">
                                      <p:cBhvr additive="base">
                                        <p:cTn id="1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2">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additive="base">
                                        <p:cTn id="2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additive="base">
                                        <p:cTn id="3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additive="base">
                                        <p:cTn id="4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bg/>
                                          </p:spTgt>
                                        </p:tgtEl>
                                        <p:attrNameLst>
                                          <p:attrName>style.visibility</p:attrName>
                                        </p:attrNameLst>
                                      </p:cBhvr>
                                      <p:to>
                                        <p:strVal val="visible"/>
                                      </p:to>
                                    </p:set>
                                    <p:anim calcmode="lin" valueType="num">
                                      <p:cBhvr additive="base">
                                        <p:cTn id="5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5">
                                            <p:bg/>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 calcmode="lin" valueType="num">
                                      <p:cBhvr additive="base">
                                        <p:cTn id="5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
                                            <p:txEl>
                                              <p:pRg st="1" end="1"/>
                                            </p:txEl>
                                          </p:spTgt>
                                        </p:tgtEl>
                                        <p:attrNameLst>
                                          <p:attrName>style.visibility</p:attrName>
                                        </p:attrNameLst>
                                      </p:cBhvr>
                                      <p:to>
                                        <p:strVal val="visible"/>
                                      </p:to>
                                    </p:set>
                                    <p:anim calcmode="lin" valueType="num">
                                      <p:cBhvr additive="base">
                                        <p:cTn id="6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2"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r" rtl="1">
              <a:buNone/>
            </a:pPr>
            <a:endParaRPr lang="en-US" dirty="0"/>
          </a:p>
          <a:p>
            <a:endParaRPr lang="en-US" dirty="0"/>
          </a:p>
        </p:txBody>
      </p:sp>
      <p:graphicFrame>
        <p:nvGraphicFramePr>
          <p:cNvPr id="6" name="رسم تخطيطي 5"/>
          <p:cNvGraphicFramePr/>
          <p:nvPr>
            <p:extLst>
              <p:ext uri="{D42A27DB-BD31-4B8C-83A1-F6EECF244321}">
                <p14:modId xmlns:p14="http://schemas.microsoft.com/office/powerpoint/2010/main" val="2522937595"/>
              </p:ext>
            </p:extLst>
          </p:nvPr>
        </p:nvGraphicFramePr>
        <p:xfrm>
          <a:off x="0" y="188640"/>
          <a:ext cx="8964488" cy="4005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رسم تخطيطي 6"/>
          <p:cNvGraphicFramePr/>
          <p:nvPr>
            <p:extLst>
              <p:ext uri="{D42A27DB-BD31-4B8C-83A1-F6EECF244321}">
                <p14:modId xmlns:p14="http://schemas.microsoft.com/office/powerpoint/2010/main" val="1377516633"/>
              </p:ext>
            </p:extLst>
          </p:nvPr>
        </p:nvGraphicFramePr>
        <p:xfrm>
          <a:off x="899592" y="3284984"/>
          <a:ext cx="6984776"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3972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4387FF02-B5B7-4E8C-A2B8-C66518FF7960}"/>
                                            </p:graphicEl>
                                          </p:spTgt>
                                        </p:tgtEl>
                                        <p:attrNameLst>
                                          <p:attrName>style.visibility</p:attrName>
                                        </p:attrNameLst>
                                      </p:cBhvr>
                                      <p:to>
                                        <p:strVal val="visible"/>
                                      </p:to>
                                    </p:set>
                                    <p:animEffect transition="in" filter="barn(inVertical)">
                                      <p:cBhvr>
                                        <p:cTn id="7" dur="500"/>
                                        <p:tgtEl>
                                          <p:spTgt spid="6">
                                            <p:graphicEl>
                                              <a:dgm id="{4387FF02-B5B7-4E8C-A2B8-C66518FF79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graphicEl>
                                              <a:dgm id="{67CA9452-E370-4CF5-A244-4F3A89126EDB}"/>
                                            </p:graphicEl>
                                          </p:spTgt>
                                        </p:tgtEl>
                                        <p:attrNameLst>
                                          <p:attrName>style.visibility</p:attrName>
                                        </p:attrNameLst>
                                      </p:cBhvr>
                                      <p:to>
                                        <p:strVal val="visible"/>
                                      </p:to>
                                    </p:set>
                                    <p:animEffect transition="in" filter="barn(inVertical)">
                                      <p:cBhvr>
                                        <p:cTn id="12" dur="500"/>
                                        <p:tgtEl>
                                          <p:spTgt spid="6">
                                            <p:graphicEl>
                                              <a:dgm id="{67CA9452-E370-4CF5-A244-4F3A89126EDB}"/>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graphicEl>
                                              <a:dgm id="{040B56EA-B473-4034-AC62-92AAD3EFCE37}"/>
                                            </p:graphicEl>
                                          </p:spTgt>
                                        </p:tgtEl>
                                        <p:attrNameLst>
                                          <p:attrName>style.visibility</p:attrName>
                                        </p:attrNameLst>
                                      </p:cBhvr>
                                      <p:to>
                                        <p:strVal val="visible"/>
                                      </p:to>
                                    </p:set>
                                    <p:animEffect transition="in" filter="barn(inVertical)">
                                      <p:cBhvr>
                                        <p:cTn id="15" dur="500"/>
                                        <p:tgtEl>
                                          <p:spTgt spid="6">
                                            <p:graphicEl>
                                              <a:dgm id="{040B56EA-B473-4034-AC62-92AAD3EFCE3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graphicEl>
                                              <a:dgm id="{96E722BB-3FD5-4841-AD89-A8BFB34B39C1}"/>
                                            </p:graphicEl>
                                          </p:spTgt>
                                        </p:tgtEl>
                                        <p:attrNameLst>
                                          <p:attrName>style.visibility</p:attrName>
                                        </p:attrNameLst>
                                      </p:cBhvr>
                                      <p:to>
                                        <p:strVal val="visible"/>
                                      </p:to>
                                    </p:set>
                                    <p:anim calcmode="lin" valueType="num">
                                      <p:cBhvr additive="base">
                                        <p:cTn id="20" dur="500" fill="hold"/>
                                        <p:tgtEl>
                                          <p:spTgt spid="7">
                                            <p:graphicEl>
                                              <a:dgm id="{96E722BB-3FD5-4841-AD89-A8BFB34B39C1}"/>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graphicEl>
                                              <a:dgm id="{96E722BB-3FD5-4841-AD89-A8BFB34B39C1}"/>
                                            </p:graphic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graphicEl>
                                              <a:dgm id="{41EACC50-46A0-4944-9A7A-021A755A4075}"/>
                                            </p:graphicEl>
                                          </p:spTgt>
                                        </p:tgtEl>
                                        <p:attrNameLst>
                                          <p:attrName>style.visibility</p:attrName>
                                        </p:attrNameLst>
                                      </p:cBhvr>
                                      <p:to>
                                        <p:strVal val="visible"/>
                                      </p:to>
                                    </p:set>
                                    <p:anim calcmode="lin" valueType="num">
                                      <p:cBhvr additive="base">
                                        <p:cTn id="24" dur="500" fill="hold"/>
                                        <p:tgtEl>
                                          <p:spTgt spid="7">
                                            <p:graphicEl>
                                              <a:dgm id="{41EACC50-46A0-4944-9A7A-021A755A4075}"/>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graphicEl>
                                              <a:dgm id="{41EACC50-46A0-4944-9A7A-021A755A4075}"/>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graphicEl>
                                              <a:dgm id="{AE0FD041-CFEC-4CD7-B540-BBA0F78DB37E}"/>
                                            </p:graphicEl>
                                          </p:spTgt>
                                        </p:tgtEl>
                                        <p:attrNameLst>
                                          <p:attrName>style.visibility</p:attrName>
                                        </p:attrNameLst>
                                      </p:cBhvr>
                                      <p:to>
                                        <p:strVal val="visible"/>
                                      </p:to>
                                    </p:set>
                                    <p:anim calcmode="lin" valueType="num">
                                      <p:cBhvr additive="base">
                                        <p:cTn id="30" dur="500" fill="hold"/>
                                        <p:tgtEl>
                                          <p:spTgt spid="7">
                                            <p:graphicEl>
                                              <a:dgm id="{AE0FD041-CFEC-4CD7-B540-BBA0F78DB37E}"/>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graphicEl>
                                              <a:dgm id="{AE0FD041-CFEC-4CD7-B540-BBA0F78DB37E}"/>
                                            </p:graphic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graphicEl>
                                              <a:dgm id="{6E7F431D-23D7-4C23-BB87-A4DFB5D20445}"/>
                                            </p:graphicEl>
                                          </p:spTgt>
                                        </p:tgtEl>
                                        <p:attrNameLst>
                                          <p:attrName>style.visibility</p:attrName>
                                        </p:attrNameLst>
                                      </p:cBhvr>
                                      <p:to>
                                        <p:strVal val="visible"/>
                                      </p:to>
                                    </p:set>
                                    <p:anim calcmode="lin" valueType="num">
                                      <p:cBhvr additive="base">
                                        <p:cTn id="34" dur="500" fill="hold"/>
                                        <p:tgtEl>
                                          <p:spTgt spid="7">
                                            <p:graphicEl>
                                              <a:dgm id="{6E7F431D-23D7-4C23-BB87-A4DFB5D20445}"/>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graphicEl>
                                              <a:dgm id="{6E7F431D-23D7-4C23-BB87-A4DFB5D20445}"/>
                                            </p:graphic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7">
                                            <p:graphicEl>
                                              <a:dgm id="{0211D017-A2BA-4697-AC3F-F45458FEC2E1}"/>
                                            </p:graphicEl>
                                          </p:spTgt>
                                        </p:tgtEl>
                                        <p:attrNameLst>
                                          <p:attrName>style.visibility</p:attrName>
                                        </p:attrNameLst>
                                      </p:cBhvr>
                                      <p:to>
                                        <p:strVal val="visible"/>
                                      </p:to>
                                    </p:set>
                                    <p:anim calcmode="lin" valueType="num">
                                      <p:cBhvr additive="base">
                                        <p:cTn id="38" dur="500" fill="hold"/>
                                        <p:tgtEl>
                                          <p:spTgt spid="7">
                                            <p:graphicEl>
                                              <a:dgm id="{0211D017-A2BA-4697-AC3F-F45458FEC2E1}"/>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graphicEl>
                                              <a:dgm id="{0211D017-A2BA-4697-AC3F-F45458FEC2E1}"/>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graphicEl>
                                              <a:dgm id="{FA661036-D3B9-42BE-8F62-47EC98B65685}"/>
                                            </p:graphicEl>
                                          </p:spTgt>
                                        </p:tgtEl>
                                        <p:attrNameLst>
                                          <p:attrName>style.visibility</p:attrName>
                                        </p:attrNameLst>
                                      </p:cBhvr>
                                      <p:to>
                                        <p:strVal val="visible"/>
                                      </p:to>
                                    </p:set>
                                    <p:anim calcmode="lin" valueType="num">
                                      <p:cBhvr additive="base">
                                        <p:cTn id="44" dur="500" fill="hold"/>
                                        <p:tgtEl>
                                          <p:spTgt spid="7">
                                            <p:graphicEl>
                                              <a:dgm id="{FA661036-D3B9-42BE-8F62-47EC98B65685}"/>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graphicEl>
                                              <a:dgm id="{FA661036-D3B9-42BE-8F62-47EC98B65685}"/>
                                            </p:graphic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7">
                                            <p:graphicEl>
                                              <a:dgm id="{22891FD3-786E-430A-910B-9CCDA1F3FC4F}"/>
                                            </p:graphicEl>
                                          </p:spTgt>
                                        </p:tgtEl>
                                        <p:attrNameLst>
                                          <p:attrName>style.visibility</p:attrName>
                                        </p:attrNameLst>
                                      </p:cBhvr>
                                      <p:to>
                                        <p:strVal val="visible"/>
                                      </p:to>
                                    </p:set>
                                    <p:anim calcmode="lin" valueType="num">
                                      <p:cBhvr additive="base">
                                        <p:cTn id="48" dur="500" fill="hold"/>
                                        <p:tgtEl>
                                          <p:spTgt spid="7">
                                            <p:graphicEl>
                                              <a:dgm id="{22891FD3-786E-430A-910B-9CCDA1F3FC4F}"/>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graphicEl>
                                              <a:dgm id="{22891FD3-786E-430A-910B-9CCDA1F3FC4F}"/>
                                            </p:graphic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
                                            <p:graphicEl>
                                              <a:dgm id="{AC0B4F55-9466-4262-8CA4-07A8A0843A76}"/>
                                            </p:graphicEl>
                                          </p:spTgt>
                                        </p:tgtEl>
                                        <p:attrNameLst>
                                          <p:attrName>style.visibility</p:attrName>
                                        </p:attrNameLst>
                                      </p:cBhvr>
                                      <p:to>
                                        <p:strVal val="visible"/>
                                      </p:to>
                                    </p:set>
                                    <p:anim calcmode="lin" valueType="num">
                                      <p:cBhvr additive="base">
                                        <p:cTn id="52" dur="500" fill="hold"/>
                                        <p:tgtEl>
                                          <p:spTgt spid="7">
                                            <p:graphicEl>
                                              <a:dgm id="{AC0B4F55-9466-4262-8CA4-07A8A0843A76}"/>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7">
                                            <p:graphicEl>
                                              <a:dgm id="{AC0B4F55-9466-4262-8CA4-07A8A0843A7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Graphic spid="7" grpId="0">
        <p:bldSub>
          <a:bldDgm bld="one" rev="1"/>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686800" cy="980728"/>
          </a:xfrm>
        </p:spPr>
        <p:txBody>
          <a:bodyPr>
            <a:normAutofit/>
          </a:bodyPr>
          <a:lstStyle/>
          <a:p>
            <a:r>
              <a:rPr lang="ar-SY" b="1" dirty="0">
                <a:solidFill>
                  <a:srgbClr val="FF0000"/>
                </a:solidFill>
                <a:effectLst>
                  <a:outerShdw blurRad="38100" dist="38100" dir="2700000" algn="tl">
                    <a:srgbClr val="000000">
                      <a:alpha val="43137"/>
                    </a:srgbClr>
                  </a:outerShdw>
                </a:effectLst>
                <a:latin typeface="Andalus" pitchFamily="18" charset="-78"/>
                <a:cs typeface="Bold Italic Art" pitchFamily="2" charset="-78"/>
              </a:rPr>
              <a:t>طرق البحث</a:t>
            </a:r>
            <a:endParaRPr lang="en-US" b="1" dirty="0">
              <a:solidFill>
                <a:srgbClr val="FF0000"/>
              </a:solidFill>
              <a:effectLst>
                <a:outerShdw blurRad="38100" dist="38100" dir="2700000" algn="tl">
                  <a:srgbClr val="000000">
                    <a:alpha val="43137"/>
                  </a:srgbClr>
                </a:outerShdw>
              </a:effectLst>
              <a:latin typeface="Andalus" pitchFamily="18" charset="-78"/>
              <a:cs typeface="Bold Italic Art" pitchFamily="2" charset="-78"/>
            </a:endParaRPr>
          </a:p>
        </p:txBody>
      </p:sp>
      <p:pic>
        <p:nvPicPr>
          <p:cNvPr id="4" name="عنصر نائب للمحتوى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132" r="7284"/>
          <a:stretch/>
        </p:blipFill>
        <p:spPr>
          <a:xfrm>
            <a:off x="0" y="3429000"/>
            <a:ext cx="2840182" cy="3424808"/>
          </a:xfrm>
        </p:spPr>
      </p:pic>
      <p:sp>
        <p:nvSpPr>
          <p:cNvPr id="9" name="مستطيل مستدير الزوايا 8"/>
          <p:cNvSpPr/>
          <p:nvPr/>
        </p:nvSpPr>
        <p:spPr>
          <a:xfrm>
            <a:off x="3078865" y="1844823"/>
            <a:ext cx="5760639" cy="696445"/>
          </a:xfrm>
          <a:prstGeom prst="roundRect">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dirty="0">
                <a:solidFill>
                  <a:schemeClr val="tx1"/>
                </a:solidFill>
                <a:latin typeface="Arabic Typesetting" pitchFamily="66" charset="-78"/>
                <a:cs typeface="Arabic Typesetting" pitchFamily="66" charset="-78"/>
              </a:rPr>
              <a:t>تم تطوير أ</a:t>
            </a:r>
            <a:r>
              <a:rPr lang="ar-SY" sz="3200" b="1" dirty="0" smtClean="0">
                <a:solidFill>
                  <a:schemeClr val="tx1"/>
                </a:solidFill>
                <a:latin typeface="Arabic Typesetting" pitchFamily="66" charset="-78"/>
                <a:cs typeface="Arabic Typesetting" pitchFamily="66" charset="-78"/>
              </a:rPr>
              <a:t>داة  البحث </a:t>
            </a:r>
            <a:r>
              <a:rPr lang="ar-SY" sz="3200" b="1" dirty="0">
                <a:solidFill>
                  <a:schemeClr val="tx1"/>
                </a:solidFill>
                <a:latin typeface="Arabic Typesetting" pitchFamily="66" charset="-78"/>
                <a:cs typeface="Arabic Typesetting" pitchFamily="66" charset="-78"/>
              </a:rPr>
              <a:t>من قبل الباحثة</a:t>
            </a:r>
          </a:p>
        </p:txBody>
      </p:sp>
      <p:sp>
        <p:nvSpPr>
          <p:cNvPr id="10" name="مستطيل مستدير الزوايا 9"/>
          <p:cNvSpPr/>
          <p:nvPr/>
        </p:nvSpPr>
        <p:spPr>
          <a:xfrm>
            <a:off x="3078865" y="2663994"/>
            <a:ext cx="5760639" cy="720080"/>
          </a:xfrm>
          <a:prstGeom prst="roundRect">
            <a:avLst/>
          </a:prstGeom>
          <a:solidFill>
            <a:srgbClr val="49D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Y" sz="3200" b="1" dirty="0">
                <a:solidFill>
                  <a:prstClr val="black"/>
                </a:solidFill>
                <a:latin typeface="Arabic Typesetting" pitchFamily="66" charset="-78"/>
                <a:cs typeface="Arabic Typesetting" pitchFamily="66" charset="-78"/>
              </a:rPr>
              <a:t>تمّ تحديد مصداقية الأداة من خلال عرضها على لجنة من الخبراء</a:t>
            </a:r>
          </a:p>
        </p:txBody>
      </p:sp>
      <p:sp>
        <p:nvSpPr>
          <p:cNvPr id="11" name="مستطيل مستدير الزوايا 10"/>
          <p:cNvSpPr/>
          <p:nvPr/>
        </p:nvSpPr>
        <p:spPr>
          <a:xfrm>
            <a:off x="3088141" y="3501008"/>
            <a:ext cx="5751364" cy="648072"/>
          </a:xfrm>
          <a:prstGeom prst="roundRect">
            <a:avLst/>
          </a:prstGeom>
          <a:solidFill>
            <a:srgbClr val="47DC5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dirty="0" smtClean="0">
                <a:solidFill>
                  <a:schemeClr val="tx1"/>
                </a:solidFill>
                <a:latin typeface="Arabic Typesetting" pitchFamily="66" charset="-78"/>
                <a:cs typeface="Arabic Typesetting" pitchFamily="66" charset="-78"/>
              </a:rPr>
              <a:t>تم إجراء دراسة </a:t>
            </a:r>
            <a:r>
              <a:rPr lang="ar-SY" sz="3200" b="1" dirty="0" err="1">
                <a:solidFill>
                  <a:schemeClr val="tx1"/>
                </a:solidFill>
                <a:latin typeface="Arabic Typesetting" pitchFamily="66" charset="-78"/>
                <a:cs typeface="Arabic Typesetting" pitchFamily="66" charset="-78"/>
              </a:rPr>
              <a:t>استرشادية</a:t>
            </a:r>
            <a:r>
              <a:rPr lang="ar-SY" sz="3200" b="1" dirty="0">
                <a:solidFill>
                  <a:schemeClr val="tx1"/>
                </a:solidFill>
                <a:latin typeface="Arabic Typesetting" pitchFamily="66" charset="-78"/>
                <a:cs typeface="Arabic Typesetting" pitchFamily="66" charset="-78"/>
              </a:rPr>
              <a:t> على 10% من العينة</a:t>
            </a:r>
          </a:p>
        </p:txBody>
      </p:sp>
      <p:sp>
        <p:nvSpPr>
          <p:cNvPr id="12" name="مستطيل مستدير الزوايا 11"/>
          <p:cNvSpPr/>
          <p:nvPr/>
        </p:nvSpPr>
        <p:spPr>
          <a:xfrm>
            <a:off x="3088140" y="4293096"/>
            <a:ext cx="5751363" cy="773507"/>
          </a:xfrm>
          <a:prstGeom prst="roundRect">
            <a:avLst/>
          </a:prstGeom>
          <a:solidFill>
            <a:srgbClr val="8DE64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dirty="0">
                <a:solidFill>
                  <a:schemeClr val="tx1"/>
                </a:solidFill>
                <a:latin typeface="Arabic Typesetting" pitchFamily="66" charset="-78"/>
                <a:cs typeface="Arabic Typesetting" pitchFamily="66" charset="-78"/>
              </a:rPr>
              <a:t>تم إجراء اختبار الثبات لأداة </a:t>
            </a:r>
            <a:r>
              <a:rPr lang="ar-SY" sz="3200" b="1" dirty="0" smtClean="0">
                <a:solidFill>
                  <a:schemeClr val="tx1"/>
                </a:solidFill>
                <a:latin typeface="Arabic Typesetting" pitchFamily="66" charset="-78"/>
                <a:cs typeface="Arabic Typesetting" pitchFamily="66" charset="-78"/>
              </a:rPr>
              <a:t>البحث, وبلغ </a:t>
            </a:r>
            <a:r>
              <a:rPr lang="ar-SY" sz="3200" b="1" dirty="0">
                <a:solidFill>
                  <a:schemeClr val="tx1"/>
                </a:solidFill>
                <a:latin typeface="Arabic Typesetting" pitchFamily="66" charset="-78"/>
                <a:cs typeface="Arabic Typesetting" pitchFamily="66" charset="-78"/>
              </a:rPr>
              <a:t>معامل الثبات </a:t>
            </a:r>
            <a:r>
              <a:rPr lang="ar-SY" sz="3200" b="1" dirty="0" smtClean="0">
                <a:solidFill>
                  <a:schemeClr val="tx1"/>
                </a:solidFill>
                <a:latin typeface="Arabic Typesetting" pitchFamily="66" charset="-78"/>
                <a:cs typeface="Arabic Typesetting" pitchFamily="66" charset="-78"/>
              </a:rPr>
              <a:t>0.79 </a:t>
            </a:r>
            <a:endParaRPr lang="ar-SY" sz="3200" b="1" dirty="0">
              <a:solidFill>
                <a:schemeClr val="tx1"/>
              </a:solidFill>
              <a:latin typeface="Arabic Typesetting" pitchFamily="66" charset="-78"/>
              <a:cs typeface="Arabic Typesetting" pitchFamily="66" charset="-78"/>
            </a:endParaRPr>
          </a:p>
        </p:txBody>
      </p:sp>
      <p:sp>
        <p:nvSpPr>
          <p:cNvPr id="13" name="مستطيل مستدير الزوايا 12"/>
          <p:cNvSpPr/>
          <p:nvPr/>
        </p:nvSpPr>
        <p:spPr>
          <a:xfrm>
            <a:off x="3078865" y="5229200"/>
            <a:ext cx="5760639" cy="648072"/>
          </a:xfrm>
          <a:prstGeom prst="roundRect">
            <a:avLst/>
          </a:prstGeom>
          <a:solidFill>
            <a:srgbClr val="EEEF4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dirty="0" smtClean="0">
                <a:solidFill>
                  <a:schemeClr val="tx1"/>
                </a:solidFill>
                <a:latin typeface="Arabic Typesetting" pitchFamily="66" charset="-78"/>
                <a:cs typeface="Arabic Typesetting" pitchFamily="66" charset="-78"/>
              </a:rPr>
              <a:t>تم جمع </a:t>
            </a:r>
            <a:r>
              <a:rPr lang="ar-SY" sz="3200" b="1" dirty="0">
                <a:solidFill>
                  <a:schemeClr val="tx1"/>
                </a:solidFill>
                <a:latin typeface="Arabic Typesetting" pitchFamily="66" charset="-78"/>
                <a:cs typeface="Arabic Typesetting" pitchFamily="66" charset="-78"/>
              </a:rPr>
              <a:t>البيانات من قبل الباحثة من خلال المقابلة </a:t>
            </a:r>
            <a:r>
              <a:rPr lang="ar-SY" sz="3200" b="1" dirty="0" smtClean="0">
                <a:solidFill>
                  <a:schemeClr val="tx1"/>
                </a:solidFill>
                <a:latin typeface="Arabic Typesetting" pitchFamily="66" charset="-78"/>
                <a:cs typeface="Arabic Typesetting" pitchFamily="66" charset="-78"/>
              </a:rPr>
              <a:t>الشخصية</a:t>
            </a:r>
            <a:endParaRPr lang="ar-SY" sz="3200" b="1" dirty="0">
              <a:solidFill>
                <a:schemeClr val="tx1"/>
              </a:solidFill>
              <a:latin typeface="Arabic Typesetting" pitchFamily="66" charset="-78"/>
              <a:cs typeface="Arabic Typesetting" pitchFamily="66" charset="-78"/>
            </a:endParaRPr>
          </a:p>
        </p:txBody>
      </p:sp>
      <p:sp>
        <p:nvSpPr>
          <p:cNvPr id="14" name="مستطيل مستدير الزوايا 13"/>
          <p:cNvSpPr/>
          <p:nvPr/>
        </p:nvSpPr>
        <p:spPr>
          <a:xfrm>
            <a:off x="3088141" y="6021288"/>
            <a:ext cx="5751363" cy="648072"/>
          </a:xfrm>
          <a:prstGeom prst="roundRect">
            <a:avLst/>
          </a:prstGeom>
          <a:solidFill>
            <a:srgbClr val="ED964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dirty="0">
                <a:solidFill>
                  <a:schemeClr val="tx1"/>
                </a:solidFill>
                <a:latin typeface="Arabic Typesetting" pitchFamily="66" charset="-78"/>
                <a:cs typeface="Arabic Typesetting" pitchFamily="66" charset="-78"/>
              </a:rPr>
              <a:t>تم تحليل البيانات باستخدام برنامج  </a:t>
            </a:r>
            <a:r>
              <a:rPr lang="en-US" sz="3200" b="1" dirty="0">
                <a:solidFill>
                  <a:schemeClr val="tx1"/>
                </a:solidFill>
                <a:latin typeface="Arabic Typesetting" pitchFamily="66" charset="-78"/>
                <a:cs typeface="Arabic Typesetting" pitchFamily="66" charset="-78"/>
              </a:rPr>
              <a:t>SPSS V20 </a:t>
            </a:r>
          </a:p>
        </p:txBody>
      </p:sp>
      <p:sp>
        <p:nvSpPr>
          <p:cNvPr id="16" name="مستطيل مستدير الزوايا 15"/>
          <p:cNvSpPr/>
          <p:nvPr/>
        </p:nvSpPr>
        <p:spPr>
          <a:xfrm>
            <a:off x="3078865" y="1071431"/>
            <a:ext cx="5769915" cy="648072"/>
          </a:xfrm>
          <a:prstGeom prst="roundRect">
            <a:avLst/>
          </a:prstGeom>
          <a:solidFill>
            <a:srgbClr val="FF9999">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dirty="0">
                <a:solidFill>
                  <a:schemeClr val="tx1"/>
                </a:solidFill>
                <a:latin typeface="Arabic Typesetting" pitchFamily="66" charset="-78"/>
                <a:cs typeface="Arabic Typesetting" pitchFamily="66" charset="-78"/>
              </a:rPr>
              <a:t>تم الحصول على الموافقات الرسمية المطلوبة</a:t>
            </a:r>
          </a:p>
        </p:txBody>
      </p:sp>
    </p:spTree>
    <p:extLst>
      <p:ext uri="{BB962C8B-B14F-4D97-AF65-F5344CB8AC3E}">
        <p14:creationId xmlns:p14="http://schemas.microsoft.com/office/powerpoint/2010/main" val="9030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r" rtl="1"/>
            <a:r>
              <a:rPr lang="ar-SY" b="1" dirty="0" smtClean="0">
                <a:solidFill>
                  <a:srgbClr val="FF0000"/>
                </a:solidFill>
                <a:latin typeface="Viner Hand ITC" pitchFamily="66" charset="0"/>
                <a:cs typeface="Bold Italic Art" pitchFamily="2" charset="-78"/>
              </a:rPr>
              <a:t>النتائج...</a:t>
            </a:r>
            <a:endParaRPr lang="en-US" b="1" dirty="0">
              <a:solidFill>
                <a:srgbClr val="FF0000"/>
              </a:solidFill>
              <a:latin typeface="Viner Hand ITC" pitchFamily="66" charset="0"/>
              <a:cs typeface="Bold Italic Art" pitchFamily="2" charset="-78"/>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340768"/>
            <a:ext cx="80944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66794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864096"/>
          </a:xfrm>
        </p:spPr>
        <p:txBody>
          <a:bodyPr>
            <a:normAutofit/>
          </a:bodyPr>
          <a:lstStyle/>
          <a:p>
            <a:r>
              <a:rPr lang="ar-SA" sz="3200" b="1" dirty="0" smtClean="0">
                <a:solidFill>
                  <a:srgbClr val="FF0000"/>
                </a:solidFill>
                <a:effectLst>
                  <a:outerShdw blurRad="38100" dist="38100" dir="2700000" algn="tl">
                    <a:srgbClr val="000000">
                      <a:alpha val="43137"/>
                    </a:srgbClr>
                  </a:outerShdw>
                </a:effectLst>
                <a:cs typeface="+mn-cs"/>
              </a:rPr>
              <a:t>الجزء الأول : البيانات الديموغرافية</a:t>
            </a:r>
            <a:endParaRPr lang="en-US" sz="3200" b="1" dirty="0">
              <a:solidFill>
                <a:srgbClr val="FF0000"/>
              </a:solidFill>
              <a:effectLst>
                <a:outerShdw blurRad="38100" dist="38100" dir="2700000" algn="tl">
                  <a:srgbClr val="000000">
                    <a:alpha val="43137"/>
                  </a:srgbClr>
                </a:outerShdw>
              </a:effectLst>
              <a:cs typeface="+mn-cs"/>
            </a:endParaRPr>
          </a:p>
        </p:txBody>
      </p:sp>
      <p:sp>
        <p:nvSpPr>
          <p:cNvPr id="9" name="مستطيل 8"/>
          <p:cNvSpPr/>
          <p:nvPr/>
        </p:nvSpPr>
        <p:spPr>
          <a:xfrm>
            <a:off x="492065" y="1031140"/>
            <a:ext cx="7992888" cy="461665"/>
          </a:xfrm>
          <a:prstGeom prst="rect">
            <a:avLst/>
          </a:prstGeom>
        </p:spPr>
        <p:txBody>
          <a:bodyPr wrap="square">
            <a:spAutoFit/>
          </a:bodyPr>
          <a:lstStyle/>
          <a:p>
            <a:r>
              <a:rPr lang="ar-SY" sz="2400" b="1" dirty="0" smtClean="0">
                <a:solidFill>
                  <a:schemeClr val="accent4">
                    <a:lumMod val="75000"/>
                  </a:schemeClr>
                </a:solidFill>
              </a:rPr>
              <a:t>توزع </a:t>
            </a:r>
            <a:r>
              <a:rPr lang="ar-SY" sz="2400" b="1" dirty="0">
                <a:solidFill>
                  <a:schemeClr val="accent4">
                    <a:lumMod val="75000"/>
                  </a:schemeClr>
                </a:solidFill>
              </a:rPr>
              <a:t>الأمهات الصغيرات والكبيرات حسب بياناتهن الديموغرافية والعلاقة بينهما</a:t>
            </a:r>
          </a:p>
        </p:txBody>
      </p:sp>
      <p:graphicFrame>
        <p:nvGraphicFramePr>
          <p:cNvPr id="13" name="جدول 12"/>
          <p:cNvGraphicFramePr>
            <a:graphicFrameLocks noGrp="1"/>
          </p:cNvGraphicFramePr>
          <p:nvPr>
            <p:extLst>
              <p:ext uri="{D42A27DB-BD31-4B8C-83A1-F6EECF244321}">
                <p14:modId xmlns:p14="http://schemas.microsoft.com/office/powerpoint/2010/main" val="2280837095"/>
              </p:ext>
            </p:extLst>
          </p:nvPr>
        </p:nvGraphicFramePr>
        <p:xfrm>
          <a:off x="492067" y="1700808"/>
          <a:ext cx="7992886" cy="4807319"/>
        </p:xfrm>
        <a:graphic>
          <a:graphicData uri="http://schemas.openxmlformats.org/drawingml/2006/table">
            <a:tbl>
              <a:tblPr rtl="1" firstRow="1" firstCol="1" bandRow="1"/>
              <a:tblGrid>
                <a:gridCol w="1574022"/>
                <a:gridCol w="1552007"/>
                <a:gridCol w="1079549"/>
                <a:gridCol w="1079549"/>
                <a:gridCol w="884806"/>
                <a:gridCol w="869565"/>
                <a:gridCol w="953388"/>
              </a:tblGrid>
              <a:tr h="686759">
                <a:tc rowSpan="2" gridSpan="2">
                  <a:txBody>
                    <a:bodyPr/>
                    <a:lstStyle/>
                    <a:p>
                      <a:pPr algn="ctr" rtl="1">
                        <a:lnSpc>
                          <a:spcPct val="107000"/>
                        </a:lnSpc>
                        <a:spcAft>
                          <a:spcPts val="0"/>
                        </a:spcAft>
                      </a:pPr>
                      <a:r>
                        <a:rPr lang="ar-SY" sz="1800" b="1" dirty="0">
                          <a:effectLst/>
                          <a:latin typeface="Calibri"/>
                          <a:ea typeface="Calibri"/>
                          <a:cs typeface="Times New Roman"/>
                        </a:rPr>
                        <a:t>البيانات</a:t>
                      </a:r>
                      <a:endParaRPr lang="en-US" sz="18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rowSpan="2" hMerge="1">
                  <a:txBody>
                    <a:bodyPr/>
                    <a:lstStyle/>
                    <a:p>
                      <a:pPr rtl="1"/>
                      <a:endParaRPr lang="ar-SY"/>
                    </a:p>
                  </a:txBody>
                  <a:tcPr/>
                </a:tc>
                <a:tc gridSpan="2">
                  <a:txBody>
                    <a:bodyPr/>
                    <a:lstStyle/>
                    <a:p>
                      <a:pPr algn="ctr" rtl="1">
                        <a:lnSpc>
                          <a:spcPct val="107000"/>
                        </a:lnSpc>
                        <a:spcAft>
                          <a:spcPts val="0"/>
                        </a:spcAft>
                      </a:pPr>
                      <a:r>
                        <a:rPr lang="ar-SY" sz="1800" b="1" dirty="0">
                          <a:effectLst/>
                          <a:latin typeface="Calibri"/>
                          <a:ea typeface="Calibri"/>
                          <a:cs typeface="Times New Roman"/>
                        </a:rPr>
                        <a:t>أمهات صغيرات</a:t>
                      </a:r>
                      <a:endParaRPr lang="en-US" sz="1800" dirty="0">
                        <a:effectLst/>
                        <a:latin typeface="Calibri"/>
                        <a:ea typeface="Calibri"/>
                        <a:cs typeface="Arial"/>
                      </a:endParaRPr>
                    </a:p>
                    <a:p>
                      <a:pPr algn="ctr" rtl="1">
                        <a:lnSpc>
                          <a:spcPct val="107000"/>
                        </a:lnSpc>
                        <a:spcAft>
                          <a:spcPts val="0"/>
                        </a:spcAft>
                      </a:pPr>
                      <a:r>
                        <a:rPr lang="en-US" sz="1800" b="1" dirty="0">
                          <a:effectLst/>
                          <a:latin typeface="Times New Roman"/>
                          <a:ea typeface="Calibri"/>
                          <a:cs typeface="Arial"/>
                        </a:rPr>
                        <a:t>N</a:t>
                      </a:r>
                      <a:r>
                        <a:rPr lang="en-US" sz="1800" b="1" baseline="-25000" dirty="0">
                          <a:effectLst/>
                          <a:latin typeface="Times New Roman"/>
                          <a:ea typeface="Calibri"/>
                          <a:cs typeface="Arial"/>
                        </a:rPr>
                        <a:t>1</a:t>
                      </a:r>
                      <a:r>
                        <a:rPr lang="en-US" sz="1800" b="1" dirty="0">
                          <a:effectLst/>
                          <a:latin typeface="Times New Roman"/>
                          <a:ea typeface="Calibri"/>
                          <a:cs typeface="Arial"/>
                        </a:rPr>
                        <a:t>= 100</a:t>
                      </a:r>
                      <a:endParaRPr lang="en-US" sz="18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rtl="1"/>
                      <a:endParaRPr lang="ar-SY"/>
                    </a:p>
                  </a:txBody>
                  <a:tcPr/>
                </a:tc>
                <a:tc gridSpan="2">
                  <a:txBody>
                    <a:bodyPr/>
                    <a:lstStyle/>
                    <a:p>
                      <a:pPr algn="ctr" rtl="1">
                        <a:lnSpc>
                          <a:spcPct val="107000"/>
                        </a:lnSpc>
                        <a:spcAft>
                          <a:spcPts val="0"/>
                        </a:spcAft>
                      </a:pPr>
                      <a:r>
                        <a:rPr lang="ar-SY" sz="1800" b="1">
                          <a:effectLst/>
                          <a:latin typeface="Calibri"/>
                          <a:ea typeface="Calibri"/>
                          <a:cs typeface="Times New Roman"/>
                        </a:rPr>
                        <a:t>أمهات كبيرات</a:t>
                      </a:r>
                      <a:endParaRPr lang="en-US" sz="1800">
                        <a:effectLst/>
                        <a:latin typeface="Calibri"/>
                        <a:ea typeface="Calibri"/>
                        <a:cs typeface="Arial"/>
                      </a:endParaRPr>
                    </a:p>
                    <a:p>
                      <a:pPr algn="ctr" rtl="1">
                        <a:lnSpc>
                          <a:spcPct val="107000"/>
                        </a:lnSpc>
                        <a:spcAft>
                          <a:spcPts val="0"/>
                        </a:spcAft>
                      </a:pPr>
                      <a:r>
                        <a:rPr lang="en-US" sz="1800" b="1">
                          <a:effectLst/>
                          <a:latin typeface="Times New Roman"/>
                          <a:ea typeface="Calibri"/>
                          <a:cs typeface="Arial"/>
                        </a:rPr>
                        <a:t>N</a:t>
                      </a:r>
                      <a:r>
                        <a:rPr lang="en-US" sz="1800" b="1" baseline="-25000">
                          <a:effectLst/>
                          <a:latin typeface="Times New Roman"/>
                          <a:ea typeface="Calibri"/>
                          <a:cs typeface="Arial"/>
                        </a:rPr>
                        <a:t>2</a:t>
                      </a:r>
                      <a:r>
                        <a:rPr lang="en-US" sz="1800" b="1">
                          <a:effectLst/>
                          <a:latin typeface="Times New Roman"/>
                          <a:ea typeface="Calibri"/>
                          <a:cs typeface="Arial"/>
                        </a:rPr>
                        <a:t>= 100</a:t>
                      </a:r>
                      <a:endParaRPr lang="en-US" sz="18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rtl="1"/>
                      <a:endParaRPr lang="ar-SY"/>
                    </a:p>
                  </a:txBody>
                  <a:tcPr/>
                </a:tc>
                <a:tc rowSpan="2">
                  <a:txBody>
                    <a:bodyPr/>
                    <a:lstStyle/>
                    <a:p>
                      <a:pPr algn="ctr" rtl="1">
                        <a:lnSpc>
                          <a:spcPct val="107000"/>
                        </a:lnSpc>
                        <a:spcAft>
                          <a:spcPts val="0"/>
                        </a:spcAft>
                      </a:pPr>
                      <a:r>
                        <a:rPr lang="en-US" sz="1800" b="1">
                          <a:effectLst/>
                          <a:latin typeface="Times New Roman"/>
                          <a:ea typeface="Calibri"/>
                          <a:cs typeface="Arial"/>
                        </a:rPr>
                        <a:t>P Value</a:t>
                      </a:r>
                      <a:endParaRPr lang="en-US" sz="18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43380">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en-US" sz="1800" b="1">
                          <a:effectLst/>
                          <a:latin typeface="Times New Roman"/>
                          <a:ea typeface="Calibri"/>
                          <a:cs typeface="Arial"/>
                        </a:rPr>
                        <a:t>N</a:t>
                      </a:r>
                      <a:endParaRPr lang="en-US" sz="18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Y" sz="1800" b="1" dirty="0">
                          <a:effectLst/>
                          <a:latin typeface="Calibri"/>
                          <a:ea typeface="Calibri"/>
                          <a:cs typeface="Times New Roman"/>
                        </a:rPr>
                        <a:t>%</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1800" b="1" dirty="0">
                          <a:effectLst/>
                          <a:latin typeface="Times New Roman"/>
                          <a:ea typeface="Calibri"/>
                          <a:cs typeface="Arial"/>
                        </a:rPr>
                        <a:t>N</a:t>
                      </a:r>
                      <a:endParaRPr lang="en-US" sz="18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07000"/>
                        </a:lnSpc>
                        <a:spcAft>
                          <a:spcPts val="0"/>
                        </a:spcAft>
                      </a:pPr>
                      <a:r>
                        <a:rPr lang="ar-SY" sz="1800" b="1">
                          <a:effectLst/>
                          <a:latin typeface="Calibri"/>
                          <a:ea typeface="Calibri"/>
                          <a:cs typeface="Times New Roman"/>
                        </a:rPr>
                        <a:t>%</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pPr rtl="1"/>
                      <a:endParaRPr lang="ar-SY"/>
                    </a:p>
                  </a:txBody>
                  <a:tcPr/>
                </a:tc>
              </a:tr>
              <a:tr h="343380">
                <a:tc rowSpan="4">
                  <a:txBody>
                    <a:bodyPr/>
                    <a:lstStyle/>
                    <a:p>
                      <a:pPr algn="ctr" rtl="1">
                        <a:lnSpc>
                          <a:spcPct val="107000"/>
                        </a:lnSpc>
                        <a:spcAft>
                          <a:spcPts val="0"/>
                        </a:spcAft>
                      </a:pPr>
                      <a:r>
                        <a:rPr lang="ar-SY" sz="1600" b="1" dirty="0">
                          <a:effectLst/>
                          <a:latin typeface="Calibri"/>
                          <a:ea typeface="Calibri"/>
                          <a:cs typeface="Times New Roman"/>
                        </a:rPr>
                        <a:t>مستوى التعليم</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Y" sz="1600" b="1">
                          <a:effectLst/>
                          <a:latin typeface="Calibri"/>
                          <a:ea typeface="Calibri"/>
                          <a:cs typeface="Times New Roman"/>
                        </a:rPr>
                        <a:t>ابتدائي</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3</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3</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1</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a:lnSpc>
                          <a:spcPct val="107000"/>
                        </a:lnSpc>
                        <a:spcAft>
                          <a:spcPts val="0"/>
                        </a:spcAft>
                      </a:pPr>
                      <a:r>
                        <a:rPr lang="en-US" sz="1600" b="1" dirty="0">
                          <a:effectLst/>
                          <a:latin typeface="Times New Roman"/>
                          <a:ea typeface="Calibri"/>
                          <a:cs typeface="Arial"/>
                        </a:rPr>
                        <a:t>0.000**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43380">
                <a:tc v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اعدادي</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17</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17</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5</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5</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43380">
                <a:tc v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ثانوي</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31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31</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11</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43380">
                <a:tc v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جامعي </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49</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49</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83</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83</a:t>
                      </a:r>
                      <a:endParaRPr lang="en-US" sz="16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343380">
                <a:tc rowSpan="2">
                  <a:txBody>
                    <a:bodyPr/>
                    <a:lstStyle/>
                    <a:p>
                      <a:pPr algn="ctr" rtl="1">
                        <a:lnSpc>
                          <a:spcPct val="107000"/>
                        </a:lnSpc>
                        <a:spcAft>
                          <a:spcPts val="0"/>
                        </a:spcAft>
                      </a:pPr>
                      <a:r>
                        <a:rPr lang="ar-SY" sz="1600" b="1">
                          <a:effectLst/>
                          <a:latin typeface="Calibri"/>
                          <a:ea typeface="Calibri"/>
                          <a:cs typeface="Times New Roman"/>
                        </a:rPr>
                        <a:t>الحالة الاجتماعية</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Y" sz="1600" b="1">
                          <a:effectLst/>
                          <a:latin typeface="Calibri"/>
                          <a:ea typeface="Calibri"/>
                          <a:cs typeface="Times New Roman"/>
                        </a:rPr>
                        <a:t>متزوجة</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98</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98</a:t>
                      </a:r>
                      <a:endParaRPr lang="en-US" sz="16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98</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98</a:t>
                      </a:r>
                      <a:endParaRPr lang="en-US" sz="16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dirty="0">
                          <a:effectLst/>
                          <a:latin typeface="Times New Roman"/>
                          <a:ea typeface="Calibri"/>
                          <a:cs typeface="Arial"/>
                        </a:rPr>
                        <a:t>1</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43380">
                <a:tc v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أرملة</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2</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2</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343380">
                <a:tc rowSpan="3">
                  <a:txBody>
                    <a:bodyPr/>
                    <a:lstStyle/>
                    <a:p>
                      <a:pPr algn="ctr" rtl="1">
                        <a:lnSpc>
                          <a:spcPct val="107000"/>
                        </a:lnSpc>
                        <a:spcAft>
                          <a:spcPts val="0"/>
                        </a:spcAft>
                      </a:pPr>
                      <a:r>
                        <a:rPr lang="ar-SY" sz="1600" b="1" dirty="0">
                          <a:effectLst/>
                          <a:latin typeface="Calibri"/>
                          <a:ea typeface="Calibri"/>
                          <a:cs typeface="Times New Roman"/>
                        </a:rPr>
                        <a:t>الحالة الاقتصادية</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Y" sz="1600" b="1">
                          <a:effectLst/>
                          <a:latin typeface="Calibri"/>
                          <a:ea typeface="Calibri"/>
                          <a:cs typeface="Times New Roman"/>
                        </a:rPr>
                        <a:t>ضعيفة</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6</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6</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4</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4</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a:lnSpc>
                          <a:spcPct val="107000"/>
                        </a:lnSpc>
                        <a:spcAft>
                          <a:spcPts val="0"/>
                        </a:spcAft>
                      </a:pPr>
                      <a:r>
                        <a:rPr lang="en-US" sz="1600" b="1">
                          <a:effectLst/>
                          <a:latin typeface="Times New Roman"/>
                          <a:ea typeface="Calibri"/>
                          <a:cs typeface="Arial"/>
                        </a:rPr>
                        <a:t>0.662</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43380">
                <a:tc v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متوسطة</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78</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78</a:t>
                      </a:r>
                      <a:endParaRPr lang="en-US" sz="16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76</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76</a:t>
                      </a:r>
                      <a:endParaRPr lang="en-US" sz="16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43380">
                <a:tc v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جيدة</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16</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16</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20</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20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343380">
                <a:tc rowSpan="2">
                  <a:txBody>
                    <a:bodyPr/>
                    <a:lstStyle/>
                    <a:p>
                      <a:pPr algn="ctr" rtl="1">
                        <a:lnSpc>
                          <a:spcPct val="107000"/>
                        </a:lnSpc>
                        <a:spcAft>
                          <a:spcPts val="0"/>
                        </a:spcAft>
                      </a:pPr>
                      <a:r>
                        <a:rPr lang="ar-SA" sz="1600" b="1" dirty="0">
                          <a:effectLst/>
                          <a:latin typeface="Calibri"/>
                          <a:ea typeface="Calibri"/>
                          <a:cs typeface="Times New Roman"/>
                        </a:rPr>
                        <a:t>مكان السكن</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600" b="1">
                          <a:effectLst/>
                          <a:latin typeface="Calibri"/>
                          <a:ea typeface="Calibri"/>
                          <a:cs typeface="Times New Roman"/>
                        </a:rPr>
                        <a:t>الريف</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24</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24</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10</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10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dirty="0">
                          <a:effectLst/>
                          <a:latin typeface="Times New Roman"/>
                          <a:ea typeface="Calibri"/>
                          <a:cs typeface="Arial"/>
                        </a:rPr>
                        <a:t>0.008**</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43380">
                <a:tc v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المدينة</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76</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76</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chemeClr val="tx1"/>
                          </a:solidFill>
                          <a:effectLst/>
                          <a:latin typeface="Times New Roman"/>
                          <a:ea typeface="Calibri"/>
                          <a:cs typeface="Simplified Arabic"/>
                        </a:rPr>
                        <a:t>90</a:t>
                      </a:r>
                      <a:endParaRPr lang="en-US" sz="1600" b="1" dirty="0">
                        <a:solidFill>
                          <a:schemeClr val="tx1"/>
                        </a:solidFill>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90</a:t>
                      </a:r>
                      <a:endParaRPr lang="en-US" sz="16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bl>
          </a:graphicData>
        </a:graphic>
      </p:graphicFrame>
      <p:sp>
        <p:nvSpPr>
          <p:cNvPr id="3" name="شكل بيضاوي 2"/>
          <p:cNvSpPr/>
          <p:nvPr/>
        </p:nvSpPr>
        <p:spPr>
          <a:xfrm>
            <a:off x="1654301" y="3783240"/>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شكل بيضاوي 5"/>
          <p:cNvSpPr/>
          <p:nvPr/>
        </p:nvSpPr>
        <p:spPr>
          <a:xfrm>
            <a:off x="1654301" y="6136919"/>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7" name="نجمة ذات 4 نقاط 6"/>
          <p:cNvSpPr/>
          <p:nvPr/>
        </p:nvSpPr>
        <p:spPr>
          <a:xfrm>
            <a:off x="971600" y="3705334"/>
            <a:ext cx="288032"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0" name="نجمة ذات 4 نقاط 9"/>
          <p:cNvSpPr/>
          <p:nvPr/>
        </p:nvSpPr>
        <p:spPr>
          <a:xfrm>
            <a:off x="971600" y="6280935"/>
            <a:ext cx="288032"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1" name="نجمة ذات 4 نقاط 10"/>
          <p:cNvSpPr/>
          <p:nvPr/>
        </p:nvSpPr>
        <p:spPr>
          <a:xfrm>
            <a:off x="560489" y="6280935"/>
            <a:ext cx="288032"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2" name="نجمة ذات 4 نقاط 11"/>
          <p:cNvSpPr/>
          <p:nvPr/>
        </p:nvSpPr>
        <p:spPr>
          <a:xfrm>
            <a:off x="568958" y="3711737"/>
            <a:ext cx="288032"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9007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anim calcmode="lin" valueType="num">
                                      <p:cBhvr>
                                        <p:cTn id="28" dur="2000" fill="hold"/>
                                        <p:tgtEl>
                                          <p:spTgt spid="12"/>
                                        </p:tgtEl>
                                        <p:attrNameLst>
                                          <p:attrName>ppt_w</p:attrName>
                                        </p:attrNameLst>
                                      </p:cBhvr>
                                      <p:tavLst>
                                        <p:tav tm="0" fmla="#ppt_w*sin(2.5*pi*$)">
                                          <p:val>
                                            <p:fltVal val="0"/>
                                          </p:val>
                                        </p:tav>
                                        <p:tav tm="100000">
                                          <p:val>
                                            <p:fltVal val="1"/>
                                          </p:val>
                                        </p:tav>
                                      </p:tavLst>
                                    </p:anim>
                                    <p:anim calcmode="lin" valueType="num">
                                      <p:cBhvr>
                                        <p:cTn id="2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000"/>
                                        <p:tgtEl>
                                          <p:spTgt spid="11"/>
                                        </p:tgtEl>
                                      </p:cBhvr>
                                    </p:animEffect>
                                    <p:anim calcmode="lin" valueType="num">
                                      <p:cBhvr>
                                        <p:cTn id="45" dur="2000" fill="hold"/>
                                        <p:tgtEl>
                                          <p:spTgt spid="11"/>
                                        </p:tgtEl>
                                        <p:attrNameLst>
                                          <p:attrName>ppt_w</p:attrName>
                                        </p:attrNameLst>
                                      </p:cBhvr>
                                      <p:tavLst>
                                        <p:tav tm="0" fmla="#ppt_w*sin(2.5*pi*$)">
                                          <p:val>
                                            <p:fltVal val="0"/>
                                          </p:val>
                                        </p:tav>
                                        <p:tav tm="100000">
                                          <p:val>
                                            <p:fltVal val="1"/>
                                          </p:val>
                                        </p:tav>
                                      </p:tavLst>
                                    </p:anim>
                                    <p:anim calcmode="lin" valueType="num">
                                      <p:cBhvr>
                                        <p:cTn id="4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6" grpId="0" animBg="1"/>
      <p:bldP spid="7"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رقم الشريحة 3"/>
          <p:cNvSpPr>
            <a:spLocks noGrp="1"/>
          </p:cNvSpPr>
          <p:nvPr>
            <p:ph type="sldNum" sz="quarter" idx="12"/>
          </p:nvPr>
        </p:nvSpPr>
        <p:spPr>
          <a:xfrm>
            <a:off x="8668098" y="5918250"/>
            <a:ext cx="321108" cy="675239"/>
          </a:xfrm>
        </p:spPr>
        <p:txBody>
          <a:bodyPr/>
          <a:lstStyle/>
          <a:p>
            <a:fld id="{B54AD89C-DF1E-4948-B597-5DD47B34A9CA}" type="slidenum">
              <a:rPr kumimoji="1" lang="ja-JP" altLang="en-US">
                <a:solidFill>
                  <a:schemeClr val="tx2">
                    <a:lumMod val="20000"/>
                    <a:lumOff val="80000"/>
                  </a:schemeClr>
                </a:solidFill>
              </a:rPr>
              <a:pPr/>
              <a:t>24</a:t>
            </a:fld>
            <a:endParaRPr kumimoji="1" lang="ja-JP" altLang="en-US" dirty="0">
              <a:solidFill>
                <a:schemeClr val="tx2">
                  <a:lumMod val="20000"/>
                  <a:lumOff val="80000"/>
                </a:schemeClr>
              </a:solidFill>
            </a:endParaRPr>
          </a:p>
        </p:txBody>
      </p:sp>
      <p:sp>
        <p:nvSpPr>
          <p:cNvPr id="6" name="Rectangle 1"/>
          <p:cNvSpPr>
            <a:spLocks noChangeArrowheads="1"/>
          </p:cNvSpPr>
          <p:nvPr/>
        </p:nvSpPr>
        <p:spPr bwMode="auto">
          <a:xfrm>
            <a:off x="1" y="-43394"/>
            <a:ext cx="9144794" cy="85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199" tIns="25598" rIns="51199" bIns="25598" numCol="1" anchor="ctr" anchorCtr="0" compatLnSpc="1">
            <a:prstTxWarp prst="textNoShape">
              <a:avLst/>
            </a:prstTxWarp>
            <a:spAutoFit/>
          </a:bodyPr>
          <a:lstStyle/>
          <a:p>
            <a:pPr indent="255993" algn="ctr" defTabSz="511987" fontAlgn="base">
              <a:spcBef>
                <a:spcPct val="0"/>
              </a:spcBef>
              <a:spcAft>
                <a:spcPct val="0"/>
              </a:spcAft>
            </a:pPr>
            <a:r>
              <a:rPr lang="ar-SY" sz="3200" b="1" dirty="0" smtClean="0">
                <a:solidFill>
                  <a:srgbClr val="FF0000"/>
                </a:solidFill>
                <a:effectLst>
                  <a:outerShdw blurRad="38100" dist="38100" dir="2700000" algn="tl">
                    <a:srgbClr val="000000">
                      <a:alpha val="43137"/>
                    </a:srgbClr>
                  </a:outerShdw>
                </a:effectLst>
                <a:ea typeface="+mj-ea"/>
              </a:rPr>
              <a:t>الجزء </a:t>
            </a:r>
            <a:r>
              <a:rPr lang="ar-SA" sz="3200" b="1" dirty="0" smtClean="0">
                <a:solidFill>
                  <a:srgbClr val="FF0000"/>
                </a:solidFill>
                <a:effectLst>
                  <a:outerShdw blurRad="38100" dist="38100" dir="2700000" algn="tl">
                    <a:srgbClr val="000000">
                      <a:alpha val="43137"/>
                    </a:srgbClr>
                  </a:outerShdw>
                </a:effectLst>
                <a:ea typeface="+mj-ea"/>
              </a:rPr>
              <a:t>الثاني</a:t>
            </a:r>
            <a:r>
              <a:rPr lang="ar-SA" sz="3200" b="1" dirty="0">
                <a:solidFill>
                  <a:srgbClr val="FF0000"/>
                </a:solidFill>
                <a:effectLst>
                  <a:outerShdw blurRad="38100" dist="38100" dir="2700000" algn="tl">
                    <a:srgbClr val="000000">
                      <a:alpha val="43137"/>
                    </a:srgbClr>
                  </a:outerShdw>
                </a:effectLst>
                <a:ea typeface="+mj-ea"/>
              </a:rPr>
              <a:t>: تقييم الحالة الصحية للأمهات خلال الحمل الأول</a:t>
            </a:r>
          </a:p>
          <a:p>
            <a:pPr indent="255993" algn="ctr" defTabSz="511987" fontAlgn="base">
              <a:spcBef>
                <a:spcPct val="0"/>
              </a:spcBef>
              <a:spcAft>
                <a:spcPct val="0"/>
              </a:spcAft>
            </a:pPr>
            <a:endParaRPr lang="ar-SY" sz="2000" b="1" dirty="0" smtClean="0">
              <a:solidFill>
                <a:srgbClr val="000000"/>
              </a:solidFill>
              <a:latin typeface="Simplified Arabic" pitchFamily="18" charset="-78"/>
              <a:ea typeface="Calibri" pitchFamily="34" charset="0"/>
              <a:cs typeface="Simplified Arabic" pitchFamily="18" charset="-78"/>
            </a:endParaRPr>
          </a:p>
        </p:txBody>
      </p:sp>
      <p:sp>
        <p:nvSpPr>
          <p:cNvPr id="2" name="مستطيل 1"/>
          <p:cNvSpPr/>
          <p:nvPr/>
        </p:nvSpPr>
        <p:spPr>
          <a:xfrm>
            <a:off x="396393" y="577688"/>
            <a:ext cx="7848872" cy="461665"/>
          </a:xfrm>
          <a:prstGeom prst="rect">
            <a:avLst/>
          </a:prstGeom>
        </p:spPr>
        <p:txBody>
          <a:bodyPr wrap="square">
            <a:spAutoFit/>
          </a:bodyPr>
          <a:lstStyle/>
          <a:p>
            <a:r>
              <a:rPr lang="ar-SY" sz="2400" b="1" dirty="0">
                <a:solidFill>
                  <a:schemeClr val="accent4">
                    <a:lumMod val="75000"/>
                  </a:schemeClr>
                </a:solidFill>
              </a:rPr>
              <a:t>توزع الأمهات الصغيرات والكبيرات حسب بياناتهن الصحية والعلاقة بينهما</a:t>
            </a:r>
          </a:p>
        </p:txBody>
      </p:sp>
      <p:graphicFrame>
        <p:nvGraphicFramePr>
          <p:cNvPr id="3" name="جدول 2"/>
          <p:cNvGraphicFramePr>
            <a:graphicFrameLocks noGrp="1"/>
          </p:cNvGraphicFramePr>
          <p:nvPr>
            <p:extLst>
              <p:ext uri="{D42A27DB-BD31-4B8C-83A1-F6EECF244321}">
                <p14:modId xmlns:p14="http://schemas.microsoft.com/office/powerpoint/2010/main" val="154568313"/>
              </p:ext>
            </p:extLst>
          </p:nvPr>
        </p:nvGraphicFramePr>
        <p:xfrm>
          <a:off x="179512" y="1008577"/>
          <a:ext cx="8784976" cy="5812382"/>
        </p:xfrm>
        <a:graphic>
          <a:graphicData uri="http://schemas.openxmlformats.org/drawingml/2006/table">
            <a:tbl>
              <a:tblPr rtl="1" firstRow="1" firstCol="1" bandRow="1"/>
              <a:tblGrid>
                <a:gridCol w="1513561"/>
                <a:gridCol w="1115064"/>
                <a:gridCol w="1513561"/>
                <a:gridCol w="906329"/>
                <a:gridCol w="906329"/>
                <a:gridCol w="906329"/>
                <a:gridCol w="906329"/>
                <a:gridCol w="1017474"/>
              </a:tblGrid>
              <a:tr h="508578">
                <a:tc rowSpan="2" gridSpan="3">
                  <a:txBody>
                    <a:bodyPr/>
                    <a:lstStyle/>
                    <a:p>
                      <a:pPr algn="ctr" rtl="1">
                        <a:lnSpc>
                          <a:spcPct val="107000"/>
                        </a:lnSpc>
                        <a:spcAft>
                          <a:spcPts val="0"/>
                        </a:spcAft>
                      </a:pPr>
                      <a:r>
                        <a:rPr lang="ar-SY" sz="1600" b="1" dirty="0">
                          <a:effectLst/>
                          <a:latin typeface="Calibri"/>
                          <a:ea typeface="Calibri"/>
                          <a:cs typeface="Times New Roman"/>
                        </a:rPr>
                        <a:t>البيانات</a:t>
                      </a:r>
                      <a:endParaRPr lang="en-US" sz="1600"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rowSpan="2" hMerge="1">
                  <a:txBody>
                    <a:bodyPr/>
                    <a:lstStyle/>
                    <a:p>
                      <a:pPr rtl="1"/>
                      <a:endParaRPr lang="ar-SY"/>
                    </a:p>
                  </a:txBody>
                  <a:tcPr/>
                </a:tc>
                <a:tc rowSpan="2" hMerge="1">
                  <a:txBody>
                    <a:bodyPr/>
                    <a:lstStyle/>
                    <a:p>
                      <a:pPr rtl="1"/>
                      <a:endParaRPr lang="ar-SY"/>
                    </a:p>
                  </a:txBody>
                  <a:tcPr/>
                </a:tc>
                <a:tc gridSpan="2">
                  <a:txBody>
                    <a:bodyPr/>
                    <a:lstStyle/>
                    <a:p>
                      <a:pPr algn="ctr" rtl="1">
                        <a:lnSpc>
                          <a:spcPct val="107000"/>
                        </a:lnSpc>
                        <a:spcAft>
                          <a:spcPts val="0"/>
                        </a:spcAft>
                      </a:pPr>
                      <a:r>
                        <a:rPr lang="ar-SY" sz="1600" b="1" dirty="0">
                          <a:effectLst/>
                          <a:latin typeface="Calibri"/>
                          <a:ea typeface="Calibri"/>
                          <a:cs typeface="Times New Roman"/>
                        </a:rPr>
                        <a:t>أمهات صغيرات</a:t>
                      </a:r>
                      <a:endParaRPr lang="en-US" sz="1600" dirty="0">
                        <a:effectLst/>
                        <a:latin typeface="Calibri"/>
                        <a:ea typeface="Calibri"/>
                        <a:cs typeface="Arial"/>
                      </a:endParaRPr>
                    </a:p>
                    <a:p>
                      <a:pPr algn="ctr" rtl="1">
                        <a:lnSpc>
                          <a:spcPct val="107000"/>
                        </a:lnSpc>
                        <a:spcAft>
                          <a:spcPts val="0"/>
                        </a:spcAft>
                      </a:pPr>
                      <a:r>
                        <a:rPr lang="en-US" sz="1600" b="1" dirty="0">
                          <a:effectLst/>
                          <a:latin typeface="Times New Roman"/>
                          <a:ea typeface="Calibri"/>
                          <a:cs typeface="Arial"/>
                        </a:rPr>
                        <a:t>N</a:t>
                      </a:r>
                      <a:r>
                        <a:rPr lang="en-US" sz="1600" b="1" baseline="-25000" dirty="0">
                          <a:effectLst/>
                          <a:latin typeface="Times New Roman"/>
                          <a:ea typeface="Calibri"/>
                          <a:cs typeface="Arial"/>
                        </a:rPr>
                        <a:t>1</a:t>
                      </a:r>
                      <a:r>
                        <a:rPr lang="en-US" sz="1600" b="1" dirty="0">
                          <a:effectLst/>
                          <a:latin typeface="Times New Roman"/>
                          <a:ea typeface="Calibri"/>
                          <a:cs typeface="Arial"/>
                        </a:rPr>
                        <a:t>= 100</a:t>
                      </a:r>
                      <a:endParaRPr lang="en-US" sz="1600"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rtl="1"/>
                      <a:endParaRPr lang="ar-SY"/>
                    </a:p>
                  </a:txBody>
                  <a:tcPr/>
                </a:tc>
                <a:tc gridSpan="2">
                  <a:txBody>
                    <a:bodyPr/>
                    <a:lstStyle/>
                    <a:p>
                      <a:pPr algn="ctr" rtl="1">
                        <a:lnSpc>
                          <a:spcPct val="107000"/>
                        </a:lnSpc>
                        <a:spcAft>
                          <a:spcPts val="0"/>
                        </a:spcAft>
                      </a:pPr>
                      <a:r>
                        <a:rPr lang="ar-SY" sz="1600" b="1" dirty="0">
                          <a:effectLst/>
                          <a:latin typeface="Calibri"/>
                          <a:ea typeface="Calibri"/>
                          <a:cs typeface="Times New Roman"/>
                        </a:rPr>
                        <a:t>أمهات كبيرات</a:t>
                      </a:r>
                      <a:endParaRPr lang="en-US" sz="1600" dirty="0">
                        <a:effectLst/>
                        <a:latin typeface="Calibri"/>
                        <a:ea typeface="Calibri"/>
                        <a:cs typeface="Arial"/>
                      </a:endParaRPr>
                    </a:p>
                    <a:p>
                      <a:pPr algn="ctr" rtl="1">
                        <a:lnSpc>
                          <a:spcPct val="107000"/>
                        </a:lnSpc>
                        <a:spcAft>
                          <a:spcPts val="0"/>
                        </a:spcAft>
                      </a:pPr>
                      <a:r>
                        <a:rPr lang="en-US" sz="1600" b="1" dirty="0">
                          <a:effectLst/>
                          <a:latin typeface="Times New Roman"/>
                          <a:ea typeface="Calibri"/>
                          <a:cs typeface="Arial"/>
                        </a:rPr>
                        <a:t>N</a:t>
                      </a:r>
                      <a:r>
                        <a:rPr lang="en-US" sz="1600" b="1" baseline="-25000" dirty="0">
                          <a:effectLst/>
                          <a:latin typeface="Times New Roman"/>
                          <a:ea typeface="Calibri"/>
                          <a:cs typeface="Arial"/>
                        </a:rPr>
                        <a:t>2</a:t>
                      </a:r>
                      <a:r>
                        <a:rPr lang="en-US" sz="1600" b="1" dirty="0">
                          <a:effectLst/>
                          <a:latin typeface="Times New Roman"/>
                          <a:ea typeface="Calibri"/>
                          <a:cs typeface="Arial"/>
                        </a:rPr>
                        <a:t>= 100</a:t>
                      </a:r>
                      <a:endParaRPr lang="en-US" sz="1600"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rtl="1"/>
                      <a:endParaRPr lang="ar-SY"/>
                    </a:p>
                  </a:txBody>
                  <a:tcPr/>
                </a:tc>
                <a:tc rowSpan="2">
                  <a:txBody>
                    <a:bodyPr/>
                    <a:lstStyle/>
                    <a:p>
                      <a:pPr algn="ctr" rtl="1">
                        <a:lnSpc>
                          <a:spcPct val="107000"/>
                        </a:lnSpc>
                        <a:spcAft>
                          <a:spcPts val="0"/>
                        </a:spcAft>
                      </a:pPr>
                      <a:r>
                        <a:rPr lang="en-US" sz="1600" b="1" dirty="0">
                          <a:effectLst/>
                          <a:latin typeface="Times New Roman"/>
                          <a:ea typeface="Calibri"/>
                          <a:cs typeface="Arial"/>
                        </a:rPr>
                        <a:t>P Value</a:t>
                      </a:r>
                      <a:endParaRPr lang="en-US" sz="1600"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54289">
                <a:tc gridSpan="3" vMerge="1">
                  <a:txBody>
                    <a:bodyPr/>
                    <a:lstStyle/>
                    <a:p>
                      <a:pPr rtl="1"/>
                      <a:endParaRPr lang="ar-SY"/>
                    </a:p>
                  </a:txBody>
                  <a:tcPr/>
                </a:tc>
                <a:tc hMerge="1"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en-US" sz="1600" b="1" dirty="0">
                          <a:effectLst/>
                          <a:latin typeface="Times New Roman"/>
                          <a:ea typeface="Calibri"/>
                          <a:cs typeface="Arial"/>
                        </a:rPr>
                        <a:t>N</a:t>
                      </a:r>
                      <a:endParaRPr lang="en-US" sz="1600"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Y" sz="1600" b="1">
                          <a:effectLst/>
                          <a:latin typeface="Calibri"/>
                          <a:ea typeface="Calibri"/>
                          <a:cs typeface="Times New Roman"/>
                        </a:rPr>
                        <a:t>%</a:t>
                      </a:r>
                      <a:endParaRPr lang="en-US" sz="160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1600" b="1" dirty="0">
                          <a:effectLst/>
                          <a:latin typeface="Times New Roman"/>
                          <a:ea typeface="Calibri"/>
                          <a:cs typeface="Arial"/>
                        </a:rPr>
                        <a:t>N</a:t>
                      </a:r>
                      <a:endParaRPr lang="en-US" sz="1600"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07000"/>
                        </a:lnSpc>
                        <a:spcAft>
                          <a:spcPts val="0"/>
                        </a:spcAft>
                      </a:pPr>
                      <a:r>
                        <a:rPr lang="ar-SY" sz="1600" b="1" dirty="0">
                          <a:effectLst/>
                          <a:latin typeface="Calibri"/>
                          <a:ea typeface="Calibri"/>
                          <a:cs typeface="Times New Roman"/>
                        </a:rPr>
                        <a:t>%</a:t>
                      </a:r>
                      <a:endParaRPr lang="en-US" sz="1600"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pPr rtl="1"/>
                      <a:endParaRPr lang="ar-SY"/>
                    </a:p>
                  </a:txBody>
                  <a:tcPr/>
                </a:tc>
              </a:tr>
              <a:tr h="254289">
                <a:tc rowSpan="2" gridSpan="2">
                  <a:txBody>
                    <a:bodyPr/>
                    <a:lstStyle/>
                    <a:p>
                      <a:pPr algn="ctr" rtl="1">
                        <a:lnSpc>
                          <a:spcPct val="107000"/>
                        </a:lnSpc>
                        <a:spcAft>
                          <a:spcPts val="0"/>
                        </a:spcAft>
                      </a:pPr>
                      <a:r>
                        <a:rPr lang="ar-SA" sz="1600" b="1" dirty="0">
                          <a:effectLst/>
                          <a:latin typeface="Calibri"/>
                          <a:ea typeface="Calibri"/>
                          <a:cs typeface="Times New Roman"/>
                        </a:rPr>
                        <a:t>هل تلقيت الرعاية الصحية أثناء الحمل </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ar-SY"/>
                    </a:p>
                  </a:txBody>
                  <a:tcPr/>
                </a:tc>
                <a:tc>
                  <a:txBody>
                    <a:bodyPr/>
                    <a:lstStyle/>
                    <a:p>
                      <a:pPr algn="ctr" rtl="1">
                        <a:lnSpc>
                          <a:spcPct val="107000"/>
                        </a:lnSpc>
                        <a:spcAft>
                          <a:spcPts val="0"/>
                        </a:spcAft>
                      </a:pPr>
                      <a:r>
                        <a:rPr lang="ar-SY" sz="1600" b="1" dirty="0">
                          <a:effectLst/>
                          <a:latin typeface="Calibri"/>
                          <a:ea typeface="Calibri"/>
                          <a:cs typeface="Times New Roman"/>
                        </a:rPr>
                        <a:t>نعم</a:t>
                      </a:r>
                      <a:endParaRPr lang="en-US" sz="1600" b="1" dirty="0">
                        <a:effectLst/>
                        <a:latin typeface="Calibri"/>
                        <a:ea typeface="Calibri"/>
                        <a:cs typeface="Arial"/>
                      </a:endParaRPr>
                    </a:p>
                  </a:txBody>
                  <a:tcPr marL="57884" marR="57884"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100</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100</a:t>
                      </a:r>
                      <a:endParaRPr lang="en-US" sz="1600" b="1" dirty="0">
                        <a:solidFill>
                          <a:srgbClr val="FF0000"/>
                        </a:solidFill>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100</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100</a:t>
                      </a:r>
                      <a:endParaRPr lang="en-US" sz="1600" b="1" dirty="0">
                        <a:solidFill>
                          <a:srgbClr val="FF0000"/>
                        </a:solidFill>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dirty="0">
                          <a:effectLst/>
                          <a:latin typeface="Times New Roman"/>
                          <a:ea typeface="Calibri"/>
                          <a:cs typeface="Simplified Arabic"/>
                        </a:rPr>
                        <a:t>1</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94008">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لا</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339441">
                <a:tc rowSpan="2" gridSpan="2">
                  <a:txBody>
                    <a:bodyPr/>
                    <a:lstStyle/>
                    <a:p>
                      <a:pPr algn="ctr" rtl="1">
                        <a:lnSpc>
                          <a:spcPct val="107000"/>
                        </a:lnSpc>
                        <a:spcAft>
                          <a:spcPts val="0"/>
                        </a:spcAft>
                      </a:pPr>
                      <a:r>
                        <a:rPr lang="ar-SA" sz="1600" b="1" dirty="0">
                          <a:effectLst/>
                          <a:latin typeface="Calibri"/>
                          <a:ea typeface="Calibri"/>
                          <a:cs typeface="Times New Roman"/>
                        </a:rPr>
                        <a:t>أين تلقيت الرعاية الصحية أثناء الحمل </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المركز الصحي</a:t>
                      </a:r>
                      <a:endParaRPr lang="en-US" sz="1600" b="1">
                        <a:effectLst/>
                        <a:latin typeface="Calibri"/>
                        <a:ea typeface="Calibri"/>
                        <a:cs typeface="Arial"/>
                      </a:endParaRPr>
                    </a:p>
                  </a:txBody>
                  <a:tcPr marL="57884" marR="57884"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21</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21</a:t>
                      </a:r>
                      <a:endParaRPr lang="en-US" sz="1600" b="1">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23</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23</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dirty="0">
                          <a:effectLst/>
                          <a:latin typeface="Times New Roman"/>
                          <a:ea typeface="Calibri"/>
                          <a:cs typeface="Simplified Arabic"/>
                        </a:rPr>
                        <a:t>0.733</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08578">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العيادة النسائية الخاصة </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79</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79</a:t>
                      </a:r>
                      <a:endParaRPr lang="en-US" sz="1600" b="1">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77</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77</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254289">
                <a:tc rowSpan="3" gridSpan="2">
                  <a:txBody>
                    <a:bodyPr/>
                    <a:lstStyle/>
                    <a:p>
                      <a:pPr algn="ctr" rtl="1">
                        <a:lnSpc>
                          <a:spcPct val="107000"/>
                        </a:lnSpc>
                        <a:spcAft>
                          <a:spcPts val="0"/>
                        </a:spcAft>
                      </a:pPr>
                      <a:r>
                        <a:rPr lang="ar-SA" sz="1600" b="1" dirty="0">
                          <a:effectLst/>
                          <a:latin typeface="Calibri"/>
                          <a:ea typeface="Calibri"/>
                          <a:cs typeface="Times New Roman"/>
                        </a:rPr>
                        <a:t>في أي شهر من الحمل بدأت بتلقي الرعاية الصحية أثناء الحمل</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3" h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الثلث الأول</a:t>
                      </a:r>
                      <a:endParaRPr lang="en-US" sz="1600" b="1">
                        <a:effectLst/>
                        <a:latin typeface="Calibri"/>
                        <a:ea typeface="Calibri"/>
                        <a:cs typeface="Arial"/>
                      </a:endParaRPr>
                    </a:p>
                  </a:txBody>
                  <a:tcPr marL="57884" marR="57884"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83</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83</a:t>
                      </a:r>
                      <a:endParaRPr lang="en-US" sz="1600" b="1">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94</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chemeClr val="tx1"/>
                          </a:solidFill>
                          <a:effectLst/>
                          <a:latin typeface="Times New Roman"/>
                          <a:ea typeface="Calibri"/>
                          <a:cs typeface="Simplified Arabic"/>
                        </a:rPr>
                        <a:t>94</a:t>
                      </a:r>
                      <a:endParaRPr lang="en-US" sz="1600" b="1" dirty="0">
                        <a:solidFill>
                          <a:schemeClr val="tx1"/>
                        </a:solidFill>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a:lnSpc>
                          <a:spcPct val="107000"/>
                        </a:lnSpc>
                        <a:spcAft>
                          <a:spcPts val="0"/>
                        </a:spcAft>
                      </a:pPr>
                      <a:r>
                        <a:rPr lang="en-US" sz="1600" b="1" dirty="0">
                          <a:effectLst/>
                          <a:latin typeface="Times New Roman"/>
                          <a:ea typeface="Calibri"/>
                          <a:cs typeface="Simplified Arabic"/>
                        </a:rPr>
                        <a:t>0.029*</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54289">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ar-SA" sz="1600" b="1">
                          <a:effectLst/>
                          <a:latin typeface="Calibri"/>
                          <a:ea typeface="Calibri"/>
                          <a:cs typeface="Times New Roman"/>
                        </a:rPr>
                        <a:t>الثلث الثاني</a:t>
                      </a:r>
                      <a:endParaRPr lang="en-US" sz="1600" b="1">
                        <a:effectLst/>
                        <a:latin typeface="Calibri"/>
                        <a:ea typeface="Calibri"/>
                        <a:cs typeface="Arial"/>
                      </a:endParaRPr>
                    </a:p>
                  </a:txBody>
                  <a:tcPr marL="57884" marR="57884"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15</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15</a:t>
                      </a:r>
                      <a:endParaRPr lang="en-US" sz="1600" b="1" dirty="0">
                        <a:solidFill>
                          <a:srgbClr val="FF0000"/>
                        </a:solidFill>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5</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5</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54289">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ar-SA" sz="1600" b="1">
                          <a:effectLst/>
                          <a:latin typeface="Calibri"/>
                          <a:ea typeface="Calibri"/>
                          <a:cs typeface="Times New Roman"/>
                        </a:rPr>
                        <a:t>الثلث الثالث</a:t>
                      </a:r>
                      <a:endParaRPr lang="en-US" sz="1600" b="1">
                        <a:effectLst/>
                        <a:latin typeface="Calibri"/>
                        <a:ea typeface="Calibri"/>
                        <a:cs typeface="Arial"/>
                      </a:endParaRPr>
                    </a:p>
                  </a:txBody>
                  <a:tcPr marL="57884" marR="57884"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2</a:t>
                      </a:r>
                      <a:endParaRPr lang="en-US" sz="1600" b="1" dirty="0">
                        <a:solidFill>
                          <a:srgbClr val="FF0000"/>
                        </a:solidFill>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1</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507539">
                <a:tc rowSpan="2" gridSpan="2">
                  <a:txBody>
                    <a:bodyPr/>
                    <a:lstStyle/>
                    <a:p>
                      <a:pPr algn="ctr" rtl="1">
                        <a:lnSpc>
                          <a:spcPct val="107000"/>
                        </a:lnSpc>
                        <a:spcAft>
                          <a:spcPts val="0"/>
                        </a:spcAft>
                      </a:pPr>
                      <a:r>
                        <a:rPr lang="ar-SA" sz="1600" b="1">
                          <a:effectLst/>
                          <a:latin typeface="Calibri"/>
                          <a:ea typeface="Calibri"/>
                          <a:cs typeface="Times New Roman"/>
                        </a:rPr>
                        <a:t>هل قمت بمراجعة المكان الذي تلقيت فيه الرعاية الصحية أثناء الحمل بشكل دوري وحسب إرشادات الطبيب</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نعم</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77</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77</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91</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91</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dirty="0">
                          <a:effectLst/>
                          <a:latin typeface="Times New Roman"/>
                          <a:ea typeface="Calibri"/>
                          <a:cs typeface="Simplified Arabic"/>
                        </a:rPr>
                        <a:t>0.007*</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188">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ar-SY" sz="1600" b="1" dirty="0">
                          <a:effectLst/>
                          <a:latin typeface="Calibri"/>
                          <a:ea typeface="Calibri"/>
                          <a:cs typeface="Times New Roman"/>
                        </a:rPr>
                        <a:t>لا</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23</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23</a:t>
                      </a:r>
                      <a:endParaRPr lang="en-US" sz="1600" b="1" dirty="0">
                        <a:solidFill>
                          <a:srgbClr val="FF0000"/>
                        </a:solidFill>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9</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9</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473982">
                <a:tc rowSpan="2" gridSpan="2">
                  <a:txBody>
                    <a:bodyPr/>
                    <a:lstStyle/>
                    <a:p>
                      <a:pPr algn="ctr" rtl="1">
                        <a:lnSpc>
                          <a:spcPct val="107000"/>
                        </a:lnSpc>
                        <a:spcAft>
                          <a:spcPts val="0"/>
                        </a:spcAft>
                      </a:pPr>
                      <a:r>
                        <a:rPr lang="ar-SA" sz="1600" b="1" dirty="0">
                          <a:effectLst/>
                          <a:latin typeface="Calibri"/>
                          <a:ea typeface="Calibri"/>
                          <a:cs typeface="Times New Roman"/>
                        </a:rPr>
                        <a:t>إذا كانت الإجابة لا, فلماذا لا؟</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لم اعلم باني حامل</a:t>
                      </a:r>
                      <a:endParaRPr lang="en-US" sz="1600" b="1">
                        <a:effectLst/>
                        <a:latin typeface="Calibri"/>
                        <a:ea typeface="Calibri"/>
                        <a:cs typeface="Arial"/>
                      </a:endParaRPr>
                    </a:p>
                  </a:txBody>
                  <a:tcPr marL="57884" marR="57884"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8</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34.8</a:t>
                      </a:r>
                      <a:endParaRPr lang="en-US" sz="1600" b="1">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3</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33.4</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a:lnSpc>
                          <a:spcPct val="107000"/>
                        </a:lnSpc>
                        <a:spcAft>
                          <a:spcPts val="0"/>
                        </a:spcAft>
                      </a:pPr>
                      <a:r>
                        <a:rPr lang="en-US" sz="1600" b="1" dirty="0">
                          <a:effectLst/>
                          <a:latin typeface="Times New Roman"/>
                          <a:ea typeface="Calibri"/>
                          <a:cs typeface="Simplified Arabic"/>
                        </a:rPr>
                        <a:t>0.000*</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168">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ar-SA" sz="1600" b="1">
                          <a:effectLst/>
                          <a:latin typeface="Calibri"/>
                          <a:ea typeface="Calibri"/>
                          <a:cs typeface="Times New Roman"/>
                        </a:rPr>
                        <a:t>ظروف عائلية</a:t>
                      </a:r>
                      <a:endParaRPr lang="en-US" sz="1600" b="1">
                        <a:effectLst/>
                        <a:latin typeface="Calibri"/>
                        <a:ea typeface="Calibri"/>
                        <a:cs typeface="Arial"/>
                      </a:endParaRPr>
                    </a:p>
                  </a:txBody>
                  <a:tcPr marL="57884" marR="57884"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3</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13.0</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3</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33.3</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508578">
                <a:tc>
                  <a:txBody>
                    <a:bodyPr/>
                    <a:lstStyle/>
                    <a:p>
                      <a:pPr algn="ctr" rtl="1">
                        <a:lnSpc>
                          <a:spcPct val="107000"/>
                        </a:lnSpc>
                        <a:spcAft>
                          <a:spcPts val="0"/>
                        </a:spcAft>
                      </a:pPr>
                      <a:r>
                        <a:rPr lang="en-US" sz="1600" b="1" dirty="0">
                          <a:effectLst/>
                          <a:latin typeface="Times New Roman"/>
                          <a:ea typeface="Calibri"/>
                          <a:cs typeface="Arial"/>
                        </a:rPr>
                        <a:t>N</a:t>
                      </a:r>
                      <a:r>
                        <a:rPr lang="en-US" sz="1600" b="1" baseline="-25000" dirty="0">
                          <a:effectLst/>
                          <a:latin typeface="Times New Roman"/>
                          <a:ea typeface="Calibri"/>
                          <a:cs typeface="Arial"/>
                        </a:rPr>
                        <a:t>1</a:t>
                      </a:r>
                      <a:r>
                        <a:rPr lang="en-US" sz="1600" b="1" dirty="0">
                          <a:effectLst/>
                          <a:latin typeface="Times New Roman"/>
                          <a:ea typeface="Calibri"/>
                          <a:cs typeface="Arial"/>
                        </a:rPr>
                        <a:t>=23</a:t>
                      </a:r>
                      <a:endParaRPr lang="en-US" sz="105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600" b="1" dirty="0">
                          <a:effectLst/>
                          <a:latin typeface="Times New Roman"/>
                          <a:ea typeface="Calibri"/>
                          <a:cs typeface="Arial"/>
                        </a:rPr>
                        <a:t>N</a:t>
                      </a:r>
                      <a:r>
                        <a:rPr lang="en-US" sz="1600" b="1" baseline="-25000" dirty="0">
                          <a:effectLst/>
                          <a:latin typeface="Times New Roman"/>
                          <a:ea typeface="Calibri"/>
                          <a:cs typeface="Arial"/>
                        </a:rPr>
                        <a:t>2</a:t>
                      </a:r>
                      <a:r>
                        <a:rPr lang="en-US" sz="1600" b="1" dirty="0">
                          <a:effectLst/>
                          <a:latin typeface="Times New Roman"/>
                          <a:ea typeface="Calibri"/>
                          <a:cs typeface="Arial"/>
                        </a:rPr>
                        <a:t>=9</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600" b="1" dirty="0">
                          <a:effectLst/>
                          <a:latin typeface="Calibri"/>
                          <a:ea typeface="Calibri"/>
                          <a:cs typeface="Times New Roman"/>
                        </a:rPr>
                        <a:t>توفر رعاية من العائلة</a:t>
                      </a:r>
                      <a:endParaRPr lang="en-US" sz="1600" b="1" dirty="0">
                        <a:effectLst/>
                        <a:latin typeface="Calibri"/>
                        <a:ea typeface="Calibri"/>
                        <a:cs typeface="Arial"/>
                      </a:endParaRPr>
                    </a:p>
                  </a:txBody>
                  <a:tcPr marL="57884" marR="57884"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12</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solidFill>
                            <a:schemeClr val="tx1"/>
                          </a:solidFill>
                          <a:effectLst/>
                          <a:latin typeface="Times New Roman"/>
                          <a:ea typeface="Calibri"/>
                          <a:cs typeface="Simplified Arabic"/>
                        </a:rPr>
                        <a:t>52.2</a:t>
                      </a:r>
                      <a:endParaRPr lang="en-US" sz="1600" b="1" dirty="0">
                        <a:solidFill>
                          <a:schemeClr val="tx1"/>
                        </a:solidFill>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chemeClr val="tx1"/>
                          </a:solidFill>
                          <a:effectLst/>
                          <a:latin typeface="Times New Roman"/>
                          <a:ea typeface="Calibri"/>
                          <a:cs typeface="Simplified Arabic"/>
                        </a:rPr>
                        <a:t>3</a:t>
                      </a:r>
                      <a:endParaRPr lang="en-US" sz="1600" b="1" dirty="0">
                        <a:solidFill>
                          <a:schemeClr val="tx1"/>
                        </a:solidFill>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33.3</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69995">
                <a:tc rowSpan="2" gridSpan="2">
                  <a:txBody>
                    <a:bodyPr/>
                    <a:lstStyle/>
                    <a:p>
                      <a:pPr algn="ctr" rtl="1">
                        <a:lnSpc>
                          <a:spcPct val="107000"/>
                        </a:lnSpc>
                        <a:spcAft>
                          <a:spcPts val="0"/>
                        </a:spcAft>
                      </a:pPr>
                      <a:r>
                        <a:rPr lang="ar-SA" sz="1600" b="1" dirty="0">
                          <a:effectLst/>
                          <a:latin typeface="Calibri"/>
                          <a:ea typeface="Calibri"/>
                          <a:cs typeface="Times New Roman"/>
                        </a:rPr>
                        <a:t>هل عانيت من أي مضاعفات خلال الحمل والولادة</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نعم</a:t>
                      </a:r>
                      <a:endParaRPr lang="en-US" sz="1600" b="1">
                        <a:effectLst/>
                        <a:latin typeface="Calibri"/>
                        <a:ea typeface="Calibri"/>
                        <a:cs typeface="Arial"/>
                      </a:endParaRPr>
                    </a:p>
                  </a:txBody>
                  <a:tcPr marL="57884" marR="57884"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78</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78</a:t>
                      </a:r>
                      <a:endParaRPr lang="en-US" sz="1600" b="1" dirty="0">
                        <a:solidFill>
                          <a:srgbClr val="FF0000"/>
                        </a:solidFill>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67</a:t>
                      </a:r>
                      <a:endParaRPr lang="en-US" sz="1600" b="1">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67</a:t>
                      </a:r>
                      <a:endParaRPr lang="en-US" sz="1600" b="1">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dirty="0">
                          <a:effectLst/>
                          <a:latin typeface="Times New Roman"/>
                          <a:ea typeface="Calibri"/>
                          <a:cs typeface="Simplified Arabic"/>
                        </a:rPr>
                        <a:t>0.082</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54289">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ar-SY" sz="1600" b="1" dirty="0">
                          <a:effectLst/>
                          <a:latin typeface="Calibri"/>
                          <a:ea typeface="Calibri"/>
                          <a:cs typeface="Simplified Arabic"/>
                        </a:rPr>
                        <a:t>لا</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22</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22</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33</a:t>
                      </a:r>
                      <a:endParaRPr lang="en-US" sz="1600" b="1" dirty="0">
                        <a:effectLst/>
                        <a:latin typeface="Calibri"/>
                        <a:ea typeface="Calibri"/>
                        <a:cs typeface="Arial"/>
                      </a:endParaRPr>
                    </a:p>
                  </a:txBody>
                  <a:tcPr marL="57884" marR="5788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33</a:t>
                      </a:r>
                      <a:endParaRPr lang="en-US" sz="1600" b="1" dirty="0">
                        <a:effectLst/>
                        <a:latin typeface="Calibri"/>
                        <a:ea typeface="Calibri"/>
                        <a:cs typeface="Arial"/>
                      </a:endParaRPr>
                    </a:p>
                  </a:txBody>
                  <a:tcPr marL="57884" marR="5788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bl>
          </a:graphicData>
        </a:graphic>
      </p:graphicFrame>
      <p:sp>
        <p:nvSpPr>
          <p:cNvPr id="8" name="شكل بيضاوي 7"/>
          <p:cNvSpPr/>
          <p:nvPr/>
        </p:nvSpPr>
        <p:spPr>
          <a:xfrm>
            <a:off x="3275923" y="3389086"/>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9" name="شكل بيضاوي 8"/>
          <p:cNvSpPr/>
          <p:nvPr/>
        </p:nvSpPr>
        <p:spPr>
          <a:xfrm>
            <a:off x="3253092" y="3727649"/>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1" name="شكل بيضاوي 10"/>
          <p:cNvSpPr/>
          <p:nvPr/>
        </p:nvSpPr>
        <p:spPr>
          <a:xfrm>
            <a:off x="3230760" y="4581128"/>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2" name="نجمة ذات 4 نقاط 11"/>
          <p:cNvSpPr/>
          <p:nvPr/>
        </p:nvSpPr>
        <p:spPr>
          <a:xfrm>
            <a:off x="539552" y="3691645"/>
            <a:ext cx="288032"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4" name="نجمة ذات 4 نقاط 13"/>
          <p:cNvSpPr/>
          <p:nvPr/>
        </p:nvSpPr>
        <p:spPr>
          <a:xfrm>
            <a:off x="539552" y="4653136"/>
            <a:ext cx="288032"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3" name="شكل بيضاوي 12"/>
          <p:cNvSpPr/>
          <p:nvPr/>
        </p:nvSpPr>
        <p:spPr>
          <a:xfrm>
            <a:off x="3262520" y="6237312"/>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123426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anim calcmode="lin" valueType="num">
                                      <p:cBhvr>
                                        <p:cTn id="28" dur="2000" fill="hold"/>
                                        <p:tgtEl>
                                          <p:spTgt spid="12"/>
                                        </p:tgtEl>
                                        <p:attrNameLst>
                                          <p:attrName>ppt_w</p:attrName>
                                        </p:attrNameLst>
                                      </p:cBhvr>
                                      <p:tavLst>
                                        <p:tav tm="0" fmla="#ppt_w*sin(2.5*pi*$)">
                                          <p:val>
                                            <p:fltVal val="0"/>
                                          </p:val>
                                        </p:tav>
                                        <p:tav tm="100000">
                                          <p:val>
                                            <p:fltVal val="1"/>
                                          </p:val>
                                        </p:tav>
                                      </p:tavLst>
                                    </p:anim>
                                    <p:anim calcmode="lin" valueType="num">
                                      <p:cBhvr>
                                        <p:cTn id="2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anim calcmode="lin" valueType="num">
                                      <p:cBhvr>
                                        <p:cTn id="40" dur="2000" fill="hold"/>
                                        <p:tgtEl>
                                          <p:spTgt spid="14"/>
                                        </p:tgtEl>
                                        <p:attrNameLst>
                                          <p:attrName>ppt_w</p:attrName>
                                        </p:attrNameLst>
                                      </p:cBhvr>
                                      <p:tavLst>
                                        <p:tav tm="0" fmla="#ppt_w*sin(2.5*pi*$)">
                                          <p:val>
                                            <p:fltVal val="0"/>
                                          </p:val>
                                        </p:tav>
                                        <p:tav tm="100000">
                                          <p:val>
                                            <p:fltVal val="1"/>
                                          </p:val>
                                        </p:tav>
                                      </p:tavLst>
                                    </p:anim>
                                    <p:anim calcmode="lin" valueType="num">
                                      <p:cBhvr>
                                        <p:cTn id="41"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1" grpId="0" animBg="1"/>
      <p:bldP spid="12" grpId="0" animBg="1"/>
      <p:bldP spid="14"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116632"/>
            <a:ext cx="7560840" cy="584775"/>
          </a:xfrm>
          <a:prstGeom prst="rect">
            <a:avLst/>
          </a:prstGeom>
        </p:spPr>
        <p:txBody>
          <a:bodyPr wrap="square">
            <a:spAutoFit/>
          </a:bodyPr>
          <a:lstStyle/>
          <a:p>
            <a:r>
              <a:rPr lang="ar-SA" sz="3200" b="1" dirty="0" smtClean="0">
                <a:solidFill>
                  <a:srgbClr val="FF0000"/>
                </a:solidFill>
                <a:effectLst>
                  <a:outerShdw blurRad="38100" dist="38100" dir="2700000" algn="tl">
                    <a:srgbClr val="000000">
                      <a:alpha val="43137"/>
                    </a:srgbClr>
                  </a:outerShdw>
                </a:effectLst>
                <a:ea typeface="+mj-ea"/>
              </a:rPr>
              <a:t>الجزء </a:t>
            </a:r>
            <a:r>
              <a:rPr lang="ar-SA" sz="3200" b="1" dirty="0">
                <a:solidFill>
                  <a:srgbClr val="FF0000"/>
                </a:solidFill>
                <a:effectLst>
                  <a:outerShdw blurRad="38100" dist="38100" dir="2700000" algn="tl">
                    <a:srgbClr val="000000">
                      <a:alpha val="43137"/>
                    </a:srgbClr>
                  </a:outerShdw>
                </a:effectLst>
                <a:ea typeface="+mj-ea"/>
              </a:rPr>
              <a:t>الثالث : تقييم </a:t>
            </a:r>
            <a:r>
              <a:rPr lang="ar-SA" sz="3200" b="1" dirty="0" err="1">
                <a:solidFill>
                  <a:srgbClr val="FF0000"/>
                </a:solidFill>
                <a:effectLst>
                  <a:outerShdw blurRad="38100" dist="38100" dir="2700000" algn="tl">
                    <a:srgbClr val="000000">
                      <a:alpha val="43137"/>
                    </a:srgbClr>
                  </a:outerShdw>
                </a:effectLst>
                <a:ea typeface="+mj-ea"/>
              </a:rPr>
              <a:t>إمراضية</a:t>
            </a:r>
            <a:r>
              <a:rPr lang="ar-SA" sz="3200" b="1" dirty="0">
                <a:solidFill>
                  <a:srgbClr val="FF0000"/>
                </a:solidFill>
                <a:effectLst>
                  <a:outerShdw blurRad="38100" dist="38100" dir="2700000" algn="tl">
                    <a:srgbClr val="000000">
                      <a:alpha val="43137"/>
                    </a:srgbClr>
                  </a:outerShdw>
                </a:effectLst>
                <a:ea typeface="+mj-ea"/>
              </a:rPr>
              <a:t> الأمهات خلال الحمل </a:t>
            </a:r>
            <a:r>
              <a:rPr lang="ar-SA" sz="3200" b="1" dirty="0" smtClean="0">
                <a:solidFill>
                  <a:srgbClr val="FF0000"/>
                </a:solidFill>
                <a:effectLst>
                  <a:outerShdw blurRad="38100" dist="38100" dir="2700000" algn="tl">
                    <a:srgbClr val="000000">
                      <a:alpha val="43137"/>
                    </a:srgbClr>
                  </a:outerShdw>
                </a:effectLst>
                <a:ea typeface="+mj-ea"/>
              </a:rPr>
              <a:t>الأول</a:t>
            </a:r>
            <a:endParaRPr lang="ar-SY" dirty="0">
              <a:solidFill>
                <a:srgbClr val="FF0000"/>
              </a:solidFill>
            </a:endParaRPr>
          </a:p>
        </p:txBody>
      </p:sp>
      <p:sp>
        <p:nvSpPr>
          <p:cNvPr id="3" name="مستطيل 2"/>
          <p:cNvSpPr/>
          <p:nvPr/>
        </p:nvSpPr>
        <p:spPr>
          <a:xfrm>
            <a:off x="138108" y="836712"/>
            <a:ext cx="8496944" cy="461665"/>
          </a:xfrm>
          <a:prstGeom prst="rect">
            <a:avLst/>
          </a:prstGeom>
        </p:spPr>
        <p:txBody>
          <a:bodyPr wrap="square">
            <a:spAutoFit/>
          </a:bodyPr>
          <a:lstStyle/>
          <a:p>
            <a:r>
              <a:rPr lang="ar-SY" sz="2400" b="1" dirty="0">
                <a:solidFill>
                  <a:schemeClr val="accent4">
                    <a:lumMod val="75000"/>
                  </a:schemeClr>
                </a:solidFill>
              </a:rPr>
              <a:t>توزع الأمهات الصغيرات والكبيرات حسب المضاعفات التي حدثت أثناء الحمل الأول</a:t>
            </a:r>
          </a:p>
        </p:txBody>
      </p:sp>
      <p:graphicFrame>
        <p:nvGraphicFramePr>
          <p:cNvPr id="4" name="جدول 3"/>
          <p:cNvGraphicFramePr>
            <a:graphicFrameLocks noGrp="1"/>
          </p:cNvGraphicFramePr>
          <p:nvPr>
            <p:extLst>
              <p:ext uri="{D42A27DB-BD31-4B8C-83A1-F6EECF244321}">
                <p14:modId xmlns:p14="http://schemas.microsoft.com/office/powerpoint/2010/main" val="436219096"/>
              </p:ext>
            </p:extLst>
          </p:nvPr>
        </p:nvGraphicFramePr>
        <p:xfrm>
          <a:off x="467544" y="1412774"/>
          <a:ext cx="7992888" cy="5132374"/>
        </p:xfrm>
        <a:graphic>
          <a:graphicData uri="http://schemas.openxmlformats.org/drawingml/2006/table">
            <a:tbl>
              <a:tblPr rtl="1" firstRow="1" firstCol="1" bandRow="1"/>
              <a:tblGrid>
                <a:gridCol w="2005295"/>
                <a:gridCol w="2005295"/>
                <a:gridCol w="784644"/>
                <a:gridCol w="784644"/>
                <a:gridCol w="784644"/>
                <a:gridCol w="784644"/>
                <a:gridCol w="843722"/>
              </a:tblGrid>
              <a:tr h="639070">
                <a:tc rowSpan="2" gridSpan="2">
                  <a:txBody>
                    <a:bodyPr/>
                    <a:lstStyle/>
                    <a:p>
                      <a:pPr algn="ctr" rtl="1">
                        <a:lnSpc>
                          <a:spcPct val="107000"/>
                        </a:lnSpc>
                        <a:spcAft>
                          <a:spcPts val="0"/>
                        </a:spcAft>
                      </a:pPr>
                      <a:r>
                        <a:rPr lang="ar-SY" sz="2000" dirty="0">
                          <a:effectLst/>
                          <a:latin typeface="Calibri"/>
                          <a:ea typeface="Calibri"/>
                          <a:cs typeface="Times New Roman"/>
                        </a:rPr>
                        <a:t>	</a:t>
                      </a:r>
                      <a:r>
                        <a:rPr lang="ar-SY" sz="2000" b="1" dirty="0">
                          <a:effectLst/>
                          <a:latin typeface="Calibri"/>
                          <a:ea typeface="Calibri"/>
                          <a:cs typeface="Times New Roman"/>
                        </a:rPr>
                        <a:t>البيانات</a:t>
                      </a:r>
                      <a:endParaRPr lang="en-US" sz="20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rowSpan="2" hMerge="1">
                  <a:txBody>
                    <a:bodyPr/>
                    <a:lstStyle/>
                    <a:p>
                      <a:pPr rtl="1"/>
                      <a:endParaRPr lang="ar-SY"/>
                    </a:p>
                  </a:txBody>
                  <a:tcPr/>
                </a:tc>
                <a:tc gridSpan="2">
                  <a:txBody>
                    <a:bodyPr/>
                    <a:lstStyle/>
                    <a:p>
                      <a:pPr algn="ctr" rtl="1">
                        <a:lnSpc>
                          <a:spcPct val="107000"/>
                        </a:lnSpc>
                        <a:spcAft>
                          <a:spcPts val="0"/>
                        </a:spcAft>
                      </a:pPr>
                      <a:r>
                        <a:rPr lang="ar-SY" sz="2000" b="1" dirty="0">
                          <a:effectLst/>
                          <a:latin typeface="Calibri"/>
                          <a:ea typeface="Calibri"/>
                          <a:cs typeface="Times New Roman"/>
                        </a:rPr>
                        <a:t>أمهات صغيرات</a:t>
                      </a:r>
                      <a:endParaRPr lang="en-US" sz="2000" dirty="0">
                        <a:effectLst/>
                        <a:latin typeface="Calibri"/>
                        <a:ea typeface="Calibri"/>
                        <a:cs typeface="Arial"/>
                      </a:endParaRPr>
                    </a:p>
                    <a:p>
                      <a:pPr algn="ctr" rtl="1">
                        <a:lnSpc>
                          <a:spcPct val="107000"/>
                        </a:lnSpc>
                        <a:spcAft>
                          <a:spcPts val="0"/>
                        </a:spcAft>
                      </a:pPr>
                      <a:r>
                        <a:rPr lang="en-US" sz="2000" b="1" dirty="0">
                          <a:effectLst/>
                          <a:latin typeface="Times New Roman"/>
                          <a:ea typeface="Calibri"/>
                          <a:cs typeface="Arial"/>
                        </a:rPr>
                        <a:t>N</a:t>
                      </a:r>
                      <a:r>
                        <a:rPr lang="en-US" sz="2000" b="1" baseline="-25000" dirty="0">
                          <a:effectLst/>
                          <a:latin typeface="Times New Roman"/>
                          <a:ea typeface="Calibri"/>
                          <a:cs typeface="Arial"/>
                        </a:rPr>
                        <a:t>1</a:t>
                      </a:r>
                      <a:r>
                        <a:rPr lang="en-US" sz="2000" b="1" dirty="0">
                          <a:effectLst/>
                          <a:latin typeface="Times New Roman"/>
                          <a:ea typeface="Calibri"/>
                          <a:cs typeface="Arial"/>
                        </a:rPr>
                        <a:t>= 100</a:t>
                      </a:r>
                      <a:endParaRPr lang="en-US" sz="20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rtl="1"/>
                      <a:endParaRPr lang="ar-SY"/>
                    </a:p>
                  </a:txBody>
                  <a:tcPr/>
                </a:tc>
                <a:tc gridSpan="2">
                  <a:txBody>
                    <a:bodyPr/>
                    <a:lstStyle/>
                    <a:p>
                      <a:pPr algn="ctr" rtl="1">
                        <a:lnSpc>
                          <a:spcPct val="107000"/>
                        </a:lnSpc>
                        <a:spcAft>
                          <a:spcPts val="0"/>
                        </a:spcAft>
                      </a:pPr>
                      <a:r>
                        <a:rPr lang="ar-SY" sz="2000" b="1" dirty="0">
                          <a:effectLst/>
                          <a:latin typeface="Calibri"/>
                          <a:ea typeface="Calibri"/>
                          <a:cs typeface="Times New Roman"/>
                        </a:rPr>
                        <a:t>أمهات كبيرات</a:t>
                      </a:r>
                      <a:endParaRPr lang="en-US" sz="2000" dirty="0">
                        <a:effectLst/>
                        <a:latin typeface="Calibri"/>
                        <a:ea typeface="Calibri"/>
                        <a:cs typeface="Arial"/>
                      </a:endParaRPr>
                    </a:p>
                    <a:p>
                      <a:pPr algn="ctr" rtl="1">
                        <a:lnSpc>
                          <a:spcPct val="107000"/>
                        </a:lnSpc>
                        <a:spcAft>
                          <a:spcPts val="0"/>
                        </a:spcAft>
                      </a:pPr>
                      <a:r>
                        <a:rPr lang="en-US" sz="2000" b="1" dirty="0">
                          <a:effectLst/>
                          <a:latin typeface="Times New Roman"/>
                          <a:ea typeface="Calibri"/>
                          <a:cs typeface="Arial"/>
                        </a:rPr>
                        <a:t>N</a:t>
                      </a:r>
                      <a:r>
                        <a:rPr lang="en-US" sz="2000" b="1" baseline="-25000" dirty="0">
                          <a:effectLst/>
                          <a:latin typeface="Times New Roman"/>
                          <a:ea typeface="Calibri"/>
                          <a:cs typeface="Arial"/>
                        </a:rPr>
                        <a:t>2</a:t>
                      </a:r>
                      <a:r>
                        <a:rPr lang="en-US" sz="2000" b="1" dirty="0">
                          <a:effectLst/>
                          <a:latin typeface="Times New Roman"/>
                          <a:ea typeface="Calibri"/>
                          <a:cs typeface="Arial"/>
                        </a:rPr>
                        <a:t>= 100</a:t>
                      </a:r>
                      <a:endParaRPr lang="en-US" sz="20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rtl="1"/>
                      <a:endParaRPr lang="ar-SY"/>
                    </a:p>
                  </a:txBody>
                  <a:tcPr/>
                </a:tc>
                <a:tc rowSpan="2">
                  <a:txBody>
                    <a:bodyPr/>
                    <a:lstStyle/>
                    <a:p>
                      <a:pPr algn="ctr" rtl="1">
                        <a:lnSpc>
                          <a:spcPct val="107000"/>
                        </a:lnSpc>
                        <a:spcAft>
                          <a:spcPts val="0"/>
                        </a:spcAft>
                      </a:pPr>
                      <a:r>
                        <a:rPr lang="en-US" sz="2000" b="1" i="1">
                          <a:effectLst/>
                          <a:latin typeface="Times New Roman"/>
                          <a:ea typeface="Calibri"/>
                          <a:cs typeface="Arial"/>
                        </a:rPr>
                        <a:t>X</a:t>
                      </a:r>
                      <a:r>
                        <a:rPr lang="en-US" sz="2000" b="1" i="1" baseline="30000">
                          <a:effectLst/>
                          <a:latin typeface="Times New Roman"/>
                          <a:ea typeface="Calibri"/>
                          <a:cs typeface="Arial"/>
                        </a:rPr>
                        <a:t>2</a:t>
                      </a:r>
                      <a:endParaRPr lang="en-US" sz="2000">
                        <a:effectLst/>
                        <a:latin typeface="Calibri"/>
                        <a:ea typeface="Calibri"/>
                        <a:cs typeface="Arial"/>
                      </a:endParaRPr>
                    </a:p>
                    <a:p>
                      <a:pPr algn="ctr" rtl="1">
                        <a:lnSpc>
                          <a:spcPct val="107000"/>
                        </a:lnSpc>
                        <a:spcAft>
                          <a:spcPts val="0"/>
                        </a:spcAft>
                      </a:pPr>
                      <a:r>
                        <a:rPr lang="en-US" sz="2000" b="1">
                          <a:effectLst/>
                          <a:latin typeface="Times New Roman"/>
                          <a:ea typeface="Calibri"/>
                          <a:cs typeface="Arial"/>
                        </a:rPr>
                        <a:t>P Value</a:t>
                      </a:r>
                      <a:endParaRPr lang="en-US" sz="20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19536">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en-US" sz="2000" b="1">
                          <a:effectLst/>
                          <a:latin typeface="Times New Roman"/>
                          <a:ea typeface="Calibri"/>
                          <a:cs typeface="Arial"/>
                        </a:rPr>
                        <a:t>N</a:t>
                      </a:r>
                      <a:endParaRPr lang="en-US" sz="20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Y" sz="2000" b="1">
                          <a:effectLst/>
                          <a:latin typeface="Calibri"/>
                          <a:ea typeface="Calibri"/>
                          <a:cs typeface="Times New Roman"/>
                        </a:rPr>
                        <a:t>%</a:t>
                      </a:r>
                      <a:endParaRPr lang="en-US" sz="20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2000" b="1">
                          <a:effectLst/>
                          <a:latin typeface="Times New Roman"/>
                          <a:ea typeface="Calibri"/>
                          <a:cs typeface="Arial"/>
                        </a:rPr>
                        <a:t>N</a:t>
                      </a:r>
                      <a:endParaRPr lang="en-US" sz="20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07000"/>
                        </a:lnSpc>
                        <a:spcAft>
                          <a:spcPts val="0"/>
                        </a:spcAft>
                      </a:pPr>
                      <a:r>
                        <a:rPr lang="ar-SY" sz="2000" b="1" dirty="0">
                          <a:effectLst/>
                          <a:latin typeface="Calibri"/>
                          <a:ea typeface="Calibri"/>
                          <a:cs typeface="Times New Roman"/>
                        </a:rPr>
                        <a:t>%</a:t>
                      </a:r>
                      <a:endParaRPr lang="en-US" sz="20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pPr rtl="1"/>
                      <a:endParaRPr lang="ar-SY"/>
                    </a:p>
                  </a:txBody>
                  <a:tcPr/>
                </a:tc>
              </a:tr>
              <a:tr h="319536">
                <a:tc rowSpan="6">
                  <a:txBody>
                    <a:bodyPr/>
                    <a:lstStyle/>
                    <a:p>
                      <a:pPr algn="ctr" rtl="1">
                        <a:lnSpc>
                          <a:spcPct val="107000"/>
                        </a:lnSpc>
                        <a:spcAft>
                          <a:spcPts val="0"/>
                        </a:spcAft>
                      </a:pPr>
                      <a:r>
                        <a:rPr lang="ar-SY" sz="1800" b="1" dirty="0">
                          <a:effectLst/>
                          <a:latin typeface="Calibri"/>
                          <a:ea typeface="Calibri"/>
                          <a:cs typeface="Times New Roman"/>
                        </a:rPr>
                        <a:t>متى أصبت بالمضاعفات أثناء الحمل الأول</a:t>
                      </a:r>
                      <a:r>
                        <a:rPr lang="ar-SY" sz="1800" dirty="0">
                          <a:effectLst/>
                          <a:latin typeface="Calibri"/>
                          <a:ea typeface="Calibri"/>
                          <a:cs typeface="Times New Roman"/>
                        </a:rPr>
                        <a:t>#</a:t>
                      </a:r>
                      <a:endParaRPr lang="en-US" sz="18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Y" sz="1600" b="1" dirty="0">
                          <a:effectLst/>
                          <a:latin typeface="Calibri"/>
                          <a:ea typeface="Calibri"/>
                          <a:cs typeface="Times New Roman"/>
                        </a:rPr>
                        <a:t>الثلث الأول</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600" b="1">
                          <a:effectLst/>
                          <a:latin typeface="Times New Roman"/>
                          <a:ea typeface="Calibri"/>
                          <a:cs typeface="Arial"/>
                        </a:rPr>
                        <a:t>9</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6</a:t>
                      </a:r>
                      <a:endParaRPr lang="en-US" sz="1600" b="1">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6</a:t>
                      </a:r>
                      <a:endParaRPr lang="en-US" sz="16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rtl="0">
                        <a:lnSpc>
                          <a:spcPct val="107000"/>
                        </a:lnSpc>
                        <a:spcAft>
                          <a:spcPts val="0"/>
                        </a:spcAft>
                      </a:pPr>
                      <a:r>
                        <a:rPr lang="en-US" sz="1600" b="1" dirty="0">
                          <a:effectLst/>
                          <a:latin typeface="Times New Roman"/>
                          <a:ea typeface="Calibri"/>
                          <a:cs typeface="Arial"/>
                        </a:rPr>
                        <a:t>0.086</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19536">
                <a:tc vMerge="1">
                  <a:txBody>
                    <a:bodyPr/>
                    <a:lstStyle/>
                    <a:p>
                      <a:pPr rtl="1"/>
                      <a:endParaRPr lang="ar-SY"/>
                    </a:p>
                  </a:txBody>
                  <a:tcPr/>
                </a:tc>
                <a:tc>
                  <a:txBody>
                    <a:bodyPr/>
                    <a:lstStyle/>
                    <a:p>
                      <a:pPr algn="r" rtl="1">
                        <a:lnSpc>
                          <a:spcPct val="107000"/>
                        </a:lnSpc>
                        <a:spcAft>
                          <a:spcPts val="0"/>
                        </a:spcAft>
                      </a:pPr>
                      <a:r>
                        <a:rPr lang="ar-SY" sz="1600" b="1" dirty="0">
                          <a:effectLst/>
                          <a:latin typeface="Calibri"/>
                          <a:ea typeface="Calibri"/>
                          <a:cs typeface="Times New Roman"/>
                        </a:rPr>
                        <a:t>الثلث الثاني</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53</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53</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37</a:t>
                      </a:r>
                      <a:endParaRPr lang="en-US" sz="1600" b="1" dirty="0">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37</a:t>
                      </a:r>
                      <a:endParaRPr lang="en-US" sz="16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19536">
                <a:tc vMerge="1">
                  <a:txBody>
                    <a:bodyPr/>
                    <a:lstStyle/>
                    <a:p>
                      <a:pPr rtl="1"/>
                      <a:endParaRPr lang="ar-SY"/>
                    </a:p>
                  </a:txBody>
                  <a:tcPr/>
                </a:tc>
                <a:tc>
                  <a:txBody>
                    <a:bodyPr/>
                    <a:lstStyle/>
                    <a:p>
                      <a:pPr algn="r" rtl="1">
                        <a:lnSpc>
                          <a:spcPct val="107000"/>
                        </a:lnSpc>
                        <a:spcAft>
                          <a:spcPts val="0"/>
                        </a:spcAft>
                      </a:pPr>
                      <a:r>
                        <a:rPr lang="ar-SY" sz="1600" b="1">
                          <a:effectLst/>
                          <a:latin typeface="Calibri"/>
                          <a:ea typeface="Calibri"/>
                          <a:cs typeface="Times New Roman"/>
                        </a:rPr>
                        <a:t>الثلث الثالث</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65</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Arial"/>
                        </a:rPr>
                        <a:t>65</a:t>
                      </a:r>
                      <a:endParaRPr lang="en-US" sz="16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50</a:t>
                      </a:r>
                      <a:endParaRPr lang="en-US" sz="1600" b="1">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50</a:t>
                      </a:r>
                      <a:endParaRPr lang="en-US" sz="16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19536">
                <a:tc vMerge="1">
                  <a:txBody>
                    <a:bodyPr/>
                    <a:lstStyle/>
                    <a:p>
                      <a:pPr rtl="1"/>
                      <a:endParaRPr lang="ar-SY"/>
                    </a:p>
                  </a:txBody>
                  <a:tcPr/>
                </a:tc>
                <a:tc>
                  <a:txBody>
                    <a:bodyPr/>
                    <a:lstStyle/>
                    <a:p>
                      <a:pPr algn="r" rtl="1">
                        <a:lnSpc>
                          <a:spcPct val="107000"/>
                        </a:lnSpc>
                        <a:spcAft>
                          <a:spcPts val="0"/>
                        </a:spcAft>
                      </a:pPr>
                      <a:r>
                        <a:rPr lang="ar-SY" sz="1600" b="1">
                          <a:effectLst/>
                          <a:latin typeface="Calibri"/>
                          <a:ea typeface="Calibri"/>
                          <a:cs typeface="Times New Roman"/>
                        </a:rPr>
                        <a:t>أثناء الولادة</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15</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15</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5</a:t>
                      </a:r>
                      <a:endParaRPr lang="en-US" sz="1600" b="1">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5</a:t>
                      </a:r>
                      <a:endParaRPr lang="en-US" sz="16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19536">
                <a:tc vMerge="1">
                  <a:txBody>
                    <a:bodyPr/>
                    <a:lstStyle/>
                    <a:p>
                      <a:pPr rtl="1"/>
                      <a:endParaRPr lang="ar-SY"/>
                    </a:p>
                  </a:txBody>
                  <a:tcPr/>
                </a:tc>
                <a:tc>
                  <a:txBody>
                    <a:bodyPr/>
                    <a:lstStyle/>
                    <a:p>
                      <a:pPr algn="r" rtl="1">
                        <a:lnSpc>
                          <a:spcPct val="107000"/>
                        </a:lnSpc>
                        <a:spcAft>
                          <a:spcPts val="0"/>
                        </a:spcAft>
                      </a:pPr>
                      <a:r>
                        <a:rPr lang="ar-SY" sz="1600" b="1">
                          <a:effectLst/>
                          <a:latin typeface="Calibri"/>
                          <a:ea typeface="Calibri"/>
                          <a:cs typeface="Times New Roman"/>
                        </a:rPr>
                        <a:t>بعد الولادة</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40</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40</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38</a:t>
                      </a:r>
                      <a:endParaRPr lang="en-US" sz="1600" b="1">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38</a:t>
                      </a:r>
                      <a:endParaRPr lang="en-US" sz="16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19536">
                <a:tc vMerge="1">
                  <a:txBody>
                    <a:bodyPr/>
                    <a:lstStyle/>
                    <a:p>
                      <a:pPr rtl="1"/>
                      <a:endParaRPr lang="ar-SY"/>
                    </a:p>
                  </a:txBody>
                  <a:tcPr/>
                </a:tc>
                <a:tc>
                  <a:txBody>
                    <a:bodyPr/>
                    <a:lstStyle/>
                    <a:p>
                      <a:pPr algn="r" rtl="1">
                        <a:lnSpc>
                          <a:spcPct val="107000"/>
                        </a:lnSpc>
                        <a:spcAft>
                          <a:spcPts val="0"/>
                        </a:spcAft>
                      </a:pPr>
                      <a:r>
                        <a:rPr lang="ar-SY" sz="1600" b="1">
                          <a:effectLst/>
                          <a:latin typeface="Calibri"/>
                          <a:ea typeface="Calibri"/>
                          <a:cs typeface="Times New Roman"/>
                        </a:rPr>
                        <a:t>لا مضاعفات</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22</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22</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33</a:t>
                      </a:r>
                      <a:endParaRPr lang="en-US" sz="1600" b="1">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33</a:t>
                      </a:r>
                      <a:endParaRPr lang="en-US" sz="16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319536">
                <a:tc gridSpan="7">
                  <a:txBody>
                    <a:bodyPr/>
                    <a:lstStyle/>
                    <a:p>
                      <a:pPr algn="r" rtl="0">
                        <a:lnSpc>
                          <a:spcPct val="107000"/>
                        </a:lnSpc>
                        <a:spcAft>
                          <a:spcPts val="0"/>
                        </a:spcAft>
                      </a:pPr>
                      <a:r>
                        <a:rPr lang="ar-SA" sz="1800" b="1" dirty="0">
                          <a:effectLst/>
                          <a:latin typeface="Calibri"/>
                          <a:ea typeface="Calibri"/>
                          <a:cs typeface="Times New Roman"/>
                        </a:rPr>
                        <a:t>ماهي المضاعفات التي حدثت أثناء الحمل </a:t>
                      </a:r>
                      <a:r>
                        <a:rPr lang="ar-SY" sz="1800" b="1" dirty="0">
                          <a:effectLst/>
                          <a:latin typeface="Calibri"/>
                          <a:ea typeface="Calibri"/>
                          <a:cs typeface="Times New Roman"/>
                        </a:rPr>
                        <a:t>؟</a:t>
                      </a:r>
                      <a:endParaRPr lang="en-US" sz="18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r>
              <a:tr h="639070">
                <a:tc>
                  <a:txBody>
                    <a:bodyPr/>
                    <a:lstStyle/>
                    <a:p>
                      <a:pPr algn="ctr" rtl="1">
                        <a:lnSpc>
                          <a:spcPct val="107000"/>
                        </a:lnSpc>
                        <a:spcAft>
                          <a:spcPts val="0"/>
                        </a:spcAft>
                      </a:pPr>
                      <a:r>
                        <a:rPr lang="ar-SA" sz="1600" b="1" dirty="0">
                          <a:effectLst/>
                          <a:latin typeface="Calibri"/>
                          <a:ea typeface="Calibri"/>
                          <a:cs typeface="Times New Roman"/>
                        </a:rPr>
                        <a:t>الأمراض القلبية أثناء الحمل</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600" b="1">
                          <a:effectLst/>
                          <a:latin typeface="Calibri"/>
                          <a:ea typeface="Calibri"/>
                          <a:cs typeface="Times New Roman"/>
                        </a:rPr>
                        <a:t>لا يوجد</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100</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100</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100</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100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19536">
                <a:tc rowSpan="2">
                  <a:txBody>
                    <a:bodyPr/>
                    <a:lstStyle/>
                    <a:p>
                      <a:pPr algn="ctr" rtl="1">
                        <a:lnSpc>
                          <a:spcPct val="107000"/>
                        </a:lnSpc>
                        <a:spcAft>
                          <a:spcPts val="0"/>
                        </a:spcAft>
                      </a:pPr>
                      <a:r>
                        <a:rPr lang="ar-SA" sz="1600" b="1" dirty="0">
                          <a:effectLst/>
                          <a:latin typeface="Calibri"/>
                          <a:ea typeface="Calibri"/>
                          <a:cs typeface="Times New Roman"/>
                        </a:rPr>
                        <a:t>الأمراض الإنتانية أثناء الحمل</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Y" sz="1600" b="1">
                          <a:effectLst/>
                          <a:latin typeface="Calibri"/>
                          <a:ea typeface="Calibri"/>
                          <a:cs typeface="Times New Roman"/>
                        </a:rPr>
                        <a:t>الإنتانات المهبلية</a:t>
                      </a:r>
                      <a:endParaRPr lang="en-US" sz="1600" b="1">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10</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Arial"/>
                        </a:rPr>
                        <a:t>10</a:t>
                      </a:r>
                      <a:endParaRPr lang="en-US" sz="16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5</a:t>
                      </a:r>
                      <a:endParaRPr lang="en-US" sz="1600" b="1">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5</a:t>
                      </a:r>
                      <a:endParaRPr lang="en-US" sz="16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19536">
                <a:tc vMerge="1">
                  <a:txBody>
                    <a:bodyPr/>
                    <a:lstStyle/>
                    <a:p>
                      <a:pPr rtl="1"/>
                      <a:endParaRPr lang="ar-SY"/>
                    </a:p>
                  </a:txBody>
                  <a:tcPr/>
                </a:tc>
                <a:tc>
                  <a:txBody>
                    <a:bodyPr/>
                    <a:lstStyle/>
                    <a:p>
                      <a:pPr algn="r" rtl="1">
                        <a:lnSpc>
                          <a:spcPct val="107000"/>
                        </a:lnSpc>
                        <a:spcAft>
                          <a:spcPts val="0"/>
                        </a:spcAft>
                      </a:pPr>
                      <a:r>
                        <a:rPr lang="ar-SA" sz="1600" b="1">
                          <a:effectLst/>
                          <a:latin typeface="Calibri"/>
                          <a:ea typeface="Calibri"/>
                          <a:cs typeface="Times New Roman"/>
                        </a:rPr>
                        <a:t>لا يوجد</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90</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90</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95</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95</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319536">
                <a:tc rowSpan="2">
                  <a:txBody>
                    <a:bodyPr/>
                    <a:lstStyle/>
                    <a:p>
                      <a:pPr algn="ctr" rtl="1">
                        <a:lnSpc>
                          <a:spcPct val="107000"/>
                        </a:lnSpc>
                        <a:spcAft>
                          <a:spcPts val="0"/>
                        </a:spcAft>
                      </a:pPr>
                      <a:r>
                        <a:rPr lang="ar-SA" sz="1600" b="1" dirty="0">
                          <a:effectLst/>
                          <a:latin typeface="Calibri"/>
                          <a:ea typeface="Calibri"/>
                          <a:cs typeface="Times New Roman"/>
                        </a:rPr>
                        <a:t>أمراض الجهاز البولي أثناء الحمل</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Y" sz="1600" b="1">
                          <a:effectLst/>
                          <a:latin typeface="Calibri"/>
                          <a:ea typeface="Calibri"/>
                          <a:cs typeface="Times New Roman"/>
                        </a:rPr>
                        <a:t>إنتانات المجاري البولية </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21</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Arial"/>
                        </a:rPr>
                        <a:t>21</a:t>
                      </a:r>
                      <a:endParaRPr lang="en-US" sz="16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15</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15</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dirty="0">
                          <a:effectLst/>
                          <a:latin typeface="Times New Roman"/>
                          <a:ea typeface="Calibri"/>
                          <a:cs typeface="Arial"/>
                        </a:rPr>
                        <a:t>0.685</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19536">
                <a:tc vMerge="1">
                  <a:txBody>
                    <a:bodyPr/>
                    <a:lstStyle/>
                    <a:p>
                      <a:pPr rtl="1"/>
                      <a:endParaRPr lang="ar-SY"/>
                    </a:p>
                  </a:txBody>
                  <a:tcPr/>
                </a:tc>
                <a:tc>
                  <a:txBody>
                    <a:bodyPr/>
                    <a:lstStyle/>
                    <a:p>
                      <a:pPr algn="r" rtl="1">
                        <a:lnSpc>
                          <a:spcPct val="107000"/>
                        </a:lnSpc>
                        <a:spcAft>
                          <a:spcPts val="0"/>
                        </a:spcAft>
                      </a:pPr>
                      <a:r>
                        <a:rPr lang="ar-SA" sz="1600" b="1">
                          <a:effectLst/>
                          <a:latin typeface="Calibri"/>
                          <a:ea typeface="Calibri"/>
                          <a:cs typeface="Times New Roman"/>
                        </a:rPr>
                        <a:t>لا يوجد</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79</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79</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85</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85</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bl>
          </a:graphicData>
        </a:graphic>
      </p:graphicFrame>
      <p:sp>
        <p:nvSpPr>
          <p:cNvPr id="5" name="شكل بيضاوي 4"/>
          <p:cNvSpPr/>
          <p:nvPr/>
        </p:nvSpPr>
        <p:spPr>
          <a:xfrm>
            <a:off x="3041509" y="5284902"/>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شكل بيضاوي 5"/>
          <p:cNvSpPr/>
          <p:nvPr/>
        </p:nvSpPr>
        <p:spPr>
          <a:xfrm>
            <a:off x="3041509" y="5949280"/>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7" name="شكل بيضاوي 6"/>
          <p:cNvSpPr/>
          <p:nvPr/>
        </p:nvSpPr>
        <p:spPr>
          <a:xfrm>
            <a:off x="3041509" y="2996952"/>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29069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 y="474869"/>
            <a:ext cx="9144794" cy="42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199" tIns="25598" rIns="51199" bIns="25598" numCol="1" anchor="ctr" anchorCtr="0" compatLnSpc="1">
            <a:prstTxWarp prst="textNoShape">
              <a:avLst/>
            </a:prstTxWarp>
            <a:spAutoFit/>
          </a:bodyPr>
          <a:lstStyle/>
          <a:p>
            <a:pPr algn="ctr"/>
            <a:r>
              <a:rPr lang="ar-SA" sz="2400" b="1" dirty="0">
                <a:solidFill>
                  <a:schemeClr val="accent4">
                    <a:lumMod val="75000"/>
                  </a:schemeClr>
                </a:solidFill>
              </a:rPr>
              <a:t>توزع الأمهات الصغيرات والكبيرات حسب </a:t>
            </a:r>
            <a:r>
              <a:rPr lang="ar-SA" sz="2400" b="1" dirty="0" err="1">
                <a:solidFill>
                  <a:schemeClr val="accent4">
                    <a:lumMod val="75000"/>
                  </a:schemeClr>
                </a:solidFill>
              </a:rPr>
              <a:t>النزوف</a:t>
            </a:r>
            <a:r>
              <a:rPr lang="ar-SA" sz="2400" b="1" dirty="0">
                <a:solidFill>
                  <a:schemeClr val="accent4">
                    <a:lumMod val="75000"/>
                  </a:schemeClr>
                </a:solidFill>
              </a:rPr>
              <a:t> أثناء الحمل </a:t>
            </a:r>
            <a:endParaRPr lang="en-US" sz="2400" b="1" dirty="0">
              <a:solidFill>
                <a:schemeClr val="accent4">
                  <a:lumMod val="75000"/>
                </a:schemeClr>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2086143840"/>
              </p:ext>
            </p:extLst>
          </p:nvPr>
        </p:nvGraphicFramePr>
        <p:xfrm>
          <a:off x="611559" y="1340768"/>
          <a:ext cx="7920881" cy="5040558"/>
        </p:xfrm>
        <a:graphic>
          <a:graphicData uri="http://schemas.openxmlformats.org/drawingml/2006/table">
            <a:tbl>
              <a:tblPr rtl="1" firstRow="1" firstCol="1" bandRow="1"/>
              <a:tblGrid>
                <a:gridCol w="2073239"/>
                <a:gridCol w="2073239"/>
                <a:gridCol w="737658"/>
                <a:gridCol w="737658"/>
                <a:gridCol w="737658"/>
                <a:gridCol w="737658"/>
                <a:gridCol w="823771"/>
              </a:tblGrid>
              <a:tr h="720079">
                <a:tc rowSpan="2" gridSpan="2">
                  <a:txBody>
                    <a:bodyPr/>
                    <a:lstStyle/>
                    <a:p>
                      <a:pPr algn="ctr" rtl="1">
                        <a:lnSpc>
                          <a:spcPct val="107000"/>
                        </a:lnSpc>
                        <a:spcAft>
                          <a:spcPts val="0"/>
                        </a:spcAft>
                      </a:pPr>
                      <a:r>
                        <a:rPr lang="ar-SY" sz="2000" dirty="0">
                          <a:effectLst/>
                          <a:latin typeface="Calibri"/>
                          <a:ea typeface="Calibri"/>
                          <a:cs typeface="Times New Roman"/>
                        </a:rPr>
                        <a:t>	</a:t>
                      </a:r>
                      <a:r>
                        <a:rPr lang="ar-SY" sz="2000" b="1" dirty="0">
                          <a:effectLst/>
                          <a:latin typeface="Calibri"/>
                          <a:ea typeface="Calibri"/>
                          <a:cs typeface="Times New Roman"/>
                        </a:rPr>
                        <a:t>البيانات</a:t>
                      </a:r>
                      <a:endParaRPr lang="en-US" sz="20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rowSpan="2" hMerge="1">
                  <a:txBody>
                    <a:bodyPr/>
                    <a:lstStyle/>
                    <a:p>
                      <a:pPr rtl="1"/>
                      <a:endParaRPr lang="ar-SY"/>
                    </a:p>
                  </a:txBody>
                  <a:tcPr/>
                </a:tc>
                <a:tc gridSpan="2">
                  <a:txBody>
                    <a:bodyPr/>
                    <a:lstStyle/>
                    <a:p>
                      <a:pPr algn="ctr" rtl="1">
                        <a:lnSpc>
                          <a:spcPct val="107000"/>
                        </a:lnSpc>
                        <a:spcAft>
                          <a:spcPts val="0"/>
                        </a:spcAft>
                      </a:pPr>
                      <a:r>
                        <a:rPr lang="ar-SY" sz="2000" b="1">
                          <a:effectLst/>
                          <a:latin typeface="Calibri"/>
                          <a:ea typeface="Calibri"/>
                          <a:cs typeface="Times New Roman"/>
                        </a:rPr>
                        <a:t>أمهات صغيرات</a:t>
                      </a:r>
                      <a:endParaRPr lang="en-US" sz="2000">
                        <a:effectLst/>
                        <a:latin typeface="Calibri"/>
                        <a:ea typeface="Calibri"/>
                        <a:cs typeface="Arial"/>
                      </a:endParaRPr>
                    </a:p>
                    <a:p>
                      <a:pPr algn="ctr" rtl="1">
                        <a:lnSpc>
                          <a:spcPct val="107000"/>
                        </a:lnSpc>
                        <a:spcAft>
                          <a:spcPts val="0"/>
                        </a:spcAft>
                      </a:pPr>
                      <a:r>
                        <a:rPr lang="en-US" sz="2000" b="1">
                          <a:effectLst/>
                          <a:latin typeface="Times New Roman"/>
                          <a:ea typeface="Calibri"/>
                          <a:cs typeface="Arial"/>
                        </a:rPr>
                        <a:t>N</a:t>
                      </a:r>
                      <a:r>
                        <a:rPr lang="en-US" sz="2000" b="1" baseline="-25000">
                          <a:effectLst/>
                          <a:latin typeface="Times New Roman"/>
                          <a:ea typeface="Calibri"/>
                          <a:cs typeface="Arial"/>
                        </a:rPr>
                        <a:t>1</a:t>
                      </a:r>
                      <a:r>
                        <a:rPr lang="en-US" sz="2000" b="1">
                          <a:effectLst/>
                          <a:latin typeface="Times New Roman"/>
                          <a:ea typeface="Calibri"/>
                          <a:cs typeface="Arial"/>
                        </a:rPr>
                        <a:t>= 100</a:t>
                      </a:r>
                      <a:endParaRPr lang="en-US" sz="20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rtl="1"/>
                      <a:endParaRPr lang="ar-SY"/>
                    </a:p>
                  </a:txBody>
                  <a:tcPr/>
                </a:tc>
                <a:tc gridSpan="2">
                  <a:txBody>
                    <a:bodyPr/>
                    <a:lstStyle/>
                    <a:p>
                      <a:pPr algn="ctr" rtl="1">
                        <a:lnSpc>
                          <a:spcPct val="107000"/>
                        </a:lnSpc>
                        <a:spcAft>
                          <a:spcPts val="0"/>
                        </a:spcAft>
                      </a:pPr>
                      <a:r>
                        <a:rPr lang="ar-SY" sz="2000" b="1">
                          <a:effectLst/>
                          <a:latin typeface="Calibri"/>
                          <a:ea typeface="Calibri"/>
                          <a:cs typeface="Times New Roman"/>
                        </a:rPr>
                        <a:t>أمهات كبيرات</a:t>
                      </a:r>
                      <a:endParaRPr lang="en-US" sz="2000">
                        <a:effectLst/>
                        <a:latin typeface="Calibri"/>
                        <a:ea typeface="Calibri"/>
                        <a:cs typeface="Arial"/>
                      </a:endParaRPr>
                    </a:p>
                    <a:p>
                      <a:pPr algn="ctr" rtl="1">
                        <a:lnSpc>
                          <a:spcPct val="107000"/>
                        </a:lnSpc>
                        <a:spcAft>
                          <a:spcPts val="0"/>
                        </a:spcAft>
                      </a:pPr>
                      <a:r>
                        <a:rPr lang="en-US" sz="2000" b="1">
                          <a:effectLst/>
                          <a:latin typeface="Times New Roman"/>
                          <a:ea typeface="Calibri"/>
                          <a:cs typeface="Arial"/>
                        </a:rPr>
                        <a:t>N</a:t>
                      </a:r>
                      <a:r>
                        <a:rPr lang="en-US" sz="2000" b="1" baseline="-25000">
                          <a:effectLst/>
                          <a:latin typeface="Times New Roman"/>
                          <a:ea typeface="Calibri"/>
                          <a:cs typeface="Arial"/>
                        </a:rPr>
                        <a:t>2</a:t>
                      </a:r>
                      <a:r>
                        <a:rPr lang="en-US" sz="2000" b="1">
                          <a:effectLst/>
                          <a:latin typeface="Times New Roman"/>
                          <a:ea typeface="Calibri"/>
                          <a:cs typeface="Arial"/>
                        </a:rPr>
                        <a:t>= 100</a:t>
                      </a:r>
                      <a:endParaRPr lang="en-US" sz="20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rtl="1"/>
                      <a:endParaRPr lang="ar-SY"/>
                    </a:p>
                  </a:txBody>
                  <a:tcPr/>
                </a:tc>
                <a:tc rowSpan="2">
                  <a:txBody>
                    <a:bodyPr/>
                    <a:lstStyle/>
                    <a:p>
                      <a:pPr algn="ctr" rtl="1">
                        <a:lnSpc>
                          <a:spcPct val="107000"/>
                        </a:lnSpc>
                        <a:spcAft>
                          <a:spcPts val="0"/>
                        </a:spcAft>
                      </a:pPr>
                      <a:r>
                        <a:rPr lang="en-US" sz="2000" b="1">
                          <a:effectLst/>
                          <a:latin typeface="Times New Roman"/>
                          <a:ea typeface="Calibri"/>
                          <a:cs typeface="Arial"/>
                        </a:rPr>
                        <a:t>P Value</a:t>
                      </a:r>
                      <a:endParaRPr lang="en-US" sz="20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60040">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en-US" sz="2000" b="1" dirty="0">
                          <a:effectLst/>
                          <a:latin typeface="Times New Roman"/>
                          <a:ea typeface="Calibri"/>
                          <a:cs typeface="Arial"/>
                        </a:rPr>
                        <a:t>N</a:t>
                      </a:r>
                      <a:endParaRPr lang="en-US" sz="20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Y" sz="2000" b="1" dirty="0">
                          <a:effectLst/>
                          <a:latin typeface="Calibri"/>
                          <a:ea typeface="Calibri"/>
                          <a:cs typeface="Times New Roman"/>
                        </a:rPr>
                        <a:t>%</a:t>
                      </a:r>
                      <a:endParaRPr lang="en-US" sz="20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2000" b="1" dirty="0">
                          <a:effectLst/>
                          <a:latin typeface="Times New Roman"/>
                          <a:ea typeface="Calibri"/>
                          <a:cs typeface="Arial"/>
                        </a:rPr>
                        <a:t>N</a:t>
                      </a:r>
                      <a:endParaRPr lang="en-US" sz="20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07000"/>
                        </a:lnSpc>
                        <a:spcAft>
                          <a:spcPts val="0"/>
                        </a:spcAft>
                      </a:pPr>
                      <a:r>
                        <a:rPr lang="ar-SY" sz="2000" b="1" dirty="0">
                          <a:effectLst/>
                          <a:latin typeface="Calibri"/>
                          <a:ea typeface="Calibri"/>
                          <a:cs typeface="Times New Roman"/>
                        </a:rPr>
                        <a:t>%</a:t>
                      </a:r>
                      <a:endParaRPr lang="en-US" sz="20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pPr rtl="1"/>
                      <a:endParaRPr lang="ar-SY"/>
                    </a:p>
                  </a:txBody>
                  <a:tcPr/>
                </a:tc>
              </a:tr>
              <a:tr h="360040">
                <a:tc gridSpan="7">
                  <a:txBody>
                    <a:bodyPr/>
                    <a:lstStyle/>
                    <a:p>
                      <a:pPr algn="r" rtl="0">
                        <a:lnSpc>
                          <a:spcPct val="107000"/>
                        </a:lnSpc>
                        <a:spcAft>
                          <a:spcPts val="0"/>
                        </a:spcAft>
                      </a:pPr>
                      <a:r>
                        <a:rPr lang="ar-SA" sz="1800" b="1" dirty="0">
                          <a:effectLst/>
                          <a:latin typeface="Calibri"/>
                          <a:ea typeface="Calibri"/>
                          <a:cs typeface="Times New Roman"/>
                        </a:rPr>
                        <a:t>ماهي المضاعفات التي حدثت أثناء الحمل </a:t>
                      </a:r>
                      <a:r>
                        <a:rPr lang="ar-SY" sz="2000" b="1" dirty="0">
                          <a:effectLst/>
                          <a:latin typeface="Calibri"/>
                          <a:ea typeface="Calibri"/>
                          <a:cs typeface="Times New Roman"/>
                        </a:rPr>
                        <a:t>؟</a:t>
                      </a:r>
                      <a:endParaRPr lang="en-US" sz="20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r>
              <a:tr h="360040">
                <a:tc rowSpan="3">
                  <a:txBody>
                    <a:bodyPr/>
                    <a:lstStyle/>
                    <a:p>
                      <a:pPr algn="ctr" rtl="1">
                        <a:lnSpc>
                          <a:spcPct val="107000"/>
                        </a:lnSpc>
                        <a:spcAft>
                          <a:spcPts val="0"/>
                        </a:spcAft>
                      </a:pPr>
                      <a:r>
                        <a:rPr lang="ar-SA" sz="1600" b="1" dirty="0">
                          <a:effectLst/>
                          <a:latin typeface="Calibri"/>
                          <a:ea typeface="Calibri"/>
                          <a:cs typeface="Times New Roman"/>
                        </a:rPr>
                        <a:t>نزوف الحمل المبكرة</a:t>
                      </a:r>
                      <a:r>
                        <a:rPr lang="ar-SY" sz="1600" b="1" dirty="0">
                          <a:effectLst/>
                          <a:latin typeface="Calibri"/>
                          <a:ea typeface="Calibri"/>
                          <a:cs typeface="Times New Roman"/>
                        </a:rPr>
                        <a:t> لأسباب توليدية</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Y" sz="1600" b="1" dirty="0">
                          <a:effectLst/>
                          <a:latin typeface="Calibri"/>
                          <a:ea typeface="Calibri"/>
                          <a:cs typeface="Times New Roman"/>
                        </a:rPr>
                        <a:t>التهديد بالإجهاض</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60040">
                <a:tc vMerge="1">
                  <a:txBody>
                    <a:bodyPr/>
                    <a:lstStyle/>
                    <a:p>
                      <a:pPr rtl="1"/>
                      <a:endParaRPr lang="ar-SY"/>
                    </a:p>
                  </a:txBody>
                  <a:tcPr/>
                </a:tc>
                <a:tc>
                  <a:txBody>
                    <a:bodyPr/>
                    <a:lstStyle/>
                    <a:p>
                      <a:pPr algn="r" rtl="1">
                        <a:lnSpc>
                          <a:spcPct val="107000"/>
                        </a:lnSpc>
                        <a:spcAft>
                          <a:spcPts val="0"/>
                        </a:spcAft>
                      </a:pPr>
                      <a:r>
                        <a:rPr lang="ar-SY" sz="1600" b="1" dirty="0">
                          <a:effectLst/>
                          <a:latin typeface="Calibri"/>
                          <a:ea typeface="Calibri"/>
                          <a:cs typeface="Times New Roman"/>
                        </a:rPr>
                        <a:t>نزوف التعشيش</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4</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4</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4</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4</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60040">
                <a:tc vMerge="1">
                  <a:txBody>
                    <a:bodyPr/>
                    <a:lstStyle/>
                    <a:p>
                      <a:pPr rtl="1"/>
                      <a:endParaRPr lang="ar-SY"/>
                    </a:p>
                  </a:txBody>
                  <a:tcPr/>
                </a:tc>
                <a:tc>
                  <a:txBody>
                    <a:bodyPr/>
                    <a:lstStyle/>
                    <a:p>
                      <a:pPr algn="r" rtl="1">
                        <a:lnSpc>
                          <a:spcPct val="107000"/>
                        </a:lnSpc>
                        <a:spcAft>
                          <a:spcPts val="0"/>
                        </a:spcAft>
                      </a:pPr>
                      <a:r>
                        <a:rPr lang="ar-SY" sz="1600" b="1" dirty="0">
                          <a:effectLst/>
                          <a:latin typeface="Calibri"/>
                          <a:ea typeface="Calibri"/>
                          <a:cs typeface="Times New Roman"/>
                        </a:rPr>
                        <a:t>لا يوجد</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94</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94</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95</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95</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360040">
                <a:tc rowSpan="2">
                  <a:txBody>
                    <a:bodyPr/>
                    <a:lstStyle/>
                    <a:p>
                      <a:pPr algn="ctr" rtl="1">
                        <a:lnSpc>
                          <a:spcPct val="107000"/>
                        </a:lnSpc>
                        <a:spcAft>
                          <a:spcPts val="0"/>
                        </a:spcAft>
                      </a:pPr>
                      <a:r>
                        <a:rPr lang="ar-SA" sz="1600" b="1">
                          <a:effectLst/>
                          <a:latin typeface="Calibri"/>
                          <a:ea typeface="Calibri"/>
                          <a:cs typeface="Times New Roman"/>
                        </a:rPr>
                        <a:t>نزوف الحمل المبكرة</a:t>
                      </a:r>
                      <a:r>
                        <a:rPr lang="ar-SY" sz="1600" b="1">
                          <a:effectLst/>
                          <a:latin typeface="Calibri"/>
                          <a:ea typeface="Calibri"/>
                          <a:cs typeface="Times New Roman"/>
                        </a:rPr>
                        <a:t> لأسباب غير توليدية</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Y" sz="1600" b="1" dirty="0">
                          <a:effectLst/>
                          <a:latin typeface="Calibri"/>
                          <a:ea typeface="Calibri"/>
                          <a:cs typeface="Times New Roman"/>
                        </a:rPr>
                        <a:t>سرطان عنق الرحم</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0</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0</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dirty="0">
                          <a:effectLst/>
                          <a:latin typeface="Times New Roman"/>
                          <a:ea typeface="Calibri"/>
                          <a:cs typeface="Arial"/>
                        </a:rPr>
                        <a:t>1</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60040">
                <a:tc vMerge="1">
                  <a:txBody>
                    <a:bodyPr/>
                    <a:lstStyle/>
                    <a:p>
                      <a:pPr rtl="1"/>
                      <a:endParaRPr lang="ar-SY"/>
                    </a:p>
                  </a:txBody>
                  <a:tcPr/>
                </a:tc>
                <a:tc>
                  <a:txBody>
                    <a:bodyPr/>
                    <a:lstStyle/>
                    <a:p>
                      <a:pPr algn="r" rtl="1">
                        <a:lnSpc>
                          <a:spcPct val="107000"/>
                        </a:lnSpc>
                        <a:spcAft>
                          <a:spcPts val="0"/>
                        </a:spcAft>
                      </a:pPr>
                      <a:r>
                        <a:rPr lang="ar-SY" sz="1600" b="1" dirty="0">
                          <a:effectLst/>
                          <a:latin typeface="Calibri"/>
                          <a:ea typeface="Calibri"/>
                          <a:cs typeface="Times New Roman"/>
                        </a:rPr>
                        <a:t>لا يوجد</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100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100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99</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99</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360040">
                <a:tc rowSpan="3">
                  <a:txBody>
                    <a:bodyPr/>
                    <a:lstStyle/>
                    <a:p>
                      <a:pPr algn="ctr" rtl="1">
                        <a:lnSpc>
                          <a:spcPct val="107000"/>
                        </a:lnSpc>
                        <a:spcAft>
                          <a:spcPts val="0"/>
                        </a:spcAft>
                      </a:pPr>
                      <a:r>
                        <a:rPr lang="ar-SA" sz="1600" b="1">
                          <a:effectLst/>
                          <a:latin typeface="Calibri"/>
                          <a:ea typeface="Calibri"/>
                          <a:cs typeface="Times New Roman"/>
                        </a:rPr>
                        <a:t>نزوف الحمل المتأخرة</a:t>
                      </a:r>
                      <a:r>
                        <a:rPr lang="ar-SY" sz="1600" b="1">
                          <a:effectLst/>
                          <a:latin typeface="Calibri"/>
                          <a:ea typeface="Calibri"/>
                          <a:cs typeface="Times New Roman"/>
                        </a:rPr>
                        <a:t> لأسباب توليدية</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Y" sz="1600" b="1">
                          <a:effectLst/>
                          <a:latin typeface="Calibri"/>
                          <a:ea typeface="Calibri"/>
                          <a:cs typeface="Times New Roman"/>
                        </a:rPr>
                        <a:t>انفكاك المشيمة الباكر</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2</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a:lnSpc>
                          <a:spcPct val="107000"/>
                        </a:lnSpc>
                        <a:spcAft>
                          <a:spcPts val="0"/>
                        </a:spcAft>
                      </a:pPr>
                      <a:r>
                        <a:rPr lang="en-US" sz="1600" b="1" dirty="0">
                          <a:effectLst/>
                          <a:latin typeface="Times New Roman"/>
                          <a:ea typeface="Calibri"/>
                          <a:cs typeface="Arial"/>
                        </a:rPr>
                        <a:t>1</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60040">
                <a:tc vMerge="1">
                  <a:txBody>
                    <a:bodyPr/>
                    <a:lstStyle/>
                    <a:p>
                      <a:pPr rtl="1"/>
                      <a:endParaRPr lang="ar-SY"/>
                    </a:p>
                  </a:txBody>
                  <a:tcPr/>
                </a:tc>
                <a:tc>
                  <a:txBody>
                    <a:bodyPr/>
                    <a:lstStyle/>
                    <a:p>
                      <a:pPr algn="r" rtl="1">
                        <a:lnSpc>
                          <a:spcPct val="107000"/>
                        </a:lnSpc>
                        <a:spcAft>
                          <a:spcPts val="0"/>
                        </a:spcAft>
                      </a:pPr>
                      <a:r>
                        <a:rPr lang="ar-SA" sz="1600" b="1">
                          <a:effectLst/>
                          <a:latin typeface="Calibri"/>
                          <a:ea typeface="Calibri"/>
                          <a:cs typeface="Times New Roman"/>
                        </a:rPr>
                        <a:t>ارتكاز المشيمة المعيب</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0</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0</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60040">
                <a:tc vMerge="1">
                  <a:txBody>
                    <a:bodyPr/>
                    <a:lstStyle/>
                    <a:p>
                      <a:pPr rtl="1"/>
                      <a:endParaRPr lang="ar-SY"/>
                    </a:p>
                  </a:txBody>
                  <a:tcPr/>
                </a:tc>
                <a:tc>
                  <a:txBody>
                    <a:bodyPr/>
                    <a:lstStyle/>
                    <a:p>
                      <a:pPr algn="r" rtl="1">
                        <a:lnSpc>
                          <a:spcPct val="107000"/>
                        </a:lnSpc>
                        <a:spcAft>
                          <a:spcPts val="0"/>
                        </a:spcAft>
                      </a:pPr>
                      <a:r>
                        <a:rPr lang="ar-SY" sz="1600" b="1">
                          <a:effectLst/>
                          <a:latin typeface="Calibri"/>
                          <a:ea typeface="Calibri"/>
                          <a:cs typeface="Times New Roman"/>
                        </a:rPr>
                        <a:t>لا يوجد</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98</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98</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98</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98</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720079">
                <a:tc>
                  <a:txBody>
                    <a:bodyPr/>
                    <a:lstStyle/>
                    <a:p>
                      <a:pPr algn="ctr" rtl="1">
                        <a:lnSpc>
                          <a:spcPct val="107000"/>
                        </a:lnSpc>
                        <a:spcAft>
                          <a:spcPts val="0"/>
                        </a:spcAft>
                      </a:pPr>
                      <a:r>
                        <a:rPr lang="ar-SA" sz="1600" b="1" dirty="0">
                          <a:effectLst/>
                          <a:latin typeface="Calibri"/>
                          <a:ea typeface="Calibri"/>
                          <a:cs typeface="Times New Roman"/>
                        </a:rPr>
                        <a:t>نزوف الحمل المتأخرة </a:t>
                      </a:r>
                      <a:r>
                        <a:rPr lang="ar-SY" sz="1600" b="1" dirty="0">
                          <a:effectLst/>
                          <a:latin typeface="Calibri"/>
                          <a:ea typeface="Calibri"/>
                          <a:cs typeface="Times New Roman"/>
                        </a:rPr>
                        <a:t>لأسباب غير توليدية</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Y" sz="1600" b="1" dirty="0">
                          <a:effectLst/>
                          <a:latin typeface="Calibri"/>
                          <a:ea typeface="Calibri"/>
                          <a:cs typeface="Times New Roman"/>
                        </a:rPr>
                        <a:t>لا يوجد</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100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100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100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100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bl>
          </a:graphicData>
        </a:graphic>
      </p:graphicFrame>
    </p:spTree>
    <p:extLst>
      <p:ext uri="{BB962C8B-B14F-4D97-AF65-F5344CB8AC3E}">
        <p14:creationId xmlns:p14="http://schemas.microsoft.com/office/powerpoint/2010/main" val="377050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 y="327373"/>
            <a:ext cx="9144794" cy="42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199" tIns="25598" rIns="51199" bIns="25598" numCol="1" anchor="ctr" anchorCtr="0" compatLnSpc="1">
            <a:prstTxWarp prst="textNoShape">
              <a:avLst/>
            </a:prstTxWarp>
            <a:spAutoFit/>
          </a:bodyPr>
          <a:lstStyle/>
          <a:p>
            <a:pPr algn="ctr"/>
            <a:r>
              <a:rPr lang="ar-SY" sz="2400" b="1" dirty="0">
                <a:solidFill>
                  <a:schemeClr val="accent4">
                    <a:lumMod val="75000"/>
                  </a:schemeClr>
                </a:solidFill>
              </a:rPr>
              <a:t>توزع الأمهات الصغيرات والكبيرات حسب اضطراب السائل الأمنيوسي </a:t>
            </a:r>
            <a:r>
              <a:rPr lang="ar-SY" sz="2400" b="1" dirty="0" err="1">
                <a:solidFill>
                  <a:schemeClr val="accent4">
                    <a:lumMod val="75000"/>
                  </a:schemeClr>
                </a:solidFill>
              </a:rPr>
              <a:t>والمجيئات</a:t>
            </a:r>
            <a:r>
              <a:rPr lang="ar-SY" sz="2400" b="1" dirty="0">
                <a:solidFill>
                  <a:schemeClr val="accent4">
                    <a:lumMod val="75000"/>
                  </a:schemeClr>
                </a:solidFill>
              </a:rPr>
              <a:t> المعيبة </a:t>
            </a:r>
            <a:endParaRPr lang="en-US" sz="2400" b="1" dirty="0">
              <a:solidFill>
                <a:schemeClr val="accent4">
                  <a:lumMod val="75000"/>
                </a:schemeClr>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3972036001"/>
              </p:ext>
            </p:extLst>
          </p:nvPr>
        </p:nvGraphicFramePr>
        <p:xfrm>
          <a:off x="575952" y="980728"/>
          <a:ext cx="7992892" cy="5483538"/>
        </p:xfrm>
        <a:graphic>
          <a:graphicData uri="http://schemas.openxmlformats.org/drawingml/2006/table">
            <a:tbl>
              <a:tblPr rtl="1" firstRow="1" firstCol="1" bandRow="1"/>
              <a:tblGrid>
                <a:gridCol w="2290502"/>
                <a:gridCol w="2290502"/>
                <a:gridCol w="666809"/>
                <a:gridCol w="666809"/>
                <a:gridCol w="666809"/>
                <a:gridCol w="666809"/>
                <a:gridCol w="744652"/>
              </a:tblGrid>
              <a:tr h="864096">
                <a:tc rowSpan="2" gridSpan="2">
                  <a:txBody>
                    <a:bodyPr/>
                    <a:lstStyle/>
                    <a:p>
                      <a:pPr algn="ctr" rtl="1">
                        <a:lnSpc>
                          <a:spcPct val="107000"/>
                        </a:lnSpc>
                        <a:spcAft>
                          <a:spcPts val="0"/>
                        </a:spcAft>
                      </a:pPr>
                      <a:r>
                        <a:rPr lang="ar-SY" sz="1800" dirty="0">
                          <a:effectLst/>
                          <a:latin typeface="Calibri"/>
                          <a:ea typeface="Calibri"/>
                          <a:cs typeface="Times New Roman"/>
                        </a:rPr>
                        <a:t>	</a:t>
                      </a:r>
                      <a:r>
                        <a:rPr lang="ar-SY" sz="1800" b="1" dirty="0">
                          <a:effectLst/>
                          <a:latin typeface="Calibri"/>
                          <a:ea typeface="Calibri"/>
                          <a:cs typeface="Times New Roman"/>
                        </a:rPr>
                        <a:t>البيانات</a:t>
                      </a:r>
                      <a:endParaRPr lang="en-US" sz="18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rowSpan="2" hMerge="1">
                  <a:txBody>
                    <a:bodyPr/>
                    <a:lstStyle/>
                    <a:p>
                      <a:pPr rtl="1"/>
                      <a:endParaRPr lang="ar-SY"/>
                    </a:p>
                  </a:txBody>
                  <a:tcPr/>
                </a:tc>
                <a:tc gridSpan="2">
                  <a:txBody>
                    <a:bodyPr/>
                    <a:lstStyle/>
                    <a:p>
                      <a:pPr algn="ctr" rtl="1">
                        <a:lnSpc>
                          <a:spcPct val="107000"/>
                        </a:lnSpc>
                        <a:spcAft>
                          <a:spcPts val="0"/>
                        </a:spcAft>
                      </a:pPr>
                      <a:r>
                        <a:rPr lang="ar-SY" sz="1800" b="1" dirty="0">
                          <a:effectLst/>
                          <a:latin typeface="Calibri"/>
                          <a:ea typeface="Calibri"/>
                          <a:cs typeface="Times New Roman"/>
                        </a:rPr>
                        <a:t>أمهات صغيرات</a:t>
                      </a:r>
                      <a:endParaRPr lang="en-US" sz="1800" dirty="0">
                        <a:effectLst/>
                        <a:latin typeface="Calibri"/>
                        <a:ea typeface="Calibri"/>
                        <a:cs typeface="Arial"/>
                      </a:endParaRPr>
                    </a:p>
                    <a:p>
                      <a:pPr algn="ctr" rtl="1">
                        <a:lnSpc>
                          <a:spcPct val="107000"/>
                        </a:lnSpc>
                        <a:spcAft>
                          <a:spcPts val="0"/>
                        </a:spcAft>
                      </a:pPr>
                      <a:r>
                        <a:rPr lang="en-US" sz="1800" b="1" dirty="0">
                          <a:effectLst/>
                          <a:latin typeface="Times New Roman"/>
                          <a:ea typeface="Calibri"/>
                          <a:cs typeface="Arial"/>
                        </a:rPr>
                        <a:t>N</a:t>
                      </a:r>
                      <a:r>
                        <a:rPr lang="en-US" sz="1800" b="1" baseline="-25000" dirty="0">
                          <a:effectLst/>
                          <a:latin typeface="Times New Roman"/>
                          <a:ea typeface="Calibri"/>
                          <a:cs typeface="Arial"/>
                        </a:rPr>
                        <a:t>1</a:t>
                      </a:r>
                      <a:r>
                        <a:rPr lang="en-US" sz="1800" b="1" dirty="0">
                          <a:effectLst/>
                          <a:latin typeface="Times New Roman"/>
                          <a:ea typeface="Calibri"/>
                          <a:cs typeface="Arial"/>
                        </a:rPr>
                        <a:t>= 100</a:t>
                      </a:r>
                      <a:endParaRPr lang="en-US" sz="18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rtl="1"/>
                      <a:endParaRPr lang="ar-SY"/>
                    </a:p>
                  </a:txBody>
                  <a:tcPr/>
                </a:tc>
                <a:tc gridSpan="2">
                  <a:txBody>
                    <a:bodyPr/>
                    <a:lstStyle/>
                    <a:p>
                      <a:pPr algn="ctr" rtl="1">
                        <a:lnSpc>
                          <a:spcPct val="107000"/>
                        </a:lnSpc>
                        <a:spcAft>
                          <a:spcPts val="0"/>
                        </a:spcAft>
                      </a:pPr>
                      <a:r>
                        <a:rPr lang="ar-SY" sz="1800" b="1" dirty="0">
                          <a:effectLst/>
                          <a:latin typeface="Calibri"/>
                          <a:ea typeface="Calibri"/>
                          <a:cs typeface="Times New Roman"/>
                        </a:rPr>
                        <a:t>أمهات كبيرات</a:t>
                      </a:r>
                      <a:endParaRPr lang="en-US" sz="1800" dirty="0">
                        <a:effectLst/>
                        <a:latin typeface="Calibri"/>
                        <a:ea typeface="Calibri"/>
                        <a:cs typeface="Arial"/>
                      </a:endParaRPr>
                    </a:p>
                    <a:p>
                      <a:pPr algn="ctr" rtl="1">
                        <a:lnSpc>
                          <a:spcPct val="107000"/>
                        </a:lnSpc>
                        <a:spcAft>
                          <a:spcPts val="0"/>
                        </a:spcAft>
                      </a:pPr>
                      <a:r>
                        <a:rPr lang="en-US" sz="1800" b="1" dirty="0">
                          <a:effectLst/>
                          <a:latin typeface="Times New Roman"/>
                          <a:ea typeface="Calibri"/>
                          <a:cs typeface="Arial"/>
                        </a:rPr>
                        <a:t>N</a:t>
                      </a:r>
                      <a:r>
                        <a:rPr lang="en-US" sz="1800" b="1" baseline="-25000" dirty="0">
                          <a:effectLst/>
                          <a:latin typeface="Times New Roman"/>
                          <a:ea typeface="Calibri"/>
                          <a:cs typeface="Arial"/>
                        </a:rPr>
                        <a:t>2</a:t>
                      </a:r>
                      <a:r>
                        <a:rPr lang="en-US" sz="1800" b="1" dirty="0">
                          <a:effectLst/>
                          <a:latin typeface="Times New Roman"/>
                          <a:ea typeface="Calibri"/>
                          <a:cs typeface="Arial"/>
                        </a:rPr>
                        <a:t>= 100</a:t>
                      </a:r>
                      <a:endParaRPr lang="en-US" sz="18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rtl="1"/>
                      <a:endParaRPr lang="ar-SY"/>
                    </a:p>
                  </a:txBody>
                  <a:tcPr/>
                </a:tc>
                <a:tc rowSpan="2">
                  <a:txBody>
                    <a:bodyPr/>
                    <a:lstStyle/>
                    <a:p>
                      <a:pPr algn="ctr" rtl="1">
                        <a:lnSpc>
                          <a:spcPct val="107000"/>
                        </a:lnSpc>
                        <a:spcAft>
                          <a:spcPts val="0"/>
                        </a:spcAft>
                      </a:pPr>
                      <a:r>
                        <a:rPr lang="en-US" sz="1800" b="1" dirty="0">
                          <a:effectLst/>
                          <a:latin typeface="Times New Roman"/>
                          <a:ea typeface="Calibri"/>
                          <a:cs typeface="Arial"/>
                        </a:rPr>
                        <a:t>P Value</a:t>
                      </a:r>
                      <a:endParaRPr lang="en-US" sz="18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88032">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en-US" sz="1800" b="1">
                          <a:effectLst/>
                          <a:latin typeface="Times New Roman"/>
                          <a:ea typeface="Calibri"/>
                          <a:cs typeface="Arial"/>
                        </a:rPr>
                        <a:t>N</a:t>
                      </a:r>
                      <a:endParaRPr lang="en-US" sz="18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Y" sz="1800" b="1">
                          <a:effectLst/>
                          <a:latin typeface="Calibri"/>
                          <a:ea typeface="Calibri"/>
                          <a:cs typeface="Times New Roman"/>
                        </a:rPr>
                        <a:t>%</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1800" b="1">
                          <a:effectLst/>
                          <a:latin typeface="Times New Roman"/>
                          <a:ea typeface="Calibri"/>
                          <a:cs typeface="Arial"/>
                        </a:rPr>
                        <a:t>N</a:t>
                      </a:r>
                      <a:endParaRPr lang="en-US" sz="18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07000"/>
                        </a:lnSpc>
                        <a:spcAft>
                          <a:spcPts val="0"/>
                        </a:spcAft>
                      </a:pPr>
                      <a:r>
                        <a:rPr lang="ar-SY" sz="1800" b="1" dirty="0">
                          <a:effectLst/>
                          <a:latin typeface="Calibri"/>
                          <a:ea typeface="Calibri"/>
                          <a:cs typeface="Times New Roman"/>
                        </a:rPr>
                        <a:t>%</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pPr rtl="1"/>
                      <a:endParaRPr lang="ar-SY"/>
                    </a:p>
                  </a:txBody>
                  <a:tcPr/>
                </a:tc>
              </a:tr>
              <a:tr h="288032">
                <a:tc gridSpan="7">
                  <a:txBody>
                    <a:bodyPr/>
                    <a:lstStyle/>
                    <a:p>
                      <a:pPr algn="r" rtl="0">
                        <a:lnSpc>
                          <a:spcPct val="107000"/>
                        </a:lnSpc>
                        <a:spcAft>
                          <a:spcPts val="0"/>
                        </a:spcAft>
                      </a:pPr>
                      <a:r>
                        <a:rPr lang="ar-SA" sz="1800" b="1" dirty="0">
                          <a:effectLst/>
                          <a:latin typeface="Calibri"/>
                          <a:ea typeface="Calibri"/>
                          <a:cs typeface="Times New Roman"/>
                        </a:rPr>
                        <a:t>ماهي المضاعفات التي حدثت أثناء الحمل </a:t>
                      </a:r>
                      <a:r>
                        <a:rPr lang="ar-SY" sz="1800" b="1" dirty="0">
                          <a:effectLst/>
                          <a:latin typeface="Calibri"/>
                          <a:ea typeface="Calibri"/>
                          <a:cs typeface="Times New Roman"/>
                        </a:rPr>
                        <a:t>؟</a:t>
                      </a:r>
                      <a:endParaRPr lang="en-US" sz="18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r>
              <a:tr h="288032">
                <a:tc rowSpan="5">
                  <a:txBody>
                    <a:bodyPr/>
                    <a:lstStyle/>
                    <a:p>
                      <a:pPr algn="ctr" rtl="1">
                        <a:lnSpc>
                          <a:spcPct val="107000"/>
                        </a:lnSpc>
                        <a:spcAft>
                          <a:spcPts val="0"/>
                        </a:spcAft>
                      </a:pPr>
                      <a:r>
                        <a:rPr lang="ar-SA" sz="1600" b="1" dirty="0">
                          <a:effectLst/>
                          <a:latin typeface="Calibri"/>
                          <a:ea typeface="Calibri"/>
                          <a:cs typeface="Times New Roman"/>
                        </a:rPr>
                        <a:t>اضطرابات السائل الأمنيوسي</a:t>
                      </a:r>
                      <a:r>
                        <a:rPr lang="ar-SY" sz="1600" b="1" dirty="0">
                          <a:effectLst/>
                          <a:latin typeface="Calibri"/>
                          <a:ea typeface="Calibri"/>
                          <a:cs typeface="Times New Roman"/>
                        </a:rPr>
                        <a:t>#</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600" b="1">
                          <a:effectLst/>
                          <a:latin typeface="Calibri"/>
                          <a:ea typeface="Calibri"/>
                          <a:cs typeface="Times New Roman"/>
                        </a:rPr>
                        <a:t>زيادة السائل الأمنيوسي</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2</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rtl="0">
                        <a:lnSpc>
                          <a:spcPct val="107000"/>
                        </a:lnSpc>
                        <a:spcAft>
                          <a:spcPts val="0"/>
                        </a:spcAft>
                      </a:pPr>
                      <a:r>
                        <a:rPr lang="en-US" sz="1600" b="1" dirty="0">
                          <a:effectLst/>
                          <a:latin typeface="Times New Roman"/>
                          <a:ea typeface="Calibri"/>
                          <a:cs typeface="Arial"/>
                        </a:rPr>
                        <a:t>0.454</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88032">
                <a:tc vMerge="1">
                  <a:txBody>
                    <a:bodyPr/>
                    <a:lstStyle/>
                    <a:p>
                      <a:pPr rtl="1"/>
                      <a:endParaRPr lang="ar-SY"/>
                    </a:p>
                  </a:txBody>
                  <a:tcPr/>
                </a:tc>
                <a:tc>
                  <a:txBody>
                    <a:bodyPr/>
                    <a:lstStyle/>
                    <a:p>
                      <a:pPr algn="r" rtl="1">
                        <a:lnSpc>
                          <a:spcPct val="107000"/>
                        </a:lnSpc>
                        <a:spcAft>
                          <a:spcPts val="0"/>
                        </a:spcAft>
                      </a:pPr>
                      <a:r>
                        <a:rPr lang="ar-SA" sz="1600" b="1" dirty="0">
                          <a:effectLst/>
                          <a:latin typeface="Calibri"/>
                          <a:ea typeface="Calibri"/>
                          <a:cs typeface="Times New Roman"/>
                        </a:rPr>
                        <a:t>قلة السائل الأمنيوسي</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3</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3</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88032">
                <a:tc vMerge="1">
                  <a:txBody>
                    <a:bodyPr/>
                    <a:lstStyle/>
                    <a:p>
                      <a:pPr rtl="1"/>
                      <a:endParaRPr lang="ar-SY"/>
                    </a:p>
                  </a:txBody>
                  <a:tcPr/>
                </a:tc>
                <a:tc>
                  <a:txBody>
                    <a:bodyPr/>
                    <a:lstStyle/>
                    <a:p>
                      <a:pPr algn="r" rtl="1">
                        <a:lnSpc>
                          <a:spcPct val="107000"/>
                        </a:lnSpc>
                        <a:spcAft>
                          <a:spcPts val="0"/>
                        </a:spcAft>
                      </a:pPr>
                      <a:r>
                        <a:rPr lang="ar-SA" sz="1600" b="1" dirty="0">
                          <a:effectLst/>
                          <a:latin typeface="Calibri"/>
                          <a:ea typeface="Calibri"/>
                          <a:cs typeface="Times New Roman"/>
                        </a:rPr>
                        <a:t>تعقي السائل الأمنيوسي</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8</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8</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4</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4</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88032">
                <a:tc vMerge="1">
                  <a:txBody>
                    <a:bodyPr/>
                    <a:lstStyle/>
                    <a:p>
                      <a:pPr rtl="1"/>
                      <a:endParaRPr lang="ar-SY"/>
                    </a:p>
                  </a:txBody>
                  <a:tcPr/>
                </a:tc>
                <a:tc>
                  <a:txBody>
                    <a:bodyPr/>
                    <a:lstStyle/>
                    <a:p>
                      <a:pPr algn="r" rtl="1">
                        <a:lnSpc>
                          <a:spcPct val="107000"/>
                        </a:lnSpc>
                        <a:spcAft>
                          <a:spcPts val="0"/>
                        </a:spcAft>
                      </a:pPr>
                      <a:r>
                        <a:rPr lang="ar-SA" sz="1600" b="1">
                          <a:effectLst/>
                          <a:latin typeface="Calibri"/>
                          <a:ea typeface="Calibri"/>
                          <a:cs typeface="Times New Roman"/>
                        </a:rPr>
                        <a:t>تدمي السائل الأمنيوسي</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88032">
                <a:tc vMerge="1">
                  <a:txBody>
                    <a:bodyPr/>
                    <a:lstStyle/>
                    <a:p>
                      <a:pPr rtl="1"/>
                      <a:endParaRPr lang="ar-SY"/>
                    </a:p>
                  </a:txBody>
                  <a:tcPr/>
                </a:tc>
                <a:tc>
                  <a:txBody>
                    <a:bodyPr/>
                    <a:lstStyle/>
                    <a:p>
                      <a:pPr algn="r" rtl="1">
                        <a:lnSpc>
                          <a:spcPct val="107000"/>
                        </a:lnSpc>
                        <a:spcAft>
                          <a:spcPts val="0"/>
                        </a:spcAft>
                      </a:pPr>
                      <a:r>
                        <a:rPr lang="ar-SY" sz="1600" b="1">
                          <a:effectLst/>
                          <a:latin typeface="Calibri"/>
                          <a:ea typeface="Calibri"/>
                          <a:cs typeface="Times New Roman"/>
                        </a:rPr>
                        <a:t>لا يوجد</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90</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90</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95</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95</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288032">
                <a:tc rowSpan="6">
                  <a:txBody>
                    <a:bodyPr/>
                    <a:lstStyle/>
                    <a:p>
                      <a:pPr algn="ctr" rtl="1">
                        <a:lnSpc>
                          <a:spcPct val="107000"/>
                        </a:lnSpc>
                        <a:spcAft>
                          <a:spcPts val="0"/>
                        </a:spcAft>
                      </a:pPr>
                      <a:r>
                        <a:rPr lang="ar-SA" sz="1600" b="1" dirty="0" err="1">
                          <a:effectLst/>
                          <a:latin typeface="Calibri"/>
                          <a:ea typeface="Calibri"/>
                          <a:cs typeface="Times New Roman"/>
                        </a:rPr>
                        <a:t>المجيئات</a:t>
                      </a:r>
                      <a:r>
                        <a:rPr lang="ar-SA" sz="1600" b="1" dirty="0">
                          <a:effectLst/>
                          <a:latin typeface="Calibri"/>
                          <a:ea typeface="Calibri"/>
                          <a:cs typeface="Times New Roman"/>
                        </a:rPr>
                        <a:t> المعيبة</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Y" sz="1600" b="1">
                          <a:effectLst/>
                          <a:latin typeface="Calibri"/>
                          <a:ea typeface="Calibri"/>
                          <a:cs typeface="Times New Roman"/>
                        </a:rPr>
                        <a:t>مجيء مقعدي</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rtl="0">
                        <a:lnSpc>
                          <a:spcPct val="107000"/>
                        </a:lnSpc>
                        <a:spcAft>
                          <a:spcPts val="0"/>
                        </a:spcAft>
                      </a:pPr>
                      <a:r>
                        <a:rPr lang="en-US" sz="1600" b="1" dirty="0">
                          <a:effectLst/>
                          <a:latin typeface="Times New Roman"/>
                          <a:ea typeface="Calibri"/>
                          <a:cs typeface="Arial"/>
                        </a:rPr>
                        <a:t>1</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76064">
                <a:tc vMerge="1">
                  <a:txBody>
                    <a:bodyPr/>
                    <a:lstStyle/>
                    <a:p>
                      <a:pPr rtl="1"/>
                      <a:endParaRPr lang="ar-SY"/>
                    </a:p>
                  </a:txBody>
                  <a:tcPr/>
                </a:tc>
                <a:tc>
                  <a:txBody>
                    <a:bodyPr/>
                    <a:lstStyle/>
                    <a:p>
                      <a:pPr algn="r" rtl="1">
                        <a:lnSpc>
                          <a:spcPct val="107000"/>
                        </a:lnSpc>
                        <a:spcAft>
                          <a:spcPts val="0"/>
                        </a:spcAft>
                      </a:pPr>
                      <a:r>
                        <a:rPr lang="ar-SA" sz="1600" b="1">
                          <a:effectLst/>
                          <a:latin typeface="Calibri"/>
                          <a:ea typeface="Calibri"/>
                          <a:cs typeface="Times New Roman"/>
                        </a:rPr>
                        <a:t>المقعدي الناقص بالطراز الإليوي</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576064">
                <a:tc vMerge="1">
                  <a:txBody>
                    <a:bodyPr/>
                    <a:lstStyle/>
                    <a:p>
                      <a:pPr rtl="1"/>
                      <a:endParaRPr lang="ar-SY"/>
                    </a:p>
                  </a:txBody>
                  <a:tcPr/>
                </a:tc>
                <a:tc>
                  <a:txBody>
                    <a:bodyPr/>
                    <a:lstStyle/>
                    <a:p>
                      <a:pPr algn="r" rtl="1">
                        <a:lnSpc>
                          <a:spcPct val="107000"/>
                        </a:lnSpc>
                        <a:spcAft>
                          <a:spcPts val="0"/>
                        </a:spcAft>
                      </a:pPr>
                      <a:r>
                        <a:rPr lang="ar-SA" sz="1600" b="1">
                          <a:effectLst/>
                          <a:latin typeface="Calibri"/>
                          <a:ea typeface="Calibri"/>
                          <a:cs typeface="Times New Roman"/>
                        </a:rPr>
                        <a:t>المقعدي الناقص بالطراز الركبي</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576064">
                <a:tc vMerge="1">
                  <a:txBody>
                    <a:bodyPr/>
                    <a:lstStyle/>
                    <a:p>
                      <a:pPr rtl="1"/>
                      <a:endParaRPr lang="ar-SY"/>
                    </a:p>
                  </a:txBody>
                  <a:tcPr/>
                </a:tc>
                <a:tc>
                  <a:txBody>
                    <a:bodyPr/>
                    <a:lstStyle/>
                    <a:p>
                      <a:pPr algn="r" rtl="1">
                        <a:lnSpc>
                          <a:spcPct val="107000"/>
                        </a:lnSpc>
                        <a:spcAft>
                          <a:spcPts val="0"/>
                        </a:spcAft>
                      </a:pPr>
                      <a:r>
                        <a:rPr lang="ar-SA" sz="1600" b="1" dirty="0">
                          <a:effectLst/>
                          <a:latin typeface="Calibri"/>
                          <a:ea typeface="Calibri"/>
                          <a:cs typeface="Times New Roman"/>
                        </a:rPr>
                        <a:t>المقعدي الناقص بالطراز القدمي</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88032">
                <a:tc vMerge="1">
                  <a:txBody>
                    <a:bodyPr/>
                    <a:lstStyle/>
                    <a:p>
                      <a:pPr rtl="1"/>
                      <a:endParaRPr lang="ar-SY"/>
                    </a:p>
                  </a:txBody>
                  <a:tcPr/>
                </a:tc>
                <a:tc>
                  <a:txBody>
                    <a:bodyPr/>
                    <a:lstStyle/>
                    <a:p>
                      <a:pPr algn="r" rtl="1">
                        <a:lnSpc>
                          <a:spcPct val="107000"/>
                        </a:lnSpc>
                        <a:spcAft>
                          <a:spcPts val="0"/>
                        </a:spcAft>
                      </a:pPr>
                      <a:r>
                        <a:rPr lang="ar-SA" sz="1600" b="1">
                          <a:effectLst/>
                          <a:latin typeface="Calibri"/>
                          <a:ea typeface="Calibri"/>
                          <a:cs typeface="Times New Roman"/>
                        </a:rPr>
                        <a:t>المعترض</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88032">
                <a:tc vMerge="1">
                  <a:txBody>
                    <a:bodyPr/>
                    <a:lstStyle/>
                    <a:p>
                      <a:pPr rtl="1"/>
                      <a:endParaRPr lang="ar-SY"/>
                    </a:p>
                  </a:txBody>
                  <a:tcPr/>
                </a:tc>
                <a:tc>
                  <a:txBody>
                    <a:bodyPr/>
                    <a:lstStyle/>
                    <a:p>
                      <a:pPr algn="r" rtl="1">
                        <a:lnSpc>
                          <a:spcPct val="107000"/>
                        </a:lnSpc>
                        <a:spcAft>
                          <a:spcPts val="0"/>
                        </a:spcAft>
                      </a:pPr>
                      <a:r>
                        <a:rPr lang="ar-SY" sz="1600" b="1" dirty="0">
                          <a:effectLst/>
                          <a:latin typeface="Calibri"/>
                          <a:ea typeface="Calibri"/>
                          <a:cs typeface="Times New Roman"/>
                        </a:rPr>
                        <a:t>لا يوجد</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98</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98</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98</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98</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bl>
          </a:graphicData>
        </a:graphic>
      </p:graphicFrame>
    </p:spTree>
    <p:extLst>
      <p:ext uri="{BB962C8B-B14F-4D97-AF65-F5344CB8AC3E}">
        <p14:creationId xmlns:p14="http://schemas.microsoft.com/office/powerpoint/2010/main" val="266356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424936" cy="576064"/>
          </a:xfrm>
        </p:spPr>
        <p:txBody>
          <a:bodyPr>
            <a:noAutofit/>
          </a:bodyPr>
          <a:lstStyle/>
          <a:p>
            <a:r>
              <a:rPr lang="ar-SY" sz="2400" b="1" dirty="0">
                <a:solidFill>
                  <a:schemeClr val="accent4">
                    <a:lumMod val="75000"/>
                  </a:schemeClr>
                </a:solidFill>
              </a:rPr>
              <a:t>توزع الأمهات الصغيرات والكبيرات حسب وجود مضاعفات أخرى لديهن أثناء الحمل </a:t>
            </a:r>
          </a:p>
        </p:txBody>
      </p:sp>
      <p:graphicFrame>
        <p:nvGraphicFramePr>
          <p:cNvPr id="4" name="جدول 3"/>
          <p:cNvGraphicFramePr>
            <a:graphicFrameLocks noGrp="1"/>
          </p:cNvGraphicFramePr>
          <p:nvPr>
            <p:extLst>
              <p:ext uri="{D42A27DB-BD31-4B8C-83A1-F6EECF244321}">
                <p14:modId xmlns:p14="http://schemas.microsoft.com/office/powerpoint/2010/main" val="4253834247"/>
              </p:ext>
            </p:extLst>
          </p:nvPr>
        </p:nvGraphicFramePr>
        <p:xfrm>
          <a:off x="107504" y="847403"/>
          <a:ext cx="8856983" cy="5824155"/>
        </p:xfrm>
        <a:graphic>
          <a:graphicData uri="http://schemas.openxmlformats.org/drawingml/2006/table">
            <a:tbl>
              <a:tblPr rtl="1" firstRow="1" firstCol="1" bandRow="1"/>
              <a:tblGrid>
                <a:gridCol w="1833227"/>
                <a:gridCol w="3243019"/>
                <a:gridCol w="738896"/>
                <a:gridCol w="738896"/>
                <a:gridCol w="738896"/>
                <a:gridCol w="738896"/>
                <a:gridCol w="825153"/>
              </a:tblGrid>
              <a:tr h="494153">
                <a:tc rowSpan="2" gridSpan="2">
                  <a:txBody>
                    <a:bodyPr/>
                    <a:lstStyle/>
                    <a:p>
                      <a:pPr algn="ctr" rtl="1">
                        <a:lnSpc>
                          <a:spcPct val="107000"/>
                        </a:lnSpc>
                        <a:spcAft>
                          <a:spcPts val="0"/>
                        </a:spcAft>
                      </a:pPr>
                      <a:r>
                        <a:rPr lang="ar-SY" sz="1600" b="1" dirty="0">
                          <a:effectLst/>
                          <a:latin typeface="Calibri"/>
                          <a:ea typeface="Calibri"/>
                          <a:cs typeface="Times New Roman"/>
                        </a:rPr>
                        <a:t>	البيانات</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rowSpan="2" hMerge="1">
                  <a:txBody>
                    <a:bodyPr/>
                    <a:lstStyle/>
                    <a:p>
                      <a:pPr rtl="1"/>
                      <a:endParaRPr lang="ar-SY"/>
                    </a:p>
                  </a:txBody>
                  <a:tcPr/>
                </a:tc>
                <a:tc gridSpan="2">
                  <a:txBody>
                    <a:bodyPr/>
                    <a:lstStyle/>
                    <a:p>
                      <a:pPr algn="ctr" rtl="1">
                        <a:lnSpc>
                          <a:spcPct val="107000"/>
                        </a:lnSpc>
                        <a:spcAft>
                          <a:spcPts val="0"/>
                        </a:spcAft>
                      </a:pPr>
                      <a:r>
                        <a:rPr lang="ar-SY" sz="1600" b="1">
                          <a:effectLst/>
                          <a:latin typeface="Calibri"/>
                          <a:ea typeface="Calibri"/>
                          <a:cs typeface="Times New Roman"/>
                        </a:rPr>
                        <a:t>أمهات صغيرات</a:t>
                      </a:r>
                      <a:endParaRPr lang="en-US" sz="1600" b="1">
                        <a:effectLst/>
                        <a:latin typeface="Calibri"/>
                        <a:ea typeface="Calibri"/>
                        <a:cs typeface="Arial"/>
                      </a:endParaRPr>
                    </a:p>
                    <a:p>
                      <a:pPr algn="ctr" rtl="1">
                        <a:lnSpc>
                          <a:spcPct val="107000"/>
                        </a:lnSpc>
                        <a:spcAft>
                          <a:spcPts val="0"/>
                        </a:spcAft>
                      </a:pPr>
                      <a:r>
                        <a:rPr lang="en-US" sz="1600" b="1">
                          <a:effectLst/>
                          <a:latin typeface="Times New Roman"/>
                          <a:ea typeface="Calibri"/>
                          <a:cs typeface="Arial"/>
                        </a:rPr>
                        <a:t>N</a:t>
                      </a:r>
                      <a:r>
                        <a:rPr lang="en-US" sz="1600" b="1" baseline="-25000">
                          <a:effectLst/>
                          <a:latin typeface="Times New Roman"/>
                          <a:ea typeface="Calibri"/>
                          <a:cs typeface="Arial"/>
                        </a:rPr>
                        <a:t>1</a:t>
                      </a:r>
                      <a:r>
                        <a:rPr lang="en-US" sz="1600" b="1">
                          <a:effectLst/>
                          <a:latin typeface="Times New Roman"/>
                          <a:ea typeface="Calibri"/>
                          <a:cs typeface="Arial"/>
                        </a:rPr>
                        <a:t>= 100</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rtl="1"/>
                      <a:endParaRPr lang="ar-SY"/>
                    </a:p>
                  </a:txBody>
                  <a:tcPr/>
                </a:tc>
                <a:tc gridSpan="2">
                  <a:txBody>
                    <a:bodyPr/>
                    <a:lstStyle/>
                    <a:p>
                      <a:pPr algn="ctr" rtl="1">
                        <a:lnSpc>
                          <a:spcPct val="107000"/>
                        </a:lnSpc>
                        <a:spcAft>
                          <a:spcPts val="0"/>
                        </a:spcAft>
                      </a:pPr>
                      <a:r>
                        <a:rPr lang="ar-SY" sz="1600" b="1" dirty="0">
                          <a:effectLst/>
                          <a:latin typeface="Calibri"/>
                          <a:ea typeface="Calibri"/>
                          <a:cs typeface="Times New Roman"/>
                        </a:rPr>
                        <a:t>أمهات كبيرات</a:t>
                      </a:r>
                      <a:endParaRPr lang="en-US" sz="1600" b="1" dirty="0">
                        <a:effectLst/>
                        <a:latin typeface="Calibri"/>
                        <a:ea typeface="Calibri"/>
                        <a:cs typeface="Arial"/>
                      </a:endParaRPr>
                    </a:p>
                    <a:p>
                      <a:pPr algn="ctr" rtl="1">
                        <a:lnSpc>
                          <a:spcPct val="107000"/>
                        </a:lnSpc>
                        <a:spcAft>
                          <a:spcPts val="0"/>
                        </a:spcAft>
                      </a:pPr>
                      <a:r>
                        <a:rPr lang="en-US" sz="1600" b="1" dirty="0">
                          <a:effectLst/>
                          <a:latin typeface="Times New Roman"/>
                          <a:ea typeface="Calibri"/>
                          <a:cs typeface="Arial"/>
                        </a:rPr>
                        <a:t>N</a:t>
                      </a:r>
                      <a:r>
                        <a:rPr lang="en-US" sz="1600" b="1" baseline="-25000" dirty="0">
                          <a:effectLst/>
                          <a:latin typeface="Times New Roman"/>
                          <a:ea typeface="Calibri"/>
                          <a:cs typeface="Arial"/>
                        </a:rPr>
                        <a:t>2</a:t>
                      </a:r>
                      <a:r>
                        <a:rPr lang="en-US" sz="1600" b="1" dirty="0">
                          <a:effectLst/>
                          <a:latin typeface="Times New Roman"/>
                          <a:ea typeface="Calibri"/>
                          <a:cs typeface="Arial"/>
                        </a:rPr>
                        <a:t>= 100</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rtl="1"/>
                      <a:endParaRPr lang="ar-SY"/>
                    </a:p>
                  </a:txBody>
                  <a:tcPr/>
                </a:tc>
                <a:tc rowSpan="2">
                  <a:txBody>
                    <a:bodyPr/>
                    <a:lstStyle/>
                    <a:p>
                      <a:pPr algn="ctr" rtl="1">
                        <a:lnSpc>
                          <a:spcPct val="107000"/>
                        </a:lnSpc>
                        <a:spcAft>
                          <a:spcPts val="0"/>
                        </a:spcAft>
                      </a:pPr>
                      <a:r>
                        <a:rPr lang="en-US" sz="1600" b="1" dirty="0">
                          <a:effectLst/>
                          <a:latin typeface="Times New Roman"/>
                          <a:ea typeface="Calibri"/>
                          <a:cs typeface="Arial"/>
                        </a:rPr>
                        <a:t>P Value</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40818">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en-US" sz="1600" b="1" dirty="0">
                          <a:effectLst/>
                          <a:latin typeface="Times New Roman"/>
                          <a:ea typeface="Calibri"/>
                          <a:cs typeface="Arial"/>
                        </a:rPr>
                        <a:t>N</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Y" sz="1600" b="1" dirty="0">
                          <a:effectLst/>
                          <a:latin typeface="Calibri"/>
                          <a:ea typeface="Calibri"/>
                          <a:cs typeface="Times New Roman"/>
                        </a:rPr>
                        <a:t>%</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1600" b="1" dirty="0">
                          <a:effectLst/>
                          <a:latin typeface="Times New Roman"/>
                          <a:ea typeface="Calibri"/>
                          <a:cs typeface="Arial"/>
                        </a:rPr>
                        <a:t>N</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07000"/>
                        </a:lnSpc>
                        <a:spcAft>
                          <a:spcPts val="0"/>
                        </a:spcAft>
                      </a:pPr>
                      <a:r>
                        <a:rPr lang="ar-SY" sz="1600" b="1" dirty="0">
                          <a:effectLst/>
                          <a:latin typeface="Calibri"/>
                          <a:ea typeface="Calibri"/>
                          <a:cs typeface="Times New Roman"/>
                        </a:rPr>
                        <a:t>%</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pPr rtl="1"/>
                      <a:endParaRPr lang="ar-SY"/>
                    </a:p>
                  </a:txBody>
                  <a:tcPr/>
                </a:tc>
              </a:tr>
              <a:tr h="348364">
                <a:tc rowSpan="16">
                  <a:txBody>
                    <a:bodyPr/>
                    <a:lstStyle/>
                    <a:p>
                      <a:pPr algn="ctr" rtl="1">
                        <a:lnSpc>
                          <a:spcPct val="107000"/>
                        </a:lnSpc>
                        <a:spcAft>
                          <a:spcPts val="0"/>
                        </a:spcAft>
                      </a:pPr>
                      <a:r>
                        <a:rPr lang="ar-SY" sz="1800" b="1" dirty="0">
                          <a:effectLst/>
                          <a:latin typeface="Calibri"/>
                          <a:ea typeface="Calibri"/>
                          <a:cs typeface="Times New Roman"/>
                        </a:rPr>
                        <a:t>مضاعفات أخرى#</a:t>
                      </a:r>
                      <a:endParaRPr lang="en-US" sz="18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1- انتفاخ </a:t>
                      </a:r>
                      <a:r>
                        <a:rPr lang="ar-SY" sz="1600" b="1" dirty="0">
                          <a:effectLst/>
                          <a:latin typeface="Times New Roman"/>
                          <a:ea typeface="Calibri"/>
                          <a:cs typeface="Times New Roman"/>
                        </a:rPr>
                        <a:t>أو تورم مفاجئ في اليدين</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4</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4</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7</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7</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6">
                  <a:txBody>
                    <a:bodyPr/>
                    <a:lstStyle/>
                    <a:p>
                      <a:pPr algn="ctr" rtl="0">
                        <a:lnSpc>
                          <a:spcPct val="107000"/>
                        </a:lnSpc>
                        <a:spcAft>
                          <a:spcPts val="0"/>
                        </a:spcAft>
                      </a:pPr>
                      <a:r>
                        <a:rPr lang="en-US" sz="1600" b="1" dirty="0">
                          <a:effectLst/>
                          <a:latin typeface="Times New Roman"/>
                          <a:ea typeface="Calibri"/>
                          <a:cs typeface="Arial"/>
                        </a:rPr>
                        <a:t>0.010*</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48364">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2- انتفاخ </a:t>
                      </a:r>
                      <a:r>
                        <a:rPr lang="ar-SY" sz="1600" b="1" dirty="0">
                          <a:effectLst/>
                          <a:latin typeface="Times New Roman"/>
                          <a:ea typeface="Calibri"/>
                          <a:cs typeface="Times New Roman"/>
                        </a:rPr>
                        <a:t>أو تورم مفاجئ في القدمين</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0</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0</a:t>
                      </a:r>
                      <a:endParaRPr lang="en-US" sz="1600" b="1">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2</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2</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48364">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3- انتفاخ </a:t>
                      </a:r>
                      <a:r>
                        <a:rPr lang="ar-SY" sz="1600" b="1" dirty="0">
                          <a:effectLst/>
                          <a:latin typeface="Times New Roman"/>
                          <a:ea typeface="Calibri"/>
                          <a:cs typeface="Times New Roman"/>
                        </a:rPr>
                        <a:t>أو تورم مفاجئ في الوجه</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5</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5</a:t>
                      </a:r>
                      <a:endParaRPr lang="en-US" sz="1600" b="1">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7</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7</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48364">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4- </a:t>
                      </a:r>
                      <a:r>
                        <a:rPr lang="ar-SY" sz="1600" b="1" dirty="0" err="1" smtClean="0">
                          <a:effectLst/>
                          <a:latin typeface="Times New Roman"/>
                          <a:ea typeface="Calibri"/>
                          <a:cs typeface="Times New Roman"/>
                        </a:rPr>
                        <a:t>الإقياءات</a:t>
                      </a:r>
                      <a:r>
                        <a:rPr lang="ar-SY" sz="1600" b="1" dirty="0" smtClean="0">
                          <a:effectLst/>
                          <a:latin typeface="Times New Roman"/>
                          <a:ea typeface="Calibri"/>
                          <a:cs typeface="Times New Roman"/>
                        </a:rPr>
                        <a:t> </a:t>
                      </a:r>
                      <a:r>
                        <a:rPr lang="ar-SY" sz="1600" b="1" dirty="0" err="1">
                          <a:effectLst/>
                          <a:latin typeface="Times New Roman"/>
                          <a:ea typeface="Calibri"/>
                          <a:cs typeface="Times New Roman"/>
                        </a:rPr>
                        <a:t>الحملية</a:t>
                      </a:r>
                      <a:r>
                        <a:rPr lang="ar-SY" sz="1600" b="1" dirty="0">
                          <a:effectLst/>
                          <a:latin typeface="Times New Roman"/>
                          <a:ea typeface="Calibri"/>
                          <a:cs typeface="Times New Roman"/>
                        </a:rPr>
                        <a:t> </a:t>
                      </a:r>
                      <a:r>
                        <a:rPr lang="ar-SY" sz="1600" b="1" dirty="0" err="1">
                          <a:effectLst/>
                          <a:latin typeface="Times New Roman"/>
                          <a:ea typeface="Calibri"/>
                          <a:cs typeface="Times New Roman"/>
                        </a:rPr>
                        <a:t>المعندة</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3</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3</a:t>
                      </a:r>
                      <a:endParaRPr lang="en-US" sz="1600" b="1">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2</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72302">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5- الصداع </a:t>
                      </a:r>
                      <a:r>
                        <a:rPr lang="ar-SY" sz="1600" b="1" dirty="0">
                          <a:effectLst/>
                          <a:latin typeface="Times New Roman"/>
                          <a:ea typeface="Calibri"/>
                          <a:cs typeface="Times New Roman"/>
                        </a:rPr>
                        <a:t>مستمر</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4</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4</a:t>
                      </a:r>
                      <a:endParaRPr lang="en-US" sz="1600" b="1">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9</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72302">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6- الحمى</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4</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4</a:t>
                      </a:r>
                      <a:endParaRPr lang="en-US" sz="1600" b="1">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2</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72302">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7- فقر </a:t>
                      </a:r>
                      <a:r>
                        <a:rPr lang="ar-SY" sz="1600" b="1" dirty="0">
                          <a:effectLst/>
                          <a:latin typeface="Times New Roman"/>
                          <a:ea typeface="Calibri"/>
                          <a:cs typeface="Times New Roman"/>
                        </a:rPr>
                        <a:t>الدم </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38</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Arial"/>
                        </a:rPr>
                        <a:t>38</a:t>
                      </a:r>
                      <a:endParaRPr lang="en-US" sz="1600" b="1" dirty="0">
                        <a:solidFill>
                          <a:srgbClr val="FF0000"/>
                        </a:solidFill>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20</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20</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72302">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8- الداء </a:t>
                      </a:r>
                      <a:r>
                        <a:rPr lang="ar-SY" sz="1600" b="1" dirty="0">
                          <a:effectLst/>
                          <a:latin typeface="Times New Roman"/>
                          <a:ea typeface="Calibri"/>
                          <a:cs typeface="Times New Roman"/>
                        </a:rPr>
                        <a:t>السكري الحملي</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0</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0</a:t>
                      </a:r>
                      <a:endParaRPr lang="en-US" sz="1600" b="1">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48364">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9- ارتفاع </a:t>
                      </a:r>
                      <a:r>
                        <a:rPr lang="ar-SY" sz="1600" b="1" dirty="0">
                          <a:effectLst/>
                          <a:latin typeface="Times New Roman"/>
                          <a:ea typeface="Calibri"/>
                          <a:cs typeface="Times New Roman"/>
                        </a:rPr>
                        <a:t>ضغط الدم الحملي</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a:t>
                      </a:r>
                      <a:endParaRPr lang="en-US" sz="1600" b="1">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chemeClr val="tx1"/>
                          </a:solidFill>
                          <a:effectLst/>
                          <a:latin typeface="Times New Roman"/>
                          <a:ea typeface="Calibri"/>
                          <a:cs typeface="Arial"/>
                        </a:rPr>
                        <a:t>5</a:t>
                      </a:r>
                      <a:endParaRPr lang="en-US" sz="1600" b="1" dirty="0">
                        <a:solidFill>
                          <a:schemeClr val="tx1"/>
                        </a:solidFill>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5</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48364">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10- الانسمام </a:t>
                      </a:r>
                      <a:r>
                        <a:rPr lang="ar-SY" sz="1600" b="1" dirty="0">
                          <a:effectLst/>
                          <a:latin typeface="Times New Roman"/>
                          <a:ea typeface="Calibri"/>
                          <a:cs typeface="Times New Roman"/>
                        </a:rPr>
                        <a:t>الحملي ما قبل الارتعاج</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2</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a:t>
                      </a:r>
                      <a:endParaRPr lang="en-US" sz="1600" b="1">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5</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5</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72302">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11- الانسمام </a:t>
                      </a:r>
                      <a:r>
                        <a:rPr lang="ar-SY" sz="1600" b="1" dirty="0">
                          <a:effectLst/>
                          <a:latin typeface="Times New Roman"/>
                          <a:ea typeface="Calibri"/>
                          <a:cs typeface="Times New Roman"/>
                        </a:rPr>
                        <a:t>الحملي ارتعاج</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a:t>
                      </a:r>
                      <a:endParaRPr lang="en-US" sz="1600" b="1">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0</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0</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48364">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12- الجنين </a:t>
                      </a:r>
                      <a:r>
                        <a:rPr lang="ar-SY" sz="1600" b="1" dirty="0">
                          <a:effectLst/>
                          <a:latin typeface="Times New Roman"/>
                          <a:ea typeface="Calibri"/>
                          <a:cs typeface="Times New Roman"/>
                        </a:rPr>
                        <a:t>الصغير بالنسبة لعمر الحمل</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a:t>
                      </a:r>
                      <a:endParaRPr lang="en-US" sz="1600" b="1">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0</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0</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48364">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13- مخاض </a:t>
                      </a:r>
                      <a:r>
                        <a:rPr lang="ar-SY" sz="1600" b="1" dirty="0">
                          <a:effectLst/>
                          <a:latin typeface="Times New Roman"/>
                          <a:ea typeface="Calibri"/>
                          <a:cs typeface="Times New Roman"/>
                        </a:rPr>
                        <a:t>مبكر انتهى بولادة مبكرة</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10</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Arial"/>
                        </a:rPr>
                        <a:t>10</a:t>
                      </a:r>
                      <a:endParaRPr lang="en-US" sz="1600" b="1" dirty="0">
                        <a:solidFill>
                          <a:srgbClr val="FF0000"/>
                        </a:solidFill>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4</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4</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72302">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14- المخاض </a:t>
                      </a:r>
                      <a:r>
                        <a:rPr lang="ar-SY" sz="1600" b="1" dirty="0">
                          <a:effectLst/>
                          <a:latin typeface="Times New Roman"/>
                          <a:ea typeface="Calibri"/>
                          <a:cs typeface="Times New Roman"/>
                        </a:rPr>
                        <a:t>المديد</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a:t>
                      </a:r>
                      <a:endParaRPr lang="en-US" sz="1600" b="1">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chemeClr val="tx1"/>
                          </a:solidFill>
                          <a:effectLst/>
                          <a:latin typeface="Times New Roman"/>
                          <a:ea typeface="Calibri"/>
                          <a:cs typeface="Arial"/>
                        </a:rPr>
                        <a:t>5</a:t>
                      </a:r>
                      <a:endParaRPr lang="en-US" sz="1600" b="1" dirty="0">
                        <a:solidFill>
                          <a:schemeClr val="tx1"/>
                        </a:solidFill>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5</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48364">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15- عدم </a:t>
                      </a:r>
                      <a:r>
                        <a:rPr lang="ar-SY" sz="1600" b="1" dirty="0">
                          <a:effectLst/>
                          <a:latin typeface="Times New Roman"/>
                          <a:ea typeface="Calibri"/>
                          <a:cs typeface="Times New Roman"/>
                        </a:rPr>
                        <a:t>التناسب الحوضي الجنيني</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4</a:t>
                      </a:r>
                      <a:endParaRPr lang="en-US" sz="1600" b="1">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Arial"/>
                        </a:rPr>
                        <a:t>4</a:t>
                      </a:r>
                      <a:endParaRPr lang="en-US" sz="1600" b="1" dirty="0">
                        <a:solidFill>
                          <a:srgbClr val="FF0000"/>
                        </a:solidFill>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2</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2</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272302">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16- لا </a:t>
                      </a:r>
                      <a:r>
                        <a:rPr lang="ar-SY" sz="1600" b="1" dirty="0">
                          <a:effectLst/>
                          <a:latin typeface="Times New Roman"/>
                          <a:ea typeface="Calibri"/>
                          <a:cs typeface="Times New Roman"/>
                        </a:rPr>
                        <a:t>يوجد</a:t>
                      </a:r>
                      <a:endParaRPr lang="en-US" sz="1600" b="1" dirty="0">
                        <a:effectLst/>
                        <a:latin typeface="Times New Roman"/>
                        <a:cs typeface="Simplified Arabic"/>
                      </a:endParaRPr>
                    </a:p>
                  </a:txBody>
                  <a:tcPr marL="43741" marR="43741"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41</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41</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61</a:t>
                      </a:r>
                      <a:endParaRPr lang="en-US" sz="1600" b="1" dirty="0">
                        <a:effectLst/>
                        <a:latin typeface="Calibri"/>
                        <a:ea typeface="Calibri"/>
                        <a:cs typeface="Arial"/>
                      </a:endParaRPr>
                    </a:p>
                  </a:txBody>
                  <a:tcPr marL="43741" marR="4374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61</a:t>
                      </a:r>
                      <a:endParaRPr lang="en-US" sz="1600" b="1" dirty="0">
                        <a:effectLst/>
                        <a:latin typeface="Calibri"/>
                        <a:ea typeface="Calibri"/>
                        <a:cs typeface="Arial"/>
                      </a:endParaRPr>
                    </a:p>
                  </a:txBody>
                  <a:tcPr marL="43741" marR="4374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bl>
          </a:graphicData>
        </a:graphic>
      </p:graphicFrame>
      <p:sp>
        <p:nvSpPr>
          <p:cNvPr id="5" name="شكل بيضاوي 4"/>
          <p:cNvSpPr/>
          <p:nvPr/>
        </p:nvSpPr>
        <p:spPr>
          <a:xfrm>
            <a:off x="2548088" y="3573016"/>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8" name="شكل بيضاوي 7"/>
          <p:cNvSpPr/>
          <p:nvPr/>
        </p:nvSpPr>
        <p:spPr>
          <a:xfrm>
            <a:off x="2548088" y="5433077"/>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9" name="شكل بيضاوي 8"/>
          <p:cNvSpPr/>
          <p:nvPr/>
        </p:nvSpPr>
        <p:spPr>
          <a:xfrm>
            <a:off x="2548088" y="6072305"/>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7" name="نجمة ذات 4 نقاط 6"/>
          <p:cNvSpPr/>
          <p:nvPr/>
        </p:nvSpPr>
        <p:spPr>
          <a:xfrm>
            <a:off x="395536" y="4365104"/>
            <a:ext cx="288032"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301049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9"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332656"/>
            <a:ext cx="8229600" cy="922114"/>
          </a:xfrm>
        </p:spPr>
        <p:txBody>
          <a:bodyPr>
            <a:normAutofit/>
          </a:bodyPr>
          <a:lstStyle/>
          <a:p>
            <a:r>
              <a:rPr lang="ar-SY" sz="2400" b="1" dirty="0" smtClean="0">
                <a:solidFill>
                  <a:schemeClr val="accent4">
                    <a:lumMod val="75000"/>
                  </a:schemeClr>
                </a:solidFill>
              </a:rPr>
              <a:t/>
            </a:r>
            <a:br>
              <a:rPr lang="ar-SY" sz="2400" b="1" dirty="0" smtClean="0">
                <a:solidFill>
                  <a:schemeClr val="accent4">
                    <a:lumMod val="75000"/>
                  </a:schemeClr>
                </a:solidFill>
              </a:rPr>
            </a:br>
            <a:r>
              <a:rPr lang="ar-SY" sz="2400" b="1" dirty="0" smtClean="0">
                <a:solidFill>
                  <a:schemeClr val="accent4">
                    <a:lumMod val="75000"/>
                  </a:schemeClr>
                </a:solidFill>
              </a:rPr>
              <a:t>توزع </a:t>
            </a:r>
            <a:r>
              <a:rPr lang="ar-SY" sz="2400" b="1" dirty="0">
                <a:solidFill>
                  <a:schemeClr val="accent4">
                    <a:lumMod val="75000"/>
                  </a:schemeClr>
                </a:solidFill>
              </a:rPr>
              <a:t>الأمهات الصغيرات والكبيرات حسب وجود مضاعفات لديهن أثناء الولادة </a:t>
            </a:r>
          </a:p>
        </p:txBody>
      </p:sp>
      <p:graphicFrame>
        <p:nvGraphicFramePr>
          <p:cNvPr id="4" name="جدول 3"/>
          <p:cNvGraphicFramePr>
            <a:graphicFrameLocks noGrp="1"/>
          </p:cNvGraphicFramePr>
          <p:nvPr>
            <p:extLst>
              <p:ext uri="{D42A27DB-BD31-4B8C-83A1-F6EECF244321}">
                <p14:modId xmlns:p14="http://schemas.microsoft.com/office/powerpoint/2010/main" val="3344730460"/>
              </p:ext>
            </p:extLst>
          </p:nvPr>
        </p:nvGraphicFramePr>
        <p:xfrm>
          <a:off x="467544" y="1844824"/>
          <a:ext cx="8208913" cy="3741091"/>
        </p:xfrm>
        <a:graphic>
          <a:graphicData uri="http://schemas.openxmlformats.org/drawingml/2006/table">
            <a:tbl>
              <a:tblPr rtl="1" firstRow="1" firstCol="1" bandRow="1"/>
              <a:tblGrid>
                <a:gridCol w="2194314"/>
                <a:gridCol w="1888832"/>
                <a:gridCol w="806327"/>
                <a:gridCol w="806327"/>
                <a:gridCol w="806327"/>
                <a:gridCol w="806327"/>
                <a:gridCol w="900459"/>
              </a:tblGrid>
              <a:tr h="936104">
                <a:tc rowSpan="2" gridSpan="2">
                  <a:txBody>
                    <a:bodyPr/>
                    <a:lstStyle/>
                    <a:p>
                      <a:pPr algn="ctr" rtl="1">
                        <a:lnSpc>
                          <a:spcPct val="107000"/>
                        </a:lnSpc>
                        <a:spcAft>
                          <a:spcPts val="0"/>
                        </a:spcAft>
                      </a:pPr>
                      <a:r>
                        <a:rPr lang="ar-SY" sz="2000" b="1" dirty="0" smtClean="0">
                          <a:effectLst/>
                          <a:latin typeface="Calibri"/>
                          <a:ea typeface="Calibri"/>
                          <a:cs typeface="Times New Roman"/>
                        </a:rPr>
                        <a:t>البيانات</a:t>
                      </a:r>
                      <a:endParaRPr lang="en-US" sz="20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rowSpan="2" hMerge="1">
                  <a:txBody>
                    <a:bodyPr/>
                    <a:lstStyle/>
                    <a:p>
                      <a:pPr rtl="1"/>
                      <a:endParaRPr lang="ar-SY"/>
                    </a:p>
                  </a:txBody>
                  <a:tcPr/>
                </a:tc>
                <a:tc gridSpan="2">
                  <a:txBody>
                    <a:bodyPr/>
                    <a:lstStyle/>
                    <a:p>
                      <a:pPr algn="ctr" rtl="1">
                        <a:lnSpc>
                          <a:spcPct val="107000"/>
                        </a:lnSpc>
                        <a:spcAft>
                          <a:spcPts val="0"/>
                        </a:spcAft>
                      </a:pPr>
                      <a:r>
                        <a:rPr lang="ar-SY" sz="2000" b="1" dirty="0">
                          <a:effectLst/>
                          <a:latin typeface="Calibri"/>
                          <a:ea typeface="Calibri"/>
                          <a:cs typeface="Times New Roman"/>
                        </a:rPr>
                        <a:t>أمهات صغيرات</a:t>
                      </a:r>
                      <a:endParaRPr lang="en-US" sz="2000" dirty="0">
                        <a:effectLst/>
                        <a:latin typeface="Calibri"/>
                        <a:ea typeface="Calibri"/>
                        <a:cs typeface="Arial"/>
                      </a:endParaRPr>
                    </a:p>
                    <a:p>
                      <a:pPr algn="ctr" rtl="1">
                        <a:lnSpc>
                          <a:spcPct val="107000"/>
                        </a:lnSpc>
                        <a:spcAft>
                          <a:spcPts val="0"/>
                        </a:spcAft>
                      </a:pPr>
                      <a:r>
                        <a:rPr lang="en-US" sz="2000" b="1" dirty="0">
                          <a:effectLst/>
                          <a:latin typeface="Times New Roman"/>
                          <a:ea typeface="Calibri"/>
                          <a:cs typeface="Arial"/>
                        </a:rPr>
                        <a:t>N</a:t>
                      </a:r>
                      <a:r>
                        <a:rPr lang="en-US" sz="2000" b="1" baseline="-25000" dirty="0">
                          <a:effectLst/>
                          <a:latin typeface="Times New Roman"/>
                          <a:ea typeface="Calibri"/>
                          <a:cs typeface="Arial"/>
                        </a:rPr>
                        <a:t>1</a:t>
                      </a:r>
                      <a:r>
                        <a:rPr lang="en-US" sz="2000" b="1" dirty="0">
                          <a:effectLst/>
                          <a:latin typeface="Times New Roman"/>
                          <a:ea typeface="Calibri"/>
                          <a:cs typeface="Arial"/>
                        </a:rPr>
                        <a:t>= 100</a:t>
                      </a:r>
                      <a:endParaRPr lang="en-US" sz="20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rtl="1"/>
                      <a:endParaRPr lang="ar-SY"/>
                    </a:p>
                  </a:txBody>
                  <a:tcPr/>
                </a:tc>
                <a:tc gridSpan="2">
                  <a:txBody>
                    <a:bodyPr/>
                    <a:lstStyle/>
                    <a:p>
                      <a:pPr algn="ctr" rtl="1">
                        <a:lnSpc>
                          <a:spcPct val="107000"/>
                        </a:lnSpc>
                        <a:spcAft>
                          <a:spcPts val="0"/>
                        </a:spcAft>
                      </a:pPr>
                      <a:r>
                        <a:rPr lang="ar-SY" sz="2000" b="1" dirty="0">
                          <a:effectLst/>
                          <a:latin typeface="Calibri"/>
                          <a:ea typeface="Calibri"/>
                          <a:cs typeface="Times New Roman"/>
                        </a:rPr>
                        <a:t>أمهات كبيرات</a:t>
                      </a:r>
                      <a:endParaRPr lang="en-US" sz="2000" dirty="0">
                        <a:effectLst/>
                        <a:latin typeface="Calibri"/>
                        <a:ea typeface="Calibri"/>
                        <a:cs typeface="Arial"/>
                      </a:endParaRPr>
                    </a:p>
                    <a:p>
                      <a:pPr algn="ctr" rtl="1">
                        <a:lnSpc>
                          <a:spcPct val="107000"/>
                        </a:lnSpc>
                        <a:spcAft>
                          <a:spcPts val="0"/>
                        </a:spcAft>
                      </a:pPr>
                      <a:r>
                        <a:rPr lang="en-US" sz="2000" b="1" dirty="0">
                          <a:effectLst/>
                          <a:latin typeface="Times New Roman"/>
                          <a:ea typeface="Calibri"/>
                          <a:cs typeface="Arial"/>
                        </a:rPr>
                        <a:t>N</a:t>
                      </a:r>
                      <a:r>
                        <a:rPr lang="en-US" sz="2000" b="1" baseline="-25000" dirty="0">
                          <a:effectLst/>
                          <a:latin typeface="Times New Roman"/>
                          <a:ea typeface="Calibri"/>
                          <a:cs typeface="Arial"/>
                        </a:rPr>
                        <a:t>2</a:t>
                      </a:r>
                      <a:r>
                        <a:rPr lang="en-US" sz="2000" b="1" dirty="0">
                          <a:effectLst/>
                          <a:latin typeface="Times New Roman"/>
                          <a:ea typeface="Calibri"/>
                          <a:cs typeface="Arial"/>
                        </a:rPr>
                        <a:t>= 100</a:t>
                      </a:r>
                      <a:endParaRPr lang="en-US" sz="20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rtl="1"/>
                      <a:endParaRPr lang="ar-SY"/>
                    </a:p>
                  </a:txBody>
                  <a:tcPr/>
                </a:tc>
                <a:tc rowSpan="2">
                  <a:txBody>
                    <a:bodyPr/>
                    <a:lstStyle/>
                    <a:p>
                      <a:pPr algn="ctr" rtl="1">
                        <a:lnSpc>
                          <a:spcPct val="107000"/>
                        </a:lnSpc>
                        <a:spcAft>
                          <a:spcPts val="0"/>
                        </a:spcAft>
                      </a:pPr>
                      <a:r>
                        <a:rPr lang="en-US" sz="2000" b="1" dirty="0">
                          <a:effectLst/>
                          <a:latin typeface="Times New Roman"/>
                          <a:ea typeface="Calibri"/>
                          <a:cs typeface="Arial"/>
                        </a:rPr>
                        <a:t>P Value</a:t>
                      </a:r>
                      <a:endParaRPr lang="en-US" sz="20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498818">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en-US" sz="2000" b="1">
                          <a:effectLst/>
                          <a:latin typeface="Times New Roman"/>
                          <a:ea typeface="Calibri"/>
                          <a:cs typeface="Arial"/>
                        </a:rPr>
                        <a:t>N</a:t>
                      </a:r>
                      <a:endParaRPr lang="en-US" sz="20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Y" sz="2000" b="1" dirty="0">
                          <a:effectLst/>
                          <a:latin typeface="Calibri"/>
                          <a:ea typeface="Calibri"/>
                          <a:cs typeface="Times New Roman"/>
                        </a:rPr>
                        <a:t>%</a:t>
                      </a:r>
                      <a:endParaRPr lang="en-US" sz="20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2000" b="1" dirty="0">
                          <a:effectLst/>
                          <a:latin typeface="Times New Roman"/>
                          <a:ea typeface="Calibri"/>
                          <a:cs typeface="Arial"/>
                        </a:rPr>
                        <a:t>N</a:t>
                      </a:r>
                      <a:endParaRPr lang="en-US" sz="20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07000"/>
                        </a:lnSpc>
                        <a:spcAft>
                          <a:spcPts val="0"/>
                        </a:spcAft>
                      </a:pPr>
                      <a:r>
                        <a:rPr lang="ar-SY" sz="2000" b="1" dirty="0">
                          <a:effectLst/>
                          <a:latin typeface="Calibri"/>
                          <a:ea typeface="Calibri"/>
                          <a:cs typeface="Times New Roman"/>
                        </a:rPr>
                        <a:t>%</a:t>
                      </a:r>
                      <a:endParaRPr lang="en-US" sz="20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pPr rtl="1"/>
                      <a:endParaRPr lang="ar-SY"/>
                    </a:p>
                  </a:txBody>
                  <a:tcPr/>
                </a:tc>
              </a:tr>
              <a:tr h="1177083">
                <a:tc rowSpan="2">
                  <a:txBody>
                    <a:bodyPr/>
                    <a:lstStyle/>
                    <a:p>
                      <a:pPr algn="ctr" rtl="0">
                        <a:lnSpc>
                          <a:spcPct val="107000"/>
                        </a:lnSpc>
                        <a:spcAft>
                          <a:spcPts val="0"/>
                        </a:spcAft>
                      </a:pPr>
                      <a:r>
                        <a:rPr lang="ar-SA" sz="1800" b="1" dirty="0" smtClean="0">
                          <a:effectLst/>
                          <a:latin typeface="Calibri"/>
                          <a:ea typeface="Calibri"/>
                          <a:cs typeface="Times New Roman"/>
                        </a:rPr>
                        <a:t>ماهي المضاعفات التي حدثت أثناء الولادة </a:t>
                      </a:r>
                      <a:r>
                        <a:rPr lang="ar-SY" sz="1800" b="1" dirty="0" smtClean="0">
                          <a:effectLst/>
                          <a:latin typeface="Calibri"/>
                          <a:ea typeface="Calibri"/>
                          <a:cs typeface="Times New Roman"/>
                        </a:rPr>
                        <a:t>؟ </a:t>
                      </a: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42900" lvl="0" indent="-342900" algn="r" rtl="1">
                        <a:spcAft>
                          <a:spcPts val="0"/>
                        </a:spcAft>
                        <a:buFont typeface="+mj-lt"/>
                        <a:buAutoNum type="arabicPeriod"/>
                      </a:pPr>
                      <a:r>
                        <a:rPr lang="ar-SY" sz="1600" b="1" dirty="0">
                          <a:effectLst/>
                          <a:latin typeface="Times New Roman"/>
                          <a:ea typeface="Calibri"/>
                          <a:cs typeface="Times New Roman"/>
                        </a:rPr>
                        <a:t>عسرة الولادة</a:t>
                      </a:r>
                      <a:endParaRPr lang="en-US" sz="1600" b="1" dirty="0">
                        <a:effectLst/>
                        <a:latin typeface="Times New Roman"/>
                        <a:cs typeface="Simplified Arabic"/>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Arial"/>
                        </a:rPr>
                        <a:t>6</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solidFill>
                            <a:schemeClr val="tx1"/>
                          </a:solidFill>
                          <a:effectLst/>
                          <a:latin typeface="Times New Roman"/>
                          <a:ea typeface="Calibri"/>
                          <a:cs typeface="Arial"/>
                        </a:rPr>
                        <a:t>6</a:t>
                      </a:r>
                      <a:endParaRPr lang="en-US" sz="1600" b="1" dirty="0">
                        <a:solidFill>
                          <a:schemeClr val="tx1"/>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Arial"/>
                        </a:rPr>
                        <a:t>7</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solidFill>
                            <a:srgbClr val="FF0000"/>
                          </a:solidFill>
                          <a:effectLst/>
                          <a:latin typeface="Times New Roman"/>
                          <a:ea typeface="Calibri"/>
                          <a:cs typeface="Arial"/>
                        </a:rPr>
                        <a:t>7</a:t>
                      </a:r>
                      <a:endParaRPr lang="en-US" sz="16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dirty="0">
                          <a:effectLst/>
                          <a:latin typeface="Times New Roman"/>
                          <a:ea typeface="Calibri"/>
                          <a:cs typeface="Arial"/>
                        </a:rPr>
                        <a:t>0.270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129086">
                <a:tc vMerge="1">
                  <a:txBody>
                    <a:bodyPr/>
                    <a:lstStyle/>
                    <a:p>
                      <a:pPr rtl="1"/>
                      <a:endParaRPr lang="ar-SY"/>
                    </a:p>
                  </a:txBody>
                  <a:tcPr/>
                </a:tc>
                <a:tc>
                  <a:txBody>
                    <a:bodyPr/>
                    <a:lstStyle/>
                    <a:p>
                      <a:pPr marL="0" lvl="0" indent="0" algn="r" rtl="1">
                        <a:spcAft>
                          <a:spcPts val="0"/>
                        </a:spcAft>
                        <a:buFont typeface="+mj-lt"/>
                        <a:buNone/>
                      </a:pPr>
                      <a:r>
                        <a:rPr lang="ar-SY" sz="1600" b="1" dirty="0" smtClean="0">
                          <a:effectLst/>
                          <a:latin typeface="Times New Roman"/>
                          <a:ea typeface="Calibri"/>
                          <a:cs typeface="Times New Roman"/>
                        </a:rPr>
                        <a:t>2.   لا </a:t>
                      </a:r>
                      <a:r>
                        <a:rPr lang="ar-SY" sz="1600" b="1" dirty="0">
                          <a:effectLst/>
                          <a:latin typeface="Times New Roman"/>
                          <a:ea typeface="Calibri"/>
                          <a:cs typeface="Times New Roman"/>
                        </a:rPr>
                        <a:t>يوجد</a:t>
                      </a:r>
                      <a:endParaRPr lang="en-US" sz="1600" b="1" dirty="0">
                        <a:effectLst/>
                        <a:latin typeface="Times New Roman"/>
                        <a:cs typeface="Simplified Arabic"/>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Arial"/>
                        </a:rPr>
                        <a:t>94</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Arial"/>
                        </a:rPr>
                        <a:t>94</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Arial"/>
                        </a:rPr>
                        <a:t>93</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Arial"/>
                        </a:rPr>
                        <a:t>93</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bl>
          </a:graphicData>
        </a:graphic>
      </p:graphicFrame>
      <p:sp>
        <p:nvSpPr>
          <p:cNvPr id="5" name="شكل بيضاوي 4"/>
          <p:cNvSpPr/>
          <p:nvPr/>
        </p:nvSpPr>
        <p:spPr>
          <a:xfrm>
            <a:off x="1547664" y="3645024"/>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311633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819267" y="692696"/>
            <a:ext cx="7632848" cy="2592288"/>
          </a:xfrm>
          <a:prstGeom prst="roundRect">
            <a:avLst/>
          </a:prstGeom>
          <a:solidFill>
            <a:schemeClr val="accent4">
              <a:lumMod val="75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ar-SY" sz="3200" b="1" dirty="0">
              <a:solidFill>
                <a:prstClr val="black"/>
              </a:solidFill>
              <a:latin typeface="Arabic Typesetting" pitchFamily="66" charset="-78"/>
              <a:cs typeface="Arabic Typesetting" pitchFamily="66" charset="-78"/>
            </a:endParaRPr>
          </a:p>
          <a:p>
            <a:pPr lvl="0"/>
            <a:endParaRPr lang="ar-SY" sz="3200" b="1" dirty="0">
              <a:solidFill>
                <a:prstClr val="black"/>
              </a:solidFill>
              <a:latin typeface="Arabic Typesetting" pitchFamily="66" charset="-78"/>
              <a:cs typeface="Arabic Typesetting" pitchFamily="66" charset="-78"/>
            </a:endParaRPr>
          </a:p>
          <a:p>
            <a:pPr lvl="0"/>
            <a:endParaRPr lang="ar-SY" sz="3200" b="1" dirty="0">
              <a:solidFill>
                <a:prstClr val="black"/>
              </a:solidFill>
              <a:latin typeface="Arabic Typesetting" pitchFamily="66" charset="-78"/>
              <a:cs typeface="Arabic Typesetting" pitchFamily="66" charset="-78"/>
            </a:endParaRPr>
          </a:p>
          <a:p>
            <a:pPr lvl="0"/>
            <a:endParaRPr lang="ar-SY" sz="3200" b="1" dirty="0">
              <a:solidFill>
                <a:prstClr val="black"/>
              </a:solidFill>
              <a:latin typeface="Arabic Typesetting" pitchFamily="66" charset="-78"/>
              <a:cs typeface="Arabic Typesetting" pitchFamily="66" charset="-78"/>
            </a:endParaRPr>
          </a:p>
          <a:p>
            <a:pPr lvl="0"/>
            <a:endParaRPr lang="ar-SY" sz="3200" b="1" dirty="0" smtClean="0">
              <a:solidFill>
                <a:prstClr val="black"/>
              </a:solidFill>
              <a:latin typeface="Arabic Typesetting" pitchFamily="66" charset="-78"/>
              <a:cs typeface="Arabic Typesetting" pitchFamily="66" charset="-78"/>
            </a:endParaRPr>
          </a:p>
          <a:p>
            <a:pPr lvl="0"/>
            <a:endParaRPr lang="ar-SY" sz="3200" b="1" dirty="0">
              <a:solidFill>
                <a:prstClr val="black"/>
              </a:solidFill>
              <a:latin typeface="Arabic Typesetting" pitchFamily="66" charset="-78"/>
              <a:cs typeface="Arabic Typesetting" pitchFamily="66" charset="-78"/>
            </a:endParaRPr>
          </a:p>
          <a:p>
            <a:pPr lvl="0"/>
            <a:endParaRPr lang="ar-SY" sz="3200" b="1" dirty="0">
              <a:solidFill>
                <a:prstClr val="black"/>
              </a:solidFill>
              <a:latin typeface="Arabic Typesetting" pitchFamily="66" charset="-78"/>
              <a:cs typeface="Arabic Typesetting" pitchFamily="66" charset="-78"/>
            </a:endParaRPr>
          </a:p>
          <a:p>
            <a:pPr marL="457200" lvl="0" indent="-457200">
              <a:buFont typeface="Arial" pitchFamily="34" charset="0"/>
              <a:buChar char="•"/>
            </a:pPr>
            <a:r>
              <a:rPr lang="ar-SY" sz="3200" b="1" dirty="0">
                <a:solidFill>
                  <a:prstClr val="black"/>
                </a:solidFill>
                <a:latin typeface="Arabic Typesetting" pitchFamily="66" charset="-78"/>
                <a:cs typeface="Arabic Typesetting" pitchFamily="66" charset="-78"/>
              </a:rPr>
              <a:t>يعد </a:t>
            </a:r>
            <a:r>
              <a:rPr lang="ar-SY" sz="3200" b="1" dirty="0">
                <a:solidFill>
                  <a:srgbClr val="C00000"/>
                </a:solidFill>
                <a:latin typeface="Arabic Typesetting" pitchFamily="66" charset="-78"/>
                <a:cs typeface="Arabic Typesetting" pitchFamily="66" charset="-78"/>
              </a:rPr>
              <a:t>الحمل في سن صغيرة </a:t>
            </a:r>
            <a:r>
              <a:rPr lang="ar-SY" sz="3200" b="1" dirty="0">
                <a:solidFill>
                  <a:prstClr val="black"/>
                </a:solidFill>
                <a:latin typeface="Arabic Typesetting" pitchFamily="66" charset="-78"/>
                <a:cs typeface="Arabic Typesetting" pitchFamily="66" charset="-78"/>
              </a:rPr>
              <a:t>أحد أهم المشاكل الصحية والاجتماعية بالنسبة للأم والأسرة والمجتمع والعاملين الصحيين في جميع أنحاء </a:t>
            </a:r>
            <a:r>
              <a:rPr lang="ar-SY" sz="3200" b="1" dirty="0" smtClean="0">
                <a:solidFill>
                  <a:prstClr val="black"/>
                </a:solidFill>
                <a:latin typeface="Arabic Typesetting" pitchFamily="66" charset="-78"/>
                <a:cs typeface="Arabic Typesetting" pitchFamily="66" charset="-78"/>
              </a:rPr>
              <a:t>العالم</a:t>
            </a:r>
          </a:p>
          <a:p>
            <a:pPr marL="457200" indent="-457200">
              <a:buFont typeface="Arial" pitchFamily="34" charset="0"/>
              <a:buChar char="•"/>
            </a:pPr>
            <a:r>
              <a:rPr lang="ar-SY" sz="3200" b="1" dirty="0">
                <a:solidFill>
                  <a:prstClr val="black"/>
                </a:solidFill>
                <a:latin typeface="Arabic Typesetting" pitchFamily="66" charset="-78"/>
                <a:cs typeface="Arabic Typesetting" pitchFamily="66" charset="-78"/>
              </a:rPr>
              <a:t>وقد تمّ تصنيف </a:t>
            </a:r>
            <a:r>
              <a:rPr lang="ar-SY" sz="3200" b="1" dirty="0">
                <a:solidFill>
                  <a:srgbClr val="C00000"/>
                </a:solidFill>
                <a:latin typeface="Arabic Typesetting" pitchFamily="66" charset="-78"/>
                <a:cs typeface="Arabic Typesetting" pitchFamily="66" charset="-78"/>
              </a:rPr>
              <a:t>حمل الأمّهات الصغيرات </a:t>
            </a:r>
            <a:r>
              <a:rPr lang="ar-SY" sz="3200" b="1" dirty="0">
                <a:solidFill>
                  <a:prstClr val="black"/>
                </a:solidFill>
                <a:latin typeface="Arabic Typesetting" pitchFamily="66" charset="-78"/>
                <a:cs typeface="Arabic Typesetting" pitchFamily="66" charset="-78"/>
              </a:rPr>
              <a:t>إلى جانب السمنة والسّكّري وأمراض القلب والأوعية الدموية والسرطان على أنه مشكلة صحيّة عامة </a:t>
            </a:r>
            <a:r>
              <a:rPr lang="ar-SY" sz="3200" b="1" dirty="0" smtClean="0">
                <a:solidFill>
                  <a:prstClr val="black"/>
                </a:solidFill>
                <a:latin typeface="Arabic Typesetting" pitchFamily="66" charset="-78"/>
                <a:cs typeface="Arabic Typesetting" pitchFamily="66" charset="-78"/>
              </a:rPr>
              <a:t>رئيسية</a:t>
            </a:r>
          </a:p>
          <a:p>
            <a:pPr marL="457200" lvl="0" indent="-457200">
              <a:buFont typeface="Arial" pitchFamily="34" charset="0"/>
              <a:buChar char="•"/>
            </a:pPr>
            <a:endParaRPr lang="ar-SY" sz="3200" b="1" dirty="0">
              <a:solidFill>
                <a:prstClr val="black"/>
              </a:solidFill>
              <a:latin typeface="Arabic Typesetting" pitchFamily="66" charset="-78"/>
              <a:cs typeface="Arabic Typesetting" pitchFamily="66" charset="-78"/>
            </a:endParaRPr>
          </a:p>
          <a:p>
            <a:pPr lvl="0"/>
            <a:endParaRPr lang="ar-SY" sz="3200" b="1" dirty="0">
              <a:solidFill>
                <a:prstClr val="black"/>
              </a:solidFill>
              <a:latin typeface="Arabic Typesetting" pitchFamily="66" charset="-78"/>
              <a:cs typeface="Arabic Typesetting" pitchFamily="66" charset="-78"/>
            </a:endParaRPr>
          </a:p>
          <a:p>
            <a:pPr lvl="0"/>
            <a:endParaRPr lang="ar-SY" sz="3200" b="1" dirty="0">
              <a:solidFill>
                <a:prstClr val="black"/>
              </a:solidFill>
              <a:latin typeface="Arabic Typesetting" pitchFamily="66" charset="-78"/>
              <a:cs typeface="Arabic Typesetting" pitchFamily="66" charset="-78"/>
            </a:endParaRPr>
          </a:p>
          <a:p>
            <a:pPr lvl="0"/>
            <a:endParaRPr lang="ar-SY" sz="3200" b="1" dirty="0">
              <a:solidFill>
                <a:prstClr val="black"/>
              </a:solidFill>
              <a:latin typeface="Arabic Typesetting" pitchFamily="66" charset="-78"/>
              <a:cs typeface="Arabic Typesetting" pitchFamily="66" charset="-78"/>
            </a:endParaRPr>
          </a:p>
          <a:p>
            <a:pPr lvl="0"/>
            <a:endParaRPr lang="ar-SY" sz="3200" b="1" dirty="0">
              <a:solidFill>
                <a:prstClr val="black"/>
              </a:solidFill>
              <a:latin typeface="Arabic Typesetting" pitchFamily="66" charset="-78"/>
              <a:cs typeface="Arabic Typesetting" pitchFamily="66" charset="-78"/>
            </a:endParaRPr>
          </a:p>
          <a:p>
            <a:pPr lvl="0"/>
            <a:endParaRPr lang="ar-SY" sz="3200" b="1" dirty="0">
              <a:solidFill>
                <a:prstClr val="black"/>
              </a:solidFill>
              <a:latin typeface="Arabic Typesetting" pitchFamily="66" charset="-78"/>
              <a:cs typeface="Arabic Typesetting" pitchFamily="66" charset="-78"/>
            </a:endParaRPr>
          </a:p>
          <a:p>
            <a:pPr lvl="0"/>
            <a:endParaRPr lang="ar-SY" sz="3200" b="1" dirty="0">
              <a:solidFill>
                <a:prstClr val="black"/>
              </a:solidFill>
              <a:latin typeface="Arabic Typesetting" pitchFamily="66" charset="-78"/>
              <a:cs typeface="Arabic Typesetting" pitchFamily="66" charset="-78"/>
            </a:endParaRPr>
          </a:p>
        </p:txBody>
      </p:sp>
      <p:sp>
        <p:nvSpPr>
          <p:cNvPr id="3" name="مستطيل مستدير الزوايا 2"/>
          <p:cNvSpPr/>
          <p:nvPr/>
        </p:nvSpPr>
        <p:spPr>
          <a:xfrm>
            <a:off x="819267" y="3717032"/>
            <a:ext cx="7632419" cy="2592288"/>
          </a:xfrm>
          <a:prstGeom prst="roundRect">
            <a:avLst/>
          </a:prstGeom>
          <a:solidFill>
            <a:schemeClr val="accent4">
              <a:lumMod val="75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lvl="0" indent="-457200">
              <a:buFont typeface="Arial" pitchFamily="34" charset="0"/>
              <a:buChar char="•"/>
            </a:pPr>
            <a:r>
              <a:rPr lang="ar-SY" sz="3200" b="1" dirty="0">
                <a:solidFill>
                  <a:prstClr val="black"/>
                </a:solidFill>
                <a:latin typeface="Arabic Typesetting" pitchFamily="66" charset="-78"/>
                <a:cs typeface="Arabic Typesetting" pitchFamily="66" charset="-78"/>
              </a:rPr>
              <a:t>كما يعد </a:t>
            </a:r>
            <a:r>
              <a:rPr lang="ar-SY" sz="3200" b="1" dirty="0" smtClean="0">
                <a:solidFill>
                  <a:srgbClr val="C00000"/>
                </a:solidFill>
                <a:latin typeface="Arabic Typesetting" pitchFamily="66" charset="-78"/>
                <a:cs typeface="Arabic Typesetting" pitchFamily="66" charset="-78"/>
              </a:rPr>
              <a:t>حملاً </a:t>
            </a:r>
            <a:r>
              <a:rPr lang="ar-SY" sz="3200" b="1" dirty="0">
                <a:solidFill>
                  <a:srgbClr val="C00000"/>
                </a:solidFill>
                <a:latin typeface="Arabic Typesetting" pitchFamily="66" charset="-78"/>
                <a:cs typeface="Arabic Typesetting" pitchFamily="66" charset="-78"/>
              </a:rPr>
              <a:t>عالي الخطورة </a:t>
            </a:r>
            <a:r>
              <a:rPr lang="ar-SY" sz="3200" b="1" dirty="0">
                <a:solidFill>
                  <a:prstClr val="black"/>
                </a:solidFill>
                <a:latin typeface="Arabic Typesetting" pitchFamily="66" charset="-78"/>
                <a:cs typeface="Arabic Typesetting" pitchFamily="66" charset="-78"/>
              </a:rPr>
              <a:t>بسبب العبء المزدوج للنمو والتكاثر على </a:t>
            </a:r>
            <a:r>
              <a:rPr lang="ar-SY" sz="3200" b="1" dirty="0" smtClean="0">
                <a:solidFill>
                  <a:prstClr val="black"/>
                </a:solidFill>
                <a:latin typeface="Arabic Typesetting" pitchFamily="66" charset="-78"/>
                <a:cs typeface="Arabic Typesetting" pitchFamily="66" charset="-78"/>
              </a:rPr>
              <a:t>الأم</a:t>
            </a:r>
          </a:p>
          <a:p>
            <a:pPr marL="457200" lvl="0" indent="-457200">
              <a:buFont typeface="Arial" pitchFamily="34" charset="0"/>
              <a:buChar char="•"/>
            </a:pPr>
            <a:r>
              <a:rPr lang="ar-SY" sz="3200" b="1" dirty="0" smtClean="0">
                <a:solidFill>
                  <a:prstClr val="black"/>
                </a:solidFill>
                <a:latin typeface="Arabic Typesetting" pitchFamily="66" charset="-78"/>
                <a:cs typeface="Arabic Typesetting" pitchFamily="66" charset="-78"/>
              </a:rPr>
              <a:t> ويختلف </a:t>
            </a:r>
            <a:r>
              <a:rPr lang="ar-SY" sz="3200" b="1" dirty="0">
                <a:solidFill>
                  <a:prstClr val="black"/>
                </a:solidFill>
                <a:latin typeface="Arabic Typesetting" pitchFamily="66" charset="-78"/>
                <a:cs typeface="Arabic Typesetting" pitchFamily="66" charset="-78"/>
              </a:rPr>
              <a:t>الحمل خلال هذه الفترة عنه في الفئات العمرية </a:t>
            </a:r>
            <a:r>
              <a:rPr lang="ar-SY" sz="3200" b="1" dirty="0" smtClean="0">
                <a:solidFill>
                  <a:prstClr val="black"/>
                </a:solidFill>
                <a:latin typeface="Arabic Typesetting" pitchFamily="66" charset="-78"/>
                <a:cs typeface="Arabic Typesetting" pitchFamily="66" charset="-78"/>
              </a:rPr>
              <a:t>الأخرى </a:t>
            </a:r>
            <a:r>
              <a:rPr lang="ar-SY" sz="3200" b="1" dirty="0">
                <a:solidFill>
                  <a:prstClr val="black"/>
                </a:solidFill>
                <a:latin typeface="Arabic Typesetting" pitchFamily="66" charset="-78"/>
                <a:cs typeface="Arabic Typesetting" pitchFamily="66" charset="-78"/>
              </a:rPr>
              <a:t>ويرتبط بزيادة مخاطر حدوث مضاعفات الحمل </a:t>
            </a:r>
            <a:r>
              <a:rPr lang="ar-SY" sz="3200" b="1" dirty="0" smtClean="0">
                <a:solidFill>
                  <a:prstClr val="black"/>
                </a:solidFill>
                <a:latin typeface="Arabic Typesetting" pitchFamily="66" charset="-78"/>
                <a:cs typeface="Arabic Typesetting" pitchFamily="66" charset="-78"/>
              </a:rPr>
              <a:t>والولادة</a:t>
            </a:r>
          </a:p>
          <a:p>
            <a:pPr marL="457200" indent="-457200">
              <a:buFont typeface="Arial" pitchFamily="34" charset="0"/>
              <a:buChar char="•"/>
            </a:pPr>
            <a:r>
              <a:rPr lang="ar-SY" sz="3200" b="1" dirty="0">
                <a:solidFill>
                  <a:prstClr val="black"/>
                </a:solidFill>
                <a:latin typeface="Arabic Typesetting" pitchFamily="66" charset="-78"/>
                <a:cs typeface="Arabic Typesetting" pitchFamily="66" charset="-78"/>
              </a:rPr>
              <a:t>ويمثل منع </a:t>
            </a:r>
            <a:r>
              <a:rPr lang="ar-SY" sz="3200" b="1" dirty="0">
                <a:solidFill>
                  <a:srgbClr val="C00000"/>
                </a:solidFill>
                <a:latin typeface="Arabic Typesetting" pitchFamily="66" charset="-78"/>
                <a:cs typeface="Arabic Typesetting" pitchFamily="66" charset="-78"/>
              </a:rPr>
              <a:t>حمل وأمومة الأمّهات الصغيرات </a:t>
            </a:r>
            <a:r>
              <a:rPr lang="ar-SY" sz="3200" b="1" dirty="0">
                <a:solidFill>
                  <a:prstClr val="black"/>
                </a:solidFill>
                <a:latin typeface="Arabic Typesetting" pitchFamily="66" charset="-78"/>
                <a:cs typeface="Arabic Typesetting" pitchFamily="66" charset="-78"/>
              </a:rPr>
              <a:t>أولوية للصحّة العامة في جميع أنحاء العالم في الوقت الحاضر </a:t>
            </a:r>
          </a:p>
        </p:txBody>
      </p:sp>
    </p:spTree>
    <p:extLst>
      <p:ext uri="{BB962C8B-B14F-4D97-AF65-F5344CB8AC3E}">
        <p14:creationId xmlns:p14="http://schemas.microsoft.com/office/powerpoint/2010/main" val="357636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 calcmode="lin" valueType="num">
                                      <p:cBhvr additive="base">
                                        <p:cTn id="1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 calcmode="lin" valueType="num">
                                      <p:cBhvr additive="base">
                                        <p:cTn id="1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95536" y="620688"/>
            <a:ext cx="8208912" cy="461665"/>
          </a:xfrm>
          <a:prstGeom prst="rect">
            <a:avLst/>
          </a:prstGeom>
        </p:spPr>
        <p:txBody>
          <a:bodyPr wrap="square">
            <a:spAutoFit/>
          </a:bodyPr>
          <a:lstStyle/>
          <a:p>
            <a:r>
              <a:rPr lang="ar-SY" sz="2400" b="1" dirty="0">
                <a:solidFill>
                  <a:srgbClr val="8064A2">
                    <a:lumMod val="75000"/>
                  </a:srgbClr>
                </a:solidFill>
              </a:rPr>
              <a:t>توزع الأمهات الصغيرات والكبيرات حسب المضاعفات التي حدثت لهن بعد الولادة </a:t>
            </a:r>
          </a:p>
        </p:txBody>
      </p:sp>
      <p:graphicFrame>
        <p:nvGraphicFramePr>
          <p:cNvPr id="5" name="جدول 4"/>
          <p:cNvGraphicFramePr>
            <a:graphicFrameLocks noGrp="1"/>
          </p:cNvGraphicFramePr>
          <p:nvPr>
            <p:extLst>
              <p:ext uri="{D42A27DB-BD31-4B8C-83A1-F6EECF244321}">
                <p14:modId xmlns:p14="http://schemas.microsoft.com/office/powerpoint/2010/main" val="3057955644"/>
              </p:ext>
            </p:extLst>
          </p:nvPr>
        </p:nvGraphicFramePr>
        <p:xfrm>
          <a:off x="395535" y="1484784"/>
          <a:ext cx="8439316" cy="4464498"/>
        </p:xfrm>
        <a:graphic>
          <a:graphicData uri="http://schemas.openxmlformats.org/drawingml/2006/table">
            <a:tbl>
              <a:tblPr rtl="1" firstRow="1" firstCol="1" bandRow="1"/>
              <a:tblGrid>
                <a:gridCol w="2302531"/>
                <a:gridCol w="2302531"/>
                <a:gridCol w="749355"/>
                <a:gridCol w="749355"/>
                <a:gridCol w="749355"/>
                <a:gridCol w="749355"/>
                <a:gridCol w="836834"/>
              </a:tblGrid>
              <a:tr h="892898">
                <a:tc rowSpan="2" gridSpan="2">
                  <a:txBody>
                    <a:bodyPr/>
                    <a:lstStyle/>
                    <a:p>
                      <a:pPr algn="ctr" rtl="1">
                        <a:lnSpc>
                          <a:spcPct val="107000"/>
                        </a:lnSpc>
                        <a:spcAft>
                          <a:spcPts val="0"/>
                        </a:spcAft>
                      </a:pPr>
                      <a:r>
                        <a:rPr lang="ar-SY" sz="1800" dirty="0">
                          <a:effectLst/>
                          <a:latin typeface="Calibri"/>
                          <a:ea typeface="Calibri"/>
                          <a:cs typeface="Times New Roman"/>
                        </a:rPr>
                        <a:t>	</a:t>
                      </a:r>
                      <a:r>
                        <a:rPr lang="ar-SY" sz="1800" b="1" dirty="0">
                          <a:effectLst/>
                          <a:latin typeface="Calibri"/>
                          <a:ea typeface="Calibri"/>
                          <a:cs typeface="Times New Roman"/>
                        </a:rPr>
                        <a:t>البيانات</a:t>
                      </a:r>
                      <a:endParaRPr lang="en-US" sz="18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rowSpan="2" hMerge="1">
                  <a:txBody>
                    <a:bodyPr/>
                    <a:lstStyle/>
                    <a:p>
                      <a:pPr rtl="1"/>
                      <a:endParaRPr lang="ar-SY"/>
                    </a:p>
                  </a:txBody>
                  <a:tcPr/>
                </a:tc>
                <a:tc gridSpan="2">
                  <a:txBody>
                    <a:bodyPr/>
                    <a:lstStyle/>
                    <a:p>
                      <a:pPr algn="ctr" rtl="1">
                        <a:lnSpc>
                          <a:spcPct val="107000"/>
                        </a:lnSpc>
                        <a:spcAft>
                          <a:spcPts val="0"/>
                        </a:spcAft>
                      </a:pPr>
                      <a:r>
                        <a:rPr lang="ar-SY" sz="1800" b="1" dirty="0">
                          <a:effectLst/>
                          <a:latin typeface="Calibri"/>
                          <a:ea typeface="Calibri"/>
                          <a:cs typeface="Times New Roman"/>
                        </a:rPr>
                        <a:t>أمهات صغيرات</a:t>
                      </a:r>
                      <a:endParaRPr lang="en-US" sz="1800" dirty="0">
                        <a:effectLst/>
                        <a:latin typeface="Calibri"/>
                        <a:ea typeface="Calibri"/>
                        <a:cs typeface="Arial"/>
                      </a:endParaRPr>
                    </a:p>
                    <a:p>
                      <a:pPr algn="ctr" rtl="1">
                        <a:lnSpc>
                          <a:spcPct val="107000"/>
                        </a:lnSpc>
                        <a:spcAft>
                          <a:spcPts val="0"/>
                        </a:spcAft>
                      </a:pPr>
                      <a:r>
                        <a:rPr lang="en-US" sz="1800" b="1" dirty="0">
                          <a:effectLst/>
                          <a:latin typeface="Times New Roman"/>
                          <a:ea typeface="Calibri"/>
                          <a:cs typeface="Arial"/>
                        </a:rPr>
                        <a:t>N</a:t>
                      </a:r>
                      <a:r>
                        <a:rPr lang="en-US" sz="1800" b="1" baseline="-25000" dirty="0">
                          <a:effectLst/>
                          <a:latin typeface="Times New Roman"/>
                          <a:ea typeface="Calibri"/>
                          <a:cs typeface="Arial"/>
                        </a:rPr>
                        <a:t>1</a:t>
                      </a:r>
                      <a:r>
                        <a:rPr lang="en-US" sz="1800" b="1" dirty="0">
                          <a:effectLst/>
                          <a:latin typeface="Times New Roman"/>
                          <a:ea typeface="Calibri"/>
                          <a:cs typeface="Arial"/>
                        </a:rPr>
                        <a:t>= 100</a:t>
                      </a:r>
                      <a:endParaRPr lang="en-US" sz="18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rtl="1"/>
                      <a:endParaRPr lang="ar-SY"/>
                    </a:p>
                  </a:txBody>
                  <a:tcPr/>
                </a:tc>
                <a:tc gridSpan="2">
                  <a:txBody>
                    <a:bodyPr/>
                    <a:lstStyle/>
                    <a:p>
                      <a:pPr algn="ctr" rtl="1">
                        <a:lnSpc>
                          <a:spcPct val="107000"/>
                        </a:lnSpc>
                        <a:spcAft>
                          <a:spcPts val="0"/>
                        </a:spcAft>
                      </a:pPr>
                      <a:r>
                        <a:rPr lang="ar-SY" sz="1800" b="1" dirty="0">
                          <a:effectLst/>
                          <a:latin typeface="Calibri"/>
                          <a:ea typeface="Calibri"/>
                          <a:cs typeface="Times New Roman"/>
                        </a:rPr>
                        <a:t>أمهات كبيرات</a:t>
                      </a:r>
                      <a:endParaRPr lang="en-US" sz="1800" dirty="0">
                        <a:effectLst/>
                        <a:latin typeface="Calibri"/>
                        <a:ea typeface="Calibri"/>
                        <a:cs typeface="Arial"/>
                      </a:endParaRPr>
                    </a:p>
                    <a:p>
                      <a:pPr algn="ctr" rtl="1">
                        <a:lnSpc>
                          <a:spcPct val="107000"/>
                        </a:lnSpc>
                        <a:spcAft>
                          <a:spcPts val="0"/>
                        </a:spcAft>
                      </a:pPr>
                      <a:r>
                        <a:rPr lang="en-US" sz="1800" b="1" dirty="0">
                          <a:effectLst/>
                          <a:latin typeface="Times New Roman"/>
                          <a:ea typeface="Calibri"/>
                          <a:cs typeface="Arial"/>
                        </a:rPr>
                        <a:t>N</a:t>
                      </a:r>
                      <a:r>
                        <a:rPr lang="en-US" sz="1800" b="1" baseline="-25000" dirty="0">
                          <a:effectLst/>
                          <a:latin typeface="Times New Roman"/>
                          <a:ea typeface="Calibri"/>
                          <a:cs typeface="Arial"/>
                        </a:rPr>
                        <a:t>2</a:t>
                      </a:r>
                      <a:r>
                        <a:rPr lang="en-US" sz="1800" b="1" dirty="0">
                          <a:effectLst/>
                          <a:latin typeface="Times New Roman"/>
                          <a:ea typeface="Calibri"/>
                          <a:cs typeface="Arial"/>
                        </a:rPr>
                        <a:t>= 100</a:t>
                      </a:r>
                      <a:endParaRPr lang="en-US" sz="18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rtl="1"/>
                      <a:endParaRPr lang="ar-SY"/>
                    </a:p>
                  </a:txBody>
                  <a:tcPr/>
                </a:tc>
                <a:tc rowSpan="2">
                  <a:txBody>
                    <a:bodyPr/>
                    <a:lstStyle/>
                    <a:p>
                      <a:pPr algn="ctr" rtl="1">
                        <a:lnSpc>
                          <a:spcPct val="107000"/>
                        </a:lnSpc>
                        <a:spcAft>
                          <a:spcPts val="0"/>
                        </a:spcAft>
                      </a:pPr>
                      <a:r>
                        <a:rPr lang="en-US" sz="1800" b="1">
                          <a:effectLst/>
                          <a:latin typeface="Times New Roman"/>
                          <a:ea typeface="Calibri"/>
                          <a:cs typeface="Arial"/>
                        </a:rPr>
                        <a:t>P Value</a:t>
                      </a:r>
                      <a:endParaRPr lang="en-US" sz="18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446450">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en-US" sz="1800" b="1">
                          <a:effectLst/>
                          <a:latin typeface="Times New Roman"/>
                          <a:ea typeface="Calibri"/>
                          <a:cs typeface="Arial"/>
                        </a:rPr>
                        <a:t>N</a:t>
                      </a:r>
                      <a:endParaRPr lang="en-US" sz="180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Y" sz="1800" b="1" dirty="0">
                          <a:effectLst/>
                          <a:latin typeface="Calibri"/>
                          <a:ea typeface="Calibri"/>
                          <a:cs typeface="Times New Roman"/>
                        </a:rPr>
                        <a:t>%</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1800" b="1" dirty="0">
                          <a:effectLst/>
                          <a:latin typeface="Times New Roman"/>
                          <a:ea typeface="Calibri"/>
                          <a:cs typeface="Arial"/>
                        </a:rPr>
                        <a:t>N</a:t>
                      </a:r>
                      <a:endParaRPr lang="en-US" sz="18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07000"/>
                        </a:lnSpc>
                        <a:spcAft>
                          <a:spcPts val="0"/>
                        </a:spcAft>
                      </a:pPr>
                      <a:r>
                        <a:rPr lang="ar-SY" sz="1800" b="1">
                          <a:effectLst/>
                          <a:latin typeface="Calibri"/>
                          <a:ea typeface="Calibri"/>
                          <a:cs typeface="Times New Roman"/>
                        </a:rPr>
                        <a:t>%</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pPr rtl="1"/>
                      <a:endParaRPr lang="ar-SY"/>
                    </a:p>
                  </a:txBody>
                  <a:tcPr/>
                </a:tc>
              </a:tr>
              <a:tr h="446450">
                <a:tc rowSpan="2">
                  <a:txBody>
                    <a:bodyPr/>
                    <a:lstStyle/>
                    <a:p>
                      <a:pPr algn="ctr" rtl="1">
                        <a:lnSpc>
                          <a:spcPct val="107000"/>
                        </a:lnSpc>
                        <a:spcAft>
                          <a:spcPts val="0"/>
                        </a:spcAft>
                      </a:pPr>
                      <a:r>
                        <a:rPr lang="ar-SA" sz="1800" b="1" dirty="0" err="1">
                          <a:effectLst/>
                          <a:latin typeface="Calibri"/>
                          <a:ea typeface="Calibri"/>
                          <a:cs typeface="Times New Roman"/>
                        </a:rPr>
                        <a:t>النزوف</a:t>
                      </a:r>
                      <a:r>
                        <a:rPr lang="ar-SA" sz="1800" b="1" dirty="0">
                          <a:effectLst/>
                          <a:latin typeface="Calibri"/>
                          <a:ea typeface="Calibri"/>
                          <a:cs typeface="Times New Roman"/>
                        </a:rPr>
                        <a:t> بعد الولادة</a:t>
                      </a:r>
                      <a:endParaRPr lang="en-US" sz="18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Y" sz="1600" b="1" dirty="0">
                          <a:effectLst/>
                          <a:latin typeface="Calibri"/>
                          <a:ea typeface="Calibri"/>
                          <a:cs typeface="Times New Roman"/>
                        </a:rPr>
                        <a:t>يوجد</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Arial"/>
                        </a:rPr>
                        <a:t>9</a:t>
                      </a:r>
                      <a:endParaRPr lang="en-US" sz="16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5</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5</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dirty="0">
                          <a:effectLst/>
                          <a:latin typeface="Times New Roman"/>
                          <a:ea typeface="Calibri"/>
                          <a:cs typeface="Arial"/>
                        </a:rPr>
                        <a:t>0.251</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46450">
                <a:tc vMerge="1">
                  <a:txBody>
                    <a:bodyPr/>
                    <a:lstStyle/>
                    <a:p>
                      <a:pPr rtl="1"/>
                      <a:endParaRPr lang="ar-SY"/>
                    </a:p>
                  </a:txBody>
                  <a:tcPr/>
                </a:tc>
                <a:tc>
                  <a:txBody>
                    <a:bodyPr/>
                    <a:lstStyle/>
                    <a:p>
                      <a:pPr algn="r" rtl="1">
                        <a:lnSpc>
                          <a:spcPct val="107000"/>
                        </a:lnSpc>
                        <a:spcAft>
                          <a:spcPts val="0"/>
                        </a:spcAft>
                      </a:pPr>
                      <a:r>
                        <a:rPr lang="ar-SY" sz="1600" b="1" dirty="0">
                          <a:effectLst/>
                          <a:latin typeface="Calibri"/>
                          <a:ea typeface="Calibri"/>
                          <a:cs typeface="Times New Roman"/>
                        </a:rPr>
                        <a:t>لا يوجد</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91</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91</a:t>
                      </a:r>
                      <a:endParaRPr lang="en-US" sz="16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95</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95</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446450">
                <a:tc rowSpan="5">
                  <a:txBody>
                    <a:bodyPr/>
                    <a:lstStyle/>
                    <a:p>
                      <a:pPr algn="ctr" rtl="1">
                        <a:lnSpc>
                          <a:spcPct val="107000"/>
                        </a:lnSpc>
                        <a:spcAft>
                          <a:spcPts val="0"/>
                        </a:spcAft>
                      </a:pPr>
                      <a:r>
                        <a:rPr lang="ar-SA" sz="1800" b="1" dirty="0">
                          <a:effectLst/>
                          <a:latin typeface="Calibri"/>
                          <a:ea typeface="Calibri"/>
                          <a:cs typeface="Times New Roman"/>
                        </a:rPr>
                        <a:t>صعوبات عملية الإرضاع</a:t>
                      </a:r>
                      <a:r>
                        <a:rPr lang="ar-SY" sz="1800" b="1" dirty="0">
                          <a:effectLst/>
                          <a:latin typeface="Calibri"/>
                          <a:ea typeface="Calibri"/>
                          <a:cs typeface="Times New Roman"/>
                        </a:rPr>
                        <a:t> </a:t>
                      </a:r>
                      <a:r>
                        <a:rPr lang="ar-SY" sz="1800" b="1" dirty="0" smtClean="0">
                          <a:effectLst/>
                          <a:latin typeface="Calibri"/>
                          <a:ea typeface="Calibri"/>
                          <a:cs typeface="Times New Roman"/>
                        </a:rPr>
                        <a:t> لدى </a:t>
                      </a:r>
                      <a:r>
                        <a:rPr lang="ar-SY" sz="1800" b="1" dirty="0">
                          <a:effectLst/>
                          <a:latin typeface="Calibri"/>
                          <a:ea typeface="Calibri"/>
                          <a:cs typeface="Times New Roman"/>
                        </a:rPr>
                        <a:t>الأم</a:t>
                      </a:r>
                      <a:endParaRPr lang="en-US" sz="18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Y" sz="1600" b="1">
                          <a:effectLst/>
                          <a:latin typeface="Calibri"/>
                          <a:ea typeface="Calibri"/>
                          <a:cs typeface="Times New Roman"/>
                        </a:rPr>
                        <a:t>احتقان الثدي</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25</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Arial"/>
                        </a:rPr>
                        <a:t>25</a:t>
                      </a:r>
                      <a:endParaRPr lang="en-US" sz="16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14</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14</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rtl="1">
                        <a:lnSpc>
                          <a:spcPct val="107000"/>
                        </a:lnSpc>
                        <a:spcAft>
                          <a:spcPts val="0"/>
                        </a:spcAft>
                      </a:pPr>
                      <a:r>
                        <a:rPr lang="en-US" sz="1600" b="1" dirty="0" smtClean="0">
                          <a:effectLst/>
                          <a:latin typeface="Calibri"/>
                          <a:ea typeface="Calibri"/>
                          <a:cs typeface="Arial"/>
                        </a:rPr>
                        <a:t>0.033*</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46450">
                <a:tc vMerge="1">
                  <a:txBody>
                    <a:bodyPr/>
                    <a:lstStyle/>
                    <a:p>
                      <a:pPr rtl="1"/>
                      <a:endParaRPr lang="ar-SY"/>
                    </a:p>
                  </a:txBody>
                  <a:tcPr/>
                </a:tc>
                <a:tc>
                  <a:txBody>
                    <a:bodyPr/>
                    <a:lstStyle/>
                    <a:p>
                      <a:pPr algn="r" rtl="1">
                        <a:lnSpc>
                          <a:spcPct val="107000"/>
                        </a:lnSpc>
                        <a:spcAft>
                          <a:spcPts val="0"/>
                        </a:spcAft>
                      </a:pPr>
                      <a:r>
                        <a:rPr lang="ar-SA" sz="1600" b="1" dirty="0">
                          <a:effectLst/>
                          <a:latin typeface="Calibri"/>
                          <a:ea typeface="Calibri"/>
                          <a:cs typeface="Times New Roman"/>
                        </a:rPr>
                        <a:t>التهاب الثدي</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446450">
                <a:tc vMerge="1">
                  <a:txBody>
                    <a:bodyPr/>
                    <a:lstStyle/>
                    <a:p>
                      <a:pPr rtl="1"/>
                      <a:endParaRPr lang="ar-SY"/>
                    </a:p>
                  </a:txBody>
                  <a:tcPr/>
                </a:tc>
                <a:tc>
                  <a:txBody>
                    <a:bodyPr/>
                    <a:lstStyle/>
                    <a:p>
                      <a:pPr algn="r" rtl="1">
                        <a:lnSpc>
                          <a:spcPct val="107000"/>
                        </a:lnSpc>
                        <a:spcAft>
                          <a:spcPts val="0"/>
                        </a:spcAft>
                      </a:pPr>
                      <a:r>
                        <a:rPr lang="ar-SA" sz="1600" b="1">
                          <a:effectLst/>
                          <a:latin typeface="Calibri"/>
                          <a:ea typeface="Calibri"/>
                          <a:cs typeface="Times New Roman"/>
                        </a:rPr>
                        <a:t>تشقق الحلمة</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68</a:t>
                      </a:r>
                      <a:endParaRPr lang="en-US" sz="1600" b="1" dirty="0">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Arial"/>
                        </a:rPr>
                        <a:t>68</a:t>
                      </a:r>
                      <a:endParaRPr lang="en-US" sz="1600" b="1" dirty="0">
                        <a:solidFill>
                          <a:srgbClr val="FF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Arial"/>
                        </a:rPr>
                        <a:t>60</a:t>
                      </a:r>
                      <a:endParaRPr lang="en-US" sz="1600" b="1">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Arial"/>
                        </a:rPr>
                        <a:t>60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446450">
                <a:tc vMerge="1">
                  <a:txBody>
                    <a:bodyPr/>
                    <a:lstStyle/>
                    <a:p>
                      <a:pPr rtl="1"/>
                      <a:endParaRPr lang="ar-SY"/>
                    </a:p>
                  </a:txBody>
                  <a:tcPr/>
                </a:tc>
                <a:tc>
                  <a:txBody>
                    <a:bodyPr/>
                    <a:lstStyle/>
                    <a:p>
                      <a:pPr algn="r" rtl="1">
                        <a:lnSpc>
                          <a:spcPct val="107000"/>
                        </a:lnSpc>
                        <a:spcAft>
                          <a:spcPts val="0"/>
                        </a:spcAft>
                      </a:pPr>
                      <a:r>
                        <a:rPr lang="ar-SA" sz="1600" b="1" dirty="0">
                          <a:effectLst/>
                          <a:latin typeface="Calibri"/>
                          <a:ea typeface="Calibri"/>
                          <a:cs typeface="Times New Roman"/>
                        </a:rPr>
                        <a:t>خراجات الثدي</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446450">
                <a:tc vMerge="1">
                  <a:txBody>
                    <a:bodyPr/>
                    <a:lstStyle/>
                    <a:p>
                      <a:pPr rtl="1"/>
                      <a:endParaRPr lang="ar-SY"/>
                    </a:p>
                  </a:txBody>
                  <a:tcPr/>
                </a:tc>
                <a:tc>
                  <a:txBody>
                    <a:bodyPr/>
                    <a:lstStyle/>
                    <a:p>
                      <a:pPr algn="r" rtl="1">
                        <a:lnSpc>
                          <a:spcPct val="107000"/>
                        </a:lnSpc>
                        <a:spcAft>
                          <a:spcPts val="0"/>
                        </a:spcAft>
                      </a:pPr>
                      <a:r>
                        <a:rPr lang="ar-SY" sz="1600" b="1" dirty="0">
                          <a:effectLst/>
                          <a:latin typeface="Calibri"/>
                          <a:ea typeface="Calibri"/>
                          <a:cs typeface="Times New Roman"/>
                        </a:rPr>
                        <a:t>لا يوجد صعوبات لدى الأم</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7</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7</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26</a:t>
                      </a:r>
                      <a:endParaRPr lang="en-US" sz="1600" b="1"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Arial"/>
                        </a:rPr>
                        <a:t>26</a:t>
                      </a:r>
                      <a:endParaRPr lang="en-US" sz="16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bl>
          </a:graphicData>
        </a:graphic>
      </p:graphicFrame>
      <p:sp>
        <p:nvSpPr>
          <p:cNvPr id="7" name="شكل بيضاوي 6"/>
          <p:cNvSpPr/>
          <p:nvPr/>
        </p:nvSpPr>
        <p:spPr>
          <a:xfrm>
            <a:off x="2915816" y="2852936"/>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8" name="شكل بيضاوي 7"/>
          <p:cNvSpPr/>
          <p:nvPr/>
        </p:nvSpPr>
        <p:spPr>
          <a:xfrm>
            <a:off x="2915816" y="3717032"/>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9" name="شكل بيضاوي 8"/>
          <p:cNvSpPr/>
          <p:nvPr/>
        </p:nvSpPr>
        <p:spPr>
          <a:xfrm>
            <a:off x="2915816" y="4635659"/>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0" name="نجمة ذات 4 نقاط 9"/>
          <p:cNvSpPr/>
          <p:nvPr/>
        </p:nvSpPr>
        <p:spPr>
          <a:xfrm>
            <a:off x="668780" y="5008795"/>
            <a:ext cx="288032"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40525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778098"/>
          </a:xfrm>
        </p:spPr>
        <p:txBody>
          <a:bodyPr>
            <a:normAutofit/>
          </a:bodyPr>
          <a:lstStyle/>
          <a:p>
            <a:r>
              <a:rPr lang="ar-SY" sz="2000" b="1" dirty="0">
                <a:solidFill>
                  <a:schemeClr val="accent4">
                    <a:lumMod val="75000"/>
                  </a:schemeClr>
                </a:solidFill>
              </a:rPr>
              <a:t>توزع الأمهات الصغيرات والكبيرات حسب علاج المضاعفات وبقائها و رأيهن بسن الحمل والولادة </a:t>
            </a:r>
          </a:p>
        </p:txBody>
      </p:sp>
      <p:graphicFrame>
        <p:nvGraphicFramePr>
          <p:cNvPr id="4" name="جدول 3"/>
          <p:cNvGraphicFramePr>
            <a:graphicFrameLocks noGrp="1"/>
          </p:cNvGraphicFramePr>
          <p:nvPr>
            <p:extLst>
              <p:ext uri="{D42A27DB-BD31-4B8C-83A1-F6EECF244321}">
                <p14:modId xmlns:p14="http://schemas.microsoft.com/office/powerpoint/2010/main" val="1690399468"/>
              </p:ext>
            </p:extLst>
          </p:nvPr>
        </p:nvGraphicFramePr>
        <p:xfrm>
          <a:off x="467544" y="1124743"/>
          <a:ext cx="8280920" cy="5328592"/>
        </p:xfrm>
        <a:graphic>
          <a:graphicData uri="http://schemas.openxmlformats.org/drawingml/2006/table">
            <a:tbl>
              <a:tblPr rtl="1" firstRow="1" firstCol="1" bandRow="1"/>
              <a:tblGrid>
                <a:gridCol w="1988403"/>
                <a:gridCol w="137423"/>
                <a:gridCol w="735784"/>
                <a:gridCol w="1850980"/>
                <a:gridCol w="697384"/>
                <a:gridCol w="697384"/>
                <a:gridCol w="697384"/>
                <a:gridCol w="697384"/>
                <a:gridCol w="778794"/>
              </a:tblGrid>
              <a:tr h="808081">
                <a:tc rowSpan="2" gridSpan="4">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Y" sz="1600" b="1" i="0" u="none" strike="noStrike" kern="1200" cap="none" spc="0" normalizeH="0" baseline="0" noProof="0" dirty="0" smtClean="0">
                          <a:ln>
                            <a:noFill/>
                          </a:ln>
                          <a:solidFill>
                            <a:prstClr val="black"/>
                          </a:solidFill>
                          <a:effectLst/>
                          <a:uLnTx/>
                          <a:uFillTx/>
                          <a:latin typeface="+mn-lt"/>
                          <a:ea typeface="Calibri"/>
                          <a:cs typeface="Times New Roman"/>
                        </a:rPr>
                        <a:t>	البيانات</a:t>
                      </a:r>
                      <a:endParaRPr kumimoji="0" lang="en-US" sz="1600" b="1" i="0" u="none" strike="noStrike" kern="1200" cap="none" spc="0" normalizeH="0" baseline="0" noProof="0" dirty="0" smtClean="0">
                        <a:ln>
                          <a:noFill/>
                        </a:ln>
                        <a:solidFill>
                          <a:prstClr val="black"/>
                        </a:solidFill>
                        <a:effectLst/>
                        <a:uLnTx/>
                        <a:uFillTx/>
                        <a:latin typeface="+mn-lt"/>
                        <a:ea typeface="Calibri"/>
                        <a:cs typeface="Arial"/>
                      </a:endParaRPr>
                    </a:p>
                    <a:p>
                      <a:pPr algn="ctr" rtl="1">
                        <a:lnSpc>
                          <a:spcPct val="107000"/>
                        </a:lnSpc>
                        <a:spcAft>
                          <a:spcPts val="0"/>
                        </a:spcAft>
                      </a:pP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rowSpan="2" hMerge="1">
                  <a:txBody>
                    <a:bodyPr/>
                    <a:lstStyle/>
                    <a:p>
                      <a:pPr rtl="1"/>
                      <a:endParaRPr lang="ar-SY"/>
                    </a:p>
                  </a:txBody>
                  <a:tcPr/>
                </a:tc>
                <a:tc rowSpan="2" hMerge="1">
                  <a:txBody>
                    <a:bodyPr/>
                    <a:lstStyle/>
                    <a:p>
                      <a:pPr rtl="1"/>
                      <a:endParaRPr lang="ar-SY"/>
                    </a:p>
                  </a:txBody>
                  <a:tcPr/>
                </a:tc>
                <a:tc rowSpan="2" hMerge="1">
                  <a:txBody>
                    <a:bodyPr/>
                    <a:lstStyle/>
                    <a:p>
                      <a:pPr rtl="1"/>
                      <a:endParaRPr lang="ar-SY"/>
                    </a:p>
                  </a:txBody>
                  <a:tcPr/>
                </a:tc>
                <a:tc gridSpan="2">
                  <a:txBody>
                    <a:bodyPr/>
                    <a:lstStyle/>
                    <a:p>
                      <a:pPr algn="ctr" rtl="1">
                        <a:lnSpc>
                          <a:spcPct val="107000"/>
                        </a:lnSpc>
                        <a:spcAft>
                          <a:spcPts val="0"/>
                        </a:spcAft>
                      </a:pPr>
                      <a:r>
                        <a:rPr lang="ar-SY" sz="1600" b="1" dirty="0">
                          <a:effectLst/>
                          <a:latin typeface="Calibri"/>
                          <a:ea typeface="Calibri"/>
                          <a:cs typeface="Times New Roman"/>
                        </a:rPr>
                        <a:t>أمهات صغيرات</a:t>
                      </a:r>
                      <a:endParaRPr lang="en-US" sz="1600" b="1" dirty="0">
                        <a:effectLst/>
                        <a:latin typeface="Calibri"/>
                        <a:ea typeface="Calibri"/>
                        <a:cs typeface="Arial"/>
                      </a:endParaRPr>
                    </a:p>
                    <a:p>
                      <a:pPr algn="ctr" rtl="1">
                        <a:lnSpc>
                          <a:spcPct val="107000"/>
                        </a:lnSpc>
                        <a:spcAft>
                          <a:spcPts val="0"/>
                        </a:spcAft>
                      </a:pPr>
                      <a:r>
                        <a:rPr lang="en-US" sz="1600" b="1" dirty="0">
                          <a:effectLst/>
                          <a:latin typeface="Times New Roman"/>
                          <a:ea typeface="Calibri"/>
                          <a:cs typeface="Arial"/>
                        </a:rPr>
                        <a:t>N= 100</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rtl="1"/>
                      <a:endParaRPr lang="ar-SY"/>
                    </a:p>
                  </a:txBody>
                  <a:tcPr/>
                </a:tc>
                <a:tc gridSpan="2">
                  <a:txBody>
                    <a:bodyPr/>
                    <a:lstStyle/>
                    <a:p>
                      <a:pPr algn="ctr" rtl="1">
                        <a:lnSpc>
                          <a:spcPct val="107000"/>
                        </a:lnSpc>
                        <a:spcAft>
                          <a:spcPts val="0"/>
                        </a:spcAft>
                      </a:pPr>
                      <a:r>
                        <a:rPr lang="ar-SY" sz="1600" b="1" dirty="0">
                          <a:effectLst/>
                          <a:latin typeface="Calibri"/>
                          <a:ea typeface="Calibri"/>
                          <a:cs typeface="Times New Roman"/>
                        </a:rPr>
                        <a:t>أمهات كبيرات</a:t>
                      </a:r>
                      <a:endParaRPr lang="en-US" sz="1600" b="1" dirty="0">
                        <a:effectLst/>
                        <a:latin typeface="Calibri"/>
                        <a:ea typeface="Calibri"/>
                        <a:cs typeface="Arial"/>
                      </a:endParaRPr>
                    </a:p>
                    <a:p>
                      <a:pPr algn="ctr" rtl="1">
                        <a:lnSpc>
                          <a:spcPct val="107000"/>
                        </a:lnSpc>
                        <a:spcAft>
                          <a:spcPts val="0"/>
                        </a:spcAft>
                      </a:pPr>
                      <a:r>
                        <a:rPr lang="en-US" sz="1600" b="1" dirty="0">
                          <a:effectLst/>
                          <a:latin typeface="Times New Roman"/>
                          <a:ea typeface="Calibri"/>
                          <a:cs typeface="Arial"/>
                        </a:rPr>
                        <a:t>N= 100</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rtl="1"/>
                      <a:endParaRPr lang="ar-SY"/>
                    </a:p>
                  </a:txBody>
                  <a:tcPr/>
                </a:tc>
                <a:tc rowSpan="2">
                  <a:txBody>
                    <a:bodyPr/>
                    <a:lstStyle/>
                    <a:p>
                      <a:pPr algn="ctr" rtl="1">
                        <a:lnSpc>
                          <a:spcPct val="107000"/>
                        </a:lnSpc>
                        <a:spcAft>
                          <a:spcPts val="0"/>
                        </a:spcAft>
                      </a:pPr>
                      <a:r>
                        <a:rPr lang="en-US" sz="1600" b="1">
                          <a:effectLst/>
                          <a:latin typeface="Times New Roman"/>
                          <a:ea typeface="Calibri"/>
                          <a:cs typeface="Arial"/>
                        </a:rPr>
                        <a:t>P Value</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93895">
                <a:tc gridSpan="4" vMerge="1">
                  <a:txBody>
                    <a:bodyPr/>
                    <a:lstStyle/>
                    <a:p>
                      <a:pPr rtl="1"/>
                      <a:endParaRPr lang="ar-SY"/>
                    </a:p>
                  </a:txBody>
                  <a:tcPr/>
                </a:tc>
                <a:tc hMerge="1" vMerge="1">
                  <a:txBody>
                    <a:bodyPr/>
                    <a:lstStyle/>
                    <a:p>
                      <a:pPr rtl="1"/>
                      <a:endParaRPr lang="ar-SY"/>
                    </a:p>
                  </a:txBody>
                  <a:tcPr/>
                </a:tc>
                <a:tc hMerge="1"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en-US" sz="1600" b="1">
                          <a:effectLst/>
                          <a:latin typeface="Times New Roman"/>
                          <a:ea typeface="Calibri"/>
                          <a:cs typeface="Arial"/>
                        </a:rPr>
                        <a:t>N</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Y" sz="1600" b="1">
                          <a:effectLst/>
                          <a:latin typeface="Calibri"/>
                          <a:ea typeface="Calibri"/>
                          <a:cs typeface="Times New Roman"/>
                        </a:rPr>
                        <a:t>%</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1600" b="1" dirty="0">
                          <a:effectLst/>
                          <a:latin typeface="Times New Roman"/>
                          <a:ea typeface="Calibri"/>
                          <a:cs typeface="Arial"/>
                        </a:rPr>
                        <a:t>N</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07000"/>
                        </a:lnSpc>
                        <a:spcAft>
                          <a:spcPts val="0"/>
                        </a:spcAft>
                      </a:pPr>
                      <a:r>
                        <a:rPr lang="ar-SY" sz="1600" b="1" dirty="0">
                          <a:effectLst/>
                          <a:latin typeface="Calibri"/>
                          <a:ea typeface="Calibri"/>
                          <a:cs typeface="Times New Roman"/>
                        </a:rPr>
                        <a:t>%</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pPr rtl="1"/>
                      <a:endParaRPr lang="ar-SY"/>
                    </a:p>
                  </a:txBody>
                  <a:tcPr/>
                </a:tc>
              </a:tr>
              <a:tr h="393895">
                <a:tc rowSpan="2" gridSpan="3">
                  <a:txBody>
                    <a:bodyPr/>
                    <a:lstStyle/>
                    <a:p>
                      <a:pPr algn="r" rtl="0">
                        <a:lnSpc>
                          <a:spcPct val="107000"/>
                        </a:lnSpc>
                        <a:spcAft>
                          <a:spcPts val="0"/>
                        </a:spcAft>
                      </a:pPr>
                      <a:r>
                        <a:rPr lang="ar-SA" sz="1600" b="1" dirty="0">
                          <a:effectLst/>
                          <a:latin typeface="Calibri"/>
                          <a:ea typeface="Calibri"/>
                          <a:cs typeface="Times New Roman"/>
                        </a:rPr>
                        <a:t>هل تلقيت الرعاية الصحية بعد الولادة؟</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ar-SY"/>
                    </a:p>
                  </a:txBody>
                  <a:tcPr/>
                </a:tc>
                <a:tc rowSpan="2" h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نعم</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91</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91</a:t>
                      </a:r>
                      <a:endParaRPr lang="en-US" sz="1600" b="1" dirty="0">
                        <a:solidFill>
                          <a:srgbClr val="FF0000"/>
                        </a:solidFill>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93</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93</a:t>
                      </a:r>
                      <a:endParaRPr lang="en-US" sz="1600" b="1" dirty="0">
                        <a:solidFill>
                          <a:srgbClr val="FF0000"/>
                        </a:solidFill>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dirty="0">
                          <a:effectLst/>
                          <a:latin typeface="Times New Roman"/>
                          <a:ea typeface="Calibri"/>
                          <a:cs typeface="Arial"/>
                        </a:rPr>
                        <a:t> </a:t>
                      </a:r>
                      <a:endParaRPr lang="en-US" sz="1600" b="1" dirty="0">
                        <a:effectLst/>
                        <a:latin typeface="Calibri"/>
                        <a:ea typeface="Calibri"/>
                        <a:cs typeface="Arial"/>
                      </a:endParaRPr>
                    </a:p>
                    <a:p>
                      <a:pPr algn="ctr" rtl="0">
                        <a:lnSpc>
                          <a:spcPct val="107000"/>
                        </a:lnSpc>
                        <a:spcAft>
                          <a:spcPts val="0"/>
                        </a:spcAft>
                      </a:pPr>
                      <a:r>
                        <a:rPr lang="en-US" sz="1600" b="1" dirty="0">
                          <a:effectLst/>
                          <a:latin typeface="Times New Roman"/>
                          <a:ea typeface="Calibri"/>
                          <a:cs typeface="Arial"/>
                        </a:rPr>
                        <a:t>0.323</a:t>
                      </a:r>
                      <a:endParaRPr lang="en-US" sz="1600" b="1" dirty="0">
                        <a:effectLst/>
                        <a:latin typeface="Calibri"/>
                        <a:ea typeface="Calibri"/>
                        <a:cs typeface="Arial"/>
                      </a:endParaRPr>
                    </a:p>
                  </a:txBody>
                  <a:tcPr marL="45860" marR="4586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14187">
                <a:tc gridSpan="3" vMerge="1">
                  <a:txBody>
                    <a:bodyPr/>
                    <a:lstStyle/>
                    <a:p>
                      <a:pPr rtl="1"/>
                      <a:endParaRPr lang="ar-SY"/>
                    </a:p>
                  </a:txBody>
                  <a:tcPr/>
                </a:tc>
                <a:tc hMerge="1"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لا</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9</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9</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7</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7</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639548">
                <a:tc rowSpan="2" gridSpan="3">
                  <a:txBody>
                    <a:bodyPr/>
                    <a:lstStyle/>
                    <a:p>
                      <a:pPr algn="ctr" rtl="1">
                        <a:lnSpc>
                          <a:spcPct val="107000"/>
                        </a:lnSpc>
                        <a:spcAft>
                          <a:spcPts val="0"/>
                        </a:spcAft>
                      </a:pPr>
                      <a:r>
                        <a:rPr lang="ar-SA" sz="1600" b="1" dirty="0">
                          <a:effectLst/>
                          <a:latin typeface="Calibri"/>
                          <a:ea typeface="Calibri"/>
                          <a:cs typeface="Times New Roman"/>
                        </a:rPr>
                        <a:t>إذا كانت الإجابة نعم , فأين تلقيت الرعاية الصحية ؟</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ar-SY"/>
                    </a:p>
                  </a:txBody>
                  <a:tcPr/>
                </a:tc>
                <a:tc rowSpan="2" hMerge="1">
                  <a:txBody>
                    <a:bodyPr/>
                    <a:lstStyle/>
                    <a:p>
                      <a:pPr rtl="1"/>
                      <a:endParaRPr lang="ar-SY"/>
                    </a:p>
                  </a:txBody>
                  <a:tcPr/>
                </a:tc>
                <a:tc>
                  <a:txBody>
                    <a:bodyPr/>
                    <a:lstStyle/>
                    <a:p>
                      <a:pPr algn="ctr" rtl="1">
                        <a:lnSpc>
                          <a:spcPct val="107000"/>
                        </a:lnSpc>
                        <a:spcAft>
                          <a:spcPts val="0"/>
                        </a:spcAft>
                      </a:pPr>
                      <a:r>
                        <a:rPr lang="ar-SY" sz="1600" b="1" dirty="0">
                          <a:effectLst/>
                          <a:latin typeface="Calibri"/>
                          <a:ea typeface="Calibri"/>
                          <a:cs typeface="Times New Roman"/>
                        </a:rPr>
                        <a:t>المركز الصحي</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18</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19.8</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17</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18.3</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a:lnSpc>
                          <a:spcPct val="107000"/>
                        </a:lnSpc>
                        <a:spcAft>
                          <a:spcPts val="0"/>
                        </a:spcAft>
                      </a:pPr>
                      <a:r>
                        <a:rPr lang="en-US" sz="1600" b="1" dirty="0">
                          <a:effectLst/>
                          <a:latin typeface="Times New Roman"/>
                          <a:ea typeface="Calibri"/>
                          <a:cs typeface="Arial"/>
                        </a:rPr>
                        <a:t>0.931</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39548">
                <a:tc gridSpan="3" vMerge="1">
                  <a:txBody>
                    <a:bodyPr/>
                    <a:lstStyle/>
                    <a:p>
                      <a:pPr rtl="1"/>
                      <a:endParaRPr lang="ar-SY"/>
                    </a:p>
                  </a:txBody>
                  <a:tcPr/>
                </a:tc>
                <a:tc hMerge="1"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ar-SA" sz="1600" b="1">
                          <a:effectLst/>
                          <a:latin typeface="Calibri"/>
                          <a:ea typeface="Calibri"/>
                          <a:cs typeface="Times New Roman"/>
                        </a:rPr>
                        <a:t>العيادة النسائية الخاصة</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69</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75.8</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70</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75.3</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639548">
                <a:tc>
                  <a:txBody>
                    <a:bodyPr/>
                    <a:lstStyle/>
                    <a:p>
                      <a:pPr algn="ctr" rtl="1">
                        <a:lnSpc>
                          <a:spcPct val="107000"/>
                        </a:lnSpc>
                        <a:spcAft>
                          <a:spcPts val="0"/>
                        </a:spcAft>
                      </a:pPr>
                      <a:r>
                        <a:rPr lang="en-US" sz="1600" b="1" dirty="0">
                          <a:effectLst/>
                          <a:latin typeface="Times New Roman"/>
                          <a:ea typeface="Calibri"/>
                          <a:cs typeface="Arial"/>
                        </a:rPr>
                        <a:t>N</a:t>
                      </a:r>
                      <a:r>
                        <a:rPr lang="en-US" sz="1600" b="1" baseline="-25000" dirty="0">
                          <a:effectLst/>
                          <a:latin typeface="Times New Roman"/>
                          <a:ea typeface="Calibri"/>
                          <a:cs typeface="Arial"/>
                        </a:rPr>
                        <a:t>1</a:t>
                      </a:r>
                      <a:r>
                        <a:rPr lang="en-US" sz="1600" b="1" dirty="0">
                          <a:effectLst/>
                          <a:latin typeface="Times New Roman"/>
                          <a:ea typeface="Calibri"/>
                          <a:cs typeface="Arial"/>
                        </a:rPr>
                        <a:t>=91</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rtl="1">
                        <a:lnSpc>
                          <a:spcPct val="107000"/>
                        </a:lnSpc>
                        <a:spcAft>
                          <a:spcPts val="0"/>
                        </a:spcAft>
                      </a:pPr>
                      <a:r>
                        <a:rPr lang="en-US" sz="1600" b="1" dirty="0">
                          <a:effectLst/>
                          <a:latin typeface="Times New Roman"/>
                          <a:ea typeface="Calibri"/>
                          <a:cs typeface="Arial"/>
                        </a:rPr>
                        <a:t>N</a:t>
                      </a:r>
                      <a:r>
                        <a:rPr lang="en-US" sz="1600" b="1" baseline="-25000" dirty="0">
                          <a:effectLst/>
                          <a:latin typeface="Times New Roman"/>
                          <a:ea typeface="Calibri"/>
                          <a:cs typeface="Arial"/>
                        </a:rPr>
                        <a:t>2</a:t>
                      </a:r>
                      <a:r>
                        <a:rPr lang="en-US" sz="1600" b="1" dirty="0">
                          <a:effectLst/>
                          <a:latin typeface="Times New Roman"/>
                          <a:ea typeface="Calibri"/>
                          <a:cs typeface="Arial"/>
                        </a:rPr>
                        <a:t>=93</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ar-SY"/>
                    </a:p>
                  </a:txBody>
                  <a:tcPr/>
                </a:tc>
                <a:tc>
                  <a:txBody>
                    <a:bodyPr/>
                    <a:lstStyle/>
                    <a:p>
                      <a:pPr algn="ctr" rtl="1">
                        <a:lnSpc>
                          <a:spcPct val="107000"/>
                        </a:lnSpc>
                        <a:spcAft>
                          <a:spcPts val="0"/>
                        </a:spcAft>
                      </a:pPr>
                      <a:r>
                        <a:rPr lang="ar-SY" sz="1600" b="1">
                          <a:effectLst/>
                          <a:latin typeface="Calibri"/>
                          <a:ea typeface="Calibri"/>
                          <a:cs typeface="Times New Roman"/>
                        </a:rPr>
                        <a:t>المشفى</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4</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4.4</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6</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6.4</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393895">
                <a:tc rowSpan="2" gridSpan="3">
                  <a:txBody>
                    <a:bodyPr/>
                    <a:lstStyle/>
                    <a:p>
                      <a:pPr algn="ctr" rtl="1">
                        <a:lnSpc>
                          <a:spcPct val="107000"/>
                        </a:lnSpc>
                        <a:spcAft>
                          <a:spcPts val="0"/>
                        </a:spcAft>
                      </a:pPr>
                      <a:r>
                        <a:rPr lang="ar-SA" sz="1600" b="1" dirty="0">
                          <a:effectLst/>
                          <a:latin typeface="Calibri"/>
                          <a:ea typeface="Calibri"/>
                          <a:cs typeface="Times New Roman"/>
                        </a:rPr>
                        <a:t>من قدم لك هذه الرعاية الصحية ؟</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ar-SY"/>
                    </a:p>
                  </a:txBody>
                  <a:tcPr/>
                </a:tc>
                <a:tc rowSpan="2" hMerge="1">
                  <a:txBody>
                    <a:bodyPr/>
                    <a:lstStyle/>
                    <a:p>
                      <a:pPr rtl="1"/>
                      <a:endParaRPr lang="ar-SY"/>
                    </a:p>
                  </a:txBody>
                  <a:tcPr/>
                </a:tc>
                <a:tc>
                  <a:txBody>
                    <a:bodyPr/>
                    <a:lstStyle/>
                    <a:p>
                      <a:pPr algn="ctr" rtl="1">
                        <a:lnSpc>
                          <a:spcPct val="107000"/>
                        </a:lnSpc>
                        <a:spcAft>
                          <a:spcPts val="0"/>
                        </a:spcAft>
                      </a:pPr>
                      <a:r>
                        <a:rPr lang="ar-SY" sz="1600" b="1" dirty="0">
                          <a:effectLst/>
                          <a:latin typeface="Calibri"/>
                          <a:ea typeface="Calibri"/>
                          <a:cs typeface="Times New Roman"/>
                        </a:rPr>
                        <a:t>الطبيب/ة</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91</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100</a:t>
                      </a:r>
                      <a:endParaRPr lang="en-US" sz="1600" b="1" dirty="0">
                        <a:solidFill>
                          <a:srgbClr val="FF0000"/>
                        </a:solidFill>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93</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100</a:t>
                      </a:r>
                      <a:endParaRPr lang="en-US" sz="1600" b="1" dirty="0">
                        <a:solidFill>
                          <a:srgbClr val="FF0000"/>
                        </a:solidFill>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b="1" dirty="0" smtClean="0">
                          <a:effectLst/>
                          <a:latin typeface="Times New Roman"/>
                          <a:ea typeface="Calibri"/>
                          <a:cs typeface="Arial"/>
                        </a:rPr>
                        <a:t>0.795</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51853">
                <a:tc gridSpan="3" vMerge="1">
                  <a:txBody>
                    <a:bodyPr/>
                    <a:lstStyle/>
                    <a:p>
                      <a:pPr rtl="1"/>
                      <a:endParaRPr lang="ar-SY"/>
                    </a:p>
                  </a:txBody>
                  <a:tcPr/>
                </a:tc>
                <a:tc hMerge="1"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ar-SA" sz="1600" b="1">
                          <a:effectLst/>
                          <a:latin typeface="Calibri"/>
                          <a:ea typeface="Calibri"/>
                          <a:cs typeface="Times New Roman"/>
                        </a:rPr>
                        <a:t>الممرض/ة</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554142">
                <a:tc gridSpan="2">
                  <a:txBody>
                    <a:bodyPr/>
                    <a:lstStyle/>
                    <a:p>
                      <a:pPr algn="ctr" rtl="1">
                        <a:lnSpc>
                          <a:spcPct val="107000"/>
                        </a:lnSpc>
                        <a:spcAft>
                          <a:spcPts val="0"/>
                        </a:spcAft>
                      </a:pPr>
                      <a:r>
                        <a:rPr lang="en-US" sz="1600" b="1" dirty="0">
                          <a:effectLst/>
                          <a:latin typeface="Times New Roman"/>
                          <a:ea typeface="Calibri"/>
                          <a:cs typeface="Arial"/>
                        </a:rPr>
                        <a:t>N</a:t>
                      </a:r>
                      <a:r>
                        <a:rPr lang="en-US" sz="1600" b="1" baseline="-25000" dirty="0">
                          <a:effectLst/>
                          <a:latin typeface="Times New Roman"/>
                          <a:ea typeface="Calibri"/>
                          <a:cs typeface="Arial"/>
                        </a:rPr>
                        <a:t>1</a:t>
                      </a:r>
                      <a:r>
                        <a:rPr lang="en-US" sz="1600" b="1" dirty="0">
                          <a:effectLst/>
                          <a:latin typeface="Times New Roman"/>
                          <a:ea typeface="Calibri"/>
                          <a:cs typeface="Arial"/>
                        </a:rPr>
                        <a:t>=91</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rtl="1"/>
                      <a:endParaRPr lang="ar-SY"/>
                    </a:p>
                  </a:txBody>
                  <a:tcPr/>
                </a:tc>
                <a:tc>
                  <a:txBody>
                    <a:bodyPr/>
                    <a:lstStyle/>
                    <a:p>
                      <a:pPr algn="ctr" rtl="1">
                        <a:lnSpc>
                          <a:spcPct val="107000"/>
                        </a:lnSpc>
                        <a:spcAft>
                          <a:spcPts val="0"/>
                        </a:spcAft>
                      </a:pPr>
                      <a:r>
                        <a:rPr lang="en-US" sz="1600" b="1" dirty="0">
                          <a:effectLst/>
                          <a:latin typeface="Times New Roman"/>
                          <a:ea typeface="Calibri"/>
                          <a:cs typeface="Arial"/>
                        </a:rPr>
                        <a:t>N</a:t>
                      </a:r>
                      <a:r>
                        <a:rPr lang="en-US" sz="1600" b="1" baseline="-25000" dirty="0">
                          <a:effectLst/>
                          <a:latin typeface="Times New Roman"/>
                          <a:ea typeface="Calibri"/>
                          <a:cs typeface="Arial"/>
                        </a:rPr>
                        <a:t>2</a:t>
                      </a:r>
                      <a:r>
                        <a:rPr lang="en-US" sz="1600" b="1" dirty="0">
                          <a:effectLst/>
                          <a:latin typeface="Times New Roman"/>
                          <a:ea typeface="Calibri"/>
                          <a:cs typeface="Arial"/>
                        </a:rPr>
                        <a:t>=93</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600" b="1" dirty="0">
                          <a:effectLst/>
                          <a:latin typeface="Calibri"/>
                          <a:ea typeface="Calibri"/>
                          <a:cs typeface="Times New Roman"/>
                        </a:rPr>
                        <a:t>القابلة</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0</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bl>
          </a:graphicData>
        </a:graphic>
      </p:graphicFrame>
    </p:spTree>
    <p:extLst>
      <p:ext uri="{BB962C8B-B14F-4D97-AF65-F5344CB8AC3E}">
        <p14:creationId xmlns:p14="http://schemas.microsoft.com/office/powerpoint/2010/main" val="375945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778098"/>
          </a:xfrm>
        </p:spPr>
        <p:txBody>
          <a:bodyPr>
            <a:normAutofit/>
          </a:bodyPr>
          <a:lstStyle/>
          <a:p>
            <a:r>
              <a:rPr lang="ar-SY" sz="2000" b="1" dirty="0">
                <a:solidFill>
                  <a:schemeClr val="accent4">
                    <a:lumMod val="75000"/>
                  </a:schemeClr>
                </a:solidFill>
              </a:rPr>
              <a:t>توزع الأمهات الصغيرات والكبيرات حسب علاج المضاعفات وبقائها و رأيهن بسن الحمل والولادة </a:t>
            </a:r>
          </a:p>
        </p:txBody>
      </p:sp>
      <p:graphicFrame>
        <p:nvGraphicFramePr>
          <p:cNvPr id="4" name="جدول 3"/>
          <p:cNvGraphicFramePr>
            <a:graphicFrameLocks noGrp="1"/>
          </p:cNvGraphicFramePr>
          <p:nvPr>
            <p:extLst>
              <p:ext uri="{D42A27DB-BD31-4B8C-83A1-F6EECF244321}">
                <p14:modId xmlns:p14="http://schemas.microsoft.com/office/powerpoint/2010/main" val="1437107573"/>
              </p:ext>
            </p:extLst>
          </p:nvPr>
        </p:nvGraphicFramePr>
        <p:xfrm>
          <a:off x="323528" y="1052735"/>
          <a:ext cx="8424934" cy="5606789"/>
        </p:xfrm>
        <a:graphic>
          <a:graphicData uri="http://schemas.openxmlformats.org/drawingml/2006/table">
            <a:tbl>
              <a:tblPr rtl="1" firstRow="1" firstCol="1" bandRow="1"/>
              <a:tblGrid>
                <a:gridCol w="1883171"/>
                <a:gridCol w="1028206"/>
                <a:gridCol w="1883171"/>
                <a:gridCol w="709512"/>
                <a:gridCol w="709512"/>
                <a:gridCol w="709512"/>
                <a:gridCol w="709512"/>
                <a:gridCol w="792338"/>
              </a:tblGrid>
              <a:tr h="570648">
                <a:tc rowSpan="2" gridSpan="3">
                  <a:txBody>
                    <a:bodyPr/>
                    <a:lstStyle/>
                    <a:p>
                      <a:pPr algn="ctr" rtl="1">
                        <a:lnSpc>
                          <a:spcPct val="107000"/>
                        </a:lnSpc>
                        <a:spcAft>
                          <a:spcPts val="0"/>
                        </a:spcAft>
                      </a:pPr>
                      <a:r>
                        <a:rPr lang="ar-SY" sz="1600" b="1" dirty="0">
                          <a:effectLst/>
                          <a:latin typeface="Calibri"/>
                          <a:ea typeface="Calibri"/>
                          <a:cs typeface="Times New Roman"/>
                        </a:rPr>
                        <a:t>	البيانات</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rowSpan="2" hMerge="1">
                  <a:txBody>
                    <a:bodyPr/>
                    <a:lstStyle/>
                    <a:p>
                      <a:pPr rtl="1"/>
                      <a:endParaRPr lang="ar-SY"/>
                    </a:p>
                  </a:txBody>
                  <a:tcPr/>
                </a:tc>
                <a:tc rowSpan="2" hMerge="1">
                  <a:txBody>
                    <a:bodyPr/>
                    <a:lstStyle/>
                    <a:p>
                      <a:pPr rtl="1"/>
                      <a:endParaRPr lang="ar-SY"/>
                    </a:p>
                  </a:txBody>
                  <a:tcPr/>
                </a:tc>
                <a:tc gridSpan="2">
                  <a:txBody>
                    <a:bodyPr/>
                    <a:lstStyle/>
                    <a:p>
                      <a:pPr algn="ctr" rtl="1">
                        <a:lnSpc>
                          <a:spcPct val="107000"/>
                        </a:lnSpc>
                        <a:spcAft>
                          <a:spcPts val="0"/>
                        </a:spcAft>
                      </a:pPr>
                      <a:r>
                        <a:rPr lang="ar-SY" sz="1600" b="1" dirty="0">
                          <a:effectLst/>
                          <a:latin typeface="Calibri"/>
                          <a:ea typeface="Calibri"/>
                          <a:cs typeface="Times New Roman"/>
                        </a:rPr>
                        <a:t>أمهات صغيرات</a:t>
                      </a:r>
                      <a:endParaRPr lang="en-US" sz="1600" b="1" dirty="0">
                        <a:effectLst/>
                        <a:latin typeface="Calibri"/>
                        <a:ea typeface="Calibri"/>
                        <a:cs typeface="Arial"/>
                      </a:endParaRPr>
                    </a:p>
                    <a:p>
                      <a:pPr algn="ctr" rtl="1">
                        <a:lnSpc>
                          <a:spcPct val="107000"/>
                        </a:lnSpc>
                        <a:spcAft>
                          <a:spcPts val="0"/>
                        </a:spcAft>
                      </a:pPr>
                      <a:r>
                        <a:rPr lang="en-US" sz="1600" b="1" dirty="0">
                          <a:effectLst/>
                          <a:latin typeface="Times New Roman"/>
                          <a:ea typeface="Calibri"/>
                          <a:cs typeface="Arial"/>
                        </a:rPr>
                        <a:t>N= 100</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rtl="1"/>
                      <a:endParaRPr lang="ar-SY"/>
                    </a:p>
                  </a:txBody>
                  <a:tcPr/>
                </a:tc>
                <a:tc gridSpan="2">
                  <a:txBody>
                    <a:bodyPr/>
                    <a:lstStyle/>
                    <a:p>
                      <a:pPr algn="ctr" rtl="1">
                        <a:lnSpc>
                          <a:spcPct val="107000"/>
                        </a:lnSpc>
                        <a:spcAft>
                          <a:spcPts val="0"/>
                        </a:spcAft>
                      </a:pPr>
                      <a:r>
                        <a:rPr lang="ar-SY" sz="1600" b="1" dirty="0">
                          <a:effectLst/>
                          <a:latin typeface="Calibri"/>
                          <a:ea typeface="Calibri"/>
                          <a:cs typeface="Times New Roman"/>
                        </a:rPr>
                        <a:t>أمهات كبيرات</a:t>
                      </a:r>
                      <a:endParaRPr lang="en-US" sz="1600" b="1" dirty="0">
                        <a:effectLst/>
                        <a:latin typeface="Calibri"/>
                        <a:ea typeface="Calibri"/>
                        <a:cs typeface="Arial"/>
                      </a:endParaRPr>
                    </a:p>
                    <a:p>
                      <a:pPr algn="ctr" rtl="1">
                        <a:lnSpc>
                          <a:spcPct val="107000"/>
                        </a:lnSpc>
                        <a:spcAft>
                          <a:spcPts val="0"/>
                        </a:spcAft>
                      </a:pPr>
                      <a:r>
                        <a:rPr lang="en-US" sz="1600" b="1" dirty="0">
                          <a:effectLst/>
                          <a:latin typeface="Times New Roman"/>
                          <a:ea typeface="Calibri"/>
                          <a:cs typeface="Arial"/>
                        </a:rPr>
                        <a:t>N= 100</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rtl="1"/>
                      <a:endParaRPr lang="ar-SY"/>
                    </a:p>
                  </a:txBody>
                  <a:tcPr/>
                </a:tc>
                <a:tc rowSpan="2">
                  <a:txBody>
                    <a:bodyPr/>
                    <a:lstStyle/>
                    <a:p>
                      <a:pPr algn="ctr" rtl="1">
                        <a:lnSpc>
                          <a:spcPct val="107000"/>
                        </a:lnSpc>
                        <a:spcAft>
                          <a:spcPts val="0"/>
                        </a:spcAft>
                      </a:pPr>
                      <a:r>
                        <a:rPr lang="en-US" sz="1600" b="1" dirty="0">
                          <a:effectLst/>
                          <a:latin typeface="Times New Roman"/>
                          <a:ea typeface="Calibri"/>
                          <a:cs typeface="Arial"/>
                        </a:rPr>
                        <a:t>P Value</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65457">
                <a:tc gridSpan="3" vMerge="1">
                  <a:txBody>
                    <a:bodyPr/>
                    <a:lstStyle/>
                    <a:p>
                      <a:pPr rtl="1"/>
                      <a:endParaRPr lang="ar-SY"/>
                    </a:p>
                  </a:txBody>
                  <a:tcPr/>
                </a:tc>
                <a:tc hMerge="1"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en-US" sz="1600" b="1" dirty="0">
                          <a:effectLst/>
                          <a:latin typeface="Times New Roman"/>
                          <a:ea typeface="Calibri"/>
                          <a:cs typeface="Arial"/>
                        </a:rPr>
                        <a:t>N</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Y" sz="1600" b="1" dirty="0">
                          <a:effectLst/>
                          <a:latin typeface="Calibri"/>
                          <a:ea typeface="Calibri"/>
                          <a:cs typeface="Times New Roman"/>
                        </a:rPr>
                        <a:t>%</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1600" b="1" dirty="0">
                          <a:effectLst/>
                          <a:latin typeface="Times New Roman"/>
                          <a:ea typeface="Calibri"/>
                          <a:cs typeface="Arial"/>
                        </a:rPr>
                        <a:t>N</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07000"/>
                        </a:lnSpc>
                        <a:spcAft>
                          <a:spcPts val="0"/>
                        </a:spcAft>
                      </a:pPr>
                      <a:r>
                        <a:rPr lang="ar-SY" sz="1600" b="1" dirty="0">
                          <a:effectLst/>
                          <a:latin typeface="Calibri"/>
                          <a:ea typeface="Calibri"/>
                          <a:cs typeface="Times New Roman"/>
                        </a:rPr>
                        <a:t>%</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pPr rtl="1"/>
                      <a:endParaRPr lang="ar-SY"/>
                    </a:p>
                  </a:txBody>
                  <a:tcPr/>
                </a:tc>
              </a:tr>
              <a:tr h="525970">
                <a:tc rowSpan="2" gridSpan="2">
                  <a:txBody>
                    <a:bodyPr/>
                    <a:lstStyle/>
                    <a:p>
                      <a:pPr algn="ctr" rtl="1">
                        <a:lnSpc>
                          <a:spcPct val="107000"/>
                        </a:lnSpc>
                        <a:spcAft>
                          <a:spcPts val="0"/>
                        </a:spcAft>
                      </a:pPr>
                      <a:r>
                        <a:rPr lang="ar-SA" sz="1600" b="1" dirty="0">
                          <a:effectLst/>
                          <a:latin typeface="Calibri"/>
                          <a:ea typeface="Calibri"/>
                          <a:cs typeface="Times New Roman"/>
                        </a:rPr>
                        <a:t>هل ما زلت تعانين من نفس المضاعفات التي تعرضت لها خلال الحمل الأول ؟ </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ar-SY"/>
                    </a:p>
                  </a:txBody>
                  <a:tcPr/>
                </a:tc>
                <a:tc>
                  <a:txBody>
                    <a:bodyPr/>
                    <a:lstStyle/>
                    <a:p>
                      <a:pPr algn="ctr" rtl="1">
                        <a:lnSpc>
                          <a:spcPct val="107000"/>
                        </a:lnSpc>
                        <a:spcAft>
                          <a:spcPts val="0"/>
                        </a:spcAft>
                      </a:pPr>
                      <a:r>
                        <a:rPr lang="ar-SY" sz="1600" b="1" dirty="0">
                          <a:effectLst/>
                          <a:latin typeface="Calibri"/>
                          <a:ea typeface="Calibri"/>
                          <a:cs typeface="Times New Roman"/>
                        </a:rPr>
                        <a:t>نعم</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38</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38</a:t>
                      </a:r>
                      <a:endParaRPr lang="en-US" sz="1600" b="1" dirty="0">
                        <a:solidFill>
                          <a:srgbClr val="FF0000"/>
                        </a:solidFill>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24</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24</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dirty="0" smtClean="0">
                          <a:effectLst/>
                          <a:latin typeface="Times New Roman"/>
                          <a:ea typeface="Calibri"/>
                          <a:cs typeface="Arial"/>
                        </a:rPr>
                        <a:t>0.046*</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309">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ar-SY" sz="1600" b="1" dirty="0" smtClean="0">
                          <a:effectLst/>
                          <a:latin typeface="Calibri"/>
                          <a:ea typeface="Calibri"/>
                          <a:cs typeface="Times New Roman"/>
                        </a:rPr>
                        <a:t>لا</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62</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62</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76</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chemeClr val="tx1"/>
                          </a:solidFill>
                          <a:effectLst/>
                          <a:latin typeface="Times New Roman"/>
                          <a:ea typeface="Calibri"/>
                          <a:cs typeface="Simplified Arabic"/>
                        </a:rPr>
                        <a:t>76</a:t>
                      </a:r>
                      <a:endParaRPr lang="en-US" sz="1600" b="1" dirty="0">
                        <a:solidFill>
                          <a:schemeClr val="tx1"/>
                        </a:solidFill>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504231">
                <a:tc rowSpan="6" gridSpan="2">
                  <a:txBody>
                    <a:bodyPr/>
                    <a:lstStyle/>
                    <a:p>
                      <a:pPr algn="ctr" rtl="1">
                        <a:lnSpc>
                          <a:spcPct val="107000"/>
                        </a:lnSpc>
                        <a:spcAft>
                          <a:spcPts val="0"/>
                        </a:spcAft>
                      </a:pPr>
                      <a:r>
                        <a:rPr lang="ar-SA" sz="1600" b="1" dirty="0">
                          <a:effectLst/>
                          <a:latin typeface="Calibri"/>
                          <a:ea typeface="Calibri"/>
                          <a:cs typeface="Times New Roman"/>
                        </a:rPr>
                        <a:t>إذا كانت الإجابة لا, إلى متى استمرت هذه المضاعفات ؟</a:t>
                      </a:r>
                      <a:endParaRPr lang="en-US" sz="1600" b="1" dirty="0">
                        <a:effectLst/>
                        <a:latin typeface="Calibri"/>
                        <a:ea typeface="Calibri"/>
                        <a:cs typeface="Arial"/>
                      </a:endParaRPr>
                    </a:p>
                    <a:p>
                      <a:pPr algn="ctr" rtl="1">
                        <a:lnSpc>
                          <a:spcPct val="107000"/>
                        </a:lnSpc>
                        <a:spcAft>
                          <a:spcPts val="0"/>
                        </a:spcAft>
                      </a:pPr>
                      <a:r>
                        <a:rPr lang="ar-SY" sz="1600" b="1" dirty="0">
                          <a:effectLst/>
                          <a:latin typeface="Calibri"/>
                          <a:ea typeface="Calibri"/>
                          <a:cs typeface="Times New Roman"/>
                        </a:rPr>
                        <a:t> </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hMerge="1">
                  <a:txBody>
                    <a:bodyPr/>
                    <a:lstStyle/>
                    <a:p>
                      <a:pPr rtl="1"/>
                      <a:endParaRPr lang="ar-SY"/>
                    </a:p>
                  </a:txBody>
                  <a:tcPr/>
                </a:tc>
                <a:tc>
                  <a:txBody>
                    <a:bodyPr/>
                    <a:lstStyle/>
                    <a:p>
                      <a:pPr algn="just" rtl="1">
                        <a:lnSpc>
                          <a:spcPct val="107000"/>
                        </a:lnSpc>
                        <a:spcAft>
                          <a:spcPts val="0"/>
                        </a:spcAft>
                      </a:pPr>
                      <a:r>
                        <a:rPr lang="ar-SY" sz="1600" b="1">
                          <a:effectLst/>
                          <a:latin typeface="Calibri"/>
                          <a:ea typeface="Calibri"/>
                          <a:cs typeface="Times New Roman"/>
                        </a:rPr>
                        <a:t>لم تعاني من مضاعفات أبداً</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22</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35.4</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33</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43.4</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rtl="0">
                        <a:lnSpc>
                          <a:spcPct val="107000"/>
                        </a:lnSpc>
                        <a:spcAft>
                          <a:spcPts val="0"/>
                        </a:spcAft>
                      </a:pPr>
                      <a:r>
                        <a:rPr lang="en-US" sz="1600" b="1" dirty="0">
                          <a:effectLst/>
                          <a:latin typeface="Times New Roman"/>
                          <a:ea typeface="Calibri"/>
                          <a:cs typeface="Arial"/>
                        </a:rPr>
                        <a:t>0.811</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38675">
                <a:tc gridSpan="2" vMerge="1">
                  <a:txBody>
                    <a:bodyPr/>
                    <a:lstStyle/>
                    <a:p>
                      <a:pPr rtl="1"/>
                      <a:endParaRPr lang="ar-SY"/>
                    </a:p>
                  </a:txBody>
                  <a:tcPr/>
                </a:tc>
                <a:tc hMerge="1" vMerge="1">
                  <a:txBody>
                    <a:bodyPr/>
                    <a:lstStyle/>
                    <a:p>
                      <a:pPr rtl="1"/>
                      <a:endParaRPr lang="ar-SY"/>
                    </a:p>
                  </a:txBody>
                  <a:tcPr/>
                </a:tc>
                <a:tc>
                  <a:txBody>
                    <a:bodyPr/>
                    <a:lstStyle/>
                    <a:p>
                      <a:pPr algn="just" rtl="1">
                        <a:lnSpc>
                          <a:spcPct val="107000"/>
                        </a:lnSpc>
                        <a:spcAft>
                          <a:spcPts val="0"/>
                        </a:spcAft>
                      </a:pPr>
                      <a:r>
                        <a:rPr lang="ar-SY" sz="1600" b="1">
                          <a:effectLst/>
                          <a:latin typeface="Calibri"/>
                          <a:ea typeface="Calibri"/>
                          <a:cs typeface="Times New Roman"/>
                        </a:rPr>
                        <a:t>أقل من أسبوع بعد الولادة</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3.2</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smtClean="0">
                          <a:effectLst/>
                          <a:latin typeface="Times New Roman"/>
                          <a:ea typeface="Calibri"/>
                          <a:cs typeface="Simplified Arabic"/>
                        </a:rPr>
                        <a:t>2.6</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38675">
                <a:tc gridSpan="2" vMerge="1">
                  <a:txBody>
                    <a:bodyPr/>
                    <a:lstStyle/>
                    <a:p>
                      <a:pPr rtl="1"/>
                      <a:endParaRPr lang="ar-SY"/>
                    </a:p>
                  </a:txBody>
                  <a:tcPr/>
                </a:tc>
                <a:tc hMerge="1" vMerge="1">
                  <a:txBody>
                    <a:bodyPr/>
                    <a:lstStyle/>
                    <a:p>
                      <a:pPr rtl="1"/>
                      <a:endParaRPr lang="ar-SY"/>
                    </a:p>
                  </a:txBody>
                  <a:tcPr/>
                </a:tc>
                <a:tc>
                  <a:txBody>
                    <a:bodyPr/>
                    <a:lstStyle/>
                    <a:p>
                      <a:pPr algn="just" rtl="1">
                        <a:lnSpc>
                          <a:spcPct val="107000"/>
                        </a:lnSpc>
                        <a:spcAft>
                          <a:spcPts val="0"/>
                        </a:spcAft>
                      </a:pPr>
                      <a:r>
                        <a:rPr lang="ar-SY" sz="1600" b="1">
                          <a:effectLst/>
                          <a:latin typeface="Calibri"/>
                          <a:ea typeface="Calibri"/>
                          <a:cs typeface="Times New Roman"/>
                        </a:rPr>
                        <a:t>1 أسبوع بعد الولادة</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6</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9.7</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11</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14.5</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38675">
                <a:tc gridSpan="2" vMerge="1">
                  <a:txBody>
                    <a:bodyPr/>
                    <a:lstStyle/>
                    <a:p>
                      <a:pPr rtl="1"/>
                      <a:endParaRPr lang="ar-SY"/>
                    </a:p>
                  </a:txBody>
                  <a:tcPr/>
                </a:tc>
                <a:tc hMerge="1" vMerge="1">
                  <a:txBody>
                    <a:bodyPr/>
                    <a:lstStyle/>
                    <a:p>
                      <a:pPr rtl="1"/>
                      <a:endParaRPr lang="ar-SY"/>
                    </a:p>
                  </a:txBody>
                  <a:tcPr/>
                </a:tc>
                <a:tc>
                  <a:txBody>
                    <a:bodyPr/>
                    <a:lstStyle/>
                    <a:p>
                      <a:pPr algn="just" rtl="1">
                        <a:lnSpc>
                          <a:spcPct val="107000"/>
                        </a:lnSpc>
                        <a:spcAft>
                          <a:spcPts val="0"/>
                        </a:spcAft>
                      </a:pPr>
                      <a:r>
                        <a:rPr lang="ar-SY" sz="1600" b="1">
                          <a:effectLst/>
                          <a:latin typeface="Calibri"/>
                          <a:ea typeface="Calibri"/>
                          <a:cs typeface="Times New Roman"/>
                        </a:rPr>
                        <a:t>2 أسبوع بعد الولادة</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12</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19.4</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12</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15.8</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38675">
                <a:tc gridSpan="2" vMerge="1">
                  <a:txBody>
                    <a:bodyPr/>
                    <a:lstStyle/>
                    <a:p>
                      <a:pPr rtl="1"/>
                      <a:endParaRPr lang="ar-SY"/>
                    </a:p>
                  </a:txBody>
                  <a:tcPr/>
                </a:tc>
                <a:tc hMerge="1" vMerge="1">
                  <a:txBody>
                    <a:bodyPr/>
                    <a:lstStyle/>
                    <a:p>
                      <a:pPr rtl="1"/>
                      <a:endParaRPr lang="ar-SY"/>
                    </a:p>
                  </a:txBody>
                  <a:tcPr/>
                </a:tc>
                <a:tc>
                  <a:txBody>
                    <a:bodyPr/>
                    <a:lstStyle/>
                    <a:p>
                      <a:pPr algn="just" rtl="1">
                        <a:lnSpc>
                          <a:spcPct val="107000"/>
                        </a:lnSpc>
                        <a:spcAft>
                          <a:spcPts val="0"/>
                        </a:spcAft>
                      </a:pPr>
                      <a:r>
                        <a:rPr lang="ar-SY" sz="1600" b="1" dirty="0">
                          <a:effectLst/>
                          <a:latin typeface="Calibri"/>
                          <a:ea typeface="Calibri"/>
                          <a:cs typeface="Times New Roman"/>
                        </a:rPr>
                        <a:t>3 أسابيع بعد الولادة</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0</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0.0</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0</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0.0</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338675">
                <a:tc gridSpan="2" vMerge="1">
                  <a:txBody>
                    <a:bodyPr/>
                    <a:lstStyle/>
                    <a:p>
                      <a:pPr rtl="1"/>
                      <a:endParaRPr lang="ar-SY"/>
                    </a:p>
                  </a:txBody>
                  <a:tcPr/>
                </a:tc>
                <a:tc hMerge="1" vMerge="1">
                  <a:txBody>
                    <a:bodyPr/>
                    <a:lstStyle/>
                    <a:p>
                      <a:pPr rtl="1"/>
                      <a:endParaRPr lang="ar-SY"/>
                    </a:p>
                  </a:txBody>
                  <a:tcPr/>
                </a:tc>
                <a:tc>
                  <a:txBody>
                    <a:bodyPr/>
                    <a:lstStyle/>
                    <a:p>
                      <a:pPr algn="just" rtl="1">
                        <a:lnSpc>
                          <a:spcPct val="107000"/>
                        </a:lnSpc>
                        <a:spcAft>
                          <a:spcPts val="0"/>
                        </a:spcAft>
                      </a:pPr>
                      <a:r>
                        <a:rPr lang="ar-SY" sz="1600" b="1">
                          <a:effectLst/>
                          <a:latin typeface="Calibri"/>
                          <a:ea typeface="Calibri"/>
                          <a:cs typeface="Times New Roman"/>
                        </a:rPr>
                        <a:t>4 أسابيع بعد الولادة</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7</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11.3</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8</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10.6</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Y"/>
                    </a:p>
                  </a:txBody>
                  <a:tcPr/>
                </a:tc>
              </a:tr>
              <a:tr h="597820">
                <a:tc>
                  <a:txBody>
                    <a:bodyPr/>
                    <a:lstStyle/>
                    <a:p>
                      <a:pPr algn="ctr" rtl="1">
                        <a:lnSpc>
                          <a:spcPct val="107000"/>
                        </a:lnSpc>
                        <a:spcAft>
                          <a:spcPts val="0"/>
                        </a:spcAft>
                      </a:pPr>
                      <a:r>
                        <a:rPr lang="en-US" sz="1600" b="1" dirty="0">
                          <a:effectLst/>
                          <a:latin typeface="Times New Roman"/>
                          <a:ea typeface="Calibri"/>
                          <a:cs typeface="Arial"/>
                        </a:rPr>
                        <a:t>N</a:t>
                      </a:r>
                      <a:r>
                        <a:rPr lang="en-US" sz="1600" b="1" baseline="-25000" dirty="0">
                          <a:effectLst/>
                          <a:latin typeface="Times New Roman"/>
                          <a:ea typeface="Calibri"/>
                          <a:cs typeface="Arial"/>
                        </a:rPr>
                        <a:t>1</a:t>
                      </a:r>
                      <a:r>
                        <a:rPr lang="en-US" sz="1600" b="1" dirty="0">
                          <a:effectLst/>
                          <a:latin typeface="Times New Roman"/>
                          <a:ea typeface="Calibri"/>
                          <a:cs typeface="Arial"/>
                        </a:rPr>
                        <a:t>=62</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600" b="1" dirty="0">
                          <a:effectLst/>
                          <a:latin typeface="Times New Roman"/>
                          <a:ea typeface="Calibri"/>
                          <a:cs typeface="Arial"/>
                        </a:rPr>
                        <a:t>N</a:t>
                      </a:r>
                      <a:r>
                        <a:rPr lang="en-US" sz="1600" b="1" baseline="-25000" dirty="0">
                          <a:effectLst/>
                          <a:latin typeface="Times New Roman"/>
                          <a:ea typeface="Calibri"/>
                          <a:cs typeface="Arial"/>
                        </a:rPr>
                        <a:t>2</a:t>
                      </a:r>
                      <a:r>
                        <a:rPr lang="en-US" sz="1600" b="1" dirty="0">
                          <a:effectLst/>
                          <a:latin typeface="Times New Roman"/>
                          <a:ea typeface="Calibri"/>
                          <a:cs typeface="Arial"/>
                        </a:rPr>
                        <a:t>=76</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SY" sz="1600" b="1" dirty="0">
                          <a:effectLst/>
                          <a:latin typeface="Calibri"/>
                          <a:ea typeface="Calibri"/>
                          <a:cs typeface="Times New Roman"/>
                        </a:rPr>
                        <a:t>أكثر من </a:t>
                      </a:r>
                      <a:r>
                        <a:rPr lang="ar-SY" sz="1600" b="1" dirty="0" smtClean="0">
                          <a:effectLst/>
                          <a:latin typeface="Calibri"/>
                          <a:ea typeface="Calibri"/>
                          <a:cs typeface="Times New Roman"/>
                        </a:rPr>
                        <a:t>4 أسابيع </a:t>
                      </a:r>
                      <a:r>
                        <a:rPr lang="ar-SY" sz="1600" b="1" dirty="0">
                          <a:effectLst/>
                          <a:latin typeface="Calibri"/>
                          <a:ea typeface="Calibri"/>
                          <a:cs typeface="Times New Roman"/>
                        </a:rPr>
                        <a:t>بعد الولادة</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13</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21.0</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10</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13.2</a:t>
                      </a:r>
                      <a:endParaRPr lang="en-US" sz="16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r h="478931">
                <a:tc rowSpan="2" gridSpan="2">
                  <a:txBody>
                    <a:bodyPr/>
                    <a:lstStyle/>
                    <a:p>
                      <a:pPr algn="ctr" rtl="1">
                        <a:lnSpc>
                          <a:spcPct val="107000"/>
                        </a:lnSpc>
                        <a:spcAft>
                          <a:spcPts val="0"/>
                        </a:spcAft>
                      </a:pPr>
                      <a:r>
                        <a:rPr lang="ar-SA" sz="1600" b="1" dirty="0" smtClean="0">
                          <a:effectLst/>
                          <a:latin typeface="Calibri"/>
                          <a:ea typeface="Calibri"/>
                          <a:cs typeface="Times New Roman"/>
                        </a:rPr>
                        <a:t>حسب رأي الأمهات ما هو أفضل سن للحمل والولادة</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pPr rtl="1"/>
                      <a:endParaRPr lang="ar-SY"/>
                    </a:p>
                  </a:txBody>
                  <a:tcPr/>
                </a:tc>
                <a:tc>
                  <a:txBody>
                    <a:bodyPr/>
                    <a:lstStyle/>
                    <a:p>
                      <a:pPr algn="ctr" rtl="1">
                        <a:lnSpc>
                          <a:spcPct val="107000"/>
                        </a:lnSpc>
                        <a:spcAft>
                          <a:spcPts val="0"/>
                        </a:spcAft>
                      </a:pPr>
                      <a:r>
                        <a:rPr lang="ar-SA" sz="1600" b="1" dirty="0">
                          <a:effectLst/>
                          <a:latin typeface="Calibri"/>
                          <a:ea typeface="Calibri"/>
                          <a:cs typeface="Times New Roman"/>
                        </a:rPr>
                        <a:t>(13-19) سنة</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37</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chemeClr val="tx1"/>
                          </a:solidFill>
                          <a:effectLst/>
                          <a:latin typeface="Times New Roman"/>
                          <a:ea typeface="Calibri"/>
                          <a:cs typeface="Simplified Arabic"/>
                        </a:rPr>
                        <a:t>37</a:t>
                      </a:r>
                      <a:endParaRPr lang="en-US" sz="1600" b="1" dirty="0">
                        <a:solidFill>
                          <a:schemeClr val="tx1"/>
                        </a:solidFill>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22</a:t>
                      </a:r>
                      <a:endParaRPr lang="en-US" sz="1600" b="1">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a:effectLst/>
                          <a:latin typeface="Times New Roman"/>
                          <a:ea typeface="Calibri"/>
                          <a:cs typeface="Simplified Arabic"/>
                        </a:rPr>
                        <a:t>22</a:t>
                      </a:r>
                      <a:endParaRPr lang="en-US" sz="1600" b="1">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07000"/>
                        </a:lnSpc>
                        <a:spcAft>
                          <a:spcPts val="0"/>
                        </a:spcAft>
                      </a:pPr>
                      <a:r>
                        <a:rPr lang="en-US" sz="1600" b="1" dirty="0" smtClean="0">
                          <a:effectLst/>
                          <a:latin typeface="Times New Roman"/>
                          <a:ea typeface="Calibri"/>
                          <a:cs typeface="Arial"/>
                        </a:rPr>
                        <a:t>0.020*</a:t>
                      </a:r>
                      <a:endParaRPr lang="en-US" sz="16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32048">
                <a:tc gridSpan="2" vMerge="1">
                  <a:txBody>
                    <a:bodyPr/>
                    <a:lstStyle/>
                    <a:p>
                      <a:pPr rtl="1"/>
                      <a:endParaRPr lang="ar-SY"/>
                    </a:p>
                  </a:txBody>
                  <a:tcPr/>
                </a:tc>
                <a:tc hMerge="1" vMerge="1">
                  <a:txBody>
                    <a:bodyPr/>
                    <a:lstStyle/>
                    <a:p>
                      <a:pPr rtl="1"/>
                      <a:endParaRPr lang="ar-SY"/>
                    </a:p>
                  </a:txBody>
                  <a:tcPr/>
                </a:tc>
                <a:tc>
                  <a:txBody>
                    <a:bodyPr/>
                    <a:lstStyle/>
                    <a:p>
                      <a:pPr algn="ctr" rtl="1">
                        <a:lnSpc>
                          <a:spcPct val="107000"/>
                        </a:lnSpc>
                        <a:spcAft>
                          <a:spcPts val="0"/>
                        </a:spcAft>
                      </a:pPr>
                      <a:r>
                        <a:rPr lang="ar-SA" sz="1600" b="1" dirty="0">
                          <a:effectLst/>
                          <a:latin typeface="Calibri"/>
                          <a:ea typeface="Calibri"/>
                          <a:cs typeface="Times New Roman"/>
                        </a:rPr>
                        <a:t>( 20-30) سنة</a:t>
                      </a:r>
                      <a:endParaRPr lang="en-US" sz="12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63</a:t>
                      </a:r>
                      <a:endParaRPr lang="en-US" sz="1200" b="1" dirty="0">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effectLst/>
                          <a:latin typeface="Times New Roman"/>
                          <a:ea typeface="Calibri"/>
                          <a:cs typeface="Simplified Arabic"/>
                        </a:rPr>
                        <a:t>63</a:t>
                      </a:r>
                      <a:endParaRPr lang="en-US" sz="1200" b="1" dirty="0">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chemeClr val="tx1"/>
                          </a:solidFill>
                          <a:effectLst/>
                          <a:latin typeface="Times New Roman"/>
                          <a:ea typeface="Calibri"/>
                          <a:cs typeface="Simplified Arabic"/>
                        </a:rPr>
                        <a:t>78</a:t>
                      </a:r>
                      <a:endParaRPr lang="en-US" sz="1200" b="1" dirty="0">
                        <a:solidFill>
                          <a:schemeClr val="tx1"/>
                        </a:solidFill>
                        <a:effectLst/>
                        <a:latin typeface="Calibri"/>
                        <a:ea typeface="Calibri"/>
                        <a:cs typeface="Arial"/>
                      </a:endParaRPr>
                    </a:p>
                  </a:txBody>
                  <a:tcPr marL="45860" marR="4586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600" b="1" dirty="0">
                          <a:solidFill>
                            <a:srgbClr val="FF0000"/>
                          </a:solidFill>
                          <a:effectLst/>
                          <a:latin typeface="Times New Roman"/>
                          <a:ea typeface="Calibri"/>
                          <a:cs typeface="Simplified Arabic"/>
                        </a:rPr>
                        <a:t>78</a:t>
                      </a:r>
                      <a:endParaRPr lang="en-US" sz="1200" b="1" dirty="0">
                        <a:solidFill>
                          <a:srgbClr val="FF0000"/>
                        </a:solidFill>
                        <a:effectLst/>
                        <a:latin typeface="Calibri"/>
                        <a:ea typeface="Calibri"/>
                        <a:cs typeface="Arial"/>
                      </a:endParaRPr>
                    </a:p>
                  </a:txBody>
                  <a:tcPr marL="45860" marR="4586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rtl="1"/>
                      <a:endParaRPr lang="ar-SY"/>
                    </a:p>
                  </a:txBody>
                  <a:tcPr/>
                </a:tc>
              </a:tr>
            </a:tbl>
          </a:graphicData>
        </a:graphic>
      </p:graphicFrame>
      <p:sp>
        <p:nvSpPr>
          <p:cNvPr id="5" name="شكل بيضاوي 4"/>
          <p:cNvSpPr/>
          <p:nvPr/>
        </p:nvSpPr>
        <p:spPr>
          <a:xfrm>
            <a:off x="2668620" y="1988840"/>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7" name="شكل بيضاوي 6"/>
          <p:cNvSpPr/>
          <p:nvPr/>
        </p:nvSpPr>
        <p:spPr>
          <a:xfrm>
            <a:off x="1236073" y="6262026"/>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 name="نجمة ذات 4 نقاط 2"/>
          <p:cNvSpPr/>
          <p:nvPr/>
        </p:nvSpPr>
        <p:spPr>
          <a:xfrm>
            <a:off x="539552" y="2573352"/>
            <a:ext cx="288032"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8" name="نجمة ذات 4 نقاط 7"/>
          <p:cNvSpPr/>
          <p:nvPr/>
        </p:nvSpPr>
        <p:spPr>
          <a:xfrm>
            <a:off x="539552" y="6334034"/>
            <a:ext cx="288032"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188975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anim calcmode="lin" valueType="num">
                                      <p:cBhvr>
                                        <p:cTn id="23" dur="2000" fill="hold"/>
                                        <p:tgtEl>
                                          <p:spTgt spid="3"/>
                                        </p:tgtEl>
                                        <p:attrNameLst>
                                          <p:attrName>ppt_w</p:attrName>
                                        </p:attrNameLst>
                                      </p:cBhvr>
                                      <p:tavLst>
                                        <p:tav tm="0" fmla="#ppt_w*sin(2.5*pi*$)">
                                          <p:val>
                                            <p:fltVal val="0"/>
                                          </p:val>
                                        </p:tav>
                                        <p:tav tm="100000">
                                          <p:val>
                                            <p:fltVal val="1"/>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anim calcmode="lin" valueType="num">
                                      <p:cBhvr>
                                        <p:cTn id="35" dur="2000" fill="hold"/>
                                        <p:tgtEl>
                                          <p:spTgt spid="8"/>
                                        </p:tgtEl>
                                        <p:attrNameLst>
                                          <p:attrName>ppt_w</p:attrName>
                                        </p:attrNameLst>
                                      </p:cBhvr>
                                      <p:tavLst>
                                        <p:tav tm="0" fmla="#ppt_w*sin(2.5*pi*$)">
                                          <p:val>
                                            <p:fltVal val="0"/>
                                          </p:val>
                                        </p:tav>
                                        <p:tav tm="100000">
                                          <p:val>
                                            <p:fltVal val="1"/>
                                          </p:val>
                                        </p:tav>
                                      </p:tavLst>
                                    </p:anim>
                                    <p:anim calcmode="lin" valueType="num">
                                      <p:cBhvr>
                                        <p:cTn id="3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3"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77799" y="2060848"/>
            <a:ext cx="8598273" cy="3456384"/>
          </a:xfrm>
          <a:prstGeom prst="roundRect">
            <a:avLst/>
          </a:prstGeom>
          <a:solidFill>
            <a:srgbClr val="4BACC6">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dirty="0">
                <a:solidFill>
                  <a:prstClr val="black"/>
                </a:solidFill>
                <a:latin typeface="Calibri" pitchFamily="34" charset="0"/>
                <a:cs typeface="Calibri" pitchFamily="34" charset="0"/>
              </a:rPr>
              <a:t>أظهرت نتائج الدراسة الحالية أن لدى الأمهات الصغيرات </a:t>
            </a:r>
            <a:r>
              <a:rPr lang="ar-SY" sz="3600" b="1" dirty="0" smtClean="0">
                <a:solidFill>
                  <a:srgbClr val="FF0000"/>
                </a:solidFill>
                <a:latin typeface="Calibri" pitchFamily="34" charset="0"/>
                <a:cs typeface="Calibri" pitchFamily="34" charset="0"/>
              </a:rPr>
              <a:t>نسبة </a:t>
            </a:r>
            <a:r>
              <a:rPr lang="ar-SY" sz="3600" b="1" dirty="0">
                <a:solidFill>
                  <a:srgbClr val="FF0000"/>
                </a:solidFill>
                <a:latin typeface="Calibri" pitchFamily="34" charset="0"/>
                <a:cs typeface="Calibri" pitchFamily="34" charset="0"/>
              </a:rPr>
              <a:t>أعلى </a:t>
            </a:r>
            <a:r>
              <a:rPr lang="ar-SY" sz="3200" b="1" dirty="0">
                <a:solidFill>
                  <a:prstClr val="black"/>
                </a:solidFill>
                <a:latin typeface="Calibri" pitchFamily="34" charset="0"/>
                <a:cs typeface="Calibri" pitchFamily="34" charset="0"/>
              </a:rPr>
              <a:t>من التأخر في تلقي الرعاية الصحية أثناء الحمل </a:t>
            </a:r>
            <a:r>
              <a:rPr lang="ar-SY" sz="3200" b="1" dirty="0" smtClean="0">
                <a:solidFill>
                  <a:prstClr val="black"/>
                </a:solidFill>
                <a:latin typeface="Calibri" pitchFamily="34" charset="0"/>
                <a:cs typeface="Calibri" pitchFamily="34" charset="0"/>
              </a:rPr>
              <a:t>وعدم </a:t>
            </a:r>
            <a:r>
              <a:rPr lang="ar-SY" sz="3200" b="1" dirty="0">
                <a:solidFill>
                  <a:prstClr val="black"/>
                </a:solidFill>
                <a:latin typeface="Calibri" pitchFamily="34" charset="0"/>
                <a:cs typeface="Calibri" pitchFamily="34" charset="0"/>
              </a:rPr>
              <a:t>القيام بمتابعة الزيارات بشكل دوري حسب إرشادات </a:t>
            </a:r>
            <a:r>
              <a:rPr lang="ar-SY" sz="3200" b="1" dirty="0" smtClean="0">
                <a:solidFill>
                  <a:prstClr val="black"/>
                </a:solidFill>
                <a:latin typeface="Calibri" pitchFamily="34" charset="0"/>
                <a:cs typeface="Calibri" pitchFamily="34" charset="0"/>
              </a:rPr>
              <a:t>الطبيب</a:t>
            </a:r>
            <a:r>
              <a:rPr lang="ar-SY" sz="3200" b="1" dirty="0">
                <a:solidFill>
                  <a:prstClr val="black"/>
                </a:solidFill>
                <a:latin typeface="Calibri" pitchFamily="34" charset="0"/>
                <a:cs typeface="Calibri" pitchFamily="34" charset="0"/>
              </a:rPr>
              <a:t>, وفي حدوث فقر الدم واحتقان الثدي وتشقق الحلمة, وفي استمرار المضاعفات بعد الولادة بالمقارنة مع الأمهات الكبيرات.</a:t>
            </a:r>
          </a:p>
        </p:txBody>
      </p:sp>
      <p:sp>
        <p:nvSpPr>
          <p:cNvPr id="5" name="مستطيل 4"/>
          <p:cNvSpPr/>
          <p:nvPr/>
        </p:nvSpPr>
        <p:spPr>
          <a:xfrm>
            <a:off x="2965757" y="764704"/>
            <a:ext cx="3222356" cy="707886"/>
          </a:xfrm>
          <a:prstGeom prst="rect">
            <a:avLst/>
          </a:prstGeom>
        </p:spPr>
        <p:txBody>
          <a:bodyPr wrap="none">
            <a:spAutoFit/>
          </a:bodyPr>
          <a:lstStyle/>
          <a:p>
            <a:r>
              <a:rPr lang="ar-SY" sz="4000" b="1" dirty="0">
                <a:solidFill>
                  <a:srgbClr val="FF0000"/>
                </a:solidFill>
                <a:effectLst>
                  <a:outerShdw blurRad="38100" dist="38100" dir="2700000" algn="tl">
                    <a:srgbClr val="000000">
                      <a:alpha val="43137"/>
                    </a:srgbClr>
                  </a:outerShdw>
                </a:effectLst>
                <a:latin typeface="Andalus" pitchFamily="18" charset="-78"/>
                <a:cs typeface="Bold Italic Art" pitchFamily="2" charset="-78"/>
              </a:rPr>
              <a:t>الاستنتاجات </a:t>
            </a:r>
            <a:endParaRPr lang="ar-SY" dirty="0"/>
          </a:p>
        </p:txBody>
      </p:sp>
    </p:spTree>
    <p:extLst>
      <p:ext uri="{BB962C8B-B14F-4D97-AF65-F5344CB8AC3E}">
        <p14:creationId xmlns:p14="http://schemas.microsoft.com/office/powerpoint/2010/main" val="4988600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1381832591"/>
              </p:ext>
            </p:extLst>
          </p:nvPr>
        </p:nvGraphicFramePr>
        <p:xfrm>
          <a:off x="179512" y="968534"/>
          <a:ext cx="8856984" cy="562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ستطيل 7"/>
          <p:cNvSpPr/>
          <p:nvPr/>
        </p:nvSpPr>
        <p:spPr>
          <a:xfrm>
            <a:off x="3059832" y="260648"/>
            <a:ext cx="3384376" cy="707886"/>
          </a:xfrm>
          <a:prstGeom prst="rect">
            <a:avLst/>
          </a:prstGeom>
        </p:spPr>
        <p:txBody>
          <a:bodyPr wrap="square">
            <a:spAutoFit/>
          </a:bodyPr>
          <a:lstStyle/>
          <a:p>
            <a:pPr lvl="0" algn="ctr"/>
            <a:r>
              <a:rPr lang="ar-SY" sz="4000" b="1" dirty="0" smtClean="0">
                <a:solidFill>
                  <a:srgbClr val="FF0000"/>
                </a:solidFill>
                <a:effectLst>
                  <a:outerShdw blurRad="38100" dist="38100" dir="2700000" algn="tl">
                    <a:srgbClr val="000000">
                      <a:alpha val="43137"/>
                    </a:srgbClr>
                  </a:outerShdw>
                </a:effectLst>
                <a:latin typeface="Andalus" pitchFamily="18" charset="-78"/>
                <a:cs typeface="Bold Italic Art" pitchFamily="2" charset="-78"/>
              </a:rPr>
              <a:t>التوصيات   </a:t>
            </a:r>
            <a:endParaRPr lang="en-US" b="1" dirty="0">
              <a:solidFill>
                <a:srgbClr val="FF0000"/>
              </a:solidFill>
              <a:effectLst>
                <a:outerShdw blurRad="38100" dist="38100" dir="2700000" algn="tl">
                  <a:srgbClr val="000000">
                    <a:alpha val="43137"/>
                  </a:srgbClr>
                </a:outerShdw>
              </a:effectLst>
              <a:latin typeface="Andalus" pitchFamily="18" charset="-78"/>
              <a:cs typeface="Bold Italic Art" pitchFamily="2" charset="-78"/>
            </a:endParaRPr>
          </a:p>
        </p:txBody>
      </p:sp>
    </p:spTree>
    <p:extLst>
      <p:ext uri="{BB962C8B-B14F-4D97-AF65-F5344CB8AC3E}">
        <p14:creationId xmlns:p14="http://schemas.microsoft.com/office/powerpoint/2010/main" val="389089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AC3EA11A-5DCB-4698-9B82-D3EAAC24B430}"/>
                                            </p:graphicEl>
                                          </p:spTgt>
                                        </p:tgtEl>
                                        <p:attrNameLst>
                                          <p:attrName>style.visibility</p:attrName>
                                        </p:attrNameLst>
                                      </p:cBhvr>
                                      <p:to>
                                        <p:strVal val="visible"/>
                                      </p:to>
                                    </p:set>
                                    <p:anim calcmode="lin" valueType="num">
                                      <p:cBhvr additive="base">
                                        <p:cTn id="7" dur="500" fill="hold"/>
                                        <p:tgtEl>
                                          <p:spTgt spid="6">
                                            <p:graphicEl>
                                              <a:dgm id="{AC3EA11A-5DCB-4698-9B82-D3EAAC24B43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AC3EA11A-5DCB-4698-9B82-D3EAAC24B43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84C42D0B-B9C3-485A-992D-A93D41B2FFF3}"/>
                                            </p:graphicEl>
                                          </p:spTgt>
                                        </p:tgtEl>
                                        <p:attrNameLst>
                                          <p:attrName>style.visibility</p:attrName>
                                        </p:attrNameLst>
                                      </p:cBhvr>
                                      <p:to>
                                        <p:strVal val="visible"/>
                                      </p:to>
                                    </p:set>
                                    <p:anim calcmode="lin" valueType="num">
                                      <p:cBhvr additive="base">
                                        <p:cTn id="11" dur="500" fill="hold"/>
                                        <p:tgtEl>
                                          <p:spTgt spid="6">
                                            <p:graphicEl>
                                              <a:dgm id="{84C42D0B-B9C3-485A-992D-A93D41B2FFF3}"/>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84C42D0B-B9C3-485A-992D-A93D41B2FFF3}"/>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C2525EFB-A19F-45D3-95B2-21679AEFEFE9}"/>
                                            </p:graphicEl>
                                          </p:spTgt>
                                        </p:tgtEl>
                                        <p:attrNameLst>
                                          <p:attrName>style.visibility</p:attrName>
                                        </p:attrNameLst>
                                      </p:cBhvr>
                                      <p:to>
                                        <p:strVal val="visible"/>
                                      </p:to>
                                    </p:set>
                                    <p:anim calcmode="lin" valueType="num">
                                      <p:cBhvr additive="base">
                                        <p:cTn id="15" dur="500" fill="hold"/>
                                        <p:tgtEl>
                                          <p:spTgt spid="6">
                                            <p:graphicEl>
                                              <a:dgm id="{C2525EFB-A19F-45D3-95B2-21679AEFEFE9}"/>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graphicEl>
                                              <a:dgm id="{C2525EFB-A19F-45D3-95B2-21679AEFEFE9}"/>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graphicEl>
                                              <a:dgm id="{17C706C2-C334-4159-82EE-9BD739326BF5}"/>
                                            </p:graphicEl>
                                          </p:spTgt>
                                        </p:tgtEl>
                                        <p:attrNameLst>
                                          <p:attrName>style.visibility</p:attrName>
                                        </p:attrNameLst>
                                      </p:cBhvr>
                                      <p:to>
                                        <p:strVal val="visible"/>
                                      </p:to>
                                    </p:set>
                                    <p:anim calcmode="lin" valueType="num">
                                      <p:cBhvr additive="base">
                                        <p:cTn id="21" dur="500" fill="hold"/>
                                        <p:tgtEl>
                                          <p:spTgt spid="6">
                                            <p:graphicEl>
                                              <a:dgm id="{17C706C2-C334-4159-82EE-9BD739326BF5}"/>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17C706C2-C334-4159-82EE-9BD739326BF5}"/>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graphicEl>
                                              <a:dgm id="{5FBFAE9D-663D-468A-AEA2-F53600A5BB62}"/>
                                            </p:graphicEl>
                                          </p:spTgt>
                                        </p:tgtEl>
                                        <p:attrNameLst>
                                          <p:attrName>style.visibility</p:attrName>
                                        </p:attrNameLst>
                                      </p:cBhvr>
                                      <p:to>
                                        <p:strVal val="visible"/>
                                      </p:to>
                                    </p:set>
                                    <p:anim calcmode="lin" valueType="num">
                                      <p:cBhvr additive="base">
                                        <p:cTn id="25" dur="500" fill="hold"/>
                                        <p:tgtEl>
                                          <p:spTgt spid="6">
                                            <p:graphicEl>
                                              <a:dgm id="{5FBFAE9D-663D-468A-AEA2-F53600A5BB6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5FBFAE9D-663D-468A-AEA2-F53600A5BB62}"/>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2BC42135-EB27-472E-98BB-2E9CB2FE2F8C}"/>
                                            </p:graphicEl>
                                          </p:spTgt>
                                        </p:tgtEl>
                                        <p:attrNameLst>
                                          <p:attrName>style.visibility</p:attrName>
                                        </p:attrNameLst>
                                      </p:cBhvr>
                                      <p:to>
                                        <p:strVal val="visible"/>
                                      </p:to>
                                    </p:set>
                                    <p:anim calcmode="lin" valueType="num">
                                      <p:cBhvr additive="base">
                                        <p:cTn id="31" dur="500" fill="hold"/>
                                        <p:tgtEl>
                                          <p:spTgt spid="6">
                                            <p:graphicEl>
                                              <a:dgm id="{2BC42135-EB27-472E-98BB-2E9CB2FE2F8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2BC42135-EB27-472E-98BB-2E9CB2FE2F8C}"/>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graphicEl>
                                              <a:dgm id="{B9B996FB-F220-44F9-BC7E-545EA3128C4F}"/>
                                            </p:graphicEl>
                                          </p:spTgt>
                                        </p:tgtEl>
                                        <p:attrNameLst>
                                          <p:attrName>style.visibility</p:attrName>
                                        </p:attrNameLst>
                                      </p:cBhvr>
                                      <p:to>
                                        <p:strVal val="visible"/>
                                      </p:to>
                                    </p:set>
                                    <p:anim calcmode="lin" valueType="num">
                                      <p:cBhvr additive="base">
                                        <p:cTn id="35" dur="500" fill="hold"/>
                                        <p:tgtEl>
                                          <p:spTgt spid="6">
                                            <p:graphicEl>
                                              <a:dgm id="{B9B996FB-F220-44F9-BC7E-545EA3128C4F}"/>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graphicEl>
                                              <a:dgm id="{B9B996FB-F220-44F9-BC7E-545EA3128C4F}"/>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graphicEl>
                                              <a:dgm id="{C2E94755-21A0-45BA-9425-C66C6AD46B61}"/>
                                            </p:graphicEl>
                                          </p:spTgt>
                                        </p:tgtEl>
                                        <p:attrNameLst>
                                          <p:attrName>style.visibility</p:attrName>
                                        </p:attrNameLst>
                                      </p:cBhvr>
                                      <p:to>
                                        <p:strVal val="visible"/>
                                      </p:to>
                                    </p:set>
                                    <p:anim calcmode="lin" valueType="num">
                                      <p:cBhvr additive="base">
                                        <p:cTn id="41" dur="500" fill="hold"/>
                                        <p:tgtEl>
                                          <p:spTgt spid="6">
                                            <p:graphicEl>
                                              <a:dgm id="{C2E94755-21A0-45BA-9425-C66C6AD46B61}"/>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graphicEl>
                                              <a:dgm id="{C2E94755-21A0-45BA-9425-C66C6AD46B61}"/>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graphicEl>
                                              <a:dgm id="{FA569219-506B-4B12-9566-1542E51769D9}"/>
                                            </p:graphicEl>
                                          </p:spTgt>
                                        </p:tgtEl>
                                        <p:attrNameLst>
                                          <p:attrName>style.visibility</p:attrName>
                                        </p:attrNameLst>
                                      </p:cBhvr>
                                      <p:to>
                                        <p:strVal val="visible"/>
                                      </p:to>
                                    </p:set>
                                    <p:anim calcmode="lin" valueType="num">
                                      <p:cBhvr additive="base">
                                        <p:cTn id="45" dur="500" fill="hold"/>
                                        <p:tgtEl>
                                          <p:spTgt spid="6">
                                            <p:graphicEl>
                                              <a:dgm id="{FA569219-506B-4B12-9566-1542E51769D9}"/>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graphicEl>
                                              <a:dgm id="{FA569219-506B-4B12-9566-1542E51769D9}"/>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graphicEl>
                                              <a:dgm id="{874BF0B3-1727-40E4-9B99-168E5DBED386}"/>
                                            </p:graphicEl>
                                          </p:spTgt>
                                        </p:tgtEl>
                                        <p:attrNameLst>
                                          <p:attrName>style.visibility</p:attrName>
                                        </p:attrNameLst>
                                      </p:cBhvr>
                                      <p:to>
                                        <p:strVal val="visible"/>
                                      </p:to>
                                    </p:set>
                                    <p:anim calcmode="lin" valueType="num">
                                      <p:cBhvr additive="base">
                                        <p:cTn id="51" dur="500" fill="hold"/>
                                        <p:tgtEl>
                                          <p:spTgt spid="6">
                                            <p:graphicEl>
                                              <a:dgm id="{874BF0B3-1727-40E4-9B99-168E5DBED386}"/>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graphicEl>
                                              <a:dgm id="{874BF0B3-1727-40E4-9B99-168E5DBED386}"/>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graphicEl>
                                              <a:dgm id="{BC225131-5FAB-46C4-B903-1AEBEBE2BDA0}"/>
                                            </p:graphicEl>
                                          </p:spTgt>
                                        </p:tgtEl>
                                        <p:attrNameLst>
                                          <p:attrName>style.visibility</p:attrName>
                                        </p:attrNameLst>
                                      </p:cBhvr>
                                      <p:to>
                                        <p:strVal val="visible"/>
                                      </p:to>
                                    </p:set>
                                    <p:anim calcmode="lin" valueType="num">
                                      <p:cBhvr additive="base">
                                        <p:cTn id="55" dur="500" fill="hold"/>
                                        <p:tgtEl>
                                          <p:spTgt spid="6">
                                            <p:graphicEl>
                                              <a:dgm id="{BC225131-5FAB-46C4-B903-1AEBEBE2BDA0}"/>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graphicEl>
                                              <a:dgm id="{BC225131-5FAB-46C4-B903-1AEBEBE2BDA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Y" sz="7200" b="1" dirty="0" smtClean="0">
                <a:solidFill>
                  <a:srgbClr val="FF0000"/>
                </a:solidFill>
                <a:latin typeface="Andalus" pitchFamily="18" charset="-78"/>
                <a:cs typeface="Andalus" pitchFamily="18" charset="-78"/>
              </a:rPr>
              <a:t>شكراً لإصغائكم</a:t>
            </a:r>
            <a:endParaRPr lang="ar-SY" sz="7200" b="1" dirty="0">
              <a:solidFill>
                <a:srgbClr val="FF0000"/>
              </a:solidFill>
              <a:latin typeface="Andalus" pitchFamily="18" charset="-78"/>
              <a:cs typeface="Andalus" pitchFamily="18" charset="-78"/>
            </a:endParaRPr>
          </a:p>
        </p:txBody>
      </p:sp>
    </p:spTree>
    <p:extLst>
      <p:ext uri="{BB962C8B-B14F-4D97-AF65-F5344CB8AC3E}">
        <p14:creationId xmlns:p14="http://schemas.microsoft.com/office/powerpoint/2010/main" val="411678293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695695" y="476672"/>
            <a:ext cx="7848898" cy="20161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Y" sz="2800" b="1" dirty="0">
              <a:solidFill>
                <a:prstClr val="black"/>
              </a:solidFill>
            </a:endParaRPr>
          </a:p>
          <a:p>
            <a:endParaRPr lang="ar-SY" sz="2800" b="1" dirty="0" smtClean="0">
              <a:solidFill>
                <a:prstClr val="black"/>
              </a:solidFill>
            </a:endParaRPr>
          </a:p>
          <a:p>
            <a:endParaRPr lang="ar-SY" sz="2800" b="1" dirty="0">
              <a:solidFill>
                <a:prstClr val="black"/>
              </a:solidFill>
            </a:endParaRPr>
          </a:p>
          <a:p>
            <a:endParaRPr lang="ar-SY" sz="2800" b="1" dirty="0" smtClean="0">
              <a:solidFill>
                <a:prstClr val="black"/>
              </a:solidFill>
            </a:endParaRPr>
          </a:p>
          <a:p>
            <a:endParaRPr lang="ar-SY" sz="2800" b="1" dirty="0" smtClean="0">
              <a:solidFill>
                <a:prstClr val="black"/>
              </a:solidFill>
            </a:endParaRPr>
          </a:p>
          <a:p>
            <a:endParaRPr lang="ar-SY" sz="2800" b="1" dirty="0">
              <a:solidFill>
                <a:prstClr val="black"/>
              </a:solidFill>
            </a:endParaRPr>
          </a:p>
          <a:p>
            <a:pPr lvl="0"/>
            <a:r>
              <a:rPr lang="ar-SY" sz="2800" b="1" dirty="0">
                <a:solidFill>
                  <a:prstClr val="black"/>
                </a:solidFill>
                <a:latin typeface="Arabic Typesetting" pitchFamily="66" charset="-78"/>
                <a:cs typeface="Arabic Typesetting" pitchFamily="66" charset="-78"/>
              </a:rPr>
              <a:t>بيّن صندوق الأمم المتحدة للسكان في عام 2013 </a:t>
            </a:r>
            <a:r>
              <a:rPr lang="ar-SY" sz="2800" b="1" dirty="0" smtClean="0">
                <a:solidFill>
                  <a:prstClr val="black"/>
                </a:solidFill>
                <a:latin typeface="Arabic Typesetting" pitchFamily="66" charset="-78"/>
                <a:cs typeface="Arabic Typesetting" pitchFamily="66" charset="-78"/>
              </a:rPr>
              <a:t>أن:</a:t>
            </a:r>
          </a:p>
          <a:p>
            <a:pPr marL="457200" lvl="0" indent="-457200">
              <a:buFont typeface="Arial" pitchFamily="34" charset="0"/>
              <a:buChar char="•"/>
            </a:pPr>
            <a:r>
              <a:rPr lang="ar-SY" sz="2800" b="1" dirty="0" smtClean="0">
                <a:solidFill>
                  <a:prstClr val="black"/>
                </a:solidFill>
                <a:latin typeface="Arabic Typesetting" pitchFamily="66" charset="-78"/>
                <a:cs typeface="Arabic Typesetting" pitchFamily="66" charset="-78"/>
              </a:rPr>
              <a:t> </a:t>
            </a:r>
            <a:r>
              <a:rPr lang="ar-SY" sz="2800" b="1" dirty="0" smtClean="0">
                <a:solidFill>
                  <a:srgbClr val="C00000"/>
                </a:solidFill>
                <a:latin typeface="Arabic Typesetting" pitchFamily="66" charset="-78"/>
                <a:cs typeface="Arabic Typesetting" pitchFamily="66" charset="-78"/>
              </a:rPr>
              <a:t>20 </a:t>
            </a:r>
            <a:r>
              <a:rPr lang="ar-SY" sz="2800" b="1" dirty="0">
                <a:solidFill>
                  <a:srgbClr val="C00000"/>
                </a:solidFill>
                <a:latin typeface="Arabic Typesetting" pitchFamily="66" charset="-78"/>
                <a:cs typeface="Arabic Typesetting" pitchFamily="66" charset="-78"/>
              </a:rPr>
              <a:t>ألف </a:t>
            </a:r>
            <a:r>
              <a:rPr lang="ar-SY" sz="2800" b="1" dirty="0">
                <a:solidFill>
                  <a:prstClr val="black"/>
                </a:solidFill>
                <a:latin typeface="Arabic Typesetting" pitchFamily="66" charset="-78"/>
                <a:cs typeface="Arabic Typesetting" pitchFamily="66" charset="-78"/>
              </a:rPr>
              <a:t>حالة ولادة تحدث كل يوم بين الأمهات الصغيرات </a:t>
            </a:r>
          </a:p>
          <a:p>
            <a:pPr marL="457200" lvl="0" indent="-457200">
              <a:buFont typeface="Arial" pitchFamily="34" charset="0"/>
              <a:buChar char="•"/>
            </a:pPr>
            <a:r>
              <a:rPr lang="ar-SY" sz="2800" b="1" dirty="0">
                <a:solidFill>
                  <a:prstClr val="black"/>
                </a:solidFill>
                <a:latin typeface="Arabic Typesetting" pitchFamily="66" charset="-78"/>
                <a:cs typeface="Arabic Typesetting" pitchFamily="66" charset="-78"/>
              </a:rPr>
              <a:t>أي </a:t>
            </a:r>
            <a:r>
              <a:rPr lang="ar-SY" sz="2800" b="1" dirty="0">
                <a:solidFill>
                  <a:srgbClr val="C00000"/>
                </a:solidFill>
                <a:latin typeface="Arabic Typesetting" pitchFamily="66" charset="-78"/>
                <a:cs typeface="Arabic Typesetting" pitchFamily="66" charset="-78"/>
              </a:rPr>
              <a:t>7.3 مليون </a:t>
            </a:r>
            <a:r>
              <a:rPr lang="ar-SY" sz="2800" b="1" dirty="0">
                <a:solidFill>
                  <a:prstClr val="black"/>
                </a:solidFill>
                <a:latin typeface="Arabic Typesetting" pitchFamily="66" charset="-78"/>
                <a:cs typeface="Arabic Typesetting" pitchFamily="66" charset="-78"/>
              </a:rPr>
              <a:t>حالة ولادة كل </a:t>
            </a:r>
            <a:r>
              <a:rPr lang="ar-SY" sz="2800" b="1" dirty="0" smtClean="0">
                <a:solidFill>
                  <a:prstClr val="black"/>
                </a:solidFill>
                <a:latin typeface="Arabic Typesetting" pitchFamily="66" charset="-78"/>
                <a:cs typeface="Arabic Typesetting" pitchFamily="66" charset="-78"/>
              </a:rPr>
              <a:t>عام</a:t>
            </a:r>
            <a:endParaRPr lang="ar-SY" sz="2800" b="1" dirty="0">
              <a:solidFill>
                <a:prstClr val="black"/>
              </a:solidFill>
              <a:latin typeface="Arabic Typesetting" pitchFamily="66" charset="-78"/>
              <a:cs typeface="Arabic Typesetting" pitchFamily="66" charset="-78"/>
            </a:endParaRPr>
          </a:p>
          <a:p>
            <a:pPr marL="457200" lvl="0" indent="-457200">
              <a:buFont typeface="Arial" pitchFamily="34" charset="0"/>
              <a:buChar char="•"/>
            </a:pPr>
            <a:r>
              <a:rPr lang="ar-SY" sz="2800" b="1" dirty="0">
                <a:solidFill>
                  <a:prstClr val="black"/>
                </a:solidFill>
                <a:latin typeface="Arabic Typesetting" pitchFamily="66" charset="-78"/>
                <a:cs typeface="Arabic Typesetting" pitchFamily="66" charset="-78"/>
              </a:rPr>
              <a:t>وأن </a:t>
            </a:r>
            <a:r>
              <a:rPr lang="ar-SY" sz="2800" b="1" dirty="0">
                <a:solidFill>
                  <a:srgbClr val="C00000"/>
                </a:solidFill>
                <a:latin typeface="Arabic Typesetting" pitchFamily="66" charset="-78"/>
                <a:cs typeface="Arabic Typesetting" pitchFamily="66" charset="-78"/>
              </a:rPr>
              <a:t>19 %</a:t>
            </a:r>
            <a:r>
              <a:rPr lang="ar-SY" sz="2800" b="1" dirty="0">
                <a:solidFill>
                  <a:prstClr val="black"/>
                </a:solidFill>
                <a:latin typeface="Arabic Typesetting" pitchFamily="66" charset="-78"/>
                <a:cs typeface="Arabic Typesetting" pitchFamily="66" charset="-78"/>
              </a:rPr>
              <a:t> من الفتيات في البلدان النامية يصبحن حوامل قبل بلوغ سن 18 </a:t>
            </a:r>
            <a:r>
              <a:rPr lang="ar-SY" sz="2800" b="1" dirty="0" smtClean="0">
                <a:solidFill>
                  <a:prstClr val="black"/>
                </a:solidFill>
                <a:latin typeface="Arabic Typesetting" pitchFamily="66" charset="-78"/>
                <a:cs typeface="Arabic Typesetting" pitchFamily="66" charset="-78"/>
              </a:rPr>
              <a:t>سنة</a:t>
            </a:r>
            <a:endParaRPr lang="ar-SY" sz="2800" b="1" dirty="0">
              <a:solidFill>
                <a:prstClr val="black"/>
              </a:solidFill>
              <a:latin typeface="Arabic Typesetting" pitchFamily="66" charset="-78"/>
              <a:cs typeface="Arabic Typesetting" pitchFamily="66" charset="-78"/>
            </a:endParaRPr>
          </a:p>
          <a:p>
            <a:endParaRPr lang="ar-SY" sz="2800" b="1" dirty="0" smtClean="0">
              <a:solidFill>
                <a:prstClr val="black"/>
              </a:solidFill>
            </a:endParaRPr>
          </a:p>
          <a:p>
            <a:endParaRPr lang="ar-SY" sz="2800" b="1" dirty="0" smtClean="0">
              <a:solidFill>
                <a:prstClr val="black"/>
              </a:solidFill>
            </a:endParaRPr>
          </a:p>
          <a:p>
            <a:endParaRPr lang="ar-SY" sz="2800" b="1" dirty="0">
              <a:solidFill>
                <a:prstClr val="black"/>
              </a:solidFill>
            </a:endParaRPr>
          </a:p>
          <a:p>
            <a:endParaRPr lang="ar-SY" sz="2800" b="1" dirty="0">
              <a:solidFill>
                <a:prstClr val="black"/>
              </a:solidFill>
            </a:endParaRPr>
          </a:p>
          <a:p>
            <a:endParaRPr lang="ar-SY" sz="2800" b="1" dirty="0">
              <a:solidFill>
                <a:prstClr val="black"/>
              </a:solidFill>
            </a:endParaRPr>
          </a:p>
          <a:p>
            <a:endParaRPr lang="ar-SY" sz="2800" b="1" dirty="0">
              <a:solidFill>
                <a:prstClr val="black"/>
              </a:solidFill>
            </a:endParaRPr>
          </a:p>
        </p:txBody>
      </p:sp>
      <p:sp>
        <p:nvSpPr>
          <p:cNvPr id="3" name="مستطيل مستدير الزوايا 2"/>
          <p:cNvSpPr/>
          <p:nvPr/>
        </p:nvSpPr>
        <p:spPr>
          <a:xfrm>
            <a:off x="683569" y="2852936"/>
            <a:ext cx="7848898" cy="20162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sz="2800" b="1" dirty="0" smtClean="0">
                <a:solidFill>
                  <a:prstClr val="black"/>
                </a:solidFill>
                <a:latin typeface="Arabic Typesetting" pitchFamily="66" charset="-78"/>
                <a:cs typeface="Arabic Typesetting" pitchFamily="66" charset="-78"/>
              </a:rPr>
              <a:t>وفقاً لصحيفة الوقائع لمنظمة الصحة العالمية والمحدثة في عام 2018</a:t>
            </a:r>
            <a:r>
              <a:rPr lang="ar-SY" sz="2800" b="1" dirty="0">
                <a:solidFill>
                  <a:prstClr val="black"/>
                </a:solidFill>
                <a:latin typeface="Arabic Typesetting" pitchFamily="66" charset="-78"/>
                <a:cs typeface="Arabic Typesetting" pitchFamily="66" charset="-78"/>
              </a:rPr>
              <a:t> </a:t>
            </a:r>
            <a:r>
              <a:rPr lang="ar-SY" sz="2800" b="1" dirty="0" smtClean="0">
                <a:solidFill>
                  <a:prstClr val="black"/>
                </a:solidFill>
                <a:latin typeface="Arabic Typesetting" pitchFamily="66" charset="-78"/>
                <a:cs typeface="Arabic Typesetting" pitchFamily="66" charset="-78"/>
              </a:rPr>
              <a:t>يوجد </a:t>
            </a:r>
            <a:r>
              <a:rPr lang="ar-SY" sz="2800" b="1" dirty="0">
                <a:solidFill>
                  <a:prstClr val="black"/>
                </a:solidFill>
                <a:latin typeface="Arabic Typesetting" pitchFamily="66" charset="-78"/>
                <a:cs typeface="Arabic Typesetting" pitchFamily="66" charset="-78"/>
              </a:rPr>
              <a:t>في كل عام </a:t>
            </a:r>
            <a:r>
              <a:rPr lang="ar-SY" sz="2800" b="1" dirty="0" smtClean="0">
                <a:solidFill>
                  <a:prstClr val="black"/>
                </a:solidFill>
                <a:latin typeface="Arabic Typesetting" pitchFamily="66" charset="-78"/>
                <a:cs typeface="Arabic Typesetting" pitchFamily="66" charset="-78"/>
              </a:rPr>
              <a:t>:</a:t>
            </a:r>
          </a:p>
          <a:p>
            <a:pPr marL="342900" indent="-342900">
              <a:buFont typeface="Arial" pitchFamily="34" charset="0"/>
              <a:buChar char="•"/>
            </a:pPr>
            <a:r>
              <a:rPr lang="ar-SY" sz="2800" b="1" dirty="0" smtClean="0">
                <a:solidFill>
                  <a:prstClr val="black"/>
                </a:solidFill>
                <a:latin typeface="Arabic Typesetting" pitchFamily="66" charset="-78"/>
                <a:cs typeface="Arabic Typesetting" pitchFamily="66" charset="-78"/>
              </a:rPr>
              <a:t> </a:t>
            </a:r>
            <a:r>
              <a:rPr lang="ar-SY" sz="2800" b="1" dirty="0" smtClean="0">
                <a:solidFill>
                  <a:srgbClr val="C00000"/>
                </a:solidFill>
                <a:latin typeface="Arabic Typesetting" pitchFamily="66" charset="-78"/>
                <a:cs typeface="Arabic Typesetting" pitchFamily="66" charset="-78"/>
              </a:rPr>
              <a:t>23 مليون </a:t>
            </a:r>
            <a:r>
              <a:rPr lang="ar-SY" sz="2800" b="1" dirty="0" smtClean="0">
                <a:solidFill>
                  <a:prstClr val="black"/>
                </a:solidFill>
                <a:latin typeface="Arabic Typesetting" pitchFamily="66" charset="-78"/>
                <a:cs typeface="Arabic Typesetting" pitchFamily="66" charset="-78"/>
              </a:rPr>
              <a:t>فتاة مراهقة تصبح حامل</a:t>
            </a:r>
          </a:p>
          <a:p>
            <a:pPr marL="342900" indent="-342900">
              <a:buFont typeface="Arial" pitchFamily="34" charset="0"/>
              <a:buChar char="•"/>
            </a:pPr>
            <a:r>
              <a:rPr lang="ar-SY" sz="2800" b="1" dirty="0" smtClean="0">
                <a:solidFill>
                  <a:prstClr val="black"/>
                </a:solidFill>
                <a:latin typeface="Arabic Typesetting" pitchFamily="66" charset="-78"/>
                <a:cs typeface="Arabic Typesetting" pitchFamily="66" charset="-78"/>
              </a:rPr>
              <a:t> </a:t>
            </a:r>
            <a:r>
              <a:rPr lang="ar-SY" sz="2800" b="1" dirty="0" smtClean="0">
                <a:solidFill>
                  <a:srgbClr val="C00000"/>
                </a:solidFill>
                <a:latin typeface="Arabic Typesetting" pitchFamily="66" charset="-78"/>
                <a:cs typeface="Arabic Typesetting" pitchFamily="66" charset="-78"/>
              </a:rPr>
              <a:t>18.5 مليون </a:t>
            </a:r>
            <a:r>
              <a:rPr lang="ar-SY" sz="2800" b="1" dirty="0" smtClean="0">
                <a:solidFill>
                  <a:prstClr val="black"/>
                </a:solidFill>
                <a:latin typeface="Arabic Typesetting" pitchFamily="66" charset="-78"/>
                <a:cs typeface="Arabic Typesetting" pitchFamily="66" charset="-78"/>
              </a:rPr>
              <a:t>فتاة مراهقة تلد في المناطق النامية</a:t>
            </a:r>
          </a:p>
          <a:p>
            <a:pPr marL="342900" indent="-342900">
              <a:buFont typeface="Arial" pitchFamily="34" charset="0"/>
              <a:buChar char="•"/>
            </a:pPr>
            <a:r>
              <a:rPr lang="ar-SY" sz="2800" b="1" dirty="0" smtClean="0">
                <a:solidFill>
                  <a:prstClr val="black"/>
                </a:solidFill>
                <a:latin typeface="Arabic Typesetting" pitchFamily="66" charset="-78"/>
                <a:cs typeface="Arabic Typesetting" pitchFamily="66" charset="-78"/>
              </a:rPr>
              <a:t> </a:t>
            </a:r>
            <a:r>
              <a:rPr lang="ar-SY" sz="2800" b="1" dirty="0" smtClean="0">
                <a:solidFill>
                  <a:srgbClr val="C00000"/>
                </a:solidFill>
                <a:latin typeface="Arabic Typesetting" pitchFamily="66" charset="-78"/>
                <a:cs typeface="Arabic Typesetting" pitchFamily="66" charset="-78"/>
              </a:rPr>
              <a:t>4 مليون </a:t>
            </a:r>
            <a:r>
              <a:rPr lang="ar-SY" sz="2800" b="1" dirty="0" smtClean="0">
                <a:solidFill>
                  <a:prstClr val="black"/>
                </a:solidFill>
                <a:latin typeface="Arabic Typesetting" pitchFamily="66" charset="-78"/>
                <a:cs typeface="Arabic Typesetting" pitchFamily="66" charset="-78"/>
              </a:rPr>
              <a:t>فتاة مراهقة تقريباً تخضع لعمليات إجهاض غير آمنة</a:t>
            </a:r>
            <a:endParaRPr lang="ar-SY" sz="2800" b="1" dirty="0">
              <a:solidFill>
                <a:prstClr val="black"/>
              </a:solidFill>
              <a:latin typeface="Arabic Typesetting" pitchFamily="66" charset="-78"/>
              <a:cs typeface="Arabic Typesetting" pitchFamily="66" charset="-78"/>
            </a:endParaRPr>
          </a:p>
        </p:txBody>
      </p:sp>
      <p:sp>
        <p:nvSpPr>
          <p:cNvPr id="4" name="مستطيل مستدير الزوايا 3"/>
          <p:cNvSpPr/>
          <p:nvPr/>
        </p:nvSpPr>
        <p:spPr>
          <a:xfrm>
            <a:off x="695695" y="5229200"/>
            <a:ext cx="7848898" cy="11521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sz="2800" b="1" dirty="0" smtClean="0">
                <a:solidFill>
                  <a:prstClr val="black"/>
                </a:solidFill>
                <a:latin typeface="Arabic Typesetting" pitchFamily="66" charset="-78"/>
                <a:cs typeface="Arabic Typesetting" pitchFamily="66" charset="-78"/>
              </a:rPr>
              <a:t>وقد بين </a:t>
            </a:r>
            <a:r>
              <a:rPr lang="ar-SY" sz="2800" b="1" dirty="0">
                <a:solidFill>
                  <a:prstClr val="black"/>
                </a:solidFill>
                <a:latin typeface="Arabic Typesetting" pitchFamily="66" charset="-78"/>
                <a:cs typeface="Arabic Typesetting" pitchFamily="66" charset="-78"/>
              </a:rPr>
              <a:t>المسح العنقودي الذي أجرته </a:t>
            </a:r>
            <a:r>
              <a:rPr lang="ar-SY" sz="2800" b="1" dirty="0" err="1">
                <a:solidFill>
                  <a:prstClr val="black"/>
                </a:solidFill>
                <a:latin typeface="Arabic Typesetting" pitchFamily="66" charset="-78"/>
                <a:cs typeface="Arabic Typesetting" pitchFamily="66" charset="-78"/>
              </a:rPr>
              <a:t>اليونسيف</a:t>
            </a:r>
            <a:r>
              <a:rPr lang="ar-SY" sz="2800" b="1" dirty="0">
                <a:solidFill>
                  <a:prstClr val="black"/>
                </a:solidFill>
                <a:latin typeface="Arabic Typesetting" pitchFamily="66" charset="-78"/>
                <a:cs typeface="Arabic Typesetting" pitchFamily="66" charset="-78"/>
              </a:rPr>
              <a:t> في سوريا عام 2008 </a:t>
            </a:r>
            <a:r>
              <a:rPr lang="ar-SY" sz="2800" b="1" dirty="0" smtClean="0">
                <a:solidFill>
                  <a:prstClr val="black"/>
                </a:solidFill>
                <a:latin typeface="Arabic Typesetting" pitchFamily="66" charset="-78"/>
                <a:cs typeface="Arabic Typesetting" pitchFamily="66" charset="-78"/>
              </a:rPr>
              <a:t>أن </a:t>
            </a:r>
            <a:r>
              <a:rPr lang="ar-SY" sz="2800" b="1" dirty="0">
                <a:solidFill>
                  <a:srgbClr val="C00000"/>
                </a:solidFill>
                <a:latin typeface="Arabic Typesetting" pitchFamily="66" charset="-78"/>
                <a:cs typeface="Arabic Typesetting" pitchFamily="66" charset="-78"/>
              </a:rPr>
              <a:t>3.4%</a:t>
            </a:r>
            <a:r>
              <a:rPr lang="ar-SY" sz="2800" b="1" dirty="0">
                <a:solidFill>
                  <a:prstClr val="black"/>
                </a:solidFill>
                <a:latin typeface="Arabic Typesetting" pitchFamily="66" charset="-78"/>
                <a:cs typeface="Arabic Typesetting" pitchFamily="66" charset="-78"/>
              </a:rPr>
              <a:t> من النساء يتزوجن قبل بلوغ 15 سنة, </a:t>
            </a:r>
            <a:r>
              <a:rPr lang="ar-SY" sz="2800" b="1" dirty="0" smtClean="0">
                <a:solidFill>
                  <a:prstClr val="black"/>
                </a:solidFill>
                <a:latin typeface="Arabic Typesetting" pitchFamily="66" charset="-78"/>
                <a:cs typeface="Arabic Typesetting" pitchFamily="66" charset="-78"/>
              </a:rPr>
              <a:t>و </a:t>
            </a:r>
            <a:r>
              <a:rPr lang="ar-SY" sz="2800" b="1" dirty="0">
                <a:solidFill>
                  <a:srgbClr val="C00000"/>
                </a:solidFill>
                <a:latin typeface="Arabic Typesetting" pitchFamily="66" charset="-78"/>
                <a:cs typeface="Arabic Typesetting" pitchFamily="66" charset="-78"/>
              </a:rPr>
              <a:t>17.7%</a:t>
            </a:r>
            <a:r>
              <a:rPr lang="ar-SY" sz="2800" b="1" dirty="0">
                <a:solidFill>
                  <a:prstClr val="black"/>
                </a:solidFill>
                <a:latin typeface="Arabic Typesetting" pitchFamily="66" charset="-78"/>
                <a:cs typeface="Arabic Typesetting" pitchFamily="66" charset="-78"/>
              </a:rPr>
              <a:t> من النساء يتزوجن قبل بلوغ 18 </a:t>
            </a:r>
            <a:r>
              <a:rPr lang="ar-SY" sz="2800" b="1" dirty="0" smtClean="0">
                <a:solidFill>
                  <a:prstClr val="black"/>
                </a:solidFill>
                <a:latin typeface="Arabic Typesetting" pitchFamily="66" charset="-78"/>
                <a:cs typeface="Arabic Typesetting" pitchFamily="66" charset="-78"/>
              </a:rPr>
              <a:t>سنة</a:t>
            </a:r>
            <a:endParaRPr lang="ar-SY" sz="2800" b="1"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21377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39713" y="1340768"/>
            <a:ext cx="7632848" cy="1800200"/>
          </a:xfrm>
          <a:prstGeom prst="roundRect">
            <a:avLst/>
          </a:prstGeom>
          <a:solidFill>
            <a:schemeClr val="accent4">
              <a:lumMod val="75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sz="3200" b="1" dirty="0" smtClean="0">
                <a:solidFill>
                  <a:prstClr val="black"/>
                </a:solidFill>
                <a:latin typeface="Arabic Typesetting" pitchFamily="66" charset="-78"/>
                <a:cs typeface="Arabic Typesetting" pitchFamily="66" charset="-78"/>
              </a:rPr>
              <a:t>عرفت منظمة </a:t>
            </a:r>
            <a:r>
              <a:rPr lang="ar-SY" sz="3200" b="1" dirty="0">
                <a:solidFill>
                  <a:prstClr val="black"/>
                </a:solidFill>
                <a:latin typeface="Arabic Typesetting" pitchFamily="66" charset="-78"/>
                <a:cs typeface="Arabic Typesetting" pitchFamily="66" charset="-78"/>
              </a:rPr>
              <a:t>الصحة </a:t>
            </a:r>
            <a:r>
              <a:rPr lang="ar-SY" sz="3200" b="1" dirty="0" smtClean="0">
                <a:solidFill>
                  <a:prstClr val="black"/>
                </a:solidFill>
                <a:latin typeface="Arabic Typesetting" pitchFamily="66" charset="-78"/>
                <a:cs typeface="Arabic Typesetting" pitchFamily="66" charset="-78"/>
              </a:rPr>
              <a:t>العالمية </a:t>
            </a:r>
            <a:r>
              <a:rPr lang="ar-SY" sz="3200" b="1" dirty="0" smtClean="0">
                <a:solidFill>
                  <a:srgbClr val="C00000"/>
                </a:solidFill>
                <a:latin typeface="Arabic Typesetting" pitchFamily="66" charset="-78"/>
                <a:cs typeface="Arabic Typesetting" pitchFamily="66" charset="-78"/>
              </a:rPr>
              <a:t>مرحلة </a:t>
            </a:r>
            <a:r>
              <a:rPr lang="ar-SY" sz="3200" b="1" dirty="0">
                <a:solidFill>
                  <a:srgbClr val="C00000"/>
                </a:solidFill>
                <a:latin typeface="Arabic Typesetting" pitchFamily="66" charset="-78"/>
                <a:cs typeface="Arabic Typesetting" pitchFamily="66" charset="-78"/>
              </a:rPr>
              <a:t>المراهقة </a:t>
            </a:r>
            <a:r>
              <a:rPr lang="ar-SY" sz="3200" b="1" dirty="0">
                <a:solidFill>
                  <a:prstClr val="black"/>
                </a:solidFill>
                <a:latin typeface="Arabic Typesetting" pitchFamily="66" charset="-78"/>
                <a:cs typeface="Arabic Typesetting" pitchFamily="66" charset="-78"/>
              </a:rPr>
              <a:t>بأنها فترة نمو الإنسان وتطوره التي تعقب مرحلة الطفولة وتسبق مرحلة البلوغ في عمر يتراوح </a:t>
            </a:r>
            <a:r>
              <a:rPr lang="ar-SY" sz="3200" b="1" dirty="0" smtClean="0">
                <a:solidFill>
                  <a:prstClr val="black"/>
                </a:solidFill>
                <a:latin typeface="Arabic Typesetting" pitchFamily="66" charset="-78"/>
                <a:cs typeface="Arabic Typesetting" pitchFamily="66" charset="-78"/>
              </a:rPr>
              <a:t>بين (10</a:t>
            </a:r>
            <a:r>
              <a:rPr lang="ar-SY" sz="3200" b="1" dirty="0">
                <a:solidFill>
                  <a:prstClr val="black"/>
                </a:solidFill>
                <a:latin typeface="Arabic Typesetting" pitchFamily="66" charset="-78"/>
                <a:cs typeface="Arabic Typesetting" pitchFamily="66" charset="-78"/>
              </a:rPr>
              <a:t>– 19) </a:t>
            </a:r>
            <a:r>
              <a:rPr lang="ar-SY" sz="3200" b="1" dirty="0" smtClean="0">
                <a:solidFill>
                  <a:prstClr val="black"/>
                </a:solidFill>
                <a:latin typeface="Arabic Typesetting" pitchFamily="66" charset="-78"/>
                <a:cs typeface="Arabic Typesetting" pitchFamily="66" charset="-78"/>
              </a:rPr>
              <a:t>سنة.</a:t>
            </a:r>
          </a:p>
        </p:txBody>
      </p:sp>
      <p:sp>
        <p:nvSpPr>
          <p:cNvPr id="3" name="مستطيل مستدير الزوايا 2"/>
          <p:cNvSpPr/>
          <p:nvPr/>
        </p:nvSpPr>
        <p:spPr>
          <a:xfrm>
            <a:off x="774940" y="3861048"/>
            <a:ext cx="7632848" cy="1656184"/>
          </a:xfrm>
          <a:prstGeom prst="roundRect">
            <a:avLst/>
          </a:prstGeom>
          <a:solidFill>
            <a:schemeClr val="accent4">
              <a:lumMod val="75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dirty="0">
                <a:solidFill>
                  <a:prstClr val="black"/>
                </a:solidFill>
                <a:latin typeface="Arabic Typesetting" pitchFamily="66" charset="-78"/>
                <a:cs typeface="Arabic Typesetting" pitchFamily="66" charset="-78"/>
              </a:rPr>
              <a:t>عرفت </a:t>
            </a:r>
            <a:r>
              <a:rPr lang="ar-SY" sz="3200" b="1" dirty="0" smtClean="0">
                <a:solidFill>
                  <a:prstClr val="black"/>
                </a:solidFill>
                <a:latin typeface="Arabic Typesetting" pitchFamily="66" charset="-78"/>
                <a:cs typeface="Arabic Typesetting" pitchFamily="66" charset="-78"/>
              </a:rPr>
              <a:t>منظمة اليونيسف </a:t>
            </a:r>
            <a:r>
              <a:rPr lang="ar-SY" sz="3200" b="1" dirty="0" smtClean="0">
                <a:solidFill>
                  <a:srgbClr val="C00000"/>
                </a:solidFill>
                <a:latin typeface="Arabic Typesetting" pitchFamily="66" charset="-78"/>
                <a:cs typeface="Arabic Typesetting" pitchFamily="66" charset="-78"/>
              </a:rPr>
              <a:t>حمل </a:t>
            </a:r>
            <a:r>
              <a:rPr lang="ar-SY" sz="3200" b="1" dirty="0">
                <a:solidFill>
                  <a:srgbClr val="C00000"/>
                </a:solidFill>
                <a:latin typeface="Arabic Typesetting" pitchFamily="66" charset="-78"/>
                <a:cs typeface="Arabic Typesetting" pitchFamily="66" charset="-78"/>
              </a:rPr>
              <a:t>المراهقات </a:t>
            </a:r>
            <a:r>
              <a:rPr lang="ar-SY" sz="3200" b="1" dirty="0" smtClean="0">
                <a:solidFill>
                  <a:prstClr val="black"/>
                </a:solidFill>
                <a:latin typeface="Arabic Typesetting" pitchFamily="66" charset="-78"/>
                <a:cs typeface="Arabic Typesetting" pitchFamily="66" charset="-78"/>
              </a:rPr>
              <a:t>بأنه </a:t>
            </a:r>
            <a:r>
              <a:rPr lang="ar-SY" sz="3200" b="1" dirty="0">
                <a:solidFill>
                  <a:prstClr val="black"/>
                </a:solidFill>
                <a:latin typeface="Arabic Typesetting" pitchFamily="66" charset="-78"/>
                <a:cs typeface="Arabic Typesetting" pitchFamily="66" charset="-78"/>
              </a:rPr>
              <a:t>حمل الفتاة </a:t>
            </a:r>
            <a:r>
              <a:rPr lang="ar-SY" sz="3200" b="1" dirty="0" smtClean="0">
                <a:solidFill>
                  <a:prstClr val="black"/>
                </a:solidFill>
                <a:latin typeface="Arabic Typesetting" pitchFamily="66" charset="-78"/>
                <a:cs typeface="Arabic Typesetting" pitchFamily="66" charset="-78"/>
              </a:rPr>
              <a:t>عندما تكون </a:t>
            </a:r>
            <a:r>
              <a:rPr lang="ar-SY" sz="3200" b="1" dirty="0">
                <a:solidFill>
                  <a:prstClr val="black"/>
                </a:solidFill>
                <a:latin typeface="Arabic Typesetting" pitchFamily="66" charset="-78"/>
                <a:cs typeface="Arabic Typesetting" pitchFamily="66" charset="-78"/>
              </a:rPr>
              <a:t>في عمر يتراوح بين ( </a:t>
            </a:r>
            <a:r>
              <a:rPr lang="ar-SY" sz="3200" b="1" dirty="0" smtClean="0">
                <a:solidFill>
                  <a:prstClr val="black"/>
                </a:solidFill>
                <a:latin typeface="Arabic Typesetting" pitchFamily="66" charset="-78"/>
                <a:cs typeface="Arabic Typesetting" pitchFamily="66" charset="-78"/>
              </a:rPr>
              <a:t>13-  19 </a:t>
            </a:r>
            <a:r>
              <a:rPr lang="ar-SY" sz="3200" b="1" dirty="0">
                <a:solidFill>
                  <a:prstClr val="black"/>
                </a:solidFill>
                <a:latin typeface="Arabic Typesetting" pitchFamily="66" charset="-78"/>
                <a:cs typeface="Arabic Typesetting" pitchFamily="66" charset="-78"/>
              </a:rPr>
              <a:t>) سنة.</a:t>
            </a:r>
          </a:p>
        </p:txBody>
      </p:sp>
    </p:spTree>
    <p:extLst>
      <p:ext uri="{BB962C8B-B14F-4D97-AF65-F5344CB8AC3E}">
        <p14:creationId xmlns:p14="http://schemas.microsoft.com/office/powerpoint/2010/main" val="22806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عالجة متعاقبة 1"/>
          <p:cNvSpPr/>
          <p:nvPr/>
        </p:nvSpPr>
        <p:spPr>
          <a:xfrm>
            <a:off x="903795" y="1315841"/>
            <a:ext cx="7353267" cy="4248472"/>
          </a:xfrm>
          <a:prstGeom prst="flowChartAlternateProcess">
            <a:avLst/>
          </a:prstGeom>
          <a:solidFill>
            <a:srgbClr val="C0504D">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sz="4400" b="1" dirty="0">
              <a:solidFill>
                <a:prstClr val="black"/>
              </a:solidFill>
              <a:latin typeface="Arabic Typesetting" pitchFamily="66" charset="-78"/>
              <a:cs typeface="Arabic Typesetting" pitchFamily="66" charset="-78"/>
            </a:endParaRPr>
          </a:p>
          <a:p>
            <a:pPr algn="ctr"/>
            <a:r>
              <a:rPr lang="ar-SY" sz="4400" b="1" dirty="0" smtClean="0">
                <a:solidFill>
                  <a:prstClr val="black"/>
                </a:solidFill>
                <a:latin typeface="Arabic Typesetting" pitchFamily="66" charset="-78"/>
                <a:cs typeface="Arabic Typesetting" pitchFamily="66" charset="-78"/>
              </a:rPr>
              <a:t>تواجه </a:t>
            </a:r>
            <a:r>
              <a:rPr lang="ar-SY" sz="4400" b="1" dirty="0">
                <a:solidFill>
                  <a:prstClr val="black"/>
                </a:solidFill>
                <a:latin typeface="Arabic Typesetting" pitchFamily="66" charset="-78"/>
                <a:cs typeface="Arabic Typesetting" pitchFamily="66" charset="-78"/>
              </a:rPr>
              <a:t>الأمهات الصغيرات العديد من مشاكل الحمل والولادة نفسها التي تواجهها الأمهات الكبيرات</a:t>
            </a:r>
            <a:r>
              <a:rPr lang="ar-SY" sz="4400" b="1" dirty="0" smtClean="0">
                <a:solidFill>
                  <a:prstClr val="black"/>
                </a:solidFill>
                <a:latin typeface="Arabic Typesetting" pitchFamily="66" charset="-78"/>
                <a:cs typeface="Arabic Typesetting" pitchFamily="66" charset="-78"/>
              </a:rPr>
              <a:t>, </a:t>
            </a:r>
            <a:r>
              <a:rPr lang="ar-SY" sz="4400" b="1" dirty="0">
                <a:solidFill>
                  <a:prstClr val="black"/>
                </a:solidFill>
                <a:latin typeface="Arabic Typesetting" pitchFamily="66" charset="-78"/>
                <a:cs typeface="Arabic Typesetting" pitchFamily="66" charset="-78"/>
              </a:rPr>
              <a:t>إلّا أن حمل الأمهات الصغيرات يرتبط </a:t>
            </a:r>
            <a:r>
              <a:rPr lang="ar-SY" sz="4400" b="1" dirty="0">
                <a:solidFill>
                  <a:srgbClr val="C00000"/>
                </a:solidFill>
                <a:latin typeface="Arabic Typesetting" pitchFamily="66" charset="-78"/>
                <a:cs typeface="Arabic Typesetting" pitchFamily="66" charset="-78"/>
              </a:rPr>
              <a:t>بزيادة</a:t>
            </a:r>
            <a:r>
              <a:rPr lang="ar-SY" sz="4400" b="1" dirty="0">
                <a:solidFill>
                  <a:prstClr val="black"/>
                </a:solidFill>
                <a:latin typeface="Arabic Typesetting" pitchFamily="66" charset="-78"/>
                <a:cs typeface="Arabic Typesetting" pitchFamily="66" charset="-78"/>
              </a:rPr>
              <a:t> حدوث العديد من المضاعفات الخطيرة التي تكون </a:t>
            </a:r>
            <a:r>
              <a:rPr lang="ar-SY" sz="4400" b="1" dirty="0">
                <a:solidFill>
                  <a:srgbClr val="C00000"/>
                </a:solidFill>
                <a:latin typeface="Arabic Typesetting" pitchFamily="66" charset="-78"/>
                <a:cs typeface="Arabic Typesetting" pitchFamily="66" charset="-78"/>
              </a:rPr>
              <a:t>أعلى</a:t>
            </a:r>
            <a:r>
              <a:rPr lang="ar-SY" sz="4400" b="1" dirty="0">
                <a:solidFill>
                  <a:prstClr val="black"/>
                </a:solidFill>
                <a:latin typeface="Arabic Typesetting" pitchFamily="66" charset="-78"/>
                <a:cs typeface="Arabic Typesetting" pitchFamily="66" charset="-78"/>
              </a:rPr>
              <a:t> </a:t>
            </a:r>
            <a:r>
              <a:rPr lang="ar-SY" sz="4400" b="1" dirty="0" smtClean="0">
                <a:solidFill>
                  <a:prstClr val="black"/>
                </a:solidFill>
                <a:latin typeface="Arabic Typesetting" pitchFamily="66" charset="-78"/>
                <a:cs typeface="Arabic Typesetting" pitchFamily="66" charset="-78"/>
              </a:rPr>
              <a:t>لديهن مقارنةً </a:t>
            </a:r>
            <a:r>
              <a:rPr lang="ar-SY" sz="4400" b="1" dirty="0">
                <a:solidFill>
                  <a:prstClr val="black"/>
                </a:solidFill>
                <a:latin typeface="Arabic Typesetting" pitchFamily="66" charset="-78"/>
                <a:cs typeface="Arabic Typesetting" pitchFamily="66" charset="-78"/>
              </a:rPr>
              <a:t>مع الأمهات الكبيرات</a:t>
            </a:r>
          </a:p>
          <a:p>
            <a:pPr algn="ctr"/>
            <a:endParaRPr lang="ar-SY" sz="4400" b="1"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2990227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3434006250"/>
              </p:ext>
            </p:extLst>
          </p:nvPr>
        </p:nvGraphicFramePr>
        <p:xfrm>
          <a:off x="107504" y="260648"/>
          <a:ext cx="8856984"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41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graphicEl>
                                              <a:dgm id="{3C00581F-384F-4DD8-83E2-82FAF84C5B9C}"/>
                                            </p:graphicEl>
                                          </p:spTgt>
                                        </p:tgtEl>
                                        <p:attrNameLst>
                                          <p:attrName>style.visibility</p:attrName>
                                        </p:attrNameLst>
                                      </p:cBhvr>
                                      <p:to>
                                        <p:strVal val="visible"/>
                                      </p:to>
                                    </p:set>
                                    <p:animEffect transition="in" filter="plus(in)">
                                      <p:cBhvr>
                                        <p:cTn id="7" dur="1000"/>
                                        <p:tgtEl>
                                          <p:spTgt spid="2">
                                            <p:graphicEl>
                                              <a:dgm id="{3C00581F-384F-4DD8-83E2-82FAF84C5B9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graphicEl>
                                              <a:dgm id="{A33A05EC-312E-499D-B27D-E8972C2F2A13}"/>
                                            </p:graphicEl>
                                          </p:spTgt>
                                        </p:tgtEl>
                                        <p:attrNameLst>
                                          <p:attrName>style.visibility</p:attrName>
                                        </p:attrNameLst>
                                      </p:cBhvr>
                                      <p:to>
                                        <p:strVal val="visible"/>
                                      </p:to>
                                    </p:set>
                                    <p:animEffect transition="in" filter="plus(in)">
                                      <p:cBhvr>
                                        <p:cTn id="12" dur="1000"/>
                                        <p:tgtEl>
                                          <p:spTgt spid="2">
                                            <p:graphicEl>
                                              <a:dgm id="{A33A05EC-312E-499D-B27D-E8972C2F2A1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
                                            <p:graphicEl>
                                              <a:dgm id="{3549EB98-39B1-4AC7-9A4F-D13F64ED3B06}"/>
                                            </p:graphicEl>
                                          </p:spTgt>
                                        </p:tgtEl>
                                        <p:attrNameLst>
                                          <p:attrName>style.visibility</p:attrName>
                                        </p:attrNameLst>
                                      </p:cBhvr>
                                      <p:to>
                                        <p:strVal val="visible"/>
                                      </p:to>
                                    </p:set>
                                    <p:animEffect transition="in" filter="plus(in)">
                                      <p:cBhvr>
                                        <p:cTn id="17" dur="1000"/>
                                        <p:tgtEl>
                                          <p:spTgt spid="2">
                                            <p:graphicEl>
                                              <a:dgm id="{3549EB98-39B1-4AC7-9A4F-D13F64ED3B0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
                                            <p:graphicEl>
                                              <a:dgm id="{8FA9B1C7-159A-4F84-A50A-11BD077DEA34}"/>
                                            </p:graphicEl>
                                          </p:spTgt>
                                        </p:tgtEl>
                                        <p:attrNameLst>
                                          <p:attrName>style.visibility</p:attrName>
                                        </p:attrNameLst>
                                      </p:cBhvr>
                                      <p:to>
                                        <p:strVal val="visible"/>
                                      </p:to>
                                    </p:set>
                                    <p:animEffect transition="in" filter="plus(in)">
                                      <p:cBhvr>
                                        <p:cTn id="22" dur="1000"/>
                                        <p:tgtEl>
                                          <p:spTgt spid="2">
                                            <p:graphicEl>
                                              <a:dgm id="{8FA9B1C7-159A-4F84-A50A-11BD077DEA3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2">
                                            <p:graphicEl>
                                              <a:dgm id="{08A40DA7-8EDD-425F-BDA8-9D0EA9E543BF}"/>
                                            </p:graphicEl>
                                          </p:spTgt>
                                        </p:tgtEl>
                                        <p:attrNameLst>
                                          <p:attrName>style.visibility</p:attrName>
                                        </p:attrNameLst>
                                      </p:cBhvr>
                                      <p:to>
                                        <p:strVal val="visible"/>
                                      </p:to>
                                    </p:set>
                                    <p:animEffect transition="in" filter="plus(in)">
                                      <p:cBhvr>
                                        <p:cTn id="27" dur="1000"/>
                                        <p:tgtEl>
                                          <p:spTgt spid="2">
                                            <p:graphicEl>
                                              <a:dgm id="{08A40DA7-8EDD-425F-BDA8-9D0EA9E543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1143000"/>
          </a:xfrm>
        </p:spPr>
        <p:txBody>
          <a:bodyPr>
            <a:noAutofit/>
          </a:bodyPr>
          <a:lstStyle/>
          <a:p>
            <a:r>
              <a:rPr lang="ar-SY" sz="4800" b="1" dirty="0" smtClean="0">
                <a:solidFill>
                  <a:srgbClr val="FF0066"/>
                </a:solidFill>
                <a:latin typeface="Arabic Typesetting" pitchFamily="66" charset="-78"/>
                <a:cs typeface="Arabic Typesetting" pitchFamily="66" charset="-78"/>
              </a:rPr>
              <a:t>المضاعفات المرتبطة بالحمل والولادة لدى الأمهات الصغيرات</a:t>
            </a:r>
            <a:endParaRPr lang="ar-SA" sz="4800" b="1" dirty="0">
              <a:solidFill>
                <a:srgbClr val="FF0066"/>
              </a:solidFill>
              <a:latin typeface="Arabic Typesetting" pitchFamily="66" charset="-78"/>
              <a:cs typeface="Arabic Typesetting" pitchFamily="66" charset="-78"/>
            </a:endParaRPr>
          </a:p>
        </p:txBody>
      </p:sp>
      <p:sp>
        <p:nvSpPr>
          <p:cNvPr id="11" name="عنصر نائب للنص 10"/>
          <p:cNvSpPr>
            <a:spLocks noGrp="1"/>
          </p:cNvSpPr>
          <p:nvPr>
            <p:ph type="body" idx="1"/>
          </p:nvPr>
        </p:nvSpPr>
        <p:spPr/>
        <p:txBody>
          <a:bodyPr>
            <a:normAutofit/>
          </a:bodyPr>
          <a:lstStyle/>
          <a:p>
            <a:pPr algn="r"/>
            <a:r>
              <a:rPr lang="ar-SY" sz="2800" dirty="0" smtClean="0">
                <a:solidFill>
                  <a:schemeClr val="accent5">
                    <a:lumMod val="75000"/>
                  </a:schemeClr>
                </a:solidFill>
              </a:rPr>
              <a:t> </a:t>
            </a:r>
            <a:endParaRPr lang="ar-SA" sz="2800" dirty="0">
              <a:solidFill>
                <a:schemeClr val="accent5">
                  <a:lumMod val="75000"/>
                </a:schemeClr>
              </a:solidFill>
            </a:endParaRPr>
          </a:p>
        </p:txBody>
      </p:sp>
      <p:sp>
        <p:nvSpPr>
          <p:cNvPr id="12" name="عنصر نائب للمحتوى 11"/>
          <p:cNvSpPr>
            <a:spLocks noGrp="1"/>
          </p:cNvSpPr>
          <p:nvPr>
            <p:ph sz="half" idx="2"/>
          </p:nvPr>
        </p:nvSpPr>
        <p:spPr>
          <a:xfrm>
            <a:off x="323528" y="1556792"/>
            <a:ext cx="3968180" cy="4896544"/>
          </a:xfrm>
          <a:solidFill>
            <a:schemeClr val="accent1">
              <a:lumMod val="40000"/>
              <a:lumOff val="60000"/>
            </a:schemeClr>
          </a:solidFill>
        </p:spPr>
        <p:txBody>
          <a:bodyPr>
            <a:noAutofit/>
          </a:bodyPr>
          <a:lstStyle/>
          <a:p>
            <a:pPr algn="r" rtl="1">
              <a:spcAft>
                <a:spcPts val="1800"/>
              </a:spcAft>
            </a:pPr>
            <a:r>
              <a:rPr lang="ar-SY" sz="3200" b="1" dirty="0" smtClean="0">
                <a:latin typeface="Arabic Typesetting" pitchFamily="66" charset="-78"/>
                <a:cs typeface="Arabic Typesetting" pitchFamily="66" charset="-78"/>
              </a:rPr>
              <a:t>الولادة القيصرية</a:t>
            </a:r>
          </a:p>
          <a:p>
            <a:pPr algn="r" rtl="1">
              <a:spcAft>
                <a:spcPts val="1800"/>
              </a:spcAft>
            </a:pPr>
            <a:r>
              <a:rPr lang="ar-SY" sz="3200" b="1" dirty="0" smtClean="0">
                <a:latin typeface="Arabic Typesetting" pitchFamily="66" charset="-78"/>
                <a:cs typeface="Arabic Typesetting" pitchFamily="66" charset="-78"/>
              </a:rPr>
              <a:t>الإنتان </a:t>
            </a:r>
            <a:r>
              <a:rPr lang="ar-SY" sz="3200" b="1" dirty="0" err="1">
                <a:latin typeface="Arabic Typesetting" pitchFamily="66" charset="-78"/>
                <a:cs typeface="Arabic Typesetting" pitchFamily="66" charset="-78"/>
              </a:rPr>
              <a:t>النفاسي</a:t>
            </a:r>
            <a:r>
              <a:rPr lang="ar-SY" sz="3200" b="1" dirty="0">
                <a:latin typeface="Arabic Typesetting" pitchFamily="66" charset="-78"/>
                <a:cs typeface="Arabic Typesetting" pitchFamily="66" charset="-78"/>
              </a:rPr>
              <a:t> </a:t>
            </a:r>
          </a:p>
          <a:p>
            <a:pPr algn="r" rtl="1">
              <a:spcAft>
                <a:spcPts val="1800"/>
              </a:spcAft>
            </a:pPr>
            <a:r>
              <a:rPr lang="ar-SA" sz="3200" b="1" dirty="0" smtClean="0">
                <a:latin typeface="Arabic Typesetting" pitchFamily="66" charset="-78"/>
                <a:cs typeface="Arabic Typesetting" pitchFamily="66" charset="-78"/>
              </a:rPr>
              <a:t>احتقان </a:t>
            </a:r>
            <a:r>
              <a:rPr lang="ar-SA" sz="3200" b="1" dirty="0">
                <a:latin typeface="Arabic Typesetting" pitchFamily="66" charset="-78"/>
                <a:cs typeface="Arabic Typesetting" pitchFamily="66" charset="-78"/>
              </a:rPr>
              <a:t>الثدي </a:t>
            </a:r>
            <a:endParaRPr lang="ar-SY" sz="3200" b="1" dirty="0" smtClean="0">
              <a:latin typeface="Arabic Typesetting" pitchFamily="66" charset="-78"/>
              <a:cs typeface="Arabic Typesetting" pitchFamily="66" charset="-78"/>
            </a:endParaRPr>
          </a:p>
          <a:p>
            <a:pPr algn="r" rtl="1">
              <a:spcAft>
                <a:spcPts val="1800"/>
              </a:spcAft>
            </a:pPr>
            <a:r>
              <a:rPr lang="ar-SY" sz="3200" b="1" dirty="0" smtClean="0">
                <a:latin typeface="Arabic Typesetting" pitchFamily="66" charset="-78"/>
                <a:cs typeface="Arabic Typesetting" pitchFamily="66" charset="-78"/>
              </a:rPr>
              <a:t>ا</a:t>
            </a:r>
            <a:r>
              <a:rPr lang="ar-SA" sz="3200" b="1" dirty="0" smtClean="0">
                <a:latin typeface="Arabic Typesetting" pitchFamily="66" charset="-78"/>
                <a:cs typeface="Arabic Typesetting" pitchFamily="66" charset="-78"/>
              </a:rPr>
              <a:t>لن</a:t>
            </a:r>
            <a:r>
              <a:rPr lang="ar-SY" sz="3200" b="1" dirty="0" smtClean="0">
                <a:latin typeface="Arabic Typesetting" pitchFamily="66" charset="-78"/>
                <a:cs typeface="Arabic Typesetting" pitchFamily="66" charset="-78"/>
              </a:rPr>
              <a:t>اسور التوليدي </a:t>
            </a:r>
          </a:p>
          <a:p>
            <a:pPr algn="r" rtl="1">
              <a:spcAft>
                <a:spcPts val="1800"/>
              </a:spcAft>
            </a:pPr>
            <a:r>
              <a:rPr lang="ar-SY" sz="3200" b="1" dirty="0" smtClean="0">
                <a:latin typeface="Arabic Typesetting" pitchFamily="66" charset="-78"/>
                <a:cs typeface="Arabic Typesetting" pitchFamily="66" charset="-78"/>
              </a:rPr>
              <a:t>النزف بعد الولادة</a:t>
            </a:r>
          </a:p>
          <a:p>
            <a:pPr algn="r" rtl="1">
              <a:spcAft>
                <a:spcPts val="1800"/>
              </a:spcAft>
            </a:pPr>
            <a:r>
              <a:rPr lang="ar-SA" sz="3200" b="1" dirty="0" smtClean="0">
                <a:latin typeface="Arabic Typesetting" pitchFamily="66" charset="-78"/>
                <a:cs typeface="Arabic Typesetting" pitchFamily="66" charset="-78"/>
              </a:rPr>
              <a:t>وفيات </a:t>
            </a:r>
            <a:r>
              <a:rPr lang="ar-SA" sz="3200" b="1" dirty="0">
                <a:latin typeface="Arabic Typesetting" pitchFamily="66" charset="-78"/>
                <a:cs typeface="Arabic Typesetting" pitchFamily="66" charset="-78"/>
              </a:rPr>
              <a:t>الأمهات</a:t>
            </a:r>
          </a:p>
        </p:txBody>
      </p:sp>
      <p:sp>
        <p:nvSpPr>
          <p:cNvPr id="6" name="عنصر نائب للمحتوى 5"/>
          <p:cNvSpPr>
            <a:spLocks noGrp="1"/>
          </p:cNvSpPr>
          <p:nvPr>
            <p:ph sz="quarter" idx="4"/>
          </p:nvPr>
        </p:nvSpPr>
        <p:spPr>
          <a:xfrm>
            <a:off x="4664164" y="1556792"/>
            <a:ext cx="4156308" cy="4896544"/>
          </a:xfrm>
          <a:solidFill>
            <a:schemeClr val="accent1">
              <a:lumMod val="40000"/>
              <a:lumOff val="60000"/>
            </a:schemeClr>
          </a:solidFill>
        </p:spPr>
        <p:txBody>
          <a:bodyPr>
            <a:noAutofit/>
          </a:bodyPr>
          <a:lstStyle/>
          <a:p>
            <a:pPr lvl="0" algn="r" rtl="1">
              <a:spcAft>
                <a:spcPts val="1800"/>
              </a:spcAft>
            </a:pPr>
            <a:r>
              <a:rPr lang="ar-SA" sz="3200" b="1" dirty="0" smtClean="0">
                <a:latin typeface="Arabic Typesetting" pitchFamily="66" charset="-78"/>
                <a:cs typeface="Arabic Typesetting" pitchFamily="66" charset="-78"/>
              </a:rPr>
              <a:t>الإجهاض التلقائي</a:t>
            </a:r>
            <a:endParaRPr lang="en-US" sz="3200" b="1" dirty="0" smtClean="0">
              <a:latin typeface="Arabic Typesetting" pitchFamily="66" charset="-78"/>
              <a:cs typeface="Arabic Typesetting" pitchFamily="66" charset="-78"/>
            </a:endParaRPr>
          </a:p>
          <a:p>
            <a:pPr lvl="0" algn="r" rtl="1">
              <a:spcAft>
                <a:spcPts val="1800"/>
              </a:spcAft>
            </a:pPr>
            <a:r>
              <a:rPr lang="ar-SY" sz="3200" b="1" dirty="0" smtClean="0">
                <a:latin typeface="Arabic Typesetting" pitchFamily="66" charset="-78"/>
                <a:cs typeface="Arabic Typesetting" pitchFamily="66" charset="-78"/>
              </a:rPr>
              <a:t>فقر الدم</a:t>
            </a:r>
            <a:endParaRPr lang="en-US" sz="3200" b="1" dirty="0" smtClean="0">
              <a:latin typeface="Arabic Typesetting" pitchFamily="66" charset="-78"/>
              <a:cs typeface="Arabic Typesetting" pitchFamily="66" charset="-78"/>
            </a:endParaRPr>
          </a:p>
          <a:p>
            <a:pPr lvl="0" algn="r" rtl="1">
              <a:spcAft>
                <a:spcPts val="1800"/>
              </a:spcAft>
            </a:pPr>
            <a:r>
              <a:rPr lang="ar-SY" sz="3200" b="1" dirty="0" smtClean="0">
                <a:latin typeface="Arabic Typesetting" pitchFamily="66" charset="-78"/>
                <a:cs typeface="Arabic Typesetting" pitchFamily="66" charset="-78"/>
              </a:rPr>
              <a:t>إنتانات </a:t>
            </a:r>
            <a:r>
              <a:rPr lang="ar-SA" sz="3200" b="1" dirty="0" smtClean="0">
                <a:latin typeface="Arabic Typesetting" pitchFamily="66" charset="-78"/>
                <a:cs typeface="Arabic Typesetting" pitchFamily="66" charset="-78"/>
              </a:rPr>
              <a:t>المسالك البولية التناسلية </a:t>
            </a:r>
            <a:endParaRPr lang="ar-SY" sz="3200" b="1" dirty="0" smtClean="0">
              <a:latin typeface="Arabic Typesetting" pitchFamily="66" charset="-78"/>
              <a:cs typeface="Arabic Typesetting" pitchFamily="66" charset="-78"/>
            </a:endParaRPr>
          </a:p>
          <a:p>
            <a:pPr lvl="0" algn="r" rtl="1">
              <a:spcAft>
                <a:spcPts val="1800"/>
              </a:spcAft>
            </a:pPr>
            <a:r>
              <a:rPr lang="ar-SA" sz="3200" b="1" dirty="0">
                <a:solidFill>
                  <a:prstClr val="black"/>
                </a:solidFill>
                <a:latin typeface="Arabic Typesetting" pitchFamily="66" charset="-78"/>
                <a:cs typeface="Arabic Typesetting" pitchFamily="66" charset="-78"/>
              </a:rPr>
              <a:t>الولادة المبكرة </a:t>
            </a:r>
            <a:endParaRPr lang="en-US" sz="3200" b="1" dirty="0" smtClean="0">
              <a:latin typeface="Arabic Typesetting" pitchFamily="66" charset="-78"/>
              <a:cs typeface="Arabic Typesetting" pitchFamily="66" charset="-78"/>
            </a:endParaRPr>
          </a:p>
          <a:p>
            <a:pPr lvl="0" algn="r" rtl="1">
              <a:spcAft>
                <a:spcPts val="1800"/>
              </a:spcAft>
            </a:pPr>
            <a:r>
              <a:rPr lang="ar-SY" sz="3200" b="1" dirty="0" smtClean="0">
                <a:latin typeface="Arabic Typesetting" pitchFamily="66" charset="-78"/>
                <a:cs typeface="Arabic Typesetting" pitchFamily="66" charset="-78"/>
              </a:rPr>
              <a:t>عسرة </a:t>
            </a:r>
            <a:r>
              <a:rPr lang="ar-SY" sz="3200" b="1" dirty="0">
                <a:latin typeface="Arabic Typesetting" pitchFamily="66" charset="-78"/>
                <a:cs typeface="Arabic Typesetting" pitchFamily="66" charset="-78"/>
              </a:rPr>
              <a:t>المخاض </a:t>
            </a:r>
          </a:p>
          <a:p>
            <a:pPr lvl="0" algn="r" rtl="1">
              <a:spcAft>
                <a:spcPts val="1800"/>
              </a:spcAft>
            </a:pPr>
            <a:r>
              <a:rPr lang="ar-SA" sz="3200" b="1" dirty="0" smtClean="0">
                <a:solidFill>
                  <a:prstClr val="black"/>
                </a:solidFill>
                <a:latin typeface="Arabic Typesetting" pitchFamily="66" charset="-78"/>
                <a:cs typeface="Arabic Typesetting" pitchFamily="66" charset="-78"/>
              </a:rPr>
              <a:t>عدم </a:t>
            </a:r>
            <a:r>
              <a:rPr lang="ar-SA" sz="3200" b="1" dirty="0">
                <a:solidFill>
                  <a:prstClr val="black"/>
                </a:solidFill>
                <a:latin typeface="Arabic Typesetting" pitchFamily="66" charset="-78"/>
                <a:cs typeface="Arabic Typesetting" pitchFamily="66" charset="-78"/>
              </a:rPr>
              <a:t>التناسب الحوضي </a:t>
            </a:r>
            <a:r>
              <a:rPr lang="ar-SA" sz="3200" b="1" dirty="0" smtClean="0">
                <a:solidFill>
                  <a:prstClr val="black"/>
                </a:solidFill>
                <a:latin typeface="Arabic Typesetting" pitchFamily="66" charset="-78"/>
                <a:cs typeface="Arabic Typesetting" pitchFamily="66" charset="-78"/>
              </a:rPr>
              <a:t>الجنيني</a:t>
            </a:r>
            <a:endParaRPr lang="ar-SY" sz="3200" b="1" dirty="0" smtClean="0">
              <a:latin typeface="Arabic Typesetting" pitchFamily="66" charset="-78"/>
              <a:cs typeface="Arabic Typesetting" pitchFamily="66" charset="-78"/>
            </a:endParaRPr>
          </a:p>
          <a:p>
            <a:pPr lvl="0" algn="r" rtl="1">
              <a:spcAft>
                <a:spcPts val="1800"/>
              </a:spcAft>
            </a:pPr>
            <a:endParaRPr lang="ar-SA" dirty="0"/>
          </a:p>
        </p:txBody>
      </p:sp>
      <p:sp>
        <p:nvSpPr>
          <p:cNvPr id="3" name="مستطيل 2"/>
          <p:cNvSpPr/>
          <p:nvPr/>
        </p:nvSpPr>
        <p:spPr>
          <a:xfrm>
            <a:off x="164050" y="1556792"/>
            <a:ext cx="8568952" cy="48965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Y" sz="3600" b="1" dirty="0" smtClean="0">
                <a:solidFill>
                  <a:prstClr val="black"/>
                </a:solidFill>
                <a:latin typeface="Arabic Typesetting" pitchFamily="66" charset="-78"/>
                <a:cs typeface="Arabic Typesetting" pitchFamily="66" charset="-78"/>
              </a:rPr>
              <a:t>كما يرتبط </a:t>
            </a:r>
            <a:r>
              <a:rPr lang="ar-SY" sz="3600" b="1" dirty="0">
                <a:solidFill>
                  <a:prstClr val="black"/>
                </a:solidFill>
                <a:latin typeface="Arabic Typesetting" pitchFamily="66" charset="-78"/>
                <a:cs typeface="Arabic Typesetting" pitchFamily="66" charset="-78"/>
              </a:rPr>
              <a:t>الحمل في سن صغيرة مع عواقب صحية طويلة الأمد على صحّة الأمّ مع تقدمها في العمر, فعندما تبدأ الأمّ بالإنجاب في سنّ صغيرة يمكن أن تحدث تغيّرات فيزيولوجية دائمة تزيد من خطر الإصابة </a:t>
            </a:r>
            <a:r>
              <a:rPr lang="ar-SY" sz="3600" b="1" dirty="0" smtClean="0">
                <a:solidFill>
                  <a:prstClr val="black"/>
                </a:solidFill>
                <a:latin typeface="Arabic Typesetting" pitchFamily="66" charset="-78"/>
                <a:cs typeface="Arabic Typesetting" pitchFamily="66" charset="-78"/>
              </a:rPr>
              <a:t>ب :</a:t>
            </a:r>
          </a:p>
          <a:p>
            <a:pPr marL="571500" lvl="0" indent="-571500">
              <a:buFont typeface="Arial" pitchFamily="34" charset="0"/>
              <a:buChar char="•"/>
            </a:pPr>
            <a:r>
              <a:rPr lang="ar-SY" sz="4000" b="1" dirty="0" smtClean="0">
                <a:solidFill>
                  <a:prstClr val="black"/>
                </a:solidFill>
                <a:latin typeface="Arabic Typesetting" pitchFamily="66" charset="-78"/>
                <a:cs typeface="Arabic Typesetting" pitchFamily="66" charset="-78"/>
              </a:rPr>
              <a:t>الأمراض </a:t>
            </a:r>
            <a:r>
              <a:rPr lang="ar-SY" sz="4000" b="1" dirty="0">
                <a:solidFill>
                  <a:prstClr val="black"/>
                </a:solidFill>
                <a:latin typeface="Arabic Typesetting" pitchFamily="66" charset="-78"/>
                <a:cs typeface="Arabic Typesetting" pitchFamily="66" charset="-78"/>
              </a:rPr>
              <a:t>المزمنة وارتفاع ضغط الدم والأمراض القلبية </a:t>
            </a:r>
            <a:r>
              <a:rPr lang="ar-SY" sz="4000" b="1" dirty="0" smtClean="0">
                <a:solidFill>
                  <a:prstClr val="black"/>
                </a:solidFill>
                <a:latin typeface="Arabic Typesetting" pitchFamily="66" charset="-78"/>
                <a:cs typeface="Arabic Typesetting" pitchFamily="66" charset="-78"/>
              </a:rPr>
              <a:t>الوعائية</a:t>
            </a:r>
          </a:p>
          <a:p>
            <a:pPr marL="571500" lvl="0" indent="-571500">
              <a:buFont typeface="Arial" pitchFamily="34" charset="0"/>
              <a:buChar char="•"/>
            </a:pPr>
            <a:r>
              <a:rPr lang="ar-SY" sz="4000" b="1" dirty="0" smtClean="0">
                <a:solidFill>
                  <a:prstClr val="black"/>
                </a:solidFill>
                <a:latin typeface="Arabic Typesetting" pitchFamily="66" charset="-78"/>
                <a:cs typeface="Arabic Typesetting" pitchFamily="66" charset="-78"/>
              </a:rPr>
              <a:t>ضعف </a:t>
            </a:r>
            <a:r>
              <a:rPr lang="ar-SY" sz="4000" b="1" dirty="0">
                <a:solidFill>
                  <a:prstClr val="black"/>
                </a:solidFill>
                <a:latin typeface="Arabic Typesetting" pitchFamily="66" charset="-78"/>
                <a:cs typeface="Arabic Typesetting" pitchFamily="66" charset="-78"/>
              </a:rPr>
              <a:t>الأداء البدني في سنّ </a:t>
            </a:r>
            <a:r>
              <a:rPr lang="ar-SY" sz="4000" b="1" dirty="0" smtClean="0">
                <a:solidFill>
                  <a:prstClr val="black"/>
                </a:solidFill>
                <a:latin typeface="Arabic Typesetting" pitchFamily="66" charset="-78"/>
                <a:cs typeface="Arabic Typesetting" pitchFamily="66" charset="-78"/>
              </a:rPr>
              <a:t>الشيخوخة</a:t>
            </a:r>
          </a:p>
          <a:p>
            <a:pPr marL="571500" lvl="0" indent="-571500">
              <a:buFont typeface="Arial" pitchFamily="34" charset="0"/>
              <a:buChar char="•"/>
            </a:pPr>
            <a:r>
              <a:rPr lang="ar-SY" sz="4000" b="1" dirty="0" smtClean="0">
                <a:solidFill>
                  <a:prstClr val="black"/>
                </a:solidFill>
                <a:latin typeface="Arabic Typesetting" pitchFamily="66" charset="-78"/>
                <a:cs typeface="Arabic Typesetting" pitchFamily="66" charset="-78"/>
              </a:rPr>
              <a:t>هشاشة </a:t>
            </a:r>
            <a:r>
              <a:rPr lang="ar-SY" sz="4000" b="1" dirty="0">
                <a:solidFill>
                  <a:prstClr val="black"/>
                </a:solidFill>
                <a:latin typeface="Arabic Typesetting" pitchFamily="66" charset="-78"/>
                <a:cs typeface="Arabic Typesetting" pitchFamily="66" charset="-78"/>
              </a:rPr>
              <a:t>العظام </a:t>
            </a:r>
            <a:r>
              <a:rPr lang="ar-SY" sz="4000" b="1" dirty="0" smtClean="0">
                <a:solidFill>
                  <a:prstClr val="black"/>
                </a:solidFill>
                <a:latin typeface="Arabic Typesetting" pitchFamily="66" charset="-78"/>
                <a:cs typeface="Arabic Typesetting" pitchFamily="66" charset="-78"/>
              </a:rPr>
              <a:t>بعد انقطاع الطمث</a:t>
            </a:r>
            <a:endParaRPr lang="ar-SY" sz="4000" b="1"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3706901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bg/>
                                          </p:spTgt>
                                        </p:tgtEl>
                                        <p:attrNameLst>
                                          <p:attrName>style.visibility</p:attrName>
                                        </p:attrNameLst>
                                      </p:cBhvr>
                                      <p:to>
                                        <p:strVal val="visible"/>
                                      </p:to>
                                    </p:set>
                                    <p:anim calcmode="lin" valueType="num">
                                      <p:cBhvr additive="base">
                                        <p:cTn id="4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anim calcmode="lin" valueType="num">
                                      <p:cBhvr additive="base">
                                        <p:cTn id="5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xEl>
                                              <p:pRg st="1" end="1"/>
                                            </p:txEl>
                                          </p:spTgt>
                                        </p:tgtEl>
                                        <p:attrNameLst>
                                          <p:attrName>style.visibility</p:attrName>
                                        </p:attrNameLst>
                                      </p:cBhvr>
                                      <p:to>
                                        <p:strVal val="visible"/>
                                      </p:to>
                                    </p:set>
                                    <p:anim calcmode="lin" valueType="num">
                                      <p:cBhvr additive="base">
                                        <p:cTn id="5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
                                            <p:txEl>
                                              <p:pRg st="2" end="2"/>
                                            </p:txEl>
                                          </p:spTgt>
                                        </p:tgtEl>
                                        <p:attrNameLst>
                                          <p:attrName>style.visibility</p:attrName>
                                        </p:attrNameLst>
                                      </p:cBhvr>
                                      <p:to>
                                        <p:strVal val="visible"/>
                                      </p:to>
                                    </p:set>
                                    <p:anim calcmode="lin" valueType="num">
                                      <p:cBhvr additive="base">
                                        <p:cTn id="6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xEl>
                                              <p:pRg st="3" end="3"/>
                                            </p:txEl>
                                          </p:spTgt>
                                        </p:tgtEl>
                                        <p:attrNameLst>
                                          <p:attrName>style.visibility</p:attrName>
                                        </p:attrNameLst>
                                      </p:cBhvr>
                                      <p:to>
                                        <p:strVal val="visible"/>
                                      </p:to>
                                    </p:set>
                                    <p:anim calcmode="lin" valueType="num">
                                      <p:cBhvr additive="base">
                                        <p:cTn id="7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2">
                                            <p:txEl>
                                              <p:pRg st="4" end="4"/>
                                            </p:txEl>
                                          </p:spTgt>
                                        </p:tgtEl>
                                        <p:attrNameLst>
                                          <p:attrName>style.visibility</p:attrName>
                                        </p:attrNameLst>
                                      </p:cBhvr>
                                      <p:to>
                                        <p:strVal val="visible"/>
                                      </p:to>
                                    </p:set>
                                    <p:anim calcmode="lin" valueType="num">
                                      <p:cBhvr additive="base">
                                        <p:cTn id="7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
                                            <p:txEl>
                                              <p:pRg st="5" end="5"/>
                                            </p:txEl>
                                          </p:spTgt>
                                        </p:tgtEl>
                                        <p:attrNameLst>
                                          <p:attrName>style.visibility</p:attrName>
                                        </p:attrNameLst>
                                      </p:cBhvr>
                                      <p:to>
                                        <p:strVal val="visible"/>
                                      </p:to>
                                    </p:set>
                                    <p:anim calcmode="lin" valueType="num">
                                      <p:cBhvr additive="base">
                                        <p:cTn id="8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additive="base">
                                        <p:cTn id="89" dur="500" fill="hold"/>
                                        <p:tgtEl>
                                          <p:spTgt spid="3"/>
                                        </p:tgtEl>
                                        <p:attrNameLst>
                                          <p:attrName>ppt_x</p:attrName>
                                        </p:attrNameLst>
                                      </p:cBhvr>
                                      <p:tavLst>
                                        <p:tav tm="0">
                                          <p:val>
                                            <p:strVal val="#ppt_x"/>
                                          </p:val>
                                        </p:tav>
                                        <p:tav tm="100000">
                                          <p:val>
                                            <p:strVal val="#ppt_x"/>
                                          </p:val>
                                        </p:tav>
                                      </p:tavLst>
                                    </p:anim>
                                    <p:anim calcmode="lin" valueType="num">
                                      <p:cBhvr additive="base">
                                        <p:cTn id="90" dur="500" fill="hold"/>
                                        <p:tgtEl>
                                          <p:spTgt spid="3"/>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
                                            <p:txEl>
                                              <p:pRg st="0" end="0"/>
                                            </p:txEl>
                                          </p:spTgt>
                                        </p:tgtEl>
                                        <p:attrNameLst>
                                          <p:attrName>style.visibility</p:attrName>
                                        </p:attrNameLst>
                                      </p:cBhvr>
                                      <p:to>
                                        <p:strVal val="visible"/>
                                      </p:to>
                                    </p:set>
                                    <p:anim calcmode="lin" valueType="num">
                                      <p:cBhvr additive="base">
                                        <p:cTn id="9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
                                            <p:txEl>
                                              <p:pRg st="1" end="1"/>
                                            </p:txEl>
                                          </p:spTgt>
                                        </p:tgtEl>
                                        <p:attrNameLst>
                                          <p:attrName>style.visibility</p:attrName>
                                        </p:attrNameLst>
                                      </p:cBhvr>
                                      <p:to>
                                        <p:strVal val="visible"/>
                                      </p:to>
                                    </p:set>
                                    <p:anim calcmode="lin" valueType="num">
                                      <p:cBhvr additive="base">
                                        <p:cTn id="9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
                                            <p:txEl>
                                              <p:pRg st="2" end="2"/>
                                            </p:txEl>
                                          </p:spTgt>
                                        </p:tgtEl>
                                        <p:attrNameLst>
                                          <p:attrName>style.visibility</p:attrName>
                                        </p:attrNameLst>
                                      </p:cBhvr>
                                      <p:to>
                                        <p:strVal val="visible"/>
                                      </p:to>
                                    </p:set>
                                    <p:anim calcmode="lin" valueType="num">
                                      <p:cBhvr additive="base">
                                        <p:cTn id="10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3">
                                            <p:txEl>
                                              <p:pRg st="3" end="3"/>
                                            </p:txEl>
                                          </p:spTgt>
                                        </p:tgtEl>
                                        <p:attrNameLst>
                                          <p:attrName>style.visibility</p:attrName>
                                        </p:attrNameLst>
                                      </p:cBhvr>
                                      <p:to>
                                        <p:strVal val="visible"/>
                                      </p:to>
                                    </p:set>
                                    <p:anim calcmode="lin" valueType="num">
                                      <p:cBhvr additive="base">
                                        <p:cTn id="1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6" grpId="0" build="p"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4133031220"/>
              </p:ext>
            </p:extLst>
          </p:nvPr>
        </p:nvGraphicFramePr>
        <p:xfrm>
          <a:off x="0" y="420214"/>
          <a:ext cx="8964488"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108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33C7B5A5-082B-407E-B4A9-412DB38BA457}"/>
                                            </p:graphicEl>
                                          </p:spTgt>
                                        </p:tgtEl>
                                        <p:attrNameLst>
                                          <p:attrName>style.visibility</p:attrName>
                                        </p:attrNameLst>
                                      </p:cBhvr>
                                      <p:to>
                                        <p:strVal val="visible"/>
                                      </p:to>
                                    </p:set>
                                    <p:anim calcmode="lin" valueType="num">
                                      <p:cBhvr additive="base">
                                        <p:cTn id="7" dur="500" fill="hold"/>
                                        <p:tgtEl>
                                          <p:spTgt spid="3">
                                            <p:graphicEl>
                                              <a:dgm id="{33C7B5A5-082B-407E-B4A9-412DB38BA45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33C7B5A5-082B-407E-B4A9-412DB38BA457}"/>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dgm id="{950B0D66-ADD9-4D40-9F21-01675E10ED15}"/>
                                            </p:graphicEl>
                                          </p:spTgt>
                                        </p:tgtEl>
                                        <p:attrNameLst>
                                          <p:attrName>style.visibility</p:attrName>
                                        </p:attrNameLst>
                                      </p:cBhvr>
                                      <p:to>
                                        <p:strVal val="visible"/>
                                      </p:to>
                                    </p:set>
                                    <p:anim calcmode="lin" valueType="num">
                                      <p:cBhvr additive="base">
                                        <p:cTn id="11" dur="500" fill="hold"/>
                                        <p:tgtEl>
                                          <p:spTgt spid="3">
                                            <p:graphicEl>
                                              <a:dgm id="{950B0D66-ADD9-4D40-9F21-01675E10ED15}"/>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graphicEl>
                                              <a:dgm id="{950B0D66-ADD9-4D40-9F21-01675E10ED15}"/>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graphicEl>
                                              <a:dgm id="{2C82BD92-733C-4229-964E-8D60AC022585}"/>
                                            </p:graphicEl>
                                          </p:spTgt>
                                        </p:tgtEl>
                                        <p:attrNameLst>
                                          <p:attrName>style.visibility</p:attrName>
                                        </p:attrNameLst>
                                      </p:cBhvr>
                                      <p:to>
                                        <p:strVal val="visible"/>
                                      </p:to>
                                    </p:set>
                                    <p:anim calcmode="lin" valueType="num">
                                      <p:cBhvr additive="base">
                                        <p:cTn id="15" dur="500" fill="hold"/>
                                        <p:tgtEl>
                                          <p:spTgt spid="3">
                                            <p:graphicEl>
                                              <a:dgm id="{2C82BD92-733C-4229-964E-8D60AC022585}"/>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graphicEl>
                                              <a:dgm id="{2C82BD92-733C-4229-964E-8D60AC022585}"/>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graphicEl>
                                              <a:dgm id="{7E7CD955-6355-427B-9663-91DB3FE2DDFD}"/>
                                            </p:graphicEl>
                                          </p:spTgt>
                                        </p:tgtEl>
                                        <p:attrNameLst>
                                          <p:attrName>style.visibility</p:attrName>
                                        </p:attrNameLst>
                                      </p:cBhvr>
                                      <p:to>
                                        <p:strVal val="visible"/>
                                      </p:to>
                                    </p:set>
                                    <p:anim calcmode="lin" valueType="num">
                                      <p:cBhvr additive="base">
                                        <p:cTn id="19" dur="500" fill="hold"/>
                                        <p:tgtEl>
                                          <p:spTgt spid="3">
                                            <p:graphicEl>
                                              <a:dgm id="{7E7CD955-6355-427B-9663-91DB3FE2DDFD}"/>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7E7CD955-6355-427B-9663-91DB3FE2DDFD}"/>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graphicEl>
                                              <a:dgm id="{B1926A58-7A34-4921-BDB6-C7BC1E13487C}"/>
                                            </p:graphicEl>
                                          </p:spTgt>
                                        </p:tgtEl>
                                        <p:attrNameLst>
                                          <p:attrName>style.visibility</p:attrName>
                                        </p:attrNameLst>
                                      </p:cBhvr>
                                      <p:to>
                                        <p:strVal val="visible"/>
                                      </p:to>
                                    </p:set>
                                    <p:anim calcmode="lin" valueType="num">
                                      <p:cBhvr additive="base">
                                        <p:cTn id="23" dur="500" fill="hold"/>
                                        <p:tgtEl>
                                          <p:spTgt spid="3">
                                            <p:graphicEl>
                                              <a:dgm id="{B1926A58-7A34-4921-BDB6-C7BC1E13487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B1926A58-7A34-4921-BDB6-C7BC1E13487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E2C65344-A524-424C-870B-6F2C4D7C6E9D}"/>
                                            </p:graphicEl>
                                          </p:spTgt>
                                        </p:tgtEl>
                                        <p:attrNameLst>
                                          <p:attrName>style.visibility</p:attrName>
                                        </p:attrNameLst>
                                      </p:cBhvr>
                                      <p:to>
                                        <p:strVal val="visible"/>
                                      </p:to>
                                    </p:set>
                                    <p:anim calcmode="lin" valueType="num">
                                      <p:cBhvr additive="base">
                                        <p:cTn id="27" dur="500" fill="hold"/>
                                        <p:tgtEl>
                                          <p:spTgt spid="3">
                                            <p:graphicEl>
                                              <a:dgm id="{E2C65344-A524-424C-870B-6F2C4D7C6E9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E2C65344-A524-424C-870B-6F2C4D7C6E9D}"/>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graphicEl>
                                              <a:dgm id="{FB5B9178-E921-4856-B211-FB8F6FA3074B}"/>
                                            </p:graphicEl>
                                          </p:spTgt>
                                        </p:tgtEl>
                                        <p:attrNameLst>
                                          <p:attrName>style.visibility</p:attrName>
                                        </p:attrNameLst>
                                      </p:cBhvr>
                                      <p:to>
                                        <p:strVal val="visible"/>
                                      </p:to>
                                    </p:set>
                                    <p:anim calcmode="lin" valueType="num">
                                      <p:cBhvr additive="base">
                                        <p:cTn id="31" dur="500" fill="hold"/>
                                        <p:tgtEl>
                                          <p:spTgt spid="3">
                                            <p:graphicEl>
                                              <a:dgm id="{FB5B9178-E921-4856-B211-FB8F6FA3074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FB5B9178-E921-4856-B211-FB8F6FA3074B}"/>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graphicEl>
                                              <a:dgm id="{300081F3-E21E-4DEE-8309-D7DE762D5F6E}"/>
                                            </p:graphicEl>
                                          </p:spTgt>
                                        </p:tgtEl>
                                        <p:attrNameLst>
                                          <p:attrName>style.visibility</p:attrName>
                                        </p:attrNameLst>
                                      </p:cBhvr>
                                      <p:to>
                                        <p:strVal val="visible"/>
                                      </p:to>
                                    </p:set>
                                    <p:anim calcmode="lin" valueType="num">
                                      <p:cBhvr additive="base">
                                        <p:cTn id="35" dur="500" fill="hold"/>
                                        <p:tgtEl>
                                          <p:spTgt spid="3">
                                            <p:graphicEl>
                                              <a:dgm id="{300081F3-E21E-4DEE-8309-D7DE762D5F6E}"/>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graphicEl>
                                              <a:dgm id="{300081F3-E21E-4DEE-8309-D7DE762D5F6E}"/>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graphicEl>
                                              <a:dgm id="{BC214FB2-D557-4FCE-A91C-321F73ADA662}"/>
                                            </p:graphicEl>
                                          </p:spTgt>
                                        </p:tgtEl>
                                        <p:attrNameLst>
                                          <p:attrName>style.visibility</p:attrName>
                                        </p:attrNameLst>
                                      </p:cBhvr>
                                      <p:to>
                                        <p:strVal val="visible"/>
                                      </p:to>
                                    </p:set>
                                    <p:anim calcmode="lin" valueType="num">
                                      <p:cBhvr additive="base">
                                        <p:cTn id="39" dur="500" fill="hold"/>
                                        <p:tgtEl>
                                          <p:spTgt spid="3">
                                            <p:graphicEl>
                                              <a:dgm id="{BC214FB2-D557-4FCE-A91C-321F73ADA662}"/>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graphicEl>
                                              <a:dgm id="{BC214FB2-D557-4FCE-A91C-321F73ADA662}"/>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graphicEl>
                                              <a:dgm id="{5E67865E-F160-4A70-B4D8-A5B2C4934B6E}"/>
                                            </p:graphicEl>
                                          </p:spTgt>
                                        </p:tgtEl>
                                        <p:attrNameLst>
                                          <p:attrName>style.visibility</p:attrName>
                                        </p:attrNameLst>
                                      </p:cBhvr>
                                      <p:to>
                                        <p:strVal val="visible"/>
                                      </p:to>
                                    </p:set>
                                    <p:anim calcmode="lin" valueType="num">
                                      <p:cBhvr additive="base">
                                        <p:cTn id="43" dur="500" fill="hold"/>
                                        <p:tgtEl>
                                          <p:spTgt spid="3">
                                            <p:graphicEl>
                                              <a:dgm id="{5E67865E-F160-4A70-B4D8-A5B2C4934B6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5E67865E-F160-4A70-B4D8-A5B2C4934B6E}"/>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graphicEl>
                                              <a:dgm id="{C9C37F94-58FB-4E29-8152-CDB6708DF91D}"/>
                                            </p:graphicEl>
                                          </p:spTgt>
                                        </p:tgtEl>
                                        <p:attrNameLst>
                                          <p:attrName>style.visibility</p:attrName>
                                        </p:attrNameLst>
                                      </p:cBhvr>
                                      <p:to>
                                        <p:strVal val="visible"/>
                                      </p:to>
                                    </p:set>
                                    <p:anim calcmode="lin" valueType="num">
                                      <p:cBhvr additive="base">
                                        <p:cTn id="47" dur="500" fill="hold"/>
                                        <p:tgtEl>
                                          <p:spTgt spid="3">
                                            <p:graphicEl>
                                              <a:dgm id="{C9C37F94-58FB-4E29-8152-CDB6708DF91D}"/>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C9C37F94-58FB-4E29-8152-CDB6708DF91D}"/>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graphicEl>
                                              <a:dgm id="{DC468DBE-EB3E-41C5-B7A0-EAAAAF9E65F8}"/>
                                            </p:graphicEl>
                                          </p:spTgt>
                                        </p:tgtEl>
                                        <p:attrNameLst>
                                          <p:attrName>style.visibility</p:attrName>
                                        </p:attrNameLst>
                                      </p:cBhvr>
                                      <p:to>
                                        <p:strVal val="visible"/>
                                      </p:to>
                                    </p:set>
                                    <p:anim calcmode="lin" valueType="num">
                                      <p:cBhvr additive="base">
                                        <p:cTn id="51" dur="500" fill="hold"/>
                                        <p:tgtEl>
                                          <p:spTgt spid="3">
                                            <p:graphicEl>
                                              <a:dgm id="{DC468DBE-EB3E-41C5-B7A0-EAAAAF9E65F8}"/>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graphicEl>
                                              <a:dgm id="{DC468DBE-EB3E-41C5-B7A0-EAAAAF9E65F8}"/>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graphicEl>
                                              <a:dgm id="{A4F15CF7-DBBD-44A2-B991-08A79595D356}"/>
                                            </p:graphicEl>
                                          </p:spTgt>
                                        </p:tgtEl>
                                        <p:attrNameLst>
                                          <p:attrName>style.visibility</p:attrName>
                                        </p:attrNameLst>
                                      </p:cBhvr>
                                      <p:to>
                                        <p:strVal val="visible"/>
                                      </p:to>
                                    </p:set>
                                    <p:anim calcmode="lin" valueType="num">
                                      <p:cBhvr additive="base">
                                        <p:cTn id="55" dur="500" fill="hold"/>
                                        <p:tgtEl>
                                          <p:spTgt spid="3">
                                            <p:graphicEl>
                                              <a:dgm id="{A4F15CF7-DBBD-44A2-B991-08A79595D356}"/>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graphicEl>
                                              <a:dgm id="{A4F15CF7-DBBD-44A2-B991-08A79595D356}"/>
                                            </p:graphic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graphicEl>
                                              <a:dgm id="{2387AE81-E90A-48E8-8261-429F21DE4ABF}"/>
                                            </p:graphicEl>
                                          </p:spTgt>
                                        </p:tgtEl>
                                        <p:attrNameLst>
                                          <p:attrName>style.visibility</p:attrName>
                                        </p:attrNameLst>
                                      </p:cBhvr>
                                      <p:to>
                                        <p:strVal val="visible"/>
                                      </p:to>
                                    </p:set>
                                    <p:anim calcmode="lin" valueType="num">
                                      <p:cBhvr additive="base">
                                        <p:cTn id="59" dur="500" fill="hold"/>
                                        <p:tgtEl>
                                          <p:spTgt spid="3">
                                            <p:graphicEl>
                                              <a:dgm id="{2387AE81-E90A-48E8-8261-429F21DE4ABF}"/>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graphicEl>
                                              <a:dgm id="{2387AE81-E90A-48E8-8261-429F21DE4ABF}"/>
                                            </p:graphic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graphicEl>
                                              <a:dgm id="{4DA5FDFB-024B-46D9-87D4-EC69AE8EFF52}"/>
                                            </p:graphicEl>
                                          </p:spTgt>
                                        </p:tgtEl>
                                        <p:attrNameLst>
                                          <p:attrName>style.visibility</p:attrName>
                                        </p:attrNameLst>
                                      </p:cBhvr>
                                      <p:to>
                                        <p:strVal val="visible"/>
                                      </p:to>
                                    </p:set>
                                    <p:anim calcmode="lin" valueType="num">
                                      <p:cBhvr additive="base">
                                        <p:cTn id="63" dur="500" fill="hold"/>
                                        <p:tgtEl>
                                          <p:spTgt spid="3">
                                            <p:graphicEl>
                                              <a:dgm id="{4DA5FDFB-024B-46D9-87D4-EC69AE8EFF52}"/>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graphicEl>
                                              <a:dgm id="{4DA5FDFB-024B-46D9-87D4-EC69AE8EFF52}"/>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graphicEl>
                                              <a:dgm id="{2FCA7FA9-8F82-4397-8872-2D9015FEE7C0}"/>
                                            </p:graphicEl>
                                          </p:spTgt>
                                        </p:tgtEl>
                                        <p:attrNameLst>
                                          <p:attrName>style.visibility</p:attrName>
                                        </p:attrNameLst>
                                      </p:cBhvr>
                                      <p:to>
                                        <p:strVal val="visible"/>
                                      </p:to>
                                    </p:set>
                                    <p:anim calcmode="lin" valueType="num">
                                      <p:cBhvr additive="base">
                                        <p:cTn id="67" dur="500" fill="hold"/>
                                        <p:tgtEl>
                                          <p:spTgt spid="3">
                                            <p:graphicEl>
                                              <a:dgm id="{2FCA7FA9-8F82-4397-8872-2D9015FEE7C0}"/>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graphicEl>
                                              <a:dgm id="{2FCA7FA9-8F82-4397-8872-2D9015FEE7C0}"/>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graphicEl>
                                              <a:dgm id="{9A13C799-AD8A-433E-BA28-AD759A6027B8}"/>
                                            </p:graphicEl>
                                          </p:spTgt>
                                        </p:tgtEl>
                                        <p:attrNameLst>
                                          <p:attrName>style.visibility</p:attrName>
                                        </p:attrNameLst>
                                      </p:cBhvr>
                                      <p:to>
                                        <p:strVal val="visible"/>
                                      </p:to>
                                    </p:set>
                                    <p:anim calcmode="lin" valueType="num">
                                      <p:cBhvr additive="base">
                                        <p:cTn id="71" dur="500" fill="hold"/>
                                        <p:tgtEl>
                                          <p:spTgt spid="3">
                                            <p:graphicEl>
                                              <a:dgm id="{9A13C799-AD8A-433E-BA28-AD759A6027B8}"/>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graphicEl>
                                              <a:dgm id="{9A13C799-AD8A-433E-BA28-AD759A6027B8}"/>
                                            </p:graphic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
                                            <p:graphicEl>
                                              <a:dgm id="{F40C10EF-E4EF-4976-9933-6FB04D67F70B}"/>
                                            </p:graphicEl>
                                          </p:spTgt>
                                        </p:tgtEl>
                                        <p:attrNameLst>
                                          <p:attrName>style.visibility</p:attrName>
                                        </p:attrNameLst>
                                      </p:cBhvr>
                                      <p:to>
                                        <p:strVal val="visible"/>
                                      </p:to>
                                    </p:set>
                                    <p:anim calcmode="lin" valueType="num">
                                      <p:cBhvr additive="base">
                                        <p:cTn id="75" dur="500" fill="hold"/>
                                        <p:tgtEl>
                                          <p:spTgt spid="3">
                                            <p:graphicEl>
                                              <a:dgm id="{F40C10EF-E4EF-4976-9933-6FB04D67F70B}"/>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graphicEl>
                                              <a:dgm id="{F40C10EF-E4EF-4976-9933-6FB04D67F70B}"/>
                                            </p:graphic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
                                            <p:graphicEl>
                                              <a:dgm id="{81211B72-F59F-4522-83CD-9DE059CF5348}"/>
                                            </p:graphicEl>
                                          </p:spTgt>
                                        </p:tgtEl>
                                        <p:attrNameLst>
                                          <p:attrName>style.visibility</p:attrName>
                                        </p:attrNameLst>
                                      </p:cBhvr>
                                      <p:to>
                                        <p:strVal val="visible"/>
                                      </p:to>
                                    </p:set>
                                    <p:anim calcmode="lin" valueType="num">
                                      <p:cBhvr additive="base">
                                        <p:cTn id="79" dur="500" fill="hold"/>
                                        <p:tgtEl>
                                          <p:spTgt spid="3">
                                            <p:graphicEl>
                                              <a:dgm id="{81211B72-F59F-4522-83CD-9DE059CF5348}"/>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graphicEl>
                                              <a:dgm id="{81211B72-F59F-4522-83CD-9DE059CF5348}"/>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graphicEl>
                                              <a:dgm id="{C56EE605-0CFB-4D19-894E-5E9FDCFE6F1A}"/>
                                            </p:graphicEl>
                                          </p:spTgt>
                                        </p:tgtEl>
                                        <p:attrNameLst>
                                          <p:attrName>style.visibility</p:attrName>
                                        </p:attrNameLst>
                                      </p:cBhvr>
                                      <p:to>
                                        <p:strVal val="visible"/>
                                      </p:to>
                                    </p:set>
                                    <p:anim calcmode="lin" valueType="num">
                                      <p:cBhvr additive="base">
                                        <p:cTn id="85" dur="500" fill="hold"/>
                                        <p:tgtEl>
                                          <p:spTgt spid="3">
                                            <p:graphicEl>
                                              <a:dgm id="{C56EE605-0CFB-4D19-894E-5E9FDCFE6F1A}"/>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graphicEl>
                                              <a:dgm id="{C56EE605-0CFB-4D19-894E-5E9FDCFE6F1A}"/>
                                            </p:graphic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graphicEl>
                                              <a:dgm id="{4463E206-BA61-41D1-ABA2-7B53F77DE796}"/>
                                            </p:graphicEl>
                                          </p:spTgt>
                                        </p:tgtEl>
                                        <p:attrNameLst>
                                          <p:attrName>style.visibility</p:attrName>
                                        </p:attrNameLst>
                                      </p:cBhvr>
                                      <p:to>
                                        <p:strVal val="visible"/>
                                      </p:to>
                                    </p:set>
                                    <p:anim calcmode="lin" valueType="num">
                                      <p:cBhvr additive="base">
                                        <p:cTn id="91" dur="500" fill="hold"/>
                                        <p:tgtEl>
                                          <p:spTgt spid="3">
                                            <p:graphicEl>
                                              <a:dgm id="{4463E206-BA61-41D1-ABA2-7B53F77DE796}"/>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graphicEl>
                                              <a:dgm id="{4463E206-BA61-41D1-ABA2-7B53F77DE796}"/>
                                            </p:graphic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
                                            <p:graphicEl>
                                              <a:dgm id="{11E53C69-A65A-4D34-9BD3-A405B53B805D}"/>
                                            </p:graphicEl>
                                          </p:spTgt>
                                        </p:tgtEl>
                                        <p:attrNameLst>
                                          <p:attrName>style.visibility</p:attrName>
                                        </p:attrNameLst>
                                      </p:cBhvr>
                                      <p:to>
                                        <p:strVal val="visible"/>
                                      </p:to>
                                    </p:set>
                                    <p:anim calcmode="lin" valueType="num">
                                      <p:cBhvr additive="base">
                                        <p:cTn id="95" dur="500" fill="hold"/>
                                        <p:tgtEl>
                                          <p:spTgt spid="3">
                                            <p:graphicEl>
                                              <a:dgm id="{11E53C69-A65A-4D34-9BD3-A405B53B805D}"/>
                                            </p:graphicEl>
                                          </p:spTgt>
                                        </p:tgtEl>
                                        <p:attrNameLst>
                                          <p:attrName>ppt_x</p:attrName>
                                        </p:attrNameLst>
                                      </p:cBhvr>
                                      <p:tavLst>
                                        <p:tav tm="0">
                                          <p:val>
                                            <p:strVal val="#ppt_x"/>
                                          </p:val>
                                        </p:tav>
                                        <p:tav tm="100000">
                                          <p:val>
                                            <p:strVal val="#ppt_x"/>
                                          </p:val>
                                        </p:tav>
                                      </p:tavLst>
                                    </p:anim>
                                    <p:anim calcmode="lin" valueType="num">
                                      <p:cBhvr additive="base">
                                        <p:cTn id="96" dur="500" fill="hold"/>
                                        <p:tgtEl>
                                          <p:spTgt spid="3">
                                            <p:graphicEl>
                                              <a:dgm id="{11E53C69-A65A-4D34-9BD3-A405B53B805D}"/>
                                            </p:graphicEl>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
                                            <p:graphicEl>
                                              <a:dgm id="{BCA9BC51-9647-4BD9-8D8F-F3DAF347BE25}"/>
                                            </p:graphicEl>
                                          </p:spTgt>
                                        </p:tgtEl>
                                        <p:attrNameLst>
                                          <p:attrName>style.visibility</p:attrName>
                                        </p:attrNameLst>
                                      </p:cBhvr>
                                      <p:to>
                                        <p:strVal val="visible"/>
                                      </p:to>
                                    </p:set>
                                    <p:anim calcmode="lin" valueType="num">
                                      <p:cBhvr additive="base">
                                        <p:cTn id="99" dur="500" fill="hold"/>
                                        <p:tgtEl>
                                          <p:spTgt spid="3">
                                            <p:graphicEl>
                                              <a:dgm id="{BCA9BC51-9647-4BD9-8D8F-F3DAF347BE25}"/>
                                            </p:graphic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
                                            <p:graphicEl>
                                              <a:dgm id="{BCA9BC51-9647-4BD9-8D8F-F3DAF347BE2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3637</TotalTime>
  <Words>2377</Words>
  <Application>Microsoft Office PowerPoint</Application>
  <PresentationFormat>عرض على الشاشة (3:4)‏</PresentationFormat>
  <Paragraphs>846</Paragraphs>
  <Slides>35</Slides>
  <Notes>5</Notes>
  <HiddenSlides>0</HiddenSlides>
  <MMClips>0</MMClips>
  <ScaleCrop>false</ScaleCrop>
  <HeadingPairs>
    <vt:vector size="4" baseType="variant">
      <vt:variant>
        <vt:lpstr>نسق</vt:lpstr>
      </vt:variant>
      <vt:variant>
        <vt:i4>3</vt:i4>
      </vt:variant>
      <vt:variant>
        <vt:lpstr>عناوين الشرائح</vt:lpstr>
      </vt:variant>
      <vt:variant>
        <vt:i4>35</vt:i4>
      </vt:variant>
    </vt:vector>
  </HeadingPairs>
  <TitlesOfParts>
    <vt:vector size="38" baseType="lpstr">
      <vt:lpstr>نسق Office</vt:lpstr>
      <vt:lpstr>1_Office Theme</vt:lpstr>
      <vt:lpstr>1_نسق Office</vt:lpstr>
      <vt:lpstr>الجمهورية العربية السورية وزارة التعليم العالي جامعة تشرين كلية التمريض قسم تمريض الأمومة وصحة المرأة</vt:lpstr>
      <vt:lpstr>المقـــــــدمة</vt:lpstr>
      <vt:lpstr>عرض تقديمي في PowerPoint</vt:lpstr>
      <vt:lpstr>عرض تقديمي في PowerPoint</vt:lpstr>
      <vt:lpstr>عرض تقديمي في PowerPoint</vt:lpstr>
      <vt:lpstr>عرض تقديمي في PowerPoint</vt:lpstr>
      <vt:lpstr>عرض تقديمي في PowerPoint</vt:lpstr>
      <vt:lpstr>المضاعفات المرتبطة بالحمل والولادة لدى الأمهات الصغيرات</vt:lpstr>
      <vt:lpstr>عرض تقديمي في PowerPoint</vt:lpstr>
      <vt:lpstr>عرض تقديمي في PowerPoint</vt:lpstr>
      <vt:lpstr>الدراسات السابقة</vt:lpstr>
      <vt:lpstr>عرض تقديمي في PowerPoint</vt:lpstr>
      <vt:lpstr> هدف الدراسة</vt:lpstr>
      <vt:lpstr>عرض تقديمي في PowerPoint</vt:lpstr>
      <vt:lpstr>عرض تقديمي في PowerPoint</vt:lpstr>
      <vt:lpstr>مواد البحث</vt:lpstr>
      <vt:lpstr> مكان الدراسة </vt:lpstr>
      <vt:lpstr>   زمن الدراسة    </vt:lpstr>
      <vt:lpstr>عرض تقديمي في PowerPoint</vt:lpstr>
      <vt:lpstr>عرض تقديمي في PowerPoint</vt:lpstr>
      <vt:lpstr>طرق البحث</vt:lpstr>
      <vt:lpstr>النتائج...</vt:lpstr>
      <vt:lpstr>الجزء الأول : البيانات الديموغرافية</vt:lpstr>
      <vt:lpstr>عرض تقديمي في PowerPoint</vt:lpstr>
      <vt:lpstr>عرض تقديمي في PowerPoint</vt:lpstr>
      <vt:lpstr>عرض تقديمي في PowerPoint</vt:lpstr>
      <vt:lpstr>عرض تقديمي في PowerPoint</vt:lpstr>
      <vt:lpstr>توزع الأمهات الصغيرات والكبيرات حسب وجود مضاعفات أخرى لديهن أثناء الحمل </vt:lpstr>
      <vt:lpstr> توزع الأمهات الصغيرات والكبيرات حسب وجود مضاعفات لديهن أثناء الولادة </vt:lpstr>
      <vt:lpstr>عرض تقديمي في PowerPoint</vt:lpstr>
      <vt:lpstr>توزع الأمهات الصغيرات والكبيرات حسب علاج المضاعفات وبقائها و رأيهن بسن الحمل والولادة </vt:lpstr>
      <vt:lpstr>توزع الأمهات الصغيرات والكبيرات حسب علاج المضاعفات وبقائها و رأيهن بسن الحمل والولادة </vt:lpstr>
      <vt:lpstr>عرض تقديمي في PowerPoint</vt:lpstr>
      <vt:lpstr>عرض تقديمي في PowerPoint</vt:lpstr>
      <vt:lpstr>شكراً لإصغائكم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khder</dc:creator>
  <cp:lastModifiedBy>hp</cp:lastModifiedBy>
  <cp:revision>559</cp:revision>
  <dcterms:created xsi:type="dcterms:W3CDTF">2019-10-07T14:07:58Z</dcterms:created>
  <dcterms:modified xsi:type="dcterms:W3CDTF">2021-05-30T19:16:00Z</dcterms:modified>
</cp:coreProperties>
</file>