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  <p:sldMasterId id="2147483709" r:id="rId3"/>
  </p:sldMasterIdLst>
  <p:notesMasterIdLst>
    <p:notesMasterId r:id="rId19"/>
  </p:notesMasterIdLst>
  <p:sldIdLst>
    <p:sldId id="344" r:id="rId4"/>
    <p:sldId id="358" r:id="rId5"/>
    <p:sldId id="355" r:id="rId6"/>
    <p:sldId id="348" r:id="rId7"/>
    <p:sldId id="259" r:id="rId8"/>
    <p:sldId id="260" r:id="rId9"/>
    <p:sldId id="298" r:id="rId10"/>
    <p:sldId id="315" r:id="rId11"/>
    <p:sldId id="352" r:id="rId12"/>
    <p:sldId id="307" r:id="rId13"/>
    <p:sldId id="353" r:id="rId14"/>
    <p:sldId id="317" r:id="rId15"/>
    <p:sldId id="354" r:id="rId16"/>
    <p:sldId id="313" r:id="rId17"/>
    <p:sldId id="35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9652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8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16366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="" xmlns:a16="http://schemas.microsoft.com/office/drawing/2014/main" id="{34A66B67-E119-4E64-8400-2B90C6D80D16}"/>
              </a:ext>
            </a:extLst>
          </p:cNvPr>
          <p:cNvGrpSpPr/>
          <p:nvPr userDrawn="1"/>
        </p:nvGrpSpPr>
        <p:grpSpPr>
          <a:xfrm>
            <a:off x="4079368" y="2100242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3B522729-B13D-4FDF-BF4D-D2408436ECE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2B04B1E2-609D-40B7-A58E-908FC342E19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C9841E65-BE59-48BE-9989-1EF833DE366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B17A8502-AD3E-4A95-BE4B-44A6ED7C1748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E37CD3F-E580-4BCD-8E86-45DDC08B1CE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27C40E6A-06D8-40FF-A73A-075D011CC34E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8E84DD12-AFD6-475A-A806-EB66C4268046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70BDDD94-1AF8-48AA-B2AB-EC4FB37290B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="" xmlns:a16="http://schemas.microsoft.com/office/drawing/2014/main" id="{C72A073C-7D73-40B7-B673-3107BB80FDD1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247170" y="2261798"/>
            <a:ext cx="3678250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="" xmlns:a16="http://schemas.microsoft.com/office/drawing/2014/main" id="{18F81D80-05EA-4A26-AB7C-4977DBAAC5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3964928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74830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79604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2446392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xmlns="" val="313676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482" y="662685"/>
            <a:ext cx="10357036" cy="574040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84720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5/6/2021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5/6/2021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5839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شكل حر 8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5/6/2021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5/6/2021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5/6/2021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5/6/2021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5/6/2021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5/6/2021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5/6/2021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5/6/2021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5/6/2021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47691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823200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6486EEBF-4144-4E90-9563-8C8C2E8DD72D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648466" y="1815437"/>
            <a:ext cx="2167098" cy="208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E6D6EE4D-172B-4315-BE26-F2E3F946BC9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375130" y="1815437"/>
            <a:ext cx="2167098" cy="208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528FC1F9-2690-415B-8725-B945AB32D16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101794" y="1815437"/>
            <a:ext cx="2167098" cy="208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546689D6-687D-4331-A796-B1DE9D6A7DDA}"/>
              </a:ext>
            </a:extLst>
          </p:cNvPr>
          <p:cNvSpPr>
            <a:spLocks noGrp="1"/>
          </p:cNvSpPr>
          <p:nvPr>
            <p:ph type="pic" idx="42" hasCustomPrompt="1"/>
          </p:nvPr>
        </p:nvSpPr>
        <p:spPr>
          <a:xfrm>
            <a:off x="921804" y="1815437"/>
            <a:ext cx="2167098" cy="208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76866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20445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9266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48684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45574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="" xmlns:a16="http://schemas.microsoft.com/office/drawing/2014/main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50" y="0"/>
            <a:ext cx="40576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4DAB0763-12DF-41B9-B692-22FB8DB24B15}"/>
              </a:ext>
            </a:extLst>
          </p:cNvPr>
          <p:cNvSpPr/>
          <p:nvPr userDrawn="1"/>
        </p:nvSpPr>
        <p:spPr>
          <a:xfrm>
            <a:off x="0" y="0"/>
            <a:ext cx="20383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0862069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8" r:id="rId5"/>
    <p:sldLayoutId id="2147483680" r:id="rId6"/>
    <p:sldLayoutId id="2147483682" r:id="rId7"/>
    <p:sldLayoutId id="2147483684" r:id="rId8"/>
    <p:sldLayoutId id="2147483693" r:id="rId9"/>
    <p:sldLayoutId id="2147483686" r:id="rId10"/>
    <p:sldLayoutId id="2147483689" r:id="rId11"/>
    <p:sldLayoutId id="2147483687" r:id="rId12"/>
    <p:sldLayoutId id="2147483688" r:id="rId13"/>
    <p:sldLayoutId id="2147483671" r:id="rId14"/>
    <p:sldLayoutId id="2147483672" r:id="rId15"/>
    <p:sldLayoutId id="2147483724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شكل حر 11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شكل حر 15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995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5/6/2021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3" r:id="rId13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r" rtl="1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r" rtl="1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r" rtl="1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r" rtl="1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487746" y="1251802"/>
            <a:ext cx="1114187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latin typeface="+mj-lt"/>
                <a:cs typeface="Arial" pitchFamily="34" charset="0"/>
              </a:rPr>
              <a:t>Management of Trigeminal Neuralgia – Comparison of two techniques</a:t>
            </a:r>
            <a:endParaRPr lang="ko-KR" altLang="en-US" sz="5400" b="1" dirty="0"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2404635" y="3304030"/>
            <a:ext cx="6774288" cy="9543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b="1" dirty="0" smtClean="0">
                <a:cs typeface="Arial" pitchFamily="34" charset="0"/>
              </a:rPr>
              <a:t>Maxillofacial </a:t>
            </a:r>
            <a:r>
              <a:rPr lang="en-US" altLang="ko-KR" sz="1867" b="1" dirty="0">
                <a:cs typeface="Arial" pitchFamily="34" charset="0"/>
              </a:rPr>
              <a:t>Surgery Department, College of Dentistry</a:t>
            </a:r>
            <a:r>
              <a:rPr lang="en-US" altLang="ko-KR" sz="1867" b="1" dirty="0" smtClean="0">
                <a:cs typeface="Arial" pitchFamily="34" charset="0"/>
              </a:rPr>
              <a:t>,</a:t>
            </a:r>
          </a:p>
          <a:p>
            <a:pPr algn="ctr"/>
            <a:r>
              <a:rPr lang="en-US" altLang="ko-KR" sz="1867" b="1" dirty="0" smtClean="0">
                <a:cs typeface="Arial" pitchFamily="34" charset="0"/>
              </a:rPr>
              <a:t>Arab </a:t>
            </a:r>
            <a:r>
              <a:rPr lang="en-US" altLang="ko-KR" sz="1867" b="1" dirty="0">
                <a:cs typeface="Arial" pitchFamily="34" charset="0"/>
              </a:rPr>
              <a:t>University for Science &amp; Technology</a:t>
            </a:r>
            <a:r>
              <a:rPr lang="en-US" altLang="ko-KR" sz="1867" b="1" dirty="0" smtClean="0">
                <a:cs typeface="Arial" pitchFamily="34" charset="0"/>
              </a:rPr>
              <a:t>,</a:t>
            </a:r>
          </a:p>
          <a:p>
            <a:pPr algn="ctr"/>
            <a:r>
              <a:rPr lang="en-US" altLang="ko-KR" sz="1867" b="1" dirty="0" smtClean="0">
                <a:cs typeface="Arial" pitchFamily="34" charset="0"/>
              </a:rPr>
              <a:t>Hama</a:t>
            </a:r>
            <a:r>
              <a:rPr lang="en-US" altLang="ko-KR" sz="1867" b="1" dirty="0">
                <a:cs typeface="Arial" pitchFamily="34" charset="0"/>
              </a:rPr>
              <a:t>, Syrian Arab Republic</a:t>
            </a:r>
            <a:endParaRPr lang="ko-KR" altLang="en-US" sz="1867" b="1" dirty="0">
              <a:cs typeface="Arial" pitchFamily="34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3962979" y="4557979"/>
            <a:ext cx="3442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Mouetaz</a:t>
            </a:r>
            <a:r>
              <a:rPr lang="en-US" b="1" dirty="0" smtClean="0"/>
              <a:t> </a:t>
            </a:r>
            <a:r>
              <a:rPr lang="en-US" b="1" dirty="0" err="1" smtClean="0"/>
              <a:t>Kheirallah</a:t>
            </a:r>
            <a:r>
              <a:rPr lang="en-US" b="1" dirty="0" smtClean="0"/>
              <a:t>, Sameer </a:t>
            </a:r>
            <a:r>
              <a:rPr lang="en-US" b="1" dirty="0" err="1"/>
              <a:t>Ozzo</a:t>
            </a:r>
            <a:r>
              <a:rPr lang="en-US" b="1" dirty="0"/>
              <a:t> </a:t>
            </a:r>
            <a:endParaRPr lang="ar-SY" b="1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576" y="208814"/>
            <a:ext cx="1143000" cy="1143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43474" y="189764"/>
            <a:ext cx="114300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73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88" y="579549"/>
            <a:ext cx="11951595" cy="1308455"/>
          </a:xfrm>
        </p:spPr>
        <p:txBody>
          <a:bodyPr/>
          <a:lstStyle/>
          <a:p>
            <a:r>
              <a:rPr lang="en-US" dirty="0"/>
              <a:t>Duration of pain relief </a:t>
            </a:r>
            <a:r>
              <a:rPr lang="en-US" dirty="0" smtClean="0"/>
              <a:t>category and Patient’s </a:t>
            </a:r>
            <a:r>
              <a:rPr lang="en-US" dirty="0"/>
              <a:t>satisfaction level</a:t>
            </a:r>
          </a:p>
          <a:p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2D78F7BD-0B1D-43D7-95A9-6B845EEE4BDB}"/>
              </a:ext>
            </a:extLst>
          </p:cNvPr>
          <p:cNvGrpSpPr/>
          <p:nvPr/>
        </p:nvGrpSpPr>
        <p:grpSpPr>
          <a:xfrm flipH="1">
            <a:off x="8865495" y="2102536"/>
            <a:ext cx="3326507" cy="1023837"/>
            <a:chOff x="0" y="1814684"/>
            <a:chExt cx="3326507" cy="1023837"/>
          </a:xfrm>
        </p:grpSpPr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8A8C3AD4-E5B1-4CE3-9B8D-AA9F79797F80}"/>
                </a:ext>
              </a:extLst>
            </p:cNvPr>
            <p:cNvSpPr/>
            <p:nvPr/>
          </p:nvSpPr>
          <p:spPr>
            <a:xfrm>
              <a:off x="0" y="1814684"/>
              <a:ext cx="2823587" cy="50488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3B08FD96-6E36-4547-9756-EDE8A6E7DCA1}"/>
                </a:ext>
              </a:extLst>
            </p:cNvPr>
            <p:cNvSpPr/>
            <p:nvPr/>
          </p:nvSpPr>
          <p:spPr>
            <a:xfrm>
              <a:off x="0" y="2319566"/>
              <a:ext cx="2823587" cy="5048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A021B517-C97C-4BF5-917D-8E5D08F2407D}"/>
                </a:ext>
              </a:extLst>
            </p:cNvPr>
            <p:cNvSpPr/>
            <p:nvPr/>
          </p:nvSpPr>
          <p:spPr>
            <a:xfrm>
              <a:off x="2320667" y="1832681"/>
              <a:ext cx="1005840" cy="10058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DDCA178B-75FE-442A-9608-A71A21AF3DE3}"/>
                </a:ext>
              </a:extLst>
            </p:cNvPr>
            <p:cNvSpPr/>
            <p:nvPr/>
          </p:nvSpPr>
          <p:spPr>
            <a:xfrm>
              <a:off x="2387868" y="1903074"/>
              <a:ext cx="871437" cy="8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37F91E16-C497-4421-8FA6-5204AE98213D}"/>
              </a:ext>
            </a:extLst>
          </p:cNvPr>
          <p:cNvGrpSpPr/>
          <p:nvPr/>
        </p:nvGrpSpPr>
        <p:grpSpPr>
          <a:xfrm flipH="1">
            <a:off x="8865493" y="3571270"/>
            <a:ext cx="3326507" cy="1023837"/>
            <a:chOff x="0" y="1814684"/>
            <a:chExt cx="3326507" cy="1023837"/>
          </a:xfrm>
        </p:grpSpPr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79B450C4-072C-4D24-9518-1D0F0D705FAF}"/>
                </a:ext>
              </a:extLst>
            </p:cNvPr>
            <p:cNvSpPr/>
            <p:nvPr/>
          </p:nvSpPr>
          <p:spPr>
            <a:xfrm>
              <a:off x="0" y="1814684"/>
              <a:ext cx="2823587" cy="50488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7748122A-8EB6-425C-9C70-A8A3C3C08075}"/>
                </a:ext>
              </a:extLst>
            </p:cNvPr>
            <p:cNvSpPr/>
            <p:nvPr/>
          </p:nvSpPr>
          <p:spPr>
            <a:xfrm>
              <a:off x="0" y="2319566"/>
              <a:ext cx="2823587" cy="5048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936A3386-D44A-484B-99D0-0F8DEE8B1447}"/>
                </a:ext>
              </a:extLst>
            </p:cNvPr>
            <p:cNvSpPr/>
            <p:nvPr/>
          </p:nvSpPr>
          <p:spPr>
            <a:xfrm>
              <a:off x="2320667" y="1832681"/>
              <a:ext cx="1005840" cy="10058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E1254C36-15DB-4F4F-AD4B-A6598A03955D}"/>
                </a:ext>
              </a:extLst>
            </p:cNvPr>
            <p:cNvSpPr/>
            <p:nvPr/>
          </p:nvSpPr>
          <p:spPr>
            <a:xfrm>
              <a:off x="2387868" y="1903074"/>
              <a:ext cx="871437" cy="8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60949B7B-FD1A-40D9-8CBA-D95FB3439F0E}"/>
              </a:ext>
            </a:extLst>
          </p:cNvPr>
          <p:cNvGrpSpPr/>
          <p:nvPr/>
        </p:nvGrpSpPr>
        <p:grpSpPr>
          <a:xfrm flipH="1">
            <a:off x="8865491" y="5040004"/>
            <a:ext cx="3326507" cy="1023837"/>
            <a:chOff x="0" y="1814684"/>
            <a:chExt cx="3326507" cy="1023837"/>
          </a:xfrm>
        </p:grpSpPr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61846350-FE96-4837-B6B4-DA0D1B0F8105}"/>
                </a:ext>
              </a:extLst>
            </p:cNvPr>
            <p:cNvSpPr/>
            <p:nvPr/>
          </p:nvSpPr>
          <p:spPr>
            <a:xfrm>
              <a:off x="0" y="1814684"/>
              <a:ext cx="2823587" cy="50488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D7D582E8-78E9-471F-96CD-5804D551A58E}"/>
                </a:ext>
              </a:extLst>
            </p:cNvPr>
            <p:cNvSpPr/>
            <p:nvPr/>
          </p:nvSpPr>
          <p:spPr>
            <a:xfrm>
              <a:off x="0" y="2319566"/>
              <a:ext cx="2823587" cy="5048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18FA5A1C-62F5-46E6-99B0-8BEA38E089C5}"/>
                </a:ext>
              </a:extLst>
            </p:cNvPr>
            <p:cNvSpPr/>
            <p:nvPr/>
          </p:nvSpPr>
          <p:spPr>
            <a:xfrm>
              <a:off x="2320667" y="1832681"/>
              <a:ext cx="1005840" cy="10058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F83BC3FB-87E7-4617-8B46-9A08C08C0D19}"/>
                </a:ext>
              </a:extLst>
            </p:cNvPr>
            <p:cNvSpPr/>
            <p:nvPr/>
          </p:nvSpPr>
          <p:spPr>
            <a:xfrm>
              <a:off x="2387868" y="1903074"/>
              <a:ext cx="871437" cy="8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مستطيل 32"/>
          <p:cNvSpPr/>
          <p:nvPr/>
        </p:nvSpPr>
        <p:spPr>
          <a:xfrm>
            <a:off x="7139202" y="2323863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 – 1 year</a:t>
            </a:r>
            <a:endParaRPr lang="ar-SY" dirty="0"/>
          </a:p>
        </p:txBody>
      </p:sp>
      <p:sp>
        <p:nvSpPr>
          <p:cNvPr id="34" name="مستطيل 33"/>
          <p:cNvSpPr/>
          <p:nvPr/>
        </p:nvSpPr>
        <p:spPr>
          <a:xfrm>
            <a:off x="10053082" y="2175566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Not satisfied</a:t>
            </a:r>
            <a:endParaRPr lang="ar-SY" dirty="0"/>
          </a:p>
        </p:txBody>
      </p:sp>
      <p:sp>
        <p:nvSpPr>
          <p:cNvPr id="35" name="مستطيل 34"/>
          <p:cNvSpPr/>
          <p:nvPr/>
        </p:nvSpPr>
        <p:spPr>
          <a:xfrm>
            <a:off x="10245442" y="3613666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Satisfied</a:t>
            </a:r>
            <a:endParaRPr lang="ar-SY" dirty="0"/>
          </a:p>
        </p:txBody>
      </p:sp>
      <p:sp>
        <p:nvSpPr>
          <p:cNvPr id="36" name="مستطيل 35"/>
          <p:cNvSpPr/>
          <p:nvPr/>
        </p:nvSpPr>
        <p:spPr>
          <a:xfrm>
            <a:off x="7081494" y="3784253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 – 2 years</a:t>
            </a:r>
            <a:endParaRPr lang="ar-SY" dirty="0"/>
          </a:p>
        </p:txBody>
      </p:sp>
      <p:sp>
        <p:nvSpPr>
          <p:cNvPr id="37" name="مستطيل 36"/>
          <p:cNvSpPr/>
          <p:nvPr/>
        </p:nvSpPr>
        <p:spPr>
          <a:xfrm>
            <a:off x="10001757" y="5107778"/>
            <a:ext cx="1556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Very satisfied</a:t>
            </a:r>
            <a:endParaRPr lang="ar-SY" dirty="0"/>
          </a:p>
        </p:txBody>
      </p:sp>
      <p:sp>
        <p:nvSpPr>
          <p:cNvPr id="38" name="مستطيل 37"/>
          <p:cNvSpPr/>
          <p:nvPr/>
        </p:nvSpPr>
        <p:spPr>
          <a:xfrm>
            <a:off x="7139202" y="5359297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 – 3 years</a:t>
            </a:r>
            <a:endParaRPr lang="ar-SY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677" y="1705758"/>
            <a:ext cx="2213300" cy="1580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073" y="3429546"/>
            <a:ext cx="1795200" cy="236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5977" y="5202237"/>
            <a:ext cx="1831975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مستطيل 39"/>
          <p:cNvSpPr/>
          <p:nvPr/>
        </p:nvSpPr>
        <p:spPr>
          <a:xfrm>
            <a:off x="3048000" y="1944710"/>
            <a:ext cx="28634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Duration of pain relief variables had </a:t>
            </a:r>
            <a:r>
              <a:rPr lang="en-US" dirty="0" smtClean="0"/>
              <a:t>three </a:t>
            </a:r>
            <a:r>
              <a:rPr lang="en-US" dirty="0"/>
              <a:t>ordinal categories and patient’s satisfaction level variable had three ordinal categories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xmlns="" val="3423133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="" xmlns:a16="http://schemas.microsoft.com/office/drawing/2014/main" id="{656F0653-AEDA-4B83-B698-1694671E8953}"/>
              </a:ext>
            </a:extLst>
          </p:cNvPr>
          <p:cNvSpPr txBox="1">
            <a:spLocks/>
          </p:cNvSpPr>
          <p:nvPr/>
        </p:nvSpPr>
        <p:spPr>
          <a:xfrm rot="16200000">
            <a:off x="-2083117" y="2906913"/>
            <a:ext cx="6164031" cy="104417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Statistical Analysis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2047737" y="172060"/>
            <a:ext cx="494549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Duration of pain relief </a:t>
            </a:r>
            <a:r>
              <a:rPr lang="en-US" sz="2800" dirty="0" smtClean="0"/>
              <a:t>as </a:t>
            </a:r>
            <a:r>
              <a:rPr lang="en-US" sz="2800" dirty="0"/>
              <a:t>well as three levels of a patient’s perception of </a:t>
            </a:r>
            <a:r>
              <a:rPr lang="en-US" sz="2800" dirty="0" err="1"/>
              <a:t>paresthesia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Each </a:t>
            </a:r>
            <a:r>
              <a:rPr lang="en-US" sz="2800" dirty="0"/>
              <a:t>category for each variable assigned to a distinct numerical value, which reflects the strength of the according to the </a:t>
            </a:r>
            <a:r>
              <a:rPr lang="en-US" sz="2800" dirty="0" smtClean="0"/>
              <a:t>variable.</a:t>
            </a:r>
          </a:p>
          <a:p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material was analyzed to evaluate if there is a relationship between patient satisfaction and his perception of </a:t>
            </a:r>
            <a:r>
              <a:rPr lang="en-US" sz="2800" dirty="0" err="1"/>
              <a:t>paresthesia</a:t>
            </a:r>
            <a:r>
              <a:rPr lang="en-US" sz="2800" dirty="0" smtClean="0"/>
              <a:t>.</a:t>
            </a:r>
          </a:p>
        </p:txBody>
      </p:sp>
      <p:grpSp>
        <p:nvGrpSpPr>
          <p:cNvPr id="8" name="Group 17">
            <a:extLst>
              <a:ext uri="{FF2B5EF4-FFF2-40B4-BE49-F238E27FC236}">
                <a16:creationId xmlns="" xmlns:a16="http://schemas.microsoft.com/office/drawing/2014/main" id="{2D78F7BD-0B1D-43D7-95A9-6B845EEE4BDB}"/>
              </a:ext>
            </a:extLst>
          </p:cNvPr>
          <p:cNvGrpSpPr/>
          <p:nvPr/>
        </p:nvGrpSpPr>
        <p:grpSpPr>
          <a:xfrm flipH="1">
            <a:off x="7999832" y="1151729"/>
            <a:ext cx="3876126" cy="1023837"/>
            <a:chOff x="0" y="1814684"/>
            <a:chExt cx="3326507" cy="1023837"/>
          </a:xfrm>
        </p:grpSpPr>
        <p:sp>
          <p:nvSpPr>
            <p:cNvPr id="10" name="Rectangle 18">
              <a:extLst>
                <a:ext uri="{FF2B5EF4-FFF2-40B4-BE49-F238E27FC236}">
                  <a16:creationId xmlns="" xmlns:a16="http://schemas.microsoft.com/office/drawing/2014/main" id="{8A8C3AD4-E5B1-4CE3-9B8D-AA9F79797F80}"/>
                </a:ext>
              </a:extLst>
            </p:cNvPr>
            <p:cNvSpPr/>
            <p:nvPr/>
          </p:nvSpPr>
          <p:spPr>
            <a:xfrm>
              <a:off x="0" y="1814684"/>
              <a:ext cx="2823587" cy="50488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9">
              <a:extLst>
                <a:ext uri="{FF2B5EF4-FFF2-40B4-BE49-F238E27FC236}">
                  <a16:creationId xmlns="" xmlns:a16="http://schemas.microsoft.com/office/drawing/2014/main" id="{3B08FD96-6E36-4547-9756-EDE8A6E7DCA1}"/>
                </a:ext>
              </a:extLst>
            </p:cNvPr>
            <p:cNvSpPr/>
            <p:nvPr/>
          </p:nvSpPr>
          <p:spPr>
            <a:xfrm>
              <a:off x="0" y="2319566"/>
              <a:ext cx="2823587" cy="5048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20">
              <a:extLst>
                <a:ext uri="{FF2B5EF4-FFF2-40B4-BE49-F238E27FC236}">
                  <a16:creationId xmlns="" xmlns:a16="http://schemas.microsoft.com/office/drawing/2014/main" id="{A021B517-C97C-4BF5-917D-8E5D08F2407D}"/>
                </a:ext>
              </a:extLst>
            </p:cNvPr>
            <p:cNvSpPr/>
            <p:nvPr/>
          </p:nvSpPr>
          <p:spPr>
            <a:xfrm>
              <a:off x="2320667" y="1832681"/>
              <a:ext cx="1005840" cy="10058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Oval 21">
              <a:extLst>
                <a:ext uri="{FF2B5EF4-FFF2-40B4-BE49-F238E27FC236}">
                  <a16:creationId xmlns="" xmlns:a16="http://schemas.microsoft.com/office/drawing/2014/main" id="{DDCA178B-75FE-442A-9608-A71A21AF3DE3}"/>
                </a:ext>
              </a:extLst>
            </p:cNvPr>
            <p:cNvSpPr/>
            <p:nvPr/>
          </p:nvSpPr>
          <p:spPr>
            <a:xfrm>
              <a:off x="2387868" y="1903074"/>
              <a:ext cx="871437" cy="8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22">
            <a:extLst>
              <a:ext uri="{FF2B5EF4-FFF2-40B4-BE49-F238E27FC236}">
                <a16:creationId xmlns="" xmlns:a16="http://schemas.microsoft.com/office/drawing/2014/main" id="{37F91E16-C497-4421-8FA6-5204AE98213D}"/>
              </a:ext>
            </a:extLst>
          </p:cNvPr>
          <p:cNvGrpSpPr/>
          <p:nvPr/>
        </p:nvGrpSpPr>
        <p:grpSpPr>
          <a:xfrm flipH="1">
            <a:off x="7999832" y="2608274"/>
            <a:ext cx="3876127" cy="1023837"/>
            <a:chOff x="0" y="1814684"/>
            <a:chExt cx="3326507" cy="1023837"/>
          </a:xfrm>
        </p:grpSpPr>
        <p:sp>
          <p:nvSpPr>
            <p:cNvPr id="15" name="Rectangle 23">
              <a:extLst>
                <a:ext uri="{FF2B5EF4-FFF2-40B4-BE49-F238E27FC236}">
                  <a16:creationId xmlns="" xmlns:a16="http://schemas.microsoft.com/office/drawing/2014/main" id="{79B450C4-072C-4D24-9518-1D0F0D705FAF}"/>
                </a:ext>
              </a:extLst>
            </p:cNvPr>
            <p:cNvSpPr/>
            <p:nvPr/>
          </p:nvSpPr>
          <p:spPr>
            <a:xfrm>
              <a:off x="0" y="1814684"/>
              <a:ext cx="2823587" cy="50488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4">
              <a:extLst>
                <a:ext uri="{FF2B5EF4-FFF2-40B4-BE49-F238E27FC236}">
                  <a16:creationId xmlns="" xmlns:a16="http://schemas.microsoft.com/office/drawing/2014/main" id="{7748122A-8EB6-425C-9C70-A8A3C3C08075}"/>
                </a:ext>
              </a:extLst>
            </p:cNvPr>
            <p:cNvSpPr/>
            <p:nvPr/>
          </p:nvSpPr>
          <p:spPr>
            <a:xfrm>
              <a:off x="0" y="2319566"/>
              <a:ext cx="2823587" cy="5048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25">
              <a:extLst>
                <a:ext uri="{FF2B5EF4-FFF2-40B4-BE49-F238E27FC236}">
                  <a16:creationId xmlns="" xmlns:a16="http://schemas.microsoft.com/office/drawing/2014/main" id="{936A3386-D44A-484B-99D0-0F8DEE8B1447}"/>
                </a:ext>
              </a:extLst>
            </p:cNvPr>
            <p:cNvSpPr/>
            <p:nvPr/>
          </p:nvSpPr>
          <p:spPr>
            <a:xfrm>
              <a:off x="2320667" y="1832681"/>
              <a:ext cx="1005840" cy="10058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Oval 26">
              <a:extLst>
                <a:ext uri="{FF2B5EF4-FFF2-40B4-BE49-F238E27FC236}">
                  <a16:creationId xmlns="" xmlns:a16="http://schemas.microsoft.com/office/drawing/2014/main" id="{E1254C36-15DB-4F4F-AD4B-A6598A03955D}"/>
                </a:ext>
              </a:extLst>
            </p:cNvPr>
            <p:cNvSpPr/>
            <p:nvPr/>
          </p:nvSpPr>
          <p:spPr>
            <a:xfrm>
              <a:off x="2387868" y="1903074"/>
              <a:ext cx="871437" cy="8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27">
            <a:extLst>
              <a:ext uri="{FF2B5EF4-FFF2-40B4-BE49-F238E27FC236}">
                <a16:creationId xmlns="" xmlns:a16="http://schemas.microsoft.com/office/drawing/2014/main" id="{60949B7B-FD1A-40D9-8CBA-D95FB3439F0E}"/>
              </a:ext>
            </a:extLst>
          </p:cNvPr>
          <p:cNvGrpSpPr/>
          <p:nvPr/>
        </p:nvGrpSpPr>
        <p:grpSpPr>
          <a:xfrm flipH="1">
            <a:off x="7999832" y="4077008"/>
            <a:ext cx="3876127" cy="1023837"/>
            <a:chOff x="0" y="1814684"/>
            <a:chExt cx="3326507" cy="1023837"/>
          </a:xfrm>
        </p:grpSpPr>
        <p:sp>
          <p:nvSpPr>
            <p:cNvPr id="20" name="Rectangle 28">
              <a:extLst>
                <a:ext uri="{FF2B5EF4-FFF2-40B4-BE49-F238E27FC236}">
                  <a16:creationId xmlns="" xmlns:a16="http://schemas.microsoft.com/office/drawing/2014/main" id="{61846350-FE96-4837-B6B4-DA0D1B0F8105}"/>
                </a:ext>
              </a:extLst>
            </p:cNvPr>
            <p:cNvSpPr/>
            <p:nvPr/>
          </p:nvSpPr>
          <p:spPr>
            <a:xfrm>
              <a:off x="0" y="1814684"/>
              <a:ext cx="2823587" cy="50488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9">
              <a:extLst>
                <a:ext uri="{FF2B5EF4-FFF2-40B4-BE49-F238E27FC236}">
                  <a16:creationId xmlns="" xmlns:a16="http://schemas.microsoft.com/office/drawing/2014/main" id="{D7D582E8-78E9-471F-96CD-5804D551A58E}"/>
                </a:ext>
              </a:extLst>
            </p:cNvPr>
            <p:cNvSpPr/>
            <p:nvPr/>
          </p:nvSpPr>
          <p:spPr>
            <a:xfrm>
              <a:off x="0" y="2319566"/>
              <a:ext cx="2823587" cy="5048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30">
              <a:extLst>
                <a:ext uri="{FF2B5EF4-FFF2-40B4-BE49-F238E27FC236}">
                  <a16:creationId xmlns="" xmlns:a16="http://schemas.microsoft.com/office/drawing/2014/main" id="{18FA5A1C-62F5-46E6-99B0-8BEA38E089C5}"/>
                </a:ext>
              </a:extLst>
            </p:cNvPr>
            <p:cNvSpPr/>
            <p:nvPr/>
          </p:nvSpPr>
          <p:spPr>
            <a:xfrm>
              <a:off x="2320667" y="1832681"/>
              <a:ext cx="1005840" cy="10058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Oval 31">
              <a:extLst>
                <a:ext uri="{FF2B5EF4-FFF2-40B4-BE49-F238E27FC236}">
                  <a16:creationId xmlns="" xmlns:a16="http://schemas.microsoft.com/office/drawing/2014/main" id="{F83BC3FB-87E7-4617-8B46-9A08C08C0D19}"/>
                </a:ext>
              </a:extLst>
            </p:cNvPr>
            <p:cNvSpPr/>
            <p:nvPr/>
          </p:nvSpPr>
          <p:spPr>
            <a:xfrm>
              <a:off x="2387868" y="1903074"/>
              <a:ext cx="871437" cy="8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مستطيل 24"/>
          <p:cNvSpPr/>
          <p:nvPr/>
        </p:nvSpPr>
        <p:spPr>
          <a:xfrm>
            <a:off x="9627821" y="1212570"/>
            <a:ext cx="1710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Very disturbing</a:t>
            </a:r>
            <a:endParaRPr lang="ar-SY" dirty="0"/>
          </a:p>
        </p:txBody>
      </p:sp>
      <p:sp>
        <p:nvSpPr>
          <p:cNvPr id="26" name="مستطيل 25"/>
          <p:cNvSpPr/>
          <p:nvPr/>
        </p:nvSpPr>
        <p:spPr>
          <a:xfrm>
            <a:off x="9281605" y="2696664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Some what disturbing</a:t>
            </a:r>
            <a:endParaRPr lang="ar-SY" dirty="0"/>
          </a:p>
        </p:txBody>
      </p:sp>
      <p:sp>
        <p:nvSpPr>
          <p:cNvPr id="28" name="مستطيل 27"/>
          <p:cNvSpPr/>
          <p:nvPr/>
        </p:nvSpPr>
        <p:spPr>
          <a:xfrm>
            <a:off x="9027528" y="4144782"/>
            <a:ext cx="27959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Disturbing but better than pain</a:t>
            </a:r>
            <a:endParaRPr lang="ar-SY" sz="1400" b="1" dirty="0"/>
          </a:p>
        </p:txBody>
      </p:sp>
      <p:sp>
        <p:nvSpPr>
          <p:cNvPr id="30" name="مستطيل 29"/>
          <p:cNvSpPr/>
          <p:nvPr/>
        </p:nvSpPr>
        <p:spPr>
          <a:xfrm>
            <a:off x="9877921" y="1752252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 – 1 year</a:t>
            </a:r>
            <a:endParaRPr lang="ar-SY" dirty="0"/>
          </a:p>
        </p:txBody>
      </p:sp>
      <p:sp>
        <p:nvSpPr>
          <p:cNvPr id="31" name="مستطيل 30"/>
          <p:cNvSpPr/>
          <p:nvPr/>
        </p:nvSpPr>
        <p:spPr>
          <a:xfrm>
            <a:off x="9762505" y="3190589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 – 2 years</a:t>
            </a:r>
            <a:endParaRPr lang="ar-SY" dirty="0"/>
          </a:p>
        </p:txBody>
      </p:sp>
      <p:sp>
        <p:nvSpPr>
          <p:cNvPr id="32" name="مستطيل 31"/>
          <p:cNvSpPr/>
          <p:nvPr/>
        </p:nvSpPr>
        <p:spPr>
          <a:xfrm>
            <a:off x="9684290" y="4649664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 – 3 years</a:t>
            </a:r>
            <a:endParaRPr lang="ar-SY" dirty="0"/>
          </a:p>
        </p:txBody>
      </p:sp>
      <p:sp>
        <p:nvSpPr>
          <p:cNvPr id="2" name="مربع نص 1"/>
          <p:cNvSpPr txBox="1"/>
          <p:nvPr/>
        </p:nvSpPr>
        <p:spPr>
          <a:xfrm>
            <a:off x="8392661" y="1491171"/>
            <a:ext cx="31290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1</a:t>
            </a:r>
            <a:endParaRPr lang="ar-SY" dirty="0"/>
          </a:p>
        </p:txBody>
      </p:sp>
      <p:sp>
        <p:nvSpPr>
          <p:cNvPr id="3" name="مربع نص 2"/>
          <p:cNvSpPr txBox="1"/>
          <p:nvPr/>
        </p:nvSpPr>
        <p:spPr>
          <a:xfrm>
            <a:off x="8429393" y="2933160"/>
            <a:ext cx="31290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2</a:t>
            </a:r>
            <a:endParaRPr lang="ar-SY" dirty="0"/>
          </a:p>
        </p:txBody>
      </p:sp>
      <p:sp>
        <p:nvSpPr>
          <p:cNvPr id="5" name="مربع نص 4"/>
          <p:cNvSpPr txBox="1"/>
          <p:nvPr/>
        </p:nvSpPr>
        <p:spPr>
          <a:xfrm>
            <a:off x="8429394" y="4370666"/>
            <a:ext cx="31290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3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xmlns="" val="2068193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مستطيل 55"/>
          <p:cNvSpPr/>
          <p:nvPr/>
        </p:nvSpPr>
        <p:spPr>
          <a:xfrm>
            <a:off x="396241" y="221336"/>
            <a:ext cx="117957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Duration of pain relief categories versus the treatment techniques and trigeminal nerve branch involved</a:t>
            </a:r>
            <a:endParaRPr lang="ar-SY" sz="20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4846321" y="1397725"/>
            <a:ext cx="2808782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dirty="0" smtClean="0"/>
              <a:t>ION branch</a:t>
            </a:r>
            <a:endParaRPr lang="ar-SA" sz="4000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4781007" y="5822463"/>
            <a:ext cx="237757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Duration of pain relief</a:t>
            </a:r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1095" y="6229350"/>
            <a:ext cx="53530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صورة 13" descr="cryo surger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30" y="692848"/>
            <a:ext cx="4167051" cy="2651245"/>
          </a:xfrm>
          <a:prstGeom prst="rect">
            <a:avLst/>
          </a:prstGeom>
        </p:spPr>
      </p:pic>
      <p:pic>
        <p:nvPicPr>
          <p:cNvPr id="15" name="صورة 14" descr="alcohol perce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1403" y="849088"/>
            <a:ext cx="3775167" cy="2418051"/>
          </a:xfrm>
          <a:prstGeom prst="rect">
            <a:avLst/>
          </a:prstGeom>
        </p:spPr>
      </p:pic>
      <p:sp>
        <p:nvSpPr>
          <p:cNvPr id="16" name="مربع نص 15"/>
          <p:cNvSpPr txBox="1"/>
          <p:nvPr/>
        </p:nvSpPr>
        <p:spPr>
          <a:xfrm>
            <a:off x="9078685" y="6178733"/>
            <a:ext cx="218521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Alcohol nerve block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1162594" y="6165669"/>
            <a:ext cx="144142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Cryosurgery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18" name="صورة 17" descr="ion alcoho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4688" y="3513909"/>
            <a:ext cx="3744946" cy="2664822"/>
          </a:xfrm>
          <a:prstGeom prst="rect">
            <a:avLst/>
          </a:prstGeom>
        </p:spPr>
      </p:pic>
      <p:pic>
        <p:nvPicPr>
          <p:cNvPr id="19" name="صورة 18" descr="ion cry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257" y="3316617"/>
            <a:ext cx="4068226" cy="2914223"/>
          </a:xfrm>
          <a:prstGeom prst="rect">
            <a:avLst/>
          </a:prstGeom>
        </p:spPr>
      </p:pic>
      <p:sp>
        <p:nvSpPr>
          <p:cNvPr id="21" name="مربع نص 20"/>
          <p:cNvSpPr txBox="1"/>
          <p:nvPr/>
        </p:nvSpPr>
        <p:spPr>
          <a:xfrm>
            <a:off x="4815842" y="4319453"/>
            <a:ext cx="2751074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dirty="0" smtClean="0"/>
              <a:t>IAN branch</a:t>
            </a:r>
            <a:endParaRPr lang="ar-SA" sz="4000" dirty="0"/>
          </a:p>
        </p:txBody>
      </p:sp>
    </p:spTree>
    <p:extLst>
      <p:ext uri="{BB962C8B-B14F-4D97-AF65-F5344CB8AC3E}">
        <p14:creationId xmlns:p14="http://schemas.microsoft.com/office/powerpoint/2010/main" xmlns="" val="140433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0349982"/>
              </p:ext>
            </p:extLst>
          </p:nvPr>
        </p:nvGraphicFramePr>
        <p:xfrm>
          <a:off x="613955" y="1123682"/>
          <a:ext cx="11011988" cy="54469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2163"/>
                <a:gridCol w="2370034"/>
                <a:gridCol w="1575206"/>
                <a:gridCol w="1370311"/>
                <a:gridCol w="1795170"/>
                <a:gridCol w="1719104"/>
              </a:tblGrid>
              <a:tr h="42360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Trigeminal n. branch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096" marR="1309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Treatment technique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096" marR="13096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% of patient’s satisfaction level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096" marR="13096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1092029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Not satisfied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096" marR="130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Satisfied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096" marR="130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Very satisfied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096" marR="130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096" marR="13096" marT="0" marB="0" anchor="ctr"/>
                </a:tc>
              </a:tr>
              <a:tr h="655217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ION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096" marR="130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Alcohol nerve block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096" marR="130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15.0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096" marR="130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5.0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096" marR="130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80.0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096" marR="130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096" marR="13096" marT="0" marB="0" anchor="ctr"/>
                </a:tc>
              </a:tr>
              <a:tr h="655217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Cryosurgery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096" marR="130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12.9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096" marR="130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9.7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096" marR="130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77.4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096" marR="130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096" marR="13096" marT="0" marB="0" anchor="ctr"/>
                </a:tc>
              </a:tr>
              <a:tr h="655217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IAN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096" marR="130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Alcohol nerve block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096" marR="130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096" marR="130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16.0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096" marR="130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84.0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096" marR="130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096" marR="13096" marT="0" marB="0" anchor="ctr"/>
                </a:tc>
              </a:tr>
              <a:tr h="655217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Cryosurgery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096" marR="130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12.5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096" marR="130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18.8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096" marR="130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68.8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096" marR="130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096" marR="13096" marT="0" marB="0" anchor="ctr"/>
                </a:tc>
              </a:tr>
              <a:tr h="655217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All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096" marR="130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Alcohol nerve block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096" marR="130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6.7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096" marR="130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11.1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096" marR="130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82.2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096" marR="130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096" marR="13096" marT="0" marB="0" anchor="ctr"/>
                </a:tc>
              </a:tr>
              <a:tr h="655217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Cryosurgery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096" marR="130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12.7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096" marR="130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14.3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096" marR="130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73.0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096" marR="130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096" marR="13096" marT="0" marB="0" anchor="ctr"/>
                </a:tc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837127" y="349756"/>
            <a:ext cx="10676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Percentage of patient’s satisfaction level versus the treatment techniques and trigeminal nerve branch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xmlns="" val="2503710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21" name="Freeform 98">
            <a:extLst>
              <a:ext uri="{FF2B5EF4-FFF2-40B4-BE49-F238E27FC236}">
                <a16:creationId xmlns="" xmlns:a16="http://schemas.microsoft.com/office/drawing/2014/main" id="{7F539C55-9F93-49D0-9027-D4A2F95ED85A}"/>
              </a:ext>
            </a:extLst>
          </p:cNvPr>
          <p:cNvSpPr/>
          <p:nvPr/>
        </p:nvSpPr>
        <p:spPr>
          <a:xfrm>
            <a:off x="6986776" y="1893972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Freeform 99">
            <a:extLst>
              <a:ext uri="{FF2B5EF4-FFF2-40B4-BE49-F238E27FC236}">
                <a16:creationId xmlns="" xmlns:a16="http://schemas.microsoft.com/office/drawing/2014/main" id="{0140AD06-CE28-4B68-9B4B-4F265B861308}"/>
              </a:ext>
            </a:extLst>
          </p:cNvPr>
          <p:cNvSpPr/>
          <p:nvPr/>
        </p:nvSpPr>
        <p:spPr>
          <a:xfrm flipH="1">
            <a:off x="4282790" y="1893972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6A49A352-0E93-4A7C-9C88-2912105183B6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7996726" y="3433015"/>
            <a:ext cx="581917" cy="58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103">
            <a:extLst>
              <a:ext uri="{FF2B5EF4-FFF2-40B4-BE49-F238E27FC236}">
                <a16:creationId xmlns="" xmlns:a16="http://schemas.microsoft.com/office/drawing/2014/main" id="{B6B24422-4F3C-43A8-906F-A48B1A9E28A3}"/>
              </a:ext>
            </a:extLst>
          </p:cNvPr>
          <p:cNvSpPr/>
          <p:nvPr/>
        </p:nvSpPr>
        <p:spPr>
          <a:xfrm flipH="1">
            <a:off x="3366630" y="4901981"/>
            <a:ext cx="684582" cy="191888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39A3E789-A668-44EF-8126-4DD070D71349}"/>
              </a:ext>
            </a:extLst>
          </p:cNvPr>
          <p:cNvCxnSpPr>
            <a:cxnSpLocks/>
          </p:cNvCxnSpPr>
          <p:nvPr/>
        </p:nvCxnSpPr>
        <p:spPr>
          <a:xfrm flipH="1">
            <a:off x="3525854" y="3433015"/>
            <a:ext cx="593190" cy="58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103">
            <a:extLst>
              <a:ext uri="{FF2B5EF4-FFF2-40B4-BE49-F238E27FC236}">
                <a16:creationId xmlns="" xmlns:a16="http://schemas.microsoft.com/office/drawing/2014/main" id="{B9E622A1-10F8-44D1-A308-0FE3D678B372}"/>
              </a:ext>
            </a:extLst>
          </p:cNvPr>
          <p:cNvSpPr/>
          <p:nvPr/>
        </p:nvSpPr>
        <p:spPr>
          <a:xfrm>
            <a:off x="8129954" y="4901981"/>
            <a:ext cx="684582" cy="191888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2E613FF9-075E-424C-B764-EEFB8CE99AE1}"/>
              </a:ext>
            </a:extLst>
          </p:cNvPr>
          <p:cNvGrpSpPr/>
          <p:nvPr/>
        </p:nvGrpSpPr>
        <p:grpSpPr>
          <a:xfrm>
            <a:off x="4119043" y="2276874"/>
            <a:ext cx="3953917" cy="3953917"/>
            <a:chOff x="3018304" y="1378094"/>
            <a:chExt cx="3096667" cy="3096667"/>
          </a:xfrm>
        </p:grpSpPr>
        <p:sp>
          <p:nvSpPr>
            <p:cNvPr id="28" name="Block Arc 27">
              <a:extLst>
                <a:ext uri="{FF2B5EF4-FFF2-40B4-BE49-F238E27FC236}">
                  <a16:creationId xmlns="" xmlns:a16="http://schemas.microsoft.com/office/drawing/2014/main" id="{D560079C-8C70-48BD-8B49-1D5D3ED57410}"/>
                </a:ext>
              </a:extLst>
            </p:cNvPr>
            <p:cNvSpPr/>
            <p:nvPr/>
          </p:nvSpPr>
          <p:spPr>
            <a:xfrm rot="826105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5919102"/>
                <a:gd name="adj3" fmla="val 690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Block Arc 28">
              <a:extLst>
                <a:ext uri="{FF2B5EF4-FFF2-40B4-BE49-F238E27FC236}">
                  <a16:creationId xmlns="" xmlns:a16="http://schemas.microsoft.com/office/drawing/2014/main" id="{8D320D2C-99AA-48D8-A61D-108A51C08197}"/>
                </a:ext>
              </a:extLst>
            </p:cNvPr>
            <p:cNvSpPr/>
            <p:nvPr/>
          </p:nvSpPr>
          <p:spPr>
            <a:xfrm rot="19032052">
              <a:off x="3018304" y="1378094"/>
              <a:ext cx="3096667" cy="3096667"/>
            </a:xfrm>
            <a:prstGeom prst="blockArc">
              <a:avLst>
                <a:gd name="adj1" fmla="val 10899473"/>
                <a:gd name="adj2" fmla="val 13310838"/>
                <a:gd name="adj3" fmla="val 704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19AC85CE-BA22-47BA-B62F-3665264E5D0B}"/>
                </a:ext>
              </a:extLst>
            </p:cNvPr>
            <p:cNvGrpSpPr/>
            <p:nvPr/>
          </p:nvGrpSpPr>
          <p:grpSpPr>
            <a:xfrm>
              <a:off x="3018304" y="1378094"/>
              <a:ext cx="3096667" cy="3096667"/>
              <a:chOff x="3018304" y="1378094"/>
              <a:chExt cx="3096667" cy="3096667"/>
            </a:xfrm>
          </p:grpSpPr>
          <p:sp>
            <p:nvSpPr>
              <p:cNvPr id="33" name="Block Arc 32">
                <a:extLst>
                  <a:ext uri="{FF2B5EF4-FFF2-40B4-BE49-F238E27FC236}">
                    <a16:creationId xmlns="" xmlns:a16="http://schemas.microsoft.com/office/drawing/2014/main" id="{9225C228-39B6-4D10-9358-DB83D43B7B6A}"/>
                  </a:ext>
                </a:extLst>
              </p:cNvPr>
              <p:cNvSpPr/>
              <p:nvPr/>
            </p:nvSpPr>
            <p:spPr>
              <a:xfrm>
                <a:off x="3018304" y="1378094"/>
                <a:ext cx="3096667" cy="3096667"/>
              </a:xfrm>
              <a:prstGeom prst="blockArc">
                <a:avLst>
                  <a:gd name="adj1" fmla="val 10849205"/>
                  <a:gd name="adj2" fmla="val 13299261"/>
                  <a:gd name="adj3" fmla="val 705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4" name="Block Arc 33">
                <a:extLst>
                  <a:ext uri="{FF2B5EF4-FFF2-40B4-BE49-F238E27FC236}">
                    <a16:creationId xmlns="" xmlns:a16="http://schemas.microsoft.com/office/drawing/2014/main" id="{4621FE93-0E4C-413D-A536-67C19D3C4DB5}"/>
                  </a:ext>
                </a:extLst>
              </p:cNvPr>
              <p:cNvSpPr/>
              <p:nvPr/>
            </p:nvSpPr>
            <p:spPr>
              <a:xfrm rot="5400000">
                <a:off x="3018304" y="1378094"/>
                <a:ext cx="3096667" cy="3096667"/>
              </a:xfrm>
              <a:prstGeom prst="blockArc">
                <a:avLst>
                  <a:gd name="adj1" fmla="val 13650321"/>
                  <a:gd name="adj2" fmla="val 16152490"/>
                  <a:gd name="adj3" fmla="val 7179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31" name="Block Arc 30">
              <a:extLst>
                <a:ext uri="{FF2B5EF4-FFF2-40B4-BE49-F238E27FC236}">
                  <a16:creationId xmlns="" xmlns:a16="http://schemas.microsoft.com/office/drawing/2014/main" id="{9747656C-427A-42EB-84EB-806E33694E24}"/>
                </a:ext>
              </a:extLst>
            </p:cNvPr>
            <p:cNvSpPr/>
            <p:nvPr/>
          </p:nvSpPr>
          <p:spPr>
            <a:xfrm rot="2854073">
              <a:off x="3018304" y="1378094"/>
              <a:ext cx="3096667" cy="3096667"/>
            </a:xfrm>
            <a:prstGeom prst="blockArc">
              <a:avLst>
                <a:gd name="adj1" fmla="val 10553048"/>
                <a:gd name="adj2" fmla="val 13271468"/>
                <a:gd name="adj3" fmla="val 703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Block Arc 31">
              <a:extLst>
                <a:ext uri="{FF2B5EF4-FFF2-40B4-BE49-F238E27FC236}">
                  <a16:creationId xmlns="" xmlns:a16="http://schemas.microsoft.com/office/drawing/2014/main" id="{9E9977D1-C671-4B6D-BAE7-9F22AF5EAC5C}"/>
                </a:ext>
              </a:extLst>
            </p:cNvPr>
            <p:cNvSpPr/>
            <p:nvPr/>
          </p:nvSpPr>
          <p:spPr>
            <a:xfrm rot="285446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6068669"/>
                <a:gd name="adj3" fmla="val 719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7" name="مستطيل 36"/>
          <p:cNvSpPr/>
          <p:nvPr/>
        </p:nvSpPr>
        <p:spPr>
          <a:xfrm>
            <a:off x="7920445" y="1044416"/>
            <a:ext cx="40743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present study has shown that peripheral alcohol injections are </a:t>
            </a:r>
            <a:r>
              <a:rPr lang="en-US" dirty="0" smtClean="0">
                <a:solidFill>
                  <a:srgbClr val="0070C0"/>
                </a:solidFill>
              </a:rPr>
              <a:t>still useful </a:t>
            </a:r>
            <a:r>
              <a:rPr lang="en-US" dirty="0" smtClean="0"/>
              <a:t>in the management of trigeminal neuralgia, particularly in </a:t>
            </a:r>
            <a:r>
              <a:rPr lang="en-US" dirty="0" smtClean="0">
                <a:solidFill>
                  <a:srgbClr val="0070C0"/>
                </a:solidFill>
              </a:rPr>
              <a:t>nonresponsive cases to drug therapy </a:t>
            </a:r>
            <a:r>
              <a:rPr lang="en-US" dirty="0" smtClean="0"/>
              <a:t>or in patients with severe side effects or unwilling to go for neurosurgical procedures. </a:t>
            </a:r>
            <a:endParaRPr lang="ar-SA" dirty="0"/>
          </a:p>
        </p:txBody>
      </p:sp>
      <p:sp>
        <p:nvSpPr>
          <p:cNvPr id="38" name="مستطيل 37"/>
          <p:cNvSpPr/>
          <p:nvPr/>
        </p:nvSpPr>
        <p:spPr>
          <a:xfrm>
            <a:off x="0" y="966039"/>
            <a:ext cx="35792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Recurrences rates have been reported to be </a:t>
            </a:r>
            <a:r>
              <a:rPr lang="en-US" dirty="0" smtClean="0">
                <a:solidFill>
                  <a:srgbClr val="0070C0"/>
                </a:solidFill>
              </a:rPr>
              <a:t>high</a:t>
            </a:r>
            <a:r>
              <a:rPr lang="en-US" dirty="0" smtClean="0"/>
              <a:t> in the majority of peripheral techniques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Also have been shown to bear the </a:t>
            </a:r>
            <a:r>
              <a:rPr lang="en-US" dirty="0" smtClean="0">
                <a:solidFill>
                  <a:srgbClr val="0070C0"/>
                </a:solidFill>
              </a:rPr>
              <a:t>lowest morbidity </a:t>
            </a:r>
            <a:r>
              <a:rPr lang="en-US" dirty="0" smtClean="0"/>
              <a:t>in refractory patients to medical therapy or in patients who are unable to undergo neurosurgical treatment</a:t>
            </a:r>
            <a:endParaRPr lang="ar-SA" dirty="0"/>
          </a:p>
        </p:txBody>
      </p:sp>
      <p:sp>
        <p:nvSpPr>
          <p:cNvPr id="40" name="مستطيل 39"/>
          <p:cNvSpPr/>
          <p:nvPr/>
        </p:nvSpPr>
        <p:spPr>
          <a:xfrm>
            <a:off x="161108" y="545447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Cryosurgery of trigeminal nerve produces a reliable, prolonged pain relief with no aggravation of symptoms. It is a simple procedure for those patients who want </a:t>
            </a:r>
            <a:r>
              <a:rPr lang="en-US" dirty="0" smtClean="0">
                <a:solidFill>
                  <a:srgbClr val="0070C0"/>
                </a:solidFill>
              </a:rPr>
              <a:t>to avoid major surgery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41" name="مستطيل 40"/>
          <p:cNvSpPr/>
          <p:nvPr/>
        </p:nvSpPr>
        <p:spPr>
          <a:xfrm>
            <a:off x="8725988" y="3333096"/>
            <a:ext cx="34660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study results are limited because it lacks knowledge about drug use after the procedure and the perception of patients was not evaluated</a:t>
            </a:r>
            <a:endParaRPr lang="ar-SA" dirty="0"/>
          </a:p>
        </p:txBody>
      </p:sp>
      <p:sp>
        <p:nvSpPr>
          <p:cNvPr id="42" name="مستطيل 41"/>
          <p:cNvSpPr/>
          <p:nvPr/>
        </p:nvSpPr>
        <p:spPr>
          <a:xfrm>
            <a:off x="7942217" y="5313458"/>
            <a:ext cx="34224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study has also not measured the level of pre-operative pain.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38272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8347" y="3224861"/>
            <a:ext cx="7625927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dirty="0">
                <a:solidFill>
                  <a:srgbClr val="FFFFFF"/>
                </a:solidFill>
                <a:latin typeface="Comic Sans MS"/>
                <a:cs typeface="Comic Sans MS"/>
              </a:rPr>
              <a:t>THANK</a:t>
            </a:r>
            <a:r>
              <a:rPr sz="7200" spc="-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7200" spc="-5" dirty="0">
                <a:solidFill>
                  <a:srgbClr val="FFFFFF"/>
                </a:solidFill>
                <a:latin typeface="Comic Sans MS"/>
                <a:cs typeface="Comic Sans MS"/>
              </a:rPr>
              <a:t>YOU</a:t>
            </a:r>
            <a:endParaRPr sz="7200">
              <a:latin typeface="Comic Sans MS"/>
              <a:cs typeface="Comic Sans MS"/>
            </a:endParaRPr>
          </a:p>
        </p:txBody>
      </p:sp>
      <p:sp>
        <p:nvSpPr>
          <p:cNvPr id="3" name="object 2"/>
          <p:cNvSpPr txBox="1">
            <a:spLocks/>
          </p:cNvSpPr>
          <p:nvPr/>
        </p:nvSpPr>
        <p:spPr>
          <a:xfrm>
            <a:off x="2840462" y="1539751"/>
            <a:ext cx="57194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/>
                <a:ea typeface="+mj-ea"/>
                <a:cs typeface="Comic Sans MS"/>
              </a:rPr>
              <a:t>THANK</a:t>
            </a:r>
            <a:r>
              <a:rPr kumimoji="0" lang="en-US" sz="7200" b="1" i="0" u="none" strike="noStrike" kern="1200" cap="none" spc="-8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/>
                <a:ea typeface="+mj-ea"/>
                <a:cs typeface="Comic Sans MS"/>
              </a:rPr>
              <a:t> </a:t>
            </a:r>
            <a:r>
              <a:rPr kumimoji="0" lang="en-US" sz="7200" b="1" i="0" u="none" strike="noStrike" kern="1200" cap="none" spc="-5" normalizeH="0" baseline="0" noProof="0" dirty="0" smtClean="0">
                <a:ln>
                  <a:noFill/>
                </a:ln>
                <a:effectLst/>
                <a:uLnTx/>
                <a:uFillTx/>
                <a:latin typeface="Comic Sans MS"/>
                <a:ea typeface="+mj-ea"/>
                <a:cs typeface="Comic Sans MS"/>
              </a:rPr>
              <a:t>YOU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/>
              <a:ea typeface="+mj-ea"/>
              <a:cs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187" y="232029"/>
            <a:ext cx="3847253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DEFINITION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21251" y="933438"/>
            <a:ext cx="7202955" cy="544315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sz="3200" b="1" spc="-60" smtClean="0">
                <a:solidFill>
                  <a:srgbClr val="FFFFFF"/>
                </a:solidFill>
                <a:latin typeface="Times New Roman"/>
                <a:cs typeface="Times New Roman"/>
              </a:rPr>
              <a:t>Su</a:t>
            </a:r>
            <a:r>
              <a:rPr sz="3200" b="1" spc="-75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3200" b="1" spc="35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3200" b="1" spc="15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3200" b="1" spc="1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b="1" spc="5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lang="ar-SA" sz="3200" b="1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3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3200" b="1" spc="3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3200" b="1" spc="35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3200" b="1" spc="-65" smtClean="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sz="3200" b="1" spc="-2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3200" b="1" spc="-65" smtClean="0">
                <a:solidFill>
                  <a:srgbClr val="FFFFFF"/>
                </a:solidFill>
                <a:latin typeface="Times New Roman"/>
                <a:cs typeface="Times New Roman"/>
              </a:rPr>
              <a:t>y  </a:t>
            </a:r>
            <a:r>
              <a:rPr sz="3200" b="1" spc="-50" smtClean="0">
                <a:solidFill>
                  <a:srgbClr val="FFFFFF"/>
                </a:solidFill>
                <a:latin typeface="Times New Roman"/>
                <a:cs typeface="Times New Roman"/>
              </a:rPr>
              <a:t>unilateral</a:t>
            </a:r>
            <a:r>
              <a:rPr lang="en-US" sz="3200" b="1" spc="-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3200" b="1" spc="-5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severe </a:t>
            </a:r>
            <a:r>
              <a:rPr sz="32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brief  </a:t>
            </a:r>
            <a:r>
              <a:rPr sz="3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stabbing </a:t>
            </a:r>
            <a:r>
              <a:rPr sz="32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pain </a:t>
            </a:r>
            <a:r>
              <a:rPr sz="3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sz="32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distribution </a:t>
            </a:r>
            <a:r>
              <a:rPr sz="32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2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one </a:t>
            </a:r>
            <a:r>
              <a:rPr sz="32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of  more </a:t>
            </a:r>
            <a:r>
              <a:rPr sz="32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branches of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sz="3200" b="1" spc="-180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40">
                <a:solidFill>
                  <a:srgbClr val="FFFFFF"/>
                </a:solidFill>
                <a:latin typeface="Times New Roman"/>
                <a:cs typeface="Times New Roman"/>
              </a:rPr>
              <a:t>nerve</a:t>
            </a:r>
            <a:r>
              <a:rPr sz="3200" b="1" spc="-4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lang="en-US" sz="3200" dirty="0" smtClean="0"/>
              <a:t> About 13 people out of every 100,000 suffer from trigeminal neuralgia every year.</a:t>
            </a:r>
          </a:p>
          <a:p>
            <a:r>
              <a:rPr lang="en-US" sz="3200" dirty="0" smtClean="0"/>
              <a:t>Trigeminal neuralgia also affects women more than men, and most of the patients are retired. 1% of people with trigeminal neuralgia have multiple sclerosis</a:t>
            </a:r>
            <a:endParaRPr lang="ar-SA" sz="3200" b="1" spc="-4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Clr>
                <a:srgbClr val="FF9000"/>
              </a:buClr>
              <a:buFont typeface="Arial"/>
              <a:buChar char="•"/>
              <a:tabLst>
                <a:tab pos="355600" algn="l"/>
                <a:tab pos="3086735" algn="l"/>
              </a:tabLst>
            </a:pPr>
            <a:endParaRPr sz="3200">
              <a:latin typeface="Times New Roman"/>
              <a:cs typeface="Times New Roman"/>
            </a:endParaRPr>
          </a:p>
        </p:txBody>
      </p:sp>
      <p:pic>
        <p:nvPicPr>
          <p:cNvPr id="7" name="Picture 2" descr="https://www.marefa.org/images/thumb/f/f4/The_Scream.jpg/800px-The_Scre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1302" y="859025"/>
            <a:ext cx="3836081" cy="49629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323825"/>
            <a:ext cx="12030891" cy="561307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04165">
              <a:lnSpc>
                <a:spcPct val="100000"/>
              </a:lnSpc>
              <a:spcBef>
                <a:spcPts val="350"/>
              </a:spcBef>
            </a:pPr>
            <a:r>
              <a:rPr sz="3200" b="1" smtClean="0">
                <a:latin typeface="Verdana"/>
                <a:cs typeface="Verdana"/>
              </a:rPr>
              <a:t>PATHOGENESIS</a:t>
            </a:r>
            <a:endParaRPr lang="ar-SA" sz="3200" b="1" dirty="0" smtClean="0">
              <a:latin typeface="Verdana"/>
              <a:cs typeface="Verdana"/>
            </a:endParaRPr>
          </a:p>
          <a:p>
            <a:pPr marL="304165">
              <a:lnSpc>
                <a:spcPct val="100000"/>
              </a:lnSpc>
              <a:spcBef>
                <a:spcPts val="350"/>
              </a:spcBef>
            </a:pPr>
            <a:endParaRPr sz="3200">
              <a:latin typeface="Verdana"/>
              <a:cs typeface="Verdana"/>
            </a:endParaRPr>
          </a:p>
          <a:p>
            <a:pPr marL="160020" marR="154940" indent="3175" algn="ctr">
              <a:lnSpc>
                <a:spcPct val="100000"/>
              </a:lnSpc>
              <a:spcBef>
                <a:spcPts val="250"/>
              </a:spcBef>
              <a:tabLst>
                <a:tab pos="3724910" algn="l"/>
              </a:tabLst>
            </a:pPr>
            <a:r>
              <a:rPr sz="36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Superior </a:t>
            </a:r>
            <a:r>
              <a:rPr sz="3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cerebellar </a:t>
            </a:r>
            <a:r>
              <a:rPr sz="36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artery </a:t>
            </a:r>
            <a:r>
              <a:rPr sz="3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pressing </a:t>
            </a:r>
            <a:r>
              <a:rPr sz="36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sz="3600" b="1" spc="-125" dirty="0">
                <a:solidFill>
                  <a:srgbClr val="FFFFFF"/>
                </a:solidFill>
                <a:latin typeface="Times New Roman"/>
                <a:cs typeface="Times New Roman"/>
              </a:rPr>
              <a:t>or 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grooving the</a:t>
            </a:r>
            <a:r>
              <a:rPr sz="3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5">
                <a:solidFill>
                  <a:srgbClr val="FFFFFF"/>
                </a:solidFill>
                <a:latin typeface="Times New Roman"/>
                <a:cs typeface="Times New Roman"/>
              </a:rPr>
              <a:t>root</a:t>
            </a:r>
            <a:r>
              <a:rPr sz="3600" b="1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15" smtClean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lang="ar-SA" sz="3600" b="1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smtClean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6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nerve </a:t>
            </a:r>
            <a:r>
              <a:rPr sz="36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causes</a:t>
            </a:r>
            <a:r>
              <a:rPr sz="3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pressure 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which </a:t>
            </a:r>
            <a:r>
              <a:rPr sz="36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results</a:t>
            </a:r>
            <a:r>
              <a:rPr sz="3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 marL="201295" marR="253365" algn="ctr">
              <a:lnSpc>
                <a:spcPct val="100000"/>
              </a:lnSpc>
              <a:spcBef>
                <a:spcPts val="2440"/>
              </a:spcBef>
            </a:pPr>
            <a:r>
              <a:rPr sz="3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focal demyelinization </a:t>
            </a:r>
            <a:r>
              <a:rPr sz="36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6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hyperexcitability </a:t>
            </a:r>
            <a:r>
              <a:rPr sz="3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sz="36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nerve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fibres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spcBef>
                <a:spcPts val="2440"/>
              </a:spcBef>
              <a:tabLst>
                <a:tab pos="967105" algn="l"/>
                <a:tab pos="3060065" algn="l"/>
              </a:tabLst>
            </a:pP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which </a:t>
            </a:r>
            <a:r>
              <a:rPr sz="3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fire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3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response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light </a:t>
            </a:r>
            <a:r>
              <a:rPr sz="3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touch </a:t>
            </a:r>
            <a:r>
              <a:rPr sz="3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resulting </a:t>
            </a:r>
            <a:r>
              <a:rPr sz="3600" b="1" spc="-5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3600" b="1" spc="-75" smtClean="0">
                <a:solidFill>
                  <a:srgbClr val="FFFFFF"/>
                </a:solidFill>
                <a:latin typeface="Times New Roman"/>
                <a:cs typeface="Times New Roman"/>
              </a:rPr>
              <a:t>brief</a:t>
            </a:r>
            <a:r>
              <a:rPr sz="3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3600" b="1" spc="45">
                <a:solidFill>
                  <a:srgbClr val="FFFFFF"/>
                </a:solidFill>
                <a:latin typeface="Times New Roman"/>
                <a:cs typeface="Times New Roman"/>
              </a:rPr>
              <a:t>episodes</a:t>
            </a:r>
            <a:r>
              <a:rPr sz="3600" b="1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15" smtClean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lang="ar-SA" sz="3600" b="1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15" smtClean="0">
                <a:solidFill>
                  <a:srgbClr val="FFFFFF"/>
                </a:solidFill>
                <a:latin typeface="Times New Roman"/>
                <a:cs typeface="Times New Roman"/>
              </a:rPr>
              <a:t>intense</a:t>
            </a:r>
            <a:r>
              <a:rPr sz="3600" b="1" spc="-5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pain.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584515" y="2601249"/>
            <a:ext cx="673100" cy="629920"/>
            <a:chOff x="3953255" y="2353055"/>
            <a:chExt cx="504825" cy="629920"/>
          </a:xfrm>
        </p:grpSpPr>
        <p:sp>
          <p:nvSpPr>
            <p:cNvPr id="4" name="object 4"/>
            <p:cNvSpPr/>
            <p:nvPr/>
          </p:nvSpPr>
          <p:spPr>
            <a:xfrm>
              <a:off x="3963161" y="2362961"/>
              <a:ext cx="485140" cy="609600"/>
            </a:xfrm>
            <a:custGeom>
              <a:avLst/>
              <a:gdLst/>
              <a:ahLst/>
              <a:cxnLst/>
              <a:rect l="l" t="t" r="r" b="b"/>
              <a:pathLst>
                <a:path w="485139" h="609600">
                  <a:moveTo>
                    <a:pt x="363474" y="0"/>
                  </a:moveTo>
                  <a:lnTo>
                    <a:pt x="121158" y="0"/>
                  </a:lnTo>
                  <a:lnTo>
                    <a:pt x="121158" y="367284"/>
                  </a:lnTo>
                  <a:lnTo>
                    <a:pt x="0" y="367284"/>
                  </a:lnTo>
                  <a:lnTo>
                    <a:pt x="242315" y="609600"/>
                  </a:lnTo>
                  <a:lnTo>
                    <a:pt x="484632" y="367284"/>
                  </a:lnTo>
                  <a:lnTo>
                    <a:pt x="363474" y="367284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63161" y="2362961"/>
              <a:ext cx="485140" cy="609600"/>
            </a:xfrm>
            <a:custGeom>
              <a:avLst/>
              <a:gdLst/>
              <a:ahLst/>
              <a:cxnLst/>
              <a:rect l="l" t="t" r="r" b="b"/>
              <a:pathLst>
                <a:path w="485139" h="609600">
                  <a:moveTo>
                    <a:pt x="0" y="367284"/>
                  </a:moveTo>
                  <a:lnTo>
                    <a:pt x="121158" y="367284"/>
                  </a:lnTo>
                  <a:lnTo>
                    <a:pt x="121158" y="0"/>
                  </a:lnTo>
                  <a:lnTo>
                    <a:pt x="363474" y="0"/>
                  </a:lnTo>
                  <a:lnTo>
                    <a:pt x="363474" y="367284"/>
                  </a:lnTo>
                  <a:lnTo>
                    <a:pt x="484632" y="367284"/>
                  </a:lnTo>
                  <a:lnTo>
                    <a:pt x="242315" y="609600"/>
                  </a:lnTo>
                  <a:lnTo>
                    <a:pt x="0" y="367284"/>
                  </a:lnTo>
                  <a:close/>
                </a:path>
              </a:pathLst>
            </a:custGeom>
            <a:ln w="19812">
              <a:solidFill>
                <a:srgbClr val="AD3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610642" y="4012038"/>
            <a:ext cx="673100" cy="629920"/>
            <a:chOff x="3953255" y="4181855"/>
            <a:chExt cx="504825" cy="629920"/>
          </a:xfrm>
        </p:grpSpPr>
        <p:sp>
          <p:nvSpPr>
            <p:cNvPr id="7" name="object 7"/>
            <p:cNvSpPr/>
            <p:nvPr/>
          </p:nvSpPr>
          <p:spPr>
            <a:xfrm>
              <a:off x="3963161" y="4191761"/>
              <a:ext cx="485140" cy="609600"/>
            </a:xfrm>
            <a:custGeom>
              <a:avLst/>
              <a:gdLst/>
              <a:ahLst/>
              <a:cxnLst/>
              <a:rect l="l" t="t" r="r" b="b"/>
              <a:pathLst>
                <a:path w="485139" h="609600">
                  <a:moveTo>
                    <a:pt x="363474" y="0"/>
                  </a:moveTo>
                  <a:lnTo>
                    <a:pt x="121158" y="0"/>
                  </a:lnTo>
                  <a:lnTo>
                    <a:pt x="121158" y="367283"/>
                  </a:lnTo>
                  <a:lnTo>
                    <a:pt x="0" y="367283"/>
                  </a:lnTo>
                  <a:lnTo>
                    <a:pt x="242315" y="609600"/>
                  </a:lnTo>
                  <a:lnTo>
                    <a:pt x="484632" y="367283"/>
                  </a:lnTo>
                  <a:lnTo>
                    <a:pt x="363474" y="367283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63161" y="4191761"/>
              <a:ext cx="485140" cy="609600"/>
            </a:xfrm>
            <a:custGeom>
              <a:avLst/>
              <a:gdLst/>
              <a:ahLst/>
              <a:cxnLst/>
              <a:rect l="l" t="t" r="r" b="b"/>
              <a:pathLst>
                <a:path w="485139" h="609600">
                  <a:moveTo>
                    <a:pt x="0" y="367283"/>
                  </a:moveTo>
                  <a:lnTo>
                    <a:pt x="121158" y="367283"/>
                  </a:lnTo>
                  <a:lnTo>
                    <a:pt x="121158" y="0"/>
                  </a:lnTo>
                  <a:lnTo>
                    <a:pt x="363474" y="0"/>
                  </a:lnTo>
                  <a:lnTo>
                    <a:pt x="363474" y="367283"/>
                  </a:lnTo>
                  <a:lnTo>
                    <a:pt x="484632" y="367283"/>
                  </a:lnTo>
                  <a:lnTo>
                    <a:pt x="242315" y="609600"/>
                  </a:lnTo>
                  <a:lnTo>
                    <a:pt x="0" y="367283"/>
                  </a:lnTo>
                  <a:close/>
                </a:path>
              </a:pathLst>
            </a:custGeom>
            <a:ln w="19812">
              <a:solidFill>
                <a:srgbClr val="AD3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CC\Desktop\مؤتمر حماة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869" y="673112"/>
            <a:ext cx="3362325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64809" y="6457890"/>
            <a:ext cx="120271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</a:t>
            </a:r>
            <a:r>
              <a:rPr lang="en-US" sz="2000" b="1" dirty="0" smtClean="0">
                <a:solidFill>
                  <a:srgbClr val="FF0000"/>
                </a:solidFill>
              </a:rPr>
              <a:t>he </a:t>
            </a:r>
            <a:r>
              <a:rPr lang="en-US" sz="2000" b="1" dirty="0">
                <a:solidFill>
                  <a:srgbClr val="FF0000"/>
                </a:solidFill>
              </a:rPr>
              <a:t>zone provokes pain by a mechanical stimulus (chewing, drinking, shaving, applying makeup). </a:t>
            </a:r>
            <a:endParaRPr lang="ar-SY" sz="2000" b="1" dirty="0">
              <a:solidFill>
                <a:srgbClr val="FF0000"/>
              </a:solidFill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="" xmlns:a16="http://schemas.microsoft.com/office/drawing/2014/main" id="{FE54CB5F-41DA-4D47-83C2-D1230F73039D}"/>
              </a:ext>
            </a:extLst>
          </p:cNvPr>
          <p:cNvGrpSpPr/>
          <p:nvPr/>
        </p:nvGrpSpPr>
        <p:grpSpPr>
          <a:xfrm>
            <a:off x="-296214" y="551130"/>
            <a:ext cx="5746185" cy="4623159"/>
            <a:chOff x="924229" y="1606109"/>
            <a:chExt cx="4734219" cy="4623159"/>
          </a:xfrm>
        </p:grpSpPr>
        <p:sp>
          <p:nvSpPr>
            <p:cNvPr id="11" name="Block Arc 65">
              <a:extLst>
                <a:ext uri="{FF2B5EF4-FFF2-40B4-BE49-F238E27FC236}">
                  <a16:creationId xmlns="" xmlns:a16="http://schemas.microsoft.com/office/drawing/2014/main" id="{3EC3A174-BD8B-4EB6-B15D-72EB7C849ED3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8816148"/>
                <a:gd name="adj2" fmla="val 2680603"/>
                <a:gd name="adj3" fmla="val 1291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2" name="Oval 66">
              <a:extLst>
                <a:ext uri="{FF2B5EF4-FFF2-40B4-BE49-F238E27FC236}">
                  <a16:creationId xmlns="" xmlns:a16="http://schemas.microsoft.com/office/drawing/2014/main" id="{103BC3F6-FDC9-4DBF-87AD-B5C05764CDAC}"/>
                </a:ext>
              </a:extLst>
            </p:cNvPr>
            <p:cNvSpPr/>
            <p:nvPr/>
          </p:nvSpPr>
          <p:spPr>
            <a:xfrm>
              <a:off x="4698452" y="2184323"/>
              <a:ext cx="288032" cy="288032"/>
            </a:xfrm>
            <a:prstGeom prst="ellipse">
              <a:avLst/>
            </a:prstGeom>
            <a:solidFill>
              <a:srgbClr val="AFAFA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3" name="Oval 67">
              <a:extLst>
                <a:ext uri="{FF2B5EF4-FFF2-40B4-BE49-F238E27FC236}">
                  <a16:creationId xmlns="" xmlns:a16="http://schemas.microsoft.com/office/drawing/2014/main" id="{89EB3376-E6DA-48D7-BD3C-90B9B44F738D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rgbClr val="EF5E4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4" name="Oval 68">
              <a:extLst>
                <a:ext uri="{FF2B5EF4-FFF2-40B4-BE49-F238E27FC236}">
                  <a16:creationId xmlns="" xmlns:a16="http://schemas.microsoft.com/office/drawing/2014/main" id="{5547241E-496E-4B4A-9439-9243B2A755E0}"/>
                </a:ext>
              </a:extLst>
            </p:cNvPr>
            <p:cNvSpPr/>
            <p:nvPr/>
          </p:nvSpPr>
          <p:spPr>
            <a:xfrm>
              <a:off x="4698454" y="5441589"/>
              <a:ext cx="288032" cy="288032"/>
            </a:xfrm>
            <a:prstGeom prst="ellipse">
              <a:avLst/>
            </a:prstGeom>
            <a:solidFill>
              <a:srgbClr val="7D7D7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sp>
        <p:nvSpPr>
          <p:cNvPr id="5" name="مستطيل 4"/>
          <p:cNvSpPr/>
          <p:nvPr/>
        </p:nvSpPr>
        <p:spPr>
          <a:xfrm>
            <a:off x="4155503" y="2587827"/>
            <a:ext cx="942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Pain</a:t>
            </a:r>
            <a:endParaRPr lang="ar-SY" sz="2800" b="1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4808900" y="4345960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Sudden </a:t>
            </a:r>
            <a:r>
              <a:rPr lang="en-US" dirty="0">
                <a:solidFill>
                  <a:prstClr val="black"/>
                </a:solidFill>
              </a:rPr>
              <a:t>in onset </a:t>
            </a:r>
            <a:endParaRPr lang="ar-SY" dirty="0"/>
          </a:p>
        </p:txBody>
      </p:sp>
      <p:sp>
        <p:nvSpPr>
          <p:cNvPr id="16" name="مستطيل 15"/>
          <p:cNvSpPr/>
          <p:nvPr/>
        </p:nvSpPr>
        <p:spPr>
          <a:xfrm>
            <a:off x="5491967" y="2678043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intense, sharpshooting</a:t>
            </a:r>
            <a:endParaRPr lang="ar-SY" dirty="0"/>
          </a:p>
        </p:txBody>
      </p:sp>
      <p:sp>
        <p:nvSpPr>
          <p:cNvPr id="17" name="مستطيل 16"/>
          <p:cNvSpPr/>
          <p:nvPr/>
        </p:nvSpPr>
        <p:spPr>
          <a:xfrm>
            <a:off x="4746597" y="1036752"/>
            <a:ext cx="2040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Electric </a:t>
            </a:r>
            <a:r>
              <a:rPr lang="en-US" dirty="0">
                <a:solidFill>
                  <a:prstClr val="black"/>
                </a:solidFill>
              </a:rPr>
              <a:t>shock-like </a:t>
            </a:r>
            <a:endParaRPr lang="ar-SY" dirty="0"/>
          </a:p>
        </p:txBody>
      </p:sp>
      <p:sp>
        <p:nvSpPr>
          <p:cNvPr id="18" name="مستطيل 17"/>
          <p:cNvSpPr/>
          <p:nvPr/>
        </p:nvSpPr>
        <p:spPr>
          <a:xfrm>
            <a:off x="8517459" y="2502771"/>
            <a:ext cx="3674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Lasts </a:t>
            </a:r>
            <a:r>
              <a:rPr lang="en-US" dirty="0">
                <a:solidFill>
                  <a:prstClr val="black"/>
                </a:solidFill>
              </a:rPr>
              <a:t>for a few seconds to a minute </a:t>
            </a:r>
            <a:endParaRPr lang="ar-SY" dirty="0"/>
          </a:p>
        </p:txBody>
      </p:sp>
      <p:sp>
        <p:nvSpPr>
          <p:cNvPr id="19" name="مستطيل 18"/>
          <p:cNvSpPr/>
          <p:nvPr/>
        </p:nvSpPr>
        <p:spPr>
          <a:xfrm>
            <a:off x="7997781" y="995606"/>
            <a:ext cx="3631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Recurrent unilateral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Intraoral </a:t>
            </a:r>
            <a:r>
              <a:rPr lang="en-US" dirty="0">
                <a:solidFill>
                  <a:prstClr val="black"/>
                </a:solidFill>
              </a:rPr>
              <a:t>or </a:t>
            </a:r>
            <a:r>
              <a:rPr lang="en-US" dirty="0" err="1">
                <a:solidFill>
                  <a:prstClr val="black"/>
                </a:solidFill>
              </a:rPr>
              <a:t>extraoral</a:t>
            </a:r>
            <a:r>
              <a:rPr lang="en-US" dirty="0">
                <a:solidFill>
                  <a:prstClr val="black"/>
                </a:solidFill>
              </a:rPr>
              <a:t> trigger zone </a:t>
            </a:r>
            <a:endParaRPr lang="ar-SY" dirty="0"/>
          </a:p>
        </p:txBody>
      </p:sp>
      <p:sp>
        <p:nvSpPr>
          <p:cNvPr id="20" name="مستطيل 19"/>
          <p:cNvSpPr/>
          <p:nvPr/>
        </p:nvSpPr>
        <p:spPr>
          <a:xfrm>
            <a:off x="1966155" y="246754"/>
            <a:ext cx="7938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Confusion </a:t>
            </a:r>
            <a:r>
              <a:rPr lang="en-US" sz="2400" b="1" dirty="0">
                <a:solidFill>
                  <a:srgbClr val="0070C0"/>
                </a:solidFill>
              </a:rPr>
              <a:t>and misdiagnosis during routine dentistry</a:t>
            </a:r>
            <a:endParaRPr lang="ar-SY" sz="2400" b="1" dirty="0">
              <a:solidFill>
                <a:srgbClr val="0070C0"/>
              </a:solidFill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7933019" y="4259685"/>
            <a:ext cx="3760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One </a:t>
            </a:r>
            <a:r>
              <a:rPr lang="en-US" dirty="0">
                <a:solidFill>
                  <a:prstClr val="black"/>
                </a:solidFill>
              </a:rPr>
              <a:t>or more divisions of the trigeminal nerve </a:t>
            </a:r>
            <a:endParaRPr lang="ar-SY" dirty="0"/>
          </a:p>
        </p:txBody>
      </p:sp>
      <p:grpSp>
        <p:nvGrpSpPr>
          <p:cNvPr id="23" name="그룹 9">
            <a:extLst>
              <a:ext uri="{FF2B5EF4-FFF2-40B4-BE49-F238E27FC236}">
                <a16:creationId xmlns="" xmlns:a16="http://schemas.microsoft.com/office/drawing/2014/main" id="{FE54CB5F-41DA-4D47-83C2-D1230F73039D}"/>
              </a:ext>
            </a:extLst>
          </p:cNvPr>
          <p:cNvGrpSpPr/>
          <p:nvPr/>
        </p:nvGrpSpPr>
        <p:grpSpPr>
          <a:xfrm>
            <a:off x="3078052" y="477586"/>
            <a:ext cx="5439408" cy="4696703"/>
            <a:chOff x="924229" y="1606109"/>
            <a:chExt cx="4734219" cy="4623159"/>
          </a:xfrm>
        </p:grpSpPr>
        <p:sp>
          <p:nvSpPr>
            <p:cNvPr id="24" name="Block Arc 65">
              <a:extLst>
                <a:ext uri="{FF2B5EF4-FFF2-40B4-BE49-F238E27FC236}">
                  <a16:creationId xmlns="" xmlns:a16="http://schemas.microsoft.com/office/drawing/2014/main" id="{3EC3A174-BD8B-4EB6-B15D-72EB7C849ED3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8816148"/>
                <a:gd name="adj2" fmla="val 2680603"/>
                <a:gd name="adj3" fmla="val 1291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5" name="Oval 66">
              <a:extLst>
                <a:ext uri="{FF2B5EF4-FFF2-40B4-BE49-F238E27FC236}">
                  <a16:creationId xmlns="" xmlns:a16="http://schemas.microsoft.com/office/drawing/2014/main" id="{103BC3F6-FDC9-4DBF-87AD-B5C05764CDAC}"/>
                </a:ext>
              </a:extLst>
            </p:cNvPr>
            <p:cNvSpPr/>
            <p:nvPr/>
          </p:nvSpPr>
          <p:spPr>
            <a:xfrm>
              <a:off x="4698452" y="2184323"/>
              <a:ext cx="288032" cy="288032"/>
            </a:xfrm>
            <a:prstGeom prst="ellipse">
              <a:avLst/>
            </a:prstGeom>
            <a:solidFill>
              <a:srgbClr val="AFAFA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6" name="Oval 67">
              <a:extLst>
                <a:ext uri="{FF2B5EF4-FFF2-40B4-BE49-F238E27FC236}">
                  <a16:creationId xmlns="" xmlns:a16="http://schemas.microsoft.com/office/drawing/2014/main" id="{89EB3376-E6DA-48D7-BD3C-90B9B44F738D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rgbClr val="EF5E4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7" name="Oval 68">
              <a:extLst>
                <a:ext uri="{FF2B5EF4-FFF2-40B4-BE49-F238E27FC236}">
                  <a16:creationId xmlns="" xmlns:a16="http://schemas.microsoft.com/office/drawing/2014/main" id="{5547241E-496E-4B4A-9439-9243B2A755E0}"/>
                </a:ext>
              </a:extLst>
            </p:cNvPr>
            <p:cNvSpPr/>
            <p:nvPr/>
          </p:nvSpPr>
          <p:spPr>
            <a:xfrm>
              <a:off x="4698454" y="5441589"/>
              <a:ext cx="288032" cy="288032"/>
            </a:xfrm>
            <a:prstGeom prst="ellipse">
              <a:avLst/>
            </a:prstGeom>
            <a:solidFill>
              <a:srgbClr val="7D7D7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sp>
        <p:nvSpPr>
          <p:cNvPr id="22" name="object 3"/>
          <p:cNvSpPr/>
          <p:nvPr/>
        </p:nvSpPr>
        <p:spPr>
          <a:xfrm>
            <a:off x="1100546" y="4297680"/>
            <a:ext cx="1629591" cy="2183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صورة 27" descr="أطباء متخصصون ومراكز طبية من أجل علاج التهاب العصب الثالث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53097" y="4976949"/>
            <a:ext cx="8255725" cy="142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6376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792" y="331265"/>
            <a:ext cx="12160019" cy="1197736"/>
          </a:xfrm>
        </p:spPr>
        <p:txBody>
          <a:bodyPr/>
          <a:lstStyle/>
          <a:p>
            <a:r>
              <a:rPr lang="en-US" sz="2800" b="1" dirty="0">
                <a:latin typeface="Gabriola" pitchFamily="82" charset="0"/>
              </a:rPr>
              <a:t>There is no definite treatment protocol for trigeminal neuralgia has been established because of its </a:t>
            </a:r>
            <a:r>
              <a:rPr lang="en-US" sz="2800" b="1" dirty="0">
                <a:solidFill>
                  <a:srgbClr val="FF0000"/>
                </a:solidFill>
                <a:latin typeface="Gabriola" pitchFamily="82" charset="0"/>
              </a:rPr>
              <a:t>unclear </a:t>
            </a:r>
            <a:r>
              <a:rPr lang="en-US" sz="2800" b="1" dirty="0" smtClean="0">
                <a:solidFill>
                  <a:srgbClr val="FF0000"/>
                </a:solidFill>
                <a:latin typeface="Gabriola" pitchFamily="82" charset="0"/>
              </a:rPr>
              <a:t>etiology</a:t>
            </a:r>
          </a:p>
          <a:p>
            <a:r>
              <a:rPr lang="en-US" sz="2800" b="1" dirty="0">
                <a:latin typeface="Gabriola" pitchFamily="82" charset="0"/>
              </a:rPr>
              <a:t>although, the assumption that </a:t>
            </a:r>
            <a:r>
              <a:rPr lang="en-US" sz="2800" b="1" dirty="0">
                <a:solidFill>
                  <a:srgbClr val="002060"/>
                </a:solidFill>
                <a:latin typeface="Gabriola" pitchFamily="82" charset="0"/>
              </a:rPr>
              <a:t>sclerotic </a:t>
            </a:r>
            <a:r>
              <a:rPr lang="en-US" sz="2800" b="1" dirty="0">
                <a:solidFill>
                  <a:srgbClr val="0070C0"/>
                </a:solidFill>
                <a:latin typeface="Gabriola" pitchFamily="82" charset="0"/>
              </a:rPr>
              <a:t>superior cerebellar artery </a:t>
            </a:r>
            <a:r>
              <a:rPr lang="en-US" sz="2800" b="1" dirty="0">
                <a:latin typeface="Gabriola" pitchFamily="82" charset="0"/>
              </a:rPr>
              <a:t>may press on the roots of the trigeminal nerve, causing neuronal discharge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CFAFF96-C391-4510-BB80-5EF5AA3F312C}"/>
              </a:ext>
            </a:extLst>
          </p:cNvPr>
          <p:cNvSpPr/>
          <p:nvPr/>
        </p:nvSpPr>
        <p:spPr>
          <a:xfrm>
            <a:off x="1886818" y="4228359"/>
            <a:ext cx="1836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5E94322-B3A5-49FA-BB88-69971B844DAC}"/>
              </a:ext>
            </a:extLst>
          </p:cNvPr>
          <p:cNvSpPr/>
          <p:nvPr/>
        </p:nvSpPr>
        <p:spPr>
          <a:xfrm>
            <a:off x="3690903" y="4215047"/>
            <a:ext cx="1836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EDA457E-02B1-49F4-829F-C93AC1F69A17}"/>
              </a:ext>
            </a:extLst>
          </p:cNvPr>
          <p:cNvSpPr/>
          <p:nvPr/>
        </p:nvSpPr>
        <p:spPr>
          <a:xfrm>
            <a:off x="5571857" y="4228359"/>
            <a:ext cx="1836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C062212-39AB-456B-8242-F9475523EBA5}"/>
              </a:ext>
            </a:extLst>
          </p:cNvPr>
          <p:cNvSpPr/>
          <p:nvPr/>
        </p:nvSpPr>
        <p:spPr>
          <a:xfrm>
            <a:off x="7409204" y="4228359"/>
            <a:ext cx="1836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977AC56-E22C-4714-B47B-FB52A355044A}"/>
              </a:ext>
            </a:extLst>
          </p:cNvPr>
          <p:cNvSpPr/>
          <p:nvPr/>
        </p:nvSpPr>
        <p:spPr>
          <a:xfrm>
            <a:off x="9260868" y="4228359"/>
            <a:ext cx="1836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그룹 48">
            <a:extLst>
              <a:ext uri="{FF2B5EF4-FFF2-40B4-BE49-F238E27FC236}">
                <a16:creationId xmlns="" xmlns:a16="http://schemas.microsoft.com/office/drawing/2014/main" id="{B46843F8-F950-4880-B424-509C76577AB0}"/>
              </a:ext>
            </a:extLst>
          </p:cNvPr>
          <p:cNvGrpSpPr/>
          <p:nvPr/>
        </p:nvGrpSpPr>
        <p:grpSpPr>
          <a:xfrm>
            <a:off x="3214661" y="4146730"/>
            <a:ext cx="540000" cy="540000"/>
            <a:chOff x="3064244" y="3659540"/>
            <a:chExt cx="540000" cy="540000"/>
          </a:xfrm>
        </p:grpSpPr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FB225682-2119-42F8-B468-6CD505AEDDD5}"/>
                </a:ext>
              </a:extLst>
            </p:cNvPr>
            <p:cNvSpPr/>
            <p:nvPr/>
          </p:nvSpPr>
          <p:spPr>
            <a:xfrm>
              <a:off x="3064244" y="3659540"/>
              <a:ext cx="540000" cy="540000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233CB495-A4AD-4FED-AC4E-8B22447D4D24}"/>
                </a:ext>
              </a:extLst>
            </p:cNvPr>
            <p:cNvSpPr/>
            <p:nvPr/>
          </p:nvSpPr>
          <p:spPr>
            <a:xfrm>
              <a:off x="3146819" y="3742115"/>
              <a:ext cx="360000" cy="360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그룹 47">
            <a:extLst>
              <a:ext uri="{FF2B5EF4-FFF2-40B4-BE49-F238E27FC236}">
                <a16:creationId xmlns="" xmlns:a16="http://schemas.microsoft.com/office/drawing/2014/main" id="{CEC9DBA8-AA39-4983-9C75-E426DF03FE56}"/>
              </a:ext>
            </a:extLst>
          </p:cNvPr>
          <p:cNvGrpSpPr/>
          <p:nvPr/>
        </p:nvGrpSpPr>
        <p:grpSpPr>
          <a:xfrm>
            <a:off x="5304362" y="4138171"/>
            <a:ext cx="540000" cy="540000"/>
            <a:chOff x="4504969" y="3665239"/>
            <a:chExt cx="540000" cy="540000"/>
          </a:xfrm>
        </p:grpSpPr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AFF5D3C0-614D-425D-ADB5-6CF842D91902}"/>
                </a:ext>
              </a:extLst>
            </p:cNvPr>
            <p:cNvSpPr/>
            <p:nvPr/>
          </p:nvSpPr>
          <p:spPr>
            <a:xfrm>
              <a:off x="4504969" y="3665239"/>
              <a:ext cx="540000" cy="540000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5F3634BA-E998-49E2-B477-0C2D5ECCAC24}"/>
                </a:ext>
              </a:extLst>
            </p:cNvPr>
            <p:cNvSpPr/>
            <p:nvPr/>
          </p:nvSpPr>
          <p:spPr>
            <a:xfrm>
              <a:off x="4587544" y="3747814"/>
              <a:ext cx="360000" cy="360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그룹 27">
            <a:extLst>
              <a:ext uri="{FF2B5EF4-FFF2-40B4-BE49-F238E27FC236}">
                <a16:creationId xmlns="" xmlns:a16="http://schemas.microsoft.com/office/drawing/2014/main" id="{B994C12B-7559-4921-8F5A-5CDA1089B580}"/>
              </a:ext>
            </a:extLst>
          </p:cNvPr>
          <p:cNvGrpSpPr/>
          <p:nvPr/>
        </p:nvGrpSpPr>
        <p:grpSpPr>
          <a:xfrm>
            <a:off x="7021804" y="4143870"/>
            <a:ext cx="540000" cy="540000"/>
            <a:chOff x="5945694" y="3670938"/>
            <a:chExt cx="540000" cy="540000"/>
          </a:xfrm>
        </p:grpSpPr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4F99409A-4D3C-4172-BF75-BD25974D806E}"/>
                </a:ext>
              </a:extLst>
            </p:cNvPr>
            <p:cNvSpPr/>
            <p:nvPr/>
          </p:nvSpPr>
          <p:spPr>
            <a:xfrm>
              <a:off x="5945694" y="3670938"/>
              <a:ext cx="540000" cy="540000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6C89E7EF-3648-4AD8-BAA0-2DE6F6765017}"/>
                </a:ext>
              </a:extLst>
            </p:cNvPr>
            <p:cNvSpPr/>
            <p:nvPr/>
          </p:nvSpPr>
          <p:spPr>
            <a:xfrm>
              <a:off x="6028269" y="3753513"/>
              <a:ext cx="360000" cy="360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그룹 26">
            <a:extLst>
              <a:ext uri="{FF2B5EF4-FFF2-40B4-BE49-F238E27FC236}">
                <a16:creationId xmlns="" xmlns:a16="http://schemas.microsoft.com/office/drawing/2014/main" id="{AAB4475B-DDBC-41FE-BB2D-178C98B7DCBE}"/>
              </a:ext>
            </a:extLst>
          </p:cNvPr>
          <p:cNvGrpSpPr/>
          <p:nvPr/>
        </p:nvGrpSpPr>
        <p:grpSpPr>
          <a:xfrm>
            <a:off x="8984481" y="4149569"/>
            <a:ext cx="540000" cy="540000"/>
            <a:chOff x="8984481" y="3676637"/>
            <a:chExt cx="540000" cy="540000"/>
          </a:xfrm>
        </p:grpSpPr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0AE0705E-3E97-4279-AC3E-E3FA7D74C228}"/>
                </a:ext>
              </a:extLst>
            </p:cNvPr>
            <p:cNvSpPr/>
            <p:nvPr/>
          </p:nvSpPr>
          <p:spPr>
            <a:xfrm>
              <a:off x="8984481" y="3676637"/>
              <a:ext cx="540000" cy="540000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02AAC983-9497-4E8B-A721-764C1B97B345}"/>
                </a:ext>
              </a:extLst>
            </p:cNvPr>
            <p:cNvSpPr/>
            <p:nvPr/>
          </p:nvSpPr>
          <p:spPr>
            <a:xfrm>
              <a:off x="9067056" y="3759212"/>
              <a:ext cx="360000" cy="360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그룹 49">
            <a:extLst>
              <a:ext uri="{FF2B5EF4-FFF2-40B4-BE49-F238E27FC236}">
                <a16:creationId xmlns="" xmlns:a16="http://schemas.microsoft.com/office/drawing/2014/main" id="{5F30664B-034C-450E-B18F-4F67C169252D}"/>
              </a:ext>
            </a:extLst>
          </p:cNvPr>
          <p:cNvGrpSpPr/>
          <p:nvPr/>
        </p:nvGrpSpPr>
        <p:grpSpPr>
          <a:xfrm>
            <a:off x="1133734" y="4125047"/>
            <a:ext cx="540000" cy="540000"/>
            <a:chOff x="1624244" y="3665239"/>
            <a:chExt cx="540000" cy="540000"/>
          </a:xfrm>
        </p:grpSpPr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3D53F4C6-5198-4114-A027-44DDBB5B2107}"/>
                </a:ext>
              </a:extLst>
            </p:cNvPr>
            <p:cNvSpPr/>
            <p:nvPr/>
          </p:nvSpPr>
          <p:spPr>
            <a:xfrm>
              <a:off x="1624244" y="3665239"/>
              <a:ext cx="540000" cy="540000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D23C5E8A-5363-4C40-8DF8-A81436C9095B}"/>
                </a:ext>
              </a:extLst>
            </p:cNvPr>
            <p:cNvSpPr/>
            <p:nvPr/>
          </p:nvSpPr>
          <p:spPr>
            <a:xfrm>
              <a:off x="1706819" y="3747814"/>
              <a:ext cx="360000" cy="360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Rounded Rectangle 8">
            <a:extLst>
              <a:ext uri="{FF2B5EF4-FFF2-40B4-BE49-F238E27FC236}">
                <a16:creationId xmlns="" xmlns:a16="http://schemas.microsoft.com/office/drawing/2014/main" id="{4A208131-1846-459D-A47E-263508EBB588}"/>
              </a:ext>
            </a:extLst>
          </p:cNvPr>
          <p:cNvSpPr/>
          <p:nvPr/>
        </p:nvSpPr>
        <p:spPr>
          <a:xfrm rot="10800000">
            <a:off x="4640513" y="2262468"/>
            <a:ext cx="1875812" cy="1832222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3A27C403-2DCC-4FEA-9442-450A96B3CD12}"/>
              </a:ext>
            </a:extLst>
          </p:cNvPr>
          <p:cNvSpPr txBox="1"/>
          <p:nvPr/>
        </p:nvSpPr>
        <p:spPr>
          <a:xfrm>
            <a:off x="4870714" y="2425228"/>
            <a:ext cx="1421328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0070C0"/>
                </a:solidFill>
                <a:cs typeface="Arial" pitchFamily="34" charset="0"/>
              </a:rPr>
              <a:t>alcohol, phenol or glycerol </a:t>
            </a:r>
            <a:r>
              <a:rPr lang="en-US" altLang="ko-KR" sz="1600" b="1" dirty="0" smtClean="0">
                <a:solidFill>
                  <a:srgbClr val="0070C0"/>
                </a:solidFill>
                <a:cs typeface="Arial" pitchFamily="34" charset="0"/>
              </a:rPr>
              <a:t>injections</a:t>
            </a:r>
            <a:endParaRPr lang="ko-KR" altLang="en-US" sz="16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33" name="Rounded Rectangle 8">
            <a:extLst>
              <a:ext uri="{FF2B5EF4-FFF2-40B4-BE49-F238E27FC236}">
                <a16:creationId xmlns="" xmlns:a16="http://schemas.microsoft.com/office/drawing/2014/main" id="{7860F23A-7DC1-4500-9E70-3CCD1935020A}"/>
              </a:ext>
            </a:extLst>
          </p:cNvPr>
          <p:cNvSpPr/>
          <p:nvPr/>
        </p:nvSpPr>
        <p:spPr>
          <a:xfrm rot="10800000">
            <a:off x="465828" y="2262468"/>
            <a:ext cx="1875812" cy="1832222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D891F87-4314-4301-80B4-384680E7AB8C}"/>
              </a:ext>
            </a:extLst>
          </p:cNvPr>
          <p:cNvSpPr txBox="1"/>
          <p:nvPr/>
        </p:nvSpPr>
        <p:spPr>
          <a:xfrm>
            <a:off x="1198390" y="2484323"/>
            <a:ext cx="14213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Rounded Rectangle 8">
            <a:extLst>
              <a:ext uri="{FF2B5EF4-FFF2-40B4-BE49-F238E27FC236}">
                <a16:creationId xmlns="" xmlns:a16="http://schemas.microsoft.com/office/drawing/2014/main" id="{FCD064E5-1B2F-4F65-BDB5-63DDB1C9D4C4}"/>
              </a:ext>
            </a:extLst>
          </p:cNvPr>
          <p:cNvSpPr/>
          <p:nvPr/>
        </p:nvSpPr>
        <p:spPr>
          <a:xfrm rot="10800000">
            <a:off x="8309875" y="2262468"/>
            <a:ext cx="1875812" cy="1832222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A0DD2E75-19BF-488B-B994-14F90268F7D2}"/>
              </a:ext>
            </a:extLst>
          </p:cNvPr>
          <p:cNvSpPr txBox="1"/>
          <p:nvPr/>
        </p:nvSpPr>
        <p:spPr>
          <a:xfrm>
            <a:off x="8562595" y="2411722"/>
            <a:ext cx="1421328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C00000"/>
                </a:solidFill>
                <a:cs typeface="Arial" pitchFamily="34" charset="0"/>
              </a:rPr>
              <a:t>peripheral </a:t>
            </a:r>
            <a:r>
              <a:rPr lang="en-US" altLang="ko-KR" sz="1600" b="1" dirty="0" err="1">
                <a:solidFill>
                  <a:srgbClr val="C00000"/>
                </a:solidFill>
                <a:cs typeface="Arial" pitchFamily="34" charset="0"/>
              </a:rPr>
              <a:t>neurectomy</a:t>
            </a:r>
            <a:r>
              <a:rPr lang="en-US" altLang="ko-KR" sz="1600" b="1" dirty="0">
                <a:solidFill>
                  <a:srgbClr val="C00000"/>
                </a:solidFill>
                <a:cs typeface="Arial" pitchFamily="34" charset="0"/>
              </a:rPr>
              <a:t> of trigeminal nerve branches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1" name="Rounded Rectangle 8">
            <a:extLst>
              <a:ext uri="{FF2B5EF4-FFF2-40B4-BE49-F238E27FC236}">
                <a16:creationId xmlns="" xmlns:a16="http://schemas.microsoft.com/office/drawing/2014/main" id="{6FD73673-70B4-4C96-B0AD-1038CD0B6D4E}"/>
              </a:ext>
            </a:extLst>
          </p:cNvPr>
          <p:cNvSpPr/>
          <p:nvPr/>
        </p:nvSpPr>
        <p:spPr>
          <a:xfrm>
            <a:off x="2561507" y="4698680"/>
            <a:ext cx="1875812" cy="1832222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8736A2C5-BB86-4EFA-A951-5989B43FB2F7}"/>
              </a:ext>
            </a:extLst>
          </p:cNvPr>
          <p:cNvSpPr txBox="1"/>
          <p:nvPr/>
        </p:nvSpPr>
        <p:spPr>
          <a:xfrm>
            <a:off x="2619718" y="5070106"/>
            <a:ext cx="172988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smtClean="0">
                <a:solidFill>
                  <a:srgbClr val="00B050"/>
                </a:solidFill>
                <a:cs typeface="Arial" pitchFamily="34" charset="0"/>
              </a:rPr>
              <a:t>cryotherapy</a:t>
            </a:r>
            <a:endParaRPr lang="en-US" altLang="ko-KR" b="1" dirty="0" smtClean="0">
              <a:solidFill>
                <a:srgbClr val="00B050"/>
              </a:solidFill>
              <a:cs typeface="Arial" pitchFamily="34" charset="0"/>
            </a:endParaRPr>
          </a:p>
          <a:p>
            <a:pPr algn="ctr"/>
            <a:r>
              <a:rPr lang="en-US" altLang="ko-KR" b="1" dirty="0">
                <a:solidFill>
                  <a:srgbClr val="00B050"/>
                </a:solidFill>
                <a:cs typeface="Arial" pitchFamily="34" charset="0"/>
              </a:rPr>
              <a:t>gamma-knife radiosurgery</a:t>
            </a:r>
            <a:endParaRPr lang="ko-KR" altLang="en-US" b="1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45" name="Rounded Rectangle 8">
            <a:extLst>
              <a:ext uri="{FF2B5EF4-FFF2-40B4-BE49-F238E27FC236}">
                <a16:creationId xmlns="" xmlns:a16="http://schemas.microsoft.com/office/drawing/2014/main" id="{A85A5F72-4DC0-4ACF-B6C7-E056E7DF2C71}"/>
              </a:ext>
            </a:extLst>
          </p:cNvPr>
          <p:cNvSpPr/>
          <p:nvPr/>
        </p:nvSpPr>
        <p:spPr>
          <a:xfrm>
            <a:off x="6353898" y="4698680"/>
            <a:ext cx="1875812" cy="1832222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65FBCA36-1365-47E7-949B-43D30BB2F22E}"/>
              </a:ext>
            </a:extLst>
          </p:cNvPr>
          <p:cNvSpPr txBox="1"/>
          <p:nvPr/>
        </p:nvSpPr>
        <p:spPr>
          <a:xfrm>
            <a:off x="6489857" y="5359831"/>
            <a:ext cx="156134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7030A0"/>
                </a:solidFill>
                <a:cs typeface="Arial" pitchFamily="34" charset="0"/>
              </a:rPr>
              <a:t>drug </a:t>
            </a:r>
            <a:r>
              <a:rPr lang="en-US" altLang="ko-KR" sz="1600" b="1" dirty="0" smtClean="0">
                <a:solidFill>
                  <a:srgbClr val="7030A0"/>
                </a:solidFill>
                <a:cs typeface="Arial" pitchFamily="34" charset="0"/>
              </a:rPr>
              <a:t>therapy</a:t>
            </a:r>
            <a:endParaRPr lang="ko-KR" altLang="en-US" sz="1600" b="1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50" name="TextBox 35">
            <a:extLst>
              <a:ext uri="{FF2B5EF4-FFF2-40B4-BE49-F238E27FC236}">
                <a16:creationId xmlns="" xmlns:a16="http://schemas.microsoft.com/office/drawing/2014/main" id="{3E39FEEC-C857-4EA2-8C03-28D5734F64E9}"/>
              </a:ext>
            </a:extLst>
          </p:cNvPr>
          <p:cNvSpPr txBox="1"/>
          <p:nvPr/>
        </p:nvSpPr>
        <p:spPr>
          <a:xfrm>
            <a:off x="685645" y="2444752"/>
            <a:ext cx="1469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FF0000"/>
                </a:solidFill>
                <a:cs typeface="Arial" pitchFamily="34" charset="0"/>
              </a:rPr>
              <a:t>balloon </a:t>
            </a:r>
            <a:r>
              <a:rPr lang="en-US" altLang="ko-KR" sz="1600" b="1" dirty="0">
                <a:solidFill>
                  <a:srgbClr val="FF0000"/>
                </a:solidFill>
                <a:cs typeface="Arial" pitchFamily="34" charset="0"/>
              </a:rPr>
              <a:t>compression of the root entry zone</a:t>
            </a:r>
            <a:endParaRPr lang="ko-KR" altLang="en-US" sz="1600" b="1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2051" name="Picture 3" descr="C:\Users\MCC\Desktop\مؤتمر حماة\alcohol th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1556" y="4939270"/>
            <a:ext cx="1583868" cy="159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CC\Desktop\مؤتمر حماة\alcohol therapca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6095" y="2262467"/>
            <a:ext cx="1456803" cy="186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CC\Desktop\مؤتمر حماة\neurectom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9087" y="4977878"/>
            <a:ext cx="1744970" cy="155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CC\Desktop\مؤتمر حماة\decomp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457" y="4977878"/>
            <a:ext cx="1884198" cy="154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1507" y="2262262"/>
            <a:ext cx="1875812" cy="169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796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093" y="360608"/>
            <a:ext cx="11513713" cy="1974448"/>
          </a:xfrm>
        </p:spPr>
        <p:txBody>
          <a:bodyPr/>
          <a:lstStyle/>
          <a:p>
            <a:r>
              <a:rPr lang="en-US" sz="4400" dirty="0"/>
              <a:t>Study Design </a:t>
            </a:r>
            <a:endParaRPr lang="en-US" sz="4400" dirty="0" smtClean="0"/>
          </a:p>
          <a:p>
            <a:r>
              <a:rPr lang="en-US" sz="4400" dirty="0" smtClean="0"/>
              <a:t>The </a:t>
            </a:r>
            <a:r>
              <a:rPr lang="en-US" sz="4400" dirty="0"/>
              <a:t>present study has compared the efficacy of </a:t>
            </a:r>
            <a:r>
              <a:rPr lang="en-US" sz="4400" dirty="0" smtClean="0"/>
              <a:t>two </a:t>
            </a:r>
            <a:r>
              <a:rPr lang="en-US" sz="4400" dirty="0"/>
              <a:t>treatment </a:t>
            </a:r>
            <a:r>
              <a:rPr lang="en-US" sz="4400" dirty="0" smtClean="0"/>
              <a:t>modalities</a:t>
            </a:r>
            <a:endParaRPr lang="en-US" sz="4400" dirty="0"/>
          </a:p>
        </p:txBody>
      </p:sp>
      <p:cxnSp>
        <p:nvCxnSpPr>
          <p:cNvPr id="7" name="Straight Connector 5">
            <a:extLst>
              <a:ext uri="{FF2B5EF4-FFF2-40B4-BE49-F238E27FC236}">
                <a16:creationId xmlns="" xmlns:a16="http://schemas.microsoft.com/office/drawing/2014/main" id="{F0F1EEF2-BF90-4295-9F7D-B0A24D794D84}"/>
              </a:ext>
            </a:extLst>
          </p:cNvPr>
          <p:cNvCxnSpPr>
            <a:cxnSpLocks/>
          </p:cNvCxnSpPr>
          <p:nvPr/>
        </p:nvCxnSpPr>
        <p:spPr>
          <a:xfrm flipV="1">
            <a:off x="3017174" y="2331076"/>
            <a:ext cx="2791198" cy="79849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5">
            <a:extLst>
              <a:ext uri="{FF2B5EF4-FFF2-40B4-BE49-F238E27FC236}">
                <a16:creationId xmlns="" xmlns:a16="http://schemas.microsoft.com/office/drawing/2014/main" id="{8CEC81DB-259D-4F7D-A56E-4A52AD486CEA}"/>
              </a:ext>
            </a:extLst>
          </p:cNvPr>
          <p:cNvCxnSpPr>
            <a:cxnSpLocks/>
          </p:cNvCxnSpPr>
          <p:nvPr/>
        </p:nvCxnSpPr>
        <p:spPr>
          <a:xfrm>
            <a:off x="6606862" y="2335572"/>
            <a:ext cx="2627290" cy="66848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17">
            <a:extLst>
              <a:ext uri="{FF2B5EF4-FFF2-40B4-BE49-F238E27FC236}">
                <a16:creationId xmlns="" xmlns:a16="http://schemas.microsoft.com/office/drawing/2014/main" id="{0C151F5B-4B8E-4BD3-A22D-C3E14F75334A}"/>
              </a:ext>
            </a:extLst>
          </p:cNvPr>
          <p:cNvSpPr txBox="1">
            <a:spLocks/>
          </p:cNvSpPr>
          <p:nvPr/>
        </p:nvSpPr>
        <p:spPr>
          <a:xfrm>
            <a:off x="993532" y="4033641"/>
            <a:ext cx="2023642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993531" y="3004056"/>
            <a:ext cx="296106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A</a:t>
            </a:r>
            <a:r>
              <a:rPr lang="en-US" sz="6600" dirty="0" smtClean="0">
                <a:solidFill>
                  <a:srgbClr val="FF0000"/>
                </a:solidFill>
              </a:rPr>
              <a:t>lcohol</a:t>
            </a:r>
            <a:endParaRPr lang="ar-SY" sz="6600" dirty="0">
              <a:solidFill>
                <a:srgbClr val="FF0000"/>
              </a:solidFill>
            </a:endParaRPr>
          </a:p>
        </p:txBody>
      </p:sp>
      <p:sp>
        <p:nvSpPr>
          <p:cNvPr id="43" name="مستطيل 42"/>
          <p:cNvSpPr/>
          <p:nvPr/>
        </p:nvSpPr>
        <p:spPr>
          <a:xfrm>
            <a:off x="6929675" y="2925645"/>
            <a:ext cx="479650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C</a:t>
            </a:r>
            <a:r>
              <a:rPr lang="en-US" sz="6600" dirty="0" smtClean="0">
                <a:solidFill>
                  <a:srgbClr val="FF0000"/>
                </a:solidFill>
              </a:rPr>
              <a:t>ryosurgery</a:t>
            </a:r>
            <a:endParaRPr lang="ar-SY" sz="6600" dirty="0">
              <a:solidFill>
                <a:srgbClr val="FF0000"/>
              </a:solidFill>
            </a:endParaRPr>
          </a:p>
        </p:txBody>
      </p:sp>
      <p:sp>
        <p:nvSpPr>
          <p:cNvPr id="52" name="مستطيل 51"/>
          <p:cNvSpPr/>
          <p:nvPr/>
        </p:nvSpPr>
        <p:spPr>
          <a:xfrm>
            <a:off x="425004" y="5160085"/>
            <a:ext cx="114364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 </a:t>
            </a:r>
            <a:r>
              <a:rPr lang="en-US" sz="2800" dirty="0" smtClean="0"/>
              <a:t>study </a:t>
            </a:r>
            <a:r>
              <a:rPr lang="en-US" sz="2800" dirty="0"/>
              <a:t>has been conducted on </a:t>
            </a:r>
            <a:r>
              <a:rPr lang="en-US" sz="3600" b="1" dirty="0">
                <a:solidFill>
                  <a:srgbClr val="FF0000"/>
                </a:solidFill>
              </a:rPr>
              <a:t>108</a:t>
            </a:r>
            <a:r>
              <a:rPr lang="en-US" sz="2800" dirty="0"/>
              <a:t>, who were treated with </a:t>
            </a:r>
            <a:r>
              <a:rPr lang="en-US" sz="2800" dirty="0" err="1"/>
              <a:t>neurolysis</a:t>
            </a:r>
            <a:r>
              <a:rPr lang="en-US" sz="2800" dirty="0"/>
              <a:t> therapy using peripheral ethyl alcohol injections and cryosurgery. </a:t>
            </a:r>
            <a:endParaRPr lang="ar-SY" sz="2800" dirty="0"/>
          </a:p>
        </p:txBody>
      </p:sp>
    </p:spTree>
    <p:extLst>
      <p:ext uri="{BB962C8B-B14F-4D97-AF65-F5344CB8AC3E}">
        <p14:creationId xmlns:p14="http://schemas.microsoft.com/office/powerpoint/2010/main" xmlns="" val="1410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Connector 67">
            <a:extLst>
              <a:ext uri="{FF2B5EF4-FFF2-40B4-BE49-F238E27FC236}">
                <a16:creationId xmlns="" xmlns:a16="http://schemas.microsoft.com/office/drawing/2014/main" id="{13FC250E-57E7-4270-999E-3068D63CC808}"/>
              </a:ext>
            </a:extLst>
          </p:cNvPr>
          <p:cNvCxnSpPr>
            <a:cxnSpLocks/>
          </p:cNvCxnSpPr>
          <p:nvPr/>
        </p:nvCxnSpPr>
        <p:spPr>
          <a:xfrm>
            <a:off x="6554709" y="4163028"/>
            <a:ext cx="64021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="" xmlns:a16="http://schemas.microsoft.com/office/drawing/2014/main" id="{7261D502-08DD-4E40-8E15-166496E44360}"/>
              </a:ext>
            </a:extLst>
          </p:cNvPr>
          <p:cNvCxnSpPr>
            <a:cxnSpLocks/>
          </p:cNvCxnSpPr>
          <p:nvPr/>
        </p:nvCxnSpPr>
        <p:spPr>
          <a:xfrm>
            <a:off x="6554709" y="2738298"/>
            <a:ext cx="64021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="" xmlns:a16="http://schemas.microsoft.com/office/drawing/2014/main" id="{D6AD6798-1A20-48B4-9675-615EBB87018B}"/>
              </a:ext>
            </a:extLst>
          </p:cNvPr>
          <p:cNvCxnSpPr>
            <a:cxnSpLocks/>
          </p:cNvCxnSpPr>
          <p:nvPr/>
        </p:nvCxnSpPr>
        <p:spPr>
          <a:xfrm>
            <a:off x="170772" y="6452266"/>
            <a:ext cx="617705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="" xmlns:a16="http://schemas.microsoft.com/office/drawing/2014/main" id="{2FF491BE-2837-4D3A-930B-C69037F8A27F}"/>
              </a:ext>
            </a:extLst>
          </p:cNvPr>
          <p:cNvCxnSpPr>
            <a:cxnSpLocks/>
          </p:cNvCxnSpPr>
          <p:nvPr/>
        </p:nvCxnSpPr>
        <p:spPr>
          <a:xfrm>
            <a:off x="170772" y="1613198"/>
            <a:ext cx="617705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="" xmlns:a16="http://schemas.microsoft.com/office/drawing/2014/main" id="{668ED371-A860-4F65-8097-23373940B2F6}"/>
              </a:ext>
            </a:extLst>
          </p:cNvPr>
          <p:cNvCxnSpPr>
            <a:cxnSpLocks/>
          </p:cNvCxnSpPr>
          <p:nvPr/>
        </p:nvCxnSpPr>
        <p:spPr>
          <a:xfrm>
            <a:off x="170772" y="3942655"/>
            <a:ext cx="61770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="" xmlns:a16="http://schemas.microsoft.com/office/drawing/2014/main" id="{10E812E1-0F90-49E8-88DB-95867657C7FC}"/>
              </a:ext>
            </a:extLst>
          </p:cNvPr>
          <p:cNvCxnSpPr>
            <a:cxnSpLocks/>
          </p:cNvCxnSpPr>
          <p:nvPr/>
        </p:nvCxnSpPr>
        <p:spPr>
          <a:xfrm>
            <a:off x="170772" y="4932505"/>
            <a:ext cx="61770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="" xmlns:a16="http://schemas.microsoft.com/office/drawing/2014/main" id="{FDC32B6B-DAC3-441C-BBD9-F37D33D529DB}"/>
              </a:ext>
            </a:extLst>
          </p:cNvPr>
          <p:cNvCxnSpPr>
            <a:cxnSpLocks/>
          </p:cNvCxnSpPr>
          <p:nvPr/>
        </p:nvCxnSpPr>
        <p:spPr>
          <a:xfrm>
            <a:off x="170772" y="5666655"/>
            <a:ext cx="61770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="" xmlns:a16="http://schemas.microsoft.com/office/drawing/2014/main" id="{8D7CB724-5F04-4905-83ED-A42540AA5455}"/>
              </a:ext>
            </a:extLst>
          </p:cNvPr>
          <p:cNvCxnSpPr>
            <a:cxnSpLocks/>
          </p:cNvCxnSpPr>
          <p:nvPr/>
        </p:nvCxnSpPr>
        <p:spPr>
          <a:xfrm>
            <a:off x="170772" y="2823607"/>
            <a:ext cx="61770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 Placeholder 87">
            <a:extLst>
              <a:ext uri="{FF2B5EF4-FFF2-40B4-BE49-F238E27FC236}">
                <a16:creationId xmlns="" xmlns:a16="http://schemas.microsoft.com/office/drawing/2014/main" id="{64B7E7BA-6B70-4D78-92A2-DA2792BAC3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228428"/>
            <a:ext cx="11573197" cy="708338"/>
          </a:xfrm>
        </p:spPr>
        <p:txBody>
          <a:bodyPr/>
          <a:lstStyle/>
          <a:p>
            <a:r>
              <a:rPr lang="en-US" dirty="0"/>
              <a:t>Study </a:t>
            </a:r>
            <a:r>
              <a:rPr lang="en-US" dirty="0" smtClean="0"/>
              <a:t>Participants</a:t>
            </a:r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1026013" y="6129100"/>
            <a:ext cx="5217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Each group </a:t>
            </a:r>
            <a:r>
              <a:rPr lang="en-US" dirty="0"/>
              <a:t>divided into two subgroups according to the trigeminal nerve branch.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529773" y="5053163"/>
            <a:ext cx="44773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patients suffering from any chronic or threatening disease were not included in the study.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986709" y="1188976"/>
            <a:ext cx="4246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patients were selected with the features of trigeminal neuralgia and had been followed up for at least five years</a:t>
            </a:r>
            <a:endParaRPr lang="ar-SY" dirty="0"/>
          </a:p>
        </p:txBody>
      </p:sp>
      <p:sp>
        <p:nvSpPr>
          <p:cNvPr id="7" name="مستطيل 6"/>
          <p:cNvSpPr/>
          <p:nvPr/>
        </p:nvSpPr>
        <p:spPr>
          <a:xfrm>
            <a:off x="947408" y="2144739"/>
            <a:ext cx="43255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All the patients were unresponsive to treatment with anticonvulsants or carbamazepine (up to 1200 mg per day) for a period of at least 3 months or the patients could not tolerate the drugs. </a:t>
            </a:r>
            <a:endParaRPr lang="ar-SY" dirty="0"/>
          </a:p>
        </p:txBody>
      </p:sp>
      <p:sp>
        <p:nvSpPr>
          <p:cNvPr id="9" name="مستطيل 8"/>
          <p:cNvSpPr/>
          <p:nvPr/>
        </p:nvSpPr>
        <p:spPr>
          <a:xfrm>
            <a:off x="986709" y="3726588"/>
            <a:ext cx="4325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one </a:t>
            </a:r>
            <a:r>
              <a:rPr lang="en-US" dirty="0"/>
              <a:t>of the patients was a subject to </a:t>
            </a:r>
            <a:r>
              <a:rPr lang="en-US" dirty="0" err="1"/>
              <a:t>neurolytic</a:t>
            </a:r>
            <a:r>
              <a:rPr lang="en-US" dirty="0"/>
              <a:t> injections or any neurosurgical treatment.</a:t>
            </a:r>
            <a:endParaRPr lang="ar-SY" dirty="0"/>
          </a:p>
        </p:txBody>
      </p:sp>
      <p:sp>
        <p:nvSpPr>
          <p:cNvPr id="11" name="مستطيل 10"/>
          <p:cNvSpPr/>
          <p:nvPr/>
        </p:nvSpPr>
        <p:spPr>
          <a:xfrm>
            <a:off x="1026013" y="4772259"/>
            <a:ext cx="4246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Alcohol nerve block group that included 45 (41.7%) patients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1026010" y="5514828"/>
            <a:ext cx="4246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Cryosurgery group that included 63 (58.3 %) patients </a:t>
            </a:r>
            <a:endParaRPr lang="ar-SY" dirty="0"/>
          </a:p>
        </p:txBody>
      </p:sp>
      <p:sp>
        <p:nvSpPr>
          <p:cNvPr id="17" name="مستطيل 16"/>
          <p:cNvSpPr/>
          <p:nvPr/>
        </p:nvSpPr>
        <p:spPr>
          <a:xfrm>
            <a:off x="8484306" y="1390950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Inclusion </a:t>
            </a:r>
            <a:r>
              <a:rPr lang="en-US" b="1" dirty="0" smtClean="0"/>
              <a:t>Criteria</a:t>
            </a:r>
            <a:endParaRPr lang="en-US" b="1" dirty="0"/>
          </a:p>
        </p:txBody>
      </p:sp>
      <p:sp>
        <p:nvSpPr>
          <p:cNvPr id="18" name="مستطيل 17"/>
          <p:cNvSpPr/>
          <p:nvPr/>
        </p:nvSpPr>
        <p:spPr>
          <a:xfrm>
            <a:off x="7346823" y="2144739"/>
            <a:ext cx="46603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sharp shooting, shock-like excruciating pain, intermittent pain distributed in the division of trigeminal nerve, abrupt initiation, and abrupt termination. </a:t>
            </a:r>
            <a:endParaRPr lang="ar-SY" dirty="0"/>
          </a:p>
        </p:txBody>
      </p:sp>
      <p:sp>
        <p:nvSpPr>
          <p:cNvPr id="19" name="مستطيل 18"/>
          <p:cNvSpPr/>
          <p:nvPr/>
        </p:nvSpPr>
        <p:spPr>
          <a:xfrm>
            <a:off x="7455598" y="3701363"/>
            <a:ext cx="45515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Pain could be triggered by innocent stimuli such as touch or light and local </a:t>
            </a:r>
            <a:r>
              <a:rPr lang="en-US" dirty="0" err="1"/>
              <a:t>anaesthesia</a:t>
            </a:r>
            <a:r>
              <a:rPr lang="en-US" dirty="0"/>
              <a:t> cancelled the pain. </a:t>
            </a:r>
            <a:endParaRPr lang="ar-SY" dirty="0"/>
          </a:p>
        </p:txBody>
      </p:sp>
      <p:cxnSp>
        <p:nvCxnSpPr>
          <p:cNvPr id="36" name="Straight Connector 67">
            <a:extLst>
              <a:ext uri="{FF2B5EF4-FFF2-40B4-BE49-F238E27FC236}">
                <a16:creationId xmlns="" xmlns:a16="http://schemas.microsoft.com/office/drawing/2014/main" id="{13FC250E-57E7-4270-999E-3068D63CC808}"/>
              </a:ext>
            </a:extLst>
          </p:cNvPr>
          <p:cNvCxnSpPr>
            <a:cxnSpLocks/>
          </p:cNvCxnSpPr>
          <p:nvPr/>
        </p:nvCxnSpPr>
        <p:spPr>
          <a:xfrm>
            <a:off x="6625187" y="5514828"/>
            <a:ext cx="64021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5">
            <a:extLst>
              <a:ext uri="{FF2B5EF4-FFF2-40B4-BE49-F238E27FC236}">
                <a16:creationId xmlns="" xmlns:a16="http://schemas.microsoft.com/office/drawing/2014/main" id="{A374B1B2-3E72-4B7C-900C-F459B6667E5E}"/>
              </a:ext>
            </a:extLst>
          </p:cNvPr>
          <p:cNvSpPr/>
          <p:nvPr/>
        </p:nvSpPr>
        <p:spPr>
          <a:xfrm>
            <a:off x="6777919" y="2145305"/>
            <a:ext cx="334750" cy="680286"/>
          </a:xfrm>
          <a:custGeom>
            <a:avLst/>
            <a:gdLst/>
            <a:ahLst/>
            <a:cxnLst/>
            <a:rect l="l" t="t" r="r" b="b"/>
            <a:pathLst>
              <a:path w="929571" h="897222">
                <a:moveTo>
                  <a:pt x="929571" y="731682"/>
                </a:moveTo>
                <a:lnTo>
                  <a:pt x="929571" y="897222"/>
                </a:lnTo>
                <a:lnTo>
                  <a:pt x="442770" y="897222"/>
                </a:lnTo>
                <a:lnTo>
                  <a:pt x="298754" y="897222"/>
                </a:lnTo>
                <a:lnTo>
                  <a:pt x="274103" y="897222"/>
                </a:lnTo>
                <a:cubicBezTo>
                  <a:pt x="274103" y="613647"/>
                  <a:pt x="176652" y="340818"/>
                  <a:pt x="0" y="123903"/>
                </a:cubicBezTo>
                <a:lnTo>
                  <a:pt x="116909" y="0"/>
                </a:lnTo>
                <a:cubicBezTo>
                  <a:pt x="291351" y="207479"/>
                  <a:pt x="400795" y="461979"/>
                  <a:pt x="432150" y="7316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Rectangle 15">
            <a:extLst>
              <a:ext uri="{FF2B5EF4-FFF2-40B4-BE49-F238E27FC236}">
                <a16:creationId xmlns="" xmlns:a16="http://schemas.microsoft.com/office/drawing/2014/main" id="{A374B1B2-3E72-4B7C-900C-F459B6667E5E}"/>
              </a:ext>
            </a:extLst>
          </p:cNvPr>
          <p:cNvSpPr/>
          <p:nvPr/>
        </p:nvSpPr>
        <p:spPr>
          <a:xfrm>
            <a:off x="6777207" y="3572720"/>
            <a:ext cx="334750" cy="680286"/>
          </a:xfrm>
          <a:custGeom>
            <a:avLst/>
            <a:gdLst/>
            <a:ahLst/>
            <a:cxnLst/>
            <a:rect l="l" t="t" r="r" b="b"/>
            <a:pathLst>
              <a:path w="929571" h="897222">
                <a:moveTo>
                  <a:pt x="929571" y="731682"/>
                </a:moveTo>
                <a:lnTo>
                  <a:pt x="929571" y="897222"/>
                </a:lnTo>
                <a:lnTo>
                  <a:pt x="442770" y="897222"/>
                </a:lnTo>
                <a:lnTo>
                  <a:pt x="298754" y="897222"/>
                </a:lnTo>
                <a:lnTo>
                  <a:pt x="274103" y="897222"/>
                </a:lnTo>
                <a:cubicBezTo>
                  <a:pt x="274103" y="613647"/>
                  <a:pt x="176652" y="340818"/>
                  <a:pt x="0" y="123903"/>
                </a:cubicBezTo>
                <a:lnTo>
                  <a:pt x="116909" y="0"/>
                </a:lnTo>
                <a:cubicBezTo>
                  <a:pt x="291351" y="207479"/>
                  <a:pt x="400795" y="461979"/>
                  <a:pt x="432150" y="7316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Rectangle 15">
            <a:extLst>
              <a:ext uri="{FF2B5EF4-FFF2-40B4-BE49-F238E27FC236}">
                <a16:creationId xmlns="" xmlns:a16="http://schemas.microsoft.com/office/drawing/2014/main" id="{A374B1B2-3E72-4B7C-900C-F459B6667E5E}"/>
              </a:ext>
            </a:extLst>
          </p:cNvPr>
          <p:cNvSpPr/>
          <p:nvPr/>
        </p:nvSpPr>
        <p:spPr>
          <a:xfrm>
            <a:off x="6860174" y="4893694"/>
            <a:ext cx="334750" cy="680286"/>
          </a:xfrm>
          <a:custGeom>
            <a:avLst/>
            <a:gdLst/>
            <a:ahLst/>
            <a:cxnLst/>
            <a:rect l="l" t="t" r="r" b="b"/>
            <a:pathLst>
              <a:path w="929571" h="897222">
                <a:moveTo>
                  <a:pt x="929571" y="731682"/>
                </a:moveTo>
                <a:lnTo>
                  <a:pt x="929571" y="897222"/>
                </a:lnTo>
                <a:lnTo>
                  <a:pt x="442770" y="897222"/>
                </a:lnTo>
                <a:lnTo>
                  <a:pt x="298754" y="897222"/>
                </a:lnTo>
                <a:lnTo>
                  <a:pt x="274103" y="897222"/>
                </a:lnTo>
                <a:cubicBezTo>
                  <a:pt x="274103" y="613647"/>
                  <a:pt x="176652" y="340818"/>
                  <a:pt x="0" y="123903"/>
                </a:cubicBezTo>
                <a:lnTo>
                  <a:pt x="116909" y="0"/>
                </a:lnTo>
                <a:cubicBezTo>
                  <a:pt x="291351" y="207479"/>
                  <a:pt x="400795" y="461979"/>
                  <a:pt x="432150" y="7316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Rectangle 15">
            <a:extLst>
              <a:ext uri="{FF2B5EF4-FFF2-40B4-BE49-F238E27FC236}">
                <a16:creationId xmlns="" xmlns:a16="http://schemas.microsoft.com/office/drawing/2014/main" id="{A374B1B2-3E72-4B7C-900C-F459B6667E5E}"/>
              </a:ext>
            </a:extLst>
          </p:cNvPr>
          <p:cNvSpPr/>
          <p:nvPr/>
        </p:nvSpPr>
        <p:spPr>
          <a:xfrm>
            <a:off x="312249" y="970355"/>
            <a:ext cx="334750" cy="680286"/>
          </a:xfrm>
          <a:custGeom>
            <a:avLst/>
            <a:gdLst/>
            <a:ahLst/>
            <a:cxnLst/>
            <a:rect l="l" t="t" r="r" b="b"/>
            <a:pathLst>
              <a:path w="929571" h="897222">
                <a:moveTo>
                  <a:pt x="929571" y="731682"/>
                </a:moveTo>
                <a:lnTo>
                  <a:pt x="929571" y="897222"/>
                </a:lnTo>
                <a:lnTo>
                  <a:pt x="442770" y="897222"/>
                </a:lnTo>
                <a:lnTo>
                  <a:pt x="298754" y="897222"/>
                </a:lnTo>
                <a:lnTo>
                  <a:pt x="274103" y="897222"/>
                </a:lnTo>
                <a:cubicBezTo>
                  <a:pt x="274103" y="613647"/>
                  <a:pt x="176652" y="340818"/>
                  <a:pt x="0" y="123903"/>
                </a:cubicBezTo>
                <a:lnTo>
                  <a:pt x="116909" y="0"/>
                </a:lnTo>
                <a:cubicBezTo>
                  <a:pt x="291351" y="207479"/>
                  <a:pt x="400795" y="461979"/>
                  <a:pt x="432150" y="7316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Rectangle 15">
            <a:extLst>
              <a:ext uri="{FF2B5EF4-FFF2-40B4-BE49-F238E27FC236}">
                <a16:creationId xmlns="" xmlns:a16="http://schemas.microsoft.com/office/drawing/2014/main" id="{A374B1B2-3E72-4B7C-900C-F459B6667E5E}"/>
              </a:ext>
            </a:extLst>
          </p:cNvPr>
          <p:cNvSpPr/>
          <p:nvPr/>
        </p:nvSpPr>
        <p:spPr>
          <a:xfrm>
            <a:off x="312249" y="2145305"/>
            <a:ext cx="334750" cy="680286"/>
          </a:xfrm>
          <a:custGeom>
            <a:avLst/>
            <a:gdLst/>
            <a:ahLst/>
            <a:cxnLst/>
            <a:rect l="l" t="t" r="r" b="b"/>
            <a:pathLst>
              <a:path w="929571" h="897222">
                <a:moveTo>
                  <a:pt x="929571" y="731682"/>
                </a:moveTo>
                <a:lnTo>
                  <a:pt x="929571" y="897222"/>
                </a:lnTo>
                <a:lnTo>
                  <a:pt x="442770" y="897222"/>
                </a:lnTo>
                <a:lnTo>
                  <a:pt x="298754" y="897222"/>
                </a:lnTo>
                <a:lnTo>
                  <a:pt x="274103" y="897222"/>
                </a:lnTo>
                <a:cubicBezTo>
                  <a:pt x="274103" y="613647"/>
                  <a:pt x="176652" y="340818"/>
                  <a:pt x="0" y="123903"/>
                </a:cubicBezTo>
                <a:lnTo>
                  <a:pt x="116909" y="0"/>
                </a:lnTo>
                <a:cubicBezTo>
                  <a:pt x="291351" y="207479"/>
                  <a:pt x="400795" y="461979"/>
                  <a:pt x="432150" y="7316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Rectangle 15">
            <a:extLst>
              <a:ext uri="{FF2B5EF4-FFF2-40B4-BE49-F238E27FC236}">
                <a16:creationId xmlns="" xmlns:a16="http://schemas.microsoft.com/office/drawing/2014/main" id="{A374B1B2-3E72-4B7C-900C-F459B6667E5E}"/>
              </a:ext>
            </a:extLst>
          </p:cNvPr>
          <p:cNvSpPr/>
          <p:nvPr/>
        </p:nvSpPr>
        <p:spPr>
          <a:xfrm>
            <a:off x="339442" y="3319136"/>
            <a:ext cx="334750" cy="680286"/>
          </a:xfrm>
          <a:custGeom>
            <a:avLst/>
            <a:gdLst/>
            <a:ahLst/>
            <a:cxnLst/>
            <a:rect l="l" t="t" r="r" b="b"/>
            <a:pathLst>
              <a:path w="929571" h="897222">
                <a:moveTo>
                  <a:pt x="929571" y="731682"/>
                </a:moveTo>
                <a:lnTo>
                  <a:pt x="929571" y="897222"/>
                </a:lnTo>
                <a:lnTo>
                  <a:pt x="442770" y="897222"/>
                </a:lnTo>
                <a:lnTo>
                  <a:pt x="298754" y="897222"/>
                </a:lnTo>
                <a:lnTo>
                  <a:pt x="274103" y="897222"/>
                </a:lnTo>
                <a:cubicBezTo>
                  <a:pt x="274103" y="613647"/>
                  <a:pt x="176652" y="340818"/>
                  <a:pt x="0" y="123903"/>
                </a:cubicBezTo>
                <a:lnTo>
                  <a:pt x="116909" y="0"/>
                </a:lnTo>
                <a:cubicBezTo>
                  <a:pt x="291351" y="207479"/>
                  <a:pt x="400795" y="461979"/>
                  <a:pt x="432150" y="7316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Rectangle 15">
            <a:extLst>
              <a:ext uri="{FF2B5EF4-FFF2-40B4-BE49-F238E27FC236}">
                <a16:creationId xmlns="" xmlns:a16="http://schemas.microsoft.com/office/drawing/2014/main" id="{A374B1B2-3E72-4B7C-900C-F459B6667E5E}"/>
              </a:ext>
            </a:extLst>
          </p:cNvPr>
          <p:cNvSpPr/>
          <p:nvPr/>
        </p:nvSpPr>
        <p:spPr>
          <a:xfrm>
            <a:off x="353756" y="4253006"/>
            <a:ext cx="334750" cy="680286"/>
          </a:xfrm>
          <a:custGeom>
            <a:avLst/>
            <a:gdLst/>
            <a:ahLst/>
            <a:cxnLst/>
            <a:rect l="l" t="t" r="r" b="b"/>
            <a:pathLst>
              <a:path w="929571" h="897222">
                <a:moveTo>
                  <a:pt x="929571" y="731682"/>
                </a:moveTo>
                <a:lnTo>
                  <a:pt x="929571" y="897222"/>
                </a:lnTo>
                <a:lnTo>
                  <a:pt x="442770" y="897222"/>
                </a:lnTo>
                <a:lnTo>
                  <a:pt x="298754" y="897222"/>
                </a:lnTo>
                <a:lnTo>
                  <a:pt x="274103" y="897222"/>
                </a:lnTo>
                <a:cubicBezTo>
                  <a:pt x="274103" y="613647"/>
                  <a:pt x="176652" y="340818"/>
                  <a:pt x="0" y="123903"/>
                </a:cubicBezTo>
                <a:lnTo>
                  <a:pt x="116909" y="0"/>
                </a:lnTo>
                <a:cubicBezTo>
                  <a:pt x="291351" y="207479"/>
                  <a:pt x="400795" y="461979"/>
                  <a:pt x="432150" y="7316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ectangle 15">
            <a:extLst>
              <a:ext uri="{FF2B5EF4-FFF2-40B4-BE49-F238E27FC236}">
                <a16:creationId xmlns="" xmlns:a16="http://schemas.microsoft.com/office/drawing/2014/main" id="{A374B1B2-3E72-4B7C-900C-F459B6667E5E}"/>
              </a:ext>
            </a:extLst>
          </p:cNvPr>
          <p:cNvSpPr/>
          <p:nvPr/>
        </p:nvSpPr>
        <p:spPr>
          <a:xfrm>
            <a:off x="312249" y="4995365"/>
            <a:ext cx="334750" cy="680286"/>
          </a:xfrm>
          <a:custGeom>
            <a:avLst/>
            <a:gdLst/>
            <a:ahLst/>
            <a:cxnLst/>
            <a:rect l="l" t="t" r="r" b="b"/>
            <a:pathLst>
              <a:path w="929571" h="897222">
                <a:moveTo>
                  <a:pt x="929571" y="731682"/>
                </a:moveTo>
                <a:lnTo>
                  <a:pt x="929571" y="897222"/>
                </a:lnTo>
                <a:lnTo>
                  <a:pt x="442770" y="897222"/>
                </a:lnTo>
                <a:lnTo>
                  <a:pt x="298754" y="897222"/>
                </a:lnTo>
                <a:lnTo>
                  <a:pt x="274103" y="897222"/>
                </a:lnTo>
                <a:cubicBezTo>
                  <a:pt x="274103" y="613647"/>
                  <a:pt x="176652" y="340818"/>
                  <a:pt x="0" y="123903"/>
                </a:cubicBezTo>
                <a:lnTo>
                  <a:pt x="116909" y="0"/>
                </a:lnTo>
                <a:cubicBezTo>
                  <a:pt x="291351" y="207479"/>
                  <a:pt x="400795" y="461979"/>
                  <a:pt x="432150" y="7316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Rectangle 15">
            <a:extLst>
              <a:ext uri="{FF2B5EF4-FFF2-40B4-BE49-F238E27FC236}">
                <a16:creationId xmlns="" xmlns:a16="http://schemas.microsoft.com/office/drawing/2014/main" id="{A374B1B2-3E72-4B7C-900C-F459B6667E5E}"/>
              </a:ext>
            </a:extLst>
          </p:cNvPr>
          <p:cNvSpPr/>
          <p:nvPr/>
        </p:nvSpPr>
        <p:spPr>
          <a:xfrm>
            <a:off x="339442" y="5788957"/>
            <a:ext cx="334750" cy="680286"/>
          </a:xfrm>
          <a:custGeom>
            <a:avLst/>
            <a:gdLst/>
            <a:ahLst/>
            <a:cxnLst/>
            <a:rect l="l" t="t" r="r" b="b"/>
            <a:pathLst>
              <a:path w="929571" h="897222">
                <a:moveTo>
                  <a:pt x="929571" y="731682"/>
                </a:moveTo>
                <a:lnTo>
                  <a:pt x="929571" y="897222"/>
                </a:lnTo>
                <a:lnTo>
                  <a:pt x="442770" y="897222"/>
                </a:lnTo>
                <a:lnTo>
                  <a:pt x="298754" y="897222"/>
                </a:lnTo>
                <a:lnTo>
                  <a:pt x="274103" y="897222"/>
                </a:lnTo>
                <a:cubicBezTo>
                  <a:pt x="274103" y="613647"/>
                  <a:pt x="176652" y="340818"/>
                  <a:pt x="0" y="123903"/>
                </a:cubicBezTo>
                <a:lnTo>
                  <a:pt x="116909" y="0"/>
                </a:lnTo>
                <a:cubicBezTo>
                  <a:pt x="291351" y="207479"/>
                  <a:pt x="400795" y="461979"/>
                  <a:pt x="432150" y="7316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7379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Top Corners Rounded 26">
            <a:extLst>
              <a:ext uri="{FF2B5EF4-FFF2-40B4-BE49-F238E27FC236}">
                <a16:creationId xmlns="" xmlns:a16="http://schemas.microsoft.com/office/drawing/2014/main" id="{C27BCE23-ACA1-4597-8B70-465EF6D774F0}"/>
              </a:ext>
            </a:extLst>
          </p:cNvPr>
          <p:cNvSpPr/>
          <p:nvPr/>
        </p:nvSpPr>
        <p:spPr>
          <a:xfrm rot="5400000" flipH="1">
            <a:off x="7209198" y="-215972"/>
            <a:ext cx="3213200" cy="5911821"/>
          </a:xfrm>
          <a:prstGeom prst="round2SameRect">
            <a:avLst>
              <a:gd name="adj1" fmla="val 784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Study Procedure</a:t>
            </a: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="" xmlns:a16="http://schemas.microsoft.com/office/drawing/2014/main" id="{32CFF6D3-66C4-4A94-8EA5-899EBBCD9B1C}"/>
              </a:ext>
            </a:extLst>
          </p:cNvPr>
          <p:cNvSpPr/>
          <p:nvPr/>
        </p:nvSpPr>
        <p:spPr>
          <a:xfrm rot="16200000">
            <a:off x="1381299" y="-132049"/>
            <a:ext cx="3213200" cy="5743975"/>
          </a:xfrm>
          <a:prstGeom prst="round2SameRect">
            <a:avLst>
              <a:gd name="adj1" fmla="val 784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F08E5EF-115B-4581-90B0-1E4456085CB8}"/>
              </a:ext>
            </a:extLst>
          </p:cNvPr>
          <p:cNvSpPr txBox="1"/>
          <p:nvPr/>
        </p:nvSpPr>
        <p:spPr>
          <a:xfrm>
            <a:off x="154547" y="1293439"/>
            <a:ext cx="5653825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altLang="ko-KR" sz="2000" b="1" dirty="0">
                <a:solidFill>
                  <a:schemeClr val="bg1"/>
                </a:solidFill>
              </a:rPr>
              <a:t>Liquid nitrogen was 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used. </a:t>
            </a:r>
            <a:r>
              <a:rPr lang="en-US" altLang="ko-KR" sz="2000" b="1" dirty="0">
                <a:solidFill>
                  <a:schemeClr val="bg1"/>
                </a:solidFill>
              </a:rPr>
              <a:t>The target nerve was blocked first then surgically exposed. The </a:t>
            </a:r>
            <a:r>
              <a:rPr lang="en-US" altLang="ko-KR" sz="2000" b="1" dirty="0" err="1">
                <a:solidFill>
                  <a:schemeClr val="bg1"/>
                </a:solidFill>
              </a:rPr>
              <a:t>cryoprobe</a:t>
            </a:r>
            <a:r>
              <a:rPr lang="en-US" altLang="ko-KR" sz="2000" b="1" dirty="0">
                <a:solidFill>
                  <a:schemeClr val="bg1"/>
                </a:solidFill>
              </a:rPr>
              <a:t> meets the nerve for two minutes with the application of three 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cycles. The </a:t>
            </a:r>
            <a:r>
              <a:rPr lang="en-US" altLang="ko-KR" sz="2000" b="1" dirty="0">
                <a:solidFill>
                  <a:schemeClr val="bg1"/>
                </a:solidFill>
              </a:rPr>
              <a:t>surgically exposed nerve was frozen to -120 Cº by using a thermostatically controlled temperature system. Care was taken so that the probe does not come into contact of adjacent soft tissue during the procedure.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ABA89AA-C624-4F1B-9CD0-778E89D57C0B}"/>
              </a:ext>
            </a:extLst>
          </p:cNvPr>
          <p:cNvSpPr txBox="1"/>
          <p:nvPr/>
        </p:nvSpPr>
        <p:spPr>
          <a:xfrm>
            <a:off x="5859887" y="1138891"/>
            <a:ext cx="5911822" cy="31393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altLang="ko-KR" b="1" dirty="0">
                <a:solidFill>
                  <a:schemeClr val="bg1"/>
                </a:solidFill>
              </a:rPr>
              <a:t>Lignocaine blocks were given to the patients for three consecutive days to confirm the branch of trigeminal nerve involved. The target area was disinfected and 1 ml lignocaine hydrochloride was injected, after a gap of 5 minutes, 1cc of 70% ethyl alcohol was injected slowly. </a:t>
            </a:r>
            <a:r>
              <a:rPr lang="en-US" altLang="ko-KR" b="1" dirty="0" smtClean="0">
                <a:solidFill>
                  <a:schemeClr val="bg1"/>
                </a:solidFill>
              </a:rPr>
              <a:t>After </a:t>
            </a:r>
            <a:r>
              <a:rPr lang="en-US" altLang="ko-KR" b="1" dirty="0">
                <a:solidFill>
                  <a:schemeClr val="bg1"/>
                </a:solidFill>
              </a:rPr>
              <a:t>observation of 30 minutes, the patient was discharged and informed that the significant effect of injection will be after 1-2 weeks. The medications, which inhibit alcohol dehydrogenase (metronidazole, oral hypoglycemic agents, beta-lactam antibiotics, etc.) were stopped. </a:t>
            </a:r>
          </a:p>
        </p:txBody>
      </p:sp>
      <p:pic>
        <p:nvPicPr>
          <p:cNvPr id="1028" name="Picture 4" descr="C:\Users\MCC\Desktop\مؤتمر حماة\cryo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38659"/>
            <a:ext cx="3007454" cy="222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CC\Desktop\مؤتمر حماة\cry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8203" y="4538659"/>
            <a:ext cx="2524259" cy="222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3532" y="4469601"/>
            <a:ext cx="3091139" cy="235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603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="" xmlns:a16="http://schemas.microsoft.com/office/drawing/2014/main" id="{656F0653-AEDA-4B83-B698-1694671E8953}"/>
              </a:ext>
            </a:extLst>
          </p:cNvPr>
          <p:cNvSpPr txBox="1">
            <a:spLocks/>
          </p:cNvSpPr>
          <p:nvPr/>
        </p:nvSpPr>
        <p:spPr>
          <a:xfrm rot="16200000">
            <a:off x="-2083117" y="2906913"/>
            <a:ext cx="6164031" cy="104417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Data Collection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2202288" y="277719"/>
            <a:ext cx="97493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Face-to-face </a:t>
            </a:r>
            <a:r>
              <a:rPr lang="en-US" sz="3600" dirty="0"/>
              <a:t>questionnaire or a telephone interview was used to follow-up patients regarding current pain, outcome, and overall satisfaction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Duration </a:t>
            </a:r>
            <a:r>
              <a:rPr lang="en-US" sz="3600" dirty="0"/>
              <a:t>of pain relief, patient’s satisfaction level, and the patient’s perception level of </a:t>
            </a:r>
            <a:r>
              <a:rPr lang="en-US" sz="3600" dirty="0" err="1"/>
              <a:t>paresthesia</a:t>
            </a:r>
            <a:r>
              <a:rPr lang="en-US" sz="3600" dirty="0"/>
              <a:t> were observed for each patient. </a:t>
            </a:r>
          </a:p>
        </p:txBody>
      </p:sp>
      <p:pic>
        <p:nvPicPr>
          <p:cNvPr id="4098" name="Picture 2" descr="C:\Users\MCC\Desktop\مؤتمر حماة\pain percep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5126" y="4219323"/>
            <a:ext cx="9826468" cy="241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648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ALLPPT-4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F5E42"/>
      </a:accent1>
      <a:accent2>
        <a:srgbClr val="AFAFAF"/>
      </a:accent2>
      <a:accent3>
        <a:srgbClr val="969696"/>
      </a:accent3>
      <a:accent4>
        <a:srgbClr val="7D7D7D"/>
      </a:accent4>
      <a:accent5>
        <a:srgbClr val="646464"/>
      </a:accent5>
      <a:accent6>
        <a:srgbClr val="4B4B4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تقنية">
  <a:themeElements>
    <a:clrScheme name="تقنية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تقنية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تقنية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3877</TotalTime>
  <Words>1043</Words>
  <Application>Microsoft Office PowerPoint</Application>
  <PresentationFormat>مخصص</PresentationFormat>
  <Paragraphs>138</Paragraphs>
  <Slides>15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3</vt:i4>
      </vt:variant>
      <vt:variant>
        <vt:lpstr>عناوين الشرائح</vt:lpstr>
      </vt:variant>
      <vt:variant>
        <vt:i4>15</vt:i4>
      </vt:variant>
    </vt:vector>
  </HeadingPairs>
  <TitlesOfParts>
    <vt:vector size="18" baseType="lpstr">
      <vt:lpstr>Contents Slide Master</vt:lpstr>
      <vt:lpstr>Section Break Slide Master</vt:lpstr>
      <vt:lpstr>تقنية</vt:lpstr>
      <vt:lpstr>الشريحة 1</vt:lpstr>
      <vt:lpstr>DEFINITION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معتز خير الله</cp:lastModifiedBy>
  <cp:revision>145</cp:revision>
  <dcterms:created xsi:type="dcterms:W3CDTF">2020-01-20T05:08:25Z</dcterms:created>
  <dcterms:modified xsi:type="dcterms:W3CDTF">2021-05-06T18:21:59Z</dcterms:modified>
</cp:coreProperties>
</file>