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19"/>
  </p:notesMasterIdLst>
  <p:sldIdLst>
    <p:sldId id="274" r:id="rId2"/>
    <p:sldId id="275" r:id="rId3"/>
    <p:sldId id="258" r:id="rId4"/>
    <p:sldId id="279" r:id="rId5"/>
    <p:sldId id="276" r:id="rId6"/>
    <p:sldId id="259" r:id="rId7"/>
    <p:sldId id="262" r:id="rId8"/>
    <p:sldId id="265" r:id="rId9"/>
    <p:sldId id="267" r:id="rId10"/>
    <p:sldId id="268" r:id="rId11"/>
    <p:sldId id="269" r:id="rId12"/>
    <p:sldId id="270" r:id="rId13"/>
    <p:sldId id="271" r:id="rId14"/>
    <p:sldId id="272" r:id="rId15"/>
    <p:sldId id="273" r:id="rId16"/>
    <p:sldId id="278" r:id="rId17"/>
    <p:sldId id="277" r:id="rId18"/>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558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57" autoAdjust="0"/>
    <p:restoredTop sz="94660"/>
  </p:normalViewPr>
  <p:slideViewPr>
    <p:cSldViewPr>
      <p:cViewPr varScale="1">
        <p:scale>
          <a:sx n="74" d="100"/>
          <a:sy n="74" d="100"/>
        </p:scale>
        <p:origin x="-12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FDDD7E5-01CF-440D-91C5-2AD28143DE89}" type="datetimeFigureOut">
              <a:rPr lang="ar-SY" smtClean="0"/>
              <a:t>25/09/1442</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2B2D34-30CE-4A40-B658-6D04D4299CFA}" type="slidenum">
              <a:rPr lang="ar-SY" smtClean="0"/>
              <a:t>‹#›</a:t>
            </a:fld>
            <a:endParaRPr lang="ar-SY"/>
          </a:p>
        </p:txBody>
      </p:sp>
    </p:spTree>
    <p:extLst>
      <p:ext uri="{BB962C8B-B14F-4D97-AF65-F5344CB8AC3E}">
        <p14:creationId xmlns:p14="http://schemas.microsoft.com/office/powerpoint/2010/main" val="10173842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9F2B2D34-30CE-4A40-B658-6D04D4299CFA}" type="slidenum">
              <a:rPr lang="ar-SY" smtClean="0"/>
              <a:t>9</a:t>
            </a:fld>
            <a:endParaRPr lang="ar-SY"/>
          </a:p>
        </p:txBody>
      </p:sp>
    </p:spTree>
    <p:extLst>
      <p:ext uri="{BB962C8B-B14F-4D97-AF65-F5344CB8AC3E}">
        <p14:creationId xmlns:p14="http://schemas.microsoft.com/office/powerpoint/2010/main" val="330006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9F2B2D34-30CE-4A40-B658-6D04D4299CFA}" type="slidenum">
              <a:rPr lang="ar-SY" smtClean="0"/>
              <a:t>10</a:t>
            </a:fld>
            <a:endParaRPr lang="ar-SY"/>
          </a:p>
        </p:txBody>
      </p:sp>
    </p:spTree>
    <p:extLst>
      <p:ext uri="{BB962C8B-B14F-4D97-AF65-F5344CB8AC3E}">
        <p14:creationId xmlns:p14="http://schemas.microsoft.com/office/powerpoint/2010/main" val="91394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7469051-CB4E-4F82-8DFA-514E89D21C36}" type="datetimeFigureOut">
              <a:rPr lang="ar-SY" smtClean="0"/>
              <a:t>25/09/1442</a:t>
            </a:fld>
            <a:endParaRPr lang="ar-SY"/>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Y"/>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4F553D0B-F41D-4A23-8D25-835AC1D438C5}" type="slidenum">
              <a:rPr lang="ar-SY" smtClean="0"/>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7469051-CB4E-4F82-8DFA-514E89D21C36}" type="datetimeFigureOut">
              <a:rPr lang="ar-SY" smtClean="0"/>
              <a:t>25/09/1442</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4F553D0B-F41D-4A23-8D25-835AC1D438C5}" type="slidenum">
              <a:rPr lang="ar-SY" smtClean="0"/>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97469051-CB4E-4F82-8DFA-514E89D21C36}" type="datetimeFigureOut">
              <a:rPr lang="ar-SY" smtClean="0"/>
              <a:t>25/09/1442</a:t>
            </a:fld>
            <a:endParaRPr lang="ar-SY"/>
          </a:p>
        </p:txBody>
      </p:sp>
      <p:sp>
        <p:nvSpPr>
          <p:cNvPr id="5" name="عنصر نائب للتذييل 4"/>
          <p:cNvSpPr>
            <a:spLocks noGrp="1"/>
          </p:cNvSpPr>
          <p:nvPr>
            <p:ph type="ftr" sz="quarter" idx="11"/>
          </p:nvPr>
        </p:nvSpPr>
        <p:spPr>
          <a:xfrm>
            <a:off x="457201" y="6248207"/>
            <a:ext cx="5573483" cy="365125"/>
          </a:xfrm>
        </p:spPr>
        <p:txBody>
          <a:bodyPr/>
          <a:lstStyle/>
          <a:p>
            <a:endParaRPr lang="ar-SY"/>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4F553D0B-F41D-4A23-8D25-835AC1D438C5}" type="slidenum">
              <a:rPr lang="ar-SY" smtClean="0"/>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97469051-CB4E-4F82-8DFA-514E89D21C36}" type="datetimeFigureOut">
              <a:rPr lang="ar-SY" smtClean="0"/>
              <a:t>25/09/1442</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4F553D0B-F41D-4A23-8D25-835AC1D438C5}" type="slidenum">
              <a:rPr lang="ar-SY" smtClean="0"/>
              <a:t>‹#›</a:t>
            </a:fld>
            <a:endParaRPr lang="ar-SY"/>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97469051-CB4E-4F82-8DFA-514E89D21C36}" type="datetimeFigureOut">
              <a:rPr lang="ar-SY" smtClean="0"/>
              <a:t>25/09/1442</a:t>
            </a:fld>
            <a:endParaRPr lang="ar-SY"/>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F553D0B-F41D-4A23-8D25-835AC1D438C5}" type="slidenum">
              <a:rPr lang="ar-SY" smtClean="0"/>
              <a:t>‹#›</a:t>
            </a:fld>
            <a:endParaRPr lang="ar-SY"/>
          </a:p>
        </p:txBody>
      </p:sp>
      <p:sp>
        <p:nvSpPr>
          <p:cNvPr id="14" name="عنصر نائب للتذييل 13"/>
          <p:cNvSpPr>
            <a:spLocks noGrp="1"/>
          </p:cNvSpPr>
          <p:nvPr>
            <p:ph type="ftr" sz="quarter" idx="12"/>
          </p:nvPr>
        </p:nvSpPr>
        <p:spPr/>
        <p:txBody>
          <a:bodyPr/>
          <a:lstStyle/>
          <a:p>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97469051-CB4E-4F82-8DFA-514E89D21C36}" type="datetimeFigureOut">
              <a:rPr lang="ar-SY" smtClean="0"/>
              <a:t>25/09/1442</a:t>
            </a:fld>
            <a:endParaRPr lang="ar-SY"/>
          </a:p>
        </p:txBody>
      </p:sp>
      <p:sp>
        <p:nvSpPr>
          <p:cNvPr id="10" name="عنصر نائب لرقم الشريحة 9"/>
          <p:cNvSpPr>
            <a:spLocks noGrp="1"/>
          </p:cNvSpPr>
          <p:nvPr>
            <p:ph type="sldNum" sz="quarter" idx="16"/>
          </p:nvPr>
        </p:nvSpPr>
        <p:spPr/>
        <p:txBody>
          <a:bodyPr rtlCol="0"/>
          <a:lstStyle/>
          <a:p>
            <a:fld id="{4F553D0B-F41D-4A23-8D25-835AC1D438C5}" type="slidenum">
              <a:rPr lang="ar-SY" smtClean="0"/>
              <a:t>‹#›</a:t>
            </a:fld>
            <a:endParaRPr lang="ar-SY"/>
          </a:p>
        </p:txBody>
      </p:sp>
      <p:sp>
        <p:nvSpPr>
          <p:cNvPr id="12" name="عنصر نائب للتذييل 11"/>
          <p:cNvSpPr>
            <a:spLocks noGrp="1"/>
          </p:cNvSpPr>
          <p:nvPr>
            <p:ph type="ftr" sz="quarter" idx="17"/>
          </p:nvPr>
        </p:nvSpPr>
        <p:spPr/>
        <p:txBody>
          <a:bodyPr rtlCol="0"/>
          <a:lstStyle/>
          <a:p>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97469051-CB4E-4F82-8DFA-514E89D21C36}" type="datetimeFigureOut">
              <a:rPr lang="ar-SY" smtClean="0"/>
              <a:t>25/09/1442</a:t>
            </a:fld>
            <a:endParaRPr lang="ar-SY"/>
          </a:p>
        </p:txBody>
      </p:sp>
      <p:sp>
        <p:nvSpPr>
          <p:cNvPr id="12" name="عنصر نائب لرقم الشريحة 11"/>
          <p:cNvSpPr>
            <a:spLocks noGrp="1"/>
          </p:cNvSpPr>
          <p:nvPr>
            <p:ph type="sldNum" sz="quarter" idx="16"/>
          </p:nvPr>
        </p:nvSpPr>
        <p:spPr/>
        <p:txBody>
          <a:bodyPr rtlCol="0"/>
          <a:lstStyle/>
          <a:p>
            <a:fld id="{4F553D0B-F41D-4A23-8D25-835AC1D438C5}" type="slidenum">
              <a:rPr lang="ar-SY" smtClean="0"/>
              <a:t>‹#›</a:t>
            </a:fld>
            <a:endParaRPr lang="ar-SY"/>
          </a:p>
        </p:txBody>
      </p:sp>
      <p:sp>
        <p:nvSpPr>
          <p:cNvPr id="14" name="عنصر نائب للتذييل 13"/>
          <p:cNvSpPr>
            <a:spLocks noGrp="1"/>
          </p:cNvSpPr>
          <p:nvPr>
            <p:ph type="ftr" sz="quarter" idx="17"/>
          </p:nvPr>
        </p:nvSpPr>
        <p:spPr/>
        <p:txBody>
          <a:bodyPr rtlCol="0"/>
          <a:lstStyle/>
          <a:p>
            <a:endParaRPr lang="ar-SY"/>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97469051-CB4E-4F82-8DFA-514E89D21C36}" type="datetimeFigureOut">
              <a:rPr lang="ar-SY" smtClean="0"/>
              <a:t>25/09/1442</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4F553D0B-F41D-4A23-8D25-835AC1D438C5}" type="slidenum">
              <a:rPr lang="ar-SY" smtClean="0"/>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7469051-CB4E-4F82-8DFA-514E89D21C36}" type="datetimeFigureOut">
              <a:rPr lang="ar-SY" smtClean="0"/>
              <a:t>25/09/1442</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4F553D0B-F41D-4A23-8D25-835AC1D438C5}" type="slidenum">
              <a:rPr lang="ar-SY" smtClean="0"/>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97469051-CB4E-4F82-8DFA-514E89D21C36}" type="datetimeFigureOut">
              <a:rPr lang="ar-SY" smtClean="0"/>
              <a:t>25/09/1442</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4F553D0B-F41D-4A23-8D25-835AC1D438C5}" type="slidenum">
              <a:rPr lang="ar-SY" smtClean="0"/>
              <a:t>‹#›</a:t>
            </a:fld>
            <a:endParaRPr lang="ar-SY"/>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97469051-CB4E-4F82-8DFA-514E89D21C36}" type="datetimeFigureOut">
              <a:rPr lang="ar-SY" smtClean="0"/>
              <a:t>25/09/1442</a:t>
            </a:fld>
            <a:endParaRPr lang="ar-SY"/>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4F553D0B-F41D-4A23-8D25-835AC1D438C5}" type="slidenum">
              <a:rPr lang="ar-SY" smtClean="0"/>
              <a:t>‹#›</a:t>
            </a:fld>
            <a:endParaRPr lang="ar-SY"/>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SY"/>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7469051-CB4E-4F82-8DFA-514E89D21C36}" type="datetimeFigureOut">
              <a:rPr lang="ar-SY" smtClean="0"/>
              <a:t>25/09/1442</a:t>
            </a:fld>
            <a:endParaRPr lang="ar-SY"/>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Y"/>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553D0B-F41D-4A23-8D25-835AC1D438C5}" type="slidenum">
              <a:rPr lang="ar-SY" smtClean="0"/>
              <a:t>‹#›</a:t>
            </a:fld>
            <a:endParaRPr lang="ar-SY"/>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sz="quarter" idx="1"/>
          </p:nvPr>
        </p:nvSpPr>
        <p:spPr/>
        <p:txBody>
          <a:bodyPr/>
          <a:lstStyle/>
          <a:p>
            <a:endParaRPr lang="ar-SY" dirty="0"/>
          </a:p>
        </p:txBody>
      </p:sp>
      <p:pic>
        <p:nvPicPr>
          <p:cNvPr id="1026" name="Picture 2" descr="C:\Users\hp\Desktop\Screenshot_٢٠٢١٠٥٠٣-٢٣٢٠١٨_Dr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2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32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16632"/>
            <a:ext cx="8153400" cy="990600"/>
          </a:xfrm>
        </p:spPr>
        <p:txBody>
          <a:bodyPr>
            <a:noAutofit/>
          </a:bodyPr>
          <a:lstStyle/>
          <a:p>
            <a:pPr algn="ctr"/>
            <a:r>
              <a:rPr lang="ar-SA" sz="3800" dirty="0">
                <a:solidFill>
                  <a:srgbClr val="CC0000"/>
                </a:solidFill>
                <a:cs typeface="PT Bold Heading" pitchFamily="2" charset="-78"/>
              </a:rPr>
              <a:t>تعلم كيفية تشغيل العضلات الأساسية للتحكم و</a:t>
            </a:r>
            <a:r>
              <a:rPr lang="ar-SY" sz="3800" dirty="0">
                <a:solidFill>
                  <a:srgbClr val="CC0000"/>
                </a:solidFill>
                <a:cs typeface="PT Bold Heading" pitchFamily="2" charset="-78"/>
              </a:rPr>
              <a:t> </a:t>
            </a:r>
            <a:r>
              <a:rPr lang="ar-SA" sz="3800" dirty="0">
                <a:solidFill>
                  <a:srgbClr val="CC0000"/>
                </a:solidFill>
                <a:cs typeface="PT Bold Heading" pitchFamily="2" charset="-78"/>
              </a:rPr>
              <a:t>السيطرة على ضبط التبول</a:t>
            </a:r>
            <a:endParaRPr lang="ar-SY" sz="3800" dirty="0">
              <a:solidFill>
                <a:srgbClr val="CC0000"/>
              </a:solidFill>
              <a:cs typeface="PT Bold Heading" pitchFamily="2" charset="-78"/>
            </a:endParaRPr>
          </a:p>
        </p:txBody>
      </p:sp>
      <p:sp>
        <p:nvSpPr>
          <p:cNvPr id="3" name="عنصر نائب للمحتوى 2"/>
          <p:cNvSpPr>
            <a:spLocks noGrp="1"/>
          </p:cNvSpPr>
          <p:nvPr>
            <p:ph sz="quarter" idx="1"/>
          </p:nvPr>
        </p:nvSpPr>
        <p:spPr/>
        <p:txBody>
          <a:bodyPr/>
          <a:lstStyle/>
          <a:p>
            <a:pPr marL="0" indent="0" algn="ctr">
              <a:buNone/>
            </a:pPr>
            <a:r>
              <a:rPr lang="ar-SY" sz="3800" dirty="0" smtClean="0">
                <a:solidFill>
                  <a:srgbClr val="558BB7"/>
                </a:solidFill>
                <a:cs typeface="PT Bold Heading" pitchFamily="2" charset="-78"/>
              </a:rPr>
              <a:t>عضلات المثانة </a:t>
            </a:r>
          </a:p>
          <a:p>
            <a:pPr marL="0" indent="0">
              <a:buNone/>
            </a:pPr>
            <a:r>
              <a:rPr lang="en-US" dirty="0" smtClean="0">
                <a:solidFill>
                  <a:srgbClr val="558BB7"/>
                </a:solidFill>
                <a:cs typeface="PT Bold Heading" pitchFamily="2" charset="-78"/>
              </a:rPr>
              <a:t>-1  </a:t>
            </a:r>
            <a:r>
              <a:rPr lang="ar-SY" dirty="0" smtClean="0">
                <a:solidFill>
                  <a:srgbClr val="558BB7"/>
                </a:solidFill>
                <a:cs typeface="PT Bold Heading" pitchFamily="2" charset="-78"/>
              </a:rPr>
              <a:t> اسحب عضلات المثانة  إلى سرة البطن</a:t>
            </a:r>
          </a:p>
          <a:p>
            <a:pPr marL="0" indent="0">
              <a:buNone/>
            </a:pPr>
            <a:r>
              <a:rPr lang="en-US" dirty="0" smtClean="0">
                <a:solidFill>
                  <a:srgbClr val="558BB7"/>
                </a:solidFill>
                <a:cs typeface="PT Bold Heading" pitchFamily="2" charset="-78"/>
              </a:rPr>
              <a:t>-2  </a:t>
            </a:r>
            <a:r>
              <a:rPr lang="ar-SY" dirty="0" smtClean="0">
                <a:solidFill>
                  <a:srgbClr val="558BB7"/>
                </a:solidFill>
                <a:cs typeface="PT Bold Heading" pitchFamily="2" charset="-78"/>
              </a:rPr>
              <a:t> أو تخيل أنك تحاول بلطف حبس البول </a:t>
            </a:r>
          </a:p>
          <a:p>
            <a:pPr marL="0" indent="0">
              <a:buNone/>
            </a:pPr>
            <a:r>
              <a:rPr lang="ar-SY" dirty="0">
                <a:solidFill>
                  <a:srgbClr val="558BB7"/>
                </a:solidFill>
                <a:cs typeface="PT Bold Heading" pitchFamily="2" charset="-78"/>
              </a:rPr>
              <a:t> </a:t>
            </a:r>
            <a:r>
              <a:rPr lang="en-US" dirty="0" smtClean="0">
                <a:solidFill>
                  <a:srgbClr val="558BB7"/>
                </a:solidFill>
                <a:cs typeface="PT Bold Heading" pitchFamily="2" charset="-78"/>
              </a:rPr>
              <a:t> -3 </a:t>
            </a:r>
            <a:r>
              <a:rPr lang="ar-SY" dirty="0" smtClean="0">
                <a:solidFill>
                  <a:srgbClr val="558BB7"/>
                </a:solidFill>
                <a:cs typeface="PT Bold Heading" pitchFamily="2" charset="-78"/>
              </a:rPr>
              <a:t>تقلص لمدة </a:t>
            </a:r>
            <a:r>
              <a:rPr lang="en-US" dirty="0" smtClean="0">
                <a:solidFill>
                  <a:srgbClr val="558BB7"/>
                </a:solidFill>
                <a:cs typeface="PT Bold Heading" pitchFamily="2" charset="-78"/>
              </a:rPr>
              <a:t>6</a:t>
            </a:r>
            <a:r>
              <a:rPr lang="ar-SY" dirty="0" smtClean="0">
                <a:solidFill>
                  <a:srgbClr val="558BB7"/>
                </a:solidFill>
                <a:cs typeface="PT Bold Heading" pitchFamily="2" charset="-78"/>
              </a:rPr>
              <a:t> ثواني ثم الإرخاء </a:t>
            </a:r>
            <a:r>
              <a:rPr lang="ar-SY" dirty="0" err="1" smtClean="0">
                <a:solidFill>
                  <a:srgbClr val="558BB7"/>
                </a:solidFill>
                <a:cs typeface="PT Bold Heading" pitchFamily="2" charset="-78"/>
              </a:rPr>
              <a:t>ببطئ</a:t>
            </a:r>
            <a:r>
              <a:rPr lang="ar-SY" dirty="0" smtClean="0">
                <a:solidFill>
                  <a:srgbClr val="558BB7"/>
                </a:solidFill>
                <a:cs typeface="PT Bold Heading" pitchFamily="2" charset="-78"/>
              </a:rPr>
              <a:t> </a:t>
            </a:r>
            <a:endParaRPr lang="ar-SY" dirty="0">
              <a:solidFill>
                <a:srgbClr val="558BB7"/>
              </a:solidFill>
              <a:cs typeface="PT Bold Heading" pitchFamily="2" charset="-78"/>
            </a:endParaRPr>
          </a:p>
        </p:txBody>
      </p:sp>
      <p:pic>
        <p:nvPicPr>
          <p:cNvPr id="4" name="Picture 2" descr="C:\Users\hp\Desktop\24289-تبول-لاارادى.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074958"/>
            <a:ext cx="4770916" cy="2775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16632"/>
            <a:ext cx="8153400" cy="990600"/>
          </a:xfrm>
        </p:spPr>
        <p:txBody>
          <a:bodyPr>
            <a:noAutofit/>
          </a:bodyPr>
          <a:lstStyle/>
          <a:p>
            <a:pPr algn="ctr"/>
            <a:r>
              <a:rPr lang="ar-SA" sz="3800" dirty="0">
                <a:solidFill>
                  <a:srgbClr val="CC0000"/>
                </a:solidFill>
                <a:cs typeface="PT Bold Heading" pitchFamily="2" charset="-78"/>
              </a:rPr>
              <a:t>تعلم كيفية تشغيل العضلات الأساسية للتحكم و</a:t>
            </a:r>
            <a:r>
              <a:rPr lang="ar-SY" sz="3800" dirty="0">
                <a:solidFill>
                  <a:srgbClr val="CC0000"/>
                </a:solidFill>
                <a:cs typeface="PT Bold Heading" pitchFamily="2" charset="-78"/>
              </a:rPr>
              <a:t> </a:t>
            </a:r>
            <a:r>
              <a:rPr lang="ar-SA" sz="3800" dirty="0">
                <a:solidFill>
                  <a:srgbClr val="CC0000"/>
                </a:solidFill>
                <a:cs typeface="PT Bold Heading" pitchFamily="2" charset="-78"/>
              </a:rPr>
              <a:t>السيطرة على ضبط التبول</a:t>
            </a:r>
            <a:endParaRPr lang="ar-SY" sz="3800" dirty="0"/>
          </a:p>
        </p:txBody>
      </p:sp>
      <p:sp>
        <p:nvSpPr>
          <p:cNvPr id="3" name="عنصر نائب للمحتوى 2"/>
          <p:cNvSpPr>
            <a:spLocks noGrp="1"/>
          </p:cNvSpPr>
          <p:nvPr>
            <p:ph sz="quarter" idx="1"/>
          </p:nvPr>
        </p:nvSpPr>
        <p:spPr/>
        <p:txBody>
          <a:bodyPr/>
          <a:lstStyle/>
          <a:p>
            <a:r>
              <a:rPr lang="ar-SY" dirty="0" smtClean="0">
                <a:solidFill>
                  <a:srgbClr val="558BB7"/>
                </a:solidFill>
                <a:cs typeface="PT Bold Heading" pitchFamily="2" charset="-78"/>
              </a:rPr>
              <a:t>عضلات قاع الحوض : هي مجموعة من العضلات التي ترتكز على الأمام والخلف والجانبين من الجزء السفلي للحوض وعظم العجز </a:t>
            </a:r>
          </a:p>
          <a:p>
            <a:r>
              <a:rPr lang="ar-SY" dirty="0" smtClean="0">
                <a:solidFill>
                  <a:srgbClr val="558BB7"/>
                </a:solidFill>
                <a:cs typeface="PT Bold Heading" pitchFamily="2" charset="-78"/>
              </a:rPr>
              <a:t>   و هي تدعم المثانة والرحم والبروستاتا والمستقيم</a:t>
            </a:r>
          </a:p>
          <a:p>
            <a:pPr marL="0" indent="0">
              <a:buNone/>
            </a:pPr>
            <a:r>
              <a:rPr lang="ar-SY" dirty="0" smtClean="0">
                <a:solidFill>
                  <a:srgbClr val="558BB7"/>
                </a:solidFill>
                <a:cs typeface="PT Bold Heading" pitchFamily="2" charset="-78"/>
              </a:rPr>
              <a:t>        وتلتف حول مجرى البول والمستقيم والمهبل</a:t>
            </a:r>
            <a:endParaRPr lang="ar-SY" dirty="0">
              <a:solidFill>
                <a:srgbClr val="558BB7"/>
              </a:solidFill>
              <a:cs typeface="PT Bold Heading" pitchFamily="2" charset="-78"/>
            </a:endParaRPr>
          </a:p>
        </p:txBody>
      </p:sp>
      <p:pic>
        <p:nvPicPr>
          <p:cNvPr id="5" name="عنصر نائب للمحتوى 4"/>
          <p:cNvPicPr>
            <a:picLocks noChangeAspect="1"/>
          </p:cNvPicPr>
          <p:nvPr/>
        </p:nvPicPr>
        <p:blipFill>
          <a:blip r:embed="rId2"/>
          <a:stretch>
            <a:fillRect/>
          </a:stretch>
        </p:blipFill>
        <p:spPr>
          <a:xfrm>
            <a:off x="755576" y="4012066"/>
            <a:ext cx="3744416" cy="2935308"/>
          </a:xfrm>
          <a:prstGeom prst="rect">
            <a:avLst/>
          </a:prstGeom>
          <a:ln>
            <a:noFill/>
          </a:ln>
          <a:effectLst>
            <a:softEdge rad="112500"/>
          </a:effectLst>
        </p:spPr>
      </p:pic>
      <p:pic>
        <p:nvPicPr>
          <p:cNvPr id="1028" name="Picture 4" descr="C:\Users\hp\Desktop\2021-05-03_03-40-22_97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11" b="13953"/>
          <a:stretch/>
        </p:blipFill>
        <p:spPr bwMode="auto">
          <a:xfrm>
            <a:off x="4932040" y="4012066"/>
            <a:ext cx="3293140" cy="27933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09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88640"/>
            <a:ext cx="8153400" cy="990600"/>
          </a:xfrm>
        </p:spPr>
        <p:txBody>
          <a:bodyPr>
            <a:noAutofit/>
          </a:bodyPr>
          <a:lstStyle/>
          <a:p>
            <a:pPr algn="ctr"/>
            <a:r>
              <a:rPr lang="ar-SA" sz="3800" dirty="0">
                <a:solidFill>
                  <a:srgbClr val="CC0000"/>
                </a:solidFill>
                <a:cs typeface="PT Bold Heading" pitchFamily="2" charset="-78"/>
              </a:rPr>
              <a:t>تعلم كيفية تشغيل العضلات الأساسية للتحكم و</a:t>
            </a:r>
            <a:r>
              <a:rPr lang="ar-SY" sz="3800" dirty="0">
                <a:solidFill>
                  <a:srgbClr val="CC0000"/>
                </a:solidFill>
                <a:cs typeface="PT Bold Heading" pitchFamily="2" charset="-78"/>
              </a:rPr>
              <a:t> </a:t>
            </a:r>
            <a:r>
              <a:rPr lang="ar-SA" sz="3800" dirty="0">
                <a:solidFill>
                  <a:srgbClr val="CC0000"/>
                </a:solidFill>
                <a:cs typeface="PT Bold Heading" pitchFamily="2" charset="-78"/>
              </a:rPr>
              <a:t>السيطرة على ضبط التبول</a:t>
            </a:r>
            <a:endParaRPr lang="ar-SY" sz="3800" dirty="0"/>
          </a:p>
        </p:txBody>
      </p:sp>
      <p:sp>
        <p:nvSpPr>
          <p:cNvPr id="3" name="عنصر نائب للمحتوى 2"/>
          <p:cNvSpPr>
            <a:spLocks noGrp="1"/>
          </p:cNvSpPr>
          <p:nvPr>
            <p:ph sz="quarter" idx="1"/>
          </p:nvPr>
        </p:nvSpPr>
        <p:spPr/>
        <p:txBody>
          <a:bodyPr>
            <a:normAutofit/>
          </a:bodyPr>
          <a:lstStyle/>
          <a:p>
            <a:pPr marL="0" indent="0" algn="ctr">
              <a:buNone/>
            </a:pPr>
            <a:r>
              <a:rPr lang="ar-SY" sz="3800" dirty="0" smtClean="0">
                <a:solidFill>
                  <a:srgbClr val="558BB7"/>
                </a:solidFill>
                <a:cs typeface="PT Bold Heading" pitchFamily="2" charset="-78"/>
              </a:rPr>
              <a:t>عضلات البطن السفلية</a:t>
            </a:r>
          </a:p>
          <a:p>
            <a:pPr>
              <a:buFont typeface="Wingdings" pitchFamily="2" charset="2"/>
              <a:buChar char="q"/>
            </a:pPr>
            <a:r>
              <a:rPr lang="ar-SY" sz="2500" dirty="0" smtClean="0">
                <a:solidFill>
                  <a:srgbClr val="558BB7"/>
                </a:solidFill>
                <a:cs typeface="PT Bold Heading" pitchFamily="2" charset="-78"/>
              </a:rPr>
              <a:t>نطلب من المريض ان يسحب سرة البطن إلى الخلف </a:t>
            </a:r>
            <a:r>
              <a:rPr lang="ar-SY" sz="2500" dirty="0" err="1" smtClean="0">
                <a:solidFill>
                  <a:srgbClr val="558BB7"/>
                </a:solidFill>
                <a:cs typeface="PT Bold Heading" pitchFamily="2" charset="-78"/>
              </a:rPr>
              <a:t>بإتجاه</a:t>
            </a:r>
            <a:r>
              <a:rPr lang="ar-SY" sz="2500" dirty="0" smtClean="0">
                <a:solidFill>
                  <a:srgbClr val="558BB7"/>
                </a:solidFill>
                <a:cs typeface="PT Bold Heading" pitchFamily="2" charset="-78"/>
              </a:rPr>
              <a:t> العمود الفقري</a:t>
            </a:r>
          </a:p>
          <a:p>
            <a:pPr>
              <a:buFont typeface="Wingdings" pitchFamily="2" charset="2"/>
              <a:buChar char="q"/>
            </a:pPr>
            <a:r>
              <a:rPr lang="ar-SY" sz="2500" dirty="0" smtClean="0">
                <a:solidFill>
                  <a:srgbClr val="558BB7"/>
                </a:solidFill>
                <a:cs typeface="PT Bold Heading" pitchFamily="2" charset="-78"/>
              </a:rPr>
              <a:t>لتسهيل ذلك نطلب من المريض أن يتخيل فتح سحاب </a:t>
            </a:r>
            <a:r>
              <a:rPr lang="ar-SY" sz="2500" dirty="0" err="1" smtClean="0">
                <a:solidFill>
                  <a:srgbClr val="558BB7"/>
                </a:solidFill>
                <a:cs typeface="PT Bold Heading" pitchFamily="2" charset="-78"/>
              </a:rPr>
              <a:t>بنطال</a:t>
            </a:r>
            <a:r>
              <a:rPr lang="ar-SY" sz="2500" dirty="0" smtClean="0">
                <a:solidFill>
                  <a:srgbClr val="558BB7"/>
                </a:solidFill>
                <a:cs typeface="PT Bold Heading" pitchFamily="2" charset="-78"/>
              </a:rPr>
              <a:t> ضيق </a:t>
            </a:r>
            <a:r>
              <a:rPr lang="ar-SY" sz="2500" dirty="0" err="1" smtClean="0">
                <a:solidFill>
                  <a:srgbClr val="558BB7"/>
                </a:solidFill>
                <a:cs typeface="PT Bold Heading" pitchFamily="2" charset="-78"/>
              </a:rPr>
              <a:t>ببطئ</a:t>
            </a:r>
            <a:r>
              <a:rPr lang="ar-SY" sz="2500" dirty="0" smtClean="0">
                <a:solidFill>
                  <a:srgbClr val="558BB7"/>
                </a:solidFill>
                <a:cs typeface="PT Bold Heading" pitchFamily="2" charset="-78"/>
              </a:rPr>
              <a:t> والتقلص لمدة </a:t>
            </a:r>
            <a:r>
              <a:rPr lang="en-US" sz="2500" dirty="0" smtClean="0">
                <a:solidFill>
                  <a:srgbClr val="558BB7"/>
                </a:solidFill>
                <a:latin typeface="Adobe Gothic Std B" pitchFamily="34" charset="-128"/>
                <a:ea typeface="Adobe Gothic Std B" pitchFamily="34" charset="-128"/>
                <a:cs typeface="PT Bold Heading" pitchFamily="2" charset="-78"/>
              </a:rPr>
              <a:t>6</a:t>
            </a:r>
            <a:r>
              <a:rPr lang="en-US" sz="2500" dirty="0" smtClean="0">
                <a:solidFill>
                  <a:srgbClr val="558BB7"/>
                </a:solidFill>
                <a:cs typeface="PT Bold Heading" pitchFamily="2" charset="-78"/>
              </a:rPr>
              <a:t> </a:t>
            </a:r>
            <a:r>
              <a:rPr lang="en-US" sz="2500" dirty="0">
                <a:solidFill>
                  <a:srgbClr val="558BB7"/>
                </a:solidFill>
                <a:cs typeface="PT Bold Heading" pitchFamily="2" charset="-78"/>
              </a:rPr>
              <a:t> </a:t>
            </a:r>
            <a:r>
              <a:rPr lang="ar-SY" sz="2500" dirty="0" smtClean="0">
                <a:solidFill>
                  <a:srgbClr val="558BB7"/>
                </a:solidFill>
                <a:cs typeface="PT Bold Heading" pitchFamily="2" charset="-78"/>
              </a:rPr>
              <a:t> ثواني مع </a:t>
            </a:r>
            <a:r>
              <a:rPr lang="ar-SY" sz="2500" dirty="0" err="1" smtClean="0">
                <a:solidFill>
                  <a:srgbClr val="558BB7"/>
                </a:solidFill>
                <a:cs typeface="PT Bold Heading" pitchFamily="2" charset="-78"/>
              </a:rPr>
              <a:t>الإنتباه</a:t>
            </a:r>
            <a:r>
              <a:rPr lang="ar-SY" sz="2500" dirty="0" smtClean="0">
                <a:solidFill>
                  <a:srgbClr val="558BB7"/>
                </a:solidFill>
                <a:cs typeface="PT Bold Heading" pitchFamily="2" charset="-78"/>
              </a:rPr>
              <a:t> إلى التنفس أن يكون هادئا</a:t>
            </a:r>
          </a:p>
          <a:p>
            <a:pPr>
              <a:buFont typeface="Wingdings" pitchFamily="2" charset="2"/>
              <a:buChar char="q"/>
            </a:pPr>
            <a:r>
              <a:rPr lang="ar-SY" sz="2500" dirty="0" smtClean="0">
                <a:solidFill>
                  <a:srgbClr val="558BB7"/>
                </a:solidFill>
                <a:cs typeface="PT Bold Heading" pitchFamily="2" charset="-78"/>
              </a:rPr>
              <a:t>ثم </a:t>
            </a:r>
            <a:r>
              <a:rPr lang="ar-SY" sz="2500" dirty="0" err="1" smtClean="0">
                <a:solidFill>
                  <a:srgbClr val="558BB7"/>
                </a:solidFill>
                <a:cs typeface="PT Bold Heading" pitchFamily="2" charset="-78"/>
              </a:rPr>
              <a:t>الإسترخاء</a:t>
            </a:r>
            <a:r>
              <a:rPr lang="ar-SY" sz="2500" dirty="0" smtClean="0">
                <a:solidFill>
                  <a:srgbClr val="558BB7"/>
                </a:solidFill>
                <a:cs typeface="PT Bold Heading" pitchFamily="2" charset="-78"/>
              </a:rPr>
              <a:t> </a:t>
            </a:r>
            <a:r>
              <a:rPr lang="ar-SY" sz="2500" dirty="0" err="1" smtClean="0">
                <a:solidFill>
                  <a:srgbClr val="558BB7"/>
                </a:solidFill>
                <a:cs typeface="PT Bold Heading" pitchFamily="2" charset="-78"/>
              </a:rPr>
              <a:t>ببطئ</a:t>
            </a:r>
            <a:r>
              <a:rPr lang="ar-SY" sz="2500" dirty="0" smtClean="0">
                <a:solidFill>
                  <a:srgbClr val="558BB7"/>
                </a:solidFill>
                <a:cs typeface="PT Bold Heading" pitchFamily="2" charset="-78"/>
              </a:rPr>
              <a:t> كما لو قمت بفك ملابسك</a:t>
            </a:r>
          </a:p>
          <a:p>
            <a:pPr>
              <a:buFont typeface="Wingdings" pitchFamily="2" charset="2"/>
              <a:buChar char="q"/>
            </a:pPr>
            <a:r>
              <a:rPr lang="ar-SY" sz="2500" dirty="0" smtClean="0">
                <a:solidFill>
                  <a:srgbClr val="558BB7"/>
                </a:solidFill>
                <a:cs typeface="PT Bold Heading" pitchFamily="2" charset="-78"/>
              </a:rPr>
              <a:t>مع المحافظة على أن يكون أعلى الصدر مسترخيا</a:t>
            </a:r>
            <a:endParaRPr lang="ar-SY" sz="2500" dirty="0">
              <a:solidFill>
                <a:srgbClr val="558BB7"/>
              </a:solidFill>
              <a:cs typeface="PT Bold Heading" pitchFamily="2" charset="-78"/>
            </a:endParaRPr>
          </a:p>
        </p:txBody>
      </p:sp>
      <p:pic>
        <p:nvPicPr>
          <p:cNvPr id="4" name="عنصر نائب للمحتوى 9"/>
          <p:cNvPicPr>
            <a:picLocks noChangeAspect="1"/>
          </p:cNvPicPr>
          <p:nvPr/>
        </p:nvPicPr>
        <p:blipFill>
          <a:blip r:embed="rId2"/>
          <a:stretch>
            <a:fillRect/>
          </a:stretch>
        </p:blipFill>
        <p:spPr>
          <a:xfrm>
            <a:off x="107504" y="4509120"/>
            <a:ext cx="2837055" cy="2256935"/>
          </a:xfrm>
          <a:prstGeom prst="rect">
            <a:avLst/>
          </a:prstGeom>
          <a:ln>
            <a:noFill/>
          </a:ln>
          <a:effectLst>
            <a:softEdge rad="112500"/>
          </a:effectLst>
        </p:spPr>
      </p:pic>
    </p:spTree>
    <p:extLst>
      <p:ext uri="{BB962C8B-B14F-4D97-AF65-F5344CB8AC3E}">
        <p14:creationId xmlns:p14="http://schemas.microsoft.com/office/powerpoint/2010/main" val="38712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dirty="0" smtClean="0">
                <a:solidFill>
                  <a:srgbClr val="CC0000"/>
                </a:solidFill>
                <a:cs typeface="PT Bold Heading" pitchFamily="2" charset="-78"/>
              </a:rPr>
              <a:t>تمارين </a:t>
            </a:r>
            <a:r>
              <a:rPr lang="ar-SY" dirty="0" err="1" smtClean="0">
                <a:solidFill>
                  <a:srgbClr val="CC0000"/>
                </a:solidFill>
                <a:cs typeface="PT Bold Heading" pitchFamily="2" charset="-78"/>
              </a:rPr>
              <a:t>كيجل</a:t>
            </a:r>
            <a:r>
              <a:rPr lang="ar-SY" dirty="0" smtClean="0">
                <a:solidFill>
                  <a:srgbClr val="CC0000"/>
                </a:solidFill>
                <a:cs typeface="PT Bold Heading" pitchFamily="2" charset="-78"/>
              </a:rPr>
              <a:t> </a:t>
            </a:r>
            <a:r>
              <a:rPr lang="en-US" dirty="0" err="1" smtClean="0">
                <a:solidFill>
                  <a:srgbClr val="CC0000"/>
                </a:solidFill>
                <a:latin typeface="Adobe Gothic Std B" pitchFamily="34" charset="-128"/>
                <a:ea typeface="Adobe Gothic Std B" pitchFamily="34" charset="-128"/>
              </a:rPr>
              <a:t>Kegel</a:t>
            </a:r>
            <a:r>
              <a:rPr lang="en-US" dirty="0" smtClean="0">
                <a:solidFill>
                  <a:srgbClr val="CC0000"/>
                </a:solidFill>
                <a:latin typeface="Adobe Gothic Std B" pitchFamily="34" charset="-128"/>
                <a:ea typeface="Adobe Gothic Std B" pitchFamily="34" charset="-128"/>
              </a:rPr>
              <a:t> )</a:t>
            </a:r>
            <a:r>
              <a:rPr lang="ar-SY" dirty="0" smtClean="0">
                <a:solidFill>
                  <a:srgbClr val="CC0000"/>
                </a:solidFill>
                <a:latin typeface="Adobe Gothic Std B" pitchFamily="34" charset="-128"/>
                <a:ea typeface="Adobe Gothic Std B" pitchFamily="34" charset="-128"/>
              </a:rPr>
              <a:t> </a:t>
            </a:r>
            <a:r>
              <a:rPr lang="en-US" dirty="0">
                <a:solidFill>
                  <a:srgbClr val="CC0000"/>
                </a:solidFill>
                <a:latin typeface="Adobe Gothic Std B" pitchFamily="34" charset="-128"/>
                <a:ea typeface="Adobe Gothic Std B" pitchFamily="34" charset="-128"/>
              </a:rPr>
              <a:t>(</a:t>
            </a:r>
            <a:endParaRPr lang="ar-SY" dirty="0">
              <a:solidFill>
                <a:srgbClr val="CC0000"/>
              </a:solidFill>
              <a:latin typeface="Adobe Gothic Std B" pitchFamily="34" charset="-128"/>
              <a:ea typeface="Adobe Gothic Std B" pitchFamily="34" charset="-128"/>
            </a:endParaRPr>
          </a:p>
        </p:txBody>
      </p:sp>
      <p:pic>
        <p:nvPicPr>
          <p:cNvPr id="6" name="عنصر نائب للمحتوى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63688" y="2420888"/>
            <a:ext cx="6519125" cy="3528392"/>
          </a:xfrm>
          <a:prstGeom prst="rect">
            <a:avLst/>
          </a:prstGeom>
          <a:ln>
            <a:noFill/>
          </a:ln>
          <a:effectLst>
            <a:softEdge rad="112500"/>
          </a:effectLst>
        </p:spPr>
      </p:pic>
      <p:sp>
        <p:nvSpPr>
          <p:cNvPr id="3" name="مستطيل 2"/>
          <p:cNvSpPr/>
          <p:nvPr/>
        </p:nvSpPr>
        <p:spPr>
          <a:xfrm>
            <a:off x="1547664" y="1628800"/>
            <a:ext cx="6590266" cy="646331"/>
          </a:xfrm>
          <a:prstGeom prst="rect">
            <a:avLst/>
          </a:prstGeom>
        </p:spPr>
        <p:txBody>
          <a:bodyPr wrap="none">
            <a:spAutoFit/>
          </a:bodyPr>
          <a:lstStyle/>
          <a:p>
            <a:r>
              <a:rPr lang="ar-SY" sz="3600" dirty="0">
                <a:solidFill>
                  <a:srgbClr val="558BB7"/>
                </a:solidFill>
                <a:cs typeface="PT Bold Heading" pitchFamily="2" charset="-78"/>
              </a:rPr>
              <a:t>ما المقصود </a:t>
            </a:r>
            <a:r>
              <a:rPr lang="ar-SY" sz="3600" dirty="0" smtClean="0">
                <a:solidFill>
                  <a:srgbClr val="558BB7"/>
                </a:solidFill>
                <a:cs typeface="PT Bold Heading" pitchFamily="2" charset="-78"/>
              </a:rPr>
              <a:t>بتمارين </a:t>
            </a:r>
            <a:r>
              <a:rPr lang="ar-SY" sz="3600" dirty="0" err="1">
                <a:solidFill>
                  <a:srgbClr val="558BB7"/>
                </a:solidFill>
                <a:cs typeface="PT Bold Heading" pitchFamily="2" charset="-78"/>
              </a:rPr>
              <a:t>كيجل</a:t>
            </a:r>
            <a:r>
              <a:rPr lang="ar-SY" sz="3600" dirty="0">
                <a:solidFill>
                  <a:srgbClr val="558BB7"/>
                </a:solidFill>
                <a:cs typeface="PT Bold Heading" pitchFamily="2" charset="-78"/>
              </a:rPr>
              <a:t> </a:t>
            </a:r>
            <a:r>
              <a:rPr lang="en-US" sz="3600" dirty="0">
                <a:solidFill>
                  <a:srgbClr val="558BB7"/>
                </a:solidFill>
                <a:cs typeface="PT Bold Heading" pitchFamily="2" charset="-78"/>
              </a:rPr>
              <a:t>   (</a:t>
            </a:r>
            <a:r>
              <a:rPr lang="en-US" sz="3600" dirty="0" err="1">
                <a:solidFill>
                  <a:srgbClr val="558BB7"/>
                </a:solidFill>
                <a:latin typeface="Adobe Gothic Std B" pitchFamily="34" charset="-128"/>
                <a:ea typeface="Adobe Gothic Std B" pitchFamily="34" charset="-128"/>
                <a:cs typeface="PT Bold Heading" pitchFamily="2" charset="-78"/>
              </a:rPr>
              <a:t>Kegel</a:t>
            </a:r>
            <a:r>
              <a:rPr lang="en-US" sz="3600" dirty="0">
                <a:solidFill>
                  <a:srgbClr val="558BB7"/>
                </a:solidFill>
                <a:latin typeface="Adobe Gothic Std B" pitchFamily="34" charset="-128"/>
                <a:ea typeface="Adobe Gothic Std B" pitchFamily="34" charset="-128"/>
                <a:cs typeface="PT Bold Heading" pitchFamily="2" charset="-78"/>
              </a:rPr>
              <a:t>)</a:t>
            </a:r>
            <a:endParaRPr lang="ar-SY" sz="3600" dirty="0">
              <a:solidFill>
                <a:srgbClr val="558BB7"/>
              </a:solidFill>
              <a:latin typeface="Adobe Gothic Std B" pitchFamily="34" charset="-128"/>
              <a:ea typeface="Adobe Gothic Std B" pitchFamily="34" charset="-128"/>
              <a:cs typeface="PT Bold Heading" pitchFamily="2" charset="-78"/>
            </a:endParaRPr>
          </a:p>
        </p:txBody>
      </p:sp>
    </p:spTree>
    <p:extLst>
      <p:ext uri="{BB962C8B-B14F-4D97-AF65-F5344CB8AC3E}">
        <p14:creationId xmlns:p14="http://schemas.microsoft.com/office/powerpoint/2010/main" val="420846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dirty="0">
                <a:solidFill>
                  <a:srgbClr val="CC0000"/>
                </a:solidFill>
                <a:cs typeface="PT Bold Heading" pitchFamily="2" charset="-78"/>
              </a:rPr>
              <a:t>تمارين </a:t>
            </a:r>
            <a:r>
              <a:rPr lang="ar-SY" dirty="0" err="1">
                <a:solidFill>
                  <a:srgbClr val="CC0000"/>
                </a:solidFill>
                <a:cs typeface="PT Bold Heading" pitchFamily="2" charset="-78"/>
              </a:rPr>
              <a:t>كيجل</a:t>
            </a:r>
            <a:r>
              <a:rPr lang="ar-SY" dirty="0">
                <a:solidFill>
                  <a:srgbClr val="CC0000"/>
                </a:solidFill>
                <a:cs typeface="PT Bold Heading" pitchFamily="2" charset="-78"/>
              </a:rPr>
              <a:t> </a:t>
            </a:r>
            <a:r>
              <a:rPr lang="en-US" dirty="0" err="1">
                <a:solidFill>
                  <a:srgbClr val="CC0000"/>
                </a:solidFill>
                <a:latin typeface="Adobe Caslon Pro Bold" pitchFamily="18" charset="0"/>
                <a:ea typeface="Adobe Gothic Std B" pitchFamily="34" charset="-128"/>
              </a:rPr>
              <a:t>Kegel</a:t>
            </a:r>
            <a:r>
              <a:rPr lang="en-US" dirty="0">
                <a:solidFill>
                  <a:srgbClr val="CC0000"/>
                </a:solidFill>
                <a:latin typeface="Adobe Gothic Std B" pitchFamily="34" charset="-128"/>
                <a:ea typeface="Adobe Gothic Std B" pitchFamily="34" charset="-128"/>
              </a:rPr>
              <a:t> )</a:t>
            </a:r>
            <a:r>
              <a:rPr lang="ar-SY" dirty="0">
                <a:solidFill>
                  <a:srgbClr val="CC0000"/>
                </a:solidFill>
                <a:latin typeface="Adobe Gothic Std B" pitchFamily="34" charset="-128"/>
                <a:ea typeface="Adobe Gothic Std B" pitchFamily="34" charset="-128"/>
              </a:rPr>
              <a:t> </a:t>
            </a:r>
            <a:r>
              <a:rPr lang="en-US" dirty="0">
                <a:solidFill>
                  <a:srgbClr val="CC0000"/>
                </a:solidFill>
                <a:latin typeface="Adobe Gothic Std B" pitchFamily="34" charset="-128"/>
                <a:ea typeface="Adobe Gothic Std B" pitchFamily="34" charset="-128"/>
              </a:rPr>
              <a:t>(</a:t>
            </a:r>
            <a:endParaRPr lang="ar-SY" dirty="0"/>
          </a:p>
        </p:txBody>
      </p:sp>
      <p:sp>
        <p:nvSpPr>
          <p:cNvPr id="3" name="عنصر نائب للمحتوى 2"/>
          <p:cNvSpPr>
            <a:spLocks noGrp="1"/>
          </p:cNvSpPr>
          <p:nvPr>
            <p:ph sz="quarter" idx="1"/>
          </p:nvPr>
        </p:nvSpPr>
        <p:spPr>
          <a:xfrm>
            <a:off x="899592" y="3501008"/>
            <a:ext cx="8153400" cy="4495800"/>
          </a:xfrm>
        </p:spPr>
        <p:txBody>
          <a:bodyPr>
            <a:normAutofit/>
          </a:bodyPr>
          <a:lstStyle/>
          <a:p>
            <a:pPr>
              <a:buFont typeface="Wingdings" pitchFamily="2" charset="2"/>
              <a:buChar char="q"/>
            </a:pPr>
            <a:r>
              <a:rPr lang="ar-SY" dirty="0" smtClean="0">
                <a:solidFill>
                  <a:srgbClr val="558BB7"/>
                </a:solidFill>
                <a:cs typeface="PT Bold Heading" pitchFamily="2" charset="-78"/>
              </a:rPr>
              <a:t>سقوط الرحم </a:t>
            </a:r>
          </a:p>
          <a:p>
            <a:pPr>
              <a:buFont typeface="Wingdings" pitchFamily="2" charset="2"/>
              <a:buChar char="q"/>
            </a:pPr>
            <a:r>
              <a:rPr lang="ar-SY" dirty="0" smtClean="0">
                <a:solidFill>
                  <a:srgbClr val="558BB7"/>
                </a:solidFill>
                <a:cs typeface="PT Bold Heading" pitchFamily="2" charset="-78"/>
              </a:rPr>
              <a:t>عدم التحكم في عملية الإخراج ( البول – البراز )</a:t>
            </a:r>
          </a:p>
          <a:p>
            <a:pPr>
              <a:buFont typeface="Wingdings" pitchFamily="2" charset="2"/>
              <a:buChar char="q"/>
            </a:pPr>
            <a:r>
              <a:rPr lang="ar-SY" dirty="0" err="1" smtClean="0">
                <a:solidFill>
                  <a:srgbClr val="558BB7"/>
                </a:solidFill>
                <a:cs typeface="PT Bold Heading" pitchFamily="2" charset="-78"/>
              </a:rPr>
              <a:t>مابعد</a:t>
            </a:r>
            <a:r>
              <a:rPr lang="ar-SY" dirty="0" smtClean="0">
                <a:solidFill>
                  <a:srgbClr val="558BB7"/>
                </a:solidFill>
                <a:cs typeface="PT Bold Heading" pitchFamily="2" charset="-78"/>
              </a:rPr>
              <a:t> الولادة </a:t>
            </a:r>
          </a:p>
          <a:p>
            <a:pPr>
              <a:buFont typeface="Wingdings" pitchFamily="2" charset="2"/>
              <a:buChar char="q"/>
            </a:pPr>
            <a:r>
              <a:rPr lang="ar-SY" dirty="0" err="1" smtClean="0">
                <a:solidFill>
                  <a:srgbClr val="558BB7"/>
                </a:solidFill>
                <a:cs typeface="PT Bold Heading" pitchFamily="2" charset="-78"/>
              </a:rPr>
              <a:t>إرتخاء</a:t>
            </a:r>
            <a:r>
              <a:rPr lang="ar-SY" dirty="0" smtClean="0">
                <a:solidFill>
                  <a:srgbClr val="558BB7"/>
                </a:solidFill>
                <a:cs typeface="PT Bold Heading" pitchFamily="2" charset="-78"/>
              </a:rPr>
              <a:t> المهبل </a:t>
            </a:r>
          </a:p>
          <a:p>
            <a:pPr>
              <a:buFont typeface="Wingdings" pitchFamily="2" charset="2"/>
              <a:buChar char="q"/>
            </a:pPr>
            <a:r>
              <a:rPr lang="ar-SY" dirty="0" smtClean="0">
                <a:solidFill>
                  <a:srgbClr val="558BB7"/>
                </a:solidFill>
                <a:cs typeface="PT Bold Heading" pitchFamily="2" charset="-78"/>
              </a:rPr>
              <a:t>ضعف عضلات المستقيم</a:t>
            </a:r>
          </a:p>
          <a:p>
            <a:pPr>
              <a:buFont typeface="Wingdings" pitchFamily="2" charset="2"/>
              <a:buChar char="q"/>
            </a:pPr>
            <a:r>
              <a:rPr lang="ar-SY" dirty="0" smtClean="0">
                <a:solidFill>
                  <a:srgbClr val="558BB7"/>
                </a:solidFill>
                <a:cs typeface="PT Bold Heading" pitchFamily="2" charset="-78"/>
              </a:rPr>
              <a:t>وهي تمارين مصاحبة لعملية التنفس ..........</a:t>
            </a:r>
          </a:p>
          <a:p>
            <a:pPr marL="0" indent="0">
              <a:buNone/>
            </a:pPr>
            <a:endParaRPr lang="ar-SY" dirty="0">
              <a:solidFill>
                <a:srgbClr val="558BB7"/>
              </a:solidFill>
              <a:cs typeface="PT Bold Heading" pitchFamily="2" charset="-78"/>
            </a:endParaRPr>
          </a:p>
        </p:txBody>
      </p:sp>
      <p:sp>
        <p:nvSpPr>
          <p:cNvPr id="4" name="مربع نص 3"/>
          <p:cNvSpPr txBox="1"/>
          <p:nvPr/>
        </p:nvSpPr>
        <p:spPr>
          <a:xfrm>
            <a:off x="523641" y="1628800"/>
            <a:ext cx="8604448" cy="2277547"/>
          </a:xfrm>
          <a:prstGeom prst="rect">
            <a:avLst/>
          </a:prstGeom>
          <a:noFill/>
        </p:spPr>
        <p:txBody>
          <a:bodyPr wrap="square" rtlCol="1">
            <a:spAutoFit/>
          </a:bodyPr>
          <a:lstStyle/>
          <a:p>
            <a:r>
              <a:rPr lang="ar-SY" sz="3000" dirty="0">
                <a:solidFill>
                  <a:srgbClr val="558BB7"/>
                </a:solidFill>
                <a:cs typeface="PT Bold Heading" pitchFamily="2" charset="-78"/>
              </a:rPr>
              <a:t>قد يبدو </a:t>
            </a:r>
            <a:r>
              <a:rPr lang="ar-SY" sz="3000" dirty="0" smtClean="0">
                <a:solidFill>
                  <a:srgbClr val="558BB7"/>
                </a:solidFill>
                <a:cs typeface="PT Bold Heading" pitchFamily="2" charset="-78"/>
              </a:rPr>
              <a:t>مصطلح  </a:t>
            </a:r>
            <a:r>
              <a:rPr lang="en-US" sz="3000" dirty="0" err="1" smtClean="0">
                <a:solidFill>
                  <a:srgbClr val="CC0000"/>
                </a:solidFill>
                <a:latin typeface="Adobe Caslon Pro Bold" pitchFamily="18" charset="0"/>
                <a:cs typeface="PT Bold Heading" pitchFamily="2" charset="-78"/>
              </a:rPr>
              <a:t>kegel</a:t>
            </a:r>
            <a:r>
              <a:rPr lang="ar-SY" sz="3000" dirty="0" smtClean="0">
                <a:solidFill>
                  <a:srgbClr val="CC0000"/>
                </a:solidFill>
                <a:latin typeface="Adobe Caslon Pro Bold" pitchFamily="18" charset="0"/>
                <a:cs typeface="PT Bold Heading" pitchFamily="2" charset="-78"/>
              </a:rPr>
              <a:t> </a:t>
            </a:r>
            <a:r>
              <a:rPr lang="ar-SY" sz="3000" dirty="0" smtClean="0">
                <a:solidFill>
                  <a:srgbClr val="558BB7"/>
                </a:solidFill>
                <a:cs typeface="PT Bold Heading" pitchFamily="2" charset="-78"/>
              </a:rPr>
              <a:t>غريب </a:t>
            </a:r>
            <a:r>
              <a:rPr lang="ar-SY" sz="3000" dirty="0">
                <a:solidFill>
                  <a:srgbClr val="558BB7"/>
                </a:solidFill>
                <a:cs typeface="PT Bold Heading" pitchFamily="2" charset="-78"/>
              </a:rPr>
              <a:t>نوعا ما</a:t>
            </a:r>
          </a:p>
          <a:p>
            <a:r>
              <a:rPr lang="ar-SY" sz="3000" dirty="0">
                <a:solidFill>
                  <a:srgbClr val="558BB7"/>
                </a:solidFill>
                <a:cs typeface="PT Bold Heading" pitchFamily="2" charset="-78"/>
              </a:rPr>
              <a:t>إلا أنه نوع من أنواع التمارين التي تستهدف عضلات </a:t>
            </a:r>
            <a:r>
              <a:rPr lang="ar-SY" sz="3000" dirty="0" smtClean="0">
                <a:solidFill>
                  <a:srgbClr val="558BB7"/>
                </a:solidFill>
                <a:cs typeface="PT Bold Heading" pitchFamily="2" charset="-78"/>
              </a:rPr>
              <a:t>قاع الحوض وتعود تسمية تمارين </a:t>
            </a:r>
            <a:r>
              <a:rPr lang="en-US" sz="3000" dirty="0" err="1" smtClean="0">
                <a:solidFill>
                  <a:srgbClr val="CC0000"/>
                </a:solidFill>
                <a:latin typeface="Adobe Caslon Pro Bold" pitchFamily="18" charset="0"/>
                <a:cs typeface="PT Bold Heading" pitchFamily="2" charset="-78"/>
              </a:rPr>
              <a:t>Kegel</a:t>
            </a:r>
            <a:r>
              <a:rPr lang="ar-SY" sz="3000" dirty="0" smtClean="0">
                <a:solidFill>
                  <a:srgbClr val="CC0000"/>
                </a:solidFill>
                <a:cs typeface="PT Bold Heading" pitchFamily="2" charset="-78"/>
              </a:rPr>
              <a:t> </a:t>
            </a:r>
            <a:r>
              <a:rPr lang="ar-SY" sz="3000" dirty="0" smtClean="0">
                <a:solidFill>
                  <a:srgbClr val="558BB7"/>
                </a:solidFill>
                <a:cs typeface="PT Bold Heading" pitchFamily="2" charset="-78"/>
              </a:rPr>
              <a:t>إلى الدكتور أرنولد </a:t>
            </a:r>
            <a:r>
              <a:rPr lang="ar-SY" sz="3000" dirty="0" err="1" smtClean="0">
                <a:solidFill>
                  <a:srgbClr val="558BB7"/>
                </a:solidFill>
                <a:cs typeface="PT Bold Heading" pitchFamily="2" charset="-78"/>
              </a:rPr>
              <a:t>كيجل</a:t>
            </a:r>
            <a:r>
              <a:rPr lang="ar-SY" sz="3000" dirty="0" smtClean="0">
                <a:solidFill>
                  <a:srgbClr val="558BB7"/>
                </a:solidFill>
                <a:cs typeface="PT Bold Heading" pitchFamily="2" charset="-78"/>
              </a:rPr>
              <a:t> ويمكن </a:t>
            </a:r>
            <a:r>
              <a:rPr lang="ar-SY" sz="3000" dirty="0">
                <a:solidFill>
                  <a:srgbClr val="558BB7"/>
                </a:solidFill>
                <a:cs typeface="PT Bold Heading" pitchFamily="2" charset="-78"/>
              </a:rPr>
              <a:t>استعمال هذا النوع من التمارين في حالات </a:t>
            </a:r>
            <a:r>
              <a:rPr lang="ar-SY" sz="3400" dirty="0">
                <a:solidFill>
                  <a:srgbClr val="558BB7"/>
                </a:solidFill>
                <a:cs typeface="PT Bold Heading" pitchFamily="2" charset="-78"/>
              </a:rPr>
              <a:t>:</a:t>
            </a:r>
          </a:p>
          <a:p>
            <a:endParaRPr lang="ar-SY" dirty="0"/>
          </a:p>
        </p:txBody>
      </p:sp>
    </p:spTree>
    <p:extLst>
      <p:ext uri="{BB962C8B-B14F-4D97-AF65-F5344CB8AC3E}">
        <p14:creationId xmlns:p14="http://schemas.microsoft.com/office/powerpoint/2010/main" val="3708832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dirty="0">
                <a:solidFill>
                  <a:srgbClr val="CC0000"/>
                </a:solidFill>
                <a:cs typeface="PT Bold Heading" pitchFamily="2" charset="-78"/>
              </a:rPr>
              <a:t>تمارين </a:t>
            </a:r>
            <a:r>
              <a:rPr lang="ar-SY" dirty="0" err="1">
                <a:solidFill>
                  <a:srgbClr val="CC0000"/>
                </a:solidFill>
                <a:cs typeface="PT Bold Heading" pitchFamily="2" charset="-78"/>
              </a:rPr>
              <a:t>كيجل</a:t>
            </a:r>
            <a:r>
              <a:rPr lang="ar-SY" dirty="0">
                <a:solidFill>
                  <a:srgbClr val="CC0000"/>
                </a:solidFill>
                <a:cs typeface="PT Bold Heading" pitchFamily="2" charset="-78"/>
              </a:rPr>
              <a:t> </a:t>
            </a:r>
            <a:r>
              <a:rPr lang="en-US" dirty="0" err="1">
                <a:solidFill>
                  <a:srgbClr val="CC0000"/>
                </a:solidFill>
                <a:latin typeface="Adobe Gothic Std B" pitchFamily="34" charset="-128"/>
                <a:ea typeface="Adobe Gothic Std B" pitchFamily="34" charset="-128"/>
              </a:rPr>
              <a:t>Kegel</a:t>
            </a:r>
            <a:r>
              <a:rPr lang="en-US" dirty="0">
                <a:solidFill>
                  <a:srgbClr val="CC0000"/>
                </a:solidFill>
                <a:latin typeface="Adobe Gothic Std B" pitchFamily="34" charset="-128"/>
                <a:ea typeface="Adobe Gothic Std B" pitchFamily="34" charset="-128"/>
              </a:rPr>
              <a:t> )</a:t>
            </a:r>
            <a:r>
              <a:rPr lang="ar-SY" dirty="0">
                <a:solidFill>
                  <a:srgbClr val="CC0000"/>
                </a:solidFill>
                <a:latin typeface="Adobe Gothic Std B" pitchFamily="34" charset="-128"/>
                <a:ea typeface="Adobe Gothic Std B" pitchFamily="34" charset="-128"/>
              </a:rPr>
              <a:t> </a:t>
            </a:r>
            <a:r>
              <a:rPr lang="en-US" dirty="0">
                <a:solidFill>
                  <a:srgbClr val="CC0000"/>
                </a:solidFill>
                <a:latin typeface="Adobe Gothic Std B" pitchFamily="34" charset="-128"/>
                <a:ea typeface="Adobe Gothic Std B" pitchFamily="34" charset="-128"/>
              </a:rPr>
              <a:t>(</a:t>
            </a:r>
            <a:endParaRPr lang="ar-SY" dirty="0"/>
          </a:p>
        </p:txBody>
      </p:sp>
      <p:pic>
        <p:nvPicPr>
          <p:cNvPr id="4" name="عنصر نائب للمحتوى 3"/>
          <p:cNvPicPr>
            <a:picLocks noGrp="1" noChangeAspect="1"/>
          </p:cNvPicPr>
          <p:nvPr>
            <p:ph sz="quarter" idx="1"/>
          </p:nvPr>
        </p:nvPicPr>
        <p:blipFill>
          <a:blip r:embed="rId2" cstate="print">
            <a:extLst>
              <a:ext uri="{BEBA8EAE-BF5A-486C-A8C5-ECC9F3942E4B}">
                <a14:imgProps xmlns:a14="http://schemas.microsoft.com/office/drawing/2010/main">
                  <a14:imgLayer r:embed="rId3">
                    <a14:imgEffect>
                      <a14:sharpenSoften amount="51000"/>
                    </a14:imgEffect>
                    <a14:imgEffect>
                      <a14:brightnessContrast bright="9000" contrast="5000"/>
                    </a14:imgEffect>
                  </a14:imgLayer>
                </a14:imgProps>
              </a:ext>
              <a:ext uri="{28A0092B-C50C-407E-A947-70E740481C1C}">
                <a14:useLocalDpi xmlns:a14="http://schemas.microsoft.com/office/drawing/2010/main" val="0"/>
              </a:ext>
            </a:extLst>
          </a:blip>
          <a:stretch>
            <a:fillRect/>
          </a:stretch>
        </p:blipFill>
        <p:spPr>
          <a:xfrm>
            <a:off x="-108520" y="1420861"/>
            <a:ext cx="9361040" cy="5752555"/>
          </a:xfrm>
          <a:prstGeom prst="rect">
            <a:avLst/>
          </a:prstGeom>
          <a:ln>
            <a:noFill/>
          </a:ln>
          <a:effectLst>
            <a:softEdge rad="112500"/>
          </a:effectLst>
        </p:spPr>
      </p:pic>
    </p:spTree>
    <p:extLst>
      <p:ext uri="{BB962C8B-B14F-4D97-AF65-F5344CB8AC3E}">
        <p14:creationId xmlns:p14="http://schemas.microsoft.com/office/powerpoint/2010/main" val="140535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dirty="0">
                <a:solidFill>
                  <a:srgbClr val="CC0000"/>
                </a:solidFill>
                <a:cs typeface="PT Bold Heading" pitchFamily="2" charset="-78"/>
              </a:rPr>
              <a:t>تمارين </a:t>
            </a:r>
            <a:r>
              <a:rPr lang="ar-SY" dirty="0" err="1">
                <a:solidFill>
                  <a:srgbClr val="CC0000"/>
                </a:solidFill>
                <a:cs typeface="PT Bold Heading" pitchFamily="2" charset="-78"/>
              </a:rPr>
              <a:t>كيجل</a:t>
            </a:r>
            <a:r>
              <a:rPr lang="ar-SY" dirty="0">
                <a:solidFill>
                  <a:srgbClr val="CC0000"/>
                </a:solidFill>
                <a:cs typeface="PT Bold Heading" pitchFamily="2" charset="-78"/>
              </a:rPr>
              <a:t> </a:t>
            </a:r>
            <a:r>
              <a:rPr lang="en-US" dirty="0" err="1">
                <a:solidFill>
                  <a:srgbClr val="CC0000"/>
                </a:solidFill>
                <a:latin typeface="Adobe Caslon Pro Bold" pitchFamily="18" charset="0"/>
                <a:ea typeface="Adobe Gothic Std B" pitchFamily="34" charset="-128"/>
              </a:rPr>
              <a:t>Kegel</a:t>
            </a:r>
            <a:r>
              <a:rPr lang="en-US" dirty="0">
                <a:solidFill>
                  <a:srgbClr val="CC0000"/>
                </a:solidFill>
                <a:latin typeface="Adobe Gothic Std B" pitchFamily="34" charset="-128"/>
                <a:ea typeface="Adobe Gothic Std B" pitchFamily="34" charset="-128"/>
              </a:rPr>
              <a:t> )</a:t>
            </a:r>
            <a:r>
              <a:rPr lang="ar-SY" dirty="0">
                <a:solidFill>
                  <a:srgbClr val="CC0000"/>
                </a:solidFill>
                <a:latin typeface="Adobe Gothic Std B" pitchFamily="34" charset="-128"/>
                <a:ea typeface="Adobe Gothic Std B" pitchFamily="34" charset="-128"/>
              </a:rPr>
              <a:t> </a:t>
            </a:r>
            <a:r>
              <a:rPr lang="en-US" dirty="0">
                <a:solidFill>
                  <a:srgbClr val="CC0000"/>
                </a:solidFill>
                <a:latin typeface="Adobe Gothic Std B" pitchFamily="34" charset="-128"/>
                <a:ea typeface="Adobe Gothic Std B" pitchFamily="34" charset="-128"/>
              </a:rPr>
              <a:t>(</a:t>
            </a:r>
            <a:endParaRPr lang="ar-SY" dirty="0"/>
          </a:p>
        </p:txBody>
      </p:sp>
      <p:sp>
        <p:nvSpPr>
          <p:cNvPr id="3" name="عنصر نائب للمحتوى 2"/>
          <p:cNvSpPr>
            <a:spLocks noGrp="1"/>
          </p:cNvSpPr>
          <p:nvPr>
            <p:ph sz="quarter" idx="1"/>
          </p:nvPr>
        </p:nvSpPr>
        <p:spPr>
          <a:xfrm>
            <a:off x="0" y="1628800"/>
            <a:ext cx="8980984" cy="4896544"/>
          </a:xfrm>
        </p:spPr>
        <p:txBody>
          <a:bodyPr>
            <a:normAutofit lnSpcReduction="10000"/>
          </a:bodyPr>
          <a:lstStyle/>
          <a:p>
            <a:pPr>
              <a:buFont typeface="Wingdings" pitchFamily="2" charset="2"/>
              <a:buChar char="q"/>
            </a:pPr>
            <a:r>
              <a:rPr lang="ar-SY" sz="3200" dirty="0" smtClean="0">
                <a:solidFill>
                  <a:srgbClr val="CC0000"/>
                </a:solidFill>
                <a:cs typeface="PT Bold Heading" pitchFamily="2" charset="-78"/>
              </a:rPr>
              <a:t>قبل الشروع في أداء تمارين </a:t>
            </a:r>
            <a:r>
              <a:rPr lang="en-US" sz="3200" dirty="0" err="1" smtClean="0">
                <a:solidFill>
                  <a:srgbClr val="CC0000"/>
                </a:solidFill>
                <a:latin typeface="Adobe Caslon Pro Bold" pitchFamily="18" charset="0"/>
                <a:cs typeface="PT Bold Heading" pitchFamily="2" charset="-78"/>
              </a:rPr>
              <a:t>Kegel</a:t>
            </a:r>
            <a:r>
              <a:rPr lang="ar-SY" sz="3200" dirty="0" smtClean="0">
                <a:solidFill>
                  <a:srgbClr val="CC0000"/>
                </a:solidFill>
                <a:cs typeface="PT Bold Heading" pitchFamily="2" charset="-78"/>
              </a:rPr>
              <a:t> : </a:t>
            </a:r>
            <a:r>
              <a:rPr lang="ar-SY" dirty="0" smtClean="0">
                <a:solidFill>
                  <a:srgbClr val="558BB7"/>
                </a:solidFill>
                <a:cs typeface="PT Bold Heading" pitchFamily="2" charset="-78"/>
              </a:rPr>
              <a:t>يجب افراغ </a:t>
            </a:r>
            <a:r>
              <a:rPr lang="ar-SY" dirty="0" err="1" smtClean="0">
                <a:solidFill>
                  <a:srgbClr val="558BB7"/>
                </a:solidFill>
                <a:cs typeface="PT Bold Heading" pitchFamily="2" charset="-78"/>
              </a:rPr>
              <a:t>المثانه</a:t>
            </a:r>
            <a:r>
              <a:rPr lang="ar-SY" dirty="0" smtClean="0">
                <a:solidFill>
                  <a:srgbClr val="558BB7"/>
                </a:solidFill>
                <a:cs typeface="PT Bold Heading" pitchFamily="2" charset="-78"/>
              </a:rPr>
              <a:t> بشكل كامل </a:t>
            </a:r>
            <a:r>
              <a:rPr lang="en-US" dirty="0" smtClean="0">
                <a:solidFill>
                  <a:srgbClr val="558BB7"/>
                </a:solidFill>
                <a:cs typeface="PT Bold Heading" pitchFamily="2" charset="-78"/>
              </a:rPr>
              <a:t>‘</a:t>
            </a:r>
            <a:r>
              <a:rPr lang="ar-SY" dirty="0" smtClean="0">
                <a:solidFill>
                  <a:srgbClr val="558BB7"/>
                </a:solidFill>
                <a:cs typeface="PT Bold Heading" pitchFamily="2" charset="-78"/>
              </a:rPr>
              <a:t> ثم تتخذ الوضعية المناسبة لكل تمرين وقوفا او جلوسا مع وضع اليدين على المعدة وتحديدا حول عضلات الحوض التي تقع بين الوركين ثم يتم القبض على العضلات المتحكمة في تدفق البول لثواني عدة فبسطها تماما كحبس البول الى الاعلى و الداخل حيث تنقبض هذه العضلات فتعود الى الانبساط تكرر هذه الخطوات من </a:t>
            </a:r>
            <a:r>
              <a:rPr lang="en-US" dirty="0" smtClean="0">
                <a:solidFill>
                  <a:srgbClr val="CC0000"/>
                </a:solidFill>
                <a:latin typeface="Adobe Caslon Pro Bold" pitchFamily="18" charset="0"/>
                <a:cs typeface="PT Bold Heading" pitchFamily="2" charset="-78"/>
              </a:rPr>
              <a:t>3</a:t>
            </a:r>
            <a:r>
              <a:rPr lang="ar-SY" dirty="0" smtClean="0">
                <a:solidFill>
                  <a:srgbClr val="CC0000"/>
                </a:solidFill>
                <a:cs typeface="PT Bold Heading" pitchFamily="2" charset="-78"/>
              </a:rPr>
              <a:t> </a:t>
            </a:r>
            <a:r>
              <a:rPr lang="ar-SY" dirty="0" smtClean="0">
                <a:solidFill>
                  <a:srgbClr val="558BB7"/>
                </a:solidFill>
                <a:cs typeface="PT Bold Heading" pitchFamily="2" charset="-78"/>
              </a:rPr>
              <a:t>مرات الى </a:t>
            </a:r>
            <a:r>
              <a:rPr lang="en-US" dirty="0" smtClean="0">
                <a:solidFill>
                  <a:srgbClr val="558BB7"/>
                </a:solidFill>
                <a:cs typeface="PT Bold Heading" pitchFamily="2" charset="-78"/>
              </a:rPr>
              <a:t> </a:t>
            </a:r>
            <a:r>
              <a:rPr lang="en-US" dirty="0" smtClean="0">
                <a:solidFill>
                  <a:srgbClr val="CC0000"/>
                </a:solidFill>
                <a:latin typeface="Adobe Caslon Pro Bold" pitchFamily="18" charset="0"/>
                <a:cs typeface="PT Bold Heading" pitchFamily="2" charset="-78"/>
              </a:rPr>
              <a:t>4</a:t>
            </a:r>
            <a:r>
              <a:rPr lang="en-US" dirty="0" smtClean="0">
                <a:solidFill>
                  <a:srgbClr val="558BB7"/>
                </a:solidFill>
                <a:cs typeface="PT Bold Heading" pitchFamily="2" charset="-78"/>
              </a:rPr>
              <a:t> </a:t>
            </a:r>
            <a:r>
              <a:rPr lang="ar-SY" dirty="0" smtClean="0">
                <a:solidFill>
                  <a:srgbClr val="558BB7"/>
                </a:solidFill>
                <a:cs typeface="PT Bold Heading" pitchFamily="2" charset="-78"/>
              </a:rPr>
              <a:t>يوميا </a:t>
            </a:r>
          </a:p>
          <a:p>
            <a:pPr>
              <a:buFont typeface="Wingdings" pitchFamily="2" charset="2"/>
              <a:buChar char="q"/>
            </a:pPr>
            <a:r>
              <a:rPr lang="ar-SY" sz="3200" dirty="0" smtClean="0">
                <a:solidFill>
                  <a:srgbClr val="CC0000"/>
                </a:solidFill>
                <a:cs typeface="PT Bold Heading" pitchFamily="2" charset="-78"/>
              </a:rPr>
              <a:t>ملاحظة</a:t>
            </a:r>
            <a:r>
              <a:rPr lang="ar-SY" dirty="0" smtClean="0">
                <a:solidFill>
                  <a:srgbClr val="CC0000"/>
                </a:solidFill>
                <a:cs typeface="PT Bold Heading" pitchFamily="2" charset="-78"/>
              </a:rPr>
              <a:t>:</a:t>
            </a:r>
            <a:r>
              <a:rPr lang="ar-SY" dirty="0" smtClean="0">
                <a:solidFill>
                  <a:srgbClr val="558BB7"/>
                </a:solidFill>
                <a:cs typeface="PT Bold Heading" pitchFamily="2" charset="-78"/>
              </a:rPr>
              <a:t> للتأكد من أداء تمارين </a:t>
            </a:r>
            <a:r>
              <a:rPr lang="en-US" dirty="0" smtClean="0">
                <a:solidFill>
                  <a:srgbClr val="558BB7"/>
                </a:solidFill>
                <a:cs typeface="PT Bold Heading" pitchFamily="2" charset="-78"/>
              </a:rPr>
              <a:t> </a:t>
            </a:r>
            <a:r>
              <a:rPr lang="en-US" dirty="0" err="1" smtClean="0">
                <a:solidFill>
                  <a:srgbClr val="CC0000"/>
                </a:solidFill>
                <a:latin typeface="Adobe Caslon Pro Bold" pitchFamily="18" charset="0"/>
                <a:cs typeface="PT Bold Heading" pitchFamily="2" charset="-78"/>
              </a:rPr>
              <a:t>Kegel</a:t>
            </a:r>
            <a:r>
              <a:rPr lang="ar-SY" dirty="0" smtClean="0">
                <a:solidFill>
                  <a:srgbClr val="558BB7"/>
                </a:solidFill>
                <a:cs typeface="PT Bold Heading" pitchFamily="2" charset="-78"/>
              </a:rPr>
              <a:t>بالطريقة الصحيحة لابد من الشعور </a:t>
            </a:r>
            <a:r>
              <a:rPr lang="ar-SY" dirty="0" err="1" smtClean="0">
                <a:solidFill>
                  <a:srgbClr val="558BB7"/>
                </a:solidFill>
                <a:cs typeface="PT Bold Heading" pitchFamily="2" charset="-78"/>
              </a:rPr>
              <a:t>بأنقباضات</a:t>
            </a:r>
            <a:r>
              <a:rPr lang="ar-SY" dirty="0" smtClean="0">
                <a:solidFill>
                  <a:srgbClr val="558BB7"/>
                </a:solidFill>
                <a:cs typeface="PT Bold Heading" pitchFamily="2" charset="-78"/>
              </a:rPr>
              <a:t> بسيطة في منطقة أسفل الحوض </a:t>
            </a:r>
          </a:p>
          <a:p>
            <a:pPr>
              <a:buFont typeface="Wingdings" pitchFamily="2" charset="2"/>
              <a:buChar char="q"/>
            </a:pPr>
            <a:r>
              <a:rPr lang="ar-SY" dirty="0" smtClean="0">
                <a:solidFill>
                  <a:srgbClr val="CC0000"/>
                </a:solidFill>
                <a:cs typeface="PT Bold Heading" pitchFamily="2" charset="-78"/>
              </a:rPr>
              <a:t>و بالمقابل </a:t>
            </a:r>
            <a:r>
              <a:rPr lang="ar-SY" dirty="0" smtClean="0">
                <a:solidFill>
                  <a:srgbClr val="558BB7"/>
                </a:solidFill>
                <a:cs typeface="PT Bold Heading" pitchFamily="2" charset="-78"/>
              </a:rPr>
              <a:t>اذا كان الشعور </a:t>
            </a:r>
            <a:r>
              <a:rPr lang="ar-SY" dirty="0" err="1" smtClean="0">
                <a:solidFill>
                  <a:srgbClr val="558BB7"/>
                </a:solidFill>
                <a:cs typeface="PT Bold Heading" pitchFamily="2" charset="-78"/>
              </a:rPr>
              <a:t>بالأنقباض</a:t>
            </a:r>
            <a:r>
              <a:rPr lang="ar-SY" dirty="0" smtClean="0">
                <a:solidFill>
                  <a:srgbClr val="558BB7"/>
                </a:solidFill>
                <a:cs typeface="PT Bold Heading" pitchFamily="2" charset="-78"/>
              </a:rPr>
              <a:t> في عضلات المعدة أو المؤخرة فهذا يدل </a:t>
            </a:r>
            <a:r>
              <a:rPr lang="ar-SY" dirty="0">
                <a:solidFill>
                  <a:srgbClr val="558BB7"/>
                </a:solidFill>
                <a:cs typeface="PT Bold Heading" pitchFamily="2" charset="-78"/>
              </a:rPr>
              <a:t>إ</a:t>
            </a:r>
            <a:r>
              <a:rPr lang="ar-SY" dirty="0" smtClean="0">
                <a:solidFill>
                  <a:srgbClr val="558BB7"/>
                </a:solidFill>
                <a:cs typeface="PT Bold Heading" pitchFamily="2" charset="-78"/>
              </a:rPr>
              <a:t>لى خطئ في أداء التمرين .</a:t>
            </a:r>
            <a:endParaRPr lang="ar-SY" dirty="0">
              <a:solidFill>
                <a:srgbClr val="558BB7"/>
              </a:solidFill>
              <a:cs typeface="PT Bold Heading" pitchFamily="2" charset="-78"/>
            </a:endParaRPr>
          </a:p>
        </p:txBody>
      </p:sp>
    </p:spTree>
    <p:extLst>
      <p:ext uri="{BB962C8B-B14F-4D97-AF65-F5344CB8AC3E}">
        <p14:creationId xmlns:p14="http://schemas.microsoft.com/office/powerpoint/2010/main" val="3060548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67544" y="2924944"/>
            <a:ext cx="8153400" cy="4495800"/>
          </a:xfrm>
        </p:spPr>
        <p:txBody>
          <a:bodyPr>
            <a:normAutofit/>
          </a:bodyPr>
          <a:lstStyle/>
          <a:p>
            <a:pPr marL="0" indent="0" algn="ctr">
              <a:buNone/>
            </a:pPr>
            <a:r>
              <a:rPr lang="ar-SY" sz="4800" dirty="0" smtClean="0">
                <a:solidFill>
                  <a:srgbClr val="FF0000"/>
                </a:solidFill>
                <a:effectLst>
                  <a:outerShdw blurRad="38100" dist="38100" dir="2700000" algn="tl">
                    <a:srgbClr val="000000">
                      <a:alpha val="43137"/>
                    </a:srgbClr>
                  </a:outerShdw>
                </a:effectLst>
                <a:cs typeface="PT Bold Heading" pitchFamily="2" charset="-78"/>
              </a:rPr>
              <a:t>شكرا </a:t>
            </a:r>
            <a:r>
              <a:rPr lang="ar-SY" sz="4800" dirty="0" smtClean="0">
                <a:solidFill>
                  <a:srgbClr val="FF0000"/>
                </a:solidFill>
                <a:effectLst>
                  <a:outerShdw blurRad="38100" dist="38100" dir="2700000" algn="tl">
                    <a:srgbClr val="000000">
                      <a:alpha val="43137"/>
                    </a:srgbClr>
                  </a:outerShdw>
                </a:effectLst>
                <a:cs typeface="PT Bold Heading" pitchFamily="2" charset="-78"/>
              </a:rPr>
              <a:t>لإصغائكم </a:t>
            </a:r>
            <a:endParaRPr lang="ar-SY" sz="4800" dirty="0">
              <a:solidFill>
                <a:srgbClr val="FF0000"/>
              </a:solidFill>
              <a:effectLst>
                <a:outerShdw blurRad="38100" dist="38100" dir="2700000" algn="tl">
                  <a:srgbClr val="000000">
                    <a:alpha val="43137"/>
                  </a:srgbClr>
                </a:outerShdw>
              </a:effectLst>
              <a:cs typeface="PT Bold Heading" pitchFamily="2" charset="-78"/>
            </a:endParaRPr>
          </a:p>
        </p:txBody>
      </p:sp>
    </p:spTree>
    <p:extLst>
      <p:ext uri="{BB962C8B-B14F-4D97-AF65-F5344CB8AC3E}">
        <p14:creationId xmlns:p14="http://schemas.microsoft.com/office/powerpoint/2010/main" val="293214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rmAutofit fontScale="90000"/>
          </a:bodyPr>
          <a:lstStyle/>
          <a:p>
            <a:pPr algn="ctr"/>
            <a:r>
              <a:rPr lang="ar-SY" dirty="0" smtClean="0"/>
              <a:t/>
            </a:r>
            <a:br>
              <a:rPr lang="ar-SY" dirty="0" smtClean="0"/>
            </a:br>
            <a:r>
              <a:rPr lang="ar-SA" sz="3600" dirty="0" smtClean="0">
                <a:solidFill>
                  <a:srgbClr val="CC0000"/>
                </a:solidFill>
                <a:cs typeface="PT Bold Heading" pitchFamily="2" charset="-78"/>
              </a:rPr>
              <a:t>كيفية التعامل مع حالات كبار السن للتحكم بالبول</a:t>
            </a:r>
            <a:r>
              <a:rPr lang="en-US" sz="3600" dirty="0" smtClean="0">
                <a:solidFill>
                  <a:srgbClr val="CC0000"/>
                </a:solidFill>
                <a:cs typeface="PT Bold Heading" pitchFamily="2" charset="-78"/>
              </a:rPr>
              <a:t/>
            </a:r>
            <a:br>
              <a:rPr lang="en-US" sz="3600" dirty="0" smtClean="0">
                <a:solidFill>
                  <a:srgbClr val="CC0000"/>
                </a:solidFill>
                <a:cs typeface="PT Bold Heading" pitchFamily="2" charset="-78"/>
              </a:rPr>
            </a:br>
            <a:r>
              <a:rPr lang="ar-SA" sz="3600" dirty="0" smtClean="0">
                <a:solidFill>
                  <a:srgbClr val="CC0000"/>
                </a:solidFill>
                <a:cs typeface="PT Bold Heading" pitchFamily="2" charset="-78"/>
              </a:rPr>
              <a:t>بعد جراحة إعادة استبدال مفصل الورك</a:t>
            </a:r>
            <a:r>
              <a:rPr lang="en-US" dirty="0" smtClean="0"/>
              <a:t/>
            </a:r>
            <a:br>
              <a:rPr lang="en-US" dirty="0" smtClean="0"/>
            </a:br>
            <a:endParaRPr lang="ar-SY" dirty="0"/>
          </a:p>
        </p:txBody>
      </p:sp>
      <p:sp>
        <p:nvSpPr>
          <p:cNvPr id="5" name="عنصر نائب للمحتوى 4"/>
          <p:cNvSpPr txBox="1">
            <a:spLocks noGrp="1"/>
          </p:cNvSpPr>
          <p:nvPr>
            <p:ph sz="quarter" idx="1"/>
          </p:nvPr>
        </p:nvSpPr>
        <p:spPr>
          <a:xfrm>
            <a:off x="3149752" y="1508107"/>
            <a:ext cx="5994248" cy="2723823"/>
          </a:xfrm>
          <a:prstGeom prst="rect">
            <a:avLst/>
          </a:prstGeom>
          <a:noFill/>
        </p:spPr>
        <p:txBody>
          <a:bodyPr wrap="square" rtlCol="1">
            <a:spAutoFit/>
          </a:bodyPr>
          <a:lstStyle/>
          <a:p>
            <a:pPr marL="0" indent="0">
              <a:buNone/>
            </a:pPr>
            <a:r>
              <a:rPr lang="ar-SY" sz="2800" b="1" dirty="0">
                <a:solidFill>
                  <a:srgbClr val="CC0000"/>
                </a:solidFill>
                <a:cs typeface="PT Bold Heading" pitchFamily="2" charset="-78"/>
              </a:rPr>
              <a:t>ا</a:t>
            </a:r>
            <a:r>
              <a:rPr lang="ar-SY" sz="2800" b="1" dirty="0" smtClean="0">
                <a:solidFill>
                  <a:srgbClr val="CC0000"/>
                </a:solidFill>
                <a:cs typeface="PT Bold Heading" pitchFamily="2" charset="-78"/>
              </a:rPr>
              <a:t>سامة صبحي حافظ</a:t>
            </a:r>
            <a:endParaRPr lang="ar-SY" sz="2800" dirty="0" smtClean="0">
              <a:solidFill>
                <a:srgbClr val="558BB7"/>
              </a:solidFill>
              <a:cs typeface="PT Bold Heading" pitchFamily="2" charset="-78"/>
            </a:endParaRPr>
          </a:p>
          <a:p>
            <a:pPr>
              <a:buFont typeface="Wingdings" pitchFamily="2" charset="2"/>
              <a:buChar char="q"/>
            </a:pPr>
            <a:r>
              <a:rPr lang="ar-SY" sz="1800" dirty="0" smtClean="0">
                <a:solidFill>
                  <a:srgbClr val="558BB7"/>
                </a:solidFill>
                <a:cs typeface="PT Bold Heading" pitchFamily="2" charset="-78"/>
              </a:rPr>
              <a:t>دبلوم في العلاج الفيزيائي </a:t>
            </a:r>
          </a:p>
          <a:p>
            <a:pPr marL="285750" indent="-285750">
              <a:buFont typeface="Wingdings" pitchFamily="2" charset="2"/>
              <a:buChar char="q"/>
            </a:pPr>
            <a:r>
              <a:rPr lang="ar-SY" sz="1800" dirty="0" smtClean="0">
                <a:solidFill>
                  <a:srgbClr val="558BB7"/>
                </a:solidFill>
                <a:cs typeface="PT Bold Heading" pitchFamily="2" charset="-78"/>
              </a:rPr>
              <a:t>محاضر معتمد في نقابة المهن الطبية الصحية فرع حلب </a:t>
            </a:r>
          </a:p>
          <a:p>
            <a:pPr marL="285750" indent="-285750">
              <a:buFont typeface="Wingdings" pitchFamily="2" charset="2"/>
              <a:buChar char="q"/>
            </a:pPr>
            <a:r>
              <a:rPr lang="ar-SY" sz="1800" dirty="0" smtClean="0">
                <a:solidFill>
                  <a:srgbClr val="558BB7"/>
                </a:solidFill>
                <a:cs typeface="PT Bold Heading" pitchFamily="2" charset="-78"/>
              </a:rPr>
              <a:t>عضو اللجنة العلمية للمعالجة الفيزيائية </a:t>
            </a:r>
          </a:p>
          <a:p>
            <a:r>
              <a:rPr lang="ar-SY" sz="1800" dirty="0">
                <a:solidFill>
                  <a:srgbClr val="558BB7"/>
                </a:solidFill>
                <a:cs typeface="PT Bold Heading" pitchFamily="2" charset="-78"/>
              </a:rPr>
              <a:t> </a:t>
            </a:r>
            <a:r>
              <a:rPr lang="ar-SY" sz="1800" dirty="0" smtClean="0">
                <a:solidFill>
                  <a:srgbClr val="558BB7"/>
                </a:solidFill>
                <a:cs typeface="PT Bold Heading" pitchFamily="2" charset="-78"/>
              </a:rPr>
              <a:t>    في نقابة المهن الطبية والصحية فرع حلب</a:t>
            </a:r>
          </a:p>
          <a:p>
            <a:pPr marL="342900" indent="-342900">
              <a:buFont typeface="Wingdings" pitchFamily="2" charset="2"/>
              <a:buChar char="q"/>
            </a:pPr>
            <a:r>
              <a:rPr lang="ar-SY" sz="1800" dirty="0" smtClean="0">
                <a:solidFill>
                  <a:srgbClr val="558BB7"/>
                </a:solidFill>
                <a:cs typeface="PT Bold Heading" pitchFamily="2" charset="-78"/>
              </a:rPr>
              <a:t>معالج فيزيائي معتمد في المركز العالمي للعلاج الفيزيائي</a:t>
            </a:r>
          </a:p>
          <a:p>
            <a:pPr marL="342900" indent="-342900">
              <a:buFont typeface="Wingdings" pitchFamily="2" charset="2"/>
              <a:buChar char="q"/>
            </a:pPr>
            <a:r>
              <a:rPr lang="ar-SY" sz="1800" dirty="0" smtClean="0">
                <a:solidFill>
                  <a:srgbClr val="558BB7"/>
                </a:solidFill>
                <a:cs typeface="PT Bold Heading" pitchFamily="2" charset="-78"/>
              </a:rPr>
              <a:t>عضو منتسب للجمعية السورية للمعالجة الفيزيائية  </a:t>
            </a:r>
            <a:endParaRPr lang="ar-SY" sz="1800" dirty="0">
              <a:solidFill>
                <a:srgbClr val="558BB7"/>
              </a:solidFill>
              <a:cs typeface="PT Bold Heading" pitchFamily="2" charset="-78"/>
            </a:endParaRPr>
          </a:p>
        </p:txBody>
      </p:sp>
      <p:pic>
        <p:nvPicPr>
          <p:cNvPr id="6" name="Picture 2" descr="C:\Users\hp\Desktop\Screenshot_٢٠٢١٠٥٠٣-٠٦٢٦٥٢_MX Play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16" y="1412776"/>
            <a:ext cx="3492388" cy="2808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200110"/>
            <a:ext cx="3096344" cy="2657890"/>
          </a:xfrm>
          <a:prstGeom prst="rect">
            <a:avLst/>
          </a:prstGeom>
          <a:ln>
            <a:noFill/>
          </a:ln>
          <a:effectLst>
            <a:softEdge rad="112500"/>
          </a:effectLst>
        </p:spPr>
      </p:pic>
      <p:sp>
        <p:nvSpPr>
          <p:cNvPr id="9" name="مربع نص 8"/>
          <p:cNvSpPr txBox="1"/>
          <p:nvPr/>
        </p:nvSpPr>
        <p:spPr>
          <a:xfrm>
            <a:off x="827584" y="4221087"/>
            <a:ext cx="4824536" cy="3016210"/>
          </a:xfrm>
          <a:prstGeom prst="rect">
            <a:avLst/>
          </a:prstGeom>
          <a:noFill/>
        </p:spPr>
        <p:txBody>
          <a:bodyPr wrap="square" rtlCol="1">
            <a:spAutoFit/>
          </a:bodyPr>
          <a:lstStyle/>
          <a:p>
            <a:r>
              <a:rPr lang="ar-SY" sz="2400" b="1" dirty="0" smtClean="0">
                <a:solidFill>
                  <a:srgbClr val="CC0000"/>
                </a:solidFill>
                <a:cs typeface="PT Bold Heading" pitchFamily="2" charset="-78"/>
              </a:rPr>
              <a:t>الأخصائي </a:t>
            </a:r>
            <a:r>
              <a:rPr lang="ar-SY" sz="2400" b="1" dirty="0">
                <a:solidFill>
                  <a:srgbClr val="CC0000"/>
                </a:solidFill>
                <a:cs typeface="PT Bold Heading" pitchFamily="2" charset="-78"/>
              </a:rPr>
              <a:t>خليفة عبد الرحمن كسارة</a:t>
            </a:r>
            <a:endParaRPr lang="ar-SY" sz="2100" dirty="0" smtClean="0">
              <a:solidFill>
                <a:srgbClr val="558BB7"/>
              </a:solidFill>
              <a:cs typeface="PT Bold Heading" pitchFamily="2" charset="-78"/>
            </a:endParaRPr>
          </a:p>
          <a:p>
            <a:pPr marL="342900" indent="-342900">
              <a:buClr>
                <a:srgbClr val="CC0000"/>
              </a:buClr>
              <a:buFont typeface="Wingdings" pitchFamily="2" charset="2"/>
              <a:buChar char="q"/>
            </a:pPr>
            <a:r>
              <a:rPr lang="ar-SY" sz="2100" dirty="0" smtClean="0">
                <a:solidFill>
                  <a:srgbClr val="558BB7"/>
                </a:solidFill>
                <a:cs typeface="PT Bold Heading" pitchFamily="2" charset="-78"/>
              </a:rPr>
              <a:t>بكالوريوس من الجامعة العالمية - بيروت</a:t>
            </a:r>
          </a:p>
          <a:p>
            <a:pPr marL="342900" indent="-342900">
              <a:buClr>
                <a:srgbClr val="CC0000"/>
              </a:buClr>
              <a:buFont typeface="Wingdings" pitchFamily="2" charset="2"/>
              <a:buChar char="q"/>
            </a:pPr>
            <a:r>
              <a:rPr lang="ar-SY" sz="2100" dirty="0" smtClean="0">
                <a:solidFill>
                  <a:srgbClr val="558BB7"/>
                </a:solidFill>
                <a:cs typeface="PT Bold Heading" pitchFamily="2" charset="-78"/>
              </a:rPr>
              <a:t>محاضر في المعهد التقاني الصحي والطبي بجامعة حلب</a:t>
            </a:r>
          </a:p>
          <a:p>
            <a:pPr marL="342900" indent="-342900">
              <a:buClr>
                <a:srgbClr val="CC0000"/>
              </a:buClr>
              <a:buFont typeface="Wingdings" pitchFamily="2" charset="2"/>
              <a:buChar char="q"/>
            </a:pPr>
            <a:r>
              <a:rPr lang="ar-SY" sz="2100" dirty="0" smtClean="0">
                <a:solidFill>
                  <a:srgbClr val="558BB7"/>
                </a:solidFill>
                <a:cs typeface="PT Bold Heading" pitchFamily="2" charset="-78"/>
              </a:rPr>
              <a:t>عضو وممثل الجمعية السورية للمعالجة الفيزيائية</a:t>
            </a:r>
          </a:p>
          <a:p>
            <a:pPr marL="342900" indent="-342900">
              <a:buClr>
                <a:srgbClr val="CC0000"/>
              </a:buClr>
              <a:buFont typeface="Wingdings" pitchFamily="2" charset="2"/>
              <a:buChar char="q"/>
            </a:pPr>
            <a:r>
              <a:rPr lang="ar-SY" sz="2100" dirty="0" smtClean="0">
                <a:solidFill>
                  <a:srgbClr val="558BB7"/>
                </a:solidFill>
                <a:cs typeface="PT Bold Heading" pitchFamily="2" charset="-78"/>
              </a:rPr>
              <a:t>رئيس نقابة التمريض والمهن الطبية والصحية فرع حلب</a:t>
            </a:r>
          </a:p>
          <a:p>
            <a:pPr marL="285750" indent="-285750">
              <a:buFont typeface="Wingdings" pitchFamily="2" charset="2"/>
              <a:buChar char="q"/>
            </a:pPr>
            <a:endParaRPr lang="ar-SY" dirty="0">
              <a:solidFill>
                <a:srgbClr val="558BB7"/>
              </a:solidFill>
              <a:cs typeface="PT Bold Heading" pitchFamily="2" charset="-78"/>
            </a:endParaRPr>
          </a:p>
        </p:txBody>
      </p:sp>
    </p:spTree>
    <p:extLst>
      <p:ext uri="{BB962C8B-B14F-4D97-AF65-F5344CB8AC3E}">
        <p14:creationId xmlns:p14="http://schemas.microsoft.com/office/powerpoint/2010/main" val="1132637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dirty="0" smtClean="0">
                <a:solidFill>
                  <a:srgbClr val="CC0000"/>
                </a:solidFill>
                <a:cs typeface="PT Bold Heading" pitchFamily="2" charset="-78"/>
              </a:rPr>
              <a:t>محاور المحاضرة</a:t>
            </a:r>
            <a:endParaRPr lang="ar-SY" dirty="0">
              <a:solidFill>
                <a:srgbClr val="CC0000"/>
              </a:solidFill>
              <a:cs typeface="PT Bold Heading" pitchFamily="2" charset="-78"/>
            </a:endParaRPr>
          </a:p>
        </p:txBody>
      </p:sp>
      <p:sp>
        <p:nvSpPr>
          <p:cNvPr id="3" name="عنصر نائب للمحتوى 2"/>
          <p:cNvSpPr>
            <a:spLocks noGrp="1"/>
          </p:cNvSpPr>
          <p:nvPr>
            <p:ph sz="quarter" idx="1"/>
          </p:nvPr>
        </p:nvSpPr>
        <p:spPr/>
        <p:txBody>
          <a:bodyPr>
            <a:normAutofit/>
          </a:bodyPr>
          <a:lstStyle/>
          <a:p>
            <a:pPr>
              <a:buFont typeface="Wingdings" pitchFamily="2" charset="2"/>
              <a:buChar char="q"/>
            </a:pPr>
            <a:r>
              <a:rPr lang="ar-SY" sz="4000" dirty="0" smtClean="0">
                <a:solidFill>
                  <a:schemeClr val="accent1"/>
                </a:solidFill>
              </a:rPr>
              <a:t> </a:t>
            </a:r>
            <a:r>
              <a:rPr lang="ar-SY" sz="4000" dirty="0" smtClean="0">
                <a:solidFill>
                  <a:schemeClr val="accent1"/>
                </a:solidFill>
                <a:cs typeface="PT Bold Heading" pitchFamily="2" charset="-78"/>
              </a:rPr>
              <a:t>المقدمة</a:t>
            </a:r>
          </a:p>
          <a:p>
            <a:pPr>
              <a:buFont typeface="Wingdings" pitchFamily="2" charset="2"/>
              <a:buChar char="q"/>
            </a:pPr>
            <a:r>
              <a:rPr lang="ar-SY" sz="4000" dirty="0" smtClean="0">
                <a:solidFill>
                  <a:schemeClr val="accent1"/>
                </a:solidFill>
                <a:cs typeface="PT Bold Heading" pitchFamily="2" charset="-78"/>
              </a:rPr>
              <a:t> </a:t>
            </a:r>
            <a:r>
              <a:rPr lang="ar-SY" sz="4000" dirty="0" smtClean="0">
                <a:solidFill>
                  <a:schemeClr val="accent1"/>
                </a:solidFill>
                <a:cs typeface="PT Bold Heading" pitchFamily="2" charset="-78"/>
              </a:rPr>
              <a:t>بعض </a:t>
            </a:r>
            <a:r>
              <a:rPr lang="ar-SY" sz="4000" dirty="0" smtClean="0">
                <a:solidFill>
                  <a:srgbClr val="558BB7"/>
                </a:solidFill>
                <a:cs typeface="PT Bold Heading" pitchFamily="2" charset="-78"/>
              </a:rPr>
              <a:t>الإرشادات ما قبل وما بعد الجراحة</a:t>
            </a:r>
            <a:endParaRPr lang="ar-SY" sz="4000" dirty="0" smtClean="0">
              <a:solidFill>
                <a:schemeClr val="accent1"/>
              </a:solidFill>
              <a:cs typeface="PT Bold Heading" pitchFamily="2" charset="-78"/>
            </a:endParaRPr>
          </a:p>
          <a:p>
            <a:pPr>
              <a:buFont typeface="Wingdings" pitchFamily="2" charset="2"/>
              <a:buChar char="q"/>
            </a:pPr>
            <a:r>
              <a:rPr lang="ar-SY" sz="4000" dirty="0" smtClean="0">
                <a:solidFill>
                  <a:schemeClr val="accent1"/>
                </a:solidFill>
                <a:cs typeface="PT Bold Heading" pitchFamily="2" charset="-78"/>
              </a:rPr>
              <a:t> تعلم كيفية تشغيل العضلات الأساسية للتحكم والسيطرة على ضبط التبول</a:t>
            </a:r>
          </a:p>
          <a:p>
            <a:pPr>
              <a:buFont typeface="Wingdings" pitchFamily="2" charset="2"/>
              <a:buChar char="q"/>
            </a:pPr>
            <a:r>
              <a:rPr lang="ar-SY" sz="4000" dirty="0">
                <a:solidFill>
                  <a:schemeClr val="accent1"/>
                </a:solidFill>
                <a:cs typeface="PT Bold Heading" pitchFamily="2" charset="-78"/>
              </a:rPr>
              <a:t> </a:t>
            </a:r>
            <a:r>
              <a:rPr lang="ar-SY" sz="4000" dirty="0" smtClean="0">
                <a:solidFill>
                  <a:schemeClr val="accent1"/>
                </a:solidFill>
                <a:cs typeface="PT Bold Heading" pitchFamily="2" charset="-78"/>
              </a:rPr>
              <a:t>تمارين </a:t>
            </a:r>
            <a:r>
              <a:rPr lang="ar-SY" sz="4000" dirty="0" err="1" smtClean="0">
                <a:solidFill>
                  <a:schemeClr val="accent1"/>
                </a:solidFill>
                <a:cs typeface="PT Bold Heading" pitchFamily="2" charset="-78"/>
              </a:rPr>
              <a:t>كيجل</a:t>
            </a:r>
            <a:endParaRPr lang="ar-SY" sz="4000" dirty="0" smtClean="0">
              <a:solidFill>
                <a:schemeClr val="accent1"/>
              </a:solidFill>
              <a:cs typeface="PT Bold Heading" pitchFamily="2" charset="-78"/>
            </a:endParaRPr>
          </a:p>
        </p:txBody>
      </p:sp>
    </p:spTree>
    <p:extLst>
      <p:ext uri="{BB962C8B-B14F-4D97-AF65-F5344CB8AC3E}">
        <p14:creationId xmlns:p14="http://schemas.microsoft.com/office/powerpoint/2010/main" val="78538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47351-شيخوخة.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2099853"/>
            <a:ext cx="7776864" cy="47223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835696" y="1660157"/>
            <a:ext cx="5690982" cy="461665"/>
          </a:xfrm>
          <a:prstGeom prst="rect">
            <a:avLst/>
          </a:prstGeom>
        </p:spPr>
        <p:txBody>
          <a:bodyPr wrap="none">
            <a:spAutoFit/>
          </a:bodyPr>
          <a:lstStyle/>
          <a:p>
            <a:pPr algn="ctr"/>
            <a:r>
              <a:rPr lang="ar-SY" sz="2400" dirty="0" smtClean="0">
                <a:solidFill>
                  <a:srgbClr val="CC0000"/>
                </a:solidFill>
                <a:cs typeface="PT Bold Heading" pitchFamily="2" charset="-78"/>
              </a:rPr>
              <a:t>يعتبر سلس البول مشكلة مهمة في صحة المسنين </a:t>
            </a:r>
            <a:endParaRPr lang="ar-SY" sz="2400" dirty="0">
              <a:solidFill>
                <a:srgbClr val="CC0000"/>
              </a:solidFill>
              <a:cs typeface="PT Bold Heading" pitchFamily="2" charset="-78"/>
            </a:endParaRPr>
          </a:p>
        </p:txBody>
      </p:sp>
    </p:spTree>
    <p:extLst>
      <p:ext uri="{BB962C8B-B14F-4D97-AF65-F5344CB8AC3E}">
        <p14:creationId xmlns:p14="http://schemas.microsoft.com/office/powerpoint/2010/main" val="344056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sz="quarter" idx="1"/>
          </p:nvPr>
        </p:nvSpPr>
        <p:spPr/>
        <p:txBody>
          <a:bodyPr/>
          <a:lstStyle/>
          <a:p>
            <a:endParaRPr lang="ar-SY"/>
          </a:p>
        </p:txBody>
      </p:sp>
      <p:pic>
        <p:nvPicPr>
          <p:cNvPr id="1026" name="Picture 2" descr="C:\Users\hp\Desktop\بببب.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solidFill>
            <a:schemeClr val="accent5">
              <a:lumMod val="40000"/>
              <a:lumOff val="60000"/>
            </a:schemeClr>
          </a:solidFill>
        </p:spPr>
      </p:pic>
    </p:spTree>
    <p:extLst>
      <p:ext uri="{BB962C8B-B14F-4D97-AF65-F5344CB8AC3E}">
        <p14:creationId xmlns:p14="http://schemas.microsoft.com/office/powerpoint/2010/main" val="4267723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dirty="0" smtClean="0">
                <a:solidFill>
                  <a:srgbClr val="CC0000"/>
                </a:solidFill>
                <a:cs typeface="PT Bold Heading" pitchFamily="2" charset="-78"/>
              </a:rPr>
              <a:t>المقدمة </a:t>
            </a:r>
            <a:endParaRPr lang="ar-SY" dirty="0">
              <a:solidFill>
                <a:srgbClr val="CC0000"/>
              </a:solidFill>
              <a:cs typeface="PT Bold Heading" pitchFamily="2" charset="-78"/>
            </a:endParaRPr>
          </a:p>
        </p:txBody>
      </p:sp>
      <p:sp>
        <p:nvSpPr>
          <p:cNvPr id="3" name="عنصر نائب للمحتوى 2"/>
          <p:cNvSpPr>
            <a:spLocks noGrp="1"/>
          </p:cNvSpPr>
          <p:nvPr>
            <p:ph sz="quarter" idx="1"/>
          </p:nvPr>
        </p:nvSpPr>
        <p:spPr/>
        <p:txBody>
          <a:bodyPr>
            <a:normAutofit/>
          </a:bodyPr>
          <a:lstStyle/>
          <a:p>
            <a:pPr>
              <a:buFont typeface="Wingdings" pitchFamily="2" charset="2"/>
              <a:buChar char="q"/>
            </a:pPr>
            <a:r>
              <a:rPr lang="ar-SY" sz="3000" dirty="0" smtClean="0">
                <a:solidFill>
                  <a:srgbClr val="558BB7"/>
                </a:solidFill>
                <a:cs typeface="PT Bold Heading" pitchFamily="2" charset="-78"/>
              </a:rPr>
              <a:t>التقييم الفيزيائي الأول للمريض</a:t>
            </a:r>
          </a:p>
          <a:p>
            <a:pPr>
              <a:buFont typeface="Wingdings" pitchFamily="2" charset="2"/>
              <a:buChar char="q"/>
            </a:pPr>
            <a:r>
              <a:rPr lang="ar-SY" sz="3000" dirty="0" smtClean="0">
                <a:solidFill>
                  <a:srgbClr val="558BB7"/>
                </a:solidFill>
                <a:cs typeface="PT Bold Heading" pitchFamily="2" charset="-78"/>
              </a:rPr>
              <a:t>تاريخ الجراحة الأول والثاني</a:t>
            </a:r>
          </a:p>
          <a:p>
            <a:pPr>
              <a:buFont typeface="Wingdings" pitchFamily="2" charset="2"/>
              <a:buChar char="q"/>
            </a:pPr>
            <a:r>
              <a:rPr lang="ar-SY" sz="3000" dirty="0">
                <a:solidFill>
                  <a:srgbClr val="558BB7"/>
                </a:solidFill>
                <a:cs typeface="PT Bold Heading" pitchFamily="2" charset="-78"/>
              </a:rPr>
              <a:t>مشاكل الضغط </a:t>
            </a:r>
            <a:r>
              <a:rPr lang="ar-SY" sz="3000" dirty="0" smtClean="0">
                <a:solidFill>
                  <a:srgbClr val="558BB7"/>
                </a:solidFill>
                <a:cs typeface="PT Bold Heading" pitchFamily="2" charset="-78"/>
              </a:rPr>
              <a:t>والسكر</a:t>
            </a:r>
          </a:p>
          <a:p>
            <a:pPr>
              <a:buFont typeface="Wingdings" pitchFamily="2" charset="2"/>
              <a:buChar char="q"/>
            </a:pPr>
            <a:r>
              <a:rPr lang="ar-SY" sz="3000" dirty="0" smtClean="0">
                <a:solidFill>
                  <a:srgbClr val="558BB7"/>
                </a:solidFill>
                <a:cs typeface="PT Bold Heading" pitchFamily="2" charset="-78"/>
              </a:rPr>
              <a:t>تاريخ الشكاية ودرجته</a:t>
            </a:r>
            <a:endParaRPr lang="ar-SY" sz="3000" dirty="0">
              <a:solidFill>
                <a:srgbClr val="558BB7"/>
              </a:solidFill>
              <a:cs typeface="PT Bold Heading" pitchFamily="2" charset="-78"/>
            </a:endParaRPr>
          </a:p>
          <a:p>
            <a:pPr>
              <a:buFont typeface="Wingdings" pitchFamily="2" charset="2"/>
              <a:buChar char="q"/>
            </a:pPr>
            <a:r>
              <a:rPr lang="ar-SY" sz="3000" dirty="0" smtClean="0">
                <a:solidFill>
                  <a:srgbClr val="558BB7"/>
                </a:solidFill>
                <a:cs typeface="PT Bold Heading" pitchFamily="2" charset="-78"/>
              </a:rPr>
              <a:t>التعليمات الخاصة</a:t>
            </a:r>
          </a:p>
          <a:p>
            <a:pPr>
              <a:buFont typeface="Wingdings" pitchFamily="2" charset="2"/>
              <a:buChar char="q"/>
            </a:pPr>
            <a:r>
              <a:rPr lang="ar-SY" sz="3000" dirty="0" smtClean="0">
                <a:solidFill>
                  <a:srgbClr val="558BB7"/>
                </a:solidFill>
                <a:cs typeface="PT Bold Heading" pitchFamily="2" charset="-78"/>
              </a:rPr>
              <a:t>المدخل الجراحي</a:t>
            </a:r>
          </a:p>
          <a:p>
            <a:pPr>
              <a:buFont typeface="Wingdings" pitchFamily="2" charset="2"/>
              <a:buChar char="q"/>
            </a:pPr>
            <a:r>
              <a:rPr lang="ar-SY" sz="3000" dirty="0" smtClean="0">
                <a:solidFill>
                  <a:srgbClr val="558BB7"/>
                </a:solidFill>
                <a:cs typeface="PT Bold Heading" pitchFamily="2" charset="-78"/>
              </a:rPr>
              <a:t>ترقق العظام</a:t>
            </a:r>
            <a:endParaRPr lang="ar-SY" sz="3000" dirty="0">
              <a:solidFill>
                <a:srgbClr val="558BB7"/>
              </a:solidFill>
              <a:cs typeface="PT Bold Heading" pitchFamily="2" charset="-78"/>
            </a:endParaRPr>
          </a:p>
          <a:p>
            <a:pPr>
              <a:buFont typeface="Wingdings" pitchFamily="2" charset="2"/>
              <a:buChar char="q"/>
            </a:pPr>
            <a:r>
              <a:rPr lang="ar-SY" sz="3000" dirty="0" smtClean="0">
                <a:solidFill>
                  <a:srgbClr val="558BB7"/>
                </a:solidFill>
                <a:cs typeface="PT Bold Heading" pitchFamily="2" charset="-78"/>
              </a:rPr>
              <a:t>نوع المفصل</a:t>
            </a:r>
          </a:p>
        </p:txBody>
      </p:sp>
    </p:spTree>
    <p:extLst>
      <p:ext uri="{BB962C8B-B14F-4D97-AF65-F5344CB8AC3E}">
        <p14:creationId xmlns:p14="http://schemas.microsoft.com/office/powerpoint/2010/main" val="281182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dirty="0" smtClean="0">
                <a:solidFill>
                  <a:srgbClr val="CC0000"/>
                </a:solidFill>
                <a:cs typeface="PT Bold Heading" pitchFamily="2" charset="-78"/>
              </a:rPr>
              <a:t>بعض الإرشادات </a:t>
            </a:r>
            <a:r>
              <a:rPr lang="ar-SY" dirty="0">
                <a:solidFill>
                  <a:srgbClr val="CC0000"/>
                </a:solidFill>
                <a:cs typeface="PT Bold Heading" pitchFamily="2" charset="-78"/>
              </a:rPr>
              <a:t>ما قبل الجراحة</a:t>
            </a:r>
            <a:endParaRPr lang="ar-SY" dirty="0"/>
          </a:p>
        </p:txBody>
      </p:sp>
      <p:pic>
        <p:nvPicPr>
          <p:cNvPr id="4" name="عنصر نائب للمحتوى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1680" y="4653325"/>
            <a:ext cx="2090923" cy="2204675"/>
          </a:xfrm>
          <a:prstGeom prst="rect">
            <a:avLst/>
          </a:prstGeom>
          <a:ln>
            <a:noFill/>
          </a:ln>
          <a:effectLst>
            <a:softEdge rad="112500"/>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251" y="4653324"/>
            <a:ext cx="2253600" cy="2151495"/>
          </a:xfrm>
          <a:prstGeom prst="rect">
            <a:avLst/>
          </a:prstGeom>
          <a:ln>
            <a:noFill/>
          </a:ln>
          <a:effectLst>
            <a:softEdge rad="112500"/>
          </a:effectLst>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582" y="4647954"/>
            <a:ext cx="2122660" cy="2072503"/>
          </a:xfrm>
          <a:prstGeom prst="rect">
            <a:avLst/>
          </a:prstGeom>
          <a:ln>
            <a:noFill/>
          </a:ln>
          <a:effectLst>
            <a:softEdge rad="112500"/>
          </a:effectLst>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653325"/>
            <a:ext cx="1798320" cy="2199856"/>
          </a:xfrm>
          <a:prstGeom prst="rect">
            <a:avLst/>
          </a:prstGeom>
          <a:ln>
            <a:noFill/>
          </a:ln>
          <a:effectLst>
            <a:softEdge rad="112500"/>
          </a:effectLst>
        </p:spPr>
      </p:pic>
      <p:sp>
        <p:nvSpPr>
          <p:cNvPr id="9" name="مربع نص 8"/>
          <p:cNvSpPr txBox="1"/>
          <p:nvPr/>
        </p:nvSpPr>
        <p:spPr>
          <a:xfrm>
            <a:off x="6876256" y="4186290"/>
            <a:ext cx="2833116" cy="461665"/>
          </a:xfrm>
          <a:prstGeom prst="rect">
            <a:avLst/>
          </a:prstGeom>
          <a:noFill/>
        </p:spPr>
        <p:txBody>
          <a:bodyPr wrap="square" rtlCol="1">
            <a:spAutoFit/>
          </a:bodyPr>
          <a:lstStyle/>
          <a:p>
            <a:pPr marL="342900" indent="-342900" algn="ctr">
              <a:buClr>
                <a:srgbClr val="CC0000"/>
              </a:buClr>
              <a:buFont typeface="Wingdings" pitchFamily="2" charset="2"/>
              <a:buChar char="q"/>
            </a:pPr>
            <a:r>
              <a:rPr lang="ar-SY" sz="2400" dirty="0" smtClean="0">
                <a:solidFill>
                  <a:srgbClr val="558BB7"/>
                </a:solidFill>
                <a:cs typeface="PT Bold Heading" pitchFamily="2" charset="-78"/>
              </a:rPr>
              <a:t>السباحة</a:t>
            </a:r>
            <a:endParaRPr lang="ar-SY" sz="2400" dirty="0">
              <a:solidFill>
                <a:srgbClr val="558BB7"/>
              </a:solidFill>
              <a:cs typeface="PT Bold Heading" pitchFamily="2" charset="-78"/>
            </a:endParaRPr>
          </a:p>
        </p:txBody>
      </p:sp>
      <p:sp>
        <p:nvSpPr>
          <p:cNvPr id="10" name="مستطيل 9"/>
          <p:cNvSpPr/>
          <p:nvPr/>
        </p:nvSpPr>
        <p:spPr>
          <a:xfrm>
            <a:off x="5097638" y="4121309"/>
            <a:ext cx="1866217" cy="461665"/>
          </a:xfrm>
          <a:prstGeom prst="rect">
            <a:avLst/>
          </a:prstGeom>
        </p:spPr>
        <p:txBody>
          <a:bodyPr wrap="none">
            <a:spAutoFit/>
          </a:bodyPr>
          <a:lstStyle/>
          <a:p>
            <a:pPr>
              <a:buClr>
                <a:srgbClr val="CC0000"/>
              </a:buClr>
              <a:buFont typeface="Wingdings" pitchFamily="2" charset="2"/>
              <a:buChar char="q"/>
            </a:pPr>
            <a:r>
              <a:rPr lang="ar-SY" sz="2400" dirty="0">
                <a:solidFill>
                  <a:srgbClr val="558BB7"/>
                </a:solidFill>
                <a:cs typeface="PT Bold Heading" pitchFamily="2" charset="-78"/>
              </a:rPr>
              <a:t>المشي في الماء</a:t>
            </a:r>
          </a:p>
        </p:txBody>
      </p:sp>
      <p:sp>
        <p:nvSpPr>
          <p:cNvPr id="11" name="مستطيل 10"/>
          <p:cNvSpPr/>
          <p:nvPr/>
        </p:nvSpPr>
        <p:spPr>
          <a:xfrm>
            <a:off x="2567606" y="4075142"/>
            <a:ext cx="2196434" cy="461665"/>
          </a:xfrm>
          <a:prstGeom prst="rect">
            <a:avLst/>
          </a:prstGeom>
        </p:spPr>
        <p:txBody>
          <a:bodyPr wrap="none">
            <a:spAutoFit/>
          </a:bodyPr>
          <a:lstStyle/>
          <a:p>
            <a:pPr>
              <a:buClr>
                <a:srgbClr val="CC0000"/>
              </a:buClr>
              <a:buFont typeface="Wingdings" pitchFamily="2" charset="2"/>
              <a:buChar char="q"/>
            </a:pPr>
            <a:r>
              <a:rPr lang="ar-SY" sz="2400" dirty="0" smtClean="0">
                <a:solidFill>
                  <a:srgbClr val="558BB7"/>
                </a:solidFill>
                <a:cs typeface="PT Bold Heading" pitchFamily="2" charset="-78"/>
              </a:rPr>
              <a:t>التمارين في </a:t>
            </a:r>
            <a:r>
              <a:rPr lang="ar-SY" sz="2400" dirty="0">
                <a:solidFill>
                  <a:srgbClr val="558BB7"/>
                </a:solidFill>
                <a:cs typeface="PT Bold Heading" pitchFamily="2" charset="-78"/>
              </a:rPr>
              <a:t>الماء</a:t>
            </a:r>
          </a:p>
        </p:txBody>
      </p:sp>
      <p:sp>
        <p:nvSpPr>
          <p:cNvPr id="12" name="مستطيل 11"/>
          <p:cNvSpPr/>
          <p:nvPr/>
        </p:nvSpPr>
        <p:spPr>
          <a:xfrm>
            <a:off x="-2286000" y="4077234"/>
            <a:ext cx="4572000" cy="461665"/>
          </a:xfrm>
          <a:prstGeom prst="rect">
            <a:avLst/>
          </a:prstGeom>
        </p:spPr>
        <p:txBody>
          <a:bodyPr>
            <a:spAutoFit/>
          </a:bodyPr>
          <a:lstStyle/>
          <a:p>
            <a:pPr>
              <a:buClr>
                <a:srgbClr val="CC0000"/>
              </a:buClr>
              <a:buFont typeface="Wingdings" pitchFamily="2" charset="2"/>
              <a:buChar char="q"/>
            </a:pPr>
            <a:r>
              <a:rPr lang="ar-SY" sz="2400" dirty="0">
                <a:solidFill>
                  <a:srgbClr val="558BB7"/>
                </a:solidFill>
                <a:cs typeface="PT Bold Heading" pitchFamily="2" charset="-78"/>
              </a:rPr>
              <a:t>ركوب </a:t>
            </a:r>
            <a:r>
              <a:rPr lang="ar-SY" sz="2400" dirty="0" smtClean="0">
                <a:solidFill>
                  <a:srgbClr val="558BB7"/>
                </a:solidFill>
                <a:cs typeface="PT Bold Heading" pitchFamily="2" charset="-78"/>
              </a:rPr>
              <a:t>الدراجة</a:t>
            </a:r>
            <a:endParaRPr lang="ar-SY" sz="2400" dirty="0">
              <a:solidFill>
                <a:srgbClr val="558BB7"/>
              </a:solidFill>
              <a:cs typeface="PT Bold Heading" pitchFamily="2" charset="-78"/>
            </a:endParaRPr>
          </a:p>
        </p:txBody>
      </p:sp>
      <p:pic>
        <p:nvPicPr>
          <p:cNvPr id="14" name="صورة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6" y="1628800"/>
            <a:ext cx="4733297" cy="1996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مربع نص 14"/>
          <p:cNvSpPr txBox="1"/>
          <p:nvPr/>
        </p:nvSpPr>
        <p:spPr>
          <a:xfrm>
            <a:off x="5076056" y="2492896"/>
            <a:ext cx="4032448" cy="1107996"/>
          </a:xfrm>
          <a:prstGeom prst="rect">
            <a:avLst/>
          </a:prstGeom>
          <a:noFill/>
        </p:spPr>
        <p:txBody>
          <a:bodyPr wrap="square" rtlCol="1">
            <a:spAutoFit/>
          </a:bodyPr>
          <a:lstStyle/>
          <a:p>
            <a:pPr marL="342900" indent="-342900">
              <a:buClr>
                <a:srgbClr val="CC0000"/>
              </a:buClr>
              <a:buFont typeface="Wingdings" pitchFamily="2" charset="2"/>
              <a:buChar char="q"/>
            </a:pPr>
            <a:r>
              <a:rPr lang="ar-SY" sz="2400" dirty="0">
                <a:solidFill>
                  <a:srgbClr val="558BB7"/>
                </a:solidFill>
                <a:cs typeface="PT Bold Heading" pitchFamily="2" charset="-78"/>
              </a:rPr>
              <a:t>ممارسة النشاطات التي تتطلب إجهاد أقل على مفصل الورك</a:t>
            </a:r>
          </a:p>
          <a:p>
            <a:endParaRPr lang="ar-SY" dirty="0"/>
          </a:p>
        </p:txBody>
      </p:sp>
      <p:sp>
        <p:nvSpPr>
          <p:cNvPr id="16" name="مربع نص 15"/>
          <p:cNvSpPr txBox="1"/>
          <p:nvPr/>
        </p:nvSpPr>
        <p:spPr>
          <a:xfrm>
            <a:off x="3724089" y="3336478"/>
            <a:ext cx="5384415" cy="738664"/>
          </a:xfrm>
          <a:prstGeom prst="rect">
            <a:avLst/>
          </a:prstGeom>
          <a:noFill/>
        </p:spPr>
        <p:txBody>
          <a:bodyPr wrap="square" rtlCol="1">
            <a:spAutoFit/>
          </a:bodyPr>
          <a:lstStyle/>
          <a:p>
            <a:pPr marL="342900" indent="-342900">
              <a:buClr>
                <a:srgbClr val="CC0000"/>
              </a:buClr>
              <a:buFont typeface="Wingdings" pitchFamily="2" charset="2"/>
              <a:buChar char="q"/>
            </a:pPr>
            <a:r>
              <a:rPr lang="ar-SY" sz="2400" dirty="0" smtClean="0">
                <a:solidFill>
                  <a:srgbClr val="558BB7"/>
                </a:solidFill>
                <a:cs typeface="PT Bold Heading" pitchFamily="2" charset="-78"/>
              </a:rPr>
              <a:t>تمارين </a:t>
            </a:r>
            <a:r>
              <a:rPr lang="ar-SY" sz="2400" dirty="0">
                <a:solidFill>
                  <a:srgbClr val="558BB7"/>
                </a:solidFill>
                <a:cs typeface="PT Bold Heading" pitchFamily="2" charset="-78"/>
              </a:rPr>
              <a:t>التقوية</a:t>
            </a:r>
          </a:p>
          <a:p>
            <a:endParaRPr lang="ar-SY" dirty="0"/>
          </a:p>
        </p:txBody>
      </p:sp>
      <p:sp>
        <p:nvSpPr>
          <p:cNvPr id="17" name="مربع نص 16"/>
          <p:cNvSpPr txBox="1"/>
          <p:nvPr/>
        </p:nvSpPr>
        <p:spPr>
          <a:xfrm>
            <a:off x="4950582" y="1599183"/>
            <a:ext cx="4146537" cy="1107996"/>
          </a:xfrm>
          <a:prstGeom prst="rect">
            <a:avLst/>
          </a:prstGeom>
          <a:noFill/>
        </p:spPr>
        <p:txBody>
          <a:bodyPr wrap="square" rtlCol="1">
            <a:spAutoFit/>
          </a:bodyPr>
          <a:lstStyle/>
          <a:p>
            <a:pPr marL="342900" indent="-342900">
              <a:buClr>
                <a:srgbClr val="CC0000"/>
              </a:buClr>
              <a:buFont typeface="Wingdings" pitchFamily="2" charset="2"/>
              <a:buChar char="q"/>
            </a:pPr>
            <a:r>
              <a:rPr lang="ar-SY" sz="2400" dirty="0">
                <a:solidFill>
                  <a:srgbClr val="558BB7"/>
                </a:solidFill>
                <a:cs typeface="PT Bold Heading" pitchFamily="2" charset="-78"/>
              </a:rPr>
              <a:t>تمارين التمطيط </a:t>
            </a:r>
            <a:r>
              <a:rPr lang="ar-SY" sz="2400" dirty="0">
                <a:solidFill>
                  <a:srgbClr val="558BB7"/>
                </a:solidFill>
                <a:latin typeface="Adobe Gothic Std B" pitchFamily="34" charset="-128"/>
                <a:ea typeface="Adobe Gothic Std B" pitchFamily="34" charset="-128"/>
                <a:cs typeface="PT Bold Heading" pitchFamily="2" charset="-78"/>
              </a:rPr>
              <a:t>وهذه الإرشادات والتمارين تساعد على الشفاء...</a:t>
            </a:r>
          </a:p>
          <a:p>
            <a:endParaRPr lang="ar-SY" dirty="0"/>
          </a:p>
        </p:txBody>
      </p:sp>
    </p:spTree>
    <p:extLst>
      <p:ext uri="{BB962C8B-B14F-4D97-AF65-F5344CB8AC3E}">
        <p14:creationId xmlns:p14="http://schemas.microsoft.com/office/powerpoint/2010/main" val="53610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88640"/>
            <a:ext cx="8153400" cy="990600"/>
          </a:xfrm>
        </p:spPr>
        <p:txBody>
          <a:bodyPr>
            <a:normAutofit fontScale="90000"/>
          </a:bodyPr>
          <a:lstStyle/>
          <a:p>
            <a:pPr algn="ctr"/>
            <a:r>
              <a:rPr lang="ar-SY" dirty="0" smtClean="0">
                <a:solidFill>
                  <a:srgbClr val="CC0000"/>
                </a:solidFill>
                <a:cs typeface="PT Bold Heading" pitchFamily="2" charset="-78"/>
              </a:rPr>
              <a:t>بعض الإرشادات </a:t>
            </a:r>
            <a:r>
              <a:rPr lang="ar-SY" dirty="0">
                <a:solidFill>
                  <a:srgbClr val="CC0000"/>
                </a:solidFill>
                <a:cs typeface="PT Bold Heading" pitchFamily="2" charset="-78"/>
              </a:rPr>
              <a:t>ما بعد الجراحة</a:t>
            </a:r>
            <a:br>
              <a:rPr lang="ar-SY" dirty="0">
                <a:solidFill>
                  <a:srgbClr val="CC0000"/>
                </a:solidFill>
                <a:cs typeface="PT Bold Heading" pitchFamily="2" charset="-78"/>
              </a:rPr>
            </a:br>
            <a:r>
              <a:rPr lang="ar-SY" dirty="0" smtClean="0">
                <a:solidFill>
                  <a:srgbClr val="CC0000"/>
                </a:solidFill>
                <a:cs typeface="PT Bold Heading" pitchFamily="2" charset="-78"/>
              </a:rPr>
              <a:t>و </a:t>
            </a:r>
            <a:r>
              <a:rPr lang="ar-SY" dirty="0" err="1">
                <a:solidFill>
                  <a:srgbClr val="CC0000"/>
                </a:solidFill>
                <a:cs typeface="PT Bold Heading" pitchFamily="2" charset="-78"/>
              </a:rPr>
              <a:t>الإحتياطات</a:t>
            </a:r>
            <a:r>
              <a:rPr lang="ar-SY" dirty="0">
                <a:solidFill>
                  <a:srgbClr val="CC0000"/>
                </a:solidFill>
                <a:cs typeface="PT Bold Heading" pitchFamily="2" charset="-78"/>
              </a:rPr>
              <a:t> </a:t>
            </a:r>
            <a:r>
              <a:rPr lang="ar-SY" dirty="0" smtClean="0">
                <a:solidFill>
                  <a:srgbClr val="CC0000"/>
                </a:solidFill>
                <a:cs typeface="PT Bold Heading" pitchFamily="2" charset="-78"/>
              </a:rPr>
              <a:t>الوقائية</a:t>
            </a:r>
            <a:endParaRPr lang="ar-SY" dirty="0"/>
          </a:p>
        </p:txBody>
      </p:sp>
      <p:pic>
        <p:nvPicPr>
          <p:cNvPr id="4" name="عنصر نائب للمحتوى 4"/>
          <p:cNvPicPr>
            <a:picLocks noChangeAspect="1"/>
          </p:cNvPicPr>
          <p:nvPr/>
        </p:nvPicPr>
        <p:blipFill>
          <a:blip r:embed="rId2"/>
          <a:stretch>
            <a:fillRect/>
          </a:stretch>
        </p:blipFill>
        <p:spPr>
          <a:xfrm>
            <a:off x="6804248" y="2005481"/>
            <a:ext cx="2304256" cy="1843405"/>
          </a:xfrm>
          <a:prstGeom prst="rect">
            <a:avLst/>
          </a:prstGeom>
          <a:ln>
            <a:noFill/>
          </a:ln>
          <a:effectLst>
            <a:softEdge rad="112500"/>
          </a:effectLst>
        </p:spPr>
      </p:pic>
      <p:pic>
        <p:nvPicPr>
          <p:cNvPr id="5" name="صورة 4"/>
          <p:cNvPicPr>
            <a:picLocks noChangeAspect="1"/>
          </p:cNvPicPr>
          <p:nvPr/>
        </p:nvPicPr>
        <p:blipFill>
          <a:blip r:embed="rId3"/>
          <a:stretch>
            <a:fillRect/>
          </a:stretch>
        </p:blipFill>
        <p:spPr>
          <a:xfrm>
            <a:off x="133391" y="1882414"/>
            <a:ext cx="2638409" cy="2193653"/>
          </a:xfrm>
          <a:prstGeom prst="rect">
            <a:avLst/>
          </a:prstGeom>
          <a:ln>
            <a:noFill/>
          </a:ln>
          <a:effectLst>
            <a:softEdge rad="112500"/>
          </a:effectLst>
        </p:spPr>
      </p:pic>
      <p:pic>
        <p:nvPicPr>
          <p:cNvPr id="6" name="صورة 5"/>
          <p:cNvPicPr>
            <a:picLocks noChangeAspect="1"/>
          </p:cNvPicPr>
          <p:nvPr/>
        </p:nvPicPr>
        <p:blipFill>
          <a:blip r:embed="rId4"/>
          <a:stretch>
            <a:fillRect/>
          </a:stretch>
        </p:blipFill>
        <p:spPr>
          <a:xfrm>
            <a:off x="3377828" y="2103602"/>
            <a:ext cx="2689067" cy="1850518"/>
          </a:xfrm>
          <a:prstGeom prst="rect">
            <a:avLst/>
          </a:prstGeom>
          <a:ln>
            <a:noFill/>
          </a:ln>
          <a:effectLst>
            <a:softEdge rad="112500"/>
          </a:effectLst>
        </p:spPr>
      </p:pic>
      <p:pic>
        <p:nvPicPr>
          <p:cNvPr id="7" name="صورة 6"/>
          <p:cNvPicPr>
            <a:picLocks noChangeAspect="1"/>
          </p:cNvPicPr>
          <p:nvPr/>
        </p:nvPicPr>
        <p:blipFill>
          <a:blip r:embed="rId5"/>
          <a:stretch>
            <a:fillRect/>
          </a:stretch>
        </p:blipFill>
        <p:spPr>
          <a:xfrm>
            <a:off x="2915816" y="4820225"/>
            <a:ext cx="2930885" cy="1849135"/>
          </a:xfrm>
          <a:prstGeom prst="rect">
            <a:avLst/>
          </a:prstGeom>
          <a:ln>
            <a:noFill/>
          </a:ln>
          <a:effectLst>
            <a:outerShdw blurRad="292100" dist="139700" dir="2700000" algn="tl" rotWithShape="0">
              <a:srgbClr val="333333">
                <a:alpha val="65000"/>
              </a:srgbClr>
            </a:outerShdw>
          </a:effectLst>
        </p:spPr>
      </p:pic>
      <p:sp>
        <p:nvSpPr>
          <p:cNvPr id="9" name="مربع نص 8"/>
          <p:cNvSpPr txBox="1"/>
          <p:nvPr/>
        </p:nvSpPr>
        <p:spPr>
          <a:xfrm>
            <a:off x="6348933" y="1543816"/>
            <a:ext cx="2808312" cy="523220"/>
          </a:xfrm>
          <a:prstGeom prst="rect">
            <a:avLst/>
          </a:prstGeom>
          <a:noFill/>
        </p:spPr>
        <p:txBody>
          <a:bodyPr wrap="square" rtlCol="1">
            <a:spAutoFit/>
          </a:bodyPr>
          <a:lstStyle/>
          <a:p>
            <a:r>
              <a:rPr lang="ar-SY" sz="2800" dirty="0" smtClean="0">
                <a:solidFill>
                  <a:srgbClr val="558BB7"/>
                </a:solidFill>
                <a:cs typeface="PT Bold Heading" pitchFamily="2" charset="-78"/>
              </a:rPr>
              <a:t>السيطرة على الألم</a:t>
            </a:r>
            <a:endParaRPr lang="ar-SY" sz="2800" dirty="0">
              <a:solidFill>
                <a:srgbClr val="558BB7"/>
              </a:solidFill>
              <a:cs typeface="PT Bold Heading" pitchFamily="2" charset="-78"/>
            </a:endParaRPr>
          </a:p>
        </p:txBody>
      </p:sp>
      <p:sp>
        <p:nvSpPr>
          <p:cNvPr id="10" name="مربع نص 9"/>
          <p:cNvSpPr txBox="1"/>
          <p:nvPr/>
        </p:nvSpPr>
        <p:spPr>
          <a:xfrm>
            <a:off x="683568" y="4218143"/>
            <a:ext cx="5760640" cy="523220"/>
          </a:xfrm>
          <a:prstGeom prst="rect">
            <a:avLst/>
          </a:prstGeom>
          <a:noFill/>
        </p:spPr>
        <p:txBody>
          <a:bodyPr wrap="square" rtlCol="1">
            <a:spAutoFit/>
          </a:bodyPr>
          <a:lstStyle/>
          <a:p>
            <a:r>
              <a:rPr lang="ar-SY" sz="2800" dirty="0" smtClean="0">
                <a:solidFill>
                  <a:srgbClr val="558BB7"/>
                </a:solidFill>
                <a:cs typeface="PT Bold Heading" pitchFamily="2" charset="-78"/>
              </a:rPr>
              <a:t>زيادة تحمل النشاطات اليومية</a:t>
            </a:r>
            <a:endParaRPr lang="ar-SY" sz="2800" dirty="0">
              <a:solidFill>
                <a:srgbClr val="558BB7"/>
              </a:solidFill>
              <a:cs typeface="PT Bold Heading" pitchFamily="2" charset="-78"/>
            </a:endParaRPr>
          </a:p>
        </p:txBody>
      </p:sp>
      <p:sp>
        <p:nvSpPr>
          <p:cNvPr id="11" name="مربع نص 10"/>
          <p:cNvSpPr txBox="1"/>
          <p:nvPr/>
        </p:nvSpPr>
        <p:spPr>
          <a:xfrm>
            <a:off x="3506976" y="1580382"/>
            <a:ext cx="2448272" cy="523220"/>
          </a:xfrm>
          <a:prstGeom prst="rect">
            <a:avLst/>
          </a:prstGeom>
          <a:noFill/>
        </p:spPr>
        <p:txBody>
          <a:bodyPr wrap="square" rtlCol="1">
            <a:spAutoFit/>
          </a:bodyPr>
          <a:lstStyle/>
          <a:p>
            <a:pPr algn="ctr"/>
            <a:r>
              <a:rPr lang="ar-SY" sz="2800" dirty="0" smtClean="0">
                <a:solidFill>
                  <a:srgbClr val="558BB7"/>
                </a:solidFill>
                <a:cs typeface="PT Bold Heading" pitchFamily="2" charset="-78"/>
              </a:rPr>
              <a:t>تحسين التوازن</a:t>
            </a:r>
            <a:endParaRPr lang="ar-SY" sz="2800" dirty="0">
              <a:solidFill>
                <a:srgbClr val="558BB7"/>
              </a:solidFill>
              <a:cs typeface="PT Bold Heading" pitchFamily="2" charset="-78"/>
            </a:endParaRPr>
          </a:p>
        </p:txBody>
      </p:sp>
      <p:sp>
        <p:nvSpPr>
          <p:cNvPr id="12" name="مربع نص 11"/>
          <p:cNvSpPr txBox="1"/>
          <p:nvPr/>
        </p:nvSpPr>
        <p:spPr>
          <a:xfrm>
            <a:off x="-1260648" y="1622798"/>
            <a:ext cx="3600400" cy="523220"/>
          </a:xfrm>
          <a:prstGeom prst="rect">
            <a:avLst/>
          </a:prstGeom>
          <a:noFill/>
        </p:spPr>
        <p:txBody>
          <a:bodyPr wrap="square" rtlCol="1">
            <a:spAutoFit/>
          </a:bodyPr>
          <a:lstStyle/>
          <a:p>
            <a:r>
              <a:rPr lang="ar-SY" sz="2800" dirty="0" smtClean="0">
                <a:solidFill>
                  <a:srgbClr val="558BB7"/>
                </a:solidFill>
                <a:cs typeface="PT Bold Heading" pitchFamily="2" charset="-78"/>
              </a:rPr>
              <a:t>تحسين النوم</a:t>
            </a:r>
            <a:endParaRPr lang="ar-SY" sz="2800" dirty="0">
              <a:solidFill>
                <a:srgbClr val="558BB7"/>
              </a:solidFill>
              <a:cs typeface="PT Bold Heading" pitchFamily="2" charset="-78"/>
            </a:endParaRPr>
          </a:p>
        </p:txBody>
      </p:sp>
      <p:pic>
        <p:nvPicPr>
          <p:cNvPr id="13" name="صورة 12"/>
          <p:cNvPicPr>
            <a:picLocks noChangeAspect="1"/>
          </p:cNvPicPr>
          <p:nvPr/>
        </p:nvPicPr>
        <p:blipFill>
          <a:blip r:embed="rId6"/>
          <a:stretch>
            <a:fillRect/>
          </a:stretch>
        </p:blipFill>
        <p:spPr>
          <a:xfrm>
            <a:off x="133392" y="4797152"/>
            <a:ext cx="2129964" cy="1863685"/>
          </a:xfrm>
          <a:prstGeom prst="rect">
            <a:avLst/>
          </a:prstGeom>
          <a:ln>
            <a:noFill/>
          </a:ln>
          <a:effectLst>
            <a:outerShdw blurRad="292100" dist="139700" dir="2700000" algn="tl" rotWithShape="0">
              <a:srgbClr val="333333">
                <a:alpha val="65000"/>
              </a:srgbClr>
            </a:outerShdw>
          </a:effectLst>
        </p:spPr>
      </p:pic>
      <p:pic>
        <p:nvPicPr>
          <p:cNvPr id="14" name="صورة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6895" y="4790781"/>
            <a:ext cx="3095765" cy="1981988"/>
          </a:xfrm>
          <a:prstGeom prst="rect">
            <a:avLst/>
          </a:prstGeom>
          <a:ln>
            <a:noFill/>
          </a:ln>
          <a:effectLst>
            <a:softEdge rad="112500"/>
          </a:effectLst>
        </p:spPr>
      </p:pic>
      <p:sp>
        <p:nvSpPr>
          <p:cNvPr id="16" name="مربع نص 15"/>
          <p:cNvSpPr txBox="1"/>
          <p:nvPr/>
        </p:nvSpPr>
        <p:spPr>
          <a:xfrm>
            <a:off x="133391" y="4227566"/>
            <a:ext cx="2725554" cy="800219"/>
          </a:xfrm>
          <a:prstGeom prst="rect">
            <a:avLst/>
          </a:prstGeom>
          <a:noFill/>
        </p:spPr>
        <p:txBody>
          <a:bodyPr wrap="square" rtlCol="1">
            <a:spAutoFit/>
          </a:bodyPr>
          <a:lstStyle/>
          <a:p>
            <a:pPr algn="l"/>
            <a:r>
              <a:rPr lang="ar-SY" sz="2800" dirty="0">
                <a:solidFill>
                  <a:srgbClr val="558BB7"/>
                </a:solidFill>
                <a:latin typeface="Adobe Gothic Std B" pitchFamily="34" charset="-128"/>
                <a:ea typeface="Adobe Gothic Std B" pitchFamily="34" charset="-128"/>
                <a:cs typeface="PT Bold Heading" pitchFamily="2" charset="-78"/>
              </a:rPr>
              <a:t>منع الإمساك </a:t>
            </a:r>
          </a:p>
          <a:p>
            <a:pPr algn="ctr"/>
            <a:endParaRPr lang="ar-SY" dirty="0"/>
          </a:p>
        </p:txBody>
      </p:sp>
      <p:sp>
        <p:nvSpPr>
          <p:cNvPr id="17" name="مربع نص 16"/>
          <p:cNvSpPr txBox="1"/>
          <p:nvPr/>
        </p:nvSpPr>
        <p:spPr>
          <a:xfrm>
            <a:off x="6578929" y="4187364"/>
            <a:ext cx="2578316" cy="800219"/>
          </a:xfrm>
          <a:prstGeom prst="rect">
            <a:avLst/>
          </a:prstGeom>
          <a:noFill/>
        </p:spPr>
        <p:txBody>
          <a:bodyPr wrap="square" rtlCol="1">
            <a:spAutoFit/>
          </a:bodyPr>
          <a:lstStyle/>
          <a:p>
            <a:r>
              <a:rPr lang="ar-SY" sz="2800" dirty="0">
                <a:solidFill>
                  <a:srgbClr val="558BB7"/>
                </a:solidFill>
                <a:latin typeface="Adobe Gothic Std B" pitchFamily="34" charset="-128"/>
                <a:ea typeface="Adobe Gothic Std B" pitchFamily="34" charset="-128"/>
                <a:cs typeface="PT Bold Heading" pitchFamily="2" charset="-78"/>
              </a:rPr>
              <a:t>منع تجلط الدم</a:t>
            </a:r>
          </a:p>
          <a:p>
            <a:endParaRPr lang="ar-SY" dirty="0"/>
          </a:p>
        </p:txBody>
      </p:sp>
    </p:spTree>
    <p:extLst>
      <p:ext uri="{BB962C8B-B14F-4D97-AF65-F5344CB8AC3E}">
        <p14:creationId xmlns:p14="http://schemas.microsoft.com/office/powerpoint/2010/main" val="403585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88640"/>
            <a:ext cx="8153400" cy="990600"/>
          </a:xfrm>
        </p:spPr>
        <p:txBody>
          <a:bodyPr>
            <a:noAutofit/>
          </a:bodyPr>
          <a:lstStyle/>
          <a:p>
            <a:pPr lvl="0" algn="ctr"/>
            <a:r>
              <a:rPr lang="ar-SA" sz="3800" dirty="0">
                <a:solidFill>
                  <a:srgbClr val="CC0000"/>
                </a:solidFill>
                <a:cs typeface="PT Bold Heading" pitchFamily="2" charset="-78"/>
              </a:rPr>
              <a:t>تعلم كيفية تشغيل العضلات الأساسية للتحكم </a:t>
            </a:r>
            <a:r>
              <a:rPr lang="ar-SA" sz="3800" dirty="0" smtClean="0">
                <a:solidFill>
                  <a:srgbClr val="CC0000"/>
                </a:solidFill>
                <a:cs typeface="PT Bold Heading" pitchFamily="2" charset="-78"/>
              </a:rPr>
              <a:t>و</a:t>
            </a:r>
            <a:r>
              <a:rPr lang="ar-SY" sz="3800" dirty="0" smtClean="0">
                <a:solidFill>
                  <a:srgbClr val="CC0000"/>
                </a:solidFill>
                <a:cs typeface="PT Bold Heading" pitchFamily="2" charset="-78"/>
              </a:rPr>
              <a:t> </a:t>
            </a:r>
            <a:r>
              <a:rPr lang="ar-SA" sz="3800" dirty="0" smtClean="0">
                <a:solidFill>
                  <a:srgbClr val="CC0000"/>
                </a:solidFill>
                <a:cs typeface="PT Bold Heading" pitchFamily="2" charset="-78"/>
              </a:rPr>
              <a:t>السيطرة </a:t>
            </a:r>
            <a:r>
              <a:rPr lang="ar-SA" sz="3800" dirty="0">
                <a:solidFill>
                  <a:srgbClr val="CC0000"/>
                </a:solidFill>
                <a:cs typeface="PT Bold Heading" pitchFamily="2" charset="-78"/>
              </a:rPr>
              <a:t>على ضبط التبول</a:t>
            </a:r>
            <a:endParaRPr lang="en-US" sz="3800" dirty="0">
              <a:solidFill>
                <a:srgbClr val="CC0000"/>
              </a:solidFill>
              <a:cs typeface="PT Bold Heading" pitchFamily="2" charset="-78"/>
            </a:endParaRPr>
          </a:p>
        </p:txBody>
      </p:sp>
      <p:sp>
        <p:nvSpPr>
          <p:cNvPr id="3" name="عنصر نائب للمحتوى 2"/>
          <p:cNvSpPr>
            <a:spLocks noGrp="1"/>
          </p:cNvSpPr>
          <p:nvPr>
            <p:ph sz="quarter" idx="1"/>
          </p:nvPr>
        </p:nvSpPr>
        <p:spPr/>
        <p:txBody>
          <a:bodyPr>
            <a:normAutofit/>
          </a:bodyPr>
          <a:lstStyle/>
          <a:p>
            <a:pPr marL="0" indent="0" algn="ctr">
              <a:buNone/>
            </a:pPr>
            <a:r>
              <a:rPr lang="ar-SY" sz="3000" dirty="0" smtClean="0">
                <a:solidFill>
                  <a:srgbClr val="558BB7"/>
                </a:solidFill>
                <a:cs typeface="PT Bold Heading" pitchFamily="2" charset="-78"/>
              </a:rPr>
              <a:t>العضلات الأساسية التي تدعم العمود الفقري و الحوض </a:t>
            </a:r>
          </a:p>
          <a:p>
            <a:pPr>
              <a:buFont typeface="Wingdings" pitchFamily="2" charset="2"/>
              <a:buChar char="q"/>
            </a:pPr>
            <a:r>
              <a:rPr lang="ar-SY" sz="2500" dirty="0" smtClean="0">
                <a:solidFill>
                  <a:srgbClr val="558BB7"/>
                </a:solidFill>
                <a:cs typeface="PT Bold Heading" pitchFamily="2" charset="-78"/>
              </a:rPr>
              <a:t>  توفر الاستقرار و السيطرة والوضعية الجيدة عند التحرك</a:t>
            </a:r>
          </a:p>
          <a:p>
            <a:pPr>
              <a:buFont typeface="Wingdings" pitchFamily="2" charset="2"/>
              <a:buChar char="q"/>
            </a:pPr>
            <a:r>
              <a:rPr lang="ar-SY" sz="2500" dirty="0" smtClean="0">
                <a:solidFill>
                  <a:srgbClr val="558BB7"/>
                </a:solidFill>
                <a:cs typeface="PT Bold Heading" pitchFamily="2" charset="-78"/>
              </a:rPr>
              <a:t>  عندما يؤلم الورك كثيرا عند الوقوف أو المشي وهذه العضلات           تصبح ضعيفة </a:t>
            </a:r>
          </a:p>
          <a:p>
            <a:pPr>
              <a:buFont typeface="Wingdings" pitchFamily="2" charset="2"/>
              <a:buChar char="q"/>
            </a:pPr>
            <a:r>
              <a:rPr lang="ar-SY" sz="2500" dirty="0" smtClean="0">
                <a:solidFill>
                  <a:srgbClr val="558BB7"/>
                </a:solidFill>
                <a:cs typeface="PT Bold Heading" pitchFamily="2" charset="-78"/>
              </a:rPr>
              <a:t>  هذا يمكن أن يؤدي إلى آلام الظهر عند </a:t>
            </a:r>
          </a:p>
          <a:p>
            <a:pPr marL="0" indent="0">
              <a:buNone/>
            </a:pPr>
            <a:r>
              <a:rPr lang="ar-SY" sz="2500" dirty="0" smtClean="0">
                <a:solidFill>
                  <a:srgbClr val="558BB7"/>
                </a:solidFill>
                <a:cs typeface="PT Bold Heading" pitchFamily="2" charset="-78"/>
              </a:rPr>
              <a:t>         البسط للجذع بدءا من </a:t>
            </a:r>
            <a:r>
              <a:rPr lang="ar-SY" sz="2500" dirty="0" err="1" smtClean="0">
                <a:solidFill>
                  <a:srgbClr val="558BB7"/>
                </a:solidFill>
                <a:cs typeface="PT Bold Heading" pitchFamily="2" charset="-78"/>
              </a:rPr>
              <a:t>الإنحناء</a:t>
            </a:r>
            <a:r>
              <a:rPr lang="ar-SY" sz="2500" dirty="0" smtClean="0">
                <a:solidFill>
                  <a:srgbClr val="558BB7"/>
                </a:solidFill>
                <a:cs typeface="PT Bold Heading" pitchFamily="2" charset="-78"/>
              </a:rPr>
              <a:t> الأمامي</a:t>
            </a:r>
          </a:p>
          <a:p>
            <a:pPr marL="0" indent="0">
              <a:buNone/>
            </a:pPr>
            <a:endParaRPr lang="ar-SY" sz="2500" dirty="0" smtClean="0">
              <a:solidFill>
                <a:srgbClr val="558BB7"/>
              </a:solidFill>
              <a:cs typeface="PT Bold Heading" pitchFamily="2" charset="-78"/>
            </a:endParaRPr>
          </a:p>
          <a:p>
            <a:pPr>
              <a:buFont typeface="Wingdings" pitchFamily="2" charset="2"/>
              <a:buChar char="q"/>
            </a:pPr>
            <a:r>
              <a:rPr lang="ar-SY" sz="2500" dirty="0" smtClean="0">
                <a:solidFill>
                  <a:srgbClr val="558BB7"/>
                </a:solidFill>
                <a:cs typeface="PT Bold Heading" pitchFamily="2" charset="-78"/>
              </a:rPr>
              <a:t> مع ممارسة التمارين سوف يعود</a:t>
            </a:r>
          </a:p>
          <a:p>
            <a:pPr marL="0" indent="0">
              <a:buNone/>
            </a:pPr>
            <a:r>
              <a:rPr lang="ar-SY" sz="2500" dirty="0" smtClean="0">
                <a:solidFill>
                  <a:srgbClr val="558BB7"/>
                </a:solidFill>
                <a:cs typeface="PT Bold Heading" pitchFamily="2" charset="-78"/>
              </a:rPr>
              <a:t>        المريض لتشغيل العضلات تلقائيا</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56992"/>
            <a:ext cx="3030025" cy="3312368"/>
          </a:xfrm>
          <a:prstGeom prst="rect">
            <a:avLst/>
          </a:prstGeom>
          <a:ln>
            <a:noFill/>
          </a:ln>
          <a:effectLst>
            <a:softEdge rad="112500"/>
          </a:effectLst>
        </p:spPr>
      </p:pic>
    </p:spTree>
    <p:extLst>
      <p:ext uri="{BB962C8B-B14F-4D97-AF65-F5344CB8AC3E}">
        <p14:creationId xmlns:p14="http://schemas.microsoft.com/office/powerpoint/2010/main" val="410654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مخصص 6">
      <a:dk1>
        <a:sysClr val="windowText" lastClr="000000"/>
      </a:dk1>
      <a:lt1>
        <a:sysClr val="window" lastClr="FFFFFF"/>
      </a:lt1>
      <a:dk2>
        <a:srgbClr val="775F55"/>
      </a:dk2>
      <a:lt2>
        <a:srgbClr val="EBDDC3"/>
      </a:lt2>
      <a:accent1>
        <a:srgbClr val="4A82B0"/>
      </a:accent1>
      <a:accent2>
        <a:srgbClr val="B40000"/>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مخصص 6">
    <a:dk1>
      <a:sysClr val="windowText" lastClr="000000"/>
    </a:dk1>
    <a:lt1>
      <a:sysClr val="window" lastClr="FFFFFF"/>
    </a:lt1>
    <a:dk2>
      <a:srgbClr val="775F55"/>
    </a:dk2>
    <a:lt2>
      <a:srgbClr val="EBDDC3"/>
    </a:lt2>
    <a:accent1>
      <a:srgbClr val="4A82B0"/>
    </a:accent1>
    <a:accent2>
      <a:srgbClr val="B40000"/>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503</TotalTime>
  <Words>605</Words>
  <Application>Microsoft Office PowerPoint</Application>
  <PresentationFormat>عرض على الشاشة (3:4)‏</PresentationFormat>
  <Paragraphs>86</Paragraphs>
  <Slides>17</Slides>
  <Notes>2</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ألوان متوسطة</vt:lpstr>
      <vt:lpstr>عرض تقديمي في PowerPoint</vt:lpstr>
      <vt:lpstr> كيفية التعامل مع حالات كبار السن للتحكم بالبول بعد جراحة إعادة استبدال مفصل الورك </vt:lpstr>
      <vt:lpstr>محاور المحاضرة</vt:lpstr>
      <vt:lpstr>عرض تقديمي في PowerPoint</vt:lpstr>
      <vt:lpstr>عرض تقديمي في PowerPoint</vt:lpstr>
      <vt:lpstr>المقدمة </vt:lpstr>
      <vt:lpstr>بعض الإرشادات ما قبل الجراحة</vt:lpstr>
      <vt:lpstr>بعض الإرشادات ما بعد الجراحة و الإحتياطات الوقائية</vt:lpstr>
      <vt:lpstr>تعلم كيفية تشغيل العضلات الأساسية للتحكم و السيطرة على ضبط التبول</vt:lpstr>
      <vt:lpstr>تعلم كيفية تشغيل العضلات الأساسية للتحكم و السيطرة على ضبط التبول</vt:lpstr>
      <vt:lpstr>تعلم كيفية تشغيل العضلات الأساسية للتحكم و السيطرة على ضبط التبول</vt:lpstr>
      <vt:lpstr>تعلم كيفية تشغيل العضلات الأساسية للتحكم و السيطرة على ضبط التبول</vt:lpstr>
      <vt:lpstr>تمارين كيجل Kegel ) (</vt:lpstr>
      <vt:lpstr>تمارين كيجل Kegel ) (</vt:lpstr>
      <vt:lpstr>تمارين كيجل Kegel ) (</vt:lpstr>
      <vt:lpstr>تمارين كيجل Kegel )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‏‏مستخدم Windows</dc:creator>
  <cp:lastModifiedBy>‏‏مستخدم Windows</cp:lastModifiedBy>
  <cp:revision>48</cp:revision>
  <dcterms:created xsi:type="dcterms:W3CDTF">2021-05-02T21:29:51Z</dcterms:created>
  <dcterms:modified xsi:type="dcterms:W3CDTF">2021-05-05T23:01:56Z</dcterms:modified>
</cp:coreProperties>
</file>