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unknown"/>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1" r:id="rId1"/>
    <p:sldMasterId id="2147483789" r:id="rId2"/>
  </p:sldMasterIdLst>
  <p:sldIdLst>
    <p:sldId id="273" r:id="rId3"/>
    <p:sldId id="257" r:id="rId4"/>
    <p:sldId id="258" r:id="rId5"/>
    <p:sldId id="259" r:id="rId6"/>
    <p:sldId id="260" r:id="rId7"/>
    <p:sldId id="261" r:id="rId8"/>
    <p:sldId id="262" r:id="rId9"/>
    <p:sldId id="263" r:id="rId10"/>
    <p:sldId id="271" r:id="rId11"/>
    <p:sldId id="264" r:id="rId12"/>
    <p:sldId id="270" r:id="rId13"/>
    <p:sldId id="265" r:id="rId14"/>
    <p:sldId id="266" r:id="rId15"/>
    <p:sldId id="267" r:id="rId16"/>
    <p:sldId id="268" r:id="rId17"/>
    <p:sldId id="269" r:id="rId18"/>
    <p:sldId id="274" r:id="rId19"/>
    <p:sldId id="27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A55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p:normalViewPr>
  <p:slideViewPr>
    <p:cSldViewPr snapToGrid="0">
      <p:cViewPr varScale="1">
        <p:scale>
          <a:sx n="71" d="100"/>
          <a:sy n="71" d="100"/>
        </p:scale>
        <p:origin x="-696"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2" y="1380070"/>
            <a:ext cx="8574623"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8"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5/30/2021</a:t>
            </a:fld>
            <a:endParaRPr lang="en-US" dirty="0"/>
          </a:p>
        </p:txBody>
      </p:sp>
      <p:sp>
        <p:nvSpPr>
          <p:cNvPr id="5" name="Footer Placeholder 4"/>
          <p:cNvSpPr>
            <a:spLocks noGrp="1"/>
          </p:cNvSpPr>
          <p:nvPr>
            <p:ph type="ftr" sz="quarter" idx="11"/>
          </p:nvPr>
        </p:nvSpPr>
        <p:spPr>
          <a:xfrm>
            <a:off x="5332413" y="5883277"/>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946674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2"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605208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4"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3"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303463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3" y="685801"/>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3"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2"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169289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083745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3" y="685801"/>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4" y="3886200"/>
            <a:ext cx="10018711"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1"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181619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2"/>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3"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3"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787592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4283267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7"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3" y="685800"/>
            <a:ext cx="801974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4294691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504"/>
            <a:ext cx="103632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solidFill>
                  <a:prstClr val="black">
                    <a:tint val="75000"/>
                  </a:prstClr>
                </a:solidFill>
              </a:rPr>
              <a:pPr/>
              <a:t>19/10/1442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xmlns="" val="1508769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solidFill>
                  <a:prstClr val="black">
                    <a:tint val="75000"/>
                  </a:prstClr>
                </a:solidFill>
              </a:rPr>
              <a:pPr/>
              <a:t>19/10/1442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xmlns="" val="3150158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8" y="5867133"/>
            <a:ext cx="5511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674612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963084" y="4406979"/>
            <a:ext cx="103632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solidFill>
                  <a:prstClr val="black">
                    <a:tint val="75000"/>
                  </a:prstClr>
                </a:solidFill>
              </a:rPr>
              <a:pPr/>
              <a:t>19/10/1442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xmlns="" val="2374955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1B8ABB09-4A1D-463E-8065-109CC2B7EFAA}" type="datetimeFigureOut">
              <a:rPr lang="ar-SA" smtClean="0">
                <a:solidFill>
                  <a:prstClr val="black">
                    <a:tint val="75000"/>
                  </a:prstClr>
                </a:solidFill>
              </a:rPr>
              <a:pPr/>
              <a:t>19/10/1442</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xmlns="" val="4115629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619342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619342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1B8ABB09-4A1D-463E-8065-109CC2B7EFAA}" type="datetimeFigureOut">
              <a:rPr lang="ar-SA" smtClean="0">
                <a:solidFill>
                  <a:prstClr val="black">
                    <a:tint val="75000"/>
                  </a:prstClr>
                </a:solidFill>
              </a:rPr>
              <a:pPr/>
              <a:t>19/10/1442</a:t>
            </a:fld>
            <a:endParaRPr lang="ar-SA">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SA">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xmlns="" val="1184569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1B8ABB09-4A1D-463E-8065-109CC2B7EFAA}" type="datetimeFigureOut">
              <a:rPr lang="ar-SA" smtClean="0">
                <a:solidFill>
                  <a:prstClr val="black">
                    <a:tint val="75000"/>
                  </a:prstClr>
                </a:solidFill>
              </a:rPr>
              <a:pPr/>
              <a:t>19/10/1442</a:t>
            </a:fld>
            <a:endParaRPr lang="ar-SA">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SA">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xmlns="" val="1293685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solidFill>
                  <a:prstClr val="black">
                    <a:tint val="75000"/>
                  </a:prstClr>
                </a:solidFill>
              </a:rPr>
              <a:pPr/>
              <a:t>19/10/1442</a:t>
            </a:fld>
            <a:endParaRPr lang="ar-SA">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SA">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xmlns="" val="1515832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09603" y="273050"/>
            <a:ext cx="4011084"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4766733" y="27312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solidFill>
                  <a:prstClr val="black">
                    <a:tint val="75000"/>
                  </a:prstClr>
                </a:solidFill>
              </a:rPr>
              <a:pPr/>
              <a:t>19/10/1442</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xmlns="" val="2267242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2389717" y="4800600"/>
            <a:ext cx="73152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solidFill>
                  <a:prstClr val="black">
                    <a:tint val="75000"/>
                  </a:prstClr>
                </a:solidFill>
              </a:rPr>
              <a:pPr/>
              <a:t>19/10/1442</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xmlns="" val="1773463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solidFill>
                  <a:prstClr val="black">
                    <a:tint val="75000"/>
                  </a:prstClr>
                </a:solidFill>
              </a:rPr>
              <a:pPr/>
              <a:t>19/10/1442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xmlns="" val="2392804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839200" y="274717"/>
            <a:ext cx="27432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609600" y="274717"/>
            <a:ext cx="80264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solidFill>
                  <a:prstClr val="black">
                    <a:tint val="75000"/>
                  </a:prstClr>
                </a:solidFill>
              </a:rPr>
              <a:pPr/>
              <a:t>19/10/1442</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xmlns="" val="1795389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80"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9"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02652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2"/>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4" y="2667001"/>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465087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9"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815633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45516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253685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3"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4" y="685801"/>
            <a:ext cx="6240991"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3"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110955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5" y="1752599"/>
            <a:ext cx="542615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5"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5" y="3124199"/>
            <a:ext cx="542615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892146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2"/>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3" y="685802"/>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1" y="2667001"/>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7"/>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5/30/2021</a:t>
            </a:fld>
            <a:endParaRPr lang="en-US" dirty="0"/>
          </a:p>
        </p:txBody>
      </p:sp>
      <p:sp>
        <p:nvSpPr>
          <p:cNvPr id="5" name="Footer Placeholder 4"/>
          <p:cNvSpPr>
            <a:spLocks noGrp="1"/>
          </p:cNvSpPr>
          <p:nvPr>
            <p:ph type="ftr" sz="quarter" idx="3"/>
          </p:nvPr>
        </p:nvSpPr>
        <p:spPr>
          <a:xfrm>
            <a:off x="2572281" y="5883277"/>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8" y="5883277"/>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70629774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Lst>
  <p:txStyles>
    <p:titleStyle>
      <a:lvl1pPr algn="ctr" defTabSz="457200" rtl="1" eaLnBrk="1" latinLnBrk="0" hangingPunct="1">
        <a:spcBef>
          <a:spcPct val="0"/>
        </a:spcBef>
        <a:buNone/>
        <a:defRPr sz="4000" kern="1200" cap="none">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609600" y="1600206"/>
            <a:ext cx="109728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8737600" y="6356429"/>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defTabSz="914400" rtl="1"/>
            <a:fld id="{1B8ABB09-4A1D-463E-8065-109CC2B7EFAA}" type="datetimeFigureOut">
              <a:rPr lang="ar-SA" smtClean="0">
                <a:solidFill>
                  <a:prstClr val="black">
                    <a:tint val="75000"/>
                  </a:prstClr>
                </a:solidFill>
              </a:rPr>
              <a:pPr defTabSz="914400" rtl="1"/>
              <a:t>19/10/1442</a:t>
            </a:fld>
            <a:endParaRPr lang="ar-SA">
              <a:solidFill>
                <a:prstClr val="black">
                  <a:tint val="75000"/>
                </a:prstClr>
              </a:solidFill>
            </a:endParaRPr>
          </a:p>
        </p:txBody>
      </p:sp>
      <p:sp>
        <p:nvSpPr>
          <p:cNvPr id="5" name="عنصر نائب للتذييل 4"/>
          <p:cNvSpPr>
            <a:spLocks noGrp="1"/>
          </p:cNvSpPr>
          <p:nvPr>
            <p:ph type="ftr" sz="quarter" idx="3"/>
          </p:nvPr>
        </p:nvSpPr>
        <p:spPr>
          <a:xfrm>
            <a:off x="4165600" y="6356429"/>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defTabSz="914400" rtl="1"/>
            <a:endParaRPr lang="ar-SA">
              <a:solidFill>
                <a:prstClr val="black">
                  <a:tint val="75000"/>
                </a:prstClr>
              </a:solidFill>
            </a:endParaRPr>
          </a:p>
        </p:txBody>
      </p:sp>
      <p:sp>
        <p:nvSpPr>
          <p:cNvPr id="6" name="عنصر نائب لرقم الشريحة 5"/>
          <p:cNvSpPr>
            <a:spLocks noGrp="1"/>
          </p:cNvSpPr>
          <p:nvPr>
            <p:ph type="sldNum" sz="quarter" idx="4"/>
          </p:nvPr>
        </p:nvSpPr>
        <p:spPr>
          <a:xfrm>
            <a:off x="609600" y="6356429"/>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defTabSz="914400" rtl="1"/>
            <a:fld id="{0B34F065-1154-456A-91E3-76DE8E75E17B}" type="slidenum">
              <a:rPr lang="ar-SA" smtClean="0">
                <a:solidFill>
                  <a:prstClr val="black">
                    <a:tint val="75000"/>
                  </a:prstClr>
                </a:solidFill>
              </a:rPr>
              <a:pPr defTabSz="914400" rtl="1"/>
              <a:t>‹#›</a:t>
            </a:fld>
            <a:endParaRPr lang="ar-SA">
              <a:solidFill>
                <a:prstClr val="black">
                  <a:tint val="75000"/>
                </a:prstClr>
              </a:solidFill>
            </a:endParaRPr>
          </a:p>
        </p:txBody>
      </p:sp>
    </p:spTree>
    <p:extLst>
      <p:ext uri="{BB962C8B-B14F-4D97-AF65-F5344CB8AC3E}">
        <p14:creationId xmlns:p14="http://schemas.microsoft.com/office/powerpoint/2010/main" xmlns="" val="410291066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aljazeera.net/news/pages/5ea8bb2e-d105-4408-b417-f13789ca981f"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www.aljazeera.net/news/pages/e69b8cbe-7a5c-4ea8-9b30-b34b4b9c449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file:///C:\Users\Dr.%20Bassam\Desktop\&#216;&#168;&#217;&#132;&#216;&#185;%20&#216;&#167;&#217;&#132;&#217;&#132;&#216;&#179;&#216;&#167;&#217;&#134;\&#216;&#167;&#217;&#132;&#216;&#163;&#216;&#174;&#216;&#168;&#216;&#167;&#216;&#177;%20-%20&#216;&#183;&#216;&#168;%20&#217;&#136;&#216;&#181;&#216;&#173;&#216;&#169;%20-%20&#216;&#168;&#217;&#132;&#216;&#185;%20&#216;&#167;&#217;&#132;&#217;&#132;&#216;&#179;&#216;&#167;&#217;&#134;..%20&#216;&#163;&#217;&#138;&#217;&#130;&#216;&#170;&#217;&#132;%20&#216;&#167;&#217;&#132;&#216;&#177;&#217;&#138;&#216;&#167;&#216;&#182;&#217;&#138;&#217;&#138;&#217;&#134;%20&#217;&#136;&#216;&#173;&#216;&#175;&#217;&#135;%20&#216;&#163;&#217;&#133;%20&#217;&#132;&#217;&#135;%20&#216;&#180;&#216;&#177;&#217;&#131;&#216;&#167;&#216;&#161;&#216;&#159;.htm"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aljazeera.net/news/pages/f0d98d95-813c-4253-bc57-bff84b3d36cf" TargetMode="External"/><Relationship Id="rId7" Type="http://schemas.openxmlformats.org/officeDocument/2006/relationships/hyperlink" Target="http://www.aljazeera.net/news/pages/398ac470-b702-40cd-a801-1379d1a23800"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www.aljazeera.net/news/pages/3a40d3bb-b7e9-44f8-8f8b-63f89384ee2d" TargetMode="External"/><Relationship Id="rId5" Type="http://schemas.openxmlformats.org/officeDocument/2006/relationships/hyperlink" Target="http://www.aljazeera.net/news/pages/8dd902a1-66e6-45f0-a1c1-7eadaacc09a4" TargetMode="External"/><Relationship Id="rId4" Type="http://schemas.openxmlformats.org/officeDocument/2006/relationships/hyperlink" Target="http://aljazeera.net/news/pages/62f73d97-e015-464e-89fa-07f90fcf238e"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aljazeera.net/news/pages/1d82d9ef-962d-41c7-a7e0-b93a3549571d"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aljazeera.net/news/pages/51ade9a7-741b-4c32-8c7b-31948e3c25ca"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815467" y="188640"/>
            <a:ext cx="10651983" cy="6669360"/>
          </a:xfrm>
        </p:spPr>
      </p:pic>
    </p:spTree>
    <p:extLst>
      <p:ext uri="{BB962C8B-B14F-4D97-AF65-F5344CB8AC3E}">
        <p14:creationId xmlns:p14="http://schemas.microsoft.com/office/powerpoint/2010/main" xmlns="" val="3233685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2344"/>
            <a:ext cx="1879875" cy="1409906"/>
          </a:xfrm>
          <a:prstGeom prst="rect">
            <a:avLst/>
          </a:prstGeom>
        </p:spPr>
      </p:pic>
      <p:sp>
        <p:nvSpPr>
          <p:cNvPr id="6" name="TextBox 5"/>
          <p:cNvSpPr txBox="1"/>
          <p:nvPr/>
        </p:nvSpPr>
        <p:spPr>
          <a:xfrm>
            <a:off x="1727201" y="1592959"/>
            <a:ext cx="9944100" cy="2246769"/>
          </a:xfrm>
          <a:prstGeom prst="rect">
            <a:avLst/>
          </a:prstGeom>
          <a:noFill/>
        </p:spPr>
        <p:txBody>
          <a:bodyPr wrap="square" rtlCol="1">
            <a:spAutoFit/>
          </a:bodyPr>
          <a:lstStyle/>
          <a:p>
            <a:pPr marL="342900" lvl="0" indent="-342900" algn="r" rtl="1">
              <a:buFont typeface="Arial" panose="020B0604020202020204" pitchFamily="34" charset="0"/>
              <a:buChar char="•"/>
            </a:pPr>
            <a:r>
              <a:rPr lang="ar-SA" sz="2400" dirty="0" smtClean="0">
                <a:latin typeface="Arial" panose="020B0604020202020204" pitchFamily="34" charset="0"/>
                <a:cs typeface="Arial" panose="020B0604020202020204" pitchFamily="34" charset="0"/>
              </a:rPr>
              <a:t>تمديد الشخص على الأرض.</a:t>
            </a:r>
            <a:endParaRPr lang="en-US" sz="2400" dirty="0" smtClean="0">
              <a:latin typeface="Arial" panose="020B0604020202020204" pitchFamily="34" charset="0"/>
              <a:cs typeface="Arial" panose="020B0604020202020204" pitchFamily="34" charset="0"/>
            </a:endParaRPr>
          </a:p>
          <a:p>
            <a:pPr marL="342900" lvl="0" indent="-342900" algn="r" rtl="1">
              <a:buFont typeface="Arial" panose="020B0604020202020204" pitchFamily="34" charset="0"/>
              <a:buChar char="•"/>
            </a:pPr>
            <a:r>
              <a:rPr lang="ar-SA" sz="2400" dirty="0" smtClean="0">
                <a:latin typeface="Arial" panose="020B0604020202020204" pitchFamily="34" charset="0"/>
                <a:cs typeface="Arial" panose="020B0604020202020204" pitchFamily="34" charset="0"/>
              </a:rPr>
              <a:t>يقوم المسعف برفق ومن دون عنف بإمالة رأس المصاب إلى الخلف والذقن إلى الأعلى، مما يؤدي إلى إعادة فتح المجاري التنفسية.</a:t>
            </a:r>
            <a:endParaRPr lang="en-US" sz="2400" dirty="0" smtClean="0">
              <a:latin typeface="Arial" panose="020B0604020202020204" pitchFamily="34" charset="0"/>
              <a:cs typeface="Arial" panose="020B0604020202020204" pitchFamily="34" charset="0"/>
            </a:endParaRPr>
          </a:p>
          <a:p>
            <a:pPr marL="342900" lvl="0" indent="-342900" algn="r" rtl="1">
              <a:buFont typeface="Arial" panose="020B0604020202020204" pitchFamily="34" charset="0"/>
              <a:buChar char="•"/>
            </a:pPr>
            <a:r>
              <a:rPr lang="ar-SA" sz="2400" dirty="0" smtClean="0">
                <a:latin typeface="Arial" panose="020B0604020202020204" pitchFamily="34" charset="0"/>
                <a:cs typeface="Arial" panose="020B0604020202020204" pitchFamily="34" charset="0"/>
              </a:rPr>
              <a:t>بعد ذلك يقوم المسعف بإمالة المصاب قليلا إلى أحد جانبيه مع الحفاظ على وضعية الرأس السابقة، مما يسمح للعاب في فمه بالنزول إلى خارج الفم وعدم الدخول في حلقه وتسببه بالاختناق.</a:t>
            </a:r>
            <a:endParaRPr lang="ar-SY" sz="2400" dirty="0" smtClean="0">
              <a:latin typeface="Arial" panose="020B0604020202020204" pitchFamily="34" charset="0"/>
              <a:cs typeface="Arial" panose="020B0604020202020204" pitchFamily="34" charset="0"/>
            </a:endParaRPr>
          </a:p>
          <a:p>
            <a:pPr lvl="0" algn="r" rtl="1"/>
            <a:endParaRPr lang="en-US" sz="2000" dirty="0" smtClean="0">
              <a:latin typeface="Arial" panose="020B0604020202020204" pitchFamily="34" charset="0"/>
              <a:cs typeface="Arial" panose="020B0604020202020204" pitchFamily="34" charset="0"/>
            </a:endParaRPr>
          </a:p>
        </p:txBody>
      </p:sp>
      <p:sp>
        <p:nvSpPr>
          <p:cNvPr id="2" name="TextBox 1"/>
          <p:cNvSpPr txBox="1"/>
          <p:nvPr/>
        </p:nvSpPr>
        <p:spPr>
          <a:xfrm>
            <a:off x="2844800" y="494911"/>
            <a:ext cx="7918451" cy="584775"/>
          </a:xfrm>
          <a:prstGeom prst="rect">
            <a:avLst/>
          </a:prstGeom>
          <a:noFill/>
        </p:spPr>
        <p:txBody>
          <a:bodyPr wrap="square" rtlCol="1">
            <a:spAutoFit/>
          </a:bodyPr>
          <a:lstStyle/>
          <a:p>
            <a:pPr algn="ctr" rtl="1"/>
            <a:r>
              <a:rPr lang="ar-SA" sz="3200" dirty="0">
                <a:latin typeface="ae_Ostorah" panose="02060603050605020204" pitchFamily="18" charset="-78"/>
                <a:cs typeface="ae_Ostorah" panose="02060603050605020204" pitchFamily="18" charset="-78"/>
              </a:rPr>
              <a:t>الإسعاف الأولي في حالة ابتلاع اللسان</a:t>
            </a:r>
            <a:endParaRPr lang="en-US" sz="3200" dirty="0">
              <a:latin typeface="ae_Ostorah" panose="02060603050605020204" pitchFamily="18" charset="-78"/>
              <a:cs typeface="ae_Ostorah" panose="02060603050605020204" pitchFamily="18" charset="-78"/>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222242" y="3657600"/>
            <a:ext cx="3213151" cy="3200400"/>
          </a:xfrm>
          <a:prstGeom prst="rect">
            <a:avLst/>
          </a:prstGeom>
        </p:spPr>
      </p:pic>
    </p:spTree>
    <p:extLst>
      <p:ext uri="{BB962C8B-B14F-4D97-AF65-F5344CB8AC3E}">
        <p14:creationId xmlns:p14="http://schemas.microsoft.com/office/powerpoint/2010/main" xmlns="" val="1598376343"/>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2344"/>
            <a:ext cx="1879875" cy="1409906"/>
          </a:xfrm>
          <a:prstGeom prst="rect">
            <a:avLst/>
          </a:prstGeom>
        </p:spPr>
      </p:pic>
      <p:sp>
        <p:nvSpPr>
          <p:cNvPr id="6" name="TextBox 5"/>
          <p:cNvSpPr txBox="1"/>
          <p:nvPr/>
        </p:nvSpPr>
        <p:spPr>
          <a:xfrm>
            <a:off x="1155700" y="1592959"/>
            <a:ext cx="10515600" cy="2462213"/>
          </a:xfrm>
          <a:prstGeom prst="rect">
            <a:avLst/>
          </a:prstGeom>
          <a:noFill/>
        </p:spPr>
        <p:txBody>
          <a:bodyPr wrap="square" rtlCol="1">
            <a:spAutoFit/>
          </a:bodyPr>
          <a:lstStyle/>
          <a:p>
            <a:pPr algn="r" rtl="1"/>
            <a:r>
              <a:rPr lang="ar-SA" sz="2200" dirty="0">
                <a:latin typeface="Arial" panose="020B0604020202020204" pitchFamily="34" charset="0"/>
                <a:cs typeface="Arial" panose="020B0604020202020204" pitchFamily="34" charset="0"/>
              </a:rPr>
              <a:t>في حال فشل الإجراء السابق في إزاحة اللسان قد يتطلب الأمر إجراء مناورة "دفع الفك" "</a:t>
            </a:r>
            <a:r>
              <a:rPr lang="en-US" sz="2200" dirty="0">
                <a:latin typeface="Arial" panose="020B0604020202020204" pitchFamily="34" charset="0"/>
                <a:cs typeface="Arial" panose="020B0604020202020204" pitchFamily="34" charset="0"/>
              </a:rPr>
              <a:t>Jaw </a:t>
            </a:r>
            <a:r>
              <a:rPr lang="en-US" sz="2200" dirty="0" smtClean="0">
                <a:latin typeface="Arial" panose="020B0604020202020204" pitchFamily="34" charset="0"/>
                <a:cs typeface="Arial" panose="020B0604020202020204" pitchFamily="34" charset="0"/>
              </a:rPr>
              <a:t>thrust</a:t>
            </a:r>
            <a:r>
              <a:rPr lang="ar-SA" sz="2200" dirty="0" smtClean="0">
                <a:latin typeface="Arial" panose="020B0604020202020204" pitchFamily="34" charset="0"/>
                <a:cs typeface="Arial" panose="020B0604020202020204" pitchFamily="34" charset="0"/>
              </a:rPr>
              <a:t> </a:t>
            </a:r>
            <a:r>
              <a:rPr lang="ar-SA" sz="2200" dirty="0">
                <a:latin typeface="Arial" panose="020B0604020202020204" pitchFamily="34" charset="0"/>
                <a:cs typeface="Arial" panose="020B0604020202020204" pitchFamily="34" charset="0"/>
              </a:rPr>
              <a:t>أو إدخال أنبوب القصبة الهوائية (الأنبوب الرغامي)، مما يتطلب وجود فريق إسعاف في الموقع مدرب على التعامل مع الإصابات والطوارئ الرياضية.</a:t>
            </a:r>
            <a:endParaRPr lang="ar-SY" sz="2200" dirty="0">
              <a:latin typeface="Arial" panose="020B0604020202020204" pitchFamily="34" charset="0"/>
              <a:cs typeface="Arial" panose="020B0604020202020204" pitchFamily="34" charset="0"/>
            </a:endParaRPr>
          </a:p>
          <a:p>
            <a:pPr algn="r" rtl="1"/>
            <a:endParaRPr lang="en-US" sz="2200" dirty="0">
              <a:latin typeface="Arial" panose="020B0604020202020204" pitchFamily="34" charset="0"/>
              <a:cs typeface="Arial" panose="020B0604020202020204" pitchFamily="34" charset="0"/>
            </a:endParaRPr>
          </a:p>
          <a:p>
            <a:pPr algn="r" rtl="1"/>
            <a:r>
              <a:rPr lang="ar-SA" sz="2200" dirty="0">
                <a:latin typeface="Arial" panose="020B0604020202020204" pitchFamily="34" charset="0"/>
                <a:cs typeface="Arial" panose="020B0604020202020204" pitchFamily="34" charset="0"/>
              </a:rPr>
              <a:t>ويجب تذكر أن انقطاع النفس قد يكون له أسباب أخرى مثل </a:t>
            </a:r>
            <a:r>
              <a:rPr lang="ar-SA" sz="2200" u="sng" dirty="0">
                <a:latin typeface="Arial" panose="020B0604020202020204" pitchFamily="34" charset="0"/>
                <a:cs typeface="Arial" panose="020B0604020202020204" pitchFamily="34" charset="0"/>
                <a:hlinkClick r:id="rId3"/>
              </a:rPr>
              <a:t>الاختناق بالطعام</a:t>
            </a:r>
            <a:r>
              <a:rPr lang="ar-SA" sz="2200" dirty="0">
                <a:latin typeface="Arial" panose="020B0604020202020204" pitchFamily="34" charset="0"/>
                <a:cs typeface="Arial" panose="020B0604020202020204" pitchFamily="34" charset="0"/>
              </a:rPr>
              <a:t> أو جسم غريب، أو حدوث نوبة قلبية أو </a:t>
            </a:r>
            <a:r>
              <a:rPr lang="ar-SA" sz="2200" u="sng" dirty="0">
                <a:latin typeface="Arial" panose="020B0604020202020204" pitchFamily="34" charset="0"/>
                <a:cs typeface="Arial" panose="020B0604020202020204" pitchFamily="34" charset="0"/>
                <a:hlinkClick r:id="rId4"/>
              </a:rPr>
              <a:t>سكتة دماغية</a:t>
            </a:r>
            <a:r>
              <a:rPr lang="ar-SA" sz="2200" dirty="0">
                <a:latin typeface="Arial" panose="020B0604020202020204" pitchFamily="34" charset="0"/>
                <a:cs typeface="Arial" panose="020B0604020202020204" pitchFamily="34" charset="0"/>
              </a:rPr>
              <a:t>. ولذلك يجب تقييم الوضع من المسعفين وعمل اللازم مثل إجراء الإنعاش القلبي ونقل المصاب لغرفة الطوارئ بأسرع ما يمكن.</a:t>
            </a:r>
            <a:endParaRPr lang="en-US" sz="2200" dirty="0">
              <a:latin typeface="Arial" panose="020B0604020202020204" pitchFamily="34" charset="0"/>
              <a:cs typeface="Arial" panose="020B0604020202020204" pitchFamily="34" charset="0"/>
            </a:endParaRPr>
          </a:p>
        </p:txBody>
      </p:sp>
      <p:sp>
        <p:nvSpPr>
          <p:cNvPr id="2" name="TextBox 1"/>
          <p:cNvSpPr txBox="1"/>
          <p:nvPr/>
        </p:nvSpPr>
        <p:spPr>
          <a:xfrm>
            <a:off x="2844800" y="494911"/>
            <a:ext cx="7918451" cy="584775"/>
          </a:xfrm>
          <a:prstGeom prst="rect">
            <a:avLst/>
          </a:prstGeom>
          <a:noFill/>
        </p:spPr>
        <p:txBody>
          <a:bodyPr wrap="square" rtlCol="1">
            <a:spAutoFit/>
          </a:bodyPr>
          <a:lstStyle/>
          <a:p>
            <a:pPr algn="ctr" rtl="1"/>
            <a:r>
              <a:rPr lang="ar-SA" sz="3200" dirty="0">
                <a:latin typeface="ae_Ostorah" panose="02060603050605020204" pitchFamily="18" charset="-78"/>
                <a:cs typeface="ae_Ostorah" panose="02060603050605020204" pitchFamily="18" charset="-78"/>
              </a:rPr>
              <a:t>الإسعاف الأولي في حالة ابتلاع اللسان</a:t>
            </a:r>
            <a:endParaRPr lang="en-US" sz="3200" dirty="0">
              <a:latin typeface="ae_Ostorah" panose="02060603050605020204" pitchFamily="18" charset="-78"/>
              <a:cs typeface="ae_Ostorah" panose="02060603050605020204" pitchFamily="18" charset="-78"/>
            </a:endParaRPr>
          </a:p>
        </p:txBody>
      </p:sp>
      <p:pic>
        <p:nvPicPr>
          <p:cNvPr id="3" name="Picture 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457065" y="4055172"/>
            <a:ext cx="4693920" cy="2600325"/>
          </a:xfrm>
          <a:prstGeom prst="rect">
            <a:avLst/>
          </a:prstGeom>
        </p:spPr>
      </p:pic>
    </p:spTree>
    <p:extLst>
      <p:ext uri="{BB962C8B-B14F-4D97-AF65-F5344CB8AC3E}">
        <p14:creationId xmlns:p14="http://schemas.microsoft.com/office/powerpoint/2010/main" xmlns="" val="419979037"/>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2344"/>
            <a:ext cx="1879875" cy="1409906"/>
          </a:xfrm>
          <a:prstGeom prst="rect">
            <a:avLst/>
          </a:prstGeom>
        </p:spPr>
      </p:pic>
      <p:sp>
        <p:nvSpPr>
          <p:cNvPr id="6" name="TextBox 5"/>
          <p:cNvSpPr txBox="1"/>
          <p:nvPr/>
        </p:nvSpPr>
        <p:spPr>
          <a:xfrm>
            <a:off x="1485901" y="1268730"/>
            <a:ext cx="10248900" cy="2677656"/>
          </a:xfrm>
          <a:prstGeom prst="rect">
            <a:avLst/>
          </a:prstGeom>
          <a:noFill/>
        </p:spPr>
        <p:txBody>
          <a:bodyPr wrap="square" rtlCol="1">
            <a:spAutoFit/>
          </a:bodyPr>
          <a:lstStyle/>
          <a:p>
            <a:pPr algn="r" rtl="1"/>
            <a:r>
              <a:rPr lang="ar-SA" sz="2400" dirty="0">
                <a:latin typeface="Arial" panose="020B0604020202020204" pitchFamily="34" charset="0"/>
                <a:cs typeface="Arial" panose="020B0604020202020204" pitchFamily="34" charset="0"/>
              </a:rPr>
              <a:t>وهنا يجب التفريق بين نوعين من الوفيات، الأول يطلق عليه اسم الموت المفاجئ، وينتج عن توقف القلب فجأة وحدوث نوبة قلبية، ويقدر أنه يصيب سنويا رياضيا واحدا إلى اثنين من بين كل مائتي ألف </a:t>
            </a:r>
            <a:r>
              <a:rPr lang="ar-SA" sz="2400" dirty="0" smtClean="0">
                <a:latin typeface="Arial" panose="020B0604020202020204" pitchFamily="34" charset="0"/>
                <a:cs typeface="Arial" panose="020B0604020202020204" pitchFamily="34" charset="0"/>
              </a:rPr>
              <a:t>رياضي </a:t>
            </a:r>
            <a:r>
              <a:rPr lang="ar-SA" sz="2400" dirty="0">
                <a:latin typeface="Arial" panose="020B0604020202020204" pitchFamily="34" charset="0"/>
                <a:cs typeface="Arial" panose="020B0604020202020204" pitchFamily="34" charset="0"/>
              </a:rPr>
              <a:t>وهو أكثر شيوعا لدى الذكور. وغالبية حالات الموت المفاجئ تحدث لدى لاعبي لعبة كرة القدم</a:t>
            </a:r>
            <a:r>
              <a:rPr lang="ar-SA" sz="2400" dirty="0" smtClean="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a:p>
            <a:pPr algn="r" rtl="1"/>
            <a:endParaRPr lang="en-US" sz="2400" dirty="0">
              <a:latin typeface="Arial" panose="020B0604020202020204" pitchFamily="34" charset="0"/>
              <a:cs typeface="Arial" panose="020B0604020202020204" pitchFamily="34" charset="0"/>
            </a:endParaRPr>
          </a:p>
          <a:p>
            <a:pPr algn="r" rtl="1"/>
            <a:r>
              <a:rPr lang="ar-SA" sz="2400" dirty="0">
                <a:latin typeface="Arial" panose="020B0604020202020204" pitchFamily="34" charset="0"/>
                <a:cs typeface="Arial" panose="020B0604020202020204" pitchFamily="34" charset="0"/>
              </a:rPr>
              <a:t>وتشير المعطيات الطبية إلى أن غالبية حالات الموت المفاجئ لدى الرياضيين ترتبط بإصابة الشخص بأمراض أو تشوهات خلقية في القلب يكون الرياضي غالبا على غير دراية بها، مما يعني أنه قد تمر سنوات وهو يمارس الرياضة دون مشاكل إلى أن تحين اللحظة التي يحدث فيها توقف مفاجئ للقلب.</a:t>
            </a:r>
            <a:endParaRPr lang="en-US" sz="2400" dirty="0">
              <a:latin typeface="Arial" panose="020B0604020202020204" pitchFamily="34" charset="0"/>
              <a:cs typeface="Arial" panose="020B0604020202020204" pitchFamily="34" charset="0"/>
            </a:endParaRPr>
          </a:p>
        </p:txBody>
      </p:sp>
      <p:sp>
        <p:nvSpPr>
          <p:cNvPr id="2" name="TextBox 1"/>
          <p:cNvSpPr txBox="1"/>
          <p:nvPr/>
        </p:nvSpPr>
        <p:spPr>
          <a:xfrm>
            <a:off x="2848112" y="329524"/>
            <a:ext cx="7918451" cy="584775"/>
          </a:xfrm>
          <a:prstGeom prst="rect">
            <a:avLst/>
          </a:prstGeom>
          <a:noFill/>
        </p:spPr>
        <p:txBody>
          <a:bodyPr wrap="square" rtlCol="1">
            <a:spAutoFit/>
          </a:bodyPr>
          <a:lstStyle/>
          <a:p>
            <a:pPr algn="ctr" rtl="1"/>
            <a:r>
              <a:rPr lang="ar-SY" sz="3200" dirty="0" smtClean="0">
                <a:latin typeface="ae_Ostorah" panose="02060603050605020204" pitchFamily="18" charset="-78"/>
                <a:cs typeface="ae_Ostorah" panose="02060603050605020204" pitchFamily="18" charset="-78"/>
              </a:rPr>
              <a:t>موت الرياضيين </a:t>
            </a:r>
            <a:endParaRPr lang="en-US" sz="3200" dirty="0">
              <a:latin typeface="ae_Ostorah" panose="02060603050605020204" pitchFamily="18" charset="-78"/>
              <a:cs typeface="ae_Ostorah" panose="02060603050605020204" pitchFamily="18" charset="-78"/>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001135" y="3946386"/>
            <a:ext cx="5218431" cy="2857500"/>
          </a:xfrm>
          <a:prstGeom prst="rect">
            <a:avLst/>
          </a:prstGeom>
        </p:spPr>
      </p:pic>
    </p:spTree>
    <p:extLst>
      <p:ext uri="{BB962C8B-B14F-4D97-AF65-F5344CB8AC3E}">
        <p14:creationId xmlns:p14="http://schemas.microsoft.com/office/powerpoint/2010/main" xmlns="" val="2226017597"/>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2344"/>
            <a:ext cx="1879875" cy="1409906"/>
          </a:xfrm>
          <a:prstGeom prst="rect">
            <a:avLst/>
          </a:prstGeom>
        </p:spPr>
      </p:pic>
      <p:sp>
        <p:nvSpPr>
          <p:cNvPr id="6" name="TextBox 5"/>
          <p:cNvSpPr txBox="1"/>
          <p:nvPr/>
        </p:nvSpPr>
        <p:spPr>
          <a:xfrm>
            <a:off x="1358901" y="2088257"/>
            <a:ext cx="10604500" cy="2677656"/>
          </a:xfrm>
          <a:prstGeom prst="rect">
            <a:avLst/>
          </a:prstGeom>
          <a:noFill/>
        </p:spPr>
        <p:txBody>
          <a:bodyPr wrap="square" rtlCol="1">
            <a:spAutoFit/>
          </a:bodyPr>
          <a:lstStyle/>
          <a:p>
            <a:pPr algn="r" rtl="1"/>
            <a:r>
              <a:rPr lang="ar-SA" sz="2400" dirty="0">
                <a:latin typeface="Arial" panose="020B0604020202020204" pitchFamily="34" charset="0"/>
                <a:cs typeface="Arial" panose="020B0604020202020204" pitchFamily="34" charset="0"/>
              </a:rPr>
              <a:t>وتشمل الأعراض التحذيرية للموت المفاجئ شعور الرياضي بتعب وألم في الصدر وانقطاع النفس، وخفقان القلب أو عدم انتظام دقاته، ويتطلب هذا مراجعة الطبيب مباشرة</a:t>
            </a:r>
            <a:r>
              <a:rPr lang="ar-SA" sz="2400" dirty="0" smtClean="0">
                <a:latin typeface="Arial" panose="020B0604020202020204" pitchFamily="34" charset="0"/>
                <a:cs typeface="Arial" panose="020B0604020202020204" pitchFamily="34" charset="0"/>
              </a:rPr>
              <a:t>.</a:t>
            </a:r>
            <a:endParaRPr lang="ar-SY" sz="2400" dirty="0" smtClean="0">
              <a:latin typeface="Arial" panose="020B0604020202020204" pitchFamily="34" charset="0"/>
              <a:cs typeface="Arial" panose="020B0604020202020204" pitchFamily="34" charset="0"/>
            </a:endParaRPr>
          </a:p>
          <a:p>
            <a:pPr algn="r" rtl="1"/>
            <a:endParaRPr lang="ar-SY" sz="2400" dirty="0">
              <a:latin typeface="Arial" panose="020B0604020202020204" pitchFamily="34" charset="0"/>
              <a:cs typeface="Arial" panose="020B0604020202020204" pitchFamily="34" charset="0"/>
            </a:endParaRPr>
          </a:p>
          <a:p>
            <a:pPr algn="r" rtl="1"/>
            <a:r>
              <a:rPr lang="ar-SA" sz="2400" dirty="0">
                <a:latin typeface="Arial" panose="020B0604020202020204" pitchFamily="34" charset="0"/>
                <a:cs typeface="Arial" panose="020B0604020202020204" pitchFamily="34" charset="0"/>
              </a:rPr>
              <a:t>أما النوع الثاني من الوفيات فيرتبط بالإصابة الدماغية الناجمة عن الرضّ </a:t>
            </a:r>
            <a:r>
              <a:rPr lang="en-US" sz="2400" dirty="0">
                <a:latin typeface="Arial" panose="020B0604020202020204" pitchFamily="34" charset="0"/>
                <a:cs typeface="Arial" panose="020B0604020202020204" pitchFamily="34" charset="0"/>
              </a:rPr>
              <a:t>Traumatic Brain </a:t>
            </a:r>
            <a:r>
              <a:rPr lang="en-US" sz="2400" dirty="0" smtClean="0">
                <a:latin typeface="Arial" panose="020B0604020202020204" pitchFamily="34" charset="0"/>
                <a:cs typeface="Arial" panose="020B0604020202020204" pitchFamily="34" charset="0"/>
              </a:rPr>
              <a:t>Injury</a:t>
            </a:r>
            <a:r>
              <a:rPr lang="ar-SA" sz="2400" dirty="0" smtClean="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algn="r" rtl="1"/>
            <a:r>
              <a:rPr lang="ar-SA" sz="2400" dirty="0" smtClean="0">
                <a:latin typeface="Arial" panose="020B0604020202020204" pitchFamily="34" charset="0"/>
                <a:cs typeface="Arial" panose="020B0604020202020204" pitchFamily="34" charset="0"/>
              </a:rPr>
              <a:t>مثل </a:t>
            </a:r>
            <a:r>
              <a:rPr lang="ar-SA" sz="2400" dirty="0">
                <a:latin typeface="Arial" panose="020B0604020202020204" pitchFamily="34" charset="0"/>
                <a:cs typeface="Arial" panose="020B0604020202020204" pitchFamily="34" charset="0"/>
              </a:rPr>
              <a:t>التعرض لضربة على الدماغ أو سقوط على الرأس أو الاصطدام بلاعب أو أداة، مما يؤدي لحدوث ارتجاج وضرر في الدماغ، وقد تؤدي إلى الوفاة مباشرة أو تقود لمضاعفات قصيرة وطويلة المدى على الرياضي.</a:t>
            </a:r>
            <a:endParaRPr lang="en-US" sz="2400" dirty="0" smtClean="0">
              <a:latin typeface="Arial" panose="020B0604020202020204" pitchFamily="34" charset="0"/>
              <a:cs typeface="Arial" panose="020B0604020202020204" pitchFamily="34" charset="0"/>
            </a:endParaRPr>
          </a:p>
        </p:txBody>
      </p:sp>
      <p:sp>
        <p:nvSpPr>
          <p:cNvPr id="2" name="TextBox 1"/>
          <p:cNvSpPr txBox="1"/>
          <p:nvPr/>
        </p:nvSpPr>
        <p:spPr>
          <a:xfrm>
            <a:off x="2844800" y="787299"/>
            <a:ext cx="7918451" cy="584775"/>
          </a:xfrm>
          <a:prstGeom prst="rect">
            <a:avLst/>
          </a:prstGeom>
          <a:noFill/>
        </p:spPr>
        <p:txBody>
          <a:bodyPr wrap="square" rtlCol="1">
            <a:spAutoFit/>
          </a:bodyPr>
          <a:lstStyle/>
          <a:p>
            <a:pPr algn="ctr" rtl="1"/>
            <a:r>
              <a:rPr lang="ar-SY" sz="3200" dirty="0" smtClean="0">
                <a:latin typeface="ae_Ostorah" panose="02060603050605020204" pitchFamily="18" charset="-78"/>
                <a:cs typeface="ae_Ostorah" panose="02060603050605020204" pitchFamily="18" charset="-78"/>
              </a:rPr>
              <a:t>موت الرياضيين </a:t>
            </a:r>
            <a:endParaRPr lang="en-US" sz="3200" dirty="0">
              <a:latin typeface="ae_Ostorah" panose="02060603050605020204" pitchFamily="18" charset="-78"/>
              <a:cs typeface="ae_Ostorah" panose="02060603050605020204" pitchFamily="18" charset="-78"/>
            </a:endParaRPr>
          </a:p>
        </p:txBody>
      </p:sp>
    </p:spTree>
    <p:extLst>
      <p:ext uri="{BB962C8B-B14F-4D97-AF65-F5344CB8AC3E}">
        <p14:creationId xmlns:p14="http://schemas.microsoft.com/office/powerpoint/2010/main" xmlns="" val="2179047614"/>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2344"/>
            <a:ext cx="1879875" cy="1409906"/>
          </a:xfrm>
          <a:prstGeom prst="rect">
            <a:avLst/>
          </a:prstGeom>
        </p:spPr>
      </p:pic>
      <p:sp>
        <p:nvSpPr>
          <p:cNvPr id="6" name="TextBox 5"/>
          <p:cNvSpPr txBox="1"/>
          <p:nvPr/>
        </p:nvSpPr>
        <p:spPr>
          <a:xfrm>
            <a:off x="1358901" y="2088257"/>
            <a:ext cx="10604500" cy="1938992"/>
          </a:xfrm>
          <a:prstGeom prst="rect">
            <a:avLst/>
          </a:prstGeom>
          <a:noFill/>
        </p:spPr>
        <p:txBody>
          <a:bodyPr wrap="square" rtlCol="1">
            <a:spAutoFit/>
          </a:bodyPr>
          <a:lstStyle/>
          <a:p>
            <a:pPr algn="r" rtl="1"/>
            <a:r>
              <a:rPr lang="ar-SA" sz="2400" dirty="0">
                <a:latin typeface="Arial" panose="020B0604020202020204" pitchFamily="34" charset="0"/>
                <a:cs typeface="Arial" panose="020B0604020202020204" pitchFamily="34" charset="0"/>
              </a:rPr>
              <a:t>وتشير </a:t>
            </a:r>
            <a:r>
              <a:rPr lang="ar-SA" sz="2400" u="sng" dirty="0">
                <a:latin typeface="Arial" panose="020B0604020202020204" pitchFamily="34" charset="0"/>
                <a:cs typeface="Arial" panose="020B0604020202020204" pitchFamily="34" charset="0"/>
                <a:hlinkClick r:id="rId3"/>
              </a:rPr>
              <a:t>جمعية جراحي الأعصاب الأميركية*</a:t>
            </a:r>
            <a:r>
              <a:rPr lang="ar-SA" sz="2400" dirty="0">
                <a:latin typeface="Arial" panose="020B0604020202020204" pitchFamily="34" charset="0"/>
                <a:cs typeface="Arial" panose="020B0604020202020204" pitchFamily="34" charset="0"/>
              </a:rPr>
              <a:t> إلى أن أعراض الإصابة الدماغية تشمل الشعور بالصداع وفقدان التوازن، وصعوبة في التكلم والسمع، والحساسية الشديد للصوت أو الضوء، والارتباك. هذا في حالة لم تكن الإصابة شديدة وأدت إلى فقدان الشخص الوعي في اللحظة نفسها.</a:t>
            </a:r>
            <a:endParaRPr lang="en-US" sz="2400" dirty="0">
              <a:latin typeface="Arial" panose="020B0604020202020204" pitchFamily="34" charset="0"/>
              <a:cs typeface="Arial" panose="020B0604020202020204" pitchFamily="34" charset="0"/>
            </a:endParaRPr>
          </a:p>
          <a:p>
            <a:pPr algn="r" rtl="1"/>
            <a:r>
              <a:rPr lang="ar-SA" sz="2400" dirty="0">
                <a:latin typeface="Arial" panose="020B0604020202020204" pitchFamily="34" charset="0"/>
                <a:cs typeface="Arial" panose="020B0604020202020204" pitchFamily="34" charset="0"/>
              </a:rPr>
              <a:t>ومن المهم مراقبة الرياضي بعد تعرضه للإصابة الدماغية ومتابعته للتأكد من سير عملية شفائه، خاصة أنه في لحظة الإصابة نفسها قد لا تظهر عليه أعراض واضحة أو شديدة.</a:t>
            </a:r>
            <a:endParaRPr lang="en-US" sz="2400" dirty="0">
              <a:latin typeface="Arial" panose="020B0604020202020204" pitchFamily="34" charset="0"/>
              <a:cs typeface="Arial" panose="020B0604020202020204" pitchFamily="34" charset="0"/>
            </a:endParaRPr>
          </a:p>
        </p:txBody>
      </p:sp>
      <p:sp>
        <p:nvSpPr>
          <p:cNvPr id="2" name="TextBox 1"/>
          <p:cNvSpPr txBox="1"/>
          <p:nvPr/>
        </p:nvSpPr>
        <p:spPr>
          <a:xfrm>
            <a:off x="2844800" y="787299"/>
            <a:ext cx="7918451" cy="584775"/>
          </a:xfrm>
          <a:prstGeom prst="rect">
            <a:avLst/>
          </a:prstGeom>
          <a:noFill/>
        </p:spPr>
        <p:txBody>
          <a:bodyPr wrap="square" rtlCol="1">
            <a:spAutoFit/>
          </a:bodyPr>
          <a:lstStyle/>
          <a:p>
            <a:pPr algn="ctr" rtl="1"/>
            <a:r>
              <a:rPr lang="ar-SY" sz="3200" dirty="0" smtClean="0">
                <a:latin typeface="ae_Ostorah" panose="02060603050605020204" pitchFamily="18" charset="-78"/>
                <a:cs typeface="ae_Ostorah" panose="02060603050605020204" pitchFamily="18" charset="-78"/>
              </a:rPr>
              <a:t>موت الرياضيين </a:t>
            </a:r>
            <a:endParaRPr lang="en-US" sz="3200" dirty="0">
              <a:latin typeface="ae_Ostorah" panose="02060603050605020204" pitchFamily="18" charset="-78"/>
              <a:cs typeface="ae_Ostorah" panose="02060603050605020204" pitchFamily="18" charset="-78"/>
            </a:endParaRPr>
          </a:p>
        </p:txBody>
      </p:sp>
    </p:spTree>
    <p:extLst>
      <p:ext uri="{BB962C8B-B14F-4D97-AF65-F5344CB8AC3E}">
        <p14:creationId xmlns:p14="http://schemas.microsoft.com/office/powerpoint/2010/main" xmlns="" val="3637577299"/>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2344"/>
            <a:ext cx="1879875" cy="1409906"/>
          </a:xfrm>
          <a:prstGeom prst="rect">
            <a:avLst/>
          </a:prstGeom>
        </p:spPr>
      </p:pic>
      <p:sp>
        <p:nvSpPr>
          <p:cNvPr id="6" name="TextBox 5"/>
          <p:cNvSpPr txBox="1"/>
          <p:nvPr/>
        </p:nvSpPr>
        <p:spPr>
          <a:xfrm>
            <a:off x="1460501" y="1084959"/>
            <a:ext cx="10604500" cy="5262979"/>
          </a:xfrm>
          <a:prstGeom prst="rect">
            <a:avLst/>
          </a:prstGeom>
          <a:noFill/>
        </p:spPr>
        <p:txBody>
          <a:bodyPr wrap="square" rtlCol="1">
            <a:spAutoFit/>
          </a:bodyPr>
          <a:lstStyle/>
          <a:p>
            <a:pPr marL="342900" lvl="0" indent="-342900" algn="r" rtl="1">
              <a:buFont typeface="Arial" panose="020B0604020202020204" pitchFamily="34" charset="0"/>
              <a:buChar char="•"/>
            </a:pPr>
            <a:r>
              <a:rPr lang="ar-SA" sz="2400" dirty="0">
                <a:latin typeface="Arial" panose="020B0604020202020204" pitchFamily="34" charset="0"/>
                <a:cs typeface="Arial" panose="020B0604020202020204" pitchFamily="34" charset="0"/>
              </a:rPr>
              <a:t>عمل فحوصات دورية للرياضيين للتأكد من وضعهم الصحي، وهل لديهم أمراض </a:t>
            </a:r>
            <a:r>
              <a:rPr lang="ar-SA" sz="2400" u="sng" dirty="0">
                <a:latin typeface="Arial" panose="020B0604020202020204" pitchFamily="34" charset="0"/>
                <a:cs typeface="Arial" panose="020B0604020202020204" pitchFamily="34" charset="0"/>
                <a:hlinkClick r:id="rId3"/>
              </a:rPr>
              <a:t>وراثية</a:t>
            </a:r>
            <a:r>
              <a:rPr lang="ar-SA" sz="2400" dirty="0">
                <a:latin typeface="Arial" panose="020B0604020202020204" pitchFamily="34" charset="0"/>
                <a:cs typeface="Arial" panose="020B0604020202020204" pitchFamily="34" charset="0"/>
              </a:rPr>
              <a:t> أو تشوهات خلقية في القلب أو الشرايين.</a:t>
            </a:r>
            <a:endParaRPr lang="en-US" sz="2400" dirty="0">
              <a:latin typeface="Arial" panose="020B0604020202020204" pitchFamily="34" charset="0"/>
              <a:cs typeface="Arial" panose="020B0604020202020204" pitchFamily="34" charset="0"/>
            </a:endParaRPr>
          </a:p>
          <a:p>
            <a:pPr marL="342900" lvl="0" indent="-342900" algn="r" rtl="1">
              <a:buFont typeface="Arial" panose="020B0604020202020204" pitchFamily="34" charset="0"/>
              <a:buChar char="•"/>
            </a:pPr>
            <a:r>
              <a:rPr lang="ar-SA" sz="2400" dirty="0">
                <a:latin typeface="Arial" panose="020B0604020202020204" pitchFamily="34" charset="0"/>
                <a:cs typeface="Arial" panose="020B0604020202020204" pitchFamily="34" charset="0"/>
              </a:rPr>
              <a:t>على الرياضي إبلاغ الطبيب إذا كانت لديه سيرة مرضية لمرض القلب، أو سيرة عائلية للموت المفاجئ أو مرض القلب.</a:t>
            </a:r>
            <a:endParaRPr lang="en-US" sz="2400" dirty="0">
              <a:latin typeface="Arial" panose="020B0604020202020204" pitchFamily="34" charset="0"/>
              <a:cs typeface="Arial" panose="020B0604020202020204" pitchFamily="34" charset="0"/>
            </a:endParaRPr>
          </a:p>
          <a:p>
            <a:pPr marL="342900" lvl="0" indent="-342900" algn="r" rtl="1">
              <a:buFont typeface="Arial" panose="020B0604020202020204" pitchFamily="34" charset="0"/>
              <a:buChar char="•"/>
            </a:pPr>
            <a:r>
              <a:rPr lang="ar-SA" sz="2400" dirty="0">
                <a:latin typeface="Arial" panose="020B0604020202020204" pitchFamily="34" charset="0"/>
                <a:cs typeface="Arial" panose="020B0604020202020204" pitchFamily="34" charset="0"/>
              </a:rPr>
              <a:t>عدم تعاطي </a:t>
            </a:r>
            <a:r>
              <a:rPr lang="ar-SA" sz="2400" u="sng" dirty="0">
                <a:latin typeface="Arial" panose="020B0604020202020204" pitchFamily="34" charset="0"/>
                <a:cs typeface="Arial" panose="020B0604020202020204" pitchFamily="34" charset="0"/>
                <a:hlinkClick r:id="rId4"/>
              </a:rPr>
              <a:t>المنشطات الرياضية</a:t>
            </a:r>
            <a:r>
              <a:rPr lang="ar-SA" sz="2400" dirty="0">
                <a:latin typeface="Arial" panose="020B0604020202020204" pitchFamily="34" charset="0"/>
                <a:cs typeface="Arial" panose="020B0604020202020204" pitchFamily="34" charset="0"/>
              </a:rPr>
              <a:t> و</a:t>
            </a:r>
            <a:r>
              <a:rPr lang="ar-SA" sz="2400" u="sng" dirty="0">
                <a:latin typeface="Arial" panose="020B0604020202020204" pitchFamily="34" charset="0"/>
                <a:cs typeface="Arial" panose="020B0604020202020204" pitchFamily="34" charset="0"/>
                <a:hlinkClick r:id="rId5"/>
              </a:rPr>
              <a:t>التدخين</a:t>
            </a:r>
            <a:r>
              <a:rPr lang="ar-SA" sz="2400" dirty="0">
                <a:latin typeface="Arial" panose="020B0604020202020204" pitchFamily="34" charset="0"/>
                <a:cs typeface="Arial" panose="020B0604020202020204" pitchFamily="34" charset="0"/>
              </a:rPr>
              <a:t> و</a:t>
            </a:r>
            <a:r>
              <a:rPr lang="ar-SA" sz="2400" u="sng" dirty="0">
                <a:latin typeface="Arial" panose="020B0604020202020204" pitchFamily="34" charset="0"/>
                <a:cs typeface="Arial" panose="020B0604020202020204" pitchFamily="34" charset="0"/>
                <a:hlinkClick r:id="rId6"/>
              </a:rPr>
              <a:t>الخمر</a:t>
            </a:r>
            <a:r>
              <a:rPr lang="ar-SA"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342900" lvl="0" indent="-342900" algn="r" rtl="1">
              <a:buFont typeface="Arial" panose="020B0604020202020204" pitchFamily="34" charset="0"/>
              <a:buChar char="•"/>
            </a:pPr>
            <a:r>
              <a:rPr lang="ar-SA" sz="2400" dirty="0">
                <a:latin typeface="Arial" panose="020B0604020202020204" pitchFamily="34" charset="0"/>
                <a:cs typeface="Arial" panose="020B0604020202020204" pitchFamily="34" charset="0"/>
              </a:rPr>
              <a:t>ممارسة </a:t>
            </a:r>
            <a:r>
              <a:rPr lang="ar-SA" sz="2400" u="sng" dirty="0">
                <a:latin typeface="Arial" panose="020B0604020202020204" pitchFamily="34" charset="0"/>
                <a:cs typeface="Arial" panose="020B0604020202020204" pitchFamily="34" charset="0"/>
                <a:hlinkClick r:id="rId7"/>
              </a:rPr>
              <a:t>الرياضة</a:t>
            </a:r>
            <a:r>
              <a:rPr lang="ar-SA" sz="2400" dirty="0">
                <a:latin typeface="Arial" panose="020B0604020202020204" pitchFamily="34" charset="0"/>
                <a:cs typeface="Arial" panose="020B0604020202020204" pitchFamily="34" charset="0"/>
              </a:rPr>
              <a:t> وفق الإرشادات الطبية، فمثلا من الخطأ اللعب في حالة التعب الشديد أو المرض أو الحمى مثلا، ويجب استشارة الطبيب قبل ذلك.</a:t>
            </a:r>
            <a:endParaRPr lang="en-US" sz="2400" dirty="0">
              <a:latin typeface="Arial" panose="020B0604020202020204" pitchFamily="34" charset="0"/>
              <a:cs typeface="Arial" panose="020B0604020202020204" pitchFamily="34" charset="0"/>
            </a:endParaRPr>
          </a:p>
          <a:p>
            <a:pPr marL="342900" lvl="0" indent="-342900" algn="r" rtl="1">
              <a:buFont typeface="Arial" panose="020B0604020202020204" pitchFamily="34" charset="0"/>
              <a:buChar char="•"/>
            </a:pPr>
            <a:r>
              <a:rPr lang="ar-SA" sz="2400" dirty="0">
                <a:latin typeface="Arial" panose="020B0604020202020204" pitchFamily="34" charset="0"/>
                <a:cs typeface="Arial" panose="020B0604020202020204" pitchFamily="34" charset="0"/>
              </a:rPr>
              <a:t>مراجعة الطبيب فورا عند الشعور بصعوبات أثناء اللعب أو الراحة، أو انقطاع في التنفس، وعدم إهمال الأمر.</a:t>
            </a:r>
            <a:endParaRPr lang="en-US" sz="2400" dirty="0">
              <a:latin typeface="Arial" panose="020B0604020202020204" pitchFamily="34" charset="0"/>
              <a:cs typeface="Arial" panose="020B0604020202020204" pitchFamily="34" charset="0"/>
            </a:endParaRPr>
          </a:p>
          <a:p>
            <a:pPr marL="342900" lvl="0" indent="-342900" algn="r" rtl="1">
              <a:buFont typeface="Arial" panose="020B0604020202020204" pitchFamily="34" charset="0"/>
              <a:buChar char="•"/>
            </a:pPr>
            <a:r>
              <a:rPr lang="ar-SA" sz="2400" dirty="0">
                <a:latin typeface="Arial" panose="020B0604020202020204" pitchFamily="34" charset="0"/>
                <a:cs typeface="Arial" panose="020B0604020202020204" pitchFamily="34" charset="0"/>
              </a:rPr>
              <a:t>ارتداء الملابس الواقية المناسبة لحماية الجسم والرأس، مثل تجهيزات راكبي الدراجات الهوائية.</a:t>
            </a:r>
            <a:endParaRPr lang="en-US" sz="2400" dirty="0">
              <a:latin typeface="Arial" panose="020B0604020202020204" pitchFamily="34" charset="0"/>
              <a:cs typeface="Arial" panose="020B0604020202020204" pitchFamily="34" charset="0"/>
            </a:endParaRPr>
          </a:p>
          <a:p>
            <a:pPr marL="342900" lvl="0" indent="-342900" algn="r" rtl="1">
              <a:buFont typeface="Arial" panose="020B0604020202020204" pitchFamily="34" charset="0"/>
              <a:buChar char="•"/>
            </a:pPr>
            <a:r>
              <a:rPr lang="ar-SA" sz="2400" dirty="0">
                <a:latin typeface="Arial" panose="020B0604020202020204" pitchFamily="34" charset="0"/>
                <a:cs typeface="Arial" panose="020B0604020202020204" pitchFamily="34" charset="0"/>
              </a:rPr>
              <a:t>يجب تجهيز الملاعب الرياضية بفرق طبية حاصلة على تدريب في مجال طوارئ الإصابات والإسعافات الأولية الرياضية، وذلك لإجراء الإسعافات للرياضيين المصابين بسرعة، خاصة أن الدقائق الأولى بعد إصابة الرياضي قد تحدد حياته أو موته.</a:t>
            </a:r>
            <a:endParaRPr lang="en-US" sz="2400" dirty="0">
              <a:latin typeface="Arial" panose="020B0604020202020204" pitchFamily="34" charset="0"/>
              <a:cs typeface="Arial" panose="020B0604020202020204" pitchFamily="34" charset="0"/>
            </a:endParaRPr>
          </a:p>
          <a:p>
            <a:pPr marL="342900" lvl="0" indent="-342900" algn="r" rtl="1">
              <a:buFont typeface="Arial" panose="020B0604020202020204" pitchFamily="34" charset="0"/>
              <a:buChar char="•"/>
            </a:pPr>
            <a:r>
              <a:rPr lang="ar-SA" sz="2400" dirty="0">
                <a:latin typeface="Arial" panose="020B0604020202020204" pitchFamily="34" charset="0"/>
                <a:cs typeface="Arial" panose="020B0604020202020204" pitchFamily="34" charset="0"/>
              </a:rPr>
              <a:t>بعد وقوع الإصابة يجب متابعة الرياضي بشكل مستمر للتأكد من القلب والدماغ وعدم حدوث مضاعفات.</a:t>
            </a:r>
            <a:endParaRPr lang="en-US" sz="2400" dirty="0">
              <a:latin typeface="Arial" panose="020B0604020202020204" pitchFamily="34" charset="0"/>
              <a:cs typeface="Arial" panose="020B0604020202020204" pitchFamily="34" charset="0"/>
            </a:endParaRPr>
          </a:p>
        </p:txBody>
      </p:sp>
      <p:sp>
        <p:nvSpPr>
          <p:cNvPr id="2" name="TextBox 1"/>
          <p:cNvSpPr txBox="1"/>
          <p:nvPr/>
        </p:nvSpPr>
        <p:spPr>
          <a:xfrm>
            <a:off x="2701925" y="202522"/>
            <a:ext cx="7918451" cy="584775"/>
          </a:xfrm>
          <a:prstGeom prst="rect">
            <a:avLst/>
          </a:prstGeom>
          <a:noFill/>
        </p:spPr>
        <p:txBody>
          <a:bodyPr wrap="square" rtlCol="1">
            <a:spAutoFit/>
          </a:bodyPr>
          <a:lstStyle/>
          <a:p>
            <a:pPr algn="ctr" rtl="1"/>
            <a:r>
              <a:rPr lang="ar-SY" sz="3200" dirty="0" smtClean="0">
                <a:latin typeface="ae_Ostorah" panose="02060603050605020204" pitchFamily="18" charset="-78"/>
                <a:cs typeface="ae_Ostorah" panose="02060603050605020204" pitchFamily="18" charset="-78"/>
              </a:rPr>
              <a:t>إجراءات الوقاية</a:t>
            </a:r>
            <a:endParaRPr lang="en-US" sz="3200" dirty="0">
              <a:latin typeface="ae_Ostorah" panose="02060603050605020204" pitchFamily="18" charset="-78"/>
              <a:cs typeface="ae_Ostorah" panose="02060603050605020204" pitchFamily="18" charset="-78"/>
            </a:endParaRPr>
          </a:p>
        </p:txBody>
      </p:sp>
    </p:spTree>
    <p:extLst>
      <p:ext uri="{BB962C8B-B14F-4D97-AF65-F5344CB8AC3E}">
        <p14:creationId xmlns:p14="http://schemas.microsoft.com/office/powerpoint/2010/main" xmlns="" val="296972290"/>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5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500"/>
                                        <p:tgtEl>
                                          <p:spTgt spid="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fade">
                                      <p:cBhvr>
                                        <p:cTn id="39" dur="500"/>
                                        <p:tgtEl>
                                          <p:spTgt spid="6">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6" end="6"/>
                                            </p:txEl>
                                          </p:spTgt>
                                        </p:tgtEl>
                                        <p:attrNameLst>
                                          <p:attrName>style.visibility</p:attrName>
                                        </p:attrNameLst>
                                      </p:cBhvr>
                                      <p:to>
                                        <p:strVal val="visible"/>
                                      </p:to>
                                    </p:set>
                                    <p:animEffect transition="in" filter="fade">
                                      <p:cBhvr>
                                        <p:cTn id="44" dur="500"/>
                                        <p:tgtEl>
                                          <p:spTgt spid="6">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Effect transition="in" filter="fade">
                                      <p:cBhvr>
                                        <p:cTn id="49"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2344"/>
            <a:ext cx="1879875" cy="1409906"/>
          </a:xfrm>
          <a:prstGeom prst="rect">
            <a:avLst/>
          </a:prstGeom>
        </p:spPr>
      </p:pic>
      <p:sp>
        <p:nvSpPr>
          <p:cNvPr id="6" name="TextBox 5"/>
          <p:cNvSpPr txBox="1"/>
          <p:nvPr/>
        </p:nvSpPr>
        <p:spPr>
          <a:xfrm>
            <a:off x="1346201" y="1045210"/>
            <a:ext cx="10604500" cy="1938992"/>
          </a:xfrm>
          <a:prstGeom prst="rect">
            <a:avLst/>
          </a:prstGeom>
          <a:noFill/>
        </p:spPr>
        <p:txBody>
          <a:bodyPr wrap="square" rtlCol="1">
            <a:spAutoFit/>
          </a:bodyPr>
          <a:lstStyle/>
          <a:p>
            <a:pPr lvl="0" algn="r" rtl="1"/>
            <a:r>
              <a:rPr lang="ar-SA" sz="2400" dirty="0">
                <a:latin typeface="Arial" panose="020B0604020202020204" pitchFamily="34" charset="0"/>
                <a:cs typeface="Arial" panose="020B0604020202020204" pitchFamily="34" charset="0"/>
              </a:rPr>
              <a:t>ولذلك فإن بلع اللسان ليس بريئا تماما من دماء الرياضيين، فهو عَرَض لإصابتهم وقد يكون أيضا سببا في موتهم، بالإضافة إلى الأمراض الخلقية في القلب والإصابات. كما يشاركهم في الدم غياب الرعاية الصحية أو الطبية المناسبة للرياضيين وعدم وجود فرق إسعاف طبيبة متخصصة في الملاعب، مما قد يجعل الرياضي يموت بينما لا يفعل من حوله شيئا إلا المشاهدة!</a:t>
            </a:r>
            <a:br>
              <a:rPr lang="ar-SA"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78964157"/>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 name="بلع اللسان.mp4">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1275008" y="193183"/>
            <a:ext cx="10663706" cy="5872766"/>
          </a:xfrm>
        </p:spPr>
      </p:pic>
    </p:spTree>
    <p:extLst>
      <p:ext uri="{BB962C8B-B14F-4D97-AF65-F5344CB8AC3E}">
        <p14:creationId xmlns:p14="http://schemas.microsoft.com/office/powerpoint/2010/main" xmlns="" val="2331422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 name="Recovery Position Step by Step Guide.mp4">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1847314" y="244698"/>
            <a:ext cx="9756551" cy="6091707"/>
          </a:xfrm>
        </p:spPr>
      </p:pic>
    </p:spTree>
    <p:extLst>
      <p:ext uri="{BB962C8B-B14F-4D97-AF65-F5344CB8AC3E}">
        <p14:creationId xmlns:p14="http://schemas.microsoft.com/office/powerpoint/2010/main" xmlns="" val="3288914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3300" y="419100"/>
            <a:ext cx="8899835" cy="2146300"/>
          </a:xfrm>
        </p:spPr>
        <p:txBody>
          <a:bodyPr>
            <a:noAutofit/>
          </a:bodyPr>
          <a:lstStyle/>
          <a:p>
            <a:pPr algn="r"/>
            <a:r>
              <a:rPr lang="ar-SA" sz="2400" dirty="0">
                <a:latin typeface="Arial" panose="020B0604020202020204" pitchFamily="34" charset="0"/>
                <a:cs typeface="Arial" panose="020B0604020202020204" pitchFamily="34" charset="0"/>
              </a:rPr>
              <a:t>مع ارتفاع عدد الرياضيين الذي يموتون أثناء ممارستهم الرياضة، ككرة القدم مثلا، ازداد الاهتمام بما أخذ البعض يطلقون عليه اسم "ظاهرة موت الرياضيين"، كما ترافق ذلك مع تسجيل حالات موت يبتلع فيها الرياضي الضحية لسانه، وذلك وفقا لشهود العيان المحيطين به. فما "بلع اللسان"؟ وهل حقا يتحمل اللسان مسؤولية موت الرياضي في هذه الحالات أم أنه بريء من ذلك براءة الذئب من دم يوسف</a:t>
            </a:r>
            <a:r>
              <a:rPr lang="ar-SA" sz="24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ar-SY" sz="2400" dirty="0" smtClean="0">
                <a:latin typeface="Arial" panose="020B0604020202020204" pitchFamily="34" charset="0"/>
                <a:cs typeface="Arial" panose="020B0604020202020204" pitchFamily="34" charset="0"/>
              </a:rPr>
              <a:t>التقييم  </a:t>
            </a:r>
            <a:r>
              <a:rPr lang="ar-SY" sz="2400" smtClean="0">
                <a:latin typeface="Arial" panose="020B0604020202020204" pitchFamily="34" charset="0"/>
                <a:cs typeface="Arial" panose="020B0604020202020204" pitchFamily="34" charset="0"/>
              </a:rPr>
              <a:t>العد للعشرين</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endParaRPr lang="ar-SY" sz="24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257583" y="2794002"/>
            <a:ext cx="6931268" cy="3753191"/>
          </a:xfr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82344"/>
            <a:ext cx="1879875" cy="1409906"/>
          </a:xfrm>
          <a:prstGeom prst="rect">
            <a:avLst/>
          </a:prstGeom>
        </p:spPr>
      </p:pic>
    </p:spTree>
    <p:extLst>
      <p:ext uri="{BB962C8B-B14F-4D97-AF65-F5344CB8AC3E}">
        <p14:creationId xmlns:p14="http://schemas.microsoft.com/office/powerpoint/2010/main" xmlns="" val="3167329415"/>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2344"/>
            <a:ext cx="1879875" cy="1409906"/>
          </a:xfrm>
          <a:prstGeom prst="rect">
            <a:avLst/>
          </a:prstGeom>
        </p:spPr>
      </p:pic>
      <p:sp>
        <p:nvSpPr>
          <p:cNvPr id="6" name="TextBox 5"/>
          <p:cNvSpPr txBox="1"/>
          <p:nvPr/>
        </p:nvSpPr>
        <p:spPr>
          <a:xfrm>
            <a:off x="2743201" y="546102"/>
            <a:ext cx="8978900" cy="2215991"/>
          </a:xfrm>
          <a:prstGeom prst="rect">
            <a:avLst/>
          </a:prstGeom>
          <a:noFill/>
        </p:spPr>
        <p:txBody>
          <a:bodyPr wrap="square" rtlCol="1">
            <a:spAutoFit/>
          </a:bodyPr>
          <a:lstStyle/>
          <a:p>
            <a:pPr algn="r"/>
            <a:r>
              <a:rPr lang="ar-SA" sz="2400" dirty="0">
                <a:ln w="3175" cmpd="sng">
                  <a:noFill/>
                </a:ln>
                <a:latin typeface="Arial" panose="020B0604020202020204" pitchFamily="34" charset="0"/>
                <a:ea typeface="+mj-ea"/>
                <a:cs typeface="Arial" panose="020B0604020202020204" pitchFamily="34" charset="0"/>
              </a:rPr>
              <a:t>علميا، فإن اللسان عضلة توجد في الفم، وهو يلعب دورا رئيسيا في النطق والكلام، فهو مخرج رئيسي من مخارج الحروف، كما يساعد </a:t>
            </a:r>
            <a:r>
              <a:rPr lang="ar-SA" sz="2400" dirty="0">
                <a:ln w="3175" cmpd="sng">
                  <a:noFill/>
                </a:ln>
                <a:latin typeface="Arial" panose="020B0604020202020204" pitchFamily="34" charset="0"/>
                <a:ea typeface="+mj-ea"/>
                <a:cs typeface="Arial" panose="020B0604020202020204" pitchFamily="34" charset="0"/>
                <a:hlinkClick r:id="rId3"/>
              </a:rPr>
              <a:t>الأسنان</a:t>
            </a:r>
            <a:r>
              <a:rPr lang="ar-SA" sz="2400" dirty="0">
                <a:ln w="3175" cmpd="sng">
                  <a:noFill/>
                </a:ln>
                <a:latin typeface="Arial" panose="020B0604020202020204" pitchFamily="34" charset="0"/>
                <a:ea typeface="+mj-ea"/>
                <a:cs typeface="Arial" panose="020B0604020202020204" pitchFamily="34" charset="0"/>
              </a:rPr>
              <a:t> في عملية مضغ وتحريك الطعام والبلع. بالإضافة إلى أنه يحتوي على براعم التذوق التي تجعلنا نشعر بطعم الأكل ونستمتع بما نتناوله. واللسان لا يحتوي على عظام، أي أنه نسيج رخو بالكامل، ويبلغ طوله في المتوسط قرابة عشرة سنتيمترات.</a:t>
            </a:r>
            <a:endParaRPr lang="en-US" sz="2400" dirty="0">
              <a:ln w="3175" cmpd="sng">
                <a:noFill/>
              </a:ln>
              <a:latin typeface="Arial" panose="020B0604020202020204" pitchFamily="34" charset="0"/>
              <a:ea typeface="+mj-ea"/>
              <a:cs typeface="Arial" panose="020B0604020202020204" pitchFamily="34" charset="0"/>
            </a:endParaRPr>
          </a:p>
          <a:p>
            <a:pPr algn="r"/>
            <a:endParaRPr lang="ar-SY" dirty="0"/>
          </a:p>
        </p:txBody>
      </p:sp>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394473" y="2762091"/>
            <a:ext cx="3676356" cy="3531870"/>
          </a:xfrm>
          <a:prstGeom prst="rect">
            <a:avLst/>
          </a:prstGeom>
        </p:spPr>
      </p:pic>
    </p:spTree>
    <p:extLst>
      <p:ext uri="{BB962C8B-B14F-4D97-AF65-F5344CB8AC3E}">
        <p14:creationId xmlns:p14="http://schemas.microsoft.com/office/powerpoint/2010/main" xmlns="" val="551288601"/>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2344"/>
            <a:ext cx="1879875" cy="1409906"/>
          </a:xfrm>
          <a:prstGeom prst="rect">
            <a:avLst/>
          </a:prstGeom>
        </p:spPr>
      </p:pic>
      <p:sp>
        <p:nvSpPr>
          <p:cNvPr id="6" name="TextBox 5"/>
          <p:cNvSpPr txBox="1"/>
          <p:nvPr/>
        </p:nvSpPr>
        <p:spPr>
          <a:xfrm>
            <a:off x="2692401" y="522754"/>
            <a:ext cx="8978900" cy="1569660"/>
          </a:xfrm>
          <a:prstGeom prst="rect">
            <a:avLst/>
          </a:prstGeom>
          <a:noFill/>
        </p:spPr>
        <p:txBody>
          <a:bodyPr wrap="square" rtlCol="1">
            <a:spAutoFit/>
          </a:bodyPr>
          <a:lstStyle/>
          <a:p>
            <a:pPr algn="r" rtl="1"/>
            <a:r>
              <a:rPr lang="ar-SA" sz="2400" dirty="0">
                <a:latin typeface="Arial" panose="020B0604020202020204" pitchFamily="34" charset="0"/>
                <a:cs typeface="Arial" panose="020B0604020202020204" pitchFamily="34" charset="0"/>
              </a:rPr>
              <a:t>أما البلع، فيعرف بأنه عملية ينتقل فيها الطعام من الفم إلى البلعوم ومن ثم المريء، من دون أن يدخل إلى المجاري التنفسية. ولذلك فإن عملية البلع تضمن انتقال الطعام أو الشيء المبتلع بالكامل من الفم إلى المريء. وهذا الأمر لا يحدث مع اللسان، فهو مرتبط بالفك ولا يمكن أن ينفصل عنه. </a:t>
            </a:r>
            <a:endParaRPr lang="en-US" sz="2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91775" y="2620734"/>
            <a:ext cx="4980151" cy="3698786"/>
          </a:xfrm>
          <a:prstGeom prst="rect">
            <a:avLst/>
          </a:prstGeom>
        </p:spPr>
      </p:pic>
    </p:spTree>
    <p:extLst>
      <p:ext uri="{BB962C8B-B14F-4D97-AF65-F5344CB8AC3E}">
        <p14:creationId xmlns:p14="http://schemas.microsoft.com/office/powerpoint/2010/main" xmlns="" val="3313111580"/>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2344"/>
            <a:ext cx="1879875" cy="1409906"/>
          </a:xfrm>
          <a:prstGeom prst="rect">
            <a:avLst/>
          </a:prstGeom>
        </p:spPr>
      </p:pic>
      <p:sp>
        <p:nvSpPr>
          <p:cNvPr id="6" name="TextBox 5"/>
          <p:cNvSpPr txBox="1"/>
          <p:nvPr/>
        </p:nvSpPr>
        <p:spPr>
          <a:xfrm>
            <a:off x="1778001" y="1932454"/>
            <a:ext cx="9817100" cy="2677656"/>
          </a:xfrm>
          <a:prstGeom prst="rect">
            <a:avLst/>
          </a:prstGeom>
          <a:noFill/>
        </p:spPr>
        <p:txBody>
          <a:bodyPr wrap="square" rtlCol="1">
            <a:spAutoFit/>
          </a:bodyPr>
          <a:lstStyle/>
          <a:p>
            <a:pPr algn="r" rtl="1"/>
            <a:r>
              <a:rPr lang="ar-SA" sz="2400" dirty="0" smtClean="0">
                <a:latin typeface="Arial" panose="020B0604020202020204" pitchFamily="34" charset="0"/>
                <a:cs typeface="Arial" panose="020B0604020202020204" pitchFamily="34" charset="0"/>
              </a:rPr>
              <a:t>ما </a:t>
            </a:r>
            <a:r>
              <a:rPr lang="ar-SA" sz="2400" dirty="0">
                <a:latin typeface="Arial" panose="020B0604020202020204" pitchFamily="34" charset="0"/>
                <a:cs typeface="Arial" panose="020B0604020202020204" pitchFamily="34" charset="0"/>
              </a:rPr>
              <a:t>يحدث في الواقع عند من "يبتلع لسانه"، هو أن عضلة اللسان ترتخي فيرتد إلى الخلف نحو الحلق، مما يؤدي لإغلاق مجرى التنفس، وهذا أمر لا يحدث في الوضع الطبيعي للإنسان، ولكنه قد ينتج عن إصابات معينة تؤدي لفقدان الوعي، مثل:</a:t>
            </a:r>
            <a:endParaRPr lang="en-US" sz="2400" dirty="0">
              <a:latin typeface="Arial" panose="020B0604020202020204" pitchFamily="34" charset="0"/>
              <a:cs typeface="Arial" panose="020B0604020202020204" pitchFamily="34" charset="0"/>
            </a:endParaRPr>
          </a:p>
          <a:p>
            <a:pPr marL="342900" lvl="0" indent="-342900" algn="r" rtl="1">
              <a:buFont typeface="Wingdings" panose="05000000000000000000" pitchFamily="2" charset="2"/>
              <a:buChar char="q"/>
            </a:pPr>
            <a:r>
              <a:rPr lang="ar-SA" sz="2400" dirty="0">
                <a:latin typeface="Arial" panose="020B0604020202020204" pitchFamily="34" charset="0"/>
                <a:cs typeface="Arial" panose="020B0604020202020204" pitchFamily="34" charset="0"/>
              </a:rPr>
              <a:t>التعرض لإصابة بالدماغ أثناء اللعب، كالسقوط على الأرض أو الاصطدام بالعارضة أو لاعب آخر.</a:t>
            </a:r>
            <a:endParaRPr lang="en-US" sz="2400" dirty="0">
              <a:latin typeface="Arial" panose="020B0604020202020204" pitchFamily="34" charset="0"/>
              <a:cs typeface="Arial" panose="020B0604020202020204" pitchFamily="34" charset="0"/>
            </a:endParaRPr>
          </a:p>
          <a:p>
            <a:pPr marL="342900" lvl="0" indent="-342900" algn="r" rtl="1">
              <a:buFont typeface="Wingdings" panose="05000000000000000000" pitchFamily="2" charset="2"/>
              <a:buChar char="q"/>
            </a:pPr>
            <a:r>
              <a:rPr lang="ar-SA" sz="2400" dirty="0" smtClean="0">
                <a:latin typeface="Arial" panose="020B0604020202020204" pitchFamily="34" charset="0"/>
                <a:cs typeface="Arial" panose="020B0604020202020204" pitchFamily="34" charset="0"/>
              </a:rPr>
              <a:t>الإصابة بمشاكل في </a:t>
            </a:r>
            <a:r>
              <a:rPr lang="ar-SA" sz="2400" u="sng" dirty="0" smtClean="0">
                <a:latin typeface="Arial" panose="020B0604020202020204" pitchFamily="34" charset="0"/>
                <a:cs typeface="Arial" panose="020B0604020202020204" pitchFamily="34" charset="0"/>
                <a:hlinkClick r:id="rId3"/>
              </a:rPr>
              <a:t>عضلة القلب</a:t>
            </a:r>
            <a:r>
              <a:rPr lang="ar-SA" sz="2400" dirty="0" smtClean="0">
                <a:latin typeface="Arial" panose="020B0604020202020204" pitchFamily="34" charset="0"/>
                <a:cs typeface="Arial" panose="020B0604020202020204" pitchFamily="34" charset="0"/>
              </a:rPr>
              <a:t> </a:t>
            </a:r>
            <a:r>
              <a:rPr lang="ar-SA" sz="2400" dirty="0" err="1" smtClean="0">
                <a:latin typeface="Arial" panose="020B0604020202020204" pitchFamily="34" charset="0"/>
                <a:cs typeface="Arial" panose="020B0604020202020204" pitchFamily="34" charset="0"/>
              </a:rPr>
              <a:t>كالرجفان</a:t>
            </a:r>
            <a:r>
              <a:rPr lang="ar-SA" sz="2400" dirty="0" smtClean="0">
                <a:latin typeface="Arial" panose="020B0604020202020204" pitchFamily="34" charset="0"/>
                <a:cs typeface="Arial" panose="020B0604020202020204" pitchFamily="34" charset="0"/>
              </a:rPr>
              <a:t> أو النوبة القلبية.</a:t>
            </a:r>
          </a:p>
          <a:p>
            <a:pPr marL="342900" lvl="0" indent="-342900" algn="r" rtl="1">
              <a:buFont typeface="Wingdings" panose="05000000000000000000" pitchFamily="2" charset="2"/>
              <a:buChar char="q"/>
            </a:pPr>
            <a:r>
              <a:rPr lang="ar-SY" sz="2400" dirty="0" smtClean="0">
                <a:latin typeface="Arial" panose="020B0604020202020204" pitchFamily="34" charset="0"/>
                <a:cs typeface="Arial" panose="020B0604020202020204" pitchFamily="34" charset="0"/>
              </a:rPr>
              <a:t>فقد </a:t>
            </a:r>
            <a:r>
              <a:rPr lang="ar-SA" sz="2400" dirty="0" smtClean="0">
                <a:latin typeface="Arial" panose="020B0604020202020204" pitchFamily="34" charset="0"/>
                <a:cs typeface="Arial" panose="020B0604020202020204" pitchFamily="34" charset="0"/>
              </a:rPr>
              <a:t>الوعي، مما قد يقود إلى ابتلاع اللسان.</a:t>
            </a:r>
            <a:endParaRPr lang="en-US" sz="2400" dirty="0">
              <a:latin typeface="Arial" panose="020B0604020202020204" pitchFamily="34" charset="0"/>
              <a:cs typeface="Arial" panose="020B0604020202020204" pitchFamily="34" charset="0"/>
            </a:endParaRPr>
          </a:p>
        </p:txBody>
      </p:sp>
      <p:sp>
        <p:nvSpPr>
          <p:cNvPr id="2" name="TextBox 1"/>
          <p:cNvSpPr txBox="1"/>
          <p:nvPr/>
        </p:nvSpPr>
        <p:spPr>
          <a:xfrm>
            <a:off x="3486151" y="525689"/>
            <a:ext cx="7239000" cy="646331"/>
          </a:xfrm>
          <a:prstGeom prst="rect">
            <a:avLst/>
          </a:prstGeom>
          <a:noFill/>
        </p:spPr>
        <p:txBody>
          <a:bodyPr wrap="square" rtlCol="1">
            <a:spAutoFit/>
          </a:bodyPr>
          <a:lstStyle/>
          <a:p>
            <a:pPr algn="ctr"/>
            <a:r>
              <a:rPr lang="ar-SY" sz="3600" dirty="0" smtClean="0">
                <a:latin typeface="ae_Ostorah" panose="02060603050605020204" pitchFamily="18" charset="-78"/>
                <a:cs typeface="ae_Ostorah" panose="02060603050605020204" pitchFamily="18" charset="-78"/>
              </a:rPr>
              <a:t>ارتداد للخلف</a:t>
            </a:r>
            <a:endParaRPr lang="ar-SY" sz="3600" dirty="0">
              <a:latin typeface="ae_Ostorah" panose="02060603050605020204" pitchFamily="18" charset="-78"/>
              <a:cs typeface="ae_Ostorah" panose="02060603050605020204" pitchFamily="18" charset="-78"/>
            </a:endParaRPr>
          </a:p>
        </p:txBody>
      </p:sp>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290913" y="3859838"/>
            <a:ext cx="2390476" cy="2380952"/>
          </a:xfrm>
          <a:prstGeom prst="rect">
            <a:avLst/>
          </a:prstGeom>
        </p:spPr>
      </p:pic>
    </p:spTree>
    <p:extLst>
      <p:ext uri="{BB962C8B-B14F-4D97-AF65-F5344CB8AC3E}">
        <p14:creationId xmlns:p14="http://schemas.microsoft.com/office/powerpoint/2010/main" xmlns="" val="183700979"/>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500"/>
                                        <p:tgtEl>
                                          <p:spTgt spid="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fade">
                                      <p:cBhvr>
                                        <p:cTn id="3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2344"/>
            <a:ext cx="1879875" cy="1409906"/>
          </a:xfrm>
          <a:prstGeom prst="rect">
            <a:avLst/>
          </a:prstGeom>
        </p:spPr>
      </p:pic>
      <p:sp>
        <p:nvSpPr>
          <p:cNvPr id="6" name="TextBox 5"/>
          <p:cNvSpPr txBox="1"/>
          <p:nvPr/>
        </p:nvSpPr>
        <p:spPr>
          <a:xfrm>
            <a:off x="2616201" y="1932454"/>
            <a:ext cx="8978900" cy="3046988"/>
          </a:xfrm>
          <a:prstGeom prst="rect">
            <a:avLst/>
          </a:prstGeom>
          <a:noFill/>
        </p:spPr>
        <p:txBody>
          <a:bodyPr wrap="square" rtlCol="1">
            <a:spAutoFit/>
          </a:bodyPr>
          <a:lstStyle/>
          <a:p>
            <a:pPr marL="342900" lvl="0" indent="-342900" algn="r" rtl="1">
              <a:buFont typeface="Wingdings" panose="05000000000000000000" pitchFamily="2" charset="2"/>
              <a:buChar char="q"/>
            </a:pPr>
            <a:r>
              <a:rPr lang="ar-SA" sz="2400" dirty="0">
                <a:latin typeface="Arial" panose="020B0604020202020204" pitchFamily="34" charset="0"/>
                <a:cs typeface="Arial" panose="020B0604020202020204" pitchFamily="34" charset="0"/>
              </a:rPr>
              <a:t>بارتداد اللسان إلى الحلق يؤدي إلى إغلاق المجاري التنفسية وبالتالي اختناق المصاب وعدم قدرته على التنفس.</a:t>
            </a:r>
            <a:endParaRPr lang="en-US" sz="2400" dirty="0">
              <a:latin typeface="Arial" panose="020B0604020202020204" pitchFamily="34" charset="0"/>
              <a:cs typeface="Arial" panose="020B0604020202020204" pitchFamily="34" charset="0"/>
            </a:endParaRPr>
          </a:p>
          <a:p>
            <a:pPr marL="342900" lvl="0" indent="-342900" algn="r" rtl="1">
              <a:buFont typeface="Wingdings" panose="05000000000000000000" pitchFamily="2" charset="2"/>
              <a:buChar char="q"/>
            </a:pPr>
            <a:r>
              <a:rPr lang="ar-SA" sz="2400" dirty="0">
                <a:latin typeface="Arial" panose="020B0604020202020204" pitchFamily="34" charset="0"/>
                <a:cs typeface="Arial" panose="020B0604020202020204" pitchFamily="34" charset="0"/>
              </a:rPr>
              <a:t>بلع اللسان مؤشر على إصابة عادة ما تكون خطيرة، مثل النوبة القلبية أو ارتجاج الدماغ أو التشنجات.</a:t>
            </a:r>
            <a:endParaRPr lang="en-US" sz="2400" dirty="0">
              <a:latin typeface="Arial" panose="020B0604020202020204" pitchFamily="34" charset="0"/>
              <a:cs typeface="Arial" panose="020B0604020202020204" pitchFamily="34" charset="0"/>
            </a:endParaRPr>
          </a:p>
          <a:p>
            <a:pPr algn="r" rtl="1"/>
            <a:r>
              <a:rPr lang="ar-SA" sz="2400" dirty="0">
                <a:latin typeface="Arial" panose="020B0604020202020204" pitchFamily="34" charset="0"/>
                <a:cs typeface="Arial" panose="020B0604020202020204" pitchFamily="34" charset="0"/>
              </a:rPr>
              <a:t>لذلك فإن التعامل مع "بلع" اللسان يتطلب فتح المجاري التنفسية بسرعة، وذلك للسماح للمصاب بالتنفس ووصول الأكسجين إلى الرئتين، ومن ثم إرساله إلى غرفة الطوارئ في المستشفى مباشرة للتعامل مع الإصابة الأصلية التي تسببت في "بلع" اللسان، ونعني هنا الارتداد اللسان للخلف وإغلاقه الحلق.</a:t>
            </a:r>
            <a:endParaRPr lang="en-US" sz="2400" dirty="0">
              <a:latin typeface="Arial" panose="020B0604020202020204" pitchFamily="34" charset="0"/>
              <a:cs typeface="Arial" panose="020B0604020202020204" pitchFamily="34" charset="0"/>
            </a:endParaRPr>
          </a:p>
        </p:txBody>
      </p:sp>
      <p:sp>
        <p:nvSpPr>
          <p:cNvPr id="2" name="TextBox 1"/>
          <p:cNvSpPr txBox="1"/>
          <p:nvPr/>
        </p:nvSpPr>
        <p:spPr>
          <a:xfrm>
            <a:off x="3486151" y="525689"/>
            <a:ext cx="7239000" cy="646331"/>
          </a:xfrm>
          <a:prstGeom prst="rect">
            <a:avLst/>
          </a:prstGeom>
          <a:noFill/>
        </p:spPr>
        <p:txBody>
          <a:bodyPr wrap="square" rtlCol="1">
            <a:spAutoFit/>
          </a:bodyPr>
          <a:lstStyle/>
          <a:p>
            <a:pPr algn="ctr" rtl="1"/>
            <a:r>
              <a:rPr lang="ar-SA" sz="3600" dirty="0">
                <a:latin typeface="ae_Ostorah" panose="02060603050605020204" pitchFamily="18" charset="-78"/>
                <a:cs typeface="ae_Ostorah" panose="02060603050605020204" pitchFamily="18" charset="-78"/>
              </a:rPr>
              <a:t>لماذا بلع اللسان خطير؟</a:t>
            </a:r>
            <a:endParaRPr lang="en-US" sz="3600" dirty="0">
              <a:latin typeface="ae_Ostorah" panose="02060603050605020204" pitchFamily="18" charset="-78"/>
              <a:cs typeface="ae_Ostorah" panose="02060603050605020204" pitchFamily="18" charset="-78"/>
            </a:endParaRPr>
          </a:p>
        </p:txBody>
      </p:sp>
    </p:spTree>
    <p:extLst>
      <p:ext uri="{BB962C8B-B14F-4D97-AF65-F5344CB8AC3E}">
        <p14:creationId xmlns:p14="http://schemas.microsoft.com/office/powerpoint/2010/main" xmlns="" val="4011577253"/>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2344"/>
            <a:ext cx="1879875" cy="1409906"/>
          </a:xfrm>
          <a:prstGeom prst="rect">
            <a:avLst/>
          </a:prstGeom>
        </p:spPr>
      </p:pic>
      <p:sp>
        <p:nvSpPr>
          <p:cNvPr id="6" name="TextBox 5"/>
          <p:cNvSpPr txBox="1"/>
          <p:nvPr/>
        </p:nvSpPr>
        <p:spPr>
          <a:xfrm>
            <a:off x="2495551" y="1846957"/>
            <a:ext cx="9296400" cy="3416320"/>
          </a:xfrm>
          <a:prstGeom prst="rect">
            <a:avLst/>
          </a:prstGeom>
          <a:noFill/>
        </p:spPr>
        <p:txBody>
          <a:bodyPr wrap="square" rtlCol="1">
            <a:spAutoFit/>
          </a:bodyPr>
          <a:lstStyle/>
          <a:p>
            <a:pPr algn="r" rtl="1"/>
            <a:r>
              <a:rPr lang="ar-SA" sz="2400" dirty="0">
                <a:latin typeface="Arial" panose="020B0604020202020204" pitchFamily="34" charset="0"/>
                <a:cs typeface="Arial" panose="020B0604020202020204" pitchFamily="34" charset="0"/>
              </a:rPr>
              <a:t>نسمع من يقول : فلان من الناس او لاعب ... بلع لسانه</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ar-SA" sz="2400" dirty="0">
                <a:latin typeface="Arial" panose="020B0604020202020204" pitchFamily="34" charset="0"/>
                <a:cs typeface="Arial" panose="020B0604020202020204" pitchFamily="34" charset="0"/>
              </a:rPr>
              <a:t>هذا التعبير خاط</a:t>
            </a:r>
            <a:r>
              <a:rPr lang="ar-SY" sz="2400" dirty="0">
                <a:latin typeface="Arial" panose="020B0604020202020204" pitchFamily="34" charset="0"/>
                <a:cs typeface="Arial" panose="020B0604020202020204" pitchFamily="34" charset="0"/>
              </a:rPr>
              <a:t>ئ</a:t>
            </a:r>
            <a:r>
              <a:rPr lang="ar-SA" sz="2400" dirty="0">
                <a:latin typeface="Arial" panose="020B0604020202020204" pitchFamily="34" charset="0"/>
                <a:cs typeface="Arial" panose="020B0604020202020204" pitchFamily="34" charset="0"/>
              </a:rPr>
              <a:t> ..لماذا؟ . لأن الإنسان مستحيل أن يبلع لسانه</a:t>
            </a:r>
            <a:r>
              <a:rPr lang="en-US" sz="2400" dirty="0">
                <a:latin typeface="Arial" panose="020B0604020202020204" pitchFamily="34" charset="0"/>
                <a:cs typeface="Arial" panose="020B0604020202020204" pitchFamily="34" charset="0"/>
              </a:rPr>
              <a:t>..</a:t>
            </a:r>
            <a:br>
              <a:rPr lang="en-US" sz="2400" dirty="0">
                <a:latin typeface="Arial" panose="020B0604020202020204" pitchFamily="34" charset="0"/>
                <a:cs typeface="Arial" panose="020B0604020202020204" pitchFamily="34" charset="0"/>
              </a:rPr>
            </a:br>
            <a:r>
              <a:rPr lang="ar-SA" sz="2400" dirty="0">
                <a:latin typeface="Arial" panose="020B0604020202020204" pitchFamily="34" charset="0"/>
                <a:cs typeface="Arial" panose="020B0604020202020204" pitchFamily="34" charset="0"/>
              </a:rPr>
              <a:t>لذا من الخط</a:t>
            </a:r>
            <a:r>
              <a:rPr lang="ar-SY" sz="2400" dirty="0">
                <a:latin typeface="Arial" panose="020B0604020202020204" pitchFamily="34" charset="0"/>
                <a:cs typeface="Arial" panose="020B0604020202020204" pitchFamily="34" charset="0"/>
              </a:rPr>
              <a:t>أ</a:t>
            </a:r>
            <a:r>
              <a:rPr lang="ar-SA" sz="2400" dirty="0">
                <a:latin typeface="Arial" panose="020B0604020202020204" pitchFamily="34" charset="0"/>
                <a:cs typeface="Arial" panose="020B0604020202020204" pitchFamily="34" charset="0"/>
              </a:rPr>
              <a:t> إدخال اليد لسحب اللسان</a:t>
            </a:r>
            <a:r>
              <a:rPr lang="en-US" sz="2400" dirty="0">
                <a:latin typeface="Arial" panose="020B0604020202020204" pitchFamily="34" charset="0"/>
                <a:cs typeface="Arial" panose="020B0604020202020204" pitchFamily="34" charset="0"/>
              </a:rPr>
              <a:t> </a:t>
            </a:r>
            <a:r>
              <a:rPr lang="ar-SA" sz="2400" dirty="0">
                <a:latin typeface="Arial" panose="020B0604020202020204" pitchFamily="34" charset="0"/>
                <a:cs typeface="Arial" panose="020B0604020202020204" pitchFamily="34" charset="0"/>
              </a:rPr>
              <a:t>لأن عضلة اللسان قوية ..وثانياً لأن اللعاب لا يساعد</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ar-SA" sz="24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ما الذي يحصل إذاً؟</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ar-SA" sz="2400" dirty="0">
                <a:latin typeface="Arial" panose="020B0604020202020204" pitchFamily="34" charset="0"/>
                <a:cs typeface="Arial" panose="020B0604020202020204" pitchFamily="34" charset="0"/>
              </a:rPr>
              <a:t>عنما يفقد الإنسان الوعي , يرتخي الجسم كله , بما فيها الفك واللسان ولسان المزمار</a:t>
            </a:r>
            <a:endParaRPr lang="ar-SY" sz="2400" dirty="0">
              <a:latin typeface="Arial" panose="020B0604020202020204" pitchFamily="34" charset="0"/>
              <a:cs typeface="Arial" panose="020B0604020202020204" pitchFamily="34" charset="0"/>
            </a:endParaRPr>
          </a:p>
          <a:p>
            <a:pPr algn="r" rtl="1"/>
            <a:r>
              <a:rPr lang="ar-SA" sz="2400" dirty="0">
                <a:latin typeface="Arial" panose="020B0604020202020204" pitchFamily="34" charset="0"/>
                <a:cs typeface="Arial" panose="020B0604020202020204" pitchFamily="34" charset="0"/>
              </a:rPr>
              <a:t>فتسقط قاعدة</a:t>
            </a:r>
            <a:r>
              <a:rPr lang="ar-SY" sz="2400" dirty="0">
                <a:latin typeface="Arial" panose="020B0604020202020204" pitchFamily="34" charset="0"/>
                <a:cs typeface="Arial" panose="020B0604020202020204" pitchFamily="34" charset="0"/>
              </a:rPr>
              <a:t> </a:t>
            </a:r>
            <a:r>
              <a:rPr lang="ar-SA" sz="2400" dirty="0">
                <a:latin typeface="Arial" panose="020B0604020202020204" pitchFamily="34" charset="0"/>
                <a:cs typeface="Arial" panose="020B0604020202020204" pitchFamily="34" charset="0"/>
              </a:rPr>
              <a:t>اللسان في مجرى الهواء ..</a:t>
            </a:r>
            <a:endParaRPr lang="en-US" sz="2400" dirty="0">
              <a:latin typeface="Arial" panose="020B0604020202020204" pitchFamily="34" charset="0"/>
              <a:cs typeface="Arial" panose="020B0604020202020204" pitchFamily="34" charset="0"/>
            </a:endParaRPr>
          </a:p>
          <a:p>
            <a:pPr algn="r" rtl="1"/>
            <a:r>
              <a:rPr lang="ar-SA" sz="2400" dirty="0">
                <a:latin typeface="Arial" panose="020B0604020202020204" pitchFamily="34" charset="0"/>
                <a:cs typeface="Arial" panose="020B0604020202020204" pitchFamily="34" charset="0"/>
              </a:rPr>
              <a:t>فقط نرفع الذقن إلى أعلى مع إمالة الرأس , وذلك لتغيير وشد فتحة مجرى الهواء</a:t>
            </a:r>
            <a:endParaRPr lang="ar-SY" sz="2400" dirty="0">
              <a:latin typeface="Arial" panose="020B0604020202020204" pitchFamily="34" charset="0"/>
              <a:cs typeface="Arial" panose="020B0604020202020204" pitchFamily="34" charset="0"/>
            </a:endParaRPr>
          </a:p>
          <a:p>
            <a:pPr algn="r" rtl="1"/>
            <a:r>
              <a:rPr lang="ar-SA" sz="2400" dirty="0">
                <a:latin typeface="Arial" panose="020B0604020202020204" pitchFamily="34" charset="0"/>
                <a:cs typeface="Arial" panose="020B0604020202020204" pitchFamily="34" charset="0"/>
              </a:rPr>
              <a:t> وتتغير من مستديرة إلى بيضاوية</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2" name="TextBox 1"/>
          <p:cNvSpPr txBox="1"/>
          <p:nvPr/>
        </p:nvSpPr>
        <p:spPr>
          <a:xfrm>
            <a:off x="3524251" y="494911"/>
            <a:ext cx="7239000" cy="584775"/>
          </a:xfrm>
          <a:prstGeom prst="rect">
            <a:avLst/>
          </a:prstGeom>
          <a:noFill/>
        </p:spPr>
        <p:txBody>
          <a:bodyPr wrap="square" rtlCol="1">
            <a:spAutoFit/>
          </a:bodyPr>
          <a:lstStyle/>
          <a:p>
            <a:pPr algn="ctr" rtl="1"/>
            <a:r>
              <a:rPr lang="ar-SY" sz="3200" dirty="0" smtClean="0">
                <a:latin typeface="ae_Ostorah" panose="02060603050605020204" pitchFamily="18" charset="-78"/>
                <a:cs typeface="ae_Ostorah" panose="02060603050605020204" pitchFamily="18" charset="-78"/>
              </a:rPr>
              <a:t>ما حقيقة بلع اللسان ؟</a:t>
            </a:r>
            <a:endParaRPr lang="en-US" sz="3200" dirty="0">
              <a:latin typeface="ae_Ostorah" panose="02060603050605020204" pitchFamily="18" charset="-78"/>
              <a:cs typeface="ae_Ostorah" panose="02060603050605020204" pitchFamily="18" charset="-78"/>
            </a:endParaRPr>
          </a:p>
        </p:txBody>
      </p:sp>
    </p:spTree>
    <p:extLst>
      <p:ext uri="{BB962C8B-B14F-4D97-AF65-F5344CB8AC3E}">
        <p14:creationId xmlns:p14="http://schemas.microsoft.com/office/powerpoint/2010/main" xmlns="" val="1829327660"/>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2344"/>
            <a:ext cx="1879875" cy="1409906"/>
          </a:xfrm>
          <a:prstGeom prst="rect">
            <a:avLst/>
          </a:prstGeom>
        </p:spPr>
      </p:pic>
      <p:sp>
        <p:nvSpPr>
          <p:cNvPr id="6" name="TextBox 5"/>
          <p:cNvSpPr txBox="1"/>
          <p:nvPr/>
        </p:nvSpPr>
        <p:spPr>
          <a:xfrm>
            <a:off x="1332412" y="1923156"/>
            <a:ext cx="10319659" cy="3354765"/>
          </a:xfrm>
          <a:prstGeom prst="rect">
            <a:avLst/>
          </a:prstGeom>
          <a:noFill/>
        </p:spPr>
        <p:txBody>
          <a:bodyPr wrap="square" rtlCol="1">
            <a:spAutoFit/>
          </a:bodyPr>
          <a:lstStyle/>
          <a:p>
            <a:pPr algn="r" rtl="1"/>
            <a:r>
              <a:rPr lang="ar-SY" sz="3200" b="1" dirty="0" smtClean="0">
                <a:latin typeface="Arial" panose="020B0604020202020204" pitchFamily="34" charset="0"/>
                <a:cs typeface="Arial" panose="020B0604020202020204" pitchFamily="34" charset="0"/>
              </a:rPr>
              <a:t>1- </a:t>
            </a:r>
            <a:r>
              <a:rPr lang="ar-SA" sz="3200" b="1" dirty="0" smtClean="0">
                <a:latin typeface="Arial" panose="020B0604020202020204" pitchFamily="34" charset="0"/>
                <a:cs typeface="Arial" panose="020B0604020202020204" pitchFamily="34" charset="0"/>
              </a:rPr>
              <a:t>ضربات </a:t>
            </a:r>
            <a:r>
              <a:rPr lang="ar-SA" sz="3200" b="1" dirty="0">
                <a:latin typeface="Arial" panose="020B0604020202020204" pitchFamily="34" charset="0"/>
                <a:cs typeface="Arial" panose="020B0604020202020204" pitchFamily="34" charset="0"/>
              </a:rPr>
              <a:t>الراس وارتجاج الدماغ</a:t>
            </a:r>
            <a:r>
              <a:rPr lang="en-US" sz="3200" b="1" dirty="0">
                <a:latin typeface="Arial" panose="020B0604020202020204" pitchFamily="34" charset="0"/>
                <a:cs typeface="Arial" panose="020B0604020202020204" pitchFamily="34" charset="0"/>
              </a:rPr>
              <a:t> head injury </a:t>
            </a:r>
            <a:br>
              <a:rPr lang="en-US" sz="3200" b="1" dirty="0">
                <a:latin typeface="Arial" panose="020B0604020202020204" pitchFamily="34" charset="0"/>
                <a:cs typeface="Arial" panose="020B0604020202020204" pitchFamily="34" charset="0"/>
              </a:rPr>
            </a:br>
            <a:r>
              <a:rPr lang="ar-SA" sz="2800" dirty="0">
                <a:latin typeface="Arial" panose="020B0604020202020204" pitchFamily="34" charset="0"/>
                <a:cs typeface="Arial" panose="020B0604020202020204" pitchFamily="34" charset="0"/>
              </a:rPr>
              <a:t>تؤدي الى خلل في وظيفة الدماغ وزيادة في التحفيزات الكهربائية للدماغ واختلاجات عصبية وبلع للسان</a:t>
            </a:r>
            <a:r>
              <a:rPr lang="en-US" sz="2800"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r>
            <a:br>
              <a:rPr lang="en-US" sz="3200" b="1" dirty="0">
                <a:latin typeface="Arial" panose="020B0604020202020204" pitchFamily="34" charset="0"/>
                <a:cs typeface="Arial" panose="020B0604020202020204" pitchFamily="34" charset="0"/>
              </a:rPr>
            </a:br>
            <a:r>
              <a:rPr lang="ar-SY" sz="3200" b="1" dirty="0" smtClean="0">
                <a:latin typeface="Arial" panose="020B0604020202020204" pitchFamily="34" charset="0"/>
                <a:cs typeface="Arial" panose="020B0604020202020204" pitchFamily="34" charset="0"/>
              </a:rPr>
              <a:t>2- </a:t>
            </a:r>
            <a:r>
              <a:rPr lang="ar-SA" sz="3200" b="1" dirty="0" smtClean="0">
                <a:latin typeface="Arial" panose="020B0604020202020204" pitchFamily="34" charset="0"/>
                <a:cs typeface="Arial" panose="020B0604020202020204" pitchFamily="34" charset="0"/>
              </a:rPr>
              <a:t>قصور </a:t>
            </a:r>
            <a:r>
              <a:rPr lang="ar-SA" sz="3200" b="1" dirty="0">
                <a:latin typeface="Arial" panose="020B0604020202020204" pitchFamily="34" charset="0"/>
                <a:cs typeface="Arial" panose="020B0604020202020204" pitchFamily="34" charset="0"/>
              </a:rPr>
              <a:t>في الدورة الدموية مثل </a:t>
            </a:r>
            <a:r>
              <a:rPr lang="ar-SA" sz="3200" b="1" dirty="0" smtClean="0">
                <a:latin typeface="Arial" panose="020B0604020202020204" pitchFamily="34" charset="0"/>
                <a:cs typeface="Arial" panose="020B0604020202020204" pitchFamily="34" charset="0"/>
              </a:rPr>
              <a:t>الرجفان الأذين</a:t>
            </a:r>
            <a:r>
              <a:rPr lang="ar-SY" sz="3200" b="1" dirty="0" smtClean="0">
                <a:latin typeface="Arial" panose="020B0604020202020204" pitchFamily="34" charset="0"/>
                <a:cs typeface="Arial" panose="020B0604020202020204" pitchFamily="34" charset="0"/>
              </a:rPr>
              <a:t>ي </a:t>
            </a:r>
            <a:r>
              <a:rPr lang="en-US" sz="3200" b="1" dirty="0" err="1">
                <a:latin typeface="Arial" panose="020B0604020202020204" pitchFamily="34" charset="0"/>
                <a:cs typeface="Arial" panose="020B0604020202020204" pitchFamily="34" charset="0"/>
              </a:rPr>
              <a:t>atrial</a:t>
            </a:r>
            <a:r>
              <a:rPr lang="en-US" sz="3200" b="1" dirty="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fibrillation</a:t>
            </a:r>
            <a:r>
              <a:rPr lang="ar-SA" sz="3200" b="1" dirty="0" smtClean="0">
                <a:latin typeface="Arial" panose="020B0604020202020204" pitchFamily="34" charset="0"/>
                <a:cs typeface="Arial" panose="020B0604020202020204" pitchFamily="34" charset="0"/>
              </a:rPr>
              <a:t> </a:t>
            </a:r>
            <a:r>
              <a:rPr lang="ar-SA" sz="2800" b="1" dirty="0" smtClean="0">
                <a:latin typeface="Arial" panose="020B0604020202020204" pitchFamily="34" charset="0"/>
                <a:cs typeface="Arial" panose="020B0604020202020204" pitchFamily="34" charset="0"/>
              </a:rPr>
              <a:t>قد </a:t>
            </a:r>
            <a:r>
              <a:rPr lang="ar-SA" sz="2800" dirty="0">
                <a:latin typeface="Arial" panose="020B0604020202020204" pitchFamily="34" charset="0"/>
                <a:cs typeface="Arial" panose="020B0604020202020204" pitchFamily="34" charset="0"/>
              </a:rPr>
              <a:t>يؤدي الى بلع اللسان واختلاجات عضلية</a:t>
            </a:r>
            <a:r>
              <a:rPr lang="en-US" sz="2800" b="1" dirty="0">
                <a:latin typeface="Arial" panose="020B0604020202020204" pitchFamily="34" charset="0"/>
                <a:cs typeface="Arial" panose="020B0604020202020204" pitchFamily="34" charset="0"/>
              </a:rPr>
              <a:t/>
            </a:r>
            <a:br>
              <a:rPr lang="en-US" sz="2800" b="1" dirty="0">
                <a:latin typeface="Arial" panose="020B0604020202020204" pitchFamily="34" charset="0"/>
                <a:cs typeface="Arial" panose="020B0604020202020204" pitchFamily="34" charset="0"/>
              </a:rPr>
            </a:br>
            <a:r>
              <a:rPr lang="ar-SY" sz="3200" b="1" dirty="0" smtClean="0">
                <a:latin typeface="Arial" panose="020B0604020202020204" pitchFamily="34" charset="0"/>
                <a:cs typeface="Arial" panose="020B0604020202020204" pitchFamily="34" charset="0"/>
              </a:rPr>
              <a:t>3- </a:t>
            </a:r>
            <a:r>
              <a:rPr lang="ar-SA" sz="3200" b="1" dirty="0" smtClean="0">
                <a:latin typeface="Arial" panose="020B0604020202020204" pitchFamily="34" charset="0"/>
                <a:cs typeface="Arial" panose="020B0604020202020204" pitchFamily="34" charset="0"/>
              </a:rPr>
              <a:t>هبوط </a:t>
            </a:r>
            <a:r>
              <a:rPr lang="ar-SA" sz="3200" b="1" dirty="0">
                <a:latin typeface="Arial" panose="020B0604020202020204" pitchFamily="34" charset="0"/>
                <a:cs typeface="Arial" panose="020B0604020202020204" pitchFamily="34" charset="0"/>
              </a:rPr>
              <a:t>نسبة السكر في الدم</a:t>
            </a:r>
            <a:r>
              <a:rPr lang="en-US" sz="3200" b="1" dirty="0">
                <a:latin typeface="Arial" panose="020B0604020202020204" pitchFamily="34" charset="0"/>
                <a:cs typeface="Arial" panose="020B0604020202020204" pitchFamily="34" charset="0"/>
              </a:rPr>
              <a:t> hypoglycemia </a:t>
            </a:r>
            <a:br>
              <a:rPr lang="en-US" sz="3200" b="1" dirty="0">
                <a:latin typeface="Arial" panose="020B0604020202020204" pitchFamily="34" charset="0"/>
                <a:cs typeface="Arial" panose="020B0604020202020204" pitchFamily="34" charset="0"/>
              </a:rPr>
            </a:br>
            <a:r>
              <a:rPr lang="ar-SY" sz="3200" b="1" dirty="0" smtClean="0">
                <a:latin typeface="Arial" panose="020B0604020202020204" pitchFamily="34" charset="0"/>
                <a:cs typeface="Arial" panose="020B0604020202020204" pitchFamily="34" charset="0"/>
              </a:rPr>
              <a:t>4- </a:t>
            </a:r>
            <a:r>
              <a:rPr lang="ar-SA" sz="3200" b="1" dirty="0" smtClean="0">
                <a:latin typeface="Arial" panose="020B0604020202020204" pitchFamily="34" charset="0"/>
                <a:cs typeface="Arial" panose="020B0604020202020204" pitchFamily="34" charset="0"/>
              </a:rPr>
              <a:t>اختلال </a:t>
            </a:r>
            <a:r>
              <a:rPr lang="ar-SA" sz="3200" b="1" dirty="0">
                <a:latin typeface="Arial" panose="020B0604020202020204" pitchFamily="34" charset="0"/>
                <a:cs typeface="Arial" panose="020B0604020202020204" pitchFamily="34" charset="0"/>
              </a:rPr>
              <a:t>تركيز بعض العناصر مثل البوتاسيوم والصوديوم داخل الجسم</a:t>
            </a:r>
            <a:r>
              <a:rPr lang="en-US" sz="3200" b="1" dirty="0">
                <a:latin typeface="Arial" panose="020B0604020202020204" pitchFamily="34" charset="0"/>
                <a:cs typeface="Arial" panose="020B0604020202020204" pitchFamily="34" charset="0"/>
              </a:rPr>
              <a:t>. </a:t>
            </a:r>
          </a:p>
        </p:txBody>
      </p:sp>
      <p:sp>
        <p:nvSpPr>
          <p:cNvPr id="2" name="TextBox 1"/>
          <p:cNvSpPr txBox="1"/>
          <p:nvPr/>
        </p:nvSpPr>
        <p:spPr>
          <a:xfrm>
            <a:off x="3524251" y="494911"/>
            <a:ext cx="7239000" cy="584775"/>
          </a:xfrm>
          <a:prstGeom prst="rect">
            <a:avLst/>
          </a:prstGeom>
          <a:noFill/>
        </p:spPr>
        <p:txBody>
          <a:bodyPr wrap="square" rtlCol="1">
            <a:spAutoFit/>
          </a:bodyPr>
          <a:lstStyle/>
          <a:p>
            <a:pPr algn="ctr" rtl="1"/>
            <a:r>
              <a:rPr lang="ar-SY" sz="3200" dirty="0" smtClean="0">
                <a:latin typeface="ae_Ostorah" panose="02060603050605020204" pitchFamily="18" charset="-78"/>
                <a:cs typeface="ae_Ostorah" panose="02060603050605020204" pitchFamily="18" charset="-78"/>
              </a:rPr>
              <a:t>الأسباب الأكثر شيوعاً </a:t>
            </a:r>
            <a:endParaRPr lang="en-US" sz="3200" dirty="0">
              <a:latin typeface="ae_Ostorah" panose="02060603050605020204" pitchFamily="18" charset="-78"/>
              <a:cs typeface="ae_Ostorah" panose="02060603050605020204" pitchFamily="18" charset="-78"/>
            </a:endParaRPr>
          </a:p>
        </p:txBody>
      </p:sp>
    </p:spTree>
    <p:extLst>
      <p:ext uri="{BB962C8B-B14F-4D97-AF65-F5344CB8AC3E}">
        <p14:creationId xmlns:p14="http://schemas.microsoft.com/office/powerpoint/2010/main" xmlns="" val="4257811083"/>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22853" y="300511"/>
            <a:ext cx="9100187" cy="6234911"/>
          </a:xfrm>
          <a:prstGeom prst="rect">
            <a:avLst/>
          </a:prstGeom>
        </p:spPr>
      </p:pic>
    </p:spTree>
    <p:extLst>
      <p:ext uri="{BB962C8B-B14F-4D97-AF65-F5344CB8AC3E}">
        <p14:creationId xmlns:p14="http://schemas.microsoft.com/office/powerpoint/2010/main" xmlns="" val="2282307604"/>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EBEC8F79-A447-43FC-8E81-85E8468AF3F9}"/>
    </a:ext>
  </a:ext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TC103457496[[fn=Parallax]]</Template>
  <TotalTime>180</TotalTime>
  <Words>581</Words>
  <Application>Microsoft Office PowerPoint</Application>
  <PresentationFormat>مخصص</PresentationFormat>
  <Paragraphs>49</Paragraphs>
  <Slides>18</Slides>
  <Notes>0</Notes>
  <HiddenSlides>0</HiddenSlides>
  <MMClips>2</MMClips>
  <ScaleCrop>false</ScaleCrop>
  <HeadingPairs>
    <vt:vector size="4" baseType="variant">
      <vt:variant>
        <vt:lpstr>سمة</vt:lpstr>
      </vt:variant>
      <vt:variant>
        <vt:i4>2</vt:i4>
      </vt:variant>
      <vt:variant>
        <vt:lpstr>عناوين الشرائح</vt:lpstr>
      </vt:variant>
      <vt:variant>
        <vt:i4>18</vt:i4>
      </vt:variant>
    </vt:vector>
  </HeadingPairs>
  <TitlesOfParts>
    <vt:vector size="20" baseType="lpstr">
      <vt:lpstr>Parallax</vt:lpstr>
      <vt:lpstr>سمة Office</vt:lpstr>
      <vt:lpstr>الشريحة 1</vt:lpstr>
      <vt:lpstr>مع ارتفاع عدد الرياضيين الذي يموتون أثناء ممارستهم الرياضة، ككرة القدم مثلا، ازداد الاهتمام بما أخذ البعض يطلقون عليه اسم "ظاهرة موت الرياضيين"، كما ترافق ذلك مع تسجيل حالات موت يبتلع فيها الرياضي الضحية لسانه، وذلك وفقا لشهود العيان المحيطين به. فما "بلع اللسان"؟ وهل حقا يتحمل اللسان مسؤولية موت الرياضي في هذه الحالات أم أنه بريء من ذلك براءة الذئب من دم يوسف؟  التقييم  العد للعشرين </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vector>
  </TitlesOfParts>
  <Company>By Mohamad Hayek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بلع اللسان</dc:title>
  <dc:creator>Hayek .</dc:creator>
  <cp:lastModifiedBy>SEDRA GROUP</cp:lastModifiedBy>
  <cp:revision>23</cp:revision>
  <dcterms:created xsi:type="dcterms:W3CDTF">2014-03-10T08:17:13Z</dcterms:created>
  <dcterms:modified xsi:type="dcterms:W3CDTF">2021-05-30T14:27:23Z</dcterms:modified>
</cp:coreProperties>
</file>