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notesMasterIdLst>
    <p:notesMasterId r:id="rId36"/>
  </p:notesMasterIdLst>
  <p:sldIdLst>
    <p:sldId id="256" r:id="rId2"/>
    <p:sldId id="257" r:id="rId3"/>
    <p:sldId id="258" r:id="rId4"/>
    <p:sldId id="259" r:id="rId5"/>
    <p:sldId id="260" r:id="rId6"/>
    <p:sldId id="261" r:id="rId7"/>
    <p:sldId id="262" r:id="rId8"/>
    <p:sldId id="263" r:id="rId9"/>
    <p:sldId id="268" r:id="rId10"/>
    <p:sldId id="301" r:id="rId11"/>
    <p:sldId id="269" r:id="rId12"/>
    <p:sldId id="270" r:id="rId13"/>
    <p:sldId id="271" r:id="rId14"/>
    <p:sldId id="272" r:id="rId15"/>
    <p:sldId id="275" r:id="rId16"/>
    <p:sldId id="276" r:id="rId17"/>
    <p:sldId id="277" r:id="rId18"/>
    <p:sldId id="278" r:id="rId19"/>
    <p:sldId id="279" r:id="rId20"/>
    <p:sldId id="285" r:id="rId21"/>
    <p:sldId id="286" r:id="rId22"/>
    <p:sldId id="287" r:id="rId23"/>
    <p:sldId id="288" r:id="rId24"/>
    <p:sldId id="289" r:id="rId25"/>
    <p:sldId id="291" r:id="rId26"/>
    <p:sldId id="292" r:id="rId27"/>
    <p:sldId id="293" r:id="rId28"/>
    <p:sldId id="294" r:id="rId29"/>
    <p:sldId id="295" r:id="rId30"/>
    <p:sldId id="296" r:id="rId31"/>
    <p:sldId id="297" r:id="rId32"/>
    <p:sldId id="298" r:id="rId33"/>
    <p:sldId id="299" r:id="rId34"/>
    <p:sldId id="30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97" d="100"/>
          <a:sy n="97" d="100"/>
        </p:scale>
        <p:origin x="-752" y="-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2ACEE4F-1073-420F-918A-452B18D20BF2}" type="datetimeFigureOut">
              <a:rPr lang="ar-SY" smtClean="0"/>
              <a:pPr/>
              <a:t>18/08/1442</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9EA7C32-E2F6-4178-B6B5-6CBDF01BA40C}" type="slidenum">
              <a:rPr lang="ar-SY" smtClean="0"/>
              <a:pPr/>
              <a:t>‹#›</a:t>
            </a:fld>
            <a:endParaRPr lang="ar-SY"/>
          </a:p>
        </p:txBody>
      </p:sp>
    </p:spTree>
    <p:extLst>
      <p:ext uri="{BB962C8B-B14F-4D97-AF65-F5344CB8AC3E}">
        <p14:creationId xmlns:p14="http://schemas.microsoft.com/office/powerpoint/2010/main" xmlns="" val="10369337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59EA7C32-E2F6-4178-B6B5-6CBDF01BA40C}" type="slidenum">
              <a:rPr lang="ar-SY" smtClean="0"/>
              <a:pPr/>
              <a:t>1</a:t>
            </a:fld>
            <a:endParaRPr lang="ar-SY"/>
          </a:p>
        </p:txBody>
      </p:sp>
    </p:spTree>
    <p:extLst>
      <p:ext uri="{BB962C8B-B14F-4D97-AF65-F5344CB8AC3E}">
        <p14:creationId xmlns:p14="http://schemas.microsoft.com/office/powerpoint/2010/main" xmlns="" val="426533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3" name="عنصر نائب للملاحظات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ar-SY" altLang="ar-SY" dirty="0" smtClean="0"/>
          </a:p>
        </p:txBody>
      </p:sp>
      <p:sp>
        <p:nvSpPr>
          <p:cNvPr id="5124" name="عنصر نائب لرقم الشريحة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A5C6704F-F03E-4BCF-9FD0-4E754DCEB6F7}" type="slidenum">
              <a:rPr lang="ar-SY" altLang="ar-SY">
                <a:solidFill>
                  <a:prstClr val="black"/>
                </a:solidFill>
                <a:latin typeface="Times New Roman" panose="02020603050405020304" pitchFamily="18" charset="0"/>
              </a:rPr>
              <a:pPr algn="l">
                <a:spcBef>
                  <a:spcPct val="0"/>
                </a:spcBef>
              </a:pPr>
              <a:t>2</a:t>
            </a:fld>
            <a:endParaRPr lang="ar-SY" altLang="ar-SY"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xmlns="" val="234931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414239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393439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2590387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EA03272-5BAE-434B-AC65-6284CE03082F}" type="slidenum">
              <a:rPr lang="ar-SY" smtClean="0"/>
              <a:pPr/>
              <a:t>‹#›</a:t>
            </a:fld>
            <a:endParaRPr lang="ar-SY"/>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34087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394923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3266364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2206602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172381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799035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86590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90419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112037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3362981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354960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511074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82013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0D4DD341-B787-4380-93A0-5EEAF331B289}" type="datetimeFigureOut">
              <a:rPr lang="ar-SY" smtClean="0"/>
              <a:pPr/>
              <a:t>18/08/1442</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338071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D4DD341-B787-4380-93A0-5EEAF331B289}" type="datetimeFigureOut">
              <a:rPr lang="ar-SY" smtClean="0"/>
              <a:pPr/>
              <a:t>18/08/1442</a:t>
            </a:fld>
            <a:endParaRPr lang="ar-SY"/>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ar-SY"/>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EA03272-5BAE-434B-AC65-6284CE03082F}" type="slidenum">
              <a:rPr lang="ar-SY" smtClean="0"/>
              <a:pPr/>
              <a:t>‹#›</a:t>
            </a:fld>
            <a:endParaRPr lang="ar-SY"/>
          </a:p>
        </p:txBody>
      </p:sp>
    </p:spTree>
    <p:extLst>
      <p:ext uri="{BB962C8B-B14F-4D97-AF65-F5344CB8AC3E}">
        <p14:creationId xmlns:p14="http://schemas.microsoft.com/office/powerpoint/2010/main" xmlns="" val="2186075674"/>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06000" algn="r" defTabSz="457200" rtl="1"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r" defTabSz="457200" rtl="1"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r" defTabSz="457200" rtl="1"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3648" y="1268760"/>
            <a:ext cx="6449880" cy="1204664"/>
          </a:xfrm>
        </p:spPr>
        <p:txBody>
          <a:bodyPr>
            <a:noAutofit/>
          </a:bodyPr>
          <a:lstStyle/>
          <a:p>
            <a:pPr algn="justLow"/>
            <a:r>
              <a:rPr lang="ar-SA" sz="6000" dirty="0" smtClean="0">
                <a:latin typeface="Traditional Arabic" panose="02020603050405020304" pitchFamily="18" charset="-78"/>
                <a:cs typeface="Traditional Arabic" panose="02020603050405020304" pitchFamily="18" charset="-78"/>
              </a:rPr>
              <a:t>خصوصية معالجة أسنان</a:t>
            </a:r>
            <a:r>
              <a:rPr lang="en-US" sz="6000" dirty="0" smtClean="0">
                <a:latin typeface="Traditional Arabic" panose="02020603050405020304" pitchFamily="18" charset="-78"/>
                <a:cs typeface="Traditional Arabic" panose="02020603050405020304" pitchFamily="18" charset="-78"/>
              </a:rPr>
              <a:t> </a:t>
            </a:r>
            <a:r>
              <a:rPr lang="ar-SA" sz="6000" dirty="0" smtClean="0">
                <a:latin typeface="Traditional Arabic" panose="02020603050405020304" pitchFamily="18" charset="-78"/>
                <a:cs typeface="Traditional Arabic" panose="02020603050405020304" pitchFamily="18" charset="-78"/>
              </a:rPr>
              <a:t>ال</a:t>
            </a:r>
            <a:r>
              <a:rPr lang="ar-SY" sz="6000" dirty="0">
                <a:latin typeface="Traditional Arabic" panose="02020603050405020304" pitchFamily="18" charset="-78"/>
                <a:cs typeface="Traditional Arabic" panose="02020603050405020304" pitchFamily="18" charset="-78"/>
              </a:rPr>
              <a:t>أ</a:t>
            </a:r>
            <a:r>
              <a:rPr lang="ar-SA" sz="6000" dirty="0" smtClean="0">
                <a:latin typeface="Traditional Arabic" panose="02020603050405020304" pitchFamily="18" charset="-78"/>
                <a:cs typeface="Traditional Arabic" panose="02020603050405020304" pitchFamily="18" charset="-78"/>
              </a:rPr>
              <a:t>طفال</a:t>
            </a:r>
            <a:r>
              <a:rPr lang="en-US" dirty="0" smtClean="0">
                <a:latin typeface="Traditional Arabic" panose="02020603050405020304" pitchFamily="18" charset="-78"/>
                <a:cs typeface="Traditional Arabic" panose="02020603050405020304" pitchFamily="18" charset="-78"/>
              </a:rPr>
              <a:t/>
            </a:r>
            <a:br>
              <a:rPr lang="en-US" dirty="0" smtClean="0">
                <a:latin typeface="Traditional Arabic" panose="02020603050405020304" pitchFamily="18" charset="-78"/>
                <a:cs typeface="Traditional Arabic" panose="02020603050405020304" pitchFamily="18" charset="-78"/>
              </a:rPr>
            </a:br>
            <a:endParaRPr lang="ar-SY" dirty="0">
              <a:latin typeface="Traditional Arabic" panose="02020603050405020304" pitchFamily="18" charset="-78"/>
              <a:cs typeface="Traditional Arabic" panose="02020603050405020304" pitchFamily="18" charset="-78"/>
            </a:endParaRPr>
          </a:p>
        </p:txBody>
      </p:sp>
      <p:sp>
        <p:nvSpPr>
          <p:cNvPr id="3" name="عنوان فرعي 2"/>
          <p:cNvSpPr>
            <a:spLocks noGrp="1"/>
          </p:cNvSpPr>
          <p:nvPr>
            <p:ph type="subTitle" idx="1"/>
          </p:nvPr>
        </p:nvSpPr>
        <p:spPr>
          <a:xfrm>
            <a:off x="1028020" y="5043429"/>
            <a:ext cx="7080026" cy="1049867"/>
          </a:xfrm>
        </p:spPr>
        <p:txBody>
          <a:bodyPr>
            <a:normAutofit/>
          </a:bodyPr>
          <a:lstStyle/>
          <a:p>
            <a:pPr algn="ctr"/>
            <a:r>
              <a:rPr lang="ar-SA" sz="6000" dirty="0" smtClean="0">
                <a:latin typeface="Traditional Arabic" panose="02020603050405020304" pitchFamily="18" charset="-78"/>
                <a:cs typeface="Traditional Arabic" panose="02020603050405020304" pitchFamily="18" charset="-78"/>
              </a:rPr>
              <a:t>د. شذا محمد بشير المنقل</a:t>
            </a:r>
            <a:endParaRPr lang="ar-SY" sz="6000" dirty="0">
              <a:latin typeface="Traditional Arabic" panose="02020603050405020304" pitchFamily="18" charset="-78"/>
              <a:cs typeface="Traditional Arabic" panose="02020603050405020304" pitchFamily="18" charset="-78"/>
            </a:endParaRPr>
          </a:p>
        </p:txBody>
      </p:sp>
      <p:pic>
        <p:nvPicPr>
          <p:cNvPr id="6"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51720" y="1556792"/>
            <a:ext cx="4896544" cy="3528392"/>
          </a:xfrm>
          <a:prstGeom prst="rect">
            <a:avLst/>
          </a:prstGeom>
        </p:spPr>
      </p:pic>
    </p:spTree>
    <p:extLst>
      <p:ext uri="{BB962C8B-B14F-4D97-AF65-F5344CB8AC3E}">
        <p14:creationId xmlns:p14="http://schemas.microsoft.com/office/powerpoint/2010/main" xmlns="" val="240143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38200" y="838200"/>
            <a:ext cx="7848600" cy="1077218"/>
          </a:xfrm>
          <a:prstGeom prst="rect">
            <a:avLst/>
          </a:prstGeom>
        </p:spPr>
        <p:txBody>
          <a:bodyPr wrap="square">
            <a:spAutoFit/>
          </a:bodyPr>
          <a:lstStyle/>
          <a:p>
            <a:pPr algn="just" rtl="1" fontAlgn="base">
              <a:spcBef>
                <a:spcPct val="0"/>
              </a:spcBef>
              <a:spcAft>
                <a:spcPct val="0"/>
              </a:spcAft>
            </a:pPr>
            <a:r>
              <a:rPr lang="ar-SY" altLang="ar-SY" dirty="0" smtClean="0">
                <a:solidFill>
                  <a:prstClr val="white"/>
                </a:solidFill>
                <a:latin typeface="Calibri" panose="020F0502020204030204" pitchFamily="34" charset="0"/>
              </a:rPr>
              <a:t>- </a:t>
            </a:r>
            <a:r>
              <a:rPr lang="ar-SY" altLang="ar-SY" sz="3200" dirty="0" smtClean="0">
                <a:solidFill>
                  <a:prstClr val="white"/>
                </a:solidFill>
                <a:latin typeface="Calibri" panose="020F0502020204030204" pitchFamily="34" charset="0"/>
              </a:rPr>
              <a:t>يكون حجم اللب أكثر اتساعاً من مثيلتها الدائمة، ويعود سبب ذلك إلى قلة </a:t>
            </a:r>
            <a:r>
              <a:rPr lang="ar-SY" altLang="ar-SY" sz="3200" dirty="0" err="1" smtClean="0">
                <a:solidFill>
                  <a:prstClr val="white"/>
                </a:solidFill>
                <a:latin typeface="Calibri" panose="020F0502020204030204" pitchFamily="34" charset="0"/>
              </a:rPr>
              <a:t>ثخانة</a:t>
            </a:r>
            <a:r>
              <a:rPr lang="ar-SY" altLang="ar-SY" sz="3200" dirty="0" smtClean="0">
                <a:solidFill>
                  <a:prstClr val="white"/>
                </a:solidFill>
                <a:latin typeface="Calibri" panose="020F0502020204030204" pitchFamily="34" charset="0"/>
              </a:rPr>
              <a:t> الغطاء العاجي الواقي للب.</a:t>
            </a:r>
            <a:endParaRPr lang="en-US" altLang="ar-SY" sz="3200" dirty="0" smtClean="0">
              <a:solidFill>
                <a:prstClr val="white"/>
              </a:solidFill>
              <a:latin typeface="Calibri" panose="020F0502020204030204" pitchFamily="34" charset="0"/>
            </a:endParaRPr>
          </a:p>
        </p:txBody>
      </p:sp>
      <p:pic>
        <p:nvPicPr>
          <p:cNvPr id="3" name="صورة 4" descr="C:\Users\Rami\Desktop\now\أطفال\1.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19200" y="2286000"/>
            <a:ext cx="7346950" cy="4192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مربع نص 1"/>
          <p:cNvSpPr txBox="1">
            <a:spLocks noChangeArrowheads="1"/>
          </p:cNvSpPr>
          <p:nvPr/>
        </p:nvSpPr>
        <p:spPr bwMode="auto">
          <a:xfrm>
            <a:off x="228600" y="990600"/>
            <a:ext cx="864235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fontAlgn="base" hangingPunct="1">
              <a:spcBef>
                <a:spcPct val="0"/>
              </a:spcBef>
              <a:spcAft>
                <a:spcPct val="0"/>
              </a:spcAft>
            </a:pPr>
            <a:r>
              <a:rPr lang="ar-SY" altLang="ar-SY" sz="2800" dirty="0" smtClean="0">
                <a:solidFill>
                  <a:prstClr val="white"/>
                </a:solidFill>
                <a:latin typeface="Calibri" panose="020F0502020204030204" pitchFamily="34" charset="0"/>
              </a:rPr>
              <a:t>- تمتد القرون اللبية في الأرحاء المؤقتة مسافة أطول داخل العاج بالمقارنة مع الأسنان الدائمة، وتنتهي بذرى دقيقة. وعلى طبيب الأسنان أن يتوقع قرناً لبياً مقابل كل حدبة من تاج السن</a:t>
            </a:r>
            <a:r>
              <a:rPr lang="ar-SY" altLang="ar-SY" sz="2800" dirty="0" smtClean="0">
                <a:solidFill>
                  <a:prstClr val="white"/>
                </a:solidFill>
                <a:latin typeface="Calibri" panose="020F0502020204030204" pitchFamily="34" charset="0"/>
              </a:rPr>
              <a:t>.</a:t>
            </a:r>
            <a:r>
              <a:rPr lang="ar-SY" altLang="ar-SY" sz="2800" dirty="0" smtClean="0">
                <a:solidFill>
                  <a:prstClr val="white"/>
                </a:solidFill>
                <a:latin typeface="Calibri" panose="020F0502020204030204" pitchFamily="34" charset="0"/>
              </a:rPr>
              <a:t> </a:t>
            </a:r>
            <a:r>
              <a:rPr lang="ar-SY" altLang="ar-SY" sz="2800" dirty="0" smtClean="0">
                <a:solidFill>
                  <a:prstClr val="white"/>
                </a:solidFill>
                <a:latin typeface="Calibri" panose="020F0502020204030204" pitchFamily="34" charset="0"/>
              </a:rPr>
              <a:t>خاصة الحدبات </a:t>
            </a:r>
            <a:r>
              <a:rPr lang="ar-SY" altLang="ar-SY" sz="2800" dirty="0" err="1" smtClean="0">
                <a:solidFill>
                  <a:prstClr val="white"/>
                </a:solidFill>
                <a:latin typeface="Calibri" panose="020F0502020204030204" pitchFamily="34" charset="0"/>
              </a:rPr>
              <a:t>الأنسية</a:t>
            </a:r>
            <a:r>
              <a:rPr lang="ar-SY" altLang="ar-SY" sz="2800" dirty="0" smtClean="0">
                <a:solidFill>
                  <a:prstClr val="white"/>
                </a:solidFill>
                <a:latin typeface="Calibri" panose="020F0502020204030204" pitchFamily="34" charset="0"/>
              </a:rPr>
              <a:t>.</a:t>
            </a:r>
            <a:endParaRPr lang="ar-SY" altLang="ar-SY" sz="2800" dirty="0" smtClean="0">
              <a:solidFill>
                <a:prstClr val="white"/>
              </a:solidFill>
              <a:latin typeface="Calibri" panose="020F0502020204030204" pitchFamily="34" charset="0"/>
            </a:endParaRPr>
          </a:p>
          <a:p>
            <a:pPr algn="just" rtl="1" eaLnBrk="1" fontAlgn="base" hangingPunct="1">
              <a:spcBef>
                <a:spcPct val="0"/>
              </a:spcBef>
              <a:spcAft>
                <a:spcPct val="0"/>
              </a:spcAft>
            </a:pPr>
            <a:r>
              <a:rPr lang="ar-SY" altLang="ar-SY" sz="2800" dirty="0" smtClean="0">
                <a:solidFill>
                  <a:prstClr val="white"/>
                </a:solidFill>
                <a:latin typeface="Calibri" panose="020F0502020204030204" pitchFamily="34" charset="0"/>
              </a:rPr>
              <a:t>-</a:t>
            </a:r>
            <a:endParaRPr lang="en-US" altLang="ar-SY" sz="2800" dirty="0" smtClean="0">
              <a:solidFill>
                <a:prstClr val="white"/>
              </a:solidFill>
              <a:latin typeface="Calibri" panose="020F0502020204030204" pitchFamily="34" charset="0"/>
            </a:endParaRPr>
          </a:p>
        </p:txBody>
      </p:sp>
      <p:pic>
        <p:nvPicPr>
          <p:cNvPr id="13315" name="صورة 4" descr="C:\Users\Rami\Desktop\now\أطفال\1.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088" y="3624263"/>
            <a:ext cx="3960812" cy="302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6" name="Picture 4" descr="C:\Users\Diaa\Desktop\12.jpg"/>
          <p:cNvPicPr>
            <a:picLocks noChangeAspect="1" noChangeArrowheads="1"/>
          </p:cNvPicPr>
          <p:nvPr/>
        </p:nvPicPr>
        <p:blipFill>
          <a:blip r:embed="rId3">
            <a:extLst>
              <a:ext uri="{28A0092B-C50C-407E-A947-70E740481C1C}">
                <a14:useLocalDpi xmlns:a14="http://schemas.microsoft.com/office/drawing/2010/main" xmlns="" val="0"/>
              </a:ext>
            </a:extLst>
          </a:blip>
          <a:srcRect l="8389" r="45445"/>
          <a:stretch>
            <a:fillRect/>
          </a:stretch>
        </p:blipFill>
        <p:spPr bwMode="auto">
          <a:xfrm>
            <a:off x="5795963" y="3584575"/>
            <a:ext cx="1766887" cy="306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696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down)">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مربع نص 1"/>
          <p:cNvSpPr txBox="1">
            <a:spLocks noChangeArrowheads="1"/>
          </p:cNvSpPr>
          <p:nvPr/>
        </p:nvSpPr>
        <p:spPr bwMode="auto">
          <a:xfrm>
            <a:off x="250825" y="404813"/>
            <a:ext cx="8569325"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fontAlgn="base" hangingPunct="1">
              <a:spcBef>
                <a:spcPct val="0"/>
              </a:spcBef>
              <a:spcAft>
                <a:spcPct val="0"/>
              </a:spcAft>
            </a:pPr>
            <a:r>
              <a:rPr lang="ar-SY" altLang="ar-SY" sz="2800" dirty="0" smtClean="0">
                <a:solidFill>
                  <a:prstClr val="white"/>
                </a:solidFill>
                <a:latin typeface="Calibri" panose="020F0502020204030204" pitchFamily="34" charset="0"/>
              </a:rPr>
              <a:t>- الحجرات اللبية في الأرحاء السفلية  أكبر من الحجرات اللبية للأرحاء العلوية.</a:t>
            </a:r>
            <a:endParaRPr lang="en-US" altLang="ar-SY" sz="2800" dirty="0" smtClean="0">
              <a:solidFill>
                <a:prstClr val="white"/>
              </a:solidFill>
              <a:latin typeface="Calibri" panose="020F0502020204030204" pitchFamily="34" charset="0"/>
            </a:endParaRPr>
          </a:p>
          <a:p>
            <a:pPr algn="just" rtl="1" eaLnBrk="1" fontAlgn="base" hangingPunct="1">
              <a:spcBef>
                <a:spcPct val="0"/>
              </a:spcBef>
              <a:spcAft>
                <a:spcPct val="0"/>
              </a:spcAft>
            </a:pPr>
            <a:endParaRPr lang="ar-SY" altLang="ar-SY" sz="2800" dirty="0" smtClean="0">
              <a:solidFill>
                <a:prstClr val="white"/>
              </a:solidFill>
              <a:latin typeface="Calibri" panose="020F0502020204030204" pitchFamily="34" charset="0"/>
            </a:endParaRPr>
          </a:p>
        </p:txBody>
      </p:sp>
      <p:pic>
        <p:nvPicPr>
          <p:cNvPr id="14339" name="صورة 4" descr="C:\Users\Rami\Desktop\now\أطفال\1.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625" y="3095625"/>
            <a:ext cx="3167063" cy="263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4" descr="C:\Users\Diaa\Desktop\1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0400" y="2852738"/>
            <a:ext cx="4464050" cy="357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5027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مربع نص 1"/>
          <p:cNvSpPr txBox="1">
            <a:spLocks noChangeArrowheads="1"/>
          </p:cNvSpPr>
          <p:nvPr/>
        </p:nvSpPr>
        <p:spPr bwMode="auto">
          <a:xfrm>
            <a:off x="250825" y="476250"/>
            <a:ext cx="8642350"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fontAlgn="base" hangingPunct="1">
              <a:spcBef>
                <a:spcPct val="0"/>
              </a:spcBef>
              <a:spcAft>
                <a:spcPct val="0"/>
              </a:spcAft>
            </a:pPr>
            <a:r>
              <a:rPr lang="ar-SY" altLang="ar-SY" sz="2800" b="1" dirty="0" smtClean="0">
                <a:latin typeface="Calibri" panose="020F0502020204030204" pitchFamily="34" charset="0"/>
              </a:rPr>
              <a:t>ماهي أسس تحضير الحفر للترميم بالأملغم</a:t>
            </a:r>
            <a:endParaRPr lang="en-US" altLang="ar-SY" sz="2800" b="1" dirty="0" smtClean="0">
              <a:latin typeface="Calibri" panose="020F0502020204030204" pitchFamily="34" charset="0"/>
            </a:endParaRPr>
          </a:p>
          <a:p>
            <a:pPr algn="ctr" rtl="1" eaLnBrk="1" fontAlgn="base" hangingPunct="1">
              <a:spcBef>
                <a:spcPct val="0"/>
              </a:spcBef>
              <a:spcAft>
                <a:spcPct val="0"/>
              </a:spcAft>
            </a:pPr>
            <a:r>
              <a:rPr lang="ar-SY" altLang="ar-SY" sz="2800" b="1" dirty="0" smtClean="0">
                <a:latin typeface="Calibri" panose="020F0502020204030204" pitchFamily="34" charset="0"/>
              </a:rPr>
              <a:t>في الأسنان المؤقتة</a:t>
            </a:r>
          </a:p>
          <a:p>
            <a:pPr algn="just" rtl="1" eaLnBrk="1" fontAlgn="base" hangingPunct="1">
              <a:spcBef>
                <a:spcPct val="0"/>
              </a:spcBef>
              <a:spcAft>
                <a:spcPct val="0"/>
              </a:spcAft>
            </a:pPr>
            <a:r>
              <a:rPr lang="ar-SY" altLang="ar-SY" sz="2600" dirty="0" smtClean="0">
                <a:solidFill>
                  <a:prstClr val="white"/>
                </a:solidFill>
                <a:latin typeface="Calibri" panose="020F0502020204030204" pitchFamily="34" charset="0"/>
              </a:rPr>
              <a:t>- يشمل تخطيط الحفرة كل الميازيب والشقوق والوهاد وأسواء التشكل للسطح الطاحن.</a:t>
            </a:r>
          </a:p>
          <a:p>
            <a:pPr marL="457200" indent="-457200" algn="just" rtl="1" eaLnBrk="1" fontAlgn="base" hangingPunct="1">
              <a:spcBef>
                <a:spcPct val="0"/>
              </a:spcBef>
              <a:spcAft>
                <a:spcPct val="0"/>
              </a:spcAft>
              <a:buFontTx/>
              <a:buChar char="-"/>
            </a:pPr>
            <a:r>
              <a:rPr lang="ar-SY" altLang="ar-SY" sz="2600" dirty="0" smtClean="0">
                <a:solidFill>
                  <a:prstClr val="white"/>
                </a:solidFill>
                <a:latin typeface="Calibri" panose="020F0502020204030204" pitchFamily="34" charset="0"/>
              </a:rPr>
              <a:t>يجب المحافظة على الارتفاعات الحفافية</a:t>
            </a:r>
            <a:r>
              <a:rPr lang="ar-SY" altLang="ar-SY" sz="2600" dirty="0">
                <a:solidFill>
                  <a:prstClr val="white"/>
                </a:solidFill>
                <a:latin typeface="Calibri" panose="020F0502020204030204" pitchFamily="34" charset="0"/>
              </a:rPr>
              <a:t> </a:t>
            </a:r>
            <a:r>
              <a:rPr lang="ar-SY" altLang="ar-SY" sz="2600" dirty="0" smtClean="0">
                <a:solidFill>
                  <a:prstClr val="white"/>
                </a:solidFill>
                <a:latin typeface="Calibri" panose="020F0502020204030204" pitchFamily="34" charset="0"/>
              </a:rPr>
              <a:t>، والارتفاعات المينائية المستعرضة إذا كان عرضها لا يقل عن /1/ ملم وغير منخورة. </a:t>
            </a:r>
          </a:p>
          <a:p>
            <a:pPr marL="457200" indent="-457200" algn="just" rtl="1" eaLnBrk="1" fontAlgn="base" hangingPunct="1">
              <a:spcBef>
                <a:spcPct val="0"/>
              </a:spcBef>
              <a:spcAft>
                <a:spcPct val="0"/>
              </a:spcAft>
              <a:buFontTx/>
              <a:buChar char="-"/>
            </a:pPr>
            <a:r>
              <a:rPr lang="ar-SY" altLang="ar-SY" sz="2600" dirty="0" smtClean="0">
                <a:solidFill>
                  <a:prstClr val="white"/>
                </a:solidFill>
                <a:latin typeface="Calibri" panose="020F0502020204030204" pitchFamily="34" charset="0"/>
              </a:rPr>
              <a:t>فإذا كان عرضها أقل من ذلك قد تتعرض للانكسار.</a:t>
            </a:r>
            <a:endParaRPr lang="en-US" altLang="ar-SY" sz="2600" dirty="0" smtClean="0">
              <a:solidFill>
                <a:prstClr val="white"/>
              </a:solidFill>
              <a:latin typeface="Calibri" panose="020F0502020204030204" pitchFamily="34" charset="0"/>
            </a:endParaRPr>
          </a:p>
        </p:txBody>
      </p:sp>
      <p:pic>
        <p:nvPicPr>
          <p:cNvPr id="15363" name="Picture 4" descr="C:\Users\Diaa\Desktop\1.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4193" t="2879" r="13742" b="47486"/>
          <a:stretch/>
        </p:blipFill>
        <p:spPr bwMode="auto">
          <a:xfrm>
            <a:off x="4921623" y="3644153"/>
            <a:ext cx="2756647" cy="2810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5" descr="C:\Users\Diaa\Desktop\1.jpg"/>
          <p:cNvPicPr>
            <a:picLocks noChangeAspect="1" noChangeArrowheads="1"/>
          </p:cNvPicPr>
          <p:nvPr/>
        </p:nvPicPr>
        <p:blipFill>
          <a:blip r:embed="rId3">
            <a:extLst>
              <a:ext uri="{28A0092B-C50C-407E-A947-70E740481C1C}">
                <a14:useLocalDpi xmlns:a14="http://schemas.microsoft.com/office/drawing/2010/main" xmlns="" val="0"/>
              </a:ext>
            </a:extLst>
          </a:blip>
          <a:srcRect l="11813" t="54858" r="11308" b="19324"/>
          <a:stretch>
            <a:fillRect/>
          </a:stretch>
        </p:blipFill>
        <p:spPr bwMode="auto">
          <a:xfrm>
            <a:off x="1360535" y="3969310"/>
            <a:ext cx="3167062"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128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مربع نص 2"/>
          <p:cNvSpPr txBox="1">
            <a:spLocks noChangeArrowheads="1"/>
          </p:cNvSpPr>
          <p:nvPr/>
        </p:nvSpPr>
        <p:spPr bwMode="auto">
          <a:xfrm>
            <a:off x="250825" y="549275"/>
            <a:ext cx="8642350" cy="2678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fontAlgn="base" hangingPunct="1">
              <a:spcBef>
                <a:spcPct val="0"/>
              </a:spcBef>
              <a:spcAft>
                <a:spcPct val="0"/>
              </a:spcAft>
            </a:pPr>
            <a:r>
              <a:rPr lang="ar-SY" altLang="ar-SY" sz="2800" dirty="0" smtClean="0">
                <a:solidFill>
                  <a:prstClr val="white"/>
                </a:solidFill>
                <a:latin typeface="Calibri" panose="020F0502020204030204" pitchFamily="34" charset="0"/>
              </a:rPr>
              <a:t>- </a:t>
            </a:r>
            <a:r>
              <a:rPr lang="ar-SY" altLang="ar-SY" sz="2800" dirty="0" smtClean="0">
                <a:solidFill>
                  <a:prstClr val="white"/>
                </a:solidFill>
                <a:latin typeface="Calibri" panose="020F0502020204030204" pitchFamily="34" charset="0"/>
              </a:rPr>
              <a:t>عمق الحفرة </a:t>
            </a:r>
            <a:r>
              <a:rPr lang="ar-SY" altLang="ar-SY" sz="2800" dirty="0" smtClean="0">
                <a:solidFill>
                  <a:prstClr val="white"/>
                </a:solidFill>
                <a:latin typeface="Calibri" panose="020F0502020204030204" pitchFamily="34" charset="0"/>
              </a:rPr>
              <a:t>1.5 </a:t>
            </a:r>
            <a:r>
              <a:rPr lang="ar-SY" altLang="ar-SY" sz="2800" dirty="0" smtClean="0">
                <a:solidFill>
                  <a:prstClr val="white"/>
                </a:solidFill>
                <a:latin typeface="Calibri" panose="020F0502020204030204" pitchFamily="34" charset="0"/>
              </a:rPr>
              <a:t>ملم </a:t>
            </a:r>
            <a:r>
              <a:rPr lang="ar-SY" altLang="ar-SY" sz="2800" dirty="0" smtClean="0">
                <a:solidFill>
                  <a:prstClr val="white"/>
                </a:solidFill>
                <a:latin typeface="Calibri" panose="020F0502020204030204" pitchFamily="34" charset="0"/>
              </a:rPr>
              <a:t>، ولأن </a:t>
            </a:r>
            <a:r>
              <a:rPr lang="ar-SY" altLang="ar-SY" sz="2800" dirty="0" smtClean="0">
                <a:solidFill>
                  <a:prstClr val="white"/>
                </a:solidFill>
                <a:latin typeface="Calibri" panose="020F0502020204030204" pitchFamily="34" charset="0"/>
              </a:rPr>
              <a:t>ثخانة  الميناء /1/ ملم تقريباً يكون عمق التحضير فقط ½ ملم تحت الملتقى المينائي العاجي . </a:t>
            </a:r>
            <a:endParaRPr lang="en-US" altLang="ar-SY" sz="2800" dirty="0" smtClean="0">
              <a:solidFill>
                <a:prstClr val="white"/>
              </a:solidFill>
              <a:latin typeface="Calibri" panose="020F0502020204030204" pitchFamily="34" charset="0"/>
            </a:endParaRPr>
          </a:p>
          <a:p>
            <a:pPr algn="r" rtl="1" eaLnBrk="1" fontAlgn="base" hangingPunct="1">
              <a:spcBef>
                <a:spcPct val="0"/>
              </a:spcBef>
              <a:spcAft>
                <a:spcPct val="0"/>
              </a:spcAft>
            </a:pPr>
            <a:endParaRPr lang="ar-SY" altLang="ar-SY" sz="2800" dirty="0" smtClean="0">
              <a:solidFill>
                <a:prstClr val="white"/>
              </a:solidFill>
              <a:latin typeface="Calibri" panose="020F0502020204030204" pitchFamily="34" charset="0"/>
            </a:endParaRPr>
          </a:p>
          <a:p>
            <a:pPr algn="r" rtl="1" eaLnBrk="1" fontAlgn="base" hangingPunct="1">
              <a:spcBef>
                <a:spcPct val="0"/>
              </a:spcBef>
              <a:spcAft>
                <a:spcPct val="0"/>
              </a:spcAft>
            </a:pPr>
            <a:r>
              <a:rPr lang="ar-SY" altLang="ar-SY" sz="2800" dirty="0" smtClean="0">
                <a:solidFill>
                  <a:prstClr val="white"/>
                </a:solidFill>
                <a:latin typeface="Calibri" panose="020F0502020204030204" pitchFamily="34" charset="0"/>
              </a:rPr>
              <a:t>- يجب أن تقع الزوايا الخارجية للحفرة الطاحنة بعيدة عن المناطق المعرضة للضغوط ، كما يجب أن تكون هذه الزوايا بدرجة /90/ لأن ذلك يؤمن متانة لحواف الترميم والنسج السنية. </a:t>
            </a:r>
            <a:endParaRPr lang="en-US" altLang="ar-SY" sz="2800" dirty="0" smtClean="0">
              <a:solidFill>
                <a:prstClr val="white"/>
              </a:solidFill>
              <a:latin typeface="Calibri" panose="020F0502020204030204" pitchFamily="34" charset="0"/>
            </a:endParaRPr>
          </a:p>
        </p:txBody>
      </p:sp>
      <p:pic>
        <p:nvPicPr>
          <p:cNvPr id="16387" name="صورة 6" descr="C:\Users\Rami\Desktop\now\أطفال\5.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188" y="3357563"/>
            <a:ext cx="3673475" cy="237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6" descr="C:\Users\Diaa\Desktop\3.jpg"/>
          <p:cNvPicPr>
            <a:picLocks noChangeAspect="1" noChangeArrowheads="1"/>
          </p:cNvPicPr>
          <p:nvPr/>
        </p:nvPicPr>
        <p:blipFill>
          <a:blip r:embed="rId3">
            <a:extLst>
              <a:ext uri="{28A0092B-C50C-407E-A947-70E740481C1C}">
                <a14:useLocalDpi xmlns:a14="http://schemas.microsoft.com/office/drawing/2010/main" xmlns="" val="0"/>
              </a:ext>
            </a:extLst>
          </a:blip>
          <a:srcRect l="41122" t="51755"/>
          <a:stretch>
            <a:fillRect/>
          </a:stretch>
        </p:blipFill>
        <p:spPr bwMode="auto">
          <a:xfrm>
            <a:off x="4621213" y="3357563"/>
            <a:ext cx="3767137" cy="227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5292350"/>
      </p:ext>
    </p:extLst>
  </p:cSld>
  <p:clrMapOvr>
    <a:masterClrMapping/>
  </p:clrMapOvr>
  <p:transition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ppt_w</p:attrName>
                                        </p:attrNameLst>
                                      </p:cBhvr>
                                      <p:tavLst>
                                        <p:tav tm="0" fmla="#ppt_w*sin(2.5*pi*$)">
                                          <p:val>
                                            <p:fltVal val="0"/>
                                          </p:val>
                                        </p:tav>
                                        <p:tav tm="100000">
                                          <p:val>
                                            <p:fltVal val="1"/>
                                          </p:val>
                                        </p:tav>
                                      </p:tavLst>
                                    </p:anim>
                                    <p:anim calcmode="lin" valueType="num">
                                      <p:cBhvr>
                                        <p:cTn id="9" dur="2000" fill="hold"/>
                                        <p:tgtEl>
                                          <p:spTgt spid="163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مربع نص 1"/>
          <p:cNvSpPr txBox="1">
            <a:spLocks noChangeArrowheads="1"/>
          </p:cNvSpPr>
          <p:nvPr/>
        </p:nvSpPr>
        <p:spPr bwMode="auto">
          <a:xfrm>
            <a:off x="250825" y="532981"/>
            <a:ext cx="8642350" cy="267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fontAlgn="base" hangingPunct="1">
              <a:spcBef>
                <a:spcPct val="0"/>
              </a:spcBef>
              <a:spcAft>
                <a:spcPct val="0"/>
              </a:spcAft>
            </a:pPr>
            <a:r>
              <a:rPr lang="ar-SY" altLang="ar-SY" sz="2800" dirty="0" smtClean="0">
                <a:solidFill>
                  <a:prstClr val="white"/>
                </a:solidFill>
                <a:latin typeface="Calibri" panose="020F0502020204030204" pitchFamily="34" charset="0"/>
              </a:rPr>
              <a:t>- يكون الجدار المحوري محدباً قليلاً ليوازي ويوافق السطح الخارجي للسن، وهذا يقي من تعرض اللب للانكشاف إذا كان مستوياً.</a:t>
            </a:r>
            <a:endParaRPr lang="en-US" altLang="ar-SY" sz="2800" dirty="0" smtClean="0">
              <a:solidFill>
                <a:prstClr val="white"/>
              </a:solidFill>
              <a:latin typeface="Calibri" panose="020F0502020204030204" pitchFamily="34" charset="0"/>
            </a:endParaRPr>
          </a:p>
          <a:p>
            <a:pPr algn="just" rtl="1" eaLnBrk="1" fontAlgn="base" hangingPunct="1">
              <a:spcBef>
                <a:spcPct val="0"/>
              </a:spcBef>
              <a:spcAft>
                <a:spcPct val="0"/>
              </a:spcAft>
            </a:pPr>
            <a:r>
              <a:rPr lang="ar-SY" altLang="ar-SY" sz="2800" dirty="0" smtClean="0">
                <a:solidFill>
                  <a:prstClr val="white"/>
                </a:solidFill>
                <a:latin typeface="Calibri" panose="020F0502020204030204" pitchFamily="34" charset="0"/>
              </a:rPr>
              <a:t>- يجب شطب الزاوية بين قاع الحفرة الطاحنة والجدار اللبي المحوري للحفرة (الدرجة)، يساعد هذا الإجراء في زيادة ثخانة </a:t>
            </a:r>
            <a:r>
              <a:rPr lang="ar-SY" altLang="ar-SY" sz="2800" dirty="0" err="1" smtClean="0">
                <a:solidFill>
                  <a:prstClr val="white"/>
                </a:solidFill>
                <a:latin typeface="Calibri" panose="020F0502020204030204" pitchFamily="34" charset="0"/>
              </a:rPr>
              <a:t>الأملغم</a:t>
            </a:r>
            <a:r>
              <a:rPr lang="ar-SY" altLang="ar-SY" sz="2800" dirty="0" smtClean="0">
                <a:solidFill>
                  <a:prstClr val="white"/>
                </a:solidFill>
                <a:latin typeface="Calibri" panose="020F0502020204030204" pitchFamily="34" charset="0"/>
              </a:rPr>
              <a:t> الموافقة لهذه الزاوية مما يزيد مقاومته، ويقلل من تجمع الجهود، فيحمي الحشوة من الانكسار في تلك المنطقة. </a:t>
            </a:r>
          </a:p>
        </p:txBody>
      </p:sp>
      <p:pic>
        <p:nvPicPr>
          <p:cNvPr id="19459" name="صورة 7" descr="C:\Users\Rami\Desktop\now\أطفال\6.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32444" y="3189662"/>
            <a:ext cx="3457575"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0" name="صورة 8" descr="C:\Users\Rami\Desktop\now\أطفال\7.png"/>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550" y="3211093"/>
            <a:ext cx="3600450"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956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ircle(in)">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مستطيل 1"/>
          <p:cNvSpPr>
            <a:spLocks noChangeArrowheads="1"/>
          </p:cNvSpPr>
          <p:nvPr/>
        </p:nvSpPr>
        <p:spPr bwMode="auto">
          <a:xfrm>
            <a:off x="971550" y="5661025"/>
            <a:ext cx="7345363"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fontAlgn="base">
              <a:spcBef>
                <a:spcPct val="0"/>
              </a:spcBef>
              <a:spcAft>
                <a:spcPct val="0"/>
              </a:spcAft>
            </a:pPr>
            <a:r>
              <a:rPr lang="ar-SA" altLang="ar-SY" sz="2800" b="1" dirty="0">
                <a:cs typeface="Traditional Arabic" pitchFamily="18" charset="-78"/>
              </a:rPr>
              <a:t>قبل اللجوء إلى </a:t>
            </a:r>
            <a:r>
              <a:rPr lang="ar-SY" altLang="ar-SY" sz="2800" b="1" dirty="0">
                <a:cs typeface="Traditional Arabic" pitchFamily="18" charset="-78"/>
              </a:rPr>
              <a:t>أيّ شكل من</a:t>
            </a:r>
            <a:r>
              <a:rPr lang="ar-SA" altLang="ar-SY" sz="2800" b="1" dirty="0">
                <a:cs typeface="Traditional Arabic" pitchFamily="18" charset="-78"/>
              </a:rPr>
              <a:t> أشكال المعالجات اللبية</a:t>
            </a:r>
            <a:r>
              <a:rPr lang="ar-SY" altLang="ar-SY" sz="2800" b="1" dirty="0">
                <a:cs typeface="Traditional Arabic" pitchFamily="18" charset="-78"/>
              </a:rPr>
              <a:t> للأسنان المؤقتة</a:t>
            </a:r>
            <a:endParaRPr lang="ar-SA" altLang="ar-SY" sz="2800" b="1" dirty="0">
              <a:cs typeface="Traditional Arabic" pitchFamily="18" charset="-78"/>
            </a:endParaRPr>
          </a:p>
          <a:p>
            <a:pPr algn="ctr" fontAlgn="base">
              <a:spcBef>
                <a:spcPct val="0"/>
              </a:spcBef>
              <a:spcAft>
                <a:spcPct val="0"/>
              </a:spcAft>
            </a:pPr>
            <a:r>
              <a:rPr lang="ar-SA" altLang="ar-SY" sz="2800" b="1" dirty="0">
                <a:cs typeface="Traditional Arabic" pitchFamily="18" charset="-78"/>
              </a:rPr>
              <a:t>يجب </a:t>
            </a:r>
            <a:r>
              <a:rPr lang="ar-SY" altLang="ar-SY" sz="2800" b="1" dirty="0">
                <a:cs typeface="Traditional Arabic" pitchFamily="18" charset="-78"/>
              </a:rPr>
              <a:t>دراسة ق</a:t>
            </a:r>
            <a:r>
              <a:rPr lang="ar-SA" altLang="ar-SY" sz="2800" b="1" dirty="0">
                <a:cs typeface="Traditional Arabic" pitchFamily="18" charset="-78"/>
              </a:rPr>
              <a:t>رار إمكانية ال</a:t>
            </a:r>
            <a:r>
              <a:rPr lang="ar-SY" altLang="ar-SY" sz="2800" b="1" dirty="0">
                <a:cs typeface="Traditional Arabic" pitchFamily="18" charset="-78"/>
              </a:rPr>
              <a:t>م</a:t>
            </a:r>
            <a:r>
              <a:rPr lang="ar-SA" altLang="ar-SY" sz="2800" b="1" dirty="0">
                <a:cs typeface="Traditional Arabic" pitchFamily="18" charset="-78"/>
              </a:rPr>
              <a:t>ح</a:t>
            </a:r>
            <a:r>
              <a:rPr lang="ar-SY" altLang="ar-SY" sz="2800" b="1" dirty="0">
                <a:cs typeface="Traditional Arabic" pitchFamily="18" charset="-78"/>
              </a:rPr>
              <a:t>ا</a:t>
            </a:r>
            <a:r>
              <a:rPr lang="ar-SA" altLang="ar-SY" sz="2800" b="1" dirty="0">
                <a:cs typeface="Traditional Arabic" pitchFamily="18" charset="-78"/>
              </a:rPr>
              <a:t>فظ</a:t>
            </a:r>
            <a:r>
              <a:rPr lang="ar-SY" altLang="ar-SY" sz="2800" b="1" dirty="0">
                <a:cs typeface="Traditional Arabic" pitchFamily="18" charset="-78"/>
              </a:rPr>
              <a:t>ة</a:t>
            </a:r>
            <a:r>
              <a:rPr lang="ar-SA" altLang="ar-SY" sz="2800" b="1" dirty="0">
                <a:cs typeface="Traditional Arabic" pitchFamily="18" charset="-78"/>
              </a:rPr>
              <a:t> على السن المؤقتة. </a:t>
            </a:r>
          </a:p>
        </p:txBody>
      </p:sp>
      <p:pic>
        <p:nvPicPr>
          <p:cNvPr id="15363" name="Picture 1029" descr="F:\صور مقررسنة ثالثةوالمقابلة\مجلد جديد\11.jpg"/>
          <p:cNvPicPr>
            <a:picLocks noChangeAspect="1" noChangeArrowheads="1"/>
          </p:cNvPicPr>
          <p:nvPr/>
        </p:nvPicPr>
        <p:blipFill>
          <a:blip r:embed="rId2">
            <a:extLst>
              <a:ext uri="{28A0092B-C50C-407E-A947-70E740481C1C}">
                <a14:useLocalDpi xmlns:a14="http://schemas.microsoft.com/office/drawing/2010/main" xmlns="" val="0"/>
              </a:ext>
            </a:extLst>
          </a:blip>
          <a:srcRect b="7594"/>
          <a:stretch>
            <a:fillRect/>
          </a:stretch>
        </p:blipFill>
        <p:spPr bwMode="auto">
          <a:xfrm>
            <a:off x="2363788" y="454025"/>
            <a:ext cx="5327650" cy="5195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4" name="مربع نص 1"/>
          <p:cNvSpPr txBox="1">
            <a:spLocks noChangeArrowheads="1"/>
          </p:cNvSpPr>
          <p:nvPr/>
        </p:nvSpPr>
        <p:spPr bwMode="auto">
          <a:xfrm>
            <a:off x="255588" y="2276475"/>
            <a:ext cx="2154237"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Times New Roman (Arabic)" charset="0"/>
                <a:cs typeface="Times New Roman (Arabic)" charset="0"/>
              </a:defRPr>
            </a:lvl1pPr>
            <a:lvl2pPr marL="742950" indent="-285750">
              <a:defRPr sz="2400">
                <a:solidFill>
                  <a:schemeClr val="tx1"/>
                </a:solidFill>
                <a:latin typeface="Times New Roman" pitchFamily="18" charset="0"/>
                <a:ea typeface="Times New Roman (Arabic)" charset="0"/>
                <a:cs typeface="Times New Roman (Arabic)" charset="0"/>
              </a:defRPr>
            </a:lvl2pPr>
            <a:lvl3pPr marL="1143000" indent="-228600">
              <a:defRPr sz="2400">
                <a:solidFill>
                  <a:schemeClr val="tx1"/>
                </a:solidFill>
                <a:latin typeface="Times New Roman" pitchFamily="18" charset="0"/>
                <a:ea typeface="Times New Roman (Arabic)" charset="0"/>
                <a:cs typeface="Times New Roman (Arabic)" charset="0"/>
              </a:defRPr>
            </a:lvl3pPr>
            <a:lvl4pPr marL="1600200" indent="-228600">
              <a:defRPr sz="2400">
                <a:solidFill>
                  <a:schemeClr val="tx1"/>
                </a:solidFill>
                <a:latin typeface="Times New Roman" pitchFamily="18" charset="0"/>
                <a:ea typeface="Times New Roman (Arabic)" charset="0"/>
                <a:cs typeface="Times New Roman (Arabic)" charset="0"/>
              </a:defRPr>
            </a:lvl4pPr>
            <a:lvl5pPr marL="2057400" indent="-228600">
              <a:defRPr sz="2400">
                <a:solidFill>
                  <a:schemeClr val="tx1"/>
                </a:solidFill>
                <a:latin typeface="Times New Roman" pitchFamily="18" charset="0"/>
                <a:ea typeface="Times New Roman (Arabic)" charset="0"/>
                <a:cs typeface="Times New Roman (Arabic)" charset="0"/>
              </a:defRPr>
            </a:lvl5pPr>
            <a:lvl6pPr marL="25146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algn="ctr" rtl="0" fontAlgn="base">
              <a:spcBef>
                <a:spcPct val="0"/>
              </a:spcBef>
              <a:spcAft>
                <a:spcPct val="0"/>
              </a:spcAft>
            </a:pPr>
            <a:r>
              <a:rPr lang="ar-SA" altLang="ar-SY" sz="3200" b="1">
                <a:solidFill>
                  <a:srgbClr val="000066"/>
                </a:solidFill>
                <a:cs typeface="Traditional Arabic" pitchFamily="18" charset="-78"/>
              </a:rPr>
              <a:t>أ</a:t>
            </a:r>
            <a:r>
              <a:rPr lang="ar-SY" altLang="ar-SY" sz="3200" b="1">
                <a:solidFill>
                  <a:srgbClr val="000066"/>
                </a:solidFill>
                <a:cs typeface="Traditional Arabic" pitchFamily="18" charset="-78"/>
              </a:rPr>
              <a:t>نواع</a:t>
            </a:r>
            <a:r>
              <a:rPr lang="ar-SA" altLang="ar-SY" sz="3200" b="1">
                <a:solidFill>
                  <a:srgbClr val="000066"/>
                </a:solidFill>
                <a:cs typeface="Traditional Arabic" pitchFamily="18" charset="-78"/>
              </a:rPr>
              <a:t> المعالجات اللبية</a:t>
            </a:r>
            <a:r>
              <a:rPr lang="ar-SY" altLang="ar-SY" sz="3200" b="1">
                <a:solidFill>
                  <a:srgbClr val="000066"/>
                </a:solidFill>
                <a:cs typeface="Traditional Arabic" pitchFamily="18" charset="-78"/>
              </a:rPr>
              <a:t> للأسنان</a:t>
            </a:r>
            <a:endParaRPr lang="ar-SA" altLang="ar-SY" sz="3200" b="1">
              <a:solidFill>
                <a:srgbClr val="000066"/>
              </a:solidFill>
              <a:cs typeface="Traditional Arabic" pitchFamily="18" charset="-78"/>
            </a:endParaRPr>
          </a:p>
        </p:txBody>
      </p:sp>
    </p:spTree>
    <p:extLst>
      <p:ext uri="{BB962C8B-B14F-4D97-AF65-F5344CB8AC3E}">
        <p14:creationId xmlns:p14="http://schemas.microsoft.com/office/powerpoint/2010/main" xmlns="" val="38339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609600"/>
            <a:ext cx="9144000" cy="547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Times New Roman (Arabic)" charset="0"/>
                <a:cs typeface="Times New Roman (Arabic)" charset="0"/>
              </a:defRPr>
            </a:lvl1pPr>
            <a:lvl2pPr marL="742950" indent="-285750">
              <a:defRPr sz="2400">
                <a:solidFill>
                  <a:schemeClr val="tx1"/>
                </a:solidFill>
                <a:latin typeface="Times New Roman" pitchFamily="18" charset="0"/>
                <a:ea typeface="Times New Roman (Arabic)" charset="0"/>
                <a:cs typeface="Times New Roman (Arabic)" charset="0"/>
              </a:defRPr>
            </a:lvl2pPr>
            <a:lvl3pPr marL="1143000" indent="-228600">
              <a:defRPr sz="2400">
                <a:solidFill>
                  <a:schemeClr val="tx1"/>
                </a:solidFill>
                <a:latin typeface="Times New Roman" pitchFamily="18" charset="0"/>
                <a:ea typeface="Times New Roman (Arabic)" charset="0"/>
                <a:cs typeface="Times New Roman (Arabic)" charset="0"/>
              </a:defRPr>
            </a:lvl3pPr>
            <a:lvl4pPr marL="1600200" indent="-228600">
              <a:defRPr sz="2400">
                <a:solidFill>
                  <a:schemeClr val="tx1"/>
                </a:solidFill>
                <a:latin typeface="Times New Roman" pitchFamily="18" charset="0"/>
                <a:ea typeface="Times New Roman (Arabic)" charset="0"/>
                <a:cs typeface="Times New Roman (Arabic)" charset="0"/>
              </a:defRPr>
            </a:lvl4pPr>
            <a:lvl5pPr marL="2057400" indent="-228600">
              <a:defRPr sz="2400">
                <a:solidFill>
                  <a:schemeClr val="tx1"/>
                </a:solidFill>
                <a:latin typeface="Times New Roman" pitchFamily="18" charset="0"/>
                <a:ea typeface="Times New Roman (Arabic)" charset="0"/>
                <a:cs typeface="Times New Roman (Arabic)" charset="0"/>
              </a:defRPr>
            </a:lvl5pPr>
            <a:lvl6pPr marL="25146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algn="ctr" rtl="1" fontAlgn="base">
              <a:spcBef>
                <a:spcPct val="0"/>
              </a:spcBef>
              <a:spcAft>
                <a:spcPct val="0"/>
              </a:spcAft>
            </a:pPr>
            <a:r>
              <a:rPr lang="ar-SY" altLang="ar-SY" sz="2800" b="1" u="sng" dirty="0">
                <a:cs typeface="Traditional Arabic" pitchFamily="18" charset="-78"/>
              </a:rPr>
              <a:t>ما هي </a:t>
            </a:r>
            <a:r>
              <a:rPr lang="ar-SA" altLang="ar-SY" sz="2800" b="1" u="sng" dirty="0">
                <a:cs typeface="Traditional Arabic" pitchFamily="18" charset="-78"/>
              </a:rPr>
              <a:t>العوامل المؤثرة في قرار</a:t>
            </a:r>
            <a:r>
              <a:rPr lang="ar-SY" altLang="ar-SY" sz="2800" b="1" u="sng" dirty="0">
                <a:cs typeface="Traditional Arabic" pitchFamily="18" charset="-78"/>
              </a:rPr>
              <a:t> (إما </a:t>
            </a:r>
            <a:r>
              <a:rPr lang="ar-SA" altLang="ar-SY" sz="2800" b="1" u="sng" dirty="0">
                <a:cs typeface="Traditional Arabic" pitchFamily="18" charset="-78"/>
              </a:rPr>
              <a:t>المحافظة على الأسنان المؤقتة</a:t>
            </a:r>
            <a:r>
              <a:rPr lang="en-US" altLang="ar-SY" sz="2800" b="1" u="sng" dirty="0">
                <a:cs typeface="Traditional Arabic" pitchFamily="18" charset="-78"/>
              </a:rPr>
              <a:t> </a:t>
            </a:r>
            <a:r>
              <a:rPr lang="ar-SY" altLang="ar-SY" sz="2800" b="1" u="sng" dirty="0">
                <a:cs typeface="Traditional Arabic" pitchFamily="18" charset="-78"/>
              </a:rPr>
              <a:t>أو القلع)؟</a:t>
            </a:r>
            <a:r>
              <a:rPr lang="ar-SA" altLang="ar-SY" sz="2800" b="1" u="sng" dirty="0">
                <a:cs typeface="Times New Roman" pitchFamily="18" charset="0"/>
              </a:rPr>
              <a:t>:</a:t>
            </a:r>
            <a:r>
              <a:rPr lang="ar-SA" altLang="ar-SY" sz="2800" dirty="0">
                <a:cs typeface="Times New Roman" pitchFamily="18" charset="0"/>
              </a:rPr>
              <a:t> </a:t>
            </a:r>
          </a:p>
          <a:p>
            <a:pPr algn="r" rtl="1" fontAlgn="base">
              <a:spcBef>
                <a:spcPct val="50000"/>
              </a:spcBef>
              <a:spcAft>
                <a:spcPct val="0"/>
              </a:spcAft>
            </a:pPr>
            <a:r>
              <a:rPr lang="ar-SA" altLang="ar-SY" sz="2800" b="1" dirty="0">
                <a:solidFill>
                  <a:srgbClr val="C00000"/>
                </a:solidFill>
                <a:cs typeface="Traditional Arabic" pitchFamily="18" charset="-78"/>
              </a:rPr>
              <a:t>القصة المرضية</a:t>
            </a:r>
            <a:r>
              <a:rPr lang="ar-SY" altLang="ar-SY" sz="2800" b="1" dirty="0">
                <a:solidFill>
                  <a:srgbClr val="C00000"/>
                </a:solidFill>
                <a:cs typeface="Traditional Arabic" pitchFamily="18" charset="-78"/>
              </a:rPr>
              <a:t> العامة</a:t>
            </a:r>
            <a:r>
              <a:rPr lang="ar-SA" altLang="ar-SY" sz="2800" b="1" dirty="0">
                <a:solidFill>
                  <a:srgbClr val="C00000"/>
                </a:solidFill>
                <a:cs typeface="Times New Roman" pitchFamily="18" charset="0"/>
              </a:rPr>
              <a:t>:</a:t>
            </a:r>
            <a:r>
              <a:rPr lang="ar-SA" altLang="ar-SY" sz="2800" dirty="0">
                <a:solidFill>
                  <a:srgbClr val="C00000"/>
                </a:solidFill>
                <a:cs typeface="Times New Roman" pitchFamily="18" charset="0"/>
              </a:rPr>
              <a:t> </a:t>
            </a:r>
          </a:p>
          <a:p>
            <a:pPr algn="r" rtl="1" fontAlgn="base">
              <a:spcBef>
                <a:spcPct val="50000"/>
              </a:spcBef>
              <a:spcAft>
                <a:spcPct val="0"/>
              </a:spcAft>
            </a:pPr>
            <a:r>
              <a:rPr lang="ar-SY" altLang="ar-SY" sz="2800" b="1" dirty="0">
                <a:solidFill>
                  <a:srgbClr val="000000"/>
                </a:solidFill>
                <a:cs typeface="Traditional Arabic" pitchFamily="18" charset="-78"/>
              </a:rPr>
              <a:t>ا</a:t>
            </a:r>
            <a:r>
              <a:rPr lang="ar-SA" altLang="ar-SY" sz="2800" b="1" dirty="0">
                <a:cs typeface="Traditional Arabic" pitchFamily="18" charset="-78"/>
              </a:rPr>
              <a:t>لقلع</a:t>
            </a:r>
            <a:r>
              <a:rPr lang="ar-SY" altLang="ar-SY" sz="2800" b="1" dirty="0">
                <a:cs typeface="Traditional Arabic" pitchFamily="18" charset="-78"/>
              </a:rPr>
              <a:t> بدلاً من </a:t>
            </a:r>
            <a:r>
              <a:rPr lang="ar-SY" altLang="ar-SY" sz="2800" b="1" dirty="0" smtClean="0">
                <a:cs typeface="Traditional Arabic" pitchFamily="18" charset="-78"/>
              </a:rPr>
              <a:t>المعالجة </a:t>
            </a:r>
            <a:r>
              <a:rPr lang="ar-SY" altLang="ar-SY" sz="2800" b="1" dirty="0" err="1" smtClean="0">
                <a:cs typeface="Traditional Arabic" pitchFamily="18" charset="-78"/>
              </a:rPr>
              <a:t>اللبية</a:t>
            </a:r>
            <a:r>
              <a:rPr lang="ar-SY" altLang="ar-SY" sz="2800" b="1" dirty="0" smtClean="0">
                <a:cs typeface="Traditional Arabic" pitchFamily="18" charset="-78"/>
              </a:rPr>
              <a:t> للأسنان </a:t>
            </a:r>
            <a:r>
              <a:rPr lang="ar-SY" altLang="ar-SY" sz="2800" b="1" dirty="0">
                <a:cs typeface="Traditional Arabic" pitchFamily="18" charset="-78"/>
              </a:rPr>
              <a:t>المؤقتة:</a:t>
            </a:r>
            <a:endParaRPr lang="ar-SA" altLang="ar-SY" sz="2800" b="1" dirty="0">
              <a:cs typeface="Traditional Arabic" pitchFamily="18" charset="-78"/>
            </a:endParaRPr>
          </a:p>
          <a:p>
            <a:pPr algn="just" rtl="1" fontAlgn="base">
              <a:spcBef>
                <a:spcPct val="50000"/>
              </a:spcBef>
              <a:spcAft>
                <a:spcPct val="0"/>
              </a:spcAft>
            </a:pPr>
            <a:r>
              <a:rPr lang="ar-SA" altLang="ar-SY" sz="2800" dirty="0">
                <a:cs typeface="Traditional Arabic" pitchFamily="18" charset="-78"/>
              </a:rPr>
              <a:t>-  الأمراض القلبية الخلقية (خطورة حدوث التهاب شغاف القلب, انظر الفصل الملحق   </a:t>
            </a:r>
            <a:r>
              <a:rPr lang="en-US" altLang="ar-SY" sz="2800" dirty="0">
                <a:cs typeface="Traditional Arabic" pitchFamily="18" charset="-78"/>
              </a:rPr>
              <a:t>E</a:t>
            </a:r>
            <a:r>
              <a:rPr lang="ar-SA" altLang="ar-SY" sz="2800" dirty="0">
                <a:cs typeface="Traditional Arabic" pitchFamily="18" charset="-78"/>
              </a:rPr>
              <a:t>)</a:t>
            </a:r>
            <a:endParaRPr lang="ar-SA" altLang="ar-SY" sz="2800" dirty="0">
              <a:cs typeface="Times New Roman" pitchFamily="18" charset="0"/>
            </a:endParaRPr>
          </a:p>
          <a:p>
            <a:pPr algn="just" rtl="1" fontAlgn="base">
              <a:spcBef>
                <a:spcPct val="50000"/>
              </a:spcBef>
              <a:spcAft>
                <a:spcPct val="0"/>
              </a:spcAft>
            </a:pPr>
            <a:r>
              <a:rPr lang="ar-SA" altLang="ar-SY" sz="2800" dirty="0">
                <a:cs typeface="Traditional Arabic" pitchFamily="18" charset="-78"/>
              </a:rPr>
              <a:t>-  المرضى ذوو المناعة المثبَّطة (نقص المناعة, أنظر الفصل الثامن )0</a:t>
            </a:r>
            <a:endParaRPr lang="ar-SA" altLang="ar-SY" sz="2800" dirty="0">
              <a:cs typeface="Times New Roman" pitchFamily="18" charset="0"/>
            </a:endParaRPr>
          </a:p>
          <a:p>
            <a:pPr algn="just" rtl="1" fontAlgn="base">
              <a:spcBef>
                <a:spcPct val="50000"/>
              </a:spcBef>
              <a:spcAft>
                <a:spcPct val="0"/>
              </a:spcAft>
            </a:pPr>
            <a:r>
              <a:rPr lang="ar-SA" altLang="ar-SY" sz="2800" dirty="0">
                <a:cs typeface="Traditional Arabic" pitchFamily="18" charset="-78"/>
              </a:rPr>
              <a:t>- الأطفال ذوو القدرات المحدودة للشفاء (كالسكري غير المضبوط)0</a:t>
            </a:r>
            <a:r>
              <a:rPr lang="ar-SA" altLang="ar-SY" sz="2800" dirty="0">
                <a:solidFill>
                  <a:srgbClr val="000000"/>
                </a:solidFill>
                <a:cs typeface="Traditional Arabic" pitchFamily="18" charset="-78"/>
              </a:rPr>
              <a:t> </a:t>
            </a:r>
            <a:endParaRPr lang="ar-SA" altLang="ar-SY" sz="2800" dirty="0">
              <a:solidFill>
                <a:srgbClr val="000000"/>
              </a:solidFill>
              <a:cs typeface="Times New Roman" pitchFamily="18" charset="0"/>
            </a:endParaRPr>
          </a:p>
          <a:p>
            <a:pPr algn="r" rtl="1" fontAlgn="base">
              <a:spcBef>
                <a:spcPct val="50000"/>
              </a:spcBef>
              <a:spcAft>
                <a:spcPct val="0"/>
              </a:spcAft>
            </a:pPr>
            <a:r>
              <a:rPr lang="ar-SY" altLang="ar-SY" sz="2800" b="1" dirty="0">
                <a:solidFill>
                  <a:srgbClr val="000000"/>
                </a:solidFill>
                <a:cs typeface="Traditional Arabic" pitchFamily="18" charset="-78"/>
              </a:rPr>
              <a:t>ا</a:t>
            </a:r>
            <a:r>
              <a:rPr lang="ar-SA" altLang="ar-SY" sz="2800" b="1" dirty="0">
                <a:cs typeface="Traditional Arabic" pitchFamily="18" charset="-78"/>
              </a:rPr>
              <a:t>لمحافظة على الأسنان</a:t>
            </a:r>
            <a:r>
              <a:rPr lang="ar-SY" altLang="ar-SY" sz="2800" b="1" dirty="0">
                <a:cs typeface="Traditional Arabic" pitchFamily="18" charset="-78"/>
              </a:rPr>
              <a:t> بدلاً من القلع</a:t>
            </a:r>
            <a:r>
              <a:rPr lang="ar-SA" altLang="ar-SY" sz="2800" b="1" dirty="0">
                <a:cs typeface="Traditional Arabic" pitchFamily="18" charset="-78"/>
              </a:rPr>
              <a:t>:</a:t>
            </a:r>
            <a:r>
              <a:rPr lang="ar-SA" altLang="ar-SY" sz="2800" dirty="0">
                <a:cs typeface="Traditional Arabic" pitchFamily="18" charset="-78"/>
              </a:rPr>
              <a:t>  </a:t>
            </a:r>
          </a:p>
          <a:p>
            <a:pPr algn="r" rtl="1" fontAlgn="base">
              <a:spcBef>
                <a:spcPct val="50000"/>
              </a:spcBef>
              <a:spcAft>
                <a:spcPct val="0"/>
              </a:spcAft>
            </a:pPr>
            <a:r>
              <a:rPr lang="ar-SA" altLang="ar-SY" sz="2800" dirty="0">
                <a:cs typeface="Traditional Arabic" pitchFamily="18" charset="-78"/>
              </a:rPr>
              <a:t>- اضطرابات النزف والتخثر (انظر الفصل الثامن)0  - قلّة الأسنان كما في حالات سوء تصنع الوريقة الخارجية والتشوهات السنية في مختلف مراحل تطور الأسنان ( الفصل السابع)0 </a:t>
            </a:r>
            <a:endParaRPr lang="en-US" altLang="ar-SY" sz="2800" dirty="0">
              <a:cs typeface="Traditional Arabic" pitchFamily="18" charset="-78"/>
            </a:endParaRPr>
          </a:p>
        </p:txBody>
      </p:sp>
    </p:spTree>
    <p:extLst>
      <p:ext uri="{BB962C8B-B14F-4D97-AF65-F5344CB8AC3E}">
        <p14:creationId xmlns:p14="http://schemas.microsoft.com/office/powerpoint/2010/main" xmlns="" val="357085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1000"/>
                                        <p:tgtEl>
                                          <p:spTgt spid="16386"/>
                                        </p:tgtEl>
                                      </p:cBhvr>
                                    </p:animEffect>
                                    <p:anim calcmode="lin" valueType="num">
                                      <p:cBhvr>
                                        <p:cTn id="8" dur="1000" fill="hold"/>
                                        <p:tgtEl>
                                          <p:spTgt spid="16386"/>
                                        </p:tgtEl>
                                        <p:attrNameLst>
                                          <p:attrName>ppt_x</p:attrName>
                                        </p:attrNameLst>
                                      </p:cBhvr>
                                      <p:tavLst>
                                        <p:tav tm="0">
                                          <p:val>
                                            <p:strVal val="#ppt_x"/>
                                          </p:val>
                                        </p:tav>
                                        <p:tav tm="100000">
                                          <p:val>
                                            <p:strVal val="#ppt_x"/>
                                          </p:val>
                                        </p:tav>
                                      </p:tavLst>
                                    </p:anim>
                                    <p:anim calcmode="lin" valueType="num">
                                      <p:cBhvr>
                                        <p:cTn id="9" dur="1000" fill="hold"/>
                                        <p:tgtEl>
                                          <p:spTgt spid="163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908050"/>
            <a:ext cx="9144000" cy="46166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Times New Roman (Arabic)" charset="0"/>
                <a:cs typeface="Times New Roman (Arabic)" charset="0"/>
              </a:defRPr>
            </a:lvl1pPr>
            <a:lvl2pPr marL="742950" indent="-285750">
              <a:defRPr sz="2400">
                <a:solidFill>
                  <a:schemeClr val="tx1"/>
                </a:solidFill>
                <a:latin typeface="Times New Roman" pitchFamily="18" charset="0"/>
                <a:ea typeface="Times New Roman (Arabic)" charset="0"/>
                <a:cs typeface="Times New Roman (Arabic)" charset="0"/>
              </a:defRPr>
            </a:lvl2pPr>
            <a:lvl3pPr marL="1143000" indent="-228600">
              <a:defRPr sz="2400">
                <a:solidFill>
                  <a:schemeClr val="tx1"/>
                </a:solidFill>
                <a:latin typeface="Times New Roman" pitchFamily="18" charset="0"/>
                <a:ea typeface="Times New Roman (Arabic)" charset="0"/>
                <a:cs typeface="Times New Roman (Arabic)" charset="0"/>
              </a:defRPr>
            </a:lvl3pPr>
            <a:lvl4pPr marL="1600200" indent="-228600">
              <a:defRPr sz="2400">
                <a:solidFill>
                  <a:schemeClr val="tx1"/>
                </a:solidFill>
                <a:latin typeface="Times New Roman" pitchFamily="18" charset="0"/>
                <a:ea typeface="Times New Roman (Arabic)" charset="0"/>
                <a:cs typeface="Times New Roman (Arabic)" charset="0"/>
              </a:defRPr>
            </a:lvl4pPr>
            <a:lvl5pPr marL="2057400" indent="-228600">
              <a:defRPr sz="2400">
                <a:solidFill>
                  <a:schemeClr val="tx1"/>
                </a:solidFill>
                <a:latin typeface="Times New Roman" pitchFamily="18" charset="0"/>
                <a:ea typeface="Times New Roman (Arabic)" charset="0"/>
                <a:cs typeface="Times New Roman (Arabic)" charset="0"/>
              </a:defRPr>
            </a:lvl5pPr>
            <a:lvl6pPr marL="25146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algn="r" rtl="1" fontAlgn="base">
              <a:spcBef>
                <a:spcPct val="50000"/>
              </a:spcBef>
              <a:spcAft>
                <a:spcPct val="0"/>
              </a:spcAft>
            </a:pPr>
            <a:r>
              <a:rPr lang="ar-SA" altLang="ar-SY" sz="2800" b="1" dirty="0">
                <a:solidFill>
                  <a:srgbClr val="000000"/>
                </a:solidFill>
                <a:cs typeface="Times New Roman" pitchFamily="18" charset="0"/>
              </a:rPr>
              <a:t> </a:t>
            </a:r>
            <a:r>
              <a:rPr lang="ar-SA" altLang="ar-SY" sz="2800" b="1" dirty="0">
                <a:solidFill>
                  <a:srgbClr val="FF0000"/>
                </a:solidFill>
                <a:cs typeface="Traditional Arabic" pitchFamily="18" charset="-78"/>
              </a:rPr>
              <a:t>العوامل السلوكية</a:t>
            </a:r>
            <a:r>
              <a:rPr lang="ar-SY" altLang="ar-SY" sz="2800" b="1" dirty="0">
                <a:solidFill>
                  <a:srgbClr val="FF0000"/>
                </a:solidFill>
                <a:cs typeface="Traditional Arabic" pitchFamily="18" charset="-78"/>
              </a:rPr>
              <a:t> </a:t>
            </a:r>
            <a:r>
              <a:rPr lang="ar-SA" altLang="ar-SY" sz="2800" b="1" dirty="0">
                <a:solidFill>
                  <a:srgbClr val="FF0000"/>
                </a:solidFill>
                <a:cs typeface="Traditional Arabic" pitchFamily="18" charset="-78"/>
              </a:rPr>
              <a:t>:</a:t>
            </a:r>
            <a:r>
              <a:rPr lang="ar-SA" altLang="ar-SY" sz="2800" b="1" dirty="0">
                <a:solidFill>
                  <a:srgbClr val="FF0000"/>
                </a:solidFill>
                <a:cs typeface="Times New Roman" pitchFamily="18" charset="0"/>
              </a:rPr>
              <a:t> </a:t>
            </a:r>
            <a:endParaRPr lang="en-US" altLang="ar-SY" sz="2800" b="1" dirty="0">
              <a:solidFill>
                <a:srgbClr val="FF0000"/>
              </a:solidFill>
              <a:cs typeface="Times New Roman" pitchFamily="18" charset="0"/>
            </a:endParaRPr>
          </a:p>
          <a:p>
            <a:pPr algn="r" rtl="1" fontAlgn="base">
              <a:spcBef>
                <a:spcPct val="50000"/>
              </a:spcBef>
              <a:spcAft>
                <a:spcPct val="0"/>
              </a:spcAft>
            </a:pPr>
            <a:r>
              <a:rPr lang="ar-SA" altLang="ar-SY" sz="2800" dirty="0">
                <a:cs typeface="Traditional Arabic" pitchFamily="18" charset="-78"/>
              </a:rPr>
              <a:t>هل الطفل متعاون ؟ </a:t>
            </a:r>
            <a:r>
              <a:rPr lang="ar-SY" altLang="ar-SY" sz="2800" dirty="0">
                <a:cs typeface="Traditional Arabic" pitchFamily="18" charset="-78"/>
              </a:rPr>
              <a:t>ل</a:t>
            </a:r>
            <a:r>
              <a:rPr lang="ar-SA" altLang="ar-SY" sz="2800" dirty="0">
                <a:cs typeface="Traditional Arabic" pitchFamily="18" charset="-78"/>
              </a:rPr>
              <a:t>طبيعة المعالجات السابقة وتعاون الأهل </a:t>
            </a:r>
            <a:r>
              <a:rPr lang="ar-SY" altLang="ar-SY" sz="2800" dirty="0">
                <a:cs typeface="Traditional Arabic" pitchFamily="18" charset="-78"/>
              </a:rPr>
              <a:t>و</a:t>
            </a:r>
            <a:r>
              <a:rPr lang="ar-SA" altLang="ar-SY" sz="2800" dirty="0">
                <a:cs typeface="Traditional Arabic" pitchFamily="18" charset="-78"/>
              </a:rPr>
              <a:t>قابلية الطفل للتعاون على الكرسي السني أهمية كبيرة</a:t>
            </a:r>
            <a:r>
              <a:rPr lang="ar-SY" altLang="ar-SY" sz="2800" dirty="0">
                <a:cs typeface="Traditional Arabic" pitchFamily="18" charset="-78"/>
              </a:rPr>
              <a:t> و</a:t>
            </a:r>
            <a:r>
              <a:rPr lang="ar-SA" altLang="ar-SY" sz="2800" dirty="0">
                <a:cs typeface="Traditional Arabic" pitchFamily="18" charset="-78"/>
              </a:rPr>
              <a:t>ت</a:t>
            </a:r>
            <a:r>
              <a:rPr lang="ar-SY" altLang="ar-SY" sz="2800" dirty="0">
                <a:cs typeface="Traditional Arabic" pitchFamily="18" charset="-78"/>
              </a:rPr>
              <a:t>أ</a:t>
            </a:r>
            <a:r>
              <a:rPr lang="ar-SA" altLang="ar-SY" sz="2800" dirty="0">
                <a:cs typeface="Traditional Arabic" pitchFamily="18" charset="-78"/>
              </a:rPr>
              <a:t>ث</a:t>
            </a:r>
            <a:r>
              <a:rPr lang="ar-SY" altLang="ar-SY" sz="2800" dirty="0">
                <a:cs typeface="Traditional Arabic" pitchFamily="18" charset="-78"/>
              </a:rPr>
              <a:t>ي</a:t>
            </a:r>
            <a:r>
              <a:rPr lang="ar-SA" altLang="ar-SY" sz="2800" dirty="0">
                <a:cs typeface="Traditional Arabic" pitchFamily="18" charset="-78"/>
              </a:rPr>
              <a:t>ر على خطة المعالجة</a:t>
            </a:r>
            <a:r>
              <a:rPr lang="ar-SA" altLang="ar-SY" sz="2800" b="1" dirty="0">
                <a:cs typeface="Traditional Arabic" pitchFamily="18" charset="-78"/>
              </a:rPr>
              <a:t>0</a:t>
            </a:r>
            <a:endParaRPr lang="ar-SA" altLang="ar-SY" sz="2800" b="1" dirty="0">
              <a:cs typeface="Times New Roman" pitchFamily="18" charset="0"/>
            </a:endParaRPr>
          </a:p>
          <a:p>
            <a:pPr algn="r" rtl="1" fontAlgn="base">
              <a:spcBef>
                <a:spcPct val="50000"/>
              </a:spcBef>
              <a:spcAft>
                <a:spcPct val="0"/>
              </a:spcAft>
            </a:pPr>
            <a:r>
              <a:rPr lang="ar-SA" altLang="ar-SY" sz="2800" b="1" dirty="0">
                <a:solidFill>
                  <a:srgbClr val="FF0000"/>
                </a:solidFill>
                <a:cs typeface="Traditional Arabic" pitchFamily="18" charset="-78"/>
              </a:rPr>
              <a:t>العوامل السنّية:</a:t>
            </a:r>
            <a:r>
              <a:rPr lang="ar-SA" altLang="ar-SY" sz="2800" b="1" dirty="0">
                <a:solidFill>
                  <a:srgbClr val="FF0000"/>
                </a:solidFill>
                <a:cs typeface="Times New Roman" pitchFamily="18" charset="0"/>
              </a:rPr>
              <a:t> </a:t>
            </a:r>
            <a:endParaRPr lang="en-US" altLang="ar-SY" sz="2800" b="1" dirty="0">
              <a:solidFill>
                <a:srgbClr val="FF0000"/>
              </a:solidFill>
              <a:cs typeface="Times New Roman" pitchFamily="18" charset="0"/>
            </a:endParaRPr>
          </a:p>
          <a:p>
            <a:pPr algn="r" rtl="1" fontAlgn="base">
              <a:spcBef>
                <a:spcPct val="50000"/>
              </a:spcBef>
              <a:spcAft>
                <a:spcPct val="0"/>
              </a:spcAft>
            </a:pPr>
            <a:r>
              <a:rPr lang="ar-SA" altLang="ar-SY" sz="2800" dirty="0">
                <a:cs typeface="Traditional Arabic" pitchFamily="18" charset="-78"/>
              </a:rPr>
              <a:t>هل السن قابل للترميم ؟ </a:t>
            </a:r>
            <a:endParaRPr lang="ar-SA" altLang="ar-SY" sz="2800" dirty="0">
              <a:cs typeface="Times New Roman" pitchFamily="18" charset="0"/>
            </a:endParaRPr>
          </a:p>
          <a:p>
            <a:pPr algn="just" rtl="1" fontAlgn="base">
              <a:spcBef>
                <a:spcPct val="50000"/>
              </a:spcBef>
              <a:spcAft>
                <a:spcPct val="0"/>
              </a:spcAft>
            </a:pPr>
            <a:r>
              <a:rPr lang="ar-SA" altLang="ar-SY" sz="2800" dirty="0">
                <a:cs typeface="Traditional Arabic" pitchFamily="18" charset="-78"/>
              </a:rPr>
              <a:t>ه</a:t>
            </a:r>
            <a:r>
              <a:rPr lang="ar-SY" altLang="ar-SY" sz="2800" dirty="0">
                <a:cs typeface="Traditional Arabic" pitchFamily="18" charset="-78"/>
              </a:rPr>
              <a:t>ل بالإمكان بقاء</a:t>
            </a:r>
            <a:r>
              <a:rPr lang="ar-SA" altLang="ar-SY" sz="2800" dirty="0">
                <a:cs typeface="Traditional Arabic" pitchFamily="18" charset="-78"/>
              </a:rPr>
              <a:t> السن ؟ إن المقدار المتبقي من الجذور( غير الممتصة ) ومدى الخسارة في العظم المحيط بهذه الجذور لهما تأثير كبير في قرار القلع أو الاحتفاظ </a:t>
            </a:r>
            <a:r>
              <a:rPr lang="ar-SA" altLang="ar-SY" sz="2800" dirty="0" smtClean="0">
                <a:cs typeface="Traditional Arabic" pitchFamily="18" charset="-78"/>
              </a:rPr>
              <a:t>بالسن</a:t>
            </a:r>
            <a:endParaRPr lang="ar-EG" altLang="ar-SY" sz="2800" dirty="0">
              <a:cs typeface="Traditional Arabic" pitchFamily="18" charset="-78"/>
            </a:endParaRPr>
          </a:p>
          <a:p>
            <a:pPr algn="just" rtl="1" fontAlgn="base">
              <a:spcBef>
                <a:spcPct val="50000"/>
              </a:spcBef>
              <a:spcAft>
                <a:spcPct val="0"/>
              </a:spcAft>
            </a:pPr>
            <a:r>
              <a:rPr lang="ar-SA" altLang="ar-SY" sz="2800" dirty="0">
                <a:cs typeface="Traditional Arabic" pitchFamily="18" charset="-78"/>
              </a:rPr>
              <a:t>يجب دوماً التأكد من وجود سن دائم</a:t>
            </a:r>
            <a:r>
              <a:rPr lang="ar-SY" altLang="ar-SY" sz="2800" dirty="0">
                <a:cs typeface="Traditional Arabic" pitchFamily="18" charset="-78"/>
              </a:rPr>
              <a:t>ة</a:t>
            </a:r>
            <a:r>
              <a:rPr lang="ar-SA" altLang="ar-SY" sz="2800" dirty="0">
                <a:cs typeface="Traditional Arabic" pitchFamily="18" charset="-78"/>
              </a:rPr>
              <a:t> خلف للسن المؤقت</a:t>
            </a:r>
            <a:r>
              <a:rPr lang="ar-EG" altLang="ar-SY" sz="2800" dirty="0" smtClean="0">
                <a:cs typeface="Traditional Arabic" pitchFamily="18" charset="-78"/>
              </a:rPr>
              <a:t>ة</a:t>
            </a:r>
            <a:endParaRPr lang="ar-SA" altLang="ar-SY" sz="2800" dirty="0">
              <a:cs typeface="Times New Roman" pitchFamily="18" charset="0"/>
            </a:endParaRPr>
          </a:p>
        </p:txBody>
      </p:sp>
    </p:spTree>
    <p:extLst>
      <p:ext uri="{BB962C8B-B14F-4D97-AF65-F5344CB8AC3E}">
        <p14:creationId xmlns:p14="http://schemas.microsoft.com/office/powerpoint/2010/main" xmlns="" val="6166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مستطيل 1"/>
          <p:cNvSpPr>
            <a:spLocks noChangeArrowheads="1"/>
          </p:cNvSpPr>
          <p:nvPr/>
        </p:nvSpPr>
        <p:spPr bwMode="auto">
          <a:xfrm>
            <a:off x="179388" y="474663"/>
            <a:ext cx="8856662" cy="590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rtl="1" fontAlgn="base">
              <a:spcBef>
                <a:spcPct val="50000"/>
              </a:spcBef>
              <a:spcAft>
                <a:spcPct val="0"/>
              </a:spcAft>
            </a:pPr>
            <a:r>
              <a:rPr lang="ar-SA" altLang="ar-SY" sz="2800" b="1" dirty="0">
                <a:cs typeface="Traditional Arabic" pitchFamily="18" charset="-78"/>
              </a:rPr>
              <a:t>استطبابات للقلع:  </a:t>
            </a:r>
            <a:endParaRPr lang="ar-SY" altLang="ar-SY" sz="2800" b="1" dirty="0">
              <a:cs typeface="Traditional Arabic" pitchFamily="18" charset="-78"/>
            </a:endParaRPr>
          </a:p>
          <a:p>
            <a:pPr algn="r" rtl="1" fontAlgn="base">
              <a:spcBef>
                <a:spcPct val="50000"/>
              </a:spcBef>
              <a:spcAft>
                <a:spcPct val="0"/>
              </a:spcAft>
            </a:pPr>
            <a:r>
              <a:rPr lang="ar-SA" altLang="ar-SY" sz="2800" dirty="0">
                <a:cs typeface="Traditional Arabic" pitchFamily="18" charset="-78"/>
              </a:rPr>
              <a:t>- الأسنان غير القابلة </a:t>
            </a:r>
            <a:r>
              <a:rPr lang="ar-SA" altLang="ar-SY" sz="2800" dirty="0" err="1" smtClean="0">
                <a:cs typeface="Traditional Arabic" pitchFamily="18" charset="-78"/>
              </a:rPr>
              <a:t>للترمي</a:t>
            </a:r>
            <a:r>
              <a:rPr lang="ar-SY" altLang="ar-SY" sz="2800" dirty="0" smtClean="0">
                <a:cs typeface="Traditional Arabic" pitchFamily="18" charset="-78"/>
              </a:rPr>
              <a:t>م</a:t>
            </a:r>
            <a:r>
              <a:rPr lang="ar-SA" altLang="ar-SY" sz="2800" dirty="0" smtClean="0">
                <a:cs typeface="Traditional Arabic" pitchFamily="18" charset="-78"/>
              </a:rPr>
              <a:t>      </a:t>
            </a:r>
            <a:r>
              <a:rPr lang="ar-SA" altLang="ar-SY" sz="2800" dirty="0">
                <a:cs typeface="Traditional Arabic" pitchFamily="18" charset="-78"/>
              </a:rPr>
              <a:t>- الأسنان قبيل سقوطها </a:t>
            </a:r>
            <a:r>
              <a:rPr lang="ar-SA" altLang="ar-SY" sz="2800" dirty="0" smtClean="0">
                <a:cs typeface="Traditional Arabic" pitchFamily="18" charset="-78"/>
              </a:rPr>
              <a:t>الغريزي</a:t>
            </a:r>
            <a:r>
              <a:rPr lang="ar-EG" altLang="ar-SY" sz="2800" dirty="0" smtClean="0">
                <a:cs typeface="Traditional Arabic" pitchFamily="18" charset="-78"/>
              </a:rPr>
              <a:t> </a:t>
            </a:r>
            <a:r>
              <a:rPr lang="ar-EG" altLang="ar-SY" sz="2800" dirty="0">
                <a:cs typeface="Traditional Arabic" pitchFamily="18" charset="-78"/>
              </a:rPr>
              <a:t>(أقل من </a:t>
            </a:r>
            <a:r>
              <a:rPr lang="ar-EG" altLang="ar-SY" sz="2800" dirty="0" smtClean="0">
                <a:cs typeface="Traditional Arabic" pitchFamily="18" charset="-78"/>
              </a:rPr>
              <a:t>9أشهر</a:t>
            </a:r>
            <a:r>
              <a:rPr lang="ar-EG" altLang="ar-SY" sz="2800" dirty="0">
                <a:cs typeface="Traditional Arabic" pitchFamily="18" charset="-78"/>
              </a:rPr>
              <a:t>)</a:t>
            </a:r>
            <a:endParaRPr lang="ar-SA" altLang="ar-SY" sz="2800" dirty="0">
              <a:cs typeface="Times New Roman" pitchFamily="18" charset="0"/>
            </a:endParaRPr>
          </a:p>
          <a:p>
            <a:pPr algn="just" rtl="1" fontAlgn="base">
              <a:spcBef>
                <a:spcPct val="50000"/>
              </a:spcBef>
              <a:spcAft>
                <a:spcPct val="0"/>
              </a:spcAft>
            </a:pPr>
            <a:r>
              <a:rPr lang="ar-SA" altLang="ar-SY" sz="2800" dirty="0">
                <a:cs typeface="Traditional Arabic" pitchFamily="18" charset="-78"/>
              </a:rPr>
              <a:t>- </a:t>
            </a:r>
            <a:r>
              <a:rPr lang="ar-SA" altLang="ar-SY" sz="2800" dirty="0" smtClean="0">
                <a:cs typeface="Traditional Arabic" pitchFamily="18" charset="-78"/>
              </a:rPr>
              <a:t>التهاب </a:t>
            </a:r>
            <a:r>
              <a:rPr lang="ar-SA" altLang="ar-SY" sz="2800" dirty="0">
                <a:cs typeface="Traditional Arabic" pitchFamily="18" charset="-78"/>
              </a:rPr>
              <a:t>حاد ذو منشأ سني (</a:t>
            </a:r>
            <a:r>
              <a:rPr lang="ar-EG" altLang="ar-SY" sz="2800" dirty="0">
                <a:cs typeface="Traditional Arabic" pitchFamily="18" charset="-78"/>
              </a:rPr>
              <a:t>خراج) ، (</a:t>
            </a:r>
            <a:r>
              <a:rPr lang="ar-SA" altLang="ar-SY" sz="2800" dirty="0">
                <a:cs typeface="Traditional Arabic" pitchFamily="18" charset="-78"/>
              </a:rPr>
              <a:t>الفصل السادس , </a:t>
            </a:r>
            <a:r>
              <a:rPr lang="ar-SA" altLang="ar-SY" sz="2800" dirty="0" smtClean="0">
                <a:cs typeface="Traditional Arabic" pitchFamily="18" charset="-78"/>
              </a:rPr>
              <a:t>التهابات </a:t>
            </a:r>
            <a:r>
              <a:rPr lang="ar-SA" altLang="ar-SY" sz="2800" dirty="0">
                <a:cs typeface="Traditional Arabic" pitchFamily="18" charset="-78"/>
              </a:rPr>
              <a:t>الوجه والفم</a:t>
            </a:r>
            <a:r>
              <a:rPr lang="ar-SA" altLang="ar-SY" sz="2800" dirty="0" smtClean="0">
                <a:cs typeface="Traditional Arabic" pitchFamily="18" charset="-78"/>
              </a:rPr>
              <a:t>) </a:t>
            </a:r>
            <a:endParaRPr lang="ar-SA" altLang="ar-SY" sz="2800" dirty="0">
              <a:cs typeface="Times New Roman" pitchFamily="18" charset="0"/>
            </a:endParaRPr>
          </a:p>
          <a:p>
            <a:pPr algn="just" rtl="1" fontAlgn="base">
              <a:spcBef>
                <a:spcPct val="50000"/>
              </a:spcBef>
              <a:spcAft>
                <a:spcPct val="0"/>
              </a:spcAft>
            </a:pPr>
            <a:r>
              <a:rPr lang="ar-SA" altLang="ar-SY" sz="2800" dirty="0">
                <a:cs typeface="Traditional Arabic" pitchFamily="18" charset="-78"/>
              </a:rPr>
              <a:t>إن كمية القيح الكبيرة لا يمكن تصريفها عبر السن المؤقت</a:t>
            </a:r>
            <a:r>
              <a:rPr lang="ar-SY" altLang="ar-SY" sz="2800" dirty="0">
                <a:cs typeface="Traditional Arabic" pitchFamily="18" charset="-78"/>
              </a:rPr>
              <a:t>ة</a:t>
            </a:r>
            <a:r>
              <a:rPr lang="ar-SA" altLang="ar-SY" sz="2800" dirty="0">
                <a:cs typeface="Traditional Arabic" pitchFamily="18" charset="-78"/>
              </a:rPr>
              <a:t> لذا ينصح بالقلع في مثل هذه </a:t>
            </a:r>
            <a:r>
              <a:rPr lang="ar-SA" altLang="ar-SY" sz="2800" dirty="0" smtClean="0">
                <a:cs typeface="Traditional Arabic" pitchFamily="18" charset="-78"/>
              </a:rPr>
              <a:t>الحالات </a:t>
            </a:r>
            <a:r>
              <a:rPr lang="ar-SA" altLang="ar-SY" sz="2800" dirty="0">
                <a:cs typeface="Traditional Arabic" pitchFamily="18" charset="-78"/>
              </a:rPr>
              <a:t>وبشكل مماثل فالمعالجة اللبية لا تكون ناجحة بشكل عام بوجود شفافية شعاعية كبيرة حول </a:t>
            </a:r>
            <a:r>
              <a:rPr lang="ar-SA" altLang="ar-SY" sz="2800" dirty="0" smtClean="0">
                <a:cs typeface="Traditional Arabic" pitchFamily="18" charset="-78"/>
              </a:rPr>
              <a:t>الذروة</a:t>
            </a:r>
            <a:endParaRPr lang="ar-SA" altLang="ar-SY" sz="2800" dirty="0">
              <a:cs typeface="Times New Roman" pitchFamily="18" charset="0"/>
            </a:endParaRPr>
          </a:p>
          <a:p>
            <a:pPr algn="just" rtl="1" fontAlgn="base">
              <a:spcBef>
                <a:spcPct val="50000"/>
              </a:spcBef>
              <a:spcAft>
                <a:spcPct val="0"/>
              </a:spcAft>
            </a:pPr>
            <a:endParaRPr lang="ar-SY" altLang="ar-SY" sz="2800" b="1" dirty="0">
              <a:cs typeface="Traditional Arabic" pitchFamily="18" charset="-78"/>
            </a:endParaRPr>
          </a:p>
          <a:p>
            <a:pPr algn="just" rtl="1" fontAlgn="base">
              <a:spcBef>
                <a:spcPct val="50000"/>
              </a:spcBef>
              <a:spcAft>
                <a:spcPct val="0"/>
              </a:spcAft>
            </a:pPr>
            <a:endParaRPr lang="ar-SY" altLang="ar-SY" sz="2800" b="1" dirty="0">
              <a:cs typeface="Traditional Arabic" pitchFamily="18" charset="-78"/>
            </a:endParaRPr>
          </a:p>
          <a:p>
            <a:pPr algn="just" rtl="1" fontAlgn="base">
              <a:spcBef>
                <a:spcPct val="50000"/>
              </a:spcBef>
              <a:spcAft>
                <a:spcPct val="0"/>
              </a:spcAft>
            </a:pPr>
            <a:endParaRPr lang="ar-SY" altLang="ar-SY" sz="2800" b="1" dirty="0">
              <a:cs typeface="Traditional Arabic" pitchFamily="18" charset="-78"/>
            </a:endParaRPr>
          </a:p>
          <a:p>
            <a:pPr algn="just" rtl="1" fontAlgn="base">
              <a:spcBef>
                <a:spcPct val="50000"/>
              </a:spcBef>
              <a:spcAft>
                <a:spcPct val="0"/>
              </a:spcAft>
            </a:pPr>
            <a:r>
              <a:rPr lang="ar-SA" altLang="ar-SY" sz="2800" dirty="0">
                <a:cs typeface="Traditional Arabic" pitchFamily="18" charset="-78"/>
              </a:rPr>
              <a:t>- الحركة السنية الزائدة سواءً كان ذلك ناتجاً عن عوامل مرضية أو عن عوامل </a:t>
            </a:r>
            <a:r>
              <a:rPr lang="ar-SA" altLang="ar-SY" sz="2800" dirty="0" err="1" smtClean="0">
                <a:cs typeface="Traditional Arabic" pitchFamily="18" charset="-78"/>
              </a:rPr>
              <a:t>فيزيولوجية</a:t>
            </a:r>
            <a:endParaRPr lang="en-US" altLang="ar-SY" sz="2800" dirty="0">
              <a:cs typeface="Arial" pitchFamily="34" charset="0"/>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l="6093" t="4591" r="51855" b="3540"/>
          <a:stretch>
            <a:fillRect/>
          </a:stretch>
        </p:blipFill>
        <p:spPr bwMode="auto">
          <a:xfrm>
            <a:off x="2987675" y="3284538"/>
            <a:ext cx="2646363" cy="2376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6509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heel(1)">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162767"/>
            <a:ext cx="8610600" cy="6555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6413C5"/>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9pPr>
          </a:lstStyle>
          <a:p>
            <a:pPr algn="ctr" fontAlgn="base">
              <a:spcBef>
                <a:spcPct val="50000"/>
              </a:spcBef>
              <a:spcAft>
                <a:spcPct val="0"/>
              </a:spcAft>
              <a:buFontTx/>
              <a:buNone/>
            </a:pPr>
            <a:r>
              <a:rPr lang="ar-SA" altLang="ar-SY" sz="3000" dirty="0" smtClean="0">
                <a:solidFill>
                  <a:srgbClr val="FFFF00"/>
                </a:solidFill>
                <a:cs typeface="DecoType Naskh" panose="02010400000000000000" pitchFamily="2" charset="-78"/>
              </a:rPr>
              <a:t>الاختلافات ما</a:t>
            </a:r>
            <a:r>
              <a:rPr lang="en-US" altLang="ar-SY" sz="3000" dirty="0" smtClean="0">
                <a:solidFill>
                  <a:srgbClr val="FFFF00"/>
                </a:solidFill>
                <a:cs typeface="DecoType Naskh" panose="02010400000000000000" pitchFamily="2" charset="-78"/>
              </a:rPr>
              <a:t> </a:t>
            </a:r>
            <a:r>
              <a:rPr lang="ar-SA" altLang="ar-SY" sz="3000" dirty="0" smtClean="0">
                <a:solidFill>
                  <a:srgbClr val="FFFF00"/>
                </a:solidFill>
                <a:cs typeface="DecoType Naskh" panose="02010400000000000000" pitchFamily="2" charset="-78"/>
              </a:rPr>
              <a:t>بين الأطفال والبالغين:</a:t>
            </a:r>
          </a:p>
          <a:p>
            <a:pPr algn="just" fontAlgn="base">
              <a:spcBef>
                <a:spcPct val="50000"/>
              </a:spcBef>
              <a:spcAft>
                <a:spcPct val="0"/>
              </a:spcAft>
              <a:buFontTx/>
              <a:buNone/>
            </a:pPr>
            <a:r>
              <a:rPr lang="ar-SA" altLang="ar-SY" sz="3000" u="sng" dirty="0" smtClean="0">
                <a:solidFill>
                  <a:srgbClr val="FFFF99"/>
                </a:solidFill>
                <a:cs typeface="DecoType Naskh" panose="02010400000000000000" pitchFamily="2" charset="-78"/>
              </a:rPr>
              <a:t>1- من الناحية التشريحية :</a:t>
            </a:r>
            <a:endParaRPr lang="en-US" altLang="ar-SY" sz="3000" u="sng" dirty="0">
              <a:solidFill>
                <a:srgbClr val="FFFFFF"/>
              </a:solidFill>
              <a:cs typeface="DecoType Naskh" panose="02010400000000000000" pitchFamily="2" charset="-78"/>
            </a:endParaRPr>
          </a:p>
          <a:p>
            <a:pPr algn="just" fontAlgn="base">
              <a:spcBef>
                <a:spcPct val="50000"/>
              </a:spcBef>
              <a:spcAft>
                <a:spcPct val="0"/>
              </a:spcAft>
              <a:buFontTx/>
              <a:buNone/>
            </a:pPr>
            <a:r>
              <a:rPr lang="ar-SA" altLang="ar-SY" sz="3000" dirty="0" smtClean="0">
                <a:solidFill>
                  <a:srgbClr val="FF9999"/>
                </a:solidFill>
                <a:cs typeface="DecoType Naskh" panose="02010400000000000000" pitchFamily="2" charset="-78"/>
              </a:rPr>
              <a:t> العظم</a:t>
            </a:r>
            <a:r>
              <a:rPr lang="en-US" altLang="ar-SY" sz="3000" dirty="0" smtClean="0">
                <a:solidFill>
                  <a:srgbClr val="FF9999"/>
                </a:solidFill>
                <a:cs typeface="DecoType Naskh" panose="02010400000000000000" pitchFamily="2" charset="-78"/>
              </a:rPr>
              <a:t> </a:t>
            </a:r>
            <a:r>
              <a:rPr lang="ar-SY" altLang="ar-SY" sz="3000" dirty="0" smtClean="0">
                <a:solidFill>
                  <a:srgbClr val="FF9999"/>
                </a:solidFill>
                <a:cs typeface="DecoType Naskh" panose="02010400000000000000" pitchFamily="2" charset="-78"/>
              </a:rPr>
              <a:t>عند الأطفال</a:t>
            </a:r>
            <a:r>
              <a:rPr lang="ar-SA" altLang="ar-SY" sz="3000" dirty="0" smtClean="0">
                <a:solidFill>
                  <a:srgbClr val="FF9999"/>
                </a:solidFill>
                <a:cs typeface="DecoType Naskh" panose="02010400000000000000" pitchFamily="2" charset="-78"/>
              </a:rPr>
              <a:t> أكثر طراوة وأكثر مرونة والأسنان أصغر وأقصر جذور</a:t>
            </a:r>
            <a:r>
              <a:rPr lang="ar-SA" altLang="ar-SY" sz="3000" dirty="0" smtClean="0">
                <a:solidFill>
                  <a:srgbClr val="FF6699"/>
                </a:solidFill>
                <a:cs typeface="DecoType Naskh" panose="02010400000000000000" pitchFamily="2" charset="-78"/>
              </a:rPr>
              <a:t>اً</a:t>
            </a:r>
            <a:r>
              <a:rPr lang="ar-SA" altLang="ar-SY" sz="3000" dirty="0" smtClean="0">
                <a:solidFill>
                  <a:srgbClr val="FFFFFF"/>
                </a:solidFill>
                <a:cs typeface="DecoType Naskh" panose="02010400000000000000" pitchFamily="2" charset="-78"/>
              </a:rPr>
              <a:t>.</a:t>
            </a:r>
            <a:r>
              <a:rPr lang="en-US" altLang="ar-SY" sz="3000" dirty="0" smtClean="0">
                <a:solidFill>
                  <a:srgbClr val="FFFFFF"/>
                </a:solidFill>
                <a:cs typeface="DecoType Naskh" panose="02010400000000000000" pitchFamily="2" charset="-78"/>
              </a:rPr>
              <a:t> </a:t>
            </a:r>
          </a:p>
          <a:p>
            <a:pPr algn="just" fontAlgn="base">
              <a:spcBef>
                <a:spcPct val="50000"/>
              </a:spcBef>
              <a:spcAft>
                <a:spcPct val="0"/>
              </a:spcAft>
              <a:buFontTx/>
              <a:buNone/>
            </a:pPr>
            <a:r>
              <a:rPr lang="ar-SY" altLang="ar-SY" sz="3000" dirty="0" smtClean="0">
                <a:solidFill>
                  <a:srgbClr val="FFFFFF"/>
                </a:solidFill>
                <a:cs typeface="DecoType Naskh" panose="02010400000000000000" pitchFamily="2" charset="-78"/>
              </a:rPr>
              <a:t> </a:t>
            </a:r>
            <a:r>
              <a:rPr lang="ar-SA" altLang="ar-SY" sz="3000" dirty="0" smtClean="0">
                <a:solidFill>
                  <a:srgbClr val="FFFFFF"/>
                </a:solidFill>
                <a:cs typeface="DecoType Naskh" panose="02010400000000000000" pitchFamily="2" charset="-78"/>
              </a:rPr>
              <a:t>الجيب  الفكي صغير أو غائب أحيانا والقناة السنية السفلية أخفض بالنسبة للأسنان</a:t>
            </a:r>
            <a:r>
              <a:rPr lang="en-US" altLang="ar-SY" sz="3000" dirty="0" smtClean="0">
                <a:solidFill>
                  <a:srgbClr val="FFFFFF"/>
                </a:solidFill>
                <a:cs typeface="DecoType Naskh" panose="02010400000000000000" pitchFamily="2" charset="-78"/>
              </a:rPr>
              <a:t>.</a:t>
            </a:r>
            <a:r>
              <a:rPr lang="ar-SA" altLang="ar-SY" sz="3000" dirty="0" smtClean="0">
                <a:solidFill>
                  <a:srgbClr val="FFFFFF"/>
                </a:solidFill>
                <a:cs typeface="DecoType Naskh" panose="02010400000000000000" pitchFamily="2" charset="-78"/>
              </a:rPr>
              <a:t> </a:t>
            </a:r>
            <a:endParaRPr lang="en-US" altLang="ar-SY" sz="3000" dirty="0" smtClean="0">
              <a:solidFill>
                <a:srgbClr val="FFFFFF"/>
              </a:solidFill>
              <a:cs typeface="DecoType Naskh" panose="02010400000000000000" pitchFamily="2" charset="-78"/>
            </a:endParaRPr>
          </a:p>
          <a:p>
            <a:pPr algn="just" fontAlgn="base">
              <a:spcBef>
                <a:spcPct val="50000"/>
              </a:spcBef>
              <a:spcAft>
                <a:spcPct val="0"/>
              </a:spcAft>
              <a:buFontTx/>
              <a:buNone/>
            </a:pPr>
            <a:r>
              <a:rPr lang="ar-SY" altLang="ar-SY" sz="3000" dirty="0" smtClean="0">
                <a:solidFill>
                  <a:srgbClr val="FF9999"/>
                </a:solidFill>
                <a:cs typeface="DecoType Naskh" panose="02010400000000000000" pitchFamily="2" charset="-78"/>
              </a:rPr>
              <a:t> </a:t>
            </a:r>
            <a:r>
              <a:rPr lang="ar-SA" altLang="ar-SY" sz="3000" dirty="0" smtClean="0">
                <a:solidFill>
                  <a:srgbClr val="FF9999"/>
                </a:solidFill>
                <a:cs typeface="DecoType Naskh" panose="02010400000000000000" pitchFamily="2" charset="-78"/>
              </a:rPr>
              <a:t>وجود براعم الأسنان الدائمة إضافةً لصغر منطقة العمل يعقّد الإجراء</a:t>
            </a:r>
            <a:r>
              <a:rPr lang="ar-SY" altLang="ar-SY" sz="3000" dirty="0" smtClean="0">
                <a:solidFill>
                  <a:srgbClr val="FF9999"/>
                </a:solidFill>
                <a:cs typeface="DecoType Naskh" panose="02010400000000000000" pitchFamily="2" charset="-78"/>
              </a:rPr>
              <a:t>ات</a:t>
            </a:r>
            <a:r>
              <a:rPr lang="ar-SA" altLang="ar-SY" sz="3000" dirty="0" smtClean="0">
                <a:solidFill>
                  <a:srgbClr val="FF9999"/>
                </a:solidFill>
                <a:cs typeface="DecoType Naskh" panose="02010400000000000000" pitchFamily="2" charset="-78"/>
              </a:rPr>
              <a:t> ال</a:t>
            </a:r>
            <a:r>
              <a:rPr lang="ar-SY" altLang="ar-SY" sz="3000" dirty="0" smtClean="0">
                <a:solidFill>
                  <a:srgbClr val="FF9999"/>
                </a:solidFill>
                <a:cs typeface="DecoType Naskh" panose="02010400000000000000" pitchFamily="2" charset="-78"/>
              </a:rPr>
              <a:t>علاج</a:t>
            </a:r>
            <a:r>
              <a:rPr lang="ar-SA" altLang="ar-SY" sz="3000" dirty="0" smtClean="0">
                <a:solidFill>
                  <a:srgbClr val="FF9999"/>
                </a:solidFill>
                <a:cs typeface="DecoType Naskh" panose="02010400000000000000" pitchFamily="2" charset="-78"/>
              </a:rPr>
              <a:t>ي</a:t>
            </a:r>
            <a:r>
              <a:rPr lang="ar-SY" altLang="ar-SY" sz="3000" dirty="0" smtClean="0">
                <a:solidFill>
                  <a:srgbClr val="FF9999"/>
                </a:solidFill>
                <a:cs typeface="DecoType Naskh" panose="02010400000000000000" pitchFamily="2" charset="-78"/>
              </a:rPr>
              <a:t>ة</a:t>
            </a:r>
            <a:r>
              <a:rPr lang="ar-SA" altLang="ar-SY" sz="3000" dirty="0" smtClean="0">
                <a:solidFill>
                  <a:srgbClr val="FFFFFF"/>
                </a:solidFill>
                <a:cs typeface="DecoType Naskh" panose="02010400000000000000" pitchFamily="2" charset="-78"/>
              </a:rPr>
              <a:t> .</a:t>
            </a:r>
            <a:endParaRPr lang="ar-SA" altLang="ar-SY" sz="3000" dirty="0" smtClean="0">
              <a:solidFill>
                <a:srgbClr val="FFFFFF"/>
              </a:solidFill>
            </a:endParaRPr>
          </a:p>
          <a:p>
            <a:pPr algn="just" fontAlgn="base">
              <a:spcBef>
                <a:spcPct val="50000"/>
              </a:spcBef>
              <a:spcAft>
                <a:spcPct val="0"/>
              </a:spcAft>
              <a:buFontTx/>
              <a:buNone/>
            </a:pPr>
            <a:r>
              <a:rPr lang="ar-SA" altLang="ar-SY" sz="3000" u="sng" dirty="0" smtClean="0">
                <a:solidFill>
                  <a:srgbClr val="FFFF99"/>
                </a:solidFill>
              </a:rPr>
              <a:t>2- </a:t>
            </a:r>
            <a:r>
              <a:rPr lang="ar-SA" altLang="ar-SY" sz="3000" u="sng" dirty="0" smtClean="0">
                <a:solidFill>
                  <a:srgbClr val="FFFF99"/>
                </a:solidFill>
                <a:cs typeface="DecoType Naskh" panose="02010400000000000000" pitchFamily="2" charset="-78"/>
              </a:rPr>
              <a:t>من الناحية الفيزيولوجية </a:t>
            </a:r>
            <a:r>
              <a:rPr lang="ar-SA" altLang="ar-SY" sz="3000" dirty="0" smtClean="0">
                <a:solidFill>
                  <a:srgbClr val="FFFF99"/>
                </a:solidFill>
                <a:cs typeface="DecoType Naskh" panose="02010400000000000000" pitchFamily="2" charset="-78"/>
              </a:rPr>
              <a:t>:</a:t>
            </a:r>
            <a:r>
              <a:rPr lang="ar-SY" altLang="ar-SY" sz="3000" dirty="0" smtClean="0">
                <a:solidFill>
                  <a:srgbClr val="FFFFFF"/>
                </a:solidFill>
                <a:cs typeface="DecoType Naskh" panose="02010400000000000000" pitchFamily="2" charset="-78"/>
              </a:rPr>
              <a:t> </a:t>
            </a:r>
          </a:p>
          <a:p>
            <a:pPr algn="just" fontAlgn="base">
              <a:spcBef>
                <a:spcPct val="50000"/>
              </a:spcBef>
              <a:spcAft>
                <a:spcPct val="0"/>
              </a:spcAft>
              <a:buFontTx/>
              <a:buNone/>
            </a:pPr>
            <a:r>
              <a:rPr lang="ar-SA" altLang="ar-SY" sz="3000" dirty="0" smtClean="0">
                <a:solidFill>
                  <a:srgbClr val="FF9999"/>
                </a:solidFill>
                <a:cs typeface="DecoType Naskh" panose="02010400000000000000" pitchFamily="2" charset="-78"/>
              </a:rPr>
              <a:t>شفاء النسج </a:t>
            </a:r>
            <a:r>
              <a:rPr lang="ar-SY" altLang="ar-SY" sz="3000" dirty="0" smtClean="0">
                <a:solidFill>
                  <a:srgbClr val="FF9999"/>
                </a:solidFill>
                <a:cs typeface="DecoType Naskh" panose="02010400000000000000" pitchFamily="2" charset="-78"/>
              </a:rPr>
              <a:t>ي</a:t>
            </a:r>
            <a:r>
              <a:rPr lang="ar-SA" altLang="ar-SY" sz="3000" dirty="0" smtClean="0">
                <a:solidFill>
                  <a:srgbClr val="FF9999"/>
                </a:solidFill>
                <a:cs typeface="DecoType Naskh" panose="02010400000000000000" pitchFamily="2" charset="-78"/>
              </a:rPr>
              <a:t>حدث بشكل أسرع</a:t>
            </a:r>
            <a:r>
              <a:rPr lang="ar-SY" altLang="ar-SY" sz="3000" dirty="0" smtClean="0">
                <a:solidFill>
                  <a:srgbClr val="FF9999"/>
                </a:solidFill>
                <a:cs typeface="DecoType Naskh" panose="02010400000000000000" pitchFamily="2" charset="-78"/>
              </a:rPr>
              <a:t> </a:t>
            </a:r>
            <a:r>
              <a:rPr lang="ar-SA" altLang="ar-SY" sz="3000" dirty="0" smtClean="0">
                <a:solidFill>
                  <a:srgbClr val="FFFFFF"/>
                </a:solidFill>
                <a:cs typeface="DecoType Naskh" panose="02010400000000000000" pitchFamily="2" charset="-78"/>
              </a:rPr>
              <a:t>عند الأطفال </a:t>
            </a:r>
            <a:r>
              <a:rPr lang="ar-SY" altLang="ar-SY" sz="3000" dirty="0" smtClean="0">
                <a:solidFill>
                  <a:srgbClr val="FFFFFF"/>
                </a:solidFill>
                <a:cs typeface="DecoType Naskh" panose="02010400000000000000" pitchFamily="2" charset="-78"/>
              </a:rPr>
              <a:t>ف</a:t>
            </a:r>
            <a:r>
              <a:rPr lang="ar-SA" altLang="ar-SY" sz="3000" dirty="0" smtClean="0">
                <a:solidFill>
                  <a:srgbClr val="FFFFFF"/>
                </a:solidFill>
                <a:cs typeface="DecoType Naskh" panose="02010400000000000000" pitchFamily="2" charset="-78"/>
              </a:rPr>
              <a:t>هناك مقاومة نسيجية أكبر وقدرة أكبر على الترميم ويتحمل الأطفال الرضوض الجراحية بشكل أف</a:t>
            </a:r>
            <a:r>
              <a:rPr lang="ar-SY" altLang="ar-SY" sz="3000" dirty="0" smtClean="0">
                <a:solidFill>
                  <a:srgbClr val="FFFFFF"/>
                </a:solidFill>
                <a:cs typeface="DecoType Naskh" panose="02010400000000000000" pitchFamily="2" charset="-78"/>
              </a:rPr>
              <a:t>ضل من البالغين.</a:t>
            </a:r>
            <a:r>
              <a:rPr lang="ar-SY" altLang="ar-SY" sz="3000" dirty="0" smtClean="0">
                <a:solidFill>
                  <a:srgbClr val="000000"/>
                </a:solidFill>
                <a:cs typeface="DecoType Naskh" panose="02010400000000000000" pitchFamily="2" charset="-78"/>
              </a:rPr>
              <a:t> </a:t>
            </a:r>
          </a:p>
          <a:p>
            <a:pPr algn="just" fontAlgn="base">
              <a:spcBef>
                <a:spcPct val="50000"/>
              </a:spcBef>
              <a:spcAft>
                <a:spcPct val="0"/>
              </a:spcAft>
              <a:buFontTx/>
              <a:buNone/>
            </a:pPr>
            <a:r>
              <a:rPr lang="ar-SA" altLang="ar-SY" sz="3000" dirty="0" smtClean="0">
                <a:solidFill>
                  <a:srgbClr val="FFFFFF"/>
                </a:solidFill>
                <a:cs typeface="DecoType Naskh" panose="02010400000000000000" pitchFamily="2" charset="-78"/>
              </a:rPr>
              <a:t>وجود </a:t>
            </a:r>
            <a:r>
              <a:rPr lang="ar-SA" altLang="ar-SY" sz="3000" dirty="0" smtClean="0">
                <a:solidFill>
                  <a:srgbClr val="FF9999"/>
                </a:solidFill>
                <a:cs typeface="DecoType Naskh" panose="02010400000000000000" pitchFamily="2" charset="-78"/>
              </a:rPr>
              <a:t>استقلاب أسرع </a:t>
            </a:r>
            <a:r>
              <a:rPr lang="ar-SA" altLang="ar-SY" sz="3000" dirty="0" smtClean="0">
                <a:solidFill>
                  <a:srgbClr val="FFFFFF"/>
                </a:solidFill>
                <a:cs typeface="DecoType Naskh" panose="02010400000000000000" pitchFamily="2" charset="-78"/>
              </a:rPr>
              <a:t>يؤثر في </a:t>
            </a:r>
            <a:r>
              <a:rPr lang="ar-SA" altLang="ar-SY" sz="3000" dirty="0" smtClean="0">
                <a:solidFill>
                  <a:srgbClr val="FF9999"/>
                </a:solidFill>
                <a:cs typeface="DecoType Naskh" panose="02010400000000000000" pitchFamily="2" charset="-78"/>
              </a:rPr>
              <a:t>اختيار المخدر والمعالجة الدوائية</a:t>
            </a:r>
            <a:r>
              <a:rPr lang="ar-SA" altLang="ar-SY" sz="3000" dirty="0" smtClean="0">
                <a:solidFill>
                  <a:srgbClr val="FFFFFF"/>
                </a:solidFill>
                <a:cs typeface="DecoType Naskh" panose="02010400000000000000" pitchFamily="2" charset="-78"/>
              </a:rPr>
              <a:t>.</a:t>
            </a:r>
            <a:r>
              <a:rPr lang="ar-SY" altLang="ar-SY" sz="3000" dirty="0" smtClean="0">
                <a:solidFill>
                  <a:srgbClr val="FFFFFF"/>
                </a:solidFill>
                <a:cs typeface="DecoType Naskh" panose="02010400000000000000" pitchFamily="2" charset="-78"/>
              </a:rPr>
              <a:t> </a:t>
            </a:r>
          </a:p>
          <a:p>
            <a:pPr algn="just" fontAlgn="base">
              <a:spcBef>
                <a:spcPct val="50000"/>
              </a:spcBef>
              <a:spcAft>
                <a:spcPct val="0"/>
              </a:spcAft>
              <a:buFontTx/>
              <a:buNone/>
            </a:pPr>
            <a:r>
              <a:rPr lang="ar-SA" altLang="ar-SY" sz="3000" dirty="0" smtClean="0">
                <a:solidFill>
                  <a:srgbClr val="FF9999"/>
                </a:solidFill>
                <a:cs typeface="DecoType Naskh" panose="02010400000000000000" pitchFamily="2" charset="-78"/>
              </a:rPr>
              <a:t>وجود فك وأسنان في طور النمو </a:t>
            </a:r>
            <a:r>
              <a:rPr lang="ar-SA" altLang="ar-SY" sz="3000" dirty="0" smtClean="0">
                <a:solidFill>
                  <a:srgbClr val="FFFFFF"/>
                </a:solidFill>
                <a:cs typeface="DecoType Naskh" panose="02010400000000000000" pitchFamily="2" charset="-78"/>
              </a:rPr>
              <a:t>يتطلب </a:t>
            </a:r>
            <a:r>
              <a:rPr lang="ar-SA" altLang="ar-SY" sz="3000" dirty="0" smtClean="0">
                <a:solidFill>
                  <a:srgbClr val="FF9999"/>
                </a:solidFill>
                <a:cs typeface="DecoType Naskh" panose="02010400000000000000" pitchFamily="2" charset="-78"/>
              </a:rPr>
              <a:t>عناية فائقة</a:t>
            </a:r>
            <a:r>
              <a:rPr lang="ar-SY" altLang="ar-SY" sz="3000" dirty="0" smtClean="0">
                <a:solidFill>
                  <a:srgbClr val="FF9999"/>
                </a:solidFill>
                <a:cs typeface="DecoType Naskh" panose="02010400000000000000" pitchFamily="2" charset="-78"/>
              </a:rPr>
              <a:t>.</a:t>
            </a:r>
            <a:endParaRPr lang="en-US" altLang="ar-SY" sz="3000" dirty="0" smtClean="0">
              <a:solidFill>
                <a:srgbClr val="000000"/>
              </a:solidFill>
              <a:cs typeface="DecoType Naskh" panose="02010400000000000000" pitchFamily="2" charset="-78"/>
            </a:endParaRPr>
          </a:p>
        </p:txBody>
      </p:sp>
    </p:spTree>
    <p:extLst>
      <p:ext uri="{BB962C8B-B14F-4D97-AF65-F5344CB8AC3E}">
        <p14:creationId xmlns:p14="http://schemas.microsoft.com/office/powerpoint/2010/main" xmlns="" val="9932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60350"/>
            <a:ext cx="9144000" cy="5694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Times New Roman (Arabic)" charset="0"/>
                <a:cs typeface="Times New Roman (Arabic)" charset="0"/>
              </a:defRPr>
            </a:lvl1pPr>
            <a:lvl2pPr marL="742950" indent="-285750">
              <a:defRPr sz="2400">
                <a:solidFill>
                  <a:schemeClr val="tx1"/>
                </a:solidFill>
                <a:latin typeface="Times New Roman" pitchFamily="18" charset="0"/>
                <a:ea typeface="Times New Roman (Arabic)" charset="0"/>
                <a:cs typeface="Times New Roman (Arabic)" charset="0"/>
              </a:defRPr>
            </a:lvl2pPr>
            <a:lvl3pPr marL="1143000" indent="-228600">
              <a:defRPr sz="2400">
                <a:solidFill>
                  <a:schemeClr val="tx1"/>
                </a:solidFill>
                <a:latin typeface="Times New Roman" pitchFamily="18" charset="0"/>
                <a:ea typeface="Times New Roman (Arabic)" charset="0"/>
                <a:cs typeface="Times New Roman (Arabic)" charset="0"/>
              </a:defRPr>
            </a:lvl3pPr>
            <a:lvl4pPr marL="1600200" indent="-228600">
              <a:defRPr sz="2400">
                <a:solidFill>
                  <a:schemeClr val="tx1"/>
                </a:solidFill>
                <a:latin typeface="Times New Roman" pitchFamily="18" charset="0"/>
                <a:ea typeface="Times New Roman (Arabic)" charset="0"/>
                <a:cs typeface="Times New Roman (Arabic)" charset="0"/>
              </a:defRPr>
            </a:lvl4pPr>
            <a:lvl5pPr marL="2057400" indent="-228600">
              <a:defRPr sz="2400">
                <a:solidFill>
                  <a:schemeClr val="tx1"/>
                </a:solidFill>
                <a:latin typeface="Times New Roman" pitchFamily="18" charset="0"/>
                <a:ea typeface="Times New Roman (Arabic)" charset="0"/>
                <a:cs typeface="Times New Roman (Arabic)" charset="0"/>
              </a:defRPr>
            </a:lvl5pPr>
            <a:lvl6pPr marL="25146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6pPr>
            <a:lvl7pPr marL="29718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7pPr>
            <a:lvl8pPr marL="34290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8pPr>
            <a:lvl9pPr marL="3886200" indent="-228600" algn="l" rtl="0" eaLnBrk="0" fontAlgn="base" hangingPunct="0">
              <a:spcBef>
                <a:spcPct val="0"/>
              </a:spcBef>
              <a:spcAft>
                <a:spcPct val="0"/>
              </a:spcAft>
              <a:defRPr sz="2400">
                <a:solidFill>
                  <a:schemeClr val="tx1"/>
                </a:solidFill>
                <a:latin typeface="Times New Roman" pitchFamily="18" charset="0"/>
                <a:ea typeface="Times New Roman (Arabic)" charset="0"/>
                <a:cs typeface="Times New Roman (Arabic)" charset="0"/>
              </a:defRPr>
            </a:lvl9pPr>
          </a:lstStyle>
          <a:p>
            <a:pPr algn="ctr" rtl="1" fontAlgn="base">
              <a:spcBef>
                <a:spcPct val="50000"/>
              </a:spcBef>
              <a:spcAft>
                <a:spcPct val="0"/>
              </a:spcAft>
            </a:pPr>
            <a:r>
              <a:rPr lang="ar-SA" altLang="ar-SY" sz="2800" b="1" dirty="0">
                <a:cs typeface="Traditional Arabic" pitchFamily="18" charset="-78"/>
              </a:rPr>
              <a:t>استئصال اللب ومعالجة الأقنية الجذرية :</a:t>
            </a:r>
            <a:endParaRPr lang="ar-SA" altLang="ar-SY" sz="2800" dirty="0">
              <a:cs typeface="Times New Roman" pitchFamily="18" charset="0"/>
            </a:endParaRPr>
          </a:p>
          <a:p>
            <a:pPr algn="r" rtl="1" fontAlgn="base">
              <a:spcBef>
                <a:spcPct val="50000"/>
              </a:spcBef>
              <a:spcAft>
                <a:spcPct val="0"/>
              </a:spcAft>
            </a:pPr>
            <a:r>
              <a:rPr lang="ar-SA" altLang="ar-SY" sz="2800" dirty="0">
                <a:cs typeface="Traditional Arabic" pitchFamily="18" charset="-78"/>
              </a:rPr>
              <a:t>يتم بإزالة </a:t>
            </a:r>
            <a:r>
              <a:rPr lang="ar-SY" altLang="ar-SY" sz="2800" dirty="0">
                <a:cs typeface="Traditional Arabic" pitchFamily="18" charset="-78"/>
              </a:rPr>
              <a:t>كامل النسيج اللبي من </a:t>
            </a:r>
            <a:r>
              <a:rPr lang="ar-SA" altLang="ar-SY" sz="2800" dirty="0">
                <a:cs typeface="Traditional Arabic" pitchFamily="18" charset="-78"/>
              </a:rPr>
              <a:t>الحجرة التاجية والأقنية الجذرية وملئها بمواد حاشية مثل مادة أكسيد الزنك والأوجينول أو مادة </a:t>
            </a:r>
            <a:r>
              <a:rPr lang="ar-SA" altLang="ar-SY" sz="2800" dirty="0" err="1">
                <a:cs typeface="Traditional Arabic" pitchFamily="18" charset="-78"/>
              </a:rPr>
              <a:t>ماءات</a:t>
            </a:r>
            <a:r>
              <a:rPr lang="ar-SA" altLang="ar-SY" sz="2800" dirty="0">
                <a:cs typeface="Traditional Arabic" pitchFamily="18" charset="-78"/>
              </a:rPr>
              <a:t> </a:t>
            </a:r>
            <a:r>
              <a:rPr lang="ar-SA" altLang="ar-SY" sz="2800" dirty="0" smtClean="0">
                <a:cs typeface="Traditional Arabic" pitchFamily="18" charset="-78"/>
              </a:rPr>
              <a:t>الكالسيوم</a:t>
            </a:r>
            <a:endParaRPr lang="ar-SY" altLang="ar-SY" sz="2800" dirty="0">
              <a:cs typeface="Traditional Arabic" pitchFamily="18" charset="-78"/>
            </a:endParaRPr>
          </a:p>
          <a:p>
            <a:pPr algn="r" rtl="1" fontAlgn="base">
              <a:spcBef>
                <a:spcPct val="50000"/>
              </a:spcBef>
              <a:spcAft>
                <a:spcPct val="0"/>
              </a:spcAft>
            </a:pPr>
            <a:r>
              <a:rPr lang="ar-SY" altLang="ar-SY" sz="2800" dirty="0">
                <a:solidFill>
                  <a:srgbClr val="FF0000"/>
                </a:solidFill>
                <a:cs typeface="Traditional Arabic" pitchFamily="18" charset="-78"/>
              </a:rPr>
              <a:t>الإستطبابات:</a:t>
            </a:r>
            <a:r>
              <a:rPr lang="ar-SY" altLang="ar-SY" sz="2800" dirty="0">
                <a:solidFill>
                  <a:srgbClr val="000000"/>
                </a:solidFill>
                <a:cs typeface="Traditional Arabic" pitchFamily="18" charset="-78"/>
              </a:rPr>
              <a:t> </a:t>
            </a:r>
            <a:r>
              <a:rPr lang="ar-SA" altLang="ar-SY" sz="2800" dirty="0">
                <a:cs typeface="Traditional Arabic" pitchFamily="18" charset="-78"/>
              </a:rPr>
              <a:t>- </a:t>
            </a:r>
            <a:r>
              <a:rPr lang="ar-SY" altLang="ar-SY" sz="2800" dirty="0">
                <a:cs typeface="Traditional Arabic" pitchFamily="18" charset="-78"/>
              </a:rPr>
              <a:t>ال</a:t>
            </a:r>
            <a:r>
              <a:rPr lang="ar-SA" altLang="ar-SY" sz="2800" dirty="0">
                <a:cs typeface="Traditional Arabic" pitchFamily="18" charset="-78"/>
              </a:rPr>
              <a:t>احتقان </a:t>
            </a:r>
            <a:r>
              <a:rPr lang="ar-SY" altLang="ar-SY" sz="2800" dirty="0" err="1">
                <a:cs typeface="Traditional Arabic" pitchFamily="18" charset="-78"/>
              </a:rPr>
              <a:t>ال</a:t>
            </a:r>
            <a:r>
              <a:rPr lang="ar-SA" altLang="ar-SY" sz="2800" dirty="0" smtClean="0">
                <a:cs typeface="Traditional Arabic" pitchFamily="18" charset="-78"/>
              </a:rPr>
              <a:t>لبي </a:t>
            </a:r>
            <a:r>
              <a:rPr lang="ar-SA" altLang="ar-SY" sz="2800" dirty="0">
                <a:cs typeface="Traditional Arabic" pitchFamily="18" charset="-78"/>
              </a:rPr>
              <a:t>-  </a:t>
            </a:r>
            <a:r>
              <a:rPr lang="ar-SY" altLang="ar-SY" sz="2800" dirty="0" smtClean="0">
                <a:cs typeface="Traditional Arabic" pitchFamily="18" charset="-78"/>
              </a:rPr>
              <a:t>ال</a:t>
            </a:r>
            <a:r>
              <a:rPr lang="ar-SY" altLang="ar-SY" sz="2800" dirty="0" smtClean="0">
                <a:cs typeface="Traditional Arabic" pitchFamily="18" charset="-78"/>
              </a:rPr>
              <a:t>التهاب</a:t>
            </a:r>
            <a:r>
              <a:rPr lang="ar-SA" altLang="ar-SY" sz="2800" dirty="0" smtClean="0">
                <a:cs typeface="Traditional Arabic" pitchFamily="18" charset="-78"/>
              </a:rPr>
              <a:t> </a:t>
            </a:r>
            <a:r>
              <a:rPr lang="ar-SY" altLang="ar-SY" sz="2800" dirty="0">
                <a:cs typeface="Traditional Arabic" pitchFamily="18" charset="-78"/>
              </a:rPr>
              <a:t>ال</a:t>
            </a:r>
            <a:r>
              <a:rPr lang="ar-SA" altLang="ar-SY" sz="2800" dirty="0">
                <a:cs typeface="Traditional Arabic" pitchFamily="18" charset="-78"/>
              </a:rPr>
              <a:t>لبي</a:t>
            </a:r>
            <a:r>
              <a:rPr lang="ar-SY" altLang="ar-SY" sz="2800" dirty="0">
                <a:cs typeface="Traditional Arabic" pitchFamily="18" charset="-78"/>
              </a:rPr>
              <a:t>.</a:t>
            </a:r>
            <a:r>
              <a:rPr lang="ar-SA" altLang="ar-SY" sz="2800" dirty="0">
                <a:cs typeface="Traditional Arabic" pitchFamily="18" charset="-78"/>
              </a:rPr>
              <a:t> - </a:t>
            </a:r>
            <a:r>
              <a:rPr lang="ar-SY" altLang="ar-SY" sz="2800" dirty="0">
                <a:cs typeface="Traditional Arabic" pitchFamily="18" charset="-78"/>
              </a:rPr>
              <a:t>ال</a:t>
            </a:r>
            <a:r>
              <a:rPr lang="ar-SA" altLang="ar-SY" sz="2800" dirty="0">
                <a:cs typeface="Traditional Arabic" pitchFamily="18" charset="-78"/>
              </a:rPr>
              <a:t>مظاهر </a:t>
            </a:r>
            <a:r>
              <a:rPr lang="ar-SY" altLang="ar-SY" sz="2800" dirty="0">
                <a:cs typeface="Traditional Arabic" pitchFamily="18" charset="-78"/>
              </a:rPr>
              <a:t>ا</a:t>
            </a:r>
            <a:r>
              <a:rPr lang="ar-SA" altLang="ar-SY" sz="2800" dirty="0">
                <a:cs typeface="Traditional Arabic" pitchFamily="18" charset="-78"/>
              </a:rPr>
              <a:t>ل</a:t>
            </a:r>
            <a:r>
              <a:rPr lang="ar-SY" altLang="ar-SY" sz="2800" dirty="0">
                <a:cs typeface="Traditional Arabic" pitchFamily="18" charset="-78"/>
              </a:rPr>
              <a:t>إل</a:t>
            </a:r>
            <a:r>
              <a:rPr lang="ar-SA" altLang="ar-SY" sz="2800" dirty="0">
                <a:cs typeface="Traditional Arabic" pitchFamily="18" charset="-78"/>
              </a:rPr>
              <a:t>تهابية على الصورة </a:t>
            </a:r>
            <a:r>
              <a:rPr lang="ar-SA" altLang="ar-SY" sz="2800" dirty="0" err="1" smtClean="0">
                <a:cs typeface="Traditional Arabic" pitchFamily="18" charset="-78"/>
              </a:rPr>
              <a:t>الشعاعية</a:t>
            </a:r>
            <a:endParaRPr lang="ar-SA" altLang="ar-SY" sz="2800" dirty="0">
              <a:cs typeface="Times New Roman" pitchFamily="18" charset="0"/>
            </a:endParaRPr>
          </a:p>
          <a:p>
            <a:pPr algn="just" rtl="1" fontAlgn="base">
              <a:spcBef>
                <a:spcPct val="50000"/>
              </a:spcBef>
              <a:spcAft>
                <a:spcPct val="0"/>
              </a:spcAft>
            </a:pPr>
            <a:r>
              <a:rPr lang="ar-SA" altLang="ar-SY" sz="2800" dirty="0">
                <a:cs typeface="Traditional Arabic" pitchFamily="18" charset="-78"/>
              </a:rPr>
              <a:t>يبدو الاحتقان اللبي واضحاً في أكثر الحالات عندما نلاحظ نزفاً لبياً مستمراً لا يتوقف</a:t>
            </a:r>
            <a:r>
              <a:rPr lang="ar-SY" altLang="ar-SY" sz="2800" dirty="0">
                <a:cs typeface="Traditional Arabic" pitchFamily="18" charset="-78"/>
              </a:rPr>
              <a:t> بعد فتح الحجرة اللبية</a:t>
            </a:r>
            <a:r>
              <a:rPr lang="ar-EG" altLang="ar-SY" sz="2800" dirty="0">
                <a:cs typeface="Traditional Arabic" pitchFamily="18" charset="-78"/>
              </a:rPr>
              <a:t> خلال بتر اللب</a:t>
            </a:r>
            <a:r>
              <a:rPr lang="ar-SY" altLang="ar-SY" sz="2800" dirty="0">
                <a:cs typeface="Traditional Arabic" pitchFamily="18" charset="-78"/>
              </a:rPr>
              <a:t>.</a:t>
            </a:r>
            <a:endParaRPr lang="ar-SA" altLang="ar-SY" sz="2800" dirty="0">
              <a:cs typeface="Times New Roman" pitchFamily="18" charset="0"/>
            </a:endParaRPr>
          </a:p>
          <a:p>
            <a:pPr algn="just" rtl="1" fontAlgn="base">
              <a:spcBef>
                <a:spcPct val="50000"/>
              </a:spcBef>
              <a:spcAft>
                <a:spcPct val="0"/>
              </a:spcAft>
            </a:pPr>
            <a:r>
              <a:rPr lang="ar-SY" altLang="ar-SY" sz="2800" b="1" dirty="0">
                <a:solidFill>
                  <a:srgbClr val="3333CC"/>
                </a:solidFill>
                <a:cs typeface="Traditional Arabic" pitchFamily="18" charset="-78"/>
              </a:rPr>
              <a:t>دلائل </a:t>
            </a:r>
            <a:r>
              <a:rPr lang="ar-SY" altLang="ar-SY" sz="2800" b="1" dirty="0" smtClean="0">
                <a:solidFill>
                  <a:srgbClr val="3333CC"/>
                </a:solidFill>
                <a:cs typeface="Traditional Arabic" pitchFamily="18" charset="-78"/>
              </a:rPr>
              <a:t>الالتهاب </a:t>
            </a:r>
            <a:r>
              <a:rPr lang="ar-SY" altLang="ar-SY" sz="2800" b="1" dirty="0">
                <a:solidFill>
                  <a:srgbClr val="3333CC"/>
                </a:solidFill>
                <a:cs typeface="Traditional Arabic" pitchFamily="18" charset="-78"/>
              </a:rPr>
              <a:t>اللبي:</a:t>
            </a:r>
            <a:r>
              <a:rPr lang="ar-SY" altLang="ar-SY" sz="2800" b="1" dirty="0">
                <a:solidFill>
                  <a:srgbClr val="000000"/>
                </a:solidFill>
                <a:cs typeface="Traditional Arabic" pitchFamily="18" charset="-78"/>
              </a:rPr>
              <a:t> </a:t>
            </a:r>
          </a:p>
          <a:p>
            <a:pPr algn="r" rtl="1" fontAlgn="base">
              <a:spcBef>
                <a:spcPct val="50000"/>
              </a:spcBef>
              <a:spcAft>
                <a:spcPct val="0"/>
              </a:spcAft>
            </a:pPr>
            <a:r>
              <a:rPr lang="ar-SY" altLang="ar-SY" sz="2800" dirty="0">
                <a:solidFill>
                  <a:srgbClr val="FF0000"/>
                </a:solidFill>
                <a:cs typeface="Traditional Arabic" pitchFamily="18" charset="-78"/>
              </a:rPr>
              <a:t>الالم ال</a:t>
            </a:r>
            <a:r>
              <a:rPr lang="ar-SA" altLang="ar-SY" sz="2800" dirty="0">
                <a:solidFill>
                  <a:srgbClr val="FF0000"/>
                </a:solidFill>
                <a:cs typeface="Traditional Arabic" pitchFamily="18" charset="-78"/>
              </a:rPr>
              <a:t>عفوي </a:t>
            </a:r>
            <a:r>
              <a:rPr lang="ar-SY" altLang="ar-SY" sz="2800" dirty="0">
                <a:cs typeface="Traditional Arabic" pitchFamily="18" charset="-78"/>
              </a:rPr>
              <a:t>غير الم</a:t>
            </a:r>
            <a:r>
              <a:rPr lang="ar-SA" altLang="ar-SY" sz="2800" dirty="0">
                <a:cs typeface="Traditional Arabic" pitchFamily="18" charset="-78"/>
              </a:rPr>
              <a:t>ستجيب للمسكنات </a:t>
            </a:r>
            <a:r>
              <a:rPr lang="ar-SY" altLang="ar-SY" sz="2800" dirty="0">
                <a:cs typeface="Traditional Arabic" pitchFamily="18" charset="-78"/>
              </a:rPr>
              <a:t>حيث </a:t>
            </a:r>
            <a:r>
              <a:rPr lang="ar-SA" altLang="ar-SY" sz="2800" dirty="0">
                <a:cs typeface="Traditional Arabic" pitchFamily="18" charset="-78"/>
              </a:rPr>
              <a:t>يبقى الطفل مستيقظاً</a:t>
            </a:r>
            <a:r>
              <a:rPr lang="ar-SY" altLang="ar-SY" sz="2800" dirty="0">
                <a:cs typeface="Traditional Arabic" pitchFamily="18" charset="-78"/>
              </a:rPr>
              <a:t>,</a:t>
            </a:r>
            <a:r>
              <a:rPr lang="ar-SA" altLang="ar-SY" sz="2800" dirty="0">
                <a:cs typeface="Traditional Arabic" pitchFamily="18" charset="-78"/>
              </a:rPr>
              <a:t> تشير هذه العلامة عادة إلى إصابة لبية غير </a:t>
            </a:r>
            <a:r>
              <a:rPr lang="ar-SA" altLang="ar-SY" sz="2800" dirty="0" err="1" smtClean="0">
                <a:cs typeface="Traditional Arabic" pitchFamily="18" charset="-78"/>
              </a:rPr>
              <a:t>ردودة</a:t>
            </a:r>
            <a:r>
              <a:rPr lang="ar-SY" altLang="ar-SY" sz="2800" dirty="0" smtClean="0">
                <a:cs typeface="Traditional Arabic" pitchFamily="18" charset="-78"/>
              </a:rPr>
              <a:t>.</a:t>
            </a:r>
            <a:r>
              <a:rPr lang="ar-SY" altLang="ar-SY" sz="2800" dirty="0" smtClean="0">
                <a:solidFill>
                  <a:srgbClr val="000000"/>
                </a:solidFill>
                <a:cs typeface="Traditional Arabic" pitchFamily="18" charset="-78"/>
              </a:rPr>
              <a:t>.</a:t>
            </a:r>
            <a:endParaRPr lang="ar-SA" altLang="ar-SY" sz="2800" dirty="0">
              <a:solidFill>
                <a:srgbClr val="000000"/>
              </a:solidFill>
              <a:cs typeface="Times New Roman" pitchFamily="18" charset="0"/>
            </a:endParaRPr>
          </a:p>
          <a:p>
            <a:pPr algn="just" rtl="1" fontAlgn="base">
              <a:spcBef>
                <a:spcPct val="50000"/>
              </a:spcBef>
              <a:spcAft>
                <a:spcPct val="0"/>
              </a:spcAft>
            </a:pPr>
            <a:r>
              <a:rPr lang="ar-SA" altLang="ar-SY" sz="2800" b="1" dirty="0">
                <a:solidFill>
                  <a:srgbClr val="FF0000"/>
                </a:solidFill>
                <a:cs typeface="Traditional Arabic" pitchFamily="18" charset="-78"/>
              </a:rPr>
              <a:t>الانتباج </a:t>
            </a:r>
            <a:r>
              <a:rPr lang="ar-SA" altLang="ar-SY" sz="2800" dirty="0">
                <a:cs typeface="Traditional Arabic" pitchFamily="18" charset="-78"/>
              </a:rPr>
              <a:t>أو التورّم ويشير عادة إلى لب متموت مع انتشار الالتهاب إلى النسج </a:t>
            </a:r>
            <a:r>
              <a:rPr lang="ar-SA" altLang="ar-SY" sz="2800" dirty="0" smtClean="0">
                <a:cs typeface="Traditional Arabic" pitchFamily="18" charset="-78"/>
              </a:rPr>
              <a:t>الرخوة</a:t>
            </a:r>
            <a:endParaRPr lang="ar-SY" altLang="ar-SY" sz="2800" dirty="0">
              <a:cs typeface="Traditional Arabic" pitchFamily="18" charset="-78"/>
            </a:endParaRPr>
          </a:p>
        </p:txBody>
      </p:sp>
    </p:spTree>
    <p:extLst>
      <p:ext uri="{BB962C8B-B14F-4D97-AF65-F5344CB8AC3E}">
        <p14:creationId xmlns:p14="http://schemas.microsoft.com/office/powerpoint/2010/main" xmlns="" val="26522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heel(1)">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مستطيل 1"/>
          <p:cNvSpPr>
            <a:spLocks noChangeArrowheads="1"/>
          </p:cNvSpPr>
          <p:nvPr/>
        </p:nvSpPr>
        <p:spPr bwMode="auto">
          <a:xfrm>
            <a:off x="179388" y="611188"/>
            <a:ext cx="8713787"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rtl="1" fontAlgn="base">
              <a:spcBef>
                <a:spcPct val="50000"/>
              </a:spcBef>
              <a:spcAft>
                <a:spcPct val="0"/>
              </a:spcAft>
            </a:pPr>
            <a:r>
              <a:rPr lang="ar-SA" altLang="ar-SY" sz="3200" b="1" dirty="0">
                <a:cs typeface="Traditional Arabic" pitchFamily="18" charset="-78"/>
              </a:rPr>
              <a:t>يتم وصف المضادات الحيوية</a:t>
            </a:r>
            <a:r>
              <a:rPr lang="ar-SA" altLang="ar-SY" sz="3200" dirty="0">
                <a:cs typeface="Traditional Arabic" pitchFamily="18" charset="-78"/>
              </a:rPr>
              <a:t> غالباً إذا كان هناك</a:t>
            </a:r>
            <a:r>
              <a:rPr lang="ar-SY" altLang="ar-SY" sz="3200" dirty="0">
                <a:cs typeface="Traditional Arabic" pitchFamily="18" charset="-78"/>
              </a:rPr>
              <a:t> أمراض </a:t>
            </a:r>
            <a:r>
              <a:rPr lang="ar-SA" altLang="ar-SY" sz="3200" dirty="0" err="1" smtClean="0">
                <a:cs typeface="Traditional Arabic" pitchFamily="18" charset="-78"/>
              </a:rPr>
              <a:t>جهازية</a:t>
            </a:r>
            <a:endParaRPr lang="ar-SY" altLang="ar-SY" sz="3200" dirty="0">
              <a:cs typeface="Traditional Arabic" pitchFamily="18" charset="-78"/>
            </a:endParaRPr>
          </a:p>
          <a:p>
            <a:pPr algn="just" rtl="1" fontAlgn="base">
              <a:spcBef>
                <a:spcPct val="50000"/>
              </a:spcBef>
              <a:spcAft>
                <a:spcPct val="0"/>
              </a:spcAft>
            </a:pPr>
            <a:r>
              <a:rPr lang="ar-SA" altLang="ar-SY" sz="3200" b="1" dirty="0">
                <a:cs typeface="Traditional Arabic" pitchFamily="18" charset="-78"/>
              </a:rPr>
              <a:t>يتم التفجير </a:t>
            </a:r>
            <a:r>
              <a:rPr lang="ar-SA" altLang="ar-SY" sz="3200" dirty="0">
                <a:cs typeface="Traditional Arabic" pitchFamily="18" charset="-78"/>
              </a:rPr>
              <a:t>إذا وجدت علامات التموج في هذا التورم وتتحقق أفضل النتائج من خلال الشق الجراحي أو قلع السن المسبب للحالة فمن المتفق عليه أنه لا يمكن الحصول على تفجير كافٍ للخراج من خلال </a:t>
            </a:r>
            <a:r>
              <a:rPr lang="ar-SY" altLang="ar-SY" sz="3200" dirty="0">
                <a:cs typeface="Traditional Arabic" pitchFamily="18" charset="-78"/>
              </a:rPr>
              <a:t>أقنية </a:t>
            </a:r>
            <a:r>
              <a:rPr lang="ar-SA" altLang="ar-SY" sz="3200" dirty="0">
                <a:cs typeface="Traditional Arabic" pitchFamily="18" charset="-78"/>
              </a:rPr>
              <a:t>السن المؤقت</a:t>
            </a:r>
            <a:r>
              <a:rPr lang="ar-EG" altLang="ar-SY" sz="3200" dirty="0">
                <a:cs typeface="Traditional Arabic" pitchFamily="18" charset="-78"/>
              </a:rPr>
              <a:t>ة</a:t>
            </a:r>
            <a:r>
              <a:rPr lang="ar-SA" altLang="ar-SY" sz="3200" dirty="0">
                <a:cs typeface="Traditional Arabic" pitchFamily="18" charset="-78"/>
              </a:rPr>
              <a:t> </a:t>
            </a:r>
            <a:endParaRPr lang="ar-EG" altLang="ar-SY" sz="3200" dirty="0">
              <a:cs typeface="Traditional Arabic" pitchFamily="18" charset="-78"/>
            </a:endParaRPr>
          </a:p>
        </p:txBody>
      </p:sp>
      <p:sp>
        <p:nvSpPr>
          <p:cNvPr id="39939" name="مستطيل 2"/>
          <p:cNvSpPr>
            <a:spLocks noChangeArrowheads="1"/>
          </p:cNvSpPr>
          <p:nvPr/>
        </p:nvSpPr>
        <p:spPr bwMode="auto">
          <a:xfrm>
            <a:off x="215900" y="3454400"/>
            <a:ext cx="8712200" cy="206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rtl="1" fontAlgn="base">
              <a:spcBef>
                <a:spcPct val="50000"/>
              </a:spcBef>
              <a:spcAft>
                <a:spcPct val="0"/>
              </a:spcAft>
            </a:pPr>
            <a:r>
              <a:rPr lang="ar-SY" altLang="ar-SY" sz="3200" dirty="0">
                <a:cs typeface="Traditional Arabic" pitchFamily="18" charset="-78"/>
              </a:rPr>
              <a:t>- ي</a:t>
            </a:r>
            <a:r>
              <a:rPr lang="ar-SA" altLang="ar-SY" sz="3200" dirty="0">
                <a:cs typeface="Traditional Arabic" pitchFamily="18" charset="-78"/>
              </a:rPr>
              <a:t>جب اعتبار أن</a:t>
            </a:r>
            <a:r>
              <a:rPr lang="ar-SY" altLang="ar-SY" sz="3200" dirty="0">
                <a:cs typeface="Traditional Arabic" pitchFamily="18" charset="-78"/>
              </a:rPr>
              <a:t> </a:t>
            </a:r>
            <a:r>
              <a:rPr lang="ar-SA" altLang="ar-SY" sz="3200" b="1" dirty="0">
                <a:cs typeface="Traditional Arabic" pitchFamily="18" charset="-78"/>
              </a:rPr>
              <a:t>فحوص حساسية اللب(حيويته</a:t>
            </a:r>
            <a:r>
              <a:rPr lang="ar-SA" altLang="ar-SY" sz="3200" dirty="0">
                <a:cs typeface="Traditional Arabic" pitchFamily="18" charset="-78"/>
              </a:rPr>
              <a:t>) ذات أهمية سريرية قليلة عند الأطفال إذ غالباً ما تكون الردود السلبية والإيجابية غير صحيحة, خاصة عند الطفل القلق وغير المتعاون , ومع ذلك فإن الفحص بالقرع على السن المشكوك به قد يكون مفيداً في التشخيص الدقيق للسن المزعج</a:t>
            </a:r>
            <a:r>
              <a:rPr lang="ar-EG" altLang="ar-SY" sz="3200" dirty="0" smtClean="0">
                <a:cs typeface="Traditional Arabic" pitchFamily="18" charset="-78"/>
              </a:rPr>
              <a:t>ة</a:t>
            </a:r>
            <a:endParaRPr lang="ar-SA" altLang="ar-SY" sz="3200" dirty="0">
              <a:cs typeface="Times New Roman" pitchFamily="18" charset="0"/>
            </a:endParaRPr>
          </a:p>
        </p:txBody>
      </p:sp>
    </p:spTree>
    <p:extLst>
      <p:ext uri="{BB962C8B-B14F-4D97-AF65-F5344CB8AC3E}">
        <p14:creationId xmlns:p14="http://schemas.microsoft.com/office/powerpoint/2010/main" xmlns="" val="12364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ircle(in)">
                                      <p:cBhvr>
                                        <p:cTn id="7" dur="2000"/>
                                        <p:tgtEl>
                                          <p:spTgt spid="399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9939"/>
                                        </p:tgtEl>
                                        <p:attrNameLst>
                                          <p:attrName>style.visibility</p:attrName>
                                        </p:attrNameLst>
                                      </p:cBhvr>
                                      <p:to>
                                        <p:strVal val="visible"/>
                                      </p:to>
                                    </p:set>
                                    <p:animEffect transition="in" filter="circle(in)">
                                      <p:cBhvr>
                                        <p:cTn id="10"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026"/>
          <p:cNvSpPr txBox="1">
            <a:spLocks noChangeArrowheads="1"/>
          </p:cNvSpPr>
          <p:nvPr/>
        </p:nvSpPr>
        <p:spPr bwMode="auto">
          <a:xfrm>
            <a:off x="1258888" y="765175"/>
            <a:ext cx="6159500"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fontAlgn="base" hangingPunct="1">
              <a:spcBef>
                <a:spcPct val="50000"/>
              </a:spcBef>
              <a:spcAft>
                <a:spcPct val="0"/>
              </a:spcAft>
              <a:defRPr/>
            </a:pPr>
            <a:r>
              <a:rPr lang="ar-SA" altLang="ar-SY" sz="2400" b="1" dirty="0" smtClean="0">
                <a:solidFill>
                  <a:srgbClr val="FFCC00"/>
                </a:solidFill>
              </a:rPr>
              <a:t>صفات المادة الحاشية</a:t>
            </a:r>
            <a:r>
              <a:rPr lang="en-US" altLang="ar-SY" sz="2400" b="1" dirty="0" smtClean="0">
                <a:solidFill>
                  <a:srgbClr val="FFCC00"/>
                </a:solidFill>
              </a:rPr>
              <a:t> </a:t>
            </a:r>
            <a:r>
              <a:rPr lang="ar-SA" altLang="ar-SY" sz="2400" b="1" dirty="0" smtClean="0">
                <a:solidFill>
                  <a:srgbClr val="FFCC00"/>
                </a:solidFill>
              </a:rPr>
              <a:t>لأقنية الأسنان المؤقتة:</a:t>
            </a:r>
            <a:endParaRPr lang="ar-SA" altLang="ar-SY" sz="2400" dirty="0" smtClean="0">
              <a:solidFill>
                <a:prstClr val="white"/>
              </a:solidFill>
            </a:endParaRPr>
          </a:p>
          <a:p>
            <a:pPr algn="r" rtl="1" eaLnBrk="1" fontAlgn="base" hangingPunct="1">
              <a:spcBef>
                <a:spcPct val="50000"/>
              </a:spcBef>
              <a:spcAft>
                <a:spcPct val="0"/>
              </a:spcAft>
              <a:defRPr/>
            </a:pPr>
            <a:r>
              <a:rPr lang="ar-SA" altLang="ar-SY" sz="2400" dirty="0" smtClean="0">
                <a:solidFill>
                  <a:prstClr val="white"/>
                </a:solidFill>
              </a:rPr>
              <a:t>1- أن تكون مضادة للعفونة .</a:t>
            </a:r>
          </a:p>
          <a:p>
            <a:pPr algn="r" rtl="1" eaLnBrk="1" fontAlgn="base" hangingPunct="1">
              <a:spcBef>
                <a:spcPct val="50000"/>
              </a:spcBef>
              <a:spcAft>
                <a:spcPct val="0"/>
              </a:spcAft>
              <a:defRPr/>
            </a:pPr>
            <a:r>
              <a:rPr lang="ar-SA" altLang="ar-SY" sz="2400" dirty="0" smtClean="0">
                <a:solidFill>
                  <a:prstClr val="white"/>
                </a:solidFill>
              </a:rPr>
              <a:t>2- قابلة للامتصاص وبنفس سرعة امتصاص الجذور المؤقتة .</a:t>
            </a:r>
          </a:p>
          <a:p>
            <a:pPr algn="r" rtl="1" eaLnBrk="1" fontAlgn="base" hangingPunct="1">
              <a:spcBef>
                <a:spcPct val="50000"/>
              </a:spcBef>
              <a:spcAft>
                <a:spcPct val="0"/>
              </a:spcAft>
              <a:defRPr/>
            </a:pPr>
            <a:r>
              <a:rPr lang="ar-SA" altLang="ar-SY" sz="2400" dirty="0" smtClean="0">
                <a:solidFill>
                  <a:prstClr val="white"/>
                </a:solidFill>
              </a:rPr>
              <a:t>3- غير مؤذية لبرعم السن الدائمة .</a:t>
            </a:r>
          </a:p>
          <a:p>
            <a:pPr algn="r" rtl="1" eaLnBrk="1" fontAlgn="base" hangingPunct="1">
              <a:spcBef>
                <a:spcPct val="50000"/>
              </a:spcBef>
              <a:spcAft>
                <a:spcPct val="0"/>
              </a:spcAft>
              <a:defRPr/>
            </a:pPr>
            <a:r>
              <a:rPr lang="ar-SA" altLang="ar-SY" sz="2400" dirty="0" smtClean="0">
                <a:solidFill>
                  <a:prstClr val="white"/>
                </a:solidFill>
              </a:rPr>
              <a:t>4- ظليلة على الأشعة .</a:t>
            </a:r>
          </a:p>
          <a:p>
            <a:pPr algn="r" rtl="1" eaLnBrk="1" fontAlgn="base" hangingPunct="1">
              <a:spcBef>
                <a:spcPct val="50000"/>
              </a:spcBef>
              <a:spcAft>
                <a:spcPct val="0"/>
              </a:spcAft>
              <a:defRPr/>
            </a:pPr>
            <a:r>
              <a:rPr lang="ar-SA" altLang="ar-SY" sz="2400" dirty="0" smtClean="0">
                <a:solidFill>
                  <a:prstClr val="white"/>
                </a:solidFill>
              </a:rPr>
              <a:t>5- لا تؤثر على بزوغ السن الخلف .</a:t>
            </a:r>
          </a:p>
          <a:p>
            <a:pPr algn="r" rtl="1" eaLnBrk="1" fontAlgn="base" hangingPunct="1">
              <a:spcBef>
                <a:spcPct val="50000"/>
              </a:spcBef>
              <a:spcAft>
                <a:spcPct val="0"/>
              </a:spcAft>
              <a:defRPr/>
            </a:pPr>
            <a:r>
              <a:rPr lang="ar-SA" altLang="ar-SY" sz="2400" dirty="0" smtClean="0">
                <a:solidFill>
                  <a:prstClr val="white"/>
                </a:solidFill>
              </a:rPr>
              <a:t>6- سهلة التطبيق .</a:t>
            </a:r>
          </a:p>
          <a:p>
            <a:pPr algn="r" rtl="1" eaLnBrk="1" fontAlgn="base" hangingPunct="1">
              <a:spcBef>
                <a:spcPct val="50000"/>
              </a:spcBef>
              <a:spcAft>
                <a:spcPct val="0"/>
              </a:spcAft>
              <a:defRPr/>
            </a:pPr>
            <a:r>
              <a:rPr lang="ar-SA" altLang="ar-SY" sz="2400" dirty="0" smtClean="0">
                <a:solidFill>
                  <a:prstClr val="white"/>
                </a:solidFill>
              </a:rPr>
              <a:t>7- سهلة الإزالة .</a:t>
            </a:r>
          </a:p>
          <a:p>
            <a:pPr algn="r" rtl="1" eaLnBrk="1" fontAlgn="base" hangingPunct="1">
              <a:spcBef>
                <a:spcPct val="50000"/>
              </a:spcBef>
              <a:spcAft>
                <a:spcPct val="0"/>
              </a:spcAft>
              <a:defRPr/>
            </a:pPr>
            <a:r>
              <a:rPr lang="ar-SA" altLang="ar-SY" sz="2400" dirty="0" smtClean="0">
                <a:solidFill>
                  <a:prstClr val="white"/>
                </a:solidFill>
              </a:rPr>
              <a:t>8- متوافقة حيوياً .</a:t>
            </a:r>
          </a:p>
        </p:txBody>
      </p:sp>
    </p:spTree>
    <p:extLst>
      <p:ext uri="{BB962C8B-B14F-4D97-AF65-F5344CB8AC3E}">
        <p14:creationId xmlns:p14="http://schemas.microsoft.com/office/powerpoint/2010/main" xmlns="" val="427642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pic nice.jpg"/>
          <p:cNvPicPr>
            <a:picLocks noChangeAspect="1"/>
          </p:cNvPicPr>
          <p:nvPr/>
        </p:nvPicPr>
        <p:blipFill rotWithShape="1">
          <a:blip r:embed="rId2"/>
          <a:srcRect l="1638" t="4279" r="1586"/>
          <a:stretch/>
        </p:blipFill>
        <p:spPr>
          <a:xfrm>
            <a:off x="303244" y="3352800"/>
            <a:ext cx="8603410" cy="3127725"/>
          </a:xfrm>
          <a:prstGeom prst="rect">
            <a:avLst/>
          </a:prstGeom>
        </p:spPr>
      </p:pic>
      <p:sp>
        <p:nvSpPr>
          <p:cNvPr id="5" name="مستطيل 4"/>
          <p:cNvSpPr/>
          <p:nvPr/>
        </p:nvSpPr>
        <p:spPr>
          <a:xfrm>
            <a:off x="4334654" y="646784"/>
            <a:ext cx="4572000" cy="1631216"/>
          </a:xfrm>
          <a:prstGeom prst="rect">
            <a:avLst/>
          </a:prstGeom>
        </p:spPr>
        <p:txBody>
          <a:bodyPr>
            <a:spAutoFit/>
          </a:bodyPr>
          <a:lstStyle/>
          <a:p>
            <a:pPr algn="ctr" rtl="1"/>
            <a:r>
              <a:rPr lang="ar-SY" sz="3200" dirty="0" smtClean="0">
                <a:solidFill>
                  <a:prstClr val="white"/>
                </a:solidFill>
              </a:rPr>
              <a:t>نخور </a:t>
            </a:r>
            <a:r>
              <a:rPr lang="ar-SY" sz="3200" dirty="0">
                <a:solidFill>
                  <a:prstClr val="white"/>
                </a:solidFill>
              </a:rPr>
              <a:t>الطفولة المبكرة </a:t>
            </a:r>
            <a:r>
              <a:rPr lang="en-US" sz="3600" b="1" kern="0" dirty="0">
                <a:solidFill>
                  <a:srgbClr val="F0AD00">
                    <a:satMod val="150000"/>
                  </a:srgbClr>
                </a:solidFill>
                <a:latin typeface="Corbel"/>
              </a:rPr>
              <a:t>(</a:t>
            </a:r>
            <a:r>
              <a:rPr lang="en-US" sz="3200" b="1" kern="0" dirty="0">
                <a:solidFill>
                  <a:srgbClr val="F0AD00">
                    <a:satMod val="150000"/>
                  </a:srgbClr>
                </a:solidFill>
                <a:latin typeface="Corbel"/>
              </a:rPr>
              <a:t>ECC)</a:t>
            </a:r>
            <a:endParaRPr lang="ar-SY" sz="3200" dirty="0">
              <a:solidFill>
                <a:prstClr val="white"/>
              </a:solidFill>
            </a:endParaRPr>
          </a:p>
          <a:p>
            <a:pPr algn="ctr" rtl="1"/>
            <a:r>
              <a:rPr lang="ar-SY" sz="3200" dirty="0">
                <a:solidFill>
                  <a:prstClr val="white"/>
                </a:solidFill>
              </a:rPr>
              <a:t>تُطلق لوصف النخور التي تصيب الرضع والأطفال قبل سن المدرسة</a:t>
            </a:r>
          </a:p>
        </p:txBody>
      </p:sp>
      <p:pic>
        <p:nvPicPr>
          <p:cNvPr id="6" name="صورة 5" descr="ىة.jpg"/>
          <p:cNvPicPr>
            <a:picLocks noChangeAspect="1"/>
          </p:cNvPicPr>
          <p:nvPr/>
        </p:nvPicPr>
        <p:blipFill>
          <a:blip r:embed="rId3"/>
          <a:stretch>
            <a:fillRect/>
          </a:stretch>
        </p:blipFill>
        <p:spPr>
          <a:xfrm>
            <a:off x="303244" y="420146"/>
            <a:ext cx="3570760" cy="2807766"/>
          </a:xfrm>
          <a:prstGeom prst="rect">
            <a:avLst/>
          </a:prstGeom>
        </p:spPr>
      </p:pic>
    </p:spTree>
    <p:extLst>
      <p:ext uri="{BB962C8B-B14F-4D97-AF65-F5344CB8AC3E}">
        <p14:creationId xmlns:p14="http://schemas.microsoft.com/office/powerpoint/2010/main" xmlns="" val="294924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4293096"/>
            <a:ext cx="8568952" cy="1077218"/>
          </a:xfrm>
          <a:prstGeom prst="rect">
            <a:avLst/>
          </a:prstGeom>
        </p:spPr>
        <p:txBody>
          <a:bodyPr wrap="square">
            <a:spAutoFit/>
          </a:bodyPr>
          <a:lstStyle/>
          <a:p>
            <a:pPr indent="-320040" algn="ctr">
              <a:buClr>
                <a:srgbClr val="F0AD00"/>
              </a:buClr>
              <a:buSzPct val="80000"/>
            </a:pPr>
            <a:r>
              <a:rPr lang="ar-SY" sz="3200" dirty="0">
                <a:solidFill>
                  <a:prstClr val="white"/>
                </a:solidFill>
                <a:latin typeface="Corbel"/>
                <a:cs typeface="Tahoma"/>
              </a:rPr>
              <a:t>العامل المسبب الأهم وليس الوحيد هو استخدام السوائل الحاوية على السكر في الزجاجة ليلاً. </a:t>
            </a:r>
          </a:p>
        </p:txBody>
      </p:sp>
      <p:pic>
        <p:nvPicPr>
          <p:cNvPr id="4" name="صورة 3" descr="فهرسبي.jpg"/>
          <p:cNvPicPr>
            <a:picLocks noChangeAspect="1"/>
          </p:cNvPicPr>
          <p:nvPr/>
        </p:nvPicPr>
        <p:blipFill>
          <a:blip r:embed="rId2"/>
          <a:stretch>
            <a:fillRect/>
          </a:stretch>
        </p:blipFill>
        <p:spPr>
          <a:xfrm>
            <a:off x="4860032" y="1340768"/>
            <a:ext cx="3819604" cy="2779549"/>
          </a:xfrm>
          <a:prstGeom prst="rect">
            <a:avLst/>
          </a:prstGeom>
        </p:spPr>
      </p:pic>
      <p:pic>
        <p:nvPicPr>
          <p:cNvPr id="5" name="صورة 4" descr="sleep.jpg"/>
          <p:cNvPicPr>
            <a:picLocks noChangeAspect="1"/>
          </p:cNvPicPr>
          <p:nvPr/>
        </p:nvPicPr>
        <p:blipFill>
          <a:blip r:embed="rId3"/>
          <a:stretch>
            <a:fillRect/>
          </a:stretch>
        </p:blipFill>
        <p:spPr>
          <a:xfrm>
            <a:off x="701986" y="1318397"/>
            <a:ext cx="3834010" cy="2824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3041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2"/>
          <p:cNvSpPr txBox="1">
            <a:spLocks/>
          </p:cNvSpPr>
          <p:nvPr/>
        </p:nvSpPr>
        <p:spPr>
          <a:xfrm>
            <a:off x="251520" y="188641"/>
            <a:ext cx="8712968" cy="4104456"/>
          </a:xfrm>
          <a:prstGeom prst="rect">
            <a:avLst/>
          </a:prstGeom>
          <a:solidFill>
            <a:schemeClr val="accent1">
              <a:lumMod val="40000"/>
              <a:lumOff val="60000"/>
            </a:schemeClr>
          </a:solidFill>
          <a:ln w="6350" cap="rnd" cmpd="sng" algn="ctr">
            <a:solidFill>
              <a:srgbClr val="C64847">
                <a:shade val="95000"/>
                <a:satMod val="105000"/>
              </a:srgbClr>
            </a:solidFill>
            <a:prstDash val="solid"/>
          </a:ln>
          <a:effectLst>
            <a:outerShdw blurRad="45000" dist="25000" dir="5400000" rotWithShape="0">
              <a:srgbClr val="000000">
                <a:alpha val="38000"/>
              </a:srgbClr>
            </a:outerShdw>
          </a:effectLst>
        </p:spPr>
        <p:txBody>
          <a:bodyPr vert="horz" lIns="54864" tIns="91440" rtlCol="0">
            <a:normAutofit/>
          </a:bodyPr>
          <a:lstStyle>
            <a:lvl1pPr marL="438912" indent="-320040" algn="r" rtl="1" eaLnBrk="1" latinLnBrk="0" hangingPunct="1">
              <a:spcBef>
                <a:spcPts val="0"/>
              </a:spcBef>
              <a:buClr>
                <a:schemeClr val="accent1"/>
              </a:buClr>
              <a:buSzPct val="80000"/>
              <a:buFont typeface="Wingdings 2"/>
              <a:buChar char=""/>
              <a:defRPr kumimoji="0" sz="3200" kern="1200">
                <a:solidFill>
                  <a:schemeClr val="dk1"/>
                </a:solidFill>
                <a:latin typeface="+mn-lt"/>
                <a:ea typeface="+mn-ea"/>
                <a:cs typeface="+mn-cs"/>
              </a:defRPr>
            </a:lvl1pPr>
            <a:lvl2pPr marL="731520" indent="-274320" algn="r" rtl="1" eaLnBrk="1" latinLnBrk="0" hangingPunct="1">
              <a:spcBef>
                <a:spcPct val="20000"/>
              </a:spcBef>
              <a:buClr>
                <a:schemeClr val="accent2"/>
              </a:buClr>
              <a:buSzPct val="90000"/>
              <a:buFont typeface="Wingdings"/>
              <a:buChar char=""/>
              <a:defRPr kumimoji="0" sz="2800" kern="1200">
                <a:solidFill>
                  <a:schemeClr val="dk1"/>
                </a:solidFill>
                <a:latin typeface="+mn-lt"/>
                <a:ea typeface="+mn-ea"/>
                <a:cs typeface="+mn-cs"/>
              </a:defRPr>
            </a:lvl2pPr>
            <a:lvl3pPr marL="996696" indent="-228600" algn="r" rtl="1" eaLnBrk="1" latinLnBrk="0" hangingPunct="1">
              <a:spcBef>
                <a:spcPct val="20000"/>
              </a:spcBef>
              <a:buClr>
                <a:schemeClr val="accent3"/>
              </a:buClr>
              <a:buFont typeface="Arial"/>
              <a:buChar char="▪"/>
              <a:defRPr kumimoji="0" sz="2400" kern="1200">
                <a:solidFill>
                  <a:schemeClr val="dk1"/>
                </a:solidFill>
                <a:latin typeface="+mn-lt"/>
                <a:ea typeface="+mn-ea"/>
                <a:cs typeface="+mn-cs"/>
              </a:defRPr>
            </a:lvl3pPr>
            <a:lvl4pPr marL="1216152" indent="-182880" algn="r" rtl="1" eaLnBrk="1" latinLnBrk="0" hangingPunct="1">
              <a:spcBef>
                <a:spcPct val="20000"/>
              </a:spcBef>
              <a:buClr>
                <a:schemeClr val="accent4"/>
              </a:buClr>
              <a:buFont typeface="Arial"/>
              <a:buChar char="▪"/>
              <a:defRPr kumimoji="0" sz="2000" kern="1200">
                <a:solidFill>
                  <a:schemeClr val="dk1"/>
                </a:solidFill>
                <a:latin typeface="+mn-lt"/>
                <a:ea typeface="+mn-ea"/>
                <a:cs typeface="+mn-cs"/>
              </a:defRPr>
            </a:lvl4pPr>
            <a:lvl5pPr marL="1426464" indent="-182880" algn="r" rtl="1" eaLnBrk="1" latinLnBrk="0" hangingPunct="1">
              <a:spcBef>
                <a:spcPct val="20000"/>
              </a:spcBef>
              <a:buClr>
                <a:schemeClr val="accent5"/>
              </a:buClr>
              <a:buFont typeface="Wingdings 3"/>
              <a:buChar char=""/>
              <a:defRPr kumimoji="0" lang="en-US" sz="2000" kern="1200" smtClean="0">
                <a:solidFill>
                  <a:schemeClr val="dk1"/>
                </a:solidFill>
                <a:latin typeface="+mn-lt"/>
                <a:ea typeface="+mn-ea"/>
                <a:cs typeface="+mn-cs"/>
              </a:defRPr>
            </a:lvl5pPr>
            <a:lvl6pPr marL="1627632" indent="-182880" algn="r" rtl="1" eaLnBrk="1" latinLnBrk="0" hangingPunct="1">
              <a:spcBef>
                <a:spcPct val="20000"/>
              </a:spcBef>
              <a:buClr>
                <a:schemeClr val="accent6"/>
              </a:buClr>
              <a:buSzPct val="100000"/>
              <a:buFont typeface="Wingdings 2"/>
              <a:buChar char=""/>
              <a:defRPr kumimoji="0" sz="2000" kern="1200">
                <a:solidFill>
                  <a:schemeClr val="dk1"/>
                </a:solidFill>
                <a:latin typeface="+mn-lt"/>
                <a:ea typeface="+mn-ea"/>
                <a:cs typeface="+mn-cs"/>
              </a:defRPr>
            </a:lvl6pPr>
            <a:lvl7pPr marL="1828800" indent="-182880" algn="r" rtl="1" eaLnBrk="1" latinLnBrk="0" hangingPunct="1">
              <a:spcBef>
                <a:spcPct val="20000"/>
              </a:spcBef>
              <a:buClr>
                <a:schemeClr val="accent1"/>
              </a:buClr>
              <a:buSzPct val="100000"/>
              <a:buFont typeface="Wingdings 2"/>
              <a:buChar char=""/>
              <a:defRPr kumimoji="0" sz="1800" kern="1200">
                <a:solidFill>
                  <a:schemeClr val="dk1"/>
                </a:solidFill>
                <a:latin typeface="+mn-lt"/>
                <a:ea typeface="+mn-ea"/>
                <a:cs typeface="+mn-cs"/>
              </a:defRPr>
            </a:lvl7pPr>
            <a:lvl8pPr marL="2029968" indent="-182880" algn="r" rtl="1" eaLnBrk="1" latinLnBrk="0" hangingPunct="1">
              <a:spcBef>
                <a:spcPct val="20000"/>
              </a:spcBef>
              <a:buClr>
                <a:schemeClr val="accent2"/>
              </a:buClr>
              <a:buFont typeface="Wingdings 2" pitchFamily="18" charset="2"/>
              <a:buChar char=""/>
              <a:defRPr kumimoji="0" sz="1800" kern="1200">
                <a:solidFill>
                  <a:schemeClr val="dk1"/>
                </a:solidFill>
                <a:latin typeface="+mn-lt"/>
                <a:ea typeface="+mn-ea"/>
                <a:cs typeface="+mn-cs"/>
              </a:defRPr>
            </a:lvl8pPr>
            <a:lvl9pPr marL="2231136" indent="-182880" algn="r" rtl="1" eaLnBrk="1" latinLnBrk="0" hangingPunct="1">
              <a:spcBef>
                <a:spcPct val="20000"/>
              </a:spcBef>
              <a:buClr>
                <a:schemeClr val="accent3"/>
              </a:buClr>
              <a:buFont typeface="Wingdings 2" pitchFamily="18" charset="2"/>
              <a:buChar char=""/>
              <a:defRPr kumimoji="0" sz="1800" kern="1200" baseline="0">
                <a:solidFill>
                  <a:schemeClr val="dk1"/>
                </a:solidFill>
                <a:latin typeface="+mn-lt"/>
                <a:ea typeface="+mn-ea"/>
                <a:cs typeface="+mn-cs"/>
              </a:defRPr>
            </a:lvl9pPr>
            <a:extLst/>
          </a:lstStyle>
          <a:p>
            <a:pPr>
              <a:buClr>
                <a:srgbClr val="F0AD00"/>
              </a:buClr>
            </a:pPr>
            <a:endParaRPr lang="ar-SY" dirty="0" smtClean="0">
              <a:solidFill>
                <a:sysClr val="windowText" lastClr="000000"/>
              </a:solidFill>
              <a:latin typeface="Traditional Arabic" panose="02020603050405020304" pitchFamily="18" charset="-78"/>
              <a:cs typeface="Traditional Arabic" panose="02020603050405020304" pitchFamily="18" charset="-78"/>
            </a:endParaRPr>
          </a:p>
          <a:p>
            <a:pPr>
              <a:buClr>
                <a:srgbClr val="F0AD00"/>
              </a:buClr>
            </a:pPr>
            <a:r>
              <a:rPr lang="ar-SY" dirty="0" smtClean="0">
                <a:solidFill>
                  <a:sysClr val="windowText" lastClr="000000"/>
                </a:solidFill>
                <a:latin typeface="Traditional Arabic" panose="02020603050405020304" pitchFamily="18" charset="-78"/>
                <a:cs typeface="Traditional Arabic" panose="02020603050405020304" pitchFamily="18" charset="-78"/>
              </a:rPr>
              <a:t>تشمل </a:t>
            </a:r>
            <a:r>
              <a:rPr lang="ar-SY" dirty="0" smtClean="0">
                <a:solidFill>
                  <a:sysClr val="windowText" lastClr="000000"/>
                </a:solidFill>
                <a:latin typeface="Traditional Arabic" panose="02020603050405020304" pitchFamily="18" charset="-78"/>
                <a:cs typeface="Traditional Arabic" panose="02020603050405020304" pitchFamily="18" charset="-78"/>
              </a:rPr>
              <a:t>النخور: -</a:t>
            </a:r>
            <a:r>
              <a:rPr lang="ar-SY" u="sng" dirty="0" smtClean="0">
                <a:solidFill>
                  <a:prstClr val="black"/>
                </a:solidFill>
                <a:latin typeface="Traditional Arabic" panose="02020603050405020304" pitchFamily="18" charset="-78"/>
                <a:cs typeface="Traditional Arabic" panose="02020603050405020304" pitchFamily="18" charset="-78"/>
              </a:rPr>
              <a:t>الأسنان الأمامية العلوية </a:t>
            </a:r>
            <a:r>
              <a:rPr lang="ar-SY" dirty="0" smtClean="0">
                <a:solidFill>
                  <a:prstClr val="black"/>
                </a:solidFill>
                <a:latin typeface="Traditional Arabic" panose="02020603050405020304" pitchFamily="18" charset="-78"/>
                <a:cs typeface="Traditional Arabic" panose="02020603050405020304" pitchFamily="18" charset="-78"/>
              </a:rPr>
              <a:t>,</a:t>
            </a:r>
          </a:p>
          <a:p>
            <a:pPr>
              <a:buClr>
                <a:srgbClr val="F0AD00"/>
              </a:buClr>
            </a:pPr>
            <a:r>
              <a:rPr lang="ar-SY" dirty="0" smtClean="0">
                <a:solidFill>
                  <a:prstClr val="black"/>
                </a:solidFill>
                <a:latin typeface="Traditional Arabic" panose="02020603050405020304" pitchFamily="18" charset="-78"/>
                <a:cs typeface="Traditional Arabic" panose="02020603050405020304" pitchFamily="18" charset="-78"/>
              </a:rPr>
              <a:t>-و</a:t>
            </a:r>
            <a:r>
              <a:rPr lang="ar-SY" u="sng" dirty="0" smtClean="0">
                <a:solidFill>
                  <a:prstClr val="black"/>
                </a:solidFill>
                <a:latin typeface="Traditional Arabic" panose="02020603050405020304" pitchFamily="18" charset="-78"/>
                <a:cs typeface="Traditional Arabic" panose="02020603050405020304" pitchFamily="18" charset="-78"/>
              </a:rPr>
              <a:t>الأرحاء المؤقتة الأولى العلوية والسفلية</a:t>
            </a:r>
            <a:r>
              <a:rPr lang="ar-SY" dirty="0" smtClean="0">
                <a:solidFill>
                  <a:prstClr val="black"/>
                </a:solidFill>
                <a:latin typeface="Traditional Arabic" panose="02020603050405020304" pitchFamily="18" charset="-78"/>
                <a:cs typeface="Traditional Arabic" panose="02020603050405020304" pitchFamily="18" charset="-78"/>
              </a:rPr>
              <a:t> </a:t>
            </a:r>
          </a:p>
          <a:p>
            <a:pPr>
              <a:buClr>
                <a:srgbClr val="F0AD00"/>
              </a:buClr>
            </a:pPr>
            <a:r>
              <a:rPr lang="ar-SY" dirty="0">
                <a:solidFill>
                  <a:prstClr val="black"/>
                </a:solidFill>
                <a:latin typeface="Traditional Arabic" panose="02020603050405020304" pitchFamily="18" charset="-78"/>
                <a:cs typeface="Traditional Arabic" panose="02020603050405020304" pitchFamily="18" charset="-78"/>
              </a:rPr>
              <a:t>-</a:t>
            </a:r>
            <a:r>
              <a:rPr lang="ar-SY" dirty="0" smtClean="0">
                <a:solidFill>
                  <a:prstClr val="black"/>
                </a:solidFill>
                <a:latin typeface="Traditional Arabic" panose="02020603050405020304" pitchFamily="18" charset="-78"/>
                <a:cs typeface="Traditional Arabic" panose="02020603050405020304" pitchFamily="18" charset="-78"/>
              </a:rPr>
              <a:t>و أحيانا </a:t>
            </a:r>
            <a:r>
              <a:rPr lang="ar-SY" u="sng" dirty="0" smtClean="0">
                <a:solidFill>
                  <a:prstClr val="black"/>
                </a:solidFill>
                <a:latin typeface="Traditional Arabic" panose="02020603050405020304" pitchFamily="18" charset="-78"/>
                <a:cs typeface="Traditional Arabic" panose="02020603050405020304" pitchFamily="18" charset="-78"/>
              </a:rPr>
              <a:t>الأنياب السفلية.</a:t>
            </a:r>
          </a:p>
          <a:p>
            <a:pPr>
              <a:buClr>
                <a:srgbClr val="F0AD00"/>
              </a:buClr>
              <a:defRPr/>
            </a:pPr>
            <a:r>
              <a:rPr lang="ar-SY" dirty="0" smtClean="0">
                <a:solidFill>
                  <a:srgbClr val="0070C0"/>
                </a:solidFill>
                <a:latin typeface="Traditional Arabic" panose="02020603050405020304" pitchFamily="18" charset="-78"/>
                <a:cs typeface="Traditional Arabic" panose="02020603050405020304" pitchFamily="18" charset="-78"/>
              </a:rPr>
              <a:t>القواطع السفلية </a:t>
            </a:r>
            <a:r>
              <a:rPr lang="ar-SY" dirty="0" smtClean="0">
                <a:solidFill>
                  <a:srgbClr val="4F81BD">
                    <a:lumMod val="75000"/>
                  </a:srgbClr>
                </a:solidFill>
                <a:latin typeface="Traditional Arabic" panose="02020603050405020304" pitchFamily="18" charset="-78"/>
                <a:cs typeface="Traditional Arabic" panose="02020603050405020304" pitchFamily="18" charset="-78"/>
              </a:rPr>
              <a:t>غالبا لا تتأثر.</a:t>
            </a:r>
            <a:endParaRPr lang="ar-SY" dirty="0">
              <a:solidFill>
                <a:srgbClr val="4F81BD">
                  <a:lumMod val="75000"/>
                </a:srgbClr>
              </a:solidFill>
              <a:latin typeface="Traditional Arabic" panose="02020603050405020304" pitchFamily="18" charset="-78"/>
              <a:cs typeface="Traditional Arabic" panose="02020603050405020304" pitchFamily="18" charset="-78"/>
            </a:endParaRPr>
          </a:p>
        </p:txBody>
      </p:sp>
      <p:pic>
        <p:nvPicPr>
          <p:cNvPr id="4" name="Picture 4"/>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0" y="3276600"/>
            <a:ext cx="3048000" cy="2840853"/>
          </a:xfrm>
          <a:prstGeom prst="rect">
            <a:avLst/>
          </a:prstGeom>
          <a:noFill/>
          <a:ln w="381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769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5532" y="1052736"/>
            <a:ext cx="8424936" cy="2569934"/>
          </a:xfrm>
          <a:prstGeom prst="rect">
            <a:avLst/>
          </a:prstGeom>
          <a:noFill/>
        </p:spPr>
        <p:txBody>
          <a:bodyPr wrap="square" rtlCol="1">
            <a:spAutoFit/>
          </a:bodyPr>
          <a:lstStyle/>
          <a:p>
            <a:pPr algn="r" rtl="1">
              <a:lnSpc>
                <a:spcPct val="115000"/>
              </a:lnSpc>
            </a:pPr>
            <a:r>
              <a:rPr lang="ar-SY" sz="2800" u="sng" dirty="0">
                <a:solidFill>
                  <a:srgbClr val="92D050"/>
                </a:solidFill>
                <a:ea typeface="Calibri"/>
              </a:rPr>
              <a:t>1- المرحلة الأولية القابلة للعكس (</a:t>
            </a:r>
            <a:r>
              <a:rPr lang="ar-SY" sz="2800" u="sng" dirty="0" err="1">
                <a:solidFill>
                  <a:srgbClr val="92D050"/>
                </a:solidFill>
                <a:ea typeface="Calibri"/>
              </a:rPr>
              <a:t>الردودة</a:t>
            </a:r>
            <a:r>
              <a:rPr lang="ar-SY" sz="2800" u="sng" dirty="0">
                <a:solidFill>
                  <a:srgbClr val="92D050"/>
                </a:solidFill>
                <a:ea typeface="Calibri"/>
              </a:rPr>
              <a:t>):</a:t>
            </a:r>
            <a:r>
              <a:rPr lang="ar-SY" sz="2800" dirty="0">
                <a:solidFill>
                  <a:prstClr val="white"/>
                </a:solidFill>
                <a:ea typeface="Calibri"/>
              </a:rPr>
              <a:t/>
            </a:r>
            <a:br>
              <a:rPr lang="ar-SY" sz="2800" dirty="0">
                <a:solidFill>
                  <a:prstClr val="white"/>
                </a:solidFill>
                <a:ea typeface="Calibri"/>
              </a:rPr>
            </a:br>
            <a:r>
              <a:rPr lang="ar-SY" sz="2800" dirty="0">
                <a:solidFill>
                  <a:prstClr val="white"/>
                </a:solidFill>
                <a:ea typeface="Calibri"/>
              </a:rPr>
              <a:t>بعمر 10-18 شهر </a:t>
            </a:r>
            <a:endParaRPr lang="en-US" sz="2800" dirty="0">
              <a:solidFill>
                <a:prstClr val="white"/>
              </a:solidFill>
              <a:ea typeface="Calibri"/>
              <a:cs typeface="Arial"/>
            </a:endParaRPr>
          </a:p>
          <a:p>
            <a:pPr marL="342900" indent="-342900" algn="r" rtl="1">
              <a:lnSpc>
                <a:spcPct val="115000"/>
              </a:lnSpc>
              <a:buFont typeface="Symbol"/>
              <a:buChar char=""/>
            </a:pPr>
            <a:r>
              <a:rPr lang="ar-SY" sz="2800" dirty="0">
                <a:solidFill>
                  <a:prstClr val="white"/>
                </a:solidFill>
                <a:ea typeface="Calibri"/>
              </a:rPr>
              <a:t>بقع بيضاء </a:t>
            </a:r>
            <a:r>
              <a:rPr lang="ar-SY" sz="2800" dirty="0" smtClean="0">
                <a:solidFill>
                  <a:prstClr val="white"/>
                </a:solidFill>
                <a:ea typeface="Calibri"/>
              </a:rPr>
              <a:t>طبشوريه </a:t>
            </a:r>
            <a:r>
              <a:rPr lang="ar-SY" sz="2800" dirty="0">
                <a:solidFill>
                  <a:prstClr val="white"/>
                </a:solidFill>
                <a:ea typeface="Calibri"/>
              </a:rPr>
              <a:t>مخسوفة الأملاح على عنق السن وأحيانا في المناطق الملاصقة.</a:t>
            </a:r>
            <a:endParaRPr lang="en-US" sz="2800" dirty="0">
              <a:solidFill>
                <a:prstClr val="white"/>
              </a:solidFill>
              <a:ea typeface="Calibri"/>
              <a:cs typeface="Arial"/>
            </a:endParaRPr>
          </a:p>
          <a:p>
            <a:pPr marL="342900" indent="-342900" algn="r" rtl="1">
              <a:lnSpc>
                <a:spcPct val="115000"/>
              </a:lnSpc>
              <a:spcAft>
                <a:spcPts val="1000"/>
              </a:spcAft>
              <a:buFont typeface="Symbol"/>
              <a:buChar char=""/>
            </a:pPr>
            <a:r>
              <a:rPr lang="ar-SY" sz="2800" dirty="0" smtClean="0">
                <a:solidFill>
                  <a:prstClr val="white"/>
                </a:solidFill>
                <a:ea typeface="Calibri"/>
              </a:rPr>
              <a:t>لا يوجد </a:t>
            </a:r>
            <a:r>
              <a:rPr lang="ar-SY" sz="2800" dirty="0">
                <a:solidFill>
                  <a:prstClr val="white"/>
                </a:solidFill>
                <a:ea typeface="Calibri"/>
              </a:rPr>
              <a:t>ألم</a:t>
            </a:r>
            <a:r>
              <a:rPr lang="ar-SY" dirty="0">
                <a:solidFill>
                  <a:prstClr val="black"/>
                </a:solidFill>
              </a:rPr>
              <a:t>.</a:t>
            </a:r>
            <a:endParaRPr lang="en-US" sz="2800" dirty="0">
              <a:solidFill>
                <a:prstClr val="white"/>
              </a:solidFill>
              <a:ea typeface="Calibri"/>
              <a:cs typeface="Arial"/>
            </a:endParaRPr>
          </a:p>
        </p:txBody>
      </p:sp>
      <p:pic>
        <p:nvPicPr>
          <p:cNvPr id="4" name="صورة 3" descr="bb.jpg"/>
          <p:cNvPicPr>
            <a:picLocks noChangeAspect="1"/>
          </p:cNvPicPr>
          <p:nvPr/>
        </p:nvPicPr>
        <p:blipFill>
          <a:blip r:embed="rId2"/>
          <a:stretch>
            <a:fillRect/>
          </a:stretch>
        </p:blipFill>
        <p:spPr>
          <a:xfrm>
            <a:off x="2483768" y="3356992"/>
            <a:ext cx="4000528" cy="2571768"/>
          </a:xfrm>
          <a:prstGeom prst="rect">
            <a:avLst/>
          </a:prstGeom>
        </p:spPr>
      </p:pic>
    </p:spTree>
    <p:extLst>
      <p:ext uri="{BB962C8B-B14F-4D97-AF65-F5344CB8AC3E}">
        <p14:creationId xmlns:p14="http://schemas.microsoft.com/office/powerpoint/2010/main" xmlns="" val="18593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23528" y="1052736"/>
            <a:ext cx="8280920" cy="2569934"/>
          </a:xfrm>
          <a:prstGeom prst="rect">
            <a:avLst/>
          </a:prstGeom>
          <a:noFill/>
        </p:spPr>
        <p:txBody>
          <a:bodyPr wrap="square" rtlCol="1">
            <a:spAutoFit/>
          </a:bodyPr>
          <a:lstStyle/>
          <a:p>
            <a:pPr algn="r" rtl="1">
              <a:lnSpc>
                <a:spcPct val="115000"/>
              </a:lnSpc>
            </a:pPr>
            <a:r>
              <a:rPr lang="ar-SY" sz="2800" u="sng" dirty="0">
                <a:solidFill>
                  <a:srgbClr val="92D050"/>
                </a:solidFill>
                <a:ea typeface="Calibri"/>
              </a:rPr>
              <a:t>2- المرحلة </a:t>
            </a:r>
            <a:r>
              <a:rPr lang="ar-SY" sz="2800" u="sng" dirty="0" err="1">
                <a:solidFill>
                  <a:srgbClr val="92D050"/>
                </a:solidFill>
                <a:ea typeface="Calibri"/>
              </a:rPr>
              <a:t>النخرية</a:t>
            </a:r>
            <a:r>
              <a:rPr lang="ar-SY" sz="2800" u="sng" dirty="0">
                <a:solidFill>
                  <a:srgbClr val="92D050"/>
                </a:solidFill>
                <a:ea typeface="Calibri"/>
              </a:rPr>
              <a:t> :</a:t>
            </a:r>
            <a:r>
              <a:rPr lang="ar-SY" sz="2800" dirty="0">
                <a:solidFill>
                  <a:prstClr val="white"/>
                </a:solidFill>
                <a:ea typeface="Calibri"/>
              </a:rPr>
              <a:t/>
            </a:r>
            <a:br>
              <a:rPr lang="ar-SY" sz="2800" dirty="0">
                <a:solidFill>
                  <a:prstClr val="white"/>
                </a:solidFill>
                <a:ea typeface="Calibri"/>
              </a:rPr>
            </a:br>
            <a:r>
              <a:rPr lang="ar-SY" sz="2800" dirty="0">
                <a:solidFill>
                  <a:prstClr val="white"/>
                </a:solidFill>
                <a:ea typeface="Calibri"/>
              </a:rPr>
              <a:t>بعمر 18-24شهراً</a:t>
            </a:r>
            <a:endParaRPr lang="en-US" sz="2800" dirty="0">
              <a:solidFill>
                <a:prstClr val="white"/>
              </a:solidFill>
              <a:ea typeface="Calibri"/>
              <a:cs typeface="Arial"/>
            </a:endParaRPr>
          </a:p>
          <a:p>
            <a:pPr marL="342900" indent="-342900" algn="r" rtl="1">
              <a:lnSpc>
                <a:spcPct val="115000"/>
              </a:lnSpc>
              <a:buFont typeface="Symbol"/>
              <a:buChar char=""/>
            </a:pPr>
            <a:r>
              <a:rPr lang="ar-SY" sz="2800" dirty="0">
                <a:solidFill>
                  <a:prstClr val="white"/>
                </a:solidFill>
                <a:ea typeface="Calibri"/>
              </a:rPr>
              <a:t>الآفات الموجودة على الأسنان الأمامية العلوية تصل إلى العاج وتبدو بلون بني مصفر.</a:t>
            </a:r>
            <a:endParaRPr lang="en-US" sz="2800" dirty="0">
              <a:solidFill>
                <a:prstClr val="white"/>
              </a:solidFill>
              <a:ea typeface="Calibri"/>
              <a:cs typeface="Arial"/>
            </a:endParaRPr>
          </a:p>
          <a:p>
            <a:pPr marL="342900" indent="-342900" algn="r" rtl="1">
              <a:lnSpc>
                <a:spcPct val="115000"/>
              </a:lnSpc>
              <a:spcAft>
                <a:spcPts val="1000"/>
              </a:spcAft>
              <a:buFont typeface="Symbol"/>
              <a:buChar char=""/>
            </a:pPr>
            <a:r>
              <a:rPr lang="ar-SY" sz="2800" dirty="0">
                <a:solidFill>
                  <a:prstClr val="white"/>
                </a:solidFill>
                <a:ea typeface="Calibri"/>
              </a:rPr>
              <a:t>الألم مثار على البرودة.</a:t>
            </a:r>
            <a:endParaRPr lang="en-US" sz="2800" dirty="0">
              <a:solidFill>
                <a:prstClr val="white"/>
              </a:solidFill>
              <a:ea typeface="Calibri"/>
              <a:cs typeface="Arial"/>
            </a:endParaRPr>
          </a:p>
        </p:txBody>
      </p:sp>
      <p:pic>
        <p:nvPicPr>
          <p:cNvPr id="4" name="صورة 3" descr="03.jpg"/>
          <p:cNvPicPr/>
          <p:nvPr/>
        </p:nvPicPr>
        <p:blipFill rotWithShape="1">
          <a:blip r:embed="rId2"/>
          <a:srcRect l="4800" t="6993" r="4404" b="8771"/>
          <a:stretch/>
        </p:blipFill>
        <p:spPr>
          <a:xfrm>
            <a:off x="1619672" y="3191949"/>
            <a:ext cx="3796410" cy="2755010"/>
          </a:xfrm>
          <a:prstGeom prst="rect">
            <a:avLst/>
          </a:prstGeom>
        </p:spPr>
      </p:pic>
    </p:spTree>
    <p:extLst>
      <p:ext uri="{BB962C8B-B14F-4D97-AF65-F5344CB8AC3E}">
        <p14:creationId xmlns:p14="http://schemas.microsoft.com/office/powerpoint/2010/main" xmlns="" val="20138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548680"/>
            <a:ext cx="8820472" cy="3065455"/>
          </a:xfrm>
          <a:prstGeom prst="rect">
            <a:avLst/>
          </a:prstGeom>
          <a:noFill/>
        </p:spPr>
        <p:txBody>
          <a:bodyPr wrap="square" rtlCol="1">
            <a:spAutoFit/>
          </a:bodyPr>
          <a:lstStyle/>
          <a:p>
            <a:pPr algn="r" rtl="1">
              <a:lnSpc>
                <a:spcPct val="115000"/>
              </a:lnSpc>
            </a:pPr>
            <a:r>
              <a:rPr lang="ar-SY" sz="2800" u="sng" dirty="0">
                <a:solidFill>
                  <a:srgbClr val="92D050"/>
                </a:solidFill>
                <a:ea typeface="Calibri"/>
              </a:rPr>
              <a:t>3- مرحلة الآفات العميقة :</a:t>
            </a:r>
            <a:r>
              <a:rPr lang="ar-SY" sz="2800" dirty="0">
                <a:solidFill>
                  <a:prstClr val="white"/>
                </a:solidFill>
                <a:ea typeface="Calibri"/>
              </a:rPr>
              <a:t/>
            </a:r>
            <a:br>
              <a:rPr lang="ar-SY" sz="2800" dirty="0">
                <a:solidFill>
                  <a:prstClr val="white"/>
                </a:solidFill>
                <a:ea typeface="Calibri"/>
              </a:rPr>
            </a:br>
            <a:r>
              <a:rPr lang="ar-SY" sz="2800" dirty="0">
                <a:solidFill>
                  <a:prstClr val="white"/>
                </a:solidFill>
                <a:ea typeface="Calibri"/>
              </a:rPr>
              <a:t>- بعمر 24-36 شهر ويمكن أن نصل لهذه المرحلة بعمر 10-14 شهراً .</a:t>
            </a:r>
            <a:br>
              <a:rPr lang="ar-SY" sz="2800" dirty="0">
                <a:solidFill>
                  <a:prstClr val="white"/>
                </a:solidFill>
                <a:ea typeface="Calibri"/>
              </a:rPr>
            </a:br>
            <a:r>
              <a:rPr lang="ar-SY" sz="2800" dirty="0">
                <a:solidFill>
                  <a:prstClr val="white"/>
                </a:solidFill>
                <a:ea typeface="Calibri"/>
              </a:rPr>
              <a:t>حسب نوعية الطعام المسبب للنخر وتواتر تناوله.</a:t>
            </a:r>
            <a:endParaRPr lang="en-US" sz="2800" dirty="0">
              <a:solidFill>
                <a:prstClr val="white"/>
              </a:solidFill>
              <a:ea typeface="Calibri"/>
              <a:cs typeface="Arial"/>
            </a:endParaRPr>
          </a:p>
          <a:p>
            <a:pPr marL="342900" indent="-342900" algn="r" rtl="1">
              <a:lnSpc>
                <a:spcPct val="115000"/>
              </a:lnSpc>
              <a:buFont typeface="Symbol"/>
              <a:buChar char=""/>
            </a:pPr>
            <a:r>
              <a:rPr lang="ar-SY" sz="2800" dirty="0">
                <a:solidFill>
                  <a:prstClr val="white"/>
                </a:solidFill>
                <a:ea typeface="Calibri"/>
              </a:rPr>
              <a:t>إصابة لبية بالقواطع العلوية.</a:t>
            </a:r>
            <a:endParaRPr lang="en-US" sz="2800" dirty="0">
              <a:solidFill>
                <a:prstClr val="white"/>
              </a:solidFill>
              <a:ea typeface="Calibri"/>
              <a:cs typeface="Arial"/>
            </a:endParaRPr>
          </a:p>
          <a:p>
            <a:pPr marL="342900" indent="-342900" algn="r" rtl="1">
              <a:lnSpc>
                <a:spcPct val="115000"/>
              </a:lnSpc>
              <a:buFont typeface="Symbol"/>
              <a:buChar char=""/>
            </a:pPr>
            <a:r>
              <a:rPr lang="ar-SY" sz="2800" dirty="0">
                <a:solidFill>
                  <a:prstClr val="white"/>
                </a:solidFill>
                <a:ea typeface="Calibri"/>
              </a:rPr>
              <a:t>تترافق مع الألم المتكرر.</a:t>
            </a:r>
            <a:endParaRPr lang="en-US" sz="2800" dirty="0">
              <a:solidFill>
                <a:prstClr val="white"/>
              </a:solidFill>
              <a:ea typeface="Calibri"/>
              <a:cs typeface="Arial"/>
            </a:endParaRPr>
          </a:p>
          <a:p>
            <a:pPr marL="342900" indent="-342900" algn="r" rtl="1">
              <a:lnSpc>
                <a:spcPct val="115000"/>
              </a:lnSpc>
              <a:buFont typeface="Symbol"/>
              <a:buChar char=""/>
            </a:pPr>
            <a:r>
              <a:rPr lang="ar-SY" sz="2800" dirty="0">
                <a:solidFill>
                  <a:prstClr val="white"/>
                </a:solidFill>
                <a:ea typeface="Calibri"/>
              </a:rPr>
              <a:t>النخور تشمل الأرحاء أيضاً.</a:t>
            </a:r>
            <a:endParaRPr lang="en-US" sz="2800" dirty="0">
              <a:solidFill>
                <a:prstClr val="white"/>
              </a:solidFill>
              <a:ea typeface="Calibri"/>
              <a:cs typeface="Arial"/>
            </a:endParaRPr>
          </a:p>
        </p:txBody>
      </p:sp>
      <p:pic>
        <p:nvPicPr>
          <p:cNvPr id="3" name="صورة 2" descr="05.jpg"/>
          <p:cNvPicPr/>
          <p:nvPr/>
        </p:nvPicPr>
        <p:blipFill rotWithShape="1">
          <a:blip r:embed="rId2"/>
          <a:srcRect l="7941" t="3632" r="3192" b="9765"/>
          <a:stretch/>
        </p:blipFill>
        <p:spPr>
          <a:xfrm>
            <a:off x="4788024" y="3923336"/>
            <a:ext cx="3600400" cy="2714171"/>
          </a:xfrm>
          <a:prstGeom prst="rect">
            <a:avLst/>
          </a:prstGeom>
        </p:spPr>
      </p:pic>
      <p:pic>
        <p:nvPicPr>
          <p:cNvPr id="4" name="صورة 3" descr="ىة.jpg"/>
          <p:cNvPicPr>
            <a:picLocks noChangeAspect="1"/>
          </p:cNvPicPr>
          <p:nvPr/>
        </p:nvPicPr>
        <p:blipFill>
          <a:blip r:embed="rId3"/>
          <a:stretch>
            <a:fillRect/>
          </a:stretch>
        </p:blipFill>
        <p:spPr>
          <a:xfrm>
            <a:off x="611560" y="2996952"/>
            <a:ext cx="3570760" cy="2807766"/>
          </a:xfrm>
          <a:prstGeom prst="rect">
            <a:avLst/>
          </a:prstGeom>
        </p:spPr>
      </p:pic>
    </p:spTree>
    <p:extLst>
      <p:ext uri="{BB962C8B-B14F-4D97-AF65-F5344CB8AC3E}">
        <p14:creationId xmlns:p14="http://schemas.microsoft.com/office/powerpoint/2010/main" xmlns="" val="274160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52476" y="764704"/>
            <a:ext cx="8640960" cy="2074414"/>
          </a:xfrm>
          <a:prstGeom prst="rect">
            <a:avLst/>
          </a:prstGeom>
        </p:spPr>
        <p:txBody>
          <a:bodyPr wrap="square">
            <a:spAutoFit/>
          </a:bodyPr>
          <a:lstStyle/>
          <a:p>
            <a:pPr algn="r" rtl="1">
              <a:lnSpc>
                <a:spcPct val="115000"/>
              </a:lnSpc>
            </a:pPr>
            <a:r>
              <a:rPr lang="ar-SY" sz="2800" u="sng" dirty="0">
                <a:solidFill>
                  <a:srgbClr val="92D050"/>
                </a:solidFill>
                <a:ea typeface="Calibri"/>
              </a:rPr>
              <a:t>4- المرحلة الرضية :</a:t>
            </a:r>
            <a:r>
              <a:rPr lang="ar-SY" sz="2800" dirty="0">
                <a:solidFill>
                  <a:prstClr val="white"/>
                </a:solidFill>
                <a:ea typeface="Calibri"/>
              </a:rPr>
              <a:t/>
            </a:r>
            <a:br>
              <a:rPr lang="ar-SY" sz="2800" dirty="0">
                <a:solidFill>
                  <a:prstClr val="white"/>
                </a:solidFill>
                <a:ea typeface="Calibri"/>
              </a:rPr>
            </a:br>
            <a:r>
              <a:rPr lang="ar-SY" sz="2800" dirty="0">
                <a:solidFill>
                  <a:prstClr val="white"/>
                </a:solidFill>
                <a:ea typeface="Calibri"/>
              </a:rPr>
              <a:t>- تضعف بنية الأسنان  وتصبح معرضة للكسر لأقل رض تتعرض له.</a:t>
            </a:r>
            <a:endParaRPr lang="en-US" sz="2800" dirty="0">
              <a:solidFill>
                <a:prstClr val="white"/>
              </a:solidFill>
              <a:ea typeface="Calibri"/>
              <a:cs typeface="Arial"/>
            </a:endParaRPr>
          </a:p>
          <a:p>
            <a:pPr marL="342900" indent="-342900" algn="r" rtl="1">
              <a:lnSpc>
                <a:spcPct val="115000"/>
              </a:lnSpc>
              <a:buFont typeface="Symbol"/>
              <a:buChar char=""/>
            </a:pPr>
            <a:r>
              <a:rPr lang="ar-SY" sz="2800" dirty="0">
                <a:solidFill>
                  <a:prstClr val="white"/>
                </a:solidFill>
                <a:ea typeface="Calibri"/>
              </a:rPr>
              <a:t>القواطع العلوية تصبح غير حية.</a:t>
            </a:r>
            <a:endParaRPr lang="en-US" sz="2800" dirty="0">
              <a:solidFill>
                <a:prstClr val="white"/>
              </a:solidFill>
              <a:ea typeface="Calibri"/>
              <a:cs typeface="Arial"/>
            </a:endParaRPr>
          </a:p>
          <a:p>
            <a:pPr marL="342900" indent="-342900" algn="r" rtl="1">
              <a:lnSpc>
                <a:spcPct val="115000"/>
              </a:lnSpc>
              <a:buFont typeface="Symbol"/>
              <a:buChar char=""/>
            </a:pPr>
            <a:r>
              <a:rPr lang="ar-SY" sz="2800" dirty="0">
                <a:solidFill>
                  <a:prstClr val="white"/>
                </a:solidFill>
                <a:ea typeface="Calibri"/>
              </a:rPr>
              <a:t>الإصابة اللبية تشمل الأرحاء أيضاً.</a:t>
            </a:r>
            <a:endParaRPr lang="en-US" sz="2800" dirty="0">
              <a:solidFill>
                <a:prstClr val="white"/>
              </a:solidFill>
              <a:ea typeface="Calibri"/>
              <a:cs typeface="Arial"/>
            </a:endParaRPr>
          </a:p>
        </p:txBody>
      </p:sp>
      <p:pic>
        <p:nvPicPr>
          <p:cNvPr id="4" name="صورة 3" descr="فهرسبي.jpg"/>
          <p:cNvPicPr>
            <a:picLocks noChangeAspect="1"/>
          </p:cNvPicPr>
          <p:nvPr/>
        </p:nvPicPr>
        <p:blipFill>
          <a:blip r:embed="rId2"/>
          <a:stretch>
            <a:fillRect/>
          </a:stretch>
        </p:blipFill>
        <p:spPr>
          <a:xfrm>
            <a:off x="4644008" y="3429000"/>
            <a:ext cx="3819604" cy="2779549"/>
          </a:xfrm>
          <a:prstGeom prst="rect">
            <a:avLst/>
          </a:prstGeom>
        </p:spPr>
      </p:pic>
      <p:pic>
        <p:nvPicPr>
          <p:cNvPr id="5" name="صورة 4" descr="ىة.jpg"/>
          <p:cNvPicPr>
            <a:picLocks noChangeAspect="1"/>
          </p:cNvPicPr>
          <p:nvPr/>
        </p:nvPicPr>
        <p:blipFill>
          <a:blip r:embed="rId3"/>
          <a:stretch>
            <a:fillRect/>
          </a:stretch>
        </p:blipFill>
        <p:spPr>
          <a:xfrm>
            <a:off x="683568" y="3457150"/>
            <a:ext cx="3570760" cy="2807766"/>
          </a:xfrm>
          <a:prstGeom prst="rect">
            <a:avLst/>
          </a:prstGeom>
        </p:spPr>
      </p:pic>
    </p:spTree>
    <p:extLst>
      <p:ext uri="{BB962C8B-B14F-4D97-AF65-F5344CB8AC3E}">
        <p14:creationId xmlns:p14="http://schemas.microsoft.com/office/powerpoint/2010/main" xmlns="" val="372550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07950" y="836613"/>
            <a:ext cx="8856663"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Times New Roman (Arabic)" panose="02020603050405020304" pitchFamily="18" charset="0"/>
                <a:cs typeface="Times New Roman" panose="02020603050405020304" pitchFamily="18" charset="0"/>
              </a:defRPr>
            </a:lvl9pPr>
          </a:lstStyle>
          <a:p>
            <a:pPr algn="just" fontAlgn="base">
              <a:spcBef>
                <a:spcPct val="50000"/>
              </a:spcBef>
              <a:spcAft>
                <a:spcPct val="0"/>
              </a:spcAft>
              <a:buFontTx/>
              <a:buNone/>
            </a:pPr>
            <a:r>
              <a:rPr lang="ar-SA" altLang="ar-SY" sz="3000" u="sng" dirty="0" smtClean="0">
                <a:solidFill>
                  <a:srgbClr val="FFFF99"/>
                </a:solidFill>
              </a:rPr>
              <a:t>3- </a:t>
            </a:r>
            <a:r>
              <a:rPr lang="ar-SA" altLang="ar-SY" sz="3000" u="sng" dirty="0" smtClean="0">
                <a:solidFill>
                  <a:srgbClr val="FFFF99"/>
                </a:solidFill>
                <a:cs typeface="DecoType Naskh" panose="02010400000000000000" pitchFamily="2" charset="-78"/>
              </a:rPr>
              <a:t>من الناحية </a:t>
            </a:r>
            <a:r>
              <a:rPr lang="ar-SA" altLang="ar-SY" sz="3000" u="sng" dirty="0" err="1" smtClean="0">
                <a:solidFill>
                  <a:srgbClr val="FFFF99"/>
                </a:solidFill>
                <a:cs typeface="DecoType Naskh" panose="02010400000000000000" pitchFamily="2" charset="-78"/>
              </a:rPr>
              <a:t>الإمراضية</a:t>
            </a:r>
            <a:r>
              <a:rPr lang="ar-SA" altLang="ar-SY" sz="3000" u="sng" dirty="0" smtClean="0">
                <a:solidFill>
                  <a:srgbClr val="FFFF99"/>
                </a:solidFill>
                <a:cs typeface="DecoType Naskh" panose="02010400000000000000" pitchFamily="2" charset="-78"/>
              </a:rPr>
              <a:t> </a:t>
            </a:r>
            <a:r>
              <a:rPr lang="ar-SA" altLang="ar-SY" sz="3000" dirty="0" smtClean="0">
                <a:solidFill>
                  <a:srgbClr val="FFFF99"/>
                </a:solidFill>
                <a:cs typeface="DecoType Naskh" panose="02010400000000000000" pitchFamily="2" charset="-78"/>
              </a:rPr>
              <a:t>:</a:t>
            </a:r>
            <a:r>
              <a:rPr lang="ar-SA" altLang="ar-SY" sz="3000" dirty="0" smtClean="0">
                <a:solidFill>
                  <a:srgbClr val="FFFFFF"/>
                </a:solidFill>
                <a:cs typeface="DecoType Naskh" panose="02010400000000000000" pitchFamily="2" charset="-78"/>
              </a:rPr>
              <a:t> </a:t>
            </a:r>
            <a:endParaRPr lang="ar-SY" altLang="ar-SY" sz="3000" dirty="0" smtClean="0">
              <a:solidFill>
                <a:srgbClr val="FFFFFF"/>
              </a:solidFill>
              <a:cs typeface="DecoType Naskh" panose="02010400000000000000" pitchFamily="2" charset="-78"/>
            </a:endParaRPr>
          </a:p>
          <a:p>
            <a:pPr algn="just" fontAlgn="base">
              <a:spcBef>
                <a:spcPct val="50000"/>
              </a:spcBef>
              <a:spcAft>
                <a:spcPct val="0"/>
              </a:spcAft>
              <a:buFontTx/>
              <a:buNone/>
            </a:pPr>
            <a:r>
              <a:rPr lang="ar-SA" altLang="ar-SY" sz="3000" dirty="0" smtClean="0">
                <a:solidFill>
                  <a:srgbClr val="FFFFFF"/>
                </a:solidFill>
                <a:cs typeface="DecoType Naskh" panose="02010400000000000000" pitchFamily="2" charset="-78"/>
              </a:rPr>
              <a:t>هناك أمراض تكثر مشاهدتها عند الأطفال </a:t>
            </a:r>
            <a:r>
              <a:rPr lang="ar-SA" altLang="ar-SY" sz="3000" dirty="0" smtClean="0">
                <a:solidFill>
                  <a:srgbClr val="FF9999"/>
                </a:solidFill>
                <a:cs typeface="DecoType Naskh" panose="02010400000000000000" pitchFamily="2" charset="-78"/>
              </a:rPr>
              <a:t>كالآفات الالتهابية والأورام والأكياس</a:t>
            </a:r>
            <a:r>
              <a:rPr lang="ar-SY" altLang="ar-SY" sz="3000" dirty="0" smtClean="0">
                <a:solidFill>
                  <a:srgbClr val="FF9999"/>
                </a:solidFill>
                <a:cs typeface="DecoType Naskh" panose="02010400000000000000" pitchFamily="2" charset="-78"/>
              </a:rPr>
              <a:t>،</a:t>
            </a:r>
          </a:p>
          <a:p>
            <a:pPr algn="just" fontAlgn="base">
              <a:spcBef>
                <a:spcPct val="50000"/>
              </a:spcBef>
              <a:spcAft>
                <a:spcPct val="0"/>
              </a:spcAft>
              <a:buFontTx/>
              <a:buNone/>
            </a:pPr>
            <a:r>
              <a:rPr lang="ar-SA" altLang="ar-SY" sz="3000" dirty="0" smtClean="0">
                <a:solidFill>
                  <a:srgbClr val="FFFFFF"/>
                </a:solidFill>
                <a:cs typeface="DecoType Naskh" panose="02010400000000000000" pitchFamily="2" charset="-78"/>
              </a:rPr>
              <a:t> </a:t>
            </a:r>
            <a:r>
              <a:rPr lang="ar-SY" altLang="ar-SY" sz="3000" dirty="0" smtClean="0">
                <a:solidFill>
                  <a:srgbClr val="FFFFFF"/>
                </a:solidFill>
                <a:cs typeface="DecoType Naskh" panose="02010400000000000000" pitchFamily="2" charset="-78"/>
              </a:rPr>
              <a:t>و</a:t>
            </a:r>
            <a:r>
              <a:rPr lang="ar-SA" altLang="ar-SY" sz="3000" dirty="0" smtClean="0">
                <a:solidFill>
                  <a:srgbClr val="FFFFFF"/>
                </a:solidFill>
                <a:cs typeface="DecoType Naskh" panose="02010400000000000000" pitchFamily="2" charset="-78"/>
              </a:rPr>
              <a:t>هناك أمراض خاصّة بالأطفال ناجمة عن التغيرات المرافقة لنمو وتطور الطفل قد تؤدي </a:t>
            </a:r>
            <a:r>
              <a:rPr lang="ar-SA" altLang="ar-SY" sz="3000" dirty="0" smtClean="0">
                <a:solidFill>
                  <a:srgbClr val="FF9999"/>
                </a:solidFill>
                <a:cs typeface="DecoType Naskh" panose="02010400000000000000" pitchFamily="2" charset="-78"/>
              </a:rPr>
              <a:t>لشذوذات في تشكل وبزوغ الأسنان</a:t>
            </a:r>
            <a:r>
              <a:rPr lang="ar-SY" altLang="ar-SY" sz="3000" dirty="0" smtClean="0">
                <a:solidFill>
                  <a:srgbClr val="FF9999"/>
                </a:solidFill>
                <a:cs typeface="DecoType Naskh" panose="02010400000000000000" pitchFamily="2" charset="-78"/>
              </a:rPr>
              <a:t> والفكين</a:t>
            </a:r>
            <a:r>
              <a:rPr lang="ar-SA" altLang="ar-SY" sz="3000" dirty="0" smtClean="0">
                <a:solidFill>
                  <a:srgbClr val="FF9999"/>
                </a:solidFill>
                <a:cs typeface="DecoType Naskh" panose="02010400000000000000" pitchFamily="2" charset="-78"/>
              </a:rPr>
              <a:t>.</a:t>
            </a:r>
          </a:p>
          <a:p>
            <a:pPr fontAlgn="base">
              <a:spcBef>
                <a:spcPct val="50000"/>
              </a:spcBef>
              <a:spcAft>
                <a:spcPct val="0"/>
              </a:spcAft>
              <a:buFontTx/>
              <a:buNone/>
            </a:pPr>
            <a:r>
              <a:rPr lang="ar-SA" altLang="ar-SY" sz="3000" u="sng" dirty="0" smtClean="0">
                <a:solidFill>
                  <a:srgbClr val="FFFF99"/>
                </a:solidFill>
                <a:cs typeface="DecoType Naskh" panose="02010400000000000000" pitchFamily="2" charset="-78"/>
              </a:rPr>
              <a:t>4- من الناحية النفسيّة </a:t>
            </a:r>
            <a:r>
              <a:rPr lang="ar-SA" altLang="ar-SY" sz="3000" dirty="0" smtClean="0">
                <a:solidFill>
                  <a:srgbClr val="FFFF99"/>
                </a:solidFill>
                <a:cs typeface="DecoType Naskh" panose="02010400000000000000" pitchFamily="2" charset="-78"/>
              </a:rPr>
              <a:t>: </a:t>
            </a:r>
            <a:endParaRPr lang="ar-SY" altLang="ar-SY" sz="3000" dirty="0" smtClean="0">
              <a:solidFill>
                <a:srgbClr val="FFFF99"/>
              </a:solidFill>
              <a:cs typeface="DecoType Naskh" panose="02010400000000000000" pitchFamily="2" charset="-78"/>
            </a:endParaRPr>
          </a:p>
          <a:p>
            <a:pPr fontAlgn="base">
              <a:spcBef>
                <a:spcPct val="50000"/>
              </a:spcBef>
              <a:spcAft>
                <a:spcPct val="0"/>
              </a:spcAft>
              <a:buFontTx/>
              <a:buNone/>
            </a:pPr>
            <a:r>
              <a:rPr lang="ar-SA" altLang="ar-SY" sz="3000" dirty="0" smtClean="0">
                <a:solidFill>
                  <a:srgbClr val="FFFFFF"/>
                </a:solidFill>
                <a:cs typeface="DecoType Naskh" panose="02010400000000000000" pitchFamily="2" charset="-78"/>
              </a:rPr>
              <a:t>الاختلافات النفسية بين ال</a:t>
            </a:r>
            <a:r>
              <a:rPr lang="ar-SY" altLang="ar-SY" sz="3000" dirty="0" smtClean="0">
                <a:solidFill>
                  <a:srgbClr val="FFFFFF"/>
                </a:solidFill>
                <a:cs typeface="DecoType Naskh" panose="02010400000000000000" pitchFamily="2" charset="-78"/>
              </a:rPr>
              <a:t>أ</a:t>
            </a:r>
            <a:r>
              <a:rPr lang="ar-SA" altLang="ar-SY" sz="3000" dirty="0" smtClean="0">
                <a:solidFill>
                  <a:srgbClr val="FFFFFF"/>
                </a:solidFill>
                <a:cs typeface="DecoType Naskh" panose="02010400000000000000" pitchFamily="2" charset="-78"/>
              </a:rPr>
              <a:t>طف</a:t>
            </a:r>
            <a:r>
              <a:rPr lang="ar-SY" altLang="ar-SY" sz="3000" dirty="0" smtClean="0">
                <a:solidFill>
                  <a:srgbClr val="FFFFFF"/>
                </a:solidFill>
                <a:cs typeface="DecoType Naskh" panose="02010400000000000000" pitchFamily="2" charset="-78"/>
              </a:rPr>
              <a:t>ا</a:t>
            </a:r>
            <a:r>
              <a:rPr lang="ar-SA" altLang="ar-SY" sz="3000" dirty="0" smtClean="0">
                <a:solidFill>
                  <a:srgbClr val="FFFFFF"/>
                </a:solidFill>
                <a:cs typeface="DecoType Naskh" panose="02010400000000000000" pitchFamily="2" charset="-78"/>
              </a:rPr>
              <a:t>ل والبالغ</a:t>
            </a:r>
            <a:r>
              <a:rPr lang="ar-SY" altLang="ar-SY" sz="3000" dirty="0" smtClean="0">
                <a:solidFill>
                  <a:srgbClr val="FFFFFF"/>
                </a:solidFill>
                <a:cs typeface="DecoType Naskh" panose="02010400000000000000" pitchFamily="2" charset="-78"/>
              </a:rPr>
              <a:t>ين </a:t>
            </a:r>
            <a:r>
              <a:rPr lang="ar-SA" altLang="ar-SY" sz="3000" dirty="0" smtClean="0">
                <a:solidFill>
                  <a:srgbClr val="FFFFFF"/>
                </a:solidFill>
                <a:cs typeface="DecoType Naskh" panose="02010400000000000000" pitchFamily="2" charset="-78"/>
              </a:rPr>
              <a:t>تضيف إلى العمل صعوبة</a:t>
            </a:r>
            <a:r>
              <a:rPr lang="ar-SY" altLang="ar-SY" sz="3000" dirty="0" smtClean="0">
                <a:solidFill>
                  <a:srgbClr val="FFFFFF"/>
                </a:solidFill>
                <a:cs typeface="DecoType Naskh" panose="02010400000000000000" pitchFamily="2" charset="-78"/>
              </a:rPr>
              <a:t>، </a:t>
            </a:r>
            <a:r>
              <a:rPr lang="ar-SA" altLang="ar-SY" sz="3000" dirty="0" smtClean="0">
                <a:solidFill>
                  <a:srgbClr val="FFFFFF"/>
                </a:solidFill>
                <a:cs typeface="DecoType Naskh" panose="02010400000000000000" pitchFamily="2" charset="-78"/>
              </a:rPr>
              <a:t>ف</a:t>
            </a:r>
            <a:r>
              <a:rPr lang="ar-SY" altLang="ar-SY" sz="3000" dirty="0" smtClean="0">
                <a:solidFill>
                  <a:srgbClr val="FFFFFF"/>
                </a:solidFill>
                <a:cs typeface="DecoType Naskh" panose="02010400000000000000" pitchFamily="2" charset="-78"/>
              </a:rPr>
              <a:t>الأطفال</a:t>
            </a:r>
            <a:r>
              <a:rPr lang="ar-SA" altLang="ar-SY" sz="3000" dirty="0" smtClean="0">
                <a:solidFill>
                  <a:srgbClr val="FFFFFF"/>
                </a:solidFill>
                <a:cs typeface="DecoType Naskh" panose="02010400000000000000" pitchFamily="2" charset="-78"/>
              </a:rPr>
              <a:t> </a:t>
            </a:r>
            <a:r>
              <a:rPr lang="ar-SA" altLang="ar-SY" sz="3000" dirty="0" smtClean="0">
                <a:solidFill>
                  <a:srgbClr val="FF9999"/>
                </a:solidFill>
                <a:cs typeface="DecoType Naskh" panose="02010400000000000000" pitchFamily="2" charset="-78"/>
              </a:rPr>
              <a:t>أقل تعاوناً</a:t>
            </a:r>
            <a:r>
              <a:rPr lang="ar-SA" altLang="ar-SY" sz="3000" dirty="0" smtClean="0">
                <a:solidFill>
                  <a:srgbClr val="FFFFFF"/>
                </a:solidFill>
                <a:cs typeface="DecoType Naskh" panose="02010400000000000000" pitchFamily="2" charset="-78"/>
              </a:rPr>
              <a:t> مقارنة مع الكبار وهناك تدابير خاصّة للتعامل مع</a:t>
            </a:r>
            <a:r>
              <a:rPr lang="ar-SY" altLang="ar-SY" sz="3000" dirty="0" smtClean="0">
                <a:solidFill>
                  <a:srgbClr val="FFFFFF"/>
                </a:solidFill>
                <a:cs typeface="DecoType Naskh" panose="02010400000000000000" pitchFamily="2" charset="-78"/>
              </a:rPr>
              <a:t>هم</a:t>
            </a:r>
            <a:r>
              <a:rPr lang="ar-SA" altLang="ar-SY" sz="3000" dirty="0" smtClean="0">
                <a:solidFill>
                  <a:srgbClr val="FFFFFF"/>
                </a:solidFill>
                <a:cs typeface="DecoType Naskh" panose="02010400000000000000" pitchFamily="2" charset="-78"/>
              </a:rPr>
              <a:t> وتدبير سلوكهم</a:t>
            </a:r>
            <a:r>
              <a:rPr lang="ar-SY" altLang="ar-SY" sz="3000" dirty="0" smtClean="0">
                <a:solidFill>
                  <a:srgbClr val="FFFFFF"/>
                </a:solidFill>
                <a:cs typeface="DecoType Naskh" panose="02010400000000000000" pitchFamily="2" charset="-78"/>
              </a:rPr>
              <a:t>،</a:t>
            </a:r>
            <a:r>
              <a:rPr lang="ar-SA" altLang="ar-SY" sz="3000" dirty="0" smtClean="0">
                <a:solidFill>
                  <a:srgbClr val="FFFFFF"/>
                </a:solidFill>
                <a:cs typeface="DecoType Naskh" panose="02010400000000000000" pitchFamily="2" charset="-78"/>
              </a:rPr>
              <a:t> </a:t>
            </a:r>
            <a:r>
              <a:rPr lang="ar-SY" altLang="ar-SY" sz="3000" dirty="0" smtClean="0">
                <a:solidFill>
                  <a:srgbClr val="FF9999"/>
                </a:solidFill>
                <a:cs typeface="DecoType Naskh" panose="02010400000000000000" pitchFamily="2" charset="-78"/>
              </a:rPr>
              <a:t>كما أن </a:t>
            </a:r>
            <a:r>
              <a:rPr lang="ar-SA" altLang="ar-SY" sz="3000" dirty="0" smtClean="0">
                <a:solidFill>
                  <a:srgbClr val="FF9999"/>
                </a:solidFill>
                <a:cs typeface="DecoType Naskh" panose="02010400000000000000" pitchFamily="2" charset="-78"/>
              </a:rPr>
              <a:t>هناك طرق</a:t>
            </a:r>
            <a:r>
              <a:rPr lang="ar-SY" altLang="ar-SY" sz="3000" dirty="0" smtClean="0">
                <a:solidFill>
                  <a:srgbClr val="FF9999"/>
                </a:solidFill>
                <a:cs typeface="DecoType Naskh" panose="02010400000000000000" pitchFamily="2" charset="-78"/>
              </a:rPr>
              <a:t>اً</a:t>
            </a:r>
            <a:r>
              <a:rPr lang="ar-SA" altLang="ar-SY" sz="3000" dirty="0" smtClean="0">
                <a:solidFill>
                  <a:srgbClr val="FF9999"/>
                </a:solidFill>
                <a:cs typeface="DecoType Naskh" panose="02010400000000000000" pitchFamily="2" charset="-78"/>
              </a:rPr>
              <a:t> خاصة في التخدير والتركين</a:t>
            </a:r>
            <a:r>
              <a:rPr lang="ar-SA" altLang="ar-SY" sz="3000" dirty="0" smtClean="0">
                <a:solidFill>
                  <a:srgbClr val="FFFFFF"/>
                </a:solidFill>
                <a:cs typeface="DecoType Naskh" panose="02010400000000000000" pitchFamily="2" charset="-78"/>
              </a:rPr>
              <a:t>. </a:t>
            </a:r>
            <a:r>
              <a:rPr lang="ar-SY" altLang="ar-SY" sz="3000" dirty="0" smtClean="0">
                <a:solidFill>
                  <a:srgbClr val="FFFFFF"/>
                </a:solidFill>
                <a:cs typeface="DecoType Naskh" panose="02010400000000000000" pitchFamily="2" charset="-78"/>
              </a:rPr>
              <a:t>و</a:t>
            </a:r>
            <a:r>
              <a:rPr lang="ar-SA" altLang="ar-SY" sz="3000" dirty="0" smtClean="0">
                <a:solidFill>
                  <a:srgbClr val="FFFFFF"/>
                </a:solidFill>
                <a:cs typeface="DecoType Naskh" panose="02010400000000000000" pitchFamily="2" charset="-78"/>
              </a:rPr>
              <a:t>القاعدة في التعامل مع الأطفال هي الشرح  والصد</a:t>
            </a:r>
            <a:r>
              <a:rPr lang="ar-SY" altLang="ar-SY" sz="3000" dirty="0" smtClean="0">
                <a:solidFill>
                  <a:srgbClr val="FFFFFF"/>
                </a:solidFill>
                <a:cs typeface="DecoType Naskh" panose="02010400000000000000" pitchFamily="2" charset="-78"/>
              </a:rPr>
              <a:t>ق</a:t>
            </a:r>
            <a:r>
              <a:rPr lang="ar-SA" altLang="ar-SY" sz="3000" dirty="0" smtClean="0">
                <a:solidFill>
                  <a:srgbClr val="FFFFFF"/>
                </a:solidFill>
                <a:cs typeface="DecoType Naskh" panose="02010400000000000000" pitchFamily="2" charset="-78"/>
              </a:rPr>
              <a:t>. </a:t>
            </a:r>
            <a:endParaRPr lang="en-US" altLang="ar-SY" sz="3000" dirty="0" smtClean="0">
              <a:solidFill>
                <a:srgbClr val="FFFFFF"/>
              </a:solidFill>
              <a:cs typeface="DecoType Naskh" panose="02010400000000000000" pitchFamily="2" charset="-78"/>
            </a:endParaRPr>
          </a:p>
        </p:txBody>
      </p:sp>
    </p:spTree>
    <p:extLst>
      <p:ext uri="{BB962C8B-B14F-4D97-AF65-F5344CB8AC3E}">
        <p14:creationId xmlns:p14="http://schemas.microsoft.com/office/powerpoint/2010/main" xmlns="" val="237058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548680"/>
            <a:ext cx="8712968" cy="3970318"/>
          </a:xfrm>
          <a:prstGeom prst="rect">
            <a:avLst/>
          </a:prstGeom>
        </p:spPr>
        <p:txBody>
          <a:bodyPr wrap="square">
            <a:spAutoFit/>
          </a:bodyPr>
          <a:lstStyle/>
          <a:p>
            <a:pPr algn="r" rtl="1"/>
            <a:r>
              <a:rPr lang="ar-SY" sz="2800" dirty="0">
                <a:solidFill>
                  <a:srgbClr val="92D050"/>
                </a:solidFill>
                <a:cs typeface="Times New Roman"/>
              </a:rPr>
              <a:t>المعالجة : </a:t>
            </a:r>
          </a:p>
          <a:p>
            <a:pPr marL="457200" indent="-457200" algn="r" rtl="1">
              <a:buFontTx/>
              <a:buChar char="-"/>
            </a:pPr>
            <a:r>
              <a:rPr lang="ar-SY" sz="2800" dirty="0" smtClean="0">
                <a:solidFill>
                  <a:prstClr val="white"/>
                </a:solidFill>
                <a:cs typeface="Times New Roman"/>
              </a:rPr>
              <a:t>تعديل العادة </a:t>
            </a:r>
            <a:r>
              <a:rPr lang="ar-SY" sz="2800" dirty="0">
                <a:solidFill>
                  <a:prstClr val="white"/>
                </a:solidFill>
                <a:cs typeface="Times New Roman"/>
              </a:rPr>
              <a:t>الغذائية - تطبيق </a:t>
            </a:r>
            <a:r>
              <a:rPr lang="ar-SY" sz="2800" dirty="0" smtClean="0">
                <a:solidFill>
                  <a:prstClr val="white"/>
                </a:solidFill>
                <a:cs typeface="Times New Roman"/>
              </a:rPr>
              <a:t>الفلور. </a:t>
            </a:r>
            <a:endParaRPr lang="ar-SY" sz="2800" dirty="0" smtClean="0">
              <a:solidFill>
                <a:prstClr val="white"/>
              </a:solidFill>
              <a:cs typeface="Times New Roman"/>
            </a:endParaRPr>
          </a:p>
          <a:p>
            <a:pPr marL="457200" indent="-457200" algn="r" rtl="1">
              <a:buFontTx/>
              <a:buChar char="-"/>
            </a:pPr>
            <a:r>
              <a:rPr lang="ar-SY" sz="2800" dirty="0" smtClean="0">
                <a:solidFill>
                  <a:prstClr val="white"/>
                </a:solidFill>
                <a:cs typeface="Times New Roman"/>
              </a:rPr>
              <a:t>بناء </a:t>
            </a:r>
            <a:r>
              <a:rPr lang="ar-SY" sz="2800" dirty="0">
                <a:solidFill>
                  <a:prstClr val="white"/>
                </a:solidFill>
                <a:cs typeface="Times New Roman"/>
              </a:rPr>
              <a:t>الأسنان القابلة </a:t>
            </a:r>
            <a:r>
              <a:rPr lang="ar-SY" sz="2800" dirty="0" smtClean="0">
                <a:solidFill>
                  <a:prstClr val="white"/>
                </a:solidFill>
                <a:cs typeface="Times New Roman"/>
              </a:rPr>
              <a:t>للترميم</a:t>
            </a:r>
            <a:endParaRPr lang="ar-SY" sz="2800" dirty="0">
              <a:solidFill>
                <a:prstClr val="white"/>
              </a:solidFill>
              <a:cs typeface="Times New Roman"/>
            </a:endParaRPr>
          </a:p>
          <a:p>
            <a:pPr marL="457200" indent="-457200" algn="r" rtl="1">
              <a:buFontTx/>
              <a:buChar char="-"/>
            </a:pPr>
            <a:r>
              <a:rPr lang="ar-SY" sz="2800" dirty="0">
                <a:solidFill>
                  <a:prstClr val="white"/>
                </a:solidFill>
                <a:cs typeface="Times New Roman"/>
              </a:rPr>
              <a:t>يمكن أن يستخدم لهذا إسمنت الزجاج الشاردي , الراتنج المركب مع </a:t>
            </a:r>
            <a:r>
              <a:rPr lang="ar-SY" sz="2800" dirty="0" smtClean="0">
                <a:solidFill>
                  <a:prstClr val="white"/>
                </a:solidFill>
                <a:cs typeface="Times New Roman"/>
              </a:rPr>
              <a:t>تيجان </a:t>
            </a:r>
            <a:r>
              <a:rPr lang="ar-SY" sz="2800" dirty="0">
                <a:solidFill>
                  <a:prstClr val="white"/>
                </a:solidFill>
                <a:cs typeface="Times New Roman"/>
              </a:rPr>
              <a:t>الستانلس </a:t>
            </a:r>
            <a:r>
              <a:rPr lang="ar-SY" sz="2800" dirty="0" err="1" smtClean="0">
                <a:solidFill>
                  <a:prstClr val="white"/>
                </a:solidFill>
                <a:cs typeface="Times New Roman"/>
              </a:rPr>
              <a:t>ستيل</a:t>
            </a:r>
            <a:r>
              <a:rPr lang="ar-SY" sz="2800" dirty="0" smtClean="0">
                <a:solidFill>
                  <a:prstClr val="white"/>
                </a:solidFill>
                <a:cs typeface="Times New Roman"/>
              </a:rPr>
              <a:t>.</a:t>
            </a:r>
          </a:p>
          <a:p>
            <a:pPr marL="457200" indent="-457200" algn="r" rtl="1">
              <a:buFontTx/>
              <a:buChar char="-"/>
            </a:pPr>
            <a:r>
              <a:rPr lang="ar-SY" sz="2800" dirty="0" smtClean="0">
                <a:solidFill>
                  <a:prstClr val="white"/>
                </a:solidFill>
                <a:cs typeface="Times New Roman"/>
              </a:rPr>
              <a:t>قد نحتاج للقلع </a:t>
            </a:r>
            <a:r>
              <a:rPr lang="ar-SY" sz="2800" dirty="0" err="1" smtClean="0">
                <a:solidFill>
                  <a:prstClr val="white"/>
                </a:solidFill>
                <a:cs typeface="Times New Roman"/>
              </a:rPr>
              <a:t>ووضعى</a:t>
            </a:r>
            <a:r>
              <a:rPr lang="ar-SY" sz="2800" dirty="0" smtClean="0">
                <a:solidFill>
                  <a:prstClr val="white"/>
                </a:solidFill>
                <a:cs typeface="Times New Roman"/>
              </a:rPr>
              <a:t> حافظات المسافة أو التعويض المناسب.</a:t>
            </a:r>
            <a:endParaRPr lang="ar-SY" sz="2800" dirty="0">
              <a:solidFill>
                <a:prstClr val="white"/>
              </a:solidFill>
              <a:cs typeface="Times New Roman"/>
            </a:endParaRPr>
          </a:p>
          <a:p>
            <a:pPr marL="457200" indent="-457200" algn="r" rtl="1">
              <a:buFontTx/>
              <a:buChar char="-"/>
            </a:pPr>
            <a:r>
              <a:rPr lang="ar-SY" sz="2800" dirty="0">
                <a:solidFill>
                  <a:prstClr val="white"/>
                </a:solidFill>
              </a:rPr>
              <a:t>يمكن الوصول إلى إزالة العادة بالإنقاص التدريجي لكمية السكر في الزجاجة بتخفيفها بالماء , ولعدة أسابيع , أو إلغاء الزجاجة مباشرة إذا وجد الأهل سهولة في ذلك</a:t>
            </a:r>
            <a:r>
              <a:rPr lang="ar-SY" sz="2800" dirty="0" smtClean="0">
                <a:solidFill>
                  <a:prstClr val="white"/>
                </a:solidFill>
              </a:rPr>
              <a:t>.</a:t>
            </a:r>
            <a:endParaRPr lang="ar-SY" sz="2800" dirty="0">
              <a:solidFill>
                <a:prstClr val="white"/>
              </a:solidFill>
            </a:endParaRPr>
          </a:p>
        </p:txBody>
      </p:sp>
    </p:spTree>
    <p:extLst>
      <p:ext uri="{BB962C8B-B14F-4D97-AF65-F5344CB8AC3E}">
        <p14:creationId xmlns:p14="http://schemas.microsoft.com/office/powerpoint/2010/main" xmlns="" val="174805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heel(1)">
                                      <p:cBhvr>
                                        <p:cTn id="22" dur="2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332656"/>
            <a:ext cx="2468687" cy="1774055"/>
          </a:xfrm>
          <a:prstGeom prst="rect">
            <a:avLst/>
          </a:prstGeom>
          <a:noFill/>
          <a:ln w="381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1027" name="Picture 3"/>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29496" y="332657"/>
            <a:ext cx="2396679" cy="1774056"/>
          </a:xfrm>
          <a:prstGeom prst="rect">
            <a:avLst/>
          </a:prstGeom>
          <a:noFill/>
          <a:ln w="381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1028" name="Picture 4"/>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95172" y="332657"/>
            <a:ext cx="2325635" cy="1774053"/>
          </a:xfrm>
          <a:prstGeom prst="rect">
            <a:avLst/>
          </a:prstGeom>
          <a:noFill/>
          <a:ln w="381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1029" name="Picture 5"/>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45903" y="2348880"/>
            <a:ext cx="2581931" cy="1728192"/>
          </a:xfrm>
          <a:prstGeom prst="rect">
            <a:avLst/>
          </a:prstGeom>
          <a:noFill/>
          <a:ln w="381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1030" name="Picture 6"/>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670428" y="2348880"/>
            <a:ext cx="2421852" cy="1728192"/>
          </a:xfrm>
          <a:prstGeom prst="rect">
            <a:avLst/>
          </a:prstGeom>
          <a:noFill/>
          <a:ln w="38100">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مستطيل 1"/>
          <p:cNvSpPr/>
          <p:nvPr/>
        </p:nvSpPr>
        <p:spPr>
          <a:xfrm>
            <a:off x="179806" y="4293096"/>
            <a:ext cx="8784976" cy="2308324"/>
          </a:xfrm>
          <a:prstGeom prst="rect">
            <a:avLst/>
          </a:prstGeom>
        </p:spPr>
        <p:txBody>
          <a:bodyPr wrap="square">
            <a:spAutoFit/>
          </a:bodyPr>
          <a:lstStyle/>
          <a:p>
            <a:pPr algn="r" rtl="1"/>
            <a:r>
              <a:rPr lang="en-US" sz="2400" dirty="0">
                <a:solidFill>
                  <a:prstClr val="white"/>
                </a:solidFill>
              </a:rPr>
              <a:t>:A </a:t>
            </a:r>
            <a:r>
              <a:rPr lang="ar-SY" sz="2400" dirty="0">
                <a:solidFill>
                  <a:prstClr val="white"/>
                </a:solidFill>
                <a:cs typeface="Times New Roman"/>
              </a:rPr>
              <a:t> الأسنان الأمامية العلوية والأرحاء مصابة في حين أن الأسنان الأمامية السفلية سليمة0</a:t>
            </a:r>
          </a:p>
          <a:p>
            <a:pPr algn="r" rtl="1"/>
            <a:r>
              <a:rPr lang="en-US" sz="2400" dirty="0">
                <a:solidFill>
                  <a:prstClr val="white"/>
                </a:solidFill>
              </a:rPr>
              <a:t>B </a:t>
            </a:r>
            <a:r>
              <a:rPr lang="ar-SY" sz="2400" dirty="0">
                <a:solidFill>
                  <a:prstClr val="white"/>
                </a:solidFill>
                <a:cs typeface="Times New Roman"/>
              </a:rPr>
              <a:t>: الأسنان الأمامية العلوية متموتة يجب قلعها وستشفى الخراجات بمجرد قلع الأسنان0</a:t>
            </a:r>
          </a:p>
          <a:p>
            <a:pPr algn="r" rtl="1"/>
            <a:r>
              <a:rPr lang="en-US" sz="2400" dirty="0">
                <a:solidFill>
                  <a:prstClr val="white"/>
                </a:solidFill>
              </a:rPr>
              <a:t>C </a:t>
            </a:r>
            <a:r>
              <a:rPr lang="ar-SY" sz="2400" dirty="0">
                <a:solidFill>
                  <a:prstClr val="white"/>
                </a:solidFill>
                <a:cs typeface="Times New Roman"/>
              </a:rPr>
              <a:t>: نخور متوقفة ناتجة عن الرضاعة من الزجاجة. سمحت إزالة سبب النخر بتوقفه0</a:t>
            </a:r>
          </a:p>
          <a:p>
            <a:pPr algn="r" rtl="1"/>
            <a:r>
              <a:rPr lang="en-US" sz="2400" dirty="0">
                <a:solidFill>
                  <a:prstClr val="white"/>
                </a:solidFill>
              </a:rPr>
              <a:t>D </a:t>
            </a:r>
            <a:r>
              <a:rPr lang="ar-SY" sz="2400" dirty="0">
                <a:solidFill>
                  <a:prstClr val="white"/>
                </a:solidFill>
                <a:cs typeface="Times New Roman"/>
              </a:rPr>
              <a:t>: ترميم حالة من تناذر الرضاعة الزجاجية بتيجان قابلة للنزع مع الراتنج المركب على القواطع وتيجان الستانلس ستيل على الأرحاء الأولى المؤقتة0</a:t>
            </a:r>
            <a:endParaRPr lang="en-US" sz="2400" dirty="0">
              <a:solidFill>
                <a:prstClr val="white"/>
              </a:solidFill>
            </a:endParaRPr>
          </a:p>
          <a:p>
            <a:pPr algn="r" rtl="1"/>
            <a:r>
              <a:rPr lang="en-US" sz="2400" dirty="0">
                <a:solidFill>
                  <a:prstClr val="white"/>
                </a:solidFill>
              </a:rPr>
              <a:t>E </a:t>
            </a:r>
            <a:r>
              <a:rPr lang="ar-SY" sz="2400" dirty="0">
                <a:solidFill>
                  <a:prstClr val="white"/>
                </a:solidFill>
                <a:cs typeface="Times New Roman"/>
              </a:rPr>
              <a:t>: نخور جائحة على الأسنان المؤقتة عند طفل مصاب بآفة قلبية 0</a:t>
            </a:r>
          </a:p>
        </p:txBody>
      </p:sp>
    </p:spTree>
    <p:extLst>
      <p:ext uri="{BB962C8B-B14F-4D97-AF65-F5344CB8AC3E}">
        <p14:creationId xmlns:p14="http://schemas.microsoft.com/office/powerpoint/2010/main" xmlns="" val="93028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006" y="404664"/>
            <a:ext cx="8964488" cy="6016006"/>
          </a:xfrm>
          <a:prstGeom prst="rect">
            <a:avLst/>
          </a:prstGeom>
        </p:spPr>
        <p:txBody>
          <a:bodyPr wrap="square">
            <a:spAutoFit/>
          </a:bodyPr>
          <a:lstStyle/>
          <a:p>
            <a:pPr algn="ctr" rtl="1">
              <a:lnSpc>
                <a:spcPct val="115000"/>
              </a:lnSpc>
              <a:spcBef>
                <a:spcPts val="1000"/>
              </a:spcBef>
            </a:pPr>
            <a:r>
              <a:rPr lang="ar-SY" sz="3200" b="1" dirty="0">
                <a:solidFill>
                  <a:srgbClr val="FFC000"/>
                </a:solidFill>
                <a:latin typeface="Cambria"/>
                <a:ea typeface="Times New Roman"/>
                <a:cs typeface="Times New Roman"/>
              </a:rPr>
              <a:t>الوقاية</a:t>
            </a:r>
          </a:p>
          <a:p>
            <a:pPr algn="r" rtl="1">
              <a:lnSpc>
                <a:spcPct val="115000"/>
              </a:lnSpc>
              <a:spcBef>
                <a:spcPts val="1000"/>
              </a:spcBef>
            </a:pPr>
            <a:r>
              <a:rPr lang="ar-SY" sz="2800" b="1" dirty="0">
                <a:solidFill>
                  <a:srgbClr val="FFFF00"/>
                </a:solidFill>
                <a:latin typeface="Cambria"/>
                <a:ea typeface="Times New Roman"/>
                <a:cs typeface="Times New Roman"/>
              </a:rPr>
              <a:t>لتقليل خطر حدوث نخور الطفولة المبكرة وضعت الـ </a:t>
            </a:r>
            <a:r>
              <a:rPr lang="en-US" sz="2800" b="1" dirty="0">
                <a:solidFill>
                  <a:srgbClr val="FFFF00"/>
                </a:solidFill>
                <a:latin typeface="Cambria"/>
                <a:ea typeface="Times New Roman"/>
                <a:cs typeface="Times New Roman"/>
              </a:rPr>
              <a:t>AAPD</a:t>
            </a:r>
            <a:r>
              <a:rPr lang="ar-SY" sz="2800" b="1" dirty="0">
                <a:solidFill>
                  <a:srgbClr val="FFFF00"/>
                </a:solidFill>
                <a:latin typeface="Cambria"/>
                <a:ea typeface="Times New Roman"/>
                <a:cs typeface="Times New Roman"/>
              </a:rPr>
              <a:t> </a:t>
            </a:r>
          </a:p>
          <a:p>
            <a:pPr algn="r" rtl="1">
              <a:lnSpc>
                <a:spcPct val="115000"/>
              </a:lnSpc>
              <a:spcBef>
                <a:spcPts val="1000"/>
              </a:spcBef>
            </a:pPr>
            <a:r>
              <a:rPr lang="ar-SY" sz="2800" b="1" u="sng" dirty="0">
                <a:solidFill>
                  <a:srgbClr val="92D050"/>
                </a:solidFill>
                <a:latin typeface="Cambria"/>
                <a:ea typeface="Times New Roman"/>
                <a:cs typeface="Times New Roman"/>
              </a:rPr>
              <a:t>التدابير الوقائية المنزلية والتخصصية:</a:t>
            </a:r>
            <a:endParaRPr lang="en-US" sz="2800" b="1" u="sng" dirty="0">
              <a:solidFill>
                <a:srgbClr val="92D050"/>
              </a:solidFill>
              <a:latin typeface="Cambria"/>
              <a:ea typeface="Times New Roman"/>
              <a:cs typeface="Times New Roman"/>
            </a:endParaRPr>
          </a:p>
          <a:p>
            <a:pPr marL="342900" indent="-342900" algn="r" rtl="1">
              <a:lnSpc>
                <a:spcPct val="115000"/>
              </a:lnSpc>
              <a:spcAft>
                <a:spcPts val="1000"/>
              </a:spcAft>
              <a:tabLst>
                <a:tab pos="457200" algn="l"/>
              </a:tabLst>
            </a:pPr>
            <a:r>
              <a:rPr lang="ar-SY" sz="2800" dirty="0">
                <a:solidFill>
                  <a:prstClr val="white"/>
                </a:solidFill>
                <a:ea typeface="Calibri"/>
              </a:rPr>
              <a:t>- تقليل مستويات </a:t>
            </a:r>
            <a:r>
              <a:rPr lang="en-US" sz="2800" dirty="0">
                <a:solidFill>
                  <a:prstClr val="white"/>
                </a:solidFill>
                <a:ea typeface="Calibri"/>
                <a:cs typeface="Arial"/>
              </a:rPr>
              <a:t>MS</a:t>
            </a:r>
            <a:r>
              <a:rPr lang="ar-SY" sz="2800" dirty="0">
                <a:solidFill>
                  <a:prstClr val="white"/>
                </a:solidFill>
                <a:ea typeface="Calibri"/>
              </a:rPr>
              <a:t> عند الأهل والأقرباء للحد من انتقال العضويات المحدثة للنخر.  - السيطرة على</a:t>
            </a:r>
            <a:r>
              <a:rPr lang="en-US" sz="2800" dirty="0">
                <a:solidFill>
                  <a:prstClr val="white"/>
                </a:solidFill>
                <a:ea typeface="Calibri"/>
                <a:cs typeface="Arial"/>
              </a:rPr>
              <a:t>saliva-sharing -activity</a:t>
            </a:r>
            <a:r>
              <a:rPr lang="en-US" sz="2800" dirty="0">
                <a:solidFill>
                  <a:prstClr val="white"/>
                </a:solidFill>
                <a:latin typeface="Arial"/>
                <a:ea typeface="Calibri"/>
                <a:cs typeface="Arial"/>
              </a:rPr>
              <a:t> </a:t>
            </a:r>
            <a:endParaRPr lang="en-US" sz="2800" dirty="0">
              <a:solidFill>
                <a:prstClr val="white"/>
              </a:solidFill>
              <a:ea typeface="Calibri"/>
              <a:cs typeface="Arial"/>
            </a:endParaRPr>
          </a:p>
          <a:p>
            <a:pPr algn="r" rtl="1">
              <a:lnSpc>
                <a:spcPct val="115000"/>
              </a:lnSpc>
              <a:spcAft>
                <a:spcPts val="1000"/>
              </a:spcAft>
              <a:tabLst>
                <a:tab pos="457200" algn="l"/>
              </a:tabLst>
            </a:pPr>
            <a:r>
              <a:rPr lang="ar-SY" sz="2800" dirty="0">
                <a:solidFill>
                  <a:prstClr val="white"/>
                </a:solidFill>
                <a:ea typeface="Calibri"/>
              </a:rPr>
              <a:t>- تطبيق تدابير الصحة الفموية منذ بزوغ أول سن مؤقت .</a:t>
            </a:r>
          </a:p>
          <a:p>
            <a:pPr algn="r" rtl="1">
              <a:lnSpc>
                <a:spcPct val="115000"/>
              </a:lnSpc>
              <a:spcAft>
                <a:spcPts val="1000"/>
              </a:spcAft>
              <a:tabLst>
                <a:tab pos="457200" algn="l"/>
              </a:tabLst>
            </a:pPr>
            <a:r>
              <a:rPr lang="ar-SY" sz="2800" dirty="0">
                <a:solidFill>
                  <a:prstClr val="white"/>
                </a:solidFill>
                <a:ea typeface="Calibri"/>
              </a:rPr>
              <a:t>- تفريش الأسنان مرتين باليوم بإشراف الأهل.</a:t>
            </a:r>
          </a:p>
          <a:p>
            <a:pPr algn="r" rtl="1">
              <a:lnSpc>
                <a:spcPct val="115000"/>
              </a:lnSpc>
              <a:spcAft>
                <a:spcPts val="1000"/>
              </a:spcAft>
              <a:tabLst>
                <a:tab pos="457200" algn="l"/>
              </a:tabLst>
            </a:pPr>
            <a:r>
              <a:rPr lang="ar-SY" sz="2800" dirty="0">
                <a:solidFill>
                  <a:prstClr val="white"/>
                </a:solidFill>
                <a:ea typeface="Calibri"/>
              </a:rPr>
              <a:t>- استخدام معجون أسنان </a:t>
            </a:r>
            <a:r>
              <a:rPr lang="ar-SY" sz="2800" dirty="0" err="1">
                <a:solidFill>
                  <a:prstClr val="white"/>
                </a:solidFill>
                <a:ea typeface="Calibri"/>
              </a:rPr>
              <a:t>مفلور</a:t>
            </a:r>
            <a:r>
              <a:rPr lang="ar-SY" sz="2800" dirty="0">
                <a:solidFill>
                  <a:prstClr val="white"/>
                </a:solidFill>
                <a:ea typeface="Calibri"/>
              </a:rPr>
              <a:t> للأطفال ذوي الخطورة المتوسطة والمرتفعة.</a:t>
            </a:r>
            <a:endParaRPr lang="en-US" sz="2800" dirty="0">
              <a:solidFill>
                <a:prstClr val="white"/>
              </a:solidFill>
              <a:ea typeface="Calibri"/>
              <a:cs typeface="Arial"/>
            </a:endParaRPr>
          </a:p>
          <a:p>
            <a:pPr algn="r" rtl="1">
              <a:lnSpc>
                <a:spcPct val="115000"/>
              </a:lnSpc>
              <a:spcAft>
                <a:spcPts val="1000"/>
              </a:spcAft>
              <a:tabLst>
                <a:tab pos="457200" algn="l"/>
              </a:tabLst>
            </a:pPr>
            <a:r>
              <a:rPr lang="ar-SY" sz="2800" dirty="0">
                <a:solidFill>
                  <a:prstClr val="white"/>
                </a:solidFill>
                <a:ea typeface="Calibri"/>
              </a:rPr>
              <a:t>- فحص الأسنان منذ بزوغ أول سن وقبل السنة لتقييم الخطر </a:t>
            </a:r>
            <a:r>
              <a:rPr lang="ar-SY" sz="2800" dirty="0" err="1">
                <a:solidFill>
                  <a:prstClr val="white"/>
                </a:solidFill>
                <a:ea typeface="Calibri"/>
              </a:rPr>
              <a:t>النخري</a:t>
            </a:r>
            <a:r>
              <a:rPr lang="ar-SY" sz="2800" dirty="0">
                <a:solidFill>
                  <a:prstClr val="white"/>
                </a:solidFill>
                <a:ea typeface="Calibri"/>
              </a:rPr>
              <a:t>. </a:t>
            </a:r>
          </a:p>
          <a:p>
            <a:pPr algn="r" rtl="1">
              <a:lnSpc>
                <a:spcPct val="115000"/>
              </a:lnSpc>
              <a:spcAft>
                <a:spcPts val="1000"/>
              </a:spcAft>
              <a:tabLst>
                <a:tab pos="457200" algn="l"/>
              </a:tabLst>
            </a:pPr>
            <a:r>
              <a:rPr lang="ar-SY" sz="2800" dirty="0">
                <a:solidFill>
                  <a:prstClr val="white"/>
                </a:solidFill>
                <a:ea typeface="Calibri"/>
              </a:rPr>
              <a:t>- تثقيف الأهل حول الوقاية من أمراض الفم.</a:t>
            </a:r>
            <a:endParaRPr lang="en-US" sz="2800" dirty="0">
              <a:solidFill>
                <a:prstClr val="white"/>
              </a:solidFill>
              <a:ea typeface="Calibri"/>
              <a:cs typeface="Arial"/>
            </a:endParaRPr>
          </a:p>
        </p:txBody>
      </p:sp>
    </p:spTree>
    <p:extLst>
      <p:ext uri="{BB962C8B-B14F-4D97-AF65-F5344CB8AC3E}">
        <p14:creationId xmlns:p14="http://schemas.microsoft.com/office/powerpoint/2010/main" xmlns="" val="260082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46968" y="908720"/>
            <a:ext cx="8712968" cy="4202176"/>
          </a:xfrm>
          <a:prstGeom prst="rect">
            <a:avLst/>
          </a:prstGeom>
        </p:spPr>
        <p:txBody>
          <a:bodyPr wrap="square">
            <a:spAutoFit/>
          </a:bodyPr>
          <a:lstStyle/>
          <a:p>
            <a:pPr marL="342900" indent="-342900" algn="r" rtl="1">
              <a:lnSpc>
                <a:spcPct val="115000"/>
              </a:lnSpc>
              <a:spcAft>
                <a:spcPts val="1000"/>
              </a:spcAft>
              <a:tabLst>
                <a:tab pos="457200" algn="l"/>
              </a:tabLst>
            </a:pPr>
            <a:r>
              <a:rPr lang="ar-SY" sz="2800" dirty="0">
                <a:solidFill>
                  <a:prstClr val="white"/>
                </a:solidFill>
                <a:ea typeface="Calibri"/>
              </a:rPr>
              <a:t>- تجنب الاستهلاك المتكرر للسوائل والأطعمة الحاوية على السكر.</a:t>
            </a:r>
            <a:endParaRPr lang="en-US" sz="2800" dirty="0">
              <a:solidFill>
                <a:prstClr val="white"/>
              </a:solidFill>
              <a:ea typeface="Calibri"/>
              <a:cs typeface="Arial"/>
            </a:endParaRPr>
          </a:p>
          <a:p>
            <a:pPr marL="342900" indent="-342900" algn="r" rtl="1">
              <a:lnSpc>
                <a:spcPct val="115000"/>
              </a:lnSpc>
              <a:spcAft>
                <a:spcPts val="1000"/>
              </a:spcAft>
              <a:tabLst>
                <a:tab pos="457200" algn="l"/>
              </a:tabLst>
            </a:pPr>
            <a:r>
              <a:rPr lang="ar-SY" sz="2800" dirty="0">
                <a:solidFill>
                  <a:prstClr val="white"/>
                </a:solidFill>
                <a:ea typeface="Calibri"/>
              </a:rPr>
              <a:t>- عدم استخدام السوائل الغنية بالسكر في زجاجة الرضاعة أو الكؤوس المغلقة (عصير ,مشروبات غازية, شاي محلى, حليب محلى).</a:t>
            </a:r>
            <a:endParaRPr lang="en-US" sz="2800" dirty="0">
              <a:solidFill>
                <a:prstClr val="white"/>
              </a:solidFill>
              <a:ea typeface="Calibri"/>
              <a:cs typeface="Arial"/>
            </a:endParaRPr>
          </a:p>
          <a:p>
            <a:pPr marL="342900" indent="-342900" algn="r" rtl="1">
              <a:lnSpc>
                <a:spcPct val="115000"/>
              </a:lnSpc>
              <a:spcAft>
                <a:spcPts val="1000"/>
              </a:spcAft>
              <a:tabLst>
                <a:tab pos="457200" algn="l"/>
              </a:tabLst>
            </a:pPr>
            <a:r>
              <a:rPr lang="ar-SY" sz="2800" dirty="0">
                <a:solidFill>
                  <a:prstClr val="white"/>
                </a:solidFill>
                <a:ea typeface="Calibri"/>
              </a:rPr>
              <a:t>- عدم ترك الطفل ينام وفي فمه زجاجة مملوءة بالحليب أو سائل يحوي سكر.</a:t>
            </a:r>
            <a:endParaRPr lang="en-US" sz="2800" dirty="0">
              <a:solidFill>
                <a:prstClr val="white"/>
              </a:solidFill>
              <a:ea typeface="Calibri"/>
              <a:cs typeface="Arial"/>
            </a:endParaRPr>
          </a:p>
          <a:p>
            <a:pPr marL="342900" indent="-342900" algn="r" rtl="1">
              <a:lnSpc>
                <a:spcPct val="115000"/>
              </a:lnSpc>
              <a:spcAft>
                <a:spcPts val="1000"/>
              </a:spcAft>
              <a:tabLst>
                <a:tab pos="457200" algn="l"/>
              </a:tabLst>
            </a:pPr>
            <a:r>
              <a:rPr lang="ar-SY" sz="2800" dirty="0">
                <a:solidFill>
                  <a:prstClr val="white"/>
                </a:solidFill>
                <a:ea typeface="Calibri"/>
              </a:rPr>
              <a:t>- عدم إطالة مدة الرضاعة الطبيعية بعد بزوغ الأسنان.</a:t>
            </a:r>
            <a:endParaRPr lang="en-US" sz="2800" dirty="0">
              <a:solidFill>
                <a:prstClr val="white"/>
              </a:solidFill>
              <a:ea typeface="Calibri"/>
              <a:cs typeface="Arial"/>
            </a:endParaRPr>
          </a:p>
          <a:p>
            <a:pPr marL="342900" indent="-342900" algn="r" rtl="1">
              <a:lnSpc>
                <a:spcPct val="115000"/>
              </a:lnSpc>
              <a:spcAft>
                <a:spcPts val="1000"/>
              </a:spcAft>
              <a:tabLst>
                <a:tab pos="457200" algn="l"/>
              </a:tabLst>
            </a:pPr>
            <a:r>
              <a:rPr lang="ar-SY" sz="2800" dirty="0">
                <a:solidFill>
                  <a:prstClr val="white"/>
                </a:solidFill>
                <a:ea typeface="Calibri"/>
              </a:rPr>
              <a:t>- تشجيع الطفل على الشرب من كأس غير مغلقة بعمر السنة. </a:t>
            </a:r>
            <a:endParaRPr lang="en-US" sz="2800" dirty="0">
              <a:solidFill>
                <a:prstClr val="white"/>
              </a:solidFill>
              <a:ea typeface="Calibri"/>
              <a:cs typeface="Arial"/>
            </a:endParaRPr>
          </a:p>
          <a:p>
            <a:pPr marL="342900" indent="-342900" algn="r" rtl="1">
              <a:lnSpc>
                <a:spcPct val="115000"/>
              </a:lnSpc>
              <a:spcAft>
                <a:spcPts val="1000"/>
              </a:spcAft>
              <a:tabLst>
                <a:tab pos="457200" algn="l"/>
              </a:tabLst>
            </a:pPr>
            <a:r>
              <a:rPr lang="ar-SY" sz="2800" dirty="0">
                <a:solidFill>
                  <a:prstClr val="white"/>
                </a:solidFill>
                <a:ea typeface="Calibri"/>
              </a:rPr>
              <a:t>- تدريب مقدمي الرعاية الصحية. </a:t>
            </a:r>
            <a:endParaRPr lang="en-US" sz="2800" dirty="0">
              <a:solidFill>
                <a:prstClr val="white"/>
              </a:solidFill>
              <a:ea typeface="Calibri"/>
              <a:cs typeface="Arial"/>
            </a:endParaRPr>
          </a:p>
        </p:txBody>
      </p:sp>
    </p:spTree>
    <p:extLst>
      <p:ext uri="{BB962C8B-B14F-4D97-AF65-F5344CB8AC3E}">
        <p14:creationId xmlns:p14="http://schemas.microsoft.com/office/powerpoint/2010/main" xmlns="" val="4940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anim calcmode="lin" valueType="num">
                                      <p:cBhvr>
                                        <p:cTn id="1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anim calcmode="lin" valueType="num">
                                      <p:cBhvr>
                                        <p:cTn id="2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anim calcmode="lin" valueType="num">
                                      <p:cBhvr>
                                        <p:cTn id="2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2">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anim calcmode="lin" valueType="num">
                                      <p:cBhvr>
                                        <p:cTn id="3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2">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5157192"/>
            <a:ext cx="3960440" cy="923330"/>
          </a:xfrm>
          <a:prstGeom prst="rect">
            <a:avLst/>
          </a:prstGeom>
          <a:noFill/>
        </p:spPr>
        <p:txBody>
          <a:bodyPr wrap="square" lIns="91440" tIns="45720" rIns="91440" bIns="45720">
            <a:spAutoFit/>
          </a:bodyPr>
          <a:lstStyle/>
          <a:p>
            <a:pPr algn="ctr"/>
            <a:r>
              <a:rPr lang="ar-SY"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شكراً لإصغائكم</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3" name="صورة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5616" y="836712"/>
            <a:ext cx="6858000" cy="4207396"/>
          </a:xfrm>
          <a:prstGeom prst="rect">
            <a:avLst/>
          </a:prstGeom>
        </p:spPr>
      </p:pic>
    </p:spTree>
    <p:extLst>
      <p:ext uri="{BB962C8B-B14F-4D97-AF65-F5344CB8AC3E}">
        <p14:creationId xmlns:p14="http://schemas.microsoft.com/office/powerpoint/2010/main" xmlns="" val="40517243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547664" y="2276872"/>
            <a:ext cx="5850667" cy="39930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مستطيل 3"/>
          <p:cNvSpPr/>
          <p:nvPr/>
        </p:nvSpPr>
        <p:spPr>
          <a:xfrm>
            <a:off x="339356" y="889924"/>
            <a:ext cx="8352928" cy="1200329"/>
          </a:xfrm>
          <a:prstGeom prst="rect">
            <a:avLst/>
          </a:prstGeom>
        </p:spPr>
        <p:txBody>
          <a:bodyPr wrap="square">
            <a:spAutoFit/>
          </a:bodyPr>
          <a:lstStyle/>
          <a:p>
            <a:pPr algn="ctr">
              <a:defRPr/>
            </a:pPr>
            <a:r>
              <a:rPr lang="en-US" altLang="ar-SY" sz="3600" kern="0" dirty="0">
                <a:solidFill>
                  <a:srgbClr val="C0504D">
                    <a:lumMod val="20000"/>
                    <a:lumOff val="80000"/>
                  </a:srgbClr>
                </a:solidFill>
              </a:rPr>
              <a:t>The </a:t>
            </a:r>
            <a:r>
              <a:rPr lang="en-US" altLang="ar-SY" sz="3600" kern="0" dirty="0">
                <a:solidFill>
                  <a:schemeClr val="accent1">
                    <a:lumMod val="40000"/>
                    <a:lumOff val="60000"/>
                  </a:schemeClr>
                </a:solidFill>
              </a:rPr>
              <a:t>pedodontic treatment  triangle </a:t>
            </a:r>
            <a:r>
              <a:rPr lang="en-US" altLang="ar-SY" sz="3600" kern="0" dirty="0">
                <a:solidFill>
                  <a:srgbClr val="C0504D">
                    <a:lumMod val="20000"/>
                    <a:lumOff val="80000"/>
                  </a:srgbClr>
                </a:solidFill>
              </a:rPr>
              <a:t>was </a:t>
            </a:r>
            <a:r>
              <a:rPr lang="en-US" altLang="ar-SY" sz="3600" kern="0" dirty="0">
                <a:solidFill>
                  <a:srgbClr val="C0504D">
                    <a:lumMod val="40000"/>
                    <a:lumOff val="60000"/>
                  </a:srgbClr>
                </a:solidFill>
              </a:rPr>
              <a:t>put forth </a:t>
            </a:r>
            <a:r>
              <a:rPr lang="en-US" altLang="ar-SY" sz="3600" kern="0" dirty="0">
                <a:solidFill>
                  <a:srgbClr val="C0504D">
                    <a:lumMod val="20000"/>
                    <a:lumOff val="80000"/>
                  </a:srgbClr>
                </a:solidFill>
              </a:rPr>
              <a:t>by Dr. Wright  in 1966 </a:t>
            </a:r>
            <a:endParaRPr lang="ar-SY" kern="0" dirty="0">
              <a:solidFill>
                <a:sysClr val="windowText" lastClr="000000"/>
              </a:solidFill>
            </a:endParaRPr>
          </a:p>
        </p:txBody>
      </p:sp>
    </p:spTree>
    <p:extLst>
      <p:ext uri="{BB962C8B-B14F-4D97-AF65-F5344CB8AC3E}">
        <p14:creationId xmlns:p14="http://schemas.microsoft.com/office/powerpoint/2010/main" xmlns="" val="15009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228600"/>
            <a:ext cx="8496300" cy="2246769"/>
          </a:xfrm>
          <a:prstGeom prst="rect">
            <a:avLst/>
          </a:prstGeom>
          <a:noFill/>
        </p:spPr>
        <p:txBody>
          <a:bodyPr rtlCol="1">
            <a:spAutoFit/>
          </a:bodyPr>
          <a:lstStyle/>
          <a:p>
            <a:pPr marL="514350" indent="-514350" algn="ctr" rtl="1">
              <a:defRPr/>
            </a:pPr>
            <a:r>
              <a:rPr lang="ar-SY" sz="2800" dirty="0" smtClean="0">
                <a:solidFill>
                  <a:srgbClr val="FF0000"/>
                </a:solidFill>
              </a:rPr>
              <a:t>معلومات تشريحية</a:t>
            </a:r>
          </a:p>
          <a:p>
            <a:pPr marL="514350" indent="-514350" algn="ctr" rtl="1">
              <a:defRPr/>
            </a:pPr>
            <a:endParaRPr lang="en-US" sz="2800" dirty="0" smtClean="0">
              <a:solidFill>
                <a:srgbClr val="FF0000"/>
              </a:solidFill>
            </a:endParaRPr>
          </a:p>
          <a:p>
            <a:pPr marL="514350" indent="-514350" algn="ctr" rtl="1">
              <a:defRPr/>
            </a:pPr>
            <a:r>
              <a:rPr lang="ar-SY" sz="2800" dirty="0" smtClean="0">
                <a:solidFill>
                  <a:prstClr val="white"/>
                </a:solidFill>
              </a:rPr>
              <a:t>- </a:t>
            </a:r>
            <a:r>
              <a:rPr lang="ar-SY" sz="2800" dirty="0">
                <a:solidFill>
                  <a:prstClr val="white"/>
                </a:solidFill>
              </a:rPr>
              <a:t>الأسنان المؤقتة أصغر في كل أبعادها من الأسنان الدائمة.</a:t>
            </a:r>
            <a:r>
              <a:rPr lang="en-US" sz="2800" dirty="0">
                <a:solidFill>
                  <a:prstClr val="white"/>
                </a:solidFill>
                <a:cs typeface="Arial" panose="020B0604020202020204" pitchFamily="34" charset="0"/>
              </a:rPr>
              <a:t> </a:t>
            </a:r>
          </a:p>
          <a:p>
            <a:pPr marL="514350" indent="-514350" algn="ctr" rtl="1">
              <a:defRPr/>
            </a:pPr>
            <a:endParaRPr lang="ar-SY" sz="2800" dirty="0">
              <a:solidFill>
                <a:prstClr val="white"/>
              </a:solidFill>
            </a:endParaRPr>
          </a:p>
          <a:p>
            <a:pPr marL="514350" indent="-514350" algn="ctr" rtl="1">
              <a:defRPr/>
            </a:pPr>
            <a:r>
              <a:rPr lang="ar-SY" sz="2800" dirty="0">
                <a:solidFill>
                  <a:prstClr val="white"/>
                </a:solidFill>
              </a:rPr>
              <a:t>- تأخذ تيجان </a:t>
            </a:r>
            <a:r>
              <a:rPr lang="ar-SY" sz="2800" dirty="0" err="1" smtClean="0">
                <a:solidFill>
                  <a:prstClr val="white"/>
                </a:solidFill>
              </a:rPr>
              <a:t>الأرحاء</a:t>
            </a:r>
            <a:r>
              <a:rPr lang="ar-SY" sz="2800" dirty="0" smtClean="0">
                <a:solidFill>
                  <a:prstClr val="white"/>
                </a:solidFill>
              </a:rPr>
              <a:t> </a:t>
            </a:r>
            <a:r>
              <a:rPr lang="ar-SY" sz="2800" dirty="0">
                <a:solidFill>
                  <a:prstClr val="white"/>
                </a:solidFill>
              </a:rPr>
              <a:t>المؤقتة شكلاً بصلياً أو جرسيّاً. </a:t>
            </a:r>
          </a:p>
        </p:txBody>
      </p:sp>
      <p:pic>
        <p:nvPicPr>
          <p:cNvPr id="4099" name="صورة 4" descr="C:\Users\Rami\Desktop\now\أطفال\1.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3688" y="3070225"/>
            <a:ext cx="2774950" cy="2157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Picture 6" descr="C:\Users\Diaa\Desktop\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800" y="2438400"/>
            <a:ext cx="3152775" cy="2089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Picture 7" descr="C:\Users\Diaa\Desktop\6.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38800" y="4572000"/>
            <a:ext cx="3152775" cy="212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2" name="Picture 2" descr="C:\Users\Diaa\Desktop\7.jpg"/>
          <p:cNvPicPr>
            <a:picLocks noChangeAspect="1" noChangeArrowheads="1"/>
          </p:cNvPicPr>
          <p:nvPr/>
        </p:nvPicPr>
        <p:blipFill>
          <a:blip r:embed="rId5">
            <a:extLst>
              <a:ext uri="{28A0092B-C50C-407E-A947-70E740481C1C}">
                <a14:useLocalDpi xmlns:a14="http://schemas.microsoft.com/office/drawing/2010/main" xmlns="" val="0"/>
              </a:ext>
            </a:extLst>
          </a:blip>
          <a:srcRect l="57074" t="4657" r="7431" b="19044"/>
          <a:stretch>
            <a:fillRect/>
          </a:stretch>
        </p:blipFill>
        <p:spPr bwMode="auto">
          <a:xfrm>
            <a:off x="3348038" y="2671763"/>
            <a:ext cx="1978025" cy="3316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5477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مستطيل 1"/>
          <p:cNvSpPr>
            <a:spLocks noChangeArrowheads="1"/>
          </p:cNvSpPr>
          <p:nvPr/>
        </p:nvSpPr>
        <p:spPr bwMode="auto">
          <a:xfrm>
            <a:off x="-94129" y="404813"/>
            <a:ext cx="9238129"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fontAlgn="base" hangingPunct="1">
              <a:spcBef>
                <a:spcPct val="0"/>
              </a:spcBef>
              <a:spcAft>
                <a:spcPct val="0"/>
              </a:spcAft>
            </a:pPr>
            <a:r>
              <a:rPr lang="ar-SY" altLang="ar-SY" sz="2800" dirty="0" smtClean="0">
                <a:solidFill>
                  <a:prstClr val="white"/>
                </a:solidFill>
              </a:rPr>
              <a:t>- البعد الأنسي الوحشي لتيجان الأرحاء المؤقتة أكبر من البعد العنقي الطاحن. </a:t>
            </a:r>
            <a:endParaRPr lang="en-US" altLang="ar-SY" sz="2800" dirty="0" smtClean="0">
              <a:solidFill>
                <a:prstClr val="white"/>
              </a:solidFill>
            </a:endParaRPr>
          </a:p>
          <a:p>
            <a:pPr algn="r" rtl="1" eaLnBrk="1" fontAlgn="base" hangingPunct="1">
              <a:spcBef>
                <a:spcPct val="0"/>
              </a:spcBef>
              <a:spcAft>
                <a:spcPct val="0"/>
              </a:spcAft>
            </a:pPr>
            <a:endParaRPr lang="ar-SY" altLang="ar-SY" sz="2800" dirty="0" smtClean="0">
              <a:solidFill>
                <a:prstClr val="white"/>
              </a:solidFill>
            </a:endParaRPr>
          </a:p>
          <a:p>
            <a:pPr algn="r" rtl="1" eaLnBrk="1" fontAlgn="base" hangingPunct="1">
              <a:spcBef>
                <a:spcPct val="0"/>
              </a:spcBef>
              <a:spcAft>
                <a:spcPct val="0"/>
              </a:spcAft>
            </a:pPr>
            <a:r>
              <a:rPr lang="ar-SY" altLang="ar-SY" sz="2800" dirty="0" smtClean="0">
                <a:solidFill>
                  <a:prstClr val="white"/>
                </a:solidFill>
              </a:rPr>
              <a:t>- يتساوى البُعد الأنسي الوحشي مع البعد العنقي القاطع للقواطع والأنياب المؤقتة.</a:t>
            </a:r>
            <a:r>
              <a:rPr lang="en-US" altLang="ar-SY" sz="2800" dirty="0" smtClean="0">
                <a:solidFill>
                  <a:prstClr val="white"/>
                </a:solidFill>
              </a:rPr>
              <a:t> </a:t>
            </a:r>
          </a:p>
        </p:txBody>
      </p:sp>
      <p:pic>
        <p:nvPicPr>
          <p:cNvPr id="5123" name="Picture 2" descr="C:\Users\Diaa\Desktop\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250" y="2060575"/>
            <a:ext cx="5761038" cy="434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5852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مربع نص 1"/>
          <p:cNvSpPr txBox="1">
            <a:spLocks noChangeArrowheads="1"/>
          </p:cNvSpPr>
          <p:nvPr/>
        </p:nvSpPr>
        <p:spPr bwMode="auto">
          <a:xfrm>
            <a:off x="395288" y="692150"/>
            <a:ext cx="8424862"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just" rtl="1" eaLnBrk="1" fontAlgn="base" hangingPunct="1">
              <a:spcBef>
                <a:spcPct val="0"/>
              </a:spcBef>
              <a:spcAft>
                <a:spcPct val="0"/>
              </a:spcAft>
              <a:buFontTx/>
              <a:buChar char="-"/>
            </a:pPr>
            <a:r>
              <a:rPr lang="ar-SY" altLang="ar-SY" sz="2800" dirty="0" smtClean="0">
                <a:solidFill>
                  <a:prstClr val="white"/>
                </a:solidFill>
                <a:latin typeface="Calibri" panose="020F0502020204030204" pitchFamily="34" charset="0"/>
              </a:rPr>
              <a:t>الغطاء المينائي للأسنان المؤقتة أرق وأكثر انتظاماً في ثخانته من الدائمة فهو بثخانة /1/ ملم تقريباً في الأرحاء.</a:t>
            </a:r>
          </a:p>
          <a:p>
            <a:pPr algn="just" rtl="1" eaLnBrk="1" fontAlgn="base" hangingPunct="1">
              <a:spcBef>
                <a:spcPct val="0"/>
              </a:spcBef>
              <a:spcAft>
                <a:spcPct val="0"/>
              </a:spcAft>
            </a:pPr>
            <a:endParaRPr lang="ar-SY" altLang="ar-SY" sz="2800" dirty="0" smtClean="0">
              <a:solidFill>
                <a:prstClr val="white"/>
              </a:solidFill>
              <a:latin typeface="Calibri" panose="020F0502020204030204" pitchFamily="34" charset="0"/>
            </a:endParaRPr>
          </a:p>
        </p:txBody>
      </p:sp>
      <p:pic>
        <p:nvPicPr>
          <p:cNvPr id="7171" name="صورة 8" descr="C:\Users\Rami\Desktop\now\أطفال\7.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1369" y="3397250"/>
            <a:ext cx="3816350" cy="275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2" name="صورة 4" descr="C:\Users\Rami\Desktop\now\أطفال\1.png"/>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07719" y="3403600"/>
            <a:ext cx="3959225" cy="2747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173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مستطيل 1"/>
          <p:cNvSpPr>
            <a:spLocks noChangeArrowheads="1"/>
          </p:cNvSpPr>
          <p:nvPr/>
        </p:nvSpPr>
        <p:spPr bwMode="auto">
          <a:xfrm>
            <a:off x="395536" y="548680"/>
            <a:ext cx="8587347"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fontAlgn="base" hangingPunct="1">
              <a:spcBef>
                <a:spcPct val="0"/>
              </a:spcBef>
              <a:spcAft>
                <a:spcPct val="0"/>
              </a:spcAft>
              <a:buFontTx/>
              <a:buChar char="-"/>
            </a:pPr>
            <a:r>
              <a:rPr lang="ar-SY" altLang="ar-SY" sz="3000" dirty="0" smtClean="0">
                <a:solidFill>
                  <a:prstClr val="white"/>
                </a:solidFill>
                <a:latin typeface="Calibri" panose="020F0502020204030204" pitchFamily="34" charset="0"/>
              </a:rPr>
              <a:t>السطح </a:t>
            </a:r>
            <a:r>
              <a:rPr lang="ar-SY" altLang="ar-SY" sz="3000" dirty="0" err="1" smtClean="0">
                <a:solidFill>
                  <a:prstClr val="white"/>
                </a:solidFill>
                <a:latin typeface="Calibri" panose="020F0502020204030204" pitchFamily="34" charset="0"/>
              </a:rPr>
              <a:t>الإطباقي</a:t>
            </a:r>
            <a:r>
              <a:rPr lang="ar-SY" altLang="ar-SY" sz="3000" dirty="0" smtClean="0">
                <a:solidFill>
                  <a:prstClr val="white"/>
                </a:solidFill>
                <a:latin typeface="Calibri" panose="020F0502020204030204" pitchFamily="34" charset="0"/>
              </a:rPr>
              <a:t> يعتبر ضيقاً خصوصاً في </a:t>
            </a:r>
            <a:r>
              <a:rPr lang="ar-SY" altLang="ar-SY" sz="3000" dirty="0" err="1" smtClean="0">
                <a:solidFill>
                  <a:prstClr val="white"/>
                </a:solidFill>
                <a:latin typeface="Calibri" panose="020F0502020204030204" pitchFamily="34" charset="0"/>
              </a:rPr>
              <a:t>الأرحاء</a:t>
            </a:r>
            <a:r>
              <a:rPr lang="ar-SY" altLang="ar-SY" sz="3000" dirty="0" smtClean="0">
                <a:solidFill>
                  <a:prstClr val="white"/>
                </a:solidFill>
                <a:latin typeface="Calibri" panose="020F0502020204030204" pitchFamily="34" charset="0"/>
              </a:rPr>
              <a:t> الأولى بسبب تقارب السطوح </a:t>
            </a:r>
            <a:r>
              <a:rPr lang="ar-SY" altLang="ar-SY" sz="3000" dirty="0" err="1" smtClean="0">
                <a:solidFill>
                  <a:prstClr val="white"/>
                </a:solidFill>
                <a:latin typeface="Calibri" panose="020F0502020204030204" pitchFamily="34" charset="0"/>
              </a:rPr>
              <a:t>الدهليزية</a:t>
            </a:r>
            <a:r>
              <a:rPr lang="ar-SY" altLang="ar-SY" sz="3000" dirty="0" smtClean="0">
                <a:solidFill>
                  <a:prstClr val="white"/>
                </a:solidFill>
                <a:latin typeface="Calibri" panose="020F0502020204030204" pitchFamily="34" charset="0"/>
              </a:rPr>
              <a:t> واللسانية </a:t>
            </a:r>
            <a:r>
              <a:rPr lang="ar-SY" altLang="ar-SY" sz="3000" dirty="0" err="1" smtClean="0">
                <a:solidFill>
                  <a:prstClr val="white"/>
                </a:solidFill>
                <a:latin typeface="Calibri" panose="020F0502020204030204" pitchFamily="34" charset="0"/>
              </a:rPr>
              <a:t>للأرحاء</a:t>
            </a:r>
            <a:r>
              <a:rPr lang="ar-SY" altLang="ar-SY" sz="3000" dirty="0" smtClean="0">
                <a:solidFill>
                  <a:prstClr val="white"/>
                </a:solidFill>
                <a:latin typeface="Calibri" panose="020F0502020204030204" pitchFamily="34" charset="0"/>
              </a:rPr>
              <a:t> المؤقتة باتجاه السطح الطاحن.</a:t>
            </a:r>
          </a:p>
          <a:p>
            <a:pPr marL="0" indent="0" algn="just" rtl="1" eaLnBrk="1" fontAlgn="base" hangingPunct="1">
              <a:spcBef>
                <a:spcPct val="0"/>
              </a:spcBef>
              <a:spcAft>
                <a:spcPct val="0"/>
              </a:spcAft>
            </a:pPr>
            <a:endParaRPr lang="ar-SY" altLang="ar-SY" sz="3000" dirty="0" smtClean="0">
              <a:solidFill>
                <a:prstClr val="white"/>
              </a:solidFill>
              <a:latin typeface="Calibri" panose="020F0502020204030204" pitchFamily="34" charset="0"/>
            </a:endParaRPr>
          </a:p>
          <a:p>
            <a:pPr algn="just" rtl="1" eaLnBrk="1" fontAlgn="base" hangingPunct="1">
              <a:spcBef>
                <a:spcPct val="0"/>
              </a:spcBef>
              <a:spcAft>
                <a:spcPct val="0"/>
              </a:spcAft>
              <a:buFontTx/>
              <a:buChar char="-"/>
            </a:pPr>
            <a:r>
              <a:rPr lang="ar-SY" altLang="ar-SY" sz="3000" dirty="0" smtClean="0">
                <a:solidFill>
                  <a:prstClr val="white"/>
                </a:solidFill>
                <a:latin typeface="Calibri" panose="020F0502020204030204" pitchFamily="34" charset="0"/>
              </a:rPr>
              <a:t>ولذلك يكون تحضير الحفرة على السطح الطاحن ضيقاً في البعد الدهليزي اللساني ما أمكن للحد من إضعاف الحدبات.</a:t>
            </a:r>
            <a:endParaRPr lang="en-US" altLang="ar-SY" sz="3000" dirty="0" smtClean="0">
              <a:solidFill>
                <a:prstClr val="white"/>
              </a:solidFill>
              <a:latin typeface="Calibri" panose="020F0502020204030204" pitchFamily="34" charset="0"/>
            </a:endParaRPr>
          </a:p>
        </p:txBody>
      </p:sp>
      <p:pic>
        <p:nvPicPr>
          <p:cNvPr id="6147" name="صورة 3" descr="C:\Users\Rami\Desktop\now\أطفال\2.pn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95600" y="4008438"/>
            <a:ext cx="2303463" cy="215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4" descr="C:\Users\Diaa\Desktop\1.jpg"/>
          <p:cNvPicPr>
            <a:picLocks noChangeAspect="1" noChangeArrowheads="1"/>
          </p:cNvPicPr>
          <p:nvPr/>
        </p:nvPicPr>
        <p:blipFill>
          <a:blip r:embed="rId3">
            <a:extLst>
              <a:ext uri="{28A0092B-C50C-407E-A947-70E740481C1C}">
                <a14:useLocalDpi xmlns:a14="http://schemas.microsoft.com/office/drawing/2010/main" xmlns="" val="0"/>
              </a:ext>
            </a:extLst>
          </a:blip>
          <a:srcRect l="21663" r="12141" b="67725"/>
          <a:stretch>
            <a:fillRect/>
          </a:stretch>
        </p:blipFill>
        <p:spPr bwMode="auto">
          <a:xfrm>
            <a:off x="250825" y="4210050"/>
            <a:ext cx="2387600" cy="177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5" descr="C:\Users\Diaa\Desktop\1.jpg"/>
          <p:cNvPicPr>
            <a:picLocks noChangeAspect="1" noChangeArrowheads="1"/>
          </p:cNvPicPr>
          <p:nvPr/>
        </p:nvPicPr>
        <p:blipFill>
          <a:blip r:embed="rId4">
            <a:extLst>
              <a:ext uri="{28A0092B-C50C-407E-A947-70E740481C1C}">
                <a14:useLocalDpi xmlns:a14="http://schemas.microsoft.com/office/drawing/2010/main" xmlns="" val="0"/>
              </a:ext>
            </a:extLst>
          </a:blip>
          <a:srcRect l="12985" t="54858" r="9406" b="19324"/>
          <a:stretch>
            <a:fillRect/>
          </a:stretch>
        </p:blipFill>
        <p:spPr bwMode="auto">
          <a:xfrm>
            <a:off x="5354638" y="4265613"/>
            <a:ext cx="3289300" cy="1646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017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مربع نص 1"/>
          <p:cNvSpPr txBox="1">
            <a:spLocks noChangeArrowheads="1"/>
          </p:cNvSpPr>
          <p:nvPr/>
        </p:nvSpPr>
        <p:spPr bwMode="auto">
          <a:xfrm>
            <a:off x="381000" y="762000"/>
            <a:ext cx="84963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rtl="1" eaLnBrk="1" fontAlgn="base" hangingPunct="1">
              <a:spcBef>
                <a:spcPct val="0"/>
              </a:spcBef>
              <a:spcAft>
                <a:spcPct val="0"/>
              </a:spcAft>
              <a:buFont typeface="Arial" panose="020B0604020202020204" pitchFamily="34" charset="0"/>
              <a:buNone/>
            </a:pPr>
            <a:r>
              <a:rPr lang="ar-SY" altLang="ar-SY" sz="3200" dirty="0" smtClean="0">
                <a:solidFill>
                  <a:prstClr val="white"/>
                </a:solidFill>
                <a:latin typeface="Calibri" panose="020F0502020204030204" pitchFamily="34" charset="0"/>
              </a:rPr>
              <a:t>- الأرحاء الثانية العلوية والسفلية تشبه إلى حد ما مثيلتها الدائمة، وبالتالي يشبه تصميم الحفر فيها التصاميم المنجزة على الأرحاء الدائمة.</a:t>
            </a:r>
          </a:p>
        </p:txBody>
      </p:sp>
      <p:pic>
        <p:nvPicPr>
          <p:cNvPr id="12292" name="Picture 4" descr="C:\Users\Diaa\Desktop\1.jpg"/>
          <p:cNvPicPr>
            <a:picLocks noChangeAspect="1" noChangeArrowheads="1"/>
          </p:cNvPicPr>
          <p:nvPr/>
        </p:nvPicPr>
        <p:blipFill>
          <a:blip r:embed="rId2">
            <a:extLst>
              <a:ext uri="{28A0092B-C50C-407E-A947-70E740481C1C}">
                <a14:useLocalDpi xmlns:a14="http://schemas.microsoft.com/office/drawing/2010/main" xmlns="" val="0"/>
              </a:ext>
            </a:extLst>
          </a:blip>
          <a:srcRect l="22198" t="3227" r="43269" b="67728"/>
          <a:stretch>
            <a:fillRect/>
          </a:stretch>
        </p:blipFill>
        <p:spPr bwMode="auto">
          <a:xfrm>
            <a:off x="5181600" y="2819399"/>
            <a:ext cx="2486025" cy="2683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5" descr="C:\Users\Diaa\Desktop\1.jpg"/>
          <p:cNvPicPr>
            <a:picLocks noChangeAspect="1" noChangeArrowheads="1"/>
          </p:cNvPicPr>
          <p:nvPr/>
        </p:nvPicPr>
        <p:blipFill>
          <a:blip r:embed="rId3">
            <a:extLst>
              <a:ext uri="{28A0092B-C50C-407E-A947-70E740481C1C}">
                <a14:useLocalDpi xmlns:a14="http://schemas.microsoft.com/office/drawing/2010/main" xmlns="" val="0"/>
              </a:ext>
            </a:extLst>
          </a:blip>
          <a:srcRect l="47169" t="56293" r="12975" b="19324"/>
          <a:stretch>
            <a:fillRect/>
          </a:stretch>
        </p:blipFill>
        <p:spPr bwMode="auto">
          <a:xfrm>
            <a:off x="1826778" y="2819400"/>
            <a:ext cx="2534086"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50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arn(inVertical)">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كمبيوتر لوحي باللمس">
  <a:themeElements>
    <a:clrScheme name="كمبيوتر لوحي باللمس">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كمبيوتر لوحي باللمس">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كمبيوتر لوحي باللمس">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TM04033929[[fn=كمبيوتر لوحي باللمس]]</Template>
  <TotalTime>521</TotalTime>
  <Words>1465</Words>
  <Application>Microsoft Office PowerPoint</Application>
  <PresentationFormat>عرض على الشاشة (3:4)‏</PresentationFormat>
  <Paragraphs>138</Paragraphs>
  <Slides>34</Slides>
  <Notes>2</Notes>
  <HiddenSlides>0</HiddenSlides>
  <MMClips>0</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كمبيوتر لوحي باللمس</vt:lpstr>
      <vt:lpstr>خصوصية معالجة أسنان الأطفال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msi</dc:creator>
  <cp:lastModifiedBy>rashad murad</cp:lastModifiedBy>
  <cp:revision>32</cp:revision>
  <dcterms:created xsi:type="dcterms:W3CDTF">2021-03-08T23:00:35Z</dcterms:created>
  <dcterms:modified xsi:type="dcterms:W3CDTF">2021-03-31T20:58:12Z</dcterms:modified>
</cp:coreProperties>
</file>