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7" r:id="rId2"/>
    <p:sldId id="274" r:id="rId3"/>
    <p:sldId id="258" r:id="rId4"/>
    <p:sldId id="367" r:id="rId5"/>
    <p:sldId id="259" r:id="rId6"/>
    <p:sldId id="305" r:id="rId7"/>
    <p:sldId id="309" r:id="rId8"/>
    <p:sldId id="296" r:id="rId9"/>
    <p:sldId id="275" r:id="rId10"/>
    <p:sldId id="277" r:id="rId11"/>
    <p:sldId id="293" r:id="rId12"/>
    <p:sldId id="306" r:id="rId13"/>
    <p:sldId id="301" r:id="rId14"/>
    <p:sldId id="260" r:id="rId15"/>
    <p:sldId id="310" r:id="rId16"/>
    <p:sldId id="299" r:id="rId17"/>
    <p:sldId id="281" r:id="rId18"/>
    <p:sldId id="279" r:id="rId19"/>
    <p:sldId id="280" r:id="rId20"/>
    <p:sldId id="347" r:id="rId21"/>
    <p:sldId id="371" r:id="rId22"/>
    <p:sldId id="349" r:id="rId23"/>
    <p:sldId id="369" r:id="rId24"/>
    <p:sldId id="348" r:id="rId25"/>
    <p:sldId id="350" r:id="rId26"/>
    <p:sldId id="351" r:id="rId27"/>
    <p:sldId id="372" r:id="rId28"/>
    <p:sldId id="352" r:id="rId29"/>
    <p:sldId id="268" r:id="rId30"/>
    <p:sldId id="319" r:id="rId31"/>
    <p:sldId id="315" r:id="rId32"/>
    <p:sldId id="318" r:id="rId33"/>
    <p:sldId id="317" r:id="rId34"/>
    <p:sldId id="289" r:id="rId35"/>
    <p:sldId id="290" r:id="rId36"/>
    <p:sldId id="320" r:id="rId37"/>
    <p:sldId id="362" r:id="rId38"/>
    <p:sldId id="363" r:id="rId39"/>
    <p:sldId id="321" r:id="rId40"/>
    <p:sldId id="270" r:id="rId41"/>
    <p:sldId id="323" r:id="rId42"/>
    <p:sldId id="322" r:id="rId43"/>
    <p:sldId id="324" r:id="rId44"/>
    <p:sldId id="325" r:id="rId45"/>
    <p:sldId id="326" r:id="rId46"/>
    <p:sldId id="329" r:id="rId47"/>
    <p:sldId id="327" r:id="rId48"/>
    <p:sldId id="272" r:id="rId49"/>
    <p:sldId id="288" r:id="rId50"/>
    <p:sldId id="286" r:id="rId51"/>
    <p:sldId id="287" r:id="rId52"/>
    <p:sldId id="337" r:id="rId53"/>
    <p:sldId id="335" r:id="rId54"/>
    <p:sldId id="307" r:id="rId55"/>
    <p:sldId id="308" r:id="rId56"/>
    <p:sldId id="273" r:id="rId57"/>
    <p:sldId id="283" r:id="rId58"/>
    <p:sldId id="285" r:id="rId59"/>
    <p:sldId id="284" r:id="rId60"/>
    <p:sldId id="338" r:id="rId61"/>
    <p:sldId id="339" r:id="rId62"/>
    <p:sldId id="353" r:id="rId63"/>
    <p:sldId id="354" r:id="rId64"/>
    <p:sldId id="355" r:id="rId65"/>
    <p:sldId id="356" r:id="rId66"/>
    <p:sldId id="358" r:id="rId67"/>
    <p:sldId id="365" r:id="rId68"/>
    <p:sldId id="340" r:id="rId69"/>
    <p:sldId id="303" r:id="rId70"/>
    <p:sldId id="343" r:id="rId71"/>
    <p:sldId id="346" r:id="rId72"/>
    <p:sldId id="359" r:id="rId73"/>
    <p:sldId id="342" r:id="rId74"/>
    <p:sldId id="364" r:id="rId75"/>
    <p:sldId id="366" r:id="rId76"/>
  </p:sldIdLst>
  <p:sldSz cx="9144000" cy="6858000" type="screen4x3"/>
  <p:notesSz cx="6858000" cy="9144000"/>
  <p:defaultText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BC2F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76" d="100"/>
          <a:sy n="76" d="100"/>
        </p:scale>
        <p:origin x="98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_rels/data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g"/><Relationship Id="rId2" Type="http://schemas.openxmlformats.org/officeDocument/2006/relationships/image" Target="../media/image13.jpg"/><Relationship Id="rId1" Type="http://schemas.openxmlformats.org/officeDocument/2006/relationships/image" Target="../media/image12.jpg"/><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g"/><Relationship Id="rId2" Type="http://schemas.openxmlformats.org/officeDocument/2006/relationships/image" Target="../media/image13.jpg"/><Relationship Id="rId1" Type="http://schemas.openxmlformats.org/officeDocument/2006/relationships/image" Target="../media/image12.jpg"/><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432EEA-4853-4ABE-9126-6930DAACACF9}" type="doc">
      <dgm:prSet loTypeId="urn:microsoft.com/office/officeart/2005/8/layout/vList4" loCatId="list" qsTypeId="urn:microsoft.com/office/officeart/2005/8/quickstyle/simple1" qsCatId="simple" csTypeId="urn:microsoft.com/office/officeart/2005/8/colors/accent1_5" csCatId="accent1" phldr="1"/>
      <dgm:spPr/>
      <dgm:t>
        <a:bodyPr/>
        <a:lstStyle/>
        <a:p>
          <a:pPr rtl="1"/>
          <a:endParaRPr lang="ar-SY"/>
        </a:p>
      </dgm:t>
    </dgm:pt>
    <dgm:pt modelId="{248629B4-401C-435B-91FD-093BC6B40BCC}">
      <dgm:prSet phldrT="[نص]" custT="1"/>
      <dgm:spPr/>
      <dgm:t>
        <a:bodyPr/>
        <a:lstStyle/>
        <a:p>
          <a:pPr rtl="1"/>
          <a:r>
            <a:rPr lang="ar-SY" sz="2400" b="1" dirty="0" smtClean="0">
              <a:latin typeface="Arial" panose="020B0604020202020204" pitchFamily="34" charset="0"/>
              <a:cs typeface="Arial" panose="020B0604020202020204" pitchFamily="34" charset="0"/>
            </a:rPr>
            <a:t>منذ الولادة حتى عمر شهر مجال الرؤية </a:t>
          </a:r>
          <a:r>
            <a:rPr lang="en-US" sz="2400" b="1" dirty="0" smtClean="0">
              <a:latin typeface="Arial" panose="020B0604020202020204" pitchFamily="34" charset="0"/>
              <a:cs typeface="Arial" panose="020B0604020202020204" pitchFamily="34" charset="0"/>
            </a:rPr>
            <a:t>20</a:t>
          </a:r>
          <a:r>
            <a:rPr lang="ar-SY" sz="2400" b="1" dirty="0" smtClean="0">
              <a:latin typeface="Arial" panose="020B0604020202020204" pitchFamily="34" charset="0"/>
              <a:cs typeface="Arial" panose="020B0604020202020204" pitchFamily="34" charset="0"/>
            </a:rPr>
            <a:t> سم </a:t>
          </a:r>
          <a:endParaRPr lang="ar-SY" sz="2400" b="1" dirty="0">
            <a:latin typeface="Arial" panose="020B0604020202020204" pitchFamily="34" charset="0"/>
            <a:cs typeface="Arial" panose="020B0604020202020204" pitchFamily="34" charset="0"/>
          </a:endParaRPr>
        </a:p>
      </dgm:t>
    </dgm:pt>
    <dgm:pt modelId="{84695866-B4A3-490A-A38A-45FF1D927BE3}" type="parTrans" cxnId="{EABEAC3E-90B1-4721-9099-0708D2293612}">
      <dgm:prSet/>
      <dgm:spPr/>
      <dgm:t>
        <a:bodyPr/>
        <a:lstStyle/>
        <a:p>
          <a:pPr rtl="1"/>
          <a:endParaRPr lang="ar-SY"/>
        </a:p>
      </dgm:t>
    </dgm:pt>
    <dgm:pt modelId="{5350A36D-C8A2-41CD-9950-B10DBDD52F7F}" type="sibTrans" cxnId="{EABEAC3E-90B1-4721-9099-0708D2293612}">
      <dgm:prSet/>
      <dgm:spPr/>
      <dgm:t>
        <a:bodyPr/>
        <a:lstStyle/>
        <a:p>
          <a:pPr rtl="1"/>
          <a:endParaRPr lang="ar-SY"/>
        </a:p>
      </dgm:t>
    </dgm:pt>
    <dgm:pt modelId="{9F5959CD-ADAC-4A94-BD5A-F84D3274E2A5}">
      <dgm:prSet phldrT="[نص]" phldr="1" custT="1"/>
      <dgm:spPr/>
      <dgm:t>
        <a:bodyPr/>
        <a:lstStyle/>
        <a:p>
          <a:pPr rtl="1"/>
          <a:endParaRPr lang="ar-SY" sz="2000" dirty="0">
            <a:solidFill>
              <a:srgbClr val="FFFFFF"/>
            </a:solidFill>
          </a:endParaRPr>
        </a:p>
      </dgm:t>
    </dgm:pt>
    <dgm:pt modelId="{5D44B191-062A-45FD-A37C-1A405CF2819F}" type="parTrans" cxnId="{DE923352-D98A-46F2-8D57-99192B8E670B}">
      <dgm:prSet/>
      <dgm:spPr/>
      <dgm:t>
        <a:bodyPr/>
        <a:lstStyle/>
        <a:p>
          <a:pPr rtl="1"/>
          <a:endParaRPr lang="ar-SY"/>
        </a:p>
      </dgm:t>
    </dgm:pt>
    <dgm:pt modelId="{D5EA2B17-14A9-41A9-AC81-A88392416B9A}" type="sibTrans" cxnId="{DE923352-D98A-46F2-8D57-99192B8E670B}">
      <dgm:prSet/>
      <dgm:spPr/>
      <dgm:t>
        <a:bodyPr/>
        <a:lstStyle/>
        <a:p>
          <a:pPr rtl="1"/>
          <a:endParaRPr lang="ar-SY"/>
        </a:p>
      </dgm:t>
    </dgm:pt>
    <dgm:pt modelId="{BB3FA0C9-B506-449C-959E-BFF1C3146F26}">
      <dgm:prSet phldrT="[نص]" phldr="1"/>
      <dgm:spPr/>
      <dgm:t>
        <a:bodyPr/>
        <a:lstStyle/>
        <a:p>
          <a:pPr rtl="1"/>
          <a:endParaRPr lang="ar-SY" sz="900" dirty="0"/>
        </a:p>
      </dgm:t>
    </dgm:pt>
    <dgm:pt modelId="{37A81F8C-E430-4709-A305-47980324CE9B}" type="parTrans" cxnId="{E11763BE-59A2-4734-A8E8-05D9DD18F53E}">
      <dgm:prSet/>
      <dgm:spPr/>
      <dgm:t>
        <a:bodyPr/>
        <a:lstStyle/>
        <a:p>
          <a:pPr rtl="1"/>
          <a:endParaRPr lang="ar-SY"/>
        </a:p>
      </dgm:t>
    </dgm:pt>
    <dgm:pt modelId="{4E47E43F-7F5D-4303-9072-6077394A6608}" type="sibTrans" cxnId="{E11763BE-59A2-4734-A8E8-05D9DD18F53E}">
      <dgm:prSet/>
      <dgm:spPr/>
      <dgm:t>
        <a:bodyPr/>
        <a:lstStyle/>
        <a:p>
          <a:pPr rtl="1"/>
          <a:endParaRPr lang="ar-SY"/>
        </a:p>
      </dgm:t>
    </dgm:pt>
    <dgm:pt modelId="{A8E64AC5-41E0-4605-A98C-AFDF5DBDE91B}">
      <dgm:prSet phldrT="[نص]" custT="1"/>
      <dgm:spPr/>
      <dgm:t>
        <a:bodyPr/>
        <a:lstStyle/>
        <a:p>
          <a:pPr rtl="1"/>
          <a:r>
            <a:rPr lang="ar-SY" sz="2400" b="1" smtClean="0">
              <a:latin typeface="Arial" panose="020B0604020202020204" pitchFamily="34" charset="0"/>
              <a:cs typeface="Arial" panose="020B0604020202020204" pitchFamily="34" charset="0"/>
            </a:rPr>
            <a:t>من </a:t>
          </a:r>
          <a:r>
            <a:rPr lang="en-US" sz="2400" b="1" smtClean="0">
              <a:latin typeface="Arial" panose="020B0604020202020204" pitchFamily="34" charset="0"/>
              <a:cs typeface="Arial" panose="020B0604020202020204" pitchFamily="34" charset="0"/>
            </a:rPr>
            <a:t>1-2</a:t>
          </a:r>
          <a:r>
            <a:rPr lang="ar-SY" sz="2400" b="1" smtClean="0">
              <a:latin typeface="Arial" panose="020B0604020202020204" pitchFamily="34" charset="0"/>
              <a:cs typeface="Arial" panose="020B0604020202020204" pitchFamily="34" charset="0"/>
            </a:rPr>
            <a:t> شهر مجال الرؤيا </a:t>
          </a:r>
          <a:r>
            <a:rPr lang="en-US" sz="2400" b="1" smtClean="0">
              <a:latin typeface="Arial" panose="020B0604020202020204" pitchFamily="34" charset="0"/>
              <a:cs typeface="Arial" panose="020B0604020202020204" pitchFamily="34" charset="0"/>
            </a:rPr>
            <a:t>30</a:t>
          </a:r>
          <a:r>
            <a:rPr lang="ar-SY" sz="2400" b="1" smtClean="0">
              <a:latin typeface="Arial" panose="020B0604020202020204" pitchFamily="34" charset="0"/>
              <a:cs typeface="Arial" panose="020B0604020202020204" pitchFamily="34" charset="0"/>
            </a:rPr>
            <a:t> سم </a:t>
          </a:r>
          <a:endParaRPr lang="ar-SY" sz="2400" b="1" dirty="0">
            <a:latin typeface="Arial" panose="020B0604020202020204" pitchFamily="34" charset="0"/>
            <a:cs typeface="Arial" panose="020B0604020202020204" pitchFamily="34" charset="0"/>
          </a:endParaRPr>
        </a:p>
      </dgm:t>
    </dgm:pt>
    <dgm:pt modelId="{F8775121-5FDC-46AC-90C2-D5732E359516}" type="parTrans" cxnId="{CBBC7BD8-B767-48A3-B2D9-7FC00A5CE54C}">
      <dgm:prSet/>
      <dgm:spPr/>
      <dgm:t>
        <a:bodyPr/>
        <a:lstStyle/>
        <a:p>
          <a:pPr rtl="1"/>
          <a:endParaRPr lang="ar-SY"/>
        </a:p>
      </dgm:t>
    </dgm:pt>
    <dgm:pt modelId="{FA5A4681-C6A8-432D-B824-B5D4438F661B}" type="sibTrans" cxnId="{CBBC7BD8-B767-48A3-B2D9-7FC00A5CE54C}">
      <dgm:prSet/>
      <dgm:spPr/>
      <dgm:t>
        <a:bodyPr/>
        <a:lstStyle/>
        <a:p>
          <a:pPr rtl="1"/>
          <a:endParaRPr lang="ar-SY"/>
        </a:p>
      </dgm:t>
    </dgm:pt>
    <dgm:pt modelId="{0B3FE3AB-AFB8-4B0F-965A-9FE23A36CAC9}">
      <dgm:prSet phldrT="[نص]" phldr="1"/>
      <dgm:spPr/>
      <dgm:t>
        <a:bodyPr/>
        <a:lstStyle/>
        <a:p>
          <a:pPr rtl="1"/>
          <a:endParaRPr lang="ar-SY" sz="900" dirty="0"/>
        </a:p>
      </dgm:t>
    </dgm:pt>
    <dgm:pt modelId="{8FA1894B-3210-454E-BC8F-C4771865C93A}" type="parTrans" cxnId="{90D86B15-C0FE-4611-AA3C-826786DCA881}">
      <dgm:prSet/>
      <dgm:spPr/>
      <dgm:t>
        <a:bodyPr/>
        <a:lstStyle/>
        <a:p>
          <a:pPr rtl="1"/>
          <a:endParaRPr lang="ar-SY"/>
        </a:p>
      </dgm:t>
    </dgm:pt>
    <dgm:pt modelId="{E1F4FC96-0677-41BE-8C6A-211684AE73FC}" type="sibTrans" cxnId="{90D86B15-C0FE-4611-AA3C-826786DCA881}">
      <dgm:prSet/>
      <dgm:spPr/>
      <dgm:t>
        <a:bodyPr/>
        <a:lstStyle/>
        <a:p>
          <a:pPr rtl="1"/>
          <a:endParaRPr lang="ar-SY"/>
        </a:p>
      </dgm:t>
    </dgm:pt>
    <dgm:pt modelId="{00AFEEA2-3B16-449B-B4B5-1EC08C00483F}">
      <dgm:prSet phldrT="[نص]" phldr="1"/>
      <dgm:spPr/>
      <dgm:t>
        <a:bodyPr/>
        <a:lstStyle/>
        <a:p>
          <a:pPr rtl="1"/>
          <a:endParaRPr lang="ar-SY" sz="900" dirty="0"/>
        </a:p>
      </dgm:t>
    </dgm:pt>
    <dgm:pt modelId="{C275B07B-E8E1-41DA-A8B7-7B5F0A6D805F}" type="parTrans" cxnId="{3F38B629-78AE-4F33-9F16-411580EDF630}">
      <dgm:prSet/>
      <dgm:spPr/>
      <dgm:t>
        <a:bodyPr/>
        <a:lstStyle/>
        <a:p>
          <a:pPr rtl="1"/>
          <a:endParaRPr lang="ar-SY"/>
        </a:p>
      </dgm:t>
    </dgm:pt>
    <dgm:pt modelId="{EFE315C0-1FA7-4B25-8E43-A9881691BE20}" type="sibTrans" cxnId="{3F38B629-78AE-4F33-9F16-411580EDF630}">
      <dgm:prSet/>
      <dgm:spPr/>
      <dgm:t>
        <a:bodyPr/>
        <a:lstStyle/>
        <a:p>
          <a:pPr rtl="1"/>
          <a:endParaRPr lang="ar-SY"/>
        </a:p>
      </dgm:t>
    </dgm:pt>
    <dgm:pt modelId="{6E3E79BA-213A-4A51-A7C9-A0E5C211EBE6}">
      <dgm:prSet phldrT="[نص]" custT="1"/>
      <dgm:spPr/>
      <dgm:t>
        <a:bodyPr/>
        <a:lstStyle/>
        <a:p>
          <a:pPr rtl="1"/>
          <a:r>
            <a:rPr lang="ar-SY" sz="2400" b="1" smtClean="0">
              <a:latin typeface="Arial" panose="020B0604020202020204" pitchFamily="34" charset="0"/>
              <a:cs typeface="Arial" panose="020B0604020202020204" pitchFamily="34" charset="0"/>
            </a:rPr>
            <a:t>من </a:t>
          </a:r>
          <a:r>
            <a:rPr lang="en-US" sz="2400" b="1" smtClean="0">
              <a:latin typeface="Arial" panose="020B0604020202020204" pitchFamily="34" charset="0"/>
              <a:cs typeface="Arial" panose="020B0604020202020204" pitchFamily="34" charset="0"/>
            </a:rPr>
            <a:t>3-4</a:t>
          </a:r>
          <a:r>
            <a:rPr lang="ar-SY" sz="2400" b="1" smtClean="0">
              <a:latin typeface="Arial" panose="020B0604020202020204" pitchFamily="34" charset="0"/>
              <a:cs typeface="Arial" panose="020B0604020202020204" pitchFamily="34" charset="0"/>
            </a:rPr>
            <a:t> أشهر مجال الرؤية </a:t>
          </a:r>
          <a:r>
            <a:rPr lang="en-US" sz="2400" b="1" smtClean="0">
              <a:latin typeface="Arial" panose="020B0604020202020204" pitchFamily="34" charset="0"/>
              <a:cs typeface="Arial" panose="020B0604020202020204" pitchFamily="34" charset="0"/>
            </a:rPr>
            <a:t>45</a:t>
          </a:r>
          <a:r>
            <a:rPr lang="ar-SY" sz="2400" b="1" smtClean="0">
              <a:latin typeface="Arial" panose="020B0604020202020204" pitchFamily="34" charset="0"/>
              <a:cs typeface="Arial" panose="020B0604020202020204" pitchFamily="34" charset="0"/>
            </a:rPr>
            <a:t> سم ويستطيع الرؤية </a:t>
          </a:r>
        </a:p>
        <a:p>
          <a:pPr rtl="1"/>
          <a:r>
            <a:rPr lang="ar-SY" sz="2400" b="1" smtClean="0">
              <a:latin typeface="Arial" panose="020B0604020202020204" pitchFamily="34" charset="0"/>
              <a:cs typeface="Arial" panose="020B0604020202020204" pitchFamily="34" charset="0"/>
            </a:rPr>
            <a:t>بكلا العينين ويميز الألوان وينظر إلى يديه ويلعب بهما </a:t>
          </a:r>
          <a:endParaRPr lang="ar-SY" sz="2400" b="1" dirty="0">
            <a:latin typeface="Arial" panose="020B0604020202020204" pitchFamily="34" charset="0"/>
            <a:cs typeface="Arial" panose="020B0604020202020204" pitchFamily="34" charset="0"/>
          </a:endParaRPr>
        </a:p>
      </dgm:t>
    </dgm:pt>
    <dgm:pt modelId="{64DDAE1D-9742-46A5-9623-05083954240C}" type="parTrans" cxnId="{04DA0AB7-1EA7-4C94-9388-3738478366EC}">
      <dgm:prSet/>
      <dgm:spPr/>
      <dgm:t>
        <a:bodyPr/>
        <a:lstStyle/>
        <a:p>
          <a:pPr rtl="1"/>
          <a:endParaRPr lang="ar-SY"/>
        </a:p>
      </dgm:t>
    </dgm:pt>
    <dgm:pt modelId="{731845CE-2BFF-4749-93A9-22EC54F3AE20}" type="sibTrans" cxnId="{04DA0AB7-1EA7-4C94-9388-3738478366EC}">
      <dgm:prSet/>
      <dgm:spPr/>
      <dgm:t>
        <a:bodyPr/>
        <a:lstStyle/>
        <a:p>
          <a:pPr rtl="1"/>
          <a:endParaRPr lang="ar-SY"/>
        </a:p>
      </dgm:t>
    </dgm:pt>
    <dgm:pt modelId="{C6C6651C-EBA0-4600-96E1-AF46393E6553}">
      <dgm:prSet phldrT="[نص]" phldr="1"/>
      <dgm:spPr/>
      <dgm:t>
        <a:bodyPr/>
        <a:lstStyle/>
        <a:p>
          <a:pPr rtl="1"/>
          <a:endParaRPr lang="ar-SY" sz="1000"/>
        </a:p>
      </dgm:t>
    </dgm:pt>
    <dgm:pt modelId="{7D3E1C87-350E-4051-8326-8B5A01A353DB}" type="parTrans" cxnId="{BA7353DA-7F2F-467B-9C14-3B6C094EEC3F}">
      <dgm:prSet/>
      <dgm:spPr/>
      <dgm:t>
        <a:bodyPr/>
        <a:lstStyle/>
        <a:p>
          <a:pPr rtl="1"/>
          <a:endParaRPr lang="ar-SY"/>
        </a:p>
      </dgm:t>
    </dgm:pt>
    <dgm:pt modelId="{21964894-A292-4C1F-9948-35FBDE9AE193}" type="sibTrans" cxnId="{BA7353DA-7F2F-467B-9C14-3B6C094EEC3F}">
      <dgm:prSet/>
      <dgm:spPr/>
      <dgm:t>
        <a:bodyPr/>
        <a:lstStyle/>
        <a:p>
          <a:pPr rtl="1"/>
          <a:endParaRPr lang="ar-SY"/>
        </a:p>
      </dgm:t>
    </dgm:pt>
    <dgm:pt modelId="{CCCE7A26-FF47-4098-AE4D-AF8CEC64B017}">
      <dgm:prSet phldrT="[نص]" phldr="1"/>
      <dgm:spPr/>
      <dgm:t>
        <a:bodyPr/>
        <a:lstStyle/>
        <a:p>
          <a:pPr rtl="1"/>
          <a:endParaRPr lang="ar-SY" sz="1000"/>
        </a:p>
      </dgm:t>
    </dgm:pt>
    <dgm:pt modelId="{E25E9C8D-182D-432C-841C-BA9549939BBF}" type="parTrans" cxnId="{5C06BED7-B2F1-48C0-A598-5D77A160CA4C}">
      <dgm:prSet/>
      <dgm:spPr/>
      <dgm:t>
        <a:bodyPr/>
        <a:lstStyle/>
        <a:p>
          <a:pPr rtl="1"/>
          <a:endParaRPr lang="ar-SY"/>
        </a:p>
      </dgm:t>
    </dgm:pt>
    <dgm:pt modelId="{9E7CF54C-E98B-4225-A665-2F556E012C24}" type="sibTrans" cxnId="{5C06BED7-B2F1-48C0-A598-5D77A160CA4C}">
      <dgm:prSet/>
      <dgm:spPr/>
      <dgm:t>
        <a:bodyPr/>
        <a:lstStyle/>
        <a:p>
          <a:pPr rtl="1"/>
          <a:endParaRPr lang="ar-SY"/>
        </a:p>
      </dgm:t>
    </dgm:pt>
    <dgm:pt modelId="{39D69159-78BD-4626-836E-14589EF439DE}">
      <dgm:prSet custT="1"/>
      <dgm:spPr/>
      <dgm:t>
        <a:bodyPr/>
        <a:lstStyle/>
        <a:p>
          <a:pPr rtl="1"/>
          <a:r>
            <a:rPr lang="ar-SY" sz="2400" b="1" smtClean="0">
              <a:latin typeface="Arial" panose="020B0604020202020204" pitchFamily="34" charset="0"/>
              <a:cs typeface="Arial" panose="020B0604020202020204" pitchFamily="34" charset="0"/>
            </a:rPr>
            <a:t>من </a:t>
          </a:r>
          <a:r>
            <a:rPr lang="en-US" sz="2400" b="1" smtClean="0">
              <a:latin typeface="Arial" panose="020B0604020202020204" pitchFamily="34" charset="0"/>
              <a:cs typeface="Arial" panose="020B0604020202020204" pitchFamily="34" charset="0"/>
            </a:rPr>
            <a:t> 2-3</a:t>
          </a:r>
          <a:r>
            <a:rPr lang="ar-SY" sz="2400" b="1" smtClean="0">
              <a:latin typeface="Arial" panose="020B0604020202020204" pitchFamily="34" charset="0"/>
              <a:cs typeface="Arial" panose="020B0604020202020204" pitchFamily="34" charset="0"/>
            </a:rPr>
            <a:t>أشهر مجال الرؤيا </a:t>
          </a:r>
          <a:r>
            <a:rPr lang="en-US" sz="2400" b="1" smtClean="0">
              <a:latin typeface="Arial" panose="020B0604020202020204" pitchFamily="34" charset="0"/>
              <a:cs typeface="Arial" panose="020B0604020202020204" pitchFamily="34" charset="0"/>
            </a:rPr>
            <a:t>35</a:t>
          </a:r>
          <a:r>
            <a:rPr lang="ar-SY" sz="2400" b="1" smtClean="0">
              <a:latin typeface="Arial" panose="020B0604020202020204" pitchFamily="34" charset="0"/>
              <a:cs typeface="Arial" panose="020B0604020202020204" pitchFamily="34" charset="0"/>
            </a:rPr>
            <a:t> سم </a:t>
          </a:r>
        </a:p>
        <a:p>
          <a:pPr rtl="1"/>
          <a:r>
            <a:rPr lang="ar-SY" sz="2400" b="1" smtClean="0">
              <a:latin typeface="Arial" panose="020B0604020202020204" pitchFamily="34" charset="0"/>
              <a:cs typeface="Arial" panose="020B0604020202020204" pitchFamily="34" charset="0"/>
            </a:rPr>
            <a:t>يبدأ التعرف على بعض الألوان </a:t>
          </a:r>
          <a:endParaRPr lang="ar-SY" sz="2400" b="1" dirty="0">
            <a:latin typeface="Arial" panose="020B0604020202020204" pitchFamily="34" charset="0"/>
            <a:cs typeface="Arial" panose="020B0604020202020204" pitchFamily="34" charset="0"/>
          </a:endParaRPr>
        </a:p>
      </dgm:t>
    </dgm:pt>
    <dgm:pt modelId="{8E45F2B9-2656-43BB-8BDE-B935AC9C6CB4}" type="parTrans" cxnId="{F7263D14-EAAB-4C16-ACEA-6005AB298A17}">
      <dgm:prSet/>
      <dgm:spPr/>
      <dgm:t>
        <a:bodyPr/>
        <a:lstStyle/>
        <a:p>
          <a:pPr rtl="1"/>
          <a:endParaRPr lang="ar-SY"/>
        </a:p>
      </dgm:t>
    </dgm:pt>
    <dgm:pt modelId="{27F47114-1E8A-4BE2-B048-D5C581B25237}" type="sibTrans" cxnId="{F7263D14-EAAB-4C16-ACEA-6005AB298A17}">
      <dgm:prSet/>
      <dgm:spPr/>
      <dgm:t>
        <a:bodyPr/>
        <a:lstStyle/>
        <a:p>
          <a:pPr rtl="1"/>
          <a:endParaRPr lang="ar-SY"/>
        </a:p>
      </dgm:t>
    </dgm:pt>
    <dgm:pt modelId="{1A11F53A-54E6-4D6E-A2AA-91303FEDBC46}">
      <dgm:prSet custT="1"/>
      <dgm:spPr/>
      <dgm:t>
        <a:bodyPr/>
        <a:lstStyle/>
        <a:p>
          <a:pPr rtl="1"/>
          <a:r>
            <a:rPr lang="ar-SY" sz="2400" b="1" smtClean="0">
              <a:latin typeface="Arial" panose="020B0604020202020204" pitchFamily="34" charset="0"/>
              <a:cs typeface="Arial" panose="020B0604020202020204" pitchFamily="34" charset="0"/>
            </a:rPr>
            <a:t>من </a:t>
          </a:r>
          <a:r>
            <a:rPr lang="en-US" sz="2400" b="1" smtClean="0">
              <a:latin typeface="Arial" panose="020B0604020202020204" pitchFamily="34" charset="0"/>
              <a:cs typeface="Arial" panose="020B0604020202020204" pitchFamily="34" charset="0"/>
            </a:rPr>
            <a:t>4-6</a:t>
          </a:r>
          <a:r>
            <a:rPr lang="ar-SY" sz="2400" b="1" smtClean="0">
              <a:latin typeface="Arial" panose="020B0604020202020204" pitchFamily="34" charset="0"/>
              <a:cs typeface="Arial" panose="020B0604020202020204" pitchFamily="34" charset="0"/>
            </a:rPr>
            <a:t>أشهر تكون الرؤية </a:t>
          </a:r>
          <a:endParaRPr lang="en-US" sz="2400" b="1" smtClean="0">
            <a:latin typeface="Arial" panose="020B0604020202020204" pitchFamily="34" charset="0"/>
            <a:cs typeface="Arial" panose="020B0604020202020204" pitchFamily="34" charset="0"/>
          </a:endParaRPr>
        </a:p>
        <a:p>
          <a:pPr rtl="1"/>
          <a:r>
            <a:rPr lang="en-US" sz="2400" b="1" smtClean="0">
              <a:latin typeface="Arial" panose="020B0604020202020204" pitchFamily="34" charset="0"/>
              <a:cs typeface="Arial" panose="020B0604020202020204" pitchFamily="34" charset="0"/>
            </a:rPr>
            <a:t>1/10</a:t>
          </a:r>
          <a:r>
            <a:rPr lang="ar-SY" sz="2400" b="1" smtClean="0">
              <a:latin typeface="Arial" panose="020B0604020202020204" pitchFamily="34" charset="0"/>
              <a:cs typeface="Arial" panose="020B0604020202020204" pitchFamily="34" charset="0"/>
            </a:rPr>
            <a:t>ومجال الرؤية </a:t>
          </a:r>
          <a:r>
            <a:rPr lang="en-US" sz="2400" b="1" smtClean="0">
              <a:latin typeface="Arial" panose="020B0604020202020204" pitchFamily="34" charset="0"/>
              <a:cs typeface="Arial" panose="020B0604020202020204" pitchFamily="34" charset="0"/>
            </a:rPr>
            <a:t>5</a:t>
          </a:r>
          <a:r>
            <a:rPr lang="ar-SY" sz="2400" b="1" smtClean="0">
              <a:latin typeface="Arial" panose="020B0604020202020204" pitchFamily="34" charset="0"/>
              <a:cs typeface="Arial" panose="020B0604020202020204" pitchFamily="34" charset="0"/>
            </a:rPr>
            <a:t> أمتار</a:t>
          </a:r>
          <a:endParaRPr lang="ar-SY" sz="2400" b="1" dirty="0">
            <a:latin typeface="Arial" panose="020B0604020202020204" pitchFamily="34" charset="0"/>
            <a:cs typeface="Arial" panose="020B0604020202020204" pitchFamily="34" charset="0"/>
          </a:endParaRPr>
        </a:p>
      </dgm:t>
    </dgm:pt>
    <dgm:pt modelId="{3433D13D-E076-4E4A-99ED-9677FF57CD19}" type="parTrans" cxnId="{BB59BA67-96DC-4E17-983F-4CC1D46676F1}">
      <dgm:prSet/>
      <dgm:spPr/>
      <dgm:t>
        <a:bodyPr/>
        <a:lstStyle/>
        <a:p>
          <a:pPr rtl="1"/>
          <a:endParaRPr lang="ar-SY"/>
        </a:p>
      </dgm:t>
    </dgm:pt>
    <dgm:pt modelId="{E023ABE4-7F78-42C9-8612-86F3A6BB3E80}" type="sibTrans" cxnId="{BB59BA67-96DC-4E17-983F-4CC1D46676F1}">
      <dgm:prSet/>
      <dgm:spPr/>
      <dgm:t>
        <a:bodyPr/>
        <a:lstStyle/>
        <a:p>
          <a:pPr rtl="1"/>
          <a:endParaRPr lang="ar-SY"/>
        </a:p>
      </dgm:t>
    </dgm:pt>
    <dgm:pt modelId="{BAB099E7-9F06-4FEB-809E-9E6BA27522C1}">
      <dgm:prSet custT="1"/>
      <dgm:spPr/>
      <dgm:t>
        <a:bodyPr/>
        <a:lstStyle/>
        <a:p>
          <a:pPr rtl="1"/>
          <a:r>
            <a:rPr lang="ar-SY" sz="2400" b="1" smtClean="0">
              <a:latin typeface="Arial" panose="020B0604020202020204" pitchFamily="34" charset="0"/>
              <a:cs typeface="Arial" panose="020B0604020202020204" pitchFamily="34" charset="0"/>
            </a:rPr>
            <a:t>بعمر السنة يرى الطفل </a:t>
          </a:r>
          <a:r>
            <a:rPr lang="en-US" sz="2400" b="1" smtClean="0">
              <a:latin typeface="Arial" panose="020B0604020202020204" pitchFamily="34" charset="0"/>
              <a:cs typeface="Arial" panose="020B0604020202020204" pitchFamily="34" charset="0"/>
            </a:rPr>
            <a:t>10</a:t>
          </a:r>
          <a:r>
            <a:rPr lang="ar-SY" sz="2400" b="1" smtClean="0">
              <a:latin typeface="Arial" panose="020B0604020202020204" pitchFamily="34" charset="0"/>
              <a:cs typeface="Arial" panose="020B0604020202020204" pitchFamily="34" charset="0"/>
            </a:rPr>
            <a:t> </a:t>
          </a:r>
          <a:r>
            <a:rPr lang="en-US" sz="2400" b="1" smtClean="0">
              <a:latin typeface="Arial" panose="020B0604020202020204" pitchFamily="34" charset="0"/>
              <a:cs typeface="Arial" panose="020B0604020202020204" pitchFamily="34" charset="0"/>
            </a:rPr>
            <a:t>/</a:t>
          </a:r>
          <a:r>
            <a:rPr lang="ar-SY" sz="2400" b="1" smtClean="0">
              <a:latin typeface="Arial" panose="020B0604020202020204" pitchFamily="34" charset="0"/>
              <a:cs typeface="Arial" panose="020B0604020202020204" pitchFamily="34" charset="0"/>
            </a:rPr>
            <a:t> </a:t>
          </a:r>
          <a:r>
            <a:rPr lang="en-US" sz="2400" b="1" smtClean="0">
              <a:latin typeface="Arial" panose="020B0604020202020204" pitchFamily="34" charset="0"/>
              <a:cs typeface="Arial" panose="020B0604020202020204" pitchFamily="34" charset="0"/>
            </a:rPr>
            <a:t>5</a:t>
          </a:r>
          <a:endParaRPr lang="ar-SY" sz="2400" b="1" dirty="0">
            <a:latin typeface="Arial" panose="020B0604020202020204" pitchFamily="34" charset="0"/>
            <a:cs typeface="Arial" panose="020B0604020202020204" pitchFamily="34" charset="0"/>
          </a:endParaRPr>
        </a:p>
      </dgm:t>
    </dgm:pt>
    <dgm:pt modelId="{496CB8E5-F5E5-4D18-8832-73AE388EE589}" type="parTrans" cxnId="{29CC1ACF-D2C8-4CBA-AA00-C712D04BAB40}">
      <dgm:prSet/>
      <dgm:spPr/>
      <dgm:t>
        <a:bodyPr/>
        <a:lstStyle/>
        <a:p>
          <a:pPr rtl="1"/>
          <a:endParaRPr lang="ar-SY"/>
        </a:p>
      </dgm:t>
    </dgm:pt>
    <dgm:pt modelId="{0E337753-BDE5-4016-B120-94FAC5AB4480}" type="sibTrans" cxnId="{29CC1ACF-D2C8-4CBA-AA00-C712D04BAB40}">
      <dgm:prSet/>
      <dgm:spPr/>
      <dgm:t>
        <a:bodyPr/>
        <a:lstStyle/>
        <a:p>
          <a:pPr rtl="1"/>
          <a:endParaRPr lang="ar-SY"/>
        </a:p>
      </dgm:t>
    </dgm:pt>
    <dgm:pt modelId="{7C268EB4-04AB-4DB8-BAA3-A552E33DE7CF}">
      <dgm:prSet custT="1"/>
      <dgm:spPr/>
      <dgm:t>
        <a:bodyPr/>
        <a:lstStyle/>
        <a:p>
          <a:pPr rtl="1"/>
          <a:r>
            <a:rPr lang="ar-SY" sz="2400" b="1" smtClean="0">
              <a:latin typeface="Arial" panose="020B0604020202020204" pitchFamily="34" charset="0"/>
              <a:cs typeface="Arial" panose="020B0604020202020204" pitchFamily="34" charset="0"/>
            </a:rPr>
            <a:t>وفي عمر الثلاث تصل الرؤية إلى </a:t>
          </a:r>
          <a:r>
            <a:rPr lang="en-US" sz="2400" b="1" smtClean="0">
              <a:latin typeface="Arial" panose="020B0604020202020204" pitchFamily="34" charset="0"/>
              <a:cs typeface="Arial" panose="020B0604020202020204" pitchFamily="34" charset="0"/>
            </a:rPr>
            <a:t>10/10</a:t>
          </a:r>
          <a:endParaRPr lang="ar-SY" sz="2400" b="1" dirty="0">
            <a:latin typeface="Arial" panose="020B0604020202020204" pitchFamily="34" charset="0"/>
            <a:cs typeface="Arial" panose="020B0604020202020204" pitchFamily="34" charset="0"/>
          </a:endParaRPr>
        </a:p>
      </dgm:t>
    </dgm:pt>
    <dgm:pt modelId="{812FA2AE-2BEB-4AAC-BBAF-399D2FC10F82}" type="parTrans" cxnId="{7AA7A4B5-96B1-44A3-A48C-7577DCEB1442}">
      <dgm:prSet/>
      <dgm:spPr/>
      <dgm:t>
        <a:bodyPr/>
        <a:lstStyle/>
        <a:p>
          <a:pPr rtl="1"/>
          <a:endParaRPr lang="ar-SY"/>
        </a:p>
      </dgm:t>
    </dgm:pt>
    <dgm:pt modelId="{3D75E553-6A5F-425A-820C-7AC2546DE057}" type="sibTrans" cxnId="{7AA7A4B5-96B1-44A3-A48C-7577DCEB1442}">
      <dgm:prSet/>
      <dgm:spPr/>
      <dgm:t>
        <a:bodyPr/>
        <a:lstStyle/>
        <a:p>
          <a:pPr rtl="1"/>
          <a:endParaRPr lang="ar-SY"/>
        </a:p>
      </dgm:t>
    </dgm:pt>
    <dgm:pt modelId="{8C92EC5A-E055-4468-832D-CF4DA0C7B91C}" type="pres">
      <dgm:prSet presAssocID="{DA432EEA-4853-4ABE-9126-6930DAACACF9}" presName="linear" presStyleCnt="0">
        <dgm:presLayoutVars>
          <dgm:dir/>
          <dgm:resizeHandles val="exact"/>
        </dgm:presLayoutVars>
      </dgm:prSet>
      <dgm:spPr/>
      <dgm:t>
        <a:bodyPr/>
        <a:lstStyle/>
        <a:p>
          <a:pPr rtl="1"/>
          <a:endParaRPr lang="ar-SY"/>
        </a:p>
      </dgm:t>
    </dgm:pt>
    <dgm:pt modelId="{C0EB2164-E6EE-4304-B1A9-BEC90844E25F}" type="pres">
      <dgm:prSet presAssocID="{248629B4-401C-435B-91FD-093BC6B40BCC}" presName="comp" presStyleCnt="0"/>
      <dgm:spPr/>
      <dgm:t>
        <a:bodyPr/>
        <a:lstStyle/>
        <a:p>
          <a:pPr rtl="1"/>
          <a:endParaRPr lang="ar-SY"/>
        </a:p>
      </dgm:t>
    </dgm:pt>
    <dgm:pt modelId="{CE043FDE-FDFE-43F1-BD98-8691C0495FD5}" type="pres">
      <dgm:prSet presAssocID="{248629B4-401C-435B-91FD-093BC6B40BCC}" presName="box" presStyleLbl="node1" presStyleIdx="0" presStyleCnt="7" custScaleY="264506" custLinFactNeighborX="-3446" custLinFactNeighborY="13167"/>
      <dgm:spPr/>
      <dgm:t>
        <a:bodyPr/>
        <a:lstStyle/>
        <a:p>
          <a:pPr rtl="1"/>
          <a:endParaRPr lang="ar-SY"/>
        </a:p>
      </dgm:t>
    </dgm:pt>
    <dgm:pt modelId="{B7E2F5C8-CB1D-4109-8CC7-D6978B487456}" type="pres">
      <dgm:prSet presAssocID="{248629B4-401C-435B-91FD-093BC6B40BCC}" presName="img" presStyleLbl="fgImgPlace1" presStyleIdx="0" presStyleCnt="7" custScaleX="172553" custScaleY="330606" custLinFactNeighborX="15306" custLinFactNeighborY="8960"/>
      <dgm:spPr>
        <a:blipFill>
          <a:blip xmlns:r="http://schemas.openxmlformats.org/officeDocument/2006/relationships" r:embed="rId1">
            <a:duotone>
              <a:schemeClr val="accent1">
                <a:alpha val="90000"/>
                <a:hueOff val="0"/>
                <a:satOff val="0"/>
                <a:lumOff val="0"/>
                <a:alphaOff val="0"/>
                <a:shade val="20000"/>
                <a:satMod val="200000"/>
              </a:schemeClr>
              <a:schemeClr val="accent1">
                <a:alpha val="90000"/>
                <a:hueOff val="0"/>
                <a:satOff val="0"/>
                <a:lumOff val="0"/>
                <a:alphaOff val="0"/>
                <a:tint val="12000"/>
                <a:satMod val="190000"/>
              </a:schemeClr>
            </a:duotone>
            <a:extLst>
              <a:ext uri="{28A0092B-C50C-407E-A947-70E740481C1C}">
                <a14:useLocalDpi xmlns:a14="http://schemas.microsoft.com/office/drawing/2010/main" val="0"/>
              </a:ext>
            </a:extLst>
          </a:blip>
          <a:srcRect/>
          <a:stretch>
            <a:fillRect t="-17000" b="-17000"/>
          </a:stretch>
        </a:blipFill>
      </dgm:spPr>
      <dgm:t>
        <a:bodyPr/>
        <a:lstStyle/>
        <a:p>
          <a:pPr rtl="1"/>
          <a:endParaRPr lang="ar-SY"/>
        </a:p>
      </dgm:t>
    </dgm:pt>
    <dgm:pt modelId="{7C1ACF42-3579-43D0-9B72-71E437ABB032}" type="pres">
      <dgm:prSet presAssocID="{248629B4-401C-435B-91FD-093BC6B40BCC}" presName="text" presStyleLbl="node1" presStyleIdx="0" presStyleCnt="7">
        <dgm:presLayoutVars>
          <dgm:bulletEnabled val="1"/>
        </dgm:presLayoutVars>
      </dgm:prSet>
      <dgm:spPr/>
      <dgm:t>
        <a:bodyPr/>
        <a:lstStyle/>
        <a:p>
          <a:pPr rtl="1"/>
          <a:endParaRPr lang="ar-SY"/>
        </a:p>
      </dgm:t>
    </dgm:pt>
    <dgm:pt modelId="{6CA63F6F-69A3-4E9A-B7C0-2786E8E1B05F}" type="pres">
      <dgm:prSet presAssocID="{5350A36D-C8A2-41CD-9950-B10DBDD52F7F}" presName="spacer" presStyleCnt="0"/>
      <dgm:spPr/>
      <dgm:t>
        <a:bodyPr/>
        <a:lstStyle/>
        <a:p>
          <a:pPr rtl="1"/>
          <a:endParaRPr lang="ar-SY"/>
        </a:p>
      </dgm:t>
    </dgm:pt>
    <dgm:pt modelId="{4BE7A826-0723-4D16-88B2-567766DE2ABB}" type="pres">
      <dgm:prSet presAssocID="{A8E64AC5-41E0-4605-A98C-AFDF5DBDE91B}" presName="comp" presStyleCnt="0"/>
      <dgm:spPr/>
      <dgm:t>
        <a:bodyPr/>
        <a:lstStyle/>
        <a:p>
          <a:pPr rtl="1"/>
          <a:endParaRPr lang="ar-SY"/>
        </a:p>
      </dgm:t>
    </dgm:pt>
    <dgm:pt modelId="{7E9016BF-C6A6-49EC-91E6-35FA8DBC6547}" type="pres">
      <dgm:prSet presAssocID="{A8E64AC5-41E0-4605-A98C-AFDF5DBDE91B}" presName="box" presStyleLbl="node1" presStyleIdx="1" presStyleCnt="7" custScaleY="275264" custLinFactNeighborX="-3591" custLinFactNeighborY="8791"/>
      <dgm:spPr/>
      <dgm:t>
        <a:bodyPr/>
        <a:lstStyle/>
        <a:p>
          <a:pPr rtl="1"/>
          <a:endParaRPr lang="ar-SY"/>
        </a:p>
      </dgm:t>
    </dgm:pt>
    <dgm:pt modelId="{98C7A43D-5536-462F-BEBF-99A04B3314EE}" type="pres">
      <dgm:prSet presAssocID="{A8E64AC5-41E0-4605-A98C-AFDF5DBDE91B}" presName="img" presStyleLbl="fgImgPlace1" presStyleIdx="1" presStyleCnt="7" custScaleX="175455" custScaleY="364549" custLinFactNeighborX="16036" custLinFactNeighborY="11440"/>
      <dgm:spPr>
        <a:blipFill>
          <a:blip xmlns:r="http://schemas.openxmlformats.org/officeDocument/2006/relationships" r:embed="rId2">
            <a:duotone>
              <a:schemeClr val="accent1">
                <a:alpha val="90000"/>
                <a:hueOff val="0"/>
                <a:satOff val="0"/>
                <a:lumOff val="1425"/>
                <a:alphaOff val="-6667"/>
                <a:shade val="20000"/>
                <a:satMod val="200000"/>
              </a:schemeClr>
              <a:schemeClr val="accent1">
                <a:alpha val="90000"/>
                <a:hueOff val="0"/>
                <a:satOff val="0"/>
                <a:lumOff val="1425"/>
                <a:alphaOff val="-6667"/>
                <a:tint val="12000"/>
                <a:satMod val="190000"/>
              </a:schemeClr>
            </a:duotone>
            <a:extLst>
              <a:ext uri="{28A0092B-C50C-407E-A947-70E740481C1C}">
                <a14:useLocalDpi xmlns:a14="http://schemas.microsoft.com/office/drawing/2010/main" val="0"/>
              </a:ext>
            </a:extLst>
          </a:blip>
          <a:srcRect/>
          <a:stretch>
            <a:fillRect/>
          </a:stretch>
        </a:blipFill>
      </dgm:spPr>
      <dgm:t>
        <a:bodyPr/>
        <a:lstStyle/>
        <a:p>
          <a:pPr rtl="1"/>
          <a:endParaRPr lang="ar-SY"/>
        </a:p>
      </dgm:t>
    </dgm:pt>
    <dgm:pt modelId="{0C160B1C-CF2A-45AF-8F98-1200B29D6DFC}" type="pres">
      <dgm:prSet presAssocID="{A8E64AC5-41E0-4605-A98C-AFDF5DBDE91B}" presName="text" presStyleLbl="node1" presStyleIdx="1" presStyleCnt="7">
        <dgm:presLayoutVars>
          <dgm:bulletEnabled val="1"/>
        </dgm:presLayoutVars>
      </dgm:prSet>
      <dgm:spPr/>
      <dgm:t>
        <a:bodyPr/>
        <a:lstStyle/>
        <a:p>
          <a:pPr rtl="1"/>
          <a:endParaRPr lang="ar-SY"/>
        </a:p>
      </dgm:t>
    </dgm:pt>
    <dgm:pt modelId="{055FD028-5AB7-431C-A982-8BDF1C544D40}" type="pres">
      <dgm:prSet presAssocID="{FA5A4681-C6A8-432D-B824-B5D4438F661B}" presName="spacer" presStyleCnt="0"/>
      <dgm:spPr/>
      <dgm:t>
        <a:bodyPr/>
        <a:lstStyle/>
        <a:p>
          <a:pPr rtl="1"/>
          <a:endParaRPr lang="ar-SY"/>
        </a:p>
      </dgm:t>
    </dgm:pt>
    <dgm:pt modelId="{190274D1-10F5-451D-B53D-E1A5BFC6454D}" type="pres">
      <dgm:prSet presAssocID="{39D69159-78BD-4626-836E-14589EF439DE}" presName="comp" presStyleCnt="0"/>
      <dgm:spPr/>
      <dgm:t>
        <a:bodyPr/>
        <a:lstStyle/>
        <a:p>
          <a:pPr rtl="1"/>
          <a:endParaRPr lang="ar-SY"/>
        </a:p>
      </dgm:t>
    </dgm:pt>
    <dgm:pt modelId="{69C9554D-37AB-4F6C-8999-D60D042D2BB1}" type="pres">
      <dgm:prSet presAssocID="{39D69159-78BD-4626-836E-14589EF439DE}" presName="box" presStyleLbl="node1" presStyleIdx="2" presStyleCnt="7" custScaleY="314630" custLinFactNeighborX="-3638" custLinFactNeighborY="8606"/>
      <dgm:spPr/>
      <dgm:t>
        <a:bodyPr/>
        <a:lstStyle/>
        <a:p>
          <a:pPr rtl="1"/>
          <a:endParaRPr lang="ar-SY"/>
        </a:p>
      </dgm:t>
    </dgm:pt>
    <dgm:pt modelId="{DEA42092-86D7-403F-81C3-11F0E74F1F9F}" type="pres">
      <dgm:prSet presAssocID="{39D69159-78BD-4626-836E-14589EF439DE}" presName="img" presStyleLbl="fgImgPlace1" presStyleIdx="2" presStyleCnt="7" custScaleX="176179" custScaleY="373521" custLinFactNeighborX="16763" custLinFactNeighborY="4124"/>
      <dgm:spPr>
        <a:blipFill>
          <a:blip xmlns:r="http://schemas.openxmlformats.org/officeDocument/2006/relationships" r:embed="rId3" cstate="print">
            <a:duotone>
              <a:schemeClr val="accent1">
                <a:alpha val="90000"/>
                <a:hueOff val="0"/>
                <a:satOff val="0"/>
                <a:lumOff val="2850"/>
                <a:alphaOff val="-13333"/>
                <a:shade val="20000"/>
                <a:satMod val="200000"/>
              </a:schemeClr>
              <a:schemeClr val="accent1">
                <a:alpha val="90000"/>
                <a:hueOff val="0"/>
                <a:satOff val="0"/>
                <a:lumOff val="2850"/>
                <a:alphaOff val="-13333"/>
                <a:tint val="12000"/>
                <a:satMod val="190000"/>
              </a:schemeClr>
            </a:duotone>
            <a:extLst>
              <a:ext uri="{28A0092B-C50C-407E-A947-70E740481C1C}">
                <a14:useLocalDpi xmlns:a14="http://schemas.microsoft.com/office/drawing/2010/main" val="0"/>
              </a:ext>
            </a:extLst>
          </a:blip>
          <a:srcRect/>
          <a:stretch>
            <a:fillRect t="-18000" b="-18000"/>
          </a:stretch>
        </a:blipFill>
      </dgm:spPr>
      <dgm:t>
        <a:bodyPr/>
        <a:lstStyle/>
        <a:p>
          <a:pPr rtl="1"/>
          <a:endParaRPr lang="ar-SY"/>
        </a:p>
      </dgm:t>
    </dgm:pt>
    <dgm:pt modelId="{794E8399-9FBB-4C19-AD97-5F1EEE57A951}" type="pres">
      <dgm:prSet presAssocID="{39D69159-78BD-4626-836E-14589EF439DE}" presName="text" presStyleLbl="node1" presStyleIdx="2" presStyleCnt="7">
        <dgm:presLayoutVars>
          <dgm:bulletEnabled val="1"/>
        </dgm:presLayoutVars>
      </dgm:prSet>
      <dgm:spPr/>
      <dgm:t>
        <a:bodyPr/>
        <a:lstStyle/>
        <a:p>
          <a:pPr rtl="1"/>
          <a:endParaRPr lang="ar-SY"/>
        </a:p>
      </dgm:t>
    </dgm:pt>
    <dgm:pt modelId="{54F62D13-1E70-44EA-9A4C-EAD0E91AF150}" type="pres">
      <dgm:prSet presAssocID="{27F47114-1E8A-4BE2-B048-D5C581B25237}" presName="spacer" presStyleCnt="0"/>
      <dgm:spPr/>
      <dgm:t>
        <a:bodyPr/>
        <a:lstStyle/>
        <a:p>
          <a:pPr rtl="1"/>
          <a:endParaRPr lang="ar-SY"/>
        </a:p>
      </dgm:t>
    </dgm:pt>
    <dgm:pt modelId="{619B2DCC-2C5E-46C3-A0A7-09DD295D92C1}" type="pres">
      <dgm:prSet presAssocID="{6E3E79BA-213A-4A51-A7C9-A0E5C211EBE6}" presName="comp" presStyleCnt="0"/>
      <dgm:spPr/>
      <dgm:t>
        <a:bodyPr/>
        <a:lstStyle/>
        <a:p>
          <a:pPr rtl="1"/>
          <a:endParaRPr lang="ar-SY"/>
        </a:p>
      </dgm:t>
    </dgm:pt>
    <dgm:pt modelId="{6D0CC5FB-22FF-46A7-8F8E-CE9E35055ABA}" type="pres">
      <dgm:prSet presAssocID="{6E3E79BA-213A-4A51-A7C9-A0E5C211EBE6}" presName="box" presStyleLbl="node1" presStyleIdx="3" presStyleCnt="7" custScaleY="325991" custLinFactNeighborX="-3733" custLinFactNeighborY="20486"/>
      <dgm:spPr/>
      <dgm:t>
        <a:bodyPr/>
        <a:lstStyle/>
        <a:p>
          <a:pPr rtl="1"/>
          <a:endParaRPr lang="ar-SY"/>
        </a:p>
      </dgm:t>
    </dgm:pt>
    <dgm:pt modelId="{ACD1AB15-452F-4219-922D-36FA26DB2450}" type="pres">
      <dgm:prSet presAssocID="{6E3E79BA-213A-4A51-A7C9-A0E5C211EBE6}" presName="img" presStyleLbl="fgImgPlace1" presStyleIdx="3" presStyleCnt="7" custScaleX="178945" custScaleY="393204" custLinFactNeighborX="17493" custLinFactNeighborY="3299"/>
      <dgm:spPr>
        <a:blipFill>
          <a:blip xmlns:r="http://schemas.openxmlformats.org/officeDocument/2006/relationships" r:embed="rId4">
            <a:duotone>
              <a:schemeClr val="accent1">
                <a:alpha val="90000"/>
                <a:hueOff val="0"/>
                <a:satOff val="0"/>
                <a:lumOff val="4274"/>
                <a:alphaOff val="-20000"/>
                <a:shade val="20000"/>
                <a:satMod val="200000"/>
              </a:schemeClr>
              <a:schemeClr val="accent1">
                <a:alpha val="90000"/>
                <a:hueOff val="0"/>
                <a:satOff val="0"/>
                <a:lumOff val="4274"/>
                <a:alphaOff val="-20000"/>
                <a:tint val="12000"/>
                <a:satMod val="190000"/>
              </a:schemeClr>
            </a:duotone>
            <a:extLst>
              <a:ext uri="{28A0092B-C50C-407E-A947-70E740481C1C}">
                <a14:useLocalDpi xmlns:a14="http://schemas.microsoft.com/office/drawing/2010/main" val="0"/>
              </a:ext>
            </a:extLst>
          </a:blip>
          <a:srcRect/>
          <a:stretch>
            <a:fillRect t="-20000" b="-20000"/>
          </a:stretch>
        </a:blipFill>
      </dgm:spPr>
      <dgm:t>
        <a:bodyPr/>
        <a:lstStyle/>
        <a:p>
          <a:pPr rtl="1"/>
          <a:endParaRPr lang="ar-SY"/>
        </a:p>
      </dgm:t>
    </dgm:pt>
    <dgm:pt modelId="{1FF4F169-D811-4C5C-8E58-EECFD5811E39}" type="pres">
      <dgm:prSet presAssocID="{6E3E79BA-213A-4A51-A7C9-A0E5C211EBE6}" presName="text" presStyleLbl="node1" presStyleIdx="3" presStyleCnt="7">
        <dgm:presLayoutVars>
          <dgm:bulletEnabled val="1"/>
        </dgm:presLayoutVars>
      </dgm:prSet>
      <dgm:spPr/>
      <dgm:t>
        <a:bodyPr/>
        <a:lstStyle/>
        <a:p>
          <a:pPr rtl="1"/>
          <a:endParaRPr lang="ar-SY"/>
        </a:p>
      </dgm:t>
    </dgm:pt>
    <dgm:pt modelId="{6B8ADF51-5F70-40B3-85E5-B5CFE8385CD1}" type="pres">
      <dgm:prSet presAssocID="{731845CE-2BFF-4749-93A9-22EC54F3AE20}" presName="spacer" presStyleCnt="0"/>
      <dgm:spPr/>
      <dgm:t>
        <a:bodyPr/>
        <a:lstStyle/>
        <a:p>
          <a:pPr rtl="1"/>
          <a:endParaRPr lang="ar-SY"/>
        </a:p>
      </dgm:t>
    </dgm:pt>
    <dgm:pt modelId="{923B2E13-4307-4812-9E5F-4754A85D01BF}" type="pres">
      <dgm:prSet presAssocID="{1A11F53A-54E6-4D6E-A2AA-91303FEDBC46}" presName="comp" presStyleCnt="0"/>
      <dgm:spPr/>
      <dgm:t>
        <a:bodyPr/>
        <a:lstStyle/>
        <a:p>
          <a:pPr rtl="1"/>
          <a:endParaRPr lang="ar-SY"/>
        </a:p>
      </dgm:t>
    </dgm:pt>
    <dgm:pt modelId="{D40040E3-465F-44B7-9BB8-7156AAA63DB0}" type="pres">
      <dgm:prSet presAssocID="{1A11F53A-54E6-4D6E-A2AA-91303FEDBC46}" presName="box" presStyleLbl="node1" presStyleIdx="4" presStyleCnt="7" custScaleY="243731" custLinFactNeighborX="-3979" custLinFactNeighborY="16759"/>
      <dgm:spPr/>
      <dgm:t>
        <a:bodyPr/>
        <a:lstStyle/>
        <a:p>
          <a:pPr rtl="1"/>
          <a:endParaRPr lang="ar-SY"/>
        </a:p>
      </dgm:t>
    </dgm:pt>
    <dgm:pt modelId="{B927CF0C-DF45-4B88-9EA0-14FFB3FCDCCE}" type="pres">
      <dgm:prSet presAssocID="{1A11F53A-54E6-4D6E-A2AA-91303FEDBC46}" presName="img" presStyleLbl="fgImgPlace1" presStyleIdx="4" presStyleCnt="7" custScaleX="176225" custScaleY="308539" custLinFactNeighborX="17896" custLinFactNeighborY="11741"/>
      <dgm:spPr>
        <a:blipFill>
          <a:blip xmlns:r="http://schemas.openxmlformats.org/officeDocument/2006/relationships" r:embed="rId5">
            <a:duotone>
              <a:schemeClr val="accent1">
                <a:alpha val="90000"/>
                <a:hueOff val="0"/>
                <a:satOff val="0"/>
                <a:lumOff val="5699"/>
                <a:alphaOff val="-26667"/>
                <a:shade val="20000"/>
                <a:satMod val="200000"/>
              </a:schemeClr>
              <a:schemeClr val="accent1">
                <a:alpha val="90000"/>
                <a:hueOff val="0"/>
                <a:satOff val="0"/>
                <a:lumOff val="5699"/>
                <a:alphaOff val="-26667"/>
                <a:tint val="12000"/>
                <a:satMod val="190000"/>
              </a:schemeClr>
            </a:duotone>
            <a:extLst>
              <a:ext uri="{28A0092B-C50C-407E-A947-70E740481C1C}">
                <a14:useLocalDpi xmlns:a14="http://schemas.microsoft.com/office/drawing/2010/main" val="0"/>
              </a:ext>
            </a:extLst>
          </a:blip>
          <a:srcRect/>
          <a:stretch>
            <a:fillRect t="-27000" b="-27000"/>
          </a:stretch>
        </a:blipFill>
      </dgm:spPr>
      <dgm:t>
        <a:bodyPr/>
        <a:lstStyle/>
        <a:p>
          <a:pPr rtl="1"/>
          <a:endParaRPr lang="ar-SY"/>
        </a:p>
      </dgm:t>
    </dgm:pt>
    <dgm:pt modelId="{FD958238-D044-4D72-906A-CC50C9C8399C}" type="pres">
      <dgm:prSet presAssocID="{1A11F53A-54E6-4D6E-A2AA-91303FEDBC46}" presName="text" presStyleLbl="node1" presStyleIdx="4" presStyleCnt="7">
        <dgm:presLayoutVars>
          <dgm:bulletEnabled val="1"/>
        </dgm:presLayoutVars>
      </dgm:prSet>
      <dgm:spPr/>
      <dgm:t>
        <a:bodyPr/>
        <a:lstStyle/>
        <a:p>
          <a:pPr rtl="1"/>
          <a:endParaRPr lang="ar-SY"/>
        </a:p>
      </dgm:t>
    </dgm:pt>
    <dgm:pt modelId="{D30E0B4A-199D-4129-BA64-5372402AC79B}" type="pres">
      <dgm:prSet presAssocID="{E023ABE4-7F78-42C9-8612-86F3A6BB3E80}" presName="spacer" presStyleCnt="0"/>
      <dgm:spPr/>
      <dgm:t>
        <a:bodyPr/>
        <a:lstStyle/>
        <a:p>
          <a:pPr rtl="1"/>
          <a:endParaRPr lang="ar-SY"/>
        </a:p>
      </dgm:t>
    </dgm:pt>
    <dgm:pt modelId="{C4B68D35-A464-48F3-89BF-1711CF6477A8}" type="pres">
      <dgm:prSet presAssocID="{BAB099E7-9F06-4FEB-809E-9E6BA27522C1}" presName="comp" presStyleCnt="0"/>
      <dgm:spPr/>
      <dgm:t>
        <a:bodyPr/>
        <a:lstStyle/>
        <a:p>
          <a:pPr rtl="1"/>
          <a:endParaRPr lang="ar-SY"/>
        </a:p>
      </dgm:t>
    </dgm:pt>
    <dgm:pt modelId="{B2C0D93B-A285-4530-BEA2-D854F9500833}" type="pres">
      <dgm:prSet presAssocID="{BAB099E7-9F06-4FEB-809E-9E6BA27522C1}" presName="box" presStyleLbl="node1" presStyleIdx="5" presStyleCnt="7" custScaleY="256402" custLinFactNeighborX="-3669" custLinFactNeighborY="10602"/>
      <dgm:spPr/>
      <dgm:t>
        <a:bodyPr/>
        <a:lstStyle/>
        <a:p>
          <a:pPr rtl="1"/>
          <a:endParaRPr lang="ar-SY"/>
        </a:p>
      </dgm:t>
    </dgm:pt>
    <dgm:pt modelId="{C913F268-D9B6-4DE9-BBE8-4E1E7FA759F4}" type="pres">
      <dgm:prSet presAssocID="{BAB099E7-9F06-4FEB-809E-9E6BA27522C1}" presName="img" presStyleLbl="fgImgPlace1" presStyleIdx="5" presStyleCnt="7" custScaleX="177810" custScaleY="272225" custLinFactNeighborX="19672" custLinFactNeighborY="-2269"/>
      <dgm:spPr>
        <a:blipFill>
          <a:blip xmlns:r="http://schemas.openxmlformats.org/officeDocument/2006/relationships" r:embed="rId6">
            <a:duotone>
              <a:schemeClr val="accent1">
                <a:alpha val="90000"/>
                <a:hueOff val="0"/>
                <a:satOff val="0"/>
                <a:lumOff val="7124"/>
                <a:alphaOff val="-33333"/>
                <a:shade val="20000"/>
                <a:satMod val="200000"/>
              </a:schemeClr>
              <a:schemeClr val="accent1">
                <a:alpha val="90000"/>
                <a:hueOff val="0"/>
                <a:satOff val="0"/>
                <a:lumOff val="7124"/>
                <a:alphaOff val="-33333"/>
                <a:tint val="12000"/>
                <a:satMod val="190000"/>
              </a:schemeClr>
            </a:duotone>
            <a:extLst>
              <a:ext uri="{28A0092B-C50C-407E-A947-70E740481C1C}">
                <a14:useLocalDpi xmlns:a14="http://schemas.microsoft.com/office/drawing/2010/main" val="0"/>
              </a:ext>
            </a:extLst>
          </a:blip>
          <a:srcRect/>
          <a:stretch>
            <a:fillRect t="-17000" b="-17000"/>
          </a:stretch>
        </a:blipFill>
      </dgm:spPr>
      <dgm:t>
        <a:bodyPr/>
        <a:lstStyle/>
        <a:p>
          <a:pPr rtl="1"/>
          <a:endParaRPr lang="ar-SY"/>
        </a:p>
      </dgm:t>
    </dgm:pt>
    <dgm:pt modelId="{81456113-2C7D-42B2-9F1D-700BCE756B4C}" type="pres">
      <dgm:prSet presAssocID="{BAB099E7-9F06-4FEB-809E-9E6BA27522C1}" presName="text" presStyleLbl="node1" presStyleIdx="5" presStyleCnt="7">
        <dgm:presLayoutVars>
          <dgm:bulletEnabled val="1"/>
        </dgm:presLayoutVars>
      </dgm:prSet>
      <dgm:spPr/>
      <dgm:t>
        <a:bodyPr/>
        <a:lstStyle/>
        <a:p>
          <a:pPr rtl="1"/>
          <a:endParaRPr lang="ar-SY"/>
        </a:p>
      </dgm:t>
    </dgm:pt>
    <dgm:pt modelId="{2D0D7F42-C86C-47D2-A65E-6B13465B6716}" type="pres">
      <dgm:prSet presAssocID="{0E337753-BDE5-4016-B120-94FAC5AB4480}" presName="spacer" presStyleCnt="0"/>
      <dgm:spPr/>
      <dgm:t>
        <a:bodyPr/>
        <a:lstStyle/>
        <a:p>
          <a:pPr rtl="1"/>
          <a:endParaRPr lang="ar-SY"/>
        </a:p>
      </dgm:t>
    </dgm:pt>
    <dgm:pt modelId="{69038526-D11F-4DFA-B7DE-76EE857BC148}" type="pres">
      <dgm:prSet presAssocID="{7C268EB4-04AB-4DB8-BAA3-A552E33DE7CF}" presName="comp" presStyleCnt="0"/>
      <dgm:spPr/>
      <dgm:t>
        <a:bodyPr/>
        <a:lstStyle/>
        <a:p>
          <a:pPr rtl="1"/>
          <a:endParaRPr lang="ar-SY"/>
        </a:p>
      </dgm:t>
    </dgm:pt>
    <dgm:pt modelId="{5E716FB8-8BB4-4B15-BE18-80A4E23007EF}" type="pres">
      <dgm:prSet presAssocID="{7C268EB4-04AB-4DB8-BAA3-A552E33DE7CF}" presName="box" presStyleLbl="node1" presStyleIdx="6" presStyleCnt="7" custScaleY="195935" custLinFactNeighborX="-4087" custLinFactNeighborY="-12682"/>
      <dgm:spPr/>
      <dgm:t>
        <a:bodyPr/>
        <a:lstStyle/>
        <a:p>
          <a:pPr rtl="1"/>
          <a:endParaRPr lang="ar-SY"/>
        </a:p>
      </dgm:t>
    </dgm:pt>
    <dgm:pt modelId="{FC2FA31D-D03A-4D29-A548-F40CC5F97573}" type="pres">
      <dgm:prSet presAssocID="{7C268EB4-04AB-4DB8-BAA3-A552E33DE7CF}" presName="img" presStyleLbl="fgImgPlace1" presStyleIdx="6" presStyleCnt="7" custScaleX="181529" custScaleY="266210" custLinFactNeighborX="16035"/>
      <dgm:spPr>
        <a:blipFill>
          <a:blip xmlns:r="http://schemas.openxmlformats.org/officeDocument/2006/relationships" r:embed="rId7">
            <a:duotone>
              <a:schemeClr val="accent1">
                <a:alpha val="90000"/>
                <a:hueOff val="0"/>
                <a:satOff val="0"/>
                <a:lumOff val="8549"/>
                <a:alphaOff val="-40000"/>
                <a:shade val="20000"/>
                <a:satMod val="200000"/>
              </a:schemeClr>
              <a:schemeClr val="accent1">
                <a:alpha val="90000"/>
                <a:hueOff val="0"/>
                <a:satOff val="0"/>
                <a:lumOff val="8549"/>
                <a:alphaOff val="-40000"/>
                <a:tint val="12000"/>
                <a:satMod val="190000"/>
              </a:schemeClr>
            </a:duotone>
            <a:extLst>
              <a:ext uri="{28A0092B-C50C-407E-A947-70E740481C1C}">
                <a14:useLocalDpi xmlns:a14="http://schemas.microsoft.com/office/drawing/2010/main" val="0"/>
              </a:ext>
            </a:extLst>
          </a:blip>
          <a:srcRect/>
          <a:stretch>
            <a:fillRect t="-25000" b="-25000"/>
          </a:stretch>
        </a:blipFill>
      </dgm:spPr>
      <dgm:t>
        <a:bodyPr/>
        <a:lstStyle/>
        <a:p>
          <a:pPr rtl="1"/>
          <a:endParaRPr lang="ar-SY"/>
        </a:p>
      </dgm:t>
    </dgm:pt>
    <dgm:pt modelId="{9AAA07F0-39CF-4C7A-8EDC-50F8515E37B1}" type="pres">
      <dgm:prSet presAssocID="{7C268EB4-04AB-4DB8-BAA3-A552E33DE7CF}" presName="text" presStyleLbl="node1" presStyleIdx="6" presStyleCnt="7">
        <dgm:presLayoutVars>
          <dgm:bulletEnabled val="1"/>
        </dgm:presLayoutVars>
      </dgm:prSet>
      <dgm:spPr/>
      <dgm:t>
        <a:bodyPr/>
        <a:lstStyle/>
        <a:p>
          <a:pPr rtl="1"/>
          <a:endParaRPr lang="ar-SY"/>
        </a:p>
      </dgm:t>
    </dgm:pt>
  </dgm:ptLst>
  <dgm:cxnLst>
    <dgm:cxn modelId="{1180B2D2-F520-4919-8749-8FD305EB2336}" type="presOf" srcId="{C6C6651C-EBA0-4600-96E1-AF46393E6553}" destId="{6D0CC5FB-22FF-46A7-8F8E-CE9E35055ABA}" srcOrd="0" destOrd="1" presId="urn:microsoft.com/office/officeart/2005/8/layout/vList4"/>
    <dgm:cxn modelId="{DE923352-D98A-46F2-8D57-99192B8E670B}" srcId="{248629B4-401C-435B-91FD-093BC6B40BCC}" destId="{9F5959CD-ADAC-4A94-BD5A-F84D3274E2A5}" srcOrd="0" destOrd="0" parTransId="{5D44B191-062A-45FD-A37C-1A405CF2819F}" sibTransId="{D5EA2B17-14A9-41A9-AC81-A88392416B9A}"/>
    <dgm:cxn modelId="{9050F7D9-065B-4B68-8546-ECC0BD53BC7C}" type="presOf" srcId="{CCCE7A26-FF47-4098-AE4D-AF8CEC64B017}" destId="{1FF4F169-D811-4C5C-8E58-EECFD5811E39}" srcOrd="1" destOrd="2" presId="urn:microsoft.com/office/officeart/2005/8/layout/vList4"/>
    <dgm:cxn modelId="{4263A0D9-B128-4C5D-85CD-F203B8277CFC}" type="presOf" srcId="{9F5959CD-ADAC-4A94-BD5A-F84D3274E2A5}" destId="{CE043FDE-FDFE-43F1-BD98-8691C0495FD5}" srcOrd="0" destOrd="1" presId="urn:microsoft.com/office/officeart/2005/8/layout/vList4"/>
    <dgm:cxn modelId="{32DE0976-7FDF-4D86-B0D9-09FEA48862E8}" type="presOf" srcId="{BB3FA0C9-B506-449C-959E-BFF1C3146F26}" destId="{7C1ACF42-3579-43D0-9B72-71E437ABB032}" srcOrd="1" destOrd="2" presId="urn:microsoft.com/office/officeart/2005/8/layout/vList4"/>
    <dgm:cxn modelId="{3DC5400F-13B9-4B10-990E-277E4FEBF8C1}" type="presOf" srcId="{1A11F53A-54E6-4D6E-A2AA-91303FEDBC46}" destId="{FD958238-D044-4D72-906A-CC50C9C8399C}" srcOrd="1" destOrd="0" presId="urn:microsoft.com/office/officeart/2005/8/layout/vList4"/>
    <dgm:cxn modelId="{BB59BA67-96DC-4E17-983F-4CC1D46676F1}" srcId="{DA432EEA-4853-4ABE-9126-6930DAACACF9}" destId="{1A11F53A-54E6-4D6E-A2AA-91303FEDBC46}" srcOrd="4" destOrd="0" parTransId="{3433D13D-E076-4E4A-99ED-9677FF57CD19}" sibTransId="{E023ABE4-7F78-42C9-8612-86F3A6BB3E80}"/>
    <dgm:cxn modelId="{A41A7AE9-5E60-4599-8CC7-E60950B0DEAD}" type="presOf" srcId="{BAB099E7-9F06-4FEB-809E-9E6BA27522C1}" destId="{B2C0D93B-A285-4530-BEA2-D854F9500833}" srcOrd="0" destOrd="0" presId="urn:microsoft.com/office/officeart/2005/8/layout/vList4"/>
    <dgm:cxn modelId="{29CC1ACF-D2C8-4CBA-AA00-C712D04BAB40}" srcId="{DA432EEA-4853-4ABE-9126-6930DAACACF9}" destId="{BAB099E7-9F06-4FEB-809E-9E6BA27522C1}" srcOrd="5" destOrd="0" parTransId="{496CB8E5-F5E5-4D18-8832-73AE388EE589}" sibTransId="{0E337753-BDE5-4016-B120-94FAC5AB4480}"/>
    <dgm:cxn modelId="{CBBC7BD8-B767-48A3-B2D9-7FC00A5CE54C}" srcId="{DA432EEA-4853-4ABE-9126-6930DAACACF9}" destId="{A8E64AC5-41E0-4605-A98C-AFDF5DBDE91B}" srcOrd="1" destOrd="0" parTransId="{F8775121-5FDC-46AC-90C2-D5732E359516}" sibTransId="{FA5A4681-C6A8-432D-B824-B5D4438F661B}"/>
    <dgm:cxn modelId="{2C78CA31-1794-42FD-B132-C79D9545A788}" type="presOf" srcId="{A8E64AC5-41E0-4605-A98C-AFDF5DBDE91B}" destId="{0C160B1C-CF2A-45AF-8F98-1200B29D6DFC}" srcOrd="1" destOrd="0" presId="urn:microsoft.com/office/officeart/2005/8/layout/vList4"/>
    <dgm:cxn modelId="{F7263D14-EAAB-4C16-ACEA-6005AB298A17}" srcId="{DA432EEA-4853-4ABE-9126-6930DAACACF9}" destId="{39D69159-78BD-4626-836E-14589EF439DE}" srcOrd="2" destOrd="0" parTransId="{8E45F2B9-2656-43BB-8BDE-B935AC9C6CB4}" sibTransId="{27F47114-1E8A-4BE2-B048-D5C581B25237}"/>
    <dgm:cxn modelId="{C9FB82A3-D615-4573-A02B-CA37B4931CF7}" type="presOf" srcId="{C6C6651C-EBA0-4600-96E1-AF46393E6553}" destId="{1FF4F169-D811-4C5C-8E58-EECFD5811E39}" srcOrd="1" destOrd="1" presId="urn:microsoft.com/office/officeart/2005/8/layout/vList4"/>
    <dgm:cxn modelId="{04DA0AB7-1EA7-4C94-9388-3738478366EC}" srcId="{DA432EEA-4853-4ABE-9126-6930DAACACF9}" destId="{6E3E79BA-213A-4A51-A7C9-A0E5C211EBE6}" srcOrd="3" destOrd="0" parTransId="{64DDAE1D-9742-46A5-9623-05083954240C}" sibTransId="{731845CE-2BFF-4749-93A9-22EC54F3AE20}"/>
    <dgm:cxn modelId="{2E8F13FF-1220-4ADF-AF38-814D445E5589}" type="presOf" srcId="{7C268EB4-04AB-4DB8-BAA3-A552E33DE7CF}" destId="{9AAA07F0-39CF-4C7A-8EDC-50F8515E37B1}" srcOrd="1" destOrd="0" presId="urn:microsoft.com/office/officeart/2005/8/layout/vList4"/>
    <dgm:cxn modelId="{974365D7-C2AC-46DD-BF6A-9382B8D2ABC4}" type="presOf" srcId="{BB3FA0C9-B506-449C-959E-BFF1C3146F26}" destId="{CE043FDE-FDFE-43F1-BD98-8691C0495FD5}" srcOrd="0" destOrd="2" presId="urn:microsoft.com/office/officeart/2005/8/layout/vList4"/>
    <dgm:cxn modelId="{EF44CE0F-5AF3-4EE3-9631-E34D9BA55388}" type="presOf" srcId="{248629B4-401C-435B-91FD-093BC6B40BCC}" destId="{7C1ACF42-3579-43D0-9B72-71E437ABB032}" srcOrd="1" destOrd="0" presId="urn:microsoft.com/office/officeart/2005/8/layout/vList4"/>
    <dgm:cxn modelId="{1ED01406-3F76-4ED9-864C-47AEA798B32A}" type="presOf" srcId="{248629B4-401C-435B-91FD-093BC6B40BCC}" destId="{CE043FDE-FDFE-43F1-BD98-8691C0495FD5}" srcOrd="0" destOrd="0" presId="urn:microsoft.com/office/officeart/2005/8/layout/vList4"/>
    <dgm:cxn modelId="{E11763BE-59A2-4734-A8E8-05D9DD18F53E}" srcId="{248629B4-401C-435B-91FD-093BC6B40BCC}" destId="{BB3FA0C9-B506-449C-959E-BFF1C3146F26}" srcOrd="1" destOrd="0" parTransId="{37A81F8C-E430-4709-A305-47980324CE9B}" sibTransId="{4E47E43F-7F5D-4303-9072-6077394A6608}"/>
    <dgm:cxn modelId="{95FD26EB-209C-4747-863A-5DB83BA37AB5}" type="presOf" srcId="{BAB099E7-9F06-4FEB-809E-9E6BA27522C1}" destId="{81456113-2C7D-42B2-9F1D-700BCE756B4C}" srcOrd="1" destOrd="0" presId="urn:microsoft.com/office/officeart/2005/8/layout/vList4"/>
    <dgm:cxn modelId="{5C06BED7-B2F1-48C0-A598-5D77A160CA4C}" srcId="{6E3E79BA-213A-4A51-A7C9-A0E5C211EBE6}" destId="{CCCE7A26-FF47-4098-AE4D-AF8CEC64B017}" srcOrd="1" destOrd="0" parTransId="{E25E9C8D-182D-432C-841C-BA9549939BBF}" sibTransId="{9E7CF54C-E98B-4225-A665-2F556E012C24}"/>
    <dgm:cxn modelId="{90D86B15-C0FE-4611-AA3C-826786DCA881}" srcId="{A8E64AC5-41E0-4605-A98C-AFDF5DBDE91B}" destId="{0B3FE3AB-AFB8-4B0F-965A-9FE23A36CAC9}" srcOrd="0" destOrd="0" parTransId="{8FA1894B-3210-454E-BC8F-C4771865C93A}" sibTransId="{E1F4FC96-0677-41BE-8C6A-211684AE73FC}"/>
    <dgm:cxn modelId="{7AA7A4B5-96B1-44A3-A48C-7577DCEB1442}" srcId="{DA432EEA-4853-4ABE-9126-6930DAACACF9}" destId="{7C268EB4-04AB-4DB8-BAA3-A552E33DE7CF}" srcOrd="6" destOrd="0" parTransId="{812FA2AE-2BEB-4AAC-BBAF-399D2FC10F82}" sibTransId="{3D75E553-6A5F-425A-820C-7AC2546DE057}"/>
    <dgm:cxn modelId="{C6E07EB5-8307-4552-B433-66AC0B3BF8F4}" type="presOf" srcId="{39D69159-78BD-4626-836E-14589EF439DE}" destId="{69C9554D-37AB-4F6C-8999-D60D042D2BB1}" srcOrd="0" destOrd="0" presId="urn:microsoft.com/office/officeart/2005/8/layout/vList4"/>
    <dgm:cxn modelId="{C46984D5-EA23-4248-B4A5-5F438B5474D0}" type="presOf" srcId="{DA432EEA-4853-4ABE-9126-6930DAACACF9}" destId="{8C92EC5A-E055-4468-832D-CF4DA0C7B91C}" srcOrd="0" destOrd="0" presId="urn:microsoft.com/office/officeart/2005/8/layout/vList4"/>
    <dgm:cxn modelId="{AA7D7F02-D1B6-4132-B1E1-E20B831007EF}" type="presOf" srcId="{0B3FE3AB-AFB8-4B0F-965A-9FE23A36CAC9}" destId="{0C160B1C-CF2A-45AF-8F98-1200B29D6DFC}" srcOrd="1" destOrd="1" presId="urn:microsoft.com/office/officeart/2005/8/layout/vList4"/>
    <dgm:cxn modelId="{9AD9516D-05B9-4370-A340-941353F377BA}" type="presOf" srcId="{1A11F53A-54E6-4D6E-A2AA-91303FEDBC46}" destId="{D40040E3-465F-44B7-9BB8-7156AAA63DB0}" srcOrd="0" destOrd="0" presId="urn:microsoft.com/office/officeart/2005/8/layout/vList4"/>
    <dgm:cxn modelId="{CB1E4674-4B79-4509-84E6-27270E959F22}" type="presOf" srcId="{00AFEEA2-3B16-449B-B4B5-1EC08C00483F}" destId="{7E9016BF-C6A6-49EC-91E6-35FA8DBC6547}" srcOrd="0" destOrd="2" presId="urn:microsoft.com/office/officeart/2005/8/layout/vList4"/>
    <dgm:cxn modelId="{3D977015-A6A4-49A9-BEF6-3BAB766FA7F0}" type="presOf" srcId="{6E3E79BA-213A-4A51-A7C9-A0E5C211EBE6}" destId="{1FF4F169-D811-4C5C-8E58-EECFD5811E39}" srcOrd="1" destOrd="0" presId="urn:microsoft.com/office/officeart/2005/8/layout/vList4"/>
    <dgm:cxn modelId="{EABEAC3E-90B1-4721-9099-0708D2293612}" srcId="{DA432EEA-4853-4ABE-9126-6930DAACACF9}" destId="{248629B4-401C-435B-91FD-093BC6B40BCC}" srcOrd="0" destOrd="0" parTransId="{84695866-B4A3-490A-A38A-45FF1D927BE3}" sibTransId="{5350A36D-C8A2-41CD-9950-B10DBDD52F7F}"/>
    <dgm:cxn modelId="{A85F1728-D8D7-4206-893D-96A19EE04916}" type="presOf" srcId="{39D69159-78BD-4626-836E-14589EF439DE}" destId="{794E8399-9FBB-4C19-AD97-5F1EEE57A951}" srcOrd="1" destOrd="0" presId="urn:microsoft.com/office/officeart/2005/8/layout/vList4"/>
    <dgm:cxn modelId="{6CF31BAD-1C75-4092-89B1-8E0DD68A0A7E}" type="presOf" srcId="{9F5959CD-ADAC-4A94-BD5A-F84D3274E2A5}" destId="{7C1ACF42-3579-43D0-9B72-71E437ABB032}" srcOrd="1" destOrd="1" presId="urn:microsoft.com/office/officeart/2005/8/layout/vList4"/>
    <dgm:cxn modelId="{85CC4B31-7FA7-4F67-BCED-223B424F6091}" type="presOf" srcId="{00AFEEA2-3B16-449B-B4B5-1EC08C00483F}" destId="{0C160B1C-CF2A-45AF-8F98-1200B29D6DFC}" srcOrd="1" destOrd="2" presId="urn:microsoft.com/office/officeart/2005/8/layout/vList4"/>
    <dgm:cxn modelId="{E366F3A4-A2D3-425A-9587-E3299CF27EA1}" type="presOf" srcId="{0B3FE3AB-AFB8-4B0F-965A-9FE23A36CAC9}" destId="{7E9016BF-C6A6-49EC-91E6-35FA8DBC6547}" srcOrd="0" destOrd="1" presId="urn:microsoft.com/office/officeart/2005/8/layout/vList4"/>
    <dgm:cxn modelId="{C1F597E6-E907-4FDC-97FD-C22C144C7DA6}" type="presOf" srcId="{6E3E79BA-213A-4A51-A7C9-A0E5C211EBE6}" destId="{6D0CC5FB-22FF-46A7-8F8E-CE9E35055ABA}" srcOrd="0" destOrd="0" presId="urn:microsoft.com/office/officeart/2005/8/layout/vList4"/>
    <dgm:cxn modelId="{7C1D7FD2-760D-4BDF-BA78-8A69E89517D4}" type="presOf" srcId="{7C268EB4-04AB-4DB8-BAA3-A552E33DE7CF}" destId="{5E716FB8-8BB4-4B15-BE18-80A4E23007EF}" srcOrd="0" destOrd="0" presId="urn:microsoft.com/office/officeart/2005/8/layout/vList4"/>
    <dgm:cxn modelId="{8B2C29F6-8FCA-4C1B-A1C3-8EF37BAC0D26}" type="presOf" srcId="{A8E64AC5-41E0-4605-A98C-AFDF5DBDE91B}" destId="{7E9016BF-C6A6-49EC-91E6-35FA8DBC6547}" srcOrd="0" destOrd="0" presId="urn:microsoft.com/office/officeart/2005/8/layout/vList4"/>
    <dgm:cxn modelId="{3F38B629-78AE-4F33-9F16-411580EDF630}" srcId="{A8E64AC5-41E0-4605-A98C-AFDF5DBDE91B}" destId="{00AFEEA2-3B16-449B-B4B5-1EC08C00483F}" srcOrd="1" destOrd="0" parTransId="{C275B07B-E8E1-41DA-A8B7-7B5F0A6D805F}" sibTransId="{EFE315C0-1FA7-4B25-8E43-A9881691BE20}"/>
    <dgm:cxn modelId="{BA7353DA-7F2F-467B-9C14-3B6C094EEC3F}" srcId="{6E3E79BA-213A-4A51-A7C9-A0E5C211EBE6}" destId="{C6C6651C-EBA0-4600-96E1-AF46393E6553}" srcOrd="0" destOrd="0" parTransId="{7D3E1C87-350E-4051-8326-8B5A01A353DB}" sibTransId="{21964894-A292-4C1F-9948-35FBDE9AE193}"/>
    <dgm:cxn modelId="{212CADE4-787F-4958-94C7-4F855C9A9587}" type="presOf" srcId="{CCCE7A26-FF47-4098-AE4D-AF8CEC64B017}" destId="{6D0CC5FB-22FF-46A7-8F8E-CE9E35055ABA}" srcOrd="0" destOrd="2" presId="urn:microsoft.com/office/officeart/2005/8/layout/vList4"/>
    <dgm:cxn modelId="{B6D8335A-4FB3-44B6-A610-BCD6092BF987}" type="presParOf" srcId="{8C92EC5A-E055-4468-832D-CF4DA0C7B91C}" destId="{C0EB2164-E6EE-4304-B1A9-BEC90844E25F}" srcOrd="0" destOrd="0" presId="urn:microsoft.com/office/officeart/2005/8/layout/vList4"/>
    <dgm:cxn modelId="{08A4A887-B7DD-419A-82E9-921C57219AD8}" type="presParOf" srcId="{C0EB2164-E6EE-4304-B1A9-BEC90844E25F}" destId="{CE043FDE-FDFE-43F1-BD98-8691C0495FD5}" srcOrd="0" destOrd="0" presId="urn:microsoft.com/office/officeart/2005/8/layout/vList4"/>
    <dgm:cxn modelId="{EAA540E0-9A9D-44EB-A2DE-EAD51D52AC1C}" type="presParOf" srcId="{C0EB2164-E6EE-4304-B1A9-BEC90844E25F}" destId="{B7E2F5C8-CB1D-4109-8CC7-D6978B487456}" srcOrd="1" destOrd="0" presId="urn:microsoft.com/office/officeart/2005/8/layout/vList4"/>
    <dgm:cxn modelId="{896A782A-7090-41C2-9678-606126716B53}" type="presParOf" srcId="{C0EB2164-E6EE-4304-B1A9-BEC90844E25F}" destId="{7C1ACF42-3579-43D0-9B72-71E437ABB032}" srcOrd="2" destOrd="0" presId="urn:microsoft.com/office/officeart/2005/8/layout/vList4"/>
    <dgm:cxn modelId="{F1624BE8-4F61-4AC9-9F43-204B525291ED}" type="presParOf" srcId="{8C92EC5A-E055-4468-832D-CF4DA0C7B91C}" destId="{6CA63F6F-69A3-4E9A-B7C0-2786E8E1B05F}" srcOrd="1" destOrd="0" presId="urn:microsoft.com/office/officeart/2005/8/layout/vList4"/>
    <dgm:cxn modelId="{2081BEFF-F423-4954-BFCA-6032DEB6A25B}" type="presParOf" srcId="{8C92EC5A-E055-4468-832D-CF4DA0C7B91C}" destId="{4BE7A826-0723-4D16-88B2-567766DE2ABB}" srcOrd="2" destOrd="0" presId="urn:microsoft.com/office/officeart/2005/8/layout/vList4"/>
    <dgm:cxn modelId="{3950F934-EB15-47D6-B3CE-6405405F8F71}" type="presParOf" srcId="{4BE7A826-0723-4D16-88B2-567766DE2ABB}" destId="{7E9016BF-C6A6-49EC-91E6-35FA8DBC6547}" srcOrd="0" destOrd="0" presId="urn:microsoft.com/office/officeart/2005/8/layout/vList4"/>
    <dgm:cxn modelId="{BFF169A1-432F-41AE-9A85-FAB6CF9FAD16}" type="presParOf" srcId="{4BE7A826-0723-4D16-88B2-567766DE2ABB}" destId="{98C7A43D-5536-462F-BEBF-99A04B3314EE}" srcOrd="1" destOrd="0" presId="urn:microsoft.com/office/officeart/2005/8/layout/vList4"/>
    <dgm:cxn modelId="{59CEE181-4DDF-497A-8E73-18DB5E64510D}" type="presParOf" srcId="{4BE7A826-0723-4D16-88B2-567766DE2ABB}" destId="{0C160B1C-CF2A-45AF-8F98-1200B29D6DFC}" srcOrd="2" destOrd="0" presId="urn:microsoft.com/office/officeart/2005/8/layout/vList4"/>
    <dgm:cxn modelId="{A10E2006-DF1F-488F-8D31-E653D80D3F0D}" type="presParOf" srcId="{8C92EC5A-E055-4468-832D-CF4DA0C7B91C}" destId="{055FD028-5AB7-431C-A982-8BDF1C544D40}" srcOrd="3" destOrd="0" presId="urn:microsoft.com/office/officeart/2005/8/layout/vList4"/>
    <dgm:cxn modelId="{895D063F-CB1D-4ECB-90E4-9496516786AD}" type="presParOf" srcId="{8C92EC5A-E055-4468-832D-CF4DA0C7B91C}" destId="{190274D1-10F5-451D-B53D-E1A5BFC6454D}" srcOrd="4" destOrd="0" presId="urn:microsoft.com/office/officeart/2005/8/layout/vList4"/>
    <dgm:cxn modelId="{EC3FCE91-F1A2-4B32-9D8C-ECB2F3E87ABB}" type="presParOf" srcId="{190274D1-10F5-451D-B53D-E1A5BFC6454D}" destId="{69C9554D-37AB-4F6C-8999-D60D042D2BB1}" srcOrd="0" destOrd="0" presId="urn:microsoft.com/office/officeart/2005/8/layout/vList4"/>
    <dgm:cxn modelId="{E8899D53-87FB-40DE-9910-2109BE0072D8}" type="presParOf" srcId="{190274D1-10F5-451D-B53D-E1A5BFC6454D}" destId="{DEA42092-86D7-403F-81C3-11F0E74F1F9F}" srcOrd="1" destOrd="0" presId="urn:microsoft.com/office/officeart/2005/8/layout/vList4"/>
    <dgm:cxn modelId="{B0D0DC39-7814-4C1C-8223-85B909AEC49D}" type="presParOf" srcId="{190274D1-10F5-451D-B53D-E1A5BFC6454D}" destId="{794E8399-9FBB-4C19-AD97-5F1EEE57A951}" srcOrd="2" destOrd="0" presId="urn:microsoft.com/office/officeart/2005/8/layout/vList4"/>
    <dgm:cxn modelId="{EC2ECCED-1A9D-4027-B75A-4804C6F927DC}" type="presParOf" srcId="{8C92EC5A-E055-4468-832D-CF4DA0C7B91C}" destId="{54F62D13-1E70-44EA-9A4C-EAD0E91AF150}" srcOrd="5" destOrd="0" presId="urn:microsoft.com/office/officeart/2005/8/layout/vList4"/>
    <dgm:cxn modelId="{F43B63C8-DBFD-494B-BDD8-AC500D485A8E}" type="presParOf" srcId="{8C92EC5A-E055-4468-832D-CF4DA0C7B91C}" destId="{619B2DCC-2C5E-46C3-A0A7-09DD295D92C1}" srcOrd="6" destOrd="0" presId="urn:microsoft.com/office/officeart/2005/8/layout/vList4"/>
    <dgm:cxn modelId="{220CFB41-B3CE-4F1C-BB0C-56007CB5B035}" type="presParOf" srcId="{619B2DCC-2C5E-46C3-A0A7-09DD295D92C1}" destId="{6D0CC5FB-22FF-46A7-8F8E-CE9E35055ABA}" srcOrd="0" destOrd="0" presId="urn:microsoft.com/office/officeart/2005/8/layout/vList4"/>
    <dgm:cxn modelId="{1D72C696-60E3-422F-9FCA-AC592693547F}" type="presParOf" srcId="{619B2DCC-2C5E-46C3-A0A7-09DD295D92C1}" destId="{ACD1AB15-452F-4219-922D-36FA26DB2450}" srcOrd="1" destOrd="0" presId="urn:microsoft.com/office/officeart/2005/8/layout/vList4"/>
    <dgm:cxn modelId="{08BCBA9D-9707-44E6-B49F-AD97CF10B251}" type="presParOf" srcId="{619B2DCC-2C5E-46C3-A0A7-09DD295D92C1}" destId="{1FF4F169-D811-4C5C-8E58-EECFD5811E39}" srcOrd="2" destOrd="0" presId="urn:microsoft.com/office/officeart/2005/8/layout/vList4"/>
    <dgm:cxn modelId="{D3617788-D902-43FB-9ECE-FA10C6964B2E}" type="presParOf" srcId="{8C92EC5A-E055-4468-832D-CF4DA0C7B91C}" destId="{6B8ADF51-5F70-40B3-85E5-B5CFE8385CD1}" srcOrd="7" destOrd="0" presId="urn:microsoft.com/office/officeart/2005/8/layout/vList4"/>
    <dgm:cxn modelId="{454FE9C1-8D57-411C-8089-DE152F7DFD37}" type="presParOf" srcId="{8C92EC5A-E055-4468-832D-CF4DA0C7B91C}" destId="{923B2E13-4307-4812-9E5F-4754A85D01BF}" srcOrd="8" destOrd="0" presId="urn:microsoft.com/office/officeart/2005/8/layout/vList4"/>
    <dgm:cxn modelId="{1D1F08CC-9830-4A19-9488-C886D94B7AEF}" type="presParOf" srcId="{923B2E13-4307-4812-9E5F-4754A85D01BF}" destId="{D40040E3-465F-44B7-9BB8-7156AAA63DB0}" srcOrd="0" destOrd="0" presId="urn:microsoft.com/office/officeart/2005/8/layout/vList4"/>
    <dgm:cxn modelId="{B35FEC32-D1FD-48D9-B6B5-4C463C3C388D}" type="presParOf" srcId="{923B2E13-4307-4812-9E5F-4754A85D01BF}" destId="{B927CF0C-DF45-4B88-9EA0-14FFB3FCDCCE}" srcOrd="1" destOrd="0" presId="urn:microsoft.com/office/officeart/2005/8/layout/vList4"/>
    <dgm:cxn modelId="{D23A0FE8-BD1B-4500-BF65-59D260736489}" type="presParOf" srcId="{923B2E13-4307-4812-9E5F-4754A85D01BF}" destId="{FD958238-D044-4D72-906A-CC50C9C8399C}" srcOrd="2" destOrd="0" presId="urn:microsoft.com/office/officeart/2005/8/layout/vList4"/>
    <dgm:cxn modelId="{7359BA74-3387-4252-869E-80A8B41FD6CD}" type="presParOf" srcId="{8C92EC5A-E055-4468-832D-CF4DA0C7B91C}" destId="{D30E0B4A-199D-4129-BA64-5372402AC79B}" srcOrd="9" destOrd="0" presId="urn:microsoft.com/office/officeart/2005/8/layout/vList4"/>
    <dgm:cxn modelId="{033173A1-8E30-43D2-A340-39A914D99AD1}" type="presParOf" srcId="{8C92EC5A-E055-4468-832D-CF4DA0C7B91C}" destId="{C4B68D35-A464-48F3-89BF-1711CF6477A8}" srcOrd="10" destOrd="0" presId="urn:microsoft.com/office/officeart/2005/8/layout/vList4"/>
    <dgm:cxn modelId="{CB11BAC5-DFBE-46C4-B063-0149ED71BD89}" type="presParOf" srcId="{C4B68D35-A464-48F3-89BF-1711CF6477A8}" destId="{B2C0D93B-A285-4530-BEA2-D854F9500833}" srcOrd="0" destOrd="0" presId="urn:microsoft.com/office/officeart/2005/8/layout/vList4"/>
    <dgm:cxn modelId="{53ABF661-F1EB-40F2-823B-2EABA2481D6A}" type="presParOf" srcId="{C4B68D35-A464-48F3-89BF-1711CF6477A8}" destId="{C913F268-D9B6-4DE9-BBE8-4E1E7FA759F4}" srcOrd="1" destOrd="0" presId="urn:microsoft.com/office/officeart/2005/8/layout/vList4"/>
    <dgm:cxn modelId="{F7648296-7D5A-4A70-B23D-FFA825B85750}" type="presParOf" srcId="{C4B68D35-A464-48F3-89BF-1711CF6477A8}" destId="{81456113-2C7D-42B2-9F1D-700BCE756B4C}" srcOrd="2" destOrd="0" presId="urn:microsoft.com/office/officeart/2005/8/layout/vList4"/>
    <dgm:cxn modelId="{045E7B51-E437-468A-B4EA-23E3D1123476}" type="presParOf" srcId="{8C92EC5A-E055-4468-832D-CF4DA0C7B91C}" destId="{2D0D7F42-C86C-47D2-A65E-6B13465B6716}" srcOrd="11" destOrd="0" presId="urn:microsoft.com/office/officeart/2005/8/layout/vList4"/>
    <dgm:cxn modelId="{9DF74347-F54D-4C53-A7BC-44CC379BFA7E}" type="presParOf" srcId="{8C92EC5A-E055-4468-832D-CF4DA0C7B91C}" destId="{69038526-D11F-4DFA-B7DE-76EE857BC148}" srcOrd="12" destOrd="0" presId="urn:microsoft.com/office/officeart/2005/8/layout/vList4"/>
    <dgm:cxn modelId="{0DC8F2BE-62E0-4520-9A69-B223A28CE2B7}" type="presParOf" srcId="{69038526-D11F-4DFA-B7DE-76EE857BC148}" destId="{5E716FB8-8BB4-4B15-BE18-80A4E23007EF}" srcOrd="0" destOrd="0" presId="urn:microsoft.com/office/officeart/2005/8/layout/vList4"/>
    <dgm:cxn modelId="{7FCB114B-A234-42B5-9133-74760E4AE359}" type="presParOf" srcId="{69038526-D11F-4DFA-B7DE-76EE857BC148}" destId="{FC2FA31D-D03A-4D29-A548-F40CC5F97573}" srcOrd="1" destOrd="0" presId="urn:microsoft.com/office/officeart/2005/8/layout/vList4"/>
    <dgm:cxn modelId="{D1441AB2-C853-481F-B3DE-395A6A5427E4}" type="presParOf" srcId="{69038526-D11F-4DFA-B7DE-76EE857BC148}" destId="{9AAA07F0-39CF-4C7A-8EDC-50F8515E37B1}"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43FDE-FDFE-43F1-BD98-8691C0495FD5}">
      <dsp:nvSpPr>
        <dsp:cNvPr id="0" name=""/>
        <dsp:cNvSpPr/>
      </dsp:nvSpPr>
      <dsp:spPr>
        <a:xfrm>
          <a:off x="569" y="39603"/>
          <a:ext cx="8592854" cy="795582"/>
        </a:xfrm>
        <a:prstGeom prst="roundRect">
          <a:avLst>
            <a:gd name="adj" fmla="val 10000"/>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r" defTabSz="1066800" rtl="1">
            <a:lnSpc>
              <a:spcPct val="90000"/>
            </a:lnSpc>
            <a:spcBef>
              <a:spcPct val="0"/>
            </a:spcBef>
            <a:spcAft>
              <a:spcPct val="35000"/>
            </a:spcAft>
          </a:pPr>
          <a:r>
            <a:rPr lang="ar-SY" sz="2400" b="1" kern="1200" dirty="0" smtClean="0">
              <a:latin typeface="Arial" panose="020B0604020202020204" pitchFamily="34" charset="0"/>
              <a:cs typeface="Arial" panose="020B0604020202020204" pitchFamily="34" charset="0"/>
            </a:rPr>
            <a:t>منذ الولادة حتى عمر شهر مجال الرؤية </a:t>
          </a:r>
          <a:r>
            <a:rPr lang="en-US" sz="2400" b="1" kern="1200" dirty="0" smtClean="0">
              <a:latin typeface="Arial" panose="020B0604020202020204" pitchFamily="34" charset="0"/>
              <a:cs typeface="Arial" panose="020B0604020202020204" pitchFamily="34" charset="0"/>
            </a:rPr>
            <a:t>20</a:t>
          </a:r>
          <a:r>
            <a:rPr lang="ar-SY" sz="2400" b="1" kern="1200" dirty="0" smtClean="0">
              <a:latin typeface="Arial" panose="020B0604020202020204" pitchFamily="34" charset="0"/>
              <a:cs typeface="Arial" panose="020B0604020202020204" pitchFamily="34" charset="0"/>
            </a:rPr>
            <a:t> سم </a:t>
          </a:r>
          <a:endParaRPr lang="ar-SY" sz="2400" b="1" kern="1200" dirty="0">
            <a:latin typeface="Arial" panose="020B0604020202020204" pitchFamily="34" charset="0"/>
            <a:cs typeface="Arial" panose="020B0604020202020204" pitchFamily="34" charset="0"/>
          </a:endParaRPr>
        </a:p>
        <a:p>
          <a:pPr marL="228600" lvl="1" indent="-228600" algn="r" defTabSz="889000" rtl="1">
            <a:lnSpc>
              <a:spcPct val="90000"/>
            </a:lnSpc>
            <a:spcBef>
              <a:spcPct val="0"/>
            </a:spcBef>
            <a:spcAft>
              <a:spcPct val="15000"/>
            </a:spcAft>
            <a:buChar char="••"/>
          </a:pPr>
          <a:endParaRPr lang="ar-SY" sz="2000" kern="1200" dirty="0">
            <a:solidFill>
              <a:srgbClr val="FFFFFF"/>
            </a:solidFill>
          </a:endParaRPr>
        </a:p>
        <a:p>
          <a:pPr marL="57150" lvl="1" indent="-57150" algn="r" defTabSz="400050" rtl="1">
            <a:lnSpc>
              <a:spcPct val="90000"/>
            </a:lnSpc>
            <a:spcBef>
              <a:spcPct val="0"/>
            </a:spcBef>
            <a:spcAft>
              <a:spcPct val="15000"/>
            </a:spcAft>
            <a:buChar char="••"/>
          </a:pPr>
          <a:endParaRPr lang="ar-SY" sz="900" kern="1200" dirty="0"/>
        </a:p>
      </dsp:txBody>
      <dsp:txXfrm>
        <a:off x="1749218" y="39603"/>
        <a:ext cx="6844205" cy="795582"/>
      </dsp:txXfrm>
    </dsp:sp>
    <dsp:sp modelId="{B7E2F5C8-CB1D-4109-8CC7-D6978B487456}">
      <dsp:nvSpPr>
        <dsp:cNvPr id="0" name=""/>
        <dsp:cNvSpPr/>
      </dsp:nvSpPr>
      <dsp:spPr>
        <a:xfrm>
          <a:off x="-33635" y="21591"/>
          <a:ext cx="2965445" cy="795519"/>
        </a:xfrm>
        <a:prstGeom prst="roundRect">
          <a:avLst>
            <a:gd name="adj" fmla="val 10000"/>
          </a:avLst>
        </a:prstGeom>
        <a:blipFill>
          <a:blip xmlns:r="http://schemas.openxmlformats.org/officeDocument/2006/relationships" r:embed="rId1">
            <a:duotone>
              <a:schemeClr val="accent1">
                <a:alpha val="90000"/>
                <a:hueOff val="0"/>
                <a:satOff val="0"/>
                <a:lumOff val="0"/>
                <a:alphaOff val="0"/>
                <a:shade val="20000"/>
                <a:satMod val="200000"/>
              </a:schemeClr>
              <a:schemeClr val="accent1">
                <a:alpha val="90000"/>
                <a:hueOff val="0"/>
                <a:satOff val="0"/>
                <a:lumOff val="0"/>
                <a:alphaOff val="0"/>
                <a:tint val="12000"/>
                <a:satMod val="190000"/>
              </a:schemeClr>
            </a:duotone>
            <a:extLst>
              <a:ext uri="{28A0092B-C50C-407E-A947-70E740481C1C}">
                <a14:useLocalDpi xmlns:a14="http://schemas.microsoft.com/office/drawing/2010/main" val="0"/>
              </a:ext>
            </a:extLst>
          </a:blip>
          <a:srcRect/>
          <a:stretch>
            <a:fillRect t="-17000" b="-17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9016BF-C6A6-49EC-91E6-35FA8DBC6547}">
      <dsp:nvSpPr>
        <dsp:cNvPr id="0" name=""/>
        <dsp:cNvSpPr/>
      </dsp:nvSpPr>
      <dsp:spPr>
        <a:xfrm>
          <a:off x="578" y="876729"/>
          <a:ext cx="8592854" cy="827940"/>
        </a:xfrm>
        <a:prstGeom prst="roundRect">
          <a:avLst>
            <a:gd name="adj" fmla="val 10000"/>
          </a:avLst>
        </a:prstGeom>
        <a:solidFill>
          <a:schemeClr val="accent1">
            <a:alpha val="90000"/>
            <a:hueOff val="0"/>
            <a:satOff val="0"/>
            <a:lumOff val="0"/>
            <a:alphaOff val="-6667"/>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r" defTabSz="1066800" rtl="1">
            <a:lnSpc>
              <a:spcPct val="90000"/>
            </a:lnSpc>
            <a:spcBef>
              <a:spcPct val="0"/>
            </a:spcBef>
            <a:spcAft>
              <a:spcPct val="35000"/>
            </a:spcAft>
          </a:pPr>
          <a:r>
            <a:rPr lang="ar-SY" sz="2400" b="1" kern="1200" smtClean="0">
              <a:latin typeface="Arial" panose="020B0604020202020204" pitchFamily="34" charset="0"/>
              <a:cs typeface="Arial" panose="020B0604020202020204" pitchFamily="34" charset="0"/>
            </a:rPr>
            <a:t>من </a:t>
          </a:r>
          <a:r>
            <a:rPr lang="en-US" sz="2400" b="1" kern="1200" smtClean="0">
              <a:latin typeface="Arial" panose="020B0604020202020204" pitchFamily="34" charset="0"/>
              <a:cs typeface="Arial" panose="020B0604020202020204" pitchFamily="34" charset="0"/>
            </a:rPr>
            <a:t>1-2</a:t>
          </a:r>
          <a:r>
            <a:rPr lang="ar-SY" sz="2400" b="1" kern="1200" smtClean="0">
              <a:latin typeface="Arial" panose="020B0604020202020204" pitchFamily="34" charset="0"/>
              <a:cs typeface="Arial" panose="020B0604020202020204" pitchFamily="34" charset="0"/>
            </a:rPr>
            <a:t> شهر مجال الرؤيا </a:t>
          </a:r>
          <a:r>
            <a:rPr lang="en-US" sz="2400" b="1" kern="1200" smtClean="0">
              <a:latin typeface="Arial" panose="020B0604020202020204" pitchFamily="34" charset="0"/>
              <a:cs typeface="Arial" panose="020B0604020202020204" pitchFamily="34" charset="0"/>
            </a:rPr>
            <a:t>30</a:t>
          </a:r>
          <a:r>
            <a:rPr lang="ar-SY" sz="2400" b="1" kern="1200" smtClean="0">
              <a:latin typeface="Arial" panose="020B0604020202020204" pitchFamily="34" charset="0"/>
              <a:cs typeface="Arial" panose="020B0604020202020204" pitchFamily="34" charset="0"/>
            </a:rPr>
            <a:t> سم </a:t>
          </a:r>
          <a:endParaRPr lang="ar-SY" sz="2400" b="1" kern="1200" dirty="0">
            <a:latin typeface="Arial" panose="020B0604020202020204" pitchFamily="34" charset="0"/>
            <a:cs typeface="Arial" panose="020B0604020202020204" pitchFamily="34" charset="0"/>
          </a:endParaRPr>
        </a:p>
        <a:p>
          <a:pPr marL="57150" lvl="1" indent="-57150" algn="r" defTabSz="400050" rtl="1">
            <a:lnSpc>
              <a:spcPct val="90000"/>
            </a:lnSpc>
            <a:spcBef>
              <a:spcPct val="0"/>
            </a:spcBef>
            <a:spcAft>
              <a:spcPct val="15000"/>
            </a:spcAft>
            <a:buChar char="••"/>
          </a:pPr>
          <a:endParaRPr lang="ar-SY" sz="900" kern="1200" dirty="0"/>
        </a:p>
        <a:p>
          <a:pPr marL="57150" lvl="1" indent="-57150" algn="r" defTabSz="400050" rtl="1">
            <a:lnSpc>
              <a:spcPct val="90000"/>
            </a:lnSpc>
            <a:spcBef>
              <a:spcPct val="0"/>
            </a:spcBef>
            <a:spcAft>
              <a:spcPct val="15000"/>
            </a:spcAft>
            <a:buChar char="••"/>
          </a:pPr>
          <a:endParaRPr lang="ar-SY" sz="900" kern="1200" dirty="0"/>
        </a:p>
      </dsp:txBody>
      <dsp:txXfrm>
        <a:off x="1749227" y="876729"/>
        <a:ext cx="6844205" cy="827940"/>
      </dsp:txXfrm>
    </dsp:sp>
    <dsp:sp modelId="{98C7A43D-5536-462F-BEBF-99A04B3314EE}">
      <dsp:nvSpPr>
        <dsp:cNvPr id="0" name=""/>
        <dsp:cNvSpPr/>
      </dsp:nvSpPr>
      <dsp:spPr>
        <a:xfrm>
          <a:off x="-33557" y="853188"/>
          <a:ext cx="3015318" cy="877194"/>
        </a:xfrm>
        <a:prstGeom prst="roundRect">
          <a:avLst>
            <a:gd name="adj" fmla="val 10000"/>
          </a:avLst>
        </a:prstGeom>
        <a:blipFill>
          <a:blip xmlns:r="http://schemas.openxmlformats.org/officeDocument/2006/relationships" r:embed="rId2">
            <a:duotone>
              <a:schemeClr val="accent1">
                <a:alpha val="90000"/>
                <a:hueOff val="0"/>
                <a:satOff val="0"/>
                <a:lumOff val="1425"/>
                <a:alphaOff val="-6667"/>
                <a:shade val="20000"/>
                <a:satMod val="200000"/>
              </a:schemeClr>
              <a:schemeClr val="accent1">
                <a:alpha val="90000"/>
                <a:hueOff val="0"/>
                <a:satOff val="0"/>
                <a:lumOff val="1425"/>
                <a:alphaOff val="-6667"/>
                <a:tint val="12000"/>
                <a:satMod val="190000"/>
              </a:schemeClr>
            </a:duotone>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C9554D-37AB-4F6C-8999-D60D042D2BB1}">
      <dsp:nvSpPr>
        <dsp:cNvPr id="0" name=""/>
        <dsp:cNvSpPr/>
      </dsp:nvSpPr>
      <dsp:spPr>
        <a:xfrm>
          <a:off x="0" y="1758818"/>
          <a:ext cx="8592854" cy="946346"/>
        </a:xfrm>
        <a:prstGeom prst="roundRect">
          <a:avLst>
            <a:gd name="adj" fmla="val 10000"/>
          </a:avLst>
        </a:prstGeom>
        <a:solidFill>
          <a:schemeClr val="accent1">
            <a:alpha val="90000"/>
            <a:hueOff val="0"/>
            <a:satOff val="0"/>
            <a:lumOff val="0"/>
            <a:alphaOff val="-13333"/>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ar-SY" sz="2400" b="1" kern="1200" smtClean="0">
              <a:latin typeface="Arial" panose="020B0604020202020204" pitchFamily="34" charset="0"/>
              <a:cs typeface="Arial" panose="020B0604020202020204" pitchFamily="34" charset="0"/>
            </a:rPr>
            <a:t>من </a:t>
          </a:r>
          <a:r>
            <a:rPr lang="en-US" sz="2400" b="1" kern="1200" smtClean="0">
              <a:latin typeface="Arial" panose="020B0604020202020204" pitchFamily="34" charset="0"/>
              <a:cs typeface="Arial" panose="020B0604020202020204" pitchFamily="34" charset="0"/>
            </a:rPr>
            <a:t> 2-3</a:t>
          </a:r>
          <a:r>
            <a:rPr lang="ar-SY" sz="2400" b="1" kern="1200" smtClean="0">
              <a:latin typeface="Arial" panose="020B0604020202020204" pitchFamily="34" charset="0"/>
              <a:cs typeface="Arial" panose="020B0604020202020204" pitchFamily="34" charset="0"/>
            </a:rPr>
            <a:t>أشهر مجال الرؤيا </a:t>
          </a:r>
          <a:r>
            <a:rPr lang="en-US" sz="2400" b="1" kern="1200" smtClean="0">
              <a:latin typeface="Arial" panose="020B0604020202020204" pitchFamily="34" charset="0"/>
              <a:cs typeface="Arial" panose="020B0604020202020204" pitchFamily="34" charset="0"/>
            </a:rPr>
            <a:t>35</a:t>
          </a:r>
          <a:r>
            <a:rPr lang="ar-SY" sz="2400" b="1" kern="1200" smtClean="0">
              <a:latin typeface="Arial" panose="020B0604020202020204" pitchFamily="34" charset="0"/>
              <a:cs typeface="Arial" panose="020B0604020202020204" pitchFamily="34" charset="0"/>
            </a:rPr>
            <a:t> سم </a:t>
          </a:r>
        </a:p>
        <a:p>
          <a:pPr lvl="0" algn="r" defTabSz="1066800" rtl="1">
            <a:lnSpc>
              <a:spcPct val="90000"/>
            </a:lnSpc>
            <a:spcBef>
              <a:spcPct val="0"/>
            </a:spcBef>
            <a:spcAft>
              <a:spcPct val="35000"/>
            </a:spcAft>
          </a:pPr>
          <a:r>
            <a:rPr lang="ar-SY" sz="2400" b="1" kern="1200" smtClean="0">
              <a:latin typeface="Arial" panose="020B0604020202020204" pitchFamily="34" charset="0"/>
              <a:cs typeface="Arial" panose="020B0604020202020204" pitchFamily="34" charset="0"/>
            </a:rPr>
            <a:t>يبدأ التعرف على بعض الألوان </a:t>
          </a:r>
          <a:endParaRPr lang="ar-SY" sz="2400" b="1" kern="1200" dirty="0">
            <a:latin typeface="Arial" panose="020B0604020202020204" pitchFamily="34" charset="0"/>
            <a:cs typeface="Arial" panose="020B0604020202020204" pitchFamily="34" charset="0"/>
          </a:endParaRPr>
        </a:p>
      </dsp:txBody>
      <dsp:txXfrm>
        <a:off x="1748648" y="1758818"/>
        <a:ext cx="6844205" cy="946346"/>
      </dsp:txXfrm>
    </dsp:sp>
    <dsp:sp modelId="{DEA42092-86D7-403F-81C3-11F0E74F1F9F}">
      <dsp:nvSpPr>
        <dsp:cNvPr id="0" name=""/>
        <dsp:cNvSpPr/>
      </dsp:nvSpPr>
      <dsp:spPr>
        <a:xfrm>
          <a:off x="-24174" y="1766638"/>
          <a:ext cx="3027760" cy="898783"/>
        </a:xfrm>
        <a:prstGeom prst="roundRect">
          <a:avLst>
            <a:gd name="adj" fmla="val 10000"/>
          </a:avLst>
        </a:prstGeom>
        <a:blipFill>
          <a:blip xmlns:r="http://schemas.openxmlformats.org/officeDocument/2006/relationships" r:embed="rId3" cstate="print">
            <a:duotone>
              <a:schemeClr val="accent1">
                <a:alpha val="90000"/>
                <a:hueOff val="0"/>
                <a:satOff val="0"/>
                <a:lumOff val="2850"/>
                <a:alphaOff val="-13333"/>
                <a:shade val="20000"/>
                <a:satMod val="200000"/>
              </a:schemeClr>
              <a:schemeClr val="accent1">
                <a:alpha val="90000"/>
                <a:hueOff val="0"/>
                <a:satOff val="0"/>
                <a:lumOff val="2850"/>
                <a:alphaOff val="-13333"/>
                <a:tint val="12000"/>
                <a:satMod val="190000"/>
              </a:schemeClr>
            </a:duotone>
            <a:extLst>
              <a:ext uri="{28A0092B-C50C-407E-A947-70E740481C1C}">
                <a14:useLocalDpi xmlns:a14="http://schemas.microsoft.com/office/drawing/2010/main" val="0"/>
              </a:ext>
            </a:extLst>
          </a:blip>
          <a:srcRect/>
          <a:stretch>
            <a:fillRect t="-18000" b="-18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0CC5FB-22FF-46A7-8F8E-CE9E35055ABA}">
      <dsp:nvSpPr>
        <dsp:cNvPr id="0" name=""/>
        <dsp:cNvSpPr/>
      </dsp:nvSpPr>
      <dsp:spPr>
        <a:xfrm>
          <a:off x="3371" y="2770975"/>
          <a:ext cx="8592854" cy="980517"/>
        </a:xfrm>
        <a:prstGeom prst="roundRect">
          <a:avLst>
            <a:gd name="adj" fmla="val 10000"/>
          </a:avLst>
        </a:prstGeom>
        <a:solidFill>
          <a:schemeClr val="accent1">
            <a:alpha val="90000"/>
            <a:hueOff val="0"/>
            <a:satOff val="0"/>
            <a:lumOff val="0"/>
            <a:alphaOff val="-2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r" defTabSz="1066800" rtl="1">
            <a:lnSpc>
              <a:spcPct val="90000"/>
            </a:lnSpc>
            <a:spcBef>
              <a:spcPct val="0"/>
            </a:spcBef>
            <a:spcAft>
              <a:spcPct val="35000"/>
            </a:spcAft>
          </a:pPr>
          <a:r>
            <a:rPr lang="ar-SY" sz="2400" b="1" kern="1200" smtClean="0">
              <a:latin typeface="Arial" panose="020B0604020202020204" pitchFamily="34" charset="0"/>
              <a:cs typeface="Arial" panose="020B0604020202020204" pitchFamily="34" charset="0"/>
            </a:rPr>
            <a:t>من </a:t>
          </a:r>
          <a:r>
            <a:rPr lang="en-US" sz="2400" b="1" kern="1200" smtClean="0">
              <a:latin typeface="Arial" panose="020B0604020202020204" pitchFamily="34" charset="0"/>
              <a:cs typeface="Arial" panose="020B0604020202020204" pitchFamily="34" charset="0"/>
            </a:rPr>
            <a:t>3-4</a:t>
          </a:r>
          <a:r>
            <a:rPr lang="ar-SY" sz="2400" b="1" kern="1200" smtClean="0">
              <a:latin typeface="Arial" panose="020B0604020202020204" pitchFamily="34" charset="0"/>
              <a:cs typeface="Arial" panose="020B0604020202020204" pitchFamily="34" charset="0"/>
            </a:rPr>
            <a:t> أشهر مجال الرؤية </a:t>
          </a:r>
          <a:r>
            <a:rPr lang="en-US" sz="2400" b="1" kern="1200" smtClean="0">
              <a:latin typeface="Arial" panose="020B0604020202020204" pitchFamily="34" charset="0"/>
              <a:cs typeface="Arial" panose="020B0604020202020204" pitchFamily="34" charset="0"/>
            </a:rPr>
            <a:t>45</a:t>
          </a:r>
          <a:r>
            <a:rPr lang="ar-SY" sz="2400" b="1" kern="1200" smtClean="0">
              <a:latin typeface="Arial" panose="020B0604020202020204" pitchFamily="34" charset="0"/>
              <a:cs typeface="Arial" panose="020B0604020202020204" pitchFamily="34" charset="0"/>
            </a:rPr>
            <a:t> سم ويستطيع الرؤية </a:t>
          </a:r>
        </a:p>
        <a:p>
          <a:pPr lvl="0" algn="r" defTabSz="1066800" rtl="1">
            <a:lnSpc>
              <a:spcPct val="90000"/>
            </a:lnSpc>
            <a:spcBef>
              <a:spcPct val="0"/>
            </a:spcBef>
            <a:spcAft>
              <a:spcPct val="35000"/>
            </a:spcAft>
          </a:pPr>
          <a:r>
            <a:rPr lang="ar-SY" sz="2400" b="1" kern="1200" smtClean="0">
              <a:latin typeface="Arial" panose="020B0604020202020204" pitchFamily="34" charset="0"/>
              <a:cs typeface="Arial" panose="020B0604020202020204" pitchFamily="34" charset="0"/>
            </a:rPr>
            <a:t>بكلا العينين ويميز الألوان وينظر إلى يديه ويلعب بهما </a:t>
          </a:r>
          <a:endParaRPr lang="ar-SY" sz="2400" b="1" kern="1200" dirty="0">
            <a:latin typeface="Arial" panose="020B0604020202020204" pitchFamily="34" charset="0"/>
            <a:cs typeface="Arial" panose="020B0604020202020204" pitchFamily="34" charset="0"/>
          </a:endParaRPr>
        </a:p>
        <a:p>
          <a:pPr marL="57150" lvl="1" indent="-57150" algn="r" defTabSz="444500" rtl="1">
            <a:lnSpc>
              <a:spcPct val="90000"/>
            </a:lnSpc>
            <a:spcBef>
              <a:spcPct val="0"/>
            </a:spcBef>
            <a:spcAft>
              <a:spcPct val="15000"/>
            </a:spcAft>
            <a:buChar char="••"/>
          </a:pPr>
          <a:endParaRPr lang="ar-SY" sz="1000" kern="1200"/>
        </a:p>
        <a:p>
          <a:pPr marL="57150" lvl="1" indent="-57150" algn="r" defTabSz="444500" rtl="1">
            <a:lnSpc>
              <a:spcPct val="90000"/>
            </a:lnSpc>
            <a:spcBef>
              <a:spcPct val="0"/>
            </a:spcBef>
            <a:spcAft>
              <a:spcPct val="15000"/>
            </a:spcAft>
            <a:buChar char="••"/>
          </a:pPr>
          <a:endParaRPr lang="ar-SY" sz="1000" kern="1200"/>
        </a:p>
      </dsp:txBody>
      <dsp:txXfrm>
        <a:off x="1752020" y="2770975"/>
        <a:ext cx="6844205" cy="980517"/>
      </dsp:txXfrm>
    </dsp:sp>
    <dsp:sp modelId="{ACD1AB15-452F-4219-922D-36FA26DB2450}">
      <dsp:nvSpPr>
        <dsp:cNvPr id="0" name=""/>
        <dsp:cNvSpPr/>
      </dsp:nvSpPr>
      <dsp:spPr>
        <a:xfrm>
          <a:off x="-23512" y="2734482"/>
          <a:ext cx="3075296" cy="946145"/>
        </a:xfrm>
        <a:prstGeom prst="roundRect">
          <a:avLst>
            <a:gd name="adj" fmla="val 10000"/>
          </a:avLst>
        </a:prstGeom>
        <a:blipFill>
          <a:blip xmlns:r="http://schemas.openxmlformats.org/officeDocument/2006/relationships" r:embed="rId4">
            <a:duotone>
              <a:schemeClr val="accent1">
                <a:alpha val="90000"/>
                <a:hueOff val="0"/>
                <a:satOff val="0"/>
                <a:lumOff val="4274"/>
                <a:alphaOff val="-20000"/>
                <a:shade val="20000"/>
                <a:satMod val="200000"/>
              </a:schemeClr>
              <a:schemeClr val="accent1">
                <a:alpha val="90000"/>
                <a:hueOff val="0"/>
                <a:satOff val="0"/>
                <a:lumOff val="4274"/>
                <a:alphaOff val="-20000"/>
                <a:tint val="12000"/>
                <a:satMod val="190000"/>
              </a:schemeClr>
            </a:duotone>
            <a:extLst>
              <a:ext uri="{28A0092B-C50C-407E-A947-70E740481C1C}">
                <a14:useLocalDpi xmlns:a14="http://schemas.microsoft.com/office/drawing/2010/main" val="0"/>
              </a:ext>
            </a:extLst>
          </a:blip>
          <a:srcRect/>
          <a:stretch>
            <a:fillRect t="-20000" b="-20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0040E3-465F-44B7-9BB8-7156AAA63DB0}">
      <dsp:nvSpPr>
        <dsp:cNvPr id="0" name=""/>
        <dsp:cNvSpPr/>
      </dsp:nvSpPr>
      <dsp:spPr>
        <a:xfrm>
          <a:off x="0" y="3775023"/>
          <a:ext cx="8592854" cy="733095"/>
        </a:xfrm>
        <a:prstGeom prst="roundRect">
          <a:avLst>
            <a:gd name="adj" fmla="val 10000"/>
          </a:avLst>
        </a:prstGeom>
        <a:solidFill>
          <a:schemeClr val="accent1">
            <a:alpha val="90000"/>
            <a:hueOff val="0"/>
            <a:satOff val="0"/>
            <a:lumOff val="0"/>
            <a:alphaOff val="-26667"/>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ar-SY" sz="2400" b="1" kern="1200" smtClean="0">
              <a:latin typeface="Arial" panose="020B0604020202020204" pitchFamily="34" charset="0"/>
              <a:cs typeface="Arial" panose="020B0604020202020204" pitchFamily="34" charset="0"/>
            </a:rPr>
            <a:t>من </a:t>
          </a:r>
          <a:r>
            <a:rPr lang="en-US" sz="2400" b="1" kern="1200" smtClean="0">
              <a:latin typeface="Arial" panose="020B0604020202020204" pitchFamily="34" charset="0"/>
              <a:cs typeface="Arial" panose="020B0604020202020204" pitchFamily="34" charset="0"/>
            </a:rPr>
            <a:t>4-6</a:t>
          </a:r>
          <a:r>
            <a:rPr lang="ar-SY" sz="2400" b="1" kern="1200" smtClean="0">
              <a:latin typeface="Arial" panose="020B0604020202020204" pitchFamily="34" charset="0"/>
              <a:cs typeface="Arial" panose="020B0604020202020204" pitchFamily="34" charset="0"/>
            </a:rPr>
            <a:t>أشهر تكون الرؤية </a:t>
          </a:r>
          <a:endParaRPr lang="en-US" sz="2400" b="1" kern="1200" smtClean="0">
            <a:latin typeface="Arial" panose="020B0604020202020204" pitchFamily="34" charset="0"/>
            <a:cs typeface="Arial" panose="020B0604020202020204" pitchFamily="34" charset="0"/>
          </a:endParaRPr>
        </a:p>
        <a:p>
          <a:pPr lvl="0" algn="r" defTabSz="1066800" rtl="1">
            <a:lnSpc>
              <a:spcPct val="90000"/>
            </a:lnSpc>
            <a:spcBef>
              <a:spcPct val="0"/>
            </a:spcBef>
            <a:spcAft>
              <a:spcPct val="35000"/>
            </a:spcAft>
          </a:pPr>
          <a:r>
            <a:rPr lang="en-US" sz="2400" b="1" kern="1200" smtClean="0">
              <a:latin typeface="Arial" panose="020B0604020202020204" pitchFamily="34" charset="0"/>
              <a:cs typeface="Arial" panose="020B0604020202020204" pitchFamily="34" charset="0"/>
            </a:rPr>
            <a:t>1/10</a:t>
          </a:r>
          <a:r>
            <a:rPr lang="ar-SY" sz="2400" b="1" kern="1200" smtClean="0">
              <a:latin typeface="Arial" panose="020B0604020202020204" pitchFamily="34" charset="0"/>
              <a:cs typeface="Arial" panose="020B0604020202020204" pitchFamily="34" charset="0"/>
            </a:rPr>
            <a:t>ومجال الرؤية </a:t>
          </a:r>
          <a:r>
            <a:rPr lang="en-US" sz="2400" b="1" kern="1200" smtClean="0">
              <a:latin typeface="Arial" panose="020B0604020202020204" pitchFamily="34" charset="0"/>
              <a:cs typeface="Arial" panose="020B0604020202020204" pitchFamily="34" charset="0"/>
            </a:rPr>
            <a:t>5</a:t>
          </a:r>
          <a:r>
            <a:rPr lang="ar-SY" sz="2400" b="1" kern="1200" smtClean="0">
              <a:latin typeface="Arial" panose="020B0604020202020204" pitchFamily="34" charset="0"/>
              <a:cs typeface="Arial" panose="020B0604020202020204" pitchFamily="34" charset="0"/>
            </a:rPr>
            <a:t> أمتار</a:t>
          </a:r>
          <a:endParaRPr lang="ar-SY" sz="2400" b="1" kern="1200" dirty="0">
            <a:latin typeface="Arial" panose="020B0604020202020204" pitchFamily="34" charset="0"/>
            <a:cs typeface="Arial" panose="020B0604020202020204" pitchFamily="34" charset="0"/>
          </a:endParaRPr>
        </a:p>
      </dsp:txBody>
      <dsp:txXfrm>
        <a:off x="1748648" y="3775023"/>
        <a:ext cx="6844205" cy="733095"/>
      </dsp:txXfrm>
    </dsp:sp>
    <dsp:sp modelId="{B927CF0C-DF45-4B88-9EA0-14FFB3FCDCCE}">
      <dsp:nvSpPr>
        <dsp:cNvPr id="0" name=""/>
        <dsp:cNvSpPr/>
      </dsp:nvSpPr>
      <dsp:spPr>
        <a:xfrm>
          <a:off x="-4900" y="3748205"/>
          <a:ext cx="3028551" cy="742420"/>
        </a:xfrm>
        <a:prstGeom prst="roundRect">
          <a:avLst>
            <a:gd name="adj" fmla="val 10000"/>
          </a:avLst>
        </a:prstGeom>
        <a:blipFill>
          <a:blip xmlns:r="http://schemas.openxmlformats.org/officeDocument/2006/relationships" r:embed="rId5">
            <a:duotone>
              <a:schemeClr val="accent1">
                <a:alpha val="90000"/>
                <a:hueOff val="0"/>
                <a:satOff val="0"/>
                <a:lumOff val="5699"/>
                <a:alphaOff val="-26667"/>
                <a:shade val="20000"/>
                <a:satMod val="200000"/>
              </a:schemeClr>
              <a:schemeClr val="accent1">
                <a:alpha val="90000"/>
                <a:hueOff val="0"/>
                <a:satOff val="0"/>
                <a:lumOff val="5699"/>
                <a:alphaOff val="-26667"/>
                <a:tint val="12000"/>
                <a:satMod val="190000"/>
              </a:schemeClr>
            </a:duotone>
            <a:extLst>
              <a:ext uri="{28A0092B-C50C-407E-A947-70E740481C1C}">
                <a14:useLocalDpi xmlns:a14="http://schemas.microsoft.com/office/drawing/2010/main" val="0"/>
              </a:ext>
            </a:extLst>
          </a:blip>
          <a:srcRect/>
          <a:stretch>
            <a:fillRect t="-27000" b="-27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C0D93B-A285-4530-BEA2-D854F9500833}">
      <dsp:nvSpPr>
        <dsp:cNvPr id="0" name=""/>
        <dsp:cNvSpPr/>
      </dsp:nvSpPr>
      <dsp:spPr>
        <a:xfrm>
          <a:off x="3994" y="4524341"/>
          <a:ext cx="8592854" cy="771207"/>
        </a:xfrm>
        <a:prstGeom prst="roundRect">
          <a:avLst>
            <a:gd name="adj" fmla="val 10000"/>
          </a:avLst>
        </a:prstGeom>
        <a:solidFill>
          <a:schemeClr val="accent1">
            <a:alpha val="90000"/>
            <a:hueOff val="0"/>
            <a:satOff val="0"/>
            <a:lumOff val="0"/>
            <a:alphaOff val="-33333"/>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ar-SY" sz="2400" b="1" kern="1200" smtClean="0">
              <a:latin typeface="Arial" panose="020B0604020202020204" pitchFamily="34" charset="0"/>
              <a:cs typeface="Arial" panose="020B0604020202020204" pitchFamily="34" charset="0"/>
            </a:rPr>
            <a:t>بعمر السنة يرى الطفل </a:t>
          </a:r>
          <a:r>
            <a:rPr lang="en-US" sz="2400" b="1" kern="1200" smtClean="0">
              <a:latin typeface="Arial" panose="020B0604020202020204" pitchFamily="34" charset="0"/>
              <a:cs typeface="Arial" panose="020B0604020202020204" pitchFamily="34" charset="0"/>
            </a:rPr>
            <a:t>10</a:t>
          </a:r>
          <a:r>
            <a:rPr lang="ar-SY" sz="2400" b="1" kern="1200" smtClean="0">
              <a:latin typeface="Arial" panose="020B0604020202020204" pitchFamily="34" charset="0"/>
              <a:cs typeface="Arial" panose="020B0604020202020204" pitchFamily="34" charset="0"/>
            </a:rPr>
            <a:t> </a:t>
          </a:r>
          <a:r>
            <a:rPr lang="en-US" sz="2400" b="1" kern="1200" smtClean="0">
              <a:latin typeface="Arial" panose="020B0604020202020204" pitchFamily="34" charset="0"/>
              <a:cs typeface="Arial" panose="020B0604020202020204" pitchFamily="34" charset="0"/>
            </a:rPr>
            <a:t>/</a:t>
          </a:r>
          <a:r>
            <a:rPr lang="ar-SY" sz="2400" b="1" kern="1200" smtClean="0">
              <a:latin typeface="Arial" panose="020B0604020202020204" pitchFamily="34" charset="0"/>
              <a:cs typeface="Arial" panose="020B0604020202020204" pitchFamily="34" charset="0"/>
            </a:rPr>
            <a:t> </a:t>
          </a:r>
          <a:r>
            <a:rPr lang="en-US" sz="2400" b="1" kern="1200" smtClean="0">
              <a:latin typeface="Arial" panose="020B0604020202020204" pitchFamily="34" charset="0"/>
              <a:cs typeface="Arial" panose="020B0604020202020204" pitchFamily="34" charset="0"/>
            </a:rPr>
            <a:t>5</a:t>
          </a:r>
          <a:endParaRPr lang="ar-SY" sz="2400" b="1" kern="1200" dirty="0">
            <a:latin typeface="Arial" panose="020B0604020202020204" pitchFamily="34" charset="0"/>
            <a:cs typeface="Arial" panose="020B0604020202020204" pitchFamily="34" charset="0"/>
          </a:endParaRPr>
        </a:p>
      </dsp:txBody>
      <dsp:txXfrm>
        <a:off x="1752643" y="4524341"/>
        <a:ext cx="6844205" cy="771207"/>
      </dsp:txXfrm>
    </dsp:sp>
    <dsp:sp modelId="{C913F268-D9B6-4DE9-BBE8-4E1E7FA759F4}">
      <dsp:nvSpPr>
        <dsp:cNvPr id="0" name=""/>
        <dsp:cNvSpPr/>
      </dsp:nvSpPr>
      <dsp:spPr>
        <a:xfrm>
          <a:off x="18811" y="4545076"/>
          <a:ext cx="3055790" cy="655040"/>
        </a:xfrm>
        <a:prstGeom prst="roundRect">
          <a:avLst>
            <a:gd name="adj" fmla="val 10000"/>
          </a:avLst>
        </a:prstGeom>
        <a:blipFill>
          <a:blip xmlns:r="http://schemas.openxmlformats.org/officeDocument/2006/relationships" r:embed="rId6">
            <a:duotone>
              <a:schemeClr val="accent1">
                <a:alpha val="90000"/>
                <a:hueOff val="0"/>
                <a:satOff val="0"/>
                <a:lumOff val="7124"/>
                <a:alphaOff val="-33333"/>
                <a:shade val="20000"/>
                <a:satMod val="200000"/>
              </a:schemeClr>
              <a:schemeClr val="accent1">
                <a:alpha val="90000"/>
                <a:hueOff val="0"/>
                <a:satOff val="0"/>
                <a:lumOff val="7124"/>
                <a:alphaOff val="-33333"/>
                <a:tint val="12000"/>
                <a:satMod val="190000"/>
              </a:schemeClr>
            </a:duotone>
            <a:extLst>
              <a:ext uri="{28A0092B-C50C-407E-A947-70E740481C1C}">
                <a14:useLocalDpi xmlns:a14="http://schemas.microsoft.com/office/drawing/2010/main" val="0"/>
              </a:ext>
            </a:extLst>
          </a:blip>
          <a:srcRect/>
          <a:stretch>
            <a:fillRect t="-17000" b="-17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716FB8-8BB4-4B15-BE18-80A4E23007EF}">
      <dsp:nvSpPr>
        <dsp:cNvPr id="0" name=""/>
        <dsp:cNvSpPr/>
      </dsp:nvSpPr>
      <dsp:spPr>
        <a:xfrm>
          <a:off x="0" y="5281209"/>
          <a:ext cx="8592854" cy="589334"/>
        </a:xfrm>
        <a:prstGeom prst="roundRect">
          <a:avLst>
            <a:gd name="adj" fmla="val 10000"/>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ar-SY" sz="2400" b="1" kern="1200" smtClean="0">
              <a:latin typeface="Arial" panose="020B0604020202020204" pitchFamily="34" charset="0"/>
              <a:cs typeface="Arial" panose="020B0604020202020204" pitchFamily="34" charset="0"/>
            </a:rPr>
            <a:t>وفي عمر الثلاث تصل الرؤية إلى </a:t>
          </a:r>
          <a:r>
            <a:rPr lang="en-US" sz="2400" b="1" kern="1200" smtClean="0">
              <a:latin typeface="Arial" panose="020B0604020202020204" pitchFamily="34" charset="0"/>
              <a:cs typeface="Arial" panose="020B0604020202020204" pitchFamily="34" charset="0"/>
            </a:rPr>
            <a:t>10/10</a:t>
          </a:r>
          <a:endParaRPr lang="ar-SY" sz="2400" b="1" kern="1200" dirty="0">
            <a:latin typeface="Arial" panose="020B0604020202020204" pitchFamily="34" charset="0"/>
            <a:cs typeface="Arial" panose="020B0604020202020204" pitchFamily="34" charset="0"/>
          </a:endParaRPr>
        </a:p>
      </dsp:txBody>
      <dsp:txXfrm>
        <a:off x="1748648" y="5281209"/>
        <a:ext cx="6844205" cy="589334"/>
      </dsp:txXfrm>
    </dsp:sp>
    <dsp:sp modelId="{FC2FA31D-D03A-4D29-A548-F40CC5F97573}">
      <dsp:nvSpPr>
        <dsp:cNvPr id="0" name=""/>
        <dsp:cNvSpPr/>
      </dsp:nvSpPr>
      <dsp:spPr>
        <a:xfrm>
          <a:off x="-59671" y="5293738"/>
          <a:ext cx="3119704" cy="640566"/>
        </a:xfrm>
        <a:prstGeom prst="roundRect">
          <a:avLst>
            <a:gd name="adj" fmla="val 10000"/>
          </a:avLst>
        </a:prstGeom>
        <a:blipFill>
          <a:blip xmlns:r="http://schemas.openxmlformats.org/officeDocument/2006/relationships" r:embed="rId7">
            <a:duotone>
              <a:schemeClr val="accent1">
                <a:alpha val="90000"/>
                <a:hueOff val="0"/>
                <a:satOff val="0"/>
                <a:lumOff val="8549"/>
                <a:alphaOff val="-40000"/>
                <a:shade val="20000"/>
                <a:satMod val="200000"/>
              </a:schemeClr>
              <a:schemeClr val="accent1">
                <a:alpha val="90000"/>
                <a:hueOff val="0"/>
                <a:satOff val="0"/>
                <a:lumOff val="8549"/>
                <a:alphaOff val="-40000"/>
                <a:tint val="12000"/>
                <a:satMod val="190000"/>
              </a:schemeClr>
            </a:duotone>
            <a:extLst>
              <a:ext uri="{28A0092B-C50C-407E-A947-70E740481C1C}">
                <a14:useLocalDpi xmlns:a14="http://schemas.microsoft.com/office/drawing/2010/main" val="0"/>
              </a:ext>
            </a:extLst>
          </a:blip>
          <a:srcRect/>
          <a:stretch>
            <a:fillRect t="-25000" b="-25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8" name="عنصر نائب للتاريخ 27"/>
          <p:cNvSpPr>
            <a:spLocks noGrp="1"/>
          </p:cNvSpPr>
          <p:nvPr>
            <p:ph type="dt" sz="half" idx="10"/>
          </p:nvPr>
        </p:nvSpPr>
        <p:spPr/>
        <p:txBody>
          <a:bodyPr/>
          <a:lstStyle>
            <a:extLst/>
          </a:lstStyle>
          <a:p>
            <a:fld id="{26572B76-481F-4690-BB26-616EE499FEA9}" type="datetimeFigureOut">
              <a:rPr lang="ar-SY" smtClean="0"/>
              <a:t>18/10/1442</a:t>
            </a:fld>
            <a:endParaRPr lang="ar-SY"/>
          </a:p>
        </p:txBody>
      </p:sp>
      <p:sp>
        <p:nvSpPr>
          <p:cNvPr id="17" name="عنصر نائب للتذييل 16"/>
          <p:cNvSpPr>
            <a:spLocks noGrp="1"/>
          </p:cNvSpPr>
          <p:nvPr>
            <p:ph type="ftr" sz="quarter" idx="11"/>
          </p:nvPr>
        </p:nvSpPr>
        <p:spPr/>
        <p:txBody>
          <a:bodyPr/>
          <a:lstStyle>
            <a:extLst/>
          </a:lstStyle>
          <a:p>
            <a:endParaRPr lang="ar-SY"/>
          </a:p>
        </p:txBody>
      </p:sp>
      <p:sp>
        <p:nvSpPr>
          <p:cNvPr id="29" name="عنصر نائب لرقم الشريحة 28"/>
          <p:cNvSpPr>
            <a:spLocks noGrp="1"/>
          </p:cNvSpPr>
          <p:nvPr>
            <p:ph type="sldNum" sz="quarter" idx="12"/>
          </p:nvPr>
        </p:nvSpPr>
        <p:spPr/>
        <p:txBody>
          <a:bodyPr/>
          <a:lstStyle>
            <a:extLst/>
          </a:lstStyle>
          <a:p>
            <a:fld id="{57310492-852C-4650-A8C3-DBA40BCBBAB0}" type="slidenum">
              <a:rPr lang="ar-SY" smtClean="0"/>
              <a:t>‹#›</a:t>
            </a:fld>
            <a:endParaRPr lang="ar-SY"/>
          </a:p>
        </p:txBody>
      </p:sp>
      <p:sp>
        <p:nvSpPr>
          <p:cNvPr id="32" name="مستطيل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39" name="مستطيل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dirty="0"/>
          </a:p>
        </p:txBody>
      </p:sp>
      <p:sp>
        <p:nvSpPr>
          <p:cNvPr id="40" name="مستطيل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dirty="0"/>
          </a:p>
        </p:txBody>
      </p:sp>
      <p:sp>
        <p:nvSpPr>
          <p:cNvPr id="41" name="مستطيل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42" name="مستطيل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dirty="0"/>
          </a:p>
        </p:txBody>
      </p:sp>
      <p:sp>
        <p:nvSpPr>
          <p:cNvPr id="8" name="عنوان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56" name="مستطيل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65" name="مستطيل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66" name="مستطيل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67" name="مستطيل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dirty="0"/>
          </a:p>
        </p:txBody>
      </p:sp>
    </p:spTree>
    <p:extLst>
      <p:ext uri="{BB962C8B-B14F-4D97-AF65-F5344CB8AC3E}">
        <p14:creationId xmlns:p14="http://schemas.microsoft.com/office/powerpoint/2010/main" val="3986201432"/>
      </p:ext>
    </p:extLst>
  </p:cSld>
  <p:clrMapOvr>
    <a:masterClrMapping/>
  </p:clrMapOvr>
  <p:transition spd="slow">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26572B76-481F-4690-BB26-616EE499FEA9}" type="datetimeFigureOut">
              <a:rPr lang="ar-SY" smtClean="0"/>
              <a:t>18/10/1442</a:t>
            </a:fld>
            <a:endParaRPr lang="ar-SY"/>
          </a:p>
        </p:txBody>
      </p:sp>
      <p:sp>
        <p:nvSpPr>
          <p:cNvPr id="5" name="عنصر نائب للتذييل 4"/>
          <p:cNvSpPr>
            <a:spLocks noGrp="1"/>
          </p:cNvSpPr>
          <p:nvPr>
            <p:ph type="ftr" sz="quarter" idx="11"/>
          </p:nvPr>
        </p:nvSpPr>
        <p:spPr/>
        <p:txBody>
          <a:bodyPr/>
          <a:lstStyle>
            <a:extLst/>
          </a:lstStyle>
          <a:p>
            <a:endParaRPr lang="ar-SY"/>
          </a:p>
        </p:txBody>
      </p:sp>
      <p:sp>
        <p:nvSpPr>
          <p:cNvPr id="6" name="عنصر نائب لرقم الشريحة 5"/>
          <p:cNvSpPr>
            <a:spLocks noGrp="1"/>
          </p:cNvSpPr>
          <p:nvPr>
            <p:ph type="sldNum" sz="quarter" idx="12"/>
          </p:nvPr>
        </p:nvSpPr>
        <p:spPr/>
        <p:txBody>
          <a:bodyPr/>
          <a:lstStyle>
            <a:extLst/>
          </a:lstStyle>
          <a:p>
            <a:fld id="{57310492-852C-4650-A8C3-DBA40BCBBAB0}" type="slidenum">
              <a:rPr lang="ar-SY" smtClean="0"/>
              <a:t>‹#›</a:t>
            </a:fld>
            <a:endParaRPr lang="ar-SY"/>
          </a:p>
        </p:txBody>
      </p:sp>
    </p:spTree>
    <p:extLst>
      <p:ext uri="{BB962C8B-B14F-4D97-AF65-F5344CB8AC3E}">
        <p14:creationId xmlns:p14="http://schemas.microsoft.com/office/powerpoint/2010/main" val="3312646550"/>
      </p:ext>
    </p:extLst>
  </p:cSld>
  <p:clrMapOvr>
    <a:masterClrMapping/>
  </p:clrMapOvr>
  <p:transition spd="slow">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41"/>
            <a:ext cx="1981200" cy="5851525"/>
          </a:xfrm>
        </p:spPr>
        <p:txBody>
          <a:bodyPr vert="eaVert" anchor="ct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609600" y="274641"/>
            <a:ext cx="58674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26572B76-481F-4690-BB26-616EE499FEA9}" type="datetimeFigureOut">
              <a:rPr lang="ar-SY" smtClean="0"/>
              <a:t>18/10/1442</a:t>
            </a:fld>
            <a:endParaRPr lang="ar-SY"/>
          </a:p>
        </p:txBody>
      </p:sp>
      <p:sp>
        <p:nvSpPr>
          <p:cNvPr id="5" name="عنصر نائب للتذييل 4"/>
          <p:cNvSpPr>
            <a:spLocks noGrp="1"/>
          </p:cNvSpPr>
          <p:nvPr>
            <p:ph type="ftr" sz="quarter" idx="11"/>
          </p:nvPr>
        </p:nvSpPr>
        <p:spPr/>
        <p:txBody>
          <a:bodyPr/>
          <a:lstStyle>
            <a:extLst/>
          </a:lstStyle>
          <a:p>
            <a:endParaRPr lang="ar-SY"/>
          </a:p>
        </p:txBody>
      </p:sp>
      <p:sp>
        <p:nvSpPr>
          <p:cNvPr id="6" name="عنصر نائب لرقم الشريحة 5"/>
          <p:cNvSpPr>
            <a:spLocks noGrp="1"/>
          </p:cNvSpPr>
          <p:nvPr>
            <p:ph type="sldNum" sz="quarter" idx="12"/>
          </p:nvPr>
        </p:nvSpPr>
        <p:spPr/>
        <p:txBody>
          <a:bodyPr/>
          <a:lstStyle>
            <a:extLst/>
          </a:lstStyle>
          <a:p>
            <a:fld id="{57310492-852C-4650-A8C3-DBA40BCBBAB0}" type="slidenum">
              <a:rPr lang="ar-SY" smtClean="0"/>
              <a:t>‹#›</a:t>
            </a:fld>
            <a:endParaRPr lang="ar-SY"/>
          </a:p>
        </p:txBody>
      </p:sp>
    </p:spTree>
    <p:extLst>
      <p:ext uri="{BB962C8B-B14F-4D97-AF65-F5344CB8AC3E}">
        <p14:creationId xmlns:p14="http://schemas.microsoft.com/office/powerpoint/2010/main" val="3544705085"/>
      </p:ext>
    </p:extLst>
  </p:cSld>
  <p:clrMapOvr>
    <a:masterClrMapping/>
  </p:clrMapOvr>
  <p:transition spd="slow">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26572B76-481F-4690-BB26-616EE499FEA9}" type="datetimeFigureOut">
              <a:rPr lang="ar-SY" smtClean="0"/>
              <a:t>18/10/1442</a:t>
            </a:fld>
            <a:endParaRPr lang="ar-SY"/>
          </a:p>
        </p:txBody>
      </p:sp>
      <p:sp>
        <p:nvSpPr>
          <p:cNvPr id="5" name="عنصر نائب للتذييل 4"/>
          <p:cNvSpPr>
            <a:spLocks noGrp="1"/>
          </p:cNvSpPr>
          <p:nvPr>
            <p:ph type="ftr" sz="quarter" idx="11"/>
          </p:nvPr>
        </p:nvSpPr>
        <p:spPr/>
        <p:txBody>
          <a:bodyPr/>
          <a:lstStyle>
            <a:extLst/>
          </a:lstStyle>
          <a:p>
            <a:endParaRPr lang="ar-SY"/>
          </a:p>
        </p:txBody>
      </p:sp>
      <p:sp>
        <p:nvSpPr>
          <p:cNvPr id="6" name="عنصر نائب لرقم الشريحة 5"/>
          <p:cNvSpPr>
            <a:spLocks noGrp="1"/>
          </p:cNvSpPr>
          <p:nvPr>
            <p:ph type="sldNum" sz="quarter" idx="12"/>
          </p:nvPr>
        </p:nvSpPr>
        <p:spPr/>
        <p:txBody>
          <a:bodyPr/>
          <a:lstStyle>
            <a:extLst/>
          </a:lstStyle>
          <a:p>
            <a:fld id="{57310492-852C-4650-A8C3-DBA40BCBBAB0}" type="slidenum">
              <a:rPr lang="ar-SY" smtClean="0"/>
              <a:t>‹#›</a:t>
            </a:fld>
            <a:endParaRPr lang="ar-SY"/>
          </a:p>
        </p:txBody>
      </p:sp>
    </p:spTree>
    <p:extLst>
      <p:ext uri="{BB962C8B-B14F-4D97-AF65-F5344CB8AC3E}">
        <p14:creationId xmlns:p14="http://schemas.microsoft.com/office/powerpoint/2010/main" val="2741119913"/>
      </p:ext>
    </p:extLst>
  </p:cSld>
  <p:clrMapOvr>
    <a:masterClrMapping/>
  </p:clrMapOvr>
  <p:transition spd="slow">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14" name="شكل حر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sz="1800"/>
          </a:p>
        </p:txBody>
      </p:sp>
      <p:sp>
        <p:nvSpPr>
          <p:cNvPr id="15" name="شكل حر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sz="1800"/>
          </a:p>
        </p:txBody>
      </p:sp>
      <p:sp>
        <p:nvSpPr>
          <p:cNvPr id="13" name="شكل حر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sz="1800"/>
          </a:p>
        </p:txBody>
      </p:sp>
      <p:sp>
        <p:nvSpPr>
          <p:cNvPr id="16" name="شكل حر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sz="1800"/>
          </a:p>
        </p:txBody>
      </p:sp>
      <p:sp>
        <p:nvSpPr>
          <p:cNvPr id="17" name="شكل حر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sz="1800"/>
          </a:p>
        </p:txBody>
      </p:sp>
      <p:sp>
        <p:nvSpPr>
          <p:cNvPr id="18" name="شكل حر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sz="1800"/>
          </a:p>
        </p:txBody>
      </p:sp>
      <p:sp>
        <p:nvSpPr>
          <p:cNvPr id="19" name="شكل حر 18"/>
          <p:cNvSpPr>
            <a:spLocks/>
          </p:cNvSpPr>
          <p:nvPr/>
        </p:nvSpPr>
        <p:spPr bwMode="auto">
          <a:xfrm>
            <a:off x="5948364" y="4246565"/>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sz="1800"/>
          </a:p>
        </p:txBody>
      </p:sp>
      <p:sp>
        <p:nvSpPr>
          <p:cNvPr id="20" name="شكل حر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sz="1800"/>
          </a:p>
        </p:txBody>
      </p:sp>
      <p:sp>
        <p:nvSpPr>
          <p:cNvPr id="21" name="شكل حر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sz="1800"/>
          </a:p>
        </p:txBody>
      </p:sp>
      <p:sp>
        <p:nvSpPr>
          <p:cNvPr id="22" name="شكل حر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sz="1800"/>
          </a:p>
        </p:txBody>
      </p:sp>
      <p:sp>
        <p:nvSpPr>
          <p:cNvPr id="23" name="شكل حر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sz="1800"/>
          </a:p>
        </p:txBody>
      </p:sp>
      <p:sp>
        <p:nvSpPr>
          <p:cNvPr id="24" name="شكل حر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sz="1800"/>
          </a:p>
        </p:txBody>
      </p:sp>
      <p:sp>
        <p:nvSpPr>
          <p:cNvPr id="25" name="شكل حر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sz="1800"/>
          </a:p>
        </p:txBody>
      </p:sp>
      <p:sp>
        <p:nvSpPr>
          <p:cNvPr id="26" name="شكل حر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sz="1800"/>
          </a:p>
        </p:txBody>
      </p:sp>
      <p:sp>
        <p:nvSpPr>
          <p:cNvPr id="27" name="شكل حر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sz="1800"/>
          </a:p>
        </p:txBody>
      </p:sp>
      <p:sp>
        <p:nvSpPr>
          <p:cNvPr id="3" name="عنصر نائب للنص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26572B76-481F-4690-BB26-616EE499FEA9}" type="datetimeFigureOut">
              <a:rPr lang="ar-SY" smtClean="0"/>
              <a:t>18/10/1442</a:t>
            </a:fld>
            <a:endParaRPr lang="ar-SY"/>
          </a:p>
        </p:txBody>
      </p:sp>
      <p:sp>
        <p:nvSpPr>
          <p:cNvPr id="5" name="عنصر نائب للتذييل 4"/>
          <p:cNvSpPr>
            <a:spLocks noGrp="1"/>
          </p:cNvSpPr>
          <p:nvPr>
            <p:ph type="ftr" sz="quarter" idx="11"/>
          </p:nvPr>
        </p:nvSpPr>
        <p:spPr/>
        <p:txBody>
          <a:bodyPr/>
          <a:lstStyle>
            <a:extLst/>
          </a:lstStyle>
          <a:p>
            <a:endParaRPr lang="ar-SY"/>
          </a:p>
        </p:txBody>
      </p:sp>
      <p:sp>
        <p:nvSpPr>
          <p:cNvPr id="6" name="عنصر نائب لرقم الشريحة 5"/>
          <p:cNvSpPr>
            <a:spLocks noGrp="1"/>
          </p:cNvSpPr>
          <p:nvPr>
            <p:ph type="sldNum" sz="quarter" idx="12"/>
          </p:nvPr>
        </p:nvSpPr>
        <p:spPr/>
        <p:txBody>
          <a:bodyPr/>
          <a:lstStyle>
            <a:extLst/>
          </a:lstStyle>
          <a:p>
            <a:fld id="{57310492-852C-4650-A8C3-DBA40BCBBAB0}" type="slidenum">
              <a:rPr lang="ar-SY" smtClean="0"/>
              <a:t>‹#›</a:t>
            </a:fld>
            <a:endParaRPr lang="ar-SY"/>
          </a:p>
        </p:txBody>
      </p:sp>
      <p:sp>
        <p:nvSpPr>
          <p:cNvPr id="7" name="مستطيل 6"/>
          <p:cNvSpPr/>
          <p:nvPr/>
        </p:nvSpPr>
        <p:spPr>
          <a:xfrm>
            <a:off x="363160" y="402266"/>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2" name="عنوان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ar-SA" smtClean="0"/>
              <a:t>انقر لتحرير نمط العنوان الرئيسي</a:t>
            </a:r>
            <a:endParaRPr kumimoji="0" lang="en-US"/>
          </a:p>
        </p:txBody>
      </p:sp>
      <p:sp>
        <p:nvSpPr>
          <p:cNvPr id="8" name="مستطيل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dirty="0"/>
          </a:p>
        </p:txBody>
      </p:sp>
      <p:sp>
        <p:nvSpPr>
          <p:cNvPr id="9" name="مستطيل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dirty="0"/>
          </a:p>
        </p:txBody>
      </p:sp>
      <p:sp>
        <p:nvSpPr>
          <p:cNvPr id="10" name="مستطيل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11" name="مستطيل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dirty="0"/>
          </a:p>
        </p:txBody>
      </p:sp>
      <p:sp>
        <p:nvSpPr>
          <p:cNvPr id="12" name="مستطيل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dirty="0"/>
          </a:p>
        </p:txBody>
      </p:sp>
    </p:spTree>
    <p:extLst>
      <p:ext uri="{BB962C8B-B14F-4D97-AF65-F5344CB8AC3E}">
        <p14:creationId xmlns:p14="http://schemas.microsoft.com/office/powerpoint/2010/main" val="1326916957"/>
      </p:ext>
    </p:extLst>
  </p:cSld>
  <p:clrMapOvr>
    <a:masterClrMapping/>
  </p:clrMapOvr>
  <p:transition spd="slow">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2064"/>
            <a:ext cx="8229600" cy="9144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64344" y="1770503"/>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55344" y="1770503"/>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26572B76-481F-4690-BB26-616EE499FEA9}" type="datetimeFigureOut">
              <a:rPr lang="ar-SY" smtClean="0"/>
              <a:t>18/10/1442</a:t>
            </a:fld>
            <a:endParaRPr lang="ar-SY"/>
          </a:p>
        </p:txBody>
      </p:sp>
      <p:sp>
        <p:nvSpPr>
          <p:cNvPr id="6" name="عنصر نائب للتذييل 5"/>
          <p:cNvSpPr>
            <a:spLocks noGrp="1"/>
          </p:cNvSpPr>
          <p:nvPr>
            <p:ph type="ftr" sz="quarter" idx="11"/>
          </p:nvPr>
        </p:nvSpPr>
        <p:spPr/>
        <p:txBody>
          <a:bodyPr/>
          <a:lstStyle>
            <a:extLst/>
          </a:lstStyle>
          <a:p>
            <a:endParaRPr lang="ar-SY"/>
          </a:p>
        </p:txBody>
      </p:sp>
      <p:sp>
        <p:nvSpPr>
          <p:cNvPr id="7" name="عنصر نائب لرقم الشريحة 6"/>
          <p:cNvSpPr>
            <a:spLocks noGrp="1"/>
          </p:cNvSpPr>
          <p:nvPr>
            <p:ph type="sldNum" sz="quarter" idx="12"/>
          </p:nvPr>
        </p:nvSpPr>
        <p:spPr/>
        <p:txBody>
          <a:bodyPr/>
          <a:lstStyle>
            <a:extLst/>
          </a:lstStyle>
          <a:p>
            <a:fld id="{57310492-852C-4650-A8C3-DBA40BCBBAB0}" type="slidenum">
              <a:rPr lang="ar-SY" smtClean="0"/>
              <a:t>‹#›</a:t>
            </a:fld>
            <a:endParaRPr lang="ar-SY"/>
          </a:p>
        </p:txBody>
      </p:sp>
    </p:spTree>
    <p:extLst>
      <p:ext uri="{BB962C8B-B14F-4D97-AF65-F5344CB8AC3E}">
        <p14:creationId xmlns:p14="http://schemas.microsoft.com/office/powerpoint/2010/main" val="2194108365"/>
      </p:ext>
    </p:extLst>
  </p:cSld>
  <p:clrMapOvr>
    <a:masterClrMapping/>
  </p:clrMapOvr>
  <p:transition spd="slow">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5" name="مستطيل 24"/>
          <p:cNvSpPr/>
          <p:nvPr/>
        </p:nvSpPr>
        <p:spPr>
          <a:xfrm>
            <a:off x="0" y="402267"/>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2" name="عنوان 1"/>
          <p:cNvSpPr>
            <a:spLocks noGrp="1"/>
          </p:cNvSpPr>
          <p:nvPr>
            <p:ph type="title"/>
          </p:nvPr>
        </p:nvSpPr>
        <p:spPr>
          <a:xfrm>
            <a:off x="504824" y="512064"/>
            <a:ext cx="7772400" cy="914400"/>
          </a:xfrm>
        </p:spPr>
        <p:txBody>
          <a:bodyPr anchor="t"/>
          <a:lstStyle>
            <a:lvl1pPr>
              <a:defRPr sz="400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6"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6"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26572B76-481F-4690-BB26-616EE499FEA9}" type="datetimeFigureOut">
              <a:rPr lang="ar-SY" smtClean="0"/>
              <a:t>18/10/1442</a:t>
            </a:fld>
            <a:endParaRPr lang="ar-SY"/>
          </a:p>
        </p:txBody>
      </p:sp>
      <p:sp>
        <p:nvSpPr>
          <p:cNvPr id="8" name="عنصر نائب للتذييل 7"/>
          <p:cNvSpPr>
            <a:spLocks noGrp="1"/>
          </p:cNvSpPr>
          <p:nvPr>
            <p:ph type="ftr" sz="quarter" idx="11"/>
          </p:nvPr>
        </p:nvSpPr>
        <p:spPr/>
        <p:txBody>
          <a:bodyPr/>
          <a:lstStyle>
            <a:extLst/>
          </a:lstStyle>
          <a:p>
            <a:endParaRPr lang="ar-SY"/>
          </a:p>
        </p:txBody>
      </p:sp>
      <p:sp>
        <p:nvSpPr>
          <p:cNvPr id="9" name="عنصر نائب لرقم الشريحة 8"/>
          <p:cNvSpPr>
            <a:spLocks noGrp="1"/>
          </p:cNvSpPr>
          <p:nvPr>
            <p:ph type="sldNum" sz="quarter" idx="12"/>
          </p:nvPr>
        </p:nvSpPr>
        <p:spPr/>
        <p:txBody>
          <a:bodyPr/>
          <a:lstStyle>
            <a:extLst/>
          </a:lstStyle>
          <a:p>
            <a:fld id="{57310492-852C-4650-A8C3-DBA40BCBBAB0}" type="slidenum">
              <a:rPr lang="ar-SY" smtClean="0"/>
              <a:t>‹#›</a:t>
            </a:fld>
            <a:endParaRPr lang="ar-SY"/>
          </a:p>
        </p:txBody>
      </p:sp>
      <p:sp>
        <p:nvSpPr>
          <p:cNvPr id="16" name="مستطيل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dirty="0"/>
          </a:p>
        </p:txBody>
      </p:sp>
      <p:sp>
        <p:nvSpPr>
          <p:cNvPr id="17" name="مستطيل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dirty="0"/>
          </a:p>
        </p:txBody>
      </p:sp>
      <p:sp>
        <p:nvSpPr>
          <p:cNvPr id="18" name="مستطيل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19" name="مستطيل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dirty="0"/>
          </a:p>
        </p:txBody>
      </p:sp>
      <p:sp>
        <p:nvSpPr>
          <p:cNvPr id="20" name="مستطيل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dirty="0"/>
          </a:p>
        </p:txBody>
      </p:sp>
      <p:sp>
        <p:nvSpPr>
          <p:cNvPr id="21" name="مستطيل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dirty="0"/>
          </a:p>
        </p:txBody>
      </p:sp>
      <p:sp>
        <p:nvSpPr>
          <p:cNvPr id="22" name="مستطيل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29" name="مستطيل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dirty="0"/>
          </a:p>
        </p:txBody>
      </p:sp>
      <p:sp>
        <p:nvSpPr>
          <p:cNvPr id="30" name="مستطيل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dirty="0"/>
          </a:p>
        </p:txBody>
      </p:sp>
    </p:spTree>
    <p:extLst>
      <p:ext uri="{BB962C8B-B14F-4D97-AF65-F5344CB8AC3E}">
        <p14:creationId xmlns:p14="http://schemas.microsoft.com/office/powerpoint/2010/main" val="1127320826"/>
      </p:ext>
    </p:extLst>
  </p:cSld>
  <p:clrMapOvr>
    <a:masterClrMapping/>
  </p:clrMapOvr>
  <p:transition spd="slow">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512064"/>
            <a:ext cx="7772400" cy="914400"/>
          </a:xfrm>
        </p:spPr>
        <p:txBody>
          <a:bodyPr/>
          <a:lstStyle>
            <a:lvl1pPr>
              <a:defRPr sz="4000" cap="none" baseline="0"/>
            </a:lvl1pPr>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26572B76-481F-4690-BB26-616EE499FEA9}" type="datetimeFigureOut">
              <a:rPr lang="ar-SY" smtClean="0"/>
              <a:t>18/10/1442</a:t>
            </a:fld>
            <a:endParaRPr lang="ar-SY"/>
          </a:p>
        </p:txBody>
      </p:sp>
      <p:sp>
        <p:nvSpPr>
          <p:cNvPr id="4" name="عنصر نائب للتذييل 3"/>
          <p:cNvSpPr>
            <a:spLocks noGrp="1"/>
          </p:cNvSpPr>
          <p:nvPr>
            <p:ph type="ftr" sz="quarter" idx="11"/>
          </p:nvPr>
        </p:nvSpPr>
        <p:spPr/>
        <p:txBody>
          <a:bodyPr/>
          <a:lstStyle>
            <a:extLst/>
          </a:lstStyle>
          <a:p>
            <a:endParaRPr lang="ar-SY"/>
          </a:p>
        </p:txBody>
      </p:sp>
      <p:sp>
        <p:nvSpPr>
          <p:cNvPr id="5" name="عنصر نائب لرقم الشريحة 4"/>
          <p:cNvSpPr>
            <a:spLocks noGrp="1"/>
          </p:cNvSpPr>
          <p:nvPr>
            <p:ph type="sldNum" sz="quarter" idx="12"/>
          </p:nvPr>
        </p:nvSpPr>
        <p:spPr/>
        <p:txBody>
          <a:bodyPr/>
          <a:lstStyle>
            <a:extLst/>
          </a:lstStyle>
          <a:p>
            <a:fld id="{57310492-852C-4650-A8C3-DBA40BCBBAB0}" type="slidenum">
              <a:rPr lang="ar-SY" smtClean="0"/>
              <a:t>‹#›</a:t>
            </a:fld>
            <a:endParaRPr lang="ar-SY"/>
          </a:p>
        </p:txBody>
      </p:sp>
    </p:spTree>
    <p:extLst>
      <p:ext uri="{BB962C8B-B14F-4D97-AF65-F5344CB8AC3E}">
        <p14:creationId xmlns:p14="http://schemas.microsoft.com/office/powerpoint/2010/main" val="387618974"/>
      </p:ext>
    </p:extLst>
  </p:cSld>
  <p:clrMapOvr>
    <a:masterClrMapping/>
  </p:clrMapOvr>
  <p:transition spd="slow">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extLst/>
          </a:lstStyle>
          <a:p>
            <a:fld id="{26572B76-481F-4690-BB26-616EE499FEA9}" type="datetimeFigureOut">
              <a:rPr lang="ar-SY" smtClean="0"/>
              <a:t>18/10/1442</a:t>
            </a:fld>
            <a:endParaRPr lang="ar-SY"/>
          </a:p>
        </p:txBody>
      </p:sp>
      <p:sp>
        <p:nvSpPr>
          <p:cNvPr id="3" name="عنصر نائب للتذييل 2"/>
          <p:cNvSpPr>
            <a:spLocks noGrp="1"/>
          </p:cNvSpPr>
          <p:nvPr>
            <p:ph type="ftr" sz="quarter" idx="11"/>
          </p:nvPr>
        </p:nvSpPr>
        <p:spPr/>
        <p:txBody>
          <a:bodyPr/>
          <a:lstStyle>
            <a:extLst/>
          </a:lstStyle>
          <a:p>
            <a:endParaRPr lang="ar-SY"/>
          </a:p>
        </p:txBody>
      </p:sp>
      <p:sp>
        <p:nvSpPr>
          <p:cNvPr id="4" name="عنصر نائب لرقم الشريحة 3"/>
          <p:cNvSpPr>
            <a:spLocks noGrp="1"/>
          </p:cNvSpPr>
          <p:nvPr>
            <p:ph type="sldNum" sz="quarter" idx="12"/>
          </p:nvPr>
        </p:nvSpPr>
        <p:spPr/>
        <p:txBody>
          <a:bodyPr/>
          <a:lstStyle>
            <a:extLst/>
          </a:lstStyle>
          <a:p>
            <a:fld id="{57310492-852C-4650-A8C3-DBA40BCBBAB0}" type="slidenum">
              <a:rPr lang="ar-SY" smtClean="0"/>
              <a:t>‹#›</a:t>
            </a:fld>
            <a:endParaRPr lang="ar-SY"/>
          </a:p>
        </p:txBody>
      </p:sp>
    </p:spTree>
    <p:extLst>
      <p:ext uri="{BB962C8B-B14F-4D97-AF65-F5344CB8AC3E}">
        <p14:creationId xmlns:p14="http://schemas.microsoft.com/office/powerpoint/2010/main" val="1392609181"/>
      </p:ext>
    </p:extLst>
  </p:cSld>
  <p:clrMapOvr>
    <a:masterClrMapping/>
  </p:clrMapOvr>
  <p:transition spd="slow">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273050"/>
            <a:ext cx="8229600" cy="1162050"/>
          </a:xfrm>
        </p:spPr>
        <p:txBody>
          <a:bodyPr anchor="ctr"/>
          <a:lstStyle>
            <a:lvl1pPr algn="l">
              <a:buNone/>
              <a:defRPr sz="3600" b="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26572B76-481F-4690-BB26-616EE499FEA9}" type="datetimeFigureOut">
              <a:rPr lang="ar-SY" smtClean="0"/>
              <a:t>18/10/1442</a:t>
            </a:fld>
            <a:endParaRPr lang="ar-SY"/>
          </a:p>
        </p:txBody>
      </p:sp>
      <p:sp>
        <p:nvSpPr>
          <p:cNvPr id="6" name="عنصر نائب للتذييل 5"/>
          <p:cNvSpPr>
            <a:spLocks noGrp="1"/>
          </p:cNvSpPr>
          <p:nvPr>
            <p:ph type="ftr" sz="quarter" idx="11"/>
          </p:nvPr>
        </p:nvSpPr>
        <p:spPr/>
        <p:txBody>
          <a:bodyPr/>
          <a:lstStyle>
            <a:extLst/>
          </a:lstStyle>
          <a:p>
            <a:endParaRPr lang="ar-SY"/>
          </a:p>
        </p:txBody>
      </p:sp>
      <p:sp>
        <p:nvSpPr>
          <p:cNvPr id="7" name="عنصر نائب لرقم الشريحة 6"/>
          <p:cNvSpPr>
            <a:spLocks noGrp="1"/>
          </p:cNvSpPr>
          <p:nvPr>
            <p:ph type="sldNum" sz="quarter" idx="12"/>
          </p:nvPr>
        </p:nvSpPr>
        <p:spPr/>
        <p:txBody>
          <a:bodyPr/>
          <a:lstStyle>
            <a:extLst/>
          </a:lstStyle>
          <a:p>
            <a:fld id="{57310492-852C-4650-A8C3-DBA40BCBBAB0}" type="slidenum">
              <a:rPr lang="ar-SY" smtClean="0"/>
              <a:t>‹#›</a:t>
            </a:fld>
            <a:endParaRPr lang="ar-SY"/>
          </a:p>
        </p:txBody>
      </p:sp>
    </p:spTree>
    <p:extLst>
      <p:ext uri="{BB962C8B-B14F-4D97-AF65-F5344CB8AC3E}">
        <p14:creationId xmlns:p14="http://schemas.microsoft.com/office/powerpoint/2010/main" val="1532907134"/>
      </p:ext>
    </p:extLst>
  </p:cSld>
  <p:clrMapOvr>
    <a:masterClrMapping/>
  </p:clrMapOvr>
  <p:transition spd="slow">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8" name="مستطيل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cxnSp>
        <p:nvCxnSpPr>
          <p:cNvPr id="9" name="رابط مستقيم 8"/>
          <p:cNvCxnSpPr/>
          <p:nvPr/>
        </p:nvCxnSpPr>
        <p:spPr>
          <a:xfrm flipV="1">
            <a:off x="363196"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مجموعة 9"/>
          <p:cNvGrpSpPr/>
          <p:nvPr/>
        </p:nvGrpSpPr>
        <p:grpSpPr>
          <a:xfrm rot="5400000">
            <a:off x="8514582" y="1219200"/>
            <a:ext cx="132763" cy="128466"/>
            <a:chOff x="6668087" y="1297746"/>
            <a:chExt cx="161840" cy="156602"/>
          </a:xfrm>
        </p:grpSpPr>
        <p:cxnSp>
          <p:nvCxnSpPr>
            <p:cNvPr id="15" name="رابط مستقيم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رابط مستقيم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رابط مستقيم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عنوان 1"/>
          <p:cNvSpPr>
            <a:spLocks noGrp="1"/>
          </p:cNvSpPr>
          <p:nvPr>
            <p:ph type="title"/>
          </p:nvPr>
        </p:nvSpPr>
        <p:spPr bwMode="grayWhite">
          <a:xfrm>
            <a:off x="914400" y="441253"/>
            <a:ext cx="6858000" cy="701749"/>
          </a:xfrm>
        </p:spPr>
        <p:txBody>
          <a:bodyPr anchor="b"/>
          <a:lstStyle>
            <a:lvl1pPr algn="l">
              <a:buNone/>
              <a:defRPr sz="2100" b="0"/>
            </a:lvl1pPr>
            <a:extLst/>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ar-SA" smtClean="0"/>
              <a:t>انقر فوق الأيقونة لإضافة صورة</a:t>
            </a:r>
            <a:endParaRPr kumimoji="0" lang="en-US"/>
          </a:p>
        </p:txBody>
      </p:sp>
      <p:sp>
        <p:nvSpPr>
          <p:cNvPr id="4" name="عنصر نائب للنص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grpSp>
        <p:nvGrpSpPr>
          <p:cNvPr id="14" name="مجموعة 13"/>
          <p:cNvGrpSpPr/>
          <p:nvPr/>
        </p:nvGrpSpPr>
        <p:grpSpPr>
          <a:xfrm rot="5400000">
            <a:off x="8666982" y="1371600"/>
            <a:ext cx="132763" cy="128466"/>
            <a:chOff x="6668087" y="1297746"/>
            <a:chExt cx="161840" cy="156602"/>
          </a:xfrm>
        </p:grpSpPr>
        <p:cxnSp>
          <p:nvCxnSpPr>
            <p:cNvPr id="11" name="رابط مستقيم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رابط مستقيم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رابط مستقيم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مجموعة 17"/>
          <p:cNvGrpSpPr/>
          <p:nvPr/>
        </p:nvGrpSpPr>
        <p:grpSpPr>
          <a:xfrm rot="5400000">
            <a:off x="8320089" y="1474763"/>
            <a:ext cx="132763" cy="128466"/>
            <a:chOff x="6668087" y="1297746"/>
            <a:chExt cx="161840" cy="156602"/>
          </a:xfrm>
        </p:grpSpPr>
        <p:cxnSp>
          <p:nvCxnSpPr>
            <p:cNvPr id="19" name="رابط مستقيم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رابط مستقيم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رابط مستقيم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عنصر نائب للتاريخ 4"/>
          <p:cNvSpPr>
            <a:spLocks noGrp="1"/>
          </p:cNvSpPr>
          <p:nvPr>
            <p:ph type="dt" sz="half" idx="10"/>
          </p:nvPr>
        </p:nvSpPr>
        <p:spPr>
          <a:xfrm>
            <a:off x="6477000" y="55499"/>
            <a:ext cx="2133600" cy="365125"/>
          </a:xfrm>
        </p:spPr>
        <p:txBody>
          <a:bodyPr/>
          <a:lstStyle>
            <a:extLst/>
          </a:lstStyle>
          <a:p>
            <a:fld id="{26572B76-481F-4690-BB26-616EE499FEA9}" type="datetimeFigureOut">
              <a:rPr lang="ar-SY" smtClean="0"/>
              <a:t>18/10/1442</a:t>
            </a:fld>
            <a:endParaRPr lang="ar-SY"/>
          </a:p>
        </p:txBody>
      </p:sp>
      <p:sp>
        <p:nvSpPr>
          <p:cNvPr id="6" name="عنصر نائب للتذييل 5"/>
          <p:cNvSpPr>
            <a:spLocks noGrp="1"/>
          </p:cNvSpPr>
          <p:nvPr>
            <p:ph type="ftr" sz="quarter" idx="11"/>
          </p:nvPr>
        </p:nvSpPr>
        <p:spPr>
          <a:xfrm>
            <a:off x="914400" y="55499"/>
            <a:ext cx="5562600" cy="365125"/>
          </a:xfrm>
        </p:spPr>
        <p:txBody>
          <a:bodyPr/>
          <a:lstStyle>
            <a:extLst/>
          </a:lstStyle>
          <a:p>
            <a:endParaRPr lang="ar-SY"/>
          </a:p>
        </p:txBody>
      </p:sp>
      <p:sp>
        <p:nvSpPr>
          <p:cNvPr id="7" name="عنصر نائب لرقم الشريحة 6"/>
          <p:cNvSpPr>
            <a:spLocks noGrp="1"/>
          </p:cNvSpPr>
          <p:nvPr>
            <p:ph type="sldNum" sz="quarter" idx="12"/>
          </p:nvPr>
        </p:nvSpPr>
        <p:spPr>
          <a:xfrm>
            <a:off x="8610600" y="55499"/>
            <a:ext cx="457200" cy="365125"/>
          </a:xfrm>
        </p:spPr>
        <p:txBody>
          <a:bodyPr/>
          <a:lstStyle>
            <a:extLst/>
          </a:lstStyle>
          <a:p>
            <a:fld id="{57310492-852C-4650-A8C3-DBA40BCBBAB0}" type="slidenum">
              <a:rPr lang="ar-SY" smtClean="0"/>
              <a:t>‹#›</a:t>
            </a:fld>
            <a:endParaRPr lang="ar-SY"/>
          </a:p>
        </p:txBody>
      </p:sp>
    </p:spTree>
    <p:extLst>
      <p:ext uri="{BB962C8B-B14F-4D97-AF65-F5344CB8AC3E}">
        <p14:creationId xmlns:p14="http://schemas.microsoft.com/office/powerpoint/2010/main" val="852076896"/>
      </p:ext>
    </p:extLst>
  </p:cSld>
  <p:clrMapOvr>
    <a:masterClrMapping/>
  </p:clrMapOvr>
  <p:transition spd="slow">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rgbClr val="000000"/>
            </a:gs>
            <a:gs pos="39999">
              <a:srgbClr val="0A128C"/>
            </a:gs>
            <a:gs pos="70000">
              <a:srgbClr val="181CC7"/>
            </a:gs>
            <a:gs pos="88000">
              <a:srgbClr val="7005D4"/>
            </a:gs>
            <a:gs pos="100000">
              <a:srgbClr val="8C3D9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7" name="مستطيل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8" name="مستطيل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9" name="مستطيل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10" name="مستطيل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11" name="مستطيل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dirty="0"/>
          </a:p>
        </p:txBody>
      </p:sp>
      <p:sp>
        <p:nvSpPr>
          <p:cNvPr id="12" name="مستطيل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dirty="0"/>
          </a:p>
        </p:txBody>
      </p:sp>
      <p:sp>
        <p:nvSpPr>
          <p:cNvPr id="15" name="مستطيل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dirty="0"/>
          </a:p>
        </p:txBody>
      </p:sp>
      <p:sp>
        <p:nvSpPr>
          <p:cNvPr id="16" name="مستطيل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17" name="مستطيل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dirty="0"/>
          </a:p>
        </p:txBody>
      </p:sp>
      <p:sp>
        <p:nvSpPr>
          <p:cNvPr id="22" name="عنصر نائب للعنوان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6477000" y="6416677"/>
            <a:ext cx="2133600" cy="365125"/>
          </a:xfrm>
          <a:prstGeom prst="rect">
            <a:avLst/>
          </a:prstGeom>
        </p:spPr>
        <p:txBody>
          <a:bodyPr vert="horz" anchor="b"/>
          <a:lstStyle>
            <a:lvl1pPr algn="l" eaLnBrk="1" latinLnBrk="0" hangingPunct="1">
              <a:defRPr kumimoji="0" sz="1100">
                <a:solidFill>
                  <a:schemeClr val="tx2"/>
                </a:solidFill>
              </a:defRPr>
            </a:lvl1pPr>
            <a:extLst/>
          </a:lstStyle>
          <a:p>
            <a:fld id="{26572B76-481F-4690-BB26-616EE499FEA9}" type="datetimeFigureOut">
              <a:rPr lang="ar-SY" smtClean="0"/>
              <a:t>18/10/1442</a:t>
            </a:fld>
            <a:endParaRPr lang="ar-SY"/>
          </a:p>
        </p:txBody>
      </p:sp>
      <p:sp>
        <p:nvSpPr>
          <p:cNvPr id="3" name="عنصر نائب للتذييل 2"/>
          <p:cNvSpPr>
            <a:spLocks noGrp="1"/>
          </p:cNvSpPr>
          <p:nvPr>
            <p:ph type="ftr" sz="quarter" idx="3"/>
          </p:nvPr>
        </p:nvSpPr>
        <p:spPr>
          <a:xfrm>
            <a:off x="914400" y="6416677"/>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ar-SY"/>
          </a:p>
        </p:txBody>
      </p:sp>
      <p:sp>
        <p:nvSpPr>
          <p:cNvPr id="23" name="عنصر نائب لرقم الشريحة 22"/>
          <p:cNvSpPr>
            <a:spLocks noGrp="1"/>
          </p:cNvSpPr>
          <p:nvPr>
            <p:ph type="sldNum" sz="quarter" idx="4"/>
          </p:nvPr>
        </p:nvSpPr>
        <p:spPr>
          <a:xfrm>
            <a:off x="8610600" y="6416677"/>
            <a:ext cx="457200" cy="365125"/>
          </a:xfrm>
          <a:prstGeom prst="rect">
            <a:avLst/>
          </a:prstGeom>
        </p:spPr>
        <p:txBody>
          <a:bodyPr vert="horz" anchor="b"/>
          <a:lstStyle>
            <a:lvl1pPr algn="l" eaLnBrk="1" latinLnBrk="0" hangingPunct="1">
              <a:defRPr kumimoji="0" sz="1200">
                <a:solidFill>
                  <a:schemeClr val="tx2"/>
                </a:solidFill>
              </a:defRPr>
            </a:lvl1pPr>
            <a:extLst/>
          </a:lstStyle>
          <a:p>
            <a:fld id="{57310492-852C-4650-A8C3-DBA40BCBBAB0}" type="slidenum">
              <a:rPr lang="ar-SY" smtClean="0"/>
              <a:t>‹#›</a:t>
            </a:fld>
            <a:endParaRPr lang="ar-SY"/>
          </a:p>
        </p:txBody>
      </p:sp>
    </p:spTree>
    <p:extLst>
      <p:ext uri="{BB962C8B-B14F-4D97-AF65-F5344CB8AC3E}">
        <p14:creationId xmlns:p14="http://schemas.microsoft.com/office/powerpoint/2010/main" val="410287337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ll dir="d"/>
  </p:transition>
  <p:txStyles>
    <p:titleStyle>
      <a:lvl1pPr algn="l" rtl="1"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r" rtl="1"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r" rtl="1"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r" rtl="1"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r" rtl="1"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r" rtl="1"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r" rtl="1"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shadeToTitle="1">
        <a:gradFill>
          <a:gsLst>
            <a:gs pos="0">
              <a:srgbClr val="000000"/>
            </a:gs>
            <a:gs pos="39999">
              <a:srgbClr val="0A128C"/>
            </a:gs>
            <a:gs pos="70000">
              <a:srgbClr val="181CC7"/>
            </a:gs>
            <a:gs pos="88000">
              <a:srgbClr val="7005D4"/>
            </a:gs>
            <a:gs pos="100000">
              <a:srgbClr val="8C3D91"/>
            </a:gs>
          </a:gsLst>
          <a:path path="shape">
            <a:fillToRect l="50000" t="50000" r="50000" b="50000"/>
          </a:path>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13567" y="1175945"/>
            <a:ext cx="8110603" cy="4297930"/>
          </a:xfrm>
          <a:ln>
            <a:noFill/>
          </a:ln>
        </p:spPr>
        <p:txBody>
          <a:bodyPr/>
          <a:lstStyle/>
          <a:p>
            <a:pPr algn="ctr"/>
            <a:r>
              <a:rPr lang="ar-SY" sz="4400" b="1" dirty="0" smtClean="0">
                <a:solidFill>
                  <a:srgbClr val="FFFF00"/>
                </a:solidFill>
                <a:latin typeface="Arial" panose="020B0604020202020204" pitchFamily="34" charset="0"/>
                <a:cs typeface="Arial" panose="020B0604020202020204" pitchFamily="34" charset="0"/>
              </a:rPr>
              <a:t>الأمراض العينية </a:t>
            </a:r>
            <a:r>
              <a:rPr lang="ar-SY" sz="4400" b="1" dirty="0" smtClean="0">
                <a:solidFill>
                  <a:srgbClr val="FFFF00"/>
                </a:solidFill>
                <a:latin typeface="Arial" panose="020B0604020202020204" pitchFamily="34" charset="0"/>
                <a:cs typeface="Arial" panose="020B0604020202020204" pitchFamily="34" charset="0"/>
              </a:rPr>
              <a:t>الأكثر </a:t>
            </a:r>
            <a:r>
              <a:rPr lang="ar-SY" sz="4400" b="1" dirty="0" smtClean="0">
                <a:solidFill>
                  <a:srgbClr val="FFFF00"/>
                </a:solidFill>
                <a:latin typeface="Arial" panose="020B0604020202020204" pitchFamily="34" charset="0"/>
                <a:cs typeface="Arial" panose="020B0604020202020204" pitchFamily="34" charset="0"/>
              </a:rPr>
              <a:t>شيوعاً </a:t>
            </a:r>
            <a:r>
              <a:rPr lang="ar-SY" sz="4400" b="1" dirty="0" smtClean="0">
                <a:solidFill>
                  <a:srgbClr val="FFFF00"/>
                </a:solidFill>
                <a:latin typeface="Arial" panose="020B0604020202020204" pitchFamily="34" charset="0"/>
                <a:cs typeface="Arial" panose="020B0604020202020204" pitchFamily="34" charset="0"/>
              </a:rPr>
              <a:t>المسببة للتأخر الدراسي عند الأطفال</a:t>
            </a:r>
            <a:br>
              <a:rPr lang="ar-SY" sz="4400" b="1" dirty="0" smtClean="0">
                <a:solidFill>
                  <a:srgbClr val="FFFF00"/>
                </a:solidFill>
                <a:latin typeface="Arial" panose="020B0604020202020204" pitchFamily="34" charset="0"/>
                <a:cs typeface="Arial" panose="020B0604020202020204" pitchFamily="34" charset="0"/>
              </a:rPr>
            </a:br>
            <a:r>
              <a:rPr lang="ar-SY" b="1" dirty="0" smtClean="0">
                <a:solidFill>
                  <a:srgbClr val="FFFF00"/>
                </a:solidFill>
                <a:latin typeface="Arial" panose="020B0604020202020204" pitchFamily="34" charset="0"/>
                <a:cs typeface="Arial" panose="020B0604020202020204" pitchFamily="34" charset="0"/>
              </a:rPr>
              <a:t> </a:t>
            </a:r>
            <a:r>
              <a:rPr lang="en-US" b="1" dirty="0">
                <a:solidFill>
                  <a:srgbClr val="FFFF00"/>
                </a:solidFill>
                <a:latin typeface="Arial" panose="020B0604020202020204" pitchFamily="34" charset="0"/>
                <a:cs typeface="Arial" panose="020B0604020202020204" pitchFamily="34" charset="0"/>
              </a:rPr>
              <a:t>Eye diseases are the most common cause of academic delay in children</a:t>
            </a:r>
            <a:endParaRPr lang="ar-SY" b="1" dirty="0">
              <a:solidFill>
                <a:srgbClr val="FFFF00"/>
              </a:solidFill>
              <a:latin typeface="Arial" panose="020B0604020202020204" pitchFamily="34" charset="0"/>
              <a:cs typeface="Arial" panose="020B0604020202020204" pitchFamily="34" charset="0"/>
            </a:endParaRPr>
          </a:p>
        </p:txBody>
      </p:sp>
      <p:sp>
        <p:nvSpPr>
          <p:cNvPr id="4" name="مربع نص 3"/>
          <p:cNvSpPr txBox="1"/>
          <p:nvPr/>
        </p:nvSpPr>
        <p:spPr>
          <a:xfrm>
            <a:off x="100208" y="5473875"/>
            <a:ext cx="8523962" cy="584775"/>
          </a:xfrm>
          <a:prstGeom prst="rect">
            <a:avLst/>
          </a:prstGeom>
          <a:noFill/>
        </p:spPr>
        <p:txBody>
          <a:bodyPr wrap="square" rtlCol="1">
            <a:spAutoFit/>
          </a:bodyPr>
          <a:lstStyle/>
          <a:p>
            <a:pPr algn="r" rtl="0"/>
            <a:r>
              <a:rPr lang="en-US" sz="3200" b="1" dirty="0" err="1" smtClean="0">
                <a:solidFill>
                  <a:srgbClr val="FF0000"/>
                </a:solidFill>
              </a:rPr>
              <a:t>Prepeared</a:t>
            </a:r>
            <a:r>
              <a:rPr lang="en-US" sz="3200" b="1" dirty="0" smtClean="0">
                <a:solidFill>
                  <a:srgbClr val="FF0000"/>
                </a:solidFill>
              </a:rPr>
              <a:t> by </a:t>
            </a:r>
            <a:r>
              <a:rPr lang="en-US" sz="3200" b="1" dirty="0" err="1" smtClean="0">
                <a:solidFill>
                  <a:srgbClr val="FF0000"/>
                </a:solidFill>
              </a:rPr>
              <a:t>Dr</a:t>
            </a:r>
            <a:r>
              <a:rPr lang="en-US" sz="3200" b="1" dirty="0" smtClean="0">
                <a:solidFill>
                  <a:srgbClr val="FF0000"/>
                </a:solidFill>
              </a:rPr>
              <a:t> Ghazwan Almurree M.D MSc</a:t>
            </a:r>
            <a:endParaRPr lang="ar-SY" sz="3200" b="1" dirty="0">
              <a:solidFill>
                <a:srgbClr val="FF0000"/>
              </a:solidFill>
            </a:endParaRPr>
          </a:p>
        </p:txBody>
      </p:sp>
    </p:spTree>
    <p:extLst>
      <p:ext uri="{BB962C8B-B14F-4D97-AF65-F5344CB8AC3E}">
        <p14:creationId xmlns:p14="http://schemas.microsoft.com/office/powerpoint/2010/main" val="2504243965"/>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ppt_x"/>
                                          </p:val>
                                        </p:tav>
                                        <p:tav tm="100000">
                                          <p:val>
                                            <p:strVal val="#ppt_x"/>
                                          </p:val>
                                        </p:tav>
                                      </p:tavLst>
                                    </p:anim>
                                    <p:anim calcmode="lin" valueType="num">
                                      <p:cBhvr additive="base">
                                        <p:cTn id="15"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shadeToTitle="1">
        <a:gradFill>
          <a:gsLst>
            <a:gs pos="0">
              <a:srgbClr val="000000"/>
            </a:gs>
            <a:gs pos="39999">
              <a:srgbClr val="0A128C"/>
            </a:gs>
            <a:gs pos="70000">
              <a:srgbClr val="181CC7"/>
            </a:gs>
            <a:gs pos="88000">
              <a:srgbClr val="7005D4"/>
            </a:gs>
            <a:gs pos="100000">
              <a:srgbClr val="8C3D91"/>
            </a:gs>
          </a:gsLst>
          <a:path path="shape">
            <a:fillToRect l="50000" t="50000" r="50000" b="50000"/>
          </a:path>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4572" y="936946"/>
            <a:ext cx="8052020" cy="5393516"/>
          </a:xfrm>
        </p:spPr>
        <p:txBody>
          <a:bodyPr>
            <a:noAutofit/>
          </a:bodyPr>
          <a:lstStyle/>
          <a:p>
            <a:pPr>
              <a:buClr>
                <a:srgbClr val="FF0000"/>
              </a:buClr>
              <a:buFont typeface="Wingdings" panose="05000000000000000000" pitchFamily="2" charset="2"/>
              <a:buChar char="q"/>
            </a:pPr>
            <a:r>
              <a:rPr lang="ar-SY" sz="2800" b="1" dirty="0" smtClean="0">
                <a:solidFill>
                  <a:srgbClr val="92D050"/>
                </a:solidFill>
                <a:latin typeface="Arial" panose="020B0604020202020204" pitchFamily="34" charset="0"/>
                <a:cs typeface="Arial" panose="020B0604020202020204" pitchFamily="34" charset="0"/>
              </a:rPr>
              <a:t>يكون </a:t>
            </a:r>
            <a:r>
              <a:rPr lang="ar-SY" sz="2800" b="1" dirty="0" smtClean="0">
                <a:solidFill>
                  <a:srgbClr val="FF0000"/>
                </a:solidFill>
                <a:latin typeface="Arial" panose="020B0604020202020204" pitchFamily="34" charset="0"/>
                <a:cs typeface="Arial" panose="020B0604020202020204" pitchFamily="34" charset="0"/>
              </a:rPr>
              <a:t>بتغطية</a:t>
            </a:r>
            <a:r>
              <a:rPr lang="ar-SY" sz="2800" b="1" dirty="0" smtClean="0">
                <a:solidFill>
                  <a:srgbClr val="92D050"/>
                </a:solidFill>
                <a:latin typeface="Arial" panose="020B0604020202020204" pitchFamily="34" charset="0"/>
                <a:cs typeface="Arial" panose="020B0604020202020204" pitchFamily="34" charset="0"/>
              </a:rPr>
              <a:t> </a:t>
            </a:r>
            <a:r>
              <a:rPr lang="ar-SY" sz="2800" b="1" dirty="0" smtClean="0">
                <a:solidFill>
                  <a:srgbClr val="FF0000"/>
                </a:solidFill>
                <a:latin typeface="Arial" panose="020B0604020202020204" pitchFamily="34" charset="0"/>
                <a:cs typeface="Arial" panose="020B0604020202020204" pitchFamily="34" charset="0"/>
              </a:rPr>
              <a:t>العين السليمة </a:t>
            </a:r>
            <a:r>
              <a:rPr lang="ar-SY" sz="2800" b="1" dirty="0" smtClean="0">
                <a:solidFill>
                  <a:srgbClr val="92D050"/>
                </a:solidFill>
                <a:latin typeface="Arial" panose="020B0604020202020204" pitchFamily="34" charset="0"/>
                <a:cs typeface="Arial" panose="020B0604020202020204" pitchFamily="34" charset="0"/>
              </a:rPr>
              <a:t>ووضع العدسات المصححة المناسبة. </a:t>
            </a:r>
          </a:p>
          <a:p>
            <a:pPr>
              <a:buClr>
                <a:srgbClr val="FF0000"/>
              </a:buClr>
              <a:buFont typeface="Wingdings" panose="05000000000000000000" pitchFamily="2" charset="2"/>
              <a:buChar char="q"/>
            </a:pPr>
            <a:r>
              <a:rPr lang="ar-SY" sz="2800" b="1" dirty="0" smtClean="0">
                <a:solidFill>
                  <a:srgbClr val="92D050"/>
                </a:solidFill>
                <a:latin typeface="Arial" panose="020B0604020202020204" pitchFamily="34" charset="0"/>
                <a:cs typeface="Arial" panose="020B0604020202020204" pitchFamily="34" charset="0"/>
              </a:rPr>
              <a:t>بسبب صعوبة ملاحظة الوظيفة الضعيفة للرؤية عند الأطفال الصغار فإن </a:t>
            </a:r>
            <a:r>
              <a:rPr lang="ar-SY" sz="2800" b="1" dirty="0" smtClean="0">
                <a:solidFill>
                  <a:srgbClr val="FF0000"/>
                </a:solidFill>
                <a:latin typeface="Arial" panose="020B0604020202020204" pitchFamily="34" charset="0"/>
                <a:cs typeface="Arial" panose="020B0604020202020204" pitchFamily="34" charset="0"/>
              </a:rPr>
              <a:t>المسح الروتيني </a:t>
            </a:r>
            <a:r>
              <a:rPr lang="ar-SY" sz="2800" b="1" dirty="0" smtClean="0">
                <a:solidFill>
                  <a:srgbClr val="92D050"/>
                </a:solidFill>
                <a:latin typeface="Arial" panose="020B0604020202020204" pitchFamily="34" charset="0"/>
                <a:cs typeface="Arial" panose="020B0604020202020204" pitchFamily="34" charset="0"/>
              </a:rPr>
              <a:t>(فحص أسواء الانكسار) للأطفال ابتداء بحديثي الولادة يؤدي إلى تشخيص الغمش باكراً وبالتالي فرص الشفاء ستكون أعلى.</a:t>
            </a:r>
          </a:p>
          <a:p>
            <a:pPr>
              <a:buClr>
                <a:srgbClr val="FF0000"/>
              </a:buClr>
              <a:buFont typeface="Wingdings" panose="05000000000000000000" pitchFamily="2" charset="2"/>
              <a:buChar char="q"/>
            </a:pPr>
            <a:r>
              <a:rPr lang="ar-SY" sz="2800" b="1" dirty="0" smtClean="0">
                <a:solidFill>
                  <a:srgbClr val="92D050"/>
                </a:solidFill>
                <a:latin typeface="Arial" panose="020B0604020202020204" pitchFamily="34" charset="0"/>
                <a:cs typeface="Arial" panose="020B0604020202020204" pitchFamily="34" charset="0"/>
              </a:rPr>
              <a:t>يمكن أن يتعاون الطفل لتحديد حدة رؤيته على لوحة </a:t>
            </a:r>
            <a:r>
              <a:rPr lang="ar-SY" sz="2800" b="1" dirty="0" err="1" smtClean="0">
                <a:solidFill>
                  <a:srgbClr val="92D050"/>
                </a:solidFill>
                <a:latin typeface="Arial" panose="020B0604020202020204" pitchFamily="34" charset="0"/>
                <a:cs typeface="Arial" panose="020B0604020202020204" pitchFamily="34" charset="0"/>
              </a:rPr>
              <a:t>سنيلين</a:t>
            </a:r>
            <a:r>
              <a:rPr lang="ar-SY" sz="2800" b="1" dirty="0" smtClean="0">
                <a:solidFill>
                  <a:srgbClr val="92D050"/>
                </a:solidFill>
                <a:latin typeface="Arial" panose="020B0604020202020204" pitchFamily="34" charset="0"/>
                <a:cs typeface="Arial" panose="020B0604020202020204" pitchFamily="34" charset="0"/>
              </a:rPr>
              <a:t> بعمر الرابعة. </a:t>
            </a:r>
          </a:p>
          <a:p>
            <a:pPr lvl="0">
              <a:buClr>
                <a:srgbClr val="FF0000"/>
              </a:buClr>
              <a:buFont typeface="Wingdings" panose="05000000000000000000" pitchFamily="2" charset="2"/>
              <a:buChar char="q"/>
            </a:pPr>
            <a:r>
              <a:rPr lang="ar-SY" sz="2800" b="1" dirty="0">
                <a:solidFill>
                  <a:srgbClr val="92D050"/>
                </a:solidFill>
                <a:latin typeface="Arial" panose="020B0604020202020204" pitchFamily="34" charset="0"/>
                <a:cs typeface="Arial" panose="020B0604020202020204" pitchFamily="34" charset="0"/>
              </a:rPr>
              <a:t>يجب معالجة الغمش قبل السنة الرابعة من العمر للحصول على نتائج جيدة . </a:t>
            </a:r>
          </a:p>
          <a:p>
            <a:pPr lvl="0">
              <a:buClr>
                <a:srgbClr val="FF0000"/>
              </a:buClr>
              <a:buFont typeface="Wingdings" panose="05000000000000000000" pitchFamily="2" charset="2"/>
              <a:buChar char="q"/>
            </a:pPr>
            <a:r>
              <a:rPr lang="ar-SY" sz="2800" b="1" dirty="0">
                <a:solidFill>
                  <a:srgbClr val="92D050"/>
                </a:solidFill>
                <a:latin typeface="Arial" panose="020B0604020202020204" pitchFamily="34" charset="0"/>
                <a:cs typeface="Arial" panose="020B0604020202020204" pitchFamily="34" charset="0"/>
              </a:rPr>
              <a:t>في تأخر العلاج بعد 9 سنوات يندر أن يحدث تحسن في درجة الرؤية.</a:t>
            </a:r>
          </a:p>
          <a:p>
            <a:pPr lvl="0">
              <a:buClr>
                <a:srgbClr val="B125AA"/>
              </a:buClr>
              <a:buFont typeface="Wingdings" panose="05000000000000000000" pitchFamily="2" charset="2"/>
              <a:buChar char="q"/>
            </a:pPr>
            <a:endParaRPr lang="ar-SY" sz="2000" b="1" dirty="0">
              <a:solidFill>
                <a:srgbClr val="92D050"/>
              </a:solidFill>
              <a:latin typeface="Arial" panose="020B0604020202020204" pitchFamily="34" charset="0"/>
              <a:cs typeface="Arial" panose="020B0604020202020204" pitchFamily="34" charset="0"/>
            </a:endParaRPr>
          </a:p>
          <a:p>
            <a:pPr>
              <a:buClr>
                <a:srgbClr val="B125AA"/>
              </a:buClr>
              <a:buFont typeface="Wingdings" panose="05000000000000000000" pitchFamily="2" charset="2"/>
              <a:buChar char="q"/>
            </a:pPr>
            <a:endParaRPr lang="ar-SY" sz="2400" b="1" dirty="0" smtClean="0">
              <a:solidFill>
                <a:srgbClr val="92D050"/>
              </a:solidFill>
              <a:latin typeface="Arial" panose="020B0604020202020204" pitchFamily="34" charset="0"/>
              <a:cs typeface="Arial" panose="020B0604020202020204" pitchFamily="34" charset="0"/>
            </a:endParaRPr>
          </a:p>
          <a:p>
            <a:pPr>
              <a:buClr>
                <a:srgbClr val="B125AA"/>
              </a:buClr>
              <a:buFont typeface="Wingdings" panose="05000000000000000000" pitchFamily="2" charset="2"/>
              <a:buChar char="q"/>
            </a:pPr>
            <a:endParaRPr lang="ar-SY" sz="2400" b="1" dirty="0" smtClean="0">
              <a:solidFill>
                <a:srgbClr val="92D050"/>
              </a:solidFill>
              <a:latin typeface="Arial" panose="020B0604020202020204" pitchFamily="34" charset="0"/>
              <a:cs typeface="Arial" panose="020B0604020202020204" pitchFamily="34" charset="0"/>
            </a:endParaRPr>
          </a:p>
        </p:txBody>
      </p:sp>
      <p:sp>
        <p:nvSpPr>
          <p:cNvPr id="4" name="عنوان 3"/>
          <p:cNvSpPr>
            <a:spLocks noGrp="1"/>
          </p:cNvSpPr>
          <p:nvPr>
            <p:ph type="title"/>
          </p:nvPr>
        </p:nvSpPr>
        <p:spPr>
          <a:xfrm>
            <a:off x="814192" y="239150"/>
            <a:ext cx="7772400" cy="697796"/>
          </a:xfrm>
        </p:spPr>
        <p:txBody>
          <a:bodyPr/>
          <a:lstStyle/>
          <a:p>
            <a:pPr marL="68580" indent="0" algn="ctr"/>
            <a:r>
              <a:rPr lang="ar-SY" sz="4400" b="1" dirty="0">
                <a:solidFill>
                  <a:srgbClr val="FFFF00"/>
                </a:solidFill>
                <a:latin typeface="Arial" panose="020B0604020202020204" pitchFamily="34" charset="0"/>
                <a:cs typeface="Arial" panose="020B0604020202020204" pitchFamily="34" charset="0"/>
              </a:rPr>
              <a:t>العلاج </a:t>
            </a:r>
            <a:r>
              <a:rPr lang="en-US" sz="4400" b="1" dirty="0" smtClean="0">
                <a:solidFill>
                  <a:srgbClr val="FFFF00"/>
                </a:solidFill>
                <a:latin typeface="Arial" panose="020B0604020202020204" pitchFamily="34" charset="0"/>
                <a:cs typeface="Arial" panose="020B0604020202020204" pitchFamily="34" charset="0"/>
              </a:rPr>
              <a:t>Treatment</a:t>
            </a:r>
            <a:endParaRPr lang="ar-SY" sz="44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9905901"/>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5"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7"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9"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shadeToTitle="1">
        <a:gradFill>
          <a:gsLst>
            <a:gs pos="0">
              <a:srgbClr val="000000"/>
            </a:gs>
            <a:gs pos="39999">
              <a:srgbClr val="0A128C"/>
            </a:gs>
            <a:gs pos="70000">
              <a:srgbClr val="181CC7"/>
            </a:gs>
            <a:gs pos="88000">
              <a:srgbClr val="7005D4"/>
            </a:gs>
            <a:gs pos="100000">
              <a:srgbClr val="8C3D91"/>
            </a:gs>
          </a:gsLst>
          <a:path path="shape">
            <a:fillToRect l="50000" t="50000" r="50000" b="50000"/>
          </a:path>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76197" y="512063"/>
            <a:ext cx="8267178" cy="1091269"/>
          </a:xfrm>
          <a:ln>
            <a:noFill/>
          </a:ln>
        </p:spPr>
        <p:txBody>
          <a:bodyPr/>
          <a:lstStyle/>
          <a:p>
            <a:pPr marL="411480" lvl="0" indent="-342900" algn="ctr">
              <a:spcBef>
                <a:spcPts val="700"/>
              </a:spcBef>
            </a:pPr>
            <a:r>
              <a:rPr lang="ar-SY" sz="4800" b="1" spc="0" dirty="0">
                <a:solidFill>
                  <a:srgbClr val="FFFF00"/>
                </a:solidFill>
                <a:latin typeface="Arial" panose="020B0604020202020204" pitchFamily="34" charset="0"/>
                <a:cs typeface="Arial" panose="020B0604020202020204" pitchFamily="34" charset="0"/>
              </a:rPr>
              <a:t>سر نجاح علاج العين </a:t>
            </a:r>
            <a:r>
              <a:rPr lang="ar-SY" sz="4800" b="1" spc="0" dirty="0" smtClean="0">
                <a:solidFill>
                  <a:srgbClr val="FFFF00"/>
                </a:solidFill>
                <a:latin typeface="Arial" panose="020B0604020202020204" pitchFamily="34" charset="0"/>
                <a:cs typeface="Arial" panose="020B0604020202020204" pitchFamily="34" charset="0"/>
              </a:rPr>
              <a:t>الكسولة</a:t>
            </a:r>
            <a:br>
              <a:rPr lang="ar-SY" sz="4800" b="1" spc="0" dirty="0" smtClean="0">
                <a:solidFill>
                  <a:srgbClr val="FFFF00"/>
                </a:solidFill>
                <a:latin typeface="Arial" panose="020B0604020202020204" pitchFamily="34" charset="0"/>
                <a:cs typeface="Arial" panose="020B0604020202020204" pitchFamily="34" charset="0"/>
              </a:rPr>
            </a:br>
            <a:r>
              <a:rPr lang="ar-SY" sz="4800" b="1" spc="0" dirty="0" smtClean="0">
                <a:solidFill>
                  <a:srgbClr val="FFFF00"/>
                </a:solidFill>
                <a:latin typeface="Arial" panose="020B0604020202020204" pitchFamily="34" charset="0"/>
                <a:cs typeface="Arial" panose="020B0604020202020204" pitchFamily="34" charset="0"/>
              </a:rPr>
              <a:t>هو </a:t>
            </a:r>
            <a:r>
              <a:rPr lang="ar-SY" sz="4800" b="1" spc="0" dirty="0">
                <a:solidFill>
                  <a:srgbClr val="FF0000"/>
                </a:solidFill>
                <a:latin typeface="Arial" panose="020B0604020202020204" pitchFamily="34" charset="0"/>
                <a:cs typeface="Arial" panose="020B0604020202020204" pitchFamily="34" charset="0"/>
              </a:rPr>
              <a:t>الكشف المبكر </a:t>
            </a:r>
            <a:r>
              <a:rPr lang="ar-SY" sz="4800" b="1" spc="0" dirty="0" smtClean="0">
                <a:solidFill>
                  <a:srgbClr val="FF0000"/>
                </a:solidFill>
                <a:latin typeface="Arial" panose="020B0604020202020204" pitchFamily="34" charset="0"/>
                <a:cs typeface="Arial" panose="020B0604020202020204" pitchFamily="34" charset="0"/>
              </a:rPr>
              <a:t>عنها</a:t>
            </a:r>
            <a:endParaRPr lang="ar-SY" sz="4800" b="1" spc="0" dirty="0">
              <a:solidFill>
                <a:srgbClr val="FF0000"/>
              </a:solidFill>
              <a:latin typeface="Arial" panose="020B0604020202020204" pitchFamily="34" charset="0"/>
              <a:cs typeface="Arial" panose="020B0604020202020204" pitchFamily="34" charset="0"/>
            </a:endParaRPr>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932" y="2008310"/>
            <a:ext cx="6858000" cy="4248150"/>
          </a:xfrm>
          <a:prstGeom prst="rect">
            <a:avLst/>
          </a:prstGeom>
        </p:spPr>
      </p:pic>
    </p:spTree>
    <p:extLst>
      <p:ext uri="{BB962C8B-B14F-4D97-AF65-F5344CB8AC3E}">
        <p14:creationId xmlns:p14="http://schemas.microsoft.com/office/powerpoint/2010/main" val="2481814173"/>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100" fill="hold"/>
                                        <p:tgtEl>
                                          <p:spTgt spid="2"/>
                                        </p:tgtEl>
                                        <p:attrNameLst>
                                          <p:attrName>ppt_w</p:attrName>
                                        </p:attrNameLst>
                                      </p:cBhvr>
                                      <p:tavLst>
                                        <p:tav tm="0">
                                          <p:val>
                                            <p:fltVal val="0"/>
                                          </p:val>
                                        </p:tav>
                                        <p:tav tm="100000">
                                          <p:val>
                                            <p:strVal val="#ppt_w"/>
                                          </p:val>
                                        </p:tav>
                                      </p:tavLst>
                                    </p:anim>
                                    <p:anim calcmode="lin" valueType="num">
                                      <p:cBhvr>
                                        <p:cTn id="8" dur="1100" fill="hold"/>
                                        <p:tgtEl>
                                          <p:spTgt spid="2"/>
                                        </p:tgtEl>
                                        <p:attrNameLst>
                                          <p:attrName>ppt_h</p:attrName>
                                        </p:attrNameLst>
                                      </p:cBhvr>
                                      <p:tavLst>
                                        <p:tav tm="0">
                                          <p:val>
                                            <p:fltVal val="0"/>
                                          </p:val>
                                        </p:tav>
                                        <p:tav tm="100000">
                                          <p:val>
                                            <p:strVal val="#ppt_h"/>
                                          </p:val>
                                        </p:tav>
                                      </p:tavLst>
                                    </p:anim>
                                    <p:animEffect transition="in" filter="fade">
                                      <p:cBhvr>
                                        <p:cTn id="9" dur="11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shadeToTitle="1">
        <a:gradFill>
          <a:gsLst>
            <a:gs pos="0">
              <a:srgbClr val="000000"/>
            </a:gs>
            <a:gs pos="39999">
              <a:srgbClr val="0A128C"/>
            </a:gs>
            <a:gs pos="70000">
              <a:srgbClr val="181CC7"/>
            </a:gs>
            <a:gs pos="88000">
              <a:srgbClr val="7005D4"/>
            </a:gs>
            <a:gs pos="100000">
              <a:srgbClr val="8C3D91"/>
            </a:gs>
          </a:gsLst>
          <a:path path="shape">
            <a:fillToRect l="50000" t="50000" r="50000" b="50000"/>
          </a:path>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63463" y="1864874"/>
            <a:ext cx="8110603" cy="2569340"/>
          </a:xfrm>
          <a:ln>
            <a:noFill/>
          </a:ln>
        </p:spPr>
        <p:txBody>
          <a:bodyPr/>
          <a:lstStyle/>
          <a:p>
            <a:pPr algn="ctr"/>
            <a:r>
              <a:rPr lang="ar-SY" sz="6600" b="1" dirty="0" smtClean="0">
                <a:solidFill>
                  <a:srgbClr val="FF0000"/>
                </a:solidFill>
                <a:latin typeface="Arial" panose="020B0604020202020204" pitchFamily="34" charset="0"/>
                <a:cs typeface="Arial" panose="020B0604020202020204" pitchFamily="34" charset="0"/>
              </a:rPr>
              <a:t>ثانياً: </a:t>
            </a:r>
            <a:r>
              <a:rPr lang="ar-SY" sz="6600" b="1" dirty="0" smtClean="0">
                <a:solidFill>
                  <a:srgbClr val="FFFF00"/>
                </a:solidFill>
                <a:latin typeface="Arial" panose="020B0604020202020204" pitchFamily="34" charset="0"/>
                <a:cs typeface="Arial" panose="020B0604020202020204" pitchFamily="34" charset="0"/>
              </a:rPr>
              <a:t>الحول </a:t>
            </a:r>
            <a:br>
              <a:rPr lang="ar-SY" sz="6600" b="1" dirty="0" smtClean="0">
                <a:solidFill>
                  <a:srgbClr val="FFFF00"/>
                </a:solidFill>
                <a:latin typeface="Arial" panose="020B0604020202020204" pitchFamily="34" charset="0"/>
                <a:cs typeface="Arial" panose="020B0604020202020204" pitchFamily="34" charset="0"/>
              </a:rPr>
            </a:br>
            <a:r>
              <a:rPr lang="en-US" sz="6600" b="1" dirty="0" smtClean="0">
                <a:solidFill>
                  <a:srgbClr val="FFFF00"/>
                </a:solidFill>
                <a:latin typeface="Arial" panose="020B0604020202020204" pitchFamily="34" charset="0"/>
                <a:cs typeface="Arial" panose="020B0604020202020204" pitchFamily="34" charset="0"/>
              </a:rPr>
              <a:t>Strabismus</a:t>
            </a:r>
            <a:endParaRPr lang="ar-SY" sz="66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1110973"/>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shadeToTitle="1">
        <a:gradFill>
          <a:gsLst>
            <a:gs pos="0">
              <a:srgbClr val="000000"/>
            </a:gs>
            <a:gs pos="39999">
              <a:srgbClr val="0A128C"/>
            </a:gs>
            <a:gs pos="70000">
              <a:srgbClr val="181CC7"/>
            </a:gs>
            <a:gs pos="88000">
              <a:srgbClr val="7005D4"/>
            </a:gs>
            <a:gs pos="100000">
              <a:srgbClr val="8C3D91"/>
            </a:gs>
          </a:gsLst>
          <a:path path="shape">
            <a:fillToRect l="50000" t="50000" r="50000" b="50000"/>
          </a:path>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76197" y="512063"/>
            <a:ext cx="8110603" cy="389811"/>
          </a:xfrm>
          <a:ln>
            <a:noFill/>
          </a:ln>
        </p:spPr>
        <p:txBody>
          <a:bodyPr/>
          <a:lstStyle/>
          <a:p>
            <a:pPr algn="ctr"/>
            <a:r>
              <a:rPr lang="ar-SY" b="1" dirty="0" smtClean="0">
                <a:solidFill>
                  <a:srgbClr val="FFFF00"/>
                </a:solidFill>
                <a:latin typeface="Arial" panose="020B0604020202020204" pitchFamily="34" charset="0"/>
                <a:cs typeface="Arial" panose="020B0604020202020204" pitchFamily="34" charset="0"/>
              </a:rPr>
              <a:t>الحول الأنسي </a:t>
            </a:r>
            <a:endParaRPr lang="ar-SY" b="1" dirty="0">
              <a:solidFill>
                <a:srgbClr val="FFFF00"/>
              </a:solidFill>
              <a:latin typeface="Arial" panose="020B0604020202020204" pitchFamily="34" charset="0"/>
              <a:cs typeface="Arial" panose="020B0604020202020204" pitchFamily="34" charset="0"/>
            </a:endParaRPr>
          </a:p>
        </p:txBody>
      </p:sp>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1874" y="1308361"/>
            <a:ext cx="7202466" cy="4691605"/>
          </a:xfrm>
        </p:spPr>
      </p:pic>
    </p:spTree>
    <p:extLst>
      <p:ext uri="{BB962C8B-B14F-4D97-AF65-F5344CB8AC3E}">
        <p14:creationId xmlns:p14="http://schemas.microsoft.com/office/powerpoint/2010/main" val="420995597"/>
      </p:ext>
    </p:extLst>
  </p:cSld>
  <p:clrMapOvr>
    <a:masterClrMapping/>
  </p:clrMapOvr>
  <p:transition spd="slow">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shadeToTitle="1">
        <a:gradFill>
          <a:gsLst>
            <a:gs pos="0">
              <a:srgbClr val="000000"/>
            </a:gs>
            <a:gs pos="39999">
              <a:srgbClr val="0A128C"/>
            </a:gs>
            <a:gs pos="70000">
              <a:srgbClr val="181CC7"/>
            </a:gs>
            <a:gs pos="88000">
              <a:srgbClr val="7005D4"/>
            </a:gs>
            <a:gs pos="100000">
              <a:srgbClr val="8C3D91"/>
            </a:gs>
          </a:gsLst>
          <a:path path="shape">
            <a:fillToRect l="50000" t="50000" r="50000" b="50000"/>
          </a:path>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76197" y="512064"/>
            <a:ext cx="8110603" cy="840748"/>
          </a:xfrm>
          <a:ln>
            <a:noFill/>
          </a:ln>
        </p:spPr>
        <p:txBody>
          <a:bodyPr/>
          <a:lstStyle/>
          <a:p>
            <a:pPr algn="ctr"/>
            <a:r>
              <a:rPr lang="ar-SY" b="1" dirty="0" smtClean="0">
                <a:solidFill>
                  <a:srgbClr val="FFFF00"/>
                </a:solidFill>
                <a:latin typeface="Arial" panose="020B0604020202020204" pitchFamily="34" charset="0"/>
                <a:cs typeface="Arial" panose="020B0604020202020204" pitchFamily="34" charset="0"/>
              </a:rPr>
              <a:t>الحول الوحشي </a:t>
            </a:r>
            <a:endParaRPr lang="ar-SY" b="1" dirty="0">
              <a:solidFill>
                <a:srgbClr val="FFFF00"/>
              </a:solidFill>
              <a:latin typeface="Arial" panose="020B0604020202020204" pitchFamily="34" charset="0"/>
              <a:cs typeface="Arial" panose="020B0604020202020204" pitchFamily="34" charset="0"/>
            </a:endParaRPr>
          </a:p>
        </p:txBody>
      </p:sp>
      <p:pic>
        <p:nvPicPr>
          <p:cNvPr id="6" name="عنصر نائب للمحتوى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3898" y="1503123"/>
            <a:ext cx="7315199" cy="4659681"/>
          </a:xfrm>
        </p:spPr>
      </p:pic>
    </p:spTree>
    <p:extLst>
      <p:ext uri="{BB962C8B-B14F-4D97-AF65-F5344CB8AC3E}">
        <p14:creationId xmlns:p14="http://schemas.microsoft.com/office/powerpoint/2010/main" val="357285105"/>
      </p:ext>
    </p:extLst>
  </p:cSld>
  <p:clrMapOvr>
    <a:masterClrMapping/>
  </p:clrMapOvr>
  <p:transition spd="slow">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shadeToTitle="1">
        <a:gradFill>
          <a:gsLst>
            <a:gs pos="0">
              <a:srgbClr val="000000"/>
            </a:gs>
            <a:gs pos="39999">
              <a:srgbClr val="0A128C"/>
            </a:gs>
            <a:gs pos="70000">
              <a:srgbClr val="181CC7"/>
            </a:gs>
            <a:gs pos="88000">
              <a:srgbClr val="7005D4"/>
            </a:gs>
            <a:gs pos="100000">
              <a:srgbClr val="8C3D91"/>
            </a:gs>
          </a:gsLst>
          <a:path path="shape">
            <a:fillToRect l="50000" t="50000" r="50000" b="50000"/>
          </a:path>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76197" y="512064"/>
            <a:ext cx="8110603" cy="890852"/>
          </a:xfrm>
          <a:ln>
            <a:noFill/>
          </a:ln>
        </p:spPr>
        <p:txBody>
          <a:bodyPr/>
          <a:lstStyle/>
          <a:p>
            <a:pPr algn="ctr"/>
            <a:endParaRPr lang="ar-SY" b="1" dirty="0">
              <a:solidFill>
                <a:srgbClr val="FFFF00"/>
              </a:solidFill>
              <a:latin typeface="Arial" panose="020B0604020202020204" pitchFamily="34" charset="0"/>
              <a:cs typeface="Arial" panose="020B0604020202020204" pitchFamily="34" charset="0"/>
            </a:endParaRPr>
          </a:p>
        </p:txBody>
      </p:sp>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6405" y="1866378"/>
            <a:ext cx="7803716" cy="4058433"/>
          </a:xfrm>
        </p:spPr>
      </p:pic>
    </p:spTree>
    <p:extLst>
      <p:ext uri="{BB962C8B-B14F-4D97-AF65-F5344CB8AC3E}">
        <p14:creationId xmlns:p14="http://schemas.microsoft.com/office/powerpoint/2010/main" val="1320166619"/>
      </p:ext>
    </p:extLst>
  </p:cSld>
  <p:clrMapOvr>
    <a:masterClrMapping/>
  </p:clrMapOvr>
  <p:transition spd="slow">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shadeToTitle="1">
        <a:gradFill>
          <a:gsLst>
            <a:gs pos="0">
              <a:srgbClr val="000000"/>
            </a:gs>
            <a:gs pos="39999">
              <a:srgbClr val="0A128C"/>
            </a:gs>
            <a:gs pos="70000">
              <a:srgbClr val="181CC7"/>
            </a:gs>
            <a:gs pos="88000">
              <a:srgbClr val="7005D4"/>
            </a:gs>
            <a:gs pos="100000">
              <a:srgbClr val="8C3D91"/>
            </a:gs>
          </a:gsLst>
          <a:path path="shape">
            <a:fillToRect l="50000" t="50000" r="50000" b="50000"/>
          </a:path>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76195" y="207007"/>
            <a:ext cx="8110603" cy="890274"/>
          </a:xfrm>
          <a:ln>
            <a:noFill/>
          </a:ln>
        </p:spPr>
        <p:txBody>
          <a:bodyPr/>
          <a:lstStyle/>
          <a:p>
            <a:pPr algn="ctr"/>
            <a:r>
              <a:rPr lang="ar-SY" sz="6600" b="1" dirty="0" smtClean="0">
                <a:solidFill>
                  <a:srgbClr val="FFFF00"/>
                </a:solidFill>
                <a:latin typeface="Arial" panose="020B0604020202020204" pitchFamily="34" charset="0"/>
                <a:cs typeface="Arial" panose="020B0604020202020204" pitchFamily="34" charset="0"/>
              </a:rPr>
              <a:t>الحول</a:t>
            </a:r>
            <a:endParaRPr lang="ar-SY" sz="6600" b="1" dirty="0">
              <a:solidFill>
                <a:srgbClr val="FFFF00"/>
              </a:solidFill>
              <a:latin typeface="Arial" panose="020B0604020202020204" pitchFamily="34" charset="0"/>
              <a:cs typeface="Arial" panose="020B0604020202020204" pitchFamily="34" charset="0"/>
            </a:endParaRPr>
          </a:p>
        </p:txBody>
      </p:sp>
      <p:sp>
        <p:nvSpPr>
          <p:cNvPr id="3" name="عنصر نائب للمحتوى 2"/>
          <p:cNvSpPr>
            <a:spLocks noGrp="1"/>
          </p:cNvSpPr>
          <p:nvPr>
            <p:ph idx="1"/>
          </p:nvPr>
        </p:nvSpPr>
        <p:spPr>
          <a:xfrm>
            <a:off x="576196" y="1402917"/>
            <a:ext cx="8110603" cy="4983815"/>
          </a:xfrm>
        </p:spPr>
        <p:txBody>
          <a:bodyPr>
            <a:normAutofit/>
          </a:bodyPr>
          <a:lstStyle/>
          <a:p>
            <a:pPr>
              <a:buClr>
                <a:srgbClr val="FF0000"/>
              </a:buClr>
              <a:buFont typeface="Wingdings" panose="05000000000000000000" pitchFamily="2" charset="2"/>
              <a:buChar char="q"/>
            </a:pPr>
            <a:r>
              <a:rPr lang="ar-SY" dirty="0" smtClean="0">
                <a:solidFill>
                  <a:srgbClr val="92D050"/>
                </a:solidFill>
                <a:latin typeface="Arial" panose="020B0604020202020204" pitchFamily="34" charset="0"/>
                <a:cs typeface="Arial" panose="020B0604020202020204" pitchFamily="34" charset="0"/>
              </a:rPr>
              <a:t> </a:t>
            </a:r>
            <a:r>
              <a:rPr lang="ar-SY" sz="3500" b="1" dirty="0" smtClean="0">
                <a:solidFill>
                  <a:srgbClr val="92D050"/>
                </a:solidFill>
                <a:latin typeface="Arial" panose="020B0604020202020204" pitchFamily="34" charset="0"/>
                <a:cs typeface="Arial" panose="020B0604020202020204" pitchFamily="34" charset="0"/>
              </a:rPr>
              <a:t>يقارب 2% عند الأطفال بشكل عام.</a:t>
            </a:r>
          </a:p>
          <a:p>
            <a:pPr>
              <a:buClr>
                <a:srgbClr val="FF0000"/>
              </a:buClr>
              <a:buFont typeface="Wingdings" panose="05000000000000000000" pitchFamily="2" charset="2"/>
              <a:buChar char="q"/>
            </a:pPr>
            <a:r>
              <a:rPr lang="ar-SY" sz="3500" b="1" dirty="0" smtClean="0">
                <a:solidFill>
                  <a:srgbClr val="92D050"/>
                </a:solidFill>
                <a:latin typeface="Arial" panose="020B0604020202020204" pitchFamily="34" charset="0"/>
                <a:cs typeface="Arial" panose="020B0604020202020204" pitchFamily="34" charset="0"/>
              </a:rPr>
              <a:t>هناك عدة أنواع من الحول أهمها </a:t>
            </a:r>
            <a:endParaRPr lang="ar-SY" sz="3500" b="1" dirty="0">
              <a:solidFill>
                <a:srgbClr val="92D050"/>
              </a:solidFill>
              <a:latin typeface="Arial" panose="020B0604020202020204" pitchFamily="34" charset="0"/>
              <a:cs typeface="Arial" panose="020B0604020202020204" pitchFamily="34" charset="0"/>
            </a:endParaRPr>
          </a:p>
          <a:p>
            <a:pPr lvl="1">
              <a:buClr>
                <a:srgbClr val="FF0000"/>
              </a:buClr>
              <a:buFont typeface="Wingdings" panose="05000000000000000000" pitchFamily="2" charset="2"/>
              <a:buChar char="§"/>
            </a:pPr>
            <a:r>
              <a:rPr lang="ar-SY" sz="3100" b="1" dirty="0" smtClean="0">
                <a:solidFill>
                  <a:srgbClr val="92D050"/>
                </a:solidFill>
                <a:latin typeface="Arial" panose="020B0604020202020204" pitchFamily="34" charset="0"/>
                <a:cs typeface="Arial" panose="020B0604020202020204" pitchFamily="34" charset="0"/>
              </a:rPr>
              <a:t> </a:t>
            </a:r>
            <a:r>
              <a:rPr lang="ar-SY" sz="3100" b="1" dirty="0" smtClean="0">
                <a:solidFill>
                  <a:srgbClr val="FF0000"/>
                </a:solidFill>
                <a:latin typeface="Arial" panose="020B0604020202020204" pitchFamily="34" charset="0"/>
                <a:cs typeface="Arial" panose="020B0604020202020204" pitchFamily="34" charset="0"/>
              </a:rPr>
              <a:t>حول أنسي </a:t>
            </a:r>
          </a:p>
          <a:p>
            <a:pPr lvl="1">
              <a:buClr>
                <a:srgbClr val="FF0000"/>
              </a:buClr>
              <a:buFont typeface="Wingdings" panose="05000000000000000000" pitchFamily="2" charset="2"/>
              <a:buChar char="§"/>
            </a:pPr>
            <a:r>
              <a:rPr lang="ar-SY" sz="3100" b="1" dirty="0" smtClean="0">
                <a:solidFill>
                  <a:srgbClr val="92D050"/>
                </a:solidFill>
                <a:latin typeface="Arial" panose="020B0604020202020204" pitchFamily="34" charset="0"/>
                <a:cs typeface="Arial" panose="020B0604020202020204" pitchFamily="34" charset="0"/>
              </a:rPr>
              <a:t> </a:t>
            </a:r>
            <a:r>
              <a:rPr lang="ar-SY" sz="3100" b="1" dirty="0" smtClean="0">
                <a:solidFill>
                  <a:srgbClr val="FF0000"/>
                </a:solidFill>
                <a:latin typeface="Arial" panose="020B0604020202020204" pitchFamily="34" charset="0"/>
                <a:cs typeface="Arial" panose="020B0604020202020204" pitchFamily="34" charset="0"/>
              </a:rPr>
              <a:t>حول وحشي</a:t>
            </a:r>
          </a:p>
          <a:p>
            <a:pPr lvl="1">
              <a:buClr>
                <a:srgbClr val="FF0000"/>
              </a:buClr>
              <a:buFont typeface="Wingdings" panose="05000000000000000000" pitchFamily="2" charset="2"/>
              <a:buChar char="§"/>
            </a:pPr>
            <a:r>
              <a:rPr lang="ar-SY" sz="3100" b="1" dirty="0">
                <a:solidFill>
                  <a:srgbClr val="92D050"/>
                </a:solidFill>
                <a:latin typeface="Arial" panose="020B0604020202020204" pitchFamily="34" charset="0"/>
                <a:cs typeface="Arial" panose="020B0604020202020204" pitchFamily="34" charset="0"/>
              </a:rPr>
              <a:t>و</a:t>
            </a:r>
            <a:r>
              <a:rPr lang="ar-SY" sz="3100" b="1" dirty="0" smtClean="0">
                <a:solidFill>
                  <a:srgbClr val="92D050"/>
                </a:solidFill>
                <a:latin typeface="Arial" panose="020B0604020202020204" pitchFamily="34" charset="0"/>
                <a:cs typeface="Arial" panose="020B0604020202020204" pitchFamily="34" charset="0"/>
              </a:rPr>
              <a:t>هناك نوع من الحول يسمى </a:t>
            </a:r>
            <a:r>
              <a:rPr lang="ar-SY" sz="3100" b="1" dirty="0" smtClean="0">
                <a:solidFill>
                  <a:srgbClr val="FF0000"/>
                </a:solidFill>
                <a:latin typeface="Arial" panose="020B0604020202020204" pitchFamily="34" charset="0"/>
                <a:cs typeface="Arial" panose="020B0604020202020204" pitchFamily="34" charset="0"/>
              </a:rPr>
              <a:t>الحول الشللي </a:t>
            </a:r>
            <a:r>
              <a:rPr lang="ar-SY" sz="3100" b="1" dirty="0" smtClean="0">
                <a:solidFill>
                  <a:srgbClr val="92D050"/>
                </a:solidFill>
                <a:latin typeface="Arial" panose="020B0604020202020204" pitchFamily="34" charset="0"/>
                <a:cs typeface="Arial" panose="020B0604020202020204" pitchFamily="34" charset="0"/>
              </a:rPr>
              <a:t>إما أن يكون أنسياً أو وحشياً ناجماً عن أسباب مرضية أو أورام أو حادث وعائي دماغي خاصة الرضوض أثناء الولادة . </a:t>
            </a:r>
          </a:p>
          <a:p>
            <a:pPr marL="68580" indent="0">
              <a:buClr>
                <a:srgbClr val="FF0000"/>
              </a:buClr>
              <a:buNone/>
            </a:pPr>
            <a:endParaRPr lang="ar-SY" sz="3900" b="1" dirty="0" smtClean="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4444864"/>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5"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7"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9"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shadeToTitle="1">
        <a:gradFill>
          <a:gsLst>
            <a:gs pos="0">
              <a:srgbClr val="000000"/>
            </a:gs>
            <a:gs pos="39999">
              <a:srgbClr val="0A128C"/>
            </a:gs>
            <a:gs pos="70000">
              <a:srgbClr val="181CC7"/>
            </a:gs>
            <a:gs pos="88000">
              <a:srgbClr val="7005D4"/>
            </a:gs>
            <a:gs pos="100000">
              <a:srgbClr val="8C3D91"/>
            </a:gs>
          </a:gsLst>
          <a:path path="shape">
            <a:fillToRect l="50000" t="50000" r="50000" b="50000"/>
          </a:path>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76197" y="512064"/>
            <a:ext cx="8110603" cy="853274"/>
          </a:xfrm>
          <a:ln>
            <a:noFill/>
          </a:ln>
        </p:spPr>
        <p:txBody>
          <a:bodyPr/>
          <a:lstStyle/>
          <a:p>
            <a:pPr algn="ctr"/>
            <a:r>
              <a:rPr lang="ar-SY" sz="4800" b="1" dirty="0">
                <a:solidFill>
                  <a:srgbClr val="FFFF00"/>
                </a:solidFill>
                <a:latin typeface="Arial" panose="020B0604020202020204" pitchFamily="34" charset="0"/>
                <a:cs typeface="Arial" panose="020B0604020202020204" pitchFamily="34" charset="0"/>
              </a:rPr>
              <a:t>العلاج </a:t>
            </a:r>
            <a:r>
              <a:rPr lang="en-US" sz="4800" b="1" dirty="0">
                <a:solidFill>
                  <a:srgbClr val="FFFF00"/>
                </a:solidFill>
                <a:latin typeface="Arial" panose="020B0604020202020204" pitchFamily="34" charset="0"/>
                <a:cs typeface="Arial" panose="020B0604020202020204" pitchFamily="34" charset="0"/>
              </a:rPr>
              <a:t>Treatment</a:t>
            </a:r>
            <a:endParaRPr lang="ar-SY" sz="4800" b="1" dirty="0">
              <a:solidFill>
                <a:srgbClr val="FFFF00"/>
              </a:solidFill>
              <a:latin typeface="Arial" panose="020B0604020202020204" pitchFamily="34" charset="0"/>
              <a:cs typeface="Arial" panose="020B0604020202020204" pitchFamily="34" charset="0"/>
            </a:endParaRPr>
          </a:p>
        </p:txBody>
      </p:sp>
      <p:sp>
        <p:nvSpPr>
          <p:cNvPr id="3" name="عنصر نائب للمحتوى 2"/>
          <p:cNvSpPr>
            <a:spLocks noGrp="1"/>
          </p:cNvSpPr>
          <p:nvPr>
            <p:ph idx="1"/>
          </p:nvPr>
        </p:nvSpPr>
        <p:spPr>
          <a:xfrm>
            <a:off x="745298" y="1365338"/>
            <a:ext cx="7772400" cy="5210826"/>
          </a:xfrm>
        </p:spPr>
        <p:txBody>
          <a:bodyPr>
            <a:normAutofit/>
          </a:bodyPr>
          <a:lstStyle/>
          <a:p>
            <a:pPr>
              <a:buClr>
                <a:srgbClr val="FF0000"/>
              </a:buClr>
              <a:buFont typeface="Wingdings" panose="05000000000000000000" pitchFamily="2" charset="2"/>
              <a:buChar char="q"/>
            </a:pPr>
            <a:r>
              <a:rPr lang="ar-SY" sz="3600" b="1" dirty="0" smtClean="0">
                <a:solidFill>
                  <a:srgbClr val="FF0000"/>
                </a:solidFill>
                <a:latin typeface="Arial" panose="020B0604020202020204" pitchFamily="34" charset="0"/>
                <a:cs typeface="Arial" panose="020B0604020202020204" pitchFamily="34" charset="0"/>
              </a:rPr>
              <a:t>العلاج</a:t>
            </a:r>
            <a:r>
              <a:rPr lang="ar-SY" sz="3600" b="1" dirty="0" smtClean="0">
                <a:solidFill>
                  <a:srgbClr val="92D050"/>
                </a:solidFill>
                <a:latin typeface="Arial" panose="020B0604020202020204" pitchFamily="34" charset="0"/>
                <a:cs typeface="Arial" panose="020B0604020202020204" pitchFamily="34" charset="0"/>
              </a:rPr>
              <a:t> </a:t>
            </a:r>
            <a:r>
              <a:rPr lang="ar-SY" sz="3600" b="1" dirty="0" smtClean="0">
                <a:solidFill>
                  <a:srgbClr val="FF0000"/>
                </a:solidFill>
                <a:latin typeface="Arial" panose="020B0604020202020204" pitchFamily="34" charset="0"/>
                <a:cs typeface="Arial" panose="020B0604020202020204" pitchFamily="34" charset="0"/>
              </a:rPr>
              <a:t>غير الجراحي </a:t>
            </a:r>
            <a:r>
              <a:rPr lang="ar-SY" sz="3600" b="1" dirty="0" smtClean="0">
                <a:solidFill>
                  <a:srgbClr val="92D050"/>
                </a:solidFill>
                <a:latin typeface="Arial" panose="020B0604020202020204" pitchFamily="34" charset="0"/>
                <a:cs typeface="Arial" panose="020B0604020202020204" pitchFamily="34" charset="0"/>
              </a:rPr>
              <a:t>( العلاج الطبي للحول ) </a:t>
            </a:r>
          </a:p>
          <a:p>
            <a:pPr marL="969264" lvl="1" indent="-514350">
              <a:buClr>
                <a:srgbClr val="FF0000"/>
              </a:buClr>
              <a:buFont typeface="+mj-lt"/>
              <a:buAutoNum type="arabicParenR"/>
            </a:pPr>
            <a:r>
              <a:rPr lang="ar-SY" sz="3200" b="1" dirty="0" smtClean="0">
                <a:solidFill>
                  <a:srgbClr val="92D050"/>
                </a:solidFill>
                <a:latin typeface="Arial" panose="020B0604020202020204" pitchFamily="34" charset="0"/>
                <a:cs typeface="Arial" panose="020B0604020202020204" pitchFamily="34" charset="0"/>
              </a:rPr>
              <a:t>يشمل معالجة الكسل الوظيفي ببرامج التغطية للعين الأقوى لتنبيه العين الكسولة مع استعمال النظارات. </a:t>
            </a:r>
          </a:p>
          <a:p>
            <a:pPr marL="969264" lvl="1" indent="-514350">
              <a:buClr>
                <a:srgbClr val="FF0000"/>
              </a:buClr>
              <a:buFont typeface="+mj-lt"/>
              <a:buAutoNum type="arabicParenR"/>
            </a:pPr>
            <a:r>
              <a:rPr lang="ar-SY" sz="3200" b="1" dirty="0" smtClean="0">
                <a:solidFill>
                  <a:srgbClr val="92D050"/>
                </a:solidFill>
                <a:latin typeface="Arial" panose="020B0604020202020204" pitchFamily="34" charset="0"/>
                <a:cs typeface="Arial" panose="020B0604020202020204" pitchFamily="34" charset="0"/>
              </a:rPr>
              <a:t>الوسائل البصرية كالنظارات والمواشير وخاصة في حالات الحول الأنسي </a:t>
            </a:r>
            <a:r>
              <a:rPr lang="ar-SY" sz="3200" b="1" dirty="0" err="1" smtClean="0">
                <a:solidFill>
                  <a:srgbClr val="92D050"/>
                </a:solidFill>
                <a:latin typeface="Arial" panose="020B0604020202020204" pitchFamily="34" charset="0"/>
                <a:cs typeface="Arial" panose="020B0604020202020204" pitchFamily="34" charset="0"/>
              </a:rPr>
              <a:t>التطابقي</a:t>
            </a:r>
            <a:r>
              <a:rPr lang="ar-SY" sz="3200" b="1" dirty="0" smtClean="0">
                <a:solidFill>
                  <a:srgbClr val="92D050"/>
                </a:solidFill>
                <a:latin typeface="Arial" panose="020B0604020202020204" pitchFamily="34" charset="0"/>
                <a:cs typeface="Arial" panose="020B0604020202020204" pitchFamily="34" charset="0"/>
              </a:rPr>
              <a:t>. </a:t>
            </a:r>
          </a:p>
          <a:p>
            <a:pPr marL="969264" lvl="1" indent="-514350">
              <a:buClr>
                <a:srgbClr val="FF0000"/>
              </a:buClr>
              <a:buFont typeface="+mj-lt"/>
              <a:buAutoNum type="arabicParenR"/>
            </a:pPr>
            <a:r>
              <a:rPr lang="ar-SY" sz="3200" b="1" dirty="0" smtClean="0">
                <a:solidFill>
                  <a:srgbClr val="92D050"/>
                </a:solidFill>
                <a:latin typeface="Arial" panose="020B0604020202020204" pitchFamily="34" charset="0"/>
                <a:cs typeface="Arial" panose="020B0604020202020204" pitchFamily="34" charset="0"/>
              </a:rPr>
              <a:t>أجهزة تصويب البصر وتفيد بعلاج الغمش وتقوية الدمج. </a:t>
            </a:r>
          </a:p>
          <a:p>
            <a:pPr>
              <a:buClr>
                <a:srgbClr val="FF0000"/>
              </a:buClr>
              <a:buFont typeface="Wingdings" panose="05000000000000000000" pitchFamily="2" charset="2"/>
              <a:buChar char="q"/>
            </a:pPr>
            <a:r>
              <a:rPr lang="ar-SY" sz="3600" b="1" dirty="0" smtClean="0">
                <a:solidFill>
                  <a:srgbClr val="FF0000"/>
                </a:solidFill>
                <a:latin typeface="Arial" panose="020B0604020202020204" pitchFamily="34" charset="0"/>
                <a:cs typeface="Arial" panose="020B0604020202020204" pitchFamily="34" charset="0"/>
              </a:rPr>
              <a:t>العلاج الجراحي </a:t>
            </a:r>
            <a:r>
              <a:rPr lang="ar-SY" sz="3600" b="1" dirty="0" smtClean="0">
                <a:solidFill>
                  <a:srgbClr val="92D050"/>
                </a:solidFill>
                <a:latin typeface="Arial" panose="020B0604020202020204" pitchFamily="34" charset="0"/>
                <a:cs typeface="Arial" panose="020B0604020202020204" pitchFamily="34" charset="0"/>
              </a:rPr>
              <a:t>تقصير العضلات أو تأخير العضلات أو طي العضلات.</a:t>
            </a:r>
          </a:p>
          <a:p>
            <a:pPr>
              <a:buClr>
                <a:srgbClr val="B125AA"/>
              </a:buClr>
              <a:buFont typeface="Wingdings" panose="05000000000000000000" pitchFamily="2" charset="2"/>
              <a:buChar char="q"/>
            </a:pPr>
            <a:endParaRPr lang="ar-SY" b="1" dirty="0" smtClean="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9166947"/>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5"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additive="base">
                                        <p:cTn id="20"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additive="base">
                                        <p:cTn id="26"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7"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additive="base">
                                        <p:cTn id="32"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additive="base">
                                        <p:cTn id="38"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9"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shadeToTitle="1">
        <a:gradFill>
          <a:gsLst>
            <a:gs pos="0">
              <a:srgbClr val="000000"/>
            </a:gs>
            <a:gs pos="39999">
              <a:srgbClr val="0A128C"/>
            </a:gs>
            <a:gs pos="70000">
              <a:srgbClr val="181CC7"/>
            </a:gs>
            <a:gs pos="88000">
              <a:srgbClr val="7005D4"/>
            </a:gs>
            <a:gs pos="100000">
              <a:srgbClr val="8C3D91"/>
            </a:gs>
          </a:gsLst>
          <a:path path="shape">
            <a:fillToRect l="50000" t="50000" r="50000" b="50000"/>
          </a:path>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76197" y="512064"/>
            <a:ext cx="8110603" cy="853274"/>
          </a:xfrm>
          <a:ln>
            <a:noFill/>
          </a:ln>
        </p:spPr>
        <p:txBody>
          <a:bodyPr/>
          <a:lstStyle/>
          <a:p>
            <a:pPr algn="ctr"/>
            <a:r>
              <a:rPr lang="ar-SY" sz="4800" b="1" dirty="0" smtClean="0">
                <a:solidFill>
                  <a:srgbClr val="FFFF00"/>
                </a:solidFill>
                <a:latin typeface="Arial" panose="020B0604020202020204" pitchFamily="34" charset="0"/>
                <a:cs typeface="Arial" panose="020B0604020202020204" pitchFamily="34" charset="0"/>
              </a:rPr>
              <a:t>أهداف معالجة الحول </a:t>
            </a:r>
            <a:r>
              <a:rPr lang="ar-SY" b="1" dirty="0" smtClean="0">
                <a:solidFill>
                  <a:srgbClr val="FFFF00"/>
                </a:solidFill>
                <a:latin typeface="Arial" panose="020B0604020202020204" pitchFamily="34" charset="0"/>
                <a:cs typeface="Arial" panose="020B0604020202020204" pitchFamily="34" charset="0"/>
              </a:rPr>
              <a:t/>
            </a:r>
            <a:br>
              <a:rPr lang="ar-SY" b="1" dirty="0" smtClean="0">
                <a:solidFill>
                  <a:srgbClr val="FFFF00"/>
                </a:solidFill>
                <a:latin typeface="Arial" panose="020B0604020202020204" pitchFamily="34" charset="0"/>
                <a:cs typeface="Arial" panose="020B0604020202020204" pitchFamily="34" charset="0"/>
              </a:rPr>
            </a:br>
            <a:endParaRPr lang="ar-SY" b="1" dirty="0">
              <a:solidFill>
                <a:srgbClr val="FFFF00"/>
              </a:solidFill>
              <a:latin typeface="Arial" panose="020B0604020202020204" pitchFamily="34" charset="0"/>
              <a:cs typeface="Arial" panose="020B0604020202020204" pitchFamily="34" charset="0"/>
            </a:endParaRPr>
          </a:p>
        </p:txBody>
      </p:sp>
      <p:sp>
        <p:nvSpPr>
          <p:cNvPr id="3" name="عنصر نائب للمحتوى 2"/>
          <p:cNvSpPr>
            <a:spLocks noGrp="1"/>
          </p:cNvSpPr>
          <p:nvPr>
            <p:ph idx="1"/>
          </p:nvPr>
        </p:nvSpPr>
        <p:spPr>
          <a:xfrm>
            <a:off x="745298" y="1515648"/>
            <a:ext cx="7772400" cy="4784943"/>
          </a:xfrm>
        </p:spPr>
        <p:txBody>
          <a:bodyPr>
            <a:normAutofit fontScale="92500" lnSpcReduction="10000"/>
          </a:bodyPr>
          <a:lstStyle/>
          <a:p>
            <a:pPr>
              <a:buClr>
                <a:srgbClr val="FF0000"/>
              </a:buClr>
              <a:buFont typeface="Wingdings" panose="05000000000000000000" pitchFamily="2" charset="2"/>
              <a:buChar char="q"/>
            </a:pPr>
            <a:r>
              <a:rPr lang="ar-SY" dirty="0" smtClean="0">
                <a:solidFill>
                  <a:srgbClr val="92D050"/>
                </a:solidFill>
                <a:latin typeface="Arial" panose="020B0604020202020204" pitchFamily="34" charset="0"/>
                <a:cs typeface="Arial" panose="020B0604020202020204" pitchFamily="34" charset="0"/>
              </a:rPr>
              <a:t> </a:t>
            </a:r>
            <a:r>
              <a:rPr lang="ar-SY" sz="4000" b="1" dirty="0" smtClean="0">
                <a:solidFill>
                  <a:srgbClr val="92D050"/>
                </a:solidFill>
                <a:latin typeface="Arial" panose="020B0604020202020204" pitchFamily="34" charset="0"/>
                <a:cs typeface="Arial" panose="020B0604020202020204" pitchFamily="34" charset="0"/>
              </a:rPr>
              <a:t>إن الأهداف الرئيسية لمعالجة الحول عند الأطفال هي : </a:t>
            </a:r>
          </a:p>
          <a:p>
            <a:pPr lvl="2">
              <a:buClr>
                <a:srgbClr val="FF0000"/>
              </a:buClr>
            </a:pPr>
            <a:r>
              <a:rPr lang="ar-SY" sz="3200" b="1" dirty="0" smtClean="0">
                <a:solidFill>
                  <a:srgbClr val="92D050"/>
                </a:solidFill>
                <a:latin typeface="Arial" panose="020B0604020202020204" pitchFamily="34" charset="0"/>
                <a:cs typeface="Arial" panose="020B0604020202020204" pitchFamily="34" charset="0"/>
              </a:rPr>
              <a:t>تجنب التأثيرات الحسية للحول ( الغمش – التثبيط البصري – فقدان الرؤيا المجسمة )</a:t>
            </a:r>
          </a:p>
          <a:p>
            <a:pPr lvl="2">
              <a:buClr>
                <a:srgbClr val="FF0000"/>
              </a:buClr>
            </a:pPr>
            <a:r>
              <a:rPr lang="ar-SY" sz="3600" b="1" dirty="0" smtClean="0">
                <a:solidFill>
                  <a:srgbClr val="92D050"/>
                </a:solidFill>
                <a:latin typeface="Arial" panose="020B0604020202020204" pitchFamily="34" charset="0"/>
                <a:cs typeface="Arial" panose="020B0604020202020204" pitchFamily="34" charset="0"/>
              </a:rPr>
              <a:t>الوصول لأفضل وضعية استقامة ممكنة للعينين دوائياً أو جراحيا للحصول على الفائدة النفسية من عينين مستقيمتين من الناحية الجمالية </a:t>
            </a:r>
          </a:p>
          <a:p>
            <a:pPr marL="68580" indent="0">
              <a:buClr>
                <a:srgbClr val="B125AA"/>
              </a:buClr>
              <a:buNone/>
            </a:pPr>
            <a:endParaRPr lang="ar-SY" dirty="0" smtClean="0">
              <a:solidFill>
                <a:srgbClr val="92D050"/>
              </a:solidFill>
              <a:latin typeface="Arial" panose="020B0604020202020204" pitchFamily="34" charset="0"/>
              <a:cs typeface="Arial" panose="020B0604020202020204" pitchFamily="34" charset="0"/>
            </a:endParaRPr>
          </a:p>
          <a:p>
            <a:pPr marL="68580" indent="0">
              <a:buClr>
                <a:srgbClr val="B125AA"/>
              </a:buClr>
              <a:buNone/>
            </a:pPr>
            <a:r>
              <a:rPr lang="ar-SY" dirty="0" smtClean="0">
                <a:solidFill>
                  <a:srgbClr val="92D050"/>
                </a:solidFill>
                <a:latin typeface="Arial" panose="020B0604020202020204" pitchFamily="34" charset="0"/>
                <a:cs typeface="Arial" panose="020B0604020202020204" pitchFamily="34" charset="0"/>
              </a:rPr>
              <a:t> </a:t>
            </a:r>
            <a:endParaRPr lang="ar-SY" b="1" dirty="0" smtClean="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2971792"/>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5"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7"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shadeToTitle="1">
        <a:gradFill>
          <a:gsLst>
            <a:gs pos="0">
              <a:srgbClr val="000000"/>
            </a:gs>
            <a:gs pos="39999">
              <a:srgbClr val="0A128C"/>
            </a:gs>
            <a:gs pos="70000">
              <a:srgbClr val="181CC7"/>
            </a:gs>
            <a:gs pos="88000">
              <a:srgbClr val="7005D4"/>
            </a:gs>
            <a:gs pos="100000">
              <a:srgbClr val="8C3D91"/>
            </a:gs>
          </a:gsLst>
          <a:path path="shape">
            <a:fillToRect l="50000" t="50000" r="50000" b="50000"/>
          </a:path>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76197" y="512064"/>
            <a:ext cx="8110603" cy="828222"/>
          </a:xfrm>
          <a:ln>
            <a:noFill/>
          </a:ln>
        </p:spPr>
        <p:txBody>
          <a:bodyPr/>
          <a:lstStyle/>
          <a:p>
            <a:pPr algn="ctr"/>
            <a:r>
              <a:rPr lang="ar-SY" sz="4800" b="1" dirty="0" smtClean="0">
                <a:solidFill>
                  <a:srgbClr val="FFFF00"/>
                </a:solidFill>
                <a:latin typeface="Arial" panose="020B0604020202020204" pitchFamily="34" charset="0"/>
                <a:cs typeface="Arial" panose="020B0604020202020204" pitchFamily="34" charset="0"/>
              </a:rPr>
              <a:t>توقيت معالجة الحول </a:t>
            </a:r>
            <a:br>
              <a:rPr lang="ar-SY" sz="4800" b="1" dirty="0" smtClean="0">
                <a:solidFill>
                  <a:srgbClr val="FFFF00"/>
                </a:solidFill>
                <a:latin typeface="Arial" panose="020B0604020202020204" pitchFamily="34" charset="0"/>
                <a:cs typeface="Arial" panose="020B0604020202020204" pitchFamily="34" charset="0"/>
              </a:rPr>
            </a:br>
            <a:endParaRPr lang="ar-SY" sz="4800" b="1" dirty="0">
              <a:solidFill>
                <a:srgbClr val="FFFF00"/>
              </a:solidFill>
              <a:latin typeface="Arial" panose="020B0604020202020204" pitchFamily="34" charset="0"/>
              <a:cs typeface="Arial" panose="020B0604020202020204" pitchFamily="34" charset="0"/>
            </a:endParaRPr>
          </a:p>
        </p:txBody>
      </p:sp>
      <p:sp>
        <p:nvSpPr>
          <p:cNvPr id="3" name="عنصر نائب للمحتوى 2"/>
          <p:cNvSpPr>
            <a:spLocks noGrp="1"/>
          </p:cNvSpPr>
          <p:nvPr>
            <p:ph idx="1"/>
          </p:nvPr>
        </p:nvSpPr>
        <p:spPr>
          <a:xfrm>
            <a:off x="745298" y="1478070"/>
            <a:ext cx="7772400" cy="4822521"/>
          </a:xfrm>
        </p:spPr>
        <p:txBody>
          <a:bodyPr>
            <a:normAutofit/>
          </a:bodyPr>
          <a:lstStyle/>
          <a:p>
            <a:pPr>
              <a:buClr>
                <a:srgbClr val="FF0000"/>
              </a:buClr>
              <a:buFont typeface="Wingdings" panose="05000000000000000000" pitchFamily="2" charset="2"/>
              <a:buChar char="q"/>
            </a:pPr>
            <a:r>
              <a:rPr lang="ar-SY" dirty="0" smtClean="0">
                <a:solidFill>
                  <a:srgbClr val="92D050"/>
                </a:solidFill>
                <a:latin typeface="Arial" panose="020B0604020202020204" pitchFamily="34" charset="0"/>
                <a:cs typeface="Arial" panose="020B0604020202020204" pitchFamily="34" charset="0"/>
              </a:rPr>
              <a:t> </a:t>
            </a:r>
            <a:r>
              <a:rPr lang="ar-SY" sz="3200" b="1" dirty="0" smtClean="0">
                <a:solidFill>
                  <a:srgbClr val="92D050"/>
                </a:solidFill>
                <a:latin typeface="Arial" panose="020B0604020202020204" pitchFamily="34" charset="0"/>
                <a:cs typeface="Arial" panose="020B0604020202020204" pitchFamily="34" charset="0"/>
              </a:rPr>
              <a:t>يمكن فحص الطفل في أي عمر كان ويجب البدء بمعالجة الغمش أو الحول أو سوء الانكسار فور وضع التشخيص مهما كان عمر الطفل </a:t>
            </a:r>
          </a:p>
          <a:p>
            <a:pPr>
              <a:buClr>
                <a:srgbClr val="FF0000"/>
              </a:buClr>
              <a:buFont typeface="Wingdings" panose="05000000000000000000" pitchFamily="2" charset="2"/>
              <a:buChar char="q"/>
            </a:pPr>
            <a:r>
              <a:rPr lang="ar-SY" sz="3200" b="1" dirty="0" smtClean="0">
                <a:solidFill>
                  <a:srgbClr val="92D050"/>
                </a:solidFill>
                <a:latin typeface="Arial" panose="020B0604020202020204" pitchFamily="34" charset="0"/>
                <a:cs typeface="Arial" panose="020B0604020202020204" pitchFamily="34" charset="0"/>
              </a:rPr>
              <a:t>وبينت الدراسات أن النتيجة النهائية تتحسن أكثر باستقامة العينين المبكرة على ووجه العموم والحصول على تكيف حسي بصري طبيعي يصبح أكثر صعوبة كلما تقدم الطفل في العمر وتصل الحالة الحسية للثبات بعمر التاسعة من العمر وعندها تغدو معالجة نقص الرؤية المجسمة </a:t>
            </a:r>
            <a:r>
              <a:rPr lang="ar-SY" sz="3200" b="1" dirty="0" err="1" smtClean="0">
                <a:solidFill>
                  <a:srgbClr val="92D050"/>
                </a:solidFill>
                <a:latin typeface="Arial" panose="020B0604020202020204" pitchFamily="34" charset="0"/>
                <a:cs typeface="Arial" panose="020B0604020202020204" pitchFamily="34" charset="0"/>
              </a:rPr>
              <a:t>والغمش</a:t>
            </a:r>
            <a:r>
              <a:rPr lang="ar-SY" sz="3200" b="1" dirty="0" smtClean="0">
                <a:solidFill>
                  <a:srgbClr val="92D050"/>
                </a:solidFill>
                <a:latin typeface="Arial" panose="020B0604020202020204" pitchFamily="34" charset="0"/>
                <a:cs typeface="Arial" panose="020B0604020202020204" pitchFamily="34" charset="0"/>
              </a:rPr>
              <a:t> غير فعالة</a:t>
            </a:r>
          </a:p>
          <a:p>
            <a:pPr marL="68580" indent="0">
              <a:buClr>
                <a:srgbClr val="FF0000"/>
              </a:buClr>
              <a:buNone/>
            </a:pPr>
            <a:endParaRPr lang="ar-SY" b="1" dirty="0" smtClean="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0061953"/>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5"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shadeToTitle="1">
        <a:gradFill>
          <a:gsLst>
            <a:gs pos="0">
              <a:srgbClr val="000000"/>
            </a:gs>
            <a:gs pos="39999">
              <a:srgbClr val="0A128C"/>
            </a:gs>
            <a:gs pos="70000">
              <a:srgbClr val="181CC7"/>
            </a:gs>
            <a:gs pos="88000">
              <a:srgbClr val="7005D4"/>
            </a:gs>
            <a:gs pos="100000">
              <a:srgbClr val="8C3D91"/>
            </a:gs>
          </a:gsLst>
          <a:path path="shape">
            <a:fillToRect l="50000" t="50000" r="50000" b="50000"/>
          </a:path>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76197" y="311649"/>
            <a:ext cx="8110603" cy="740537"/>
          </a:xfrm>
          <a:ln>
            <a:noFill/>
          </a:ln>
        </p:spPr>
        <p:txBody>
          <a:bodyPr/>
          <a:lstStyle/>
          <a:p>
            <a:pPr algn="ctr"/>
            <a:r>
              <a:rPr lang="ar-SY" sz="2800" b="1" dirty="0" smtClean="0">
                <a:solidFill>
                  <a:srgbClr val="FFFF00"/>
                </a:solidFill>
                <a:latin typeface="Arial" panose="020B0604020202020204" pitchFamily="34" charset="0"/>
                <a:cs typeface="Arial" panose="020B0604020202020204" pitchFamily="34" charset="0"/>
              </a:rPr>
              <a:t/>
            </a:r>
            <a:br>
              <a:rPr lang="ar-SY" sz="2800" b="1" dirty="0" smtClean="0">
                <a:solidFill>
                  <a:srgbClr val="FFFF00"/>
                </a:solidFill>
                <a:latin typeface="Arial" panose="020B0604020202020204" pitchFamily="34" charset="0"/>
                <a:cs typeface="Arial" panose="020B0604020202020204" pitchFamily="34" charset="0"/>
              </a:rPr>
            </a:br>
            <a:r>
              <a:rPr lang="ar-SY" sz="2400" b="1" dirty="0" smtClean="0">
                <a:solidFill>
                  <a:srgbClr val="FFFF00"/>
                </a:solidFill>
                <a:latin typeface="Arial" panose="020B0604020202020204" pitchFamily="34" charset="0"/>
                <a:cs typeface="Arial" panose="020B0604020202020204" pitchFamily="34" charset="0"/>
              </a:rPr>
              <a:t> </a:t>
            </a:r>
            <a:endParaRPr lang="ar-SY" sz="2400" b="1" dirty="0">
              <a:solidFill>
                <a:srgbClr val="FFFF00"/>
              </a:solidFill>
              <a:latin typeface="Arial" panose="020B0604020202020204" pitchFamily="34" charset="0"/>
              <a:cs typeface="Arial" panose="020B0604020202020204" pitchFamily="34" charset="0"/>
            </a:endParaRPr>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5781" y="681917"/>
            <a:ext cx="8311019" cy="536113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522045244"/>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6197" y="1689512"/>
            <a:ext cx="8110603" cy="1191474"/>
          </a:xfrm>
          <a:ln>
            <a:noFill/>
          </a:ln>
        </p:spPr>
        <p:txBody>
          <a:bodyPr/>
          <a:lstStyle/>
          <a:p>
            <a:pPr algn="ctr"/>
            <a:r>
              <a:rPr lang="ar-SY" sz="6000" b="1" dirty="0" smtClean="0">
                <a:solidFill>
                  <a:srgbClr val="FF0000"/>
                </a:solidFill>
                <a:latin typeface="Arial" panose="020B0604020202020204" pitchFamily="34" charset="0"/>
                <a:cs typeface="Arial" panose="020B0604020202020204" pitchFamily="34" charset="0"/>
              </a:rPr>
              <a:t>ثالثاً: </a:t>
            </a:r>
            <a:r>
              <a:rPr lang="ar-SY" sz="6000" b="1" dirty="0" smtClean="0">
                <a:solidFill>
                  <a:srgbClr val="FFFF00"/>
                </a:solidFill>
                <a:latin typeface="Arial" panose="020B0604020202020204" pitchFamily="34" charset="0"/>
                <a:cs typeface="Arial" panose="020B0604020202020204" pitchFamily="34" charset="0"/>
              </a:rPr>
              <a:t>أسواء الانكسار </a:t>
            </a:r>
            <a:br>
              <a:rPr lang="ar-SY" sz="6000" b="1" dirty="0" smtClean="0">
                <a:solidFill>
                  <a:srgbClr val="FFFF00"/>
                </a:solidFill>
                <a:latin typeface="Arial" panose="020B0604020202020204" pitchFamily="34" charset="0"/>
                <a:cs typeface="Arial" panose="020B0604020202020204" pitchFamily="34" charset="0"/>
              </a:rPr>
            </a:br>
            <a:r>
              <a:rPr lang="en-US" sz="6000" b="1" dirty="0" smtClean="0">
                <a:solidFill>
                  <a:srgbClr val="FFFF00"/>
                </a:solidFill>
                <a:latin typeface="Arial" panose="020B0604020202020204" pitchFamily="34" charset="0"/>
                <a:cs typeface="Arial" panose="020B0604020202020204" pitchFamily="34" charset="0"/>
              </a:rPr>
              <a:t>Refractive Errors</a:t>
            </a:r>
            <a:r>
              <a:rPr lang="ar-SY" b="1" dirty="0" smtClean="0">
                <a:solidFill>
                  <a:srgbClr val="FFFF00"/>
                </a:solidFill>
                <a:latin typeface="Arial" panose="020B0604020202020204" pitchFamily="34" charset="0"/>
                <a:cs typeface="Arial" panose="020B0604020202020204" pitchFamily="34" charset="0"/>
              </a:rPr>
              <a:t/>
            </a:r>
            <a:br>
              <a:rPr lang="ar-SY" b="1" dirty="0" smtClean="0">
                <a:solidFill>
                  <a:srgbClr val="FFFF00"/>
                </a:solidFill>
                <a:latin typeface="Arial" panose="020B0604020202020204" pitchFamily="34" charset="0"/>
                <a:cs typeface="Arial" panose="020B0604020202020204" pitchFamily="34" charset="0"/>
              </a:rPr>
            </a:br>
            <a:endParaRPr lang="ar-SY"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0751450"/>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6197" y="349227"/>
            <a:ext cx="8110603" cy="728012"/>
          </a:xfrm>
          <a:ln>
            <a:noFill/>
          </a:ln>
        </p:spPr>
        <p:txBody>
          <a:bodyPr/>
          <a:lstStyle/>
          <a:p>
            <a:pPr algn="ctr"/>
            <a:endParaRPr lang="ar-SY" b="1" dirty="0">
              <a:solidFill>
                <a:srgbClr val="FFFF00"/>
              </a:solidFill>
              <a:latin typeface="Arial" panose="020B0604020202020204" pitchFamily="34" charset="0"/>
              <a:cs typeface="Arial" panose="020B0604020202020204" pitchFamily="34" charset="0"/>
            </a:endParaRPr>
          </a:p>
        </p:txBody>
      </p:sp>
      <p:pic>
        <p:nvPicPr>
          <p:cNvPr id="9" name="عنصر نائب للمحتوى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617785"/>
            <a:ext cx="7526215" cy="4501661"/>
          </a:xfrm>
        </p:spPr>
      </p:pic>
    </p:spTree>
    <p:extLst>
      <p:ext uri="{BB962C8B-B14F-4D97-AF65-F5344CB8AC3E}">
        <p14:creationId xmlns:p14="http://schemas.microsoft.com/office/powerpoint/2010/main" val="3947787836"/>
      </p:ext>
    </p:extLst>
  </p:cSld>
  <p:clrMapOvr>
    <a:masterClrMapping/>
  </p:clrMapOvr>
  <p:transition spd="slow">
    <p:pull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6197" y="349227"/>
            <a:ext cx="8110603" cy="728012"/>
          </a:xfrm>
          <a:ln>
            <a:noFill/>
          </a:ln>
        </p:spPr>
        <p:txBody>
          <a:bodyPr/>
          <a:lstStyle/>
          <a:p>
            <a:pPr algn="ctr"/>
            <a:r>
              <a:rPr lang="ar-SY" b="1" dirty="0" smtClean="0">
                <a:solidFill>
                  <a:srgbClr val="FFFF00"/>
                </a:solidFill>
                <a:latin typeface="Arial" panose="020B0604020202020204" pitchFamily="34" charset="0"/>
                <a:cs typeface="Arial" panose="020B0604020202020204" pitchFamily="34" charset="0"/>
              </a:rPr>
              <a:t/>
            </a:r>
            <a:br>
              <a:rPr lang="ar-SY" b="1" dirty="0" smtClean="0">
                <a:solidFill>
                  <a:srgbClr val="FFFF00"/>
                </a:solidFill>
                <a:latin typeface="Arial" panose="020B0604020202020204" pitchFamily="34" charset="0"/>
                <a:cs typeface="Arial" panose="020B0604020202020204" pitchFamily="34" charset="0"/>
              </a:rPr>
            </a:br>
            <a:endParaRPr lang="ar-SY" b="1" dirty="0">
              <a:solidFill>
                <a:srgbClr val="FFFF00"/>
              </a:solidFill>
              <a:latin typeface="Arial" panose="020B0604020202020204" pitchFamily="34" charset="0"/>
              <a:cs typeface="Arial" panose="020B0604020202020204" pitchFamily="34" charset="0"/>
            </a:endParaRPr>
          </a:p>
        </p:txBody>
      </p:sp>
      <p:pic>
        <p:nvPicPr>
          <p:cNvPr id="3" name="عنصر نائب للمحتوى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5298" y="1715190"/>
            <a:ext cx="7772400" cy="3959099"/>
          </a:xfrm>
        </p:spPr>
      </p:pic>
    </p:spTree>
    <p:extLst>
      <p:ext uri="{BB962C8B-B14F-4D97-AF65-F5344CB8AC3E}">
        <p14:creationId xmlns:p14="http://schemas.microsoft.com/office/powerpoint/2010/main" val="1482990599"/>
      </p:ext>
    </p:extLst>
  </p:cSld>
  <p:clrMapOvr>
    <a:masterClrMapping/>
  </p:clrMapOvr>
  <p:transition spd="slow">
    <p:pull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6197" y="349227"/>
            <a:ext cx="8110603" cy="728012"/>
          </a:xfrm>
          <a:ln>
            <a:noFill/>
          </a:ln>
        </p:spPr>
        <p:txBody>
          <a:bodyPr/>
          <a:lstStyle/>
          <a:p>
            <a:pPr algn="ctr"/>
            <a:r>
              <a:rPr lang="ar-SY" b="1" dirty="0" smtClean="0">
                <a:solidFill>
                  <a:srgbClr val="FFFF00"/>
                </a:solidFill>
                <a:latin typeface="Arial" panose="020B0604020202020204" pitchFamily="34" charset="0"/>
                <a:cs typeface="Arial" panose="020B0604020202020204" pitchFamily="34" charset="0"/>
              </a:rPr>
              <a:t/>
            </a:r>
            <a:br>
              <a:rPr lang="ar-SY" b="1" dirty="0" smtClean="0">
                <a:solidFill>
                  <a:srgbClr val="FFFF00"/>
                </a:solidFill>
                <a:latin typeface="Arial" panose="020B0604020202020204" pitchFamily="34" charset="0"/>
                <a:cs typeface="Arial" panose="020B0604020202020204" pitchFamily="34" charset="0"/>
              </a:rPr>
            </a:br>
            <a:endParaRPr lang="ar-SY" b="1" dirty="0">
              <a:solidFill>
                <a:srgbClr val="FFFF00"/>
              </a:solidFill>
              <a:latin typeface="Arial" panose="020B0604020202020204" pitchFamily="34" charset="0"/>
              <a:cs typeface="Arial" panose="020B0604020202020204" pitchFamily="34" charset="0"/>
            </a:endParaRPr>
          </a:p>
        </p:txBody>
      </p:sp>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3385" y="1336431"/>
            <a:ext cx="7596553" cy="4949580"/>
          </a:xfrm>
        </p:spPr>
      </p:pic>
    </p:spTree>
    <p:extLst>
      <p:ext uri="{BB962C8B-B14F-4D97-AF65-F5344CB8AC3E}">
        <p14:creationId xmlns:p14="http://schemas.microsoft.com/office/powerpoint/2010/main" val="2090478286"/>
      </p:ext>
    </p:extLst>
  </p:cSld>
  <p:clrMapOvr>
    <a:masterClrMapping/>
  </p:clrMapOvr>
  <p:transition spd="slow">
    <p:pull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6197" y="136284"/>
            <a:ext cx="8110603" cy="552647"/>
          </a:xfrm>
          <a:ln>
            <a:noFill/>
          </a:ln>
        </p:spPr>
        <p:txBody>
          <a:bodyPr/>
          <a:lstStyle/>
          <a:p>
            <a:pPr algn="ctr"/>
            <a:r>
              <a:rPr lang="ar-SY" b="1" dirty="0" smtClean="0">
                <a:solidFill>
                  <a:srgbClr val="FFFF00"/>
                </a:solidFill>
                <a:latin typeface="Arial" panose="020B0604020202020204" pitchFamily="34" charset="0"/>
                <a:cs typeface="Arial" panose="020B0604020202020204" pitchFamily="34" charset="0"/>
              </a:rPr>
              <a:t>مراحل تطور القدرة البصرية عند الطفل </a:t>
            </a:r>
            <a:endParaRPr lang="ar-SY" b="1" dirty="0">
              <a:solidFill>
                <a:srgbClr val="FFFF00"/>
              </a:solidFill>
              <a:latin typeface="Arial" panose="020B0604020202020204" pitchFamily="34" charset="0"/>
              <a:cs typeface="Arial" panose="020B0604020202020204" pitchFamily="34" charset="0"/>
            </a:endParaRPr>
          </a:p>
        </p:txBody>
      </p:sp>
      <p:sp>
        <p:nvSpPr>
          <p:cNvPr id="3" name="عنصر نائب للمحتوى 2"/>
          <p:cNvSpPr>
            <a:spLocks noGrp="1"/>
          </p:cNvSpPr>
          <p:nvPr>
            <p:ph idx="1"/>
          </p:nvPr>
        </p:nvSpPr>
        <p:spPr>
          <a:xfrm>
            <a:off x="914400" y="881686"/>
            <a:ext cx="7772400" cy="1210160"/>
          </a:xfrm>
        </p:spPr>
        <p:txBody>
          <a:bodyPr>
            <a:normAutofit/>
          </a:bodyPr>
          <a:lstStyle/>
          <a:p>
            <a:r>
              <a:rPr lang="ar-SY" b="1" dirty="0" smtClean="0">
                <a:solidFill>
                  <a:srgbClr val="92D050"/>
                </a:solidFill>
                <a:latin typeface="Arial" panose="020B0604020202020204" pitchFamily="34" charset="0"/>
                <a:cs typeface="Arial" panose="020B0604020202020204" pitchFamily="34" charset="0"/>
              </a:rPr>
              <a:t>إن قدرة العين على تركيز الاشعة الضوئية على الشبكية هو التفسير الصحيح للحصول على المعلومات البصرية </a:t>
            </a:r>
          </a:p>
        </p:txBody>
      </p:sp>
      <p:graphicFrame>
        <p:nvGraphicFramePr>
          <p:cNvPr id="6" name="رسم تخطيطي 5"/>
          <p:cNvGraphicFramePr/>
          <p:nvPr>
            <p:extLst>
              <p:ext uri="{D42A27DB-BD31-4B8C-83A1-F6EECF244321}">
                <p14:modId xmlns:p14="http://schemas.microsoft.com/office/powerpoint/2010/main" val="1531675697"/>
              </p:ext>
            </p:extLst>
          </p:nvPr>
        </p:nvGraphicFramePr>
        <p:xfrm>
          <a:off x="322545" y="881686"/>
          <a:ext cx="8592854" cy="5937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4603619"/>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5"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1000" fill="hold"/>
                                        <p:tgtEl>
                                          <p:spTgt spid="6"/>
                                        </p:tgtEl>
                                        <p:attrNameLst>
                                          <p:attrName>ppt_x</p:attrName>
                                        </p:attrNameLst>
                                      </p:cBhvr>
                                      <p:tavLst>
                                        <p:tav tm="0">
                                          <p:val>
                                            <p:strVal val="#ppt_x"/>
                                          </p:val>
                                        </p:tav>
                                        <p:tav tm="100000">
                                          <p:val>
                                            <p:strVal val="#ppt_x"/>
                                          </p:val>
                                        </p:tav>
                                      </p:tavLst>
                                    </p:anim>
                                    <p:anim calcmode="lin" valueType="num">
                                      <p:cBhvr additive="base">
                                        <p:cTn id="21"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Graphic spid="6"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6197" y="349227"/>
            <a:ext cx="8110603" cy="728012"/>
          </a:xfrm>
          <a:ln>
            <a:noFill/>
          </a:ln>
        </p:spPr>
        <p:txBody>
          <a:bodyPr/>
          <a:lstStyle/>
          <a:p>
            <a:pPr algn="ctr"/>
            <a:r>
              <a:rPr lang="ar-SY" sz="4400" b="1" dirty="0" smtClean="0">
                <a:solidFill>
                  <a:srgbClr val="FFFF00"/>
                </a:solidFill>
                <a:latin typeface="Arial" panose="020B0604020202020204" pitchFamily="34" charset="0"/>
                <a:cs typeface="Arial" panose="020B0604020202020204" pitchFamily="34" charset="0"/>
              </a:rPr>
              <a:t>أسواء الانكسار </a:t>
            </a:r>
            <a:r>
              <a:rPr lang="ar-SY" b="1" dirty="0" smtClean="0">
                <a:solidFill>
                  <a:srgbClr val="FFFF00"/>
                </a:solidFill>
                <a:latin typeface="Arial" panose="020B0604020202020204" pitchFamily="34" charset="0"/>
                <a:cs typeface="Arial" panose="020B0604020202020204" pitchFamily="34" charset="0"/>
              </a:rPr>
              <a:t/>
            </a:r>
            <a:br>
              <a:rPr lang="ar-SY" b="1" dirty="0" smtClean="0">
                <a:solidFill>
                  <a:srgbClr val="FFFF00"/>
                </a:solidFill>
                <a:latin typeface="Arial" panose="020B0604020202020204" pitchFamily="34" charset="0"/>
                <a:cs typeface="Arial" panose="020B0604020202020204" pitchFamily="34" charset="0"/>
              </a:rPr>
            </a:br>
            <a:endParaRPr lang="ar-SY" b="1" dirty="0">
              <a:solidFill>
                <a:srgbClr val="FFFF00"/>
              </a:solidFill>
              <a:latin typeface="Arial" panose="020B0604020202020204" pitchFamily="34" charset="0"/>
              <a:cs typeface="Arial" panose="020B0604020202020204" pitchFamily="34" charset="0"/>
            </a:endParaRPr>
          </a:p>
        </p:txBody>
      </p:sp>
      <p:sp>
        <p:nvSpPr>
          <p:cNvPr id="3" name="عنصر نائب للمحتوى 2"/>
          <p:cNvSpPr>
            <a:spLocks noGrp="1"/>
          </p:cNvSpPr>
          <p:nvPr>
            <p:ph idx="1"/>
          </p:nvPr>
        </p:nvSpPr>
        <p:spPr>
          <a:xfrm>
            <a:off x="413359" y="1227551"/>
            <a:ext cx="8273441" cy="5235879"/>
          </a:xfrm>
        </p:spPr>
        <p:txBody>
          <a:bodyPr>
            <a:normAutofit fontScale="92500"/>
          </a:bodyPr>
          <a:lstStyle/>
          <a:p>
            <a:pPr>
              <a:buClr>
                <a:srgbClr val="FF0000"/>
              </a:buClr>
              <a:buFont typeface="Wingdings" panose="05000000000000000000" pitchFamily="2" charset="2"/>
              <a:buChar char="q"/>
            </a:pPr>
            <a:r>
              <a:rPr lang="ar-SY" sz="3600" b="1" dirty="0" smtClean="0">
                <a:solidFill>
                  <a:srgbClr val="92D050"/>
                </a:solidFill>
                <a:latin typeface="Arial" panose="020B0604020202020204" pitchFamily="34" charset="0"/>
                <a:cs typeface="Arial" panose="020B0604020202020204" pitchFamily="34" charset="0"/>
              </a:rPr>
              <a:t>لنتعرف على أسواء الانكسار يجب أن نعرّف العين السديدة البصر وهي العين القادرة على رؤية الخيال على بعد 6 أمتار بوضوح (حيث يقع تماما على شبكية العين)</a:t>
            </a:r>
          </a:p>
          <a:p>
            <a:pPr>
              <a:buClr>
                <a:srgbClr val="FF0000"/>
              </a:buClr>
              <a:buFont typeface="Wingdings" panose="05000000000000000000" pitchFamily="2" charset="2"/>
              <a:buChar char="q"/>
            </a:pPr>
            <a:r>
              <a:rPr lang="ar-SY" sz="3600" b="1" dirty="0" smtClean="0">
                <a:solidFill>
                  <a:srgbClr val="92D050"/>
                </a:solidFill>
                <a:latin typeface="Arial" panose="020B0604020202020204" pitchFamily="34" charset="0"/>
                <a:cs typeface="Arial" panose="020B0604020202020204" pitchFamily="34" charset="0"/>
              </a:rPr>
              <a:t>تقسم أسواء الانكسار إلى:</a:t>
            </a:r>
          </a:p>
          <a:p>
            <a:pPr marL="969264" lvl="1" indent="-514350">
              <a:buClr>
                <a:srgbClr val="FF0000"/>
              </a:buClr>
              <a:buFont typeface="+mj-lt"/>
              <a:buAutoNum type="arabicParenR"/>
            </a:pPr>
            <a:r>
              <a:rPr lang="ar-SY" sz="3200" b="1" dirty="0" smtClean="0">
                <a:solidFill>
                  <a:srgbClr val="FF0000"/>
                </a:solidFill>
                <a:latin typeface="Arial" panose="020B0604020202020204" pitchFamily="34" charset="0"/>
                <a:cs typeface="Arial" panose="020B0604020202020204" pitchFamily="34" charset="0"/>
              </a:rPr>
              <a:t>حسر بصر: </a:t>
            </a:r>
            <a:r>
              <a:rPr lang="ar-SY" sz="3200" b="1" dirty="0" smtClean="0">
                <a:solidFill>
                  <a:srgbClr val="92D050"/>
                </a:solidFill>
                <a:latin typeface="Arial" panose="020B0604020202020204" pitchFamily="34" charset="0"/>
                <a:cs typeface="Arial" panose="020B0604020202020204" pitchFamily="34" charset="0"/>
              </a:rPr>
              <a:t>وفيه يقع الخيال أمام الشبكية.</a:t>
            </a:r>
          </a:p>
          <a:p>
            <a:pPr marL="969264" lvl="1" indent="-514350">
              <a:buClr>
                <a:srgbClr val="FF0000"/>
              </a:buClr>
              <a:buFont typeface="+mj-lt"/>
              <a:buAutoNum type="arabicParenR"/>
            </a:pPr>
            <a:r>
              <a:rPr lang="ar-SY" sz="3200" b="1" dirty="0" smtClean="0">
                <a:solidFill>
                  <a:srgbClr val="FF0000"/>
                </a:solidFill>
                <a:latin typeface="Arial" panose="020B0604020202020204" pitchFamily="34" charset="0"/>
                <a:cs typeface="Arial" panose="020B0604020202020204" pitchFamily="34" charset="0"/>
              </a:rPr>
              <a:t>مد بصر: </a:t>
            </a:r>
            <a:r>
              <a:rPr lang="ar-SY" sz="3200" b="1" dirty="0" smtClean="0">
                <a:solidFill>
                  <a:srgbClr val="92D050"/>
                </a:solidFill>
                <a:latin typeface="Arial" panose="020B0604020202020204" pitchFamily="34" charset="0"/>
                <a:cs typeface="Arial" panose="020B0604020202020204" pitchFamily="34" charset="0"/>
              </a:rPr>
              <a:t>حيث يقع الخيال خلف الشبكية.</a:t>
            </a:r>
          </a:p>
          <a:p>
            <a:pPr marL="969264" lvl="1" indent="-514350">
              <a:buClr>
                <a:srgbClr val="FF0000"/>
              </a:buClr>
              <a:buFont typeface="+mj-lt"/>
              <a:buAutoNum type="arabicParenR"/>
            </a:pPr>
            <a:r>
              <a:rPr lang="ar-SY" sz="3200" b="1" dirty="0" smtClean="0">
                <a:solidFill>
                  <a:srgbClr val="FF0000"/>
                </a:solidFill>
                <a:latin typeface="Arial" panose="020B0604020202020204" pitchFamily="34" charset="0"/>
                <a:cs typeface="Arial" panose="020B0604020202020204" pitchFamily="34" charset="0"/>
              </a:rPr>
              <a:t>حرج بصر: </a:t>
            </a:r>
            <a:r>
              <a:rPr lang="ar-SY" sz="3200" b="1" dirty="0" smtClean="0">
                <a:solidFill>
                  <a:srgbClr val="92D050"/>
                </a:solidFill>
                <a:latin typeface="Arial" panose="020B0604020202020204" pitchFamily="34" charset="0"/>
                <a:cs typeface="Arial" panose="020B0604020202020204" pitchFamily="34" charset="0"/>
              </a:rPr>
              <a:t>ينجم عن عدم انتظام </a:t>
            </a:r>
            <a:r>
              <a:rPr lang="ar-SY" sz="3200" b="1" dirty="0" err="1" smtClean="0">
                <a:solidFill>
                  <a:srgbClr val="92D050"/>
                </a:solidFill>
                <a:latin typeface="Arial" panose="020B0604020202020204" pitchFamily="34" charset="0"/>
                <a:cs typeface="Arial" panose="020B0604020202020204" pitchFamily="34" charset="0"/>
              </a:rPr>
              <a:t>تحدبات</a:t>
            </a:r>
            <a:r>
              <a:rPr lang="ar-SY" sz="3200" b="1" dirty="0" smtClean="0">
                <a:solidFill>
                  <a:srgbClr val="92D050"/>
                </a:solidFill>
                <a:latin typeface="Arial" panose="020B0604020202020204" pitchFamily="34" charset="0"/>
                <a:cs typeface="Arial" panose="020B0604020202020204" pitchFamily="34" charset="0"/>
              </a:rPr>
              <a:t> القرنية.</a:t>
            </a:r>
          </a:p>
          <a:p>
            <a:pPr>
              <a:buClr>
                <a:srgbClr val="FF0000"/>
              </a:buClr>
              <a:buFont typeface="Wingdings" panose="05000000000000000000" pitchFamily="2" charset="2"/>
              <a:buChar char="q"/>
            </a:pPr>
            <a:r>
              <a:rPr lang="ar-SY" sz="3600" b="1" dirty="0" smtClean="0">
                <a:solidFill>
                  <a:srgbClr val="92D050"/>
                </a:solidFill>
                <a:latin typeface="Arial" panose="020B0604020202020204" pitchFamily="34" charset="0"/>
                <a:cs typeface="Arial" panose="020B0604020202020204" pitchFamily="34" charset="0"/>
              </a:rPr>
              <a:t>شائعة جدا بالممارسة السريرية تقدر ب</a:t>
            </a:r>
            <a:r>
              <a:rPr lang="en-US" sz="3600" b="1" dirty="0" smtClean="0">
                <a:solidFill>
                  <a:srgbClr val="92D050"/>
                </a:solidFill>
                <a:latin typeface="Arial" panose="020B0604020202020204" pitchFamily="34" charset="0"/>
                <a:cs typeface="Arial" panose="020B0604020202020204" pitchFamily="34" charset="0"/>
              </a:rPr>
              <a:t>7% </a:t>
            </a:r>
            <a:r>
              <a:rPr lang="ar-SY" sz="3600" b="1" dirty="0" smtClean="0">
                <a:solidFill>
                  <a:srgbClr val="92D050"/>
                </a:solidFill>
                <a:latin typeface="Arial" panose="020B0604020202020204" pitchFamily="34" charset="0"/>
                <a:cs typeface="Arial" panose="020B0604020202020204" pitchFamily="34" charset="0"/>
              </a:rPr>
              <a:t>عند الأطفال </a:t>
            </a:r>
            <a:r>
              <a:rPr lang="ar-SY" b="1" dirty="0" smtClean="0">
                <a:solidFill>
                  <a:srgbClr val="92D05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672499585"/>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5"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7"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9"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5"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6197" y="349227"/>
            <a:ext cx="8110603" cy="728012"/>
          </a:xfrm>
          <a:ln>
            <a:noFill/>
          </a:ln>
        </p:spPr>
        <p:txBody>
          <a:bodyPr/>
          <a:lstStyle/>
          <a:p>
            <a:pPr algn="ctr"/>
            <a:r>
              <a:rPr lang="ar-SY" b="1" dirty="0" smtClean="0">
                <a:solidFill>
                  <a:srgbClr val="FFFF00"/>
                </a:solidFill>
                <a:latin typeface="Arial" panose="020B0604020202020204" pitchFamily="34" charset="0"/>
                <a:cs typeface="Arial" panose="020B0604020202020204" pitchFamily="34" charset="0"/>
              </a:rPr>
              <a:t>أسواء الانكسار </a:t>
            </a:r>
            <a:br>
              <a:rPr lang="ar-SY" b="1" dirty="0" smtClean="0">
                <a:solidFill>
                  <a:srgbClr val="FFFF00"/>
                </a:solidFill>
                <a:latin typeface="Arial" panose="020B0604020202020204" pitchFamily="34" charset="0"/>
                <a:cs typeface="Arial" panose="020B0604020202020204" pitchFamily="34" charset="0"/>
              </a:rPr>
            </a:br>
            <a:endParaRPr lang="ar-SY" b="1" dirty="0">
              <a:solidFill>
                <a:srgbClr val="FFFF00"/>
              </a:solidFill>
              <a:latin typeface="Arial" panose="020B0604020202020204" pitchFamily="34" charset="0"/>
              <a:cs typeface="Arial" panose="020B0604020202020204" pitchFamily="34" charset="0"/>
            </a:endParaRPr>
          </a:p>
        </p:txBody>
      </p:sp>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7333" y="1535973"/>
            <a:ext cx="4008329" cy="4883007"/>
          </a:xfrm>
        </p:spPr>
      </p:pic>
    </p:spTree>
    <p:extLst>
      <p:ext uri="{BB962C8B-B14F-4D97-AF65-F5344CB8AC3E}">
        <p14:creationId xmlns:p14="http://schemas.microsoft.com/office/powerpoint/2010/main" val="3767849598"/>
      </p:ext>
    </p:extLst>
  </p:cSld>
  <p:clrMapOvr>
    <a:masterClrMapping/>
  </p:clrMapOvr>
  <p:transition spd="slow">
    <p:pull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6197" y="349227"/>
            <a:ext cx="8110603" cy="1216526"/>
          </a:xfrm>
          <a:ln>
            <a:noFill/>
          </a:ln>
        </p:spPr>
        <p:txBody>
          <a:bodyPr/>
          <a:lstStyle/>
          <a:p>
            <a:pPr algn="ctr"/>
            <a:r>
              <a:rPr lang="ar-SY" b="1" dirty="0" smtClean="0">
                <a:solidFill>
                  <a:srgbClr val="FFFF00"/>
                </a:solidFill>
                <a:latin typeface="Arial" panose="020B0604020202020204" pitchFamily="34" charset="0"/>
                <a:cs typeface="Arial" panose="020B0604020202020204" pitchFamily="34" charset="0"/>
              </a:rPr>
              <a:t>يتم فحص أسواء الانكسار عند الأطفال بلوح </a:t>
            </a:r>
            <a:br>
              <a:rPr lang="ar-SY" b="1" dirty="0" smtClean="0">
                <a:solidFill>
                  <a:srgbClr val="FFFF00"/>
                </a:solidFill>
                <a:latin typeface="Arial" panose="020B0604020202020204" pitchFamily="34" charset="0"/>
                <a:cs typeface="Arial" panose="020B0604020202020204" pitchFamily="34" charset="0"/>
              </a:rPr>
            </a:br>
            <a:r>
              <a:rPr lang="ar-SY" b="1" dirty="0" err="1" smtClean="0">
                <a:solidFill>
                  <a:srgbClr val="FFFF00"/>
                </a:solidFill>
                <a:latin typeface="Arial" panose="020B0604020202020204" pitchFamily="34" charset="0"/>
                <a:cs typeface="Arial" panose="020B0604020202020204" pitchFamily="34" charset="0"/>
              </a:rPr>
              <a:t>سنيلين</a:t>
            </a:r>
            <a:r>
              <a:rPr lang="ar-SY" b="1" dirty="0" smtClean="0">
                <a:solidFill>
                  <a:srgbClr val="FFFF00"/>
                </a:solidFill>
                <a:latin typeface="Arial" panose="020B0604020202020204" pitchFamily="34" charset="0"/>
                <a:cs typeface="Arial" panose="020B0604020202020204" pitchFamily="34" charset="0"/>
              </a:rPr>
              <a:t> </a:t>
            </a:r>
            <a:r>
              <a:rPr lang="en-US" b="1" dirty="0" smtClean="0">
                <a:solidFill>
                  <a:srgbClr val="FFFF00"/>
                </a:solidFill>
                <a:latin typeface="Arial" panose="020B0604020202020204" pitchFamily="34" charset="0"/>
                <a:cs typeface="Arial" panose="020B0604020202020204" pitchFamily="34" charset="0"/>
              </a:rPr>
              <a:t>(</a:t>
            </a:r>
            <a:r>
              <a:rPr lang="en-US" b="1" dirty="0" err="1" smtClean="0">
                <a:solidFill>
                  <a:srgbClr val="FFFF00"/>
                </a:solidFill>
                <a:latin typeface="Arial" panose="020B0604020202020204" pitchFamily="34" charset="0"/>
                <a:cs typeface="Arial" panose="020B0604020202020204" pitchFamily="34" charset="0"/>
              </a:rPr>
              <a:t>Snellen</a:t>
            </a:r>
            <a:r>
              <a:rPr lang="en-US" b="1" dirty="0" smtClean="0">
                <a:solidFill>
                  <a:srgbClr val="FFFF00"/>
                </a:solidFill>
                <a:latin typeface="Arial" panose="020B0604020202020204" pitchFamily="34" charset="0"/>
                <a:cs typeface="Arial" panose="020B0604020202020204" pitchFamily="34" charset="0"/>
              </a:rPr>
              <a:t>)</a:t>
            </a:r>
            <a:endParaRPr lang="ar-SY" b="1" dirty="0">
              <a:solidFill>
                <a:srgbClr val="FFFF00"/>
              </a:solidFill>
              <a:latin typeface="Arial" panose="020B0604020202020204" pitchFamily="34" charset="0"/>
              <a:cs typeface="Arial" panose="020B0604020202020204" pitchFamily="34" charset="0"/>
            </a:endParaRPr>
          </a:p>
        </p:txBody>
      </p:sp>
      <p:pic>
        <p:nvPicPr>
          <p:cNvPr id="7" name="عنصر نائب للمحتوى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624" y="1809402"/>
            <a:ext cx="4058434" cy="4572000"/>
          </a:xfrm>
        </p:spPr>
      </p:pic>
      <p:pic>
        <p:nvPicPr>
          <p:cNvPr id="8" name="صورة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1186" y="1809402"/>
            <a:ext cx="4359058" cy="4572000"/>
          </a:xfrm>
          <a:prstGeom prst="rect">
            <a:avLst/>
          </a:prstGeom>
        </p:spPr>
      </p:pic>
    </p:spTree>
    <p:extLst>
      <p:ext uri="{BB962C8B-B14F-4D97-AF65-F5344CB8AC3E}">
        <p14:creationId xmlns:p14="http://schemas.microsoft.com/office/powerpoint/2010/main" val="71061017"/>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6197" y="349227"/>
            <a:ext cx="8110603" cy="728012"/>
          </a:xfrm>
          <a:ln>
            <a:noFill/>
          </a:ln>
        </p:spPr>
        <p:txBody>
          <a:bodyPr/>
          <a:lstStyle/>
          <a:p>
            <a:pPr algn="ctr"/>
            <a:r>
              <a:rPr lang="ar-SY" b="1" dirty="0">
                <a:solidFill>
                  <a:srgbClr val="FFFF00"/>
                </a:solidFill>
                <a:latin typeface="Arial" panose="020B0604020202020204" pitchFamily="34" charset="0"/>
                <a:cs typeface="Arial" panose="020B0604020202020204" pitchFamily="34" charset="0"/>
              </a:rPr>
              <a:t>العلاج </a:t>
            </a:r>
            <a:r>
              <a:rPr lang="en-US" b="1" dirty="0">
                <a:solidFill>
                  <a:srgbClr val="FFFF00"/>
                </a:solidFill>
                <a:latin typeface="Arial" panose="020B0604020202020204" pitchFamily="34" charset="0"/>
                <a:cs typeface="Arial" panose="020B0604020202020204" pitchFamily="34" charset="0"/>
              </a:rPr>
              <a:t>Treatment</a:t>
            </a:r>
            <a:r>
              <a:rPr lang="ar-SY" b="1" dirty="0">
                <a:solidFill>
                  <a:srgbClr val="FFFF00"/>
                </a:solidFill>
                <a:latin typeface="Arial" panose="020B0604020202020204" pitchFamily="34" charset="0"/>
                <a:cs typeface="Arial" panose="020B0604020202020204" pitchFamily="34" charset="0"/>
              </a:rPr>
              <a:t/>
            </a:r>
            <a:br>
              <a:rPr lang="ar-SY" b="1" dirty="0">
                <a:solidFill>
                  <a:srgbClr val="FFFF00"/>
                </a:solidFill>
                <a:latin typeface="Arial" panose="020B0604020202020204" pitchFamily="34" charset="0"/>
                <a:cs typeface="Arial" panose="020B0604020202020204" pitchFamily="34" charset="0"/>
              </a:rPr>
            </a:br>
            <a:endParaRPr lang="ar-SY" b="1" dirty="0">
              <a:solidFill>
                <a:srgbClr val="FFFF00"/>
              </a:solidFill>
              <a:latin typeface="Arial" panose="020B0604020202020204" pitchFamily="34" charset="0"/>
              <a:cs typeface="Arial" panose="020B0604020202020204" pitchFamily="34" charset="0"/>
            </a:endParaRPr>
          </a:p>
        </p:txBody>
      </p:sp>
      <p:sp>
        <p:nvSpPr>
          <p:cNvPr id="3" name="عنصر نائب للمحتوى 2"/>
          <p:cNvSpPr>
            <a:spLocks noGrp="1"/>
          </p:cNvSpPr>
          <p:nvPr>
            <p:ph idx="1"/>
          </p:nvPr>
        </p:nvSpPr>
        <p:spPr>
          <a:xfrm>
            <a:off x="413359" y="1402916"/>
            <a:ext cx="8273441" cy="2016690"/>
          </a:xfrm>
        </p:spPr>
        <p:txBody>
          <a:bodyPr>
            <a:normAutofit/>
          </a:bodyPr>
          <a:lstStyle/>
          <a:p>
            <a:pPr>
              <a:buClr>
                <a:srgbClr val="FF0000"/>
              </a:buClr>
              <a:buFont typeface="Wingdings" panose="05000000000000000000" pitchFamily="2" charset="2"/>
              <a:buChar char="q"/>
            </a:pPr>
            <a:r>
              <a:rPr lang="ar-SY" sz="4000" b="1" dirty="0" smtClean="0">
                <a:solidFill>
                  <a:srgbClr val="92D050"/>
                </a:solidFill>
                <a:latin typeface="Arial" panose="020B0604020202020204" pitchFamily="34" charset="0"/>
                <a:cs typeface="Arial" panose="020B0604020202020204" pitchFamily="34" charset="0"/>
              </a:rPr>
              <a:t>العلاج الأساسي هو وصف النظارة المصحّحة.</a:t>
            </a: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197" y="2648681"/>
            <a:ext cx="7892554" cy="3442629"/>
          </a:xfrm>
          <a:prstGeom prst="rect">
            <a:avLst/>
          </a:prstGeom>
        </p:spPr>
      </p:pic>
    </p:spTree>
    <p:extLst>
      <p:ext uri="{BB962C8B-B14F-4D97-AF65-F5344CB8AC3E}">
        <p14:creationId xmlns:p14="http://schemas.microsoft.com/office/powerpoint/2010/main" val="497438651"/>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5"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shadeToTitle="1">
        <a:gradFill>
          <a:gsLst>
            <a:gs pos="0">
              <a:srgbClr val="000000"/>
            </a:gs>
            <a:gs pos="39999">
              <a:srgbClr val="0A128C"/>
            </a:gs>
            <a:gs pos="70000">
              <a:srgbClr val="181CC7"/>
            </a:gs>
            <a:gs pos="88000">
              <a:srgbClr val="7005D4"/>
            </a:gs>
            <a:gs pos="100000">
              <a:srgbClr val="8C3D91"/>
            </a:gs>
          </a:gsLst>
          <a:path path="shape">
            <a:fillToRect l="50000" t="50000" r="50000" b="50000"/>
          </a:path>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663879" y="1965084"/>
            <a:ext cx="8110603" cy="1592308"/>
          </a:xfrm>
          <a:ln>
            <a:noFill/>
          </a:ln>
        </p:spPr>
        <p:txBody>
          <a:bodyPr/>
          <a:lstStyle/>
          <a:p>
            <a:pPr algn="ctr"/>
            <a:r>
              <a:rPr lang="ar-SY" sz="6600" b="1" dirty="0" smtClean="0">
                <a:solidFill>
                  <a:srgbClr val="FF0000"/>
                </a:solidFill>
                <a:latin typeface="Arial" panose="020B0604020202020204" pitchFamily="34" charset="0"/>
                <a:cs typeface="Arial" panose="020B0604020202020204" pitchFamily="34" charset="0"/>
              </a:rPr>
              <a:t>رابعاً</a:t>
            </a:r>
            <a:r>
              <a:rPr lang="ar-SY" sz="6600" b="1" dirty="0" smtClean="0">
                <a:solidFill>
                  <a:srgbClr val="FF0000"/>
                </a:solidFill>
                <a:latin typeface="Arial" panose="020B0604020202020204" pitchFamily="34" charset="0"/>
                <a:cs typeface="Arial" panose="020B0604020202020204" pitchFamily="34" charset="0"/>
              </a:rPr>
              <a:t>: </a:t>
            </a:r>
            <a:r>
              <a:rPr lang="ar-SY" sz="6600" b="1" dirty="0" smtClean="0">
                <a:solidFill>
                  <a:srgbClr val="FFFF00"/>
                </a:solidFill>
                <a:latin typeface="Arial" panose="020B0604020202020204" pitchFamily="34" charset="0"/>
                <a:cs typeface="Arial" panose="020B0604020202020204" pitchFamily="34" charset="0"/>
              </a:rPr>
              <a:t>التهابات الملتحمة</a:t>
            </a:r>
            <a:br>
              <a:rPr lang="ar-SY" sz="6600" b="1" dirty="0" smtClean="0">
                <a:solidFill>
                  <a:srgbClr val="FFFF00"/>
                </a:solidFill>
                <a:latin typeface="Arial" panose="020B0604020202020204" pitchFamily="34" charset="0"/>
                <a:cs typeface="Arial" panose="020B0604020202020204" pitchFamily="34" charset="0"/>
              </a:rPr>
            </a:br>
            <a:r>
              <a:rPr lang="en-US" sz="6600" b="1" dirty="0" smtClean="0">
                <a:solidFill>
                  <a:srgbClr val="FFFF00"/>
                </a:solidFill>
                <a:latin typeface="Arial" panose="020B0604020202020204" pitchFamily="34" charset="0"/>
                <a:cs typeface="Arial" panose="020B0604020202020204" pitchFamily="34" charset="0"/>
              </a:rPr>
              <a:t>Conjunctivitis</a:t>
            </a:r>
            <a:r>
              <a:rPr lang="ar-SY" b="1" dirty="0" smtClean="0">
                <a:solidFill>
                  <a:srgbClr val="FFFF00"/>
                </a:solidFill>
                <a:latin typeface="Arial" panose="020B0604020202020204" pitchFamily="34" charset="0"/>
                <a:cs typeface="Arial" panose="020B0604020202020204" pitchFamily="34" charset="0"/>
              </a:rPr>
              <a:t> </a:t>
            </a:r>
            <a:br>
              <a:rPr lang="ar-SY" b="1" dirty="0" smtClean="0">
                <a:solidFill>
                  <a:srgbClr val="FFFF00"/>
                </a:solidFill>
                <a:latin typeface="Arial" panose="020B0604020202020204" pitchFamily="34" charset="0"/>
                <a:cs typeface="Arial" panose="020B0604020202020204" pitchFamily="34" charset="0"/>
              </a:rPr>
            </a:br>
            <a:endParaRPr lang="ar-SY"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2439033"/>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shadeToTitle="1">
        <a:gradFill>
          <a:gsLst>
            <a:gs pos="0">
              <a:srgbClr val="000000"/>
            </a:gs>
            <a:gs pos="39999">
              <a:srgbClr val="0A128C"/>
            </a:gs>
            <a:gs pos="70000">
              <a:srgbClr val="181CC7"/>
            </a:gs>
            <a:gs pos="88000">
              <a:srgbClr val="7005D4"/>
            </a:gs>
            <a:gs pos="100000">
              <a:srgbClr val="8C3D91"/>
            </a:gs>
          </a:gsLst>
          <a:path path="shape">
            <a:fillToRect l="50000" t="50000" r="50000" b="50000"/>
          </a:path>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76197" y="216642"/>
            <a:ext cx="8110603" cy="740539"/>
          </a:xfrm>
          <a:ln>
            <a:noFill/>
          </a:ln>
        </p:spPr>
        <p:txBody>
          <a:bodyPr/>
          <a:lstStyle/>
          <a:p>
            <a:pPr algn="ctr"/>
            <a:r>
              <a:rPr lang="ar-SY" sz="6000" b="1" dirty="0" smtClean="0">
                <a:solidFill>
                  <a:srgbClr val="FFFF00"/>
                </a:solidFill>
                <a:latin typeface="Arial" panose="020B0604020202020204" pitchFamily="34" charset="0"/>
                <a:cs typeface="Arial" panose="020B0604020202020204" pitchFamily="34" charset="0"/>
              </a:rPr>
              <a:t>مقدمة</a:t>
            </a:r>
            <a:endParaRPr lang="ar-SY" sz="6000" b="1" dirty="0">
              <a:solidFill>
                <a:srgbClr val="FFFF00"/>
              </a:solidFill>
              <a:latin typeface="Arial" panose="020B0604020202020204" pitchFamily="34" charset="0"/>
              <a:cs typeface="Arial" panose="020B0604020202020204" pitchFamily="34" charset="0"/>
            </a:endParaRPr>
          </a:p>
        </p:txBody>
      </p:sp>
      <p:sp>
        <p:nvSpPr>
          <p:cNvPr id="3" name="عنصر نائب للمحتوى 2"/>
          <p:cNvSpPr>
            <a:spLocks noGrp="1"/>
          </p:cNvSpPr>
          <p:nvPr>
            <p:ph idx="1"/>
          </p:nvPr>
        </p:nvSpPr>
        <p:spPr>
          <a:xfrm>
            <a:off x="576197" y="1198258"/>
            <a:ext cx="8110603" cy="5541368"/>
          </a:xfrm>
        </p:spPr>
        <p:txBody>
          <a:bodyPr>
            <a:normAutofit fontScale="85000" lnSpcReduction="10000"/>
          </a:bodyPr>
          <a:lstStyle/>
          <a:p>
            <a:pPr>
              <a:buClr>
                <a:srgbClr val="FF0000"/>
              </a:buClr>
              <a:buFont typeface="Wingdings" panose="05000000000000000000" pitchFamily="2" charset="2"/>
              <a:buChar char="q"/>
            </a:pPr>
            <a:r>
              <a:rPr lang="ar-SY" dirty="0" smtClean="0">
                <a:solidFill>
                  <a:srgbClr val="92D050"/>
                </a:solidFill>
                <a:latin typeface="Arial" panose="020B0604020202020204" pitchFamily="34" charset="0"/>
                <a:cs typeface="Arial" panose="020B0604020202020204" pitchFamily="34" charset="0"/>
              </a:rPr>
              <a:t> </a:t>
            </a:r>
            <a:r>
              <a:rPr lang="ar-SY" sz="3500" b="1" dirty="0" smtClean="0">
                <a:solidFill>
                  <a:srgbClr val="92D050"/>
                </a:solidFill>
                <a:latin typeface="Arial" panose="020B0604020202020204" pitchFamily="34" charset="0"/>
                <a:cs typeface="Arial" panose="020B0604020202020204" pitchFamily="34" charset="0"/>
              </a:rPr>
              <a:t>تشكل أمراض العيون عند الأطفال تحديات خاصة </a:t>
            </a:r>
            <a:r>
              <a:rPr lang="ar-SY" sz="3500" b="1" dirty="0" smtClean="0">
                <a:solidFill>
                  <a:srgbClr val="FF0000"/>
                </a:solidFill>
                <a:latin typeface="Arial" panose="020B0604020202020204" pitchFamily="34" charset="0"/>
                <a:cs typeface="Arial" panose="020B0604020202020204" pitchFamily="34" charset="0"/>
              </a:rPr>
              <a:t>(لطبيب العيون وطبيب الأطفال وطبيب </a:t>
            </a:r>
            <a:r>
              <a:rPr lang="ar-SY" sz="3500" b="1" dirty="0" smtClean="0">
                <a:solidFill>
                  <a:srgbClr val="FF0000"/>
                </a:solidFill>
                <a:latin typeface="Arial" panose="020B0604020202020204" pitchFamily="34" charset="0"/>
                <a:cs typeface="Arial" panose="020B0604020202020204" pitchFamily="34" charset="0"/>
              </a:rPr>
              <a:t>الأسرة والأسرة التعليمية )</a:t>
            </a:r>
            <a:r>
              <a:rPr lang="ar-SY" sz="3500" b="1" dirty="0" smtClean="0">
                <a:solidFill>
                  <a:srgbClr val="92D050"/>
                </a:solidFill>
                <a:latin typeface="Arial" panose="020B0604020202020204" pitchFamily="34" charset="0"/>
                <a:cs typeface="Arial" panose="020B0604020202020204" pitchFamily="34" charset="0"/>
              </a:rPr>
              <a:t>.</a:t>
            </a:r>
            <a:endParaRPr lang="ar-SY" sz="3500" b="1" dirty="0" smtClean="0">
              <a:solidFill>
                <a:srgbClr val="92D050"/>
              </a:solidFill>
              <a:latin typeface="Arial" panose="020B0604020202020204" pitchFamily="34" charset="0"/>
              <a:cs typeface="Arial" panose="020B0604020202020204" pitchFamily="34" charset="0"/>
            </a:endParaRPr>
          </a:p>
          <a:p>
            <a:pPr>
              <a:buClr>
                <a:srgbClr val="FF0000"/>
              </a:buClr>
              <a:buFont typeface="Wingdings" panose="05000000000000000000" pitchFamily="2" charset="2"/>
              <a:buChar char="q"/>
            </a:pPr>
            <a:r>
              <a:rPr lang="ar-SY" sz="3500" b="1" dirty="0" smtClean="0">
                <a:solidFill>
                  <a:srgbClr val="92D050"/>
                </a:solidFill>
                <a:latin typeface="Arial" panose="020B0604020202020204" pitchFamily="34" charset="0"/>
                <a:cs typeface="Arial" panose="020B0604020202020204" pitchFamily="34" charset="0"/>
              </a:rPr>
              <a:t> الأعراض والعلامات المرضية لا تكون نوعية في الغالب.</a:t>
            </a:r>
          </a:p>
          <a:p>
            <a:pPr>
              <a:buClr>
                <a:srgbClr val="FF0000"/>
              </a:buClr>
              <a:buFont typeface="Wingdings" panose="05000000000000000000" pitchFamily="2" charset="2"/>
              <a:buChar char="q"/>
            </a:pPr>
            <a:r>
              <a:rPr lang="ar-SY" sz="3500" b="1" dirty="0" smtClean="0">
                <a:solidFill>
                  <a:srgbClr val="92D050"/>
                </a:solidFill>
                <a:latin typeface="Arial" panose="020B0604020202020204" pitchFamily="34" charset="0"/>
                <a:cs typeface="Arial" panose="020B0604020202020204" pitchFamily="34" charset="0"/>
              </a:rPr>
              <a:t> وممكن أن تلاحظ بمعزل عن طرق الفحص المألوفة.</a:t>
            </a:r>
          </a:p>
          <a:p>
            <a:pPr>
              <a:buClr>
                <a:srgbClr val="FF0000"/>
              </a:buClr>
              <a:buFont typeface="Wingdings" panose="05000000000000000000" pitchFamily="2" charset="2"/>
              <a:buChar char="q"/>
            </a:pPr>
            <a:r>
              <a:rPr lang="ar-SY" sz="3500" b="1" dirty="0" smtClean="0">
                <a:solidFill>
                  <a:srgbClr val="92D050"/>
                </a:solidFill>
                <a:latin typeface="Arial" panose="020B0604020202020204" pitchFamily="34" charset="0"/>
                <a:cs typeface="Arial" panose="020B0604020202020204" pitchFamily="34" charset="0"/>
              </a:rPr>
              <a:t> يتطور </a:t>
            </a:r>
            <a:r>
              <a:rPr lang="ar-SY" sz="3500" b="1" dirty="0" smtClean="0">
                <a:solidFill>
                  <a:srgbClr val="FF0000"/>
                </a:solidFill>
                <a:latin typeface="Arial" panose="020B0604020202020204" pitchFamily="34" charset="0"/>
                <a:cs typeface="Arial" panose="020B0604020202020204" pitchFamily="34" charset="0"/>
              </a:rPr>
              <a:t>الجهاز البصري </a:t>
            </a:r>
            <a:r>
              <a:rPr lang="ar-SY" sz="3500" b="1" dirty="0" smtClean="0">
                <a:solidFill>
                  <a:srgbClr val="92D050"/>
                </a:solidFill>
                <a:latin typeface="Arial" panose="020B0604020202020204" pitchFamily="34" charset="0"/>
                <a:cs typeface="Arial" panose="020B0604020202020204" pitchFamily="34" charset="0"/>
              </a:rPr>
              <a:t>ويستمر تطوره خلال العقد الأول من العمر لذلك فأن أي مرض يصيب أحد أو كلا العينين قد يؤدي إلى حدوث العين الكسولة أو الغمش (</a:t>
            </a:r>
            <a:r>
              <a:rPr lang="en-US" sz="3500" b="1" dirty="0" smtClean="0">
                <a:solidFill>
                  <a:srgbClr val="92D050"/>
                </a:solidFill>
                <a:latin typeface="Arial" panose="020B0604020202020204" pitchFamily="34" charset="0"/>
                <a:cs typeface="Arial" panose="020B0604020202020204" pitchFamily="34" charset="0"/>
              </a:rPr>
              <a:t>Amblyopia</a:t>
            </a:r>
            <a:r>
              <a:rPr lang="ar-SY" sz="3500" b="1" dirty="0" smtClean="0">
                <a:solidFill>
                  <a:srgbClr val="92D050"/>
                </a:solidFill>
                <a:latin typeface="Arial" panose="020B0604020202020204" pitchFamily="34" charset="0"/>
                <a:cs typeface="Arial" panose="020B0604020202020204" pitchFamily="34" charset="0"/>
              </a:rPr>
              <a:t>).</a:t>
            </a:r>
          </a:p>
          <a:p>
            <a:pPr>
              <a:buClr>
                <a:srgbClr val="FF0000"/>
              </a:buClr>
              <a:buFont typeface="Wingdings" panose="05000000000000000000" pitchFamily="2" charset="2"/>
              <a:buChar char="q"/>
            </a:pPr>
            <a:r>
              <a:rPr lang="ar-SY" sz="3500" b="1" dirty="0" smtClean="0">
                <a:solidFill>
                  <a:srgbClr val="92D050"/>
                </a:solidFill>
                <a:latin typeface="Arial" panose="020B0604020202020204" pitchFamily="34" charset="0"/>
                <a:cs typeface="Arial" panose="020B0604020202020204" pitchFamily="34" charset="0"/>
              </a:rPr>
              <a:t> تشكل العين مرآة الجسم للعديد من العيوب الجسمية الخَلقية الخفية.</a:t>
            </a:r>
          </a:p>
          <a:p>
            <a:pPr>
              <a:buClr>
                <a:srgbClr val="FF0000"/>
              </a:buClr>
              <a:buFont typeface="Wingdings" panose="05000000000000000000" pitchFamily="2" charset="2"/>
              <a:buChar char="q"/>
            </a:pPr>
            <a:r>
              <a:rPr lang="ar-SY" sz="3500" b="1" dirty="0" smtClean="0">
                <a:solidFill>
                  <a:srgbClr val="92D050"/>
                </a:solidFill>
                <a:latin typeface="Arial" panose="020B0604020202020204" pitchFamily="34" charset="0"/>
                <a:cs typeface="Arial" panose="020B0604020202020204" pitchFamily="34" charset="0"/>
              </a:rPr>
              <a:t> لذلك لابد من التعاون بين </a:t>
            </a:r>
            <a:r>
              <a:rPr lang="ar-SY" sz="3500" b="1" dirty="0" smtClean="0">
                <a:solidFill>
                  <a:srgbClr val="FF0000"/>
                </a:solidFill>
                <a:latin typeface="Arial" panose="020B0604020202020204" pitchFamily="34" charset="0"/>
                <a:cs typeface="Arial" panose="020B0604020202020204" pitchFamily="34" charset="0"/>
              </a:rPr>
              <a:t>(أطباء العيون وأطباء الأطفال والعاملين بمجال الصحة </a:t>
            </a:r>
            <a:r>
              <a:rPr lang="ar-SY" sz="3500" b="1" dirty="0" smtClean="0">
                <a:solidFill>
                  <a:srgbClr val="FF0000"/>
                </a:solidFill>
                <a:latin typeface="Arial" panose="020B0604020202020204" pitchFamily="34" charset="0"/>
                <a:cs typeface="Arial" panose="020B0604020202020204" pitchFamily="34" charset="0"/>
              </a:rPr>
              <a:t>العامة والمجال التربوي ) </a:t>
            </a:r>
            <a:r>
              <a:rPr lang="ar-SY" sz="3500" b="1" dirty="0" smtClean="0">
                <a:solidFill>
                  <a:srgbClr val="92D050"/>
                </a:solidFill>
                <a:latin typeface="Arial" panose="020B0604020202020204" pitchFamily="34" charset="0"/>
                <a:cs typeface="Arial" panose="020B0604020202020204" pitchFamily="34" charset="0"/>
              </a:rPr>
              <a:t>لكشف هذه الحالات باكرا.  </a:t>
            </a:r>
          </a:p>
        </p:txBody>
      </p:sp>
    </p:spTree>
    <p:extLst>
      <p:ext uri="{BB962C8B-B14F-4D97-AF65-F5344CB8AC3E}">
        <p14:creationId xmlns:p14="http://schemas.microsoft.com/office/powerpoint/2010/main" val="2038740960"/>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5"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7"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9"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5"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shadeToTitle="1">
        <a:gradFill>
          <a:gsLst>
            <a:gs pos="0">
              <a:srgbClr val="000000"/>
            </a:gs>
            <a:gs pos="39999">
              <a:srgbClr val="0A128C"/>
            </a:gs>
            <a:gs pos="70000">
              <a:srgbClr val="181CC7"/>
            </a:gs>
            <a:gs pos="88000">
              <a:srgbClr val="7005D4"/>
            </a:gs>
            <a:gs pos="100000">
              <a:srgbClr val="8C3D91"/>
            </a:gs>
          </a:gsLst>
          <a:path path="shape">
            <a:fillToRect l="50000" t="50000" r="50000" b="50000"/>
          </a:path>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76197" y="349227"/>
            <a:ext cx="8110603" cy="302126"/>
          </a:xfrm>
          <a:ln>
            <a:noFill/>
          </a:ln>
        </p:spPr>
        <p:txBody>
          <a:bodyPr/>
          <a:lstStyle/>
          <a:p>
            <a:pPr algn="ctr"/>
            <a:endParaRPr lang="ar-SY" b="1" dirty="0">
              <a:solidFill>
                <a:srgbClr val="FFFF00"/>
              </a:solidFill>
              <a:latin typeface="Arial" panose="020B0604020202020204" pitchFamily="34" charset="0"/>
              <a:cs typeface="Arial" panose="020B0604020202020204" pitchFamily="34" charset="0"/>
            </a:endParaRPr>
          </a:p>
        </p:txBody>
      </p:sp>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4504" y="1741118"/>
            <a:ext cx="7427934" cy="4584526"/>
          </a:xfrm>
        </p:spPr>
      </p:pic>
    </p:spTree>
    <p:extLst>
      <p:ext uri="{BB962C8B-B14F-4D97-AF65-F5344CB8AC3E}">
        <p14:creationId xmlns:p14="http://schemas.microsoft.com/office/powerpoint/2010/main" val="154558093"/>
      </p:ext>
    </p:extLst>
  </p:cSld>
  <p:clrMapOvr>
    <a:masterClrMapping/>
  </p:clrMapOvr>
  <p:transition spd="slow">
    <p:pull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shadeToTitle="1">
        <a:gradFill>
          <a:gsLst>
            <a:gs pos="0">
              <a:srgbClr val="000000"/>
            </a:gs>
            <a:gs pos="39999">
              <a:srgbClr val="0A128C"/>
            </a:gs>
            <a:gs pos="70000">
              <a:srgbClr val="181CC7"/>
            </a:gs>
            <a:gs pos="88000">
              <a:srgbClr val="7005D4"/>
            </a:gs>
            <a:gs pos="100000">
              <a:srgbClr val="8C3D91"/>
            </a:gs>
          </a:gsLst>
          <a:path path="shape">
            <a:fillToRect l="50000" t="50000" r="50000" b="50000"/>
          </a:path>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76197" y="349227"/>
            <a:ext cx="8110603" cy="728012"/>
          </a:xfrm>
          <a:ln>
            <a:noFill/>
          </a:ln>
        </p:spPr>
        <p:txBody>
          <a:bodyPr/>
          <a:lstStyle/>
          <a:p>
            <a:pPr algn="ctr"/>
            <a:endParaRPr lang="ar-SY" b="1" dirty="0">
              <a:solidFill>
                <a:srgbClr val="FFFF00"/>
              </a:solidFill>
              <a:latin typeface="Arial" panose="020B0604020202020204" pitchFamily="34" charset="0"/>
              <a:cs typeface="Arial" panose="020B0604020202020204" pitchFamily="34" charset="0"/>
            </a:endParaRPr>
          </a:p>
        </p:txBody>
      </p:sp>
      <p:pic>
        <p:nvPicPr>
          <p:cNvPr id="13" name="عنصر نائب للمحتوى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0285" y="2322512"/>
            <a:ext cx="6651320" cy="3765137"/>
          </a:xfrm>
        </p:spPr>
      </p:pic>
    </p:spTree>
    <p:extLst>
      <p:ext uri="{BB962C8B-B14F-4D97-AF65-F5344CB8AC3E}">
        <p14:creationId xmlns:p14="http://schemas.microsoft.com/office/powerpoint/2010/main" val="1224889037"/>
      </p:ext>
    </p:extLst>
  </p:cSld>
  <p:clrMapOvr>
    <a:masterClrMapping/>
  </p:clrMapOvr>
  <p:transition spd="slow">
    <p:pull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shadeToTitle="1">
        <a:gradFill>
          <a:gsLst>
            <a:gs pos="0">
              <a:srgbClr val="000000"/>
            </a:gs>
            <a:gs pos="39999">
              <a:srgbClr val="0A128C"/>
            </a:gs>
            <a:gs pos="70000">
              <a:srgbClr val="181CC7"/>
            </a:gs>
            <a:gs pos="88000">
              <a:srgbClr val="7005D4"/>
            </a:gs>
            <a:gs pos="100000">
              <a:srgbClr val="8C3D91"/>
            </a:gs>
          </a:gsLst>
          <a:path path="shape">
            <a:fillToRect l="50000" t="50000" r="50000" b="50000"/>
          </a:path>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76197" y="237994"/>
            <a:ext cx="8110603" cy="764088"/>
          </a:xfrm>
          <a:ln>
            <a:noFill/>
          </a:ln>
        </p:spPr>
        <p:txBody>
          <a:bodyPr/>
          <a:lstStyle/>
          <a:p>
            <a:pPr algn="ctr"/>
            <a:r>
              <a:rPr lang="ar-SY" b="1" dirty="0" smtClean="0">
                <a:solidFill>
                  <a:srgbClr val="FFFF00"/>
                </a:solidFill>
                <a:latin typeface="Arial" panose="020B0604020202020204" pitchFamily="34" charset="0"/>
                <a:cs typeface="Arial" panose="020B0604020202020204" pitchFamily="34" charset="0"/>
              </a:rPr>
              <a:t>التهابات الملتحمة</a:t>
            </a:r>
            <a:endParaRPr lang="ar-SY" b="1" dirty="0">
              <a:solidFill>
                <a:srgbClr val="FFFF00"/>
              </a:solidFill>
              <a:latin typeface="Arial" panose="020B0604020202020204" pitchFamily="34" charset="0"/>
              <a:cs typeface="Arial" panose="020B0604020202020204" pitchFamily="34" charset="0"/>
            </a:endParaRPr>
          </a:p>
        </p:txBody>
      </p:sp>
      <p:sp>
        <p:nvSpPr>
          <p:cNvPr id="3" name="عنصر نائب للمحتوى 2"/>
          <p:cNvSpPr>
            <a:spLocks noGrp="1"/>
          </p:cNvSpPr>
          <p:nvPr>
            <p:ph idx="1"/>
          </p:nvPr>
        </p:nvSpPr>
        <p:spPr>
          <a:xfrm>
            <a:off x="413359" y="1202499"/>
            <a:ext cx="8273441" cy="5235879"/>
          </a:xfrm>
        </p:spPr>
        <p:txBody>
          <a:bodyPr>
            <a:normAutofit/>
          </a:bodyPr>
          <a:lstStyle/>
          <a:p>
            <a:pPr>
              <a:buClr>
                <a:srgbClr val="FF0000"/>
              </a:buClr>
              <a:buFont typeface="Wingdings" panose="05000000000000000000" pitchFamily="2" charset="2"/>
              <a:buChar char="q"/>
            </a:pPr>
            <a:r>
              <a:rPr lang="ar-SY" sz="3600" b="1" dirty="0" smtClean="0">
                <a:solidFill>
                  <a:srgbClr val="92D050"/>
                </a:solidFill>
                <a:latin typeface="Arial" panose="020B0604020202020204" pitchFamily="34" charset="0"/>
                <a:cs typeface="Arial" panose="020B0604020202020204" pitchFamily="34" charset="0"/>
              </a:rPr>
              <a:t> الملتحمة هي غشاء مخاطي  رقيق شفاف  يغطي القسم الأمامي للعين حتى اللم كما يغطي الوجه الخلفي للأجفان</a:t>
            </a:r>
          </a:p>
          <a:p>
            <a:pPr>
              <a:buClr>
                <a:srgbClr val="FF0000"/>
              </a:buClr>
              <a:buFont typeface="Wingdings" panose="05000000000000000000" pitchFamily="2" charset="2"/>
              <a:buChar char="q"/>
            </a:pPr>
            <a:r>
              <a:rPr lang="ar-SY" sz="3600" b="1" dirty="0" smtClean="0">
                <a:solidFill>
                  <a:srgbClr val="92D050"/>
                </a:solidFill>
                <a:latin typeface="Arial" panose="020B0604020202020204" pitchFamily="34" charset="0"/>
                <a:cs typeface="Arial" panose="020B0604020202020204" pitchFamily="34" charset="0"/>
              </a:rPr>
              <a:t> تصنف التهابات الملتحمة إلى ما يلي: </a:t>
            </a:r>
          </a:p>
          <a:p>
            <a:pPr marL="969264" lvl="1" indent="-514350">
              <a:buClr>
                <a:srgbClr val="FF0000"/>
              </a:buClr>
              <a:buFont typeface="+mj-lt"/>
              <a:buAutoNum type="arabicParenR"/>
            </a:pPr>
            <a:r>
              <a:rPr lang="ar-SY" sz="3200" b="1" dirty="0">
                <a:solidFill>
                  <a:srgbClr val="FF0000"/>
                </a:solidFill>
                <a:latin typeface="Arial" panose="020B0604020202020204" pitchFamily="34" charset="0"/>
                <a:cs typeface="Arial" panose="020B0604020202020204" pitchFamily="34" charset="0"/>
              </a:rPr>
              <a:t>التهاب </a:t>
            </a:r>
            <a:r>
              <a:rPr lang="ar-SY" sz="3200" b="1" dirty="0" smtClean="0">
                <a:solidFill>
                  <a:srgbClr val="FF0000"/>
                </a:solidFill>
                <a:latin typeface="Arial" panose="020B0604020202020204" pitchFamily="34" charset="0"/>
                <a:cs typeface="Arial" panose="020B0604020202020204" pitchFamily="34" charset="0"/>
              </a:rPr>
              <a:t>ملتحمة انتاني </a:t>
            </a:r>
            <a:r>
              <a:rPr lang="ar-SY" sz="3200" b="1" dirty="0" smtClean="0">
                <a:solidFill>
                  <a:srgbClr val="92D050"/>
                </a:solidFill>
                <a:latin typeface="Arial" panose="020B0604020202020204" pitchFamily="34" charset="0"/>
                <a:cs typeface="Arial" panose="020B0604020202020204" pitchFamily="34" charset="0"/>
              </a:rPr>
              <a:t>(جرثومي-فيروسي-فطري)  </a:t>
            </a:r>
            <a:endParaRPr lang="ar-SY" sz="3200" b="1" dirty="0">
              <a:solidFill>
                <a:srgbClr val="92D050"/>
              </a:solidFill>
              <a:latin typeface="Arial" panose="020B0604020202020204" pitchFamily="34" charset="0"/>
              <a:cs typeface="Arial" panose="020B0604020202020204" pitchFamily="34" charset="0"/>
            </a:endParaRPr>
          </a:p>
          <a:p>
            <a:pPr marL="969264" lvl="1" indent="-514350">
              <a:buClr>
                <a:srgbClr val="FF0000"/>
              </a:buClr>
              <a:buFont typeface="+mj-lt"/>
              <a:buAutoNum type="arabicParenR"/>
            </a:pPr>
            <a:r>
              <a:rPr lang="ar-SY" sz="3200" b="1" dirty="0">
                <a:solidFill>
                  <a:srgbClr val="FF0000"/>
                </a:solidFill>
                <a:latin typeface="Arial" panose="020B0604020202020204" pitchFamily="34" charset="0"/>
                <a:cs typeface="Arial" panose="020B0604020202020204" pitchFamily="34" charset="0"/>
              </a:rPr>
              <a:t>التهاب ملتحمة تحسسي </a:t>
            </a:r>
            <a:r>
              <a:rPr lang="ar-SY" sz="3200" b="1" dirty="0">
                <a:solidFill>
                  <a:srgbClr val="92D050"/>
                </a:solidFill>
                <a:latin typeface="Arial" panose="020B0604020202020204" pitchFamily="34" charset="0"/>
                <a:cs typeface="Arial" panose="020B0604020202020204" pitchFamily="34" charset="0"/>
              </a:rPr>
              <a:t>على رأسها الرمد الربيعي </a:t>
            </a:r>
            <a:endParaRPr lang="ar-SY" sz="3200" b="1" dirty="0" smtClean="0">
              <a:solidFill>
                <a:srgbClr val="92D050"/>
              </a:solidFill>
              <a:latin typeface="Arial" panose="020B0604020202020204" pitchFamily="34" charset="0"/>
              <a:cs typeface="Arial" panose="020B0604020202020204" pitchFamily="34" charset="0"/>
            </a:endParaRPr>
          </a:p>
          <a:p>
            <a:pPr marL="969264" lvl="1" indent="-514350">
              <a:buClr>
                <a:srgbClr val="FF0000"/>
              </a:buClr>
              <a:buFont typeface="+mj-lt"/>
              <a:buAutoNum type="arabicParenR"/>
            </a:pPr>
            <a:r>
              <a:rPr lang="ar-SY" sz="3200" b="1" dirty="0" smtClean="0">
                <a:solidFill>
                  <a:srgbClr val="FF0000"/>
                </a:solidFill>
                <a:latin typeface="Arial" panose="020B0604020202020204" pitchFamily="34" charset="0"/>
                <a:cs typeface="Arial" panose="020B0604020202020204" pitchFamily="34" charset="0"/>
              </a:rPr>
              <a:t>التهابات ناجمة عن الرض والأجسام الأجنبية والمواد الكيميائية </a:t>
            </a:r>
          </a:p>
          <a:p>
            <a:pPr marL="969264" lvl="1" indent="-514350">
              <a:buClr>
                <a:srgbClr val="FF0000"/>
              </a:buClr>
              <a:buFont typeface="+mj-lt"/>
              <a:buAutoNum type="arabicParenR"/>
            </a:pPr>
            <a:r>
              <a:rPr lang="ar-SY" sz="3200" b="1" dirty="0" smtClean="0">
                <a:solidFill>
                  <a:srgbClr val="FF0000"/>
                </a:solidFill>
                <a:latin typeface="Arial" panose="020B0604020202020204" pitchFamily="34" charset="0"/>
                <a:cs typeface="Arial" panose="020B0604020202020204" pitchFamily="34" charset="0"/>
              </a:rPr>
              <a:t>التهابات مجهولة السبب </a:t>
            </a:r>
            <a:r>
              <a:rPr lang="ar-SY" sz="3200" b="1" dirty="0" smtClean="0">
                <a:solidFill>
                  <a:srgbClr val="92D050"/>
                </a:solidFill>
                <a:latin typeface="Arial" panose="020B0604020202020204" pitchFamily="34" charset="0"/>
                <a:cs typeface="Arial" panose="020B0604020202020204" pitchFamily="34" charset="0"/>
              </a:rPr>
              <a:t>وهي نادرة كداء الفقاع العيني </a:t>
            </a:r>
          </a:p>
          <a:p>
            <a:pPr marL="68580" indent="0">
              <a:buClr>
                <a:srgbClr val="FF0000"/>
              </a:buClr>
              <a:buNone/>
            </a:pPr>
            <a:endParaRPr lang="ar-SY" sz="3600" b="1" dirty="0" smtClean="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1439697"/>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5"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7"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9"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5"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shadeToTitle="1">
        <a:gradFill>
          <a:gsLst>
            <a:gs pos="0">
              <a:srgbClr val="000000"/>
            </a:gs>
            <a:gs pos="39999">
              <a:srgbClr val="0A128C"/>
            </a:gs>
            <a:gs pos="70000">
              <a:srgbClr val="181CC7"/>
            </a:gs>
            <a:gs pos="88000">
              <a:srgbClr val="7005D4"/>
            </a:gs>
            <a:gs pos="100000">
              <a:srgbClr val="8C3D91"/>
            </a:gs>
          </a:gsLst>
          <a:path path="shape">
            <a:fillToRect l="50000" t="50000" r="50000" b="50000"/>
          </a:path>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76197" y="349227"/>
            <a:ext cx="8110603" cy="728012"/>
          </a:xfrm>
          <a:ln>
            <a:noFill/>
          </a:ln>
        </p:spPr>
        <p:txBody>
          <a:bodyPr/>
          <a:lstStyle/>
          <a:p>
            <a:pPr algn="ctr"/>
            <a:r>
              <a:rPr lang="ar-SY" b="1" dirty="0">
                <a:solidFill>
                  <a:srgbClr val="FFFF00"/>
                </a:solidFill>
                <a:latin typeface="Arial" panose="020B0604020202020204" pitchFamily="34" charset="0"/>
                <a:cs typeface="Arial" panose="020B0604020202020204" pitchFamily="34" charset="0"/>
              </a:rPr>
              <a:t>العلاج </a:t>
            </a:r>
            <a:r>
              <a:rPr lang="en-US" b="1" dirty="0">
                <a:solidFill>
                  <a:srgbClr val="FFFF00"/>
                </a:solidFill>
                <a:latin typeface="Arial" panose="020B0604020202020204" pitchFamily="34" charset="0"/>
                <a:cs typeface="Arial" panose="020B0604020202020204" pitchFamily="34" charset="0"/>
              </a:rPr>
              <a:t>Treatment</a:t>
            </a:r>
            <a:r>
              <a:rPr lang="ar-SY" b="1" dirty="0" smtClean="0">
                <a:solidFill>
                  <a:srgbClr val="FFFF00"/>
                </a:solidFill>
                <a:latin typeface="Arial" panose="020B0604020202020204" pitchFamily="34" charset="0"/>
                <a:cs typeface="Arial" panose="020B0604020202020204" pitchFamily="34" charset="0"/>
              </a:rPr>
              <a:t/>
            </a:r>
            <a:br>
              <a:rPr lang="ar-SY" b="1" dirty="0" smtClean="0">
                <a:solidFill>
                  <a:srgbClr val="FFFF00"/>
                </a:solidFill>
                <a:latin typeface="Arial" panose="020B0604020202020204" pitchFamily="34" charset="0"/>
                <a:cs typeface="Arial" panose="020B0604020202020204" pitchFamily="34" charset="0"/>
              </a:rPr>
            </a:br>
            <a:endParaRPr lang="ar-SY" b="1" dirty="0">
              <a:solidFill>
                <a:srgbClr val="FFFF00"/>
              </a:solidFill>
              <a:latin typeface="Arial" panose="020B0604020202020204" pitchFamily="34" charset="0"/>
              <a:cs typeface="Arial" panose="020B0604020202020204" pitchFamily="34" charset="0"/>
            </a:endParaRPr>
          </a:p>
        </p:txBody>
      </p:sp>
      <p:sp>
        <p:nvSpPr>
          <p:cNvPr id="3" name="عنصر نائب للمحتوى 2"/>
          <p:cNvSpPr>
            <a:spLocks noGrp="1"/>
          </p:cNvSpPr>
          <p:nvPr>
            <p:ph idx="1"/>
          </p:nvPr>
        </p:nvSpPr>
        <p:spPr>
          <a:xfrm>
            <a:off x="413359" y="1202499"/>
            <a:ext cx="8273441" cy="5235879"/>
          </a:xfrm>
        </p:spPr>
        <p:txBody>
          <a:bodyPr/>
          <a:lstStyle/>
          <a:p>
            <a:pPr marL="68580" indent="0">
              <a:buClr>
                <a:srgbClr val="B125AA"/>
              </a:buClr>
              <a:buNone/>
            </a:pPr>
            <a:r>
              <a:rPr lang="ar-SY" b="1" dirty="0" smtClean="0">
                <a:solidFill>
                  <a:srgbClr val="92D050"/>
                </a:solidFill>
                <a:latin typeface="Arial" panose="020B0604020202020204" pitchFamily="34" charset="0"/>
                <a:cs typeface="Arial" panose="020B0604020202020204" pitchFamily="34" charset="0"/>
              </a:rPr>
              <a:t>يتم العلاج وفقا لنوع الالتهاب كما يلي:</a:t>
            </a:r>
          </a:p>
          <a:p>
            <a:pPr>
              <a:buClr>
                <a:srgbClr val="FF0000"/>
              </a:buClr>
              <a:buFont typeface="Wingdings" panose="05000000000000000000" pitchFamily="2" charset="2"/>
              <a:buChar char="q"/>
            </a:pPr>
            <a:r>
              <a:rPr lang="ar-SY" b="1" dirty="0" smtClean="0">
                <a:solidFill>
                  <a:srgbClr val="92D050"/>
                </a:solidFill>
                <a:latin typeface="Arial" panose="020B0604020202020204" pitchFamily="34" charset="0"/>
                <a:cs typeface="Arial" panose="020B0604020202020204" pitchFamily="34" charset="0"/>
              </a:rPr>
              <a:t>تعالج الالتهابات الانتانية حسب العامل المسبب (صادات حيوية - مضادات فيروسية - مضادات فطور) مع التنويه بأنها أمراض معدية.</a:t>
            </a:r>
          </a:p>
          <a:p>
            <a:pPr>
              <a:buClr>
                <a:srgbClr val="FF0000"/>
              </a:buClr>
              <a:buFont typeface="Wingdings" panose="05000000000000000000" pitchFamily="2" charset="2"/>
              <a:buChar char="q"/>
            </a:pPr>
            <a:r>
              <a:rPr lang="ar-SY" b="1" dirty="0" smtClean="0">
                <a:solidFill>
                  <a:srgbClr val="92D050"/>
                </a:solidFill>
                <a:latin typeface="Arial" panose="020B0604020202020204" pitchFamily="34" charset="0"/>
                <a:cs typeface="Arial" panose="020B0604020202020204" pitchFamily="34" charset="0"/>
              </a:rPr>
              <a:t>أما الالتهابات التحسسية تعالج بمضادات </a:t>
            </a:r>
            <a:r>
              <a:rPr lang="ar-SY" b="1" dirty="0" err="1" smtClean="0">
                <a:solidFill>
                  <a:srgbClr val="92D050"/>
                </a:solidFill>
                <a:latin typeface="Arial" panose="020B0604020202020204" pitchFamily="34" charset="0"/>
                <a:cs typeface="Arial" panose="020B0604020202020204" pitchFamily="34" charset="0"/>
              </a:rPr>
              <a:t>الهيستامين</a:t>
            </a:r>
            <a:r>
              <a:rPr lang="ar-SY" b="1" dirty="0" smtClean="0">
                <a:solidFill>
                  <a:srgbClr val="92D050"/>
                </a:solidFill>
                <a:latin typeface="Arial" panose="020B0604020202020204" pitchFamily="34" charset="0"/>
                <a:cs typeface="Arial" panose="020B0604020202020204" pitchFamily="34" charset="0"/>
              </a:rPr>
              <a:t> </a:t>
            </a:r>
            <a:r>
              <a:rPr lang="ar-SY" b="1" dirty="0" err="1" smtClean="0">
                <a:solidFill>
                  <a:srgbClr val="92D050"/>
                </a:solidFill>
                <a:latin typeface="Arial" panose="020B0604020202020204" pitchFamily="34" charset="0"/>
                <a:cs typeface="Arial" panose="020B0604020202020204" pitchFamily="34" charset="0"/>
              </a:rPr>
              <a:t>والستيروئيدات</a:t>
            </a:r>
            <a:r>
              <a:rPr lang="ar-SY" b="1" dirty="0" smtClean="0">
                <a:solidFill>
                  <a:srgbClr val="92D05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69983457"/>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5"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7"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shadeToTitle="1">
        <a:gradFill>
          <a:gsLst>
            <a:gs pos="0">
              <a:srgbClr val="000000"/>
            </a:gs>
            <a:gs pos="39999">
              <a:srgbClr val="0A128C"/>
            </a:gs>
            <a:gs pos="70000">
              <a:srgbClr val="181CC7"/>
            </a:gs>
            <a:gs pos="88000">
              <a:srgbClr val="7005D4"/>
            </a:gs>
            <a:gs pos="100000">
              <a:srgbClr val="8C3D91"/>
            </a:gs>
          </a:gsLst>
          <a:path path="shape">
            <a:fillToRect l="50000" t="50000" r="50000" b="50000"/>
          </a:path>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76197" y="349227"/>
            <a:ext cx="8110603" cy="728012"/>
          </a:xfrm>
          <a:ln>
            <a:noFill/>
          </a:ln>
        </p:spPr>
        <p:txBody>
          <a:bodyPr/>
          <a:lstStyle/>
          <a:p>
            <a:pPr algn="ctr"/>
            <a:r>
              <a:rPr lang="ar-SY" sz="5400" b="1" dirty="0" smtClean="0">
                <a:solidFill>
                  <a:srgbClr val="FFFF00"/>
                </a:solidFill>
                <a:latin typeface="Arial" panose="020B0604020202020204" pitchFamily="34" charset="0"/>
                <a:cs typeface="Arial" panose="020B0604020202020204" pitchFamily="34" charset="0"/>
              </a:rPr>
              <a:t>الرمد الربيعي </a:t>
            </a:r>
            <a:br>
              <a:rPr lang="ar-SY" sz="5400" b="1" dirty="0" smtClean="0">
                <a:solidFill>
                  <a:srgbClr val="FFFF00"/>
                </a:solidFill>
                <a:latin typeface="Arial" panose="020B0604020202020204" pitchFamily="34" charset="0"/>
                <a:cs typeface="Arial" panose="020B0604020202020204" pitchFamily="34" charset="0"/>
              </a:rPr>
            </a:br>
            <a:endParaRPr lang="ar-SY" sz="5400" b="1" dirty="0">
              <a:solidFill>
                <a:srgbClr val="FFFF00"/>
              </a:solidFill>
              <a:latin typeface="Arial" panose="020B0604020202020204" pitchFamily="34" charset="0"/>
              <a:cs typeface="Arial" panose="020B0604020202020204" pitchFamily="34" charset="0"/>
            </a:endParaRPr>
          </a:p>
        </p:txBody>
      </p:sp>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4296" y="1929008"/>
            <a:ext cx="7515616" cy="4334006"/>
          </a:xfrm>
        </p:spPr>
      </p:pic>
    </p:spTree>
    <p:extLst>
      <p:ext uri="{BB962C8B-B14F-4D97-AF65-F5344CB8AC3E}">
        <p14:creationId xmlns:p14="http://schemas.microsoft.com/office/powerpoint/2010/main" val="2693584608"/>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shadeToTitle="1">
        <a:gradFill>
          <a:gsLst>
            <a:gs pos="0">
              <a:srgbClr val="000000"/>
            </a:gs>
            <a:gs pos="39999">
              <a:srgbClr val="0A128C"/>
            </a:gs>
            <a:gs pos="70000">
              <a:srgbClr val="181CC7"/>
            </a:gs>
            <a:gs pos="88000">
              <a:srgbClr val="7005D4"/>
            </a:gs>
            <a:gs pos="100000">
              <a:srgbClr val="8C3D91"/>
            </a:gs>
          </a:gsLst>
          <a:path path="shape">
            <a:fillToRect l="50000" t="50000" r="50000" b="50000"/>
          </a:path>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76197" y="349227"/>
            <a:ext cx="8110603" cy="728012"/>
          </a:xfrm>
          <a:ln>
            <a:noFill/>
          </a:ln>
        </p:spPr>
        <p:txBody>
          <a:bodyPr/>
          <a:lstStyle/>
          <a:p>
            <a:pPr algn="ctr"/>
            <a:r>
              <a:rPr lang="ar-SY" b="1" dirty="0" smtClean="0">
                <a:solidFill>
                  <a:srgbClr val="FFFF00"/>
                </a:solidFill>
                <a:latin typeface="Arial" panose="020B0604020202020204" pitchFamily="34" charset="0"/>
                <a:cs typeface="Arial" panose="020B0604020202020204" pitchFamily="34" charset="0"/>
              </a:rPr>
              <a:t/>
            </a:r>
            <a:br>
              <a:rPr lang="ar-SY" b="1" dirty="0" smtClean="0">
                <a:solidFill>
                  <a:srgbClr val="FFFF00"/>
                </a:solidFill>
                <a:latin typeface="Arial" panose="020B0604020202020204" pitchFamily="34" charset="0"/>
                <a:cs typeface="Arial" panose="020B0604020202020204" pitchFamily="34" charset="0"/>
              </a:rPr>
            </a:br>
            <a:endParaRPr lang="ar-SY" b="1" dirty="0">
              <a:solidFill>
                <a:srgbClr val="FFFF00"/>
              </a:solidFill>
              <a:latin typeface="Arial" panose="020B0604020202020204" pitchFamily="34" charset="0"/>
              <a:cs typeface="Arial" panose="020B0604020202020204" pitchFamily="34" charset="0"/>
            </a:endParaRPr>
          </a:p>
        </p:txBody>
      </p:sp>
      <p:pic>
        <p:nvPicPr>
          <p:cNvPr id="7" name="عنصر نائب للمحتوى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8932" y="1515649"/>
            <a:ext cx="7853819" cy="4647156"/>
          </a:xfrm>
        </p:spPr>
      </p:pic>
    </p:spTree>
    <p:extLst>
      <p:ext uri="{BB962C8B-B14F-4D97-AF65-F5344CB8AC3E}">
        <p14:creationId xmlns:p14="http://schemas.microsoft.com/office/powerpoint/2010/main" val="1047316415"/>
      </p:ext>
    </p:extLst>
  </p:cSld>
  <p:clrMapOvr>
    <a:masterClrMapping/>
  </p:clrMapOvr>
  <p:transition spd="slow">
    <p:pull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shadeToTitle="1">
        <a:gradFill>
          <a:gsLst>
            <a:gs pos="0">
              <a:srgbClr val="000000"/>
            </a:gs>
            <a:gs pos="39999">
              <a:srgbClr val="0A128C"/>
            </a:gs>
            <a:gs pos="70000">
              <a:srgbClr val="181CC7"/>
            </a:gs>
            <a:gs pos="88000">
              <a:srgbClr val="7005D4"/>
            </a:gs>
            <a:gs pos="100000">
              <a:srgbClr val="8C3D91"/>
            </a:gs>
          </a:gsLst>
          <a:path path="shape">
            <a:fillToRect l="50000" t="50000" r="50000" b="50000"/>
          </a:path>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76197" y="236685"/>
            <a:ext cx="8110603" cy="853272"/>
          </a:xfrm>
          <a:ln>
            <a:noFill/>
          </a:ln>
        </p:spPr>
        <p:txBody>
          <a:bodyPr/>
          <a:lstStyle/>
          <a:p>
            <a:pPr algn="ctr"/>
            <a:r>
              <a:rPr lang="ar-SY" sz="4800" b="1" dirty="0" smtClean="0">
                <a:solidFill>
                  <a:srgbClr val="FFFF00"/>
                </a:solidFill>
                <a:latin typeface="Arial" panose="020B0604020202020204" pitchFamily="34" charset="0"/>
                <a:cs typeface="Arial" panose="020B0604020202020204" pitchFamily="34" charset="0"/>
              </a:rPr>
              <a:t>الرمد الربيعي </a:t>
            </a:r>
            <a:endParaRPr lang="ar-SY" sz="4800" b="1" dirty="0">
              <a:solidFill>
                <a:srgbClr val="FFFF00"/>
              </a:solidFill>
              <a:latin typeface="Arial" panose="020B0604020202020204" pitchFamily="34" charset="0"/>
              <a:cs typeface="Arial" panose="020B0604020202020204" pitchFamily="34" charset="0"/>
            </a:endParaRPr>
          </a:p>
        </p:txBody>
      </p:sp>
      <p:sp>
        <p:nvSpPr>
          <p:cNvPr id="3" name="عنصر نائب للمحتوى 2"/>
          <p:cNvSpPr>
            <a:spLocks noGrp="1"/>
          </p:cNvSpPr>
          <p:nvPr>
            <p:ph idx="1"/>
          </p:nvPr>
        </p:nvSpPr>
        <p:spPr>
          <a:xfrm>
            <a:off x="413359" y="1202500"/>
            <a:ext cx="8273441" cy="4860676"/>
          </a:xfrm>
        </p:spPr>
        <p:txBody>
          <a:bodyPr>
            <a:noAutofit/>
          </a:bodyPr>
          <a:lstStyle/>
          <a:p>
            <a:pPr>
              <a:buClr>
                <a:srgbClr val="FF0000"/>
              </a:buClr>
              <a:buFont typeface="Wingdings" panose="05000000000000000000" pitchFamily="2" charset="2"/>
              <a:buChar char="q"/>
            </a:pPr>
            <a:r>
              <a:rPr lang="ar-SY" sz="2800" b="1" dirty="0" smtClean="0">
                <a:solidFill>
                  <a:srgbClr val="92D050"/>
                </a:solidFill>
                <a:latin typeface="Arial" panose="020B0604020202020204" pitchFamily="34" charset="0"/>
                <a:cs typeface="Arial" panose="020B0604020202020204" pitchFamily="34" charset="0"/>
              </a:rPr>
              <a:t>ويصنف من التهابات الملتحمة التحسسية.</a:t>
            </a:r>
          </a:p>
          <a:p>
            <a:pPr>
              <a:buClr>
                <a:srgbClr val="FF0000"/>
              </a:buClr>
              <a:buFont typeface="Wingdings" panose="05000000000000000000" pitchFamily="2" charset="2"/>
              <a:buChar char="q"/>
            </a:pPr>
            <a:r>
              <a:rPr lang="ar-SY" sz="2800" b="1" dirty="0" smtClean="0">
                <a:solidFill>
                  <a:srgbClr val="92D050"/>
                </a:solidFill>
                <a:latin typeface="Arial" panose="020B0604020202020204" pitchFamily="34" charset="0"/>
                <a:cs typeface="Arial" panose="020B0604020202020204" pitchFamily="34" charset="0"/>
              </a:rPr>
              <a:t>هو مرض غير معد.</a:t>
            </a:r>
          </a:p>
          <a:p>
            <a:pPr>
              <a:buClr>
                <a:srgbClr val="FF0000"/>
              </a:buClr>
              <a:buFont typeface="Wingdings" panose="05000000000000000000" pitchFamily="2" charset="2"/>
              <a:buChar char="q"/>
            </a:pPr>
            <a:r>
              <a:rPr lang="ar-SY" sz="2800" b="1" dirty="0" smtClean="0">
                <a:solidFill>
                  <a:srgbClr val="92D050"/>
                </a:solidFill>
                <a:latin typeface="Arial" panose="020B0604020202020204" pitchFamily="34" charset="0"/>
                <a:cs typeface="Arial" panose="020B0604020202020204" pitchFamily="34" charset="0"/>
              </a:rPr>
              <a:t>تصيب الأطفال بين 5 -10 سنوات (الإصابة ثنائية الجانب).</a:t>
            </a:r>
          </a:p>
          <a:p>
            <a:pPr>
              <a:buClr>
                <a:srgbClr val="FF0000"/>
              </a:buClr>
              <a:buFont typeface="Wingdings" panose="05000000000000000000" pitchFamily="2" charset="2"/>
              <a:buChar char="q"/>
            </a:pPr>
            <a:r>
              <a:rPr lang="ar-SY" sz="2800" b="1" dirty="0" smtClean="0">
                <a:solidFill>
                  <a:srgbClr val="92D050"/>
                </a:solidFill>
                <a:latin typeface="Arial" panose="020B0604020202020204" pitchFamily="34" charset="0"/>
                <a:cs typeface="Arial" panose="020B0604020202020204" pitchFamily="34" charset="0"/>
              </a:rPr>
              <a:t>تختلف شدة الإصابة من طفل لأخر حيث تظهر الإصابة عادة في فصل الربيع أو بداية فصل الصيف بشكل هجمة التهاب ملتحمة تحسسي حاد وتشتد الحالة مع ارتفاع درجة الحرارة.</a:t>
            </a:r>
          </a:p>
          <a:p>
            <a:pPr>
              <a:buClr>
                <a:srgbClr val="FF0000"/>
              </a:buClr>
              <a:buFont typeface="Wingdings" panose="05000000000000000000" pitchFamily="2" charset="2"/>
              <a:buChar char="q"/>
            </a:pPr>
            <a:r>
              <a:rPr lang="ar-SY" sz="2800" b="1" dirty="0" smtClean="0">
                <a:solidFill>
                  <a:srgbClr val="92D050"/>
                </a:solidFill>
                <a:latin typeface="Arial" panose="020B0604020202020204" pitchFamily="34" charset="0"/>
                <a:cs typeface="Arial" panose="020B0604020202020204" pitchFamily="34" charset="0"/>
              </a:rPr>
              <a:t>الأعراض : حكة شديدة – دماع – مفرزات بيضاء لزجة – مع خوف من الضياء وتشنج بالأجفان. </a:t>
            </a:r>
          </a:p>
          <a:p>
            <a:pPr>
              <a:buClr>
                <a:srgbClr val="FF0000"/>
              </a:buClr>
              <a:buFont typeface="Wingdings" panose="05000000000000000000" pitchFamily="2" charset="2"/>
              <a:buChar char="q"/>
            </a:pPr>
            <a:r>
              <a:rPr lang="ar-SY" sz="2800" b="1" dirty="0" smtClean="0">
                <a:solidFill>
                  <a:srgbClr val="92D050"/>
                </a:solidFill>
                <a:latin typeface="Arial" panose="020B0604020202020204" pitchFamily="34" charset="0"/>
                <a:cs typeface="Arial" panose="020B0604020202020204" pitchFamily="34" charset="0"/>
              </a:rPr>
              <a:t>تطور المرض : عادة يحصل الشفاء مع دخول الطفل سن البلوغ بشكل تلقائي ولو أنه هناك 27% من الحالات يستمر لبعد </a:t>
            </a:r>
            <a:r>
              <a:rPr lang="ar-SY" sz="2800" b="1" dirty="0">
                <a:solidFill>
                  <a:srgbClr val="92D050"/>
                </a:solidFill>
                <a:latin typeface="Arial" panose="020B0604020202020204" pitchFamily="34" charset="0"/>
                <a:cs typeface="Arial" panose="020B0604020202020204" pitchFamily="34" charset="0"/>
              </a:rPr>
              <a:t>س</a:t>
            </a:r>
            <a:r>
              <a:rPr lang="ar-SY" sz="2800" b="1" dirty="0" smtClean="0">
                <a:solidFill>
                  <a:srgbClr val="92D050"/>
                </a:solidFill>
                <a:latin typeface="Arial" panose="020B0604020202020204" pitchFamily="34" charset="0"/>
                <a:cs typeface="Arial" panose="020B0604020202020204" pitchFamily="34" charset="0"/>
              </a:rPr>
              <a:t>ن البلوغ </a:t>
            </a:r>
            <a:r>
              <a:rPr lang="ar-SY" sz="3200" b="1" dirty="0">
                <a:solidFill>
                  <a:srgbClr val="92D050"/>
                </a:solidFill>
                <a:latin typeface="Arial" panose="020B0604020202020204" pitchFamily="34" charset="0"/>
                <a:cs typeface="Arial" panose="020B0604020202020204" pitchFamily="34" charset="0"/>
              </a:rPr>
              <a:t>.</a:t>
            </a:r>
            <a:endParaRPr lang="ar-SY" sz="3200" b="1" dirty="0" smtClean="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0634898"/>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5"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7"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9"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5"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shadeToTitle="1">
        <a:gradFill>
          <a:gsLst>
            <a:gs pos="0">
              <a:srgbClr val="000000"/>
            </a:gs>
            <a:gs pos="39999">
              <a:srgbClr val="0A128C"/>
            </a:gs>
            <a:gs pos="70000">
              <a:srgbClr val="181CC7"/>
            </a:gs>
            <a:gs pos="88000">
              <a:srgbClr val="7005D4"/>
            </a:gs>
            <a:gs pos="100000">
              <a:srgbClr val="8C3D91"/>
            </a:gs>
          </a:gsLst>
          <a:path path="shape">
            <a:fillToRect l="50000" t="50000" r="50000" b="50000"/>
          </a:path>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76197" y="349227"/>
            <a:ext cx="8110603" cy="339705"/>
          </a:xfrm>
          <a:ln>
            <a:noFill/>
          </a:ln>
        </p:spPr>
        <p:txBody>
          <a:bodyPr/>
          <a:lstStyle/>
          <a:p>
            <a:pPr algn="ctr"/>
            <a:endParaRPr lang="ar-SY" b="1" dirty="0">
              <a:solidFill>
                <a:srgbClr val="FFFF00"/>
              </a:solidFill>
              <a:latin typeface="Arial" panose="020B0604020202020204" pitchFamily="34" charset="0"/>
              <a:cs typeface="Arial" panose="020B0604020202020204" pitchFamily="34" charset="0"/>
            </a:endParaRPr>
          </a:p>
        </p:txBody>
      </p:sp>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1279" y="1640910"/>
            <a:ext cx="6360438" cy="4259222"/>
          </a:xfrm>
        </p:spPr>
      </p:pic>
    </p:spTree>
    <p:extLst>
      <p:ext uri="{BB962C8B-B14F-4D97-AF65-F5344CB8AC3E}">
        <p14:creationId xmlns:p14="http://schemas.microsoft.com/office/powerpoint/2010/main" val="1935190376"/>
      </p:ext>
    </p:extLst>
  </p:cSld>
  <p:clrMapOvr>
    <a:masterClrMapping/>
  </p:clrMapOvr>
  <p:transition spd="slow">
    <p:pull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shadeToTitle="1">
        <a:gradFill>
          <a:gsLst>
            <a:gs pos="0">
              <a:srgbClr val="000000"/>
            </a:gs>
            <a:gs pos="39999">
              <a:srgbClr val="0A128C"/>
            </a:gs>
            <a:gs pos="70000">
              <a:srgbClr val="181CC7"/>
            </a:gs>
            <a:gs pos="88000">
              <a:srgbClr val="7005D4"/>
            </a:gs>
            <a:gs pos="100000">
              <a:srgbClr val="8C3D91"/>
            </a:gs>
          </a:gsLst>
          <a:path path="shape">
            <a:fillToRect l="50000" t="50000" r="50000" b="50000"/>
          </a:path>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76197" y="349227"/>
            <a:ext cx="8110603" cy="339705"/>
          </a:xfrm>
          <a:ln>
            <a:noFill/>
          </a:ln>
        </p:spPr>
        <p:txBody>
          <a:bodyPr/>
          <a:lstStyle/>
          <a:p>
            <a:pPr algn="ctr"/>
            <a:endParaRPr lang="ar-SY" b="1" dirty="0">
              <a:solidFill>
                <a:srgbClr val="FFFF00"/>
              </a:solidFill>
              <a:latin typeface="Arial" panose="020B0604020202020204" pitchFamily="34" charset="0"/>
              <a:cs typeface="Arial" panose="020B0604020202020204" pitchFamily="34" charset="0"/>
            </a:endParaRPr>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9562" y="1966586"/>
            <a:ext cx="5403872" cy="3635332"/>
          </a:xfrm>
        </p:spPr>
      </p:pic>
    </p:spTree>
    <p:extLst>
      <p:ext uri="{BB962C8B-B14F-4D97-AF65-F5344CB8AC3E}">
        <p14:creationId xmlns:p14="http://schemas.microsoft.com/office/powerpoint/2010/main" val="1899022202"/>
      </p:ext>
    </p:extLst>
  </p:cSld>
  <p:clrMapOvr>
    <a:masterClrMapping/>
  </p:clrMapOvr>
  <p:transition spd="slow">
    <p:pull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shadeToTitle="1">
        <a:gradFill>
          <a:gsLst>
            <a:gs pos="0">
              <a:srgbClr val="000000"/>
            </a:gs>
            <a:gs pos="39999">
              <a:srgbClr val="0A128C"/>
            </a:gs>
            <a:gs pos="70000">
              <a:srgbClr val="181CC7"/>
            </a:gs>
            <a:gs pos="88000">
              <a:srgbClr val="7005D4"/>
            </a:gs>
            <a:gs pos="100000">
              <a:srgbClr val="8C3D91"/>
            </a:gs>
          </a:gsLst>
          <a:path path="shape">
            <a:fillToRect l="50000" t="50000" r="50000" b="50000"/>
          </a:path>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76197" y="349227"/>
            <a:ext cx="8110603" cy="728012"/>
          </a:xfrm>
          <a:ln>
            <a:noFill/>
          </a:ln>
        </p:spPr>
        <p:txBody>
          <a:bodyPr/>
          <a:lstStyle/>
          <a:p>
            <a:pPr algn="ctr"/>
            <a:r>
              <a:rPr lang="ar-SY" b="1" dirty="0">
                <a:solidFill>
                  <a:srgbClr val="FFFF00"/>
                </a:solidFill>
                <a:latin typeface="Arial" panose="020B0604020202020204" pitchFamily="34" charset="0"/>
                <a:cs typeface="Arial" panose="020B0604020202020204" pitchFamily="34" charset="0"/>
              </a:rPr>
              <a:t>العلاج </a:t>
            </a:r>
            <a:r>
              <a:rPr lang="en-US" b="1" dirty="0">
                <a:solidFill>
                  <a:srgbClr val="FFFF00"/>
                </a:solidFill>
                <a:latin typeface="Arial" panose="020B0604020202020204" pitchFamily="34" charset="0"/>
                <a:cs typeface="Arial" panose="020B0604020202020204" pitchFamily="34" charset="0"/>
              </a:rPr>
              <a:t>Treatment</a:t>
            </a:r>
            <a:r>
              <a:rPr lang="ar-SY" b="1" dirty="0">
                <a:solidFill>
                  <a:srgbClr val="FFFF00"/>
                </a:solidFill>
                <a:latin typeface="Arial" panose="020B0604020202020204" pitchFamily="34" charset="0"/>
                <a:cs typeface="Arial" panose="020B0604020202020204" pitchFamily="34" charset="0"/>
              </a:rPr>
              <a:t/>
            </a:r>
            <a:br>
              <a:rPr lang="ar-SY" b="1" dirty="0">
                <a:solidFill>
                  <a:srgbClr val="FFFF00"/>
                </a:solidFill>
                <a:latin typeface="Arial" panose="020B0604020202020204" pitchFamily="34" charset="0"/>
                <a:cs typeface="Arial" panose="020B0604020202020204" pitchFamily="34" charset="0"/>
              </a:rPr>
            </a:br>
            <a:endParaRPr lang="ar-SY" b="1" dirty="0">
              <a:solidFill>
                <a:srgbClr val="FFFF00"/>
              </a:solidFill>
              <a:latin typeface="Arial" panose="020B0604020202020204" pitchFamily="34" charset="0"/>
              <a:cs typeface="Arial" panose="020B0604020202020204" pitchFamily="34" charset="0"/>
            </a:endParaRPr>
          </a:p>
        </p:txBody>
      </p:sp>
      <p:sp>
        <p:nvSpPr>
          <p:cNvPr id="3" name="عنصر نائب للمحتوى 2"/>
          <p:cNvSpPr>
            <a:spLocks noGrp="1"/>
          </p:cNvSpPr>
          <p:nvPr>
            <p:ph idx="1"/>
          </p:nvPr>
        </p:nvSpPr>
        <p:spPr>
          <a:xfrm>
            <a:off x="914400" y="1427967"/>
            <a:ext cx="7772400" cy="4927593"/>
          </a:xfrm>
        </p:spPr>
        <p:txBody>
          <a:bodyPr>
            <a:normAutofit/>
          </a:bodyPr>
          <a:lstStyle/>
          <a:p>
            <a:pPr>
              <a:buClr>
                <a:srgbClr val="FF0000"/>
              </a:buClr>
              <a:buFont typeface="Wingdings" panose="05000000000000000000" pitchFamily="2" charset="2"/>
              <a:buChar char="q"/>
            </a:pPr>
            <a:r>
              <a:rPr lang="ar-SY" sz="3200" b="1" dirty="0" smtClean="0">
                <a:solidFill>
                  <a:srgbClr val="92D050"/>
                </a:solidFill>
                <a:latin typeface="Arial" panose="020B0604020202020204" pitchFamily="34" charset="0"/>
                <a:cs typeface="Arial" panose="020B0604020202020204" pitchFamily="34" charset="0"/>
              </a:rPr>
              <a:t> تعالج </a:t>
            </a:r>
            <a:r>
              <a:rPr lang="ar-SY" sz="3200" b="1" dirty="0">
                <a:solidFill>
                  <a:srgbClr val="92D050"/>
                </a:solidFill>
                <a:latin typeface="Arial" panose="020B0604020202020204" pitchFamily="34" charset="0"/>
                <a:cs typeface="Arial" panose="020B0604020202020204" pitchFamily="34" charset="0"/>
              </a:rPr>
              <a:t>الهجمات الحادة بقطرات </a:t>
            </a:r>
            <a:r>
              <a:rPr lang="ar-SY" sz="3200" b="1" dirty="0" err="1">
                <a:solidFill>
                  <a:srgbClr val="92D050"/>
                </a:solidFill>
                <a:latin typeface="Arial" panose="020B0604020202020204" pitchFamily="34" charset="0"/>
                <a:cs typeface="Arial" panose="020B0604020202020204" pitchFamily="34" charset="0"/>
              </a:rPr>
              <a:t>الكورتيكوسيروئيد</a:t>
            </a:r>
            <a:r>
              <a:rPr lang="ar-SY" sz="3200" b="1" dirty="0">
                <a:solidFill>
                  <a:srgbClr val="92D050"/>
                </a:solidFill>
                <a:latin typeface="Arial" panose="020B0604020202020204" pitchFamily="34" charset="0"/>
                <a:cs typeface="Arial" panose="020B0604020202020204" pitchFamily="34" charset="0"/>
              </a:rPr>
              <a:t> ومضادات </a:t>
            </a:r>
            <a:r>
              <a:rPr lang="ar-SY" sz="3200" b="1" dirty="0" err="1">
                <a:solidFill>
                  <a:srgbClr val="92D050"/>
                </a:solidFill>
                <a:latin typeface="Arial" panose="020B0604020202020204" pitchFamily="34" charset="0"/>
                <a:cs typeface="Arial" panose="020B0604020202020204" pitchFamily="34" charset="0"/>
              </a:rPr>
              <a:t>الهيستامين</a:t>
            </a:r>
            <a:r>
              <a:rPr lang="ar-SY" sz="3200" b="1" dirty="0">
                <a:solidFill>
                  <a:srgbClr val="92D050"/>
                </a:solidFill>
                <a:latin typeface="Arial" panose="020B0604020202020204" pitchFamily="34" charset="0"/>
                <a:cs typeface="Arial" panose="020B0604020202020204" pitchFamily="34" charset="0"/>
              </a:rPr>
              <a:t> كما يمكن استخدام </a:t>
            </a:r>
            <a:r>
              <a:rPr lang="ar-SY" sz="3200" b="1" dirty="0" err="1">
                <a:solidFill>
                  <a:srgbClr val="92D050"/>
                </a:solidFill>
                <a:latin typeface="Arial" panose="020B0604020202020204" pitchFamily="34" charset="0"/>
                <a:cs typeface="Arial" panose="020B0604020202020204" pitchFamily="34" charset="0"/>
              </a:rPr>
              <a:t>كروموغليكات</a:t>
            </a:r>
            <a:r>
              <a:rPr lang="ar-SY" sz="3200" b="1" dirty="0">
                <a:solidFill>
                  <a:srgbClr val="92D050"/>
                </a:solidFill>
                <a:latin typeface="Arial" panose="020B0604020202020204" pitchFamily="34" charset="0"/>
                <a:cs typeface="Arial" panose="020B0604020202020204" pitchFamily="34" charset="0"/>
              </a:rPr>
              <a:t> </a:t>
            </a:r>
            <a:r>
              <a:rPr lang="ar-SY" sz="3200" b="1" dirty="0" smtClean="0">
                <a:solidFill>
                  <a:srgbClr val="92D050"/>
                </a:solidFill>
                <a:latin typeface="Arial" panose="020B0604020202020204" pitchFamily="34" charset="0"/>
                <a:cs typeface="Arial" panose="020B0604020202020204" pitchFamily="34" charset="0"/>
              </a:rPr>
              <a:t>الصوديوم للحالات المزمنة. </a:t>
            </a:r>
            <a:endParaRPr lang="ar-SY" sz="3200" b="1" dirty="0">
              <a:solidFill>
                <a:srgbClr val="92D050"/>
              </a:solidFill>
              <a:latin typeface="Arial" panose="020B0604020202020204" pitchFamily="34" charset="0"/>
              <a:cs typeface="Arial" panose="020B0604020202020204" pitchFamily="34" charset="0"/>
            </a:endParaRPr>
          </a:p>
          <a:p>
            <a:pPr>
              <a:buClr>
                <a:srgbClr val="FF0000"/>
              </a:buClr>
              <a:buFont typeface="Wingdings" panose="05000000000000000000" pitchFamily="2" charset="2"/>
              <a:buChar char="q"/>
            </a:pPr>
            <a:r>
              <a:rPr lang="ar-SY" sz="3200" b="1" dirty="0" smtClean="0">
                <a:solidFill>
                  <a:srgbClr val="92D050"/>
                </a:solidFill>
                <a:latin typeface="Arial" panose="020B0604020202020204" pitchFamily="34" charset="0"/>
                <a:cs typeface="Arial" panose="020B0604020202020204" pitchFamily="34" charset="0"/>
              </a:rPr>
              <a:t> يجب </a:t>
            </a:r>
            <a:r>
              <a:rPr lang="ar-SY" sz="3200" b="1" dirty="0">
                <a:solidFill>
                  <a:srgbClr val="92D050"/>
                </a:solidFill>
                <a:latin typeface="Arial" panose="020B0604020202020204" pitchFamily="34" charset="0"/>
                <a:cs typeface="Arial" panose="020B0604020202020204" pitchFamily="34" charset="0"/>
              </a:rPr>
              <a:t>حماية العين من العوامل الفيزيائية الخارجية التي تزيد حدة الأعراض مثل الأشعة فوق البنفسجية لذا ينصح باستخدام النظارات الشمسية والكمادات </a:t>
            </a:r>
            <a:r>
              <a:rPr lang="ar-SY" sz="3200" b="1" dirty="0" smtClean="0">
                <a:solidFill>
                  <a:srgbClr val="92D050"/>
                </a:solidFill>
                <a:latin typeface="Arial" panose="020B0604020202020204" pitchFamily="34" charset="0"/>
                <a:cs typeface="Arial" panose="020B0604020202020204" pitchFamily="34" charset="0"/>
              </a:rPr>
              <a:t>الباردة.</a:t>
            </a:r>
            <a:endParaRPr lang="ar-SY" sz="3200" dirty="0"/>
          </a:p>
        </p:txBody>
      </p:sp>
    </p:spTree>
    <p:extLst>
      <p:ext uri="{BB962C8B-B14F-4D97-AF65-F5344CB8AC3E}">
        <p14:creationId xmlns:p14="http://schemas.microsoft.com/office/powerpoint/2010/main" val="298126814"/>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5"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shadeToTitle="1">
        <a:gradFill>
          <a:gsLst>
            <a:gs pos="0">
              <a:srgbClr val="000000"/>
            </a:gs>
            <a:gs pos="39999">
              <a:srgbClr val="0A128C"/>
            </a:gs>
            <a:gs pos="70000">
              <a:srgbClr val="181CC7"/>
            </a:gs>
            <a:gs pos="88000">
              <a:srgbClr val="7005D4"/>
            </a:gs>
            <a:gs pos="100000">
              <a:srgbClr val="8C3D91"/>
            </a:gs>
          </a:gsLst>
          <a:path path="shape">
            <a:fillToRect l="50000" t="50000" r="50000" b="50000"/>
          </a:path>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76197" y="311649"/>
            <a:ext cx="8110603" cy="740537"/>
          </a:xfrm>
          <a:ln>
            <a:noFill/>
          </a:ln>
        </p:spPr>
        <p:txBody>
          <a:bodyPr/>
          <a:lstStyle/>
          <a:p>
            <a:pPr algn="ctr"/>
            <a:r>
              <a:rPr lang="ar-SY" sz="2800" b="1" dirty="0" smtClean="0">
                <a:solidFill>
                  <a:srgbClr val="FFFF00"/>
                </a:solidFill>
                <a:latin typeface="Arial" panose="020B0604020202020204" pitchFamily="34" charset="0"/>
                <a:cs typeface="Arial" panose="020B0604020202020204" pitchFamily="34" charset="0"/>
              </a:rPr>
              <a:t/>
            </a:r>
            <a:br>
              <a:rPr lang="ar-SY" sz="2800" b="1" dirty="0" smtClean="0">
                <a:solidFill>
                  <a:srgbClr val="FFFF00"/>
                </a:solidFill>
                <a:latin typeface="Arial" panose="020B0604020202020204" pitchFamily="34" charset="0"/>
                <a:cs typeface="Arial" panose="020B0604020202020204" pitchFamily="34" charset="0"/>
              </a:rPr>
            </a:br>
            <a:r>
              <a:rPr lang="ar-SY" sz="2400" b="1" dirty="0" smtClean="0">
                <a:solidFill>
                  <a:srgbClr val="FFFF00"/>
                </a:solidFill>
                <a:latin typeface="Arial" panose="020B0604020202020204" pitchFamily="34" charset="0"/>
                <a:cs typeface="Arial" panose="020B0604020202020204" pitchFamily="34" charset="0"/>
              </a:rPr>
              <a:t> </a:t>
            </a:r>
            <a:endParaRPr lang="ar-SY" sz="2400" b="1" dirty="0">
              <a:solidFill>
                <a:srgbClr val="FFFF00"/>
              </a:solidFill>
              <a:latin typeface="Arial" panose="020B0604020202020204" pitchFamily="34" charset="0"/>
              <a:cs typeface="Arial" panose="020B0604020202020204" pitchFamily="34" charset="0"/>
            </a:endParaRPr>
          </a:p>
        </p:txBody>
      </p:sp>
      <p:sp>
        <p:nvSpPr>
          <p:cNvPr id="3" name="عنصر نائب للمحتوى 2"/>
          <p:cNvSpPr>
            <a:spLocks noGrp="1"/>
          </p:cNvSpPr>
          <p:nvPr>
            <p:ph idx="1"/>
          </p:nvPr>
        </p:nvSpPr>
        <p:spPr>
          <a:xfrm>
            <a:off x="0" y="681917"/>
            <a:ext cx="8536488" cy="6126728"/>
          </a:xfrm>
        </p:spPr>
        <p:txBody>
          <a:bodyPr>
            <a:noAutofit/>
          </a:bodyPr>
          <a:lstStyle/>
          <a:p>
            <a:pPr>
              <a:buClr>
                <a:srgbClr val="FF0000"/>
              </a:buClr>
              <a:buFont typeface="Wingdings" panose="05000000000000000000" pitchFamily="2" charset="2"/>
              <a:buChar char="q"/>
            </a:pPr>
            <a:r>
              <a:rPr lang="ar-SY" sz="2800" dirty="0">
                <a:solidFill>
                  <a:srgbClr val="FFFF00"/>
                </a:solidFill>
                <a:latin typeface="Arial" panose="020B0604020202020204" pitchFamily="34" charset="0"/>
                <a:cs typeface="Arial" panose="020B0604020202020204" pitchFamily="34" charset="0"/>
              </a:rPr>
              <a:t> </a:t>
            </a:r>
            <a:r>
              <a:rPr lang="ar-SY" sz="2800" dirty="0" smtClean="0">
                <a:solidFill>
                  <a:srgbClr val="FFFF00"/>
                </a:solidFill>
                <a:latin typeface="Arial" panose="020B0604020202020204" pitchFamily="34" charset="0"/>
                <a:cs typeface="Arial" panose="020B0604020202020204" pitchFamily="34" charset="0"/>
              </a:rPr>
              <a:t> </a:t>
            </a:r>
            <a:r>
              <a:rPr lang="ar-SY" sz="3200" b="1" dirty="0">
                <a:solidFill>
                  <a:srgbClr val="FF0000"/>
                </a:solidFill>
                <a:latin typeface="Arial" panose="020B0604020202020204" pitchFamily="34" charset="0"/>
                <a:cs typeface="Arial" panose="020B0604020202020204" pitchFamily="34" charset="0"/>
              </a:rPr>
              <a:t>أولاً: </a:t>
            </a:r>
            <a:r>
              <a:rPr lang="ar-SY" sz="3200" b="1" dirty="0">
                <a:solidFill>
                  <a:srgbClr val="FFFF00"/>
                </a:solidFill>
                <a:latin typeface="Arial" panose="020B0604020202020204" pitchFamily="34" charset="0"/>
                <a:cs typeface="Arial" panose="020B0604020202020204" pitchFamily="34" charset="0"/>
              </a:rPr>
              <a:t>الغمش ( العين الكسولة </a:t>
            </a:r>
            <a:r>
              <a:rPr lang="ar-SY" sz="3200" b="1" dirty="0" smtClean="0">
                <a:solidFill>
                  <a:srgbClr val="FFFF00"/>
                </a:solidFill>
                <a:latin typeface="Arial" panose="020B0604020202020204" pitchFamily="34" charset="0"/>
                <a:cs typeface="Arial" panose="020B0604020202020204" pitchFamily="34" charset="0"/>
              </a:rPr>
              <a:t>)</a:t>
            </a:r>
          </a:p>
          <a:p>
            <a:pPr>
              <a:buClr>
                <a:srgbClr val="FF0000"/>
              </a:buClr>
              <a:buFont typeface="Wingdings" panose="05000000000000000000" pitchFamily="2" charset="2"/>
              <a:buChar char="q"/>
            </a:pPr>
            <a:r>
              <a:rPr lang="en-US" sz="3200" b="1" dirty="0" smtClean="0">
                <a:solidFill>
                  <a:srgbClr val="FFFF00"/>
                </a:solidFill>
                <a:latin typeface="Arial" panose="020B0604020202020204" pitchFamily="34" charset="0"/>
                <a:cs typeface="Arial" panose="020B0604020202020204" pitchFamily="34" charset="0"/>
              </a:rPr>
              <a:t> </a:t>
            </a:r>
            <a:r>
              <a:rPr lang="ar-SY" sz="3200" b="1" dirty="0">
                <a:solidFill>
                  <a:srgbClr val="FF0000"/>
                </a:solidFill>
                <a:latin typeface="Arial" panose="020B0604020202020204" pitchFamily="34" charset="0"/>
                <a:cs typeface="Arial" panose="020B0604020202020204" pitchFamily="34" charset="0"/>
              </a:rPr>
              <a:t>ثانياً: </a:t>
            </a:r>
            <a:r>
              <a:rPr lang="ar-SY" sz="3200" b="1" dirty="0" smtClean="0">
                <a:solidFill>
                  <a:srgbClr val="FFFF00"/>
                </a:solidFill>
                <a:latin typeface="Arial" panose="020B0604020202020204" pitchFamily="34" charset="0"/>
                <a:cs typeface="Arial" panose="020B0604020202020204" pitchFamily="34" charset="0"/>
              </a:rPr>
              <a:t>الحول </a:t>
            </a:r>
          </a:p>
          <a:p>
            <a:pPr>
              <a:buClr>
                <a:srgbClr val="FF0000"/>
              </a:buClr>
              <a:buFont typeface="Wingdings" panose="05000000000000000000" pitchFamily="2" charset="2"/>
              <a:buChar char="q"/>
            </a:pPr>
            <a:r>
              <a:rPr lang="ar-SY" sz="3200" b="1" dirty="0" smtClean="0">
                <a:solidFill>
                  <a:srgbClr val="FF0000"/>
                </a:solidFill>
                <a:latin typeface="Arial" panose="020B0604020202020204" pitchFamily="34" charset="0"/>
                <a:cs typeface="Arial" panose="020B0604020202020204" pitchFamily="34" charset="0"/>
              </a:rPr>
              <a:t> ثالثاً</a:t>
            </a:r>
            <a:r>
              <a:rPr lang="ar-SY" sz="3200" b="1" dirty="0">
                <a:solidFill>
                  <a:srgbClr val="FF0000"/>
                </a:solidFill>
                <a:latin typeface="Arial" panose="020B0604020202020204" pitchFamily="34" charset="0"/>
                <a:cs typeface="Arial" panose="020B0604020202020204" pitchFamily="34" charset="0"/>
              </a:rPr>
              <a:t>: </a:t>
            </a:r>
            <a:r>
              <a:rPr lang="ar-SY" sz="3200" b="1" dirty="0">
                <a:solidFill>
                  <a:srgbClr val="FFFF00"/>
                </a:solidFill>
                <a:latin typeface="Arial" panose="020B0604020202020204" pitchFamily="34" charset="0"/>
                <a:cs typeface="Arial" panose="020B0604020202020204" pitchFamily="34" charset="0"/>
              </a:rPr>
              <a:t>أسواء </a:t>
            </a:r>
            <a:r>
              <a:rPr lang="ar-SY" sz="3200" b="1" dirty="0" smtClean="0">
                <a:solidFill>
                  <a:srgbClr val="FFFF00"/>
                </a:solidFill>
                <a:latin typeface="Arial" panose="020B0604020202020204" pitchFamily="34" charset="0"/>
                <a:cs typeface="Arial" panose="020B0604020202020204" pitchFamily="34" charset="0"/>
              </a:rPr>
              <a:t>الانكسار </a:t>
            </a:r>
          </a:p>
          <a:p>
            <a:pPr>
              <a:buClr>
                <a:srgbClr val="FF0000"/>
              </a:buClr>
              <a:buFont typeface="Wingdings" panose="05000000000000000000" pitchFamily="2" charset="2"/>
              <a:buChar char="q"/>
            </a:pPr>
            <a:r>
              <a:rPr lang="ar-SY" sz="3200" b="1" dirty="0" smtClean="0">
                <a:solidFill>
                  <a:srgbClr val="FF0000"/>
                </a:solidFill>
                <a:latin typeface="Arial" panose="020B0604020202020204" pitchFamily="34" charset="0"/>
                <a:cs typeface="Arial" panose="020B0604020202020204" pitchFamily="34" charset="0"/>
              </a:rPr>
              <a:t>رابعاً</a:t>
            </a:r>
            <a:r>
              <a:rPr lang="ar-SY" sz="3200" b="1" dirty="0">
                <a:solidFill>
                  <a:srgbClr val="FF0000"/>
                </a:solidFill>
                <a:latin typeface="Arial" panose="020B0604020202020204" pitchFamily="34" charset="0"/>
                <a:cs typeface="Arial" panose="020B0604020202020204" pitchFamily="34" charset="0"/>
              </a:rPr>
              <a:t>: </a:t>
            </a:r>
            <a:r>
              <a:rPr lang="ar-SY" sz="3200" b="1" dirty="0">
                <a:solidFill>
                  <a:srgbClr val="FFFF00"/>
                </a:solidFill>
                <a:latin typeface="Arial" panose="020B0604020202020204" pitchFamily="34" charset="0"/>
                <a:cs typeface="Arial" panose="020B0604020202020204" pitchFamily="34" charset="0"/>
              </a:rPr>
              <a:t>التهابات </a:t>
            </a:r>
            <a:r>
              <a:rPr lang="ar-SY" sz="3200" b="1" dirty="0" smtClean="0">
                <a:solidFill>
                  <a:srgbClr val="FFFF00"/>
                </a:solidFill>
                <a:latin typeface="Arial" panose="020B0604020202020204" pitchFamily="34" charset="0"/>
                <a:cs typeface="Arial" panose="020B0604020202020204" pitchFamily="34" charset="0"/>
              </a:rPr>
              <a:t>الملتحمة</a:t>
            </a:r>
          </a:p>
          <a:p>
            <a:pPr>
              <a:buClr>
                <a:srgbClr val="FF0000"/>
              </a:buClr>
              <a:buFont typeface="Wingdings" panose="05000000000000000000" pitchFamily="2" charset="2"/>
              <a:buChar char="q"/>
            </a:pPr>
            <a:r>
              <a:rPr lang="ar-SY" sz="3200" b="1" dirty="0">
                <a:solidFill>
                  <a:srgbClr val="FFFF00"/>
                </a:solidFill>
                <a:latin typeface="Arial" panose="020B0604020202020204" pitchFamily="34" charset="0"/>
                <a:cs typeface="Arial" panose="020B0604020202020204" pitchFamily="34" charset="0"/>
              </a:rPr>
              <a:t> </a:t>
            </a:r>
            <a:r>
              <a:rPr lang="ar-SY" sz="3200" b="1" dirty="0" smtClean="0">
                <a:solidFill>
                  <a:srgbClr val="FF0000"/>
                </a:solidFill>
                <a:latin typeface="Arial" panose="020B0604020202020204" pitchFamily="34" charset="0"/>
                <a:cs typeface="Arial" panose="020B0604020202020204" pitchFamily="34" charset="0"/>
              </a:rPr>
              <a:t>خامساً</a:t>
            </a:r>
            <a:r>
              <a:rPr lang="ar-SY" sz="3200" b="1" dirty="0">
                <a:solidFill>
                  <a:srgbClr val="FF0000"/>
                </a:solidFill>
                <a:latin typeface="Arial" panose="020B0604020202020204" pitchFamily="34" charset="0"/>
                <a:cs typeface="Arial" panose="020B0604020202020204" pitchFamily="34" charset="0"/>
              </a:rPr>
              <a:t>: </a:t>
            </a:r>
            <a:r>
              <a:rPr lang="ar-SY" sz="3200" b="1" dirty="0">
                <a:solidFill>
                  <a:srgbClr val="FFFF00"/>
                </a:solidFill>
                <a:latin typeface="Arial" panose="020B0604020202020204" pitchFamily="34" charset="0"/>
                <a:cs typeface="Arial" panose="020B0604020202020204" pitchFamily="34" charset="0"/>
              </a:rPr>
              <a:t>القرنية </a:t>
            </a:r>
            <a:r>
              <a:rPr lang="ar-SY" sz="3200" b="1" dirty="0" smtClean="0">
                <a:solidFill>
                  <a:srgbClr val="FFFF00"/>
                </a:solidFill>
                <a:latin typeface="Arial" panose="020B0604020202020204" pitchFamily="34" charset="0"/>
                <a:cs typeface="Arial" panose="020B0604020202020204" pitchFamily="34" charset="0"/>
              </a:rPr>
              <a:t>المخروطية</a:t>
            </a:r>
          </a:p>
          <a:p>
            <a:pPr>
              <a:buClr>
                <a:srgbClr val="FF0000"/>
              </a:buClr>
              <a:buFont typeface="Wingdings" panose="05000000000000000000" pitchFamily="2" charset="2"/>
              <a:buChar char="q"/>
            </a:pPr>
            <a:r>
              <a:rPr lang="ar-SY" sz="3200" b="1" dirty="0">
                <a:solidFill>
                  <a:srgbClr val="FFFF00"/>
                </a:solidFill>
                <a:latin typeface="Arial" panose="020B0604020202020204" pitchFamily="34" charset="0"/>
                <a:cs typeface="Arial" panose="020B0604020202020204" pitchFamily="34" charset="0"/>
              </a:rPr>
              <a:t> </a:t>
            </a:r>
            <a:r>
              <a:rPr lang="ar-SY" sz="3200" b="1" dirty="0" smtClean="0">
                <a:solidFill>
                  <a:srgbClr val="FF0000"/>
                </a:solidFill>
                <a:latin typeface="Arial" panose="020B0604020202020204" pitchFamily="34" charset="0"/>
                <a:cs typeface="Arial" panose="020B0604020202020204" pitchFamily="34" charset="0"/>
              </a:rPr>
              <a:t>سادساً</a:t>
            </a:r>
            <a:r>
              <a:rPr lang="ar-SY" sz="3200" b="1" dirty="0">
                <a:solidFill>
                  <a:srgbClr val="FF0000"/>
                </a:solidFill>
                <a:latin typeface="Arial" panose="020B0604020202020204" pitchFamily="34" charset="0"/>
                <a:cs typeface="Arial" panose="020B0604020202020204" pitchFamily="34" charset="0"/>
              </a:rPr>
              <a:t>: </a:t>
            </a:r>
            <a:r>
              <a:rPr lang="ar-SY" sz="3200" b="1" dirty="0">
                <a:solidFill>
                  <a:srgbClr val="FFFF00"/>
                </a:solidFill>
                <a:latin typeface="Arial" panose="020B0604020202020204" pitchFamily="34" charset="0"/>
                <a:cs typeface="Arial" panose="020B0604020202020204" pitchFamily="34" charset="0"/>
              </a:rPr>
              <a:t>الساد </a:t>
            </a:r>
            <a:r>
              <a:rPr lang="ar-SY" sz="3200" b="1" dirty="0" smtClean="0">
                <a:solidFill>
                  <a:srgbClr val="FFFF00"/>
                </a:solidFill>
                <a:latin typeface="Arial" panose="020B0604020202020204" pitchFamily="34" charset="0"/>
                <a:cs typeface="Arial" panose="020B0604020202020204" pitchFamily="34" charset="0"/>
              </a:rPr>
              <a:t>الولادي</a:t>
            </a:r>
          </a:p>
          <a:p>
            <a:pPr>
              <a:buClr>
                <a:srgbClr val="FF0000"/>
              </a:buClr>
              <a:buFont typeface="Wingdings" panose="05000000000000000000" pitchFamily="2" charset="2"/>
              <a:buChar char="q"/>
            </a:pPr>
            <a:r>
              <a:rPr lang="ar-SY" sz="3200" b="1" dirty="0">
                <a:solidFill>
                  <a:srgbClr val="FFFF00"/>
                </a:solidFill>
                <a:latin typeface="Arial" panose="020B0604020202020204" pitchFamily="34" charset="0"/>
                <a:cs typeface="Arial" panose="020B0604020202020204" pitchFamily="34" charset="0"/>
              </a:rPr>
              <a:t> </a:t>
            </a:r>
            <a:r>
              <a:rPr lang="ar-SY" sz="3200" b="1" dirty="0" smtClean="0">
                <a:solidFill>
                  <a:srgbClr val="FF0000"/>
                </a:solidFill>
                <a:latin typeface="Arial" panose="020B0604020202020204" pitchFamily="34" charset="0"/>
                <a:cs typeface="Arial" panose="020B0604020202020204" pitchFamily="34" charset="0"/>
              </a:rPr>
              <a:t>سابعاً</a:t>
            </a:r>
            <a:r>
              <a:rPr lang="ar-SY" sz="3200" b="1" dirty="0">
                <a:solidFill>
                  <a:srgbClr val="FF0000"/>
                </a:solidFill>
                <a:latin typeface="Arial" panose="020B0604020202020204" pitchFamily="34" charset="0"/>
                <a:cs typeface="Arial" panose="020B0604020202020204" pitchFamily="34" charset="0"/>
              </a:rPr>
              <a:t>: </a:t>
            </a:r>
            <a:r>
              <a:rPr lang="ar-SY" sz="3200" b="1" dirty="0">
                <a:solidFill>
                  <a:srgbClr val="FFFF00"/>
                </a:solidFill>
                <a:latin typeface="Arial" panose="020B0604020202020204" pitchFamily="34" charset="0"/>
                <a:cs typeface="Arial" panose="020B0604020202020204" pitchFamily="34" charset="0"/>
              </a:rPr>
              <a:t>الزرق </a:t>
            </a:r>
            <a:r>
              <a:rPr lang="ar-SY" sz="3200" b="1" dirty="0" smtClean="0">
                <a:solidFill>
                  <a:srgbClr val="FFFF00"/>
                </a:solidFill>
                <a:latin typeface="Arial" panose="020B0604020202020204" pitchFamily="34" charset="0"/>
                <a:cs typeface="Arial" panose="020B0604020202020204" pitchFamily="34" charset="0"/>
              </a:rPr>
              <a:t>الولادي</a:t>
            </a:r>
          </a:p>
          <a:p>
            <a:pPr>
              <a:buClr>
                <a:srgbClr val="FF0000"/>
              </a:buClr>
              <a:buFont typeface="Wingdings" panose="05000000000000000000" pitchFamily="2" charset="2"/>
              <a:buChar char="q"/>
            </a:pPr>
            <a:r>
              <a:rPr lang="ar-SY" sz="3200" b="1" dirty="0">
                <a:solidFill>
                  <a:srgbClr val="FFFF00"/>
                </a:solidFill>
                <a:latin typeface="Arial" panose="020B0604020202020204" pitchFamily="34" charset="0"/>
                <a:cs typeface="Arial" panose="020B0604020202020204" pitchFamily="34" charset="0"/>
              </a:rPr>
              <a:t> </a:t>
            </a:r>
            <a:r>
              <a:rPr lang="ar-SY" sz="3200" b="1" dirty="0" smtClean="0">
                <a:solidFill>
                  <a:srgbClr val="FF0000"/>
                </a:solidFill>
                <a:latin typeface="Arial" panose="020B0604020202020204" pitchFamily="34" charset="0"/>
                <a:cs typeface="Arial" panose="020B0604020202020204" pitchFamily="34" charset="0"/>
              </a:rPr>
              <a:t>ثامناً: </a:t>
            </a:r>
            <a:r>
              <a:rPr lang="ar-SY" sz="3200" b="1" dirty="0">
                <a:solidFill>
                  <a:srgbClr val="FFFF00"/>
                </a:solidFill>
                <a:latin typeface="Arial" panose="020B0604020202020204" pitchFamily="34" charset="0"/>
                <a:cs typeface="Arial" panose="020B0604020202020204" pitchFamily="34" charset="0"/>
              </a:rPr>
              <a:t>عسر </a:t>
            </a:r>
            <a:r>
              <a:rPr lang="ar-SY" sz="3200" b="1" dirty="0" smtClean="0">
                <a:solidFill>
                  <a:srgbClr val="FFFF00"/>
                </a:solidFill>
                <a:latin typeface="Arial" panose="020B0604020202020204" pitchFamily="34" charset="0"/>
                <a:cs typeface="Arial" panose="020B0604020202020204" pitchFamily="34" charset="0"/>
              </a:rPr>
              <a:t>القراءة</a:t>
            </a:r>
          </a:p>
          <a:p>
            <a:pPr>
              <a:buClr>
                <a:srgbClr val="FF0000"/>
              </a:buClr>
              <a:buFont typeface="Wingdings" panose="05000000000000000000" pitchFamily="2" charset="2"/>
              <a:buChar char="q"/>
            </a:pPr>
            <a:r>
              <a:rPr lang="ar-SY" sz="3200" b="1" dirty="0">
                <a:solidFill>
                  <a:srgbClr val="FFFF00"/>
                </a:solidFill>
                <a:latin typeface="Arial" panose="020B0604020202020204" pitchFamily="34" charset="0"/>
                <a:cs typeface="Arial" panose="020B0604020202020204" pitchFamily="34" charset="0"/>
              </a:rPr>
              <a:t> </a:t>
            </a:r>
            <a:r>
              <a:rPr lang="ar-SY" sz="3200" b="1" dirty="0" smtClean="0">
                <a:solidFill>
                  <a:srgbClr val="FF0000"/>
                </a:solidFill>
                <a:latin typeface="Arial" panose="020B0604020202020204" pitchFamily="34" charset="0"/>
                <a:cs typeface="Arial" panose="020B0604020202020204" pitchFamily="34" charset="0"/>
              </a:rPr>
              <a:t>تاسعاً</a:t>
            </a:r>
            <a:r>
              <a:rPr lang="ar-SY" sz="3200" b="1" dirty="0">
                <a:solidFill>
                  <a:srgbClr val="FF0000"/>
                </a:solidFill>
                <a:latin typeface="Arial" panose="020B0604020202020204" pitchFamily="34" charset="0"/>
                <a:cs typeface="Arial" panose="020B0604020202020204" pitchFamily="34" charset="0"/>
              </a:rPr>
              <a:t>: </a:t>
            </a:r>
            <a:r>
              <a:rPr lang="ar-SY" sz="3200" b="1" dirty="0">
                <a:solidFill>
                  <a:srgbClr val="FFFF00"/>
                </a:solidFill>
                <a:latin typeface="Arial" panose="020B0604020202020204" pitchFamily="34" charset="0"/>
                <a:cs typeface="Arial" panose="020B0604020202020204" pitchFamily="34" charset="0"/>
              </a:rPr>
              <a:t>متلازمة </a:t>
            </a:r>
            <a:r>
              <a:rPr lang="ar-SY" sz="3200" b="1" dirty="0" smtClean="0">
                <a:solidFill>
                  <a:srgbClr val="FFFF00"/>
                </a:solidFill>
                <a:latin typeface="Arial" panose="020B0604020202020204" pitchFamily="34" charset="0"/>
                <a:cs typeface="Arial" panose="020B0604020202020204" pitchFamily="34" charset="0"/>
              </a:rPr>
              <a:t>التحديق بالحاسوب</a:t>
            </a:r>
            <a:r>
              <a:rPr lang="ar-SY" sz="3200" b="1" dirty="0">
                <a:solidFill>
                  <a:srgbClr val="FFFF00"/>
                </a:solidFill>
                <a:latin typeface="Arial" panose="020B0604020202020204" pitchFamily="34" charset="0"/>
                <a:cs typeface="Arial" panose="020B0604020202020204" pitchFamily="34" charset="0"/>
              </a:rPr>
              <a:t/>
            </a:r>
            <a:br>
              <a:rPr lang="ar-SY" sz="3200" b="1" dirty="0">
                <a:solidFill>
                  <a:srgbClr val="FFFF00"/>
                </a:solidFill>
                <a:latin typeface="Arial" panose="020B0604020202020204" pitchFamily="34" charset="0"/>
                <a:cs typeface="Arial" panose="020B0604020202020204" pitchFamily="34" charset="0"/>
              </a:rPr>
            </a:br>
            <a:endParaRPr lang="ar-SY" sz="3200" b="1" dirty="0" smtClean="0">
              <a:solidFill>
                <a:srgbClr val="FFFF00"/>
              </a:solidFill>
              <a:latin typeface="Arial" panose="020B0604020202020204" pitchFamily="34" charset="0"/>
              <a:cs typeface="Arial" panose="020B0604020202020204" pitchFamily="34" charset="0"/>
            </a:endParaRPr>
          </a:p>
          <a:p>
            <a:pPr>
              <a:buClr>
                <a:srgbClr val="BC2FCB"/>
              </a:buClr>
              <a:buFont typeface="Wingdings" panose="05000000000000000000" pitchFamily="2" charset="2"/>
              <a:buChar char="q"/>
            </a:pPr>
            <a:endParaRPr lang="ar-SY" sz="3200" b="1" dirty="0" smtClean="0">
              <a:solidFill>
                <a:srgbClr val="FFFF00"/>
              </a:solidFill>
              <a:latin typeface="Arial" panose="020B0604020202020204" pitchFamily="34" charset="0"/>
              <a:cs typeface="Arial" panose="020B0604020202020204" pitchFamily="34" charset="0"/>
            </a:endParaRPr>
          </a:p>
          <a:p>
            <a:pPr marL="68580" indent="0">
              <a:buClr>
                <a:srgbClr val="BC2FCB"/>
              </a:buClr>
              <a:buNone/>
            </a:pPr>
            <a:r>
              <a:rPr lang="ar-SY" sz="1100" b="1" dirty="0">
                <a:solidFill>
                  <a:srgbClr val="FFFF00"/>
                </a:solidFill>
                <a:latin typeface="Arial" panose="020B0604020202020204" pitchFamily="34" charset="0"/>
                <a:cs typeface="Arial" panose="020B0604020202020204" pitchFamily="34" charset="0"/>
              </a:rPr>
              <a:t/>
            </a:r>
            <a:br>
              <a:rPr lang="ar-SY" sz="1100" b="1" dirty="0">
                <a:solidFill>
                  <a:srgbClr val="FFFF00"/>
                </a:solidFill>
                <a:latin typeface="Arial" panose="020B0604020202020204" pitchFamily="34" charset="0"/>
                <a:cs typeface="Arial" panose="020B0604020202020204" pitchFamily="34" charset="0"/>
              </a:rPr>
            </a:br>
            <a:endParaRPr lang="en-US" sz="3200" b="1" dirty="0" smtClean="0">
              <a:solidFill>
                <a:srgbClr val="FFFF00"/>
              </a:solidFill>
              <a:latin typeface="Arial" panose="020B0604020202020204" pitchFamily="34" charset="0"/>
              <a:cs typeface="Arial" panose="020B0604020202020204" pitchFamily="34" charset="0"/>
            </a:endParaRPr>
          </a:p>
          <a:p>
            <a:pPr>
              <a:buClr>
                <a:srgbClr val="BC2FCB"/>
              </a:buClr>
              <a:buFont typeface="Wingdings" panose="05000000000000000000" pitchFamily="2" charset="2"/>
              <a:buChar char="q"/>
            </a:pPr>
            <a:endParaRPr lang="ar-SY" sz="28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016871"/>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1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1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10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6" dur="1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shadeToTitle="1">
        <a:gradFill>
          <a:gsLst>
            <a:gs pos="0">
              <a:srgbClr val="000000"/>
            </a:gs>
            <a:gs pos="39999">
              <a:srgbClr val="0A128C"/>
            </a:gs>
            <a:gs pos="70000">
              <a:srgbClr val="181CC7"/>
            </a:gs>
            <a:gs pos="88000">
              <a:srgbClr val="7005D4"/>
            </a:gs>
            <a:gs pos="100000">
              <a:srgbClr val="8C3D91"/>
            </a:gs>
          </a:gsLst>
          <a:path path="shape">
            <a:fillToRect l="50000" t="50000" r="50000" b="50000"/>
          </a:path>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601248" y="1965083"/>
            <a:ext cx="8110603" cy="2206083"/>
          </a:xfrm>
          <a:ln>
            <a:noFill/>
          </a:ln>
        </p:spPr>
        <p:txBody>
          <a:bodyPr/>
          <a:lstStyle/>
          <a:p>
            <a:pPr algn="ctr"/>
            <a:r>
              <a:rPr lang="ar-SY" sz="6600" b="1" dirty="0" smtClean="0">
                <a:solidFill>
                  <a:srgbClr val="FF0000"/>
                </a:solidFill>
                <a:latin typeface="Arial" panose="020B0604020202020204" pitchFamily="34" charset="0"/>
                <a:cs typeface="Arial" panose="020B0604020202020204" pitchFamily="34" charset="0"/>
              </a:rPr>
              <a:t>خامساً</a:t>
            </a:r>
            <a:r>
              <a:rPr lang="ar-SY" sz="6600" b="1" dirty="0" smtClean="0">
                <a:solidFill>
                  <a:srgbClr val="FF0000"/>
                </a:solidFill>
                <a:latin typeface="Arial" panose="020B0604020202020204" pitchFamily="34" charset="0"/>
                <a:cs typeface="Arial" panose="020B0604020202020204" pitchFamily="34" charset="0"/>
              </a:rPr>
              <a:t>: </a:t>
            </a:r>
            <a:r>
              <a:rPr lang="ar-SY" sz="6600" b="1" dirty="0" smtClean="0">
                <a:solidFill>
                  <a:srgbClr val="FFFF00"/>
                </a:solidFill>
                <a:latin typeface="Arial" panose="020B0604020202020204" pitchFamily="34" charset="0"/>
                <a:cs typeface="Arial" panose="020B0604020202020204" pitchFamily="34" charset="0"/>
              </a:rPr>
              <a:t>القرنية المخروطية</a:t>
            </a:r>
            <a:br>
              <a:rPr lang="ar-SY" sz="6600" b="1" dirty="0" smtClean="0">
                <a:solidFill>
                  <a:srgbClr val="FFFF00"/>
                </a:solidFill>
                <a:latin typeface="Arial" panose="020B0604020202020204" pitchFamily="34" charset="0"/>
                <a:cs typeface="Arial" panose="020B0604020202020204" pitchFamily="34" charset="0"/>
              </a:rPr>
            </a:br>
            <a:r>
              <a:rPr lang="ar-SY" sz="6600" b="1" dirty="0" smtClean="0">
                <a:solidFill>
                  <a:srgbClr val="FFFF00"/>
                </a:solidFill>
                <a:latin typeface="Arial" panose="020B0604020202020204" pitchFamily="34" charset="0"/>
                <a:cs typeface="Arial" panose="020B0604020202020204" pitchFamily="34" charset="0"/>
              </a:rPr>
              <a:t> </a:t>
            </a:r>
            <a:r>
              <a:rPr lang="en-US" sz="6600" b="1" dirty="0" err="1">
                <a:solidFill>
                  <a:srgbClr val="FFFF00"/>
                </a:solidFill>
                <a:latin typeface="Arial" panose="020B0604020202020204" pitchFamily="34" charset="0"/>
                <a:cs typeface="Arial" panose="020B0604020202020204" pitchFamily="34" charset="0"/>
              </a:rPr>
              <a:t>keratoconus</a:t>
            </a:r>
            <a:r>
              <a:rPr lang="ar-SY" b="1" dirty="0" smtClean="0">
                <a:solidFill>
                  <a:srgbClr val="FFFF00"/>
                </a:solidFill>
                <a:latin typeface="Arial" panose="020B0604020202020204" pitchFamily="34" charset="0"/>
                <a:cs typeface="Arial" panose="020B0604020202020204" pitchFamily="34" charset="0"/>
              </a:rPr>
              <a:t/>
            </a:r>
            <a:br>
              <a:rPr lang="ar-SY" b="1" dirty="0" smtClean="0">
                <a:solidFill>
                  <a:srgbClr val="FFFF00"/>
                </a:solidFill>
                <a:latin typeface="Arial" panose="020B0604020202020204" pitchFamily="34" charset="0"/>
                <a:cs typeface="Arial" panose="020B0604020202020204" pitchFamily="34" charset="0"/>
              </a:rPr>
            </a:br>
            <a:endParaRPr lang="ar-SY"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1438390"/>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shadeToTitle="1">
        <a:gradFill>
          <a:gsLst>
            <a:gs pos="0">
              <a:srgbClr val="000000"/>
            </a:gs>
            <a:gs pos="39999">
              <a:srgbClr val="0A128C"/>
            </a:gs>
            <a:gs pos="70000">
              <a:srgbClr val="181CC7"/>
            </a:gs>
            <a:gs pos="88000">
              <a:srgbClr val="7005D4"/>
            </a:gs>
            <a:gs pos="100000">
              <a:srgbClr val="8C3D91"/>
            </a:gs>
          </a:gsLst>
          <a:path path="shape">
            <a:fillToRect l="50000" t="50000" r="50000" b="50000"/>
          </a:path>
        </a:gradFill>
        <a:effectLst/>
      </p:bgPr>
    </p:bg>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endParaRPr lang="ar-SY"/>
          </a:p>
        </p:txBody>
      </p:sp>
      <p:pic>
        <p:nvPicPr>
          <p:cNvPr id="2" name="عنصر نائب للمحتوى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565753"/>
            <a:ext cx="7515616" cy="4734839"/>
          </a:xfrm>
        </p:spPr>
      </p:pic>
    </p:spTree>
    <p:extLst>
      <p:ext uri="{BB962C8B-B14F-4D97-AF65-F5344CB8AC3E}">
        <p14:creationId xmlns:p14="http://schemas.microsoft.com/office/powerpoint/2010/main" val="2029352180"/>
      </p:ext>
    </p:extLst>
  </p:cSld>
  <p:clrMapOvr>
    <a:masterClrMapping/>
  </p:clrMapOvr>
  <p:transition spd="slow">
    <p:pull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shadeToTitle="1">
        <a:gradFill>
          <a:gsLst>
            <a:gs pos="0">
              <a:srgbClr val="000000"/>
            </a:gs>
            <a:gs pos="39999">
              <a:srgbClr val="0A128C"/>
            </a:gs>
            <a:gs pos="70000">
              <a:srgbClr val="181CC7"/>
            </a:gs>
            <a:gs pos="88000">
              <a:srgbClr val="7005D4"/>
            </a:gs>
            <a:gs pos="100000">
              <a:srgbClr val="8C3D91"/>
            </a:gs>
          </a:gsLst>
          <a:path path="shape">
            <a:fillToRect l="50000" t="50000" r="50000" b="50000"/>
          </a:path>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76197" y="349227"/>
            <a:ext cx="8110603" cy="728012"/>
          </a:xfrm>
          <a:ln>
            <a:noFill/>
          </a:ln>
        </p:spPr>
        <p:txBody>
          <a:bodyPr/>
          <a:lstStyle/>
          <a:p>
            <a:pPr algn="ctr"/>
            <a:endParaRPr lang="ar-SY" b="1" dirty="0">
              <a:solidFill>
                <a:srgbClr val="FFFF00"/>
              </a:solidFill>
              <a:latin typeface="Arial" panose="020B0604020202020204" pitchFamily="34" charset="0"/>
              <a:cs typeface="Arial" panose="020B0604020202020204" pitchFamily="34" charset="0"/>
            </a:endParaRPr>
          </a:p>
        </p:txBody>
      </p:sp>
      <p:pic>
        <p:nvPicPr>
          <p:cNvPr id="3" name="عنصر نائب للمحتوى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2004164"/>
            <a:ext cx="7772400" cy="4271375"/>
          </a:xfrm>
        </p:spPr>
      </p:pic>
    </p:spTree>
    <p:extLst>
      <p:ext uri="{BB962C8B-B14F-4D97-AF65-F5344CB8AC3E}">
        <p14:creationId xmlns:p14="http://schemas.microsoft.com/office/powerpoint/2010/main" val="2810275992"/>
      </p:ext>
    </p:extLst>
  </p:cSld>
  <p:clrMapOvr>
    <a:masterClrMapping/>
  </p:clrMapOvr>
  <p:transition spd="slow">
    <p:pull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shadeToTitle="1">
        <a:gradFill>
          <a:gsLst>
            <a:gs pos="0">
              <a:srgbClr val="000000"/>
            </a:gs>
            <a:gs pos="39999">
              <a:srgbClr val="0A128C"/>
            </a:gs>
            <a:gs pos="70000">
              <a:srgbClr val="181CC7"/>
            </a:gs>
            <a:gs pos="88000">
              <a:srgbClr val="7005D4"/>
            </a:gs>
            <a:gs pos="100000">
              <a:srgbClr val="8C3D91"/>
            </a:gs>
          </a:gsLst>
          <a:path path="shape">
            <a:fillToRect l="50000" t="50000" r="50000" b="50000"/>
          </a:path>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76197" y="349228"/>
            <a:ext cx="8110603" cy="853271"/>
          </a:xfrm>
          <a:ln>
            <a:noFill/>
          </a:ln>
        </p:spPr>
        <p:txBody>
          <a:bodyPr/>
          <a:lstStyle/>
          <a:p>
            <a:pPr algn="ctr"/>
            <a:r>
              <a:rPr lang="ar-SY" b="1" dirty="0" smtClean="0">
                <a:solidFill>
                  <a:srgbClr val="FFFF00"/>
                </a:solidFill>
                <a:latin typeface="Arial" panose="020B0604020202020204" pitchFamily="34" charset="0"/>
                <a:cs typeface="Arial" panose="020B0604020202020204" pitchFamily="34" charset="0"/>
              </a:rPr>
              <a:t>القرنية المخروطية </a:t>
            </a:r>
            <a:endParaRPr lang="ar-SY" b="1" dirty="0">
              <a:solidFill>
                <a:srgbClr val="FFFF00"/>
              </a:solidFill>
              <a:latin typeface="Arial" panose="020B0604020202020204" pitchFamily="34" charset="0"/>
              <a:cs typeface="Arial" panose="020B0604020202020204" pitchFamily="34" charset="0"/>
            </a:endParaRPr>
          </a:p>
        </p:txBody>
      </p:sp>
      <p:sp>
        <p:nvSpPr>
          <p:cNvPr id="3" name="عنصر نائب للمحتوى 2"/>
          <p:cNvSpPr>
            <a:spLocks noGrp="1"/>
          </p:cNvSpPr>
          <p:nvPr>
            <p:ph idx="1"/>
          </p:nvPr>
        </p:nvSpPr>
        <p:spPr>
          <a:xfrm>
            <a:off x="413359" y="1202499"/>
            <a:ext cx="8273441" cy="5235879"/>
          </a:xfrm>
        </p:spPr>
        <p:txBody>
          <a:bodyPr>
            <a:normAutofit/>
          </a:bodyPr>
          <a:lstStyle/>
          <a:p>
            <a:pPr>
              <a:buClr>
                <a:srgbClr val="FF0000"/>
              </a:buClr>
              <a:buFont typeface="Wingdings" panose="05000000000000000000" pitchFamily="2" charset="2"/>
              <a:buChar char="q"/>
            </a:pPr>
            <a:r>
              <a:rPr lang="ar-SY" sz="3200" b="1" dirty="0" smtClean="0">
                <a:solidFill>
                  <a:srgbClr val="92D050"/>
                </a:solidFill>
                <a:latin typeface="Arial" panose="020B0604020202020204" pitchFamily="34" charset="0"/>
                <a:cs typeface="Arial" panose="020B0604020202020204" pitchFamily="34" charset="0"/>
              </a:rPr>
              <a:t>هي استحالة في نسيج القرنية إذ يحدث تمدد وتمطط مخروطي </a:t>
            </a:r>
            <a:r>
              <a:rPr lang="ar-SY" sz="3200" b="1" dirty="0" err="1" smtClean="0">
                <a:solidFill>
                  <a:srgbClr val="92D050"/>
                </a:solidFill>
                <a:latin typeface="Arial" panose="020B0604020202020204" pitchFamily="34" charset="0"/>
                <a:cs typeface="Arial" panose="020B0604020202020204" pitchFamily="34" charset="0"/>
              </a:rPr>
              <a:t>مترقي</a:t>
            </a:r>
            <a:r>
              <a:rPr lang="ar-SY" sz="3200" b="1" dirty="0" smtClean="0">
                <a:solidFill>
                  <a:srgbClr val="92D050"/>
                </a:solidFill>
                <a:latin typeface="Arial" panose="020B0604020202020204" pitchFamily="34" charset="0"/>
                <a:cs typeface="Arial" panose="020B0604020202020204" pitchFamily="34" charset="0"/>
              </a:rPr>
              <a:t> </a:t>
            </a:r>
            <a:r>
              <a:rPr lang="ar-SY" sz="3200" b="1" dirty="0">
                <a:solidFill>
                  <a:srgbClr val="92D050"/>
                </a:solidFill>
                <a:latin typeface="Arial" panose="020B0604020202020204" pitchFamily="34" charset="0"/>
                <a:cs typeface="Arial" panose="020B0604020202020204" pitchFamily="34" charset="0"/>
              </a:rPr>
              <a:t>ل</a:t>
            </a:r>
            <a:r>
              <a:rPr lang="ar-SY" sz="3200" b="1" dirty="0" smtClean="0">
                <a:solidFill>
                  <a:srgbClr val="92D050"/>
                </a:solidFill>
                <a:latin typeface="Arial" panose="020B0604020202020204" pitchFamily="34" charset="0"/>
                <a:cs typeface="Arial" panose="020B0604020202020204" pitchFamily="34" charset="0"/>
              </a:rPr>
              <a:t>لقرنية مع ترقق في مركزها يصيب 2% من الأطفال مع أرجحية للإناث على الذكور . </a:t>
            </a:r>
          </a:p>
          <a:p>
            <a:pPr>
              <a:buClr>
                <a:srgbClr val="FF0000"/>
              </a:buClr>
              <a:buFont typeface="Wingdings" panose="05000000000000000000" pitchFamily="2" charset="2"/>
              <a:buChar char="q"/>
            </a:pPr>
            <a:r>
              <a:rPr lang="ar-SY" sz="3200" b="1" dirty="0" smtClean="0">
                <a:solidFill>
                  <a:srgbClr val="92D050"/>
                </a:solidFill>
                <a:latin typeface="Arial" panose="020B0604020202020204" pitchFamily="34" charset="0"/>
                <a:cs typeface="Arial" panose="020B0604020202020204" pitchFamily="34" charset="0"/>
              </a:rPr>
              <a:t>تظهر الأعراض التي تكون غالباً ثنائية الجانب بمراحل الطفولة المتأخرة وتبدأ:</a:t>
            </a:r>
          </a:p>
          <a:p>
            <a:pPr lvl="1">
              <a:buClr>
                <a:srgbClr val="FF0000"/>
              </a:buClr>
              <a:buFont typeface="Wingdings" panose="05000000000000000000" pitchFamily="2" charset="2"/>
              <a:buChar char="§"/>
            </a:pPr>
            <a:r>
              <a:rPr lang="ar-SY" b="1" dirty="0" smtClean="0">
                <a:solidFill>
                  <a:srgbClr val="92D050"/>
                </a:solidFill>
                <a:latin typeface="Arial" panose="020B0604020202020204" pitchFamily="34" charset="0"/>
                <a:cs typeface="Arial" panose="020B0604020202020204" pitchFamily="34" charset="0"/>
              </a:rPr>
              <a:t>بتشوش الرؤية </a:t>
            </a:r>
            <a:r>
              <a:rPr lang="ar-SY" b="1" dirty="0" smtClean="0">
                <a:solidFill>
                  <a:srgbClr val="92D050"/>
                </a:solidFill>
                <a:latin typeface="Arial" panose="020B0604020202020204" pitchFamily="34" charset="0"/>
                <a:cs typeface="Arial" panose="020B0604020202020204" pitchFamily="34" charset="0"/>
              </a:rPr>
              <a:t>مما يؤثر على العملية التعليمية لدى  الطفل .</a:t>
            </a:r>
            <a:endParaRPr lang="ar-SY" b="1" dirty="0" smtClean="0">
              <a:solidFill>
                <a:srgbClr val="92D050"/>
              </a:solidFill>
              <a:latin typeface="Arial" panose="020B0604020202020204" pitchFamily="34" charset="0"/>
              <a:cs typeface="Arial" panose="020B0604020202020204" pitchFamily="34" charset="0"/>
            </a:endParaRPr>
          </a:p>
          <a:p>
            <a:pPr lvl="1">
              <a:buClr>
                <a:srgbClr val="FF0000"/>
              </a:buClr>
              <a:buFont typeface="Wingdings" panose="05000000000000000000" pitchFamily="2" charset="2"/>
              <a:buChar char="§"/>
            </a:pPr>
            <a:r>
              <a:rPr lang="ar-SY" b="1" dirty="0" smtClean="0">
                <a:solidFill>
                  <a:srgbClr val="92D050"/>
                </a:solidFill>
                <a:latin typeface="Arial" panose="020B0604020202020204" pitchFamily="34" charset="0"/>
                <a:cs typeface="Arial" panose="020B0604020202020204" pitchFamily="34" charset="0"/>
              </a:rPr>
              <a:t>حسر بصر </a:t>
            </a:r>
            <a:r>
              <a:rPr lang="ar-SY" b="1" dirty="0" err="1" smtClean="0">
                <a:solidFill>
                  <a:srgbClr val="92D050"/>
                </a:solidFill>
                <a:latin typeface="Arial" panose="020B0604020202020204" pitchFamily="34" charset="0"/>
                <a:cs typeface="Arial" panose="020B0604020202020204" pitchFamily="34" charset="0"/>
              </a:rPr>
              <a:t>مترقي</a:t>
            </a:r>
            <a:r>
              <a:rPr lang="ar-SY" b="1" dirty="0" smtClean="0">
                <a:solidFill>
                  <a:srgbClr val="92D050"/>
                </a:solidFill>
                <a:latin typeface="Arial" panose="020B0604020202020204" pitchFamily="34" charset="0"/>
                <a:cs typeface="Arial" panose="020B0604020202020204" pitchFamily="34" charset="0"/>
              </a:rPr>
              <a:t> </a:t>
            </a:r>
            <a:r>
              <a:rPr lang="ar-SY" b="1" dirty="0" smtClean="0">
                <a:solidFill>
                  <a:srgbClr val="92D050"/>
                </a:solidFill>
                <a:latin typeface="Arial" panose="020B0604020202020204" pitchFamily="34" charset="0"/>
                <a:cs typeface="Arial" panose="020B0604020202020204" pitchFamily="34" charset="0"/>
              </a:rPr>
              <a:t>والذي يؤدي لصعوبة القراءة عند الطفل .</a:t>
            </a:r>
            <a:endParaRPr lang="ar-SY" b="1" dirty="0" smtClean="0">
              <a:solidFill>
                <a:srgbClr val="92D050"/>
              </a:solidFill>
              <a:latin typeface="Arial" panose="020B0604020202020204" pitchFamily="34" charset="0"/>
              <a:cs typeface="Arial" panose="020B0604020202020204" pitchFamily="34" charset="0"/>
            </a:endParaRPr>
          </a:p>
          <a:p>
            <a:pPr lvl="1">
              <a:buClr>
                <a:srgbClr val="FF0000"/>
              </a:buClr>
              <a:buFont typeface="Wingdings" panose="05000000000000000000" pitchFamily="2" charset="2"/>
              <a:buChar char="§"/>
            </a:pPr>
            <a:r>
              <a:rPr lang="ar-SY" b="1" dirty="0" smtClean="0">
                <a:solidFill>
                  <a:srgbClr val="92D050"/>
                </a:solidFill>
                <a:latin typeface="Arial" panose="020B0604020202020204" pitchFamily="34" charset="0"/>
                <a:cs typeface="Arial" panose="020B0604020202020204" pitchFamily="34" charset="0"/>
              </a:rPr>
              <a:t>حرج غير منتظم شديد </a:t>
            </a:r>
            <a:r>
              <a:rPr lang="ar-SY" b="1" dirty="0" smtClean="0">
                <a:solidFill>
                  <a:srgbClr val="92D050"/>
                </a:solidFill>
                <a:latin typeface="Arial" panose="020B0604020202020204" pitchFamily="34" charset="0"/>
                <a:cs typeface="Arial" panose="020B0604020202020204" pitchFamily="34" charset="0"/>
              </a:rPr>
              <a:t>مما يؤدي لصعوبة التعلم .</a:t>
            </a:r>
            <a:endParaRPr lang="ar-SY" b="1" dirty="0" smtClean="0">
              <a:solidFill>
                <a:srgbClr val="92D050"/>
              </a:solidFill>
              <a:latin typeface="Arial" panose="020B0604020202020204" pitchFamily="34" charset="0"/>
              <a:cs typeface="Arial" panose="020B0604020202020204" pitchFamily="34" charset="0"/>
            </a:endParaRPr>
          </a:p>
          <a:p>
            <a:pPr lvl="1">
              <a:buClr>
                <a:srgbClr val="FF0000"/>
              </a:buClr>
              <a:buFont typeface="Wingdings" panose="05000000000000000000" pitchFamily="2" charset="2"/>
              <a:buChar char="§"/>
            </a:pPr>
            <a:r>
              <a:rPr lang="ar-SY" b="1" dirty="0" smtClean="0">
                <a:solidFill>
                  <a:srgbClr val="92D050"/>
                </a:solidFill>
                <a:latin typeface="Arial" panose="020B0604020202020204" pitchFamily="34" charset="0"/>
                <a:cs typeface="Arial" panose="020B0604020202020204" pitchFamily="34" charset="0"/>
              </a:rPr>
              <a:t>وفي المراحل المتقدمة يظهر تندب القرنية </a:t>
            </a:r>
            <a:r>
              <a:rPr lang="ar-SY" b="1" dirty="0" smtClean="0">
                <a:solidFill>
                  <a:srgbClr val="92D050"/>
                </a:solidFill>
                <a:latin typeface="Arial" panose="020B0604020202020204" pitchFamily="34" charset="0"/>
                <a:cs typeface="Arial" panose="020B0604020202020204" pitchFamily="34" charset="0"/>
              </a:rPr>
              <a:t>وهنا تكون القدرة البصرية منخفضة لدرجة كبيرة مما يعوق العملية التعليمية لدى الطفل . </a:t>
            </a:r>
            <a:endParaRPr lang="ar-SY" b="1" dirty="0" smtClean="0">
              <a:solidFill>
                <a:srgbClr val="92D050"/>
              </a:solidFill>
              <a:latin typeface="Arial" panose="020B0604020202020204" pitchFamily="34" charset="0"/>
              <a:cs typeface="Arial" panose="020B0604020202020204" pitchFamily="34" charset="0"/>
            </a:endParaRPr>
          </a:p>
          <a:p>
            <a:pPr marL="854964" lvl="1" indent="-457200">
              <a:buClr>
                <a:srgbClr val="FF0000"/>
              </a:buClr>
              <a:buFont typeface="Wingdings" panose="05000000000000000000" pitchFamily="2" charset="2"/>
              <a:buChar char="§"/>
            </a:pPr>
            <a:endParaRPr lang="ar-SY" b="1" dirty="0" smtClean="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1894310"/>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5"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7" dur="1000" fill="hold"/>
                                        <p:tgtEl>
                                          <p:spTgt spid="3">
                                            <p:txEl>
                                              <p:pRg st="2" end="2"/>
                                            </p:txEl>
                                          </p:spTgt>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1" dur="1000" fill="hold"/>
                                        <p:tgtEl>
                                          <p:spTgt spid="3">
                                            <p:txEl>
                                              <p:pRg st="3" end="3"/>
                                            </p:txEl>
                                          </p:spTgt>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additive="base">
                                        <p:cTn id="34"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5" dur="1000" fill="hold"/>
                                        <p:tgtEl>
                                          <p:spTgt spid="3">
                                            <p:txEl>
                                              <p:pRg st="4" end="4"/>
                                            </p:txEl>
                                          </p:spTgt>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9"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shadeToTitle="1">
        <a:gradFill>
          <a:gsLst>
            <a:gs pos="0">
              <a:srgbClr val="000000"/>
            </a:gs>
            <a:gs pos="39999">
              <a:srgbClr val="0A128C"/>
            </a:gs>
            <a:gs pos="70000">
              <a:srgbClr val="181CC7"/>
            </a:gs>
            <a:gs pos="88000">
              <a:srgbClr val="7005D4"/>
            </a:gs>
            <a:gs pos="100000">
              <a:srgbClr val="8C3D91"/>
            </a:gs>
          </a:gsLst>
          <a:path path="shape">
            <a:fillToRect l="50000" t="50000" r="50000" b="50000"/>
          </a:path>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76197" y="261545"/>
            <a:ext cx="8110603" cy="728012"/>
          </a:xfrm>
          <a:ln>
            <a:noFill/>
          </a:ln>
        </p:spPr>
        <p:txBody>
          <a:bodyPr/>
          <a:lstStyle/>
          <a:p>
            <a:pPr algn="ctr"/>
            <a:r>
              <a:rPr lang="ar-SY" b="1" dirty="0">
                <a:solidFill>
                  <a:srgbClr val="FFFF00"/>
                </a:solidFill>
                <a:latin typeface="Arial" panose="020B0604020202020204" pitchFamily="34" charset="0"/>
                <a:cs typeface="Arial" panose="020B0604020202020204" pitchFamily="34" charset="0"/>
              </a:rPr>
              <a:t>العلاج </a:t>
            </a:r>
            <a:r>
              <a:rPr lang="en-US" b="1" dirty="0">
                <a:solidFill>
                  <a:srgbClr val="FFFF00"/>
                </a:solidFill>
                <a:latin typeface="Arial" panose="020B0604020202020204" pitchFamily="34" charset="0"/>
                <a:cs typeface="Arial" panose="020B0604020202020204" pitchFamily="34" charset="0"/>
              </a:rPr>
              <a:t>Treatment</a:t>
            </a:r>
            <a:r>
              <a:rPr lang="ar-SY" b="1" dirty="0">
                <a:solidFill>
                  <a:srgbClr val="FFFF00"/>
                </a:solidFill>
                <a:latin typeface="Arial" panose="020B0604020202020204" pitchFamily="34" charset="0"/>
                <a:cs typeface="Arial" panose="020B0604020202020204" pitchFamily="34" charset="0"/>
              </a:rPr>
              <a:t/>
            </a:r>
            <a:br>
              <a:rPr lang="ar-SY" b="1" dirty="0">
                <a:solidFill>
                  <a:srgbClr val="FFFF00"/>
                </a:solidFill>
                <a:latin typeface="Arial" panose="020B0604020202020204" pitchFamily="34" charset="0"/>
                <a:cs typeface="Arial" panose="020B0604020202020204" pitchFamily="34" charset="0"/>
              </a:rPr>
            </a:br>
            <a:endParaRPr lang="ar-SY" b="1" dirty="0">
              <a:solidFill>
                <a:srgbClr val="FFFF00"/>
              </a:solidFill>
              <a:latin typeface="Arial" panose="020B0604020202020204" pitchFamily="34" charset="0"/>
              <a:cs typeface="Arial" panose="020B0604020202020204" pitchFamily="34" charset="0"/>
            </a:endParaRPr>
          </a:p>
        </p:txBody>
      </p:sp>
      <p:sp>
        <p:nvSpPr>
          <p:cNvPr id="3" name="عنصر نائب للمحتوى 2"/>
          <p:cNvSpPr>
            <a:spLocks noGrp="1"/>
          </p:cNvSpPr>
          <p:nvPr>
            <p:ph idx="1"/>
          </p:nvPr>
        </p:nvSpPr>
        <p:spPr>
          <a:xfrm>
            <a:off x="413359" y="989557"/>
            <a:ext cx="8273441" cy="5235879"/>
          </a:xfrm>
        </p:spPr>
        <p:txBody>
          <a:bodyPr>
            <a:normAutofit/>
          </a:bodyPr>
          <a:lstStyle/>
          <a:p>
            <a:pPr>
              <a:buClr>
                <a:srgbClr val="FF0000"/>
              </a:buClr>
              <a:buFont typeface="Wingdings" panose="05000000000000000000" pitchFamily="2" charset="2"/>
              <a:buChar char="q"/>
            </a:pPr>
            <a:r>
              <a:rPr lang="ar-SY" sz="3600" b="1" dirty="0" smtClean="0">
                <a:solidFill>
                  <a:srgbClr val="92D050"/>
                </a:solidFill>
                <a:latin typeface="Arial" panose="020B0604020202020204" pitchFamily="34" charset="0"/>
                <a:cs typeface="Arial" panose="020B0604020202020204" pitchFamily="34" charset="0"/>
              </a:rPr>
              <a:t> من المهم </a:t>
            </a:r>
            <a:r>
              <a:rPr lang="ar-SY" sz="3600" b="1" dirty="0">
                <a:solidFill>
                  <a:srgbClr val="92D050"/>
                </a:solidFill>
                <a:latin typeface="Arial" panose="020B0604020202020204" pitchFamily="34" charset="0"/>
                <a:cs typeface="Arial" panose="020B0604020202020204" pitchFamily="34" charset="0"/>
              </a:rPr>
              <a:t>الكشف </a:t>
            </a:r>
            <a:r>
              <a:rPr lang="ar-SY" sz="3600" b="1" dirty="0" smtClean="0">
                <a:solidFill>
                  <a:srgbClr val="92D050"/>
                </a:solidFill>
                <a:latin typeface="Arial" panose="020B0604020202020204" pitchFamily="34" charset="0"/>
                <a:cs typeface="Arial" panose="020B0604020202020204" pitchFamily="34" charset="0"/>
              </a:rPr>
              <a:t>المبكر للحالة </a:t>
            </a:r>
          </a:p>
          <a:p>
            <a:pPr>
              <a:buClr>
                <a:srgbClr val="FF0000"/>
              </a:buClr>
              <a:buFont typeface="Wingdings" panose="05000000000000000000" pitchFamily="2" charset="2"/>
              <a:buChar char="q"/>
            </a:pPr>
            <a:r>
              <a:rPr lang="ar-SY" sz="3600" b="1" dirty="0" smtClean="0">
                <a:solidFill>
                  <a:srgbClr val="92D050"/>
                </a:solidFill>
                <a:latin typeface="Arial" panose="020B0604020202020204" pitchFamily="34" charset="0"/>
                <a:cs typeface="Arial" panose="020B0604020202020204" pitchFamily="34" charset="0"/>
              </a:rPr>
              <a:t>العلاج بالمراحل الأولى (تصحيح سوء الانكسار بالنظارة أو بالعدسات اللاصقة).</a:t>
            </a:r>
          </a:p>
          <a:p>
            <a:pPr>
              <a:buClr>
                <a:srgbClr val="FF0000"/>
              </a:buClr>
              <a:buFont typeface="Wingdings" panose="05000000000000000000" pitchFamily="2" charset="2"/>
              <a:buChar char="q"/>
            </a:pPr>
            <a:r>
              <a:rPr lang="ar-SY" sz="3600" b="1" dirty="0" smtClean="0">
                <a:solidFill>
                  <a:srgbClr val="92D050"/>
                </a:solidFill>
                <a:latin typeface="Arial" panose="020B0604020202020204" pitchFamily="34" charset="0"/>
                <a:cs typeface="Arial" panose="020B0604020202020204" pitchFamily="34" charset="0"/>
              </a:rPr>
              <a:t>في المراحل المتوسطة يمكن اجراء تصليب القرنية لمنع تطور الحالة نحو الأسوأ ومن العلاجات الحديثة زرع حلقات القرنية لتدعيم القرنية وتقويتها. </a:t>
            </a:r>
          </a:p>
          <a:p>
            <a:pPr>
              <a:buClr>
                <a:srgbClr val="FF0000"/>
              </a:buClr>
              <a:buFont typeface="Wingdings" panose="05000000000000000000" pitchFamily="2" charset="2"/>
              <a:buChar char="q"/>
            </a:pPr>
            <a:r>
              <a:rPr lang="ar-SY" sz="3600" b="1" dirty="0" smtClean="0">
                <a:solidFill>
                  <a:srgbClr val="92D050"/>
                </a:solidFill>
                <a:latin typeface="Arial" panose="020B0604020202020204" pitchFamily="34" charset="0"/>
                <a:cs typeface="Arial" panose="020B0604020202020204" pitchFamily="34" charset="0"/>
              </a:rPr>
              <a:t>كما يفيد زرع القرنية في المراحل المتأخرة. </a:t>
            </a:r>
          </a:p>
        </p:txBody>
      </p:sp>
    </p:spTree>
    <p:extLst>
      <p:ext uri="{BB962C8B-B14F-4D97-AF65-F5344CB8AC3E}">
        <p14:creationId xmlns:p14="http://schemas.microsoft.com/office/powerpoint/2010/main" val="3426791720"/>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5"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7"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shadeToTitle="1">
        <a:gradFill>
          <a:gsLst>
            <a:gs pos="0">
              <a:srgbClr val="000000"/>
            </a:gs>
            <a:gs pos="39999">
              <a:srgbClr val="0A128C"/>
            </a:gs>
            <a:gs pos="70000">
              <a:srgbClr val="181CC7"/>
            </a:gs>
            <a:gs pos="88000">
              <a:srgbClr val="7005D4"/>
            </a:gs>
            <a:gs pos="100000">
              <a:srgbClr val="8C3D91"/>
            </a:gs>
          </a:gsLst>
          <a:path path="shape">
            <a:fillToRect l="50000" t="50000" r="50000" b="50000"/>
          </a:path>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76197" y="261545"/>
            <a:ext cx="8110603" cy="728012"/>
          </a:xfrm>
          <a:ln>
            <a:noFill/>
          </a:ln>
        </p:spPr>
        <p:txBody>
          <a:bodyPr/>
          <a:lstStyle/>
          <a:p>
            <a:pPr algn="ctr"/>
            <a:r>
              <a:rPr lang="ar-SY" b="1" dirty="0" smtClean="0">
                <a:solidFill>
                  <a:srgbClr val="FFFF00"/>
                </a:solidFill>
                <a:latin typeface="Arial" panose="020B0604020202020204" pitchFamily="34" charset="0"/>
                <a:cs typeface="Arial" panose="020B0604020202020204" pitchFamily="34" charset="0"/>
              </a:rPr>
              <a:t>تصليب القرنية </a:t>
            </a:r>
            <a:r>
              <a:rPr lang="ar-SY" b="1" dirty="0">
                <a:solidFill>
                  <a:srgbClr val="FFFF00"/>
                </a:solidFill>
                <a:latin typeface="Arial" panose="020B0604020202020204" pitchFamily="34" charset="0"/>
                <a:cs typeface="Arial" panose="020B0604020202020204" pitchFamily="34" charset="0"/>
              </a:rPr>
              <a:t/>
            </a:r>
            <a:br>
              <a:rPr lang="ar-SY" b="1" dirty="0">
                <a:solidFill>
                  <a:srgbClr val="FFFF00"/>
                </a:solidFill>
                <a:latin typeface="Arial" panose="020B0604020202020204" pitchFamily="34" charset="0"/>
                <a:cs typeface="Arial" panose="020B0604020202020204" pitchFamily="34" charset="0"/>
              </a:rPr>
            </a:br>
            <a:endParaRPr lang="ar-SY" b="1" dirty="0">
              <a:solidFill>
                <a:srgbClr val="FFFF00"/>
              </a:solidFill>
              <a:latin typeface="Arial" panose="020B0604020202020204" pitchFamily="34" charset="0"/>
              <a:cs typeface="Arial" panose="020B0604020202020204" pitchFamily="34" charset="0"/>
            </a:endParaRPr>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3998" y="1302708"/>
            <a:ext cx="5715000" cy="4800600"/>
          </a:xfrm>
        </p:spPr>
      </p:pic>
    </p:spTree>
    <p:extLst>
      <p:ext uri="{BB962C8B-B14F-4D97-AF65-F5344CB8AC3E}">
        <p14:creationId xmlns:p14="http://schemas.microsoft.com/office/powerpoint/2010/main" val="2422336467"/>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shadeToTitle="1">
        <a:gradFill>
          <a:gsLst>
            <a:gs pos="0">
              <a:srgbClr val="000000"/>
            </a:gs>
            <a:gs pos="39999">
              <a:srgbClr val="0A128C"/>
            </a:gs>
            <a:gs pos="70000">
              <a:srgbClr val="181CC7"/>
            </a:gs>
            <a:gs pos="88000">
              <a:srgbClr val="7005D4"/>
            </a:gs>
            <a:gs pos="100000">
              <a:srgbClr val="8C3D91"/>
            </a:gs>
          </a:gsLst>
          <a:path path="shape">
            <a:fillToRect l="50000" t="50000" r="50000" b="50000"/>
          </a:path>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76197" y="261545"/>
            <a:ext cx="8110603" cy="728012"/>
          </a:xfrm>
          <a:ln>
            <a:noFill/>
          </a:ln>
        </p:spPr>
        <p:txBody>
          <a:bodyPr/>
          <a:lstStyle/>
          <a:p>
            <a:pPr algn="ctr"/>
            <a:r>
              <a:rPr lang="ar-SY" b="1" dirty="0" smtClean="0">
                <a:solidFill>
                  <a:srgbClr val="FFFF00"/>
                </a:solidFill>
                <a:latin typeface="Arial" panose="020B0604020202020204" pitchFamily="34" charset="0"/>
                <a:cs typeface="Arial" panose="020B0604020202020204" pitchFamily="34" charset="0"/>
              </a:rPr>
              <a:t>زرع حلقات القرنية </a:t>
            </a:r>
            <a:endParaRPr lang="ar-SY" b="1" dirty="0">
              <a:solidFill>
                <a:srgbClr val="FFFF00"/>
              </a:solidFill>
              <a:latin typeface="Arial" panose="020B0604020202020204" pitchFamily="34" charset="0"/>
              <a:cs typeface="Arial" panose="020B0604020202020204" pitchFamily="34" charset="0"/>
            </a:endParaRPr>
          </a:p>
        </p:txBody>
      </p:sp>
      <p:pic>
        <p:nvPicPr>
          <p:cNvPr id="5" name="عنصر نائب للمحتوى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02499" y="1653436"/>
            <a:ext cx="7039627" cy="4702914"/>
          </a:xfrm>
        </p:spPr>
      </p:pic>
    </p:spTree>
    <p:extLst>
      <p:ext uri="{BB962C8B-B14F-4D97-AF65-F5344CB8AC3E}">
        <p14:creationId xmlns:p14="http://schemas.microsoft.com/office/powerpoint/2010/main" val="1576699662"/>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shadeToTitle="1">
        <a:gradFill>
          <a:gsLst>
            <a:gs pos="0">
              <a:srgbClr val="000000"/>
            </a:gs>
            <a:gs pos="39999">
              <a:srgbClr val="0A128C"/>
            </a:gs>
            <a:gs pos="70000">
              <a:srgbClr val="181CC7"/>
            </a:gs>
            <a:gs pos="88000">
              <a:srgbClr val="7005D4"/>
            </a:gs>
            <a:gs pos="100000">
              <a:srgbClr val="8C3D91"/>
            </a:gs>
          </a:gsLst>
          <a:path path="shape">
            <a:fillToRect l="50000" t="50000" r="50000" b="50000"/>
          </a:path>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76197" y="261545"/>
            <a:ext cx="8110603" cy="728012"/>
          </a:xfrm>
          <a:ln>
            <a:noFill/>
          </a:ln>
        </p:spPr>
        <p:txBody>
          <a:bodyPr/>
          <a:lstStyle/>
          <a:p>
            <a:pPr algn="ctr"/>
            <a:r>
              <a:rPr lang="ar-SY" b="1" dirty="0" smtClean="0">
                <a:solidFill>
                  <a:srgbClr val="FFFF00"/>
                </a:solidFill>
                <a:latin typeface="Arial" panose="020B0604020202020204" pitchFamily="34" charset="0"/>
                <a:cs typeface="Arial" panose="020B0604020202020204" pitchFamily="34" charset="0"/>
              </a:rPr>
              <a:t>زرع القرنية </a:t>
            </a:r>
            <a:r>
              <a:rPr lang="ar-SY" b="1" dirty="0">
                <a:solidFill>
                  <a:srgbClr val="FFFF00"/>
                </a:solidFill>
                <a:latin typeface="Arial" panose="020B0604020202020204" pitchFamily="34" charset="0"/>
                <a:cs typeface="Arial" panose="020B0604020202020204" pitchFamily="34" charset="0"/>
              </a:rPr>
              <a:t/>
            </a:r>
            <a:br>
              <a:rPr lang="ar-SY" b="1" dirty="0">
                <a:solidFill>
                  <a:srgbClr val="FFFF00"/>
                </a:solidFill>
                <a:latin typeface="Arial" panose="020B0604020202020204" pitchFamily="34" charset="0"/>
                <a:cs typeface="Arial" panose="020B0604020202020204" pitchFamily="34" charset="0"/>
              </a:rPr>
            </a:br>
            <a:endParaRPr lang="ar-SY" b="1" dirty="0">
              <a:solidFill>
                <a:srgbClr val="FFFF00"/>
              </a:solidFill>
              <a:latin typeface="Arial" panose="020B0604020202020204" pitchFamily="34" charset="0"/>
              <a:cs typeface="Arial" panose="020B0604020202020204" pitchFamily="34" charset="0"/>
            </a:endParaRPr>
          </a:p>
        </p:txBody>
      </p:sp>
      <p:pic>
        <p:nvPicPr>
          <p:cNvPr id="9" name="عنصر نائب للمحتوى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59192" y="1578279"/>
            <a:ext cx="7258090" cy="4778071"/>
          </a:xfrm>
        </p:spPr>
      </p:pic>
    </p:spTree>
    <p:extLst>
      <p:ext uri="{BB962C8B-B14F-4D97-AF65-F5344CB8AC3E}">
        <p14:creationId xmlns:p14="http://schemas.microsoft.com/office/powerpoint/2010/main" val="2853271628"/>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shadeToTitle="1">
        <a:gradFill>
          <a:gsLst>
            <a:gs pos="0">
              <a:srgbClr val="000000"/>
            </a:gs>
            <a:gs pos="39999">
              <a:srgbClr val="0A128C"/>
            </a:gs>
            <a:gs pos="70000">
              <a:srgbClr val="181CC7"/>
            </a:gs>
            <a:gs pos="88000">
              <a:srgbClr val="7005D4"/>
            </a:gs>
            <a:gs pos="100000">
              <a:srgbClr val="8C3D91"/>
            </a:gs>
          </a:gsLst>
          <a:path path="shape">
            <a:fillToRect l="50000" t="50000" r="50000" b="50000"/>
          </a:path>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26092" y="2152975"/>
            <a:ext cx="8110603" cy="1416944"/>
          </a:xfrm>
          <a:ln>
            <a:noFill/>
          </a:ln>
        </p:spPr>
        <p:txBody>
          <a:bodyPr/>
          <a:lstStyle/>
          <a:p>
            <a:pPr algn="ctr"/>
            <a:r>
              <a:rPr lang="ar-SY" sz="6000" b="1" dirty="0" smtClean="0">
                <a:solidFill>
                  <a:srgbClr val="FF0000"/>
                </a:solidFill>
                <a:latin typeface="Arial" panose="020B0604020202020204" pitchFamily="34" charset="0"/>
                <a:cs typeface="Arial" panose="020B0604020202020204" pitchFamily="34" charset="0"/>
              </a:rPr>
              <a:t>سادساً</a:t>
            </a:r>
            <a:r>
              <a:rPr lang="ar-SY" sz="6000" b="1" dirty="0" smtClean="0">
                <a:solidFill>
                  <a:srgbClr val="FF0000"/>
                </a:solidFill>
                <a:latin typeface="Arial" panose="020B0604020202020204" pitchFamily="34" charset="0"/>
                <a:cs typeface="Arial" panose="020B0604020202020204" pitchFamily="34" charset="0"/>
              </a:rPr>
              <a:t>: </a:t>
            </a:r>
            <a:r>
              <a:rPr lang="ar-SY" sz="6000" b="1" dirty="0" smtClean="0">
                <a:solidFill>
                  <a:srgbClr val="FFFF00"/>
                </a:solidFill>
                <a:latin typeface="Arial" panose="020B0604020202020204" pitchFamily="34" charset="0"/>
                <a:cs typeface="Arial" panose="020B0604020202020204" pitchFamily="34" charset="0"/>
              </a:rPr>
              <a:t>الساد الولادي</a:t>
            </a:r>
            <a:br>
              <a:rPr lang="ar-SY" sz="6000" b="1" dirty="0" smtClean="0">
                <a:solidFill>
                  <a:srgbClr val="FFFF00"/>
                </a:solidFill>
                <a:latin typeface="Arial" panose="020B0604020202020204" pitchFamily="34" charset="0"/>
                <a:cs typeface="Arial" panose="020B0604020202020204" pitchFamily="34" charset="0"/>
              </a:rPr>
            </a:br>
            <a:r>
              <a:rPr lang="en-US" sz="6000" b="1" dirty="0" smtClean="0">
                <a:solidFill>
                  <a:srgbClr val="FFFF00"/>
                </a:solidFill>
                <a:latin typeface="Arial" panose="020B0604020202020204" pitchFamily="34" charset="0"/>
                <a:cs typeface="Arial" panose="020B0604020202020204" pitchFamily="34" charset="0"/>
              </a:rPr>
              <a:t>Congenital Cataract</a:t>
            </a:r>
            <a:r>
              <a:rPr lang="ar-SY" sz="6000" b="1" dirty="0" smtClean="0">
                <a:solidFill>
                  <a:srgbClr val="FFFF00"/>
                </a:solidFill>
                <a:latin typeface="Arial" panose="020B0604020202020204" pitchFamily="34" charset="0"/>
                <a:cs typeface="Arial" panose="020B0604020202020204" pitchFamily="34" charset="0"/>
              </a:rPr>
              <a:t> </a:t>
            </a:r>
            <a:endParaRPr lang="ar-SY" sz="60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7192834"/>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shadeToTitle="1">
        <a:gradFill>
          <a:gsLst>
            <a:gs pos="0">
              <a:srgbClr val="000000"/>
            </a:gs>
            <a:gs pos="39999">
              <a:srgbClr val="0A128C"/>
            </a:gs>
            <a:gs pos="70000">
              <a:srgbClr val="181CC7"/>
            </a:gs>
            <a:gs pos="88000">
              <a:srgbClr val="7005D4"/>
            </a:gs>
            <a:gs pos="100000">
              <a:srgbClr val="8C3D91"/>
            </a:gs>
          </a:gsLst>
          <a:path path="shape">
            <a:fillToRect l="50000" t="50000" r="50000" b="50000"/>
          </a:path>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76197" y="349227"/>
            <a:ext cx="8110603" cy="502543"/>
          </a:xfrm>
          <a:ln>
            <a:noFill/>
          </a:ln>
        </p:spPr>
        <p:txBody>
          <a:bodyPr/>
          <a:lstStyle/>
          <a:p>
            <a:pPr algn="ctr"/>
            <a:endParaRPr lang="ar-SY" b="1" dirty="0">
              <a:solidFill>
                <a:srgbClr val="FFFF00"/>
              </a:solidFill>
              <a:latin typeface="Arial" panose="020B0604020202020204" pitchFamily="34" charset="0"/>
              <a:cs typeface="Arial" panose="020B0604020202020204" pitchFamily="34" charset="0"/>
            </a:endParaRPr>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6197" y="1265128"/>
            <a:ext cx="7954028" cy="5022937"/>
          </a:xfrm>
        </p:spPr>
      </p:pic>
    </p:spTree>
    <p:extLst>
      <p:ext uri="{BB962C8B-B14F-4D97-AF65-F5344CB8AC3E}">
        <p14:creationId xmlns:p14="http://schemas.microsoft.com/office/powerpoint/2010/main" val="2231762629"/>
      </p:ext>
    </p:extLst>
  </p:cSld>
  <p:clrMapOvr>
    <a:masterClrMapping/>
  </p:clrMapOvr>
  <p:transition spd="slow">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shadeToTitle="1">
        <a:gradFill>
          <a:gsLst>
            <a:gs pos="0">
              <a:srgbClr val="000000"/>
            </a:gs>
            <a:gs pos="39999">
              <a:srgbClr val="0A128C"/>
            </a:gs>
            <a:gs pos="70000">
              <a:srgbClr val="181CC7"/>
            </a:gs>
            <a:gs pos="88000">
              <a:srgbClr val="7005D4"/>
            </a:gs>
            <a:gs pos="100000">
              <a:srgbClr val="8C3D91"/>
            </a:gs>
          </a:gsLst>
          <a:path path="shape">
            <a:fillToRect l="50000" t="50000" r="50000" b="50000"/>
          </a:path>
        </a:gradFill>
        <a:effectLst/>
      </p:bgPr>
    </p:bg>
    <p:spTree>
      <p:nvGrpSpPr>
        <p:cNvPr id="1" name=""/>
        <p:cNvGrpSpPr/>
        <p:nvPr/>
      </p:nvGrpSpPr>
      <p:grpSpPr>
        <a:xfrm>
          <a:off x="0" y="0"/>
          <a:ext cx="0" cy="0"/>
          <a:chOff x="0" y="0"/>
          <a:chExt cx="0" cy="0"/>
        </a:xfrm>
      </p:grpSpPr>
      <p:sp>
        <p:nvSpPr>
          <p:cNvPr id="6" name="عنوان 5"/>
          <p:cNvSpPr>
            <a:spLocks noGrp="1"/>
          </p:cNvSpPr>
          <p:nvPr>
            <p:ph type="title"/>
          </p:nvPr>
        </p:nvSpPr>
        <p:spPr>
          <a:xfrm>
            <a:off x="914400" y="1640910"/>
            <a:ext cx="7772400" cy="2931090"/>
          </a:xfrm>
        </p:spPr>
        <p:txBody>
          <a:bodyPr/>
          <a:lstStyle/>
          <a:p>
            <a:pPr marL="68580" indent="0" algn="ctr"/>
            <a:r>
              <a:rPr lang="ar-SY" sz="6000" b="1" dirty="0">
                <a:solidFill>
                  <a:srgbClr val="FF0000"/>
                </a:solidFill>
                <a:latin typeface="Arial" panose="020B0604020202020204" pitchFamily="34" charset="0"/>
                <a:cs typeface="Arial" panose="020B0604020202020204" pitchFamily="34" charset="0"/>
              </a:rPr>
              <a:t>أولاً: </a:t>
            </a:r>
            <a:r>
              <a:rPr lang="ar-SY" sz="6000" b="1" dirty="0">
                <a:solidFill>
                  <a:srgbClr val="FFFF00"/>
                </a:solidFill>
                <a:latin typeface="Arial" panose="020B0604020202020204" pitchFamily="34" charset="0"/>
                <a:cs typeface="Arial" panose="020B0604020202020204" pitchFamily="34" charset="0"/>
              </a:rPr>
              <a:t>الغمش ( العين الكسولة ) </a:t>
            </a:r>
            <a:br>
              <a:rPr lang="ar-SY" sz="6000" b="1" dirty="0">
                <a:solidFill>
                  <a:srgbClr val="FFFF00"/>
                </a:solidFill>
                <a:latin typeface="Arial" panose="020B0604020202020204" pitchFamily="34" charset="0"/>
                <a:cs typeface="Arial" panose="020B0604020202020204" pitchFamily="34" charset="0"/>
              </a:rPr>
            </a:br>
            <a:r>
              <a:rPr lang="en-US" sz="6000" b="1" dirty="0">
                <a:solidFill>
                  <a:srgbClr val="FFFF00"/>
                </a:solidFill>
                <a:latin typeface="Arial" panose="020B0604020202020204" pitchFamily="34" charset="0"/>
                <a:cs typeface="Arial" panose="020B0604020202020204" pitchFamily="34" charset="0"/>
              </a:rPr>
              <a:t>Amblyopia</a:t>
            </a:r>
            <a:endParaRPr lang="ar-SY" sz="6000" dirty="0"/>
          </a:p>
        </p:txBody>
      </p:sp>
    </p:spTree>
    <p:extLst>
      <p:ext uri="{BB962C8B-B14F-4D97-AF65-F5344CB8AC3E}">
        <p14:creationId xmlns:p14="http://schemas.microsoft.com/office/powerpoint/2010/main" val="3049231668"/>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shadeToTitle="1">
        <a:gradFill>
          <a:gsLst>
            <a:gs pos="0">
              <a:srgbClr val="000000"/>
            </a:gs>
            <a:gs pos="39999">
              <a:srgbClr val="0A128C"/>
            </a:gs>
            <a:gs pos="70000">
              <a:srgbClr val="181CC7"/>
            </a:gs>
            <a:gs pos="88000">
              <a:srgbClr val="7005D4"/>
            </a:gs>
            <a:gs pos="100000">
              <a:srgbClr val="8C3D91"/>
            </a:gs>
          </a:gsLst>
          <a:path path="shape">
            <a:fillToRect l="50000" t="50000" r="50000" b="50000"/>
          </a:path>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76197" y="349227"/>
            <a:ext cx="8110603" cy="728012"/>
          </a:xfrm>
          <a:ln>
            <a:noFill/>
          </a:ln>
        </p:spPr>
        <p:txBody>
          <a:bodyPr/>
          <a:lstStyle/>
          <a:p>
            <a:pPr algn="ctr"/>
            <a:r>
              <a:rPr lang="ar-SY" b="1" dirty="0" smtClean="0">
                <a:solidFill>
                  <a:srgbClr val="FFFF00"/>
                </a:solidFill>
                <a:latin typeface="Arial" panose="020B0604020202020204" pitchFamily="34" charset="0"/>
                <a:cs typeface="Arial" panose="020B0604020202020204" pitchFamily="34" charset="0"/>
              </a:rPr>
              <a:t>الساد أحادي الجانب </a:t>
            </a:r>
            <a:endParaRPr lang="ar-SY" b="1" dirty="0">
              <a:solidFill>
                <a:srgbClr val="FFFF00"/>
              </a:solidFill>
              <a:latin typeface="Arial" panose="020B0604020202020204" pitchFamily="34" charset="0"/>
              <a:cs typeface="Arial" panose="020B0604020202020204" pitchFamily="34" charset="0"/>
            </a:endParaRPr>
          </a:p>
        </p:txBody>
      </p:sp>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4738" y="1631852"/>
            <a:ext cx="7315199" cy="4515730"/>
          </a:xfrm>
        </p:spPr>
      </p:pic>
    </p:spTree>
    <p:extLst>
      <p:ext uri="{BB962C8B-B14F-4D97-AF65-F5344CB8AC3E}">
        <p14:creationId xmlns:p14="http://schemas.microsoft.com/office/powerpoint/2010/main" val="3235771015"/>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shadeToTitle="1">
        <a:gradFill>
          <a:gsLst>
            <a:gs pos="0">
              <a:srgbClr val="000000"/>
            </a:gs>
            <a:gs pos="39999">
              <a:srgbClr val="0A128C"/>
            </a:gs>
            <a:gs pos="70000">
              <a:srgbClr val="181CC7"/>
            </a:gs>
            <a:gs pos="88000">
              <a:srgbClr val="7005D4"/>
            </a:gs>
            <a:gs pos="100000">
              <a:srgbClr val="8C3D91"/>
            </a:gs>
          </a:gsLst>
          <a:path path="shape">
            <a:fillToRect l="50000" t="50000" r="50000" b="50000"/>
          </a:path>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76197" y="349227"/>
            <a:ext cx="8110603" cy="728012"/>
          </a:xfrm>
          <a:ln>
            <a:noFill/>
          </a:ln>
        </p:spPr>
        <p:txBody>
          <a:bodyPr/>
          <a:lstStyle/>
          <a:p>
            <a:pPr algn="ctr"/>
            <a:r>
              <a:rPr lang="ar-SY" b="1" dirty="0" smtClean="0">
                <a:solidFill>
                  <a:srgbClr val="FFFF00"/>
                </a:solidFill>
                <a:latin typeface="Arial" panose="020B0604020202020204" pitchFamily="34" charset="0"/>
                <a:cs typeface="Arial" panose="020B0604020202020204" pitchFamily="34" charset="0"/>
              </a:rPr>
              <a:t>الساد ثنائي الجانب  </a:t>
            </a:r>
            <a:br>
              <a:rPr lang="ar-SY" b="1" dirty="0" smtClean="0">
                <a:solidFill>
                  <a:srgbClr val="FFFF00"/>
                </a:solidFill>
                <a:latin typeface="Arial" panose="020B0604020202020204" pitchFamily="34" charset="0"/>
                <a:cs typeface="Arial" panose="020B0604020202020204" pitchFamily="34" charset="0"/>
              </a:rPr>
            </a:br>
            <a:endParaRPr lang="ar-SY" b="1" dirty="0">
              <a:solidFill>
                <a:srgbClr val="FFFF00"/>
              </a:solidFill>
              <a:latin typeface="Arial" panose="020B0604020202020204" pitchFamily="34" charset="0"/>
              <a:cs typeface="Arial" panose="020B0604020202020204" pitchFamily="34" charset="0"/>
            </a:endParaRPr>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4296" y="1575582"/>
            <a:ext cx="7478038" cy="4487015"/>
          </a:xfrm>
        </p:spPr>
      </p:pic>
    </p:spTree>
    <p:extLst>
      <p:ext uri="{BB962C8B-B14F-4D97-AF65-F5344CB8AC3E}">
        <p14:creationId xmlns:p14="http://schemas.microsoft.com/office/powerpoint/2010/main" val="8635998"/>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shadeToTitle="1">
        <a:gradFill>
          <a:gsLst>
            <a:gs pos="0">
              <a:srgbClr val="000000"/>
            </a:gs>
            <a:gs pos="39999">
              <a:srgbClr val="0A128C"/>
            </a:gs>
            <a:gs pos="70000">
              <a:srgbClr val="181CC7"/>
            </a:gs>
            <a:gs pos="88000">
              <a:srgbClr val="7005D4"/>
            </a:gs>
            <a:gs pos="100000">
              <a:srgbClr val="8C3D91"/>
            </a:gs>
          </a:gsLst>
          <a:path path="shape">
            <a:fillToRect l="50000" t="50000" r="50000" b="50000"/>
          </a:path>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76197" y="349227"/>
            <a:ext cx="8110603" cy="853272"/>
          </a:xfrm>
          <a:ln>
            <a:noFill/>
          </a:ln>
        </p:spPr>
        <p:txBody>
          <a:bodyPr/>
          <a:lstStyle/>
          <a:p>
            <a:pPr algn="ctr"/>
            <a:r>
              <a:rPr lang="ar-SY" sz="6600" b="1" dirty="0" smtClean="0">
                <a:solidFill>
                  <a:srgbClr val="FFFF00"/>
                </a:solidFill>
                <a:latin typeface="Arial" panose="020B0604020202020204" pitchFamily="34" charset="0"/>
                <a:cs typeface="Arial" panose="020B0604020202020204" pitchFamily="34" charset="0"/>
              </a:rPr>
              <a:t>الساد الولادي</a:t>
            </a:r>
            <a:r>
              <a:rPr lang="ar-SY" b="1" dirty="0" smtClean="0">
                <a:solidFill>
                  <a:srgbClr val="FFFF00"/>
                </a:solidFill>
                <a:latin typeface="Arial" panose="020B0604020202020204" pitchFamily="34" charset="0"/>
                <a:cs typeface="Arial" panose="020B0604020202020204" pitchFamily="34" charset="0"/>
              </a:rPr>
              <a:t> </a:t>
            </a:r>
            <a:endParaRPr lang="ar-SY" b="1" dirty="0">
              <a:solidFill>
                <a:srgbClr val="FFFF00"/>
              </a:solidFill>
              <a:latin typeface="Arial" panose="020B0604020202020204" pitchFamily="34" charset="0"/>
              <a:cs typeface="Arial" panose="020B0604020202020204" pitchFamily="34" charset="0"/>
            </a:endParaRPr>
          </a:p>
        </p:txBody>
      </p:sp>
      <p:sp>
        <p:nvSpPr>
          <p:cNvPr id="3" name="عنصر نائب للمحتوى 2"/>
          <p:cNvSpPr>
            <a:spLocks noGrp="1"/>
          </p:cNvSpPr>
          <p:nvPr>
            <p:ph idx="1"/>
          </p:nvPr>
        </p:nvSpPr>
        <p:spPr>
          <a:xfrm>
            <a:off x="413359" y="1385379"/>
            <a:ext cx="8273441" cy="5235879"/>
          </a:xfrm>
        </p:spPr>
        <p:txBody>
          <a:bodyPr>
            <a:normAutofit/>
          </a:bodyPr>
          <a:lstStyle/>
          <a:p>
            <a:pPr>
              <a:buClr>
                <a:srgbClr val="FF0000"/>
              </a:buClr>
              <a:buFont typeface="Wingdings" panose="05000000000000000000" pitchFamily="2" charset="2"/>
              <a:buChar char="q"/>
            </a:pPr>
            <a:r>
              <a:rPr lang="ar-SY" sz="3600" b="1" dirty="0" smtClean="0">
                <a:solidFill>
                  <a:srgbClr val="92D050"/>
                </a:solidFill>
                <a:latin typeface="Arial" panose="020B0604020202020204" pitchFamily="34" charset="0"/>
                <a:cs typeface="Arial" panose="020B0604020202020204" pitchFamily="34" charset="0"/>
              </a:rPr>
              <a:t> هو </a:t>
            </a:r>
            <a:r>
              <a:rPr lang="ar-SY" sz="3600" b="1" dirty="0">
                <a:solidFill>
                  <a:srgbClr val="92D050"/>
                </a:solidFill>
                <a:latin typeface="Arial" panose="020B0604020202020204" pitchFamily="34" charset="0"/>
                <a:cs typeface="Arial" panose="020B0604020202020204" pitchFamily="34" charset="0"/>
              </a:rPr>
              <a:t>كثافة في العدسة حدثت أثناء الحياة الجنينية أو بعد الولادة بفترة قصيرة   </a:t>
            </a:r>
          </a:p>
          <a:p>
            <a:pPr>
              <a:buClr>
                <a:srgbClr val="FF0000"/>
              </a:buClr>
              <a:buFont typeface="Wingdings" panose="05000000000000000000" pitchFamily="2" charset="2"/>
              <a:buChar char="q"/>
            </a:pPr>
            <a:r>
              <a:rPr lang="ar-SY" sz="3600" b="1" dirty="0" smtClean="0">
                <a:solidFill>
                  <a:srgbClr val="92D050"/>
                </a:solidFill>
                <a:latin typeface="Arial" panose="020B0604020202020204" pitchFamily="34" charset="0"/>
                <a:cs typeface="Arial" panose="020B0604020202020204" pitchFamily="34" charset="0"/>
              </a:rPr>
              <a:t> يصاب </a:t>
            </a:r>
            <a:r>
              <a:rPr lang="ar-SY" sz="3600" b="1" dirty="0">
                <a:solidFill>
                  <a:srgbClr val="92D050"/>
                </a:solidFill>
                <a:latin typeface="Arial" panose="020B0604020202020204" pitchFamily="34" charset="0"/>
                <a:cs typeface="Arial" panose="020B0604020202020204" pitchFamily="34" charset="0"/>
              </a:rPr>
              <a:t>به وليد من كل عشرة </a:t>
            </a:r>
            <a:r>
              <a:rPr lang="ar-SY" sz="3600" b="1" dirty="0" smtClean="0">
                <a:solidFill>
                  <a:srgbClr val="92D050"/>
                </a:solidFill>
                <a:latin typeface="Arial" panose="020B0604020202020204" pitchFamily="34" charset="0"/>
                <a:cs typeface="Arial" panose="020B0604020202020204" pitchFamily="34" charset="0"/>
              </a:rPr>
              <a:t>آلاف</a:t>
            </a:r>
          </a:p>
          <a:p>
            <a:pPr>
              <a:buClr>
                <a:srgbClr val="FF0000"/>
              </a:buClr>
              <a:buFont typeface="Wingdings" panose="05000000000000000000" pitchFamily="2" charset="2"/>
              <a:buChar char="q"/>
            </a:pPr>
            <a:r>
              <a:rPr lang="ar-SY" sz="3600" b="1" dirty="0" smtClean="0">
                <a:solidFill>
                  <a:srgbClr val="92D050"/>
                </a:solidFill>
                <a:latin typeface="Arial" panose="020B0604020202020204" pitchFamily="34" charset="0"/>
                <a:cs typeface="Arial" panose="020B0604020202020204" pitchFamily="34" charset="0"/>
              </a:rPr>
              <a:t>يشكل 2% من الأطفال المراجعين لمراكز طب العيون في العالم </a:t>
            </a:r>
          </a:p>
          <a:p>
            <a:pPr>
              <a:buClr>
                <a:srgbClr val="FF0000"/>
              </a:buClr>
              <a:buFont typeface="Wingdings" panose="05000000000000000000" pitchFamily="2" charset="2"/>
              <a:buChar char="q"/>
            </a:pPr>
            <a:r>
              <a:rPr lang="ar-SY" sz="3600" b="1" dirty="0" smtClean="0">
                <a:solidFill>
                  <a:srgbClr val="92D050"/>
                </a:solidFill>
                <a:latin typeface="Arial" panose="020B0604020202020204" pitchFamily="34" charset="0"/>
                <a:cs typeface="Arial" panose="020B0604020202020204" pitchFamily="34" charset="0"/>
              </a:rPr>
              <a:t> عادة </a:t>
            </a:r>
            <a:r>
              <a:rPr lang="ar-SY" sz="3600" b="1" dirty="0">
                <a:solidFill>
                  <a:srgbClr val="92D050"/>
                </a:solidFill>
                <a:latin typeface="Arial" panose="020B0604020202020204" pitchFamily="34" charset="0"/>
                <a:cs typeface="Arial" panose="020B0604020202020204" pitchFamily="34" charset="0"/>
              </a:rPr>
              <a:t>أحادي أو ثنائي الجانب علماُ أن ثلثي الحالات ثنائية الجانب </a:t>
            </a:r>
          </a:p>
          <a:p>
            <a:pPr marL="68580" indent="0">
              <a:buClr>
                <a:srgbClr val="FF0000"/>
              </a:buClr>
              <a:buNone/>
            </a:pPr>
            <a:endParaRPr lang="ar-SY" b="1" dirty="0" smtClean="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4850631"/>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5"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7"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shadeToTitle="1">
        <a:gradFill>
          <a:gsLst>
            <a:gs pos="0">
              <a:srgbClr val="000000"/>
            </a:gs>
            <a:gs pos="39999">
              <a:srgbClr val="0A128C"/>
            </a:gs>
            <a:gs pos="70000">
              <a:srgbClr val="181CC7"/>
            </a:gs>
            <a:gs pos="88000">
              <a:srgbClr val="7005D4"/>
            </a:gs>
            <a:gs pos="100000">
              <a:srgbClr val="8C3D91"/>
            </a:gs>
          </a:gsLst>
          <a:path path="shape">
            <a:fillToRect l="50000" t="50000" r="50000" b="50000"/>
          </a:path>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76197" y="349227"/>
            <a:ext cx="8110603" cy="853272"/>
          </a:xfrm>
          <a:ln>
            <a:noFill/>
          </a:ln>
        </p:spPr>
        <p:txBody>
          <a:bodyPr/>
          <a:lstStyle/>
          <a:p>
            <a:pPr algn="ctr"/>
            <a:r>
              <a:rPr lang="ar-SY" sz="5400" b="1" dirty="0" smtClean="0">
                <a:solidFill>
                  <a:srgbClr val="FFFF00"/>
                </a:solidFill>
                <a:latin typeface="Arial" panose="020B0604020202020204" pitchFamily="34" charset="0"/>
                <a:cs typeface="Arial" panose="020B0604020202020204" pitchFamily="34" charset="0"/>
              </a:rPr>
              <a:t>أسبابه</a:t>
            </a:r>
            <a:r>
              <a:rPr lang="ar-SY" b="1" dirty="0">
                <a:solidFill>
                  <a:srgbClr val="92D050"/>
                </a:solidFill>
                <a:latin typeface="Arial" panose="020B0604020202020204" pitchFamily="34" charset="0"/>
                <a:cs typeface="Arial" panose="020B0604020202020204" pitchFamily="34" charset="0"/>
              </a:rPr>
              <a:t/>
            </a:r>
            <a:br>
              <a:rPr lang="ar-SY" b="1" dirty="0">
                <a:solidFill>
                  <a:srgbClr val="92D050"/>
                </a:solidFill>
                <a:latin typeface="Arial" panose="020B0604020202020204" pitchFamily="34" charset="0"/>
                <a:cs typeface="Arial" panose="020B0604020202020204" pitchFamily="34" charset="0"/>
              </a:rPr>
            </a:br>
            <a:r>
              <a:rPr lang="ar-SY" b="1" dirty="0" smtClean="0">
                <a:solidFill>
                  <a:srgbClr val="FFFF00"/>
                </a:solidFill>
                <a:latin typeface="Arial" panose="020B0604020202020204" pitchFamily="34" charset="0"/>
                <a:cs typeface="Arial" panose="020B0604020202020204" pitchFamily="34" charset="0"/>
              </a:rPr>
              <a:t/>
            </a:r>
            <a:br>
              <a:rPr lang="ar-SY" b="1" dirty="0" smtClean="0">
                <a:solidFill>
                  <a:srgbClr val="FFFF00"/>
                </a:solidFill>
                <a:latin typeface="Arial" panose="020B0604020202020204" pitchFamily="34" charset="0"/>
                <a:cs typeface="Arial" panose="020B0604020202020204" pitchFamily="34" charset="0"/>
              </a:rPr>
            </a:br>
            <a:endParaRPr lang="ar-SY" b="1" dirty="0">
              <a:solidFill>
                <a:srgbClr val="FFFF00"/>
              </a:solidFill>
              <a:latin typeface="Arial" panose="020B0604020202020204" pitchFamily="34" charset="0"/>
              <a:cs typeface="Arial" panose="020B0604020202020204" pitchFamily="34" charset="0"/>
            </a:endParaRPr>
          </a:p>
        </p:txBody>
      </p:sp>
      <p:sp>
        <p:nvSpPr>
          <p:cNvPr id="3" name="عنصر نائب للمحتوى 2"/>
          <p:cNvSpPr>
            <a:spLocks noGrp="1"/>
          </p:cNvSpPr>
          <p:nvPr>
            <p:ph idx="1"/>
          </p:nvPr>
        </p:nvSpPr>
        <p:spPr>
          <a:xfrm>
            <a:off x="413359" y="1202499"/>
            <a:ext cx="8273441" cy="5235879"/>
          </a:xfrm>
        </p:spPr>
        <p:txBody>
          <a:bodyPr>
            <a:normAutofit lnSpcReduction="10000"/>
          </a:bodyPr>
          <a:lstStyle/>
          <a:p>
            <a:pPr lvl="1">
              <a:buClr>
                <a:srgbClr val="FF0000"/>
              </a:buClr>
              <a:buFont typeface="Wingdings" panose="05000000000000000000" pitchFamily="2" charset="2"/>
              <a:buChar char="q"/>
            </a:pPr>
            <a:r>
              <a:rPr lang="ar-SY" sz="3200" b="1" dirty="0" smtClean="0">
                <a:solidFill>
                  <a:srgbClr val="92D050"/>
                </a:solidFill>
                <a:latin typeface="Arial" panose="020B0604020202020204" pitchFamily="34" charset="0"/>
                <a:cs typeface="Arial" panose="020B0604020202020204" pitchFamily="34" charset="0"/>
              </a:rPr>
              <a:t>أساسية</a:t>
            </a:r>
            <a:r>
              <a:rPr lang="ar-SY" sz="3200" b="1" dirty="0">
                <a:solidFill>
                  <a:srgbClr val="92D050"/>
                </a:solidFill>
                <a:latin typeface="Arial" panose="020B0604020202020204" pitchFamily="34" charset="0"/>
                <a:cs typeface="Arial" panose="020B0604020202020204" pitchFamily="34" charset="0"/>
              </a:rPr>
              <a:t>:</a:t>
            </a:r>
          </a:p>
          <a:p>
            <a:pPr lvl="3">
              <a:buClr>
                <a:srgbClr val="FF0000"/>
              </a:buClr>
              <a:buFont typeface="Wingdings" panose="05000000000000000000" pitchFamily="2" charset="2"/>
              <a:buChar char="§"/>
            </a:pPr>
            <a:r>
              <a:rPr lang="ar-SY" sz="3000" b="1" dirty="0">
                <a:solidFill>
                  <a:srgbClr val="92D050"/>
                </a:solidFill>
                <a:latin typeface="Arial" panose="020B0604020202020204" pitchFamily="34" charset="0"/>
                <a:cs typeface="Arial" panose="020B0604020202020204" pitchFamily="34" charset="0"/>
              </a:rPr>
              <a:t>بدئي </a:t>
            </a:r>
          </a:p>
          <a:p>
            <a:pPr lvl="3">
              <a:buClr>
                <a:srgbClr val="FF0000"/>
              </a:buClr>
              <a:buFont typeface="Wingdings" panose="05000000000000000000" pitchFamily="2" charset="2"/>
              <a:buChar char="§"/>
            </a:pPr>
            <a:r>
              <a:rPr lang="ar-SY" sz="3000" b="1" dirty="0">
                <a:solidFill>
                  <a:srgbClr val="92D050"/>
                </a:solidFill>
                <a:latin typeface="Arial" panose="020B0604020202020204" pitchFamily="34" charset="0"/>
                <a:cs typeface="Arial" panose="020B0604020202020204" pitchFamily="34" charset="0"/>
              </a:rPr>
              <a:t>وراثي 20 %</a:t>
            </a:r>
          </a:p>
          <a:p>
            <a:pPr lvl="1">
              <a:buClr>
                <a:srgbClr val="FF0000"/>
              </a:buClr>
              <a:buFont typeface="Wingdings" panose="05000000000000000000" pitchFamily="2" charset="2"/>
              <a:buChar char="q"/>
            </a:pPr>
            <a:r>
              <a:rPr lang="ar-SY" sz="3200" b="1" dirty="0">
                <a:solidFill>
                  <a:srgbClr val="92D050"/>
                </a:solidFill>
                <a:latin typeface="Arial" panose="020B0604020202020204" pitchFamily="34" charset="0"/>
                <a:cs typeface="Arial" panose="020B0604020202020204" pitchFamily="34" charset="0"/>
              </a:rPr>
              <a:t>ثانوية:</a:t>
            </a:r>
          </a:p>
          <a:p>
            <a:pPr lvl="3">
              <a:buClr>
                <a:srgbClr val="FF0000"/>
              </a:buClr>
              <a:buFont typeface="Wingdings" panose="05000000000000000000" pitchFamily="2" charset="2"/>
              <a:buChar char="§"/>
            </a:pPr>
            <a:r>
              <a:rPr lang="ar-SY" sz="3000" b="1" dirty="0">
                <a:solidFill>
                  <a:srgbClr val="92D050"/>
                </a:solidFill>
                <a:latin typeface="Arial" panose="020B0604020202020204" pitchFamily="34" charset="0"/>
                <a:cs typeface="Arial" panose="020B0604020202020204" pitchFamily="34" charset="0"/>
              </a:rPr>
              <a:t> أمراض استقلابية ( اضطرابات استقلاب السكاكر – الشحوم – الحموض الأمينية )</a:t>
            </a:r>
          </a:p>
          <a:p>
            <a:pPr lvl="3">
              <a:buClr>
                <a:srgbClr val="FF0000"/>
              </a:buClr>
              <a:buFont typeface="Wingdings" panose="05000000000000000000" pitchFamily="2" charset="2"/>
              <a:buChar char="§"/>
            </a:pPr>
            <a:r>
              <a:rPr lang="ar-SY" sz="3000" b="1" dirty="0">
                <a:solidFill>
                  <a:srgbClr val="92D050"/>
                </a:solidFill>
                <a:latin typeface="Arial" panose="020B0604020202020204" pitchFamily="34" charset="0"/>
                <a:cs typeface="Arial" panose="020B0604020202020204" pitchFamily="34" charset="0"/>
              </a:rPr>
              <a:t>انتانات داخل الرحم ( الوردية الوافدة -  </a:t>
            </a:r>
            <a:r>
              <a:rPr lang="ar-SY" sz="3000" b="1" dirty="0" err="1">
                <a:solidFill>
                  <a:srgbClr val="92D050"/>
                </a:solidFill>
                <a:latin typeface="Arial" panose="020B0604020202020204" pitchFamily="34" charset="0"/>
                <a:cs typeface="Arial" panose="020B0604020202020204" pitchFamily="34" charset="0"/>
              </a:rPr>
              <a:t>التوكسوبلاسموز</a:t>
            </a:r>
            <a:r>
              <a:rPr lang="ar-SY" sz="3000" b="1" dirty="0">
                <a:solidFill>
                  <a:srgbClr val="92D050"/>
                </a:solidFill>
                <a:latin typeface="Arial" panose="020B0604020202020204" pitchFamily="34" charset="0"/>
                <a:cs typeface="Arial" panose="020B0604020202020204" pitchFamily="34" charset="0"/>
              </a:rPr>
              <a:t> ) في الأشهر الثلاثة الأولى</a:t>
            </a:r>
          </a:p>
          <a:p>
            <a:pPr lvl="3">
              <a:buClr>
                <a:srgbClr val="FF0000"/>
              </a:buClr>
              <a:buFont typeface="Wingdings" panose="05000000000000000000" pitchFamily="2" charset="2"/>
              <a:buChar char="§"/>
            </a:pPr>
            <a:r>
              <a:rPr lang="ar-SY" sz="3000" b="1" dirty="0">
                <a:solidFill>
                  <a:srgbClr val="92D050"/>
                </a:solidFill>
                <a:latin typeface="Arial" panose="020B0604020202020204" pitchFamily="34" charset="0"/>
                <a:cs typeface="Arial" panose="020B0604020202020204" pitchFamily="34" charset="0"/>
              </a:rPr>
              <a:t>تعرض الأم الحامل  للأشعة السينية</a:t>
            </a:r>
          </a:p>
          <a:p>
            <a:pPr lvl="3">
              <a:buClr>
                <a:srgbClr val="FF0000"/>
              </a:buClr>
              <a:buFont typeface="Wingdings" panose="05000000000000000000" pitchFamily="2" charset="2"/>
              <a:buChar char="§"/>
            </a:pPr>
            <a:r>
              <a:rPr lang="ar-SY" sz="3000" b="1" dirty="0">
                <a:solidFill>
                  <a:srgbClr val="92D050"/>
                </a:solidFill>
                <a:latin typeface="Arial" panose="020B0604020202020204" pitchFamily="34" charset="0"/>
                <a:cs typeface="Arial" panose="020B0604020202020204" pitchFamily="34" charset="0"/>
              </a:rPr>
              <a:t>عوز الفيتامين  - حمض الفوليك </a:t>
            </a:r>
          </a:p>
          <a:p>
            <a:pPr>
              <a:buClr>
                <a:srgbClr val="B125AA"/>
              </a:buClr>
              <a:buFont typeface="Wingdings" panose="05000000000000000000" pitchFamily="2" charset="2"/>
              <a:buChar char="q"/>
            </a:pPr>
            <a:endParaRPr lang="ar-SY" b="1" dirty="0" smtClean="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0436341"/>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5"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additive="base">
                                        <p:cTn id="26"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7" dur="1000" fill="hold"/>
                                        <p:tgtEl>
                                          <p:spTgt spid="3">
                                            <p:txEl>
                                              <p:pRg st="1" end="1"/>
                                            </p:txEl>
                                          </p:spTgt>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31"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7" dur="1000" fill="hold"/>
                                        <p:tgtEl>
                                          <p:spTgt spid="3">
                                            <p:txEl>
                                              <p:pRg st="4" end="4"/>
                                            </p:txEl>
                                          </p:spTgt>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additive="base">
                                        <p:cTn id="40"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1" dur="1000" fill="hold"/>
                                        <p:tgtEl>
                                          <p:spTgt spid="3">
                                            <p:txEl>
                                              <p:pRg st="5" end="5"/>
                                            </p:txEl>
                                          </p:spTgt>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additive="base">
                                        <p:cTn id="44"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5" dur="1000" fill="hold"/>
                                        <p:tgtEl>
                                          <p:spTgt spid="3">
                                            <p:txEl>
                                              <p:pRg st="6" end="6"/>
                                            </p:txEl>
                                          </p:spTgt>
                                        </p:tgtEl>
                                        <p:attrNameLst>
                                          <p:attrName>ppt_y</p:attrName>
                                        </p:attrNameLst>
                                      </p:cBhvr>
                                      <p:tavLst>
                                        <p:tav tm="0">
                                          <p:val>
                                            <p:strVal val="#ppt_y"/>
                                          </p:val>
                                        </p:tav>
                                        <p:tav tm="100000">
                                          <p:val>
                                            <p:strVal val="#ppt_y"/>
                                          </p:val>
                                        </p:tav>
                                      </p:tavLst>
                                    </p:anim>
                                  </p:childTnLst>
                                </p:cTn>
                              </p:par>
                              <p:par>
                                <p:cTn id="46" presetID="2" presetClass="entr" presetSubtype="8"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 calcmode="lin" valueType="num">
                                      <p:cBhvr additive="base">
                                        <p:cTn id="48" dur="1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9" dur="1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shadeToTitle="1">
        <a:gradFill>
          <a:gsLst>
            <a:gs pos="0">
              <a:srgbClr val="000000"/>
            </a:gs>
            <a:gs pos="39999">
              <a:srgbClr val="0A128C"/>
            </a:gs>
            <a:gs pos="70000">
              <a:srgbClr val="181CC7"/>
            </a:gs>
            <a:gs pos="88000">
              <a:srgbClr val="7005D4"/>
            </a:gs>
            <a:gs pos="100000">
              <a:srgbClr val="8C3D91"/>
            </a:gs>
          </a:gsLst>
          <a:path path="shape">
            <a:fillToRect l="50000" t="50000" r="50000" b="50000"/>
          </a:path>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76197" y="349227"/>
            <a:ext cx="8110603" cy="728012"/>
          </a:xfrm>
          <a:ln>
            <a:noFill/>
          </a:ln>
        </p:spPr>
        <p:txBody>
          <a:bodyPr/>
          <a:lstStyle/>
          <a:p>
            <a:pPr algn="ctr"/>
            <a:r>
              <a:rPr lang="ar-SY" sz="5400" b="1" dirty="0" smtClean="0">
                <a:solidFill>
                  <a:srgbClr val="FFFF00"/>
                </a:solidFill>
                <a:latin typeface="Arial" panose="020B0604020202020204" pitchFamily="34" charset="0"/>
                <a:cs typeface="Arial" panose="020B0604020202020204" pitchFamily="34" charset="0"/>
              </a:rPr>
              <a:t>الأعراض</a:t>
            </a:r>
            <a:r>
              <a:rPr lang="ar-SY" sz="5400" b="1" dirty="0">
                <a:solidFill>
                  <a:srgbClr val="FFFF00"/>
                </a:solidFill>
                <a:latin typeface="Arial" panose="020B0604020202020204" pitchFamily="34" charset="0"/>
                <a:cs typeface="Arial" panose="020B0604020202020204" pitchFamily="34" charset="0"/>
              </a:rPr>
              <a:t/>
            </a:r>
            <a:br>
              <a:rPr lang="ar-SY" sz="5400" b="1" dirty="0">
                <a:solidFill>
                  <a:srgbClr val="FFFF00"/>
                </a:solidFill>
                <a:latin typeface="Arial" panose="020B0604020202020204" pitchFamily="34" charset="0"/>
                <a:cs typeface="Arial" panose="020B0604020202020204" pitchFamily="34" charset="0"/>
              </a:rPr>
            </a:br>
            <a:endParaRPr lang="ar-SY" sz="5400" b="1" dirty="0">
              <a:solidFill>
                <a:srgbClr val="FFFF00"/>
              </a:solidFill>
              <a:latin typeface="Arial" panose="020B0604020202020204" pitchFamily="34" charset="0"/>
              <a:cs typeface="Arial" panose="020B0604020202020204" pitchFamily="34" charset="0"/>
            </a:endParaRPr>
          </a:p>
        </p:txBody>
      </p:sp>
      <p:sp>
        <p:nvSpPr>
          <p:cNvPr id="3" name="عنصر نائب للمحتوى 2"/>
          <p:cNvSpPr>
            <a:spLocks noGrp="1"/>
          </p:cNvSpPr>
          <p:nvPr>
            <p:ph idx="1"/>
          </p:nvPr>
        </p:nvSpPr>
        <p:spPr>
          <a:xfrm>
            <a:off x="494777" y="1399447"/>
            <a:ext cx="8273441" cy="3158485"/>
          </a:xfrm>
        </p:spPr>
        <p:txBody>
          <a:bodyPr>
            <a:normAutofit/>
          </a:bodyPr>
          <a:lstStyle/>
          <a:p>
            <a:pPr>
              <a:buClr>
                <a:srgbClr val="FF0000"/>
              </a:buClr>
              <a:buFont typeface="Wingdings" panose="05000000000000000000" pitchFamily="2" charset="2"/>
              <a:buChar char="q"/>
            </a:pPr>
            <a:r>
              <a:rPr lang="ar-SY" sz="3200" b="1" dirty="0" smtClean="0">
                <a:solidFill>
                  <a:srgbClr val="92D050"/>
                </a:solidFill>
                <a:latin typeface="Arial" panose="020B0604020202020204" pitchFamily="34" charset="0"/>
                <a:cs typeface="Arial" panose="020B0604020202020204" pitchFamily="34" charset="0"/>
              </a:rPr>
              <a:t> ملاحظة </a:t>
            </a:r>
            <a:r>
              <a:rPr lang="ar-SY" sz="3200" b="1" dirty="0">
                <a:solidFill>
                  <a:srgbClr val="92D050"/>
                </a:solidFill>
                <a:latin typeface="Arial" panose="020B0604020202020204" pitchFamily="34" charset="0"/>
                <a:cs typeface="Arial" panose="020B0604020202020204" pitchFamily="34" charset="0"/>
              </a:rPr>
              <a:t>حدقة بيضاء ( أهل الطفل أو طبيب الأطفال </a:t>
            </a:r>
            <a:r>
              <a:rPr lang="ar-SY" sz="3200" b="1" dirty="0" smtClean="0">
                <a:solidFill>
                  <a:srgbClr val="92D050"/>
                </a:solidFill>
                <a:latin typeface="Arial" panose="020B0604020202020204" pitchFamily="34" charset="0"/>
                <a:cs typeface="Arial" panose="020B0604020202020204" pitchFamily="34" charset="0"/>
              </a:rPr>
              <a:t>) .    </a:t>
            </a:r>
            <a:endParaRPr lang="ar-SY" sz="3200" b="1" dirty="0">
              <a:solidFill>
                <a:srgbClr val="92D050"/>
              </a:solidFill>
              <a:latin typeface="Arial" panose="020B0604020202020204" pitchFamily="34" charset="0"/>
              <a:cs typeface="Arial" panose="020B0604020202020204" pitchFamily="34" charset="0"/>
            </a:endParaRPr>
          </a:p>
          <a:p>
            <a:pPr>
              <a:buClr>
                <a:srgbClr val="FF0000"/>
              </a:buClr>
              <a:buFont typeface="Wingdings" panose="05000000000000000000" pitchFamily="2" charset="2"/>
              <a:buChar char="q"/>
            </a:pPr>
            <a:r>
              <a:rPr lang="ar-SY" sz="3200" b="1" dirty="0" smtClean="0">
                <a:solidFill>
                  <a:srgbClr val="92D050"/>
                </a:solidFill>
                <a:latin typeface="Arial" panose="020B0604020202020204" pitchFamily="34" charset="0"/>
                <a:cs typeface="Arial" panose="020B0604020202020204" pitchFamily="34" charset="0"/>
              </a:rPr>
              <a:t> نقص </a:t>
            </a:r>
            <a:r>
              <a:rPr lang="ar-SY" sz="3200" b="1" dirty="0">
                <a:solidFill>
                  <a:srgbClr val="92D050"/>
                </a:solidFill>
                <a:latin typeface="Arial" panose="020B0604020202020204" pitchFamily="34" charset="0"/>
                <a:cs typeface="Arial" panose="020B0604020202020204" pitchFamily="34" charset="0"/>
              </a:rPr>
              <a:t>بالرؤية يتظاهر بعدم تركيز الطفل على الأشياء المحيطة </a:t>
            </a:r>
            <a:r>
              <a:rPr lang="ar-SY" sz="3200" b="1" dirty="0" smtClean="0">
                <a:solidFill>
                  <a:srgbClr val="92D050"/>
                </a:solidFill>
                <a:latin typeface="Arial" panose="020B0604020202020204" pitchFamily="34" charset="0"/>
                <a:cs typeface="Arial" panose="020B0604020202020204" pitchFamily="34" charset="0"/>
              </a:rPr>
              <a:t>به .</a:t>
            </a:r>
            <a:endParaRPr lang="ar-SY" sz="3200" b="1" dirty="0">
              <a:solidFill>
                <a:srgbClr val="92D050"/>
              </a:solidFill>
              <a:latin typeface="Arial" panose="020B0604020202020204" pitchFamily="34" charset="0"/>
              <a:cs typeface="Arial" panose="020B0604020202020204" pitchFamily="34" charset="0"/>
            </a:endParaRPr>
          </a:p>
          <a:p>
            <a:pPr>
              <a:buClr>
                <a:srgbClr val="FF0000"/>
              </a:buClr>
              <a:buFont typeface="Wingdings" panose="05000000000000000000" pitchFamily="2" charset="2"/>
              <a:buChar char="q"/>
            </a:pPr>
            <a:r>
              <a:rPr lang="ar-SY" sz="3200" b="1" dirty="0" smtClean="0">
                <a:solidFill>
                  <a:srgbClr val="92D050"/>
                </a:solidFill>
                <a:latin typeface="Arial" panose="020B0604020202020204" pitchFamily="34" charset="0"/>
                <a:cs typeface="Arial" panose="020B0604020202020204" pitchFamily="34" charset="0"/>
              </a:rPr>
              <a:t> حول </a:t>
            </a:r>
            <a:r>
              <a:rPr lang="ar-SY" sz="3200" b="1" dirty="0">
                <a:solidFill>
                  <a:srgbClr val="92D050"/>
                </a:solidFill>
                <a:latin typeface="Arial" panose="020B0604020202020204" pitchFamily="34" charset="0"/>
                <a:cs typeface="Arial" panose="020B0604020202020204" pitchFamily="34" charset="0"/>
              </a:rPr>
              <a:t>ناجم عن إهمال الدماغ  للعين </a:t>
            </a:r>
            <a:r>
              <a:rPr lang="ar-SY" b="1" dirty="0" smtClean="0">
                <a:solidFill>
                  <a:srgbClr val="92D050"/>
                </a:solidFill>
                <a:latin typeface="Arial" panose="020B0604020202020204" pitchFamily="34" charset="0"/>
                <a:cs typeface="Arial" panose="020B0604020202020204" pitchFamily="34" charset="0"/>
              </a:rPr>
              <a:t>.</a:t>
            </a:r>
          </a:p>
          <a:p>
            <a:pPr>
              <a:buClr>
                <a:srgbClr val="FF0000"/>
              </a:buClr>
              <a:buFont typeface="Wingdings" panose="05000000000000000000" pitchFamily="2" charset="2"/>
              <a:buChar char="q"/>
            </a:pPr>
            <a:r>
              <a:rPr lang="ar-SY" sz="3200" b="1" dirty="0">
                <a:solidFill>
                  <a:srgbClr val="92D050"/>
                </a:solidFill>
                <a:latin typeface="Arial" panose="020B0604020202020204" pitchFamily="34" charset="0"/>
                <a:cs typeface="Arial" panose="020B0604020202020204" pitchFamily="34" charset="0"/>
              </a:rPr>
              <a:t> </a:t>
            </a:r>
            <a:r>
              <a:rPr lang="ar-SY" sz="3200" b="1" dirty="0" smtClean="0">
                <a:solidFill>
                  <a:srgbClr val="92D050"/>
                </a:solidFill>
                <a:latin typeface="Arial" panose="020B0604020202020204" pitchFamily="34" charset="0"/>
                <a:cs typeface="Arial" panose="020B0604020202020204" pitchFamily="34" charset="0"/>
              </a:rPr>
              <a:t>تراجع بالتحصيل العلمي بسبب نقص الرؤية عند الطفل .</a:t>
            </a:r>
            <a:endParaRPr lang="ar-SY" sz="3200" b="1" dirty="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8940059"/>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5"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7"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shadeToTitle="1">
        <a:gradFill>
          <a:gsLst>
            <a:gs pos="0">
              <a:srgbClr val="000000"/>
            </a:gs>
            <a:gs pos="39999">
              <a:srgbClr val="0A128C"/>
            </a:gs>
            <a:gs pos="70000">
              <a:srgbClr val="181CC7"/>
            </a:gs>
            <a:gs pos="88000">
              <a:srgbClr val="7005D4"/>
            </a:gs>
            <a:gs pos="100000">
              <a:srgbClr val="8C3D91"/>
            </a:gs>
          </a:gsLst>
          <a:path path="shape">
            <a:fillToRect l="50000" t="50000" r="50000" b="50000"/>
          </a:path>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76197" y="349227"/>
            <a:ext cx="8110603" cy="853272"/>
          </a:xfrm>
          <a:ln>
            <a:noFill/>
          </a:ln>
        </p:spPr>
        <p:txBody>
          <a:bodyPr/>
          <a:lstStyle/>
          <a:p>
            <a:pPr algn="ctr"/>
            <a:r>
              <a:rPr lang="ar-SY" b="1" dirty="0">
                <a:solidFill>
                  <a:srgbClr val="FFFF00"/>
                </a:solidFill>
                <a:latin typeface="Arial" panose="020B0604020202020204" pitchFamily="34" charset="0"/>
                <a:cs typeface="Arial" panose="020B0604020202020204" pitchFamily="34" charset="0"/>
              </a:rPr>
              <a:t>العلاج </a:t>
            </a:r>
            <a:r>
              <a:rPr lang="en-US" b="1" dirty="0">
                <a:solidFill>
                  <a:srgbClr val="FFFF00"/>
                </a:solidFill>
                <a:latin typeface="Arial" panose="020B0604020202020204" pitchFamily="34" charset="0"/>
                <a:cs typeface="Arial" panose="020B0604020202020204" pitchFamily="34" charset="0"/>
              </a:rPr>
              <a:t>Treatment</a:t>
            </a:r>
            <a:r>
              <a:rPr lang="ar-SY" b="1" dirty="0">
                <a:solidFill>
                  <a:srgbClr val="FFFF00"/>
                </a:solidFill>
                <a:latin typeface="Arial" panose="020B0604020202020204" pitchFamily="34" charset="0"/>
                <a:cs typeface="Arial" panose="020B0604020202020204" pitchFamily="34" charset="0"/>
              </a:rPr>
              <a:t/>
            </a:r>
            <a:br>
              <a:rPr lang="ar-SY" b="1" dirty="0">
                <a:solidFill>
                  <a:srgbClr val="FFFF00"/>
                </a:solidFill>
                <a:latin typeface="Arial" panose="020B0604020202020204" pitchFamily="34" charset="0"/>
                <a:cs typeface="Arial" panose="020B0604020202020204" pitchFamily="34" charset="0"/>
              </a:rPr>
            </a:br>
            <a:endParaRPr lang="ar-SY" b="1" dirty="0">
              <a:solidFill>
                <a:srgbClr val="FFFF00"/>
              </a:solidFill>
              <a:latin typeface="Arial" panose="020B0604020202020204" pitchFamily="34" charset="0"/>
              <a:cs typeface="Arial" panose="020B0604020202020204" pitchFamily="34" charset="0"/>
            </a:endParaRPr>
          </a:p>
        </p:txBody>
      </p:sp>
      <p:sp>
        <p:nvSpPr>
          <p:cNvPr id="3" name="عنصر نائب للمحتوى 2"/>
          <p:cNvSpPr>
            <a:spLocks noGrp="1"/>
          </p:cNvSpPr>
          <p:nvPr>
            <p:ph idx="1"/>
          </p:nvPr>
        </p:nvSpPr>
        <p:spPr>
          <a:xfrm>
            <a:off x="413359" y="1202499"/>
            <a:ext cx="8273441" cy="5451519"/>
          </a:xfrm>
        </p:spPr>
        <p:txBody>
          <a:bodyPr>
            <a:normAutofit lnSpcReduction="10000"/>
          </a:bodyPr>
          <a:lstStyle/>
          <a:p>
            <a:pPr>
              <a:buClr>
                <a:srgbClr val="FF0000"/>
              </a:buClr>
              <a:buFont typeface="Wingdings" panose="05000000000000000000" pitchFamily="2" charset="2"/>
              <a:buChar char="q"/>
            </a:pPr>
            <a:r>
              <a:rPr lang="ar-SY" sz="4400" b="1" dirty="0" smtClean="0">
                <a:solidFill>
                  <a:srgbClr val="FF0000"/>
                </a:solidFill>
                <a:latin typeface="Arial" panose="020B0604020202020204" pitchFamily="34" charset="0"/>
                <a:cs typeface="Arial" panose="020B0604020202020204" pitchFamily="34" charset="0"/>
              </a:rPr>
              <a:t> جراحي </a:t>
            </a:r>
            <a:r>
              <a:rPr lang="ar-SY" sz="4400" b="1" dirty="0">
                <a:solidFill>
                  <a:srgbClr val="FF0000"/>
                </a:solidFill>
                <a:latin typeface="Arial" panose="020B0604020202020204" pitchFamily="34" charset="0"/>
                <a:cs typeface="Arial" panose="020B0604020202020204" pitchFamily="34" charset="0"/>
              </a:rPr>
              <a:t>بامتياز </a:t>
            </a:r>
          </a:p>
          <a:p>
            <a:pPr>
              <a:buClr>
                <a:srgbClr val="FF0000"/>
              </a:buClr>
              <a:buFont typeface="Wingdings" panose="05000000000000000000" pitchFamily="2" charset="2"/>
              <a:buChar char="q"/>
            </a:pPr>
            <a:r>
              <a:rPr lang="ar-SY" b="1" dirty="0">
                <a:solidFill>
                  <a:srgbClr val="92D050"/>
                </a:solidFill>
                <a:latin typeface="Arial" panose="020B0604020202020204" pitchFamily="34" charset="0"/>
                <a:cs typeface="Arial" panose="020B0604020202020204" pitchFamily="34" charset="0"/>
              </a:rPr>
              <a:t>استطباب الجراحة :     </a:t>
            </a:r>
            <a:endParaRPr lang="ar-SY" b="1" dirty="0" smtClean="0">
              <a:solidFill>
                <a:srgbClr val="92D050"/>
              </a:solidFill>
              <a:latin typeface="Arial" panose="020B0604020202020204" pitchFamily="34" charset="0"/>
              <a:cs typeface="Arial" panose="020B0604020202020204" pitchFamily="34" charset="0"/>
            </a:endParaRPr>
          </a:p>
          <a:p>
            <a:pPr marL="912114" lvl="1" indent="-514350">
              <a:buClr>
                <a:srgbClr val="FF0000"/>
              </a:buClr>
              <a:buFont typeface="+mj-lt"/>
              <a:buAutoNum type="arabicParenR"/>
            </a:pPr>
            <a:r>
              <a:rPr lang="ar-SY" sz="3200" b="1" dirty="0" smtClean="0">
                <a:solidFill>
                  <a:srgbClr val="92D050"/>
                </a:solidFill>
                <a:latin typeface="Arial" panose="020B0604020202020204" pitchFamily="34" charset="0"/>
                <a:cs typeface="Arial" panose="020B0604020202020204" pitchFamily="34" charset="0"/>
              </a:rPr>
              <a:t>ساد </a:t>
            </a:r>
            <a:r>
              <a:rPr lang="ar-SY" sz="3200" b="1" dirty="0">
                <a:solidFill>
                  <a:srgbClr val="92D050"/>
                </a:solidFill>
                <a:latin typeface="Arial" panose="020B0604020202020204" pitchFamily="34" charset="0"/>
                <a:cs typeface="Arial" panose="020B0604020202020204" pitchFamily="34" charset="0"/>
              </a:rPr>
              <a:t>مؤثر على الرؤيا ( كثيف </a:t>
            </a:r>
            <a:r>
              <a:rPr lang="ar-SY" sz="3200" b="1" dirty="0" smtClean="0">
                <a:solidFill>
                  <a:srgbClr val="92D050"/>
                </a:solidFill>
                <a:latin typeface="Arial" panose="020B0604020202020204" pitchFamily="34" charset="0"/>
                <a:cs typeface="Arial" panose="020B0604020202020204" pitchFamily="34" charset="0"/>
              </a:rPr>
              <a:t>)</a:t>
            </a:r>
          </a:p>
          <a:p>
            <a:pPr marL="912114" lvl="1" indent="-514350">
              <a:buClr>
                <a:srgbClr val="FF0000"/>
              </a:buClr>
              <a:buFont typeface="+mj-lt"/>
              <a:buAutoNum type="arabicParenR"/>
            </a:pPr>
            <a:r>
              <a:rPr lang="ar-SY" sz="3200" b="1" dirty="0" smtClean="0">
                <a:solidFill>
                  <a:srgbClr val="92D050"/>
                </a:solidFill>
                <a:latin typeface="Arial" panose="020B0604020202020204" pitchFamily="34" charset="0"/>
                <a:cs typeface="Arial" panose="020B0604020202020204" pitchFamily="34" charset="0"/>
              </a:rPr>
              <a:t>ساد </a:t>
            </a:r>
            <a:r>
              <a:rPr lang="ar-SY" sz="3200" b="1" dirty="0">
                <a:solidFill>
                  <a:srgbClr val="92D050"/>
                </a:solidFill>
                <a:latin typeface="Arial" panose="020B0604020202020204" pitchFamily="34" charset="0"/>
                <a:cs typeface="Arial" panose="020B0604020202020204" pitchFamily="34" charset="0"/>
              </a:rPr>
              <a:t>أحادي الجانب </a:t>
            </a:r>
          </a:p>
          <a:p>
            <a:pPr>
              <a:buClr>
                <a:srgbClr val="FF0000"/>
              </a:buClr>
              <a:buFont typeface="Wingdings" panose="05000000000000000000" pitchFamily="2" charset="2"/>
              <a:buChar char="q"/>
            </a:pPr>
            <a:r>
              <a:rPr lang="ar-SY" b="1" dirty="0">
                <a:solidFill>
                  <a:srgbClr val="92D050"/>
                </a:solidFill>
                <a:latin typeface="Arial" panose="020B0604020202020204" pitchFamily="34" charset="0"/>
                <a:cs typeface="Arial" panose="020B0604020202020204" pitchFamily="34" charset="0"/>
              </a:rPr>
              <a:t>توقيت الجراحة :  </a:t>
            </a:r>
            <a:r>
              <a:rPr lang="ar-SY" b="1" dirty="0" smtClean="0">
                <a:solidFill>
                  <a:srgbClr val="92D050"/>
                </a:solidFill>
                <a:latin typeface="Arial" panose="020B0604020202020204" pitchFamily="34" charset="0"/>
                <a:cs typeface="Arial" panose="020B0604020202020204" pitchFamily="34" charset="0"/>
              </a:rPr>
              <a:t>  </a:t>
            </a:r>
          </a:p>
          <a:p>
            <a:pPr marL="912114" lvl="1" indent="-514350">
              <a:buClr>
                <a:srgbClr val="FF0000"/>
              </a:buClr>
              <a:buFont typeface="+mj-lt"/>
              <a:buAutoNum type="arabicParenR"/>
            </a:pPr>
            <a:r>
              <a:rPr lang="ar-SY" sz="3200" b="1" dirty="0" smtClean="0">
                <a:solidFill>
                  <a:srgbClr val="92D050"/>
                </a:solidFill>
                <a:latin typeface="Arial" panose="020B0604020202020204" pitchFamily="34" charset="0"/>
                <a:cs typeface="Arial" panose="020B0604020202020204" pitchFamily="34" charset="0"/>
              </a:rPr>
              <a:t>الساد </a:t>
            </a:r>
            <a:r>
              <a:rPr lang="ar-SY" sz="3200" b="1" dirty="0">
                <a:solidFill>
                  <a:srgbClr val="92D050"/>
                </a:solidFill>
                <a:latin typeface="Arial" panose="020B0604020202020204" pitchFamily="34" charset="0"/>
                <a:cs typeface="Arial" panose="020B0604020202020204" pitchFamily="34" charset="0"/>
              </a:rPr>
              <a:t>التام ويحتاج المعالجة </a:t>
            </a:r>
            <a:r>
              <a:rPr lang="ar-SY" sz="3200" b="1" dirty="0" smtClean="0">
                <a:solidFill>
                  <a:srgbClr val="92D050"/>
                </a:solidFill>
                <a:latin typeface="Arial" panose="020B0604020202020204" pitchFamily="34" charset="0"/>
                <a:cs typeface="Arial" panose="020B0604020202020204" pitchFamily="34" charset="0"/>
              </a:rPr>
              <a:t>باكرا</a:t>
            </a:r>
          </a:p>
          <a:p>
            <a:pPr marL="912114" lvl="1" indent="-514350">
              <a:buClr>
                <a:srgbClr val="FF0000"/>
              </a:buClr>
              <a:buFont typeface="+mj-lt"/>
              <a:buAutoNum type="arabicParenR"/>
            </a:pPr>
            <a:r>
              <a:rPr lang="ar-SY" sz="3200" b="1" dirty="0" smtClean="0">
                <a:solidFill>
                  <a:srgbClr val="92D050"/>
                </a:solidFill>
                <a:latin typeface="Arial" panose="020B0604020202020204" pitchFamily="34" charset="0"/>
                <a:cs typeface="Arial" panose="020B0604020202020204" pitchFamily="34" charset="0"/>
              </a:rPr>
              <a:t>الساد </a:t>
            </a:r>
            <a:r>
              <a:rPr lang="ar-SY" sz="3200" b="1" dirty="0">
                <a:solidFill>
                  <a:srgbClr val="92D050"/>
                </a:solidFill>
                <a:latin typeface="Arial" panose="020B0604020202020204" pitchFamily="34" charset="0"/>
                <a:cs typeface="Arial" panose="020B0604020202020204" pitchFamily="34" charset="0"/>
              </a:rPr>
              <a:t>الخفيف ويعتمد على رأي </a:t>
            </a:r>
            <a:r>
              <a:rPr lang="ar-SY" sz="3200" b="1" dirty="0" smtClean="0">
                <a:solidFill>
                  <a:srgbClr val="92D050"/>
                </a:solidFill>
                <a:latin typeface="Arial" panose="020B0604020202020204" pitchFamily="34" charset="0"/>
                <a:cs typeface="Arial" panose="020B0604020202020204" pitchFamily="34" charset="0"/>
              </a:rPr>
              <a:t>الطبيب</a:t>
            </a:r>
          </a:p>
          <a:p>
            <a:pPr marL="912114" lvl="1" indent="-514350">
              <a:buClr>
                <a:srgbClr val="FF0000"/>
              </a:buClr>
              <a:buFont typeface="+mj-lt"/>
              <a:buAutoNum type="arabicParenR"/>
            </a:pPr>
            <a:r>
              <a:rPr lang="ar-SY" sz="3200" b="1" dirty="0" smtClean="0">
                <a:solidFill>
                  <a:srgbClr val="92D050"/>
                </a:solidFill>
                <a:latin typeface="Arial" panose="020B0604020202020204" pitchFamily="34" charset="0"/>
                <a:cs typeface="Arial" panose="020B0604020202020204" pitchFamily="34" charset="0"/>
              </a:rPr>
              <a:t> الساد </a:t>
            </a:r>
            <a:r>
              <a:rPr lang="ar-SY" sz="3200" b="1" dirty="0">
                <a:solidFill>
                  <a:srgbClr val="92D050"/>
                </a:solidFill>
                <a:latin typeface="Arial" panose="020B0604020202020204" pitchFamily="34" charset="0"/>
                <a:cs typeface="Arial" panose="020B0604020202020204" pitchFamily="34" charset="0"/>
              </a:rPr>
              <a:t>أحادي الجانب </a:t>
            </a:r>
            <a:r>
              <a:rPr lang="ar-SY" sz="2800" b="1" dirty="0">
                <a:solidFill>
                  <a:srgbClr val="92D050"/>
                </a:solidFill>
                <a:latin typeface="Arial" panose="020B0604020202020204" pitchFamily="34" charset="0"/>
                <a:cs typeface="Arial" panose="020B0604020202020204" pitchFamily="34" charset="0"/>
              </a:rPr>
              <a:t>يحتاج المعالجة باكرا   </a:t>
            </a:r>
          </a:p>
          <a:p>
            <a:pPr>
              <a:buClr>
                <a:srgbClr val="FF0000"/>
              </a:buClr>
              <a:buFont typeface="Wingdings" panose="05000000000000000000" pitchFamily="2" charset="2"/>
              <a:buChar char="q"/>
            </a:pPr>
            <a:r>
              <a:rPr lang="ar-SY" b="1" dirty="0">
                <a:solidFill>
                  <a:srgbClr val="92D050"/>
                </a:solidFill>
                <a:latin typeface="Arial" panose="020B0604020202020204" pitchFamily="34" charset="0"/>
                <a:cs typeface="Arial" panose="020B0604020202020204" pitchFamily="34" charset="0"/>
              </a:rPr>
              <a:t>إعادة التأهيل البصري للعين بعد الجراحة ( خاصة علاج الغمش (</a:t>
            </a:r>
            <a:r>
              <a:rPr lang="en-US" b="1" dirty="0">
                <a:solidFill>
                  <a:srgbClr val="92D050"/>
                </a:solidFill>
                <a:latin typeface="Arial" panose="020B0604020202020204" pitchFamily="34" charset="0"/>
                <a:cs typeface="Arial" panose="020B0604020202020204" pitchFamily="34" charset="0"/>
              </a:rPr>
              <a:t>Amblyopia</a:t>
            </a:r>
            <a:endParaRPr lang="ar-SY" b="1" dirty="0" smtClean="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4234457"/>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3">
                                            <p:txEl>
                                              <p:pRg st="1" end="1"/>
                                            </p:txEl>
                                          </p:spTgt>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7" dur="1000" fill="hold"/>
                                        <p:tgtEl>
                                          <p:spTgt spid="3">
                                            <p:txEl>
                                              <p:pRg st="2" end="2"/>
                                            </p:txEl>
                                          </p:spTgt>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1"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7" dur="1000" fill="hold"/>
                                        <p:tgtEl>
                                          <p:spTgt spid="3">
                                            <p:txEl>
                                              <p:pRg st="4" end="4"/>
                                            </p:txEl>
                                          </p:spTgt>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additive="base">
                                        <p:cTn id="40"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1" dur="1000" fill="hold"/>
                                        <p:tgtEl>
                                          <p:spTgt spid="3">
                                            <p:txEl>
                                              <p:pRg st="5" end="5"/>
                                            </p:txEl>
                                          </p:spTgt>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additive="base">
                                        <p:cTn id="44"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5" dur="1000" fill="hold"/>
                                        <p:tgtEl>
                                          <p:spTgt spid="3">
                                            <p:txEl>
                                              <p:pRg st="6" end="6"/>
                                            </p:txEl>
                                          </p:spTgt>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 calcmode="lin" valueType="num">
                                      <p:cBhvr additive="base">
                                        <p:cTn id="48" dur="1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9" dur="1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 calcmode="lin" valueType="num">
                                      <p:cBhvr additive="base">
                                        <p:cTn id="54" dur="10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5" dur="1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shadeToTitle="1">
        <a:gradFill>
          <a:gsLst>
            <a:gs pos="0">
              <a:srgbClr val="000000"/>
            </a:gs>
            <a:gs pos="39999">
              <a:srgbClr val="0A128C"/>
            </a:gs>
            <a:gs pos="70000">
              <a:srgbClr val="181CC7"/>
            </a:gs>
            <a:gs pos="88000">
              <a:srgbClr val="7005D4"/>
            </a:gs>
            <a:gs pos="100000">
              <a:srgbClr val="8C3D91"/>
            </a:gs>
          </a:gsLst>
          <a:path path="shape">
            <a:fillToRect l="50000" t="50000" r="50000" b="50000"/>
          </a:path>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13567" y="1764668"/>
            <a:ext cx="8110603" cy="1767672"/>
          </a:xfrm>
          <a:ln>
            <a:noFill/>
          </a:ln>
        </p:spPr>
        <p:txBody>
          <a:bodyPr/>
          <a:lstStyle/>
          <a:p>
            <a:pPr algn="ctr"/>
            <a:r>
              <a:rPr lang="ar-SY" sz="6600" b="1" dirty="0" smtClean="0">
                <a:solidFill>
                  <a:srgbClr val="FF0000"/>
                </a:solidFill>
                <a:latin typeface="Arial" panose="020B0604020202020204" pitchFamily="34" charset="0"/>
                <a:cs typeface="Arial" panose="020B0604020202020204" pitchFamily="34" charset="0"/>
              </a:rPr>
              <a:t>سابعاً</a:t>
            </a:r>
            <a:r>
              <a:rPr lang="ar-SY" sz="6600" b="1" dirty="0" smtClean="0">
                <a:solidFill>
                  <a:srgbClr val="FF0000"/>
                </a:solidFill>
                <a:latin typeface="Arial" panose="020B0604020202020204" pitchFamily="34" charset="0"/>
                <a:cs typeface="Arial" panose="020B0604020202020204" pitchFamily="34" charset="0"/>
              </a:rPr>
              <a:t>: </a:t>
            </a:r>
            <a:r>
              <a:rPr lang="ar-SY" sz="6600" b="1" dirty="0" smtClean="0">
                <a:solidFill>
                  <a:srgbClr val="FFFF00"/>
                </a:solidFill>
                <a:latin typeface="Arial" panose="020B0604020202020204" pitchFamily="34" charset="0"/>
                <a:cs typeface="Arial" panose="020B0604020202020204" pitchFamily="34" charset="0"/>
              </a:rPr>
              <a:t>الزرق الولادي</a:t>
            </a:r>
            <a:br>
              <a:rPr lang="ar-SY" sz="6600" b="1" dirty="0" smtClean="0">
                <a:solidFill>
                  <a:srgbClr val="FFFF00"/>
                </a:solidFill>
                <a:latin typeface="Arial" panose="020B0604020202020204" pitchFamily="34" charset="0"/>
                <a:cs typeface="Arial" panose="020B0604020202020204" pitchFamily="34" charset="0"/>
              </a:rPr>
            </a:br>
            <a:r>
              <a:rPr lang="en-US" sz="6000" b="1" dirty="0" smtClean="0">
                <a:solidFill>
                  <a:srgbClr val="FFFF00"/>
                </a:solidFill>
                <a:latin typeface="Arial" panose="020B0604020202020204" pitchFamily="34" charset="0"/>
                <a:cs typeface="Arial" panose="020B0604020202020204" pitchFamily="34" charset="0"/>
              </a:rPr>
              <a:t>Congenital Glaucoma</a:t>
            </a:r>
            <a:r>
              <a:rPr lang="ar-SY" sz="6000" b="1" dirty="0" smtClean="0">
                <a:solidFill>
                  <a:srgbClr val="FFFF00"/>
                </a:solidFill>
                <a:latin typeface="Arial" panose="020B0604020202020204" pitchFamily="34" charset="0"/>
                <a:cs typeface="Arial" panose="020B0604020202020204" pitchFamily="34" charset="0"/>
              </a:rPr>
              <a:t> </a:t>
            </a:r>
            <a:r>
              <a:rPr lang="ar-SY" sz="6600" b="1" dirty="0" smtClean="0">
                <a:solidFill>
                  <a:srgbClr val="FFFF00"/>
                </a:solidFill>
                <a:latin typeface="Arial" panose="020B0604020202020204" pitchFamily="34" charset="0"/>
                <a:cs typeface="Arial" panose="020B0604020202020204" pitchFamily="34" charset="0"/>
              </a:rPr>
              <a:t/>
            </a:r>
            <a:br>
              <a:rPr lang="ar-SY" sz="6600" b="1" dirty="0" smtClean="0">
                <a:solidFill>
                  <a:srgbClr val="FFFF00"/>
                </a:solidFill>
                <a:latin typeface="Arial" panose="020B0604020202020204" pitchFamily="34" charset="0"/>
                <a:cs typeface="Arial" panose="020B0604020202020204" pitchFamily="34" charset="0"/>
              </a:rPr>
            </a:br>
            <a:endParaRPr lang="ar-SY" sz="66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2669501"/>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shadeToTitle="1">
        <a:gradFill>
          <a:gsLst>
            <a:gs pos="0">
              <a:srgbClr val="000000"/>
            </a:gs>
            <a:gs pos="39999">
              <a:srgbClr val="0A128C"/>
            </a:gs>
            <a:gs pos="70000">
              <a:srgbClr val="181CC7"/>
            </a:gs>
            <a:gs pos="88000">
              <a:srgbClr val="7005D4"/>
            </a:gs>
            <a:gs pos="100000">
              <a:srgbClr val="8C3D91"/>
            </a:gs>
          </a:gsLst>
          <a:path path="shape">
            <a:fillToRect l="50000" t="50000" r="50000" b="50000"/>
          </a:path>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76197" y="349227"/>
            <a:ext cx="8110603" cy="728012"/>
          </a:xfrm>
          <a:ln>
            <a:noFill/>
          </a:ln>
        </p:spPr>
        <p:txBody>
          <a:bodyPr/>
          <a:lstStyle/>
          <a:p>
            <a:pPr algn="ctr"/>
            <a:r>
              <a:rPr lang="ar-SY" b="1" dirty="0" smtClean="0">
                <a:solidFill>
                  <a:srgbClr val="FFFF00"/>
                </a:solidFill>
                <a:latin typeface="Arial" panose="020B0604020202020204" pitchFamily="34" charset="0"/>
                <a:cs typeface="Arial" panose="020B0604020202020204" pitchFamily="34" charset="0"/>
              </a:rPr>
              <a:t/>
            </a:r>
            <a:br>
              <a:rPr lang="ar-SY" b="1" dirty="0" smtClean="0">
                <a:solidFill>
                  <a:srgbClr val="FFFF00"/>
                </a:solidFill>
                <a:latin typeface="Arial" panose="020B0604020202020204" pitchFamily="34" charset="0"/>
                <a:cs typeface="Arial" panose="020B0604020202020204" pitchFamily="34" charset="0"/>
              </a:rPr>
            </a:br>
            <a:endParaRPr lang="ar-SY" b="1" dirty="0">
              <a:solidFill>
                <a:srgbClr val="FFFF00"/>
              </a:solidFill>
              <a:latin typeface="Arial" panose="020B0604020202020204" pitchFamily="34" charset="0"/>
              <a:cs typeface="Arial" panose="020B0604020202020204" pitchFamily="34" charset="0"/>
            </a:endParaRPr>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6079" y="1950983"/>
            <a:ext cx="7200683" cy="3898672"/>
          </a:xfrm>
        </p:spPr>
      </p:pic>
    </p:spTree>
    <p:extLst>
      <p:ext uri="{BB962C8B-B14F-4D97-AF65-F5344CB8AC3E}">
        <p14:creationId xmlns:p14="http://schemas.microsoft.com/office/powerpoint/2010/main" val="2232737592"/>
      </p:ext>
    </p:extLst>
  </p:cSld>
  <p:clrMapOvr>
    <a:masterClrMapping/>
  </p:clrMapOvr>
  <p:transition spd="slow">
    <p:pull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shadeToTitle="1">
        <a:gradFill>
          <a:gsLst>
            <a:gs pos="0">
              <a:srgbClr val="000000"/>
            </a:gs>
            <a:gs pos="39999">
              <a:srgbClr val="0A128C"/>
            </a:gs>
            <a:gs pos="70000">
              <a:srgbClr val="181CC7"/>
            </a:gs>
            <a:gs pos="88000">
              <a:srgbClr val="7005D4"/>
            </a:gs>
            <a:gs pos="100000">
              <a:srgbClr val="8C3D91"/>
            </a:gs>
          </a:gsLst>
          <a:path path="shape">
            <a:fillToRect l="50000" t="50000" r="50000" b="50000"/>
          </a:path>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76197" y="349227"/>
            <a:ext cx="8110603" cy="728012"/>
          </a:xfrm>
          <a:ln>
            <a:noFill/>
          </a:ln>
        </p:spPr>
        <p:txBody>
          <a:bodyPr/>
          <a:lstStyle/>
          <a:p>
            <a:pPr algn="ctr"/>
            <a:endParaRPr lang="ar-SY" b="1" dirty="0">
              <a:solidFill>
                <a:srgbClr val="FFFF00"/>
              </a:solidFill>
              <a:latin typeface="Arial" panose="020B0604020202020204" pitchFamily="34" charset="0"/>
              <a:cs typeface="Arial" panose="020B0604020202020204" pitchFamily="34" charset="0"/>
            </a:endParaRPr>
          </a:p>
        </p:txBody>
      </p:sp>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828800"/>
            <a:ext cx="7490564" cy="4446740"/>
          </a:xfrm>
        </p:spPr>
      </p:pic>
    </p:spTree>
    <p:extLst>
      <p:ext uri="{BB962C8B-B14F-4D97-AF65-F5344CB8AC3E}">
        <p14:creationId xmlns:p14="http://schemas.microsoft.com/office/powerpoint/2010/main" val="3814762060"/>
      </p:ext>
    </p:extLst>
  </p:cSld>
  <p:clrMapOvr>
    <a:masterClrMapping/>
  </p:clrMapOvr>
  <p:transition spd="slow">
    <p:pull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shadeToTitle="1">
        <a:gradFill>
          <a:gsLst>
            <a:gs pos="0">
              <a:srgbClr val="000000"/>
            </a:gs>
            <a:gs pos="39999">
              <a:srgbClr val="0A128C"/>
            </a:gs>
            <a:gs pos="70000">
              <a:srgbClr val="181CC7"/>
            </a:gs>
            <a:gs pos="88000">
              <a:srgbClr val="7005D4"/>
            </a:gs>
            <a:gs pos="100000">
              <a:srgbClr val="8C3D91"/>
            </a:gs>
          </a:gsLst>
          <a:path path="shape">
            <a:fillToRect l="50000" t="50000" r="50000" b="50000"/>
          </a:path>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76197" y="349227"/>
            <a:ext cx="8110603" cy="728012"/>
          </a:xfrm>
          <a:ln>
            <a:noFill/>
          </a:ln>
        </p:spPr>
        <p:txBody>
          <a:bodyPr/>
          <a:lstStyle/>
          <a:p>
            <a:pPr algn="ctr"/>
            <a:endParaRPr lang="ar-SY" b="1" dirty="0">
              <a:solidFill>
                <a:srgbClr val="FFFF00"/>
              </a:solidFill>
              <a:latin typeface="Arial" panose="020B0604020202020204" pitchFamily="34" charset="0"/>
              <a:cs typeface="Arial" panose="020B0604020202020204" pitchFamily="34" charset="0"/>
            </a:endParaRPr>
          </a:p>
        </p:txBody>
      </p:sp>
      <p:pic>
        <p:nvPicPr>
          <p:cNvPr id="5" name="عنصر نائب للمحتوى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79953" y="1352811"/>
            <a:ext cx="7503090" cy="4947780"/>
          </a:xfrm>
        </p:spPr>
      </p:pic>
    </p:spTree>
    <p:extLst>
      <p:ext uri="{BB962C8B-B14F-4D97-AF65-F5344CB8AC3E}">
        <p14:creationId xmlns:p14="http://schemas.microsoft.com/office/powerpoint/2010/main" val="812480201"/>
      </p:ext>
    </p:extLst>
  </p:cSld>
  <p:clrMapOvr>
    <a:masterClrMapping/>
  </p:clrMapOvr>
  <p:transition spd="slow">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shadeToTitle="1">
        <a:gradFill>
          <a:gsLst>
            <a:gs pos="0">
              <a:srgbClr val="000000"/>
            </a:gs>
            <a:gs pos="39999">
              <a:srgbClr val="0A128C"/>
            </a:gs>
            <a:gs pos="70000">
              <a:srgbClr val="181CC7"/>
            </a:gs>
            <a:gs pos="88000">
              <a:srgbClr val="7005D4"/>
            </a:gs>
            <a:gs pos="100000">
              <a:srgbClr val="8C3D91"/>
            </a:gs>
          </a:gsLst>
          <a:path path="shape">
            <a:fillToRect l="50000" t="50000" r="50000" b="50000"/>
          </a:path>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76197" y="512063"/>
            <a:ext cx="8110603" cy="1272287"/>
          </a:xfrm>
          <a:ln>
            <a:noFill/>
          </a:ln>
        </p:spPr>
        <p:txBody>
          <a:bodyPr/>
          <a:lstStyle/>
          <a:p>
            <a:pPr algn="ctr"/>
            <a:r>
              <a:rPr lang="ar-SY" b="1" dirty="0" smtClean="0">
                <a:solidFill>
                  <a:schemeClr val="accent1">
                    <a:lumMod val="60000"/>
                    <a:lumOff val="40000"/>
                  </a:schemeClr>
                </a:solidFill>
                <a:latin typeface="Arial" panose="020B0604020202020204" pitchFamily="34" charset="0"/>
                <a:cs typeface="Arial" panose="020B0604020202020204" pitchFamily="34" charset="0"/>
              </a:rPr>
              <a:t> </a:t>
            </a:r>
            <a:endParaRPr lang="ar-SY" b="1" dirty="0">
              <a:solidFill>
                <a:srgbClr val="FFFF00"/>
              </a:solidFill>
              <a:latin typeface="Arial" panose="020B0604020202020204" pitchFamily="34" charset="0"/>
              <a:cs typeface="Arial" panose="020B0604020202020204" pitchFamily="34" charset="0"/>
            </a:endParaRPr>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9868" y="1277655"/>
            <a:ext cx="6926893" cy="5078695"/>
          </a:xfrm>
        </p:spPr>
      </p:pic>
    </p:spTree>
    <p:extLst>
      <p:ext uri="{BB962C8B-B14F-4D97-AF65-F5344CB8AC3E}">
        <p14:creationId xmlns:p14="http://schemas.microsoft.com/office/powerpoint/2010/main" val="311756599"/>
      </p:ext>
    </p:extLst>
  </p:cSld>
  <p:clrMapOvr>
    <a:masterClrMapping/>
  </p:clrMapOvr>
  <p:transition spd="slow">
    <p:pull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shadeToTitle="1">
        <a:gradFill>
          <a:gsLst>
            <a:gs pos="0">
              <a:srgbClr val="000000"/>
            </a:gs>
            <a:gs pos="39999">
              <a:srgbClr val="0A128C"/>
            </a:gs>
            <a:gs pos="70000">
              <a:srgbClr val="181CC7"/>
            </a:gs>
            <a:gs pos="88000">
              <a:srgbClr val="7005D4"/>
            </a:gs>
            <a:gs pos="100000">
              <a:srgbClr val="8C3D91"/>
            </a:gs>
          </a:gsLst>
          <a:path path="shape">
            <a:fillToRect l="50000" t="50000" r="50000" b="50000"/>
          </a:path>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76197" y="261546"/>
            <a:ext cx="8110603" cy="695057"/>
          </a:xfrm>
          <a:ln>
            <a:noFill/>
          </a:ln>
        </p:spPr>
        <p:txBody>
          <a:bodyPr/>
          <a:lstStyle/>
          <a:p>
            <a:pPr algn="ctr"/>
            <a:r>
              <a:rPr lang="ar-SY" sz="4800" b="1" dirty="0" smtClean="0">
                <a:solidFill>
                  <a:srgbClr val="FFFF00"/>
                </a:solidFill>
                <a:latin typeface="Arial" panose="020B0604020202020204" pitchFamily="34" charset="0"/>
                <a:cs typeface="Arial" panose="020B0604020202020204" pitchFamily="34" charset="0"/>
              </a:rPr>
              <a:t>الزرق الولادي </a:t>
            </a:r>
            <a:endParaRPr lang="ar-SY" sz="4800" b="1" dirty="0">
              <a:solidFill>
                <a:srgbClr val="FFFF00"/>
              </a:solidFill>
              <a:latin typeface="Arial" panose="020B0604020202020204" pitchFamily="34" charset="0"/>
              <a:cs typeface="Arial" panose="020B0604020202020204" pitchFamily="34" charset="0"/>
            </a:endParaRPr>
          </a:p>
        </p:txBody>
      </p:sp>
      <p:sp>
        <p:nvSpPr>
          <p:cNvPr id="3" name="عنصر نائب للمحتوى 2"/>
          <p:cNvSpPr>
            <a:spLocks noGrp="1"/>
          </p:cNvSpPr>
          <p:nvPr>
            <p:ph idx="1"/>
          </p:nvPr>
        </p:nvSpPr>
        <p:spPr>
          <a:xfrm>
            <a:off x="413359" y="1056426"/>
            <a:ext cx="8273441" cy="5473874"/>
          </a:xfrm>
        </p:spPr>
        <p:txBody>
          <a:bodyPr>
            <a:normAutofit fontScale="85000" lnSpcReduction="10000"/>
          </a:bodyPr>
          <a:lstStyle/>
          <a:p>
            <a:pPr>
              <a:buClr>
                <a:srgbClr val="FF0000"/>
              </a:buClr>
              <a:buFont typeface="Wingdings" panose="05000000000000000000" pitchFamily="2" charset="2"/>
              <a:buChar char="q"/>
            </a:pPr>
            <a:r>
              <a:rPr lang="ar-SY" b="1" dirty="0" smtClean="0">
                <a:solidFill>
                  <a:srgbClr val="92D050"/>
                </a:solidFill>
                <a:latin typeface="Arial" panose="020B0604020202020204" pitchFamily="34" charset="0"/>
                <a:cs typeface="Arial" panose="020B0604020202020204" pitchFamily="34" charset="0"/>
              </a:rPr>
              <a:t>وهو ارتفاع ضغط العين عن الحد الذي تتحمله أنسجة العين ويؤدي بالنهاية إلى كبر حجم العين ويطلق عليه اسم ( عين البقر ) وهو نوعين</a:t>
            </a:r>
          </a:p>
          <a:p>
            <a:pPr marL="969264" lvl="1" indent="-514350">
              <a:buClr>
                <a:srgbClr val="FF0000"/>
              </a:buClr>
              <a:buFont typeface="+mj-lt"/>
              <a:buAutoNum type="arabicParenR"/>
            </a:pPr>
            <a:r>
              <a:rPr lang="ar-SY" b="1" dirty="0" smtClean="0">
                <a:solidFill>
                  <a:srgbClr val="FF0000"/>
                </a:solidFill>
                <a:latin typeface="Arial" panose="020B0604020202020204" pitchFamily="34" charset="0"/>
                <a:cs typeface="Arial" panose="020B0604020202020204" pitchFamily="34" charset="0"/>
              </a:rPr>
              <a:t> زرق ولادي بدئي</a:t>
            </a:r>
          </a:p>
          <a:p>
            <a:pPr marL="969264" lvl="1" indent="-514350">
              <a:buClr>
                <a:srgbClr val="FF0000"/>
              </a:buClr>
              <a:buFont typeface="+mj-lt"/>
              <a:buAutoNum type="arabicParenR"/>
            </a:pPr>
            <a:r>
              <a:rPr lang="ar-SY" b="1" dirty="0" smtClean="0">
                <a:solidFill>
                  <a:srgbClr val="FF0000"/>
                </a:solidFill>
                <a:latin typeface="Arial" panose="020B0604020202020204" pitchFamily="34" charset="0"/>
                <a:cs typeface="Arial" panose="020B0604020202020204" pitchFamily="34" charset="0"/>
              </a:rPr>
              <a:t>زرق ولادي ثانوي </a:t>
            </a:r>
            <a:r>
              <a:rPr lang="ar-SY" b="1" dirty="0" smtClean="0">
                <a:solidFill>
                  <a:srgbClr val="92D050"/>
                </a:solidFill>
                <a:latin typeface="Arial" panose="020B0604020202020204" pitchFamily="34" charset="0"/>
                <a:cs typeface="Arial" panose="020B0604020202020204" pitchFamily="34" charset="0"/>
              </a:rPr>
              <a:t>يترافق مع تناذرات مرضية مثل تناذر مارفان </a:t>
            </a:r>
          </a:p>
          <a:p>
            <a:pPr>
              <a:buClr>
                <a:srgbClr val="FF0000"/>
              </a:buClr>
              <a:buFont typeface="Wingdings" panose="05000000000000000000" pitchFamily="2" charset="2"/>
              <a:buChar char="q"/>
            </a:pPr>
            <a:r>
              <a:rPr lang="ar-SY" b="1" dirty="0">
                <a:solidFill>
                  <a:srgbClr val="92D050"/>
                </a:solidFill>
                <a:latin typeface="Arial" panose="020B0604020202020204" pitchFamily="34" charset="0"/>
                <a:cs typeface="Arial" panose="020B0604020202020204" pitchFamily="34" charset="0"/>
              </a:rPr>
              <a:t>يتظاهر على شكل دماع وخوف </a:t>
            </a:r>
            <a:r>
              <a:rPr lang="ar-SY" b="1" dirty="0" smtClean="0">
                <a:solidFill>
                  <a:srgbClr val="92D050"/>
                </a:solidFill>
                <a:latin typeface="Arial" panose="020B0604020202020204" pitchFamily="34" charset="0"/>
                <a:cs typeface="Arial" panose="020B0604020202020204" pitchFamily="34" charset="0"/>
              </a:rPr>
              <a:t>من الضياء وتشنج أجفان وكبر بحجم المقلة ( عين البقر ) التشخيص يتم بفحص الطفل تحت التخدير العام وقياس ضغط العين وقطر القرنية ( تكون أكثر من 11مم) </a:t>
            </a:r>
          </a:p>
          <a:p>
            <a:pPr>
              <a:buClr>
                <a:srgbClr val="FF0000"/>
              </a:buClr>
              <a:buFont typeface="Wingdings" panose="05000000000000000000" pitchFamily="2" charset="2"/>
              <a:buChar char="q"/>
            </a:pPr>
            <a:r>
              <a:rPr lang="ar-SY" b="1" dirty="0" smtClean="0">
                <a:solidFill>
                  <a:srgbClr val="92D050"/>
                </a:solidFill>
                <a:latin typeface="Arial" panose="020B0604020202020204" pitchFamily="34" charset="0"/>
                <a:cs typeface="Arial" panose="020B0604020202020204" pitchFamily="34" charset="0"/>
              </a:rPr>
              <a:t>تنجم ظاهرة عين البقر عند الأطفال المصابين بالزرق الولادي بسبب مرونة نسيج الصلبة والقرنية فتصبح رقيقة ومزرقة وتشف المشيمية من خلالها كما يلاحظ زيادة في أقطار القرنية وكبر في حجمها ويمكن ملاحظة تبدلات زرقية في حليمة العصب البصري بعد فحص قعر العين</a:t>
            </a:r>
            <a:r>
              <a:rPr lang="ar-SY" b="1" dirty="0" smtClean="0">
                <a:solidFill>
                  <a:srgbClr val="92D050"/>
                </a:solidFill>
                <a:latin typeface="Arial" panose="020B0604020202020204" pitchFamily="34" charset="0"/>
                <a:cs typeface="Arial" panose="020B0604020202020204" pitchFamily="34" charset="0"/>
              </a:rPr>
              <a:t>.</a:t>
            </a:r>
          </a:p>
          <a:p>
            <a:pPr>
              <a:buClr>
                <a:srgbClr val="FF0000"/>
              </a:buClr>
              <a:buFont typeface="Wingdings" panose="05000000000000000000" pitchFamily="2" charset="2"/>
              <a:buChar char="q"/>
            </a:pPr>
            <a:r>
              <a:rPr lang="ar-SY" b="1" dirty="0" smtClean="0">
                <a:solidFill>
                  <a:srgbClr val="92D050"/>
                </a:solidFill>
                <a:latin typeface="Arial" panose="020B0604020202020204" pitchFamily="34" charset="0"/>
                <a:cs typeface="Arial" panose="020B0604020202020204" pitchFamily="34" charset="0"/>
              </a:rPr>
              <a:t>كل هذه المظاهر السابقة تؤدي لتأخر التعلم عند الطفل . </a:t>
            </a:r>
            <a:endParaRPr lang="ar-SY" b="1" dirty="0" smtClean="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696115"/>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5"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3">
                                            <p:txEl>
                                              <p:pRg st="1" end="1"/>
                                            </p:txEl>
                                          </p:spTgt>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5"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1"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7"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3"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shadeToTitle="1">
        <a:gradFill>
          <a:gsLst>
            <a:gs pos="0">
              <a:srgbClr val="000000"/>
            </a:gs>
            <a:gs pos="39999">
              <a:srgbClr val="0A128C"/>
            </a:gs>
            <a:gs pos="70000">
              <a:srgbClr val="181CC7"/>
            </a:gs>
            <a:gs pos="88000">
              <a:srgbClr val="7005D4"/>
            </a:gs>
            <a:gs pos="100000">
              <a:srgbClr val="8C3D91"/>
            </a:gs>
          </a:gsLst>
          <a:path path="shape">
            <a:fillToRect l="50000" t="50000" r="50000" b="50000"/>
          </a:path>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76197" y="349227"/>
            <a:ext cx="8110603" cy="728012"/>
          </a:xfrm>
          <a:ln>
            <a:noFill/>
          </a:ln>
        </p:spPr>
        <p:txBody>
          <a:bodyPr/>
          <a:lstStyle/>
          <a:p>
            <a:pPr algn="ctr"/>
            <a:r>
              <a:rPr lang="ar-SY" sz="4800" b="1" dirty="0">
                <a:solidFill>
                  <a:srgbClr val="FFFF00"/>
                </a:solidFill>
                <a:latin typeface="Arial" panose="020B0604020202020204" pitchFamily="34" charset="0"/>
                <a:cs typeface="Arial" panose="020B0604020202020204" pitchFamily="34" charset="0"/>
              </a:rPr>
              <a:t>العلاج </a:t>
            </a:r>
            <a:r>
              <a:rPr lang="en-US" sz="4800" b="1" dirty="0">
                <a:solidFill>
                  <a:srgbClr val="FFFF00"/>
                </a:solidFill>
                <a:latin typeface="Arial" panose="020B0604020202020204" pitchFamily="34" charset="0"/>
                <a:cs typeface="Arial" panose="020B0604020202020204" pitchFamily="34" charset="0"/>
              </a:rPr>
              <a:t>Treatment</a:t>
            </a:r>
            <a:r>
              <a:rPr lang="ar-SY" sz="4800" b="1" dirty="0">
                <a:solidFill>
                  <a:srgbClr val="FFFF00"/>
                </a:solidFill>
                <a:latin typeface="Arial" panose="020B0604020202020204" pitchFamily="34" charset="0"/>
                <a:cs typeface="Arial" panose="020B0604020202020204" pitchFamily="34" charset="0"/>
              </a:rPr>
              <a:t/>
            </a:r>
            <a:br>
              <a:rPr lang="ar-SY" sz="4800" b="1" dirty="0">
                <a:solidFill>
                  <a:srgbClr val="FFFF00"/>
                </a:solidFill>
                <a:latin typeface="Arial" panose="020B0604020202020204" pitchFamily="34" charset="0"/>
                <a:cs typeface="Arial" panose="020B0604020202020204" pitchFamily="34" charset="0"/>
              </a:rPr>
            </a:br>
            <a:endParaRPr lang="ar-SY" sz="4800" b="1" dirty="0">
              <a:solidFill>
                <a:srgbClr val="FFFF00"/>
              </a:solidFill>
              <a:latin typeface="Arial" panose="020B0604020202020204" pitchFamily="34" charset="0"/>
              <a:cs typeface="Arial" panose="020B0604020202020204" pitchFamily="34" charset="0"/>
            </a:endParaRPr>
          </a:p>
        </p:txBody>
      </p:sp>
      <p:sp>
        <p:nvSpPr>
          <p:cNvPr id="3" name="عنصر نائب للمحتوى 2"/>
          <p:cNvSpPr>
            <a:spLocks noGrp="1"/>
          </p:cNvSpPr>
          <p:nvPr>
            <p:ph idx="1"/>
          </p:nvPr>
        </p:nvSpPr>
        <p:spPr>
          <a:xfrm>
            <a:off x="413359" y="1357244"/>
            <a:ext cx="8273441" cy="5235879"/>
          </a:xfrm>
        </p:spPr>
        <p:txBody>
          <a:bodyPr>
            <a:normAutofit/>
          </a:bodyPr>
          <a:lstStyle/>
          <a:p>
            <a:pPr>
              <a:buClr>
                <a:srgbClr val="FF0000"/>
              </a:buClr>
              <a:buFont typeface="Wingdings" panose="05000000000000000000" pitchFamily="2" charset="2"/>
              <a:buChar char="q"/>
            </a:pPr>
            <a:r>
              <a:rPr lang="ar-SY" sz="4400" b="1" dirty="0" smtClean="0">
                <a:solidFill>
                  <a:srgbClr val="92D050"/>
                </a:solidFill>
                <a:latin typeface="Arial" panose="020B0604020202020204" pitchFamily="34" charset="0"/>
                <a:cs typeface="Arial" panose="020B0604020202020204" pitchFamily="34" charset="0"/>
              </a:rPr>
              <a:t>جراحي</a:t>
            </a:r>
            <a:endParaRPr lang="ar-SY" sz="4400" b="1" dirty="0" smtClean="0">
              <a:solidFill>
                <a:srgbClr val="FF0000"/>
              </a:solidFill>
              <a:latin typeface="Arial" panose="020B0604020202020204" pitchFamily="34" charset="0"/>
              <a:cs typeface="Arial" panose="020B0604020202020204" pitchFamily="34" charset="0"/>
            </a:endParaRPr>
          </a:p>
          <a:p>
            <a:pPr>
              <a:buClr>
                <a:srgbClr val="FF0000"/>
              </a:buClr>
              <a:buFont typeface="Wingdings" panose="05000000000000000000" pitchFamily="2" charset="2"/>
              <a:buChar char="q"/>
            </a:pPr>
            <a:r>
              <a:rPr lang="ar-SY" sz="4400" b="1" dirty="0" smtClean="0">
                <a:solidFill>
                  <a:srgbClr val="FF0000"/>
                </a:solidFill>
                <a:latin typeface="Arial" panose="020B0604020202020204" pitchFamily="34" charset="0"/>
                <a:cs typeface="Arial" panose="020B0604020202020204" pitchFamily="34" charset="0"/>
              </a:rPr>
              <a:t>ولايجوز تأخيره . </a:t>
            </a:r>
          </a:p>
        </p:txBody>
      </p:sp>
    </p:spTree>
    <p:extLst>
      <p:ext uri="{BB962C8B-B14F-4D97-AF65-F5344CB8AC3E}">
        <p14:creationId xmlns:p14="http://schemas.microsoft.com/office/powerpoint/2010/main" val="2173789678"/>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5"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8619" y="1752140"/>
            <a:ext cx="8110603" cy="2030719"/>
          </a:xfrm>
          <a:ln>
            <a:noFill/>
          </a:ln>
        </p:spPr>
        <p:txBody>
          <a:bodyPr/>
          <a:lstStyle/>
          <a:p>
            <a:pPr algn="ctr"/>
            <a:r>
              <a:rPr lang="ar-SY" sz="6600" b="1" dirty="0" smtClean="0">
                <a:solidFill>
                  <a:srgbClr val="FF0000"/>
                </a:solidFill>
                <a:latin typeface="Arial" panose="020B0604020202020204" pitchFamily="34" charset="0"/>
                <a:cs typeface="Arial" panose="020B0604020202020204" pitchFamily="34" charset="0"/>
              </a:rPr>
              <a:t>ثامناً</a:t>
            </a:r>
            <a:r>
              <a:rPr lang="ar-SY" sz="6600" b="1" dirty="0" smtClean="0">
                <a:solidFill>
                  <a:srgbClr val="FF0000"/>
                </a:solidFill>
                <a:latin typeface="Arial" panose="020B0604020202020204" pitchFamily="34" charset="0"/>
                <a:cs typeface="Arial" panose="020B0604020202020204" pitchFamily="34" charset="0"/>
              </a:rPr>
              <a:t>: </a:t>
            </a:r>
            <a:r>
              <a:rPr lang="ar-SY" sz="6600" b="1" dirty="0" smtClean="0">
                <a:solidFill>
                  <a:srgbClr val="FFFF00"/>
                </a:solidFill>
                <a:latin typeface="Arial" panose="020B0604020202020204" pitchFamily="34" charset="0"/>
                <a:cs typeface="Arial" panose="020B0604020202020204" pitchFamily="34" charset="0"/>
              </a:rPr>
              <a:t>عسر القراءة </a:t>
            </a:r>
            <a:br>
              <a:rPr lang="ar-SY" sz="6600" b="1" dirty="0" smtClean="0">
                <a:solidFill>
                  <a:srgbClr val="FFFF00"/>
                </a:solidFill>
                <a:latin typeface="Arial" panose="020B0604020202020204" pitchFamily="34" charset="0"/>
                <a:cs typeface="Arial" panose="020B0604020202020204" pitchFamily="34" charset="0"/>
              </a:rPr>
            </a:br>
            <a:r>
              <a:rPr lang="en-US" sz="6600" b="1" dirty="0" smtClean="0">
                <a:solidFill>
                  <a:srgbClr val="FFFF00"/>
                </a:solidFill>
                <a:latin typeface="Arial" panose="020B0604020202020204" pitchFamily="34" charset="0"/>
                <a:cs typeface="Arial" panose="020B0604020202020204" pitchFamily="34" charset="0"/>
              </a:rPr>
              <a:t>Dyslexia</a:t>
            </a:r>
            <a:r>
              <a:rPr lang="ar-SY" b="1" dirty="0" smtClean="0">
                <a:solidFill>
                  <a:srgbClr val="FFFF00"/>
                </a:solidFill>
                <a:latin typeface="Arial" panose="020B0604020202020204" pitchFamily="34" charset="0"/>
                <a:cs typeface="Arial" panose="020B0604020202020204" pitchFamily="34" charset="0"/>
              </a:rPr>
              <a:t/>
            </a:r>
            <a:br>
              <a:rPr lang="ar-SY" b="1" dirty="0" smtClean="0">
                <a:solidFill>
                  <a:srgbClr val="FFFF00"/>
                </a:solidFill>
                <a:latin typeface="Arial" panose="020B0604020202020204" pitchFamily="34" charset="0"/>
                <a:cs typeface="Arial" panose="020B0604020202020204" pitchFamily="34" charset="0"/>
              </a:rPr>
            </a:br>
            <a:endParaRPr lang="ar-SY"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5750624"/>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6197" y="512064"/>
            <a:ext cx="8110603" cy="677910"/>
          </a:xfrm>
          <a:ln>
            <a:noFill/>
          </a:ln>
        </p:spPr>
        <p:txBody>
          <a:bodyPr/>
          <a:lstStyle/>
          <a:p>
            <a:pPr algn="ctr"/>
            <a:r>
              <a:rPr lang="ar-SY" b="1" dirty="0" smtClean="0">
                <a:solidFill>
                  <a:srgbClr val="FFFF00"/>
                </a:solidFill>
                <a:latin typeface="Arial" panose="020B0604020202020204" pitchFamily="34" charset="0"/>
                <a:cs typeface="Arial" panose="020B0604020202020204" pitchFamily="34" charset="0"/>
              </a:rPr>
              <a:t>هكذا يرى مريض عسر القراءة </a:t>
            </a:r>
            <a:endParaRPr lang="ar-SY" b="1" dirty="0">
              <a:solidFill>
                <a:srgbClr val="FFFF00"/>
              </a:solidFill>
              <a:latin typeface="Arial" panose="020B0604020202020204" pitchFamily="34" charset="0"/>
              <a:cs typeface="Arial" panose="020B0604020202020204" pitchFamily="34" charset="0"/>
            </a:endParaRPr>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6197" y="1340285"/>
            <a:ext cx="8110603" cy="4847574"/>
          </a:xfrm>
        </p:spPr>
      </p:pic>
    </p:spTree>
    <p:extLst>
      <p:ext uri="{BB962C8B-B14F-4D97-AF65-F5344CB8AC3E}">
        <p14:creationId xmlns:p14="http://schemas.microsoft.com/office/powerpoint/2010/main" val="1058323203"/>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6197" y="512063"/>
            <a:ext cx="8110603" cy="577701"/>
          </a:xfrm>
          <a:ln>
            <a:noFill/>
          </a:ln>
        </p:spPr>
        <p:txBody>
          <a:bodyPr/>
          <a:lstStyle/>
          <a:p>
            <a:pPr algn="ctr"/>
            <a:endParaRPr lang="ar-SY" b="1" dirty="0">
              <a:solidFill>
                <a:srgbClr val="FFFF00"/>
              </a:solidFill>
              <a:latin typeface="Arial" panose="020B0604020202020204" pitchFamily="34" charset="0"/>
              <a:cs typeface="Arial" panose="020B0604020202020204" pitchFamily="34" charset="0"/>
            </a:endParaRPr>
          </a:p>
        </p:txBody>
      </p:sp>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6196" y="1265129"/>
            <a:ext cx="8110603" cy="4972833"/>
          </a:xfrm>
        </p:spPr>
      </p:pic>
    </p:spTree>
    <p:extLst>
      <p:ext uri="{BB962C8B-B14F-4D97-AF65-F5344CB8AC3E}">
        <p14:creationId xmlns:p14="http://schemas.microsoft.com/office/powerpoint/2010/main" val="1465621757"/>
      </p:ext>
    </p:extLst>
  </p:cSld>
  <p:clrMapOvr>
    <a:masterClrMapping/>
  </p:clrMapOvr>
  <p:transition spd="slow">
    <p:pull di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6197" y="349226"/>
            <a:ext cx="8110603" cy="690434"/>
          </a:xfrm>
          <a:ln>
            <a:noFill/>
          </a:ln>
        </p:spPr>
        <p:txBody>
          <a:bodyPr/>
          <a:lstStyle/>
          <a:p>
            <a:pPr algn="ctr"/>
            <a:r>
              <a:rPr lang="ar-SY" sz="4400" b="1" dirty="0" smtClean="0">
                <a:solidFill>
                  <a:srgbClr val="FFFF00"/>
                </a:solidFill>
                <a:latin typeface="Arial" panose="020B0604020202020204" pitchFamily="34" charset="0"/>
                <a:cs typeface="Arial" panose="020B0604020202020204" pitchFamily="34" charset="0"/>
              </a:rPr>
              <a:t>عسر القراءة </a:t>
            </a:r>
            <a:r>
              <a:rPr lang="ar-SY" b="1" dirty="0" smtClean="0">
                <a:solidFill>
                  <a:srgbClr val="FFFF00"/>
                </a:solidFill>
                <a:latin typeface="Arial" panose="020B0604020202020204" pitchFamily="34" charset="0"/>
                <a:cs typeface="Arial" panose="020B0604020202020204" pitchFamily="34" charset="0"/>
              </a:rPr>
              <a:t/>
            </a:r>
            <a:br>
              <a:rPr lang="ar-SY" b="1" dirty="0" smtClean="0">
                <a:solidFill>
                  <a:srgbClr val="FFFF00"/>
                </a:solidFill>
                <a:latin typeface="Arial" panose="020B0604020202020204" pitchFamily="34" charset="0"/>
                <a:cs typeface="Arial" panose="020B0604020202020204" pitchFamily="34" charset="0"/>
              </a:rPr>
            </a:br>
            <a:endParaRPr lang="ar-SY" b="1" dirty="0">
              <a:solidFill>
                <a:srgbClr val="FFFF00"/>
              </a:solidFill>
              <a:latin typeface="Arial" panose="020B0604020202020204" pitchFamily="34" charset="0"/>
              <a:cs typeface="Arial" panose="020B0604020202020204" pitchFamily="34" charset="0"/>
            </a:endParaRPr>
          </a:p>
        </p:txBody>
      </p:sp>
      <p:sp>
        <p:nvSpPr>
          <p:cNvPr id="3" name="عنصر نائب للمحتوى 2"/>
          <p:cNvSpPr>
            <a:spLocks noGrp="1"/>
          </p:cNvSpPr>
          <p:nvPr>
            <p:ph idx="1"/>
          </p:nvPr>
        </p:nvSpPr>
        <p:spPr>
          <a:xfrm>
            <a:off x="413359" y="1039660"/>
            <a:ext cx="8273441" cy="5311036"/>
          </a:xfrm>
        </p:spPr>
        <p:txBody>
          <a:bodyPr>
            <a:normAutofit/>
          </a:bodyPr>
          <a:lstStyle/>
          <a:p>
            <a:pPr>
              <a:buClr>
                <a:srgbClr val="FF0000"/>
              </a:buClr>
              <a:buFont typeface="Wingdings" panose="05000000000000000000" pitchFamily="2" charset="2"/>
              <a:buChar char="q"/>
            </a:pPr>
            <a:r>
              <a:rPr lang="ar-SY" sz="3600" b="1" dirty="0" smtClean="0">
                <a:solidFill>
                  <a:srgbClr val="92D050"/>
                </a:solidFill>
                <a:latin typeface="Arial" panose="020B0604020202020204" pitchFamily="34" charset="0"/>
                <a:cs typeface="Arial" panose="020B0604020202020204" pitchFamily="34" charset="0"/>
              </a:rPr>
              <a:t> وهو أكثر أنواع عجز التعلم شيوعاً.</a:t>
            </a:r>
          </a:p>
          <a:p>
            <a:pPr>
              <a:buClr>
                <a:srgbClr val="FF0000"/>
              </a:buClr>
              <a:buFont typeface="Wingdings" panose="05000000000000000000" pitchFamily="2" charset="2"/>
              <a:buChar char="q"/>
            </a:pPr>
            <a:r>
              <a:rPr lang="ar-SY" sz="3600" b="1" dirty="0" smtClean="0">
                <a:solidFill>
                  <a:srgbClr val="92D050"/>
                </a:solidFill>
                <a:latin typeface="Arial" panose="020B0604020202020204" pitchFamily="34" charset="0"/>
                <a:cs typeface="Arial" panose="020B0604020202020204" pitchFamily="34" charset="0"/>
              </a:rPr>
              <a:t> ويتسم بعدم قدرة الطفل على اكتساب مهارة القراءة والكتابة جيداً, علما أن ذكاء الطفل ضمن الحدود الطبيعية.</a:t>
            </a:r>
          </a:p>
          <a:p>
            <a:pPr>
              <a:buClr>
                <a:srgbClr val="FF0000"/>
              </a:buClr>
              <a:buFont typeface="Wingdings" panose="05000000000000000000" pitchFamily="2" charset="2"/>
              <a:buChar char="q"/>
            </a:pPr>
            <a:r>
              <a:rPr lang="ar-SY" sz="3600" b="1" dirty="0" smtClean="0">
                <a:solidFill>
                  <a:srgbClr val="92D050"/>
                </a:solidFill>
                <a:latin typeface="Arial" panose="020B0604020202020204" pitchFamily="34" charset="0"/>
                <a:cs typeface="Arial" panose="020B0604020202020204" pitchFamily="34" charset="0"/>
              </a:rPr>
              <a:t> لا يترافق هذا العجز باضطرابات بصرية أو فيزيائية </a:t>
            </a:r>
          </a:p>
          <a:p>
            <a:pPr>
              <a:buClr>
                <a:srgbClr val="FF0000"/>
              </a:buClr>
              <a:buFont typeface="Wingdings" panose="05000000000000000000" pitchFamily="2" charset="2"/>
              <a:buChar char="q"/>
            </a:pPr>
            <a:r>
              <a:rPr lang="ar-SY" sz="3600" b="1" dirty="0" smtClean="0">
                <a:solidFill>
                  <a:srgbClr val="92D050"/>
                </a:solidFill>
                <a:latin typeface="Arial" panose="020B0604020202020204" pitchFamily="34" charset="0"/>
                <a:cs typeface="Arial" panose="020B0604020202020204" pitchFamily="34" charset="0"/>
              </a:rPr>
              <a:t> عادة يتم التشخيص من خلال المختصين التربويين. </a:t>
            </a:r>
          </a:p>
        </p:txBody>
      </p:sp>
    </p:spTree>
    <p:extLst>
      <p:ext uri="{BB962C8B-B14F-4D97-AF65-F5344CB8AC3E}">
        <p14:creationId xmlns:p14="http://schemas.microsoft.com/office/powerpoint/2010/main" val="4069814147"/>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5"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7"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6197" y="512063"/>
            <a:ext cx="8110603" cy="915904"/>
          </a:xfrm>
          <a:ln>
            <a:noFill/>
          </a:ln>
        </p:spPr>
        <p:txBody>
          <a:bodyPr/>
          <a:lstStyle/>
          <a:p>
            <a:pPr algn="ctr"/>
            <a:r>
              <a:rPr lang="ar-SY" b="1" dirty="0">
                <a:solidFill>
                  <a:srgbClr val="FFFF00"/>
                </a:solidFill>
                <a:latin typeface="Arial" panose="020B0604020202020204" pitchFamily="34" charset="0"/>
                <a:cs typeface="Arial" panose="020B0604020202020204" pitchFamily="34" charset="0"/>
              </a:rPr>
              <a:t>العلاج </a:t>
            </a:r>
            <a:r>
              <a:rPr lang="en-US" b="1" dirty="0">
                <a:solidFill>
                  <a:srgbClr val="FFFF00"/>
                </a:solidFill>
                <a:latin typeface="Arial" panose="020B0604020202020204" pitchFamily="34" charset="0"/>
                <a:cs typeface="Arial" panose="020B0604020202020204" pitchFamily="34" charset="0"/>
              </a:rPr>
              <a:t>Treatment</a:t>
            </a:r>
            <a:endParaRPr lang="ar-SY" b="1" dirty="0">
              <a:solidFill>
                <a:srgbClr val="FFFF00"/>
              </a:solidFill>
              <a:latin typeface="Arial" panose="020B0604020202020204" pitchFamily="34" charset="0"/>
              <a:cs typeface="Arial" panose="020B0604020202020204" pitchFamily="34" charset="0"/>
            </a:endParaRPr>
          </a:p>
        </p:txBody>
      </p:sp>
      <p:sp>
        <p:nvSpPr>
          <p:cNvPr id="3" name="عنصر نائب للمحتوى 2"/>
          <p:cNvSpPr>
            <a:spLocks noGrp="1"/>
          </p:cNvSpPr>
          <p:nvPr>
            <p:ph idx="1"/>
          </p:nvPr>
        </p:nvSpPr>
        <p:spPr>
          <a:xfrm>
            <a:off x="914400" y="1610847"/>
            <a:ext cx="7772400" cy="4927593"/>
          </a:xfrm>
        </p:spPr>
        <p:txBody>
          <a:bodyPr>
            <a:normAutofit/>
          </a:bodyPr>
          <a:lstStyle/>
          <a:p>
            <a:pPr>
              <a:buClr>
                <a:srgbClr val="FF0000"/>
              </a:buClr>
              <a:buFont typeface="Wingdings" panose="05000000000000000000" pitchFamily="2" charset="2"/>
              <a:buChar char="q"/>
            </a:pPr>
            <a:r>
              <a:rPr lang="ar-SY" sz="3200" b="1" dirty="0" smtClean="0">
                <a:solidFill>
                  <a:srgbClr val="92D050"/>
                </a:solidFill>
                <a:latin typeface="Arial" panose="020B0604020202020204" pitchFamily="34" charset="0"/>
                <a:cs typeface="Arial" panose="020B0604020202020204" pitchFamily="34" charset="0"/>
              </a:rPr>
              <a:t> </a:t>
            </a:r>
            <a:r>
              <a:rPr lang="ar-SY" sz="3600" b="1" dirty="0" smtClean="0">
                <a:solidFill>
                  <a:srgbClr val="92D050"/>
                </a:solidFill>
                <a:latin typeface="Arial" panose="020B0604020202020204" pitchFamily="34" charset="0"/>
                <a:cs typeface="Arial" panose="020B0604020202020204" pitchFamily="34" charset="0"/>
              </a:rPr>
              <a:t>يكون فعال </a:t>
            </a:r>
            <a:r>
              <a:rPr lang="ar-SY" sz="3600" b="1" dirty="0">
                <a:solidFill>
                  <a:srgbClr val="92D050"/>
                </a:solidFill>
                <a:latin typeface="Arial" panose="020B0604020202020204" pitchFamily="34" charset="0"/>
                <a:cs typeface="Arial" panose="020B0604020202020204" pitchFamily="34" charset="0"/>
              </a:rPr>
              <a:t>من خلال البرامج التعليمية التربوية.</a:t>
            </a:r>
          </a:p>
          <a:p>
            <a:pPr>
              <a:buClr>
                <a:srgbClr val="FF0000"/>
              </a:buClr>
              <a:buFont typeface="Wingdings" panose="05000000000000000000" pitchFamily="2" charset="2"/>
              <a:buChar char="q"/>
            </a:pPr>
            <a:r>
              <a:rPr lang="ar-SY" sz="3600" b="1" dirty="0" smtClean="0">
                <a:solidFill>
                  <a:srgbClr val="92D050"/>
                </a:solidFill>
                <a:latin typeface="Arial" panose="020B0604020202020204" pitchFamily="34" charset="0"/>
                <a:cs typeface="Arial" panose="020B0604020202020204" pitchFamily="34" charset="0"/>
              </a:rPr>
              <a:t> نؤكد </a:t>
            </a:r>
            <a:r>
              <a:rPr lang="ar-SY" sz="3600" b="1" dirty="0">
                <a:solidFill>
                  <a:srgbClr val="92D050"/>
                </a:solidFill>
                <a:latin typeface="Arial" panose="020B0604020202020204" pitchFamily="34" charset="0"/>
                <a:cs typeface="Arial" panose="020B0604020202020204" pitchFamily="34" charset="0"/>
              </a:rPr>
              <a:t>على أهمية علاج أي مشكلة مرضية عينية عند المريض ومتابعة العلاج عن طريق البرامج التربوية والتعليمية الخاصة بعلاج عسر التعلم. </a:t>
            </a:r>
          </a:p>
          <a:p>
            <a:pPr marL="68580" indent="0">
              <a:buClr>
                <a:srgbClr val="FF0000"/>
              </a:buClr>
              <a:buNone/>
            </a:pPr>
            <a:endParaRPr lang="ar-SY" sz="3200" b="1" dirty="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3468824"/>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5"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6197" y="512063"/>
            <a:ext cx="8110603" cy="577701"/>
          </a:xfrm>
          <a:ln>
            <a:noFill/>
          </a:ln>
        </p:spPr>
        <p:txBody>
          <a:bodyPr/>
          <a:lstStyle/>
          <a:p>
            <a:pPr algn="ctr"/>
            <a:endParaRPr lang="ar-SY" b="1" dirty="0">
              <a:solidFill>
                <a:srgbClr val="FFFF00"/>
              </a:solidFill>
              <a:latin typeface="Arial" panose="020B0604020202020204" pitchFamily="34" charset="0"/>
              <a:cs typeface="Arial" panose="020B0604020202020204" pitchFamily="34" charset="0"/>
            </a:endParaRPr>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2197" y="1533378"/>
            <a:ext cx="7638757" cy="4289485"/>
          </a:xfrm>
        </p:spPr>
      </p:pic>
    </p:spTree>
    <p:extLst>
      <p:ext uri="{BB962C8B-B14F-4D97-AF65-F5344CB8AC3E}">
        <p14:creationId xmlns:p14="http://schemas.microsoft.com/office/powerpoint/2010/main" val="1085585729"/>
      </p:ext>
    </p:extLst>
  </p:cSld>
  <p:clrMapOvr>
    <a:masterClrMapping/>
  </p:clrMapOvr>
  <p:transition spd="slow">
    <p:pull dir="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shadeToTitle="1">
        <a:gradFill>
          <a:gsLst>
            <a:gs pos="0">
              <a:srgbClr val="000000"/>
            </a:gs>
            <a:gs pos="39999">
              <a:srgbClr val="0A128C"/>
            </a:gs>
            <a:gs pos="70000">
              <a:srgbClr val="181CC7"/>
            </a:gs>
            <a:gs pos="88000">
              <a:srgbClr val="7005D4"/>
            </a:gs>
            <a:gs pos="100000">
              <a:srgbClr val="8C3D91"/>
            </a:gs>
          </a:gsLst>
          <a:path path="shape">
            <a:fillToRect l="50000" t="50000" r="50000" b="50000"/>
          </a:path>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38619" y="2152974"/>
            <a:ext cx="8110603" cy="1304209"/>
          </a:xfrm>
          <a:ln>
            <a:noFill/>
          </a:ln>
        </p:spPr>
        <p:txBody>
          <a:bodyPr/>
          <a:lstStyle/>
          <a:p>
            <a:pPr algn="ctr"/>
            <a:r>
              <a:rPr lang="ar-SY" sz="4800" b="1" dirty="0" smtClean="0">
                <a:solidFill>
                  <a:srgbClr val="FF0000"/>
                </a:solidFill>
                <a:latin typeface="Arial" panose="020B0604020202020204" pitchFamily="34" charset="0"/>
                <a:cs typeface="Arial" panose="020B0604020202020204" pitchFamily="34" charset="0"/>
              </a:rPr>
              <a:t>تاسعاً</a:t>
            </a:r>
            <a:r>
              <a:rPr lang="ar-SY" sz="4800" b="1" dirty="0" smtClean="0">
                <a:solidFill>
                  <a:srgbClr val="FF0000"/>
                </a:solidFill>
                <a:latin typeface="Arial" panose="020B0604020202020204" pitchFamily="34" charset="0"/>
                <a:cs typeface="Arial" panose="020B0604020202020204" pitchFamily="34" charset="0"/>
              </a:rPr>
              <a:t>: </a:t>
            </a:r>
            <a:r>
              <a:rPr lang="ar-SY" sz="4800" b="1" dirty="0" smtClean="0">
                <a:solidFill>
                  <a:srgbClr val="FFFF00"/>
                </a:solidFill>
                <a:latin typeface="Arial" panose="020B0604020202020204" pitchFamily="34" charset="0"/>
                <a:cs typeface="Arial" panose="020B0604020202020204" pitchFamily="34" charset="0"/>
              </a:rPr>
              <a:t>متلازمة التحديق بالحاسوب </a:t>
            </a:r>
            <a:r>
              <a:rPr lang="ar-SY" b="1" dirty="0" smtClean="0">
                <a:solidFill>
                  <a:srgbClr val="FFFF00"/>
                </a:solidFill>
                <a:latin typeface="Arial" panose="020B0604020202020204" pitchFamily="34" charset="0"/>
                <a:cs typeface="Arial" panose="020B0604020202020204" pitchFamily="34" charset="0"/>
              </a:rPr>
              <a:t/>
            </a:r>
            <a:br>
              <a:rPr lang="ar-SY" b="1" dirty="0" smtClean="0">
                <a:solidFill>
                  <a:srgbClr val="FFFF00"/>
                </a:solidFill>
                <a:latin typeface="Arial" panose="020B0604020202020204" pitchFamily="34" charset="0"/>
                <a:cs typeface="Arial" panose="020B0604020202020204" pitchFamily="34" charset="0"/>
              </a:rPr>
            </a:br>
            <a:r>
              <a:rPr lang="en-US" b="1" dirty="0" smtClean="0">
                <a:solidFill>
                  <a:srgbClr val="FFFF00"/>
                </a:solidFill>
                <a:latin typeface="Arial" panose="020B0604020202020204" pitchFamily="34" charset="0"/>
                <a:cs typeface="Arial" panose="020B0604020202020204" pitchFamily="34" charset="0"/>
              </a:rPr>
              <a:t>Computer Vision Syndrome</a:t>
            </a:r>
            <a:r>
              <a:rPr lang="ar-SY" b="1" dirty="0" smtClean="0">
                <a:solidFill>
                  <a:srgbClr val="FFFF00"/>
                </a:solidFill>
                <a:latin typeface="Arial" panose="020B0604020202020204" pitchFamily="34" charset="0"/>
                <a:cs typeface="Arial" panose="020B0604020202020204" pitchFamily="34" charset="0"/>
              </a:rPr>
              <a:t/>
            </a:r>
            <a:br>
              <a:rPr lang="ar-SY" b="1" dirty="0" smtClean="0">
                <a:solidFill>
                  <a:srgbClr val="FFFF00"/>
                </a:solidFill>
                <a:latin typeface="Arial" panose="020B0604020202020204" pitchFamily="34" charset="0"/>
                <a:cs typeface="Arial" panose="020B0604020202020204" pitchFamily="34" charset="0"/>
              </a:rPr>
            </a:br>
            <a:endParaRPr lang="ar-SY"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0691554"/>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shadeToTitle="1">
        <a:gradFill>
          <a:gsLst>
            <a:gs pos="0">
              <a:srgbClr val="000000"/>
            </a:gs>
            <a:gs pos="39999">
              <a:srgbClr val="0A128C"/>
            </a:gs>
            <a:gs pos="70000">
              <a:srgbClr val="181CC7"/>
            </a:gs>
            <a:gs pos="88000">
              <a:srgbClr val="7005D4"/>
            </a:gs>
            <a:gs pos="100000">
              <a:srgbClr val="8C3D91"/>
            </a:gs>
          </a:gsLst>
          <a:path path="shape">
            <a:fillToRect l="50000" t="50000" r="50000" b="50000"/>
          </a:path>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76197" y="349227"/>
            <a:ext cx="8110603" cy="765590"/>
          </a:xfrm>
          <a:ln>
            <a:noFill/>
          </a:ln>
        </p:spPr>
        <p:txBody>
          <a:bodyPr/>
          <a:lstStyle/>
          <a:p>
            <a:pPr algn="ctr"/>
            <a:endParaRPr lang="ar-SY" b="1" dirty="0">
              <a:solidFill>
                <a:srgbClr val="FFFF00"/>
              </a:solidFill>
              <a:latin typeface="Arial" panose="020B0604020202020204" pitchFamily="34" charset="0"/>
              <a:cs typeface="Arial" panose="020B0604020202020204" pitchFamily="34" charset="0"/>
            </a:endParaRPr>
          </a:p>
        </p:txBody>
      </p:sp>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615858"/>
            <a:ext cx="7772400" cy="4609235"/>
          </a:xfrm>
        </p:spPr>
      </p:pic>
    </p:spTree>
    <p:extLst>
      <p:ext uri="{BB962C8B-B14F-4D97-AF65-F5344CB8AC3E}">
        <p14:creationId xmlns:p14="http://schemas.microsoft.com/office/powerpoint/2010/main" val="1448315067"/>
      </p:ext>
    </p:extLst>
  </p:cSld>
  <p:clrMapOvr>
    <a:masterClrMapping/>
  </p:clrMapOvr>
  <p:transition spd="slow">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shadeToTitle="1">
        <a:gradFill>
          <a:gsLst>
            <a:gs pos="0">
              <a:srgbClr val="000000"/>
            </a:gs>
            <a:gs pos="39999">
              <a:srgbClr val="0A128C"/>
            </a:gs>
            <a:gs pos="70000">
              <a:srgbClr val="181CC7"/>
            </a:gs>
            <a:gs pos="88000">
              <a:srgbClr val="7005D4"/>
            </a:gs>
            <a:gs pos="100000">
              <a:srgbClr val="8C3D91"/>
            </a:gs>
          </a:gsLst>
          <a:path path="shape">
            <a:fillToRect l="50000" t="50000" r="50000" b="50000"/>
          </a:path>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76197" y="512063"/>
            <a:ext cx="8110603" cy="1272287"/>
          </a:xfrm>
          <a:ln>
            <a:noFill/>
          </a:ln>
        </p:spPr>
        <p:txBody>
          <a:bodyPr/>
          <a:lstStyle/>
          <a:p>
            <a:pPr algn="ctr"/>
            <a:r>
              <a:rPr lang="ar-SY" b="1" dirty="0" smtClean="0">
                <a:solidFill>
                  <a:schemeClr val="accent1">
                    <a:lumMod val="60000"/>
                    <a:lumOff val="40000"/>
                  </a:schemeClr>
                </a:solidFill>
                <a:latin typeface="Arial" panose="020B0604020202020204" pitchFamily="34" charset="0"/>
                <a:cs typeface="Arial" panose="020B0604020202020204" pitchFamily="34" charset="0"/>
              </a:rPr>
              <a:t> </a:t>
            </a:r>
            <a:endParaRPr lang="ar-SY" b="1" dirty="0">
              <a:solidFill>
                <a:srgbClr val="FFFF00"/>
              </a:solidFill>
              <a:latin typeface="Arial" panose="020B0604020202020204" pitchFamily="34" charset="0"/>
              <a:cs typeface="Arial" panose="020B0604020202020204" pitchFamily="34" charset="0"/>
            </a:endParaRPr>
          </a:p>
        </p:txBody>
      </p:sp>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7552" y="1152395"/>
            <a:ext cx="6754326" cy="5203955"/>
          </a:xfrm>
        </p:spPr>
      </p:pic>
    </p:spTree>
    <p:extLst>
      <p:ext uri="{BB962C8B-B14F-4D97-AF65-F5344CB8AC3E}">
        <p14:creationId xmlns:p14="http://schemas.microsoft.com/office/powerpoint/2010/main" val="3624255776"/>
      </p:ext>
    </p:extLst>
  </p:cSld>
  <p:clrMapOvr>
    <a:masterClrMapping/>
  </p:clrMapOvr>
  <p:transition spd="slow">
    <p:pull di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bg>
      <p:bgPr shadeToTitle="1">
        <a:gradFill>
          <a:gsLst>
            <a:gs pos="0">
              <a:srgbClr val="000000"/>
            </a:gs>
            <a:gs pos="39999">
              <a:srgbClr val="0A128C"/>
            </a:gs>
            <a:gs pos="70000">
              <a:srgbClr val="181CC7"/>
            </a:gs>
            <a:gs pos="88000">
              <a:srgbClr val="7005D4"/>
            </a:gs>
            <a:gs pos="100000">
              <a:srgbClr val="8C3D91"/>
            </a:gs>
          </a:gsLst>
          <a:path path="shape">
            <a:fillToRect l="50000" t="50000" r="50000" b="50000"/>
          </a:path>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76197" y="349227"/>
            <a:ext cx="8110603" cy="565174"/>
          </a:xfrm>
          <a:ln>
            <a:noFill/>
          </a:ln>
        </p:spPr>
        <p:txBody>
          <a:bodyPr/>
          <a:lstStyle/>
          <a:p>
            <a:pPr algn="ctr"/>
            <a:r>
              <a:rPr lang="ar-SY" b="1" dirty="0" smtClean="0">
                <a:solidFill>
                  <a:srgbClr val="FFFF00"/>
                </a:solidFill>
                <a:latin typeface="Arial" panose="020B0604020202020204" pitchFamily="34" charset="0"/>
                <a:cs typeface="Arial" panose="020B0604020202020204" pitchFamily="34" charset="0"/>
              </a:rPr>
              <a:t/>
            </a:r>
            <a:br>
              <a:rPr lang="ar-SY" b="1" dirty="0" smtClean="0">
                <a:solidFill>
                  <a:srgbClr val="FFFF00"/>
                </a:solidFill>
                <a:latin typeface="Arial" panose="020B0604020202020204" pitchFamily="34" charset="0"/>
                <a:cs typeface="Arial" panose="020B0604020202020204" pitchFamily="34" charset="0"/>
              </a:rPr>
            </a:br>
            <a:endParaRPr lang="ar-SY" b="1" dirty="0">
              <a:solidFill>
                <a:srgbClr val="FFFF00"/>
              </a:solidFill>
              <a:latin typeface="Arial" panose="020B0604020202020204" pitchFamily="34" charset="0"/>
              <a:cs typeface="Arial" panose="020B0604020202020204" pitchFamily="34" charset="0"/>
            </a:endParaRPr>
          </a:p>
        </p:txBody>
      </p:sp>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9868" y="1302707"/>
            <a:ext cx="7039628" cy="4672643"/>
          </a:xfrm>
        </p:spPr>
      </p:pic>
    </p:spTree>
    <p:extLst>
      <p:ext uri="{BB962C8B-B14F-4D97-AF65-F5344CB8AC3E}">
        <p14:creationId xmlns:p14="http://schemas.microsoft.com/office/powerpoint/2010/main" val="1017577487"/>
      </p:ext>
    </p:extLst>
  </p:cSld>
  <p:clrMapOvr>
    <a:masterClrMapping/>
  </p:clrMapOvr>
  <p:transition spd="slow">
    <p:pull dir="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shadeToTitle="1">
        <a:gradFill>
          <a:gsLst>
            <a:gs pos="0">
              <a:srgbClr val="000000"/>
            </a:gs>
            <a:gs pos="39999">
              <a:srgbClr val="0A128C"/>
            </a:gs>
            <a:gs pos="70000">
              <a:srgbClr val="181CC7"/>
            </a:gs>
            <a:gs pos="88000">
              <a:srgbClr val="7005D4"/>
            </a:gs>
            <a:gs pos="100000">
              <a:srgbClr val="8C3D91"/>
            </a:gs>
          </a:gsLst>
          <a:path path="shape">
            <a:fillToRect l="50000" t="50000" r="50000" b="50000"/>
          </a:path>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76197" y="349227"/>
            <a:ext cx="8110603" cy="565174"/>
          </a:xfrm>
          <a:ln>
            <a:noFill/>
          </a:ln>
        </p:spPr>
        <p:txBody>
          <a:bodyPr/>
          <a:lstStyle/>
          <a:p>
            <a:pPr algn="ctr"/>
            <a:r>
              <a:rPr lang="ar-SY" b="1" dirty="0" smtClean="0">
                <a:solidFill>
                  <a:srgbClr val="FFFF00"/>
                </a:solidFill>
                <a:latin typeface="Arial" panose="020B0604020202020204" pitchFamily="34" charset="0"/>
                <a:cs typeface="Arial" panose="020B0604020202020204" pitchFamily="34" charset="0"/>
              </a:rPr>
              <a:t/>
            </a:r>
            <a:br>
              <a:rPr lang="ar-SY" b="1" dirty="0" smtClean="0">
                <a:solidFill>
                  <a:srgbClr val="FFFF00"/>
                </a:solidFill>
                <a:latin typeface="Arial" panose="020B0604020202020204" pitchFamily="34" charset="0"/>
                <a:cs typeface="Arial" panose="020B0604020202020204" pitchFamily="34" charset="0"/>
              </a:rPr>
            </a:br>
            <a:endParaRPr lang="ar-SY" b="1" dirty="0">
              <a:solidFill>
                <a:srgbClr val="FFFF00"/>
              </a:solidFill>
              <a:latin typeface="Arial" panose="020B0604020202020204" pitchFamily="34" charset="0"/>
              <a:cs typeface="Arial" panose="020B0604020202020204" pitchFamily="34" charset="0"/>
            </a:endParaRPr>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2083" y="1565752"/>
            <a:ext cx="7340252" cy="4634631"/>
          </a:xfrm>
        </p:spPr>
      </p:pic>
    </p:spTree>
    <p:extLst>
      <p:ext uri="{BB962C8B-B14F-4D97-AF65-F5344CB8AC3E}">
        <p14:creationId xmlns:p14="http://schemas.microsoft.com/office/powerpoint/2010/main" val="2786972077"/>
      </p:ext>
    </p:extLst>
  </p:cSld>
  <p:clrMapOvr>
    <a:masterClrMapping/>
  </p:clrMapOvr>
  <p:transition spd="slow">
    <p:pull dir="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bg>
      <p:bgPr shadeToTitle="1">
        <a:gradFill>
          <a:gsLst>
            <a:gs pos="0">
              <a:srgbClr val="000000"/>
            </a:gs>
            <a:gs pos="39999">
              <a:srgbClr val="0A128C"/>
            </a:gs>
            <a:gs pos="70000">
              <a:srgbClr val="181CC7"/>
            </a:gs>
            <a:gs pos="88000">
              <a:srgbClr val="7005D4"/>
            </a:gs>
            <a:gs pos="100000">
              <a:srgbClr val="8C3D91"/>
            </a:gs>
          </a:gsLst>
          <a:path path="shape">
            <a:fillToRect l="50000" t="50000" r="50000" b="50000"/>
          </a:path>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76197" y="349227"/>
            <a:ext cx="8110603" cy="565174"/>
          </a:xfrm>
          <a:ln>
            <a:noFill/>
          </a:ln>
        </p:spPr>
        <p:txBody>
          <a:bodyPr/>
          <a:lstStyle/>
          <a:p>
            <a:pPr algn="ctr"/>
            <a:r>
              <a:rPr lang="ar-SY" b="1" dirty="0" smtClean="0">
                <a:solidFill>
                  <a:srgbClr val="FFFF00"/>
                </a:solidFill>
                <a:latin typeface="Arial" panose="020B0604020202020204" pitchFamily="34" charset="0"/>
                <a:cs typeface="Arial" panose="020B0604020202020204" pitchFamily="34" charset="0"/>
              </a:rPr>
              <a:t/>
            </a:r>
            <a:br>
              <a:rPr lang="ar-SY" b="1" dirty="0" smtClean="0">
                <a:solidFill>
                  <a:srgbClr val="FFFF00"/>
                </a:solidFill>
                <a:latin typeface="Arial" panose="020B0604020202020204" pitchFamily="34" charset="0"/>
                <a:cs typeface="Arial" panose="020B0604020202020204" pitchFamily="34" charset="0"/>
              </a:rPr>
            </a:br>
            <a:endParaRPr lang="ar-SY" b="1" dirty="0">
              <a:solidFill>
                <a:srgbClr val="FFFF00"/>
              </a:solidFill>
              <a:latin typeface="Arial" panose="020B0604020202020204" pitchFamily="34" charset="0"/>
              <a:cs typeface="Arial" panose="020B0604020202020204" pitchFamily="34" charset="0"/>
            </a:endParaRPr>
          </a:p>
        </p:txBody>
      </p:sp>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999" y="1487323"/>
            <a:ext cx="8786997" cy="4584526"/>
          </a:xfrm>
        </p:spPr>
      </p:pic>
    </p:spTree>
    <p:extLst>
      <p:ext uri="{BB962C8B-B14F-4D97-AF65-F5344CB8AC3E}">
        <p14:creationId xmlns:p14="http://schemas.microsoft.com/office/powerpoint/2010/main" val="3359152967"/>
      </p:ext>
    </p:extLst>
  </p:cSld>
  <p:clrMapOvr>
    <a:masterClrMapping/>
  </p:clrMapOvr>
  <p:transition spd="slow">
    <p:pull dir="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bg>
      <p:bgPr shadeToTitle="1">
        <a:gradFill>
          <a:gsLst>
            <a:gs pos="0">
              <a:srgbClr val="000000"/>
            </a:gs>
            <a:gs pos="39999">
              <a:srgbClr val="0A128C"/>
            </a:gs>
            <a:gs pos="70000">
              <a:srgbClr val="181CC7"/>
            </a:gs>
            <a:gs pos="88000">
              <a:srgbClr val="7005D4"/>
            </a:gs>
            <a:gs pos="100000">
              <a:srgbClr val="8C3D91"/>
            </a:gs>
          </a:gsLst>
          <a:path path="shape">
            <a:fillToRect l="50000" t="50000" r="50000" b="50000"/>
          </a:path>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76197" y="349227"/>
            <a:ext cx="8110603" cy="728012"/>
          </a:xfrm>
          <a:ln>
            <a:noFill/>
          </a:ln>
        </p:spPr>
        <p:txBody>
          <a:bodyPr/>
          <a:lstStyle/>
          <a:p>
            <a:pPr algn="ctr"/>
            <a:r>
              <a:rPr lang="ar-SY" b="1" dirty="0" smtClean="0">
                <a:solidFill>
                  <a:srgbClr val="FFFF00"/>
                </a:solidFill>
                <a:latin typeface="Arial" panose="020B0604020202020204" pitchFamily="34" charset="0"/>
                <a:cs typeface="Arial" panose="020B0604020202020204" pitchFamily="34" charset="0"/>
              </a:rPr>
              <a:t>متلازمة التحديق بالحاسوب</a:t>
            </a:r>
            <a:endParaRPr lang="ar-SY" b="1" dirty="0">
              <a:solidFill>
                <a:srgbClr val="FFFF00"/>
              </a:solidFill>
              <a:latin typeface="Arial" panose="020B0604020202020204" pitchFamily="34" charset="0"/>
              <a:cs typeface="Arial" panose="020B0604020202020204" pitchFamily="34" charset="0"/>
            </a:endParaRPr>
          </a:p>
        </p:txBody>
      </p:sp>
      <p:sp>
        <p:nvSpPr>
          <p:cNvPr id="3" name="عنصر نائب للمحتوى 2"/>
          <p:cNvSpPr>
            <a:spLocks noGrp="1"/>
          </p:cNvSpPr>
          <p:nvPr>
            <p:ph idx="1"/>
          </p:nvPr>
        </p:nvSpPr>
        <p:spPr>
          <a:xfrm>
            <a:off x="576196" y="1077239"/>
            <a:ext cx="8110603" cy="4572000"/>
          </a:xfrm>
        </p:spPr>
        <p:txBody>
          <a:bodyPr>
            <a:normAutofit lnSpcReduction="10000"/>
          </a:bodyPr>
          <a:lstStyle/>
          <a:p>
            <a:pPr>
              <a:buClr>
                <a:srgbClr val="FF0000"/>
              </a:buClr>
              <a:buFont typeface="Wingdings" panose="05000000000000000000" pitchFamily="2" charset="2"/>
              <a:buChar char="q"/>
            </a:pPr>
            <a:r>
              <a:rPr lang="ar-SY" sz="4000" b="1" dirty="0" smtClean="0">
                <a:solidFill>
                  <a:srgbClr val="92D050"/>
                </a:solidFill>
                <a:latin typeface="Arial" panose="020B0604020202020204" pitchFamily="34" charset="0"/>
                <a:cs typeface="Arial" panose="020B0604020202020204" pitchFamily="34" charset="0"/>
              </a:rPr>
              <a:t> هو الإكثار من التحديق في شاشة الكمبيوتر .</a:t>
            </a:r>
          </a:p>
          <a:p>
            <a:pPr>
              <a:buClr>
                <a:srgbClr val="FF0000"/>
              </a:buClr>
              <a:buFont typeface="Wingdings" panose="05000000000000000000" pitchFamily="2" charset="2"/>
              <a:buChar char="q"/>
            </a:pPr>
            <a:r>
              <a:rPr lang="ar-SY" sz="4000" b="1" dirty="0" smtClean="0">
                <a:solidFill>
                  <a:srgbClr val="92D050"/>
                </a:solidFill>
                <a:latin typeface="Arial" panose="020B0604020202020204" pitchFamily="34" charset="0"/>
                <a:cs typeface="Arial" panose="020B0604020202020204" pitchFamily="34" charset="0"/>
              </a:rPr>
              <a:t> قد يسبب بعض الأعراض منها :  </a:t>
            </a:r>
          </a:p>
          <a:p>
            <a:pPr marL="969264" lvl="1" indent="-514350">
              <a:buClr>
                <a:srgbClr val="FF0000"/>
              </a:buClr>
              <a:buFont typeface="+mj-lt"/>
              <a:buAutoNum type="arabicParenR"/>
            </a:pPr>
            <a:r>
              <a:rPr lang="ar-SY" sz="3600" b="1" dirty="0" smtClean="0">
                <a:solidFill>
                  <a:srgbClr val="92D050"/>
                </a:solidFill>
                <a:latin typeface="Arial" panose="020B0604020202020204" pitchFamily="34" charset="0"/>
                <a:cs typeface="Arial" panose="020B0604020202020204" pitchFamily="34" charset="0"/>
              </a:rPr>
              <a:t>تعب العينين والإجهاد العيني (فرك العين - </a:t>
            </a:r>
            <a:r>
              <a:rPr lang="ar-SY" sz="3600" b="1" dirty="0" err="1" smtClean="0">
                <a:solidFill>
                  <a:srgbClr val="92D050"/>
                </a:solidFill>
                <a:latin typeface="Arial" panose="020B0604020202020204" pitchFamily="34" charset="0"/>
                <a:cs typeface="Arial" panose="020B0604020202020204" pitchFamily="34" charset="0"/>
              </a:rPr>
              <a:t>إحمرار</a:t>
            </a:r>
            <a:r>
              <a:rPr lang="ar-SY" sz="3600" b="1" dirty="0" smtClean="0">
                <a:solidFill>
                  <a:srgbClr val="92D050"/>
                </a:solidFill>
                <a:latin typeface="Arial" panose="020B0604020202020204" pitchFamily="34" charset="0"/>
                <a:cs typeface="Arial" panose="020B0604020202020204" pitchFamily="34" charset="0"/>
              </a:rPr>
              <a:t> - دماع ) </a:t>
            </a:r>
          </a:p>
          <a:p>
            <a:pPr marL="969264" lvl="1" indent="-514350">
              <a:buClr>
                <a:srgbClr val="FF0000"/>
              </a:buClr>
              <a:buFont typeface="+mj-lt"/>
              <a:buAutoNum type="arabicParenR"/>
            </a:pPr>
            <a:r>
              <a:rPr lang="ar-SY" sz="3600" b="1" dirty="0" smtClean="0">
                <a:solidFill>
                  <a:srgbClr val="92D050"/>
                </a:solidFill>
                <a:latin typeface="Arial" panose="020B0604020202020204" pitchFamily="34" charset="0"/>
                <a:cs typeface="Arial" panose="020B0604020202020204" pitchFamily="34" charset="0"/>
              </a:rPr>
              <a:t>عدم القدرة على الرؤية بوضوح </a:t>
            </a:r>
          </a:p>
          <a:p>
            <a:pPr marL="969264" lvl="1" indent="-514350">
              <a:buClr>
                <a:srgbClr val="FF0000"/>
              </a:buClr>
              <a:buFont typeface="+mj-lt"/>
              <a:buAutoNum type="arabicParenR"/>
            </a:pPr>
            <a:r>
              <a:rPr lang="ar-SY" sz="3600" b="1" dirty="0" smtClean="0">
                <a:solidFill>
                  <a:srgbClr val="92D050"/>
                </a:solidFill>
                <a:latin typeface="Arial" panose="020B0604020202020204" pitchFamily="34" charset="0"/>
                <a:cs typeface="Arial" panose="020B0604020202020204" pitchFamily="34" charset="0"/>
              </a:rPr>
              <a:t>الصداع </a:t>
            </a:r>
          </a:p>
          <a:p>
            <a:pPr marL="969264" lvl="1" indent="-514350">
              <a:buClr>
                <a:srgbClr val="FF0000"/>
              </a:buClr>
              <a:buFont typeface="+mj-lt"/>
              <a:buAutoNum type="arabicParenR"/>
            </a:pPr>
            <a:r>
              <a:rPr lang="ar-SY" sz="3600" b="1" dirty="0" smtClean="0">
                <a:solidFill>
                  <a:srgbClr val="92D050"/>
                </a:solidFill>
                <a:latin typeface="Arial" panose="020B0604020202020204" pitchFamily="34" charset="0"/>
                <a:cs typeface="Arial" panose="020B0604020202020204" pitchFamily="34" charset="0"/>
              </a:rPr>
              <a:t>جفاف بالعين بسبب قلة </a:t>
            </a:r>
            <a:r>
              <a:rPr lang="ar-SY" sz="3600" b="1" dirty="0" err="1" smtClean="0">
                <a:solidFill>
                  <a:srgbClr val="92D050"/>
                </a:solidFill>
                <a:latin typeface="Arial" panose="020B0604020202020204" pitchFamily="34" charset="0"/>
                <a:cs typeface="Arial" panose="020B0604020202020204" pitchFamily="34" charset="0"/>
              </a:rPr>
              <a:t>الترميش</a:t>
            </a:r>
            <a:r>
              <a:rPr lang="ar-SY" sz="3600" b="1" dirty="0" smtClean="0">
                <a:solidFill>
                  <a:srgbClr val="92D050"/>
                </a:solidFill>
                <a:latin typeface="Arial" panose="020B0604020202020204" pitchFamily="34" charset="0"/>
                <a:cs typeface="Arial" panose="020B0604020202020204" pitchFamily="34" charset="0"/>
              </a:rPr>
              <a:t> </a:t>
            </a:r>
          </a:p>
          <a:p>
            <a:pPr marL="125730" indent="0">
              <a:buClr>
                <a:srgbClr val="D31FAC"/>
              </a:buClr>
              <a:buNone/>
            </a:pPr>
            <a:endParaRPr lang="ar-SY" sz="3200" b="1" dirty="0" smtClean="0">
              <a:solidFill>
                <a:srgbClr val="92D050"/>
              </a:solidFill>
              <a:latin typeface="Arial" panose="020B0604020202020204" pitchFamily="34" charset="0"/>
              <a:cs typeface="Arial" panose="020B0604020202020204" pitchFamily="34" charset="0"/>
            </a:endParaRPr>
          </a:p>
          <a:p>
            <a:pPr marL="454914" lvl="1" indent="0">
              <a:buClr>
                <a:srgbClr val="D31FAC"/>
              </a:buClr>
              <a:buNone/>
            </a:pPr>
            <a:endParaRPr lang="ar-SY" sz="2800" b="1" dirty="0" smtClean="0">
              <a:solidFill>
                <a:srgbClr val="92D050"/>
              </a:solidFill>
              <a:latin typeface="Arial" panose="020B0604020202020204" pitchFamily="34" charset="0"/>
              <a:cs typeface="Arial" panose="020B0604020202020204" pitchFamily="34" charset="0"/>
            </a:endParaRPr>
          </a:p>
          <a:p>
            <a:pPr>
              <a:buClr>
                <a:srgbClr val="D31FAC"/>
              </a:buClr>
              <a:buFont typeface="Wingdings" panose="05000000000000000000" pitchFamily="2" charset="2"/>
              <a:buChar char="q"/>
            </a:pPr>
            <a:endParaRPr lang="ar-SY" dirty="0" smtClean="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13259"/>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5"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7"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9"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5"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showMasterSp="0">
  <p:cSld>
    <p:bg>
      <p:bgPr shadeToTitle="1">
        <a:gradFill>
          <a:gsLst>
            <a:gs pos="0">
              <a:srgbClr val="000000"/>
            </a:gs>
            <a:gs pos="39999">
              <a:srgbClr val="0A128C"/>
            </a:gs>
            <a:gs pos="70000">
              <a:srgbClr val="181CC7"/>
            </a:gs>
            <a:gs pos="88000">
              <a:srgbClr val="7005D4"/>
            </a:gs>
            <a:gs pos="100000">
              <a:srgbClr val="8C3D91"/>
            </a:gs>
          </a:gsLst>
          <a:path path="shape">
            <a:fillToRect l="50000" t="50000" r="50000" b="50000"/>
          </a:path>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91645" y="261545"/>
            <a:ext cx="8413204" cy="1004548"/>
          </a:xfrm>
          <a:ln>
            <a:noFill/>
          </a:ln>
        </p:spPr>
        <p:txBody>
          <a:bodyPr/>
          <a:lstStyle/>
          <a:p>
            <a:pPr algn="ctr">
              <a:buClr>
                <a:srgbClr val="D31FAC"/>
              </a:buClr>
            </a:pPr>
            <a:r>
              <a:rPr lang="ar-SY" b="1" dirty="0">
                <a:solidFill>
                  <a:srgbClr val="FFFF00"/>
                </a:solidFill>
                <a:latin typeface="Arial" panose="020B0604020202020204" pitchFamily="34" charset="0"/>
                <a:cs typeface="Arial" panose="020B0604020202020204" pitchFamily="34" charset="0"/>
              </a:rPr>
              <a:t>نصائح للوقاية من إصابة الطفل بمتلازمة التحديق </a:t>
            </a:r>
            <a:r>
              <a:rPr lang="ar-SY" b="1" dirty="0" smtClean="0">
                <a:solidFill>
                  <a:srgbClr val="FFFF00"/>
                </a:solidFill>
                <a:latin typeface="Arial" panose="020B0604020202020204" pitchFamily="34" charset="0"/>
                <a:cs typeface="Arial" panose="020B0604020202020204" pitchFamily="34" charset="0"/>
              </a:rPr>
              <a:t/>
            </a:r>
            <a:br>
              <a:rPr lang="ar-SY" b="1" dirty="0" smtClean="0">
                <a:solidFill>
                  <a:srgbClr val="FFFF00"/>
                </a:solidFill>
                <a:latin typeface="Arial" panose="020B0604020202020204" pitchFamily="34" charset="0"/>
                <a:cs typeface="Arial" panose="020B0604020202020204" pitchFamily="34" charset="0"/>
              </a:rPr>
            </a:br>
            <a:r>
              <a:rPr lang="ar-SY" b="1" dirty="0" smtClean="0">
                <a:solidFill>
                  <a:srgbClr val="FFFF00"/>
                </a:solidFill>
                <a:latin typeface="Arial" panose="020B0604020202020204" pitchFamily="34" charset="0"/>
                <a:cs typeface="Arial" panose="020B0604020202020204" pitchFamily="34" charset="0"/>
              </a:rPr>
              <a:t>في </a:t>
            </a:r>
            <a:r>
              <a:rPr lang="ar-SY" b="1" dirty="0">
                <a:solidFill>
                  <a:srgbClr val="FFFF00"/>
                </a:solidFill>
                <a:latin typeface="Arial" panose="020B0604020202020204" pitchFamily="34" charset="0"/>
                <a:cs typeface="Arial" panose="020B0604020202020204" pitchFamily="34" charset="0"/>
              </a:rPr>
              <a:t>شاشة </a:t>
            </a:r>
            <a:r>
              <a:rPr lang="ar-SY" b="1" dirty="0" smtClean="0">
                <a:solidFill>
                  <a:srgbClr val="FFFF00"/>
                </a:solidFill>
                <a:latin typeface="Arial" panose="020B0604020202020204" pitchFamily="34" charset="0"/>
                <a:cs typeface="Arial" panose="020B0604020202020204" pitchFamily="34" charset="0"/>
              </a:rPr>
              <a:t>الكمبيوتر</a:t>
            </a:r>
            <a:endParaRPr lang="ar-SY" b="1" dirty="0">
              <a:solidFill>
                <a:srgbClr val="92D050"/>
              </a:solidFill>
              <a:latin typeface="Arial" panose="020B0604020202020204" pitchFamily="34" charset="0"/>
              <a:cs typeface="Arial" panose="020B0604020202020204" pitchFamily="34" charset="0"/>
            </a:endParaRPr>
          </a:p>
        </p:txBody>
      </p:sp>
      <p:sp>
        <p:nvSpPr>
          <p:cNvPr id="3" name="عنصر نائب للمحتوى 2"/>
          <p:cNvSpPr>
            <a:spLocks noGrp="1"/>
          </p:cNvSpPr>
          <p:nvPr>
            <p:ph idx="1"/>
          </p:nvPr>
        </p:nvSpPr>
        <p:spPr>
          <a:xfrm>
            <a:off x="387152" y="1547446"/>
            <a:ext cx="8517697" cy="5480620"/>
          </a:xfrm>
        </p:spPr>
        <p:txBody>
          <a:bodyPr>
            <a:noAutofit/>
          </a:bodyPr>
          <a:lstStyle/>
          <a:p>
            <a:pPr marL="969264" lvl="1" indent="-514350">
              <a:buClr>
                <a:srgbClr val="FF0000"/>
              </a:buClr>
              <a:buFont typeface="+mj-lt"/>
              <a:buAutoNum type="arabicParenR"/>
            </a:pPr>
            <a:r>
              <a:rPr lang="ar-SY" sz="2400" b="1" dirty="0" smtClean="0">
                <a:solidFill>
                  <a:srgbClr val="92D050"/>
                </a:solidFill>
                <a:latin typeface="Arial" panose="020B0604020202020204" pitchFamily="34" charset="0"/>
                <a:cs typeface="Arial" panose="020B0604020202020204" pitchFamily="34" charset="0"/>
              </a:rPr>
              <a:t>على الأم الانتباه للأعراض التي تشير على الإصابة بهذه المتلازمة ( جفاف العين - فرك العين – الاحمرار- الإرهاق وعدم الرؤية بوضوح - رغبة الطفل بعدم استخدام الكمبيوتر وانزعاجه من التحديق فيه)</a:t>
            </a:r>
          </a:p>
          <a:p>
            <a:pPr marL="969264" lvl="1" indent="-514350">
              <a:buClr>
                <a:srgbClr val="FF0000"/>
              </a:buClr>
              <a:buFont typeface="+mj-lt"/>
              <a:buAutoNum type="arabicParenR"/>
            </a:pPr>
            <a:r>
              <a:rPr lang="ar-SY" sz="2400" b="1" dirty="0" smtClean="0">
                <a:solidFill>
                  <a:srgbClr val="92D050"/>
                </a:solidFill>
                <a:latin typeface="Arial" panose="020B0604020202020204" pitchFamily="34" charset="0"/>
                <a:cs typeface="Arial" panose="020B0604020202020204" pitchFamily="34" charset="0"/>
              </a:rPr>
              <a:t>التحقق من إنارة الغرفة وعدم وجود انعكاس ضوئي على شاشة الكمبيوتر لكي لا يضطر الطفل إلى بذل مجهود إضافي في التحديق والتركيز وبالتالي يؤدي إلى الإرهاق العيني . </a:t>
            </a:r>
          </a:p>
          <a:p>
            <a:pPr marL="969264" lvl="1" indent="-514350">
              <a:buClr>
                <a:srgbClr val="FF0000"/>
              </a:buClr>
              <a:buFont typeface="+mj-lt"/>
              <a:buAutoNum type="arabicParenR"/>
            </a:pPr>
            <a:r>
              <a:rPr lang="ar-SY" sz="2400" b="1" dirty="0" smtClean="0">
                <a:solidFill>
                  <a:srgbClr val="92D050"/>
                </a:solidFill>
                <a:latin typeface="Arial" panose="020B0604020202020204" pitchFamily="34" charset="0"/>
                <a:cs typeface="Arial" panose="020B0604020202020204" pitchFamily="34" charset="0"/>
              </a:rPr>
              <a:t>اختيار المكان والارتفاع المناسب لتثبيت جهاز الكمبيوتر يناسب طول الطفل وحجمه والمسافة بينهما 60 سم  .</a:t>
            </a:r>
          </a:p>
          <a:p>
            <a:pPr marL="969264" lvl="1" indent="-514350">
              <a:buClr>
                <a:srgbClr val="FF0000"/>
              </a:buClr>
              <a:buFont typeface="+mj-lt"/>
              <a:buAutoNum type="arabicParenR"/>
            </a:pPr>
            <a:r>
              <a:rPr lang="ar-SY" sz="2400" b="1" dirty="0" smtClean="0">
                <a:solidFill>
                  <a:srgbClr val="92D050"/>
                </a:solidFill>
                <a:latin typeface="Arial" panose="020B0604020202020204" pitchFamily="34" charset="0"/>
                <a:cs typeface="Arial" panose="020B0604020202020204" pitchFamily="34" charset="0"/>
              </a:rPr>
              <a:t>على الأم مراقبة أوقات استعمال الكمبيوتر بشكل منتظم لتحقيق استعمال ساعة وراحة 10 دقائق وتشجيعه عليها .</a:t>
            </a:r>
          </a:p>
          <a:p>
            <a:pPr marL="969264" lvl="1" indent="-514350">
              <a:buClr>
                <a:srgbClr val="FF0000"/>
              </a:buClr>
              <a:buFont typeface="+mj-lt"/>
              <a:buAutoNum type="arabicParenR"/>
            </a:pPr>
            <a:r>
              <a:rPr lang="ar-SY" sz="2400" b="1" dirty="0" smtClean="0">
                <a:solidFill>
                  <a:srgbClr val="92D050"/>
                </a:solidFill>
                <a:latin typeface="Arial" panose="020B0604020202020204" pitchFamily="34" charset="0"/>
                <a:cs typeface="Arial" panose="020B0604020202020204" pitchFamily="34" charset="0"/>
              </a:rPr>
              <a:t>فحص القدرة البصرية الدوري والتأكد </a:t>
            </a:r>
            <a:r>
              <a:rPr lang="ar-SY" sz="2400" b="1" smtClean="0">
                <a:solidFill>
                  <a:srgbClr val="92D050"/>
                </a:solidFill>
                <a:latin typeface="Arial" panose="020B0604020202020204" pitchFamily="34" charset="0"/>
                <a:cs typeface="Arial" panose="020B0604020202020204" pitchFamily="34" charset="0"/>
              </a:rPr>
              <a:t>من عدم وجود </a:t>
            </a:r>
            <a:r>
              <a:rPr lang="ar-SY" sz="2400" b="1" dirty="0" smtClean="0">
                <a:solidFill>
                  <a:srgbClr val="92D050"/>
                </a:solidFill>
                <a:latin typeface="Arial" panose="020B0604020202020204" pitchFamily="34" charset="0"/>
                <a:cs typeface="Arial" panose="020B0604020202020204" pitchFamily="34" charset="0"/>
              </a:rPr>
              <a:t>مد النظر لأن الطفل الذي يستخدم الكمبيوتر يبذل جهد إضافي في الرؤية القريبة بسبب المطابقة </a:t>
            </a:r>
            <a:endParaRPr lang="ar-SY" sz="3200" b="1" dirty="0" smtClean="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5160921"/>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5"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7"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9"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5.xml><?xml version="1.0" encoding="utf-8"?>
<p:sld xmlns:a="http://schemas.openxmlformats.org/drawingml/2006/main" xmlns:r="http://schemas.openxmlformats.org/officeDocument/2006/relationships" xmlns:p="http://schemas.openxmlformats.org/presentationml/2006/main" showMasterSp="0">
  <p:cSld>
    <p:bg>
      <p:bgPr shadeToTitle="1">
        <a:gradFill>
          <a:gsLst>
            <a:gs pos="0">
              <a:srgbClr val="000000"/>
            </a:gs>
            <a:gs pos="39999">
              <a:srgbClr val="0A128C"/>
            </a:gs>
            <a:gs pos="70000">
              <a:srgbClr val="181CC7"/>
            </a:gs>
            <a:gs pos="88000">
              <a:srgbClr val="7005D4"/>
            </a:gs>
            <a:gs pos="100000">
              <a:srgbClr val="8C3D91"/>
            </a:gs>
          </a:gsLst>
          <a:path path="shape">
            <a:fillToRect l="50000" t="50000" r="50000" b="50000"/>
          </a:path>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91645" y="261545"/>
            <a:ext cx="8110603" cy="302128"/>
          </a:xfrm>
          <a:ln>
            <a:noFill/>
          </a:ln>
        </p:spPr>
        <p:txBody>
          <a:bodyPr/>
          <a:lstStyle/>
          <a:p>
            <a:pPr algn="ctr"/>
            <a:r>
              <a:rPr lang="ar-SY" sz="3600" b="1" dirty="0" smtClean="0">
                <a:solidFill>
                  <a:srgbClr val="FFFF00"/>
                </a:solidFill>
                <a:latin typeface="Arial" panose="020B0604020202020204" pitchFamily="34" charset="0"/>
                <a:cs typeface="Arial" panose="020B0604020202020204" pitchFamily="34" charset="0"/>
              </a:rPr>
              <a:t/>
            </a:r>
            <a:br>
              <a:rPr lang="ar-SY" sz="3600" b="1" dirty="0" smtClean="0">
                <a:solidFill>
                  <a:srgbClr val="FFFF00"/>
                </a:solidFill>
                <a:latin typeface="Arial" panose="020B0604020202020204" pitchFamily="34" charset="0"/>
                <a:cs typeface="Arial" panose="020B0604020202020204" pitchFamily="34" charset="0"/>
              </a:rPr>
            </a:br>
            <a:endParaRPr lang="ar-SY" sz="3600" b="1" dirty="0">
              <a:solidFill>
                <a:srgbClr val="FFFF00"/>
              </a:solidFill>
              <a:latin typeface="Arial" panose="020B0604020202020204" pitchFamily="34" charset="0"/>
              <a:cs typeface="Arial" panose="020B0604020202020204" pitchFamily="34" charset="0"/>
            </a:endParaRPr>
          </a:p>
        </p:txBody>
      </p:sp>
      <p:pic>
        <p:nvPicPr>
          <p:cNvPr id="27" name="صورة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6917" y="232118"/>
            <a:ext cx="4610250" cy="6625882"/>
          </a:xfrm>
          <a:prstGeom prst="ellipse">
            <a:avLst/>
          </a:prstGeom>
          <a:ln w="63500" cap="rnd">
            <a:solidFill>
              <a:schemeClr val="bg2">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8" name="مستطيل 27"/>
          <p:cNvSpPr/>
          <p:nvPr/>
        </p:nvSpPr>
        <p:spPr>
          <a:xfrm>
            <a:off x="326493" y="563673"/>
            <a:ext cx="4656552" cy="1107996"/>
          </a:xfrm>
          <a:prstGeom prst="rect">
            <a:avLst/>
          </a:prstGeom>
          <a:noFill/>
        </p:spPr>
        <p:txBody>
          <a:bodyPr wrap="square" lIns="91440" tIns="45720" rIns="91440" bIns="45720">
            <a:spAutoFit/>
          </a:bodyPr>
          <a:lstStyle/>
          <a:p>
            <a:pPr algn="ctr"/>
            <a:r>
              <a:rPr lang="en-US" sz="6600"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Thank you</a:t>
            </a:r>
            <a:endParaRPr lang="ar-SA" sz="66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29" name="مربع نص 28"/>
          <p:cNvSpPr txBox="1"/>
          <p:nvPr/>
        </p:nvSpPr>
        <p:spPr>
          <a:xfrm>
            <a:off x="442828" y="5852160"/>
            <a:ext cx="4540217" cy="646331"/>
          </a:xfrm>
          <a:prstGeom prst="rect">
            <a:avLst/>
          </a:prstGeom>
          <a:noFill/>
        </p:spPr>
        <p:txBody>
          <a:bodyPr wrap="none" rtlCol="1">
            <a:spAutoFit/>
          </a:bodyPr>
          <a:lstStyle/>
          <a:p>
            <a:r>
              <a:rPr lang="en-US" sz="3600" b="1" dirty="0" err="1" smtClean="0">
                <a:solidFill>
                  <a:srgbClr val="FF0000"/>
                </a:solidFill>
              </a:rPr>
              <a:t>Dr</a:t>
            </a:r>
            <a:r>
              <a:rPr lang="en-US" sz="3600" b="1" dirty="0" smtClean="0">
                <a:solidFill>
                  <a:srgbClr val="FF0000"/>
                </a:solidFill>
              </a:rPr>
              <a:t> Ghazwan Almurree</a:t>
            </a:r>
            <a:endParaRPr lang="ar-SY" sz="3600" b="1" dirty="0">
              <a:solidFill>
                <a:srgbClr val="FF0000"/>
              </a:solidFill>
            </a:endParaRPr>
          </a:p>
        </p:txBody>
      </p:sp>
    </p:spTree>
    <p:extLst>
      <p:ext uri="{BB962C8B-B14F-4D97-AF65-F5344CB8AC3E}">
        <p14:creationId xmlns:p14="http://schemas.microsoft.com/office/powerpoint/2010/main" val="959778594"/>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 calcmode="lin" valueType="num">
                                      <p:cBhvr additive="base">
                                        <p:cTn id="7" dur="1000" fill="hold"/>
                                        <p:tgtEl>
                                          <p:spTgt spid="28">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1000" fill="hold"/>
                                        <p:tgtEl>
                                          <p:spTgt spid="27"/>
                                        </p:tgtEl>
                                        <p:attrNameLst>
                                          <p:attrName>ppt_w</p:attrName>
                                        </p:attrNameLst>
                                      </p:cBhvr>
                                      <p:tavLst>
                                        <p:tav tm="0">
                                          <p:val>
                                            <p:fltVal val="0"/>
                                          </p:val>
                                        </p:tav>
                                        <p:tav tm="100000">
                                          <p:val>
                                            <p:strVal val="#ppt_w"/>
                                          </p:val>
                                        </p:tav>
                                      </p:tavLst>
                                    </p:anim>
                                    <p:anim calcmode="lin" valueType="num">
                                      <p:cBhvr>
                                        <p:cTn id="14" dur="1000" fill="hold"/>
                                        <p:tgtEl>
                                          <p:spTgt spid="27"/>
                                        </p:tgtEl>
                                        <p:attrNameLst>
                                          <p:attrName>ppt_h</p:attrName>
                                        </p:attrNameLst>
                                      </p:cBhvr>
                                      <p:tavLst>
                                        <p:tav tm="0">
                                          <p:val>
                                            <p:fltVal val="0"/>
                                          </p:val>
                                        </p:tav>
                                        <p:tav tm="100000">
                                          <p:val>
                                            <p:strVal val="#ppt_h"/>
                                          </p:val>
                                        </p:tav>
                                      </p:tavLst>
                                    </p:anim>
                                    <p:anim calcmode="lin" valueType="num">
                                      <p:cBhvr>
                                        <p:cTn id="15" dur="1000" fill="hold"/>
                                        <p:tgtEl>
                                          <p:spTgt spid="27"/>
                                        </p:tgtEl>
                                        <p:attrNameLst>
                                          <p:attrName>style.rotation</p:attrName>
                                        </p:attrNameLst>
                                      </p:cBhvr>
                                      <p:tavLst>
                                        <p:tav tm="0">
                                          <p:val>
                                            <p:fltVal val="90"/>
                                          </p:val>
                                        </p:tav>
                                        <p:tav tm="100000">
                                          <p:val>
                                            <p:fltVal val="0"/>
                                          </p:val>
                                        </p:tav>
                                      </p:tavLst>
                                    </p:anim>
                                    <p:animEffect transition="in" filter="fade">
                                      <p:cBhvr>
                                        <p:cTn id="16" dur="10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9">
                                            <p:txEl>
                                              <p:pRg st="0" end="0"/>
                                            </p:txEl>
                                          </p:spTgt>
                                        </p:tgtEl>
                                        <p:attrNameLst>
                                          <p:attrName>style.visibility</p:attrName>
                                        </p:attrNameLst>
                                      </p:cBhvr>
                                      <p:to>
                                        <p:strVal val="visible"/>
                                      </p:to>
                                    </p:set>
                                    <p:animEffect transition="in" filter="fade">
                                      <p:cBhvr>
                                        <p:cTn id="21" dur="1000"/>
                                        <p:tgtEl>
                                          <p:spTgt spid="29">
                                            <p:txEl>
                                              <p:pRg st="0" end="0"/>
                                            </p:txEl>
                                          </p:spTgt>
                                        </p:tgtEl>
                                      </p:cBhvr>
                                    </p:animEffect>
                                    <p:anim calcmode="lin" valueType="num">
                                      <p:cBhvr>
                                        <p:cTn id="2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shadeToTitle="1">
        <a:gradFill>
          <a:gsLst>
            <a:gs pos="0">
              <a:srgbClr val="000000"/>
            </a:gs>
            <a:gs pos="39999">
              <a:srgbClr val="0A128C"/>
            </a:gs>
            <a:gs pos="70000">
              <a:srgbClr val="181CC7"/>
            </a:gs>
            <a:gs pos="88000">
              <a:srgbClr val="7005D4"/>
            </a:gs>
            <a:gs pos="100000">
              <a:srgbClr val="8C3D91"/>
            </a:gs>
          </a:gsLst>
          <a:path path="shape">
            <a:fillToRect l="50000" t="50000" r="50000" b="50000"/>
          </a:path>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76197" y="385454"/>
            <a:ext cx="8110603" cy="966008"/>
          </a:xfrm>
          <a:ln>
            <a:noFill/>
          </a:ln>
        </p:spPr>
        <p:txBody>
          <a:bodyPr/>
          <a:lstStyle/>
          <a:p>
            <a:pPr algn="ctr"/>
            <a:r>
              <a:rPr lang="ar-SY" sz="6000" b="1" dirty="0" smtClean="0">
                <a:solidFill>
                  <a:srgbClr val="FFFF00"/>
                </a:solidFill>
                <a:latin typeface="Arial" panose="020B0604020202020204" pitchFamily="34" charset="0"/>
                <a:cs typeface="Arial" panose="020B0604020202020204" pitchFamily="34" charset="0"/>
              </a:rPr>
              <a:t>الغمش</a:t>
            </a:r>
            <a:endParaRPr lang="ar-SY" sz="6000" b="1" dirty="0">
              <a:solidFill>
                <a:srgbClr val="FFFF00"/>
              </a:solidFill>
              <a:latin typeface="Arial" panose="020B0604020202020204" pitchFamily="34" charset="0"/>
              <a:cs typeface="Arial" panose="020B0604020202020204" pitchFamily="34" charset="0"/>
            </a:endParaRPr>
          </a:p>
        </p:txBody>
      </p:sp>
      <p:sp>
        <p:nvSpPr>
          <p:cNvPr id="3" name="عنصر نائب للمحتوى 2"/>
          <p:cNvSpPr>
            <a:spLocks noGrp="1"/>
          </p:cNvSpPr>
          <p:nvPr>
            <p:ph idx="1"/>
          </p:nvPr>
        </p:nvSpPr>
        <p:spPr>
          <a:xfrm>
            <a:off x="914400" y="1177447"/>
            <a:ext cx="7772400" cy="5178113"/>
          </a:xfrm>
        </p:spPr>
        <p:txBody>
          <a:bodyPr>
            <a:normAutofit/>
          </a:bodyPr>
          <a:lstStyle/>
          <a:p>
            <a:pPr>
              <a:buClr>
                <a:srgbClr val="B125AA"/>
              </a:buClr>
              <a:buFont typeface="Wingdings" panose="05000000000000000000" pitchFamily="2" charset="2"/>
              <a:buChar char="q"/>
            </a:pPr>
            <a:endParaRPr lang="ar-SY" b="1" dirty="0" smtClean="0">
              <a:solidFill>
                <a:srgbClr val="92D050"/>
              </a:solidFill>
              <a:latin typeface="Arial" panose="020B0604020202020204" pitchFamily="34" charset="0"/>
              <a:cs typeface="Arial" panose="020B0604020202020204" pitchFamily="34" charset="0"/>
            </a:endParaRPr>
          </a:p>
          <a:p>
            <a:pPr>
              <a:buClr>
                <a:srgbClr val="FF0000"/>
              </a:buClr>
              <a:buFont typeface="Wingdings" panose="05000000000000000000" pitchFamily="2" charset="2"/>
              <a:buChar char="q"/>
            </a:pPr>
            <a:r>
              <a:rPr lang="ar-SY" sz="3600" b="1" dirty="0" smtClean="0">
                <a:solidFill>
                  <a:srgbClr val="92D050"/>
                </a:solidFill>
                <a:latin typeface="Arial" panose="020B0604020202020204" pitchFamily="34" charset="0"/>
                <a:cs typeface="Arial" panose="020B0604020202020204" pitchFamily="34" charset="0"/>
              </a:rPr>
              <a:t>هو نقص في وظائف الرؤية في عين واحدة أو في كلا العينين ينجم عن تطور معيب بالجهاز البصري خلال </a:t>
            </a:r>
            <a:r>
              <a:rPr lang="ar-SY" sz="3600" b="1" dirty="0" smtClean="0">
                <a:solidFill>
                  <a:srgbClr val="FF0000"/>
                </a:solidFill>
                <a:latin typeface="Arial" panose="020B0604020202020204" pitchFamily="34" charset="0"/>
                <a:cs typeface="Arial" panose="020B0604020202020204" pitchFamily="34" charset="0"/>
              </a:rPr>
              <a:t>العقد الأول </a:t>
            </a:r>
            <a:r>
              <a:rPr lang="ar-SY" sz="3600" b="1" dirty="0" smtClean="0">
                <a:solidFill>
                  <a:srgbClr val="92D050"/>
                </a:solidFill>
                <a:latin typeface="Arial" panose="020B0604020202020204" pitchFamily="34" charset="0"/>
                <a:cs typeface="Arial" panose="020B0604020202020204" pitchFamily="34" charset="0"/>
              </a:rPr>
              <a:t>من العمر. </a:t>
            </a:r>
          </a:p>
          <a:p>
            <a:pPr>
              <a:buClr>
                <a:srgbClr val="FF0000"/>
              </a:buClr>
              <a:buFont typeface="Wingdings" panose="05000000000000000000" pitchFamily="2" charset="2"/>
              <a:buChar char="q"/>
            </a:pPr>
            <a:r>
              <a:rPr lang="ar-SY" sz="3600" b="1" dirty="0" smtClean="0">
                <a:solidFill>
                  <a:srgbClr val="92D050"/>
                </a:solidFill>
                <a:latin typeface="Arial" panose="020B0604020202020204" pitchFamily="34" charset="0"/>
                <a:cs typeface="Arial" panose="020B0604020202020204" pitchFamily="34" charset="0"/>
              </a:rPr>
              <a:t>يشاهد عند 2% من الأطفال. </a:t>
            </a:r>
          </a:p>
          <a:p>
            <a:pPr>
              <a:buClr>
                <a:srgbClr val="FF0000"/>
              </a:buClr>
              <a:buFont typeface="Wingdings" panose="05000000000000000000" pitchFamily="2" charset="2"/>
              <a:buChar char="q"/>
            </a:pPr>
            <a:r>
              <a:rPr lang="ar-SY" sz="3600" b="1" dirty="0" smtClean="0">
                <a:solidFill>
                  <a:srgbClr val="92D050"/>
                </a:solidFill>
                <a:latin typeface="Arial" panose="020B0604020202020204" pitchFamily="34" charset="0"/>
                <a:cs typeface="Arial" panose="020B0604020202020204" pitchFamily="34" charset="0"/>
              </a:rPr>
              <a:t>التشخيص يتم بإجراء الفحوص العينية (حدة الرؤية - الفحص السريري).</a:t>
            </a:r>
          </a:p>
          <a:p>
            <a:pPr>
              <a:buClr>
                <a:srgbClr val="FF0000"/>
              </a:buClr>
              <a:buFont typeface="Wingdings" panose="05000000000000000000" pitchFamily="2" charset="2"/>
              <a:buChar char="q"/>
            </a:pPr>
            <a:r>
              <a:rPr lang="ar-SY" sz="3600" b="1" dirty="0" smtClean="0">
                <a:solidFill>
                  <a:srgbClr val="92D050"/>
                </a:solidFill>
                <a:latin typeface="Arial" panose="020B0604020202020204" pitchFamily="34" charset="0"/>
                <a:cs typeface="Arial" panose="020B0604020202020204" pitchFamily="34" charset="0"/>
              </a:rPr>
              <a:t>نصف حالات الغمش تتوافق مع الحول .</a:t>
            </a:r>
          </a:p>
        </p:txBody>
      </p:sp>
    </p:spTree>
    <p:extLst>
      <p:ext uri="{BB962C8B-B14F-4D97-AF65-F5344CB8AC3E}">
        <p14:creationId xmlns:p14="http://schemas.microsoft.com/office/powerpoint/2010/main" val="2960588204"/>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5"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7"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shadeToTitle="1">
        <a:gradFill>
          <a:gsLst>
            <a:gs pos="0">
              <a:srgbClr val="000000"/>
            </a:gs>
            <a:gs pos="39999">
              <a:srgbClr val="0A128C"/>
            </a:gs>
            <a:gs pos="70000">
              <a:srgbClr val="181CC7"/>
            </a:gs>
            <a:gs pos="88000">
              <a:srgbClr val="7005D4"/>
            </a:gs>
            <a:gs pos="100000">
              <a:srgbClr val="8C3D91"/>
            </a:gs>
          </a:gsLst>
          <a:path path="shape">
            <a:fillToRect l="50000" t="50000" r="50000" b="50000"/>
          </a:path>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76196" y="371386"/>
            <a:ext cx="8110603" cy="715488"/>
          </a:xfrm>
          <a:ln>
            <a:noFill/>
          </a:ln>
        </p:spPr>
        <p:txBody>
          <a:bodyPr/>
          <a:lstStyle/>
          <a:p>
            <a:pPr algn="ctr"/>
            <a:r>
              <a:rPr lang="ar-SY" sz="4800" b="1" dirty="0">
                <a:solidFill>
                  <a:srgbClr val="FFFF00"/>
                </a:solidFill>
                <a:latin typeface="Arial" panose="020B0604020202020204" pitchFamily="34" charset="0"/>
                <a:cs typeface="Arial" panose="020B0604020202020204" pitchFamily="34" charset="0"/>
              </a:rPr>
              <a:t>أنواع </a:t>
            </a:r>
            <a:r>
              <a:rPr lang="ar-SY" sz="4800" b="1" dirty="0" smtClean="0">
                <a:solidFill>
                  <a:srgbClr val="FFFF00"/>
                </a:solidFill>
                <a:latin typeface="Arial" panose="020B0604020202020204" pitchFamily="34" charset="0"/>
                <a:cs typeface="Arial" panose="020B0604020202020204" pitchFamily="34" charset="0"/>
              </a:rPr>
              <a:t>الغمش</a:t>
            </a:r>
            <a:endParaRPr lang="ar-SY" sz="4800" b="1" dirty="0">
              <a:solidFill>
                <a:srgbClr val="FFFF00"/>
              </a:solidFill>
              <a:latin typeface="Arial" panose="020B0604020202020204" pitchFamily="34" charset="0"/>
              <a:cs typeface="Arial" panose="020B0604020202020204" pitchFamily="34" charset="0"/>
            </a:endParaRPr>
          </a:p>
        </p:txBody>
      </p:sp>
      <p:sp>
        <p:nvSpPr>
          <p:cNvPr id="3" name="عنصر نائب للمحتوى 2"/>
          <p:cNvSpPr>
            <a:spLocks noGrp="1"/>
          </p:cNvSpPr>
          <p:nvPr>
            <p:ph idx="1"/>
          </p:nvPr>
        </p:nvSpPr>
        <p:spPr>
          <a:xfrm>
            <a:off x="576196" y="1259155"/>
            <a:ext cx="7941501" cy="4639494"/>
          </a:xfrm>
        </p:spPr>
        <p:txBody>
          <a:bodyPr>
            <a:normAutofit/>
          </a:bodyPr>
          <a:lstStyle/>
          <a:p>
            <a:pPr>
              <a:buClr>
                <a:srgbClr val="FF0000"/>
              </a:buClr>
              <a:buFont typeface="Wingdings" panose="05000000000000000000" pitchFamily="2" charset="2"/>
              <a:buChar char="q"/>
            </a:pPr>
            <a:r>
              <a:rPr lang="ar-SY" sz="3200" b="1" dirty="0" smtClean="0">
                <a:solidFill>
                  <a:srgbClr val="FF0000"/>
                </a:solidFill>
                <a:latin typeface="Arial" panose="020B0604020202020204" pitchFamily="34" charset="0"/>
                <a:cs typeface="Arial" panose="020B0604020202020204" pitchFamily="34" charset="0"/>
              </a:rPr>
              <a:t>الغمش الحولي: </a:t>
            </a:r>
            <a:r>
              <a:rPr lang="ar-SY" sz="3200" b="1" dirty="0" smtClean="0">
                <a:solidFill>
                  <a:srgbClr val="92D050"/>
                </a:solidFill>
                <a:latin typeface="Arial" panose="020B0604020202020204" pitchFamily="34" charset="0"/>
                <a:cs typeface="Arial" panose="020B0604020202020204" pitchFamily="34" charset="0"/>
              </a:rPr>
              <a:t>هو مسؤول عن 50% من حالات الغمش فالعين المنحرفة يتثبط فيها خيال العين وذلك تجنباً للشفع إذ يفضل الطفل الرؤية بالعين السليمة المثبتة وهذا يؤدي إلى الغمش بالعين الأخرى. </a:t>
            </a:r>
          </a:p>
          <a:p>
            <a:pPr>
              <a:buClr>
                <a:srgbClr val="FF0000"/>
              </a:buClr>
              <a:buFont typeface="Wingdings" panose="05000000000000000000" pitchFamily="2" charset="2"/>
              <a:buChar char="q"/>
            </a:pPr>
            <a:r>
              <a:rPr lang="ar-SY" sz="3200" b="1" dirty="0" smtClean="0">
                <a:solidFill>
                  <a:srgbClr val="FF0000"/>
                </a:solidFill>
                <a:latin typeface="Arial" panose="020B0604020202020204" pitchFamily="34" charset="0"/>
                <a:cs typeface="Arial" panose="020B0604020202020204" pitchFamily="34" charset="0"/>
              </a:rPr>
              <a:t>الغمش الانكساري: </a:t>
            </a:r>
            <a:r>
              <a:rPr lang="ar-SY" sz="3200" b="1" dirty="0">
                <a:solidFill>
                  <a:srgbClr val="92D050"/>
                </a:solidFill>
                <a:latin typeface="Arial" panose="020B0604020202020204" pitchFamily="34" charset="0"/>
                <a:cs typeface="Arial" panose="020B0604020202020204" pitchFamily="34" charset="0"/>
              </a:rPr>
              <a:t>حيث يكون هناك تباين </a:t>
            </a:r>
            <a:r>
              <a:rPr lang="ar-SY" sz="3200" b="1" dirty="0" smtClean="0">
                <a:solidFill>
                  <a:srgbClr val="92D050"/>
                </a:solidFill>
                <a:latin typeface="Arial" panose="020B0604020202020204" pitchFamily="34" charset="0"/>
                <a:cs typeface="Arial" panose="020B0604020202020204" pitchFamily="34" charset="0"/>
              </a:rPr>
              <a:t>في أسواء الانكسار </a:t>
            </a:r>
            <a:r>
              <a:rPr lang="ar-SY" sz="3200" b="1" dirty="0">
                <a:solidFill>
                  <a:srgbClr val="92D050"/>
                </a:solidFill>
                <a:latin typeface="Arial" panose="020B0604020202020204" pitchFamily="34" charset="0"/>
                <a:cs typeface="Arial" panose="020B0604020202020204" pitchFamily="34" charset="0"/>
              </a:rPr>
              <a:t>بين العينين 3 درجات أو أكثر </a:t>
            </a:r>
            <a:r>
              <a:rPr lang="ar-SY" sz="3200" b="1" dirty="0" smtClean="0">
                <a:solidFill>
                  <a:srgbClr val="92D050"/>
                </a:solidFill>
                <a:latin typeface="Arial" panose="020B0604020202020204" pitchFamily="34" charset="0"/>
                <a:cs typeface="Arial" panose="020B0604020202020204" pitchFamily="34" charset="0"/>
              </a:rPr>
              <a:t>.</a:t>
            </a:r>
          </a:p>
          <a:p>
            <a:pPr>
              <a:buClr>
                <a:srgbClr val="FF0000"/>
              </a:buClr>
              <a:buFont typeface="Wingdings" panose="05000000000000000000" pitchFamily="2" charset="2"/>
              <a:buChar char="q"/>
            </a:pPr>
            <a:r>
              <a:rPr lang="ar-SY" sz="3200" b="1" dirty="0" smtClean="0">
                <a:solidFill>
                  <a:srgbClr val="FF0000"/>
                </a:solidFill>
                <a:latin typeface="Arial" panose="020B0604020202020204" pitchFamily="34" charset="0"/>
                <a:cs typeface="Arial" panose="020B0604020202020204" pitchFamily="34" charset="0"/>
              </a:rPr>
              <a:t>الغمش بالحرمان الحسي: </a:t>
            </a:r>
            <a:r>
              <a:rPr lang="ar-SY" sz="3200" b="1" dirty="0" smtClean="0">
                <a:solidFill>
                  <a:srgbClr val="92D050"/>
                </a:solidFill>
                <a:latin typeface="Arial" panose="020B0604020202020204" pitchFamily="34" charset="0"/>
                <a:cs typeface="Arial" panose="020B0604020202020204" pitchFamily="34" charset="0"/>
              </a:rPr>
              <a:t>ينجم عن آفة بالطريق البصري معيقة للرؤية (ساد - كثافة قرنية).</a:t>
            </a:r>
          </a:p>
        </p:txBody>
      </p:sp>
    </p:spTree>
    <p:extLst>
      <p:ext uri="{BB962C8B-B14F-4D97-AF65-F5344CB8AC3E}">
        <p14:creationId xmlns:p14="http://schemas.microsoft.com/office/powerpoint/2010/main" val="3035467140"/>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5"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7"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حركة">
  <a:themeElements>
    <a:clrScheme name="مخصص 16">
      <a:dk1>
        <a:srgbClr val="000047"/>
      </a:dk1>
      <a:lt1>
        <a:srgbClr val="000047"/>
      </a:lt1>
      <a:dk2>
        <a:srgbClr val="00008F"/>
      </a:dk2>
      <a:lt2>
        <a:srgbClr val="00005F"/>
      </a:lt2>
      <a:accent1>
        <a:srgbClr val="FFFF00"/>
      </a:accent1>
      <a:accent2>
        <a:srgbClr val="0000BF"/>
      </a:accent2>
      <a:accent3>
        <a:srgbClr val="00007F"/>
      </a:accent3>
      <a:accent4>
        <a:srgbClr val="000047"/>
      </a:accent4>
      <a:accent5>
        <a:srgbClr val="00008F"/>
      </a:accent5>
      <a:accent6>
        <a:srgbClr val="00008F"/>
      </a:accent6>
      <a:hlink>
        <a:srgbClr val="00005F"/>
      </a:hlink>
      <a:folHlink>
        <a:srgbClr val="800080"/>
      </a:folHlink>
    </a:clrScheme>
    <a:fontScheme name="حركة">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حركة">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2343</TotalTime>
  <Words>1801</Words>
  <Application>Microsoft Office PowerPoint</Application>
  <PresentationFormat>عرض على الشاشة (3:4)‏</PresentationFormat>
  <Paragraphs>208</Paragraphs>
  <Slides>75</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75</vt:i4>
      </vt:variant>
    </vt:vector>
  </HeadingPairs>
  <TitlesOfParts>
    <vt:vector size="83" baseType="lpstr">
      <vt:lpstr>Arial</vt:lpstr>
      <vt:lpstr>Consolas</vt:lpstr>
      <vt:lpstr>Corbel</vt:lpstr>
      <vt:lpstr>Tahoma</vt:lpstr>
      <vt:lpstr>Wingdings</vt:lpstr>
      <vt:lpstr>Wingdings 2</vt:lpstr>
      <vt:lpstr>Wingdings 3</vt:lpstr>
      <vt:lpstr>حركة</vt:lpstr>
      <vt:lpstr>الأمراض العينية الأكثر شيوعاً المسببة للتأخر الدراسي عند الأطفال  Eye diseases are the most common cause of academic delay in children</vt:lpstr>
      <vt:lpstr>  </vt:lpstr>
      <vt:lpstr>مقدمة</vt:lpstr>
      <vt:lpstr>  </vt:lpstr>
      <vt:lpstr>أولاً: الغمش ( العين الكسولة )  Amblyopia</vt:lpstr>
      <vt:lpstr> </vt:lpstr>
      <vt:lpstr> </vt:lpstr>
      <vt:lpstr>الغمش</vt:lpstr>
      <vt:lpstr>أنواع الغمش</vt:lpstr>
      <vt:lpstr>العلاج Treatment</vt:lpstr>
      <vt:lpstr>سر نجاح علاج العين الكسولة هو الكشف المبكر عنها</vt:lpstr>
      <vt:lpstr>ثانياً: الحول  Strabismus</vt:lpstr>
      <vt:lpstr>الحول الأنسي </vt:lpstr>
      <vt:lpstr>الحول الوحشي </vt:lpstr>
      <vt:lpstr>عرض تقديمي في PowerPoint</vt:lpstr>
      <vt:lpstr>الحول</vt:lpstr>
      <vt:lpstr>العلاج Treatment</vt:lpstr>
      <vt:lpstr>أهداف معالجة الحول  </vt:lpstr>
      <vt:lpstr>توقيت معالجة الحول  </vt:lpstr>
      <vt:lpstr>ثالثاً: أسواء الانكسار  Refractive Errors </vt:lpstr>
      <vt:lpstr>عرض تقديمي في PowerPoint</vt:lpstr>
      <vt:lpstr> </vt:lpstr>
      <vt:lpstr> </vt:lpstr>
      <vt:lpstr>مراحل تطور القدرة البصرية عند الطفل </vt:lpstr>
      <vt:lpstr>أسواء الانكسار  </vt:lpstr>
      <vt:lpstr>أسواء الانكسار  </vt:lpstr>
      <vt:lpstr>يتم فحص أسواء الانكسار عند الأطفال بلوح  سنيلين (Snellen)</vt:lpstr>
      <vt:lpstr>العلاج Treatment </vt:lpstr>
      <vt:lpstr>رابعاً: التهابات الملتحمة Conjunctivitis  </vt:lpstr>
      <vt:lpstr>عرض تقديمي في PowerPoint</vt:lpstr>
      <vt:lpstr>عرض تقديمي في PowerPoint</vt:lpstr>
      <vt:lpstr>التهابات الملتحمة</vt:lpstr>
      <vt:lpstr>العلاج Treatment </vt:lpstr>
      <vt:lpstr>الرمد الربيعي  </vt:lpstr>
      <vt:lpstr> </vt:lpstr>
      <vt:lpstr>الرمد الربيعي </vt:lpstr>
      <vt:lpstr>عرض تقديمي في PowerPoint</vt:lpstr>
      <vt:lpstr>عرض تقديمي في PowerPoint</vt:lpstr>
      <vt:lpstr>العلاج Treatment </vt:lpstr>
      <vt:lpstr>خامساً: القرنية المخروطية  keratoconus </vt:lpstr>
      <vt:lpstr>عرض تقديمي في PowerPoint</vt:lpstr>
      <vt:lpstr>عرض تقديمي في PowerPoint</vt:lpstr>
      <vt:lpstr>القرنية المخروطية </vt:lpstr>
      <vt:lpstr>العلاج Treatment </vt:lpstr>
      <vt:lpstr>تصليب القرنية  </vt:lpstr>
      <vt:lpstr>زرع حلقات القرنية </vt:lpstr>
      <vt:lpstr>زرع القرنية  </vt:lpstr>
      <vt:lpstr>سادساً: الساد الولادي Congenital Cataract </vt:lpstr>
      <vt:lpstr>عرض تقديمي في PowerPoint</vt:lpstr>
      <vt:lpstr>الساد أحادي الجانب </vt:lpstr>
      <vt:lpstr>الساد ثنائي الجانب   </vt:lpstr>
      <vt:lpstr>الساد الولادي </vt:lpstr>
      <vt:lpstr>أسبابه  </vt:lpstr>
      <vt:lpstr>الأعراض </vt:lpstr>
      <vt:lpstr>العلاج Treatment </vt:lpstr>
      <vt:lpstr>سابعاً: الزرق الولادي Congenital Glaucoma  </vt:lpstr>
      <vt:lpstr> </vt:lpstr>
      <vt:lpstr>عرض تقديمي في PowerPoint</vt:lpstr>
      <vt:lpstr>عرض تقديمي في PowerPoint</vt:lpstr>
      <vt:lpstr>الزرق الولادي </vt:lpstr>
      <vt:lpstr>العلاج Treatment </vt:lpstr>
      <vt:lpstr>ثامناً: عسر القراءة  Dyslexia </vt:lpstr>
      <vt:lpstr>هكذا يرى مريض عسر القراءة </vt:lpstr>
      <vt:lpstr>عرض تقديمي في PowerPoint</vt:lpstr>
      <vt:lpstr>عسر القراءة  </vt:lpstr>
      <vt:lpstr>العلاج Treatment</vt:lpstr>
      <vt:lpstr>عرض تقديمي في PowerPoint</vt:lpstr>
      <vt:lpstr>تاسعاً: متلازمة التحديق بالحاسوب  Computer Vision Syndrome </vt:lpstr>
      <vt:lpstr>عرض تقديمي في PowerPoint</vt:lpstr>
      <vt:lpstr> </vt:lpstr>
      <vt:lpstr> </vt:lpstr>
      <vt:lpstr> </vt:lpstr>
      <vt:lpstr>متلازمة التحديق بالحاسوب</vt:lpstr>
      <vt:lpstr>نصائح للوقاية من إصابة الطفل بمتلازمة التحديق  في شاشة الكمبيوتر</vt:lpstr>
      <vt:lpstr> </vt:lpstr>
    </vt:vector>
  </TitlesOfParts>
  <Company>Enjoy My Fine Releases.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PC</dc:creator>
  <cp:lastModifiedBy>PC</cp:lastModifiedBy>
  <cp:revision>157</cp:revision>
  <dcterms:created xsi:type="dcterms:W3CDTF">2017-05-02T12:18:25Z</dcterms:created>
  <dcterms:modified xsi:type="dcterms:W3CDTF">2021-05-29T14:59:40Z</dcterms:modified>
</cp:coreProperties>
</file>