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675" r:id="rId3"/>
    <p:sldId id="701" r:id="rId4"/>
    <p:sldId id="702" r:id="rId5"/>
    <p:sldId id="658" r:id="rId6"/>
    <p:sldId id="659" r:id="rId7"/>
    <p:sldId id="655" r:id="rId8"/>
    <p:sldId id="656" r:id="rId9"/>
    <p:sldId id="709" r:id="rId10"/>
    <p:sldId id="710" r:id="rId11"/>
    <p:sldId id="711" r:id="rId12"/>
    <p:sldId id="330" r:id="rId13"/>
    <p:sldId id="712" r:id="rId14"/>
    <p:sldId id="664" r:id="rId15"/>
    <p:sldId id="665" r:id="rId16"/>
    <p:sldId id="674" r:id="rId17"/>
    <p:sldId id="666" r:id="rId18"/>
    <p:sldId id="660" r:id="rId19"/>
    <p:sldId id="685" r:id="rId20"/>
    <p:sldId id="436" r:id="rId21"/>
    <p:sldId id="258" r:id="rId22"/>
    <p:sldId id="524" r:id="rId23"/>
    <p:sldId id="669" r:id="rId24"/>
    <p:sldId id="703" r:id="rId25"/>
    <p:sldId id="714" r:id="rId26"/>
    <p:sldId id="690" r:id="rId27"/>
    <p:sldId id="673" r:id="rId28"/>
    <p:sldId id="282" r:id="rId29"/>
    <p:sldId id="695" r:id="rId30"/>
    <p:sldId id="279" r:id="rId31"/>
    <p:sldId id="271" r:id="rId32"/>
    <p:sldId id="716" r:id="rId33"/>
    <p:sldId id="275" r:id="rId34"/>
    <p:sldId id="281" r:id="rId35"/>
    <p:sldId id="717" r:id="rId36"/>
    <p:sldId id="278" r:id="rId37"/>
    <p:sldId id="661" r:id="rId38"/>
    <p:sldId id="269" r:id="rId39"/>
    <p:sldId id="678" r:id="rId40"/>
    <p:sldId id="262" r:id="rId41"/>
    <p:sldId id="260" r:id="rId42"/>
    <p:sldId id="261" r:id="rId43"/>
    <p:sldId id="662" r:id="rId44"/>
    <p:sldId id="266" r:id="rId45"/>
    <p:sldId id="272" r:id="rId46"/>
    <p:sldId id="286" r:id="rId47"/>
    <p:sldId id="529" r:id="rId48"/>
    <p:sldId id="268" r:id="rId49"/>
    <p:sldId id="554" r:id="rId50"/>
    <p:sldId id="280" r:id="rId51"/>
    <p:sldId id="696" r:id="rId52"/>
    <p:sldId id="679" r:id="rId53"/>
    <p:sldId id="680" r:id="rId54"/>
    <p:sldId id="681" r:id="rId55"/>
    <p:sldId id="682" r:id="rId56"/>
    <p:sldId id="683" r:id="rId57"/>
    <p:sldId id="257" r:id="rId58"/>
    <p:sldId id="687" r:id="rId59"/>
    <p:sldId id="699" r:id="rId60"/>
    <p:sldId id="700" r:id="rId61"/>
    <p:sldId id="697" r:id="rId62"/>
    <p:sldId id="688" r:id="rId63"/>
    <p:sldId id="704" r:id="rId64"/>
    <p:sldId id="705" r:id="rId65"/>
    <p:sldId id="684" r:id="rId66"/>
    <p:sldId id="707" r:id="rId67"/>
    <p:sldId id="708" r:id="rId68"/>
    <p:sldId id="706" r:id="rId69"/>
    <p:sldId id="69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1D1A"/>
    <a:srgbClr val="FDFDFD"/>
    <a:srgbClr val="FBFFFF"/>
    <a:srgbClr val="000000"/>
    <a:srgbClr val="A39A8B"/>
    <a:srgbClr val="2B241F"/>
    <a:srgbClr val="FEC955"/>
    <a:srgbClr val="C9CED2"/>
    <a:srgbClr val="1B1B1D"/>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3842" autoAdjust="0"/>
  </p:normalViewPr>
  <p:slideViewPr>
    <p:cSldViewPr snapToGrid="0">
      <p:cViewPr>
        <p:scale>
          <a:sx n="48" d="100"/>
          <a:sy n="48" d="100"/>
        </p:scale>
        <p:origin x="1332" y="3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664041994750657E-2"/>
          <c:y val="2.4884364300680785E-2"/>
          <c:w val="0.95142191601049864"/>
          <c:h val="0.9101747480881166"/>
        </c:manualLayout>
      </c:layout>
      <c:barChart>
        <c:barDir val="bar"/>
        <c:grouping val="stacked"/>
        <c:varyColors val="0"/>
        <c:ser>
          <c:idx val="0"/>
          <c:order val="0"/>
          <c:tx>
            <c:strRef>
              <c:f>Sheet1!$B$1</c:f>
              <c:strCache>
                <c:ptCount val="1"/>
                <c:pt idx="0">
                  <c:v>Series 1</c:v>
                </c:pt>
              </c:strCache>
            </c:strRef>
          </c:tx>
          <c:spPr>
            <a:solidFill>
              <a:srgbClr val="00B0F0"/>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5-A9A1-4C7B-933B-5A6099CB57B7}"/>
              </c:ext>
            </c:extLst>
          </c:dPt>
          <c:dPt>
            <c:idx val="1"/>
            <c:invertIfNegative val="0"/>
            <c:bubble3D val="0"/>
            <c:spPr>
              <a:solidFill>
                <a:srgbClr val="FFC000"/>
              </a:solidFill>
              <a:ln>
                <a:noFill/>
              </a:ln>
              <a:effectLst/>
            </c:spPr>
            <c:extLst>
              <c:ext xmlns:c16="http://schemas.microsoft.com/office/drawing/2014/chart" uri="{C3380CC4-5D6E-409C-BE32-E72D297353CC}">
                <c16:uniqueId val="{00000003-A9A1-4C7B-933B-5A6099CB57B7}"/>
              </c:ext>
            </c:extLst>
          </c:dPt>
          <c:dPt>
            <c:idx val="2"/>
            <c:invertIfNegative val="0"/>
            <c:bubble3D val="0"/>
            <c:spPr>
              <a:solidFill>
                <a:srgbClr val="FF0000"/>
              </a:solidFill>
              <a:ln>
                <a:noFill/>
              </a:ln>
              <a:effectLst/>
            </c:spPr>
            <c:extLst>
              <c:ext xmlns:c16="http://schemas.microsoft.com/office/drawing/2014/chart" uri="{C3380CC4-5D6E-409C-BE32-E72D297353CC}">
                <c16:uniqueId val="{00000004-A9A1-4C7B-933B-5A6099CB57B7}"/>
              </c:ext>
            </c:extLst>
          </c:dPt>
          <c:dLbls>
            <c:delete val="1"/>
          </c:dLbls>
          <c:cat>
            <c:strRef>
              <c:f>Sheet1!$A$2:$A$4</c:f>
              <c:strCache>
                <c:ptCount val="3"/>
                <c:pt idx="0">
                  <c:v>Mild &amp; Moderate</c:v>
                </c:pt>
                <c:pt idx="1">
                  <c:v>Severe</c:v>
                </c:pt>
                <c:pt idx="2">
                  <c:v>Critical</c:v>
                </c:pt>
              </c:strCache>
            </c:strRef>
          </c:cat>
          <c:val>
            <c:numRef>
              <c:f>Sheet1!$B$2:$B$4</c:f>
              <c:numCache>
                <c:formatCode>0.00%</c:formatCode>
                <c:ptCount val="3"/>
                <c:pt idx="0">
                  <c:v>0.81</c:v>
                </c:pt>
                <c:pt idx="1">
                  <c:v>0.13100000000000001</c:v>
                </c:pt>
                <c:pt idx="2">
                  <c:v>2.5100000000000001E-2</c:v>
                </c:pt>
              </c:numCache>
            </c:numRef>
          </c:val>
          <c:extLst>
            <c:ext xmlns:c16="http://schemas.microsoft.com/office/drawing/2014/chart" uri="{C3380CC4-5D6E-409C-BE32-E72D297353CC}">
              <c16:uniqueId val="{00000000-A9A1-4C7B-933B-5A6099CB57B7}"/>
            </c:ext>
          </c:extLst>
        </c:ser>
        <c:ser>
          <c:idx val="1"/>
          <c:order val="1"/>
          <c:tx>
            <c:strRef>
              <c:f>Sheet1!$C$1</c:f>
              <c:strCache>
                <c:ptCount val="1"/>
                <c:pt idx="0">
                  <c:v>Series 2</c:v>
                </c:pt>
              </c:strCache>
            </c:strRef>
          </c:tx>
          <c:spPr>
            <a:solidFill>
              <a:schemeClr val="tx1"/>
            </a:solidFill>
            <a:ln>
              <a:noFill/>
            </a:ln>
            <a:effectLst/>
          </c:spPr>
          <c:invertIfNegative val="0"/>
          <c:dLbls>
            <c:delete val="1"/>
          </c:dLbls>
          <c:cat>
            <c:strRef>
              <c:f>Sheet1!$A$2:$A$4</c:f>
              <c:strCache>
                <c:ptCount val="3"/>
                <c:pt idx="0">
                  <c:v>Mild &amp; Moderate</c:v>
                </c:pt>
                <c:pt idx="1">
                  <c:v>Severe</c:v>
                </c:pt>
                <c:pt idx="2">
                  <c:v>Critical</c:v>
                </c:pt>
              </c:strCache>
            </c:strRef>
          </c:cat>
          <c:val>
            <c:numRef>
              <c:f>Sheet1!$C$2:$C$4</c:f>
              <c:numCache>
                <c:formatCode>0.00%</c:formatCode>
                <c:ptCount val="3"/>
                <c:pt idx="0">
                  <c:v>0</c:v>
                </c:pt>
                <c:pt idx="1">
                  <c:v>8.9999999999999993E-3</c:v>
                </c:pt>
                <c:pt idx="2">
                  <c:v>2.4899999999999999E-2</c:v>
                </c:pt>
              </c:numCache>
            </c:numRef>
          </c:val>
          <c:extLst>
            <c:ext xmlns:c16="http://schemas.microsoft.com/office/drawing/2014/chart" uri="{C3380CC4-5D6E-409C-BE32-E72D297353CC}">
              <c16:uniqueId val="{00000001-A9A1-4C7B-933B-5A6099CB57B7}"/>
            </c:ext>
          </c:extLst>
        </c:ser>
        <c:dLbls>
          <c:dLblPos val="ctr"/>
          <c:showLegendKey val="0"/>
          <c:showVal val="1"/>
          <c:showCatName val="0"/>
          <c:showSerName val="0"/>
          <c:showPercent val="0"/>
          <c:showBubbleSize val="0"/>
        </c:dLbls>
        <c:gapWidth val="79"/>
        <c:overlap val="100"/>
        <c:axId val="1303312936"/>
        <c:axId val="1303310312"/>
      </c:barChart>
      <c:catAx>
        <c:axId val="1303312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303310312"/>
        <c:crosses val="autoZero"/>
        <c:auto val="1"/>
        <c:lblAlgn val="ctr"/>
        <c:lblOffset val="100"/>
        <c:noMultiLvlLbl val="0"/>
      </c:catAx>
      <c:valAx>
        <c:axId val="1303310312"/>
        <c:scaling>
          <c:orientation val="minMax"/>
          <c:max val="0.85000000000000009"/>
        </c:scaling>
        <c:delete val="1"/>
        <c:axPos val="b"/>
        <c:numFmt formatCode="0.00%" sourceLinked="1"/>
        <c:majorTickMark val="none"/>
        <c:minorTickMark val="none"/>
        <c:tickLblPos val="nextTo"/>
        <c:crossAx val="1303312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0F2FD0-FC40-4762-B0B5-AFDC872C239D}" type="datetimeFigureOut">
              <a:rPr lang="en-US" smtClean="0"/>
              <a:t>5/30/2021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4B1607-08BE-4CBE-A997-CC74FC276E83}" type="slidenum">
              <a:rPr lang="en-US" smtClean="0"/>
              <a:t>‹#›</a:t>
            </a:fld>
            <a:endParaRPr lang="en-US"/>
          </a:p>
        </p:txBody>
      </p:sp>
    </p:spTree>
    <p:extLst>
      <p:ext uri="{BB962C8B-B14F-4D97-AF65-F5344CB8AC3E}">
        <p14:creationId xmlns:p14="http://schemas.microsoft.com/office/powerpoint/2010/main" val="1815081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Y" dirty="0"/>
              <a:t>انتقال </a:t>
            </a:r>
            <a:r>
              <a:rPr lang="en-US" dirty="0"/>
              <a:t>SARS-CoV-2</a:t>
            </a:r>
          </a:p>
          <a:p>
            <a:pPr algn="r" rtl="1"/>
            <a:r>
              <a:rPr lang="ar-SY" dirty="0"/>
              <a:t>انتشار فيروس كورونا داخل الأنواع وبين الأنواع:  تشمل العوائل الأولية الخفافيش والطيور والجرذان. </a:t>
            </a:r>
            <a:r>
              <a:rPr lang="en-US" dirty="0"/>
              <a:t>COVID-19 </a:t>
            </a:r>
            <a:r>
              <a:rPr lang="ar-SY" dirty="0"/>
              <a:t>هو عضو في سلالة </a:t>
            </a:r>
            <a:r>
              <a:rPr lang="en-US" dirty="0"/>
              <a:t>B </a:t>
            </a:r>
            <a:r>
              <a:rPr lang="ar-SY" dirty="0"/>
              <a:t>في عائلة فيروس كورونا بيتا ، والتي انحدر منها أيضًا </a:t>
            </a:r>
            <a:r>
              <a:rPr lang="en-US" dirty="0"/>
              <a:t>SARS-CoV-1. </a:t>
            </a:r>
            <a:r>
              <a:rPr lang="ar-SY" dirty="0"/>
              <a:t>وصفت منظمة الصحة العالمية </a:t>
            </a:r>
            <a:r>
              <a:rPr lang="en-US" dirty="0"/>
              <a:t>COVID-19 </a:t>
            </a:r>
            <a:r>
              <a:rPr lang="ar-SY" dirty="0"/>
              <a:t>بأنه جائحة. مع انتشار الفيروس ، تنتشر أيضًا المعلومات الخاطئة حول أصوله. صنفت منظمة الصحة العالمية </a:t>
            </a:r>
            <a:r>
              <a:rPr lang="en-US" dirty="0"/>
              <a:t>COVID-19 </a:t>
            </a:r>
            <a:r>
              <a:rPr lang="ar-SY" dirty="0"/>
              <a:t>على أنه جائحة بالنظر إلى انتشاره على نطاق واسع. انتشار الأمراض الحيوانية المنشأ من الأنواع التي تطورت معها إلى مضيف جديد يتفاقم بسبب الاتجار بالحياة البرية ، وتدمير الموائل ، وتغير المناخ. هذه التهديدات تقرب بين البشر والحيوانات. يعد فيروس كورونا مجرد مثال على سلسلة من مسببات الأمراض التي أتت من الاتجار بالحياة البرية ، بما في ذلك السارس والإيبولا وإنفلونزا الطيور وغيرها الكثير. في حالة الاتجار بالحياة البرية والصيد الجائر ، يتم اصطياد الحيوانات وحجزها ونقلها إلى الأسواق لبيعها للطب التقليدي والطعام وتجارة الحيوانات الأليفة. يمكن أن تأوي الحيوانات البرية أمراضًا يمكن أن تجعل الحيوانات الأخرى ، بما في ذلك البشر ، مريضة. تسهل أسواق تجارة الأحياء البرية انتقال الفيروس. إنها تسمح لأنواع متعددة أن تكون على مقربة من بعضها البعض بحيث لا تتلامس لفترة طويلة مع بعضها البعض ، مما قد يكون عاملاً لانتشار سلالات خبيثة من مسببات الأمراض إلى البشر. بالإضافة إلى ذلك ، فإن الاستيلاء البشري على الحياة البرية والتوغل في موائل الحياة البرية الطبيعية يسمح للفيروسات بالقفز على حاجز الأنواع.</a:t>
            </a:r>
            <a:endParaRPr lang="en-US" dirty="0"/>
          </a:p>
        </p:txBody>
      </p:sp>
      <p:sp>
        <p:nvSpPr>
          <p:cNvPr id="4" name="Slide Number Placeholder 3"/>
          <p:cNvSpPr>
            <a:spLocks noGrp="1"/>
          </p:cNvSpPr>
          <p:nvPr>
            <p:ph type="sldNum" sz="quarter" idx="5"/>
          </p:nvPr>
        </p:nvSpPr>
        <p:spPr/>
        <p:txBody>
          <a:bodyPr/>
          <a:lstStyle/>
          <a:p>
            <a:fld id="{CC4B1607-08BE-4CBE-A997-CC74FC276E83}" type="slidenum">
              <a:rPr lang="en-US" smtClean="0"/>
              <a:t>13</a:t>
            </a:fld>
            <a:endParaRPr lang="en-US"/>
          </a:p>
        </p:txBody>
      </p:sp>
    </p:spTree>
    <p:extLst>
      <p:ext uri="{BB962C8B-B14F-4D97-AF65-F5344CB8AC3E}">
        <p14:creationId xmlns:p14="http://schemas.microsoft.com/office/powerpoint/2010/main" val="721173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PlaceHolder 1"/>
          <p:cNvSpPr>
            <a:spLocks noGrp="1" noRot="1" noChangeAspect="1"/>
          </p:cNvSpPr>
          <p:nvPr>
            <p:ph type="sldImg"/>
          </p:nvPr>
        </p:nvSpPr>
        <p:spPr>
          <a:xfrm>
            <a:off x="423863" y="704850"/>
            <a:ext cx="6186487" cy="3481388"/>
          </a:xfrm>
          <a:prstGeom prst="rect">
            <a:avLst/>
          </a:prstGeom>
        </p:spPr>
      </p:sp>
      <p:sp>
        <p:nvSpPr>
          <p:cNvPr id="49" name="PlaceHolder 2"/>
          <p:cNvSpPr>
            <a:spLocks noGrp="1"/>
          </p:cNvSpPr>
          <p:nvPr>
            <p:ph type="body"/>
          </p:nvPr>
        </p:nvSpPr>
        <p:spPr>
          <a:xfrm>
            <a:off x="703440" y="4410000"/>
            <a:ext cx="5627160" cy="4177800"/>
          </a:xfrm>
          <a:prstGeom prst="rect">
            <a:avLst/>
          </a:prstGeom>
        </p:spPr>
        <p:txBody>
          <a:bodyPr lIns="0" tIns="0" rIns="0" bIns="0">
            <a:spAutoFit/>
          </a:bodyPr>
          <a:lstStyle/>
          <a:p>
            <a:pPr>
              <a:lnSpc>
                <a:spcPct val="100000"/>
              </a:lnSpc>
            </a:pPr>
            <a:r>
              <a:rPr lang="en-US" sz="1000" b="0" strike="noStrike" spc="-1" dirty="0">
                <a:latin typeface="Arial Unicode MS"/>
                <a:ea typeface="Arial Unicode MS"/>
              </a:rPr>
              <a:t>Figure 2. Effects of </a:t>
            </a:r>
            <a:r>
              <a:rPr lang="en-US" sz="1000" b="0" strike="noStrike" spc="-1" dirty="0" err="1">
                <a:latin typeface="Arial Unicode MS"/>
                <a:ea typeface="Arial Unicode MS"/>
              </a:rPr>
              <a:t>Remdesivir</a:t>
            </a:r>
            <a:r>
              <a:rPr lang="en-US" sz="1000" b="0" strike="noStrike" spc="-1" dirty="0">
                <a:latin typeface="Arial Unicode MS"/>
                <a:ea typeface="Arial Unicode MS"/>
              </a:rPr>
              <a:t>, Hydroxychloroquine, Lopinavir, and Interferon on In-Hospital Mortality. Shown are Kaplan–Meier graphs of in-hospital mortality at any time (the primary outcome), comparing each treatment with its control without standardization for any initial patient characteristics. Insets show the same data on an expanded y axis. The rate ratios for death were standardized for age and for ventilation status at entry. Denominators for the few events on day 0, but not thereafter, include patients with no follow-up. Numbers of deaths are by week, and then deaths after day 28. CI denotes confidence interval.</a:t>
            </a:r>
          </a:p>
          <a:p>
            <a:pPr>
              <a:lnSpc>
                <a:spcPct val="100000"/>
              </a:lnSpc>
            </a:pPr>
            <a:endParaRPr lang="en-US" sz="1000" b="0" strike="noStrike" spc="-1" dirty="0">
              <a:latin typeface="Arial Unicode MS"/>
            </a:endParaRPr>
          </a:p>
          <a:p>
            <a:pPr algn="r" rtl="1">
              <a:lnSpc>
                <a:spcPct val="100000"/>
              </a:lnSpc>
            </a:pPr>
            <a:r>
              <a:rPr lang="ar-SY" sz="1000" b="0" strike="noStrike" spc="-1" dirty="0">
                <a:latin typeface="Arial"/>
              </a:rPr>
              <a:t>خلاصة الدراسة السريرية العشوائية التي تمت برعاية منظمة الصحة العالمية، والتي أجريت على 11330 شخص بالغ مصاب بفيروس كورونا كانوا يتلقون العلاج في 405 مستشفى في 30 دولة.تمت مقارنة نتائج المرضى الذين تلقوا أحد الأدوية الأربعة التالية مع مجموعة المرضى الذين لم يتم إعطاءهم أي من هذه الأدوية وفقاً للتوزع التالي:2750 عولجوا بالريمديسيفير، 954 عولجوا بالهيدروكسي كلوروكوين، 1411 عولجوا باللوبينافير، 2063 عولجوا بالإنترفيرون (متضمنين 651 شخص عولجوا بالإنتروفيرون مع اللوبينافير)، ولم يتلق 4088 شخص مصاب أي علاج (مجموعة الشاهد).  كان الالتزام 94 إلى 96 ٪ في منتصف العلاج.تم الإبلاغ عن 1253 حالة وفاة (خلال 28 يوماً – أي ما نسبته 11,8% من مجموع المرضى)، وبتحليل البيانات تبين أنه لم يقلل استخدام أي دواء من الأدوية الأربعة السابقة الوفيات (بشكل عام أو في أي مجموعة فرعية)، ولم يقلل من زمن البدء بالتهوية الالية (الحاجة إلى المنفسة)، ولم يقلل من مدة الاستشفاء، مقارنة بالمرضى الذين لم يتلقوا أي من هذه العلاجات.</a:t>
            </a:r>
            <a:endParaRPr lang="en-US" sz="1000" b="0" strike="noStrike" spc="-1" dirty="0">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75160-9688-4211-BAF5-EDC18FD14B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3F8FAA-AAA0-4430-92EB-6A75B29A21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061BC1-192A-4F50-902D-5CE2339130A9}"/>
              </a:ext>
            </a:extLst>
          </p:cNvPr>
          <p:cNvSpPr>
            <a:spLocks noGrp="1"/>
          </p:cNvSpPr>
          <p:nvPr>
            <p:ph type="dt" sz="half" idx="10"/>
          </p:nvPr>
        </p:nvSpPr>
        <p:spPr/>
        <p:txBody>
          <a:bodyPr/>
          <a:lstStyle/>
          <a:p>
            <a:fld id="{11AB2BD0-0F92-4A72-8CA1-A1AE3F807365}" type="datetimeFigureOut">
              <a:rPr lang="en-US" smtClean="0"/>
              <a:t>5/30/2021</a:t>
            </a:fld>
            <a:endParaRPr lang="en-US"/>
          </a:p>
        </p:txBody>
      </p:sp>
      <p:sp>
        <p:nvSpPr>
          <p:cNvPr id="5" name="Footer Placeholder 4">
            <a:extLst>
              <a:ext uri="{FF2B5EF4-FFF2-40B4-BE49-F238E27FC236}">
                <a16:creationId xmlns:a16="http://schemas.microsoft.com/office/drawing/2014/main" id="{56A5E22D-6227-4E10-891D-7F6FF03F7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244FB9-CC98-4C20-9856-33C51478064A}"/>
              </a:ext>
            </a:extLst>
          </p:cNvPr>
          <p:cNvSpPr>
            <a:spLocks noGrp="1"/>
          </p:cNvSpPr>
          <p:nvPr>
            <p:ph type="sldNum" sz="quarter" idx="12"/>
          </p:nvPr>
        </p:nvSpPr>
        <p:spPr/>
        <p:txBody>
          <a:bodyPr/>
          <a:lstStyle/>
          <a:p>
            <a:fld id="{F25E24EE-E826-492C-ADE9-95B41C06B10A}" type="slidenum">
              <a:rPr lang="en-US" smtClean="0"/>
              <a:t>‹#›</a:t>
            </a:fld>
            <a:endParaRPr lang="en-US"/>
          </a:p>
        </p:txBody>
      </p:sp>
    </p:spTree>
    <p:extLst>
      <p:ext uri="{BB962C8B-B14F-4D97-AF65-F5344CB8AC3E}">
        <p14:creationId xmlns:p14="http://schemas.microsoft.com/office/powerpoint/2010/main" val="1948423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D9BEA-6B89-432F-9D82-33F6D5A7A7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99226A-7C38-403B-9C1A-9EAE53C452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9448C-851B-40D0-9900-FC78F564FC15}"/>
              </a:ext>
            </a:extLst>
          </p:cNvPr>
          <p:cNvSpPr>
            <a:spLocks noGrp="1"/>
          </p:cNvSpPr>
          <p:nvPr>
            <p:ph type="dt" sz="half" idx="10"/>
          </p:nvPr>
        </p:nvSpPr>
        <p:spPr/>
        <p:txBody>
          <a:bodyPr/>
          <a:lstStyle/>
          <a:p>
            <a:fld id="{11AB2BD0-0F92-4A72-8CA1-A1AE3F807365}" type="datetimeFigureOut">
              <a:rPr lang="en-US" smtClean="0"/>
              <a:t>5/30/2021</a:t>
            </a:fld>
            <a:endParaRPr lang="en-US"/>
          </a:p>
        </p:txBody>
      </p:sp>
      <p:sp>
        <p:nvSpPr>
          <p:cNvPr id="5" name="Footer Placeholder 4">
            <a:extLst>
              <a:ext uri="{FF2B5EF4-FFF2-40B4-BE49-F238E27FC236}">
                <a16:creationId xmlns:a16="http://schemas.microsoft.com/office/drawing/2014/main" id="{795BA2EF-AFB7-44C3-8BDF-DD6E730968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7A2356-5AF2-4A09-A5ED-E51D4453334A}"/>
              </a:ext>
            </a:extLst>
          </p:cNvPr>
          <p:cNvSpPr>
            <a:spLocks noGrp="1"/>
          </p:cNvSpPr>
          <p:nvPr>
            <p:ph type="sldNum" sz="quarter" idx="12"/>
          </p:nvPr>
        </p:nvSpPr>
        <p:spPr/>
        <p:txBody>
          <a:bodyPr/>
          <a:lstStyle/>
          <a:p>
            <a:fld id="{F25E24EE-E826-492C-ADE9-95B41C06B10A}" type="slidenum">
              <a:rPr lang="en-US" smtClean="0"/>
              <a:t>‹#›</a:t>
            </a:fld>
            <a:endParaRPr lang="en-US"/>
          </a:p>
        </p:txBody>
      </p:sp>
    </p:spTree>
    <p:extLst>
      <p:ext uri="{BB962C8B-B14F-4D97-AF65-F5344CB8AC3E}">
        <p14:creationId xmlns:p14="http://schemas.microsoft.com/office/powerpoint/2010/main" val="2820973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3BBEE7-5ABE-4A01-B11F-14180B2AAF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BD63FC-C742-4214-B3B4-680C028694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208C0-08A4-44AA-8862-2E85CD9EA75E}"/>
              </a:ext>
            </a:extLst>
          </p:cNvPr>
          <p:cNvSpPr>
            <a:spLocks noGrp="1"/>
          </p:cNvSpPr>
          <p:nvPr>
            <p:ph type="dt" sz="half" idx="10"/>
          </p:nvPr>
        </p:nvSpPr>
        <p:spPr/>
        <p:txBody>
          <a:bodyPr/>
          <a:lstStyle/>
          <a:p>
            <a:fld id="{11AB2BD0-0F92-4A72-8CA1-A1AE3F807365}" type="datetimeFigureOut">
              <a:rPr lang="en-US" smtClean="0"/>
              <a:t>5/30/2021</a:t>
            </a:fld>
            <a:endParaRPr lang="en-US"/>
          </a:p>
        </p:txBody>
      </p:sp>
      <p:sp>
        <p:nvSpPr>
          <p:cNvPr id="5" name="Footer Placeholder 4">
            <a:extLst>
              <a:ext uri="{FF2B5EF4-FFF2-40B4-BE49-F238E27FC236}">
                <a16:creationId xmlns:a16="http://schemas.microsoft.com/office/drawing/2014/main" id="{D9E1AC49-4BF2-434E-AC1C-B00643375F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576441-8AC3-4BF7-BC6C-ACE3A455B181}"/>
              </a:ext>
            </a:extLst>
          </p:cNvPr>
          <p:cNvSpPr>
            <a:spLocks noGrp="1"/>
          </p:cNvSpPr>
          <p:nvPr>
            <p:ph type="sldNum" sz="quarter" idx="12"/>
          </p:nvPr>
        </p:nvSpPr>
        <p:spPr/>
        <p:txBody>
          <a:bodyPr/>
          <a:lstStyle/>
          <a:p>
            <a:fld id="{F25E24EE-E826-492C-ADE9-95B41C06B10A}" type="slidenum">
              <a:rPr lang="en-US" smtClean="0"/>
              <a:t>‹#›</a:t>
            </a:fld>
            <a:endParaRPr lang="en-US"/>
          </a:p>
        </p:txBody>
      </p:sp>
    </p:spTree>
    <p:extLst>
      <p:ext uri="{BB962C8B-B14F-4D97-AF65-F5344CB8AC3E}">
        <p14:creationId xmlns:p14="http://schemas.microsoft.com/office/powerpoint/2010/main" val="515348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600" y="577006"/>
            <a:ext cx="10972364" cy="537776"/>
          </a:xfrm>
          <a:prstGeom prst="rect">
            <a:avLst/>
          </a:prstGeom>
        </p:spPr>
        <p:txBody>
          <a:bodyPr lIns="0" tIns="0" rIns="0" bIns="0" anchor="ctr">
            <a:spAutoFit/>
          </a:bodyPr>
          <a:lstStyle/>
          <a:p>
            <a:pPr algn="ctr"/>
            <a:endParaRPr lang="en-US" sz="3883" b="0" strike="noStrike" spc="-1">
              <a:latin typeface="Arial"/>
            </a:endParaRPr>
          </a:p>
        </p:txBody>
      </p:sp>
      <p:sp>
        <p:nvSpPr>
          <p:cNvPr id="3" name="PlaceHolder 2"/>
          <p:cNvSpPr>
            <a:spLocks noGrp="1"/>
          </p:cNvSpPr>
          <p:nvPr>
            <p:ph type="subTitle"/>
          </p:nvPr>
        </p:nvSpPr>
        <p:spPr>
          <a:xfrm>
            <a:off x="609600" y="3397816"/>
            <a:ext cx="10972364" cy="391133"/>
          </a:xfrm>
          <a:prstGeom prst="rect">
            <a:avLst/>
          </a:prstGeom>
        </p:spPr>
        <p:txBody>
          <a:bodyPr lIns="0" tIns="0" rIns="0" bIns="0" anchor="ctr">
            <a:spAutoFit/>
          </a:bodyPr>
          <a:lstStyle/>
          <a:p>
            <a:pPr algn="ctr"/>
            <a:endParaRPr lang="en-US" sz="2824" b="0" strike="noStrike" spc="-1">
              <a:latin typeface="Arial"/>
            </a:endParaRPr>
          </a:p>
        </p:txBody>
      </p:sp>
    </p:spTree>
    <p:extLst>
      <p:ext uri="{BB962C8B-B14F-4D97-AF65-F5344CB8AC3E}">
        <p14:creationId xmlns:p14="http://schemas.microsoft.com/office/powerpoint/2010/main" val="1780078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26687-253D-4FBD-8CDA-F9D6C12923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D56AC6-455F-42C8-9511-22AF026A30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8B5232-1F61-49F7-9F63-B3F63F397110}"/>
              </a:ext>
            </a:extLst>
          </p:cNvPr>
          <p:cNvSpPr>
            <a:spLocks noGrp="1"/>
          </p:cNvSpPr>
          <p:nvPr>
            <p:ph type="dt" sz="half" idx="10"/>
          </p:nvPr>
        </p:nvSpPr>
        <p:spPr/>
        <p:txBody>
          <a:bodyPr/>
          <a:lstStyle/>
          <a:p>
            <a:fld id="{11AB2BD0-0F92-4A72-8CA1-A1AE3F807365}" type="datetimeFigureOut">
              <a:rPr lang="en-US" smtClean="0"/>
              <a:t>5/30/2021</a:t>
            </a:fld>
            <a:endParaRPr lang="en-US"/>
          </a:p>
        </p:txBody>
      </p:sp>
      <p:sp>
        <p:nvSpPr>
          <p:cNvPr id="5" name="Footer Placeholder 4">
            <a:extLst>
              <a:ext uri="{FF2B5EF4-FFF2-40B4-BE49-F238E27FC236}">
                <a16:creationId xmlns:a16="http://schemas.microsoft.com/office/drawing/2014/main" id="{5EE37FE4-C06A-4B37-A922-6768BD0F0C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BC2236-147D-4DC8-90B1-1E5C0F534733}"/>
              </a:ext>
            </a:extLst>
          </p:cNvPr>
          <p:cNvSpPr>
            <a:spLocks noGrp="1"/>
          </p:cNvSpPr>
          <p:nvPr>
            <p:ph type="sldNum" sz="quarter" idx="12"/>
          </p:nvPr>
        </p:nvSpPr>
        <p:spPr/>
        <p:txBody>
          <a:bodyPr/>
          <a:lstStyle/>
          <a:p>
            <a:fld id="{F25E24EE-E826-492C-ADE9-95B41C06B10A}" type="slidenum">
              <a:rPr lang="en-US" smtClean="0"/>
              <a:t>‹#›</a:t>
            </a:fld>
            <a:endParaRPr lang="en-US"/>
          </a:p>
        </p:txBody>
      </p:sp>
    </p:spTree>
    <p:extLst>
      <p:ext uri="{BB962C8B-B14F-4D97-AF65-F5344CB8AC3E}">
        <p14:creationId xmlns:p14="http://schemas.microsoft.com/office/powerpoint/2010/main" val="1672148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535F3-A148-4015-A4AB-D4D2C0EFDF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EB315A-A302-4840-B725-33F457B84E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8860B2-CB28-44EB-B42C-A3A3E4853158}"/>
              </a:ext>
            </a:extLst>
          </p:cNvPr>
          <p:cNvSpPr>
            <a:spLocks noGrp="1"/>
          </p:cNvSpPr>
          <p:nvPr>
            <p:ph type="dt" sz="half" idx="10"/>
          </p:nvPr>
        </p:nvSpPr>
        <p:spPr/>
        <p:txBody>
          <a:bodyPr/>
          <a:lstStyle/>
          <a:p>
            <a:fld id="{11AB2BD0-0F92-4A72-8CA1-A1AE3F807365}" type="datetimeFigureOut">
              <a:rPr lang="en-US" smtClean="0"/>
              <a:t>5/30/2021</a:t>
            </a:fld>
            <a:endParaRPr lang="en-US"/>
          </a:p>
        </p:txBody>
      </p:sp>
      <p:sp>
        <p:nvSpPr>
          <p:cNvPr id="5" name="Footer Placeholder 4">
            <a:extLst>
              <a:ext uri="{FF2B5EF4-FFF2-40B4-BE49-F238E27FC236}">
                <a16:creationId xmlns:a16="http://schemas.microsoft.com/office/drawing/2014/main" id="{380BBED3-18DF-433F-9DA3-B395F2C6C7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EAD6D3-262F-4A9B-8FF5-0724E5726FFC}"/>
              </a:ext>
            </a:extLst>
          </p:cNvPr>
          <p:cNvSpPr>
            <a:spLocks noGrp="1"/>
          </p:cNvSpPr>
          <p:nvPr>
            <p:ph type="sldNum" sz="quarter" idx="12"/>
          </p:nvPr>
        </p:nvSpPr>
        <p:spPr/>
        <p:txBody>
          <a:bodyPr/>
          <a:lstStyle/>
          <a:p>
            <a:fld id="{F25E24EE-E826-492C-ADE9-95B41C06B10A}" type="slidenum">
              <a:rPr lang="en-US" smtClean="0"/>
              <a:t>‹#›</a:t>
            </a:fld>
            <a:endParaRPr lang="en-US"/>
          </a:p>
        </p:txBody>
      </p:sp>
    </p:spTree>
    <p:extLst>
      <p:ext uri="{BB962C8B-B14F-4D97-AF65-F5344CB8AC3E}">
        <p14:creationId xmlns:p14="http://schemas.microsoft.com/office/powerpoint/2010/main" val="3191483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0C7A6-4222-479D-ADB4-C581FFE2F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CE658B-B5AF-4A89-B92E-4DD7545203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35FBCB-C5CF-4411-8D50-A21ADD1853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D8B8C6-40F0-48CF-B577-E5A3E0A7F98C}"/>
              </a:ext>
            </a:extLst>
          </p:cNvPr>
          <p:cNvSpPr>
            <a:spLocks noGrp="1"/>
          </p:cNvSpPr>
          <p:nvPr>
            <p:ph type="dt" sz="half" idx="10"/>
          </p:nvPr>
        </p:nvSpPr>
        <p:spPr/>
        <p:txBody>
          <a:bodyPr/>
          <a:lstStyle/>
          <a:p>
            <a:fld id="{11AB2BD0-0F92-4A72-8CA1-A1AE3F807365}" type="datetimeFigureOut">
              <a:rPr lang="en-US" smtClean="0"/>
              <a:t>5/30/2021</a:t>
            </a:fld>
            <a:endParaRPr lang="en-US"/>
          </a:p>
        </p:txBody>
      </p:sp>
      <p:sp>
        <p:nvSpPr>
          <p:cNvPr id="6" name="Footer Placeholder 5">
            <a:extLst>
              <a:ext uri="{FF2B5EF4-FFF2-40B4-BE49-F238E27FC236}">
                <a16:creationId xmlns:a16="http://schemas.microsoft.com/office/drawing/2014/main" id="{196C3D5E-8DA6-4420-980E-861FCC20CB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A30E31-1D87-48FF-B00B-020C98D48347}"/>
              </a:ext>
            </a:extLst>
          </p:cNvPr>
          <p:cNvSpPr>
            <a:spLocks noGrp="1"/>
          </p:cNvSpPr>
          <p:nvPr>
            <p:ph type="sldNum" sz="quarter" idx="12"/>
          </p:nvPr>
        </p:nvSpPr>
        <p:spPr/>
        <p:txBody>
          <a:bodyPr/>
          <a:lstStyle/>
          <a:p>
            <a:fld id="{F25E24EE-E826-492C-ADE9-95B41C06B10A}" type="slidenum">
              <a:rPr lang="en-US" smtClean="0"/>
              <a:t>‹#›</a:t>
            </a:fld>
            <a:endParaRPr lang="en-US"/>
          </a:p>
        </p:txBody>
      </p:sp>
    </p:spTree>
    <p:extLst>
      <p:ext uri="{BB962C8B-B14F-4D97-AF65-F5344CB8AC3E}">
        <p14:creationId xmlns:p14="http://schemas.microsoft.com/office/powerpoint/2010/main" val="1410053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98109-9980-4DAB-9A7E-7EB142E605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AC7C5C-D0BF-4845-A8EE-4BD47CB3F1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B0AF1D-76E9-45C5-BCE6-730BDB823A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6CB925-4AA2-4FBB-9443-7EA029587A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EEB3FA-63F0-4533-9D66-129B76D23B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BE0FEF-C17B-4DAB-888B-8BA7AE1D6A44}"/>
              </a:ext>
            </a:extLst>
          </p:cNvPr>
          <p:cNvSpPr>
            <a:spLocks noGrp="1"/>
          </p:cNvSpPr>
          <p:nvPr>
            <p:ph type="dt" sz="half" idx="10"/>
          </p:nvPr>
        </p:nvSpPr>
        <p:spPr/>
        <p:txBody>
          <a:bodyPr/>
          <a:lstStyle/>
          <a:p>
            <a:fld id="{11AB2BD0-0F92-4A72-8CA1-A1AE3F807365}" type="datetimeFigureOut">
              <a:rPr lang="en-US" smtClean="0"/>
              <a:t>5/30/2021</a:t>
            </a:fld>
            <a:endParaRPr lang="en-US"/>
          </a:p>
        </p:txBody>
      </p:sp>
      <p:sp>
        <p:nvSpPr>
          <p:cNvPr id="8" name="Footer Placeholder 7">
            <a:extLst>
              <a:ext uri="{FF2B5EF4-FFF2-40B4-BE49-F238E27FC236}">
                <a16:creationId xmlns:a16="http://schemas.microsoft.com/office/drawing/2014/main" id="{71EE6D6C-F284-43D7-8362-3A249FEC18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3A8CC4-B1D4-4ECA-B9B1-E8DACF619DD7}"/>
              </a:ext>
            </a:extLst>
          </p:cNvPr>
          <p:cNvSpPr>
            <a:spLocks noGrp="1"/>
          </p:cNvSpPr>
          <p:nvPr>
            <p:ph type="sldNum" sz="quarter" idx="12"/>
          </p:nvPr>
        </p:nvSpPr>
        <p:spPr/>
        <p:txBody>
          <a:bodyPr/>
          <a:lstStyle/>
          <a:p>
            <a:fld id="{F25E24EE-E826-492C-ADE9-95B41C06B10A}" type="slidenum">
              <a:rPr lang="en-US" smtClean="0"/>
              <a:t>‹#›</a:t>
            </a:fld>
            <a:endParaRPr lang="en-US"/>
          </a:p>
        </p:txBody>
      </p:sp>
    </p:spTree>
    <p:extLst>
      <p:ext uri="{BB962C8B-B14F-4D97-AF65-F5344CB8AC3E}">
        <p14:creationId xmlns:p14="http://schemas.microsoft.com/office/powerpoint/2010/main" val="3147246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BDE0E-DE62-4831-B84B-86745D1662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B50BFF-F972-4A64-9C13-12A2767F2A47}"/>
              </a:ext>
            </a:extLst>
          </p:cNvPr>
          <p:cNvSpPr>
            <a:spLocks noGrp="1"/>
          </p:cNvSpPr>
          <p:nvPr>
            <p:ph type="dt" sz="half" idx="10"/>
          </p:nvPr>
        </p:nvSpPr>
        <p:spPr/>
        <p:txBody>
          <a:bodyPr/>
          <a:lstStyle/>
          <a:p>
            <a:fld id="{11AB2BD0-0F92-4A72-8CA1-A1AE3F807365}" type="datetimeFigureOut">
              <a:rPr lang="en-US" smtClean="0"/>
              <a:t>5/30/2021</a:t>
            </a:fld>
            <a:endParaRPr lang="en-US"/>
          </a:p>
        </p:txBody>
      </p:sp>
      <p:sp>
        <p:nvSpPr>
          <p:cNvPr id="4" name="Footer Placeholder 3">
            <a:extLst>
              <a:ext uri="{FF2B5EF4-FFF2-40B4-BE49-F238E27FC236}">
                <a16:creationId xmlns:a16="http://schemas.microsoft.com/office/drawing/2014/main" id="{89AE8EC3-901E-4731-9F78-5FFAFAF5AC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72DC85-405F-4BDE-A14A-4F3A4ED48CF0}"/>
              </a:ext>
            </a:extLst>
          </p:cNvPr>
          <p:cNvSpPr>
            <a:spLocks noGrp="1"/>
          </p:cNvSpPr>
          <p:nvPr>
            <p:ph type="sldNum" sz="quarter" idx="12"/>
          </p:nvPr>
        </p:nvSpPr>
        <p:spPr/>
        <p:txBody>
          <a:bodyPr/>
          <a:lstStyle/>
          <a:p>
            <a:fld id="{F25E24EE-E826-492C-ADE9-95B41C06B10A}" type="slidenum">
              <a:rPr lang="en-US" smtClean="0"/>
              <a:t>‹#›</a:t>
            </a:fld>
            <a:endParaRPr lang="en-US"/>
          </a:p>
        </p:txBody>
      </p:sp>
    </p:spTree>
    <p:extLst>
      <p:ext uri="{BB962C8B-B14F-4D97-AF65-F5344CB8AC3E}">
        <p14:creationId xmlns:p14="http://schemas.microsoft.com/office/powerpoint/2010/main" val="3808077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9F910A-F39A-4AEF-9107-BE167D6C0969}"/>
              </a:ext>
            </a:extLst>
          </p:cNvPr>
          <p:cNvSpPr>
            <a:spLocks noGrp="1"/>
          </p:cNvSpPr>
          <p:nvPr>
            <p:ph type="dt" sz="half" idx="10"/>
          </p:nvPr>
        </p:nvSpPr>
        <p:spPr/>
        <p:txBody>
          <a:bodyPr/>
          <a:lstStyle/>
          <a:p>
            <a:fld id="{11AB2BD0-0F92-4A72-8CA1-A1AE3F807365}" type="datetimeFigureOut">
              <a:rPr lang="en-US" smtClean="0"/>
              <a:t>5/30/2021</a:t>
            </a:fld>
            <a:endParaRPr lang="en-US"/>
          </a:p>
        </p:txBody>
      </p:sp>
      <p:sp>
        <p:nvSpPr>
          <p:cNvPr id="3" name="Footer Placeholder 2">
            <a:extLst>
              <a:ext uri="{FF2B5EF4-FFF2-40B4-BE49-F238E27FC236}">
                <a16:creationId xmlns:a16="http://schemas.microsoft.com/office/drawing/2014/main" id="{C9DCF84F-B218-444D-8486-6D160825F0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5CC9F4-B542-41B0-B875-068A7694B4AE}"/>
              </a:ext>
            </a:extLst>
          </p:cNvPr>
          <p:cNvSpPr>
            <a:spLocks noGrp="1"/>
          </p:cNvSpPr>
          <p:nvPr>
            <p:ph type="sldNum" sz="quarter" idx="12"/>
          </p:nvPr>
        </p:nvSpPr>
        <p:spPr/>
        <p:txBody>
          <a:bodyPr/>
          <a:lstStyle/>
          <a:p>
            <a:fld id="{F25E24EE-E826-492C-ADE9-95B41C06B10A}" type="slidenum">
              <a:rPr lang="en-US" smtClean="0"/>
              <a:t>‹#›</a:t>
            </a:fld>
            <a:endParaRPr lang="en-US"/>
          </a:p>
        </p:txBody>
      </p:sp>
    </p:spTree>
    <p:extLst>
      <p:ext uri="{BB962C8B-B14F-4D97-AF65-F5344CB8AC3E}">
        <p14:creationId xmlns:p14="http://schemas.microsoft.com/office/powerpoint/2010/main" val="428199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6F4DB-BD17-4155-BE77-88915F53E1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C4E69D-03BE-4BAF-A7FC-97DE7D4FCB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937908-EF19-4A58-BB01-83CEB7CB6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F98C9-68D8-405A-A97D-3D54DC0BE9A5}"/>
              </a:ext>
            </a:extLst>
          </p:cNvPr>
          <p:cNvSpPr>
            <a:spLocks noGrp="1"/>
          </p:cNvSpPr>
          <p:nvPr>
            <p:ph type="dt" sz="half" idx="10"/>
          </p:nvPr>
        </p:nvSpPr>
        <p:spPr/>
        <p:txBody>
          <a:bodyPr/>
          <a:lstStyle/>
          <a:p>
            <a:fld id="{11AB2BD0-0F92-4A72-8CA1-A1AE3F807365}" type="datetimeFigureOut">
              <a:rPr lang="en-US" smtClean="0"/>
              <a:t>5/30/2021</a:t>
            </a:fld>
            <a:endParaRPr lang="en-US"/>
          </a:p>
        </p:txBody>
      </p:sp>
      <p:sp>
        <p:nvSpPr>
          <p:cNvPr id="6" name="Footer Placeholder 5">
            <a:extLst>
              <a:ext uri="{FF2B5EF4-FFF2-40B4-BE49-F238E27FC236}">
                <a16:creationId xmlns:a16="http://schemas.microsoft.com/office/drawing/2014/main" id="{337DA05E-38D9-43B9-B87F-36E0C631FC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D1FE93-04E1-48AD-AAAA-456999932C8C}"/>
              </a:ext>
            </a:extLst>
          </p:cNvPr>
          <p:cNvSpPr>
            <a:spLocks noGrp="1"/>
          </p:cNvSpPr>
          <p:nvPr>
            <p:ph type="sldNum" sz="quarter" idx="12"/>
          </p:nvPr>
        </p:nvSpPr>
        <p:spPr/>
        <p:txBody>
          <a:bodyPr/>
          <a:lstStyle/>
          <a:p>
            <a:fld id="{F25E24EE-E826-492C-ADE9-95B41C06B10A}" type="slidenum">
              <a:rPr lang="en-US" smtClean="0"/>
              <a:t>‹#›</a:t>
            </a:fld>
            <a:endParaRPr lang="en-US"/>
          </a:p>
        </p:txBody>
      </p:sp>
    </p:spTree>
    <p:extLst>
      <p:ext uri="{BB962C8B-B14F-4D97-AF65-F5344CB8AC3E}">
        <p14:creationId xmlns:p14="http://schemas.microsoft.com/office/powerpoint/2010/main" val="2580751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1AFE0-235F-4E29-B398-ED955B7A34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FAE0BB-9EE9-4F64-8935-7CDB13D7A1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BCE4FF-237D-442A-AEEB-892351D401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65C424-DE99-4E7C-8F58-DB9AE533FEAF}"/>
              </a:ext>
            </a:extLst>
          </p:cNvPr>
          <p:cNvSpPr>
            <a:spLocks noGrp="1"/>
          </p:cNvSpPr>
          <p:nvPr>
            <p:ph type="dt" sz="half" idx="10"/>
          </p:nvPr>
        </p:nvSpPr>
        <p:spPr/>
        <p:txBody>
          <a:bodyPr/>
          <a:lstStyle/>
          <a:p>
            <a:fld id="{11AB2BD0-0F92-4A72-8CA1-A1AE3F807365}" type="datetimeFigureOut">
              <a:rPr lang="en-US" smtClean="0"/>
              <a:t>5/30/2021</a:t>
            </a:fld>
            <a:endParaRPr lang="en-US"/>
          </a:p>
        </p:txBody>
      </p:sp>
      <p:sp>
        <p:nvSpPr>
          <p:cNvPr id="6" name="Footer Placeholder 5">
            <a:extLst>
              <a:ext uri="{FF2B5EF4-FFF2-40B4-BE49-F238E27FC236}">
                <a16:creationId xmlns:a16="http://schemas.microsoft.com/office/drawing/2014/main" id="{AE81FC66-B3A5-46AE-8A0B-C0635E93F8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74FDD4-8846-4B3B-B03B-0AF571A23ED4}"/>
              </a:ext>
            </a:extLst>
          </p:cNvPr>
          <p:cNvSpPr>
            <a:spLocks noGrp="1"/>
          </p:cNvSpPr>
          <p:nvPr>
            <p:ph type="sldNum" sz="quarter" idx="12"/>
          </p:nvPr>
        </p:nvSpPr>
        <p:spPr/>
        <p:txBody>
          <a:bodyPr/>
          <a:lstStyle/>
          <a:p>
            <a:fld id="{F25E24EE-E826-492C-ADE9-95B41C06B10A}" type="slidenum">
              <a:rPr lang="en-US" smtClean="0"/>
              <a:t>‹#›</a:t>
            </a:fld>
            <a:endParaRPr lang="en-US"/>
          </a:p>
        </p:txBody>
      </p:sp>
    </p:spTree>
    <p:extLst>
      <p:ext uri="{BB962C8B-B14F-4D97-AF65-F5344CB8AC3E}">
        <p14:creationId xmlns:p14="http://schemas.microsoft.com/office/powerpoint/2010/main" val="1738320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8663DC-C0ED-4C41-8AEB-E7FDD947A7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9D8C59-38AA-484C-9123-05C82F35D6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D2E76D-7ED9-48B2-844F-4C3E8FB022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B2BD0-0F92-4A72-8CA1-A1AE3F807365}" type="datetimeFigureOut">
              <a:rPr lang="en-US" smtClean="0"/>
              <a:t>5/30/2021</a:t>
            </a:fld>
            <a:endParaRPr lang="en-US"/>
          </a:p>
        </p:txBody>
      </p:sp>
      <p:sp>
        <p:nvSpPr>
          <p:cNvPr id="5" name="Footer Placeholder 4">
            <a:extLst>
              <a:ext uri="{FF2B5EF4-FFF2-40B4-BE49-F238E27FC236}">
                <a16:creationId xmlns:a16="http://schemas.microsoft.com/office/drawing/2014/main" id="{B89BC306-8281-47ED-8B26-DF50EE791D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280591-079A-4F08-B434-8ACE482A67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5E24EE-E826-492C-ADE9-95B41C06B10A}" type="slidenum">
              <a:rPr lang="en-US" smtClean="0"/>
              <a:t>‹#›</a:t>
            </a:fld>
            <a:endParaRPr lang="en-US"/>
          </a:p>
        </p:txBody>
      </p:sp>
    </p:spTree>
    <p:extLst>
      <p:ext uri="{BB962C8B-B14F-4D97-AF65-F5344CB8AC3E}">
        <p14:creationId xmlns:p14="http://schemas.microsoft.com/office/powerpoint/2010/main" val="3599195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who.int/emergencies/diseases/managing-epidemics-interactive.pdf"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who.int/emergencies/diseases/managing-epidemics-interactive.pdf"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link.springer.com/article/10.1007/s11481-020-09944-5"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s://www.who.int/emergencies/diseases/managing-epidemics/en/"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who.int/emergencies/diseases/managing-epidemics/en/"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who.int/emergencies/diseases/managing-epidemics/en/"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who.int/emergencies/diseases/managing-epidemics/en/"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nymag.com/intelligencer/2020/07/coronavirus-pandemic-plagues-history.html" TargetMode="External"/><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ourworldindata.org/grapher/life-expectancy"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cdc.gov/mmwr/preview/mmwrhtml/mm4850bx.ht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ebm.bmj.com/content/21/4/125"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ebm.bmj.com/content/21/4/125"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ebm.bmj.com/content/21/4/125"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nature.com/articles/d41586-021-01246-x"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ebm.bmj.com/content/21/4/125"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www.covid19treatmentguidelines.nih.gov/introduction/" TargetMode="External"/><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weekly.chinacdc.cn/en/article/id/e53946e2-c6c4-41e9-9a9b-fea8db1a8f51" TargetMode="External"/><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4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s://www.nejm.org/doi/full/10.1056/NEJMoa2023184?query=featured_home" TargetMode="External"/><Relationship Id="rId4" Type="http://schemas.openxmlformats.org/officeDocument/2006/relationships/image" Target="../media/image37.jpeg"/></Relationships>
</file>

<file path=ppt/slides/_rels/slide52.xml.rels><?xml version="1.0" encoding="UTF-8" standalone="yes"?>
<Relationships xmlns="http://schemas.openxmlformats.org/package/2006/relationships"><Relationship Id="rId3" Type="http://schemas.openxmlformats.org/officeDocument/2006/relationships/hyperlink" Target="https://phil.cdc.gov/details.aspx?pid=3265" TargetMode="External"/><Relationship Id="rId2" Type="http://schemas.openxmlformats.org/officeDocument/2006/relationships/image" Target="../media/image38.jpeg"/><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5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hyperlink" Target="https://wintoncentre.maths.cam.ac.uk/news/communicating-potential-benefits-and-harms-astra-zeneca-covid-19-vaccine/" TargetMode="External"/><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hyperlink" Target="https://wintoncentre.maths.cam.ac.uk/news/communicating-potential-benefits-and-harms-astra-zeneca-covid-19-vaccine/" TargetMode="External"/><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hyperlink" Target="https://wintoncentre.maths.cam.ac.uk/news/communicating-potential-benefits-and-harms-astra-zeneca-covid-19-vaccine/" TargetMode="External"/><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hyperlink" Target="https://www.who.int/news-room/spotlight/ten-threats-to-global-health-in-2019"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s://www.nice.org.uk/" TargetMode="External"/><Relationship Id="rId3" Type="http://schemas.openxmlformats.org/officeDocument/2006/relationships/hyperlink" Target="https://www.cdc.gov/" TargetMode="External"/><Relationship Id="rId7" Type="http://schemas.openxmlformats.org/officeDocument/2006/relationships/hyperlink" Target="https://jamanetwork.com/" TargetMode="External"/><Relationship Id="rId2" Type="http://schemas.openxmlformats.org/officeDocument/2006/relationships/hyperlink" Target="https://www.who.int/" TargetMode="External"/><Relationship Id="rId1" Type="http://schemas.openxmlformats.org/officeDocument/2006/relationships/slideLayout" Target="../slideLayouts/slideLayout2.xml"/><Relationship Id="rId6" Type="http://schemas.openxmlformats.org/officeDocument/2006/relationships/hyperlink" Target="https://www.thelancet.com/" TargetMode="External"/><Relationship Id="rId5" Type="http://schemas.openxmlformats.org/officeDocument/2006/relationships/hyperlink" Target="https://www.nejm.org/" TargetMode="External"/><Relationship Id="rId10" Type="http://schemas.openxmlformats.org/officeDocument/2006/relationships/hyperlink" Target="https://coronavirus.jhu.edu/map.html" TargetMode="External"/><Relationship Id="rId4" Type="http://schemas.openxmlformats.org/officeDocument/2006/relationships/hyperlink" Target="https://www.bmj.com/" TargetMode="External"/><Relationship Id="rId9" Type="http://schemas.openxmlformats.org/officeDocument/2006/relationships/hyperlink" Target="https://www.cebm.net/" TargetMode="External"/></Relationships>
</file>

<file path=ppt/slides/_rels/slide61.xml.rels><?xml version="1.0" encoding="UTF-8" standalone="yes"?>
<Relationships xmlns="http://schemas.openxmlformats.org/package/2006/relationships"><Relationship Id="rId2" Type="http://schemas.openxmlformats.org/officeDocument/2006/relationships/hyperlink" Target="https://www.recoverytrial.net/news/recovery-trial-finds-no-benefit-from-azithromycin-in-patients-hospitalised-with-covid-19"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sciencemag.org/news/2018/10/what-massive-database-retracted-papers-reveals-about-science-publishing-s-death-penalty" TargetMode="External"/><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hyperlink" Target="https://www.bmj.com/content/312/7023/71"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0.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51.png"/></Relationships>
</file>

<file path=ppt/slides/_rels/slide6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2.jpeg"/><Relationship Id="rId1" Type="http://schemas.openxmlformats.org/officeDocument/2006/relationships/slideLayout" Target="../slideLayouts/slideLayout7.xml"/><Relationship Id="rId4" Type="http://schemas.microsoft.com/office/2007/relationships/hdphoto" Target="../media/hdphoto5.wdp"/></Relationships>
</file>

<file path=ppt/slides/_rels/slide6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visualcapitalist.com/history-of-pandemics-deadliest/" TargetMode="External"/><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hyperlink" Target="https://www.weforum.org/agenda/2020/03/a-visual-history-of-pandemics/" TargetMode="Externa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hyperlink" Target="https://www.weforum.org/agenda/2020/03/a-visual-history-of-pandemics/" TargetMode="External"/><Relationship Id="rId4" Type="http://schemas.openxmlformats.org/officeDocument/2006/relationships/hyperlink" Target="https://www.visualcapitalist.com/history-of-pandemics-deadlies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9FA99B2-D488-4B21-B22C-0FBE888F81B3}"/>
              </a:ext>
            </a:extLst>
          </p:cNvPr>
          <p:cNvGrpSpPr/>
          <p:nvPr/>
        </p:nvGrpSpPr>
        <p:grpSpPr>
          <a:xfrm>
            <a:off x="7689574" y="1040619"/>
            <a:ext cx="4502426" cy="5804453"/>
            <a:chOff x="7689574" y="1040619"/>
            <a:chExt cx="4502426" cy="5804453"/>
          </a:xfrm>
        </p:grpSpPr>
        <p:pic>
          <p:nvPicPr>
            <p:cNvPr id="1026" name="Picture 2" descr="COVID-19 illustration with magnifying glass (Image courtesy of Getty Images)">
              <a:extLst>
                <a:ext uri="{FF2B5EF4-FFF2-40B4-BE49-F238E27FC236}">
                  <a16:creationId xmlns:a16="http://schemas.microsoft.com/office/drawing/2014/main" id="{70CE66AB-DA99-4FA0-AC73-A934C36904A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7854" r="45217"/>
            <a:stretch/>
          </p:blipFill>
          <p:spPr bwMode="auto">
            <a:xfrm>
              <a:off x="7689574" y="1040619"/>
              <a:ext cx="4502426" cy="58044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26069D1-EC8C-46CB-BB1C-C7158FD8F045}"/>
                </a:ext>
              </a:extLst>
            </p:cNvPr>
            <p:cNvSpPr/>
            <p:nvPr/>
          </p:nvSpPr>
          <p:spPr>
            <a:xfrm>
              <a:off x="11373492" y="1787703"/>
              <a:ext cx="818508" cy="3452117"/>
            </a:xfrm>
            <a:prstGeom prst="rect">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42E4745-2369-47E8-81FE-CE99E5C46B7F}"/>
                </a:ext>
              </a:extLst>
            </p:cNvPr>
            <p:cNvSpPr/>
            <p:nvPr/>
          </p:nvSpPr>
          <p:spPr>
            <a:xfrm rot="20506193">
              <a:off x="11270614" y="2886797"/>
              <a:ext cx="473079" cy="1007523"/>
            </a:xfrm>
            <a:prstGeom prst="rect">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CF76164-2310-4EAD-BF1E-B1668E52EBCF}"/>
              </a:ext>
            </a:extLst>
          </p:cNvPr>
          <p:cNvSpPr>
            <a:spLocks noGrp="1"/>
          </p:cNvSpPr>
          <p:nvPr>
            <p:ph type="ctrTitle"/>
          </p:nvPr>
        </p:nvSpPr>
        <p:spPr>
          <a:xfrm>
            <a:off x="214189" y="287972"/>
            <a:ext cx="9655367" cy="2387600"/>
          </a:xfrm>
        </p:spPr>
        <p:txBody>
          <a:bodyPr>
            <a:normAutofit fontScale="90000"/>
          </a:bodyPr>
          <a:lstStyle/>
          <a:p>
            <a:pPr rtl="1"/>
            <a:r>
              <a:rPr lang="ar-SY" sz="8800" b="1" dirty="0">
                <a:solidFill>
                  <a:srgbClr val="B81D1A"/>
                </a:solidFill>
              </a:rPr>
              <a:t>الاحتكام إلى الطب المسند خلال وباء كورونا</a:t>
            </a:r>
            <a:endParaRPr lang="en-US" sz="8800" b="1" dirty="0">
              <a:solidFill>
                <a:srgbClr val="B81D1A"/>
              </a:solidFill>
            </a:endParaRPr>
          </a:p>
        </p:txBody>
      </p:sp>
      <p:sp>
        <p:nvSpPr>
          <p:cNvPr id="3" name="Subtitle 2">
            <a:extLst>
              <a:ext uri="{FF2B5EF4-FFF2-40B4-BE49-F238E27FC236}">
                <a16:creationId xmlns:a16="http://schemas.microsoft.com/office/drawing/2014/main" id="{FCCD5646-B051-4D8B-ADFB-3C7D6F8C7075}"/>
              </a:ext>
            </a:extLst>
          </p:cNvPr>
          <p:cNvSpPr>
            <a:spLocks noGrp="1"/>
          </p:cNvSpPr>
          <p:nvPr>
            <p:ph type="subTitle" idx="1"/>
          </p:nvPr>
        </p:nvSpPr>
        <p:spPr>
          <a:xfrm>
            <a:off x="607945" y="4408502"/>
            <a:ext cx="7316360" cy="2057400"/>
          </a:xfrm>
        </p:spPr>
        <p:txBody>
          <a:bodyPr>
            <a:normAutofit lnSpcReduction="10000"/>
          </a:bodyPr>
          <a:lstStyle/>
          <a:p>
            <a:pPr rtl="1"/>
            <a:r>
              <a:rPr lang="ar-SY" dirty="0"/>
              <a:t>المؤتمر الطبي الدولي الثالث بجامعة حماة - 2021</a:t>
            </a:r>
          </a:p>
          <a:p>
            <a:pPr rtl="1"/>
            <a:endParaRPr lang="ar-SY" sz="1100" dirty="0"/>
          </a:p>
          <a:p>
            <a:pPr rtl="1"/>
            <a:r>
              <a:rPr lang="ar-SY" dirty="0"/>
              <a:t>الدكتور حسن خنسة</a:t>
            </a:r>
          </a:p>
          <a:p>
            <a:pPr rtl="1"/>
            <a:r>
              <a:rPr lang="ar-SY" dirty="0"/>
              <a:t>مؤسسة الآغاخان للخدمات الصحية</a:t>
            </a:r>
          </a:p>
          <a:p>
            <a:pPr rtl="1"/>
            <a:r>
              <a:rPr lang="ar-SY" dirty="0"/>
              <a:t>إحدى وكالات شبكة الآغاخان للتنمية في سورية</a:t>
            </a:r>
          </a:p>
        </p:txBody>
      </p:sp>
    </p:spTree>
    <p:extLst>
      <p:ext uri="{BB962C8B-B14F-4D97-AF65-F5344CB8AC3E}">
        <p14:creationId xmlns:p14="http://schemas.microsoft.com/office/powerpoint/2010/main" val="524487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4FAA443-109C-4249-A63E-6DCE996D0749}"/>
              </a:ext>
            </a:extLst>
          </p:cNvPr>
          <p:cNvGrpSpPr/>
          <p:nvPr/>
        </p:nvGrpSpPr>
        <p:grpSpPr>
          <a:xfrm>
            <a:off x="0" y="0"/>
            <a:ext cx="12191999" cy="6857999"/>
            <a:chOff x="0" y="0"/>
            <a:chExt cx="12191999" cy="6857999"/>
          </a:xfrm>
        </p:grpSpPr>
        <p:pic>
          <p:nvPicPr>
            <p:cNvPr id="2" name="Picture 1">
              <a:extLst>
                <a:ext uri="{FF2B5EF4-FFF2-40B4-BE49-F238E27FC236}">
                  <a16:creationId xmlns:a16="http://schemas.microsoft.com/office/drawing/2014/main" id="{418E29C9-6874-483D-962F-4AEDACAFDE2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71441"/>
            <a:stretch/>
          </p:blipFill>
          <p:spPr>
            <a:xfrm>
              <a:off x="1" y="1"/>
              <a:ext cx="3519100" cy="6857998"/>
            </a:xfrm>
            <a:prstGeom prst="rect">
              <a:avLst/>
            </a:prstGeom>
          </p:spPr>
        </p:pic>
        <p:sp>
          <p:nvSpPr>
            <p:cNvPr id="7" name="Rectangle 6">
              <a:extLst>
                <a:ext uri="{FF2B5EF4-FFF2-40B4-BE49-F238E27FC236}">
                  <a16:creationId xmlns:a16="http://schemas.microsoft.com/office/drawing/2014/main" id="{944C6E7E-682F-4BCA-AE90-D67DA1D20FEE}"/>
                </a:ext>
              </a:extLst>
            </p:cNvPr>
            <p:cNvSpPr/>
            <p:nvPr/>
          </p:nvSpPr>
          <p:spPr>
            <a:xfrm>
              <a:off x="0" y="0"/>
              <a:ext cx="12191999" cy="894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Rectangle: Rounded Corners 5">
            <a:extLst>
              <a:ext uri="{FF2B5EF4-FFF2-40B4-BE49-F238E27FC236}">
                <a16:creationId xmlns:a16="http://schemas.microsoft.com/office/drawing/2014/main" id="{3CFFA426-F9BD-4C54-A917-A5DB7EFC0271}"/>
              </a:ext>
            </a:extLst>
          </p:cNvPr>
          <p:cNvSpPr/>
          <p:nvPr/>
        </p:nvSpPr>
        <p:spPr>
          <a:xfrm>
            <a:off x="8672900" y="69573"/>
            <a:ext cx="3307715" cy="638313"/>
          </a:xfrm>
          <a:prstGeom prst="roundRect">
            <a:avLst>
              <a:gd name="adj" fmla="val 19781"/>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a:extLst>
              <a:ext uri="{FF2B5EF4-FFF2-40B4-BE49-F238E27FC236}">
                <a16:creationId xmlns:a16="http://schemas.microsoft.com/office/drawing/2014/main" id="{74C8C1F7-E125-4E9E-A680-C28E4DF589A7}"/>
              </a:ext>
            </a:extLst>
          </p:cNvPr>
          <p:cNvSpPr/>
          <p:nvPr/>
        </p:nvSpPr>
        <p:spPr>
          <a:xfrm>
            <a:off x="0" y="6590869"/>
            <a:ext cx="3712265" cy="218265"/>
          </a:xfrm>
          <a:prstGeom prst="rect">
            <a:avLst/>
          </a:prstGeom>
        </p:spPr>
        <p:txBody>
          <a:bodyPr wrap="square">
            <a:spAutoFit/>
          </a:bodyPr>
          <a:lstStyle/>
          <a:p>
            <a:pPr>
              <a:lnSpc>
                <a:spcPct val="107000"/>
              </a:lnSpc>
              <a:spcAft>
                <a:spcPts val="800"/>
              </a:spcAft>
            </a:pPr>
            <a:r>
              <a:rPr lang="en-US" sz="800" u="sng" dirty="0">
                <a:solidFill>
                  <a:schemeClr val="bg2">
                    <a:lumMod val="50000"/>
                  </a:schemeClr>
                </a:solidFill>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https://www.who.int/emergencies/diseases/managing-epidemics-interactive.pdf</a:t>
            </a:r>
            <a:r>
              <a:rPr lang="en-US" sz="800" dirty="0">
                <a:solidFill>
                  <a:schemeClr val="bg2">
                    <a:lumMod val="50000"/>
                  </a:schemeClr>
                </a:solidFill>
                <a:latin typeface="Calibri" panose="020F0502020204030204" pitchFamily="34" charset="0"/>
                <a:ea typeface="Calibri" panose="020F0502020204030204" pitchFamily="34" charset="0"/>
                <a:cs typeface="Arial" panose="020B0604020202020204" pitchFamily="34" charset="0"/>
              </a:rPr>
              <a:t> </a:t>
            </a:r>
          </a:p>
        </p:txBody>
      </p:sp>
      <p:sp>
        <p:nvSpPr>
          <p:cNvPr id="11" name="Rectangle 10">
            <a:extLst>
              <a:ext uri="{FF2B5EF4-FFF2-40B4-BE49-F238E27FC236}">
                <a16:creationId xmlns:a16="http://schemas.microsoft.com/office/drawing/2014/main" id="{FF2B9D37-AEBF-4DA1-B981-9B27B46D4EFA}"/>
              </a:ext>
            </a:extLst>
          </p:cNvPr>
          <p:cNvSpPr/>
          <p:nvPr/>
        </p:nvSpPr>
        <p:spPr>
          <a:xfrm>
            <a:off x="0" y="1"/>
            <a:ext cx="12191999" cy="8945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rPr>
              <a:t>     </a:t>
            </a:r>
            <a:r>
              <a:rPr lang="en-US" sz="3200" b="1" dirty="0">
                <a:solidFill>
                  <a:schemeClr val="tx1"/>
                </a:solidFill>
              </a:rPr>
              <a:t>Epidemic Events Globally  2011 – 2017</a:t>
            </a:r>
            <a:endParaRPr lang="en-US" sz="4000" b="1" dirty="0">
              <a:solidFill>
                <a:srgbClr val="FF0000"/>
              </a:solidFill>
            </a:endParaRPr>
          </a:p>
        </p:txBody>
      </p:sp>
    </p:spTree>
    <p:extLst>
      <p:ext uri="{BB962C8B-B14F-4D97-AF65-F5344CB8AC3E}">
        <p14:creationId xmlns:p14="http://schemas.microsoft.com/office/powerpoint/2010/main" val="3093350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4FAA443-109C-4249-A63E-6DCE996D0749}"/>
              </a:ext>
            </a:extLst>
          </p:cNvPr>
          <p:cNvGrpSpPr/>
          <p:nvPr/>
        </p:nvGrpSpPr>
        <p:grpSpPr>
          <a:xfrm>
            <a:off x="0" y="0"/>
            <a:ext cx="12192001" cy="6857999"/>
            <a:chOff x="0" y="0"/>
            <a:chExt cx="12192001" cy="6857999"/>
          </a:xfrm>
        </p:grpSpPr>
        <p:pic>
          <p:nvPicPr>
            <p:cNvPr id="2" name="Picture 1">
              <a:extLst>
                <a:ext uri="{FF2B5EF4-FFF2-40B4-BE49-F238E27FC236}">
                  <a16:creationId xmlns:a16="http://schemas.microsoft.com/office/drawing/2014/main" id="{418E29C9-6874-483D-962F-4AEDACAFDE2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055"/>
            <a:stretch/>
          </p:blipFill>
          <p:spPr>
            <a:xfrm>
              <a:off x="1" y="1"/>
              <a:ext cx="12192000" cy="6857998"/>
            </a:xfrm>
            <a:prstGeom prst="rect">
              <a:avLst/>
            </a:prstGeom>
          </p:spPr>
        </p:pic>
        <p:sp>
          <p:nvSpPr>
            <p:cNvPr id="7" name="Rectangle 6">
              <a:extLst>
                <a:ext uri="{FF2B5EF4-FFF2-40B4-BE49-F238E27FC236}">
                  <a16:creationId xmlns:a16="http://schemas.microsoft.com/office/drawing/2014/main" id="{944C6E7E-682F-4BCA-AE90-D67DA1D20FEE}"/>
                </a:ext>
              </a:extLst>
            </p:cNvPr>
            <p:cNvSpPr/>
            <p:nvPr/>
          </p:nvSpPr>
          <p:spPr>
            <a:xfrm>
              <a:off x="0" y="0"/>
              <a:ext cx="12191999" cy="894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Rectangle 2">
            <a:extLst>
              <a:ext uri="{FF2B5EF4-FFF2-40B4-BE49-F238E27FC236}">
                <a16:creationId xmlns:a16="http://schemas.microsoft.com/office/drawing/2014/main" id="{74C8C1F7-E125-4E9E-A680-C28E4DF589A7}"/>
              </a:ext>
            </a:extLst>
          </p:cNvPr>
          <p:cNvSpPr/>
          <p:nvPr/>
        </p:nvSpPr>
        <p:spPr>
          <a:xfrm>
            <a:off x="0" y="6590869"/>
            <a:ext cx="3712265" cy="218265"/>
          </a:xfrm>
          <a:prstGeom prst="rect">
            <a:avLst/>
          </a:prstGeom>
        </p:spPr>
        <p:txBody>
          <a:bodyPr wrap="square">
            <a:spAutoFit/>
          </a:bodyPr>
          <a:lstStyle/>
          <a:p>
            <a:pPr>
              <a:lnSpc>
                <a:spcPct val="107000"/>
              </a:lnSpc>
              <a:spcAft>
                <a:spcPts val="800"/>
              </a:spcAft>
            </a:pPr>
            <a:r>
              <a:rPr lang="en-US" sz="800" u="sng" dirty="0">
                <a:solidFill>
                  <a:schemeClr val="bg2">
                    <a:lumMod val="50000"/>
                  </a:schemeClr>
                </a:solidFill>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https://www.who.int/emergencies/diseases/managing-epidemics-interactive.pdf</a:t>
            </a:r>
            <a:r>
              <a:rPr lang="en-US" sz="800" dirty="0">
                <a:solidFill>
                  <a:schemeClr val="bg2">
                    <a:lumMod val="50000"/>
                  </a:schemeClr>
                </a:solidFill>
                <a:latin typeface="Calibri" panose="020F0502020204030204" pitchFamily="34" charset="0"/>
                <a:ea typeface="Calibri" panose="020F0502020204030204" pitchFamily="34" charset="0"/>
                <a:cs typeface="Arial" panose="020B0604020202020204" pitchFamily="34" charset="0"/>
              </a:rPr>
              <a:t> </a:t>
            </a:r>
          </a:p>
        </p:txBody>
      </p:sp>
      <p:sp>
        <p:nvSpPr>
          <p:cNvPr id="11" name="Rectangle 10">
            <a:extLst>
              <a:ext uri="{FF2B5EF4-FFF2-40B4-BE49-F238E27FC236}">
                <a16:creationId xmlns:a16="http://schemas.microsoft.com/office/drawing/2014/main" id="{FF2B9D37-AEBF-4DA1-B981-9B27B46D4EFA}"/>
              </a:ext>
            </a:extLst>
          </p:cNvPr>
          <p:cNvSpPr/>
          <p:nvPr/>
        </p:nvSpPr>
        <p:spPr>
          <a:xfrm>
            <a:off x="0" y="1"/>
            <a:ext cx="12191999" cy="8945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rPr>
              <a:t>     </a:t>
            </a:r>
            <a:r>
              <a:rPr lang="en-US" sz="3200" b="1" dirty="0">
                <a:solidFill>
                  <a:schemeClr val="tx1"/>
                </a:solidFill>
              </a:rPr>
              <a:t>Epidemic Events Globally  2011 – 2017</a:t>
            </a:r>
            <a:r>
              <a:rPr lang="en-US" sz="3600" b="1" dirty="0">
                <a:solidFill>
                  <a:schemeClr val="tx1"/>
                </a:solidFill>
              </a:rPr>
              <a:t>		     </a:t>
            </a:r>
            <a:r>
              <a:rPr lang="en-US" sz="4000" b="1" dirty="0">
                <a:solidFill>
                  <a:srgbClr val="FF0000"/>
                </a:solidFill>
              </a:rPr>
              <a:t>Total = 1,307</a:t>
            </a:r>
          </a:p>
        </p:txBody>
      </p:sp>
      <p:sp>
        <p:nvSpPr>
          <p:cNvPr id="6" name="Rectangle: Rounded Corners 5">
            <a:extLst>
              <a:ext uri="{FF2B5EF4-FFF2-40B4-BE49-F238E27FC236}">
                <a16:creationId xmlns:a16="http://schemas.microsoft.com/office/drawing/2014/main" id="{3CFFA426-F9BD-4C54-A917-A5DB7EFC0271}"/>
              </a:ext>
            </a:extLst>
          </p:cNvPr>
          <p:cNvSpPr/>
          <p:nvPr/>
        </p:nvSpPr>
        <p:spPr>
          <a:xfrm>
            <a:off x="8672900" y="110517"/>
            <a:ext cx="3307715" cy="681054"/>
          </a:xfrm>
          <a:prstGeom prst="roundRect">
            <a:avLst>
              <a:gd name="adj" fmla="val 19781"/>
            </a:avLst>
          </a:prstGeom>
          <a:noFill/>
          <a:ln w="7620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84705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B1B1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36192" y="2048666"/>
            <a:ext cx="8549924" cy="4809334"/>
          </a:xfrm>
          <a:prstGeom prst="rect">
            <a:avLst/>
          </a:prstGeom>
          <a:solidFill>
            <a:srgbClr val="19171A"/>
          </a:solidFill>
        </p:spPr>
      </p:pic>
      <p:sp>
        <p:nvSpPr>
          <p:cNvPr id="2" name="Rectangle 1"/>
          <p:cNvSpPr/>
          <p:nvPr/>
        </p:nvSpPr>
        <p:spPr>
          <a:xfrm>
            <a:off x="1657724" y="406400"/>
            <a:ext cx="8906862" cy="1446550"/>
          </a:xfrm>
          <a:prstGeom prst="rect">
            <a:avLst/>
          </a:prstGeom>
        </p:spPr>
        <p:txBody>
          <a:bodyPr wrap="none">
            <a:spAutoFit/>
          </a:bodyPr>
          <a:lstStyle/>
          <a:p>
            <a:pPr algn="ctr"/>
            <a:r>
              <a:rPr lang="en-US" sz="4400" b="1" dirty="0">
                <a:solidFill>
                  <a:srgbClr val="DFDEDC"/>
                </a:solidFill>
              </a:rPr>
              <a:t>Coronavirus Disease 2019 (COVID-19)</a:t>
            </a:r>
            <a:endParaRPr lang="ar-SY" sz="4400" b="1" dirty="0">
              <a:solidFill>
                <a:srgbClr val="DFDEDC"/>
              </a:solidFill>
            </a:endParaRPr>
          </a:p>
          <a:p>
            <a:pPr algn="ctr" rtl="1"/>
            <a:r>
              <a:rPr lang="ar-SY" sz="4400" b="1" dirty="0">
                <a:solidFill>
                  <a:srgbClr val="DFDEDC"/>
                </a:solidFill>
              </a:rPr>
              <a:t>مرض فيروس كورونا – كوفيد - 19</a:t>
            </a:r>
            <a:endParaRPr lang="en-US" sz="4400" b="1" dirty="0">
              <a:solidFill>
                <a:srgbClr val="DFDEDC"/>
              </a:solidFill>
            </a:endParaRPr>
          </a:p>
        </p:txBody>
      </p:sp>
    </p:spTree>
    <p:extLst>
      <p:ext uri="{BB962C8B-B14F-4D97-AF65-F5344CB8AC3E}">
        <p14:creationId xmlns:p14="http://schemas.microsoft.com/office/powerpoint/2010/main" val="1540268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622523B-FF95-4060-BFCB-BCCD5C5C529B}"/>
              </a:ext>
            </a:extLst>
          </p:cNvPr>
          <p:cNvSpPr txBox="1"/>
          <p:nvPr/>
        </p:nvSpPr>
        <p:spPr>
          <a:xfrm>
            <a:off x="0" y="6596390"/>
            <a:ext cx="6093724" cy="184666"/>
          </a:xfrm>
          <a:prstGeom prst="rect">
            <a:avLst/>
          </a:prstGeom>
          <a:noFill/>
        </p:spPr>
        <p:txBody>
          <a:bodyPr wrap="square">
            <a:spAutoFit/>
          </a:bodyPr>
          <a:lstStyle/>
          <a:p>
            <a:r>
              <a:rPr lang="en-US" sz="600" dirty="0">
                <a:hlinkClick r:id="rId3"/>
              </a:rPr>
              <a:t>https://link.springer.com/article/10.1007/s11481-020-09944-5</a:t>
            </a:r>
            <a:r>
              <a:rPr lang="en-US" sz="600" dirty="0"/>
              <a:t> </a:t>
            </a:r>
          </a:p>
        </p:txBody>
      </p:sp>
      <p:grpSp>
        <p:nvGrpSpPr>
          <p:cNvPr id="5" name="Group 4">
            <a:extLst>
              <a:ext uri="{FF2B5EF4-FFF2-40B4-BE49-F238E27FC236}">
                <a16:creationId xmlns:a16="http://schemas.microsoft.com/office/drawing/2014/main" id="{EE0146DC-CF2F-4B11-B960-835183A78186}"/>
              </a:ext>
            </a:extLst>
          </p:cNvPr>
          <p:cNvGrpSpPr/>
          <p:nvPr/>
        </p:nvGrpSpPr>
        <p:grpSpPr>
          <a:xfrm>
            <a:off x="2190961" y="-5298"/>
            <a:ext cx="9692162" cy="6863299"/>
            <a:chOff x="1978926" y="-5298"/>
            <a:chExt cx="9692162" cy="6863299"/>
          </a:xfrm>
        </p:grpSpPr>
        <p:pic>
          <p:nvPicPr>
            <p:cNvPr id="1026" name="Picture 2" descr="Fig. 2">
              <a:extLst>
                <a:ext uri="{FF2B5EF4-FFF2-40B4-BE49-F238E27FC236}">
                  <a16:creationId xmlns:a16="http://schemas.microsoft.com/office/drawing/2014/main" id="{D2138208-3DDD-4A03-9300-950798926F4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0298"/>
            <a:stretch/>
          </p:blipFill>
          <p:spPr bwMode="auto">
            <a:xfrm>
              <a:off x="1978926" y="-5297"/>
              <a:ext cx="9692162" cy="68632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ig. 2">
              <a:extLst>
                <a:ext uri="{FF2B5EF4-FFF2-40B4-BE49-F238E27FC236}">
                  <a16:creationId xmlns:a16="http://schemas.microsoft.com/office/drawing/2014/main" id="{EFA9057B-2A8D-44DC-8C96-5FBFD64140A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770" t="4056" r="46065" b="80100"/>
            <a:stretch/>
          </p:blipFill>
          <p:spPr bwMode="auto">
            <a:xfrm>
              <a:off x="5832343" y="-5298"/>
              <a:ext cx="1356205" cy="12854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42234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43000"/>
          </a:xfrm>
          <a:solidFill>
            <a:srgbClr val="B6A26A"/>
          </a:solidFill>
          <a:ln>
            <a:noFill/>
          </a:ln>
        </p:spPr>
        <p:style>
          <a:lnRef idx="3">
            <a:schemeClr val="lt1"/>
          </a:lnRef>
          <a:fillRef idx="1">
            <a:schemeClr val="accent5"/>
          </a:fillRef>
          <a:effectRef idx="1">
            <a:schemeClr val="accent5"/>
          </a:effectRef>
          <a:fontRef idx="minor">
            <a:schemeClr val="lt1"/>
          </a:fontRef>
        </p:style>
        <p:txBody>
          <a:bodyPr>
            <a:normAutofit/>
          </a:bodyPr>
          <a:lstStyle/>
          <a:p>
            <a:pPr algn="ctr" rtl="1">
              <a:lnSpc>
                <a:spcPct val="100000"/>
              </a:lnSpc>
            </a:pPr>
            <a:r>
              <a:rPr lang="ar-SY" sz="6600" b="1" dirty="0">
                <a:solidFill>
                  <a:schemeClr val="bg1"/>
                </a:solidFill>
                <a:effectLst>
                  <a:outerShdw blurRad="38100" dist="38100" dir="2700000" algn="tl">
                    <a:srgbClr val="000000">
                      <a:alpha val="43137"/>
                    </a:srgbClr>
                  </a:outerShdw>
                </a:effectLst>
              </a:rPr>
              <a:t>التهديد المستمر</a:t>
            </a:r>
            <a:endParaRPr lang="en-US" sz="6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7991" y="1143000"/>
            <a:ext cx="11539331" cy="5562600"/>
          </a:xfrm>
        </p:spPr>
        <p:txBody>
          <a:bodyPr>
            <a:normAutofit/>
          </a:bodyPr>
          <a:lstStyle/>
          <a:p>
            <a:pPr marL="742950" lvl="0" indent="-742950" algn="r" rtl="1">
              <a:lnSpc>
                <a:spcPct val="160000"/>
              </a:lnSpc>
              <a:buFont typeface="+mj-lt"/>
              <a:buAutoNum type="arabicPeriod"/>
            </a:pPr>
            <a:r>
              <a:rPr lang="ar-SY" sz="4400" dirty="0"/>
              <a:t>منذ عام 1970 وحتى الآن تم اكتشاف أكثر من </a:t>
            </a:r>
            <a:r>
              <a:rPr lang="ar-SY" sz="4400" b="1" dirty="0">
                <a:solidFill>
                  <a:srgbClr val="FF0000"/>
                </a:solidFill>
              </a:rPr>
              <a:t>1500</a:t>
            </a:r>
            <a:r>
              <a:rPr lang="ar-SY" sz="4400" dirty="0"/>
              <a:t> عامل ممرض جديد </a:t>
            </a:r>
            <a:r>
              <a:rPr lang="ar-SY" sz="4400" b="1" dirty="0">
                <a:solidFill>
                  <a:srgbClr val="FF0000"/>
                </a:solidFill>
              </a:rPr>
              <a:t>70٪</a:t>
            </a:r>
            <a:r>
              <a:rPr lang="ar-SY" sz="4400" dirty="0"/>
              <a:t> منها حيوانية المنشأ.</a:t>
            </a:r>
          </a:p>
          <a:p>
            <a:pPr marL="742950" lvl="0" indent="-742950" algn="r" rtl="1">
              <a:lnSpc>
                <a:spcPct val="160000"/>
              </a:lnSpc>
              <a:buFont typeface="+mj-lt"/>
              <a:buAutoNum type="arabicPeriod"/>
            </a:pPr>
            <a:r>
              <a:rPr lang="ar-SY" sz="4400" dirty="0"/>
              <a:t>معظم هذه العوامل ليس لها تأثير على الصحة العامة، لكن بعضها شكل تهديداً عالمياً (مثل فيروس الإيبولا عام 1976 وفيروس نقص المناعة البشرية عام 1983).</a:t>
            </a:r>
            <a:endParaRPr lang="ar-SY" sz="4400" dirty="0">
              <a:solidFill>
                <a:srgbClr val="EAEAEA"/>
              </a:solidFill>
            </a:endParaRPr>
          </a:p>
        </p:txBody>
      </p:sp>
      <p:pic>
        <p:nvPicPr>
          <p:cNvPr id="4" name="Picture 3">
            <a:extLst>
              <a:ext uri="{FF2B5EF4-FFF2-40B4-BE49-F238E27FC236}">
                <a16:creationId xmlns:a16="http://schemas.microsoft.com/office/drawing/2014/main" id="{33D29AFD-667F-4F7B-B5C9-4C792716C8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832002" cy="1143000"/>
          </a:xfrm>
          <a:prstGeom prst="rect">
            <a:avLst/>
          </a:prstGeom>
        </p:spPr>
      </p:pic>
      <p:sp>
        <p:nvSpPr>
          <p:cNvPr id="8" name="TextBox 7">
            <a:extLst>
              <a:ext uri="{FF2B5EF4-FFF2-40B4-BE49-F238E27FC236}">
                <a16:creationId xmlns:a16="http://schemas.microsoft.com/office/drawing/2014/main" id="{377C5B5B-6688-4F73-B382-2DC378948E59}"/>
              </a:ext>
            </a:extLst>
          </p:cNvPr>
          <p:cNvSpPr txBox="1"/>
          <p:nvPr/>
        </p:nvSpPr>
        <p:spPr>
          <a:xfrm>
            <a:off x="228600" y="6367047"/>
            <a:ext cx="6093912" cy="338554"/>
          </a:xfrm>
          <a:prstGeom prst="rect">
            <a:avLst/>
          </a:prstGeom>
          <a:noFill/>
        </p:spPr>
        <p:txBody>
          <a:bodyPr wrap="square">
            <a:spAutoFit/>
          </a:bodyPr>
          <a:lstStyle/>
          <a:p>
            <a:r>
              <a:rPr lang="en-US" sz="1600" dirty="0">
                <a:hlinkClick r:id="rId3"/>
              </a:rPr>
              <a:t>https://www.who.int/emergencies/diseases/managing-epidemics/en/</a:t>
            </a:r>
            <a:r>
              <a:rPr lang="ar-SY" sz="1600" dirty="0"/>
              <a:t> </a:t>
            </a:r>
            <a:endParaRPr lang="en-US" sz="1600" dirty="0"/>
          </a:p>
        </p:txBody>
      </p:sp>
    </p:spTree>
    <p:extLst>
      <p:ext uri="{BB962C8B-B14F-4D97-AF65-F5344CB8AC3E}">
        <p14:creationId xmlns:p14="http://schemas.microsoft.com/office/powerpoint/2010/main" val="2651915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43000"/>
          </a:xfrm>
          <a:solidFill>
            <a:srgbClr val="B6A26A"/>
          </a:solidFill>
          <a:ln>
            <a:noFill/>
          </a:ln>
        </p:spPr>
        <p:style>
          <a:lnRef idx="3">
            <a:schemeClr val="lt1"/>
          </a:lnRef>
          <a:fillRef idx="1">
            <a:schemeClr val="accent5"/>
          </a:fillRef>
          <a:effectRef idx="1">
            <a:schemeClr val="accent5"/>
          </a:effectRef>
          <a:fontRef idx="minor">
            <a:schemeClr val="lt1"/>
          </a:fontRef>
        </p:style>
        <p:txBody>
          <a:bodyPr>
            <a:normAutofit/>
          </a:bodyPr>
          <a:lstStyle/>
          <a:p>
            <a:pPr algn="ctr" rtl="1">
              <a:lnSpc>
                <a:spcPct val="100000"/>
              </a:lnSpc>
            </a:pPr>
            <a:r>
              <a:rPr lang="ar-SY" sz="6600" b="1" dirty="0">
                <a:solidFill>
                  <a:schemeClr val="bg1"/>
                </a:solidFill>
                <a:effectLst>
                  <a:outerShdw blurRad="38100" dist="38100" dir="2700000" algn="tl">
                    <a:srgbClr val="000000">
                      <a:alpha val="43137"/>
                    </a:srgbClr>
                  </a:outerShdw>
                </a:effectLst>
              </a:rPr>
              <a:t>التهديد المستمر</a:t>
            </a:r>
            <a:endParaRPr lang="en-US" sz="6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7991" y="1143000"/>
            <a:ext cx="11539331" cy="5562600"/>
          </a:xfrm>
        </p:spPr>
        <p:txBody>
          <a:bodyPr>
            <a:normAutofit/>
          </a:bodyPr>
          <a:lstStyle/>
          <a:p>
            <a:pPr marL="742950" lvl="0" indent="-742950" algn="r" rtl="1">
              <a:lnSpc>
                <a:spcPct val="200000"/>
              </a:lnSpc>
              <a:buFont typeface="+mj-lt"/>
              <a:buAutoNum type="arabicPeriod"/>
            </a:pPr>
            <a:r>
              <a:rPr lang="ar-SY" sz="4400" dirty="0"/>
              <a:t>خلال أقل من 4 عقود عام توفي 35 مليون شخص من أصل 70 مليون ممن أصيبوا بالإيدز.</a:t>
            </a:r>
          </a:p>
          <a:p>
            <a:pPr marL="742950" lvl="0" indent="-742950" algn="r" rtl="1">
              <a:lnSpc>
                <a:spcPct val="150000"/>
              </a:lnSpc>
              <a:buFont typeface="+mj-lt"/>
              <a:buAutoNum type="arabicPeriod"/>
            </a:pPr>
            <a:r>
              <a:rPr lang="ar-SY" sz="4400" dirty="0"/>
              <a:t>خلال 4 عقود ظهر إيبولا 25 مرة، بشكل أوبئة متفرقة قاتلة، وكان من المحتمل أن ينتشر أي منها على نطاق واسع.</a:t>
            </a:r>
          </a:p>
        </p:txBody>
      </p:sp>
      <p:pic>
        <p:nvPicPr>
          <p:cNvPr id="4" name="Picture 3">
            <a:extLst>
              <a:ext uri="{FF2B5EF4-FFF2-40B4-BE49-F238E27FC236}">
                <a16:creationId xmlns:a16="http://schemas.microsoft.com/office/drawing/2014/main" id="{33D29AFD-667F-4F7B-B5C9-4C792716C8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832002" cy="1143000"/>
          </a:xfrm>
          <a:prstGeom prst="rect">
            <a:avLst/>
          </a:prstGeom>
        </p:spPr>
      </p:pic>
      <p:sp>
        <p:nvSpPr>
          <p:cNvPr id="5" name="TextBox 4">
            <a:extLst>
              <a:ext uri="{FF2B5EF4-FFF2-40B4-BE49-F238E27FC236}">
                <a16:creationId xmlns:a16="http://schemas.microsoft.com/office/drawing/2014/main" id="{702C5CF6-2DA1-43E6-8DD7-9B39B794B59A}"/>
              </a:ext>
            </a:extLst>
          </p:cNvPr>
          <p:cNvSpPr txBox="1"/>
          <p:nvPr/>
        </p:nvSpPr>
        <p:spPr>
          <a:xfrm>
            <a:off x="228600" y="6367047"/>
            <a:ext cx="6093912" cy="338554"/>
          </a:xfrm>
          <a:prstGeom prst="rect">
            <a:avLst/>
          </a:prstGeom>
          <a:noFill/>
        </p:spPr>
        <p:txBody>
          <a:bodyPr wrap="square">
            <a:spAutoFit/>
          </a:bodyPr>
          <a:lstStyle/>
          <a:p>
            <a:r>
              <a:rPr lang="en-US" sz="1600" dirty="0">
                <a:hlinkClick r:id="rId3"/>
              </a:rPr>
              <a:t>https://www.who.int/emergencies/diseases/managing-epidemics/en/</a:t>
            </a:r>
            <a:r>
              <a:rPr lang="ar-SY" sz="1600" dirty="0"/>
              <a:t> </a:t>
            </a:r>
            <a:endParaRPr lang="en-US" sz="1600" dirty="0"/>
          </a:p>
        </p:txBody>
      </p:sp>
    </p:spTree>
    <p:extLst>
      <p:ext uri="{BB962C8B-B14F-4D97-AF65-F5344CB8AC3E}">
        <p14:creationId xmlns:p14="http://schemas.microsoft.com/office/powerpoint/2010/main" val="2150291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43000"/>
          </a:xfrm>
          <a:solidFill>
            <a:srgbClr val="B6A26A"/>
          </a:solidFill>
          <a:ln>
            <a:noFill/>
          </a:ln>
        </p:spPr>
        <p:style>
          <a:lnRef idx="3">
            <a:schemeClr val="lt1"/>
          </a:lnRef>
          <a:fillRef idx="1">
            <a:schemeClr val="accent5"/>
          </a:fillRef>
          <a:effectRef idx="1">
            <a:schemeClr val="accent5"/>
          </a:effectRef>
          <a:fontRef idx="minor">
            <a:schemeClr val="lt1"/>
          </a:fontRef>
        </p:style>
        <p:txBody>
          <a:bodyPr>
            <a:normAutofit/>
          </a:bodyPr>
          <a:lstStyle/>
          <a:p>
            <a:pPr algn="ctr" rtl="1">
              <a:lnSpc>
                <a:spcPct val="100000"/>
              </a:lnSpc>
            </a:pPr>
            <a:r>
              <a:rPr lang="ar-SY" sz="6600" b="1" dirty="0">
                <a:solidFill>
                  <a:schemeClr val="bg1"/>
                </a:solidFill>
                <a:effectLst>
                  <a:outerShdw blurRad="38100" dist="38100" dir="2700000" algn="tl">
                    <a:srgbClr val="000000">
                      <a:alpha val="43137"/>
                    </a:srgbClr>
                  </a:outerShdw>
                </a:effectLst>
              </a:rPr>
              <a:t>التهديد المستمر</a:t>
            </a:r>
            <a:endParaRPr lang="en-US" sz="6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7991" y="1143000"/>
            <a:ext cx="11539331" cy="5562600"/>
          </a:xfrm>
        </p:spPr>
        <p:txBody>
          <a:bodyPr>
            <a:normAutofit/>
          </a:bodyPr>
          <a:lstStyle/>
          <a:p>
            <a:pPr marL="511175" lvl="0" indent="-511175" algn="r" rtl="1">
              <a:lnSpc>
                <a:spcPct val="150000"/>
              </a:lnSpc>
            </a:pPr>
            <a:r>
              <a:rPr lang="ar-SY" sz="4000" dirty="0"/>
              <a:t>أدى فاشية كبيرة في مدغشقر في عام 2017 إلى ما لا يقل عن 2417 حالة مؤكدة ومحتملة ومشتبهة بما في ذلك 209 وفاة.</a:t>
            </a:r>
          </a:p>
          <a:p>
            <a:pPr marL="511175" lvl="0" indent="-511175" algn="r" rtl="1">
              <a:lnSpc>
                <a:spcPct val="150000"/>
              </a:lnSpc>
            </a:pPr>
            <a:r>
              <a:rPr lang="ar-SY" sz="4000" dirty="0"/>
              <a:t>معظم الحالات كانت من النوع الذي ينتقل من شخص إلى آخر.</a:t>
            </a:r>
          </a:p>
          <a:p>
            <a:pPr marL="511175" lvl="0" indent="-511175" algn="r" rtl="1">
              <a:lnSpc>
                <a:spcPct val="150000"/>
              </a:lnSpc>
            </a:pPr>
            <a:r>
              <a:rPr lang="ar-SY" sz="4000" dirty="0"/>
              <a:t>أحد أقدم الآفات، من الماضي البعيد؟</a:t>
            </a:r>
          </a:p>
          <a:p>
            <a:pPr marL="511175" lvl="0" indent="-511175" algn="r" rtl="1">
              <a:lnSpc>
                <a:spcPct val="150000"/>
              </a:lnSpc>
            </a:pPr>
            <a:r>
              <a:rPr lang="ar-SY" sz="4000" dirty="0"/>
              <a:t>عاد الطاعون ليبرهن على الخطر الكامن لانتشار الأوبئة بأي زمن.</a:t>
            </a:r>
          </a:p>
        </p:txBody>
      </p:sp>
      <p:pic>
        <p:nvPicPr>
          <p:cNvPr id="4" name="Picture 3">
            <a:extLst>
              <a:ext uri="{FF2B5EF4-FFF2-40B4-BE49-F238E27FC236}">
                <a16:creationId xmlns:a16="http://schemas.microsoft.com/office/drawing/2014/main" id="{33D29AFD-667F-4F7B-B5C9-4C792716C8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832002" cy="1143000"/>
          </a:xfrm>
          <a:prstGeom prst="rect">
            <a:avLst/>
          </a:prstGeom>
        </p:spPr>
      </p:pic>
      <p:sp>
        <p:nvSpPr>
          <p:cNvPr id="5" name="TextBox 4">
            <a:extLst>
              <a:ext uri="{FF2B5EF4-FFF2-40B4-BE49-F238E27FC236}">
                <a16:creationId xmlns:a16="http://schemas.microsoft.com/office/drawing/2014/main" id="{702C5CF6-2DA1-43E6-8DD7-9B39B794B59A}"/>
              </a:ext>
            </a:extLst>
          </p:cNvPr>
          <p:cNvSpPr txBox="1"/>
          <p:nvPr/>
        </p:nvSpPr>
        <p:spPr>
          <a:xfrm>
            <a:off x="228600" y="6367047"/>
            <a:ext cx="6093912" cy="338554"/>
          </a:xfrm>
          <a:prstGeom prst="rect">
            <a:avLst/>
          </a:prstGeom>
          <a:noFill/>
        </p:spPr>
        <p:txBody>
          <a:bodyPr wrap="square">
            <a:spAutoFit/>
          </a:bodyPr>
          <a:lstStyle/>
          <a:p>
            <a:r>
              <a:rPr lang="en-US" sz="1600" dirty="0">
                <a:hlinkClick r:id="rId3"/>
              </a:rPr>
              <a:t>https://www.who.int/emergencies/diseases/managing-epidemics/en/</a:t>
            </a:r>
            <a:r>
              <a:rPr lang="ar-SY" sz="1600" dirty="0"/>
              <a:t> </a:t>
            </a:r>
            <a:endParaRPr lang="en-US" sz="1600" dirty="0"/>
          </a:p>
        </p:txBody>
      </p:sp>
    </p:spTree>
    <p:extLst>
      <p:ext uri="{BB962C8B-B14F-4D97-AF65-F5344CB8AC3E}">
        <p14:creationId xmlns:p14="http://schemas.microsoft.com/office/powerpoint/2010/main" val="377478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43000"/>
          </a:xfrm>
          <a:solidFill>
            <a:srgbClr val="B6A26A"/>
          </a:solidFill>
          <a:ln>
            <a:noFill/>
          </a:ln>
        </p:spPr>
        <p:style>
          <a:lnRef idx="3">
            <a:schemeClr val="lt1"/>
          </a:lnRef>
          <a:fillRef idx="1">
            <a:schemeClr val="accent5"/>
          </a:fillRef>
          <a:effectRef idx="1">
            <a:schemeClr val="accent5"/>
          </a:effectRef>
          <a:fontRef idx="minor">
            <a:schemeClr val="lt1"/>
          </a:fontRef>
        </p:style>
        <p:txBody>
          <a:bodyPr>
            <a:normAutofit/>
          </a:bodyPr>
          <a:lstStyle/>
          <a:p>
            <a:pPr algn="ctr" rtl="1">
              <a:lnSpc>
                <a:spcPct val="100000"/>
              </a:lnSpc>
            </a:pPr>
            <a:r>
              <a:rPr lang="ar-SY" sz="6600" b="1" dirty="0">
                <a:solidFill>
                  <a:schemeClr val="bg1"/>
                </a:solidFill>
                <a:effectLst>
                  <a:outerShdw blurRad="38100" dist="38100" dir="2700000" algn="tl">
                    <a:srgbClr val="000000">
                      <a:alpha val="43137"/>
                    </a:srgbClr>
                  </a:outerShdw>
                </a:effectLst>
              </a:rPr>
              <a:t>هل سيعيد التاريخ نفسه؟</a:t>
            </a:r>
            <a:endParaRPr lang="en-US" sz="6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7991" y="1143000"/>
            <a:ext cx="11539331" cy="5562600"/>
          </a:xfrm>
        </p:spPr>
        <p:txBody>
          <a:bodyPr>
            <a:normAutofit/>
          </a:bodyPr>
          <a:lstStyle/>
          <a:p>
            <a:pPr marL="457200" lvl="0" indent="-457200" algn="r" rtl="1">
              <a:lnSpc>
                <a:spcPct val="150000"/>
              </a:lnSpc>
            </a:pPr>
            <a:r>
              <a:rPr lang="ar-SY" sz="4800" b="1" dirty="0">
                <a:solidFill>
                  <a:srgbClr val="FF0000"/>
                </a:solidFill>
              </a:rPr>
              <a:t>على الأغلب: نعم</a:t>
            </a:r>
          </a:p>
          <a:p>
            <a:pPr marL="457200" lvl="0" indent="-457200" algn="r" rtl="1">
              <a:lnSpc>
                <a:spcPct val="150000"/>
              </a:lnSpc>
            </a:pPr>
            <a:r>
              <a:rPr lang="ar-SY" sz="4800" dirty="0"/>
              <a:t>الإيدز والإيبولا والطاعون والإنفلونزا وغيرها خير دليل.</a:t>
            </a:r>
          </a:p>
          <a:p>
            <a:pPr marL="457200" lvl="0" indent="-457200" algn="r" rtl="1">
              <a:lnSpc>
                <a:spcPct val="150000"/>
              </a:lnSpc>
            </a:pPr>
            <a:r>
              <a:rPr lang="ar-SY" sz="4800" dirty="0"/>
              <a:t>سواء كانت طريقة الانتقال عن طريق غير بشري أو من شخص لآخر فالخطر لا يزال موجوداً.</a:t>
            </a:r>
          </a:p>
        </p:txBody>
      </p:sp>
      <p:pic>
        <p:nvPicPr>
          <p:cNvPr id="4" name="Picture 3">
            <a:extLst>
              <a:ext uri="{FF2B5EF4-FFF2-40B4-BE49-F238E27FC236}">
                <a16:creationId xmlns:a16="http://schemas.microsoft.com/office/drawing/2014/main" id="{33D29AFD-667F-4F7B-B5C9-4C792716C8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832002" cy="1143000"/>
          </a:xfrm>
          <a:prstGeom prst="rect">
            <a:avLst/>
          </a:prstGeom>
        </p:spPr>
      </p:pic>
      <p:sp>
        <p:nvSpPr>
          <p:cNvPr id="5" name="TextBox 4">
            <a:extLst>
              <a:ext uri="{FF2B5EF4-FFF2-40B4-BE49-F238E27FC236}">
                <a16:creationId xmlns:a16="http://schemas.microsoft.com/office/drawing/2014/main" id="{702C5CF6-2DA1-43E6-8DD7-9B39B794B59A}"/>
              </a:ext>
            </a:extLst>
          </p:cNvPr>
          <p:cNvSpPr txBox="1"/>
          <p:nvPr/>
        </p:nvSpPr>
        <p:spPr>
          <a:xfrm>
            <a:off x="228600" y="6367047"/>
            <a:ext cx="6093912" cy="338554"/>
          </a:xfrm>
          <a:prstGeom prst="rect">
            <a:avLst/>
          </a:prstGeom>
          <a:noFill/>
        </p:spPr>
        <p:txBody>
          <a:bodyPr wrap="square">
            <a:spAutoFit/>
          </a:bodyPr>
          <a:lstStyle/>
          <a:p>
            <a:r>
              <a:rPr lang="en-US" sz="1600" dirty="0">
                <a:hlinkClick r:id="rId3"/>
              </a:rPr>
              <a:t>https://www.who.int/emergencies/diseases/managing-epidemics/en/</a:t>
            </a:r>
            <a:r>
              <a:rPr lang="ar-SY" sz="1600" dirty="0"/>
              <a:t> </a:t>
            </a:r>
            <a:endParaRPr lang="en-US" sz="1600" dirty="0"/>
          </a:p>
        </p:txBody>
      </p:sp>
    </p:spTree>
    <p:extLst>
      <p:ext uri="{BB962C8B-B14F-4D97-AF65-F5344CB8AC3E}">
        <p14:creationId xmlns:p14="http://schemas.microsoft.com/office/powerpoint/2010/main" val="1446586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43000"/>
          </a:xfrm>
          <a:solidFill>
            <a:srgbClr val="B6A26A"/>
          </a:solidFill>
          <a:ln>
            <a:noFill/>
          </a:ln>
        </p:spPr>
        <p:style>
          <a:lnRef idx="3">
            <a:schemeClr val="lt1"/>
          </a:lnRef>
          <a:fillRef idx="1">
            <a:schemeClr val="accent5"/>
          </a:fillRef>
          <a:effectRef idx="1">
            <a:schemeClr val="accent5"/>
          </a:effectRef>
          <a:fontRef idx="minor">
            <a:schemeClr val="lt1"/>
          </a:fontRef>
        </p:style>
        <p:txBody>
          <a:bodyPr>
            <a:normAutofit/>
          </a:bodyPr>
          <a:lstStyle/>
          <a:p>
            <a:pPr algn="ctr" rtl="1">
              <a:lnSpc>
                <a:spcPct val="100000"/>
              </a:lnSpc>
            </a:pPr>
            <a:r>
              <a:rPr lang="ar-SY" sz="6600" b="1" dirty="0">
                <a:solidFill>
                  <a:schemeClr val="bg1"/>
                </a:solidFill>
                <a:effectLst>
                  <a:outerShdw blurRad="38100" dist="38100" dir="2700000" algn="tl">
                    <a:srgbClr val="000000">
                      <a:alpha val="43137"/>
                    </a:srgbClr>
                  </a:outerShdw>
                </a:effectLst>
              </a:rPr>
              <a:t>محاور العرض</a:t>
            </a:r>
            <a:endParaRPr lang="en-US" sz="6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7991" y="1143000"/>
            <a:ext cx="11539331" cy="5562600"/>
          </a:xfrm>
        </p:spPr>
        <p:txBody>
          <a:bodyPr>
            <a:normAutofit lnSpcReduction="10000"/>
          </a:bodyPr>
          <a:lstStyle/>
          <a:p>
            <a:pPr marL="742950" lvl="0" indent="-742950" algn="r" rtl="1">
              <a:lnSpc>
                <a:spcPct val="200000"/>
              </a:lnSpc>
              <a:buFont typeface="+mj-lt"/>
              <a:buAutoNum type="arabicPeriod"/>
            </a:pPr>
            <a:r>
              <a:rPr lang="ar-SY" sz="4400" dirty="0">
                <a:solidFill>
                  <a:srgbClr val="EAEAEA"/>
                </a:solidFill>
              </a:rPr>
              <a:t>الأوبئة، بين الماضي والحاضر</a:t>
            </a:r>
          </a:p>
          <a:p>
            <a:pPr marL="742950" lvl="0" indent="-742950" algn="r" rtl="1">
              <a:lnSpc>
                <a:spcPct val="200000"/>
              </a:lnSpc>
              <a:buFont typeface="+mj-lt"/>
              <a:buAutoNum type="arabicPeriod"/>
            </a:pPr>
            <a:r>
              <a:rPr lang="ar-SY" sz="4400" dirty="0"/>
              <a:t>أقوى الأسلحة في مواجهة وباء كوفيد-19</a:t>
            </a:r>
          </a:p>
          <a:p>
            <a:pPr marL="742950" lvl="0" indent="-742950" algn="r" rtl="1">
              <a:lnSpc>
                <a:spcPct val="200000"/>
              </a:lnSpc>
              <a:buFont typeface="+mj-lt"/>
              <a:buAutoNum type="arabicPeriod"/>
            </a:pPr>
            <a:r>
              <a:rPr lang="ar-SY" sz="4400" dirty="0">
                <a:solidFill>
                  <a:srgbClr val="EAEAEA"/>
                </a:solidFill>
              </a:rPr>
              <a:t>تحديات (قابلة للتجنب) في طريق العلم</a:t>
            </a:r>
          </a:p>
          <a:p>
            <a:pPr marL="742950" lvl="0" indent="-742950" algn="r" rtl="1">
              <a:lnSpc>
                <a:spcPct val="200000"/>
              </a:lnSpc>
              <a:buFont typeface="+mj-lt"/>
              <a:buAutoNum type="arabicPeriod"/>
            </a:pPr>
            <a:r>
              <a:rPr lang="ar-SY" sz="4400" dirty="0">
                <a:solidFill>
                  <a:srgbClr val="EAEAEA"/>
                </a:solidFill>
              </a:rPr>
              <a:t>دروس مستفادة</a:t>
            </a:r>
          </a:p>
        </p:txBody>
      </p:sp>
      <p:pic>
        <p:nvPicPr>
          <p:cNvPr id="4" name="Picture 3">
            <a:extLst>
              <a:ext uri="{FF2B5EF4-FFF2-40B4-BE49-F238E27FC236}">
                <a16:creationId xmlns:a16="http://schemas.microsoft.com/office/drawing/2014/main" id="{33D29AFD-667F-4F7B-B5C9-4C792716C8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832002" cy="1143000"/>
          </a:xfrm>
          <a:prstGeom prst="rect">
            <a:avLst/>
          </a:prstGeom>
        </p:spPr>
      </p:pic>
    </p:spTree>
    <p:extLst>
      <p:ext uri="{BB962C8B-B14F-4D97-AF65-F5344CB8AC3E}">
        <p14:creationId xmlns:p14="http://schemas.microsoft.com/office/powerpoint/2010/main" val="4145242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3970FF8A-2CC8-4206-8707-16D635AA808B}"/>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163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92DBBEF-4F3B-411D-BD1C-C6549533757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029176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A89CAA94-E0B3-4FF1-A85D-CF5E2F14FE6B}"/>
              </a:ext>
            </a:extLst>
          </p:cNvPr>
          <p:cNvSpPr>
            <a:spLocks noGrp="1"/>
          </p:cNvSpPr>
          <p:nvPr>
            <p:ph type="title"/>
          </p:nvPr>
        </p:nvSpPr>
        <p:spPr>
          <a:xfrm>
            <a:off x="10361336" y="146465"/>
            <a:ext cx="1737897" cy="3381926"/>
          </a:xfrm>
        </p:spPr>
        <p:txBody>
          <a:bodyPr>
            <a:noAutofit/>
          </a:bodyPr>
          <a:lstStyle/>
          <a:p>
            <a:pPr algn="r" rtl="1"/>
            <a:r>
              <a:rPr lang="ar-SY" sz="2400" b="1" dirty="0">
                <a:solidFill>
                  <a:schemeClr val="bg1">
                    <a:lumMod val="85000"/>
                  </a:schemeClr>
                </a:solidFill>
              </a:rPr>
              <a:t>الموت كهيكل عظمي يركب ما يشبه الحصان ويدوس ضحاياه، حتى الأقوياء ليسوا محصنين.</a:t>
            </a:r>
            <a:br>
              <a:rPr lang="ar-SY" sz="2400" b="1" dirty="0">
                <a:solidFill>
                  <a:schemeClr val="bg1">
                    <a:lumMod val="85000"/>
                  </a:schemeClr>
                </a:solidFill>
              </a:rPr>
            </a:br>
            <a:br>
              <a:rPr lang="ar-SY" sz="2400" b="1" dirty="0">
                <a:solidFill>
                  <a:schemeClr val="bg1">
                    <a:lumMod val="85000"/>
                  </a:schemeClr>
                </a:solidFill>
              </a:rPr>
            </a:br>
            <a:r>
              <a:rPr lang="ar-SY" sz="2400" b="1" dirty="0">
                <a:solidFill>
                  <a:schemeClr val="bg1">
                    <a:lumMod val="85000"/>
                  </a:schemeClr>
                </a:solidFill>
              </a:rPr>
              <a:t>صقلية</a:t>
            </a:r>
            <a:br>
              <a:rPr lang="ar-SY" sz="2400" b="1" dirty="0">
                <a:solidFill>
                  <a:schemeClr val="bg1">
                    <a:lumMod val="85000"/>
                  </a:schemeClr>
                </a:solidFill>
              </a:rPr>
            </a:br>
            <a:r>
              <a:rPr lang="ar-SY" sz="2400" b="1" dirty="0">
                <a:solidFill>
                  <a:schemeClr val="bg1">
                    <a:lumMod val="85000"/>
                  </a:schemeClr>
                </a:solidFill>
              </a:rPr>
              <a:t>القرن 15</a:t>
            </a:r>
            <a:endParaRPr lang="en-US" sz="2400" b="1" dirty="0">
              <a:solidFill>
                <a:schemeClr val="bg1">
                  <a:lumMod val="85000"/>
                </a:schemeClr>
              </a:solidFill>
            </a:endParaRPr>
          </a:p>
        </p:txBody>
      </p:sp>
      <p:sp>
        <p:nvSpPr>
          <p:cNvPr id="7" name="TextBox 6">
            <a:extLst>
              <a:ext uri="{FF2B5EF4-FFF2-40B4-BE49-F238E27FC236}">
                <a16:creationId xmlns:a16="http://schemas.microsoft.com/office/drawing/2014/main" id="{7CD6754F-F193-40CB-BAF8-88FECFED2C94}"/>
              </a:ext>
            </a:extLst>
          </p:cNvPr>
          <p:cNvSpPr txBox="1"/>
          <p:nvPr/>
        </p:nvSpPr>
        <p:spPr>
          <a:xfrm>
            <a:off x="10321580" y="5496341"/>
            <a:ext cx="1619003" cy="1077218"/>
          </a:xfrm>
          <a:prstGeom prst="rect">
            <a:avLst/>
          </a:prstGeom>
          <a:noFill/>
        </p:spPr>
        <p:txBody>
          <a:bodyPr wrap="square">
            <a:spAutoFit/>
          </a:bodyPr>
          <a:lstStyle/>
          <a:p>
            <a:r>
              <a:rPr lang="ar-SY" sz="1600" dirty="0">
                <a:solidFill>
                  <a:schemeClr val="bg1">
                    <a:lumMod val="65000"/>
                  </a:schemeClr>
                </a:solidFill>
              </a:rPr>
              <a:t>© </a:t>
            </a:r>
            <a:r>
              <a:rPr lang="en-US" sz="1600" dirty="0">
                <a:solidFill>
                  <a:schemeClr val="bg1">
                    <a:lumMod val="65000"/>
                  </a:schemeClr>
                </a:solidFill>
              </a:rPr>
              <a:t>JOSÉ LUIZ BERNARDES RIBEIRO VIA CC VERSION 4.0</a:t>
            </a:r>
          </a:p>
        </p:txBody>
      </p:sp>
      <p:sp>
        <p:nvSpPr>
          <p:cNvPr id="8" name="TextBox 7">
            <a:extLst>
              <a:ext uri="{FF2B5EF4-FFF2-40B4-BE49-F238E27FC236}">
                <a16:creationId xmlns:a16="http://schemas.microsoft.com/office/drawing/2014/main" id="{07D19971-C66D-43B0-AF96-97D7D51254BA}"/>
              </a:ext>
            </a:extLst>
          </p:cNvPr>
          <p:cNvSpPr txBox="1"/>
          <p:nvPr/>
        </p:nvSpPr>
        <p:spPr>
          <a:xfrm>
            <a:off x="10321581" y="6526868"/>
            <a:ext cx="1737898" cy="276999"/>
          </a:xfrm>
          <a:prstGeom prst="rect">
            <a:avLst/>
          </a:prstGeom>
          <a:noFill/>
        </p:spPr>
        <p:txBody>
          <a:bodyPr wrap="square">
            <a:spAutoFit/>
          </a:bodyPr>
          <a:lstStyle/>
          <a:p>
            <a:r>
              <a:rPr lang="en-US" sz="600" dirty="0">
                <a:hlinkClick r:id="rId3"/>
              </a:rPr>
              <a:t>https://nymag.com/intelligencer/2020/07/coronavirus-pandemic-plagues-history.html</a:t>
            </a:r>
            <a:r>
              <a:rPr lang="ar-SY" sz="600" dirty="0"/>
              <a:t> </a:t>
            </a:r>
            <a:endParaRPr lang="en-US" sz="600" dirty="0"/>
          </a:p>
        </p:txBody>
      </p:sp>
    </p:spTree>
    <p:extLst>
      <p:ext uri="{BB962C8B-B14F-4D97-AF65-F5344CB8AC3E}">
        <p14:creationId xmlns:p14="http://schemas.microsoft.com/office/powerpoint/2010/main" val="216646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309445"/>
            <a:ext cx="12192000" cy="4367456"/>
          </a:xfrm>
          <a:prstGeom prst="rect">
            <a:avLst/>
          </a:prstGeom>
        </p:spPr>
      </p:pic>
      <p:sp>
        <p:nvSpPr>
          <p:cNvPr id="2" name="Rectangle 1"/>
          <p:cNvSpPr/>
          <p:nvPr/>
        </p:nvSpPr>
        <p:spPr>
          <a:xfrm>
            <a:off x="2436332" y="5758081"/>
            <a:ext cx="7580601" cy="769441"/>
          </a:xfrm>
          <a:prstGeom prst="rect">
            <a:avLst/>
          </a:prstGeom>
        </p:spPr>
        <p:txBody>
          <a:bodyPr wrap="none">
            <a:spAutoFit/>
          </a:bodyPr>
          <a:lstStyle/>
          <a:p>
            <a:r>
              <a:rPr lang="en-US" sz="4400" b="1" dirty="0">
                <a:solidFill>
                  <a:schemeClr val="bg1"/>
                </a:solidFill>
              </a:rPr>
              <a:t>42 years were increased, HOW?</a:t>
            </a:r>
          </a:p>
        </p:txBody>
      </p:sp>
      <p:sp>
        <p:nvSpPr>
          <p:cNvPr id="4" name="Title 1"/>
          <p:cNvSpPr txBox="1">
            <a:spLocks/>
          </p:cNvSpPr>
          <p:nvPr/>
        </p:nvSpPr>
        <p:spPr>
          <a:xfrm>
            <a:off x="838200" y="243841"/>
            <a:ext cx="10515600" cy="9753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Y" sz="6000" b="1" dirty="0">
                <a:solidFill>
                  <a:schemeClr val="bg1"/>
                </a:solidFill>
              </a:rPr>
              <a:t>التقدم الإنساني بمجال الصحة</a:t>
            </a:r>
            <a:endParaRPr lang="en-US" sz="6000" b="1" dirty="0">
              <a:solidFill>
                <a:schemeClr val="bg1"/>
              </a:solidFill>
            </a:endParaRPr>
          </a:p>
        </p:txBody>
      </p:sp>
    </p:spTree>
    <p:extLst>
      <p:ext uri="{BB962C8B-B14F-4D97-AF65-F5344CB8AC3E}">
        <p14:creationId xmlns:p14="http://schemas.microsoft.com/office/powerpoint/2010/main" val="588898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16EEDAB-56B1-4590-A274-55A984115A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1565" y="-1109"/>
            <a:ext cx="9693115" cy="6706709"/>
          </a:xfrm>
          <a:prstGeom prst="rect">
            <a:avLst/>
          </a:prstGeom>
        </p:spPr>
      </p:pic>
      <p:sp>
        <p:nvSpPr>
          <p:cNvPr id="5" name="TextBox 4">
            <a:extLst>
              <a:ext uri="{FF2B5EF4-FFF2-40B4-BE49-F238E27FC236}">
                <a16:creationId xmlns:a16="http://schemas.microsoft.com/office/drawing/2014/main" id="{06E6632C-931F-4286-948B-87EA9107B674}"/>
              </a:ext>
            </a:extLst>
          </p:cNvPr>
          <p:cNvSpPr txBox="1"/>
          <p:nvPr/>
        </p:nvSpPr>
        <p:spPr>
          <a:xfrm>
            <a:off x="-1384" y="6509253"/>
            <a:ext cx="6097384" cy="307777"/>
          </a:xfrm>
          <a:prstGeom prst="rect">
            <a:avLst/>
          </a:prstGeom>
          <a:noFill/>
        </p:spPr>
        <p:txBody>
          <a:bodyPr wrap="square">
            <a:spAutoFit/>
          </a:bodyPr>
          <a:lstStyle/>
          <a:p>
            <a:r>
              <a:rPr lang="en-US" sz="1400" dirty="0">
                <a:hlinkClick r:id="rId3"/>
              </a:rPr>
              <a:t>https://ourworldindata.org/grapher/life-expectancy</a:t>
            </a:r>
            <a:r>
              <a:rPr lang="en-US" sz="1400" dirty="0"/>
              <a:t> </a:t>
            </a:r>
          </a:p>
        </p:txBody>
      </p:sp>
      <p:sp>
        <p:nvSpPr>
          <p:cNvPr id="2" name="Rectangle 1">
            <a:extLst>
              <a:ext uri="{FF2B5EF4-FFF2-40B4-BE49-F238E27FC236}">
                <a16:creationId xmlns:a16="http://schemas.microsoft.com/office/drawing/2014/main" id="{31AC8EE3-EFF8-4866-9A3D-A9F1CCFEA21A}"/>
              </a:ext>
            </a:extLst>
          </p:cNvPr>
          <p:cNvSpPr/>
          <p:nvPr/>
        </p:nvSpPr>
        <p:spPr>
          <a:xfrm>
            <a:off x="7250988" y="1709"/>
            <a:ext cx="1495922" cy="4508927"/>
          </a:xfrm>
          <a:prstGeom prst="rect">
            <a:avLst/>
          </a:prstGeom>
          <a:noFill/>
        </p:spPr>
        <p:txBody>
          <a:bodyPr wrap="none" lIns="91440" tIns="45720" rIns="91440" bIns="45720">
            <a:spAutoFit/>
          </a:bodyPr>
          <a:lstStyle/>
          <a:p>
            <a:pPr algn="ctr"/>
            <a:r>
              <a:rPr lang="ar-SY" sz="28700" b="0" cap="none" spc="0" dirty="0">
                <a:ln w="0"/>
                <a:solidFill>
                  <a:srgbClr val="FF0000"/>
                </a:solidFill>
                <a:effectLst>
                  <a:outerShdw blurRad="38100" dist="25400" dir="5400000" algn="ctr" rotWithShape="0">
                    <a:srgbClr val="6E747A">
                      <a:alpha val="43000"/>
                    </a:srgbClr>
                  </a:outerShdw>
                </a:effectLst>
              </a:rPr>
              <a:t>؟</a:t>
            </a:r>
            <a:endParaRPr lang="en-US" sz="28700" b="0" cap="none" spc="0" dirty="0">
              <a:ln w="0"/>
              <a:solidFill>
                <a:srgbClr val="FF0000"/>
              </a:solidFill>
              <a:effectLst>
                <a:outerShdw blurRad="38100" dist="25400" dir="5400000" algn="ctr" rotWithShape="0">
                  <a:srgbClr val="6E747A">
                    <a:alpha val="43000"/>
                  </a:srgbClr>
                </a:outerShdw>
              </a:effectLst>
            </a:endParaRPr>
          </a:p>
        </p:txBody>
      </p:sp>
      <p:sp>
        <p:nvSpPr>
          <p:cNvPr id="3" name="Arrow: Down 2">
            <a:extLst>
              <a:ext uri="{FF2B5EF4-FFF2-40B4-BE49-F238E27FC236}">
                <a16:creationId xmlns:a16="http://schemas.microsoft.com/office/drawing/2014/main" id="{35451CBC-F394-4F9D-AFC1-5B839869ADFF}"/>
              </a:ext>
            </a:extLst>
          </p:cNvPr>
          <p:cNvSpPr/>
          <p:nvPr/>
        </p:nvSpPr>
        <p:spPr>
          <a:xfrm rot="19271979">
            <a:off x="5985942" y="744951"/>
            <a:ext cx="744714" cy="3597442"/>
          </a:xfrm>
          <a:prstGeom prst="downArrow">
            <a:avLst>
              <a:gd name="adj1" fmla="val 10371"/>
              <a:gd name="adj2" fmla="val 613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983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09" y="6454624"/>
            <a:ext cx="6096000" cy="400110"/>
          </a:xfrm>
          <a:prstGeom prst="rect">
            <a:avLst/>
          </a:prstGeom>
        </p:spPr>
        <p:txBody>
          <a:bodyPr>
            <a:spAutoFit/>
          </a:bodyPr>
          <a:lstStyle/>
          <a:p>
            <a:r>
              <a:rPr lang="en-US" sz="1000" b="1" dirty="0">
                <a:solidFill>
                  <a:schemeClr val="accent4">
                    <a:lumMod val="50000"/>
                  </a:schemeClr>
                </a:solidFill>
              </a:rPr>
              <a:t>Ten Great Public Health Achievements -- United States, 1900-1999, CDC, 1999:</a:t>
            </a:r>
            <a:endParaRPr lang="en-US" sz="1000" dirty="0">
              <a:solidFill>
                <a:schemeClr val="accent4">
                  <a:lumMod val="50000"/>
                </a:schemeClr>
              </a:solidFill>
              <a:hlinkClick r:id="rId2"/>
            </a:endParaRPr>
          </a:p>
          <a:p>
            <a:r>
              <a:rPr lang="en-US" sz="1000" dirty="0">
                <a:hlinkClick r:id="rId2"/>
              </a:rPr>
              <a:t>https://www.cdc.gov/mmwr/preview/mmwrhtml/mm4850bx.htm</a:t>
            </a:r>
            <a:r>
              <a:rPr lang="en-US" sz="1000" dirty="0"/>
              <a:t> </a:t>
            </a:r>
          </a:p>
        </p:txBody>
      </p:sp>
      <p:sp>
        <p:nvSpPr>
          <p:cNvPr id="4" name="Title 3"/>
          <p:cNvSpPr>
            <a:spLocks noGrp="1"/>
          </p:cNvSpPr>
          <p:nvPr>
            <p:ph type="title"/>
          </p:nvPr>
        </p:nvSpPr>
        <p:spPr>
          <a:xfrm>
            <a:off x="253738" y="81024"/>
            <a:ext cx="11680596" cy="611418"/>
          </a:xfrm>
          <a:solidFill>
            <a:schemeClr val="accent1"/>
          </a:solidFill>
          <a:ln>
            <a:noFill/>
          </a:ln>
        </p:spPr>
        <p:style>
          <a:lnRef idx="1">
            <a:schemeClr val="accent2"/>
          </a:lnRef>
          <a:fillRef idx="3">
            <a:schemeClr val="accent2"/>
          </a:fillRef>
          <a:effectRef idx="2">
            <a:schemeClr val="accent2"/>
          </a:effectRef>
          <a:fontRef idx="minor">
            <a:schemeClr val="lt1"/>
          </a:fontRef>
        </p:style>
        <p:txBody>
          <a:bodyPr>
            <a:normAutofit/>
          </a:bodyPr>
          <a:lstStyle/>
          <a:p>
            <a:pPr algn="ctr"/>
            <a:r>
              <a:rPr lang="ar-SY" sz="3600" b="1" dirty="0">
                <a:effectLst>
                  <a:outerShdw blurRad="38100" dist="38100" dir="2700000" algn="tl">
                    <a:srgbClr val="000000">
                      <a:alpha val="43137"/>
                    </a:srgbClr>
                  </a:outerShdw>
                </a:effectLst>
              </a:rPr>
              <a:t>أعظم 10 إنجازت في القرن العشرين ضاعفت من معدل العمر المتوقع</a:t>
            </a:r>
            <a:endParaRPr lang="en-US" sz="3600"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253738" y="879676"/>
            <a:ext cx="11680596" cy="5787823"/>
          </a:xfrm>
        </p:spPr>
        <p:txBody>
          <a:bodyPr>
            <a:normAutofit/>
          </a:bodyPr>
          <a:lstStyle/>
          <a:p>
            <a:pPr marL="514350" indent="-514350" algn="r" rtl="1">
              <a:buFont typeface="+mj-lt"/>
              <a:buAutoNum type="arabicPeriod"/>
            </a:pPr>
            <a:r>
              <a:rPr lang="ar-SY" sz="3200" dirty="0"/>
              <a:t>ابتكار اللقاحات</a:t>
            </a:r>
            <a:endParaRPr lang="en-US" sz="3200" dirty="0"/>
          </a:p>
          <a:p>
            <a:pPr marL="514350" indent="-514350" algn="r" rtl="1">
              <a:buFont typeface="+mj-lt"/>
              <a:buAutoNum type="arabicPeriod"/>
            </a:pPr>
            <a:r>
              <a:rPr lang="ar-SY" sz="3200" dirty="0"/>
              <a:t>إجراءات الوقاية والسيطرة على الأمراض المعدية</a:t>
            </a:r>
            <a:endParaRPr lang="en-US" sz="3200" dirty="0"/>
          </a:p>
          <a:p>
            <a:pPr marL="514350" indent="-514350" algn="r" rtl="1">
              <a:buFont typeface="+mj-lt"/>
              <a:buAutoNum type="arabicPeriod"/>
            </a:pPr>
            <a:r>
              <a:rPr lang="ar-SY" sz="3200" dirty="0"/>
              <a:t>إجراءات السلامة للوقاية من الحوادث</a:t>
            </a:r>
            <a:endParaRPr lang="en-US" sz="3200" dirty="0"/>
          </a:p>
          <a:p>
            <a:pPr marL="514350" indent="-514350" algn="r" rtl="1">
              <a:buFont typeface="+mj-lt"/>
              <a:buAutoNum type="arabicPeriod"/>
            </a:pPr>
            <a:r>
              <a:rPr lang="ar-SY" sz="3200" dirty="0"/>
              <a:t>أماكن عمل أكثر مراعاة لقواعد السلامة</a:t>
            </a:r>
            <a:endParaRPr lang="en-US" sz="3200" dirty="0"/>
          </a:p>
          <a:p>
            <a:pPr marL="514350" indent="-514350" algn="r" rtl="1">
              <a:buFont typeface="+mj-lt"/>
              <a:buAutoNum type="arabicPeriod"/>
            </a:pPr>
            <a:r>
              <a:rPr lang="ar-SY" sz="3200" dirty="0"/>
              <a:t>إجراءات سلامة الغذاء</a:t>
            </a:r>
            <a:endParaRPr lang="en-US" sz="3200" dirty="0"/>
          </a:p>
          <a:p>
            <a:pPr marL="514350" indent="-514350" algn="r" rtl="1">
              <a:buFont typeface="+mj-lt"/>
              <a:buAutoNum type="arabicPeriod"/>
            </a:pPr>
            <a:r>
              <a:rPr lang="ar-SY" sz="3200" dirty="0"/>
              <a:t>أمهات وأطفال أكثر صحة</a:t>
            </a:r>
            <a:endParaRPr lang="en-US" sz="3200" dirty="0"/>
          </a:p>
          <a:p>
            <a:pPr marL="514350" indent="-514350" algn="r" rtl="1">
              <a:buFont typeface="+mj-lt"/>
              <a:buAutoNum type="arabicPeriod"/>
            </a:pPr>
            <a:r>
              <a:rPr lang="ar-SY" sz="3200" dirty="0"/>
              <a:t>تنظيم الأسرة</a:t>
            </a:r>
            <a:endParaRPr lang="en-US" sz="3200" dirty="0"/>
          </a:p>
          <a:p>
            <a:pPr marL="514350" indent="-514350" algn="r" rtl="1">
              <a:buFont typeface="+mj-lt"/>
              <a:buAutoNum type="arabicPeriod"/>
            </a:pPr>
            <a:r>
              <a:rPr lang="ar-SY" sz="3200" dirty="0"/>
              <a:t>إجراءات سلامة وتعقيم مياه الشرب</a:t>
            </a:r>
            <a:endParaRPr lang="en-US" sz="3200" dirty="0"/>
          </a:p>
          <a:p>
            <a:pPr marL="514350" indent="-514350" algn="r" rtl="1">
              <a:buFont typeface="+mj-lt"/>
              <a:buAutoNum type="arabicPeriod"/>
            </a:pPr>
            <a:r>
              <a:rPr lang="ar-SY" sz="3200" dirty="0"/>
              <a:t>التعرف على المخاطر الصحية والتحكم بها مثل منتجات التبغ</a:t>
            </a:r>
            <a:endParaRPr lang="en-US" sz="3200" dirty="0"/>
          </a:p>
          <a:p>
            <a:pPr marL="514350" indent="-514350" algn="r" rtl="1">
              <a:buFont typeface="+mj-lt"/>
              <a:buAutoNum type="arabicPeriod"/>
            </a:pPr>
            <a:r>
              <a:rPr lang="ar-SY" sz="3200" dirty="0"/>
              <a:t>الإجراءات العلاجية خاصة المتعلقة بالأمراض القلبية الوعائية</a:t>
            </a:r>
            <a:endParaRPr lang="en-US" sz="3200" dirty="0"/>
          </a:p>
        </p:txBody>
      </p:sp>
      <p:sp>
        <p:nvSpPr>
          <p:cNvPr id="7" name="Content Placeholder 2">
            <a:extLst>
              <a:ext uri="{FF2B5EF4-FFF2-40B4-BE49-F238E27FC236}">
                <a16:creationId xmlns:a16="http://schemas.microsoft.com/office/drawing/2014/main" id="{182F9A0A-B8E2-42AB-B0AE-C5352E31E33C}"/>
              </a:ext>
            </a:extLst>
          </p:cNvPr>
          <p:cNvSpPr txBox="1">
            <a:spLocks/>
          </p:cNvSpPr>
          <p:nvPr/>
        </p:nvSpPr>
        <p:spPr>
          <a:xfrm>
            <a:off x="355701" y="816976"/>
            <a:ext cx="4008482" cy="522404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10000"/>
              </a:lnSpc>
              <a:buFont typeface="Arial" panose="020B0604020202020204" pitchFamily="34" charset="0"/>
              <a:buNone/>
            </a:pPr>
            <a:r>
              <a:rPr lang="ar-SY" sz="23900" dirty="0"/>
              <a:t>العلم</a:t>
            </a:r>
            <a:endParaRPr lang="ar-SY" sz="23900" dirty="0">
              <a:solidFill>
                <a:schemeClr val="bg1"/>
              </a:solidFill>
            </a:endParaRPr>
          </a:p>
        </p:txBody>
      </p:sp>
      <p:sp>
        <p:nvSpPr>
          <p:cNvPr id="8" name="Rectangle 7">
            <a:extLst>
              <a:ext uri="{FF2B5EF4-FFF2-40B4-BE49-F238E27FC236}">
                <a16:creationId xmlns:a16="http://schemas.microsoft.com/office/drawing/2014/main" id="{ABE12FE4-8223-4EE8-8558-8563888F4D5D}"/>
              </a:ext>
            </a:extLst>
          </p:cNvPr>
          <p:cNvSpPr/>
          <p:nvPr/>
        </p:nvSpPr>
        <p:spPr>
          <a:xfrm>
            <a:off x="4466146" y="1945697"/>
            <a:ext cx="1495922" cy="4508927"/>
          </a:xfrm>
          <a:prstGeom prst="rect">
            <a:avLst/>
          </a:prstGeom>
          <a:noFill/>
        </p:spPr>
        <p:txBody>
          <a:bodyPr wrap="none" lIns="91440" tIns="45720" rIns="91440" bIns="45720">
            <a:spAutoFit/>
          </a:bodyPr>
          <a:lstStyle/>
          <a:p>
            <a:pPr algn="ctr"/>
            <a:r>
              <a:rPr lang="ar-SY" sz="28700" b="0" cap="none" spc="0" dirty="0">
                <a:ln w="0"/>
                <a:solidFill>
                  <a:srgbClr val="FF0000"/>
                </a:solidFill>
                <a:effectLst>
                  <a:outerShdw blurRad="38100" dist="25400" dir="5400000" algn="ctr" rotWithShape="0">
                    <a:srgbClr val="6E747A">
                      <a:alpha val="43000"/>
                    </a:srgbClr>
                  </a:outerShdw>
                </a:effectLst>
              </a:rPr>
              <a:t>؟</a:t>
            </a:r>
            <a:endParaRPr lang="en-US" sz="28700" b="0" cap="none" spc="0" dirty="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3894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43000"/>
          </a:xfrm>
          <a:solidFill>
            <a:srgbClr val="B6A26A"/>
          </a:solidFill>
          <a:ln>
            <a:noFill/>
          </a:ln>
        </p:spPr>
        <p:style>
          <a:lnRef idx="3">
            <a:schemeClr val="lt1"/>
          </a:lnRef>
          <a:fillRef idx="1">
            <a:schemeClr val="accent5"/>
          </a:fillRef>
          <a:effectRef idx="1">
            <a:schemeClr val="accent5"/>
          </a:effectRef>
          <a:fontRef idx="minor">
            <a:schemeClr val="lt1"/>
          </a:fontRef>
        </p:style>
        <p:txBody>
          <a:bodyPr>
            <a:normAutofit/>
          </a:bodyPr>
          <a:lstStyle/>
          <a:p>
            <a:pPr algn="r" rtl="1">
              <a:lnSpc>
                <a:spcPct val="100000"/>
              </a:lnSpc>
            </a:pPr>
            <a:r>
              <a:rPr lang="ar-SY" sz="4800" b="1" dirty="0"/>
              <a:t> ماذا الذي يجب فعله لمحاربة هذا التهديد المستمر؟</a:t>
            </a:r>
            <a:endParaRPr lang="en-US" sz="72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7991" y="1143000"/>
            <a:ext cx="11539331" cy="5224047"/>
          </a:xfrm>
        </p:spPr>
        <p:txBody>
          <a:bodyPr>
            <a:normAutofit fontScale="77500" lnSpcReduction="20000"/>
          </a:bodyPr>
          <a:lstStyle/>
          <a:p>
            <a:pPr marL="0" lvl="0" indent="0" algn="ctr" rtl="1">
              <a:lnSpc>
                <a:spcPct val="110000"/>
              </a:lnSpc>
              <a:buNone/>
            </a:pPr>
            <a:r>
              <a:rPr lang="ar-SY" sz="23900" dirty="0"/>
              <a:t>العلم </a:t>
            </a:r>
            <a:r>
              <a:rPr lang="ar-SY" sz="23900" dirty="0">
                <a:solidFill>
                  <a:schemeClr val="bg1"/>
                </a:solidFill>
              </a:rPr>
              <a:t>= الطب </a:t>
            </a:r>
            <a:r>
              <a:rPr lang="ar-SY" sz="23900" dirty="0"/>
              <a:t>المسند بالدليل </a:t>
            </a:r>
          </a:p>
        </p:txBody>
      </p:sp>
      <p:pic>
        <p:nvPicPr>
          <p:cNvPr id="4" name="Picture 3">
            <a:extLst>
              <a:ext uri="{FF2B5EF4-FFF2-40B4-BE49-F238E27FC236}">
                <a16:creationId xmlns:a16="http://schemas.microsoft.com/office/drawing/2014/main" id="{33D29AFD-667F-4F7B-B5C9-4C792716C8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832002" cy="1143000"/>
          </a:xfrm>
          <a:prstGeom prst="rect">
            <a:avLst/>
          </a:prstGeom>
        </p:spPr>
      </p:pic>
    </p:spTree>
    <p:extLst>
      <p:ext uri="{BB962C8B-B14F-4D97-AF65-F5344CB8AC3E}">
        <p14:creationId xmlns:p14="http://schemas.microsoft.com/office/powerpoint/2010/main" val="2547862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43000"/>
          </a:xfrm>
          <a:solidFill>
            <a:srgbClr val="B6A26A"/>
          </a:solidFill>
          <a:ln>
            <a:noFill/>
          </a:ln>
        </p:spPr>
        <p:style>
          <a:lnRef idx="3">
            <a:schemeClr val="lt1"/>
          </a:lnRef>
          <a:fillRef idx="1">
            <a:schemeClr val="accent5"/>
          </a:fillRef>
          <a:effectRef idx="1">
            <a:schemeClr val="accent5"/>
          </a:effectRef>
          <a:fontRef idx="minor">
            <a:schemeClr val="lt1"/>
          </a:fontRef>
        </p:style>
        <p:txBody>
          <a:bodyPr>
            <a:normAutofit/>
          </a:bodyPr>
          <a:lstStyle/>
          <a:p>
            <a:pPr algn="r" rtl="1">
              <a:lnSpc>
                <a:spcPct val="100000"/>
              </a:lnSpc>
            </a:pPr>
            <a:r>
              <a:rPr lang="ar-SY" sz="4800" b="1" dirty="0"/>
              <a:t> ماذا الذي يجب فعله لمحاربة هذا التهديد المستمر؟</a:t>
            </a:r>
            <a:endParaRPr lang="en-US" sz="72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7991" y="1143000"/>
            <a:ext cx="11539331" cy="5224047"/>
          </a:xfrm>
        </p:spPr>
        <p:txBody>
          <a:bodyPr>
            <a:normAutofit fontScale="77500" lnSpcReduction="20000"/>
          </a:bodyPr>
          <a:lstStyle/>
          <a:p>
            <a:pPr marL="0" lvl="0" indent="0" algn="ctr" rtl="1">
              <a:lnSpc>
                <a:spcPct val="110000"/>
              </a:lnSpc>
              <a:buNone/>
            </a:pPr>
            <a:r>
              <a:rPr lang="ar-SY" sz="23900" dirty="0">
                <a:solidFill>
                  <a:srgbClr val="FF0000"/>
                </a:solidFill>
              </a:rPr>
              <a:t>الطب</a:t>
            </a:r>
            <a:r>
              <a:rPr lang="ar-SY" sz="23900" dirty="0"/>
              <a:t> </a:t>
            </a:r>
            <a:r>
              <a:rPr lang="ar-SY" sz="23900" dirty="0">
                <a:solidFill>
                  <a:schemeClr val="bg1"/>
                </a:solidFill>
              </a:rPr>
              <a:t>= الطب </a:t>
            </a:r>
            <a:r>
              <a:rPr lang="ar-SY" sz="23900" dirty="0"/>
              <a:t>المسند بالدليل </a:t>
            </a:r>
          </a:p>
        </p:txBody>
      </p:sp>
      <p:pic>
        <p:nvPicPr>
          <p:cNvPr id="4" name="Picture 3">
            <a:extLst>
              <a:ext uri="{FF2B5EF4-FFF2-40B4-BE49-F238E27FC236}">
                <a16:creationId xmlns:a16="http://schemas.microsoft.com/office/drawing/2014/main" id="{33D29AFD-667F-4F7B-B5C9-4C792716C8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832002" cy="1143000"/>
          </a:xfrm>
          <a:prstGeom prst="rect">
            <a:avLst/>
          </a:prstGeom>
        </p:spPr>
      </p:pic>
    </p:spTree>
    <p:extLst>
      <p:ext uri="{BB962C8B-B14F-4D97-AF65-F5344CB8AC3E}">
        <p14:creationId xmlns:p14="http://schemas.microsoft.com/office/powerpoint/2010/main" val="3990461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46B8B-D1FF-452C-A0B4-4B7E862380B6}"/>
              </a:ext>
            </a:extLst>
          </p:cNvPr>
          <p:cNvSpPr>
            <a:spLocks noGrp="1"/>
          </p:cNvSpPr>
          <p:nvPr>
            <p:ph type="title"/>
          </p:nvPr>
        </p:nvSpPr>
        <p:spPr>
          <a:xfrm>
            <a:off x="838200" y="7319"/>
            <a:ext cx="10515600" cy="2258805"/>
          </a:xfrm>
          <a:solidFill>
            <a:schemeClr val="accent6"/>
          </a:solidFill>
        </p:spPr>
        <p:txBody>
          <a:bodyPr>
            <a:normAutofit/>
          </a:bodyPr>
          <a:lstStyle/>
          <a:p>
            <a:pPr algn="ctr" rtl="1"/>
            <a:r>
              <a:rPr lang="ar-SY" sz="9600" b="1" dirty="0">
                <a:solidFill>
                  <a:schemeClr val="bg1"/>
                </a:solidFill>
              </a:rPr>
              <a:t>الطب المسـند بالدليل</a:t>
            </a:r>
            <a:br>
              <a:rPr lang="ar-SY" sz="9600" b="1" dirty="0">
                <a:solidFill>
                  <a:schemeClr val="bg1"/>
                </a:solidFill>
              </a:rPr>
            </a:br>
            <a:r>
              <a:rPr lang="en-US" sz="4800" b="1" dirty="0">
                <a:solidFill>
                  <a:schemeClr val="bg1"/>
                </a:solidFill>
              </a:rPr>
              <a:t>Evidence-Based Medicine (EBM)</a:t>
            </a:r>
            <a:endParaRPr lang="en-US" sz="5400" b="1" dirty="0">
              <a:solidFill>
                <a:schemeClr val="bg1"/>
              </a:solidFill>
            </a:endParaRPr>
          </a:p>
        </p:txBody>
      </p:sp>
      <p:sp>
        <p:nvSpPr>
          <p:cNvPr id="3" name="Content Placeholder 2">
            <a:extLst>
              <a:ext uri="{FF2B5EF4-FFF2-40B4-BE49-F238E27FC236}">
                <a16:creationId xmlns:a16="http://schemas.microsoft.com/office/drawing/2014/main" id="{E388616C-5E94-4569-A576-F22C3AF403A2}"/>
              </a:ext>
            </a:extLst>
          </p:cNvPr>
          <p:cNvSpPr>
            <a:spLocks noGrp="1"/>
          </p:cNvSpPr>
          <p:nvPr>
            <p:ph idx="1"/>
          </p:nvPr>
        </p:nvSpPr>
        <p:spPr>
          <a:xfrm>
            <a:off x="838200" y="2570919"/>
            <a:ext cx="10515600" cy="3765067"/>
          </a:xfrm>
        </p:spPr>
        <p:txBody>
          <a:bodyPr>
            <a:normAutofit/>
          </a:bodyPr>
          <a:lstStyle/>
          <a:p>
            <a:pPr marL="0" indent="0" algn="just" rtl="1">
              <a:buNone/>
            </a:pPr>
            <a:r>
              <a:rPr lang="ar-SY" sz="6600" dirty="0">
                <a:solidFill>
                  <a:srgbClr val="000000"/>
                </a:solidFill>
                <a:effectLst/>
                <a:ea typeface="Calibri" panose="020F0502020204030204" pitchFamily="34" charset="0"/>
                <a:cs typeface="Times New Roman" panose="02020603050405020304" pitchFamily="18" charset="0"/>
              </a:rPr>
              <a:t>هو الطب القائم على الأدلة والاستخدام الضميري والصريح والحكيم لأفضل الأدلة الحالية في اتخاذ القرارات المتعلقة برعاية الأفراد المرضى</a:t>
            </a:r>
            <a:r>
              <a:rPr lang="ar-SY" sz="6600" dirty="0">
                <a:solidFill>
                  <a:srgbClr val="000000"/>
                </a:solidFill>
                <a:ea typeface="Calibri" panose="020F0502020204030204" pitchFamily="34" charset="0"/>
                <a:cs typeface="Times New Roman" panose="02020603050405020304" pitchFamily="18" charset="0"/>
              </a:rPr>
              <a:t>.</a:t>
            </a:r>
            <a:endParaRPr lang="en-US" sz="8800" dirty="0"/>
          </a:p>
        </p:txBody>
      </p:sp>
      <p:sp>
        <p:nvSpPr>
          <p:cNvPr id="5" name="TextBox 4">
            <a:extLst>
              <a:ext uri="{FF2B5EF4-FFF2-40B4-BE49-F238E27FC236}">
                <a16:creationId xmlns:a16="http://schemas.microsoft.com/office/drawing/2014/main" id="{652386FF-955E-470E-BE10-E7C4311BCAD1}"/>
              </a:ext>
            </a:extLst>
          </p:cNvPr>
          <p:cNvSpPr txBox="1"/>
          <p:nvPr/>
        </p:nvSpPr>
        <p:spPr>
          <a:xfrm>
            <a:off x="927651" y="6328778"/>
            <a:ext cx="6096000" cy="369332"/>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ttps://www.bmj.com/content/312/7023/71 </a:t>
            </a:r>
            <a:endParaRPr lang="en-US" dirty="0"/>
          </a:p>
        </p:txBody>
      </p:sp>
    </p:spTree>
    <p:extLst>
      <p:ext uri="{BB962C8B-B14F-4D97-AF65-F5344CB8AC3E}">
        <p14:creationId xmlns:p14="http://schemas.microsoft.com/office/powerpoint/2010/main" val="3197481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116CAF49-5505-451E-AA16-AEB1EA7A303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32502" y="0"/>
            <a:ext cx="9121637" cy="6841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02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rticleImage ">
            <a:extLst>
              <a:ext uri="{FF2B5EF4-FFF2-40B4-BE49-F238E27FC236}">
                <a16:creationId xmlns:a16="http://schemas.microsoft.com/office/drawing/2014/main" id="{FE57DF73-578C-4CBE-B69E-36904F0FAEC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0"/>
            <a:ext cx="10962861" cy="68517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6E39967-41D2-482C-AC6A-FA5C9336AF6C}"/>
              </a:ext>
            </a:extLst>
          </p:cNvPr>
          <p:cNvSpPr txBox="1"/>
          <p:nvPr/>
        </p:nvSpPr>
        <p:spPr>
          <a:xfrm>
            <a:off x="3793042" y="20548"/>
            <a:ext cx="3153189" cy="2800767"/>
          </a:xfrm>
          <a:prstGeom prst="rect">
            <a:avLst/>
          </a:prstGeom>
          <a:noFill/>
        </p:spPr>
        <p:txBody>
          <a:bodyPr wrap="square">
            <a:spAutoFit/>
          </a:bodyPr>
          <a:lstStyle/>
          <a:p>
            <a:pPr algn="ctr" rtl="1"/>
            <a:r>
              <a:rPr lang="ar-SY" sz="8800" b="1" i="0" dirty="0">
                <a:solidFill>
                  <a:schemeClr val="bg1"/>
                </a:solidFill>
                <a:effectLst/>
                <a:latin typeface="interface"/>
              </a:rPr>
              <a:t>أفضل الأدلة</a:t>
            </a:r>
            <a:endParaRPr lang="en-US" sz="8800" b="1" dirty="0">
              <a:solidFill>
                <a:schemeClr val="bg1"/>
              </a:solidFill>
            </a:endParaRPr>
          </a:p>
        </p:txBody>
      </p:sp>
      <p:sp>
        <p:nvSpPr>
          <p:cNvPr id="8" name="TextBox 7">
            <a:extLst>
              <a:ext uri="{FF2B5EF4-FFF2-40B4-BE49-F238E27FC236}">
                <a16:creationId xmlns:a16="http://schemas.microsoft.com/office/drawing/2014/main" id="{97D72D5F-3BF6-4F6D-9652-24849B529769}"/>
              </a:ext>
            </a:extLst>
          </p:cNvPr>
          <p:cNvSpPr txBox="1"/>
          <p:nvPr/>
        </p:nvSpPr>
        <p:spPr>
          <a:xfrm>
            <a:off x="1184393" y="3960475"/>
            <a:ext cx="3756168" cy="2308324"/>
          </a:xfrm>
          <a:prstGeom prst="rect">
            <a:avLst/>
          </a:prstGeom>
          <a:noFill/>
        </p:spPr>
        <p:txBody>
          <a:bodyPr wrap="square">
            <a:spAutoFit/>
          </a:bodyPr>
          <a:lstStyle/>
          <a:p>
            <a:pPr algn="ctr" rtl="1"/>
            <a:r>
              <a:rPr lang="ar-SY" sz="7200" b="1" i="0" dirty="0">
                <a:solidFill>
                  <a:schemeClr val="bg1"/>
                </a:solidFill>
                <a:effectLst/>
                <a:latin typeface="interface"/>
              </a:rPr>
              <a:t>قيم المريض وتفضيلاته</a:t>
            </a:r>
            <a:endParaRPr lang="en-US" sz="7200" b="1" dirty="0">
              <a:solidFill>
                <a:schemeClr val="bg1"/>
              </a:solidFill>
            </a:endParaRPr>
          </a:p>
        </p:txBody>
      </p:sp>
      <p:sp>
        <p:nvSpPr>
          <p:cNvPr id="9" name="TextBox 8">
            <a:extLst>
              <a:ext uri="{FF2B5EF4-FFF2-40B4-BE49-F238E27FC236}">
                <a16:creationId xmlns:a16="http://schemas.microsoft.com/office/drawing/2014/main" id="{E8D99CCB-5F6C-4B15-93BB-157A2651E4FF}"/>
              </a:ext>
            </a:extLst>
          </p:cNvPr>
          <p:cNvSpPr txBox="1"/>
          <p:nvPr/>
        </p:nvSpPr>
        <p:spPr>
          <a:xfrm>
            <a:off x="6375116" y="3837365"/>
            <a:ext cx="3153189" cy="2554545"/>
          </a:xfrm>
          <a:prstGeom prst="rect">
            <a:avLst/>
          </a:prstGeom>
          <a:noFill/>
        </p:spPr>
        <p:txBody>
          <a:bodyPr wrap="square">
            <a:spAutoFit/>
          </a:bodyPr>
          <a:lstStyle/>
          <a:p>
            <a:pPr algn="ctr" rtl="1"/>
            <a:r>
              <a:rPr lang="ar-SY" sz="8000" b="1" i="0" dirty="0">
                <a:solidFill>
                  <a:schemeClr val="bg1"/>
                </a:solidFill>
                <a:effectLst/>
                <a:latin typeface="interface"/>
              </a:rPr>
              <a:t>الخبرة السريرية</a:t>
            </a:r>
            <a:endParaRPr lang="en-US" sz="8000" b="1" dirty="0">
              <a:solidFill>
                <a:schemeClr val="bg1"/>
              </a:solidFill>
            </a:endParaRPr>
          </a:p>
        </p:txBody>
      </p:sp>
    </p:spTree>
    <p:extLst>
      <p:ext uri="{BB962C8B-B14F-4D97-AF65-F5344CB8AC3E}">
        <p14:creationId xmlns:p14="http://schemas.microsoft.com/office/powerpoint/2010/main" val="910093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A9CCC-8865-4679-8F5D-9B1DFE0EE196}"/>
              </a:ext>
            </a:extLst>
          </p:cNvPr>
          <p:cNvSpPr>
            <a:spLocks noGrp="1"/>
          </p:cNvSpPr>
          <p:nvPr>
            <p:ph type="title"/>
          </p:nvPr>
        </p:nvSpPr>
        <p:spPr>
          <a:xfrm>
            <a:off x="838200" y="102743"/>
            <a:ext cx="10515600" cy="1294542"/>
          </a:xfrm>
        </p:spPr>
        <p:txBody>
          <a:bodyPr>
            <a:normAutofit/>
          </a:bodyPr>
          <a:lstStyle/>
          <a:p>
            <a:pPr algn="ctr" rtl="1"/>
            <a:r>
              <a:rPr lang="ar-SY" sz="6600" b="1" dirty="0">
                <a:solidFill>
                  <a:srgbClr val="FF0000"/>
                </a:solidFill>
              </a:rPr>
              <a:t>ما هي قيم المرضى وتفضيلاتهم؟</a:t>
            </a:r>
            <a:endParaRPr lang="en-US" sz="6600" b="1" dirty="0">
              <a:solidFill>
                <a:srgbClr val="FF0000"/>
              </a:solidFill>
            </a:endParaRPr>
          </a:p>
        </p:txBody>
      </p:sp>
      <p:sp>
        <p:nvSpPr>
          <p:cNvPr id="3" name="Content Placeholder 2">
            <a:extLst>
              <a:ext uri="{FF2B5EF4-FFF2-40B4-BE49-F238E27FC236}">
                <a16:creationId xmlns:a16="http://schemas.microsoft.com/office/drawing/2014/main" id="{014F8C48-17E3-4AE3-9B5C-AA363E8559F3}"/>
              </a:ext>
            </a:extLst>
          </p:cNvPr>
          <p:cNvSpPr>
            <a:spLocks noGrp="1"/>
          </p:cNvSpPr>
          <p:nvPr>
            <p:ph idx="1"/>
          </p:nvPr>
        </p:nvSpPr>
        <p:spPr>
          <a:xfrm>
            <a:off x="838200" y="1397285"/>
            <a:ext cx="10515600" cy="5208998"/>
          </a:xfrm>
        </p:spPr>
        <p:txBody>
          <a:bodyPr>
            <a:normAutofit/>
          </a:bodyPr>
          <a:lstStyle/>
          <a:p>
            <a:pPr marL="461963" indent="-461963" algn="r" rtl="1">
              <a:lnSpc>
                <a:spcPct val="150000"/>
              </a:lnSpc>
            </a:pPr>
            <a:r>
              <a:rPr lang="ar-SY" sz="4800" dirty="0"/>
              <a:t>ما هي خياراتي</a:t>
            </a:r>
            <a:r>
              <a:rPr lang="en-US" sz="4800" dirty="0"/>
              <a:t> </a:t>
            </a:r>
            <a:r>
              <a:rPr lang="ar-SY" sz="4800" dirty="0"/>
              <a:t> </a:t>
            </a:r>
            <a:r>
              <a:rPr lang="ar-SY" sz="4800" dirty="0">
                <a:solidFill>
                  <a:srgbClr val="FF0000"/>
                </a:solidFill>
              </a:rPr>
              <a:t>(كمريض)؟</a:t>
            </a:r>
          </a:p>
          <a:p>
            <a:pPr marL="461963" indent="-461963" algn="r" rtl="1">
              <a:lnSpc>
                <a:spcPct val="150000"/>
              </a:lnSpc>
            </a:pPr>
            <a:r>
              <a:rPr lang="ar-SY" sz="4800" dirty="0"/>
              <a:t>ما هي الفوائد والمضار المحتملة لهذه الخيارات؟</a:t>
            </a:r>
          </a:p>
          <a:p>
            <a:pPr marL="461963" indent="-461963" algn="r" rtl="1">
              <a:lnSpc>
                <a:spcPct val="150000"/>
              </a:lnSpc>
            </a:pPr>
            <a:r>
              <a:rPr lang="ar-SY" sz="4800" dirty="0"/>
              <a:t>ما مدى احتمالية حدوث هذه الفوائد والأضرار؟</a:t>
            </a:r>
          </a:p>
          <a:p>
            <a:pPr marL="461963" indent="-461963" algn="r" rtl="1">
              <a:lnSpc>
                <a:spcPct val="150000"/>
              </a:lnSpc>
            </a:pPr>
            <a:r>
              <a:rPr lang="ar-SY" sz="4800" dirty="0"/>
              <a:t>ماذا سيحدث إذا لم أفعل أي شيء؟</a:t>
            </a:r>
            <a:endParaRPr lang="en-US" sz="4800" dirty="0"/>
          </a:p>
        </p:txBody>
      </p:sp>
    </p:spTree>
    <p:extLst>
      <p:ext uri="{BB962C8B-B14F-4D97-AF65-F5344CB8AC3E}">
        <p14:creationId xmlns:p14="http://schemas.microsoft.com/office/powerpoint/2010/main" val="2067831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0B684001-AF61-4995-BB3E-8AFA6A828A77}"/>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988943"/>
            <a:ext cx="12192000" cy="488011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5ECB6DFF-39CC-4764-A482-9CFA70B033CA}"/>
              </a:ext>
            </a:extLst>
          </p:cNvPr>
          <p:cNvGrpSpPr/>
          <p:nvPr/>
        </p:nvGrpSpPr>
        <p:grpSpPr>
          <a:xfrm>
            <a:off x="0" y="988943"/>
            <a:ext cx="12192000" cy="4880112"/>
            <a:chOff x="0" y="988943"/>
            <a:chExt cx="12192000" cy="4880112"/>
          </a:xfrm>
        </p:grpSpPr>
        <p:sp>
          <p:nvSpPr>
            <p:cNvPr id="4" name="Frame 3">
              <a:extLst>
                <a:ext uri="{FF2B5EF4-FFF2-40B4-BE49-F238E27FC236}">
                  <a16:creationId xmlns:a16="http://schemas.microsoft.com/office/drawing/2014/main" id="{B8F2CFFB-45A2-4A29-A852-D05A64E7E036}"/>
                </a:ext>
              </a:extLst>
            </p:cNvPr>
            <p:cNvSpPr/>
            <p:nvPr/>
          </p:nvSpPr>
          <p:spPr>
            <a:xfrm>
              <a:off x="0" y="1530626"/>
              <a:ext cx="12192000" cy="3697358"/>
            </a:xfrm>
            <a:prstGeom prst="frame">
              <a:avLst>
                <a:gd name="adj1" fmla="val 3318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99907E1A-DA31-4E5F-8B6F-30A02FE17545}"/>
                </a:ext>
              </a:extLst>
            </p:cNvPr>
            <p:cNvSpPr/>
            <p:nvPr/>
          </p:nvSpPr>
          <p:spPr>
            <a:xfrm>
              <a:off x="0" y="988943"/>
              <a:ext cx="12192000" cy="5516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F53B3D3-3130-4EDA-A2F5-B4F8757ABDCE}"/>
                </a:ext>
              </a:extLst>
            </p:cNvPr>
            <p:cNvSpPr/>
            <p:nvPr/>
          </p:nvSpPr>
          <p:spPr>
            <a:xfrm>
              <a:off x="0" y="5227984"/>
              <a:ext cx="12192000" cy="6410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090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mall rat">
            <a:extLst>
              <a:ext uri="{FF2B5EF4-FFF2-40B4-BE49-F238E27FC236}">
                <a16:creationId xmlns:a16="http://schemas.microsoft.com/office/drawing/2014/main" id="{FBB10F68-3C39-40D7-8BD0-22CE5B56B7F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255686"/>
            <a:ext cx="8766313" cy="46023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mall rat">
            <a:extLst>
              <a:ext uri="{FF2B5EF4-FFF2-40B4-BE49-F238E27FC236}">
                <a16:creationId xmlns:a16="http://schemas.microsoft.com/office/drawing/2014/main" id="{52994F35-74D0-4DF6-9933-A3081518F8B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986682" y="2255686"/>
            <a:ext cx="2205318" cy="46023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mall rat">
            <a:extLst>
              <a:ext uri="{FF2B5EF4-FFF2-40B4-BE49-F238E27FC236}">
                <a16:creationId xmlns:a16="http://schemas.microsoft.com/office/drawing/2014/main" id="{620244A0-BF19-4470-9D3E-C84AEC60560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273839" y="2255686"/>
            <a:ext cx="2205318" cy="46023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13FE3DD3-8CC1-445D-AE65-C661D2B991B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761" y="58271"/>
            <a:ext cx="20669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leas_1582598449492">
            <a:extLst>
              <a:ext uri="{FF2B5EF4-FFF2-40B4-BE49-F238E27FC236}">
                <a16:creationId xmlns:a16="http://schemas.microsoft.com/office/drawing/2014/main" id="{52D77A56-B1BD-4771-AB76-0573DB28A178}"/>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053470" y="3683654"/>
            <a:ext cx="614412" cy="69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968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A9CCC-8865-4679-8F5D-9B1DFE0EE196}"/>
              </a:ext>
            </a:extLst>
          </p:cNvPr>
          <p:cNvSpPr>
            <a:spLocks noGrp="1"/>
          </p:cNvSpPr>
          <p:nvPr>
            <p:ph type="title"/>
          </p:nvPr>
        </p:nvSpPr>
        <p:spPr/>
        <p:txBody>
          <a:bodyPr>
            <a:normAutofit fontScale="90000"/>
          </a:bodyPr>
          <a:lstStyle/>
          <a:p>
            <a:pPr algn="ctr" rtl="1"/>
            <a:r>
              <a:rPr lang="ar-SY" sz="9600" b="1" dirty="0">
                <a:solidFill>
                  <a:srgbClr val="FF0000"/>
                </a:solidFill>
              </a:rPr>
              <a:t>أفضل الأدلة</a:t>
            </a:r>
            <a:endParaRPr lang="en-US" sz="9600" b="1" dirty="0">
              <a:solidFill>
                <a:srgbClr val="FF0000"/>
              </a:solidFill>
            </a:endParaRPr>
          </a:p>
        </p:txBody>
      </p:sp>
      <p:sp>
        <p:nvSpPr>
          <p:cNvPr id="3" name="Content Placeholder 2">
            <a:extLst>
              <a:ext uri="{FF2B5EF4-FFF2-40B4-BE49-F238E27FC236}">
                <a16:creationId xmlns:a16="http://schemas.microsoft.com/office/drawing/2014/main" id="{014F8C48-17E3-4AE3-9B5C-AA363E8559F3}"/>
              </a:ext>
            </a:extLst>
          </p:cNvPr>
          <p:cNvSpPr>
            <a:spLocks noGrp="1"/>
          </p:cNvSpPr>
          <p:nvPr>
            <p:ph idx="1"/>
          </p:nvPr>
        </p:nvSpPr>
        <p:spPr>
          <a:xfrm>
            <a:off x="838200" y="1825624"/>
            <a:ext cx="10515600" cy="4853471"/>
          </a:xfrm>
        </p:spPr>
        <p:txBody>
          <a:bodyPr>
            <a:normAutofit lnSpcReduction="10000"/>
          </a:bodyPr>
          <a:lstStyle/>
          <a:p>
            <a:pPr marL="454025" marR="0" indent="-682625" algn="r" rtl="1">
              <a:lnSpc>
                <a:spcPct val="150000"/>
              </a:lnSpc>
              <a:spcBef>
                <a:spcPts val="0"/>
              </a:spcBef>
              <a:spcAft>
                <a:spcPts val="0"/>
              </a:spcAft>
            </a:pPr>
            <a:r>
              <a:rPr lang="ar-SA" sz="5400" dirty="0">
                <a:effectLst/>
                <a:latin typeface="Calibri" panose="020F0502020204030204" pitchFamily="34" charset="0"/>
                <a:ea typeface="Calibri" panose="020F0502020204030204" pitchFamily="34" charset="0"/>
                <a:cs typeface="Arial" panose="020B0604020202020204" pitchFamily="34" charset="0"/>
              </a:rPr>
              <a:t>هل كل الدراسات ي</a:t>
            </a:r>
            <a:r>
              <a:rPr lang="ar-SY" sz="5400" dirty="0">
                <a:effectLst/>
                <a:latin typeface="Calibri" panose="020F0502020204030204" pitchFamily="34" charset="0"/>
                <a:ea typeface="Calibri" panose="020F0502020204030204" pitchFamily="34" charset="0"/>
                <a:cs typeface="Arial" panose="020B0604020202020204" pitchFamily="34" charset="0"/>
              </a:rPr>
              <a:t>ُ</a:t>
            </a:r>
            <a:r>
              <a:rPr lang="ar-SA" sz="5400" dirty="0">
                <a:effectLst/>
                <a:latin typeface="Calibri" panose="020F0502020204030204" pitchFamily="34" charset="0"/>
                <a:ea typeface="Calibri" panose="020F0502020204030204" pitchFamily="34" charset="0"/>
                <a:cs typeface="Arial" panose="020B0604020202020204" pitchFamily="34" charset="0"/>
              </a:rPr>
              <a:t>عتد بها؟</a:t>
            </a:r>
            <a:endParaRPr lang="en-US" sz="5400" dirty="0">
              <a:effectLst/>
              <a:latin typeface="Calibri" panose="020F0502020204030204" pitchFamily="34" charset="0"/>
              <a:ea typeface="Calibri" panose="020F0502020204030204" pitchFamily="34" charset="0"/>
              <a:cs typeface="Arial" panose="020B0604020202020204" pitchFamily="34" charset="0"/>
            </a:endParaRPr>
          </a:p>
          <a:p>
            <a:pPr marL="454025" marR="0" indent="-682625" algn="r" rtl="1">
              <a:lnSpc>
                <a:spcPct val="150000"/>
              </a:lnSpc>
              <a:spcBef>
                <a:spcPts val="0"/>
              </a:spcBef>
              <a:spcAft>
                <a:spcPts val="0"/>
              </a:spcAft>
            </a:pPr>
            <a:r>
              <a:rPr lang="ar-SA" sz="5400" dirty="0">
                <a:effectLst/>
                <a:latin typeface="Calibri" panose="020F0502020204030204" pitchFamily="34" charset="0"/>
                <a:ea typeface="Calibri" panose="020F0502020204030204" pitchFamily="34" charset="0"/>
                <a:cs typeface="Arial" panose="020B0604020202020204" pitchFamily="34" charset="0"/>
              </a:rPr>
              <a:t>هل كل ما ي</a:t>
            </a:r>
            <a:r>
              <a:rPr lang="ar-SY" sz="5400" dirty="0">
                <a:effectLst/>
                <a:latin typeface="Calibri" panose="020F0502020204030204" pitchFamily="34" charset="0"/>
                <a:ea typeface="Calibri" panose="020F0502020204030204" pitchFamily="34" charset="0"/>
                <a:cs typeface="Arial" panose="020B0604020202020204" pitchFamily="34" charset="0"/>
              </a:rPr>
              <a:t>ُ</a:t>
            </a:r>
            <a:r>
              <a:rPr lang="ar-SA" sz="5400" dirty="0">
                <a:effectLst/>
                <a:latin typeface="Calibri" panose="020F0502020204030204" pitchFamily="34" charset="0"/>
                <a:ea typeface="Calibri" panose="020F0502020204030204" pitchFamily="34" charset="0"/>
                <a:cs typeface="Arial" panose="020B0604020202020204" pitchFamily="34" charset="0"/>
              </a:rPr>
              <a:t>نشر علمياً يتم اعتماده؟</a:t>
            </a:r>
            <a:endParaRPr lang="ar-SY" sz="5400" dirty="0">
              <a:effectLst/>
              <a:latin typeface="Calibri" panose="020F0502020204030204" pitchFamily="34" charset="0"/>
              <a:ea typeface="Calibri" panose="020F0502020204030204" pitchFamily="34" charset="0"/>
              <a:cs typeface="Arial" panose="020B0604020202020204" pitchFamily="34" charset="0"/>
            </a:endParaRPr>
          </a:p>
          <a:p>
            <a:pPr marL="454025" marR="0" indent="-682625" algn="r" rtl="1">
              <a:lnSpc>
                <a:spcPct val="150000"/>
              </a:lnSpc>
              <a:spcBef>
                <a:spcPts val="0"/>
              </a:spcBef>
              <a:spcAft>
                <a:spcPts val="0"/>
              </a:spcAft>
            </a:pPr>
            <a:r>
              <a:rPr lang="ar-SY" sz="5400" dirty="0">
                <a:latin typeface="Calibri" panose="020F0502020204030204" pitchFamily="34" charset="0"/>
                <a:ea typeface="Calibri" panose="020F0502020204030204" pitchFamily="34" charset="0"/>
                <a:cs typeface="Arial" panose="020B0604020202020204" pitchFamily="34" charset="0"/>
              </a:rPr>
              <a:t>هل جميع الأدلة بنفس الدرجة من الثقة؟</a:t>
            </a:r>
            <a:endParaRPr lang="en-US" sz="5400" dirty="0">
              <a:effectLst/>
              <a:latin typeface="Calibri" panose="020F0502020204030204" pitchFamily="34" charset="0"/>
              <a:ea typeface="Calibri" panose="020F0502020204030204" pitchFamily="34" charset="0"/>
              <a:cs typeface="Arial" panose="020B0604020202020204" pitchFamily="34" charset="0"/>
            </a:endParaRPr>
          </a:p>
          <a:p>
            <a:pPr marL="454025" marR="0" indent="-682625" algn="r" rtl="1">
              <a:lnSpc>
                <a:spcPct val="150000"/>
              </a:lnSpc>
              <a:spcBef>
                <a:spcPts val="0"/>
              </a:spcBef>
              <a:spcAft>
                <a:spcPts val="0"/>
              </a:spcAft>
            </a:pPr>
            <a:r>
              <a:rPr lang="ar-SA" sz="5400" dirty="0">
                <a:effectLst/>
                <a:latin typeface="Calibri" panose="020F0502020204030204" pitchFamily="34" charset="0"/>
                <a:ea typeface="Calibri" panose="020F0502020204030204" pitchFamily="34" charset="0"/>
                <a:cs typeface="Arial" panose="020B0604020202020204" pitchFamily="34" charset="0"/>
              </a:rPr>
              <a:t>هل لدينا الوقت للبحث واستخلاص النتائج؟</a:t>
            </a:r>
            <a:endParaRPr lang="ar-SY" sz="5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93467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91E67D-4427-4325-9377-55875845A012}"/>
              </a:ext>
            </a:extLst>
          </p:cNvPr>
          <p:cNvSpPr txBox="1"/>
          <p:nvPr/>
        </p:nvSpPr>
        <p:spPr>
          <a:xfrm>
            <a:off x="50525" y="6570628"/>
            <a:ext cx="3858868" cy="276999"/>
          </a:xfrm>
          <a:prstGeom prst="rect">
            <a:avLst/>
          </a:prstGeom>
          <a:noFill/>
        </p:spPr>
        <p:txBody>
          <a:bodyPr wrap="square">
            <a:spAutoFit/>
          </a:bodyPr>
          <a:lstStyle/>
          <a:p>
            <a:r>
              <a:rPr lang="en-US" sz="1200" dirty="0">
                <a:hlinkClick r:id="rId2"/>
              </a:rPr>
              <a:t>https://ebm.bmj.com/content/21/4/125</a:t>
            </a:r>
            <a:r>
              <a:rPr lang="en-US" sz="1200" dirty="0"/>
              <a:t> </a:t>
            </a:r>
          </a:p>
        </p:txBody>
      </p:sp>
      <p:pic>
        <p:nvPicPr>
          <p:cNvPr id="4" name="Picture 2" descr="Image">
            <a:extLst>
              <a:ext uri="{FF2B5EF4-FFF2-40B4-BE49-F238E27FC236}">
                <a16:creationId xmlns:a16="http://schemas.microsoft.com/office/drawing/2014/main" id="{7027A129-68C3-4F12-A02B-A3C50D5B6B8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687" t="11442" r="58962" b="25410"/>
          <a:stretch/>
        </p:blipFill>
        <p:spPr bwMode="auto">
          <a:xfrm>
            <a:off x="3370281" y="10373"/>
            <a:ext cx="690438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766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a:extLst>
              <a:ext uri="{FF2B5EF4-FFF2-40B4-BE49-F238E27FC236}">
                <a16:creationId xmlns:a16="http://schemas.microsoft.com/office/drawing/2014/main" id="{04672BBD-C40F-407C-8C0E-31CDC61DE679}"/>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56819" t="8696" r="10484" b="25411"/>
          <a:stretch/>
        </p:blipFill>
        <p:spPr bwMode="auto">
          <a:xfrm>
            <a:off x="3417088" y="10373"/>
            <a:ext cx="5774574" cy="68372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291E67D-4427-4325-9377-55875845A012}"/>
              </a:ext>
            </a:extLst>
          </p:cNvPr>
          <p:cNvSpPr txBox="1"/>
          <p:nvPr/>
        </p:nvSpPr>
        <p:spPr>
          <a:xfrm>
            <a:off x="50525" y="6570628"/>
            <a:ext cx="3858868" cy="276999"/>
          </a:xfrm>
          <a:prstGeom prst="rect">
            <a:avLst/>
          </a:prstGeom>
          <a:noFill/>
        </p:spPr>
        <p:txBody>
          <a:bodyPr wrap="square">
            <a:spAutoFit/>
          </a:bodyPr>
          <a:lstStyle/>
          <a:p>
            <a:r>
              <a:rPr lang="en-US" sz="1200" dirty="0">
                <a:hlinkClick r:id="rId3"/>
              </a:rPr>
              <a:t>https://ebm.bmj.com/content/21/4/125</a:t>
            </a:r>
            <a:r>
              <a:rPr lang="en-US" sz="1200" dirty="0"/>
              <a:t> </a:t>
            </a:r>
          </a:p>
        </p:txBody>
      </p:sp>
    </p:spTree>
    <p:extLst>
      <p:ext uri="{BB962C8B-B14F-4D97-AF65-F5344CB8AC3E}">
        <p14:creationId xmlns:p14="http://schemas.microsoft.com/office/powerpoint/2010/main" val="1855985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C764D92F-0C14-4151-B592-B9D9DB97390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52197" b="1831"/>
          <a:stretch/>
        </p:blipFill>
        <p:spPr bwMode="auto">
          <a:xfrm>
            <a:off x="452729" y="0"/>
            <a:ext cx="1114029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4D4A568-0370-4954-8685-140A4A422732}"/>
              </a:ext>
            </a:extLst>
          </p:cNvPr>
          <p:cNvSpPr txBox="1"/>
          <p:nvPr/>
        </p:nvSpPr>
        <p:spPr>
          <a:xfrm>
            <a:off x="50525" y="6570628"/>
            <a:ext cx="3858868" cy="276999"/>
          </a:xfrm>
          <a:prstGeom prst="rect">
            <a:avLst/>
          </a:prstGeom>
          <a:noFill/>
        </p:spPr>
        <p:txBody>
          <a:bodyPr wrap="square">
            <a:spAutoFit/>
          </a:bodyPr>
          <a:lstStyle/>
          <a:p>
            <a:r>
              <a:rPr lang="en-US" sz="1200" dirty="0">
                <a:hlinkClick r:id="rId3"/>
              </a:rPr>
              <a:t>https://ebm.bmj.com/content/21/4/125</a:t>
            </a:r>
            <a:r>
              <a:rPr lang="en-US" sz="1200" dirty="0"/>
              <a:t> </a:t>
            </a:r>
          </a:p>
        </p:txBody>
      </p:sp>
    </p:spTree>
    <p:extLst>
      <p:ext uri="{BB962C8B-B14F-4D97-AF65-F5344CB8AC3E}">
        <p14:creationId xmlns:p14="http://schemas.microsoft.com/office/powerpoint/2010/main" val="1243332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4F8B7BD-0D15-43AA-8CCA-9204C2BF413F}"/>
              </a:ext>
            </a:extLst>
          </p:cNvPr>
          <p:cNvSpPr txBox="1"/>
          <p:nvPr/>
        </p:nvSpPr>
        <p:spPr>
          <a:xfrm>
            <a:off x="145143" y="6499164"/>
            <a:ext cx="6096000" cy="276999"/>
          </a:xfrm>
          <a:prstGeom prst="rect">
            <a:avLst/>
          </a:prstGeom>
          <a:noFill/>
        </p:spPr>
        <p:txBody>
          <a:bodyPr wrap="square">
            <a:spAutoFit/>
          </a:bodyPr>
          <a:lstStyle/>
          <a:p>
            <a:pPr marL="0" marR="0" algn="l">
              <a:spcBef>
                <a:spcPts val="0"/>
              </a:spcBef>
              <a:spcAft>
                <a:spcPts val="0"/>
              </a:spcAft>
            </a:pPr>
            <a:r>
              <a:rPr lang="en-US" sz="12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2"/>
              </a:rPr>
              <a:t>https://www.nature.com/articles/d41586-021-01246-x</a:t>
            </a:r>
            <a:r>
              <a:rPr lang="ar-SY" sz="1200" u="sng" dirty="0">
                <a:solidFill>
                  <a:srgbClr val="0000FF"/>
                </a:solidFill>
                <a:effectLst/>
                <a:latin typeface="Calibri" panose="020F050202020403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D02A8A69-A760-40B2-9C7D-5583DED1CD56}"/>
              </a:ext>
            </a:extLst>
          </p:cNvPr>
          <p:cNvGrpSpPr/>
          <p:nvPr/>
        </p:nvGrpSpPr>
        <p:grpSpPr>
          <a:xfrm>
            <a:off x="6350" y="261833"/>
            <a:ext cx="12185650" cy="6522350"/>
            <a:chOff x="6350" y="261833"/>
            <a:chExt cx="12185650" cy="6522350"/>
          </a:xfrm>
        </p:grpSpPr>
        <p:pic>
          <p:nvPicPr>
            <p:cNvPr id="8194" name="Picture 2" descr="Small samples. Chart showing distribution of sample sizes among Covid19 trials.">
              <a:extLst>
                <a:ext uri="{FF2B5EF4-FFF2-40B4-BE49-F238E27FC236}">
                  <a16:creationId xmlns:a16="http://schemas.microsoft.com/office/drawing/2014/main" id="{3C92B228-CEC3-402F-92F3-DEAED62160AA}"/>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t="21434"/>
            <a:stretch/>
          </p:blipFill>
          <p:spPr bwMode="auto">
            <a:xfrm>
              <a:off x="6350" y="261833"/>
              <a:ext cx="12185650" cy="65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Small samples. Chart showing distribution of sample sizes among Covid19 trials.">
              <a:extLst>
                <a:ext uri="{FF2B5EF4-FFF2-40B4-BE49-F238E27FC236}">
                  <a16:creationId xmlns:a16="http://schemas.microsoft.com/office/drawing/2014/main" id="{9C6F764B-07D5-4468-AD9A-161E7199685E}"/>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2690" r="13535" b="79953"/>
            <a:stretch/>
          </p:blipFill>
          <p:spPr bwMode="auto">
            <a:xfrm>
              <a:off x="4392061" y="571635"/>
              <a:ext cx="7495140" cy="1205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Rounded Corners 4">
            <a:extLst>
              <a:ext uri="{FF2B5EF4-FFF2-40B4-BE49-F238E27FC236}">
                <a16:creationId xmlns:a16="http://schemas.microsoft.com/office/drawing/2014/main" id="{7D231B5E-AD94-4992-AA2F-CD6842C68776}"/>
              </a:ext>
            </a:extLst>
          </p:cNvPr>
          <p:cNvSpPr/>
          <p:nvPr/>
        </p:nvSpPr>
        <p:spPr>
          <a:xfrm>
            <a:off x="8292301" y="961427"/>
            <a:ext cx="627017" cy="373520"/>
          </a:xfrm>
          <a:prstGeom prst="roundRect">
            <a:avLst>
              <a:gd name="adj" fmla="val 19781"/>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0780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C764D92F-0C14-4151-B592-B9D9DB97390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35363" y="0"/>
            <a:ext cx="51212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2C99981-985E-4179-BE65-86F3D5394C83}"/>
              </a:ext>
            </a:extLst>
          </p:cNvPr>
          <p:cNvSpPr txBox="1"/>
          <p:nvPr/>
        </p:nvSpPr>
        <p:spPr>
          <a:xfrm>
            <a:off x="156541" y="6424856"/>
            <a:ext cx="3858868" cy="338554"/>
          </a:xfrm>
          <a:prstGeom prst="rect">
            <a:avLst/>
          </a:prstGeom>
          <a:noFill/>
        </p:spPr>
        <p:txBody>
          <a:bodyPr wrap="square">
            <a:spAutoFit/>
          </a:bodyPr>
          <a:lstStyle/>
          <a:p>
            <a:r>
              <a:rPr lang="en-US" sz="1600" dirty="0">
                <a:hlinkClick r:id="rId3"/>
              </a:rPr>
              <a:t>https://ebm.bmj.com/content/21/4/125</a:t>
            </a:r>
            <a:r>
              <a:rPr lang="en-US" sz="1600" dirty="0"/>
              <a:t> </a:t>
            </a:r>
          </a:p>
        </p:txBody>
      </p:sp>
    </p:spTree>
    <p:extLst>
      <p:ext uri="{BB962C8B-B14F-4D97-AF65-F5344CB8AC3E}">
        <p14:creationId xmlns:p14="http://schemas.microsoft.com/office/powerpoint/2010/main" val="2380360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A9CCC-8865-4679-8F5D-9B1DFE0EE196}"/>
              </a:ext>
            </a:extLst>
          </p:cNvPr>
          <p:cNvSpPr>
            <a:spLocks noGrp="1"/>
          </p:cNvSpPr>
          <p:nvPr>
            <p:ph type="title"/>
          </p:nvPr>
        </p:nvSpPr>
        <p:spPr/>
        <p:txBody>
          <a:bodyPr>
            <a:normAutofit/>
          </a:bodyPr>
          <a:lstStyle/>
          <a:p>
            <a:pPr algn="ctr" rtl="1"/>
            <a:r>
              <a:rPr lang="ar-SY" sz="8000" b="1" dirty="0">
                <a:solidFill>
                  <a:srgbClr val="FF0000"/>
                </a:solidFill>
              </a:rPr>
              <a:t>الخبرة السريرية</a:t>
            </a:r>
            <a:endParaRPr lang="en-US" sz="8000" b="1" dirty="0">
              <a:solidFill>
                <a:srgbClr val="FF0000"/>
              </a:solidFill>
            </a:endParaRPr>
          </a:p>
        </p:txBody>
      </p:sp>
      <p:sp>
        <p:nvSpPr>
          <p:cNvPr id="3" name="Content Placeholder 2">
            <a:extLst>
              <a:ext uri="{FF2B5EF4-FFF2-40B4-BE49-F238E27FC236}">
                <a16:creationId xmlns:a16="http://schemas.microsoft.com/office/drawing/2014/main" id="{014F8C48-17E3-4AE3-9B5C-AA363E8559F3}"/>
              </a:ext>
            </a:extLst>
          </p:cNvPr>
          <p:cNvSpPr>
            <a:spLocks noGrp="1"/>
          </p:cNvSpPr>
          <p:nvPr>
            <p:ph idx="1"/>
          </p:nvPr>
        </p:nvSpPr>
        <p:spPr/>
        <p:txBody>
          <a:bodyPr>
            <a:normAutofit/>
          </a:bodyPr>
          <a:lstStyle/>
          <a:p>
            <a:pPr algn="r" rtl="1"/>
            <a:r>
              <a:rPr lang="ar-SY" sz="5400" dirty="0"/>
              <a:t>هل تكفي لوحدها؟</a:t>
            </a:r>
          </a:p>
          <a:p>
            <a:pPr algn="r" rtl="1"/>
            <a:r>
              <a:rPr lang="ar-SY" sz="5400" dirty="0"/>
              <a:t>هل يمكن الاعتماد عليها لتعميم التوصيات؟</a:t>
            </a:r>
          </a:p>
          <a:p>
            <a:pPr algn="r" rtl="1"/>
            <a:endParaRPr lang="en-US" sz="5400" dirty="0"/>
          </a:p>
        </p:txBody>
      </p:sp>
    </p:spTree>
    <p:extLst>
      <p:ext uri="{BB962C8B-B14F-4D97-AF65-F5344CB8AC3E}">
        <p14:creationId xmlns:p14="http://schemas.microsoft.com/office/powerpoint/2010/main" val="1801696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43000"/>
          </a:xfrm>
          <a:solidFill>
            <a:srgbClr val="B6A26A"/>
          </a:solidFill>
          <a:ln>
            <a:noFill/>
          </a:ln>
        </p:spPr>
        <p:style>
          <a:lnRef idx="3">
            <a:schemeClr val="lt1"/>
          </a:lnRef>
          <a:fillRef idx="1">
            <a:schemeClr val="accent5"/>
          </a:fillRef>
          <a:effectRef idx="1">
            <a:schemeClr val="accent5"/>
          </a:effectRef>
          <a:fontRef idx="minor">
            <a:schemeClr val="lt1"/>
          </a:fontRef>
        </p:style>
        <p:txBody>
          <a:bodyPr>
            <a:normAutofit/>
          </a:bodyPr>
          <a:lstStyle/>
          <a:p>
            <a:pPr algn="ctr" rtl="1">
              <a:lnSpc>
                <a:spcPct val="100000"/>
              </a:lnSpc>
            </a:pPr>
            <a:r>
              <a:rPr lang="ar-SY" sz="6600" b="1" dirty="0">
                <a:solidFill>
                  <a:schemeClr val="bg1"/>
                </a:solidFill>
                <a:effectLst>
                  <a:outerShdw blurRad="38100" dist="38100" dir="2700000" algn="tl">
                    <a:srgbClr val="000000">
                      <a:alpha val="43137"/>
                    </a:srgbClr>
                  </a:outerShdw>
                </a:effectLst>
              </a:rPr>
              <a:t>محاور العرض</a:t>
            </a:r>
            <a:endParaRPr lang="en-US" sz="6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7991" y="1143000"/>
            <a:ext cx="11539331" cy="5562600"/>
          </a:xfrm>
        </p:spPr>
        <p:txBody>
          <a:bodyPr>
            <a:normAutofit lnSpcReduction="10000"/>
          </a:bodyPr>
          <a:lstStyle/>
          <a:p>
            <a:pPr marL="742950" lvl="0" indent="-742950" algn="r" rtl="1">
              <a:lnSpc>
                <a:spcPct val="200000"/>
              </a:lnSpc>
              <a:buFont typeface="+mj-lt"/>
              <a:buAutoNum type="arabicPeriod"/>
            </a:pPr>
            <a:r>
              <a:rPr lang="ar-SY" sz="4400" dirty="0">
                <a:solidFill>
                  <a:srgbClr val="EAEAEA"/>
                </a:solidFill>
              </a:rPr>
              <a:t>الأوبئة، بين الماضي والحاضر</a:t>
            </a:r>
          </a:p>
          <a:p>
            <a:pPr marL="742950" lvl="0" indent="-742950" algn="r" rtl="1">
              <a:lnSpc>
                <a:spcPct val="200000"/>
              </a:lnSpc>
              <a:buFont typeface="+mj-lt"/>
              <a:buAutoNum type="arabicPeriod"/>
            </a:pPr>
            <a:r>
              <a:rPr lang="ar-SY" sz="4400" dirty="0">
                <a:solidFill>
                  <a:srgbClr val="EAEAEA"/>
                </a:solidFill>
              </a:rPr>
              <a:t>أقوى الأسلحة في مواجهة وباء كوفيد-19</a:t>
            </a:r>
          </a:p>
          <a:p>
            <a:pPr marL="742950" lvl="0" indent="-742950" algn="r" rtl="1">
              <a:lnSpc>
                <a:spcPct val="200000"/>
              </a:lnSpc>
              <a:buFont typeface="+mj-lt"/>
              <a:buAutoNum type="arabicPeriod"/>
            </a:pPr>
            <a:r>
              <a:rPr lang="ar-SY" sz="4400" dirty="0"/>
              <a:t>تحديات (قابلة للتجنب) في طريق العلم</a:t>
            </a:r>
          </a:p>
          <a:p>
            <a:pPr marL="742950" lvl="0" indent="-742950" algn="r" rtl="1">
              <a:lnSpc>
                <a:spcPct val="200000"/>
              </a:lnSpc>
              <a:buFont typeface="+mj-lt"/>
              <a:buAutoNum type="arabicPeriod"/>
            </a:pPr>
            <a:r>
              <a:rPr lang="ar-SY" sz="4400" dirty="0">
                <a:solidFill>
                  <a:srgbClr val="EAEAEA"/>
                </a:solidFill>
              </a:rPr>
              <a:t>دروس مستفادة</a:t>
            </a:r>
          </a:p>
        </p:txBody>
      </p:sp>
      <p:pic>
        <p:nvPicPr>
          <p:cNvPr id="4" name="Picture 3">
            <a:extLst>
              <a:ext uri="{FF2B5EF4-FFF2-40B4-BE49-F238E27FC236}">
                <a16:creationId xmlns:a16="http://schemas.microsoft.com/office/drawing/2014/main" id="{33D29AFD-667F-4F7B-B5C9-4C792716C8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832002" cy="1143000"/>
          </a:xfrm>
          <a:prstGeom prst="rect">
            <a:avLst/>
          </a:prstGeom>
        </p:spPr>
      </p:pic>
    </p:spTree>
    <p:extLst>
      <p:ext uri="{BB962C8B-B14F-4D97-AF65-F5344CB8AC3E}">
        <p14:creationId xmlns:p14="http://schemas.microsoft.com/office/powerpoint/2010/main" val="4107042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E612440-15AD-4364-B88A-53E492F60C7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5360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rticleImage ">
            <a:extLst>
              <a:ext uri="{FF2B5EF4-FFF2-40B4-BE49-F238E27FC236}">
                <a16:creationId xmlns:a16="http://schemas.microsoft.com/office/drawing/2014/main" id="{FE57DF73-578C-4CBE-B69E-36904F0FAEC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0"/>
            <a:ext cx="10962861" cy="68517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6E39967-41D2-482C-AC6A-FA5C9336AF6C}"/>
              </a:ext>
            </a:extLst>
          </p:cNvPr>
          <p:cNvSpPr txBox="1"/>
          <p:nvPr/>
        </p:nvSpPr>
        <p:spPr>
          <a:xfrm>
            <a:off x="1697105" y="3741293"/>
            <a:ext cx="3153189" cy="2800767"/>
          </a:xfrm>
          <a:prstGeom prst="rect">
            <a:avLst/>
          </a:prstGeom>
          <a:noFill/>
        </p:spPr>
        <p:txBody>
          <a:bodyPr wrap="square">
            <a:spAutoFit/>
          </a:bodyPr>
          <a:lstStyle/>
          <a:p>
            <a:pPr algn="ctr" rtl="1"/>
            <a:r>
              <a:rPr lang="ar-SY" sz="8800" b="1" i="0" dirty="0">
                <a:solidFill>
                  <a:schemeClr val="bg1"/>
                </a:solidFill>
                <a:effectLst/>
                <a:latin typeface="interface"/>
              </a:rPr>
              <a:t>أفضل الأدلة</a:t>
            </a:r>
            <a:endParaRPr lang="en-US" sz="8800" b="1" dirty="0">
              <a:solidFill>
                <a:schemeClr val="bg1"/>
              </a:solidFill>
            </a:endParaRPr>
          </a:p>
        </p:txBody>
      </p:sp>
      <p:sp>
        <p:nvSpPr>
          <p:cNvPr id="8" name="TextBox 7">
            <a:extLst>
              <a:ext uri="{FF2B5EF4-FFF2-40B4-BE49-F238E27FC236}">
                <a16:creationId xmlns:a16="http://schemas.microsoft.com/office/drawing/2014/main" id="{97D72D5F-3BF6-4F6D-9652-24849B529769}"/>
              </a:ext>
            </a:extLst>
          </p:cNvPr>
          <p:cNvSpPr txBox="1"/>
          <p:nvPr/>
        </p:nvSpPr>
        <p:spPr>
          <a:xfrm>
            <a:off x="3519275" y="197837"/>
            <a:ext cx="3756168" cy="2308324"/>
          </a:xfrm>
          <a:prstGeom prst="rect">
            <a:avLst/>
          </a:prstGeom>
          <a:noFill/>
        </p:spPr>
        <p:txBody>
          <a:bodyPr wrap="square">
            <a:spAutoFit/>
          </a:bodyPr>
          <a:lstStyle/>
          <a:p>
            <a:pPr algn="ctr" rtl="1"/>
            <a:r>
              <a:rPr lang="ar-SY" sz="7200" b="1" i="0" dirty="0">
                <a:solidFill>
                  <a:schemeClr val="bg1"/>
                </a:solidFill>
                <a:effectLst/>
                <a:latin typeface="interface"/>
              </a:rPr>
              <a:t>قيم المريض وتفضيلاته</a:t>
            </a:r>
            <a:endParaRPr lang="en-US" sz="7200" b="1" dirty="0">
              <a:solidFill>
                <a:schemeClr val="bg1"/>
              </a:solidFill>
            </a:endParaRPr>
          </a:p>
        </p:txBody>
      </p:sp>
      <p:sp>
        <p:nvSpPr>
          <p:cNvPr id="9" name="TextBox 8">
            <a:extLst>
              <a:ext uri="{FF2B5EF4-FFF2-40B4-BE49-F238E27FC236}">
                <a16:creationId xmlns:a16="http://schemas.microsoft.com/office/drawing/2014/main" id="{E8D99CCB-5F6C-4B15-93BB-157A2651E4FF}"/>
              </a:ext>
            </a:extLst>
          </p:cNvPr>
          <p:cNvSpPr txBox="1"/>
          <p:nvPr/>
        </p:nvSpPr>
        <p:spPr>
          <a:xfrm>
            <a:off x="6375116" y="3837365"/>
            <a:ext cx="3153189" cy="2554545"/>
          </a:xfrm>
          <a:prstGeom prst="rect">
            <a:avLst/>
          </a:prstGeom>
          <a:noFill/>
        </p:spPr>
        <p:txBody>
          <a:bodyPr wrap="square">
            <a:spAutoFit/>
          </a:bodyPr>
          <a:lstStyle/>
          <a:p>
            <a:pPr algn="ctr" rtl="1"/>
            <a:r>
              <a:rPr lang="ar-SY" sz="8000" b="1" i="0" dirty="0">
                <a:solidFill>
                  <a:schemeClr val="bg1"/>
                </a:solidFill>
                <a:effectLst/>
                <a:latin typeface="interface"/>
              </a:rPr>
              <a:t>الخبرة السريرية</a:t>
            </a:r>
            <a:endParaRPr lang="en-US" sz="8000" b="1" dirty="0">
              <a:solidFill>
                <a:schemeClr val="bg1"/>
              </a:solidFill>
            </a:endParaRPr>
          </a:p>
        </p:txBody>
      </p:sp>
    </p:spTree>
    <p:extLst>
      <p:ext uri="{BB962C8B-B14F-4D97-AF65-F5344CB8AC3E}">
        <p14:creationId xmlns:p14="http://schemas.microsoft.com/office/powerpoint/2010/main" val="2308910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7D42AC76-3550-4223-9064-3DC4C9D246A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 name="Group 2">
            <a:extLst>
              <a:ext uri="{FF2B5EF4-FFF2-40B4-BE49-F238E27FC236}">
                <a16:creationId xmlns:a16="http://schemas.microsoft.com/office/drawing/2014/main" id="{E15A6BA8-2DCD-48A7-B27C-559E511DDCA2}"/>
              </a:ext>
            </a:extLst>
          </p:cNvPr>
          <p:cNvGrpSpPr/>
          <p:nvPr/>
        </p:nvGrpSpPr>
        <p:grpSpPr>
          <a:xfrm>
            <a:off x="877137" y="0"/>
            <a:ext cx="10437725" cy="6858000"/>
            <a:chOff x="877137" y="0"/>
            <a:chExt cx="10437725" cy="6858000"/>
          </a:xfrm>
        </p:grpSpPr>
        <p:pic>
          <p:nvPicPr>
            <p:cNvPr id="4" name="Picture 3">
              <a:extLst>
                <a:ext uri="{FF2B5EF4-FFF2-40B4-BE49-F238E27FC236}">
                  <a16:creationId xmlns:a16="http://schemas.microsoft.com/office/drawing/2014/main" id="{7BE1C2B5-64DF-4D38-B5B7-CF1427149D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7137" y="0"/>
              <a:ext cx="10437725" cy="6858000"/>
            </a:xfrm>
            <a:prstGeom prst="rect">
              <a:avLst/>
            </a:prstGeom>
          </p:spPr>
        </p:pic>
        <p:pic>
          <p:nvPicPr>
            <p:cNvPr id="5" name="Picture 4">
              <a:extLst>
                <a:ext uri="{FF2B5EF4-FFF2-40B4-BE49-F238E27FC236}">
                  <a16:creationId xmlns:a16="http://schemas.microsoft.com/office/drawing/2014/main" id="{9EAF0BDA-2F9B-4CCA-8E09-43B73001F4D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86340" r="4607" b="94815"/>
            <a:stretch/>
          </p:blipFill>
          <p:spPr>
            <a:xfrm>
              <a:off x="10369982" y="98214"/>
              <a:ext cx="944880" cy="355600"/>
            </a:xfrm>
            <a:prstGeom prst="rect">
              <a:avLst/>
            </a:prstGeom>
          </p:spPr>
        </p:pic>
      </p:grpSp>
    </p:spTree>
    <p:extLst>
      <p:ext uri="{BB962C8B-B14F-4D97-AF65-F5344CB8AC3E}">
        <p14:creationId xmlns:p14="http://schemas.microsoft.com/office/powerpoint/2010/main" val="39987979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397976-C0C0-4BBF-9032-3FA3251C18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865604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D963D0-4D52-4F21-9FB3-0E739A5F67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074181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64B399-F312-4D89-AD9F-8A08AD5EACE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569765"/>
          </a:xfrm>
          <a:prstGeom prst="rect">
            <a:avLst/>
          </a:prstGeom>
        </p:spPr>
      </p:pic>
    </p:spTree>
    <p:extLst>
      <p:ext uri="{BB962C8B-B14F-4D97-AF65-F5344CB8AC3E}">
        <p14:creationId xmlns:p14="http://schemas.microsoft.com/office/powerpoint/2010/main" val="36059654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43000"/>
          </a:xfrm>
          <a:solidFill>
            <a:srgbClr val="B6A26A"/>
          </a:solidFill>
          <a:ln>
            <a:noFill/>
          </a:ln>
        </p:spPr>
        <p:style>
          <a:lnRef idx="3">
            <a:schemeClr val="lt1"/>
          </a:lnRef>
          <a:fillRef idx="1">
            <a:schemeClr val="accent5"/>
          </a:fillRef>
          <a:effectRef idx="1">
            <a:schemeClr val="accent5"/>
          </a:effectRef>
          <a:fontRef idx="minor">
            <a:schemeClr val="lt1"/>
          </a:fontRef>
        </p:style>
        <p:txBody>
          <a:bodyPr>
            <a:normAutofit/>
          </a:bodyPr>
          <a:lstStyle/>
          <a:p>
            <a:pPr algn="ctr" rtl="1">
              <a:lnSpc>
                <a:spcPct val="100000"/>
              </a:lnSpc>
            </a:pPr>
            <a:r>
              <a:rPr lang="ar-SY" sz="6600" b="1" dirty="0">
                <a:solidFill>
                  <a:schemeClr val="bg1"/>
                </a:solidFill>
                <a:effectLst>
                  <a:outerShdw blurRad="38100" dist="38100" dir="2700000" algn="tl">
                    <a:srgbClr val="000000">
                      <a:alpha val="43137"/>
                    </a:srgbClr>
                  </a:outerShdw>
                </a:effectLst>
              </a:rPr>
              <a:t>محاور العرض</a:t>
            </a:r>
            <a:endParaRPr lang="en-US" sz="6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7991" y="1143000"/>
            <a:ext cx="11539331" cy="5562600"/>
          </a:xfrm>
        </p:spPr>
        <p:txBody>
          <a:bodyPr>
            <a:normAutofit lnSpcReduction="10000"/>
          </a:bodyPr>
          <a:lstStyle/>
          <a:p>
            <a:pPr marL="742950" lvl="0" indent="-742950" algn="r" rtl="1">
              <a:lnSpc>
                <a:spcPct val="200000"/>
              </a:lnSpc>
              <a:buFont typeface="+mj-lt"/>
              <a:buAutoNum type="arabicPeriod"/>
            </a:pPr>
            <a:r>
              <a:rPr lang="ar-SY" sz="4400" dirty="0">
                <a:solidFill>
                  <a:srgbClr val="EAEAEA"/>
                </a:solidFill>
              </a:rPr>
              <a:t>الأوبئة، بين الماضي والحاضر</a:t>
            </a:r>
          </a:p>
          <a:p>
            <a:pPr marL="742950" lvl="0" indent="-742950" algn="r" rtl="1">
              <a:lnSpc>
                <a:spcPct val="200000"/>
              </a:lnSpc>
              <a:buFont typeface="+mj-lt"/>
              <a:buAutoNum type="arabicPeriod"/>
            </a:pPr>
            <a:r>
              <a:rPr lang="ar-SY" sz="4400" dirty="0">
                <a:solidFill>
                  <a:srgbClr val="EAEAEA"/>
                </a:solidFill>
              </a:rPr>
              <a:t>أقوى الأسلحة في مواجهة وباء كوفيد-19</a:t>
            </a:r>
          </a:p>
          <a:p>
            <a:pPr marL="742950" lvl="0" indent="-742950" algn="r" rtl="1">
              <a:lnSpc>
                <a:spcPct val="200000"/>
              </a:lnSpc>
              <a:buFont typeface="+mj-lt"/>
              <a:buAutoNum type="arabicPeriod"/>
            </a:pPr>
            <a:r>
              <a:rPr lang="ar-SY" sz="4400" dirty="0">
                <a:solidFill>
                  <a:srgbClr val="EAEAEA"/>
                </a:solidFill>
              </a:rPr>
              <a:t>تحديات (قابلة للتجنب) في طريق العلم</a:t>
            </a:r>
          </a:p>
          <a:p>
            <a:pPr marL="742950" lvl="0" indent="-742950" algn="r" rtl="1">
              <a:lnSpc>
                <a:spcPct val="200000"/>
              </a:lnSpc>
              <a:buFont typeface="+mj-lt"/>
              <a:buAutoNum type="arabicPeriod"/>
            </a:pPr>
            <a:r>
              <a:rPr lang="ar-SY" sz="4400" dirty="0"/>
              <a:t>دروس مستفادة</a:t>
            </a:r>
          </a:p>
        </p:txBody>
      </p:sp>
      <p:pic>
        <p:nvPicPr>
          <p:cNvPr id="4" name="Picture 3">
            <a:extLst>
              <a:ext uri="{FF2B5EF4-FFF2-40B4-BE49-F238E27FC236}">
                <a16:creationId xmlns:a16="http://schemas.microsoft.com/office/drawing/2014/main" id="{33D29AFD-667F-4F7B-B5C9-4C792716C8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832002" cy="1143000"/>
          </a:xfrm>
          <a:prstGeom prst="rect">
            <a:avLst/>
          </a:prstGeom>
        </p:spPr>
      </p:pic>
    </p:spTree>
    <p:extLst>
      <p:ext uri="{BB962C8B-B14F-4D97-AF65-F5344CB8AC3E}">
        <p14:creationId xmlns:p14="http://schemas.microsoft.com/office/powerpoint/2010/main" val="40099413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هرم الدليل العلمي البحث العلمي الطبي">
            <a:extLst>
              <a:ext uri="{FF2B5EF4-FFF2-40B4-BE49-F238E27FC236}">
                <a16:creationId xmlns:a16="http://schemas.microsoft.com/office/drawing/2014/main" id="{4E25D3D9-148C-467F-A681-132F03D38E7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55763" y="0"/>
            <a:ext cx="88788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990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rticleImage ">
            <a:extLst>
              <a:ext uri="{FF2B5EF4-FFF2-40B4-BE49-F238E27FC236}">
                <a16:creationId xmlns:a16="http://schemas.microsoft.com/office/drawing/2014/main" id="{FE57DF73-578C-4CBE-B69E-36904F0FAEC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5000"/>
                    </a14:imgEffect>
                  </a14:imgLayer>
                </a14:imgProps>
              </a:ext>
              <a:ext uri="{28A0092B-C50C-407E-A947-70E740481C1C}">
                <a14:useLocalDpi xmlns:a14="http://schemas.microsoft.com/office/drawing/2010/main"/>
              </a:ext>
            </a:extLst>
          </a:blip>
          <a:srcRect/>
          <a:stretch>
            <a:fillRect/>
          </a:stretch>
        </p:blipFill>
        <p:spPr bwMode="auto">
          <a:xfrm>
            <a:off x="-1" y="0"/>
            <a:ext cx="10962861" cy="6851788"/>
          </a:xfrm>
          <a:prstGeom prst="rect">
            <a:avLst/>
          </a:prstGeom>
          <a:noFill/>
          <a:effectLst>
            <a:glow>
              <a:schemeClr val="accent1"/>
            </a:glow>
          </a:effectLst>
        </p:spPr>
      </p:pic>
      <p:sp>
        <p:nvSpPr>
          <p:cNvPr id="4" name="TextBox 3">
            <a:extLst>
              <a:ext uri="{FF2B5EF4-FFF2-40B4-BE49-F238E27FC236}">
                <a16:creationId xmlns:a16="http://schemas.microsoft.com/office/drawing/2014/main" id="{187EA7C7-1374-4AAE-9D88-6A2A28310B76}"/>
              </a:ext>
            </a:extLst>
          </p:cNvPr>
          <p:cNvSpPr txBox="1"/>
          <p:nvPr/>
        </p:nvSpPr>
        <p:spPr>
          <a:xfrm>
            <a:off x="1697105" y="3741293"/>
            <a:ext cx="3153189" cy="2800767"/>
          </a:xfrm>
          <a:prstGeom prst="rect">
            <a:avLst/>
          </a:prstGeom>
          <a:noFill/>
        </p:spPr>
        <p:txBody>
          <a:bodyPr wrap="square">
            <a:spAutoFit/>
          </a:bodyPr>
          <a:lstStyle/>
          <a:p>
            <a:pPr algn="ctr" rtl="1"/>
            <a:r>
              <a:rPr lang="ar-SY" sz="8800" b="1" i="0" dirty="0">
                <a:solidFill>
                  <a:schemeClr val="bg1"/>
                </a:solidFill>
                <a:effectLst/>
                <a:latin typeface="interface"/>
              </a:rPr>
              <a:t>أفضل الأدلة</a:t>
            </a:r>
            <a:endParaRPr lang="en-US" sz="8800" b="1" dirty="0">
              <a:solidFill>
                <a:schemeClr val="bg1"/>
              </a:solidFill>
            </a:endParaRPr>
          </a:p>
        </p:txBody>
      </p:sp>
      <p:sp>
        <p:nvSpPr>
          <p:cNvPr id="5" name="TextBox 4">
            <a:extLst>
              <a:ext uri="{FF2B5EF4-FFF2-40B4-BE49-F238E27FC236}">
                <a16:creationId xmlns:a16="http://schemas.microsoft.com/office/drawing/2014/main" id="{4B716B71-452B-4B07-95FD-1B3698E4B46A}"/>
              </a:ext>
            </a:extLst>
          </p:cNvPr>
          <p:cNvSpPr txBox="1"/>
          <p:nvPr/>
        </p:nvSpPr>
        <p:spPr>
          <a:xfrm>
            <a:off x="3519275" y="197837"/>
            <a:ext cx="3756168" cy="2308324"/>
          </a:xfrm>
          <a:prstGeom prst="rect">
            <a:avLst/>
          </a:prstGeom>
          <a:noFill/>
        </p:spPr>
        <p:txBody>
          <a:bodyPr wrap="square">
            <a:spAutoFit/>
          </a:bodyPr>
          <a:lstStyle/>
          <a:p>
            <a:pPr algn="ctr" rtl="1"/>
            <a:r>
              <a:rPr lang="ar-SY" sz="7200" b="1" i="0" dirty="0">
                <a:solidFill>
                  <a:schemeClr val="bg1"/>
                </a:solidFill>
                <a:effectLst/>
                <a:latin typeface="interface"/>
              </a:rPr>
              <a:t>قيم المريض وتفضيلاته</a:t>
            </a:r>
            <a:endParaRPr lang="en-US" sz="7200" b="1" dirty="0">
              <a:solidFill>
                <a:schemeClr val="bg1"/>
              </a:solidFill>
            </a:endParaRPr>
          </a:p>
        </p:txBody>
      </p:sp>
      <p:sp>
        <p:nvSpPr>
          <p:cNvPr id="6" name="TextBox 5">
            <a:extLst>
              <a:ext uri="{FF2B5EF4-FFF2-40B4-BE49-F238E27FC236}">
                <a16:creationId xmlns:a16="http://schemas.microsoft.com/office/drawing/2014/main" id="{A8A36236-F980-4AF5-BF0A-9B06DB8F7186}"/>
              </a:ext>
            </a:extLst>
          </p:cNvPr>
          <p:cNvSpPr txBox="1"/>
          <p:nvPr/>
        </p:nvSpPr>
        <p:spPr>
          <a:xfrm>
            <a:off x="6375116" y="3837365"/>
            <a:ext cx="3153189" cy="2554545"/>
          </a:xfrm>
          <a:prstGeom prst="rect">
            <a:avLst/>
          </a:prstGeom>
          <a:noFill/>
        </p:spPr>
        <p:txBody>
          <a:bodyPr wrap="square">
            <a:spAutoFit/>
          </a:bodyPr>
          <a:lstStyle/>
          <a:p>
            <a:pPr algn="ctr" rtl="1"/>
            <a:r>
              <a:rPr lang="ar-SY" sz="8000" b="1" i="0" dirty="0">
                <a:solidFill>
                  <a:schemeClr val="bg1"/>
                </a:solidFill>
                <a:effectLst/>
                <a:latin typeface="interface"/>
              </a:rPr>
              <a:t>الخبرة السريرية</a:t>
            </a:r>
            <a:endParaRPr lang="en-US" sz="8000" b="1" dirty="0">
              <a:solidFill>
                <a:schemeClr val="bg1"/>
              </a:solidFill>
            </a:endParaRPr>
          </a:p>
        </p:txBody>
      </p:sp>
    </p:spTree>
    <p:extLst>
      <p:ext uri="{BB962C8B-B14F-4D97-AF65-F5344CB8AC3E}">
        <p14:creationId xmlns:p14="http://schemas.microsoft.com/office/powerpoint/2010/main" val="24732836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A9CCC-8865-4679-8F5D-9B1DFE0EE196}"/>
              </a:ext>
            </a:extLst>
          </p:cNvPr>
          <p:cNvSpPr>
            <a:spLocks noGrp="1"/>
          </p:cNvSpPr>
          <p:nvPr>
            <p:ph type="title"/>
          </p:nvPr>
        </p:nvSpPr>
        <p:spPr/>
        <p:txBody>
          <a:bodyPr>
            <a:normAutofit/>
          </a:bodyPr>
          <a:lstStyle/>
          <a:p>
            <a:pPr algn="ctr" rtl="1"/>
            <a:r>
              <a:rPr lang="ar-SY" sz="6600" b="1" dirty="0"/>
              <a:t>أفضل الأدلة</a:t>
            </a:r>
            <a:endParaRPr lang="en-US" sz="6600" b="1" dirty="0"/>
          </a:p>
        </p:txBody>
      </p:sp>
      <p:pic>
        <p:nvPicPr>
          <p:cNvPr id="6" name="Picture 5">
            <a:extLst>
              <a:ext uri="{FF2B5EF4-FFF2-40B4-BE49-F238E27FC236}">
                <a16:creationId xmlns:a16="http://schemas.microsoft.com/office/drawing/2014/main" id="{FA8BD2B3-3CB6-472E-BEC0-3C7B4EAE898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2582" y="1690688"/>
            <a:ext cx="11946835" cy="4154556"/>
          </a:xfrm>
          <a:prstGeom prst="rect">
            <a:avLst/>
          </a:prstGeom>
        </p:spPr>
      </p:pic>
      <p:sp>
        <p:nvSpPr>
          <p:cNvPr id="11" name="TextBox 10">
            <a:extLst>
              <a:ext uri="{FF2B5EF4-FFF2-40B4-BE49-F238E27FC236}">
                <a16:creationId xmlns:a16="http://schemas.microsoft.com/office/drawing/2014/main" id="{E24B94CA-3DA0-43FA-98F4-FA6CB9763B68}"/>
              </a:ext>
            </a:extLst>
          </p:cNvPr>
          <p:cNvSpPr txBox="1"/>
          <p:nvPr/>
        </p:nvSpPr>
        <p:spPr>
          <a:xfrm>
            <a:off x="226115" y="6388370"/>
            <a:ext cx="8361294" cy="369332"/>
          </a:xfrm>
          <a:prstGeom prst="rect">
            <a:avLst/>
          </a:prstGeom>
          <a:noFill/>
        </p:spPr>
        <p:txBody>
          <a:bodyPr wrap="square">
            <a:spAutoFit/>
          </a:bodyPr>
          <a:lstStyle/>
          <a:p>
            <a:r>
              <a:rPr lang="en-US" dirty="0">
                <a:hlinkClick r:id="rId3"/>
              </a:rPr>
              <a:t>https://www.covid19treatmentguidelines.nih.gov/introduction/</a:t>
            </a:r>
            <a:r>
              <a:rPr lang="en-US" dirty="0"/>
              <a:t> </a:t>
            </a:r>
          </a:p>
        </p:txBody>
      </p:sp>
    </p:spTree>
    <p:extLst>
      <p:ext uri="{BB962C8B-B14F-4D97-AF65-F5344CB8AC3E}">
        <p14:creationId xmlns:p14="http://schemas.microsoft.com/office/powerpoint/2010/main" val="1755552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8299" y="215900"/>
            <a:ext cx="9131301" cy="2462421"/>
          </a:xfrm>
          <a:prstGeom prst="rect">
            <a:avLst/>
          </a:prstGeom>
        </p:spPr>
      </p:pic>
      <p:sp>
        <p:nvSpPr>
          <p:cNvPr id="10" name="Rectangle 9"/>
          <p:cNvSpPr/>
          <p:nvPr/>
        </p:nvSpPr>
        <p:spPr>
          <a:xfrm>
            <a:off x="0" y="6534835"/>
            <a:ext cx="7172325" cy="261610"/>
          </a:xfrm>
          <a:prstGeom prst="rect">
            <a:avLst/>
          </a:prstGeom>
        </p:spPr>
        <p:txBody>
          <a:bodyPr wrap="square">
            <a:spAutoFit/>
          </a:bodyPr>
          <a:lstStyle/>
          <a:p>
            <a:r>
              <a:rPr lang="en-US" sz="600" b="1" dirty="0">
                <a:solidFill>
                  <a:schemeClr val="tx1">
                    <a:lumMod val="65000"/>
                    <a:lumOff val="35000"/>
                  </a:schemeClr>
                </a:solidFill>
              </a:rPr>
              <a:t>Vital Surveillances: The Epidemiological Characteristics of an Outbreak of 2019 Novel Coronavirus Diseases (COVID-19) — China, 2020 </a:t>
            </a:r>
          </a:p>
          <a:p>
            <a:r>
              <a:rPr lang="en-US" sz="500" dirty="0">
                <a:hlinkClick r:id="rId3"/>
              </a:rPr>
              <a:t>http://weekly.chinacdc.cn/en/article/id/e53946e2-c6c4-41e9-9a9b-fea8db1a8f51</a:t>
            </a:r>
            <a:r>
              <a:rPr lang="en-US" sz="500" dirty="0"/>
              <a:t> </a:t>
            </a:r>
          </a:p>
        </p:txBody>
      </p:sp>
      <p:sp>
        <p:nvSpPr>
          <p:cNvPr id="13" name="عنوان 12"/>
          <p:cNvSpPr>
            <a:spLocks noGrp="1"/>
          </p:cNvSpPr>
          <p:nvPr>
            <p:ph type="title"/>
          </p:nvPr>
        </p:nvSpPr>
        <p:spPr>
          <a:xfrm>
            <a:off x="9753600" y="380309"/>
            <a:ext cx="2311400" cy="6154525"/>
          </a:xfrm>
        </p:spPr>
        <p:txBody>
          <a:bodyPr>
            <a:noAutofit/>
          </a:bodyPr>
          <a:lstStyle/>
          <a:p>
            <a:pPr algn="ctr" rtl="1"/>
            <a:r>
              <a:rPr lang="ar-SY" dirty="0">
                <a:cs typeface="+mn-cs"/>
              </a:rPr>
              <a:t>توزع الحالات لدى مرضى كوفيد-19</a:t>
            </a:r>
            <a:br>
              <a:rPr lang="en-US" dirty="0">
                <a:cs typeface="+mn-cs"/>
              </a:rPr>
            </a:br>
            <a:br>
              <a:rPr lang="ar-SY" dirty="0">
                <a:cs typeface="+mn-cs"/>
              </a:rPr>
            </a:br>
            <a:r>
              <a:rPr lang="ar-SY" sz="8000" b="1" dirty="0">
                <a:cs typeface="+mn-cs"/>
              </a:rPr>
              <a:t>19% بحاجة</a:t>
            </a:r>
            <a:r>
              <a:rPr lang="ar-SY" sz="6000" b="1" dirty="0">
                <a:cs typeface="+mn-cs"/>
              </a:rPr>
              <a:t> </a:t>
            </a:r>
            <a:r>
              <a:rPr lang="ar-SY" sz="4800" b="1" dirty="0">
                <a:cs typeface="+mn-cs"/>
              </a:rPr>
              <a:t>للعلاج في المـشــفـى</a:t>
            </a:r>
            <a:endParaRPr lang="ar-SY" b="1" dirty="0">
              <a:cs typeface="+mn-cs"/>
            </a:endParaRPr>
          </a:p>
        </p:txBody>
      </p:sp>
      <p:sp>
        <p:nvSpPr>
          <p:cNvPr id="15" name="وسيلة شرح مستطيلة 14"/>
          <p:cNvSpPr/>
          <p:nvPr/>
        </p:nvSpPr>
        <p:spPr>
          <a:xfrm>
            <a:off x="6984999" y="4292601"/>
            <a:ext cx="1905001" cy="2044700"/>
          </a:xfrm>
          <a:prstGeom prst="wedgeRectCallout">
            <a:avLst>
              <a:gd name="adj1" fmla="val 22598"/>
              <a:gd name="adj2" fmla="val -78418"/>
            </a:avLst>
          </a:prstGeom>
          <a:solidFill>
            <a:srgbClr val="EE3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Y" sz="5400" b="1" dirty="0"/>
              <a:t>حرجة</a:t>
            </a:r>
            <a:endParaRPr lang="ar-SY" sz="3200" b="1" dirty="0"/>
          </a:p>
          <a:p>
            <a:pPr algn="ctr" rtl="1"/>
            <a:r>
              <a:rPr lang="ar-SY" sz="3200" dirty="0"/>
              <a:t>يحتاجون إلى عناية مشددة</a:t>
            </a:r>
          </a:p>
        </p:txBody>
      </p:sp>
      <p:sp>
        <p:nvSpPr>
          <p:cNvPr id="16" name="وسيلة شرح مستطيلة 15"/>
          <p:cNvSpPr/>
          <p:nvPr/>
        </p:nvSpPr>
        <p:spPr>
          <a:xfrm>
            <a:off x="4364112" y="4292601"/>
            <a:ext cx="2160240" cy="2044699"/>
          </a:xfrm>
          <a:prstGeom prst="wedgeRectCallout">
            <a:avLst>
              <a:gd name="adj1" fmla="val -13987"/>
              <a:gd name="adj2" fmla="val -87051"/>
            </a:avLst>
          </a:prstGeom>
          <a:solidFill>
            <a:srgbClr val="FA5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Y" sz="5400" b="1" dirty="0"/>
              <a:t>شديدة</a:t>
            </a:r>
            <a:endParaRPr lang="ar-SY" sz="2800" b="1" dirty="0"/>
          </a:p>
          <a:p>
            <a:pPr algn="ctr" rtl="1"/>
            <a:r>
              <a:rPr lang="ar-SY" sz="3200" b="1" dirty="0"/>
              <a:t> </a:t>
            </a:r>
            <a:r>
              <a:rPr lang="ar-SY" sz="2800" dirty="0"/>
              <a:t>يحتاجون إلى القبول في المشفى</a:t>
            </a:r>
          </a:p>
        </p:txBody>
      </p:sp>
      <p:sp>
        <p:nvSpPr>
          <p:cNvPr id="17" name="وسيلة شرح مستطيلة 16"/>
          <p:cNvSpPr/>
          <p:nvPr/>
        </p:nvSpPr>
        <p:spPr>
          <a:xfrm>
            <a:off x="241300" y="4292601"/>
            <a:ext cx="3492500" cy="2044699"/>
          </a:xfrm>
          <a:prstGeom prst="wedgeRectCallout">
            <a:avLst>
              <a:gd name="adj1" fmla="val -1515"/>
              <a:gd name="adj2" fmla="val -81984"/>
            </a:avLst>
          </a:prstGeom>
          <a:solidFill>
            <a:srgbClr val="FA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Y" sz="5400" b="1" dirty="0"/>
              <a:t>خفيفة</a:t>
            </a:r>
          </a:p>
          <a:p>
            <a:pPr algn="ctr" rtl="1"/>
            <a:r>
              <a:rPr lang="ar-SY" sz="2800" dirty="0"/>
              <a:t>يمكن علاجهم</a:t>
            </a:r>
          </a:p>
          <a:p>
            <a:pPr algn="ctr" rtl="1"/>
            <a:r>
              <a:rPr lang="ar-SY" sz="2800" dirty="0"/>
              <a:t>في المنـزل</a:t>
            </a:r>
          </a:p>
        </p:txBody>
      </p:sp>
      <p:sp>
        <p:nvSpPr>
          <p:cNvPr id="3" name="Rectangle 2"/>
          <p:cNvSpPr/>
          <p:nvPr/>
        </p:nvSpPr>
        <p:spPr>
          <a:xfrm>
            <a:off x="1202720" y="2659956"/>
            <a:ext cx="1569660" cy="923330"/>
          </a:xfrm>
          <a:prstGeom prst="rect">
            <a:avLst/>
          </a:prstGeom>
        </p:spPr>
        <p:txBody>
          <a:bodyPr wrap="none">
            <a:spAutoFit/>
          </a:bodyPr>
          <a:lstStyle/>
          <a:p>
            <a:r>
              <a:rPr lang="en-US" sz="5400" b="1" dirty="0">
                <a:solidFill>
                  <a:srgbClr val="FAB600"/>
                </a:solidFill>
                <a:latin typeface="Arial" panose="020B0604020202020204" pitchFamily="34" charset="0"/>
                <a:cs typeface="Arial" panose="020B0604020202020204" pitchFamily="34" charset="0"/>
              </a:rPr>
              <a:t>81%</a:t>
            </a:r>
            <a:endParaRPr lang="en-US" sz="5400" dirty="0">
              <a:solidFill>
                <a:srgbClr val="FAB600"/>
              </a:solidFill>
              <a:latin typeface="Arial" panose="020B0604020202020204" pitchFamily="34" charset="0"/>
              <a:cs typeface="Arial" panose="020B0604020202020204" pitchFamily="34" charset="0"/>
            </a:endParaRPr>
          </a:p>
        </p:txBody>
      </p:sp>
      <p:sp>
        <p:nvSpPr>
          <p:cNvPr id="9" name="Rectangle 8"/>
          <p:cNvSpPr/>
          <p:nvPr/>
        </p:nvSpPr>
        <p:spPr>
          <a:xfrm>
            <a:off x="4238700" y="2694539"/>
            <a:ext cx="1569660" cy="923330"/>
          </a:xfrm>
          <a:prstGeom prst="rect">
            <a:avLst/>
          </a:prstGeom>
        </p:spPr>
        <p:txBody>
          <a:bodyPr wrap="none">
            <a:spAutoFit/>
          </a:bodyPr>
          <a:lstStyle/>
          <a:p>
            <a:r>
              <a:rPr lang="en-US" sz="5400" b="1" dirty="0">
                <a:solidFill>
                  <a:srgbClr val="FA5C2A"/>
                </a:solidFill>
                <a:latin typeface="Arial" panose="020B0604020202020204" pitchFamily="34" charset="0"/>
                <a:cs typeface="Arial" panose="020B0604020202020204" pitchFamily="34" charset="0"/>
              </a:rPr>
              <a:t>14%</a:t>
            </a:r>
            <a:endParaRPr lang="en-US" sz="5400" dirty="0">
              <a:solidFill>
                <a:srgbClr val="FA5C2A"/>
              </a:solidFill>
              <a:latin typeface="Arial" panose="020B0604020202020204" pitchFamily="34" charset="0"/>
              <a:cs typeface="Arial" panose="020B0604020202020204" pitchFamily="34" charset="0"/>
            </a:endParaRPr>
          </a:p>
        </p:txBody>
      </p:sp>
      <p:sp>
        <p:nvSpPr>
          <p:cNvPr id="11" name="Rectangle 10"/>
          <p:cNvSpPr/>
          <p:nvPr/>
        </p:nvSpPr>
        <p:spPr>
          <a:xfrm>
            <a:off x="7274680" y="2694539"/>
            <a:ext cx="1184940" cy="923330"/>
          </a:xfrm>
          <a:prstGeom prst="rect">
            <a:avLst/>
          </a:prstGeom>
        </p:spPr>
        <p:txBody>
          <a:bodyPr wrap="none">
            <a:spAutoFit/>
          </a:bodyPr>
          <a:lstStyle/>
          <a:p>
            <a:r>
              <a:rPr lang="en-US" sz="5400" b="1" dirty="0">
                <a:solidFill>
                  <a:srgbClr val="EE302A"/>
                </a:solidFill>
                <a:latin typeface="Arial" panose="020B0604020202020204" pitchFamily="34" charset="0"/>
                <a:cs typeface="Arial" panose="020B0604020202020204" pitchFamily="34" charset="0"/>
              </a:rPr>
              <a:t>5%</a:t>
            </a:r>
            <a:endParaRPr lang="en-US" sz="5400" dirty="0">
              <a:solidFill>
                <a:srgbClr val="EE302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0482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acket containing three 500mg film-coated tablets of Azithromycin">
            <a:extLst>
              <a:ext uri="{FF2B5EF4-FFF2-40B4-BE49-F238E27FC236}">
                <a16:creationId xmlns:a16="http://schemas.microsoft.com/office/drawing/2014/main" id="{EAE5B980-0779-49CA-BBAA-43D9A2D1398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70622" y="109331"/>
            <a:ext cx="5804980" cy="243802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CB46B396-D732-48D5-ADF2-F79550FD532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5400000">
            <a:off x="2959977" y="2592231"/>
            <a:ext cx="1337265" cy="69159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Zinc with Vitamin D Capsules 30's">
            <a:extLst>
              <a:ext uri="{FF2B5EF4-FFF2-40B4-BE49-F238E27FC236}">
                <a16:creationId xmlns:a16="http://schemas.microsoft.com/office/drawing/2014/main" id="{A5F0B55A-2D8A-4793-8E29-6D3636C398E4}"/>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086599" y="508362"/>
            <a:ext cx="4622238" cy="16399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A6DDF48-707C-4D6F-9DD0-0A42EACAF8D5}"/>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913825" y="2999750"/>
            <a:ext cx="4537545" cy="19294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hat is Hydroxychloroquine medicine and how it could be a game changer">
            <a:extLst>
              <a:ext uri="{FF2B5EF4-FFF2-40B4-BE49-F238E27FC236}">
                <a16:creationId xmlns:a16="http://schemas.microsoft.com/office/drawing/2014/main" id="{E686D971-BA2C-4480-8E42-7D2856F9542B}"/>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37581" y="3267486"/>
            <a:ext cx="5943242" cy="139396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13315F4-A2E4-4C8B-AEC4-718DDDF6D094}"/>
              </a:ext>
            </a:extLst>
          </p:cNvPr>
          <p:cNvSpPr txBox="1"/>
          <p:nvPr/>
        </p:nvSpPr>
        <p:spPr>
          <a:xfrm>
            <a:off x="5422939" y="-433596"/>
            <a:ext cx="2230176" cy="7725192"/>
          </a:xfrm>
          <a:prstGeom prst="rect">
            <a:avLst/>
          </a:prstGeom>
          <a:noFill/>
        </p:spPr>
        <p:txBody>
          <a:bodyPr wrap="square">
            <a:spAutoFit/>
          </a:bodyPr>
          <a:lstStyle/>
          <a:p>
            <a:r>
              <a:rPr lang="ar-SY" sz="49600" b="1" dirty="0">
                <a:ln w="76200">
                  <a:solidFill>
                    <a:srgbClr val="FFFF00"/>
                  </a:solidFill>
                </a:ln>
                <a:solidFill>
                  <a:schemeClr val="accent6"/>
                </a:solidFill>
              </a:rPr>
              <a:t>؟</a:t>
            </a:r>
            <a:endParaRPr lang="en-US" sz="49600" dirty="0">
              <a:ln w="76200">
                <a:solidFill>
                  <a:srgbClr val="FFFF00"/>
                </a:solidFill>
              </a:ln>
              <a:solidFill>
                <a:schemeClr val="accent6"/>
              </a:solidFill>
            </a:endParaRPr>
          </a:p>
        </p:txBody>
      </p:sp>
    </p:spTree>
    <p:extLst>
      <p:ext uri="{BB962C8B-B14F-4D97-AF65-F5344CB8AC3E}">
        <p14:creationId xmlns:p14="http://schemas.microsoft.com/office/powerpoint/2010/main" val="25405311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BC163-7421-4FB8-A666-2EAA783C4B6D}"/>
              </a:ext>
            </a:extLst>
          </p:cNvPr>
          <p:cNvSpPr>
            <a:spLocks noGrp="1"/>
          </p:cNvSpPr>
          <p:nvPr>
            <p:ph type="title"/>
          </p:nvPr>
        </p:nvSpPr>
        <p:spPr>
          <a:xfrm>
            <a:off x="295276" y="76043"/>
            <a:ext cx="10572750" cy="496370"/>
          </a:xfrm>
        </p:spPr>
        <p:txBody>
          <a:bodyPr>
            <a:noAutofit/>
          </a:bodyPr>
          <a:lstStyle/>
          <a:p>
            <a:pPr algn="ctr"/>
            <a:r>
              <a:rPr lang="en-US" sz="2800" dirty="0"/>
              <a:t>COVID-19, Case types &amp; Case Fatality Rate (CFR)</a:t>
            </a:r>
          </a:p>
        </p:txBody>
      </p:sp>
      <p:graphicFrame>
        <p:nvGraphicFramePr>
          <p:cNvPr id="6" name="Content Placeholder 5">
            <a:extLst>
              <a:ext uri="{FF2B5EF4-FFF2-40B4-BE49-F238E27FC236}">
                <a16:creationId xmlns:a16="http://schemas.microsoft.com/office/drawing/2014/main" id="{FF7F7A4D-E4A6-4F24-AAC6-FFC4C059A5D2}"/>
              </a:ext>
            </a:extLst>
          </p:cNvPr>
          <p:cNvGraphicFramePr>
            <a:graphicFrameLocks noGrp="1"/>
          </p:cNvGraphicFramePr>
          <p:nvPr>
            <p:ph idx="1"/>
          </p:nvPr>
        </p:nvGraphicFramePr>
        <p:xfrm>
          <a:off x="0" y="474815"/>
          <a:ext cx="12192000" cy="6278673"/>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88F4592D-FA1F-484B-94BB-10B3203B5989}"/>
              </a:ext>
            </a:extLst>
          </p:cNvPr>
          <p:cNvSpPr/>
          <p:nvPr/>
        </p:nvSpPr>
        <p:spPr>
          <a:xfrm>
            <a:off x="5800725" y="4903079"/>
            <a:ext cx="5581650" cy="954107"/>
          </a:xfrm>
          <a:prstGeom prst="rect">
            <a:avLst/>
          </a:prstGeom>
        </p:spPr>
        <p:txBody>
          <a:bodyPr wrap="square">
            <a:spAutoFit/>
          </a:bodyPr>
          <a:lstStyle/>
          <a:p>
            <a:pPr algn="l"/>
            <a:r>
              <a:rPr lang="en-US" sz="3200" b="1" dirty="0">
                <a:solidFill>
                  <a:schemeClr val="bg1"/>
                </a:solidFill>
                <a:latin typeface="Open Sans"/>
              </a:rPr>
              <a:t>MILD &amp; MODERATE 81%</a:t>
            </a:r>
          </a:p>
          <a:p>
            <a:pPr algn="l"/>
            <a:r>
              <a:rPr lang="en-US" sz="2400" dirty="0">
                <a:solidFill>
                  <a:schemeClr val="bg1"/>
                </a:solidFill>
                <a:latin typeface="Open Sans"/>
              </a:rPr>
              <a:t>symptoms up to mild pneumonia</a:t>
            </a:r>
            <a:endParaRPr lang="en-US" sz="2400" dirty="0">
              <a:solidFill>
                <a:schemeClr val="bg1"/>
              </a:solidFill>
            </a:endParaRPr>
          </a:p>
        </p:txBody>
      </p:sp>
      <p:sp>
        <p:nvSpPr>
          <p:cNvPr id="8" name="Rectangle 7">
            <a:extLst>
              <a:ext uri="{FF2B5EF4-FFF2-40B4-BE49-F238E27FC236}">
                <a16:creationId xmlns:a16="http://schemas.microsoft.com/office/drawing/2014/main" id="{2F508D86-3D6D-4D63-86BC-B67D8FB1B9AC}"/>
              </a:ext>
            </a:extLst>
          </p:cNvPr>
          <p:cNvSpPr/>
          <p:nvPr/>
        </p:nvSpPr>
        <p:spPr>
          <a:xfrm>
            <a:off x="5800725" y="2719523"/>
            <a:ext cx="5734050" cy="1446550"/>
          </a:xfrm>
          <a:prstGeom prst="rect">
            <a:avLst/>
          </a:prstGeom>
        </p:spPr>
        <p:txBody>
          <a:bodyPr wrap="square">
            <a:spAutoFit/>
          </a:bodyPr>
          <a:lstStyle/>
          <a:p>
            <a:pPr algn="l"/>
            <a:r>
              <a:rPr lang="en-US" sz="3600" b="1" dirty="0">
                <a:solidFill>
                  <a:srgbClr val="FFC000"/>
                </a:solidFill>
                <a:latin typeface="Open Sans"/>
              </a:rPr>
              <a:t>SEVERE 14%</a:t>
            </a:r>
          </a:p>
          <a:p>
            <a:r>
              <a:rPr lang="en-US" sz="3600" b="1" dirty="0"/>
              <a:t>CFR rates = 0.9%</a:t>
            </a:r>
            <a:r>
              <a:rPr lang="en-US" sz="1200" dirty="0"/>
              <a:t>) (without comorbidities </a:t>
            </a:r>
          </a:p>
          <a:p>
            <a:pPr algn="l"/>
            <a:r>
              <a:rPr lang="en-US" sz="1600" dirty="0">
                <a:solidFill>
                  <a:srgbClr val="000000"/>
                </a:solidFill>
                <a:latin typeface="Open Sans"/>
              </a:rPr>
              <a:t>(dyspnea, hypoxia, or &gt;50% lung involvement on imaging)</a:t>
            </a:r>
            <a:endParaRPr lang="en-US" sz="1600" dirty="0"/>
          </a:p>
        </p:txBody>
      </p:sp>
      <p:sp>
        <p:nvSpPr>
          <p:cNvPr id="9" name="Rectangle 8">
            <a:extLst>
              <a:ext uri="{FF2B5EF4-FFF2-40B4-BE49-F238E27FC236}">
                <a16:creationId xmlns:a16="http://schemas.microsoft.com/office/drawing/2014/main" id="{38D1EACB-0797-420F-AB69-8329735BCC99}"/>
              </a:ext>
            </a:extLst>
          </p:cNvPr>
          <p:cNvSpPr/>
          <p:nvPr/>
        </p:nvSpPr>
        <p:spPr>
          <a:xfrm>
            <a:off x="5800725" y="889283"/>
            <a:ext cx="5210175" cy="1415772"/>
          </a:xfrm>
          <a:prstGeom prst="rect">
            <a:avLst/>
          </a:prstGeom>
        </p:spPr>
        <p:txBody>
          <a:bodyPr wrap="square">
            <a:spAutoFit/>
          </a:bodyPr>
          <a:lstStyle/>
          <a:p>
            <a:pPr algn="l"/>
            <a:r>
              <a:rPr lang="en-US" sz="3600" b="1" dirty="0">
                <a:solidFill>
                  <a:srgbClr val="FF0000"/>
                </a:solidFill>
                <a:latin typeface="Open Sans"/>
              </a:rPr>
              <a:t>CRITICAL 5%</a:t>
            </a:r>
          </a:p>
          <a:p>
            <a:pPr algn="l"/>
            <a:r>
              <a:rPr lang="en-US" sz="3600" b="1" dirty="0"/>
              <a:t>CFR rates = 49%</a:t>
            </a:r>
            <a:endParaRPr lang="en-US" sz="3600" b="1" dirty="0">
              <a:solidFill>
                <a:srgbClr val="FF0000"/>
              </a:solidFill>
              <a:latin typeface="Open Sans"/>
            </a:endParaRPr>
          </a:p>
          <a:p>
            <a:pPr algn="l"/>
            <a:r>
              <a:rPr lang="en-US" sz="1400" dirty="0">
                <a:solidFill>
                  <a:srgbClr val="000000"/>
                </a:solidFill>
                <a:latin typeface="Open Sans"/>
              </a:rPr>
              <a:t>(respiratory failure, shock, or multiorgan system dysfunction)</a:t>
            </a:r>
            <a:endParaRPr lang="en-US" sz="1400" dirty="0"/>
          </a:p>
        </p:txBody>
      </p:sp>
    </p:spTree>
    <p:extLst>
      <p:ext uri="{BB962C8B-B14F-4D97-AF65-F5344CB8AC3E}">
        <p14:creationId xmlns:p14="http://schemas.microsoft.com/office/powerpoint/2010/main" val="3308954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43000"/>
          </a:xfrm>
          <a:solidFill>
            <a:srgbClr val="B6A26A"/>
          </a:solidFill>
          <a:ln>
            <a:noFill/>
          </a:ln>
        </p:spPr>
        <p:style>
          <a:lnRef idx="3">
            <a:schemeClr val="lt1"/>
          </a:lnRef>
          <a:fillRef idx="1">
            <a:schemeClr val="accent5"/>
          </a:fillRef>
          <a:effectRef idx="1">
            <a:schemeClr val="accent5"/>
          </a:effectRef>
          <a:fontRef idx="minor">
            <a:schemeClr val="lt1"/>
          </a:fontRef>
        </p:style>
        <p:txBody>
          <a:bodyPr>
            <a:normAutofit/>
          </a:bodyPr>
          <a:lstStyle/>
          <a:p>
            <a:pPr algn="ctr" rtl="1">
              <a:lnSpc>
                <a:spcPct val="100000"/>
              </a:lnSpc>
            </a:pPr>
            <a:r>
              <a:rPr lang="ar-SY" sz="6600" b="1" dirty="0">
                <a:solidFill>
                  <a:schemeClr val="bg1"/>
                </a:solidFill>
                <a:effectLst>
                  <a:outerShdw blurRad="38100" dist="38100" dir="2700000" algn="tl">
                    <a:srgbClr val="000000">
                      <a:alpha val="43137"/>
                    </a:srgbClr>
                  </a:outerShdw>
                </a:effectLst>
              </a:rPr>
              <a:t>محاور العرض</a:t>
            </a:r>
            <a:endParaRPr lang="en-US" sz="6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7991" y="1143000"/>
            <a:ext cx="11539331" cy="5562600"/>
          </a:xfrm>
        </p:spPr>
        <p:txBody>
          <a:bodyPr>
            <a:normAutofit lnSpcReduction="10000"/>
          </a:bodyPr>
          <a:lstStyle/>
          <a:p>
            <a:pPr marL="742950" lvl="0" indent="-742950" algn="r" rtl="1">
              <a:lnSpc>
                <a:spcPct val="200000"/>
              </a:lnSpc>
              <a:buFont typeface="+mj-lt"/>
              <a:buAutoNum type="arabicPeriod"/>
            </a:pPr>
            <a:r>
              <a:rPr lang="ar-SY" sz="4400" dirty="0"/>
              <a:t>الأوبئة، بين الماضي والحاضر</a:t>
            </a:r>
          </a:p>
          <a:p>
            <a:pPr marL="742950" lvl="0" indent="-742950" algn="r" rtl="1">
              <a:lnSpc>
                <a:spcPct val="200000"/>
              </a:lnSpc>
              <a:buFont typeface="+mj-lt"/>
              <a:buAutoNum type="arabicPeriod"/>
            </a:pPr>
            <a:r>
              <a:rPr lang="ar-SY" sz="4400" dirty="0"/>
              <a:t>أقوى الأسلحة في مواجهة وباء كوفيد-19</a:t>
            </a:r>
          </a:p>
          <a:p>
            <a:pPr marL="742950" lvl="0" indent="-742950" algn="r" rtl="1">
              <a:lnSpc>
                <a:spcPct val="200000"/>
              </a:lnSpc>
              <a:buFont typeface="+mj-lt"/>
              <a:buAutoNum type="arabicPeriod"/>
            </a:pPr>
            <a:r>
              <a:rPr lang="ar-SY" sz="4400" dirty="0"/>
              <a:t>تحديات (قابلة للتجنب) في طريق العلم</a:t>
            </a:r>
          </a:p>
          <a:p>
            <a:pPr marL="742950" lvl="0" indent="-742950" algn="r" rtl="1">
              <a:lnSpc>
                <a:spcPct val="200000"/>
              </a:lnSpc>
              <a:buFont typeface="+mj-lt"/>
              <a:buAutoNum type="arabicPeriod"/>
            </a:pPr>
            <a:r>
              <a:rPr lang="ar-SY" sz="4400" dirty="0"/>
              <a:t>دروس مستفادة</a:t>
            </a:r>
          </a:p>
        </p:txBody>
      </p:sp>
      <p:pic>
        <p:nvPicPr>
          <p:cNvPr id="4" name="Picture 3">
            <a:extLst>
              <a:ext uri="{FF2B5EF4-FFF2-40B4-BE49-F238E27FC236}">
                <a16:creationId xmlns:a16="http://schemas.microsoft.com/office/drawing/2014/main" id="{33D29AFD-667F-4F7B-B5C9-4C792716C8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832002" cy="1143000"/>
          </a:xfrm>
          <a:prstGeom prst="rect">
            <a:avLst/>
          </a:prstGeom>
        </p:spPr>
      </p:pic>
    </p:spTree>
    <p:extLst>
      <p:ext uri="{BB962C8B-B14F-4D97-AF65-F5344CB8AC3E}">
        <p14:creationId xmlns:p14="http://schemas.microsoft.com/office/powerpoint/2010/main" val="3030641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A9CCC-8865-4679-8F5D-9B1DFE0EE196}"/>
              </a:ext>
            </a:extLst>
          </p:cNvPr>
          <p:cNvSpPr>
            <a:spLocks noGrp="1"/>
          </p:cNvSpPr>
          <p:nvPr>
            <p:ph type="title"/>
          </p:nvPr>
        </p:nvSpPr>
        <p:spPr/>
        <p:txBody>
          <a:bodyPr>
            <a:normAutofit/>
          </a:bodyPr>
          <a:lstStyle/>
          <a:p>
            <a:pPr algn="ctr" rtl="1"/>
            <a:r>
              <a:rPr lang="ar-SY" sz="6600" b="1" dirty="0"/>
              <a:t>أفضل الأدلة</a:t>
            </a:r>
            <a:endParaRPr lang="en-US" sz="6600" b="1" dirty="0"/>
          </a:p>
        </p:txBody>
      </p:sp>
      <p:sp>
        <p:nvSpPr>
          <p:cNvPr id="3" name="Content Placeholder 2">
            <a:extLst>
              <a:ext uri="{FF2B5EF4-FFF2-40B4-BE49-F238E27FC236}">
                <a16:creationId xmlns:a16="http://schemas.microsoft.com/office/drawing/2014/main" id="{014F8C48-17E3-4AE3-9B5C-AA363E8559F3}"/>
              </a:ext>
            </a:extLst>
          </p:cNvPr>
          <p:cNvSpPr>
            <a:spLocks noGrp="1"/>
          </p:cNvSpPr>
          <p:nvPr>
            <p:ph idx="1"/>
          </p:nvPr>
        </p:nvSpPr>
        <p:spPr/>
        <p:txBody>
          <a:bodyPr>
            <a:normAutofit/>
          </a:bodyPr>
          <a:lstStyle/>
          <a:p>
            <a:pPr marL="0" marR="0" algn="r" rtl="1">
              <a:spcBef>
                <a:spcPts val="0"/>
              </a:spcBef>
              <a:spcAft>
                <a:spcPts val="0"/>
              </a:spcAft>
            </a:pPr>
            <a:endParaRPr lang="en-US" sz="5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707695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4" name="Picture 43"/>
          <p:cNvPicPr/>
          <p:nvPr/>
        </p:nvPicPr>
        <p:blipFill>
          <a:blip r:embed="rId3" cstate="email">
            <a:extLst>
              <a:ext uri="{28A0092B-C50C-407E-A947-70E740481C1C}">
                <a14:useLocalDpi xmlns:a14="http://schemas.microsoft.com/office/drawing/2010/main"/>
              </a:ext>
            </a:extLst>
          </a:blip>
          <a:stretch/>
        </p:blipFill>
        <p:spPr>
          <a:xfrm>
            <a:off x="109660" y="5821709"/>
            <a:ext cx="2255294" cy="349094"/>
          </a:xfrm>
          <a:prstGeom prst="rect">
            <a:avLst/>
          </a:prstGeom>
          <a:ln>
            <a:noFill/>
          </a:ln>
        </p:spPr>
      </p:pic>
      <p:sp>
        <p:nvSpPr>
          <p:cNvPr id="45" name="TextShape 1"/>
          <p:cNvSpPr txBox="1"/>
          <p:nvPr/>
        </p:nvSpPr>
        <p:spPr>
          <a:xfrm>
            <a:off x="102345" y="6327563"/>
            <a:ext cx="4807132" cy="158120"/>
          </a:xfrm>
          <a:prstGeom prst="rect">
            <a:avLst/>
          </a:prstGeom>
          <a:noFill/>
          <a:ln>
            <a:noFill/>
          </a:ln>
        </p:spPr>
        <p:txBody>
          <a:bodyPr wrap="square" lIns="0" tIns="0" rIns="0" bIns="0" anchor="ctr">
            <a:spAutoFit/>
          </a:bodyPr>
          <a:lstStyle/>
          <a:p>
            <a:pPr>
              <a:lnSpc>
                <a:spcPct val="97000"/>
              </a:lnSpc>
            </a:pPr>
            <a:r>
              <a:rPr lang="en-US" sz="1059" b="1" spc="-1" dirty="0">
                <a:solidFill>
                  <a:schemeClr val="bg1">
                    <a:lumMod val="75000"/>
                  </a:schemeClr>
                </a:solidFill>
                <a:latin typeface="Arial"/>
                <a:ea typeface="Arial Unicode MS"/>
              </a:rPr>
              <a:t>WHO Solidarity Trial Consortium. N </a:t>
            </a:r>
            <a:r>
              <a:rPr lang="en-US" sz="1059" b="1" spc="-1" dirty="0" err="1">
                <a:solidFill>
                  <a:schemeClr val="bg1">
                    <a:lumMod val="75000"/>
                  </a:schemeClr>
                </a:solidFill>
                <a:latin typeface="Arial"/>
                <a:ea typeface="Arial Unicode MS"/>
              </a:rPr>
              <a:t>Engl</a:t>
            </a:r>
            <a:r>
              <a:rPr lang="en-US" sz="1059" b="1" spc="-1" dirty="0">
                <a:solidFill>
                  <a:schemeClr val="bg1">
                    <a:lumMod val="75000"/>
                  </a:schemeClr>
                </a:solidFill>
                <a:latin typeface="Arial"/>
                <a:ea typeface="Arial Unicode MS"/>
              </a:rPr>
              <a:t> J Med 2021;384:497-511.</a:t>
            </a:r>
            <a:endParaRPr lang="en-US" sz="1059" spc="-1" dirty="0">
              <a:solidFill>
                <a:schemeClr val="bg1">
                  <a:lumMod val="75000"/>
                </a:schemeClr>
              </a:solidFill>
              <a:latin typeface="Arial"/>
            </a:endParaRPr>
          </a:p>
        </p:txBody>
      </p:sp>
      <p:pic>
        <p:nvPicPr>
          <p:cNvPr id="46" name="Picture 45"/>
          <p:cNvPicPr/>
          <p:nvPr/>
        </p:nvPicPr>
        <p:blipFill>
          <a:blip r:embed="rId4" cstate="email">
            <a:extLst>
              <a:ext uri="{28A0092B-C50C-407E-A947-70E740481C1C}">
                <a14:useLocalDpi xmlns:a14="http://schemas.microsoft.com/office/drawing/2010/main"/>
              </a:ext>
            </a:extLst>
          </a:blip>
          <a:stretch/>
        </p:blipFill>
        <p:spPr>
          <a:xfrm>
            <a:off x="5564781" y="-56679"/>
            <a:ext cx="6627219" cy="6950770"/>
          </a:xfrm>
          <a:prstGeom prst="rect">
            <a:avLst/>
          </a:prstGeom>
          <a:ln>
            <a:noFill/>
          </a:ln>
        </p:spPr>
      </p:pic>
      <p:sp>
        <p:nvSpPr>
          <p:cNvPr id="47" name="CustomShape 2"/>
          <p:cNvSpPr/>
          <p:nvPr/>
        </p:nvSpPr>
        <p:spPr>
          <a:xfrm>
            <a:off x="168179" y="52236"/>
            <a:ext cx="5111391" cy="5194678"/>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noAutofit/>
          </a:bodyPr>
          <a:lstStyle/>
          <a:p>
            <a:r>
              <a:rPr lang="en-US" sz="3600" b="1" spc="-1" dirty="0">
                <a:solidFill>
                  <a:srgbClr val="FFFFFF"/>
                </a:solidFill>
                <a:latin typeface="Arial"/>
                <a:ea typeface="Arial Unicode MS"/>
              </a:rPr>
              <a:t>In-Hospital Mortality</a:t>
            </a:r>
            <a:endParaRPr lang="en-US" sz="3600" b="1" spc="-1" dirty="0">
              <a:solidFill>
                <a:srgbClr val="FFFFFF"/>
              </a:solidFill>
              <a:latin typeface="Arial"/>
            </a:endParaRPr>
          </a:p>
          <a:p>
            <a:endParaRPr lang="en-US" sz="2824" spc="-1" dirty="0">
              <a:solidFill>
                <a:srgbClr val="FFFFFF"/>
              </a:solidFill>
              <a:latin typeface="Arial"/>
              <a:ea typeface="Arial Unicode MS"/>
            </a:endParaRPr>
          </a:p>
          <a:p>
            <a:r>
              <a:rPr lang="en-US" sz="3600" spc="-1" dirty="0" err="1">
                <a:solidFill>
                  <a:srgbClr val="FFFFFF"/>
                </a:solidFill>
                <a:latin typeface="Arial"/>
                <a:ea typeface="Arial Unicode MS"/>
              </a:rPr>
              <a:t>Remdesivir</a:t>
            </a:r>
            <a:endParaRPr lang="en-US" sz="3600" spc="-1" dirty="0">
              <a:solidFill>
                <a:srgbClr val="FFFFFF"/>
              </a:solidFill>
              <a:latin typeface="Arial"/>
              <a:ea typeface="Arial Unicode MS"/>
            </a:endParaRPr>
          </a:p>
          <a:p>
            <a:r>
              <a:rPr lang="en-US" sz="3600" spc="-1" dirty="0">
                <a:solidFill>
                  <a:srgbClr val="FFFFFF"/>
                </a:solidFill>
                <a:latin typeface="Arial"/>
                <a:ea typeface="Arial Unicode MS"/>
              </a:rPr>
              <a:t>vs</a:t>
            </a:r>
          </a:p>
          <a:p>
            <a:r>
              <a:rPr lang="en-US" sz="3600" spc="-1" dirty="0">
                <a:solidFill>
                  <a:srgbClr val="FFFFFF"/>
                </a:solidFill>
                <a:latin typeface="Arial"/>
                <a:ea typeface="Arial Unicode MS"/>
              </a:rPr>
              <a:t>Hydroxychloroquine</a:t>
            </a:r>
          </a:p>
          <a:p>
            <a:r>
              <a:rPr lang="en-US" sz="3600" spc="-1" dirty="0">
                <a:solidFill>
                  <a:srgbClr val="FFFFFF"/>
                </a:solidFill>
                <a:latin typeface="Arial"/>
                <a:ea typeface="Arial Unicode MS"/>
              </a:rPr>
              <a:t>vs</a:t>
            </a:r>
          </a:p>
          <a:p>
            <a:r>
              <a:rPr lang="en-US" sz="3600" spc="-1" dirty="0">
                <a:solidFill>
                  <a:srgbClr val="FFFFFF"/>
                </a:solidFill>
                <a:latin typeface="Arial"/>
                <a:ea typeface="Arial Unicode MS"/>
              </a:rPr>
              <a:t>Lopinavir</a:t>
            </a:r>
          </a:p>
          <a:p>
            <a:r>
              <a:rPr lang="en-US" sz="3600" spc="-1" dirty="0">
                <a:solidFill>
                  <a:srgbClr val="FFFFFF"/>
                </a:solidFill>
                <a:latin typeface="Arial"/>
                <a:ea typeface="Arial Unicode MS"/>
              </a:rPr>
              <a:t>vs</a:t>
            </a:r>
          </a:p>
          <a:p>
            <a:r>
              <a:rPr lang="en-US" sz="3600" spc="-1" dirty="0">
                <a:solidFill>
                  <a:srgbClr val="FFFFFF"/>
                </a:solidFill>
                <a:latin typeface="Arial"/>
                <a:ea typeface="Arial Unicode MS"/>
              </a:rPr>
              <a:t>Interferon</a:t>
            </a:r>
            <a:endParaRPr lang="en-US" sz="2824" spc="-1" dirty="0">
              <a:solidFill>
                <a:srgbClr val="FFFFFF"/>
              </a:solidFill>
              <a:latin typeface="Arial"/>
              <a:ea typeface="Arial Unicode MS"/>
            </a:endParaRPr>
          </a:p>
        </p:txBody>
      </p:sp>
      <p:sp>
        <p:nvSpPr>
          <p:cNvPr id="9" name="TextBox 8">
            <a:extLst>
              <a:ext uri="{FF2B5EF4-FFF2-40B4-BE49-F238E27FC236}">
                <a16:creationId xmlns:a16="http://schemas.microsoft.com/office/drawing/2014/main" id="{5FDFA31B-0156-4C97-86C2-92FFC225D8D3}"/>
              </a:ext>
            </a:extLst>
          </p:cNvPr>
          <p:cNvSpPr txBox="1"/>
          <p:nvPr/>
        </p:nvSpPr>
        <p:spPr>
          <a:xfrm>
            <a:off x="0" y="6576609"/>
            <a:ext cx="4807132" cy="246221"/>
          </a:xfrm>
          <a:prstGeom prst="rect">
            <a:avLst/>
          </a:prstGeom>
          <a:noFill/>
        </p:spPr>
        <p:txBody>
          <a:bodyPr wrap="square">
            <a:spAutoFit/>
          </a:bodyPr>
          <a:lstStyle/>
          <a:p>
            <a:r>
              <a:rPr lang="en-US" sz="1000" dirty="0">
                <a:hlinkClick r:id="rId5"/>
              </a:rPr>
              <a:t>https://www.nejm.org/doi/full/10.1056/NEJMoa2023184?query=featured_home</a:t>
            </a:r>
            <a:r>
              <a:rPr lang="en-US" sz="1000" dirty="0"/>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F4793-9F08-4895-BAA5-A2033FBFCE05}"/>
              </a:ext>
            </a:extLst>
          </p:cNvPr>
          <p:cNvSpPr>
            <a:spLocks noGrp="1"/>
          </p:cNvSpPr>
          <p:nvPr>
            <p:ph type="title"/>
          </p:nvPr>
        </p:nvSpPr>
        <p:spPr/>
        <p:txBody>
          <a:bodyPr/>
          <a:lstStyle/>
          <a:p>
            <a:endParaRPr lang="en-US"/>
          </a:p>
        </p:txBody>
      </p:sp>
      <p:pic>
        <p:nvPicPr>
          <p:cNvPr id="3074" name="Picture 2">
            <a:extLst>
              <a:ext uri="{FF2B5EF4-FFF2-40B4-BE49-F238E27FC236}">
                <a16:creationId xmlns:a16="http://schemas.microsoft.com/office/drawing/2014/main" id="{D8DA70E9-E9AF-4308-9DFC-B776BB357D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4700" y="0"/>
            <a:ext cx="4260950" cy="64928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BA836FA-B672-41EF-A2B7-9C7109204761}"/>
              </a:ext>
            </a:extLst>
          </p:cNvPr>
          <p:cNvSpPr txBox="1"/>
          <p:nvPr/>
        </p:nvSpPr>
        <p:spPr>
          <a:xfrm>
            <a:off x="0" y="6519446"/>
            <a:ext cx="3844925" cy="338554"/>
          </a:xfrm>
          <a:prstGeom prst="rect">
            <a:avLst/>
          </a:prstGeom>
          <a:noFill/>
        </p:spPr>
        <p:txBody>
          <a:bodyPr wrap="square">
            <a:spAutoFit/>
          </a:bodyPr>
          <a:lstStyle/>
          <a:p>
            <a:r>
              <a:rPr lang="en-US" sz="1600" dirty="0">
                <a:hlinkClick r:id="rId3"/>
              </a:rPr>
              <a:t>https://phil.cdc.gov/details.aspx?pid=3265</a:t>
            </a:r>
            <a:r>
              <a:rPr lang="en-US" sz="1600" dirty="0"/>
              <a:t> </a:t>
            </a:r>
          </a:p>
        </p:txBody>
      </p:sp>
      <p:pic>
        <p:nvPicPr>
          <p:cNvPr id="5124" name="Picture 4" descr="Polio victims from Nigeria. ">
            <a:extLst>
              <a:ext uri="{FF2B5EF4-FFF2-40B4-BE49-F238E27FC236}">
                <a16:creationId xmlns:a16="http://schemas.microsoft.com/office/drawing/2014/main" id="{FB37DFD0-322A-4804-A32A-9D84A559682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993108" y="0"/>
            <a:ext cx="6922168" cy="649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2728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89B9FDC2-1F2B-4749-922C-A0D970195CC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551709"/>
            <a:ext cx="4870116" cy="531285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 man gets a vaccination in his left arm.">
            <a:extLst>
              <a:ext uri="{FF2B5EF4-FFF2-40B4-BE49-F238E27FC236}">
                <a16:creationId xmlns:a16="http://schemas.microsoft.com/office/drawing/2014/main" id="{31658D56-6E31-40E8-ABE4-BD42E47F1F9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34050" y="0"/>
            <a:ext cx="6457950" cy="362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2633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83AB4-9B97-4EC9-8318-16CF90F8649B}"/>
              </a:ext>
            </a:extLst>
          </p:cNvPr>
          <p:cNvSpPr>
            <a:spLocks noGrp="1"/>
          </p:cNvSpPr>
          <p:nvPr>
            <p:ph type="title"/>
          </p:nvPr>
        </p:nvSpPr>
        <p:spPr>
          <a:xfrm>
            <a:off x="10647946" y="365125"/>
            <a:ext cx="705853" cy="1325563"/>
          </a:xfrm>
        </p:spPr>
        <p:txBody>
          <a:bodyPr/>
          <a:lstStyle/>
          <a:p>
            <a:r>
              <a:rPr lang="en-US" dirty="0"/>
              <a:t> </a:t>
            </a:r>
          </a:p>
        </p:txBody>
      </p:sp>
      <p:pic>
        <p:nvPicPr>
          <p:cNvPr id="6148" name="Picture 4">
            <a:extLst>
              <a:ext uri="{FF2B5EF4-FFF2-40B4-BE49-F238E27FC236}">
                <a16:creationId xmlns:a16="http://schemas.microsoft.com/office/drawing/2014/main" id="{0F7BBE51-344E-40F0-8CF8-265B2E470BF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12192000" cy="638011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CB1B4C8-A158-42E1-856E-C8650A3DCABF}"/>
              </a:ext>
            </a:extLst>
          </p:cNvPr>
          <p:cNvSpPr txBox="1"/>
          <p:nvPr/>
        </p:nvSpPr>
        <p:spPr>
          <a:xfrm>
            <a:off x="4322351" y="6548558"/>
            <a:ext cx="7829550" cy="276999"/>
          </a:xfrm>
          <a:prstGeom prst="rect">
            <a:avLst/>
          </a:prstGeom>
          <a:noFill/>
        </p:spPr>
        <p:txBody>
          <a:bodyPr wrap="square">
            <a:spAutoFit/>
          </a:bodyPr>
          <a:lstStyle/>
          <a:p>
            <a:r>
              <a:rPr lang="en-US" sz="1200" dirty="0">
                <a:hlinkClick r:id="rId3"/>
              </a:rPr>
              <a:t>https://wintoncentre.maths.cam.ac.uk/news/communicating-potential-benefits-and-harms-astra-zeneca-covid-19-vaccine/</a:t>
            </a:r>
            <a:r>
              <a:rPr lang="en-US" sz="1200" dirty="0"/>
              <a:t> </a:t>
            </a:r>
          </a:p>
        </p:txBody>
      </p:sp>
    </p:spTree>
    <p:extLst>
      <p:ext uri="{BB962C8B-B14F-4D97-AF65-F5344CB8AC3E}">
        <p14:creationId xmlns:p14="http://schemas.microsoft.com/office/powerpoint/2010/main" val="38060849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83AB4-9B97-4EC9-8318-16CF90F8649B}"/>
              </a:ext>
            </a:extLst>
          </p:cNvPr>
          <p:cNvSpPr>
            <a:spLocks noGrp="1"/>
          </p:cNvSpPr>
          <p:nvPr>
            <p:ph type="title"/>
          </p:nvPr>
        </p:nvSpPr>
        <p:spPr>
          <a:xfrm>
            <a:off x="10647946" y="365125"/>
            <a:ext cx="705853" cy="1325563"/>
          </a:xfrm>
        </p:spPr>
        <p:txBody>
          <a:bodyPr/>
          <a:lstStyle/>
          <a:p>
            <a:r>
              <a:rPr lang="en-US" dirty="0"/>
              <a:t> </a:t>
            </a:r>
          </a:p>
        </p:txBody>
      </p:sp>
      <p:pic>
        <p:nvPicPr>
          <p:cNvPr id="8194" name="Picture 2">
            <a:extLst>
              <a:ext uri="{FF2B5EF4-FFF2-40B4-BE49-F238E27FC236}">
                <a16:creationId xmlns:a16="http://schemas.microsoft.com/office/drawing/2014/main" id="{FD9368A7-9041-4C41-8C04-F2BD6A6177D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12192000" cy="63801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1874C21-151C-4A74-9CC9-A89F94CEC8B5}"/>
              </a:ext>
            </a:extLst>
          </p:cNvPr>
          <p:cNvSpPr txBox="1"/>
          <p:nvPr/>
        </p:nvSpPr>
        <p:spPr>
          <a:xfrm>
            <a:off x="4322351" y="6548558"/>
            <a:ext cx="7829550" cy="276999"/>
          </a:xfrm>
          <a:prstGeom prst="rect">
            <a:avLst/>
          </a:prstGeom>
          <a:noFill/>
        </p:spPr>
        <p:txBody>
          <a:bodyPr wrap="square">
            <a:spAutoFit/>
          </a:bodyPr>
          <a:lstStyle/>
          <a:p>
            <a:r>
              <a:rPr lang="en-US" sz="1200" dirty="0">
                <a:hlinkClick r:id="rId3"/>
              </a:rPr>
              <a:t>https://wintoncentre.maths.cam.ac.uk/news/communicating-potential-benefits-and-harms-astra-zeneca-covid-19-vaccine/</a:t>
            </a:r>
            <a:r>
              <a:rPr lang="en-US" sz="1200" dirty="0"/>
              <a:t> </a:t>
            </a:r>
          </a:p>
        </p:txBody>
      </p:sp>
    </p:spTree>
    <p:extLst>
      <p:ext uri="{BB962C8B-B14F-4D97-AF65-F5344CB8AC3E}">
        <p14:creationId xmlns:p14="http://schemas.microsoft.com/office/powerpoint/2010/main" val="30159915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83AB4-9B97-4EC9-8318-16CF90F8649B}"/>
              </a:ext>
            </a:extLst>
          </p:cNvPr>
          <p:cNvSpPr>
            <a:spLocks noGrp="1"/>
          </p:cNvSpPr>
          <p:nvPr>
            <p:ph type="title"/>
          </p:nvPr>
        </p:nvSpPr>
        <p:spPr>
          <a:xfrm>
            <a:off x="10647946" y="365125"/>
            <a:ext cx="705853" cy="1325563"/>
          </a:xfrm>
        </p:spPr>
        <p:txBody>
          <a:bodyPr/>
          <a:lstStyle/>
          <a:p>
            <a:r>
              <a:rPr lang="en-US" dirty="0"/>
              <a:t> </a:t>
            </a:r>
          </a:p>
        </p:txBody>
      </p:sp>
      <p:pic>
        <p:nvPicPr>
          <p:cNvPr id="7170" name="Picture 2">
            <a:extLst>
              <a:ext uri="{FF2B5EF4-FFF2-40B4-BE49-F238E27FC236}">
                <a16:creationId xmlns:a16="http://schemas.microsoft.com/office/drawing/2014/main" id="{4395FD6C-D154-4F16-90F2-35B9502554D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D073ADD-99BA-42D6-A55B-2A2B0304F940}"/>
              </a:ext>
            </a:extLst>
          </p:cNvPr>
          <p:cNvSpPr/>
          <p:nvPr/>
        </p:nvSpPr>
        <p:spPr>
          <a:xfrm>
            <a:off x="4319336" y="6545179"/>
            <a:ext cx="7872664" cy="312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0DA7C39-9258-4C1B-ABE7-B5BD0FE699C6}"/>
              </a:ext>
            </a:extLst>
          </p:cNvPr>
          <p:cNvSpPr txBox="1"/>
          <p:nvPr/>
        </p:nvSpPr>
        <p:spPr>
          <a:xfrm>
            <a:off x="4322351" y="6548558"/>
            <a:ext cx="7829550" cy="276999"/>
          </a:xfrm>
          <a:prstGeom prst="rect">
            <a:avLst/>
          </a:prstGeom>
          <a:noFill/>
        </p:spPr>
        <p:txBody>
          <a:bodyPr wrap="square">
            <a:spAutoFit/>
          </a:bodyPr>
          <a:lstStyle/>
          <a:p>
            <a:r>
              <a:rPr lang="en-US" sz="1200" dirty="0">
                <a:hlinkClick r:id="rId3"/>
              </a:rPr>
              <a:t>https://wintoncentre.maths.cam.ac.uk/news/communicating-potential-benefits-and-harms-astra-zeneca-covid-19-vaccine/</a:t>
            </a:r>
            <a:r>
              <a:rPr lang="en-US" sz="1200" dirty="0"/>
              <a:t> </a:t>
            </a:r>
          </a:p>
        </p:txBody>
      </p:sp>
    </p:spTree>
    <p:extLst>
      <p:ext uri="{BB962C8B-B14F-4D97-AF65-F5344CB8AC3E}">
        <p14:creationId xmlns:p14="http://schemas.microsoft.com/office/powerpoint/2010/main" val="33924234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7FFD1-3C2E-4C92-990B-ED89E4958DC7}"/>
              </a:ext>
            </a:extLst>
          </p:cNvPr>
          <p:cNvSpPr>
            <a:spLocks noGrp="1"/>
          </p:cNvSpPr>
          <p:nvPr>
            <p:ph type="title"/>
          </p:nvPr>
        </p:nvSpPr>
        <p:spPr>
          <a:xfrm>
            <a:off x="838200" y="151075"/>
            <a:ext cx="10515600" cy="970059"/>
          </a:xfrm>
        </p:spPr>
        <p:txBody>
          <a:bodyPr>
            <a:normAutofit/>
          </a:bodyPr>
          <a:lstStyle/>
          <a:p>
            <a:pPr algn="ctr" rtl="1"/>
            <a:r>
              <a:rPr lang="ar-SY" sz="4800" b="1" dirty="0">
                <a:solidFill>
                  <a:srgbClr val="FF0000"/>
                </a:solidFill>
              </a:rPr>
              <a:t>أخطر عشرة تهديدات للصحة العمومية في عام 2019</a:t>
            </a:r>
            <a:endParaRPr lang="en-US" sz="4800" b="1" dirty="0">
              <a:solidFill>
                <a:srgbClr val="FF0000"/>
              </a:solidFill>
            </a:endParaRPr>
          </a:p>
        </p:txBody>
      </p:sp>
      <p:sp>
        <p:nvSpPr>
          <p:cNvPr id="3" name="Content Placeholder 2">
            <a:extLst>
              <a:ext uri="{FF2B5EF4-FFF2-40B4-BE49-F238E27FC236}">
                <a16:creationId xmlns:a16="http://schemas.microsoft.com/office/drawing/2014/main" id="{64BD6279-D5F7-4049-9DE6-AB3BF9EC9DEB}"/>
              </a:ext>
            </a:extLst>
          </p:cNvPr>
          <p:cNvSpPr>
            <a:spLocks noGrp="1"/>
          </p:cNvSpPr>
          <p:nvPr>
            <p:ph idx="1"/>
          </p:nvPr>
        </p:nvSpPr>
        <p:spPr>
          <a:xfrm>
            <a:off x="838200" y="1004341"/>
            <a:ext cx="10515600" cy="5501390"/>
          </a:xfrm>
        </p:spPr>
        <p:txBody>
          <a:bodyPr>
            <a:normAutofit fontScale="92500" lnSpcReduction="10000"/>
          </a:bodyPr>
          <a:lstStyle/>
          <a:p>
            <a:pPr marL="514350" indent="-514350" algn="r" rtl="1">
              <a:buFont typeface="+mj-lt"/>
              <a:buAutoNum type="arabicPeriod"/>
            </a:pPr>
            <a:r>
              <a:rPr lang="ar-SY" sz="3600" dirty="0"/>
              <a:t>تلوث الهواء وتغير المناخ</a:t>
            </a:r>
          </a:p>
          <a:p>
            <a:pPr marL="514350" indent="-514350" algn="r" rtl="1">
              <a:buFont typeface="+mj-lt"/>
              <a:buAutoNum type="arabicPeriod"/>
            </a:pPr>
            <a:r>
              <a:rPr lang="ar-SY" sz="3600" dirty="0"/>
              <a:t>الأمراض غير المعدية</a:t>
            </a:r>
          </a:p>
          <a:p>
            <a:pPr marL="514350" indent="-514350" algn="r" rtl="1">
              <a:buFont typeface="+mj-lt"/>
              <a:buAutoNum type="arabicPeriod"/>
            </a:pPr>
            <a:r>
              <a:rPr lang="ar-SY" sz="3600" dirty="0"/>
              <a:t>جائحة الأنفلونزا العالمية</a:t>
            </a:r>
          </a:p>
          <a:p>
            <a:pPr marL="514350" indent="-514350" algn="r" rtl="1">
              <a:buFont typeface="+mj-lt"/>
              <a:buAutoNum type="arabicPeriod"/>
            </a:pPr>
            <a:r>
              <a:rPr lang="ar-SY" sz="3600" dirty="0"/>
              <a:t>البيئات الهشة والضعيفة</a:t>
            </a:r>
          </a:p>
          <a:p>
            <a:pPr marL="514350" indent="-514350" algn="r" rtl="1">
              <a:buFont typeface="+mj-lt"/>
              <a:buAutoNum type="arabicPeriod"/>
            </a:pPr>
            <a:r>
              <a:rPr lang="ar-SY" sz="3600" dirty="0"/>
              <a:t>مقاومة المضادات الحيوية</a:t>
            </a:r>
          </a:p>
          <a:p>
            <a:pPr marL="514350" indent="-514350" algn="r" rtl="1">
              <a:buFont typeface="+mj-lt"/>
              <a:buAutoNum type="arabicPeriod"/>
            </a:pPr>
            <a:r>
              <a:rPr lang="ar-SY" sz="3600" dirty="0" err="1"/>
              <a:t>الإيبولا</a:t>
            </a:r>
            <a:r>
              <a:rPr lang="ar-SY" sz="3600" dirty="0"/>
              <a:t> ومسببات الأمراض الأخرى شديدة الخطورة</a:t>
            </a:r>
          </a:p>
          <a:p>
            <a:pPr marL="514350" indent="-514350" algn="r" rtl="1">
              <a:buFont typeface="+mj-lt"/>
              <a:buAutoNum type="arabicPeriod"/>
            </a:pPr>
            <a:r>
              <a:rPr lang="ar-SY" sz="3600" dirty="0"/>
              <a:t>ضعف الرعاية الصحية الأولية</a:t>
            </a:r>
          </a:p>
          <a:p>
            <a:pPr marL="514350" indent="-514350" algn="r" rtl="1">
              <a:buFont typeface="+mj-lt"/>
              <a:buAutoNum type="arabicPeriod"/>
            </a:pPr>
            <a:r>
              <a:rPr lang="ar-SY" sz="3600" dirty="0"/>
              <a:t>تردد أخذ اللقاح</a:t>
            </a:r>
          </a:p>
          <a:p>
            <a:pPr marL="514350" indent="-514350" algn="r" rtl="1">
              <a:buFont typeface="+mj-lt"/>
              <a:buAutoNum type="arabicPeriod"/>
            </a:pPr>
            <a:r>
              <a:rPr lang="ar-SY" sz="3600" dirty="0"/>
              <a:t>حمى الضنك</a:t>
            </a:r>
          </a:p>
          <a:p>
            <a:pPr marL="514350" indent="-514350" algn="r" rtl="1">
              <a:buFont typeface="+mj-lt"/>
              <a:buAutoNum type="arabicPeriod"/>
            </a:pPr>
            <a:r>
              <a:rPr lang="ar-SY" sz="3600" dirty="0"/>
              <a:t>فيروس نقص المناعة البشرية</a:t>
            </a:r>
            <a:endParaRPr lang="en-US" sz="3600" dirty="0"/>
          </a:p>
        </p:txBody>
      </p:sp>
      <p:sp>
        <p:nvSpPr>
          <p:cNvPr id="7" name="TextBox 6">
            <a:extLst>
              <a:ext uri="{FF2B5EF4-FFF2-40B4-BE49-F238E27FC236}">
                <a16:creationId xmlns:a16="http://schemas.microsoft.com/office/drawing/2014/main" id="{A8D05110-4CA5-4E77-A9E2-CF5499DE530E}"/>
              </a:ext>
            </a:extLst>
          </p:cNvPr>
          <p:cNvSpPr txBox="1"/>
          <p:nvPr/>
        </p:nvSpPr>
        <p:spPr>
          <a:xfrm>
            <a:off x="285750" y="6351842"/>
            <a:ext cx="7874276" cy="338554"/>
          </a:xfrm>
          <a:prstGeom prst="rect">
            <a:avLst/>
          </a:prstGeom>
          <a:noFill/>
        </p:spPr>
        <p:txBody>
          <a:bodyPr wrap="square">
            <a:spAutoFit/>
          </a:bodyPr>
          <a:lstStyle/>
          <a:p>
            <a:r>
              <a:rPr lang="en-US" sz="1600" dirty="0">
                <a:hlinkClick r:id="rId2"/>
              </a:rPr>
              <a:t>https://www.who.int/news-room/spotlight/ten-threats-to-global-health-in-2019</a:t>
            </a:r>
            <a:r>
              <a:rPr lang="en-US" sz="1600" dirty="0"/>
              <a:t> </a:t>
            </a:r>
          </a:p>
        </p:txBody>
      </p:sp>
    </p:spTree>
    <p:extLst>
      <p:ext uri="{BB962C8B-B14F-4D97-AF65-F5344CB8AC3E}">
        <p14:creationId xmlns:p14="http://schemas.microsoft.com/office/powerpoint/2010/main" val="36790182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FE9214B2-1127-4FCB-B004-3F397E9B8B4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0"/>
            <a:ext cx="1224642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4818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25 most prestigious medical journals to publish in">
            <a:extLst>
              <a:ext uri="{FF2B5EF4-FFF2-40B4-BE49-F238E27FC236}">
                <a16:creationId xmlns:a16="http://schemas.microsoft.com/office/drawing/2014/main" id="{34FC209E-B6FD-476B-AAF8-5252C4BC6A8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623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43000"/>
          </a:xfrm>
          <a:solidFill>
            <a:srgbClr val="B6A26A"/>
          </a:solidFill>
          <a:ln>
            <a:noFill/>
          </a:ln>
        </p:spPr>
        <p:style>
          <a:lnRef idx="3">
            <a:schemeClr val="lt1"/>
          </a:lnRef>
          <a:fillRef idx="1">
            <a:schemeClr val="accent5"/>
          </a:fillRef>
          <a:effectRef idx="1">
            <a:schemeClr val="accent5"/>
          </a:effectRef>
          <a:fontRef idx="minor">
            <a:schemeClr val="lt1"/>
          </a:fontRef>
        </p:style>
        <p:txBody>
          <a:bodyPr>
            <a:normAutofit/>
          </a:bodyPr>
          <a:lstStyle/>
          <a:p>
            <a:pPr algn="ctr" rtl="1">
              <a:lnSpc>
                <a:spcPct val="100000"/>
              </a:lnSpc>
            </a:pPr>
            <a:r>
              <a:rPr lang="ar-SY" sz="6600" b="1" dirty="0">
                <a:solidFill>
                  <a:schemeClr val="bg1"/>
                </a:solidFill>
                <a:effectLst>
                  <a:outerShdw blurRad="38100" dist="38100" dir="2700000" algn="tl">
                    <a:srgbClr val="000000">
                      <a:alpha val="43137"/>
                    </a:srgbClr>
                  </a:outerShdw>
                </a:effectLst>
              </a:rPr>
              <a:t>محاور العرض</a:t>
            </a:r>
            <a:endParaRPr lang="en-US" sz="6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7991" y="1143000"/>
            <a:ext cx="11539331" cy="5562600"/>
          </a:xfrm>
        </p:spPr>
        <p:txBody>
          <a:bodyPr>
            <a:normAutofit lnSpcReduction="10000"/>
          </a:bodyPr>
          <a:lstStyle/>
          <a:p>
            <a:pPr marL="742950" lvl="0" indent="-742950" algn="r" rtl="1">
              <a:lnSpc>
                <a:spcPct val="200000"/>
              </a:lnSpc>
              <a:buFont typeface="+mj-lt"/>
              <a:buAutoNum type="arabicPeriod"/>
            </a:pPr>
            <a:r>
              <a:rPr lang="ar-SY" sz="4400" dirty="0"/>
              <a:t>الأوبئة، بين الماضي والحاضر</a:t>
            </a:r>
          </a:p>
          <a:p>
            <a:pPr marL="742950" lvl="0" indent="-742950" algn="r" rtl="1">
              <a:lnSpc>
                <a:spcPct val="200000"/>
              </a:lnSpc>
              <a:buFont typeface="+mj-lt"/>
              <a:buAutoNum type="arabicPeriod"/>
            </a:pPr>
            <a:r>
              <a:rPr lang="ar-SY" sz="4400" dirty="0">
                <a:solidFill>
                  <a:srgbClr val="EAEAEA"/>
                </a:solidFill>
              </a:rPr>
              <a:t>أقوى الأسلحة في مواجهة وباء كوفيد-19</a:t>
            </a:r>
          </a:p>
          <a:p>
            <a:pPr marL="742950" lvl="0" indent="-742950" algn="r" rtl="1">
              <a:lnSpc>
                <a:spcPct val="200000"/>
              </a:lnSpc>
              <a:buFont typeface="+mj-lt"/>
              <a:buAutoNum type="arabicPeriod"/>
            </a:pPr>
            <a:r>
              <a:rPr lang="ar-SY" sz="4400" dirty="0">
                <a:solidFill>
                  <a:srgbClr val="EAEAEA"/>
                </a:solidFill>
              </a:rPr>
              <a:t>تحديات (قابلة للتجنب) في طريق العلم</a:t>
            </a:r>
          </a:p>
          <a:p>
            <a:pPr marL="742950" lvl="0" indent="-742950" algn="r" rtl="1">
              <a:lnSpc>
                <a:spcPct val="200000"/>
              </a:lnSpc>
              <a:buFont typeface="+mj-lt"/>
              <a:buAutoNum type="arabicPeriod"/>
            </a:pPr>
            <a:r>
              <a:rPr lang="ar-SY" sz="4400" dirty="0">
                <a:solidFill>
                  <a:srgbClr val="EAEAEA"/>
                </a:solidFill>
              </a:rPr>
              <a:t>دروس مستفادة</a:t>
            </a:r>
          </a:p>
        </p:txBody>
      </p:sp>
      <p:pic>
        <p:nvPicPr>
          <p:cNvPr id="4" name="Picture 3">
            <a:extLst>
              <a:ext uri="{FF2B5EF4-FFF2-40B4-BE49-F238E27FC236}">
                <a16:creationId xmlns:a16="http://schemas.microsoft.com/office/drawing/2014/main" id="{33D29AFD-667F-4F7B-B5C9-4C792716C8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832002" cy="1143000"/>
          </a:xfrm>
          <a:prstGeom prst="rect">
            <a:avLst/>
          </a:prstGeom>
        </p:spPr>
      </p:pic>
    </p:spTree>
    <p:extLst>
      <p:ext uri="{BB962C8B-B14F-4D97-AF65-F5344CB8AC3E}">
        <p14:creationId xmlns:p14="http://schemas.microsoft.com/office/powerpoint/2010/main" val="26723167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8419-CC0E-4002-B2FF-73F9723FC936}"/>
              </a:ext>
            </a:extLst>
          </p:cNvPr>
          <p:cNvSpPr>
            <a:spLocks noGrp="1"/>
          </p:cNvSpPr>
          <p:nvPr>
            <p:ph type="title"/>
          </p:nvPr>
        </p:nvSpPr>
        <p:spPr>
          <a:xfrm>
            <a:off x="419100" y="269875"/>
            <a:ext cx="10515600" cy="625475"/>
          </a:xfrm>
        </p:spPr>
        <p:txBody>
          <a:bodyPr>
            <a:noAutofit/>
          </a:bodyPr>
          <a:lstStyle/>
          <a:p>
            <a:r>
              <a:rPr lang="en-US" sz="6000" b="1" dirty="0">
                <a:solidFill>
                  <a:srgbClr val="FF0000"/>
                </a:solidFill>
                <a:latin typeface="+mn-lt"/>
              </a:rPr>
              <a:t>COVID-19, References</a:t>
            </a:r>
          </a:p>
        </p:txBody>
      </p:sp>
      <p:sp>
        <p:nvSpPr>
          <p:cNvPr id="4" name="Content Placeholder 3">
            <a:extLst>
              <a:ext uri="{FF2B5EF4-FFF2-40B4-BE49-F238E27FC236}">
                <a16:creationId xmlns:a16="http://schemas.microsoft.com/office/drawing/2014/main" id="{564B9BBB-4403-4BBE-8669-EA0ED24B7D53}"/>
              </a:ext>
            </a:extLst>
          </p:cNvPr>
          <p:cNvSpPr>
            <a:spLocks noGrp="1"/>
          </p:cNvSpPr>
          <p:nvPr>
            <p:ph idx="1"/>
          </p:nvPr>
        </p:nvSpPr>
        <p:spPr>
          <a:xfrm>
            <a:off x="285750" y="1181100"/>
            <a:ext cx="11906250" cy="5107039"/>
          </a:xfrm>
          <a:prstGeom prst="rect">
            <a:avLst/>
          </a:prstGeom>
        </p:spPr>
        <p:txBody>
          <a:bodyPr wrap="square">
            <a:spAutoFit/>
          </a:bodyPr>
          <a:lstStyle/>
          <a:p>
            <a:r>
              <a:rPr lang="en-US" sz="3200" dirty="0">
                <a:solidFill>
                  <a:srgbClr val="FFC000"/>
                </a:solidFill>
                <a:hlinkClick r:id="rId2"/>
              </a:rPr>
              <a:t>https://www.who.int/</a:t>
            </a:r>
            <a:endParaRPr lang="en-US" sz="3200" dirty="0">
              <a:solidFill>
                <a:srgbClr val="FFC000"/>
              </a:solidFill>
            </a:endParaRPr>
          </a:p>
          <a:p>
            <a:r>
              <a:rPr lang="en-US" sz="3200" dirty="0">
                <a:solidFill>
                  <a:srgbClr val="FFC000"/>
                </a:solidFill>
                <a:hlinkClick r:id="rId3"/>
              </a:rPr>
              <a:t>https://www.cdc.gov/</a:t>
            </a:r>
            <a:r>
              <a:rPr lang="en-US" sz="3200" dirty="0">
                <a:solidFill>
                  <a:srgbClr val="FFC000"/>
                </a:solidFill>
              </a:rPr>
              <a:t> </a:t>
            </a:r>
          </a:p>
          <a:p>
            <a:r>
              <a:rPr lang="en-US" sz="3200" dirty="0">
                <a:solidFill>
                  <a:srgbClr val="FFC000"/>
                </a:solidFill>
                <a:hlinkClick r:id="rId4"/>
              </a:rPr>
              <a:t>https://www.bmj.com/</a:t>
            </a:r>
            <a:r>
              <a:rPr lang="en-US" sz="3200" dirty="0">
                <a:solidFill>
                  <a:srgbClr val="FFC000"/>
                </a:solidFill>
              </a:rPr>
              <a:t> </a:t>
            </a:r>
          </a:p>
          <a:p>
            <a:r>
              <a:rPr lang="en-US" sz="3200" dirty="0">
                <a:solidFill>
                  <a:srgbClr val="FFC000"/>
                </a:solidFill>
                <a:hlinkClick r:id="rId5"/>
              </a:rPr>
              <a:t>https://www.nejm.org/</a:t>
            </a:r>
            <a:r>
              <a:rPr lang="en-US" sz="3200" dirty="0">
                <a:solidFill>
                  <a:srgbClr val="FFC000"/>
                </a:solidFill>
              </a:rPr>
              <a:t> </a:t>
            </a:r>
          </a:p>
          <a:p>
            <a:r>
              <a:rPr lang="en-US" sz="3200" dirty="0">
                <a:solidFill>
                  <a:srgbClr val="FFC000"/>
                </a:solidFill>
                <a:hlinkClick r:id="rId6"/>
              </a:rPr>
              <a:t>https://www.thelancet.com/</a:t>
            </a:r>
            <a:r>
              <a:rPr lang="en-US" sz="3200" dirty="0">
                <a:solidFill>
                  <a:srgbClr val="FFC000"/>
                </a:solidFill>
              </a:rPr>
              <a:t> </a:t>
            </a:r>
          </a:p>
          <a:p>
            <a:r>
              <a:rPr lang="en-US" sz="3200" dirty="0">
                <a:solidFill>
                  <a:srgbClr val="FFC000"/>
                </a:solidFill>
                <a:hlinkClick r:id="rId7"/>
              </a:rPr>
              <a:t>https://jamanetwork.com/</a:t>
            </a:r>
            <a:r>
              <a:rPr lang="en-US" sz="3200" dirty="0">
                <a:solidFill>
                  <a:srgbClr val="FFC000"/>
                </a:solidFill>
              </a:rPr>
              <a:t> </a:t>
            </a:r>
          </a:p>
          <a:p>
            <a:r>
              <a:rPr lang="en-US" sz="3200" dirty="0">
                <a:solidFill>
                  <a:srgbClr val="FFC000"/>
                </a:solidFill>
                <a:hlinkClick r:id="rId8"/>
              </a:rPr>
              <a:t>https://www.nice.org.uk/</a:t>
            </a:r>
            <a:endParaRPr lang="en-US" sz="3200" dirty="0">
              <a:solidFill>
                <a:srgbClr val="FFC000"/>
              </a:solidFill>
            </a:endParaRPr>
          </a:p>
          <a:p>
            <a:r>
              <a:rPr lang="en-US" sz="3200" dirty="0">
                <a:solidFill>
                  <a:srgbClr val="FFC000"/>
                </a:solidFill>
                <a:hlinkClick r:id="rId9"/>
              </a:rPr>
              <a:t>https://www.cebm.net/</a:t>
            </a:r>
            <a:endParaRPr lang="en-US" sz="3200" dirty="0">
              <a:solidFill>
                <a:srgbClr val="FFC000"/>
              </a:solidFill>
            </a:endParaRPr>
          </a:p>
          <a:p>
            <a:r>
              <a:rPr lang="en-US" sz="3200" dirty="0">
                <a:solidFill>
                  <a:srgbClr val="FFC000"/>
                </a:solidFill>
                <a:hlinkClick r:id="rId10"/>
              </a:rPr>
              <a:t>https://coronavirus.jhu.edu/map.html</a:t>
            </a:r>
            <a:endParaRPr lang="en-US" sz="3200" dirty="0">
              <a:solidFill>
                <a:srgbClr val="FFC000"/>
              </a:solidFill>
            </a:endParaRPr>
          </a:p>
        </p:txBody>
      </p:sp>
    </p:spTree>
    <p:extLst>
      <p:ext uri="{BB962C8B-B14F-4D97-AF65-F5344CB8AC3E}">
        <p14:creationId xmlns:p14="http://schemas.microsoft.com/office/powerpoint/2010/main" val="10518694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78B2C-5A7F-40DF-B537-33A529DE20C1}"/>
              </a:ext>
            </a:extLst>
          </p:cNvPr>
          <p:cNvSpPr>
            <a:spLocks noGrp="1"/>
          </p:cNvSpPr>
          <p:nvPr>
            <p:ph type="title"/>
          </p:nvPr>
        </p:nvSpPr>
        <p:spPr>
          <a:xfrm>
            <a:off x="838200" y="365126"/>
            <a:ext cx="10515600" cy="315912"/>
          </a:xfrm>
        </p:spPr>
        <p:txBody>
          <a:bodyPr>
            <a:normAutofit fontScale="90000"/>
          </a:bodyPr>
          <a:lstStyle/>
          <a:p>
            <a:r>
              <a:rPr lang="ar-SY" dirty="0"/>
              <a:t> </a:t>
            </a:r>
            <a:endParaRPr lang="en-US" dirty="0"/>
          </a:p>
        </p:txBody>
      </p:sp>
      <p:sp>
        <p:nvSpPr>
          <p:cNvPr id="3" name="Content Placeholder 2">
            <a:extLst>
              <a:ext uri="{FF2B5EF4-FFF2-40B4-BE49-F238E27FC236}">
                <a16:creationId xmlns:a16="http://schemas.microsoft.com/office/drawing/2014/main" id="{01C8C51B-D484-496A-A8A1-C3FFA535B8DD}"/>
              </a:ext>
            </a:extLst>
          </p:cNvPr>
          <p:cNvSpPr>
            <a:spLocks noGrp="1"/>
          </p:cNvSpPr>
          <p:nvPr>
            <p:ph idx="1"/>
          </p:nvPr>
        </p:nvSpPr>
        <p:spPr>
          <a:xfrm>
            <a:off x="838200" y="283028"/>
            <a:ext cx="10515600" cy="6346371"/>
          </a:xfrm>
        </p:spPr>
        <p:txBody>
          <a:bodyPr>
            <a:normAutofit fontScale="92500"/>
          </a:bodyPr>
          <a:lstStyle/>
          <a:p>
            <a:pPr marL="0" indent="0" algn="r" rtl="1">
              <a:buNone/>
            </a:pPr>
            <a:r>
              <a:rPr lang="ar-SY" sz="6600" b="1" i="1" dirty="0"/>
              <a:t>"لقد رأينا مراراً وتكراراً خلال هذا الوباء أهمية التجارب السريرية العشوائية الكبيرة في تحديد أي من العلاجات قد تقدم فوائد حقيقية للمرضى"</a:t>
            </a:r>
          </a:p>
          <a:p>
            <a:pPr marL="0" indent="0" algn="r" rtl="1">
              <a:buNone/>
            </a:pPr>
            <a:endParaRPr lang="ar-SY" sz="5400" dirty="0"/>
          </a:p>
          <a:p>
            <a:pPr marL="0" indent="0" algn="r" rtl="1">
              <a:buNone/>
            </a:pPr>
            <a:r>
              <a:rPr lang="ar-SY" sz="5400" dirty="0"/>
              <a:t>مارتن لاندراي</a:t>
            </a:r>
          </a:p>
          <a:p>
            <a:pPr marL="0" indent="0" algn="r" rtl="1">
              <a:buNone/>
            </a:pPr>
            <a:r>
              <a:rPr lang="ar-SY" sz="5400" dirty="0"/>
              <a:t>أستاذ الطب وعلم الأوبئة بجامعة أكسفورد</a:t>
            </a:r>
            <a:endParaRPr lang="en-US" sz="5400" dirty="0"/>
          </a:p>
        </p:txBody>
      </p:sp>
      <p:sp>
        <p:nvSpPr>
          <p:cNvPr id="5" name="TextBox 4">
            <a:extLst>
              <a:ext uri="{FF2B5EF4-FFF2-40B4-BE49-F238E27FC236}">
                <a16:creationId xmlns:a16="http://schemas.microsoft.com/office/drawing/2014/main" id="{AE591A53-049D-4285-8A64-8254C795E51A}"/>
              </a:ext>
            </a:extLst>
          </p:cNvPr>
          <p:cNvSpPr txBox="1"/>
          <p:nvPr/>
        </p:nvSpPr>
        <p:spPr>
          <a:xfrm>
            <a:off x="138546" y="6398567"/>
            <a:ext cx="6096000" cy="230832"/>
          </a:xfrm>
          <a:prstGeom prst="rect">
            <a:avLst/>
          </a:prstGeom>
          <a:noFill/>
        </p:spPr>
        <p:txBody>
          <a:bodyPr wrap="square">
            <a:spAutoFit/>
          </a:bodyPr>
          <a:lstStyle/>
          <a:p>
            <a:r>
              <a:rPr lang="en-US" sz="900" dirty="0">
                <a:hlinkClick r:id="rId2"/>
              </a:rPr>
              <a:t>https://www.recoverytrial.net/news/recovery-trial-finds-no-benefit-from-azithromycin-in-patients-hospitalised-with-covid-19</a:t>
            </a:r>
            <a:r>
              <a:rPr lang="en-US" sz="900" dirty="0"/>
              <a:t> </a:t>
            </a:r>
          </a:p>
        </p:txBody>
      </p:sp>
    </p:spTree>
    <p:extLst>
      <p:ext uri="{BB962C8B-B14F-4D97-AF65-F5344CB8AC3E}">
        <p14:creationId xmlns:p14="http://schemas.microsoft.com/office/powerpoint/2010/main" val="37609653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D49344-964E-43DE-9D0D-727F127B5A7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C2C3835-0A30-47C2-810C-A6DCF5173B27}"/>
              </a:ext>
            </a:extLst>
          </p:cNvPr>
          <p:cNvSpPr txBox="1"/>
          <p:nvPr/>
        </p:nvSpPr>
        <p:spPr>
          <a:xfrm>
            <a:off x="50151" y="6585172"/>
            <a:ext cx="3903662" cy="169277"/>
          </a:xfrm>
          <a:prstGeom prst="rect">
            <a:avLst/>
          </a:prstGeom>
          <a:noFill/>
        </p:spPr>
        <p:txBody>
          <a:bodyPr wrap="square">
            <a:spAutoFit/>
          </a:bodyPr>
          <a:lstStyle/>
          <a:p>
            <a:r>
              <a:rPr lang="en-US" sz="500" dirty="0">
                <a:hlinkClick r:id="rId3"/>
              </a:rPr>
              <a:t>https://www.sciencemag.org/news/2018/10/what-massive-database-retracted-papers-reveals-about-science-publishing-s-death-penalty</a:t>
            </a:r>
            <a:r>
              <a:rPr lang="ar-SY" sz="500" dirty="0"/>
              <a:t> </a:t>
            </a:r>
            <a:endParaRPr lang="en-US" sz="500" dirty="0"/>
          </a:p>
        </p:txBody>
      </p:sp>
    </p:spTree>
    <p:extLst>
      <p:ext uri="{BB962C8B-B14F-4D97-AF65-F5344CB8AC3E}">
        <p14:creationId xmlns:p14="http://schemas.microsoft.com/office/powerpoint/2010/main" val="32024238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41243-13E5-4BC1-8783-9CB7C1801A9D}"/>
              </a:ext>
            </a:extLst>
          </p:cNvPr>
          <p:cNvSpPr>
            <a:spLocks noGrp="1"/>
          </p:cNvSpPr>
          <p:nvPr>
            <p:ph type="title"/>
          </p:nvPr>
        </p:nvSpPr>
        <p:spPr/>
        <p:txBody>
          <a:bodyPr>
            <a:normAutofit/>
          </a:bodyPr>
          <a:lstStyle/>
          <a:p>
            <a:pPr algn="ctr" rtl="1"/>
            <a:r>
              <a:rPr lang="ar-SY" sz="6000" b="1" dirty="0">
                <a:solidFill>
                  <a:srgbClr val="FF0000"/>
                </a:solidFill>
              </a:rPr>
              <a:t>أهم الدروس المستفادة من وباء كوفيد-19</a:t>
            </a:r>
            <a:endParaRPr lang="en-US" sz="6000" b="1" dirty="0">
              <a:solidFill>
                <a:srgbClr val="FF0000"/>
              </a:solidFill>
            </a:endParaRPr>
          </a:p>
        </p:txBody>
      </p:sp>
      <p:sp>
        <p:nvSpPr>
          <p:cNvPr id="3" name="Content Placeholder 2">
            <a:extLst>
              <a:ext uri="{FF2B5EF4-FFF2-40B4-BE49-F238E27FC236}">
                <a16:creationId xmlns:a16="http://schemas.microsoft.com/office/drawing/2014/main" id="{CF4D18DE-FC2F-493F-A8AE-FC324DDFF8EA}"/>
              </a:ext>
            </a:extLst>
          </p:cNvPr>
          <p:cNvSpPr>
            <a:spLocks noGrp="1"/>
          </p:cNvSpPr>
          <p:nvPr>
            <p:ph idx="1"/>
          </p:nvPr>
        </p:nvSpPr>
        <p:spPr/>
        <p:txBody>
          <a:bodyPr>
            <a:normAutofit fontScale="92500" lnSpcReduction="10000"/>
          </a:bodyPr>
          <a:lstStyle/>
          <a:p>
            <a:pPr marL="342900" marR="0" lvl="0" indent="-342900" algn="just" rtl="1">
              <a:lnSpc>
                <a:spcPct val="110000"/>
              </a:lnSpc>
              <a:spcBef>
                <a:spcPts val="0"/>
              </a:spcBef>
              <a:spcAft>
                <a:spcPts val="800"/>
              </a:spcAft>
              <a:buFont typeface="+mj-lt"/>
              <a:buAutoNum type="arabicPeriod"/>
            </a:pPr>
            <a:r>
              <a:rPr lang="ar-SY"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الأوبئة هي ظروف استثنائية تؤكد على </a:t>
            </a:r>
            <a:r>
              <a:rPr lang="ar-SY"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أهمية الاحتكام الصارم لمبادئ العلم</a:t>
            </a:r>
            <a:r>
              <a:rPr lang="ar-SY"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0000"/>
              </a:lnSpc>
              <a:spcBef>
                <a:spcPts val="0"/>
              </a:spcBef>
              <a:spcAft>
                <a:spcPts val="800"/>
              </a:spcAft>
              <a:buFont typeface="+mj-lt"/>
              <a:buAutoNum type="arabicPeriod"/>
            </a:pPr>
            <a:r>
              <a:rPr lang="ar-SY"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التأكد من مصادر المعلومات </a:t>
            </a:r>
            <a:r>
              <a:rPr lang="ar-SY"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وأنها مبنية على بحوث تم إجراؤها </a:t>
            </a:r>
            <a:r>
              <a:rPr lang="ar-SY"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بأعلى جودة </a:t>
            </a:r>
            <a:r>
              <a:rPr lang="ar-SY"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ممكنة.</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0000"/>
              </a:lnSpc>
              <a:spcBef>
                <a:spcPts val="0"/>
              </a:spcBef>
              <a:spcAft>
                <a:spcPts val="800"/>
              </a:spcAft>
              <a:buFont typeface="+mj-lt"/>
              <a:buAutoNum type="arabicPeriod"/>
            </a:pPr>
            <a:r>
              <a:rPr lang="ar-SY"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تركيز الجهد على التوصيات الصادرة عن </a:t>
            </a:r>
            <a:r>
              <a:rPr lang="ar-SY"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الدراسات متعددة المراكز </a:t>
            </a:r>
            <a:r>
              <a:rPr lang="ar-SY"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والمصممة جيداً </a:t>
            </a:r>
            <a:r>
              <a:rPr lang="ar-SY"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والمراجعة من قبل الأقران</a:t>
            </a:r>
            <a:r>
              <a:rPr lang="ar-SY"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0000"/>
              </a:lnSpc>
              <a:spcBef>
                <a:spcPts val="0"/>
              </a:spcBef>
              <a:spcAft>
                <a:spcPts val="800"/>
              </a:spcAft>
              <a:buFont typeface="+mj-lt"/>
              <a:buAutoNum type="arabicPeriod"/>
            </a:pPr>
            <a:r>
              <a:rPr lang="ar-SY"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يصعب أن تعطينا الدراسات الصغيرة المعتمدة على مركز واحد إجابات قاطعة على الأسئلة المهمة في الوقت المناسب.</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0000"/>
              </a:lnSpc>
              <a:spcBef>
                <a:spcPts val="0"/>
              </a:spcBef>
              <a:spcAft>
                <a:spcPts val="800"/>
              </a:spcAft>
              <a:buFont typeface="+mj-lt"/>
              <a:buAutoNum type="arabicPeriod"/>
            </a:pPr>
            <a:r>
              <a:rPr lang="ar-SY"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تمكين العاملين الصحيين من البحث والوصول على مصادر المعلومات الموثوقة في الوقت المناسب.</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8F859B3B-B1B1-4A40-AE8B-45C4C05FA254}"/>
              </a:ext>
            </a:extLst>
          </p:cNvPr>
          <p:cNvSpPr txBox="1"/>
          <p:nvPr/>
        </p:nvSpPr>
        <p:spPr>
          <a:xfrm>
            <a:off x="360218" y="6308209"/>
            <a:ext cx="6096000" cy="369332"/>
          </a:xfrm>
          <a:prstGeom prst="rect">
            <a:avLst/>
          </a:prstGeom>
          <a:noFill/>
        </p:spPr>
        <p:txBody>
          <a:bodyPr wrap="square">
            <a:spAutoFit/>
          </a:bodyPr>
          <a:lstStyle/>
          <a:p>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https://www.bmj.com/content/312/7023/71</a:t>
            </a:r>
            <a:endParaRPr lang="en-US" dirty="0"/>
          </a:p>
        </p:txBody>
      </p:sp>
    </p:spTree>
    <p:extLst>
      <p:ext uri="{BB962C8B-B14F-4D97-AF65-F5344CB8AC3E}">
        <p14:creationId xmlns:p14="http://schemas.microsoft.com/office/powerpoint/2010/main" val="31336767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B5AFC-C95F-4CDC-B2E4-9BE7CE0561A4}"/>
              </a:ext>
            </a:extLst>
          </p:cNvPr>
          <p:cNvSpPr>
            <a:spLocks noGrp="1"/>
          </p:cNvSpPr>
          <p:nvPr>
            <p:ph type="title"/>
          </p:nvPr>
        </p:nvSpPr>
        <p:spPr/>
        <p:txBody>
          <a:bodyPr>
            <a:normAutofit/>
          </a:bodyPr>
          <a:lstStyle/>
          <a:p>
            <a:pPr algn="ctr" rtl="1"/>
            <a:r>
              <a:rPr lang="ar-SY" sz="8800" b="1" dirty="0"/>
              <a:t>قبل اللايك والشير</a:t>
            </a:r>
            <a:endParaRPr lang="en-US" sz="8800" b="1" dirty="0"/>
          </a:p>
        </p:txBody>
      </p:sp>
      <p:sp>
        <p:nvSpPr>
          <p:cNvPr id="3" name="Content Placeholder 2">
            <a:extLst>
              <a:ext uri="{FF2B5EF4-FFF2-40B4-BE49-F238E27FC236}">
                <a16:creationId xmlns:a16="http://schemas.microsoft.com/office/drawing/2014/main" id="{6A4214E0-E4C6-4559-A8E5-ED2AF1F16123}"/>
              </a:ext>
            </a:extLst>
          </p:cNvPr>
          <p:cNvSpPr>
            <a:spLocks noGrp="1"/>
          </p:cNvSpPr>
          <p:nvPr>
            <p:ph idx="1"/>
          </p:nvPr>
        </p:nvSpPr>
        <p:spPr/>
        <p:txBody>
          <a:bodyPr/>
          <a:lstStyle/>
          <a:p>
            <a:pPr algn="r" rtl="1"/>
            <a:endParaRPr lang="en-US" dirty="0"/>
          </a:p>
        </p:txBody>
      </p:sp>
    </p:spTree>
    <p:extLst>
      <p:ext uri="{BB962C8B-B14F-4D97-AF65-F5344CB8AC3E}">
        <p14:creationId xmlns:p14="http://schemas.microsoft.com/office/powerpoint/2010/main" val="5993657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llustration of two brains">
            <a:extLst>
              <a:ext uri="{FF2B5EF4-FFF2-40B4-BE49-F238E27FC236}">
                <a16:creationId xmlns:a16="http://schemas.microsoft.com/office/drawing/2014/main" id="{1A309C1F-02EB-45A6-AE10-0FDF5ECCE954}"/>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1226402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6673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122" name="Picture 2" descr="T.H.I.N.K. Before You Share: Responsible Sharing on Social Media ">
            <a:extLst>
              <a:ext uri="{FF2B5EF4-FFF2-40B4-BE49-F238E27FC236}">
                <a16:creationId xmlns:a16="http://schemas.microsoft.com/office/drawing/2014/main" id="{A39E785C-424F-4905-832A-E904C8EDEC6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71600" y="0"/>
            <a:ext cx="9448800" cy="6850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2080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a:extLst>
              <a:ext uri="{FF2B5EF4-FFF2-40B4-BE49-F238E27FC236}">
                <a16:creationId xmlns:a16="http://schemas.microsoft.com/office/drawing/2014/main" id="{F1948186-1723-42D8-BB1A-CF9F3D7B0413}"/>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6096000" y="754615"/>
            <a:ext cx="5972062" cy="57587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Like Comment Share, HD Png Download ">
            <a:extLst>
              <a:ext uri="{FF2B5EF4-FFF2-40B4-BE49-F238E27FC236}">
                <a16:creationId xmlns:a16="http://schemas.microsoft.com/office/drawing/2014/main" id="{B37B24A5-B1D4-4F93-8093-D135862CC66A}"/>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r="35628"/>
          <a:stretch/>
        </p:blipFill>
        <p:spPr bwMode="auto">
          <a:xfrm>
            <a:off x="0" y="0"/>
            <a:ext cx="6359236" cy="3634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9926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ecuredownload">
            <a:extLst>
              <a:ext uri="{FF2B5EF4-FFF2-40B4-BE49-F238E27FC236}">
                <a16:creationId xmlns:a16="http://schemas.microsoft.com/office/drawing/2014/main" id="{CF1C47FB-936D-4AA7-8085-8E172425F84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478899" y="0"/>
            <a:ext cx="471310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Like Comment Share, HD Png Download ">
            <a:extLst>
              <a:ext uri="{FF2B5EF4-FFF2-40B4-BE49-F238E27FC236}">
                <a16:creationId xmlns:a16="http://schemas.microsoft.com/office/drawing/2014/main" id="{8B1108B2-B51E-4F00-8D14-A7E51BED1203}"/>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r="35628"/>
          <a:stretch/>
        </p:blipFill>
        <p:spPr bwMode="auto">
          <a:xfrm>
            <a:off x="0" y="0"/>
            <a:ext cx="6359236" cy="3634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1410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lightbulbs">
            <a:extLst>
              <a:ext uri="{FF2B5EF4-FFF2-40B4-BE49-F238E27FC236}">
                <a16:creationId xmlns:a16="http://schemas.microsoft.com/office/drawing/2014/main" id="{981D572E-FEFD-4049-9277-B548B9108D3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718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2839DE0-E9F5-44DB-840C-936B01B88F59}"/>
              </a:ext>
            </a:extLst>
          </p:cNvPr>
          <p:cNvSpPr>
            <a:spLocks noGrp="1"/>
          </p:cNvSpPr>
          <p:nvPr>
            <p:ph type="title"/>
          </p:nvPr>
        </p:nvSpPr>
        <p:spPr/>
        <p:txBody>
          <a:bodyPr>
            <a:normAutofit/>
          </a:bodyPr>
          <a:lstStyle/>
          <a:p>
            <a:pPr algn="r" rtl="1"/>
            <a:r>
              <a:rPr lang="ar-SY" sz="7200" dirty="0">
                <a:solidFill>
                  <a:schemeClr val="bg1"/>
                </a:solidFill>
              </a:rPr>
              <a:t>       شكراً   لكم</a:t>
            </a:r>
            <a:endParaRPr lang="en-US" sz="7200" dirty="0">
              <a:solidFill>
                <a:schemeClr val="bg1"/>
              </a:solidFill>
            </a:endParaRPr>
          </a:p>
        </p:txBody>
      </p:sp>
    </p:spTree>
    <p:extLst>
      <p:ext uri="{BB962C8B-B14F-4D97-AF65-F5344CB8AC3E}">
        <p14:creationId xmlns:p14="http://schemas.microsoft.com/office/powerpoint/2010/main" val="2073443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story of Pandemics 27 May 2021 Update">
            <a:extLst>
              <a:ext uri="{FF2B5EF4-FFF2-40B4-BE49-F238E27FC236}">
                <a16:creationId xmlns:a16="http://schemas.microsoft.com/office/drawing/2014/main" id="{1ADF74C3-DACA-4F94-815B-4F79BBAFF7B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
            <a:ext cx="7609490" cy="688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D6639FE-3C76-48FF-A1A8-19E257292B8C}"/>
              </a:ext>
            </a:extLst>
          </p:cNvPr>
          <p:cNvSpPr txBox="1"/>
          <p:nvPr/>
        </p:nvSpPr>
        <p:spPr>
          <a:xfrm>
            <a:off x="7667283" y="6452948"/>
            <a:ext cx="4404815" cy="261610"/>
          </a:xfrm>
          <a:prstGeom prst="rect">
            <a:avLst/>
          </a:prstGeom>
          <a:noFill/>
        </p:spPr>
        <p:txBody>
          <a:bodyPr wrap="square">
            <a:spAutoFit/>
          </a:bodyPr>
          <a:lstStyle/>
          <a:p>
            <a:r>
              <a:rPr lang="en-US" sz="1050" dirty="0">
                <a:hlinkClick r:id="rId3"/>
              </a:rPr>
              <a:t>https://www.visualcapitalist.com/history-of-pandemics-deadliest/</a:t>
            </a:r>
            <a:r>
              <a:rPr lang="ar-SY" sz="1050" dirty="0"/>
              <a:t> </a:t>
            </a:r>
            <a:endParaRPr lang="en-US" sz="1050" dirty="0"/>
          </a:p>
        </p:txBody>
      </p:sp>
      <p:sp>
        <p:nvSpPr>
          <p:cNvPr id="5" name="Rectangle 4">
            <a:extLst>
              <a:ext uri="{FF2B5EF4-FFF2-40B4-BE49-F238E27FC236}">
                <a16:creationId xmlns:a16="http://schemas.microsoft.com/office/drawing/2014/main" id="{AB9FC825-B33D-4376-A092-37B7204EC9FF}"/>
              </a:ext>
            </a:extLst>
          </p:cNvPr>
          <p:cNvSpPr/>
          <p:nvPr/>
        </p:nvSpPr>
        <p:spPr>
          <a:xfrm>
            <a:off x="7667282" y="6098303"/>
            <a:ext cx="3796973" cy="369332"/>
          </a:xfrm>
          <a:prstGeom prst="rect">
            <a:avLst/>
          </a:prstGeom>
        </p:spPr>
        <p:txBody>
          <a:bodyPr wrap="square">
            <a:spAutoFit/>
          </a:bodyPr>
          <a:lstStyle/>
          <a:p>
            <a:r>
              <a:rPr lang="en-US" sz="900" b="1" dirty="0"/>
              <a:t>A visual history of pandemics, World Economic Forum, 2020</a:t>
            </a:r>
            <a:endParaRPr lang="en-US" sz="900" b="1" dirty="0">
              <a:hlinkClick r:id="rId4"/>
            </a:endParaRPr>
          </a:p>
          <a:p>
            <a:r>
              <a:rPr lang="en-US" sz="900" dirty="0">
                <a:hlinkClick r:id="rId4"/>
              </a:rPr>
              <a:t>https://www.weforum.org/agenda/2020/03/a-visual-history-of-pandemics/</a:t>
            </a:r>
            <a:r>
              <a:rPr lang="en-US" sz="900" dirty="0"/>
              <a:t> </a:t>
            </a:r>
          </a:p>
        </p:txBody>
      </p:sp>
    </p:spTree>
    <p:extLst>
      <p:ext uri="{BB962C8B-B14F-4D97-AF65-F5344CB8AC3E}">
        <p14:creationId xmlns:p14="http://schemas.microsoft.com/office/powerpoint/2010/main" val="2177695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FFF"/>
        </a:solidFill>
        <a:effectLst/>
      </p:bgPr>
    </p:bg>
    <p:spTree>
      <p:nvGrpSpPr>
        <p:cNvPr id="1" name=""/>
        <p:cNvGrpSpPr/>
        <p:nvPr/>
      </p:nvGrpSpPr>
      <p:grpSpPr>
        <a:xfrm>
          <a:off x="0" y="0"/>
          <a:ext cx="0" cy="0"/>
          <a:chOff x="0" y="0"/>
          <a:chExt cx="0" cy="0"/>
        </a:xfrm>
      </p:grpSpPr>
      <p:pic>
        <p:nvPicPr>
          <p:cNvPr id="3074" name="Picture 2" descr="Pandemic Death Toll by Share of Population - Supplemental">
            <a:extLst>
              <a:ext uri="{FF2B5EF4-FFF2-40B4-BE49-F238E27FC236}">
                <a16:creationId xmlns:a16="http://schemas.microsoft.com/office/drawing/2014/main" id="{962991C0-B634-4367-ACF6-11C501CD8E32}"/>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2364827" y="0"/>
            <a:ext cx="981191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BA5554F-9A9F-4716-9142-8086D4F82826}"/>
              </a:ext>
            </a:extLst>
          </p:cNvPr>
          <p:cNvSpPr txBox="1"/>
          <p:nvPr/>
        </p:nvSpPr>
        <p:spPr>
          <a:xfrm>
            <a:off x="15262" y="6553157"/>
            <a:ext cx="3035072" cy="215444"/>
          </a:xfrm>
          <a:prstGeom prst="rect">
            <a:avLst/>
          </a:prstGeom>
          <a:noFill/>
        </p:spPr>
        <p:txBody>
          <a:bodyPr wrap="square">
            <a:spAutoFit/>
          </a:bodyPr>
          <a:lstStyle/>
          <a:p>
            <a:r>
              <a:rPr lang="en-US" sz="800" dirty="0">
                <a:hlinkClick r:id="rId4"/>
              </a:rPr>
              <a:t>https://www.visualcapitalist.com/history-of-pandemics-deadliest/</a:t>
            </a:r>
            <a:r>
              <a:rPr lang="ar-SY" sz="800" dirty="0"/>
              <a:t> </a:t>
            </a:r>
            <a:endParaRPr lang="en-US" sz="800" dirty="0"/>
          </a:p>
        </p:txBody>
      </p:sp>
      <p:sp>
        <p:nvSpPr>
          <p:cNvPr id="5" name="Rectangle 4">
            <a:extLst>
              <a:ext uri="{FF2B5EF4-FFF2-40B4-BE49-F238E27FC236}">
                <a16:creationId xmlns:a16="http://schemas.microsoft.com/office/drawing/2014/main" id="{084020FB-4901-48FE-B9B1-2C7EA6CC244B}"/>
              </a:ext>
            </a:extLst>
          </p:cNvPr>
          <p:cNvSpPr/>
          <p:nvPr/>
        </p:nvSpPr>
        <p:spPr>
          <a:xfrm>
            <a:off x="26535" y="6198510"/>
            <a:ext cx="3035071" cy="307777"/>
          </a:xfrm>
          <a:prstGeom prst="rect">
            <a:avLst/>
          </a:prstGeom>
        </p:spPr>
        <p:txBody>
          <a:bodyPr wrap="square">
            <a:spAutoFit/>
          </a:bodyPr>
          <a:lstStyle/>
          <a:p>
            <a:r>
              <a:rPr lang="en-US" sz="700" b="1" dirty="0"/>
              <a:t>A visual history of pandemics, World Economic Forum, 2020</a:t>
            </a:r>
            <a:endParaRPr lang="en-US" sz="700" b="1" dirty="0">
              <a:hlinkClick r:id="rId5"/>
            </a:endParaRPr>
          </a:p>
          <a:p>
            <a:r>
              <a:rPr lang="en-US" sz="700" dirty="0">
                <a:hlinkClick r:id="rId5"/>
              </a:rPr>
              <a:t>https://www.weforum.org/agenda/2020/03/a-visual-history-of-pandemics/</a:t>
            </a:r>
            <a:r>
              <a:rPr lang="en-US" sz="700" dirty="0"/>
              <a:t> </a:t>
            </a:r>
          </a:p>
        </p:txBody>
      </p:sp>
    </p:spTree>
    <p:extLst>
      <p:ext uri="{BB962C8B-B14F-4D97-AF65-F5344CB8AC3E}">
        <p14:creationId xmlns:p14="http://schemas.microsoft.com/office/powerpoint/2010/main" val="845954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CFFA426-F9BD-4C54-A917-A5DB7EFC0271}"/>
              </a:ext>
            </a:extLst>
          </p:cNvPr>
          <p:cNvSpPr/>
          <p:nvPr/>
        </p:nvSpPr>
        <p:spPr>
          <a:xfrm>
            <a:off x="8672900" y="69573"/>
            <a:ext cx="3307715" cy="638313"/>
          </a:xfrm>
          <a:prstGeom prst="roundRect">
            <a:avLst>
              <a:gd name="adj" fmla="val 19781"/>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FF2B9D37-AEBF-4DA1-B981-9B27B46D4EFA}"/>
              </a:ext>
            </a:extLst>
          </p:cNvPr>
          <p:cNvSpPr/>
          <p:nvPr/>
        </p:nvSpPr>
        <p:spPr>
          <a:xfrm>
            <a:off x="0" y="1"/>
            <a:ext cx="12191999" cy="8945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rPr>
              <a:t>     </a:t>
            </a:r>
            <a:r>
              <a:rPr lang="en-US" sz="3200" b="1" dirty="0">
                <a:solidFill>
                  <a:schemeClr val="tx1"/>
                </a:solidFill>
              </a:rPr>
              <a:t>Epidemic Events Globally  2011 – 2017</a:t>
            </a:r>
            <a:endParaRPr lang="en-US" sz="4000" b="1" dirty="0">
              <a:solidFill>
                <a:srgbClr val="FF0000"/>
              </a:solidFill>
            </a:endParaRPr>
          </a:p>
        </p:txBody>
      </p:sp>
      <p:sp>
        <p:nvSpPr>
          <p:cNvPr id="12" name="Rectangle 11">
            <a:extLst>
              <a:ext uri="{FF2B5EF4-FFF2-40B4-BE49-F238E27FC236}">
                <a16:creationId xmlns:a16="http://schemas.microsoft.com/office/drawing/2014/main" id="{D88F022D-59C1-4989-9D83-83C8A1D6A4F6}"/>
              </a:ext>
            </a:extLst>
          </p:cNvPr>
          <p:cNvSpPr/>
          <p:nvPr/>
        </p:nvSpPr>
        <p:spPr>
          <a:xfrm>
            <a:off x="757775" y="253075"/>
            <a:ext cx="2187521" cy="6447919"/>
          </a:xfrm>
          <a:prstGeom prst="rect">
            <a:avLst/>
          </a:prstGeom>
        </p:spPr>
        <p:txBody>
          <a:bodyPr wrap="square">
            <a:spAutoFit/>
          </a:bodyPr>
          <a:lstStyle/>
          <a:p>
            <a:r>
              <a:rPr lang="ar-SY" sz="41300" dirty="0">
                <a:ln w="0"/>
                <a:solidFill>
                  <a:schemeClr val="accent1"/>
                </a:solidFill>
                <a:effectLst>
                  <a:outerShdw blurRad="38100" dist="25400" dir="5400000" algn="ctr" rotWithShape="0">
                    <a:srgbClr val="6E747A">
                      <a:alpha val="43000"/>
                    </a:srgbClr>
                  </a:outerShdw>
                </a:effectLst>
              </a:rPr>
              <a:t>؟</a:t>
            </a:r>
            <a:endParaRPr lang="en-US" sz="413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949050187"/>
      </p:ext>
    </p:extLst>
  </p:cSld>
  <p:clrMapOvr>
    <a:masterClrMapping/>
  </p:clrMapOvr>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1746</TotalTime>
  <Words>2002</Words>
  <Application>Microsoft Office PowerPoint</Application>
  <PresentationFormat>Widescreen</PresentationFormat>
  <Paragraphs>209</Paragraphs>
  <Slides>69</Slides>
  <Notes>2</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Unicode MS</vt:lpstr>
      <vt:lpstr>Calibri</vt:lpstr>
      <vt:lpstr>Calibri Light</vt:lpstr>
      <vt:lpstr>interface</vt:lpstr>
      <vt:lpstr>Open Sans</vt:lpstr>
      <vt:lpstr>Office Theme</vt:lpstr>
      <vt:lpstr>الاحتكام إلى الطب المسند خلال وباء كورونا</vt:lpstr>
      <vt:lpstr>الموت كهيكل عظمي يركب ما يشبه الحصان ويدوس ضحاياه، حتى الأقوياء ليسوا محصنين.  صقلية القرن 15</vt:lpstr>
      <vt:lpstr>PowerPoint Presentation</vt:lpstr>
      <vt:lpstr>PowerPoint Presentation</vt:lpstr>
      <vt:lpstr>محاور العرض</vt:lpstr>
      <vt:lpstr>محاور العرض</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التهديد المستمر</vt:lpstr>
      <vt:lpstr>التهديد المستمر</vt:lpstr>
      <vt:lpstr>التهديد المستمر</vt:lpstr>
      <vt:lpstr>هل سيعيد التاريخ نفسه؟</vt:lpstr>
      <vt:lpstr>محاور العرض</vt:lpstr>
      <vt:lpstr>PowerPoint Presentation</vt:lpstr>
      <vt:lpstr>PowerPoint Presentation</vt:lpstr>
      <vt:lpstr>PowerPoint Presentation</vt:lpstr>
      <vt:lpstr>أعظم 10 إنجازت في القرن العشرين ضاعفت من معدل العمر المتوقع</vt:lpstr>
      <vt:lpstr> ماذا الذي يجب فعله لمحاربة هذا التهديد المستمر؟</vt:lpstr>
      <vt:lpstr> ماذا الذي يجب فعله لمحاربة هذا التهديد المستمر؟</vt:lpstr>
      <vt:lpstr>الطب المسـند بالدليل Evidence-Based Medicine (EBM)</vt:lpstr>
      <vt:lpstr>PowerPoint Presentation</vt:lpstr>
      <vt:lpstr>PowerPoint Presentation</vt:lpstr>
      <vt:lpstr>ما هي قيم المرضى وتفضيلاتهم؟</vt:lpstr>
      <vt:lpstr>PowerPoint Presentation</vt:lpstr>
      <vt:lpstr>أفضل الأدلة</vt:lpstr>
      <vt:lpstr>PowerPoint Presentation</vt:lpstr>
      <vt:lpstr>PowerPoint Presentation</vt:lpstr>
      <vt:lpstr>PowerPoint Presentation</vt:lpstr>
      <vt:lpstr>PowerPoint Presentation</vt:lpstr>
      <vt:lpstr>PowerPoint Presentation</vt:lpstr>
      <vt:lpstr>الخبرة السريرية</vt:lpstr>
      <vt:lpstr>محاور العرض</vt:lpstr>
      <vt:lpstr>PowerPoint Presentation</vt:lpstr>
      <vt:lpstr>PowerPoint Presentation</vt:lpstr>
      <vt:lpstr>PowerPoint Presentation</vt:lpstr>
      <vt:lpstr>PowerPoint Presentation</vt:lpstr>
      <vt:lpstr>PowerPoint Presentation</vt:lpstr>
      <vt:lpstr>محاور العرض</vt:lpstr>
      <vt:lpstr>PowerPoint Presentation</vt:lpstr>
      <vt:lpstr>PowerPoint Presentation</vt:lpstr>
      <vt:lpstr>أفضل الأدلة</vt:lpstr>
      <vt:lpstr>توزع الحالات لدى مرضى كوفيد-19  19% بحاجة للعلاج في المـشــفـى</vt:lpstr>
      <vt:lpstr>PowerPoint Presentation</vt:lpstr>
      <vt:lpstr>COVID-19, Case types &amp; Case Fatality Rate (CFR)</vt:lpstr>
      <vt:lpstr>أفضل الأدلة</vt:lpstr>
      <vt:lpstr>PowerPoint Presentation</vt:lpstr>
      <vt:lpstr>PowerPoint Presentation</vt:lpstr>
      <vt:lpstr>PowerPoint Presentation</vt:lpstr>
      <vt:lpstr> </vt:lpstr>
      <vt:lpstr> </vt:lpstr>
      <vt:lpstr> </vt:lpstr>
      <vt:lpstr>أخطر عشرة تهديدات للصحة العمومية في عام 2019</vt:lpstr>
      <vt:lpstr>PowerPoint Presentation</vt:lpstr>
      <vt:lpstr>PowerPoint Presentation</vt:lpstr>
      <vt:lpstr>COVID-19, References</vt:lpstr>
      <vt:lpstr> </vt:lpstr>
      <vt:lpstr>PowerPoint Presentation</vt:lpstr>
      <vt:lpstr>أهم الدروس المستفادة من وباء كوفيد-19</vt:lpstr>
      <vt:lpstr>قبل اللايك والشير</vt:lpstr>
      <vt:lpstr>PowerPoint Presentation</vt:lpstr>
      <vt:lpstr>PowerPoint Presentation</vt:lpstr>
      <vt:lpstr>PowerPoint Presentation</vt:lpstr>
      <vt:lpstr>PowerPoint Presentation</vt:lpstr>
      <vt:lpstr>       شكراً   لكم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Hasan</dc:creator>
  <cp:lastModifiedBy>Hasan</cp:lastModifiedBy>
  <cp:revision>449</cp:revision>
  <dcterms:created xsi:type="dcterms:W3CDTF">2021-05-18T09:45:02Z</dcterms:created>
  <dcterms:modified xsi:type="dcterms:W3CDTF">2021-05-30T06:46:57Z</dcterms:modified>
</cp:coreProperties>
</file>