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2" r:id="rId7"/>
    <p:sldId id="261" r:id="rId8"/>
    <p:sldId id="264" r:id="rId9"/>
    <p:sldId id="271" r:id="rId10"/>
    <p:sldId id="260" r:id="rId11"/>
    <p:sldId id="263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328-87C4-46BB-95AF-020D3785CB4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C14BEC-7BBB-44C7-9FE6-C67973B0F6EC}">
      <dgm:prSet phldrT="[Text]"/>
      <dgm:spPr>
        <a:solidFill>
          <a:schemeClr val="bg1">
            <a:lumMod val="65000"/>
            <a:lumOff val="35000"/>
          </a:schemeClr>
        </a:solidFill>
      </dgm:spPr>
      <dgm:t>
        <a:bodyPr/>
        <a:lstStyle/>
        <a:p>
          <a:r>
            <a:rPr lang="en-US" dirty="0"/>
            <a:t>TSH</a:t>
          </a:r>
        </a:p>
      </dgm:t>
    </dgm:pt>
    <dgm:pt modelId="{C7A9FA85-BC38-464B-A9EF-44E64142EF41}" type="parTrans" cxnId="{D3C3E496-8F10-4901-89E4-7ADDA9072738}">
      <dgm:prSet/>
      <dgm:spPr/>
      <dgm:t>
        <a:bodyPr/>
        <a:lstStyle/>
        <a:p>
          <a:endParaRPr lang="en-US"/>
        </a:p>
      </dgm:t>
    </dgm:pt>
    <dgm:pt modelId="{C176F759-2404-442B-BF66-90FFF9753128}" type="sibTrans" cxnId="{D3C3E496-8F10-4901-89E4-7ADDA9072738}">
      <dgm:prSet/>
      <dgm:spPr/>
      <dgm:t>
        <a:bodyPr/>
        <a:lstStyle/>
        <a:p>
          <a:endParaRPr lang="en-US"/>
        </a:p>
      </dgm:t>
    </dgm:pt>
    <dgm:pt modelId="{75670484-A9F6-4CCB-8ADA-E99DE8C1B1D7}">
      <dgm:prSet phldrT="[Text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&gt;40 </a:t>
          </a:r>
          <a:r>
            <a:rPr lang="en-US" dirty="0" err="1"/>
            <a:t>mU</a:t>
          </a:r>
          <a:r>
            <a:rPr lang="en-US" dirty="0"/>
            <a:t>/L (Treatment)</a:t>
          </a:r>
        </a:p>
      </dgm:t>
    </dgm:pt>
    <dgm:pt modelId="{336274E9-8218-4B35-9943-6B40A4DBB6BC}" type="parTrans" cxnId="{FDADA8BC-4A98-48AF-AF33-6CF205E44D80}">
      <dgm:prSet/>
      <dgm:spPr/>
      <dgm:t>
        <a:bodyPr/>
        <a:lstStyle/>
        <a:p>
          <a:endParaRPr lang="en-US"/>
        </a:p>
      </dgm:t>
    </dgm:pt>
    <dgm:pt modelId="{6301CBA2-6EBF-4907-8F28-73A047B635DB}" type="sibTrans" cxnId="{FDADA8BC-4A98-48AF-AF33-6CF205E44D80}">
      <dgm:prSet/>
      <dgm:spPr/>
      <dgm:t>
        <a:bodyPr/>
        <a:lstStyle/>
        <a:p>
          <a:endParaRPr lang="en-US"/>
        </a:p>
      </dgm:t>
    </dgm:pt>
    <dgm:pt modelId="{28B59DB6-FD83-4429-86C5-14C72981AE65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&gt;20 </a:t>
          </a:r>
          <a:r>
            <a:rPr lang="en-US" dirty="0" err="1"/>
            <a:t>mU</a:t>
          </a:r>
          <a:r>
            <a:rPr lang="en-US" dirty="0"/>
            <a:t>/L </a:t>
          </a:r>
          <a:br>
            <a:rPr lang="en-US" dirty="0"/>
          </a:br>
          <a:r>
            <a:rPr lang="en-US" dirty="0"/>
            <a:t>Treatment</a:t>
          </a:r>
        </a:p>
      </dgm:t>
    </dgm:pt>
    <dgm:pt modelId="{4D488633-5C29-4582-86C5-4ED7FD055D21}" type="parTrans" cxnId="{C469DB76-1244-4B71-8161-407F7EF36135}">
      <dgm:prSet/>
      <dgm:spPr/>
      <dgm:t>
        <a:bodyPr/>
        <a:lstStyle/>
        <a:p>
          <a:endParaRPr lang="en-US"/>
        </a:p>
      </dgm:t>
    </dgm:pt>
    <dgm:pt modelId="{ABE489DE-EA5C-4017-9FB8-2B4AB9DF7120}" type="sibTrans" cxnId="{C469DB76-1244-4B71-8161-407F7EF36135}">
      <dgm:prSet/>
      <dgm:spPr/>
      <dgm:t>
        <a:bodyPr/>
        <a:lstStyle/>
        <a:p>
          <a:endParaRPr lang="en-US"/>
        </a:p>
      </dgm:t>
    </dgm:pt>
    <dgm:pt modelId="{202C3A00-BCB8-4628-86F2-DED549F9425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6-20 </a:t>
          </a:r>
          <a:r>
            <a:rPr lang="en-US" dirty="0" err="1"/>
            <a:t>mU</a:t>
          </a:r>
          <a:r>
            <a:rPr lang="en-US" dirty="0"/>
            <a:t>/L </a:t>
          </a:r>
          <a:r>
            <a:rPr lang="en-US" dirty="0" err="1"/>
            <a:t>Followup</a:t>
          </a:r>
          <a:endParaRPr lang="en-US" dirty="0"/>
        </a:p>
      </dgm:t>
    </dgm:pt>
    <dgm:pt modelId="{DEE98C90-D66F-4F16-99F0-C57574C06A4A}" type="parTrans" cxnId="{1199C11B-A601-4EF4-AC6A-218D1471B1F4}">
      <dgm:prSet/>
      <dgm:spPr/>
      <dgm:t>
        <a:bodyPr/>
        <a:lstStyle/>
        <a:p>
          <a:endParaRPr lang="en-US"/>
        </a:p>
      </dgm:t>
    </dgm:pt>
    <dgm:pt modelId="{CA7742A2-9A4B-4D10-B0C0-7B434A7A7B90}" type="sibTrans" cxnId="{1199C11B-A601-4EF4-AC6A-218D1471B1F4}">
      <dgm:prSet/>
      <dgm:spPr/>
      <dgm:t>
        <a:bodyPr/>
        <a:lstStyle/>
        <a:p>
          <a:endParaRPr lang="en-US"/>
        </a:p>
      </dgm:t>
    </dgm:pt>
    <dgm:pt modelId="{CBB5643E-B37B-4DB0-B5A3-B3A5B99CFA0F}">
      <dgm:prSet phldrT="[Text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&lt;20 </a:t>
          </a:r>
          <a:r>
            <a:rPr lang="en-US" dirty="0" err="1"/>
            <a:t>mU</a:t>
          </a:r>
          <a:r>
            <a:rPr lang="en-US" dirty="0"/>
            <a:t>/L</a:t>
          </a:r>
          <a:br>
            <a:rPr lang="en-US" dirty="0"/>
          </a:br>
          <a:r>
            <a:rPr lang="en-US" dirty="0"/>
            <a:t>(No treatment) </a:t>
          </a:r>
        </a:p>
      </dgm:t>
    </dgm:pt>
    <dgm:pt modelId="{86C91652-289F-42F4-85E2-48F3B6ADCB98}" type="parTrans" cxnId="{4F6D7E86-CEF6-4E85-8B98-40F961E334D9}">
      <dgm:prSet/>
      <dgm:spPr/>
      <dgm:t>
        <a:bodyPr/>
        <a:lstStyle/>
        <a:p>
          <a:endParaRPr lang="en-US"/>
        </a:p>
      </dgm:t>
    </dgm:pt>
    <dgm:pt modelId="{F8538138-2F22-47B2-B047-C05CB36DC6E6}" type="sibTrans" cxnId="{4F6D7E86-CEF6-4E85-8B98-40F961E334D9}">
      <dgm:prSet/>
      <dgm:spPr/>
      <dgm:t>
        <a:bodyPr/>
        <a:lstStyle/>
        <a:p>
          <a:endParaRPr lang="en-US"/>
        </a:p>
      </dgm:t>
    </dgm:pt>
    <dgm:pt modelId="{44736DB0-6ED9-405C-BEA1-ED7A95ABECD4}">
      <dgm:prSet phldrT="[Text]"/>
      <dgm:spPr>
        <a:solidFill>
          <a:schemeClr val="bg1">
            <a:lumMod val="85000"/>
            <a:lumOff val="15000"/>
          </a:schemeClr>
        </a:solidFill>
      </dgm:spPr>
      <dgm:t>
        <a:bodyPr/>
        <a:lstStyle/>
        <a:p>
          <a:r>
            <a:rPr lang="en-US" dirty="0"/>
            <a:t>20-40 </a:t>
          </a:r>
          <a:r>
            <a:rPr lang="en-US" dirty="0" err="1"/>
            <a:t>mU</a:t>
          </a:r>
          <a:r>
            <a:rPr lang="en-US" dirty="0"/>
            <a:t>/L</a:t>
          </a:r>
          <a:br>
            <a:rPr lang="en-US" dirty="0"/>
          </a:br>
          <a:r>
            <a:rPr lang="en-US" dirty="0" err="1"/>
            <a:t>Rpt</a:t>
          </a:r>
          <a:r>
            <a:rPr lang="en-US" dirty="0"/>
            <a:t> after 2 </a:t>
          </a:r>
          <a:r>
            <a:rPr lang="en-US" dirty="0" err="1"/>
            <a:t>wk</a:t>
          </a:r>
          <a:endParaRPr lang="en-US" dirty="0"/>
        </a:p>
      </dgm:t>
    </dgm:pt>
    <dgm:pt modelId="{810888B4-6728-4E15-A31B-E0FFC25A787C}" type="parTrans" cxnId="{A1531692-B031-40B0-891B-91B1B1E0625E}">
      <dgm:prSet/>
      <dgm:spPr/>
      <dgm:t>
        <a:bodyPr/>
        <a:lstStyle/>
        <a:p>
          <a:endParaRPr lang="en-US"/>
        </a:p>
      </dgm:t>
    </dgm:pt>
    <dgm:pt modelId="{23FE58AF-3172-4481-8B6C-0DA767985BFF}" type="sibTrans" cxnId="{A1531692-B031-40B0-891B-91B1B1E0625E}">
      <dgm:prSet/>
      <dgm:spPr/>
      <dgm:t>
        <a:bodyPr/>
        <a:lstStyle/>
        <a:p>
          <a:endParaRPr lang="en-US"/>
        </a:p>
      </dgm:t>
    </dgm:pt>
    <dgm:pt modelId="{F35935C3-7357-4132-A35F-2AEFBBE8370D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&lt;6 </a:t>
          </a:r>
          <a:r>
            <a:rPr lang="en-US" dirty="0" err="1"/>
            <a:t>mU</a:t>
          </a:r>
          <a:r>
            <a:rPr lang="en-US" dirty="0"/>
            <a:t>/L</a:t>
          </a:r>
          <a:br>
            <a:rPr lang="en-US" dirty="0"/>
          </a:br>
          <a:r>
            <a:rPr lang="en-US" dirty="0"/>
            <a:t>No treatment</a:t>
          </a:r>
        </a:p>
      </dgm:t>
    </dgm:pt>
    <dgm:pt modelId="{D3DCC70A-94FD-4BB7-8D1D-A64E3E021360}" type="parTrans" cxnId="{D7D4D368-074A-4EBC-998C-28AD573E29E3}">
      <dgm:prSet/>
      <dgm:spPr/>
      <dgm:t>
        <a:bodyPr/>
        <a:lstStyle/>
        <a:p>
          <a:endParaRPr lang="en-US"/>
        </a:p>
      </dgm:t>
    </dgm:pt>
    <dgm:pt modelId="{88C0E32F-2812-4DEC-AC97-16084120AF29}" type="sibTrans" cxnId="{D7D4D368-074A-4EBC-998C-28AD573E29E3}">
      <dgm:prSet/>
      <dgm:spPr/>
      <dgm:t>
        <a:bodyPr/>
        <a:lstStyle/>
        <a:p>
          <a:endParaRPr lang="en-US"/>
        </a:p>
      </dgm:t>
    </dgm:pt>
    <dgm:pt modelId="{069E8C4D-3146-4D99-8680-99065B0DFB1C}" type="pres">
      <dgm:prSet presAssocID="{0F657328-87C4-46BB-95AF-020D3785CB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EAEAADC-94C8-4017-B3D0-9EB82F167E70}" type="pres">
      <dgm:prSet presAssocID="{53C14BEC-7BBB-44C7-9FE6-C67973B0F6EC}" presName="root1" presStyleCnt="0"/>
      <dgm:spPr/>
    </dgm:pt>
    <dgm:pt modelId="{18939351-25CE-4862-94BC-366007D0D124}" type="pres">
      <dgm:prSet presAssocID="{53C14BEC-7BBB-44C7-9FE6-C67973B0F6EC}" presName="LevelOneTextNode" presStyleLbl="node0" presStyleIdx="0" presStyleCnt="1">
        <dgm:presLayoutVars>
          <dgm:chPref val="3"/>
        </dgm:presLayoutVars>
      </dgm:prSet>
      <dgm:spPr/>
    </dgm:pt>
    <dgm:pt modelId="{0C6EC429-E487-48E1-8648-B7EB8EB04F8C}" type="pres">
      <dgm:prSet presAssocID="{53C14BEC-7BBB-44C7-9FE6-C67973B0F6EC}" presName="level2hierChild" presStyleCnt="0"/>
      <dgm:spPr/>
    </dgm:pt>
    <dgm:pt modelId="{E756169C-E3B1-4489-A134-908307BAA93C}" type="pres">
      <dgm:prSet presAssocID="{336274E9-8218-4B35-9943-6B40A4DBB6BC}" presName="conn2-1" presStyleLbl="parChTrans1D2" presStyleIdx="0" presStyleCnt="3"/>
      <dgm:spPr/>
    </dgm:pt>
    <dgm:pt modelId="{7B44A585-222B-42E8-A732-0DAE08FF362D}" type="pres">
      <dgm:prSet presAssocID="{336274E9-8218-4B35-9943-6B40A4DBB6BC}" presName="connTx" presStyleLbl="parChTrans1D2" presStyleIdx="0" presStyleCnt="3"/>
      <dgm:spPr/>
    </dgm:pt>
    <dgm:pt modelId="{BF2EC68F-897D-44CF-A25A-FB0066A14461}" type="pres">
      <dgm:prSet presAssocID="{75670484-A9F6-4CCB-8ADA-E99DE8C1B1D7}" presName="root2" presStyleCnt="0"/>
      <dgm:spPr/>
    </dgm:pt>
    <dgm:pt modelId="{37BA2E99-6A0F-40F7-9651-15B6A7E195B3}" type="pres">
      <dgm:prSet presAssocID="{75670484-A9F6-4CCB-8ADA-E99DE8C1B1D7}" presName="LevelTwoTextNode" presStyleLbl="node2" presStyleIdx="0" presStyleCnt="3" custScaleX="124123">
        <dgm:presLayoutVars>
          <dgm:chPref val="3"/>
        </dgm:presLayoutVars>
      </dgm:prSet>
      <dgm:spPr/>
    </dgm:pt>
    <dgm:pt modelId="{7DEC0B1C-DDD3-4DC5-A3EE-1F5A202F6969}" type="pres">
      <dgm:prSet presAssocID="{75670484-A9F6-4CCB-8ADA-E99DE8C1B1D7}" presName="level3hierChild" presStyleCnt="0"/>
      <dgm:spPr/>
    </dgm:pt>
    <dgm:pt modelId="{C6A81177-E66E-4005-B065-7DD38922FF81}" type="pres">
      <dgm:prSet presAssocID="{810888B4-6728-4E15-A31B-E0FFC25A787C}" presName="conn2-1" presStyleLbl="parChTrans1D2" presStyleIdx="1" presStyleCnt="3"/>
      <dgm:spPr/>
    </dgm:pt>
    <dgm:pt modelId="{B1336AEC-F3E3-4273-943D-1E034162CDA4}" type="pres">
      <dgm:prSet presAssocID="{810888B4-6728-4E15-A31B-E0FFC25A787C}" presName="connTx" presStyleLbl="parChTrans1D2" presStyleIdx="1" presStyleCnt="3"/>
      <dgm:spPr/>
    </dgm:pt>
    <dgm:pt modelId="{9A539255-4274-4061-9CE6-231DE61DF7A9}" type="pres">
      <dgm:prSet presAssocID="{44736DB0-6ED9-405C-BEA1-ED7A95ABECD4}" presName="root2" presStyleCnt="0"/>
      <dgm:spPr/>
    </dgm:pt>
    <dgm:pt modelId="{9A68FBB9-7803-4A75-9B37-B98C5740CAA3}" type="pres">
      <dgm:prSet presAssocID="{44736DB0-6ED9-405C-BEA1-ED7A95ABECD4}" presName="LevelTwoTextNode" presStyleLbl="node2" presStyleIdx="1" presStyleCnt="3" custScaleX="127993">
        <dgm:presLayoutVars>
          <dgm:chPref val="3"/>
        </dgm:presLayoutVars>
      </dgm:prSet>
      <dgm:spPr/>
    </dgm:pt>
    <dgm:pt modelId="{BE903EE4-B578-4AE8-A1F1-FDF176E56270}" type="pres">
      <dgm:prSet presAssocID="{44736DB0-6ED9-405C-BEA1-ED7A95ABECD4}" presName="level3hierChild" presStyleCnt="0"/>
      <dgm:spPr/>
    </dgm:pt>
    <dgm:pt modelId="{20E18022-3C62-42A6-BB24-B89010EFBEFF}" type="pres">
      <dgm:prSet presAssocID="{4D488633-5C29-4582-86C5-4ED7FD055D21}" presName="conn2-1" presStyleLbl="parChTrans1D3" presStyleIdx="0" presStyleCnt="3"/>
      <dgm:spPr/>
    </dgm:pt>
    <dgm:pt modelId="{5CEE197C-5B34-4C84-96AB-2CB4B31C6E7E}" type="pres">
      <dgm:prSet presAssocID="{4D488633-5C29-4582-86C5-4ED7FD055D21}" presName="connTx" presStyleLbl="parChTrans1D3" presStyleIdx="0" presStyleCnt="3"/>
      <dgm:spPr/>
    </dgm:pt>
    <dgm:pt modelId="{C9DF1E49-466B-45BA-B60E-757736960A8F}" type="pres">
      <dgm:prSet presAssocID="{28B59DB6-FD83-4429-86C5-14C72981AE65}" presName="root2" presStyleCnt="0"/>
      <dgm:spPr/>
    </dgm:pt>
    <dgm:pt modelId="{18875E81-AB35-4D0A-9858-ECF9ACC724FE}" type="pres">
      <dgm:prSet presAssocID="{28B59DB6-FD83-4429-86C5-14C72981AE65}" presName="LevelTwoTextNode" presStyleLbl="node3" presStyleIdx="0" presStyleCnt="3">
        <dgm:presLayoutVars>
          <dgm:chPref val="3"/>
        </dgm:presLayoutVars>
      </dgm:prSet>
      <dgm:spPr/>
    </dgm:pt>
    <dgm:pt modelId="{F3490684-7A44-44D5-ADA6-B7B506EB3FD3}" type="pres">
      <dgm:prSet presAssocID="{28B59DB6-FD83-4429-86C5-14C72981AE65}" presName="level3hierChild" presStyleCnt="0"/>
      <dgm:spPr/>
    </dgm:pt>
    <dgm:pt modelId="{13309F48-B4C9-43B6-B490-9712243B0880}" type="pres">
      <dgm:prSet presAssocID="{DEE98C90-D66F-4F16-99F0-C57574C06A4A}" presName="conn2-1" presStyleLbl="parChTrans1D3" presStyleIdx="1" presStyleCnt="3"/>
      <dgm:spPr/>
    </dgm:pt>
    <dgm:pt modelId="{24AC4A22-53B6-4ED3-B0DA-BCFB512806F7}" type="pres">
      <dgm:prSet presAssocID="{DEE98C90-D66F-4F16-99F0-C57574C06A4A}" presName="connTx" presStyleLbl="parChTrans1D3" presStyleIdx="1" presStyleCnt="3"/>
      <dgm:spPr/>
    </dgm:pt>
    <dgm:pt modelId="{8029C70F-C976-4269-BAB0-26DB1165AACB}" type="pres">
      <dgm:prSet presAssocID="{202C3A00-BCB8-4628-86F2-DED549F94250}" presName="root2" presStyleCnt="0"/>
      <dgm:spPr/>
    </dgm:pt>
    <dgm:pt modelId="{E2124AE6-9D8E-4351-B537-19E0A700C6F9}" type="pres">
      <dgm:prSet presAssocID="{202C3A00-BCB8-4628-86F2-DED549F94250}" presName="LevelTwoTextNode" presStyleLbl="node3" presStyleIdx="1" presStyleCnt="3">
        <dgm:presLayoutVars>
          <dgm:chPref val="3"/>
        </dgm:presLayoutVars>
      </dgm:prSet>
      <dgm:spPr/>
    </dgm:pt>
    <dgm:pt modelId="{E47C84E4-60DD-49CB-8C72-3D7E28243619}" type="pres">
      <dgm:prSet presAssocID="{202C3A00-BCB8-4628-86F2-DED549F94250}" presName="level3hierChild" presStyleCnt="0"/>
      <dgm:spPr/>
    </dgm:pt>
    <dgm:pt modelId="{E43308D2-1196-4874-8346-1C9627A5B40D}" type="pres">
      <dgm:prSet presAssocID="{D3DCC70A-94FD-4BB7-8D1D-A64E3E021360}" presName="conn2-1" presStyleLbl="parChTrans1D3" presStyleIdx="2" presStyleCnt="3"/>
      <dgm:spPr/>
    </dgm:pt>
    <dgm:pt modelId="{BAB51F07-C5E0-478B-A264-6AE54EDDCEC6}" type="pres">
      <dgm:prSet presAssocID="{D3DCC70A-94FD-4BB7-8D1D-A64E3E021360}" presName="connTx" presStyleLbl="parChTrans1D3" presStyleIdx="2" presStyleCnt="3"/>
      <dgm:spPr/>
    </dgm:pt>
    <dgm:pt modelId="{EFEBA4F9-D23B-4C4A-A3EB-D965B75BAD61}" type="pres">
      <dgm:prSet presAssocID="{F35935C3-7357-4132-A35F-2AEFBBE8370D}" presName="root2" presStyleCnt="0"/>
      <dgm:spPr/>
    </dgm:pt>
    <dgm:pt modelId="{67AB65E4-30D7-4966-A342-56F506BEBE19}" type="pres">
      <dgm:prSet presAssocID="{F35935C3-7357-4132-A35F-2AEFBBE8370D}" presName="LevelTwoTextNode" presStyleLbl="node3" presStyleIdx="2" presStyleCnt="3">
        <dgm:presLayoutVars>
          <dgm:chPref val="3"/>
        </dgm:presLayoutVars>
      </dgm:prSet>
      <dgm:spPr/>
    </dgm:pt>
    <dgm:pt modelId="{3C50F1F0-97E4-477D-B887-829F41F592DC}" type="pres">
      <dgm:prSet presAssocID="{F35935C3-7357-4132-A35F-2AEFBBE8370D}" presName="level3hierChild" presStyleCnt="0"/>
      <dgm:spPr/>
    </dgm:pt>
    <dgm:pt modelId="{06FC9B63-0AA5-4320-B08A-ACAA1D784A65}" type="pres">
      <dgm:prSet presAssocID="{86C91652-289F-42F4-85E2-48F3B6ADCB98}" presName="conn2-1" presStyleLbl="parChTrans1D2" presStyleIdx="2" presStyleCnt="3"/>
      <dgm:spPr/>
    </dgm:pt>
    <dgm:pt modelId="{6FB5D120-5FAF-4F1C-A639-F378CFA00639}" type="pres">
      <dgm:prSet presAssocID="{86C91652-289F-42F4-85E2-48F3B6ADCB98}" presName="connTx" presStyleLbl="parChTrans1D2" presStyleIdx="2" presStyleCnt="3"/>
      <dgm:spPr/>
    </dgm:pt>
    <dgm:pt modelId="{3E4F4C30-EEC3-4395-8E41-E7747F9650AB}" type="pres">
      <dgm:prSet presAssocID="{CBB5643E-B37B-4DB0-B5A3-B3A5B99CFA0F}" presName="root2" presStyleCnt="0"/>
      <dgm:spPr/>
    </dgm:pt>
    <dgm:pt modelId="{B1D2B43F-D277-4CA8-93A7-96692517FDD2}" type="pres">
      <dgm:prSet presAssocID="{CBB5643E-B37B-4DB0-B5A3-B3A5B99CFA0F}" presName="LevelTwoTextNode" presStyleLbl="node2" presStyleIdx="2" presStyleCnt="3" custScaleX="142377">
        <dgm:presLayoutVars>
          <dgm:chPref val="3"/>
        </dgm:presLayoutVars>
      </dgm:prSet>
      <dgm:spPr/>
    </dgm:pt>
    <dgm:pt modelId="{0EFD0BC9-FBD3-42EB-A5D7-51577BDC7DD2}" type="pres">
      <dgm:prSet presAssocID="{CBB5643E-B37B-4DB0-B5A3-B3A5B99CFA0F}" presName="level3hierChild" presStyleCnt="0"/>
      <dgm:spPr/>
    </dgm:pt>
  </dgm:ptLst>
  <dgm:cxnLst>
    <dgm:cxn modelId="{E4DD6312-F2D9-40C7-A3C5-F2DE81DB5371}" type="presOf" srcId="{4D488633-5C29-4582-86C5-4ED7FD055D21}" destId="{20E18022-3C62-42A6-BB24-B89010EFBEFF}" srcOrd="0" destOrd="0" presId="urn:microsoft.com/office/officeart/2005/8/layout/hierarchy2"/>
    <dgm:cxn modelId="{1199C11B-A601-4EF4-AC6A-218D1471B1F4}" srcId="{44736DB0-6ED9-405C-BEA1-ED7A95ABECD4}" destId="{202C3A00-BCB8-4628-86F2-DED549F94250}" srcOrd="1" destOrd="0" parTransId="{DEE98C90-D66F-4F16-99F0-C57574C06A4A}" sibTransId="{CA7742A2-9A4B-4D10-B0C0-7B434A7A7B90}"/>
    <dgm:cxn modelId="{F7733E27-2755-4A7F-91F2-2BE2E1D43FCE}" type="presOf" srcId="{DEE98C90-D66F-4F16-99F0-C57574C06A4A}" destId="{13309F48-B4C9-43B6-B490-9712243B0880}" srcOrd="0" destOrd="0" presId="urn:microsoft.com/office/officeart/2005/8/layout/hierarchy2"/>
    <dgm:cxn modelId="{49B19C32-D9D3-4A71-A18B-5D4CD0CD4633}" type="presOf" srcId="{53C14BEC-7BBB-44C7-9FE6-C67973B0F6EC}" destId="{18939351-25CE-4862-94BC-366007D0D124}" srcOrd="0" destOrd="0" presId="urn:microsoft.com/office/officeart/2005/8/layout/hierarchy2"/>
    <dgm:cxn modelId="{A3491834-D337-45A8-895A-7E9B837ECC8C}" type="presOf" srcId="{D3DCC70A-94FD-4BB7-8D1D-A64E3E021360}" destId="{E43308D2-1196-4874-8346-1C9627A5B40D}" srcOrd="0" destOrd="0" presId="urn:microsoft.com/office/officeart/2005/8/layout/hierarchy2"/>
    <dgm:cxn modelId="{AAE39A5C-D5F1-4B7D-87F5-3050C782329F}" type="presOf" srcId="{CBB5643E-B37B-4DB0-B5A3-B3A5B99CFA0F}" destId="{B1D2B43F-D277-4CA8-93A7-96692517FDD2}" srcOrd="0" destOrd="0" presId="urn:microsoft.com/office/officeart/2005/8/layout/hierarchy2"/>
    <dgm:cxn modelId="{60669665-B113-4C85-9D26-6768C5B6918C}" type="presOf" srcId="{D3DCC70A-94FD-4BB7-8D1D-A64E3E021360}" destId="{BAB51F07-C5E0-478B-A264-6AE54EDDCEC6}" srcOrd="1" destOrd="0" presId="urn:microsoft.com/office/officeart/2005/8/layout/hierarchy2"/>
    <dgm:cxn modelId="{D7D4D368-074A-4EBC-998C-28AD573E29E3}" srcId="{44736DB0-6ED9-405C-BEA1-ED7A95ABECD4}" destId="{F35935C3-7357-4132-A35F-2AEFBBE8370D}" srcOrd="2" destOrd="0" parTransId="{D3DCC70A-94FD-4BB7-8D1D-A64E3E021360}" sibTransId="{88C0E32F-2812-4DEC-AC97-16084120AF29}"/>
    <dgm:cxn modelId="{83A9CB49-1E8A-4325-91B6-D1B566B0D7BE}" type="presOf" srcId="{202C3A00-BCB8-4628-86F2-DED549F94250}" destId="{E2124AE6-9D8E-4351-B537-19E0A700C6F9}" srcOrd="0" destOrd="0" presId="urn:microsoft.com/office/officeart/2005/8/layout/hierarchy2"/>
    <dgm:cxn modelId="{C469DB76-1244-4B71-8161-407F7EF36135}" srcId="{44736DB0-6ED9-405C-BEA1-ED7A95ABECD4}" destId="{28B59DB6-FD83-4429-86C5-14C72981AE65}" srcOrd="0" destOrd="0" parTransId="{4D488633-5C29-4582-86C5-4ED7FD055D21}" sibTransId="{ABE489DE-EA5C-4017-9FB8-2B4AB9DF7120}"/>
    <dgm:cxn modelId="{4FF7BC80-0282-468A-AB69-B3BCBE00353D}" type="presOf" srcId="{336274E9-8218-4B35-9943-6B40A4DBB6BC}" destId="{E756169C-E3B1-4489-A134-908307BAA93C}" srcOrd="0" destOrd="0" presId="urn:microsoft.com/office/officeart/2005/8/layout/hierarchy2"/>
    <dgm:cxn modelId="{4F6D7E86-CEF6-4E85-8B98-40F961E334D9}" srcId="{53C14BEC-7BBB-44C7-9FE6-C67973B0F6EC}" destId="{CBB5643E-B37B-4DB0-B5A3-B3A5B99CFA0F}" srcOrd="2" destOrd="0" parTransId="{86C91652-289F-42F4-85E2-48F3B6ADCB98}" sibTransId="{F8538138-2F22-47B2-B047-C05CB36DC6E6}"/>
    <dgm:cxn modelId="{A1531692-B031-40B0-891B-91B1B1E0625E}" srcId="{53C14BEC-7BBB-44C7-9FE6-C67973B0F6EC}" destId="{44736DB0-6ED9-405C-BEA1-ED7A95ABECD4}" srcOrd="1" destOrd="0" parTransId="{810888B4-6728-4E15-A31B-E0FFC25A787C}" sibTransId="{23FE58AF-3172-4481-8B6C-0DA767985BFF}"/>
    <dgm:cxn modelId="{52DC7492-65FE-4ABF-8660-D11B11C4EDA4}" type="presOf" srcId="{336274E9-8218-4B35-9943-6B40A4DBB6BC}" destId="{7B44A585-222B-42E8-A732-0DAE08FF362D}" srcOrd="1" destOrd="0" presId="urn:microsoft.com/office/officeart/2005/8/layout/hierarchy2"/>
    <dgm:cxn modelId="{D3C3E496-8F10-4901-89E4-7ADDA9072738}" srcId="{0F657328-87C4-46BB-95AF-020D3785CB4F}" destId="{53C14BEC-7BBB-44C7-9FE6-C67973B0F6EC}" srcOrd="0" destOrd="0" parTransId="{C7A9FA85-BC38-464B-A9EF-44E64142EF41}" sibTransId="{C176F759-2404-442B-BF66-90FFF9753128}"/>
    <dgm:cxn modelId="{3FD0BB9D-97D0-454F-895E-AB894FF8FB5A}" type="presOf" srcId="{4D488633-5C29-4582-86C5-4ED7FD055D21}" destId="{5CEE197C-5B34-4C84-96AB-2CB4B31C6E7E}" srcOrd="1" destOrd="0" presId="urn:microsoft.com/office/officeart/2005/8/layout/hierarchy2"/>
    <dgm:cxn modelId="{8E620BA4-6497-4B2A-8A9F-CD84F52A97DC}" type="presOf" srcId="{F35935C3-7357-4132-A35F-2AEFBBE8370D}" destId="{67AB65E4-30D7-4966-A342-56F506BEBE19}" srcOrd="0" destOrd="0" presId="urn:microsoft.com/office/officeart/2005/8/layout/hierarchy2"/>
    <dgm:cxn modelId="{9ED807A8-E49C-4F01-B5A7-D13A5F8E6297}" type="presOf" srcId="{0F657328-87C4-46BB-95AF-020D3785CB4F}" destId="{069E8C4D-3146-4D99-8680-99065B0DFB1C}" srcOrd="0" destOrd="0" presId="urn:microsoft.com/office/officeart/2005/8/layout/hierarchy2"/>
    <dgm:cxn modelId="{F9EC0BAF-272B-4987-8FFD-E52FCBB96D5A}" type="presOf" srcId="{75670484-A9F6-4CCB-8ADA-E99DE8C1B1D7}" destId="{37BA2E99-6A0F-40F7-9651-15B6A7E195B3}" srcOrd="0" destOrd="0" presId="urn:microsoft.com/office/officeart/2005/8/layout/hierarchy2"/>
    <dgm:cxn modelId="{DB8B87B4-9DB2-460B-8F07-48CC6F9837CB}" type="presOf" srcId="{28B59DB6-FD83-4429-86C5-14C72981AE65}" destId="{18875E81-AB35-4D0A-9858-ECF9ACC724FE}" srcOrd="0" destOrd="0" presId="urn:microsoft.com/office/officeart/2005/8/layout/hierarchy2"/>
    <dgm:cxn modelId="{FDADA8BC-4A98-48AF-AF33-6CF205E44D80}" srcId="{53C14BEC-7BBB-44C7-9FE6-C67973B0F6EC}" destId="{75670484-A9F6-4CCB-8ADA-E99DE8C1B1D7}" srcOrd="0" destOrd="0" parTransId="{336274E9-8218-4B35-9943-6B40A4DBB6BC}" sibTransId="{6301CBA2-6EBF-4907-8F28-73A047B635DB}"/>
    <dgm:cxn modelId="{E66D55D2-FE1C-40B6-93E7-090628624CA2}" type="presOf" srcId="{810888B4-6728-4E15-A31B-E0FFC25A787C}" destId="{B1336AEC-F3E3-4273-943D-1E034162CDA4}" srcOrd="1" destOrd="0" presId="urn:microsoft.com/office/officeart/2005/8/layout/hierarchy2"/>
    <dgm:cxn modelId="{771FE5DD-27E9-4AE1-A112-71ADBB2869E6}" type="presOf" srcId="{86C91652-289F-42F4-85E2-48F3B6ADCB98}" destId="{6FB5D120-5FAF-4F1C-A639-F378CFA00639}" srcOrd="1" destOrd="0" presId="urn:microsoft.com/office/officeart/2005/8/layout/hierarchy2"/>
    <dgm:cxn modelId="{7685FADD-A602-4396-9F6F-490DCA226101}" type="presOf" srcId="{86C91652-289F-42F4-85E2-48F3B6ADCB98}" destId="{06FC9B63-0AA5-4320-B08A-ACAA1D784A65}" srcOrd="0" destOrd="0" presId="urn:microsoft.com/office/officeart/2005/8/layout/hierarchy2"/>
    <dgm:cxn modelId="{F64522F0-E7A3-4F57-AD25-F35FC985508D}" type="presOf" srcId="{44736DB0-6ED9-405C-BEA1-ED7A95ABECD4}" destId="{9A68FBB9-7803-4A75-9B37-B98C5740CAA3}" srcOrd="0" destOrd="0" presId="urn:microsoft.com/office/officeart/2005/8/layout/hierarchy2"/>
    <dgm:cxn modelId="{A6EDD4F3-B848-46EB-91E4-2660D99B2544}" type="presOf" srcId="{810888B4-6728-4E15-A31B-E0FFC25A787C}" destId="{C6A81177-E66E-4005-B065-7DD38922FF81}" srcOrd="0" destOrd="0" presId="urn:microsoft.com/office/officeart/2005/8/layout/hierarchy2"/>
    <dgm:cxn modelId="{142743FC-94D6-4F96-867C-F74684889FE2}" type="presOf" srcId="{DEE98C90-D66F-4F16-99F0-C57574C06A4A}" destId="{24AC4A22-53B6-4ED3-B0DA-BCFB512806F7}" srcOrd="1" destOrd="0" presId="urn:microsoft.com/office/officeart/2005/8/layout/hierarchy2"/>
    <dgm:cxn modelId="{913DFD48-38FB-40F9-A290-D70C0CEF4482}" type="presParOf" srcId="{069E8C4D-3146-4D99-8680-99065B0DFB1C}" destId="{CEAEAADC-94C8-4017-B3D0-9EB82F167E70}" srcOrd="0" destOrd="0" presId="urn:microsoft.com/office/officeart/2005/8/layout/hierarchy2"/>
    <dgm:cxn modelId="{C0EC4168-FFC5-4785-8367-DBA20AB4D407}" type="presParOf" srcId="{CEAEAADC-94C8-4017-B3D0-9EB82F167E70}" destId="{18939351-25CE-4862-94BC-366007D0D124}" srcOrd="0" destOrd="0" presId="urn:microsoft.com/office/officeart/2005/8/layout/hierarchy2"/>
    <dgm:cxn modelId="{3479A269-218C-4D65-AC1E-CC0A5D1CEF51}" type="presParOf" srcId="{CEAEAADC-94C8-4017-B3D0-9EB82F167E70}" destId="{0C6EC429-E487-48E1-8648-B7EB8EB04F8C}" srcOrd="1" destOrd="0" presId="urn:microsoft.com/office/officeart/2005/8/layout/hierarchy2"/>
    <dgm:cxn modelId="{10B96B2B-50C9-4C23-8157-1E6BC5E4B488}" type="presParOf" srcId="{0C6EC429-E487-48E1-8648-B7EB8EB04F8C}" destId="{E756169C-E3B1-4489-A134-908307BAA93C}" srcOrd="0" destOrd="0" presId="urn:microsoft.com/office/officeart/2005/8/layout/hierarchy2"/>
    <dgm:cxn modelId="{0D6EB874-16F8-43FA-960E-8E4299A1EE7B}" type="presParOf" srcId="{E756169C-E3B1-4489-A134-908307BAA93C}" destId="{7B44A585-222B-42E8-A732-0DAE08FF362D}" srcOrd="0" destOrd="0" presId="urn:microsoft.com/office/officeart/2005/8/layout/hierarchy2"/>
    <dgm:cxn modelId="{89D4C06B-07F2-4307-98AA-F4634A194151}" type="presParOf" srcId="{0C6EC429-E487-48E1-8648-B7EB8EB04F8C}" destId="{BF2EC68F-897D-44CF-A25A-FB0066A14461}" srcOrd="1" destOrd="0" presId="urn:microsoft.com/office/officeart/2005/8/layout/hierarchy2"/>
    <dgm:cxn modelId="{1DC42091-74F5-48E1-A178-CB88425CC2CE}" type="presParOf" srcId="{BF2EC68F-897D-44CF-A25A-FB0066A14461}" destId="{37BA2E99-6A0F-40F7-9651-15B6A7E195B3}" srcOrd="0" destOrd="0" presId="urn:microsoft.com/office/officeart/2005/8/layout/hierarchy2"/>
    <dgm:cxn modelId="{91DC9E8B-5049-4671-B84A-9A753142CEA5}" type="presParOf" srcId="{BF2EC68F-897D-44CF-A25A-FB0066A14461}" destId="{7DEC0B1C-DDD3-4DC5-A3EE-1F5A202F6969}" srcOrd="1" destOrd="0" presId="urn:microsoft.com/office/officeart/2005/8/layout/hierarchy2"/>
    <dgm:cxn modelId="{4B812413-8CE8-47D8-970A-4EAAC162D43A}" type="presParOf" srcId="{0C6EC429-E487-48E1-8648-B7EB8EB04F8C}" destId="{C6A81177-E66E-4005-B065-7DD38922FF81}" srcOrd="2" destOrd="0" presId="urn:microsoft.com/office/officeart/2005/8/layout/hierarchy2"/>
    <dgm:cxn modelId="{9D1D5C6D-9C15-4FE7-81F9-A2670FDB88AB}" type="presParOf" srcId="{C6A81177-E66E-4005-B065-7DD38922FF81}" destId="{B1336AEC-F3E3-4273-943D-1E034162CDA4}" srcOrd="0" destOrd="0" presId="urn:microsoft.com/office/officeart/2005/8/layout/hierarchy2"/>
    <dgm:cxn modelId="{DE859F07-95A4-4D96-983F-BDEE9EED24F3}" type="presParOf" srcId="{0C6EC429-E487-48E1-8648-B7EB8EB04F8C}" destId="{9A539255-4274-4061-9CE6-231DE61DF7A9}" srcOrd="3" destOrd="0" presId="urn:microsoft.com/office/officeart/2005/8/layout/hierarchy2"/>
    <dgm:cxn modelId="{BCEEB39D-87E0-4DFD-8744-8034A2630B25}" type="presParOf" srcId="{9A539255-4274-4061-9CE6-231DE61DF7A9}" destId="{9A68FBB9-7803-4A75-9B37-B98C5740CAA3}" srcOrd="0" destOrd="0" presId="urn:microsoft.com/office/officeart/2005/8/layout/hierarchy2"/>
    <dgm:cxn modelId="{65A773DD-AD13-4720-8C7E-58EC9909E1B1}" type="presParOf" srcId="{9A539255-4274-4061-9CE6-231DE61DF7A9}" destId="{BE903EE4-B578-4AE8-A1F1-FDF176E56270}" srcOrd="1" destOrd="0" presId="urn:microsoft.com/office/officeart/2005/8/layout/hierarchy2"/>
    <dgm:cxn modelId="{DA39DF45-233D-4953-9F03-5361B31B82A3}" type="presParOf" srcId="{BE903EE4-B578-4AE8-A1F1-FDF176E56270}" destId="{20E18022-3C62-42A6-BB24-B89010EFBEFF}" srcOrd="0" destOrd="0" presId="urn:microsoft.com/office/officeart/2005/8/layout/hierarchy2"/>
    <dgm:cxn modelId="{FB8CA546-3D6F-42EF-8CA7-D0D0489B06FB}" type="presParOf" srcId="{20E18022-3C62-42A6-BB24-B89010EFBEFF}" destId="{5CEE197C-5B34-4C84-96AB-2CB4B31C6E7E}" srcOrd="0" destOrd="0" presId="urn:microsoft.com/office/officeart/2005/8/layout/hierarchy2"/>
    <dgm:cxn modelId="{98EA0715-1743-439D-80BD-1BD5D4D0CECF}" type="presParOf" srcId="{BE903EE4-B578-4AE8-A1F1-FDF176E56270}" destId="{C9DF1E49-466B-45BA-B60E-757736960A8F}" srcOrd="1" destOrd="0" presId="urn:microsoft.com/office/officeart/2005/8/layout/hierarchy2"/>
    <dgm:cxn modelId="{F67599FD-4B16-48C4-9342-03120317F4AA}" type="presParOf" srcId="{C9DF1E49-466B-45BA-B60E-757736960A8F}" destId="{18875E81-AB35-4D0A-9858-ECF9ACC724FE}" srcOrd="0" destOrd="0" presId="urn:microsoft.com/office/officeart/2005/8/layout/hierarchy2"/>
    <dgm:cxn modelId="{5A4F9050-032D-4D05-90C8-7B77DFA7B262}" type="presParOf" srcId="{C9DF1E49-466B-45BA-B60E-757736960A8F}" destId="{F3490684-7A44-44D5-ADA6-B7B506EB3FD3}" srcOrd="1" destOrd="0" presId="urn:microsoft.com/office/officeart/2005/8/layout/hierarchy2"/>
    <dgm:cxn modelId="{BAE84D6D-2CE7-4DAC-B83B-CC3F941CB9F8}" type="presParOf" srcId="{BE903EE4-B578-4AE8-A1F1-FDF176E56270}" destId="{13309F48-B4C9-43B6-B490-9712243B0880}" srcOrd="2" destOrd="0" presId="urn:microsoft.com/office/officeart/2005/8/layout/hierarchy2"/>
    <dgm:cxn modelId="{6A3458AC-172F-4E72-905D-BAAD72B17B16}" type="presParOf" srcId="{13309F48-B4C9-43B6-B490-9712243B0880}" destId="{24AC4A22-53B6-4ED3-B0DA-BCFB512806F7}" srcOrd="0" destOrd="0" presId="urn:microsoft.com/office/officeart/2005/8/layout/hierarchy2"/>
    <dgm:cxn modelId="{E5298DA0-AEF6-4789-B367-6EC47D304601}" type="presParOf" srcId="{BE903EE4-B578-4AE8-A1F1-FDF176E56270}" destId="{8029C70F-C976-4269-BAB0-26DB1165AACB}" srcOrd="3" destOrd="0" presId="urn:microsoft.com/office/officeart/2005/8/layout/hierarchy2"/>
    <dgm:cxn modelId="{EB4738D8-D140-45A3-81AA-B51B0459DF9E}" type="presParOf" srcId="{8029C70F-C976-4269-BAB0-26DB1165AACB}" destId="{E2124AE6-9D8E-4351-B537-19E0A700C6F9}" srcOrd="0" destOrd="0" presId="urn:microsoft.com/office/officeart/2005/8/layout/hierarchy2"/>
    <dgm:cxn modelId="{6B65288E-9876-41FC-9211-7F69DDCC1102}" type="presParOf" srcId="{8029C70F-C976-4269-BAB0-26DB1165AACB}" destId="{E47C84E4-60DD-49CB-8C72-3D7E28243619}" srcOrd="1" destOrd="0" presId="urn:microsoft.com/office/officeart/2005/8/layout/hierarchy2"/>
    <dgm:cxn modelId="{098D8A8E-078E-4C62-9E30-507D391EA8B3}" type="presParOf" srcId="{BE903EE4-B578-4AE8-A1F1-FDF176E56270}" destId="{E43308D2-1196-4874-8346-1C9627A5B40D}" srcOrd="4" destOrd="0" presId="urn:microsoft.com/office/officeart/2005/8/layout/hierarchy2"/>
    <dgm:cxn modelId="{9866A331-EAA6-4B26-9295-61DB03988329}" type="presParOf" srcId="{E43308D2-1196-4874-8346-1C9627A5B40D}" destId="{BAB51F07-C5E0-478B-A264-6AE54EDDCEC6}" srcOrd="0" destOrd="0" presId="urn:microsoft.com/office/officeart/2005/8/layout/hierarchy2"/>
    <dgm:cxn modelId="{E80DD323-9F78-4191-B5CA-C387D00C9122}" type="presParOf" srcId="{BE903EE4-B578-4AE8-A1F1-FDF176E56270}" destId="{EFEBA4F9-D23B-4C4A-A3EB-D965B75BAD61}" srcOrd="5" destOrd="0" presId="urn:microsoft.com/office/officeart/2005/8/layout/hierarchy2"/>
    <dgm:cxn modelId="{DDF2B66B-4999-46DE-B86B-3C6F30092B81}" type="presParOf" srcId="{EFEBA4F9-D23B-4C4A-A3EB-D965B75BAD61}" destId="{67AB65E4-30D7-4966-A342-56F506BEBE19}" srcOrd="0" destOrd="0" presId="urn:microsoft.com/office/officeart/2005/8/layout/hierarchy2"/>
    <dgm:cxn modelId="{B44A9F52-E11F-4CF7-AC10-CCA8088746C2}" type="presParOf" srcId="{EFEBA4F9-D23B-4C4A-A3EB-D965B75BAD61}" destId="{3C50F1F0-97E4-477D-B887-829F41F592DC}" srcOrd="1" destOrd="0" presId="urn:microsoft.com/office/officeart/2005/8/layout/hierarchy2"/>
    <dgm:cxn modelId="{F8215446-3500-4221-8F37-DE7C57F30652}" type="presParOf" srcId="{0C6EC429-E487-48E1-8648-B7EB8EB04F8C}" destId="{06FC9B63-0AA5-4320-B08A-ACAA1D784A65}" srcOrd="4" destOrd="0" presId="urn:microsoft.com/office/officeart/2005/8/layout/hierarchy2"/>
    <dgm:cxn modelId="{8035416C-804F-4104-9882-3D9134526824}" type="presParOf" srcId="{06FC9B63-0AA5-4320-B08A-ACAA1D784A65}" destId="{6FB5D120-5FAF-4F1C-A639-F378CFA00639}" srcOrd="0" destOrd="0" presId="urn:microsoft.com/office/officeart/2005/8/layout/hierarchy2"/>
    <dgm:cxn modelId="{6940A619-0EE4-4C55-8BC9-33A616663EEE}" type="presParOf" srcId="{0C6EC429-E487-48E1-8648-B7EB8EB04F8C}" destId="{3E4F4C30-EEC3-4395-8E41-E7747F9650AB}" srcOrd="5" destOrd="0" presId="urn:microsoft.com/office/officeart/2005/8/layout/hierarchy2"/>
    <dgm:cxn modelId="{D8E4123B-3296-4B28-8392-471C2DE8C973}" type="presParOf" srcId="{3E4F4C30-EEC3-4395-8E41-E7747F9650AB}" destId="{B1D2B43F-D277-4CA8-93A7-96692517FDD2}" srcOrd="0" destOrd="0" presId="urn:microsoft.com/office/officeart/2005/8/layout/hierarchy2"/>
    <dgm:cxn modelId="{ED5B4220-C3FA-4567-8F3D-86DE62429BEC}" type="presParOf" srcId="{3E4F4C30-EEC3-4395-8E41-E7747F9650AB}" destId="{0EFD0BC9-FBD3-42EB-A5D7-51577BDC7DD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39351-25CE-4862-94BC-366007D0D124}">
      <dsp:nvSpPr>
        <dsp:cNvPr id="0" name=""/>
        <dsp:cNvSpPr/>
      </dsp:nvSpPr>
      <dsp:spPr>
        <a:xfrm>
          <a:off x="5149" y="2211916"/>
          <a:ext cx="1989666" cy="994833"/>
        </a:xfrm>
        <a:prstGeom prst="roundRect">
          <a:avLst>
            <a:gd name="adj" fmla="val 10000"/>
          </a:avLst>
        </a:prstGeom>
        <a:solidFill>
          <a:schemeClr val="bg1">
            <a:lumMod val="65000"/>
            <a:lumOff val="3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TSH</a:t>
          </a:r>
        </a:p>
      </dsp:txBody>
      <dsp:txXfrm>
        <a:off x="34287" y="2241054"/>
        <a:ext cx="1931390" cy="936557"/>
      </dsp:txXfrm>
    </dsp:sp>
    <dsp:sp modelId="{E756169C-E3B1-4489-A134-908307BAA93C}">
      <dsp:nvSpPr>
        <dsp:cNvPr id="0" name=""/>
        <dsp:cNvSpPr/>
      </dsp:nvSpPr>
      <dsp:spPr>
        <a:xfrm rot="18289469">
          <a:off x="1695922" y="2120780"/>
          <a:ext cx="139365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1393654" y="165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7908" y="2102462"/>
        <a:ext cx="69682" cy="69682"/>
      </dsp:txXfrm>
    </dsp:sp>
    <dsp:sp modelId="{37BA2E99-6A0F-40F7-9651-15B6A7E195B3}">
      <dsp:nvSpPr>
        <dsp:cNvPr id="0" name=""/>
        <dsp:cNvSpPr/>
      </dsp:nvSpPr>
      <dsp:spPr>
        <a:xfrm>
          <a:off x="2790682" y="1067858"/>
          <a:ext cx="2469634" cy="994833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&gt;40 </a:t>
          </a:r>
          <a:r>
            <a:rPr lang="en-US" sz="2100" kern="1200" dirty="0" err="1"/>
            <a:t>mU</a:t>
          </a:r>
          <a:r>
            <a:rPr lang="en-US" sz="2100" kern="1200" dirty="0"/>
            <a:t>/L (Treatment)</a:t>
          </a:r>
        </a:p>
      </dsp:txBody>
      <dsp:txXfrm>
        <a:off x="2819820" y="1096996"/>
        <a:ext cx="2411358" cy="936557"/>
      </dsp:txXfrm>
    </dsp:sp>
    <dsp:sp modelId="{C6A81177-E66E-4005-B065-7DD38922FF81}">
      <dsp:nvSpPr>
        <dsp:cNvPr id="0" name=""/>
        <dsp:cNvSpPr/>
      </dsp:nvSpPr>
      <dsp:spPr>
        <a:xfrm>
          <a:off x="1994816" y="2692810"/>
          <a:ext cx="795866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95866" y="165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72852" y="2689436"/>
        <a:ext cx="39793" cy="39793"/>
      </dsp:txXfrm>
    </dsp:sp>
    <dsp:sp modelId="{9A68FBB9-7803-4A75-9B37-B98C5740CAA3}">
      <dsp:nvSpPr>
        <dsp:cNvPr id="0" name=""/>
        <dsp:cNvSpPr/>
      </dsp:nvSpPr>
      <dsp:spPr>
        <a:xfrm>
          <a:off x="2790682" y="2211916"/>
          <a:ext cx="2546634" cy="994833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20-40 </a:t>
          </a:r>
          <a:r>
            <a:rPr lang="en-US" sz="2100" kern="1200" dirty="0" err="1"/>
            <a:t>mU</a:t>
          </a:r>
          <a:r>
            <a:rPr lang="en-US" sz="2100" kern="1200" dirty="0"/>
            <a:t>/L</a:t>
          </a:r>
          <a:br>
            <a:rPr lang="en-US" sz="2100" kern="1200" dirty="0"/>
          </a:br>
          <a:r>
            <a:rPr lang="en-US" sz="2100" kern="1200" dirty="0" err="1"/>
            <a:t>Rpt</a:t>
          </a:r>
          <a:r>
            <a:rPr lang="en-US" sz="2100" kern="1200" dirty="0"/>
            <a:t> after 2 </a:t>
          </a:r>
          <a:r>
            <a:rPr lang="en-US" sz="2100" kern="1200" dirty="0" err="1"/>
            <a:t>wk</a:t>
          </a:r>
          <a:endParaRPr lang="en-US" sz="2100" kern="1200" dirty="0"/>
        </a:p>
      </dsp:txBody>
      <dsp:txXfrm>
        <a:off x="2819820" y="2241054"/>
        <a:ext cx="2488358" cy="936557"/>
      </dsp:txXfrm>
    </dsp:sp>
    <dsp:sp modelId="{20E18022-3C62-42A6-BB24-B89010EFBEFF}">
      <dsp:nvSpPr>
        <dsp:cNvPr id="0" name=""/>
        <dsp:cNvSpPr/>
      </dsp:nvSpPr>
      <dsp:spPr>
        <a:xfrm rot="18289469">
          <a:off x="5038423" y="2120780"/>
          <a:ext cx="139365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1393654" y="16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00409" y="2102462"/>
        <a:ext cx="69682" cy="69682"/>
      </dsp:txXfrm>
    </dsp:sp>
    <dsp:sp modelId="{18875E81-AB35-4D0A-9858-ECF9ACC724FE}">
      <dsp:nvSpPr>
        <dsp:cNvPr id="0" name=""/>
        <dsp:cNvSpPr/>
      </dsp:nvSpPr>
      <dsp:spPr>
        <a:xfrm>
          <a:off x="6133183" y="1067858"/>
          <a:ext cx="1989666" cy="99483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&gt;20 </a:t>
          </a:r>
          <a:r>
            <a:rPr lang="en-US" sz="2100" kern="1200" dirty="0" err="1"/>
            <a:t>mU</a:t>
          </a:r>
          <a:r>
            <a:rPr lang="en-US" sz="2100" kern="1200" dirty="0"/>
            <a:t>/L </a:t>
          </a:r>
          <a:br>
            <a:rPr lang="en-US" sz="2100" kern="1200" dirty="0"/>
          </a:br>
          <a:r>
            <a:rPr lang="en-US" sz="2100" kern="1200" dirty="0"/>
            <a:t>Treatment</a:t>
          </a:r>
        </a:p>
      </dsp:txBody>
      <dsp:txXfrm>
        <a:off x="6162321" y="1096996"/>
        <a:ext cx="1931390" cy="936557"/>
      </dsp:txXfrm>
    </dsp:sp>
    <dsp:sp modelId="{13309F48-B4C9-43B6-B490-9712243B0880}">
      <dsp:nvSpPr>
        <dsp:cNvPr id="0" name=""/>
        <dsp:cNvSpPr/>
      </dsp:nvSpPr>
      <dsp:spPr>
        <a:xfrm>
          <a:off x="5337317" y="2692810"/>
          <a:ext cx="795866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795866" y="16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5353" y="2689436"/>
        <a:ext cx="39793" cy="39793"/>
      </dsp:txXfrm>
    </dsp:sp>
    <dsp:sp modelId="{E2124AE6-9D8E-4351-B537-19E0A700C6F9}">
      <dsp:nvSpPr>
        <dsp:cNvPr id="0" name=""/>
        <dsp:cNvSpPr/>
      </dsp:nvSpPr>
      <dsp:spPr>
        <a:xfrm>
          <a:off x="6133183" y="2211916"/>
          <a:ext cx="1989666" cy="99483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6-20 </a:t>
          </a:r>
          <a:r>
            <a:rPr lang="en-US" sz="2100" kern="1200" dirty="0" err="1"/>
            <a:t>mU</a:t>
          </a:r>
          <a:r>
            <a:rPr lang="en-US" sz="2100" kern="1200" dirty="0"/>
            <a:t>/L </a:t>
          </a:r>
          <a:r>
            <a:rPr lang="en-US" sz="2100" kern="1200" dirty="0" err="1"/>
            <a:t>Followup</a:t>
          </a:r>
          <a:endParaRPr lang="en-US" sz="2100" kern="1200" dirty="0"/>
        </a:p>
      </dsp:txBody>
      <dsp:txXfrm>
        <a:off x="6162321" y="2241054"/>
        <a:ext cx="1931390" cy="936557"/>
      </dsp:txXfrm>
    </dsp:sp>
    <dsp:sp modelId="{E43308D2-1196-4874-8346-1C9627A5B40D}">
      <dsp:nvSpPr>
        <dsp:cNvPr id="0" name=""/>
        <dsp:cNvSpPr/>
      </dsp:nvSpPr>
      <dsp:spPr>
        <a:xfrm rot="3310531">
          <a:off x="5038423" y="3264839"/>
          <a:ext cx="139365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1393654" y="1652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00409" y="3246521"/>
        <a:ext cx="69682" cy="69682"/>
      </dsp:txXfrm>
    </dsp:sp>
    <dsp:sp modelId="{67AB65E4-30D7-4966-A342-56F506BEBE19}">
      <dsp:nvSpPr>
        <dsp:cNvPr id="0" name=""/>
        <dsp:cNvSpPr/>
      </dsp:nvSpPr>
      <dsp:spPr>
        <a:xfrm>
          <a:off x="6133183" y="3355975"/>
          <a:ext cx="1989666" cy="99483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&lt;6 </a:t>
          </a:r>
          <a:r>
            <a:rPr lang="en-US" sz="2100" kern="1200" dirty="0" err="1"/>
            <a:t>mU</a:t>
          </a:r>
          <a:r>
            <a:rPr lang="en-US" sz="2100" kern="1200" dirty="0"/>
            <a:t>/L</a:t>
          </a:r>
          <a:br>
            <a:rPr lang="en-US" sz="2100" kern="1200" dirty="0"/>
          </a:br>
          <a:r>
            <a:rPr lang="en-US" sz="2100" kern="1200" dirty="0"/>
            <a:t>No treatment</a:t>
          </a:r>
        </a:p>
      </dsp:txBody>
      <dsp:txXfrm>
        <a:off x="6162321" y="3385113"/>
        <a:ext cx="1931390" cy="936557"/>
      </dsp:txXfrm>
    </dsp:sp>
    <dsp:sp modelId="{06FC9B63-0AA5-4320-B08A-ACAA1D784A65}">
      <dsp:nvSpPr>
        <dsp:cNvPr id="0" name=""/>
        <dsp:cNvSpPr/>
      </dsp:nvSpPr>
      <dsp:spPr>
        <a:xfrm rot="3310531">
          <a:off x="1695922" y="3264839"/>
          <a:ext cx="1393654" cy="33046"/>
        </a:xfrm>
        <a:custGeom>
          <a:avLst/>
          <a:gdLst/>
          <a:ahLst/>
          <a:cxnLst/>
          <a:rect l="0" t="0" r="0" b="0"/>
          <a:pathLst>
            <a:path>
              <a:moveTo>
                <a:pt x="0" y="16523"/>
              </a:moveTo>
              <a:lnTo>
                <a:pt x="1393654" y="1652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7908" y="3246521"/>
        <a:ext cx="69682" cy="69682"/>
      </dsp:txXfrm>
    </dsp:sp>
    <dsp:sp modelId="{B1D2B43F-D277-4CA8-93A7-96692517FDD2}">
      <dsp:nvSpPr>
        <dsp:cNvPr id="0" name=""/>
        <dsp:cNvSpPr/>
      </dsp:nvSpPr>
      <dsp:spPr>
        <a:xfrm>
          <a:off x="2790682" y="3355975"/>
          <a:ext cx="2832827" cy="994833"/>
        </a:xfrm>
        <a:prstGeom prst="roundRect">
          <a:avLst>
            <a:gd name="adj" fmla="val 10000"/>
          </a:avLst>
        </a:prstGeom>
        <a:solidFill>
          <a:schemeClr val="bg1">
            <a:lumMod val="85000"/>
            <a:lumOff val="1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&lt;20 </a:t>
          </a:r>
          <a:r>
            <a:rPr lang="en-US" sz="2100" kern="1200" dirty="0" err="1"/>
            <a:t>mU</a:t>
          </a:r>
          <a:r>
            <a:rPr lang="en-US" sz="2100" kern="1200" dirty="0"/>
            <a:t>/L</a:t>
          </a:r>
          <a:br>
            <a:rPr lang="en-US" sz="2100" kern="1200" dirty="0"/>
          </a:br>
          <a:r>
            <a:rPr lang="en-US" sz="2100" kern="1200" dirty="0"/>
            <a:t>(No treatment) </a:t>
          </a:r>
        </a:p>
      </dsp:txBody>
      <dsp:txXfrm>
        <a:off x="2819820" y="3385113"/>
        <a:ext cx="2774551" cy="936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90561-F8DD-4B72-AD2B-9D9F4447DA11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E31F6-E8EA-4612-B22A-1775B95C6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8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AE31F6-E8EA-4612-B22A-1775B95C6E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9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1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057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2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7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7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34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0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9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80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95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5BFE0F-A76F-4C90-9BAA-8F887B6FDF8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EAA8-D640-4BC1-A61F-E86E999C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43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BAB9-88A2-4072-88F4-E4E35266B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99419"/>
            <a:ext cx="8825658" cy="3329581"/>
          </a:xfrm>
        </p:spPr>
        <p:txBody>
          <a:bodyPr/>
          <a:lstStyle/>
          <a:p>
            <a:pPr algn="ctr"/>
            <a:r>
              <a:rPr lang="en-US" sz="6000" dirty="0"/>
              <a:t>Hypothyroidism</a:t>
            </a:r>
            <a:br>
              <a:rPr lang="en-US" sz="6000" dirty="0"/>
            </a:br>
            <a:r>
              <a:rPr lang="en-US" sz="6000" dirty="0"/>
              <a:t> in Infants &amp;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E153D-0CC4-4F56-88DF-029149C26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3808389"/>
            <a:ext cx="8825658" cy="861420"/>
          </a:xfrm>
        </p:spPr>
        <p:txBody>
          <a:bodyPr>
            <a:noAutofit/>
          </a:bodyPr>
          <a:lstStyle/>
          <a:p>
            <a:pPr algn="ctr"/>
            <a: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الدكتور جهاد الخطيب</a:t>
            </a:r>
            <a:b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اختصاصي بالأمراض الداخلية</a:t>
            </a:r>
            <a:b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اختصاصي بأمراض الغدد الصم</a:t>
            </a:r>
            <a:b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ar-SY" sz="3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محاضر في كلية الطب جامعة حماة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17285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4C438A-FB33-4646-ABB7-59D72368A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236983"/>
              </p:ext>
            </p:extLst>
          </p:nvPr>
        </p:nvGraphicFramePr>
        <p:xfrm>
          <a:off x="1103313" y="1646155"/>
          <a:ext cx="8947149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82383">
                  <a:extLst>
                    <a:ext uri="{9D8B030D-6E8A-4147-A177-3AD203B41FA5}">
                      <a16:colId xmlns:a16="http://schemas.microsoft.com/office/drawing/2014/main" val="3932945442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018069026"/>
                    </a:ext>
                  </a:extLst>
                </a:gridCol>
                <a:gridCol w="2982383">
                  <a:extLst>
                    <a:ext uri="{9D8B030D-6E8A-4147-A177-3AD203B41FA5}">
                      <a16:colId xmlns:a16="http://schemas.microsoft.com/office/drawing/2014/main" val="2692040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Age (Mo)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IQ (X) Mean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Range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080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0-3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89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64-107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0206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35-96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064296"/>
                  </a:ext>
                </a:extLst>
              </a:tr>
              <a:tr h="274078"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&gt;6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54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25-80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1458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7D340B2-0446-4929-89CC-1C7287F87FF2}"/>
              </a:ext>
            </a:extLst>
          </p:cNvPr>
          <p:cNvSpPr txBox="1"/>
          <p:nvPr/>
        </p:nvSpPr>
        <p:spPr>
          <a:xfrm>
            <a:off x="1103313" y="938269"/>
            <a:ext cx="8947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Age treatment for congenital hypothyroidism started and intellectual outcome prior to newborn screening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D65C6-B083-4D20-97DF-05DE05A249F0}"/>
              </a:ext>
            </a:extLst>
          </p:cNvPr>
          <p:cNvSpPr txBox="1"/>
          <p:nvPr/>
        </p:nvSpPr>
        <p:spPr>
          <a:xfrm>
            <a:off x="1103313" y="3733566"/>
            <a:ext cx="4258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Adapted from Klein AH, et al. Improved prognosis in congenital hypothyroidism treated before age 3 months. (1972)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73EE5-D4A2-457B-B292-7DBFBF92F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622" y="3733566"/>
            <a:ext cx="6830378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5610E-E479-464E-BAE3-3F08D1C9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64DB-1BE2-410E-B9F4-A01459658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331259"/>
            <a:ext cx="9175633" cy="4195481"/>
          </a:xfrm>
        </p:spPr>
        <p:txBody>
          <a:bodyPr/>
          <a:lstStyle/>
          <a:p>
            <a:r>
              <a:rPr lang="en-US" dirty="0"/>
              <a:t>Early treatment critical for normal neurological outcome</a:t>
            </a:r>
          </a:p>
          <a:p>
            <a:pPr lvl="1"/>
            <a:r>
              <a:rPr lang="en-US" dirty="0"/>
              <a:t>Start treatment within the first 2 weeks if possible</a:t>
            </a:r>
          </a:p>
          <a:p>
            <a:pPr lvl="1"/>
            <a:r>
              <a:rPr lang="en-US" dirty="0"/>
              <a:t>Most will have normal development , growth and IQ of 109 -similar to those in control groups.</a:t>
            </a:r>
          </a:p>
          <a:p>
            <a:r>
              <a:rPr lang="en-US" dirty="0"/>
              <a:t>Those inadequately treated:</a:t>
            </a:r>
          </a:p>
          <a:p>
            <a:pPr lvl="1"/>
            <a:r>
              <a:rPr lang="en-US" dirty="0"/>
              <a:t>Lower IQs </a:t>
            </a:r>
          </a:p>
          <a:p>
            <a:pPr lvl="1"/>
            <a:r>
              <a:rPr lang="en-US" dirty="0"/>
              <a:t>Gross and fine motor impairment </a:t>
            </a:r>
          </a:p>
          <a:p>
            <a:pPr lvl="1"/>
            <a:r>
              <a:rPr lang="en-US" dirty="0"/>
              <a:t>Language deficits </a:t>
            </a:r>
          </a:p>
          <a:p>
            <a:pPr lvl="1"/>
            <a:r>
              <a:rPr lang="en-US" dirty="0"/>
              <a:t>Poor visual-spatial abilities </a:t>
            </a:r>
          </a:p>
        </p:txBody>
      </p:sp>
    </p:spTree>
    <p:extLst>
      <p:ext uri="{BB962C8B-B14F-4D97-AF65-F5344CB8AC3E}">
        <p14:creationId xmlns:p14="http://schemas.microsoft.com/office/powerpoint/2010/main" val="4119174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F4B5F-5993-4C4B-902C-A2DA0F83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Hypothyroidism </a:t>
            </a:r>
            <a:br>
              <a:rPr lang="en-US" dirty="0"/>
            </a:br>
            <a:r>
              <a:rPr lang="en-US" dirty="0"/>
              <a:t>in Children &amp; Adolescents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7E11-A4E3-404B-9CC2-DF45E8C2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frequent cause of Hypothyroidism is Chronic Lymphocytic Thyroiditis (CLT).</a:t>
            </a:r>
          </a:p>
          <a:p>
            <a:r>
              <a:rPr lang="en-US" dirty="0"/>
              <a:t>The onset of Hypothyroidism in childhood is insidious. </a:t>
            </a:r>
          </a:p>
          <a:p>
            <a:r>
              <a:rPr lang="en-US" dirty="0"/>
              <a:t>Children are usually recognized because of  the detection of a goiter on routine examination or because of poor interval growth. </a:t>
            </a:r>
          </a:p>
          <a:p>
            <a:r>
              <a:rPr lang="en-US" dirty="0"/>
              <a:t>These children are relatively overweight for their height. </a:t>
            </a:r>
          </a:p>
          <a:p>
            <a:r>
              <a:rPr lang="en-US" dirty="0"/>
              <a:t>The classical clinical manifestation include: Lethargy, cold intolerance, constipation, dry skin, periorbital edema. </a:t>
            </a:r>
          </a:p>
          <a:p>
            <a:r>
              <a:rPr lang="en-US" dirty="0"/>
              <a:t>Variable but usually declining school performance. </a:t>
            </a:r>
          </a:p>
        </p:txBody>
      </p:sp>
    </p:spTree>
    <p:extLst>
      <p:ext uri="{BB962C8B-B14F-4D97-AF65-F5344CB8AC3E}">
        <p14:creationId xmlns:p14="http://schemas.microsoft.com/office/powerpoint/2010/main" val="1799867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0A690-C41C-4A95-A9A3-4E58B59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D3EDB-5A01-4FBC-9BAF-0977A026E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presentation of hypothyroidism may be of slow onset, delaying diagnosis. Children may be noted to sleep more than expected and complain of a lack of energy; school work and cognition may be impaired but the children are generally quiet and non‐disruptive in school so this is rarely a cause for complaint.</a:t>
            </a:r>
          </a:p>
          <a:p>
            <a:r>
              <a:rPr lang="en-US" dirty="0"/>
              <a:t>In contrast to neonatal hypothyroidism, rapid replacement is not essential in the older children. </a:t>
            </a:r>
          </a:p>
          <a:p>
            <a:r>
              <a:rPr lang="en-US" dirty="0"/>
              <a:t>Rapid normalization may result in unwanted side effects (deterioration in school performance, short attention span, hyperactivity, insomnia, and behavior difficulties. </a:t>
            </a:r>
          </a:p>
        </p:txBody>
      </p:sp>
    </p:spTree>
    <p:extLst>
      <p:ext uri="{BB962C8B-B14F-4D97-AF65-F5344CB8AC3E}">
        <p14:creationId xmlns:p14="http://schemas.microsoft.com/office/powerpoint/2010/main" val="94774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6EBA9-8648-445E-A542-2FDDC067A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F8318C-407B-4EC5-8309-FBF9EC515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-39962"/>
            <a:ext cx="6852270" cy="693792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392E3-F3F3-4B38-93C7-12033D2F7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957" y="0"/>
            <a:ext cx="5769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3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B65E-1B4E-4A8D-A24E-24A492CB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2FA05-D769-4774-98B6-C32B883A5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the adult, thyroid disease in the child is associate with important effects on growth and development. </a:t>
            </a:r>
            <a:br>
              <a:rPr lang="en-US" dirty="0"/>
            </a:br>
            <a:r>
              <a:rPr lang="en-US" dirty="0"/>
              <a:t>Although thyroid disorders often are subtle in presentation, the delirious consequences of late or inappropriate diagnosis and treatment may be irreversible. </a:t>
            </a:r>
          </a:p>
          <a:p>
            <a:r>
              <a:rPr lang="en-US" dirty="0"/>
              <a:t>Thyroid hormone is important for regulating the body metabolism throughout life, it is crucial for growth and development of the fetal central nervous system during the 1</a:t>
            </a:r>
            <a:r>
              <a:rPr lang="en-US" baseline="30000" dirty="0"/>
              <a:t>st</a:t>
            </a:r>
            <a:r>
              <a:rPr lang="en-US" dirty="0"/>
              <a:t> three years. </a:t>
            </a:r>
            <a:br>
              <a:rPr lang="en-US" dirty="0"/>
            </a:br>
            <a:r>
              <a:rPr lang="en-US" dirty="0"/>
              <a:t>Lack of sufficient thyroid hormone during this period results in mental retardation. </a:t>
            </a:r>
          </a:p>
        </p:txBody>
      </p:sp>
    </p:spTree>
    <p:extLst>
      <p:ext uri="{BB962C8B-B14F-4D97-AF65-F5344CB8AC3E}">
        <p14:creationId xmlns:p14="http://schemas.microsoft.com/office/powerpoint/2010/main" val="10947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B9A7-39EF-4441-A2A7-4A76209BB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17" y="384479"/>
            <a:ext cx="10108325" cy="1400530"/>
          </a:xfrm>
        </p:spPr>
        <p:txBody>
          <a:bodyPr/>
          <a:lstStyle/>
          <a:p>
            <a:r>
              <a:rPr lang="en-US" dirty="0"/>
              <a:t>Neonatal (congenital) Hypothyroidism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44BC8BD-63E7-4279-A561-8AA1ACA82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250191"/>
              </p:ext>
            </p:extLst>
          </p:nvPr>
        </p:nvGraphicFramePr>
        <p:xfrm>
          <a:off x="593155" y="2530593"/>
          <a:ext cx="9531848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58853">
                  <a:extLst>
                    <a:ext uri="{9D8B030D-6E8A-4147-A177-3AD203B41FA5}">
                      <a16:colId xmlns:a16="http://schemas.microsoft.com/office/drawing/2014/main" val="2764905059"/>
                    </a:ext>
                  </a:extLst>
                </a:gridCol>
                <a:gridCol w="4372995">
                  <a:extLst>
                    <a:ext uri="{9D8B030D-6E8A-4147-A177-3AD203B41FA5}">
                      <a16:colId xmlns:a16="http://schemas.microsoft.com/office/drawing/2014/main" val="2304131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Causes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Incidence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620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Permanent (90%)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7633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Thyroid dysgenesis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in 4500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04350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Inborn errors of thyroid hormonogenesis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in 30,000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425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Hypothalamic/ pituitary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in 100,000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19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Thyroid hormone resistance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Rare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145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Transient (10%)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912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Parental or postnatal iodine exposure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080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Maternal TSH receptor blocking antibodies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in 180,000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925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   Maternal antithyroid drugs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Unknown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054401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CF927B-FAE1-4846-A393-EA042EA8F961}"/>
              </a:ext>
            </a:extLst>
          </p:cNvPr>
          <p:cNvSpPr txBox="1"/>
          <p:nvPr/>
        </p:nvSpPr>
        <p:spPr>
          <a:xfrm>
            <a:off x="2063145" y="1272879"/>
            <a:ext cx="6591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2400" dirty="0"/>
            </a:br>
            <a:r>
              <a:rPr lang="en-US" sz="2400" dirty="0"/>
              <a:t>Causes of Neonatal Hypothyroidism</a:t>
            </a:r>
          </a:p>
          <a:p>
            <a:pPr algn="ctr"/>
            <a:r>
              <a:rPr lang="en-US" sz="2400" dirty="0"/>
              <a:t>And Their Approximate Incidences </a:t>
            </a:r>
          </a:p>
        </p:txBody>
      </p:sp>
    </p:spTree>
    <p:extLst>
      <p:ext uri="{BB962C8B-B14F-4D97-AF65-F5344CB8AC3E}">
        <p14:creationId xmlns:p14="http://schemas.microsoft.com/office/powerpoint/2010/main" val="314664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7DE6F-0306-4DE0-A004-85E01417B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5438A-B48C-4114-91F0-520FCCE00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100734"/>
            <a:ext cx="8946541" cy="6094796"/>
          </a:xfrm>
        </p:spPr>
        <p:txBody>
          <a:bodyPr/>
          <a:lstStyle/>
          <a:p>
            <a:r>
              <a:rPr lang="en-US" dirty="0"/>
              <a:t>The clinical manifestations are subtle , nonspecific , or absent in the majority of infants. </a:t>
            </a:r>
          </a:p>
          <a:p>
            <a:r>
              <a:rPr lang="en-US" dirty="0"/>
              <a:t>Less than 5% of the infants detected by screening programs are suspected of having Hypothyroidism on clinical grounds prior to notification by the screening laboratory . </a:t>
            </a:r>
          </a:p>
          <a:p>
            <a:r>
              <a:rPr lang="en-US" dirty="0"/>
              <a:t>Newborn screening for hypothyroidism is now performed in all infants in most industrialized nations. </a:t>
            </a:r>
          </a:p>
          <a:p>
            <a:r>
              <a:rPr lang="en-US" dirty="0"/>
              <a:t>At present only 30% of the world birth population </a:t>
            </a:r>
            <a:br>
              <a:rPr lang="en-US" dirty="0"/>
            </a:br>
            <a:r>
              <a:rPr lang="en-US" dirty="0"/>
              <a:t>(approximately 127 million) undergoes screening for this disorder.</a:t>
            </a:r>
          </a:p>
          <a:p>
            <a:r>
              <a:rPr lang="en-US" dirty="0"/>
              <a:t>The screening program may not identify CH in pre­mature infants with an immature thyroid axis. all infants born &lt;32 weeks of gestation with a nor­mal TSH screen in the first week of life have a second screening after 4 weeks.</a:t>
            </a:r>
          </a:p>
        </p:txBody>
      </p:sp>
    </p:spTree>
    <p:extLst>
      <p:ext uri="{BB962C8B-B14F-4D97-AF65-F5344CB8AC3E}">
        <p14:creationId xmlns:p14="http://schemas.microsoft.com/office/powerpoint/2010/main" val="52683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ED22-9363-44D2-A03E-D528E83D9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  <a:br>
              <a:rPr lang="en-US" dirty="0"/>
            </a:br>
            <a:r>
              <a:rPr lang="en-US" sz="2000" dirty="0"/>
              <a:t>The following features are late sequelae of congenital hypothyroidism and, with routine screening now available, should never be seen nowadays.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A954A-D0C1-481F-999A-04C273D5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Physiological jaundice.</a:t>
            </a:r>
          </a:p>
          <a:p>
            <a:r>
              <a:rPr lang="en-US" dirty="0" err="1"/>
              <a:t>Goitre</a:t>
            </a:r>
            <a:r>
              <a:rPr lang="en-US" dirty="0"/>
              <a:t>. </a:t>
            </a:r>
          </a:p>
          <a:p>
            <a:r>
              <a:rPr lang="en-US" dirty="0"/>
              <a:t>Hoarse cry, feeding problems, constipation, somnolence. </a:t>
            </a:r>
          </a:p>
          <a:p>
            <a:r>
              <a:rPr lang="en-US" dirty="0"/>
              <a:t>Delay in reaching normal milestones of development; short stature. </a:t>
            </a:r>
          </a:p>
          <a:p>
            <a:r>
              <a:rPr lang="en-US" dirty="0"/>
              <a:t>Coarse features with protruding tongue, broad flat nose, widely-set eyes.</a:t>
            </a:r>
          </a:p>
          <a:p>
            <a:r>
              <a:rPr lang="en-US" dirty="0"/>
              <a:t>Sparse hair and dry skin, protuberant abdomen with umbilical hernia.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49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B752-1753-47F0-87B1-6C06D52E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BE1FE-C14A-4CB2-A693-D5282E674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380C6F-EFBC-458E-8BB9-2571D0DD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79" y="1331794"/>
            <a:ext cx="7577985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55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05E4586-7785-46A6-AE9C-C2B11307D3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355872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29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5FF8DEE-0BB6-433F-987F-2564A56F3D11}"/>
              </a:ext>
            </a:extLst>
          </p:cNvPr>
          <p:cNvSpPr/>
          <p:nvPr/>
        </p:nvSpPr>
        <p:spPr>
          <a:xfrm>
            <a:off x="460645" y="122830"/>
            <a:ext cx="11093160" cy="86663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Hyperthyrotropinemia at neonatal screening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5B90B11-ED16-4F41-ACEA-40CAF92F9BBC}"/>
              </a:ext>
            </a:extLst>
          </p:cNvPr>
          <p:cNvSpPr/>
          <p:nvPr/>
        </p:nvSpPr>
        <p:spPr>
          <a:xfrm>
            <a:off x="1870158" y="1029731"/>
            <a:ext cx="914400" cy="7233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CC9ED8F0-9D60-439B-A1FB-0EFD8DEC39A5}"/>
              </a:ext>
            </a:extLst>
          </p:cNvPr>
          <p:cNvSpPr/>
          <p:nvPr/>
        </p:nvSpPr>
        <p:spPr>
          <a:xfrm>
            <a:off x="8493042" y="1014903"/>
            <a:ext cx="914400" cy="7233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C46F40-0739-4CC0-9334-4F4EF02F029C}"/>
              </a:ext>
            </a:extLst>
          </p:cNvPr>
          <p:cNvSpPr/>
          <p:nvPr/>
        </p:nvSpPr>
        <p:spPr>
          <a:xfrm>
            <a:off x="580445" y="1847652"/>
            <a:ext cx="3493826" cy="61414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≥40</a:t>
            </a:r>
            <a:r>
              <a:rPr lang="en-US" sz="3600" dirty="0">
                <a:solidFill>
                  <a:schemeClr val="bg1"/>
                </a:solidFill>
                <a:sym typeface="Symbol" panose="05050102010706020507" pitchFamily="18" charset="2"/>
              </a:rPr>
              <a:t>IU/L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C8B356-2F26-46B5-B8DA-187432D25C19}"/>
              </a:ext>
            </a:extLst>
          </p:cNvPr>
          <p:cNvCxnSpPr>
            <a:cxnSpLocks/>
          </p:cNvCxnSpPr>
          <p:nvPr/>
        </p:nvCxnSpPr>
        <p:spPr>
          <a:xfrm>
            <a:off x="2327358" y="2593075"/>
            <a:ext cx="0" cy="245659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5A74356-FCC6-4C2E-BECA-04F4D6BFBE9C}"/>
              </a:ext>
            </a:extLst>
          </p:cNvPr>
          <p:cNvSpPr/>
          <p:nvPr/>
        </p:nvSpPr>
        <p:spPr>
          <a:xfrm>
            <a:off x="4936279" y="2951016"/>
            <a:ext cx="7113524" cy="5766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Venous Thyroid function tests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7D32A6-E444-4FFF-A8F9-633FE234D3E1}"/>
              </a:ext>
            </a:extLst>
          </p:cNvPr>
          <p:cNvSpPr/>
          <p:nvPr/>
        </p:nvSpPr>
        <p:spPr>
          <a:xfrm>
            <a:off x="4934042" y="3786203"/>
            <a:ext cx="2146366" cy="67627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Ft4 below normal for 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C6D541-FDB7-45A3-9539-8B998C6F306B}"/>
              </a:ext>
            </a:extLst>
          </p:cNvPr>
          <p:cNvSpPr/>
          <p:nvPr/>
        </p:nvSpPr>
        <p:spPr>
          <a:xfrm>
            <a:off x="7211555" y="3786204"/>
            <a:ext cx="2354669" cy="67627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TSH&gt;20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IU/L</a:t>
            </a:r>
            <a:b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</a:b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(even with N T4)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8A69CE-99CF-4367-9905-A4F03CD7874A}"/>
              </a:ext>
            </a:extLst>
          </p:cNvPr>
          <p:cNvSpPr/>
          <p:nvPr/>
        </p:nvSpPr>
        <p:spPr>
          <a:xfrm>
            <a:off x="9702933" y="3786204"/>
            <a:ext cx="2354669" cy="676277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TSH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6-20 </a:t>
            </a:r>
            <a:r>
              <a:rPr lang="en-US" sz="2000" dirty="0">
                <a:solidFill>
                  <a:schemeClr val="bg1"/>
                </a:solidFill>
                <a:sym typeface="Symbol" panose="05050102010706020507" pitchFamily="18" charset="2"/>
              </a:rPr>
              <a:t>IU/L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DB0C7C-76D7-4428-8B32-945F402153B8}"/>
              </a:ext>
            </a:extLst>
          </p:cNvPr>
          <p:cNvSpPr/>
          <p:nvPr/>
        </p:nvSpPr>
        <p:spPr>
          <a:xfrm>
            <a:off x="460645" y="5208310"/>
            <a:ext cx="9105578" cy="6199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Start treatment + imaging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0FC442-66AB-4225-8F2C-10E3BE8A22C3}"/>
              </a:ext>
            </a:extLst>
          </p:cNvPr>
          <p:cNvSpPr/>
          <p:nvPr/>
        </p:nvSpPr>
        <p:spPr>
          <a:xfrm>
            <a:off x="9702934" y="5208310"/>
            <a:ext cx="2146366" cy="6199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Re-testing after 2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weeks + imaging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FE4987-0895-4DA8-A79A-A02DD381C3C2}"/>
              </a:ext>
            </a:extLst>
          </p:cNvPr>
          <p:cNvCxnSpPr>
            <a:cxnSpLocks/>
          </p:cNvCxnSpPr>
          <p:nvPr/>
        </p:nvCxnSpPr>
        <p:spPr>
          <a:xfrm>
            <a:off x="6209966" y="4593522"/>
            <a:ext cx="0" cy="4561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69A94E-6729-416F-B7C8-CD2DE627ECDC}"/>
              </a:ext>
            </a:extLst>
          </p:cNvPr>
          <p:cNvCxnSpPr>
            <a:cxnSpLocks/>
          </p:cNvCxnSpPr>
          <p:nvPr/>
        </p:nvCxnSpPr>
        <p:spPr>
          <a:xfrm>
            <a:off x="8493041" y="4593522"/>
            <a:ext cx="0" cy="4561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D5224F7-7C19-4B87-A705-ACF34BDEAEA6}"/>
              </a:ext>
            </a:extLst>
          </p:cNvPr>
          <p:cNvCxnSpPr>
            <a:cxnSpLocks/>
          </p:cNvCxnSpPr>
          <p:nvPr/>
        </p:nvCxnSpPr>
        <p:spPr>
          <a:xfrm>
            <a:off x="10776117" y="4593522"/>
            <a:ext cx="0" cy="4561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B663459-1449-4D9D-9822-14AE9F42DDD7}"/>
              </a:ext>
            </a:extLst>
          </p:cNvPr>
          <p:cNvSpPr/>
          <p:nvPr/>
        </p:nvSpPr>
        <p:spPr>
          <a:xfrm>
            <a:off x="7203329" y="1807319"/>
            <a:ext cx="3493826" cy="614149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&lt;40</a:t>
            </a:r>
            <a:r>
              <a:rPr lang="en-US" sz="3600" dirty="0">
                <a:solidFill>
                  <a:schemeClr val="bg1"/>
                </a:solidFill>
                <a:sym typeface="Symbol" panose="05050102010706020507" pitchFamily="18" charset="2"/>
              </a:rPr>
              <a:t>IU/L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E191CD-4D66-4667-A65C-72EECC85D9E2}"/>
              </a:ext>
            </a:extLst>
          </p:cNvPr>
          <p:cNvSpPr txBox="1"/>
          <p:nvPr/>
        </p:nvSpPr>
        <p:spPr>
          <a:xfrm>
            <a:off x="451132" y="5828269"/>
            <a:ext cx="9105578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Thyroid scan is a mandatory if non-visualized </a:t>
            </a:r>
            <a:br>
              <a:rPr lang="en-US" sz="2800" dirty="0"/>
            </a:br>
            <a:r>
              <a:rPr lang="en-US" sz="2800" dirty="0"/>
              <a:t>thyroid gland by Ultrasound </a:t>
            </a:r>
            <a:r>
              <a:rPr lang="en-US" sz="2800" dirty="0">
                <a:solidFill>
                  <a:srgbClr val="C00000"/>
                </a:solidFill>
              </a:rPr>
              <a:t>to exclude ectopia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F537D0-B336-4FF2-9E4B-DCD0B0299317}"/>
              </a:ext>
            </a:extLst>
          </p:cNvPr>
          <p:cNvCxnSpPr>
            <a:cxnSpLocks/>
          </p:cNvCxnSpPr>
          <p:nvPr/>
        </p:nvCxnSpPr>
        <p:spPr>
          <a:xfrm>
            <a:off x="8986635" y="2461801"/>
            <a:ext cx="0" cy="4561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88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E0AC83-24FC-4578-AF20-A5A454420689}"/>
              </a:ext>
            </a:extLst>
          </p:cNvPr>
          <p:cNvSpPr/>
          <p:nvPr/>
        </p:nvSpPr>
        <p:spPr>
          <a:xfrm>
            <a:off x="242887" y="766108"/>
            <a:ext cx="5853113" cy="8626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In infants with mild SH (TSH: 6-10</a:t>
            </a:r>
            <a:r>
              <a:rPr lang="en-US" sz="2400" b="1" dirty="0">
                <a:solidFill>
                  <a:schemeClr val="tx1"/>
                </a:solidFill>
                <a:sym typeface="Symbol" panose="05050102010706020507" pitchFamily="18" charset="2"/>
              </a:rPr>
              <a:t> IU/L) </a:t>
            </a:r>
            <a:br>
              <a:rPr lang="en-US" sz="2400" b="1" dirty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sz="2400" b="1" dirty="0">
                <a:solidFill>
                  <a:schemeClr val="tx1"/>
                </a:solidFill>
                <a:sym typeface="Symbol" panose="05050102010706020507" pitchFamily="18" charset="2"/>
              </a:rPr>
              <a:t>72% resolve spontaneously 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59C455-5A5D-4AD8-9881-A3BFDCE7CB26}"/>
              </a:ext>
            </a:extLst>
          </p:cNvPr>
          <p:cNvSpPr/>
          <p:nvPr/>
        </p:nvSpPr>
        <p:spPr>
          <a:xfrm>
            <a:off x="242887" y="1772529"/>
            <a:ext cx="5853113" cy="275726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Indications of treatment of in infants with SL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Persistent TSH&gt;10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 IU/L for &gt;3-4 weeks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Symptoms strongly suggestive of hypothyroidism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Thyroid dysgenesis (e.g. Ectopia) 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13C5F5-398B-4FF5-B9A5-2E8136AF14C6}"/>
              </a:ext>
            </a:extLst>
          </p:cNvPr>
          <p:cNvSpPr/>
          <p:nvPr/>
        </p:nvSpPr>
        <p:spPr>
          <a:xfrm>
            <a:off x="242887" y="4673551"/>
            <a:ext cx="5853113" cy="165691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Concerns about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Neurodevelopment and growth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2F7842-85C1-414E-9B57-5A59273C9A93}"/>
              </a:ext>
            </a:extLst>
          </p:cNvPr>
          <p:cNvSpPr/>
          <p:nvPr/>
        </p:nvSpPr>
        <p:spPr>
          <a:xfrm>
            <a:off x="6738424" y="766108"/>
            <a:ext cx="3587261" cy="224437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Decision of treatment is controversial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“Grey Zone”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8221A2-3B86-4187-854D-F4EF7C93B7B8}"/>
              </a:ext>
            </a:extLst>
          </p:cNvPr>
          <p:cNvSpPr/>
          <p:nvPr/>
        </p:nvSpPr>
        <p:spPr>
          <a:xfrm>
            <a:off x="6738424" y="3151163"/>
            <a:ext cx="3587261" cy="98473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TSH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6-20 </a:t>
            </a:r>
            <a:r>
              <a:rPr lang="en-US" sz="2800" b="1" dirty="0">
                <a:solidFill>
                  <a:schemeClr val="bg1"/>
                </a:solidFill>
                <a:sym typeface="Symbol" panose="05050102010706020507" pitchFamily="18" charset="2"/>
              </a:rPr>
              <a:t>IU/L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24512C-9CC6-476E-BDDC-82565A9ED0CD}"/>
              </a:ext>
            </a:extLst>
          </p:cNvPr>
          <p:cNvSpPr/>
          <p:nvPr/>
        </p:nvSpPr>
        <p:spPr>
          <a:xfrm>
            <a:off x="6738424" y="4673551"/>
            <a:ext cx="3587261" cy="9847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Re-treating after 2 weeks +imaging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B2F75F-30DA-44C8-92CC-16B580F782F6}"/>
              </a:ext>
            </a:extLst>
          </p:cNvPr>
          <p:cNvSpPr/>
          <p:nvPr/>
        </p:nvSpPr>
        <p:spPr>
          <a:xfrm>
            <a:off x="6738424" y="5816991"/>
            <a:ext cx="3587261" cy="984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Thyroid ultrasound &amp;/or Scan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AFD7687-7CAD-4714-BD6B-E1AC858A5BD2}"/>
              </a:ext>
            </a:extLst>
          </p:cNvPr>
          <p:cNvCxnSpPr>
            <a:cxnSpLocks/>
          </p:cNvCxnSpPr>
          <p:nvPr/>
        </p:nvCxnSpPr>
        <p:spPr>
          <a:xfrm>
            <a:off x="8503000" y="4217401"/>
            <a:ext cx="0" cy="456150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7AA7789-05A6-4F0D-9AA4-20EABDE8F1B0}"/>
              </a:ext>
            </a:extLst>
          </p:cNvPr>
          <p:cNvSpPr/>
          <p:nvPr/>
        </p:nvSpPr>
        <p:spPr>
          <a:xfrm>
            <a:off x="140677" y="0"/>
            <a:ext cx="10185008" cy="62235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Neonates with subclinical Hyperthyrotropinemia 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531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896</Words>
  <Application>Microsoft Office PowerPoint</Application>
  <PresentationFormat>Widescreen</PresentationFormat>
  <Paragraphs>101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Symbol</vt:lpstr>
      <vt:lpstr>Times New Roman</vt:lpstr>
      <vt:lpstr>Wingdings 3</vt:lpstr>
      <vt:lpstr>Ion</vt:lpstr>
      <vt:lpstr>Hypothyroidism  in Infants &amp; Children</vt:lpstr>
      <vt:lpstr>PowerPoint Presentation</vt:lpstr>
      <vt:lpstr>Neonatal (congenital) Hypothyroidism </vt:lpstr>
      <vt:lpstr> </vt:lpstr>
      <vt:lpstr>Clinical features  The following features are late sequelae of congenital hypothyroidism and, with routine screening now available, should never be seen nowadays.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Prognosis  </vt:lpstr>
      <vt:lpstr>Hypothyroidism  in Children &amp; Adolescents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Hypothyroidism  in Infants &amp; Children</dc:title>
  <dc:creator>nehad ktb</dc:creator>
  <cp:lastModifiedBy>nehad ktb</cp:lastModifiedBy>
  <cp:revision>41</cp:revision>
  <dcterms:created xsi:type="dcterms:W3CDTF">2021-05-26T17:10:23Z</dcterms:created>
  <dcterms:modified xsi:type="dcterms:W3CDTF">2021-05-31T04:45:26Z</dcterms:modified>
</cp:coreProperties>
</file>