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22/09/1442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22/09/1442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22/09/1442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22/09/1442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22/09/1442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22/09/1442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22/09/1442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22/09/1442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22/09/1442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22/09/1442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22/09/1442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22/09/1442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dia.voltron.alhurra.com/Drupal/01live-106/styles/sourced/s3/2020-10/2019-09-19T085752Z_976906088_RC11EB3BF9E0_RTRMADP_3_MYANMAR-DAILYLIFE.JPG?itok=0whJc-qD&amp;_ga=2.21340476.660013334.1619330574-730135840.1619330574"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rot="20873856">
            <a:off x="933413" y="2091471"/>
            <a:ext cx="7743852" cy="2383087"/>
          </a:xfrm>
        </p:spPr>
        <p:txBody>
          <a:bodyPr>
            <a:normAutofit fontScale="90000"/>
          </a:bodyPr>
          <a:lstStyle/>
          <a:p>
            <a:r>
              <a:rPr lang="ar-SY" sz="6000" b="1" dirty="0" smtClean="0">
                <a:solidFill>
                  <a:srgbClr val="FF0000"/>
                </a:solidFill>
              </a:rPr>
              <a:t>ضبط العدوى في عيادات الأسنان في ظل جائحة كورونا</a:t>
            </a:r>
            <a:r>
              <a:rPr lang="en-US" dirty="0" smtClean="0">
                <a:solidFill>
                  <a:srgbClr val="FF0000"/>
                </a:solidFill>
              </a:rPr>
              <a:t/>
            </a:r>
            <a:br>
              <a:rPr lang="en-US" dirty="0" smtClean="0">
                <a:solidFill>
                  <a:srgbClr val="FF0000"/>
                </a:solidFill>
              </a:rPr>
            </a:br>
            <a:endParaRPr lang="ar-SY"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b="1" dirty="0" smtClean="0">
                <a:solidFill>
                  <a:srgbClr val="FF0000"/>
                </a:solidFill>
              </a:rPr>
              <a:t>من المعدات الأساسية للوقاية الشخصية:</a:t>
            </a:r>
            <a:r>
              <a:rPr lang="en-US" dirty="0" smtClean="0"/>
              <a:t/>
            </a:r>
            <a:br>
              <a:rPr lang="en-US" dirty="0" smtClean="0"/>
            </a:br>
            <a:endParaRPr lang="ar-SY" dirty="0"/>
          </a:p>
        </p:txBody>
      </p:sp>
      <p:sp>
        <p:nvSpPr>
          <p:cNvPr id="3" name="عنصر نائب للمحتوى 2"/>
          <p:cNvSpPr>
            <a:spLocks noGrp="1"/>
          </p:cNvSpPr>
          <p:nvPr>
            <p:ph idx="1"/>
          </p:nvPr>
        </p:nvSpPr>
        <p:spPr/>
        <p:txBody>
          <a:bodyPr/>
          <a:lstStyle/>
          <a:p>
            <a:r>
              <a:rPr lang="ar-SY" dirty="0" smtClean="0"/>
              <a:t>- الأقنعة ونظارات الحماية وواقيات الوجه</a:t>
            </a:r>
            <a:endParaRPr lang="en-US" dirty="0" smtClean="0"/>
          </a:p>
          <a:p>
            <a:r>
              <a:rPr lang="ar-SY" dirty="0" smtClean="0"/>
              <a:t>- الملابس الواقية</a:t>
            </a:r>
            <a:endParaRPr lang="en-US" dirty="0" smtClean="0"/>
          </a:p>
          <a:p>
            <a:r>
              <a:rPr lang="ar-SY" dirty="0" smtClean="0"/>
              <a:t>- القفازات</a:t>
            </a:r>
            <a:endParaRPr lang="en-US" dirty="0" smtClean="0"/>
          </a:p>
          <a:p>
            <a:r>
              <a:rPr lang="ar-SY" dirty="0" smtClean="0"/>
              <a:t>- قفازات الجراحة المعقمة خلال عمليات الجراحة الفموية.</a:t>
            </a:r>
            <a:endParaRPr lang="en-US" dirty="0" smtClean="0"/>
          </a:p>
          <a:p>
            <a:endParaRPr lang="ar-SY"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b="1" dirty="0" smtClean="0">
                <a:solidFill>
                  <a:srgbClr val="FF0000"/>
                </a:solidFill>
              </a:rPr>
              <a:t>التعقيم والتطهير لمواد العناية بالمرضى:</a:t>
            </a:r>
            <a:r>
              <a:rPr lang="en-US" dirty="0" smtClean="0"/>
              <a:t/>
            </a:r>
            <a:br>
              <a:rPr lang="en-US" dirty="0" smtClean="0"/>
            </a:br>
            <a:endParaRPr lang="ar-SY" dirty="0"/>
          </a:p>
        </p:txBody>
      </p:sp>
      <p:sp>
        <p:nvSpPr>
          <p:cNvPr id="3" name="عنصر نائب للمحتوى 2"/>
          <p:cNvSpPr>
            <a:spLocks noGrp="1"/>
          </p:cNvSpPr>
          <p:nvPr>
            <p:ph idx="1"/>
          </p:nvPr>
        </p:nvSpPr>
        <p:spPr/>
        <p:txBody>
          <a:bodyPr/>
          <a:lstStyle/>
          <a:p>
            <a:r>
              <a:rPr lang="ar-SY" b="1" dirty="0" smtClean="0"/>
              <a:t>- التنظيف والتعقيم بالحرارة للأدوات السنية الحرجة قبل الاستخدام.</a:t>
            </a:r>
            <a:endParaRPr lang="en-US" dirty="0" smtClean="0"/>
          </a:p>
          <a:p>
            <a:r>
              <a:rPr lang="ar-SY" b="1" dirty="0" smtClean="0"/>
              <a:t>- قبل تعقيم الأدوات تفحص الأدوات للنظافة.</a:t>
            </a:r>
            <a:endParaRPr lang="en-US" dirty="0" smtClean="0"/>
          </a:p>
          <a:p>
            <a:r>
              <a:rPr lang="ar-SY" b="1" dirty="0" smtClean="0"/>
              <a:t> تنظيف وتنشيف الأدوات قبل دورة التعقيم.</a:t>
            </a:r>
            <a:r>
              <a:rPr lang="en-US" b="1" dirty="0" smtClean="0"/>
              <a:t>- </a:t>
            </a:r>
            <a:endParaRPr lang="en-US" dirty="0" smtClean="0"/>
          </a:p>
          <a:p>
            <a:r>
              <a:rPr lang="ar-SY" b="1" dirty="0" smtClean="0"/>
              <a:t>- ترك الأدوات غير المغلفة لتجف وتبرد في جهاز التعقيم قبل إمساكها لتحاشي التلوث والإصابة الحرارية (الحروق)</a:t>
            </a:r>
            <a:endParaRPr lang="en-US" dirty="0" smtClean="0"/>
          </a:p>
          <a:p>
            <a:endParaRPr lang="ar-SY"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b="1" dirty="0" smtClean="0">
                <a:solidFill>
                  <a:srgbClr val="FF0000"/>
                </a:solidFill>
              </a:rPr>
              <a:t>مراقبة التعقيم:</a:t>
            </a:r>
            <a:r>
              <a:rPr lang="en-US" dirty="0" smtClean="0"/>
              <a:t/>
            </a:r>
            <a:br>
              <a:rPr lang="en-US" dirty="0" smtClean="0"/>
            </a:br>
            <a:endParaRPr lang="ar-SY" dirty="0"/>
          </a:p>
        </p:txBody>
      </p:sp>
      <p:sp>
        <p:nvSpPr>
          <p:cNvPr id="3" name="عنصر نائب للمحتوى 2"/>
          <p:cNvSpPr>
            <a:spLocks noGrp="1"/>
          </p:cNvSpPr>
          <p:nvPr>
            <p:ph idx="1"/>
          </p:nvPr>
        </p:nvSpPr>
        <p:spPr/>
        <p:txBody>
          <a:bodyPr/>
          <a:lstStyle/>
          <a:p>
            <a:r>
              <a:rPr lang="ar-SY" sz="4000" dirty="0" smtClean="0"/>
              <a:t>استخدام أدوات مراقبة ميكانيكية وكيميائية وبيولوجية.</a:t>
            </a:r>
            <a:r>
              <a:rPr lang="en-US" sz="4000" dirty="0" smtClean="0"/>
              <a:t> </a:t>
            </a:r>
          </a:p>
          <a:p>
            <a:r>
              <a:rPr lang="ar-SY" sz="4000" dirty="0" smtClean="0"/>
              <a:t>- قم بعمليات التعقيم بناءً على مدة صلاحية التعقيم.</a:t>
            </a:r>
            <a:endParaRPr lang="en-US" sz="4000" dirty="0" smtClean="0"/>
          </a:p>
          <a:p>
            <a:endParaRPr lang="ar-SY"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Y" sz="4000" b="1" dirty="0" smtClean="0">
                <a:solidFill>
                  <a:srgbClr val="0070C0"/>
                </a:solidFill>
              </a:rPr>
              <a:t>الطريقة الأكثر </a:t>
            </a:r>
            <a:r>
              <a:rPr lang="ar-SY" sz="4000" b="1" dirty="0" err="1" smtClean="0">
                <a:solidFill>
                  <a:srgbClr val="0070C0"/>
                </a:solidFill>
              </a:rPr>
              <a:t>امانا</a:t>
            </a:r>
            <a:r>
              <a:rPr lang="ar-SY" sz="4000" b="1" dirty="0" smtClean="0">
                <a:solidFill>
                  <a:srgbClr val="0070C0"/>
                </a:solidFill>
              </a:rPr>
              <a:t> هي استخدام الأدوات ذات الاستخدام لمرة واحدة هي بدائل مقبولة </a:t>
            </a:r>
            <a:r>
              <a:rPr lang="ar-SY" sz="4000" b="1" dirty="0" err="1" smtClean="0">
                <a:solidFill>
                  <a:srgbClr val="0070C0"/>
                </a:solidFill>
              </a:rPr>
              <a:t>اذا</a:t>
            </a:r>
            <a:r>
              <a:rPr lang="ar-SY" sz="4000" b="1" dirty="0" smtClean="0">
                <a:solidFill>
                  <a:srgbClr val="0070C0"/>
                </a:solidFill>
              </a:rPr>
              <a:t> تم استخدامها مرة واحدة وتم التخلص منها بطريقة صحيحة.</a:t>
            </a:r>
            <a:endParaRPr lang="en-US" sz="4000" dirty="0" smtClean="0">
              <a:solidFill>
                <a:srgbClr val="0070C0"/>
              </a:solidFill>
            </a:endParaRPr>
          </a:p>
          <a:p>
            <a:endParaRPr lang="ar-SY"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dirty="0" smtClean="0">
                <a:solidFill>
                  <a:srgbClr val="FF0000"/>
                </a:solidFill>
              </a:rPr>
              <a:t>السيطرة على العدوى البيئية:</a:t>
            </a:r>
            <a:r>
              <a:rPr lang="en-US" dirty="0" smtClean="0"/>
              <a:t/>
            </a:r>
            <a:br>
              <a:rPr lang="en-US" dirty="0" smtClean="0"/>
            </a:br>
            <a:endParaRPr lang="ar-SY" dirty="0"/>
          </a:p>
        </p:txBody>
      </p:sp>
      <p:sp>
        <p:nvSpPr>
          <p:cNvPr id="3" name="عنصر نائب للمحتوى 2"/>
          <p:cNvSpPr>
            <a:spLocks noGrp="1"/>
          </p:cNvSpPr>
          <p:nvPr>
            <p:ph idx="1"/>
          </p:nvPr>
        </p:nvSpPr>
        <p:spPr/>
        <p:txBody>
          <a:bodyPr>
            <a:normAutofit fontScale="70000" lnSpcReduction="20000"/>
          </a:bodyPr>
          <a:lstStyle/>
          <a:p>
            <a:r>
              <a:rPr lang="ar-SY" dirty="0" smtClean="0"/>
              <a:t>توصيات عامة:</a:t>
            </a:r>
            <a:endParaRPr lang="en-US" dirty="0" smtClean="0"/>
          </a:p>
          <a:p>
            <a:r>
              <a:rPr lang="ar-SY" b="1" dirty="0" smtClean="0"/>
              <a:t>اتبع توصيات المصنع للاستخدام الصحيح لمنتجات التنظيف.</a:t>
            </a:r>
            <a:r>
              <a:rPr lang="en-US" b="1" dirty="0" smtClean="0"/>
              <a:t> - </a:t>
            </a:r>
            <a:endParaRPr lang="en-US" dirty="0" smtClean="0"/>
          </a:p>
          <a:p>
            <a:r>
              <a:rPr lang="ar-SY" b="1" dirty="0" smtClean="0"/>
              <a:t>- استخدم معدات الوقاية الشخصية بشكل مناسب عند تنظيف وتطهير </a:t>
            </a:r>
            <a:r>
              <a:rPr lang="ar-SY" b="1" dirty="0" err="1" smtClean="0"/>
              <a:t>الاسطح</a:t>
            </a:r>
            <a:r>
              <a:rPr lang="ar-SY" b="1" dirty="0" smtClean="0"/>
              <a:t> بالسوائل المطهرة.</a:t>
            </a:r>
            <a:endParaRPr lang="en-US" dirty="0" smtClean="0"/>
          </a:p>
          <a:p>
            <a:r>
              <a:rPr lang="ar-SY" b="1" dirty="0" smtClean="0"/>
              <a:t>- المحافظة على نظافة </a:t>
            </a:r>
            <a:r>
              <a:rPr lang="ar-SY" b="1" dirty="0" err="1" smtClean="0"/>
              <a:t>الاسطح</a:t>
            </a:r>
            <a:r>
              <a:rPr lang="ar-SY" b="1" dirty="0" smtClean="0"/>
              <a:t> بشكل دوري (الأرضيات والجدران والمغاسل) باستخدام مادة مطهرة</a:t>
            </a:r>
            <a:endParaRPr lang="en-US" dirty="0" smtClean="0"/>
          </a:p>
          <a:p>
            <a:r>
              <a:rPr lang="ar-SY" b="1" dirty="0" smtClean="0"/>
              <a:t>- التخلص من الفضلات الطبية بالطرق الصحية والتأكد من أن العاملين في قطاع رعاية الصحة السنية الذين يتعاملون ويتخلصون من الفضلات الطبية مدربين على الطرق المناسبة للتعامل والتخلص من الفضلات وعلى علم بمخاطر الصحة والسلامة المحتملة واستخدام حاوية مانعة للتسرب ذات لون مميز ومكتوب عليها غرض الاستخدام لاحتواء الفضلات الطبية غير الحادة ووضع الأغراض الحادة (مثل الإبر </a:t>
            </a:r>
            <a:r>
              <a:rPr lang="ar-SY" b="1" dirty="0" err="1" smtClean="0"/>
              <a:t>و</a:t>
            </a:r>
            <a:r>
              <a:rPr lang="ar-SY" b="1" dirty="0" smtClean="0"/>
              <a:t> شفرات المباضع </a:t>
            </a:r>
            <a:r>
              <a:rPr lang="ar-SY" b="1" dirty="0" err="1" smtClean="0"/>
              <a:t>و</a:t>
            </a:r>
            <a:r>
              <a:rPr lang="ar-SY" b="1" dirty="0" smtClean="0"/>
              <a:t> حلقات التقويم </a:t>
            </a:r>
            <a:r>
              <a:rPr lang="ar-SY" b="1" dirty="0" err="1" smtClean="0"/>
              <a:t>و</a:t>
            </a:r>
            <a:r>
              <a:rPr lang="ar-SY" b="1" dirty="0" smtClean="0"/>
              <a:t> الأدوات المعدنية المكسورة وسنابل الحفر) في حاوية مواد حادة مناسبة (مقاومة للثقب </a:t>
            </a:r>
            <a:r>
              <a:rPr lang="ar-SY" b="1" dirty="0" err="1" smtClean="0"/>
              <a:t>و</a:t>
            </a:r>
            <a:r>
              <a:rPr lang="ar-SY" b="1" dirty="0" smtClean="0"/>
              <a:t> ذات لون مميز </a:t>
            </a:r>
            <a:r>
              <a:rPr lang="ar-SY" b="1" dirty="0" err="1" smtClean="0"/>
              <a:t>و</a:t>
            </a:r>
            <a:r>
              <a:rPr lang="ar-SY" b="1" dirty="0" smtClean="0"/>
              <a:t> مضادة للتسريب).</a:t>
            </a:r>
            <a:endParaRPr lang="en-US" dirty="0" smtClean="0"/>
          </a:p>
          <a:p>
            <a:r>
              <a:rPr lang="ar-SY" b="1" dirty="0" smtClean="0"/>
              <a:t>- تنظيف وتعقيم قبضات الحفر والأدوات الأخرى التي تدخل الفم والتي من الممكن فصلها عن تمديدات الهواء والماء للوحدات السنية بين المرضى بالحرارة.</a:t>
            </a:r>
            <a:endParaRPr lang="ar-SY"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Y" sz="4000" b="1" dirty="0" smtClean="0">
                <a:solidFill>
                  <a:srgbClr val="0070C0"/>
                </a:solidFill>
              </a:rPr>
              <a:t>اتبع تعليمات المصنع لتنظيف </a:t>
            </a:r>
            <a:r>
              <a:rPr lang="ar-SY" sz="4000" b="1" dirty="0" err="1" smtClean="0">
                <a:solidFill>
                  <a:srgbClr val="0070C0"/>
                </a:solidFill>
              </a:rPr>
              <a:t>و</a:t>
            </a:r>
            <a:r>
              <a:rPr lang="ar-SY" sz="4000" b="1" dirty="0" smtClean="0">
                <a:solidFill>
                  <a:srgbClr val="0070C0"/>
                </a:solidFill>
              </a:rPr>
              <a:t> تزييت </a:t>
            </a:r>
            <a:r>
              <a:rPr lang="ar-SY" sz="4000" b="1" dirty="0" err="1" smtClean="0">
                <a:solidFill>
                  <a:srgbClr val="0070C0"/>
                </a:solidFill>
              </a:rPr>
              <a:t>و</a:t>
            </a:r>
            <a:r>
              <a:rPr lang="ar-SY" sz="4000" b="1" dirty="0" smtClean="0">
                <a:solidFill>
                  <a:srgbClr val="0070C0"/>
                </a:solidFill>
              </a:rPr>
              <a:t> تعقيم قبضات الحفر والأدوات الأخرى التي تدخل الفم</a:t>
            </a:r>
            <a:endParaRPr lang="en-US" sz="4000" dirty="0" smtClean="0">
              <a:solidFill>
                <a:srgbClr val="0070C0"/>
              </a:solidFill>
            </a:endParaRPr>
          </a:p>
          <a:p>
            <a:endParaRPr lang="ar-SY"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b="1" dirty="0" smtClean="0">
                <a:solidFill>
                  <a:srgbClr val="FF0000"/>
                </a:solidFill>
              </a:rPr>
              <a:t>الطرق الصحية  لإعطاء الأدوية عن طريق الحقن:</a:t>
            </a:r>
            <a:r>
              <a:rPr lang="en-US" dirty="0" smtClean="0"/>
              <a:t/>
            </a:r>
            <a:br>
              <a:rPr lang="en-US" dirty="0" smtClean="0"/>
            </a:br>
            <a:endParaRPr lang="ar-SY" dirty="0"/>
          </a:p>
        </p:txBody>
      </p:sp>
      <p:sp>
        <p:nvSpPr>
          <p:cNvPr id="3" name="عنصر نائب للمحتوى 2"/>
          <p:cNvSpPr>
            <a:spLocks noGrp="1"/>
          </p:cNvSpPr>
          <p:nvPr>
            <p:ph idx="1"/>
          </p:nvPr>
        </p:nvSpPr>
        <p:spPr/>
        <p:txBody>
          <a:bodyPr/>
          <a:lstStyle/>
          <a:p>
            <a:r>
              <a:rPr lang="en-US" b="1" dirty="0" smtClean="0"/>
              <a:t> </a:t>
            </a:r>
            <a:r>
              <a:rPr lang="ar-SY" b="1" dirty="0" smtClean="0"/>
              <a:t>لا يعطى الدواء من </a:t>
            </a:r>
            <a:r>
              <a:rPr lang="ar-SY" b="1" dirty="0" err="1" smtClean="0"/>
              <a:t>محقنة</a:t>
            </a:r>
            <a:r>
              <a:rPr lang="ar-SY" b="1" dirty="0" smtClean="0"/>
              <a:t> واحدة لعدة مرضى حتى إذا تم تغيير الإبرة على </a:t>
            </a:r>
            <a:r>
              <a:rPr lang="ar-SY" b="1" dirty="0" err="1" smtClean="0"/>
              <a:t>المحقنة</a:t>
            </a:r>
            <a:r>
              <a:rPr lang="ar-SY" b="1" dirty="0" smtClean="0"/>
              <a:t>.</a:t>
            </a:r>
            <a:r>
              <a:rPr lang="en-US" b="1" dirty="0" smtClean="0"/>
              <a:t>-</a:t>
            </a:r>
            <a:endParaRPr lang="en-US" dirty="0" smtClean="0"/>
          </a:p>
          <a:p>
            <a:r>
              <a:rPr lang="ar-SY" b="1" dirty="0" smtClean="0"/>
              <a:t>- لا تدمج بقايا محتويات القوارير ذات الاستخدام الواحد لاستخدامها لاحقاً.</a:t>
            </a:r>
            <a:endParaRPr lang="en-US" dirty="0" smtClean="0"/>
          </a:p>
          <a:p>
            <a:endParaRPr lang="ar-SY"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b="1" dirty="0" smtClean="0">
                <a:solidFill>
                  <a:srgbClr val="FF0000"/>
                </a:solidFill>
              </a:rPr>
              <a:t>كيفية التعامل مع </a:t>
            </a:r>
            <a:r>
              <a:rPr lang="ar-SY" b="1" dirty="0" err="1" smtClean="0">
                <a:solidFill>
                  <a:srgbClr val="FF0000"/>
                </a:solidFill>
              </a:rPr>
              <a:t>الاسنان</a:t>
            </a:r>
            <a:r>
              <a:rPr lang="ar-SY" b="1" dirty="0" smtClean="0">
                <a:solidFill>
                  <a:srgbClr val="FF0000"/>
                </a:solidFill>
              </a:rPr>
              <a:t> المخلوعة:</a:t>
            </a:r>
            <a:r>
              <a:rPr lang="en-US" dirty="0" smtClean="0"/>
              <a:t/>
            </a:r>
            <a:br>
              <a:rPr lang="en-US" dirty="0" smtClean="0"/>
            </a:br>
            <a:endParaRPr lang="ar-SY" dirty="0"/>
          </a:p>
        </p:txBody>
      </p:sp>
      <p:sp>
        <p:nvSpPr>
          <p:cNvPr id="3" name="عنصر نائب للمحتوى 2"/>
          <p:cNvSpPr>
            <a:spLocks noGrp="1"/>
          </p:cNvSpPr>
          <p:nvPr>
            <p:ph idx="1"/>
          </p:nvPr>
        </p:nvSpPr>
        <p:spPr/>
        <p:txBody>
          <a:bodyPr/>
          <a:lstStyle/>
          <a:p>
            <a:r>
              <a:rPr lang="en-US" b="1" dirty="0" smtClean="0"/>
              <a:t> </a:t>
            </a:r>
            <a:r>
              <a:rPr lang="ar-SY" b="1" dirty="0" smtClean="0"/>
              <a:t>تخلص من </a:t>
            </a:r>
            <a:r>
              <a:rPr lang="ar-SY" b="1" dirty="0" err="1" smtClean="0"/>
              <a:t>الاسنان</a:t>
            </a:r>
            <a:r>
              <a:rPr lang="ar-SY" b="1" dirty="0" smtClean="0"/>
              <a:t> المخلوعة كأنها فضلات طبية لإمكانية احتوائها على </a:t>
            </a:r>
            <a:r>
              <a:rPr lang="ar-SY" b="1" dirty="0" err="1" smtClean="0"/>
              <a:t>الاملغم</a:t>
            </a:r>
            <a:r>
              <a:rPr lang="ar-SY" b="1" dirty="0" smtClean="0"/>
              <a:t>.</a:t>
            </a:r>
            <a:r>
              <a:rPr lang="en-US" b="1" dirty="0" smtClean="0"/>
              <a:t>-</a:t>
            </a:r>
            <a:endParaRPr lang="en-US" dirty="0" smtClean="0"/>
          </a:p>
          <a:p>
            <a:r>
              <a:rPr lang="ar-SY" b="1" dirty="0" smtClean="0"/>
              <a:t>- عقم </a:t>
            </a:r>
            <a:r>
              <a:rPr lang="ar-SY" b="1" dirty="0" err="1" smtClean="0"/>
              <a:t>الاسنان</a:t>
            </a:r>
            <a:r>
              <a:rPr lang="ar-SY" b="1" dirty="0" smtClean="0"/>
              <a:t> قبل استخدامها لأغراض تعليمية.</a:t>
            </a:r>
            <a:endParaRPr lang="en-US" dirty="0" smtClean="0"/>
          </a:p>
          <a:p>
            <a:endParaRPr lang="ar-SY"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28604"/>
            <a:ext cx="8229600" cy="1143008"/>
          </a:xfrm>
        </p:spPr>
        <p:txBody>
          <a:bodyPr>
            <a:normAutofit fontScale="90000"/>
          </a:bodyPr>
          <a:lstStyle/>
          <a:p>
            <a:r>
              <a:rPr lang="ar-SY" sz="3600" b="1" dirty="0" smtClean="0">
                <a:solidFill>
                  <a:srgbClr val="FF0000"/>
                </a:solidFill>
              </a:rPr>
              <a:t>إرشادات خاصة بعيادات طب الأسنان للوقاية من </a:t>
            </a:r>
            <a:r>
              <a:rPr lang="ar-SY" sz="3600" b="1" dirty="0" err="1" smtClean="0">
                <a:solidFill>
                  <a:srgbClr val="FF0000"/>
                </a:solidFill>
              </a:rPr>
              <a:t>الأصابة</a:t>
            </a:r>
            <a:r>
              <a:rPr lang="ar-SY" sz="3600" b="1" dirty="0" smtClean="0">
                <a:solidFill>
                  <a:srgbClr val="FF0000"/>
                </a:solidFill>
              </a:rPr>
              <a:t> بفيروس كورونا:</a:t>
            </a:r>
            <a:r>
              <a:rPr lang="en-US" dirty="0" smtClean="0"/>
              <a:t/>
            </a:r>
            <a:br>
              <a:rPr lang="en-US" dirty="0" smtClean="0"/>
            </a:br>
            <a:endParaRPr lang="ar-SY" dirty="0"/>
          </a:p>
        </p:txBody>
      </p:sp>
      <p:sp>
        <p:nvSpPr>
          <p:cNvPr id="3" name="عنصر نائب للمحتوى 2"/>
          <p:cNvSpPr>
            <a:spLocks noGrp="1"/>
          </p:cNvSpPr>
          <p:nvPr>
            <p:ph idx="1"/>
          </p:nvPr>
        </p:nvSpPr>
        <p:spPr/>
        <p:txBody>
          <a:bodyPr/>
          <a:lstStyle/>
          <a:p>
            <a:r>
              <a:rPr lang="ar-SY" dirty="0" smtClean="0"/>
              <a:t>إرشادات مؤقتة للوقاية من العدوى ومكافحتها في عيادات طب الأسنان أثناء جائحة فيروس كورونا:</a:t>
            </a:r>
            <a:endParaRPr lang="en-US" dirty="0" smtClean="0"/>
          </a:p>
          <a:p>
            <a:r>
              <a:rPr lang="ar-SY" dirty="0" smtClean="0"/>
              <a:t>- إعطاء الأولوية لخدمات طب الأسنان الأكثر أهمية لتقليل الضرر الذي يلحق بالمرضى من تأخير المعالجة</a:t>
            </a:r>
            <a:endParaRPr lang="en-US" dirty="0" smtClean="0"/>
          </a:p>
          <a:p>
            <a:r>
              <a:rPr lang="ar-SY" dirty="0" smtClean="0"/>
              <a:t>- إبلاغ الموظفين والمرضى بشكل استباقي بضرورة بقائهم في المنزل في حالة المرض.</a:t>
            </a:r>
            <a:endParaRPr lang="en-US" dirty="0" smtClean="0"/>
          </a:p>
          <a:p>
            <a:endParaRPr lang="ar-SY"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sz="4000" b="1" dirty="0" smtClean="0">
                <a:solidFill>
                  <a:srgbClr val="FF0000"/>
                </a:solidFill>
              </a:rPr>
              <a:t>التعرف على الخطوات التي يجب اتخاذها إذا دخل مريض مصاب بأعراض </a:t>
            </a:r>
            <a:r>
              <a:rPr lang="ar-SY" sz="4000" b="1" dirty="0" err="1" smtClean="0">
                <a:solidFill>
                  <a:srgbClr val="FF0000"/>
                </a:solidFill>
              </a:rPr>
              <a:t>كوفيد</a:t>
            </a:r>
            <a:r>
              <a:rPr lang="ar-SY" sz="4000" b="1" dirty="0" smtClean="0">
                <a:solidFill>
                  <a:srgbClr val="FF0000"/>
                </a:solidFill>
              </a:rPr>
              <a:t> 19 (كورونا) </a:t>
            </a:r>
            <a:r>
              <a:rPr lang="en-US" dirty="0" smtClean="0"/>
              <a:t/>
            </a:r>
            <a:br>
              <a:rPr lang="en-US" dirty="0" smtClean="0"/>
            </a:br>
            <a:endParaRPr lang="ar-SY" dirty="0"/>
          </a:p>
        </p:txBody>
      </p:sp>
      <p:sp>
        <p:nvSpPr>
          <p:cNvPr id="3" name="عنصر نائب للمحتوى 2"/>
          <p:cNvSpPr>
            <a:spLocks noGrp="1"/>
          </p:cNvSpPr>
          <p:nvPr>
            <p:ph idx="1"/>
          </p:nvPr>
        </p:nvSpPr>
        <p:spPr/>
        <p:txBody>
          <a:bodyPr/>
          <a:lstStyle/>
          <a:p>
            <a:r>
              <a:rPr lang="ar-SY" b="1" dirty="0" smtClean="0"/>
              <a:t>- يجب ارتداء واقي للعين بالإضافة إلى قناع الوجه الخاص لضمان حماية العينين والأنف والفم من التعرض لإفرازات الجهاز التنفسي أثناء معالجة المريض</a:t>
            </a:r>
            <a:endParaRPr lang="en-US" dirty="0" smtClean="0"/>
          </a:p>
          <a:p>
            <a:r>
              <a:rPr lang="ar-SY" b="1" dirty="0" smtClean="0"/>
              <a:t>استخدام </a:t>
            </a:r>
            <a:r>
              <a:rPr lang="ar-SY" b="1" dirty="0" smtClean="0"/>
              <a:t>القناع </a:t>
            </a:r>
            <a:r>
              <a:rPr lang="ar-SY" b="1" dirty="0" smtClean="0"/>
              <a:t>الصناعي </a:t>
            </a:r>
            <a:r>
              <a:rPr lang="en-US" b="1" dirty="0" smtClean="0"/>
              <a:t>N95</a:t>
            </a:r>
            <a:endParaRPr lang="ar-SY" b="1" dirty="0" smtClean="0"/>
          </a:p>
          <a:p>
            <a:r>
              <a:rPr lang="ar-SY" b="1" dirty="0" smtClean="0"/>
              <a:t>الذي </a:t>
            </a:r>
            <a:r>
              <a:rPr lang="ar-SY" b="1" dirty="0" smtClean="0"/>
              <a:t>يوفر مستوى مكافئاً أو درجة حماية </a:t>
            </a:r>
            <a:r>
              <a:rPr lang="ar-SY" b="1" dirty="0" smtClean="0"/>
              <a:t>أعلى</a:t>
            </a:r>
            <a:endParaRPr lang="ar-SY"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b="1" dirty="0" smtClean="0"/>
              <a:t> توصيات منع انتقال العدوى في عيادات طب الأسنان :</a:t>
            </a:r>
            <a:endParaRPr lang="ar-SY" dirty="0"/>
          </a:p>
        </p:txBody>
      </p:sp>
      <p:sp>
        <p:nvSpPr>
          <p:cNvPr id="3" name="عنصر نائب للمحتوى 2"/>
          <p:cNvSpPr>
            <a:spLocks noGrp="1"/>
          </p:cNvSpPr>
          <p:nvPr>
            <p:ph idx="1"/>
          </p:nvPr>
        </p:nvSpPr>
        <p:spPr/>
        <p:txBody>
          <a:bodyPr/>
          <a:lstStyle/>
          <a:p>
            <a:r>
              <a:rPr lang="en-US" b="1" dirty="0" smtClean="0"/>
              <a:t> </a:t>
            </a:r>
            <a:r>
              <a:rPr lang="ar-SY" b="1" dirty="0" smtClean="0">
                <a:solidFill>
                  <a:srgbClr val="0070C0"/>
                </a:solidFill>
              </a:rPr>
              <a:t>كل توصية مما يلي مصنفة على أساس معطيات علمية ونظرية</a:t>
            </a:r>
            <a:endParaRPr lang="en-US" dirty="0" smtClean="0">
              <a:solidFill>
                <a:srgbClr val="0070C0"/>
              </a:solidFill>
            </a:endParaRPr>
          </a:p>
          <a:p>
            <a:r>
              <a:rPr lang="ar-SY" b="1" dirty="0" smtClean="0"/>
              <a:t>إن منع انتقال العدوى للعاملين في مراكز وعيادات الرعاية الصحية السنية يتضمن سياسات </a:t>
            </a:r>
            <a:r>
              <a:rPr lang="ar-SY" b="1" dirty="0" err="1" smtClean="0"/>
              <a:t>و</a:t>
            </a:r>
            <a:r>
              <a:rPr lang="ar-SY" b="1" dirty="0" smtClean="0"/>
              <a:t> طرق عمل للتعليم والتدريب </a:t>
            </a:r>
            <a:r>
              <a:rPr lang="ar-SY" b="1" dirty="0" err="1" smtClean="0"/>
              <a:t>و</a:t>
            </a:r>
            <a:r>
              <a:rPr lang="ar-SY" b="1" dirty="0" smtClean="0"/>
              <a:t> كذلك للتطعيم </a:t>
            </a:r>
            <a:r>
              <a:rPr lang="ar-SY" b="1" dirty="0" err="1" smtClean="0"/>
              <a:t>و</a:t>
            </a:r>
            <a:r>
              <a:rPr lang="ar-SY" b="1" dirty="0" smtClean="0"/>
              <a:t> منع التعرض للعدوى والتعامل مع حالات ما بعد التعرض للعدوى مع المتابعة الطبية .</a:t>
            </a:r>
            <a:endParaRPr lang="en-US" dirty="0" smtClean="0"/>
          </a:p>
          <a:p>
            <a:endParaRPr lang="ar-SY"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sz="6700" b="1" dirty="0" smtClean="0">
                <a:solidFill>
                  <a:srgbClr val="00B050"/>
                </a:solidFill>
              </a:rPr>
              <a:t>ملاحظة:</a:t>
            </a:r>
            <a:r>
              <a:rPr lang="en-US" dirty="0" smtClean="0"/>
              <a:t/>
            </a:r>
            <a:br>
              <a:rPr lang="en-US" dirty="0" smtClean="0"/>
            </a:br>
            <a:endParaRPr lang="ar-SY" dirty="0"/>
          </a:p>
        </p:txBody>
      </p:sp>
      <p:sp>
        <p:nvSpPr>
          <p:cNvPr id="3" name="عنصر نائب للمحتوى 2"/>
          <p:cNvSpPr>
            <a:spLocks noGrp="1"/>
          </p:cNvSpPr>
          <p:nvPr>
            <p:ph idx="1"/>
          </p:nvPr>
        </p:nvSpPr>
        <p:spPr/>
        <p:txBody>
          <a:bodyPr>
            <a:normAutofit fontScale="77500" lnSpcReduction="20000"/>
          </a:bodyPr>
          <a:lstStyle/>
          <a:p>
            <a:r>
              <a:rPr lang="ar-SY" b="1" dirty="0" smtClean="0"/>
              <a:t>يُعتقد أن  الفيروس المسبب لـ </a:t>
            </a:r>
            <a:r>
              <a:rPr lang="en-US" b="1" dirty="0" smtClean="0"/>
              <a:t>COVID-19</a:t>
            </a:r>
            <a:r>
              <a:rPr lang="ar-SY" b="1" dirty="0" smtClean="0"/>
              <a:t> ينتشر بشكل أساسي بين الأشخاص الذين هم على اتصال وثيق </a:t>
            </a:r>
            <a:r>
              <a:rPr lang="ar-SY" b="1" dirty="0" err="1" smtClean="0"/>
              <a:t>ببعضهم</a:t>
            </a:r>
            <a:r>
              <a:rPr lang="ar-SY" b="1" dirty="0" smtClean="0"/>
              <a:t> البعض وعلى بعد 6 أقدام من خلال الرذاذ التنفسي الذي ينتج عندما يسعل الشخص المصاب أو يعطس أو يتحدث </a:t>
            </a:r>
            <a:r>
              <a:rPr lang="ar-SY" b="1" dirty="0" err="1" smtClean="0"/>
              <a:t>و</a:t>
            </a:r>
            <a:r>
              <a:rPr lang="ar-SY" b="1" dirty="0" smtClean="0"/>
              <a:t> من غير المحتمل أن ينتقل عن طريق الهواء من شخص لآخر لمسافات طويلة ومع ذلك  فإن </a:t>
            </a:r>
            <a:r>
              <a:rPr lang="en-US" b="1" dirty="0" smtClean="0"/>
              <a:t>COVID-19</a:t>
            </a:r>
            <a:r>
              <a:rPr lang="ar-SY" b="1" dirty="0" smtClean="0"/>
              <a:t>هو مرض جديد ومازلنا نتعرف على كيفية انتشار الفيروس وشدة المرض الذي يسببه كما ثبت أن الفيروس يبقى  في الهواء لساعات وعلى بعض الأسطح لأيام تحت ظروف </a:t>
            </a:r>
            <a:r>
              <a:rPr lang="ar-SY" b="1" dirty="0" err="1" smtClean="0"/>
              <a:t>مخبرية</a:t>
            </a:r>
            <a:r>
              <a:rPr lang="ar-SY" b="1" dirty="0" smtClean="0"/>
              <a:t> ويمكن أن ينتشر عن طريق الأشخاص الذين لا تظهر عليهم الأعراض لذلك ضع في اعتبارك ما إذا كان ينبغي تأجيل الإجراءات العلاجية والعمليات الجراحية وزيارة العيادات وتقديم الخدمات العلاجية للأسنان فقط بعد تقييم المريض والنظر إلى المخاطر التي يتعرض لها المريض من تأجيل المعالجة ويجب التأكد من أن لديك الكمية المناسبة من معدات الحماية الشخصية لاستقبال المريض</a:t>
            </a:r>
            <a:endParaRPr lang="ar-SY"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10000"/>
          </a:bodyPr>
          <a:lstStyle/>
          <a:p>
            <a:r>
              <a:rPr lang="ar-SY" b="1" dirty="0" smtClean="0"/>
              <a:t>كما يجب الاتصال بجميع المرضى قبل </a:t>
            </a:r>
            <a:r>
              <a:rPr lang="ar-SY" b="1" dirty="0" err="1" smtClean="0"/>
              <a:t>اعطاء</a:t>
            </a:r>
            <a:r>
              <a:rPr lang="ar-SY" b="1" dirty="0" smtClean="0"/>
              <a:t> موعد لعلاج الأسنان وسؤالهم عن الأعراض المتوافقة مع </a:t>
            </a:r>
            <a:r>
              <a:rPr lang="en-US" b="1" dirty="0" smtClean="0"/>
              <a:t>COVID-19</a:t>
            </a:r>
            <a:r>
              <a:rPr lang="ar-SY" b="1" dirty="0" smtClean="0"/>
              <a:t> إذا أبلغ المريض عن الأعراض المتوافقة للمرض فتجنب المعالجة إلا للحالات  الطارئة </a:t>
            </a:r>
            <a:r>
              <a:rPr lang="ar-SY" b="1" dirty="0" err="1" smtClean="0"/>
              <a:t>أواستخدم</a:t>
            </a:r>
            <a:r>
              <a:rPr lang="ar-SY" b="1" dirty="0" smtClean="0"/>
              <a:t> النصائح  </a:t>
            </a:r>
            <a:r>
              <a:rPr lang="ar-SY" b="1" dirty="0" err="1" smtClean="0"/>
              <a:t>عبرالهاتف</a:t>
            </a:r>
            <a:r>
              <a:rPr lang="ar-SY" b="1" dirty="0" smtClean="0"/>
              <a:t> لمرضى </a:t>
            </a:r>
            <a:r>
              <a:rPr lang="en-US" b="1" dirty="0" smtClean="0"/>
              <a:t>COVID-19</a:t>
            </a:r>
            <a:r>
              <a:rPr lang="ar-SY" b="1" dirty="0" smtClean="0"/>
              <a:t> إن أمكن  وقم بتأجيل معالجة الأسنان حتى ينتهي المريض من العزل أو الحجر الصحي وعند </a:t>
            </a:r>
            <a:r>
              <a:rPr lang="ar-SY" b="1" dirty="0" err="1" smtClean="0"/>
              <a:t>اعطاء</a:t>
            </a:r>
            <a:r>
              <a:rPr lang="ar-SY" b="1" dirty="0" smtClean="0"/>
              <a:t> موعد لمريض حالته حرجة اطلب منه اقتصار عدد المرافقين في موعد المعالجة وإبلاغهم بأنه سيُطلب منهم وأي شخص يرافقهم في الموعد  ارتداء قناع وجه(الكمامة) عند الدخول  وسيخضعون لفحص الحرارة.</a:t>
            </a:r>
            <a:endParaRPr lang="ar-SY"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b="1" dirty="0" smtClean="0">
                <a:hlinkClick r:id="rId2"/>
              </a:rPr>
              <a:t>تنظيف الأسنان هل يقي من الإصابة بفيروس كورونا؟</a:t>
            </a:r>
            <a:r>
              <a:rPr lang="en-US" dirty="0" smtClean="0"/>
              <a:t/>
            </a:r>
            <a:br>
              <a:rPr lang="en-US" dirty="0" smtClean="0"/>
            </a:br>
            <a:endParaRPr lang="ar-SY" dirty="0"/>
          </a:p>
        </p:txBody>
      </p:sp>
      <p:sp>
        <p:nvSpPr>
          <p:cNvPr id="3" name="عنصر نائب للمحتوى 2"/>
          <p:cNvSpPr>
            <a:spLocks noGrp="1"/>
          </p:cNvSpPr>
          <p:nvPr>
            <p:ph idx="1"/>
          </p:nvPr>
        </p:nvSpPr>
        <p:spPr/>
        <p:txBody>
          <a:bodyPr>
            <a:normAutofit fontScale="92500"/>
          </a:bodyPr>
          <a:lstStyle/>
          <a:p>
            <a:r>
              <a:rPr lang="ar-SY" b="1" dirty="0" smtClean="0"/>
              <a:t>قال طبيب بريطاني بارز إن تنظيف الفم بمعجون الأسنان قبل الخروج من المنزل قد يساهم بشكل كبير في الوقاية من الإصابة بفيروس كورونا المستجد وفقاً لما ذكر موقع"</a:t>
            </a:r>
            <a:r>
              <a:rPr lang="ar-SY" b="1" dirty="0" err="1" smtClean="0"/>
              <a:t>ديلي</a:t>
            </a:r>
            <a:r>
              <a:rPr lang="ar-SY" b="1" dirty="0" smtClean="0"/>
              <a:t> ميل"</a:t>
            </a:r>
            <a:endParaRPr lang="en-US" dirty="0" smtClean="0"/>
          </a:p>
          <a:p>
            <a:r>
              <a:rPr lang="ar-SY" b="1" dirty="0" smtClean="0"/>
              <a:t>وأوضح أستاذ طب الأسنان في جامعة </a:t>
            </a:r>
            <a:r>
              <a:rPr lang="ar-SY" b="1" dirty="0" err="1" smtClean="0"/>
              <a:t>بريستول</a:t>
            </a:r>
            <a:r>
              <a:rPr lang="ar-SY" b="1" dirty="0" smtClean="0"/>
              <a:t>  مارتن </a:t>
            </a:r>
            <a:r>
              <a:rPr lang="ar-SY" b="1" dirty="0" err="1" smtClean="0"/>
              <a:t>آدي</a:t>
            </a:r>
            <a:r>
              <a:rPr lang="ar-SY" b="1" dirty="0" smtClean="0"/>
              <a:t>  أن معجون الأسنان يحتوي على نفس المواد </a:t>
            </a:r>
            <a:r>
              <a:rPr lang="ar-SY" b="1" dirty="0" err="1" smtClean="0"/>
              <a:t>الكيمياوية</a:t>
            </a:r>
            <a:r>
              <a:rPr lang="ar-SY" b="1" dirty="0" smtClean="0"/>
              <a:t> الموجودة في مطهرات اليد المضادة للبكتيريا  مشيراً إلى أن ذلك سيؤدي لقتل الفيروس التاجي إذا دخل عن طريق الفم ويمنعه من </a:t>
            </a:r>
            <a:r>
              <a:rPr lang="ar-SY" b="1" dirty="0" err="1" smtClean="0"/>
              <a:t>التكاثروغالباً</a:t>
            </a:r>
            <a:r>
              <a:rPr lang="ar-SY" b="1" dirty="0" smtClean="0"/>
              <a:t> ما يكون انتقال فيروس كورونا بين الناس من خلال قطرات السعال أو العطس</a:t>
            </a:r>
            <a:endParaRPr lang="en-US" dirty="0" smtClean="0"/>
          </a:p>
          <a:p>
            <a:endParaRPr lang="en-US" dirty="0" smtClean="0"/>
          </a:p>
          <a:p>
            <a:endParaRPr lang="ar-SY"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10000"/>
          </a:bodyPr>
          <a:lstStyle/>
          <a:p>
            <a:r>
              <a:rPr lang="ar-SY" b="1" dirty="0" smtClean="0"/>
              <a:t>لكن الأطباء يقولون إن الفيروس لا ينتقل فقط عن طريق الفم  بل يمكن أن يدخل الجسم بواسطة الأنف والعينين وشدد الطبيب </a:t>
            </a:r>
            <a:r>
              <a:rPr lang="ar-SY" b="1" dirty="0" err="1" smtClean="0"/>
              <a:t>آدي</a:t>
            </a:r>
            <a:r>
              <a:rPr lang="ar-SY" b="1" dirty="0" smtClean="0"/>
              <a:t> على ضرورة أن ينظف  الناس أسنانهم في كل مرة يغادرون فيها منازلهم  سواء للعمل أو التسوق  أو ممارسة الرياضة</a:t>
            </a:r>
            <a:endParaRPr lang="en-US" dirty="0" smtClean="0"/>
          </a:p>
          <a:p>
            <a:r>
              <a:rPr lang="ar-SY" b="1" dirty="0" smtClean="0"/>
              <a:t> ودعا الجميع للقيام بتنظيف أسنانهم والاهتمام بهذا الموضوع بنفس الطريقة التي يتم </a:t>
            </a:r>
            <a:r>
              <a:rPr lang="ar-SY" b="1" dirty="0" err="1" smtClean="0"/>
              <a:t>بها</a:t>
            </a:r>
            <a:r>
              <a:rPr lang="ar-SY" b="1" dirty="0" smtClean="0"/>
              <a:t> الاهتمام  بارتداء الكمامات الواقية وغسل اليدين والحفاظ على التباعد الاجتماعي كما اقتراح </a:t>
            </a:r>
            <a:r>
              <a:rPr lang="ar-SY" b="1" dirty="0" err="1" smtClean="0"/>
              <a:t>آدي</a:t>
            </a:r>
            <a:r>
              <a:rPr lang="ar-SY" b="1" dirty="0" smtClean="0"/>
              <a:t> استخدام غسول الفم لإزالة الجزيئات الفيروسية من الفم ومنع الشخص المصاب من نقلها للآخرين</a:t>
            </a:r>
            <a:endParaRPr lang="en-US" dirty="0" smtClean="0"/>
          </a:p>
          <a:p>
            <a:endParaRPr lang="ar-SY"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Y" b="1" dirty="0" smtClean="0"/>
              <a:t>وبحسب الدراسات فإنه يستمر تأثير معجون الأسنان المضاد للميكروبات في الفم لمدة ثلاث إلى خمس ساعات وبالتالي يقلل من الحمل الفيروسي في اللعاب وذكر باحثون في وقت سابق أن تقليل جرعة الفيروس التي يتعرض لها الشخص قد يقلل من مخاطر المرض وشدته.</a:t>
            </a:r>
            <a:endParaRPr lang="ar-SY"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a:p>
        </p:txBody>
      </p:sp>
      <p:pic>
        <p:nvPicPr>
          <p:cNvPr id="5" name="عنصر نائب للصورة 4" descr="Lighthouse.jpg"/>
          <p:cNvPicPr>
            <a:picLocks noGrp="1" noChangeAspect="1"/>
          </p:cNvPicPr>
          <p:nvPr>
            <p:ph type="pic" idx="1"/>
          </p:nvPr>
        </p:nvPicPr>
        <p:blipFill>
          <a:blip r:embed="rId2"/>
          <a:srcRect/>
          <a:stretch>
            <a:fillRect/>
          </a:stretch>
        </p:blipFill>
        <p:spPr>
          <a:xfrm>
            <a:off x="0" y="0"/>
            <a:ext cx="9144000" cy="6858000"/>
          </a:xfrm>
        </p:spPr>
      </p:pic>
      <p:sp>
        <p:nvSpPr>
          <p:cNvPr id="4" name="عنصر نائب للنص 3"/>
          <p:cNvSpPr>
            <a:spLocks noGrp="1"/>
          </p:cNvSpPr>
          <p:nvPr>
            <p:ph type="body" sz="half" idx="2"/>
          </p:nvPr>
        </p:nvSpPr>
        <p:spPr>
          <a:xfrm rot="20421415">
            <a:off x="2104503" y="4342209"/>
            <a:ext cx="6439293" cy="1585758"/>
          </a:xfrm>
        </p:spPr>
        <p:txBody>
          <a:bodyPr>
            <a:noAutofit/>
          </a:bodyPr>
          <a:lstStyle/>
          <a:p>
            <a:r>
              <a:rPr lang="ar-SY" sz="7200" dirty="0" smtClean="0">
                <a:solidFill>
                  <a:schemeClr val="bg1"/>
                </a:solidFill>
              </a:rPr>
              <a:t>شكراً لحسن الإصغاء</a:t>
            </a:r>
            <a:endParaRPr lang="ar-SY" sz="72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00042"/>
            <a:ext cx="8229600" cy="917596"/>
          </a:xfrm>
        </p:spPr>
        <p:txBody>
          <a:bodyPr>
            <a:normAutofit fontScale="90000"/>
          </a:bodyPr>
          <a:lstStyle/>
          <a:p>
            <a:r>
              <a:rPr lang="ar-SY" b="1" dirty="0" smtClean="0"/>
              <a:t>التعليم والتدريب</a:t>
            </a:r>
            <a:r>
              <a:rPr lang="en-US" dirty="0" smtClean="0"/>
              <a:t/>
            </a:r>
            <a:br>
              <a:rPr lang="en-US" dirty="0" smtClean="0"/>
            </a:br>
            <a:endParaRPr lang="ar-SY" dirty="0"/>
          </a:p>
        </p:txBody>
      </p:sp>
      <p:sp>
        <p:nvSpPr>
          <p:cNvPr id="3" name="عنصر نائب للمحتوى 2"/>
          <p:cNvSpPr>
            <a:spLocks noGrp="1"/>
          </p:cNvSpPr>
          <p:nvPr>
            <p:ph idx="1"/>
          </p:nvPr>
        </p:nvSpPr>
        <p:spPr/>
        <p:txBody>
          <a:bodyPr>
            <a:normAutofit fontScale="92500" lnSpcReduction="20000"/>
          </a:bodyPr>
          <a:lstStyle/>
          <a:p>
            <a:r>
              <a:rPr lang="ar-SY" b="1" dirty="0" smtClean="0"/>
              <a:t>1- يجب العمل على تدريب العاملين في الرعاية الصحية السنية لأن احتمالية تعرض الموظف للعدوى    وارد بشكل </a:t>
            </a:r>
            <a:r>
              <a:rPr lang="ar-SY" b="1" dirty="0" err="1" smtClean="0"/>
              <a:t>كبيرلذلك</a:t>
            </a:r>
            <a:r>
              <a:rPr lang="ar-SY" b="1" dirty="0" smtClean="0"/>
              <a:t> يجب تدريب وتعليم الموظفين على الأقل مرة سنوياً حول مخاطر التعرض للعدوى </a:t>
            </a:r>
            <a:r>
              <a:rPr lang="ar-SY" b="1" dirty="0" err="1" smtClean="0"/>
              <a:t>و</a:t>
            </a:r>
            <a:r>
              <a:rPr lang="ar-SY" b="1" dirty="0" smtClean="0"/>
              <a:t> حول الإجراءات </a:t>
            </a:r>
            <a:r>
              <a:rPr lang="ar-SY" b="1" dirty="0" err="1" smtClean="0"/>
              <a:t>و</a:t>
            </a:r>
            <a:r>
              <a:rPr lang="ar-SY" b="1" dirty="0" smtClean="0"/>
              <a:t> البروتوكولات المناسبة للسيطرة على العدوى في حال حدوثها</a:t>
            </a:r>
            <a:endParaRPr lang="en-US" dirty="0" smtClean="0"/>
          </a:p>
          <a:p>
            <a:r>
              <a:rPr lang="ar-SY" b="1" dirty="0" smtClean="0"/>
              <a:t>2- توفير مراجع تعليمية مناسبة في المحتوى والمفردات للمستوى التعليمي للعاملين في الرعاية الصحية السنية ويجب </a:t>
            </a:r>
            <a:r>
              <a:rPr lang="ar-SY" b="1" dirty="0" err="1" smtClean="0"/>
              <a:t>ان</a:t>
            </a:r>
            <a:r>
              <a:rPr lang="ar-SY" b="1" dirty="0" smtClean="0"/>
              <a:t> يكون لدينا برنامج للتطعيم وهو دليل  شامل مكتوب بخصوص تطعيم العاملين في رعاية الصحة السنية يتضمن قائمة بجميع </a:t>
            </a:r>
            <a:r>
              <a:rPr lang="ar-SY" b="1" dirty="0" err="1" smtClean="0"/>
              <a:t>التطعيمات</a:t>
            </a:r>
            <a:r>
              <a:rPr lang="ar-SY" b="1" dirty="0" smtClean="0"/>
              <a:t> المطلوبة والمراجعة لتلقي جميع اللقاحات المناسبة</a:t>
            </a:r>
            <a:endParaRPr lang="en-US" dirty="0" smtClean="0"/>
          </a:p>
          <a:p>
            <a:endParaRPr lang="ar-SY"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Y" sz="3600" b="1" dirty="0" smtClean="0">
                <a:solidFill>
                  <a:srgbClr val="FF0000"/>
                </a:solidFill>
              </a:rPr>
              <a:t>كيف تتم الوقاية من التعرض للعدوى والتعامل مع الحالات ما بعد العدوى وكيفية المتابعة الطبية</a:t>
            </a:r>
            <a:endParaRPr lang="ar-SY" sz="3600" dirty="0">
              <a:solidFill>
                <a:srgbClr val="FF0000"/>
              </a:solidFill>
            </a:endParaRPr>
          </a:p>
        </p:txBody>
      </p:sp>
      <p:sp>
        <p:nvSpPr>
          <p:cNvPr id="3" name="عنصر نائب للمحتوى 2"/>
          <p:cNvSpPr>
            <a:spLocks noGrp="1"/>
          </p:cNvSpPr>
          <p:nvPr>
            <p:ph idx="1"/>
          </p:nvPr>
        </p:nvSpPr>
        <p:spPr/>
        <p:txBody>
          <a:bodyPr/>
          <a:lstStyle/>
          <a:p>
            <a:r>
              <a:rPr lang="ar-SY" b="1" dirty="0" smtClean="0"/>
              <a:t>- يجب تطبيق سياسات </a:t>
            </a:r>
            <a:r>
              <a:rPr lang="ar-SY" b="1" dirty="0" err="1" smtClean="0"/>
              <a:t>و</a:t>
            </a:r>
            <a:r>
              <a:rPr lang="ar-SY" b="1" dirty="0" smtClean="0"/>
              <a:t> إجراءات الإعلام الفوري لحالات التعرض للعدوى وفحص جميع العاملين الذين من الممكن أن يكون قد تواصلوا مع أشخاص من المعتقد أو من المؤكد إصابتهم وتسجيل هذه الإصابات في السجلات والمحافظة على السرية</a:t>
            </a:r>
            <a:endParaRPr lang="ar-SY"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928662" y="2285992"/>
            <a:ext cx="7643866"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lang="ar-SY" sz="4400" b="1" dirty="0" smtClean="0">
                <a:solidFill>
                  <a:srgbClr val="7030A0"/>
                </a:solidFill>
                <a:latin typeface="Calibri" pitchFamily="34" charset="0"/>
                <a:ea typeface="Calibri" pitchFamily="34" charset="0"/>
                <a:cs typeface="Arial" pitchFamily="34" charset="0"/>
              </a:rPr>
              <a:t>(</a:t>
            </a:r>
            <a:r>
              <a:rPr kumimoji="0" lang="ar-SY" sz="4400" b="1" i="0" u="none" strike="noStrike" cap="none" normalizeH="0" baseline="0" dirty="0" smtClean="0">
                <a:ln>
                  <a:noFill/>
                </a:ln>
                <a:solidFill>
                  <a:srgbClr val="7030A0"/>
                </a:solidFill>
                <a:effectLst/>
                <a:latin typeface="Calibri" pitchFamily="34" charset="0"/>
                <a:ea typeface="Calibri" pitchFamily="34" charset="0"/>
                <a:cs typeface="Arial" pitchFamily="34" charset="0"/>
              </a:rPr>
              <a:t>لذلك اللقاح ضروري مثل لقاح فيروس التهاب الكبد الوبائي والآن لقاح </a:t>
            </a:r>
            <a:r>
              <a:rPr kumimoji="0" lang="ar-SY" sz="4400" b="1" i="0" u="none" strike="noStrike" cap="none" normalizeH="0" baseline="0" dirty="0" err="1" smtClean="0">
                <a:ln>
                  <a:noFill/>
                </a:ln>
                <a:solidFill>
                  <a:srgbClr val="7030A0"/>
                </a:solidFill>
                <a:effectLst/>
                <a:latin typeface="Calibri" pitchFamily="34" charset="0"/>
                <a:ea typeface="Calibri" pitchFamily="34" charset="0"/>
                <a:cs typeface="Arial" pitchFamily="34" charset="0"/>
              </a:rPr>
              <a:t>الكورونا</a:t>
            </a:r>
            <a:r>
              <a:rPr kumimoji="0" lang="ar-SY" sz="4400" b="1" i="0" u="none" strike="noStrike" cap="none" normalizeH="0" baseline="0" dirty="0" smtClean="0">
                <a:ln>
                  <a:noFill/>
                </a:ln>
                <a:solidFill>
                  <a:srgbClr val="7030A0"/>
                </a:solidFill>
                <a:effectLst/>
                <a:latin typeface="Calibri" pitchFamily="34" charset="0"/>
                <a:ea typeface="Calibri" pitchFamily="34" charset="0"/>
                <a:cs typeface="Arial" pitchFamily="34" charset="0"/>
              </a:rPr>
              <a:t>)</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Y" dirty="0" smtClean="0"/>
              <a:t>يجب استخدام تدابير وقائية معيارية للتعامل مع جميع المرضى لذلك يجب منع التعرض للدم أو إلى مواد أخرى قد تسبب العدوى واعتبار المواد الحادة ( إبر </a:t>
            </a:r>
            <a:r>
              <a:rPr lang="ar-SY" dirty="0" err="1" smtClean="0"/>
              <a:t>و</a:t>
            </a:r>
            <a:r>
              <a:rPr lang="ar-SY" dirty="0" smtClean="0"/>
              <a:t> </a:t>
            </a:r>
            <a:r>
              <a:rPr lang="ar-SY" dirty="0" err="1" smtClean="0"/>
              <a:t>مقلحات</a:t>
            </a:r>
            <a:r>
              <a:rPr lang="ar-SY" dirty="0" smtClean="0"/>
              <a:t> و سنابل الحفر) الملوثة بدم ولعاب المرضى مسببات محتملة للعدوى</a:t>
            </a:r>
            <a:endParaRPr lang="en-US" dirty="0" smtClean="0"/>
          </a:p>
          <a:p>
            <a:endParaRPr lang="ar-SY"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28604"/>
            <a:ext cx="8229600" cy="989034"/>
          </a:xfrm>
        </p:spPr>
        <p:txBody>
          <a:bodyPr>
            <a:normAutofit fontScale="90000"/>
          </a:bodyPr>
          <a:lstStyle/>
          <a:p>
            <a:r>
              <a:rPr lang="ar-SY" b="1" dirty="0" smtClean="0">
                <a:solidFill>
                  <a:srgbClr val="FF0000"/>
                </a:solidFill>
              </a:rPr>
              <a:t>نظافة اليدين :</a:t>
            </a:r>
            <a:r>
              <a:rPr lang="en-US" dirty="0" smtClean="0"/>
              <a:t/>
            </a:r>
            <a:br>
              <a:rPr lang="en-US" dirty="0" smtClean="0"/>
            </a:br>
            <a:endParaRPr lang="ar-SY" dirty="0"/>
          </a:p>
        </p:txBody>
      </p:sp>
      <p:sp>
        <p:nvSpPr>
          <p:cNvPr id="3" name="عنصر نائب للمحتوى 2"/>
          <p:cNvSpPr>
            <a:spLocks noGrp="1"/>
          </p:cNvSpPr>
          <p:nvPr>
            <p:ph idx="1"/>
          </p:nvPr>
        </p:nvSpPr>
        <p:spPr/>
        <p:txBody>
          <a:bodyPr/>
          <a:lstStyle/>
          <a:p>
            <a:r>
              <a:rPr lang="ar-SY" b="1" dirty="0" smtClean="0"/>
              <a:t>قم بتنظيف اليدين باستخدام الصابون المضاد للجراثيم والماء عندما تكون اليدين متسختين بشكل ظاهر للعيان أو ملوثة بالدم أو أي مواد أخرى قد تسبب العدوى. إذا لم تكن اليدين متسخة بشكل ظاهر للعيان فإنه من الممكن استخدام المواد المطهرة والكحول</a:t>
            </a:r>
            <a:endParaRPr lang="en-US" dirty="0" smtClean="0"/>
          </a:p>
          <a:p>
            <a:endParaRPr lang="ar-SY"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b="1" dirty="0" smtClean="0">
                <a:solidFill>
                  <a:srgbClr val="FF0000"/>
                </a:solidFill>
              </a:rPr>
              <a:t>دواعي تنظيف اليدين:</a:t>
            </a:r>
            <a:r>
              <a:rPr lang="en-US" dirty="0" smtClean="0"/>
              <a:t/>
            </a:r>
            <a:br>
              <a:rPr lang="en-US" dirty="0" smtClean="0"/>
            </a:br>
            <a:endParaRPr lang="ar-SY" dirty="0"/>
          </a:p>
        </p:txBody>
      </p:sp>
      <p:sp>
        <p:nvSpPr>
          <p:cNvPr id="3" name="عنصر نائب للمحتوى 2"/>
          <p:cNvSpPr>
            <a:spLocks noGrp="1"/>
          </p:cNvSpPr>
          <p:nvPr>
            <p:ph idx="1"/>
          </p:nvPr>
        </p:nvSpPr>
        <p:spPr/>
        <p:txBody>
          <a:bodyPr/>
          <a:lstStyle/>
          <a:p>
            <a:r>
              <a:rPr lang="ar-SY" dirty="0" smtClean="0"/>
              <a:t>- عندما تكون اليدين متسختين بشكل ظاهر للعيان</a:t>
            </a:r>
            <a:endParaRPr lang="en-US" dirty="0" smtClean="0"/>
          </a:p>
          <a:p>
            <a:r>
              <a:rPr lang="ar-SY" dirty="0" smtClean="0"/>
              <a:t>- بعد لمس أية أغراض ملوثة بالدم أو اللعاب أو الإفرازات التنفسية</a:t>
            </a:r>
            <a:endParaRPr lang="en-US" dirty="0" smtClean="0"/>
          </a:p>
          <a:p>
            <a:r>
              <a:rPr lang="ar-SY" dirty="0" smtClean="0"/>
              <a:t>- قبل وبعد معالجة كل مريض</a:t>
            </a:r>
            <a:endParaRPr lang="en-US" dirty="0" smtClean="0"/>
          </a:p>
          <a:p>
            <a:r>
              <a:rPr lang="ar-SY" dirty="0" smtClean="0"/>
              <a:t>- قبل وضع القفازات</a:t>
            </a:r>
            <a:endParaRPr lang="en-US" dirty="0" smtClean="0"/>
          </a:p>
          <a:p>
            <a:r>
              <a:rPr lang="ar-SY" dirty="0" smtClean="0"/>
              <a:t>- فوراً بعد خلع القفازات وبعد العمليات الجراحة الفموية</a:t>
            </a:r>
            <a:endParaRPr lang="en-US" dirty="0" smtClean="0"/>
          </a:p>
          <a:p>
            <a:endParaRPr lang="ar-SY"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b="1" dirty="0" smtClean="0">
                <a:solidFill>
                  <a:srgbClr val="FF0000"/>
                </a:solidFill>
              </a:rPr>
              <a:t>اعتبارات خاصة لنظافة اليدين واستخدام القفازات</a:t>
            </a:r>
            <a:r>
              <a:rPr lang="en-US" dirty="0" smtClean="0"/>
              <a:t/>
            </a:r>
            <a:br>
              <a:rPr lang="en-US" dirty="0" smtClean="0"/>
            </a:br>
            <a:endParaRPr lang="ar-SY" dirty="0"/>
          </a:p>
        </p:txBody>
      </p:sp>
      <p:sp>
        <p:nvSpPr>
          <p:cNvPr id="3" name="عنصر نائب للمحتوى 2"/>
          <p:cNvSpPr>
            <a:spLocks noGrp="1"/>
          </p:cNvSpPr>
          <p:nvPr>
            <p:ph idx="1"/>
          </p:nvPr>
        </p:nvSpPr>
        <p:spPr/>
        <p:txBody>
          <a:bodyPr/>
          <a:lstStyle/>
          <a:p>
            <a:r>
              <a:rPr lang="en-US" dirty="0" smtClean="0"/>
              <a:t> </a:t>
            </a:r>
            <a:r>
              <a:rPr lang="ar-SY" dirty="0" smtClean="0"/>
              <a:t>استخدم مستحضرات لليدين (</a:t>
            </a:r>
            <a:r>
              <a:rPr lang="ar-SY" dirty="0" err="1" smtClean="0"/>
              <a:t>لوشن</a:t>
            </a:r>
            <a:r>
              <a:rPr lang="ar-SY" dirty="0" smtClean="0"/>
              <a:t>) لمنع جفاف الجلد المرتبط بغسل اليدين</a:t>
            </a:r>
            <a:r>
              <a:rPr lang="en-US" dirty="0" smtClean="0"/>
              <a:t>-</a:t>
            </a:r>
          </a:p>
          <a:p>
            <a:r>
              <a:rPr lang="ar-SY" dirty="0" smtClean="0"/>
              <a:t> سلامة القفازات عند اختيارها</a:t>
            </a:r>
            <a:r>
              <a:rPr lang="en-US" dirty="0" smtClean="0"/>
              <a:t>-  </a:t>
            </a:r>
          </a:p>
          <a:p>
            <a:r>
              <a:rPr lang="ar-SY" dirty="0" smtClean="0"/>
              <a:t> حافظ على أظافر اليدين قصيرة وذات حواف ناعمة لمنع تمزق القفاز</a:t>
            </a:r>
            <a:endParaRPr lang="ar-SY"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1031</Words>
  <PresentationFormat>عرض على الشاشة (3:4)‏</PresentationFormat>
  <Paragraphs>69</Paragraphs>
  <Slides>25</Slides>
  <Notes>0</Notes>
  <HiddenSlides>0</HiddenSlides>
  <MMClips>0</MMClips>
  <ScaleCrop>false</ScaleCrop>
  <HeadingPairs>
    <vt:vector size="4" baseType="variant">
      <vt:variant>
        <vt:lpstr>سمة</vt:lpstr>
      </vt:variant>
      <vt:variant>
        <vt:i4>1</vt:i4>
      </vt:variant>
      <vt:variant>
        <vt:lpstr>عناوين الشرائح</vt:lpstr>
      </vt:variant>
      <vt:variant>
        <vt:i4>25</vt:i4>
      </vt:variant>
    </vt:vector>
  </HeadingPairs>
  <TitlesOfParts>
    <vt:vector size="26" baseType="lpstr">
      <vt:lpstr>سمة Office</vt:lpstr>
      <vt:lpstr>ضبط العدوى في عيادات الأسنان في ظل جائحة كورونا </vt:lpstr>
      <vt:lpstr> توصيات منع انتقال العدوى في عيادات طب الأسنان :</vt:lpstr>
      <vt:lpstr>التعليم والتدريب </vt:lpstr>
      <vt:lpstr>كيف تتم الوقاية من التعرض للعدوى والتعامل مع الحالات ما بعد العدوى وكيفية المتابعة الطبية</vt:lpstr>
      <vt:lpstr>الشريحة 5</vt:lpstr>
      <vt:lpstr>الشريحة 6</vt:lpstr>
      <vt:lpstr>نظافة اليدين : </vt:lpstr>
      <vt:lpstr>دواعي تنظيف اليدين: </vt:lpstr>
      <vt:lpstr>اعتبارات خاصة لنظافة اليدين واستخدام القفازات </vt:lpstr>
      <vt:lpstr>من المعدات الأساسية للوقاية الشخصية: </vt:lpstr>
      <vt:lpstr>التعقيم والتطهير لمواد العناية بالمرضى: </vt:lpstr>
      <vt:lpstr>مراقبة التعقيم: </vt:lpstr>
      <vt:lpstr>الشريحة 13</vt:lpstr>
      <vt:lpstr>السيطرة على العدوى البيئية: </vt:lpstr>
      <vt:lpstr>الشريحة 15</vt:lpstr>
      <vt:lpstr>الطرق الصحية  لإعطاء الأدوية عن طريق الحقن: </vt:lpstr>
      <vt:lpstr>كيفية التعامل مع الاسنان المخلوعة: </vt:lpstr>
      <vt:lpstr>إرشادات خاصة بعيادات طب الأسنان للوقاية من الأصابة بفيروس كورونا: </vt:lpstr>
      <vt:lpstr>التعرف على الخطوات التي يجب اتخاذها إذا دخل مريض مصاب بأعراض كوفيد 19 (كورونا)  </vt:lpstr>
      <vt:lpstr>ملاحظة: </vt:lpstr>
      <vt:lpstr>الشريحة 21</vt:lpstr>
      <vt:lpstr>تنظيف الأسنان هل يقي من الإصابة بفيروس كورونا؟ </vt:lpstr>
      <vt:lpstr>الشريحة 23</vt:lpstr>
      <vt:lpstr>الشريحة 24</vt:lpstr>
      <vt:lpstr>الشريحة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ضبط العدوى في عيادات الأسنان في ظل جائحة كورونا </dc:title>
  <dc:creator>dr.abd</dc:creator>
  <cp:lastModifiedBy>123</cp:lastModifiedBy>
  <cp:revision>27</cp:revision>
  <dcterms:created xsi:type="dcterms:W3CDTF">2021-05-02T22:59:48Z</dcterms:created>
  <dcterms:modified xsi:type="dcterms:W3CDTF">2021-05-03T00:13:57Z</dcterms:modified>
</cp:coreProperties>
</file>