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6" r:id="rId2"/>
    <p:sldId id="257" r:id="rId3"/>
    <p:sldId id="269" r:id="rId4"/>
    <p:sldId id="270" r:id="rId5"/>
    <p:sldId id="271" r:id="rId6"/>
    <p:sldId id="274" r:id="rId7"/>
    <p:sldId id="276" r:id="rId8"/>
    <p:sldId id="268" r:id="rId9"/>
    <p:sldId id="277" r:id="rId10"/>
    <p:sldId id="327" r:id="rId11"/>
    <p:sldId id="267" r:id="rId12"/>
    <p:sldId id="317" r:id="rId13"/>
    <p:sldId id="316" r:id="rId14"/>
    <p:sldId id="319" r:id="rId15"/>
    <p:sldId id="328" r:id="rId16"/>
    <p:sldId id="333" r:id="rId17"/>
    <p:sldId id="325" r:id="rId18"/>
    <p:sldId id="329" r:id="rId19"/>
    <p:sldId id="330" r:id="rId20"/>
    <p:sldId id="334" r:id="rId21"/>
    <p:sldId id="33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ar, Sorabh" initials="DS" lastIdx="1" clrIdx="0">
    <p:extLst>
      <p:ext uri="{19B8F6BF-5375-455C-9EA6-DF929625EA0E}">
        <p15:presenceInfo xmlns:p15="http://schemas.microsoft.com/office/powerpoint/2012/main" userId="S::Sorabh.Dhar@va.gov::6d2040f7-ac5b-4458-a9dc-b64c99854e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191" autoAdjust="0"/>
  </p:normalViewPr>
  <p:slideViewPr>
    <p:cSldViewPr snapToGrid="0">
      <p:cViewPr>
        <p:scale>
          <a:sx n="115" d="100"/>
          <a:sy n="115" d="100"/>
        </p:scale>
        <p:origin x="224" y="144"/>
      </p:cViewPr>
      <p:guideLst/>
    </p:cSldViewPr>
  </p:slideViewPr>
  <p:notesTextViewPr>
    <p:cViewPr>
      <p:scale>
        <a:sx n="1" d="1"/>
        <a:sy n="1" d="1"/>
      </p:scale>
      <p:origin x="0" y="0"/>
    </p:cViewPr>
  </p:notesTextViewPr>
  <p:sorterViewPr>
    <p:cViewPr>
      <p:scale>
        <a:sx n="162" d="100"/>
        <a:sy n="16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703B-F199-479B-A94A-99CAB0C2D409}" type="datetimeFigureOut">
              <a:rPr lang="en-US" smtClean="0"/>
              <a:t>5/29/21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8C0A8-6463-426C-93FF-416DFCB727AB}" type="slidenum">
              <a:rPr lang="en-US" smtClean="0"/>
              <a:t>‹#›</a:t>
            </a:fld>
            <a:endParaRPr lang="en-US"/>
          </a:p>
        </p:txBody>
      </p:sp>
    </p:spTree>
    <p:extLst>
      <p:ext uri="{BB962C8B-B14F-4D97-AF65-F5344CB8AC3E}">
        <p14:creationId xmlns:p14="http://schemas.microsoft.com/office/powerpoint/2010/main" val="85982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individuals. SARS-CoV-2 is the third coronavirus that has caused severe</a:t>
            </a:r>
          </a:p>
          <a:p>
            <a:r>
              <a:rPr lang="en-US" sz="1200" b="0" i="0" u="none" strike="noStrike" kern="1200" baseline="0" dirty="0">
                <a:solidFill>
                  <a:schemeClr val="tx1"/>
                </a:solidFill>
                <a:latin typeface="+mn-lt"/>
                <a:ea typeface="+mn-ea"/>
                <a:cs typeface="+mn-cs"/>
              </a:rPr>
              <a:t>disease </a:t>
            </a:r>
            <a:r>
              <a:rPr lang="en-US" sz="1200" b="0" i="0" u="none" strike="noStrike" kern="1200" baseline="0" dirty="0" err="1">
                <a:solidFill>
                  <a:schemeClr val="tx1"/>
                </a:solidFill>
                <a:latin typeface="+mn-lt"/>
                <a:ea typeface="+mn-ea"/>
                <a:cs typeface="+mn-cs"/>
              </a:rPr>
              <a:t>inhumansto</a:t>
            </a:r>
            <a:r>
              <a:rPr lang="en-US" sz="1200" b="0" i="0" u="none" strike="noStrike" kern="1200" baseline="0" dirty="0">
                <a:solidFill>
                  <a:schemeClr val="tx1"/>
                </a:solidFill>
                <a:latin typeface="+mn-lt"/>
                <a:ea typeface="+mn-ea"/>
                <a:cs typeface="+mn-cs"/>
              </a:rPr>
              <a:t> spread globally in the past 2 decades.1The</a:t>
            </a:r>
          </a:p>
          <a:p>
            <a:r>
              <a:rPr lang="en-US" sz="1200" b="0" i="0" u="none" strike="noStrike" kern="1200" baseline="0" dirty="0">
                <a:solidFill>
                  <a:schemeClr val="tx1"/>
                </a:solidFill>
                <a:latin typeface="+mn-lt"/>
                <a:ea typeface="+mn-ea"/>
                <a:cs typeface="+mn-cs"/>
              </a:rPr>
              <a:t>first coronavirus that caused severe disease was severe acute respiratory</a:t>
            </a:r>
          </a:p>
          <a:p>
            <a:r>
              <a:rPr lang="en-US" sz="1200" b="0" i="0" u="none" strike="noStrike" kern="1200" baseline="0" dirty="0">
                <a:solidFill>
                  <a:schemeClr val="tx1"/>
                </a:solidFill>
                <a:latin typeface="+mn-lt"/>
                <a:ea typeface="+mn-ea"/>
                <a:cs typeface="+mn-cs"/>
              </a:rPr>
              <a:t>syndrome (SARS), which was thought to originate in</a:t>
            </a:r>
          </a:p>
          <a:p>
            <a:r>
              <a:rPr lang="en-US" sz="1200" b="0" i="0" u="none" strike="noStrike" kern="1200" baseline="0" dirty="0">
                <a:solidFill>
                  <a:schemeClr val="tx1"/>
                </a:solidFill>
                <a:latin typeface="+mn-lt"/>
                <a:ea typeface="+mn-ea"/>
                <a:cs typeface="+mn-cs"/>
              </a:rPr>
              <a:t>Foshan, </a:t>
            </a:r>
            <a:r>
              <a:rPr lang="en-US" sz="1200" b="0" i="0" u="none" strike="noStrike" kern="1200" baseline="0" dirty="0" err="1">
                <a:solidFill>
                  <a:schemeClr val="tx1"/>
                </a:solidFill>
                <a:latin typeface="+mn-lt"/>
                <a:ea typeface="+mn-ea"/>
                <a:cs typeface="+mn-cs"/>
              </a:rPr>
              <a:t>China,andresulted</a:t>
            </a:r>
            <a:r>
              <a:rPr lang="en-US" sz="1200" b="0" i="0" u="none" strike="noStrike" kern="1200" baseline="0" dirty="0">
                <a:solidFill>
                  <a:schemeClr val="tx1"/>
                </a:solidFill>
                <a:latin typeface="+mn-lt"/>
                <a:ea typeface="+mn-ea"/>
                <a:cs typeface="+mn-cs"/>
              </a:rPr>
              <a:t> in the2002-2003SARS-CoVpandemic.2</a:t>
            </a: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secondwas</a:t>
            </a:r>
            <a:r>
              <a:rPr lang="en-US" sz="1200" b="0" i="0" u="none" strike="noStrike" kern="1200" baseline="0" dirty="0">
                <a:solidFill>
                  <a:schemeClr val="tx1"/>
                </a:solidFill>
                <a:latin typeface="+mn-lt"/>
                <a:ea typeface="+mn-ea"/>
                <a:cs typeface="+mn-cs"/>
              </a:rPr>
              <a:t> the coronavirus-caused </a:t>
            </a:r>
            <a:r>
              <a:rPr lang="en-US" sz="1200" b="0" i="0" u="none" strike="noStrike" kern="1200" baseline="0" dirty="0" err="1">
                <a:solidFill>
                  <a:schemeClr val="tx1"/>
                </a:solidFill>
                <a:latin typeface="+mn-lt"/>
                <a:ea typeface="+mn-ea"/>
                <a:cs typeface="+mn-cs"/>
              </a:rPr>
              <a:t>MiddleEast</a:t>
            </a:r>
            <a:r>
              <a:rPr lang="en-US" sz="1200" b="0" i="0" u="none" strike="noStrike" kern="1200" baseline="0" dirty="0">
                <a:solidFill>
                  <a:schemeClr val="tx1"/>
                </a:solidFill>
                <a:latin typeface="+mn-lt"/>
                <a:ea typeface="+mn-ea"/>
                <a:cs typeface="+mn-cs"/>
              </a:rPr>
              <a:t> respiratory syndrome(</a:t>
            </a:r>
          </a:p>
          <a:p>
            <a:r>
              <a:rPr lang="en-US" sz="1200" b="0" i="0" u="none" strike="noStrike" kern="1200" baseline="0" dirty="0">
                <a:solidFill>
                  <a:schemeClr val="tx1"/>
                </a:solidFill>
                <a:latin typeface="+mn-lt"/>
                <a:ea typeface="+mn-ea"/>
                <a:cs typeface="+mn-cs"/>
              </a:rPr>
              <a:t>MERS),</a:t>
            </a:r>
            <a:r>
              <a:rPr lang="en-US" sz="1200" b="0" i="0" u="none" strike="noStrike" kern="1200" baseline="0" dirty="0" err="1">
                <a:solidFill>
                  <a:schemeClr val="tx1"/>
                </a:solidFill>
                <a:latin typeface="+mn-lt"/>
                <a:ea typeface="+mn-ea"/>
                <a:cs typeface="+mn-cs"/>
              </a:rPr>
              <a:t>whichoriginatedfromtheArabian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penins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distinctive</a:t>
            </a:r>
          </a:p>
          <a:p>
            <a:r>
              <a:rPr lang="en-US" sz="1200" b="0" i="0" u="none" strike="noStrike" kern="1200" baseline="0" dirty="0">
                <a:solidFill>
                  <a:schemeClr val="tx1"/>
                </a:solidFill>
                <a:latin typeface="+mn-lt"/>
                <a:ea typeface="+mn-ea"/>
                <a:cs typeface="+mn-cs"/>
              </a:rPr>
              <a:t>spikes, ranging from 9 nm to 12 nm, giving the virions the appearance</a:t>
            </a:r>
          </a:p>
          <a:p>
            <a:r>
              <a:rPr lang="en-US" sz="1200" b="0" i="0" u="none" strike="noStrike" kern="1200" baseline="0" dirty="0">
                <a:solidFill>
                  <a:schemeClr val="tx1"/>
                </a:solidFill>
                <a:latin typeface="+mn-lt"/>
                <a:ea typeface="+mn-ea"/>
                <a:cs typeface="+mn-cs"/>
              </a:rPr>
              <a:t>of a solar corona (Figure 2).4 Through genetic recombination</a:t>
            </a:r>
          </a:p>
          <a:p>
            <a:r>
              <a:rPr lang="en-US" sz="1200" b="0" i="0" u="none" strike="noStrike" kern="1200" baseline="0" dirty="0">
                <a:solidFill>
                  <a:schemeClr val="tx1"/>
                </a:solidFill>
                <a:latin typeface="+mn-lt"/>
                <a:ea typeface="+mn-ea"/>
                <a:cs typeface="+mn-cs"/>
              </a:rPr>
              <a:t>and variation, coronaviruses can adapt to and infect new</a:t>
            </a:r>
          </a:p>
          <a:p>
            <a:r>
              <a:rPr lang="en-US" sz="1200" b="0" i="0" u="none" strike="noStrike" kern="1200" baseline="0" dirty="0">
                <a:solidFill>
                  <a:schemeClr val="tx1"/>
                </a:solidFill>
                <a:latin typeface="+mn-lt"/>
                <a:ea typeface="+mn-ea"/>
                <a:cs typeface="+mn-cs"/>
              </a:rPr>
              <a:t>hosts. Bats are thought to be a natural reservoir for SARS-CoV-2, but</a:t>
            </a:r>
          </a:p>
          <a:p>
            <a:r>
              <a:rPr lang="en-US" sz="1200" b="0" i="0" u="none" strike="noStrike" kern="1200" baseline="0" dirty="0">
                <a:solidFill>
                  <a:schemeClr val="tx1"/>
                </a:solidFill>
                <a:latin typeface="+mn-lt"/>
                <a:ea typeface="+mn-ea"/>
                <a:cs typeface="+mn-cs"/>
              </a:rPr>
              <a:t>it has been suggested that humans became infected with </a:t>
            </a:r>
            <a:r>
              <a:rPr lang="en-US" sz="1200" b="0" i="0" u="none" strike="noStrike" kern="1200" baseline="0" dirty="0" err="1">
                <a:solidFill>
                  <a:schemeClr val="tx1"/>
                </a:solidFill>
                <a:latin typeface="+mn-lt"/>
                <a:ea typeface="+mn-ea"/>
                <a:cs typeface="+mn-cs"/>
              </a:rPr>
              <a:t>SARSCoV</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via an intermediate host, such as the pangolin.5,6ula in2012.3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SARS-CoV-2 has a diameter of 60 nm to 140 nm and distinctive</a:t>
            </a:r>
          </a:p>
          <a:p>
            <a:r>
              <a:rPr lang="en-US" sz="1200" b="0" i="0" u="none" strike="noStrike" kern="1200" baseline="0" dirty="0">
                <a:solidFill>
                  <a:schemeClr val="tx1"/>
                </a:solidFill>
                <a:latin typeface="+mn-lt"/>
                <a:ea typeface="+mn-ea"/>
                <a:cs typeface="+mn-cs"/>
              </a:rPr>
              <a:t>spikes, ranging from 9 nm to 12 nm, giving the virions the appearance</a:t>
            </a:r>
          </a:p>
          <a:p>
            <a:r>
              <a:rPr lang="en-US" sz="1200" b="0" i="0" u="none" strike="noStrike" kern="1200" baseline="0" dirty="0">
                <a:solidFill>
                  <a:schemeClr val="tx1"/>
                </a:solidFill>
                <a:latin typeface="+mn-lt"/>
                <a:ea typeface="+mn-ea"/>
                <a:cs typeface="+mn-cs"/>
              </a:rPr>
              <a:t>of a solar corona (Figure 2).4 Through genetic recombination</a:t>
            </a:r>
          </a:p>
          <a:p>
            <a:r>
              <a:rPr lang="en-US" sz="1200" b="0" i="0" u="none" strike="noStrike" kern="1200" baseline="0" dirty="0">
                <a:solidFill>
                  <a:schemeClr val="tx1"/>
                </a:solidFill>
                <a:latin typeface="+mn-lt"/>
                <a:ea typeface="+mn-ea"/>
                <a:cs typeface="+mn-cs"/>
              </a:rPr>
              <a:t>and variation, coronaviruses can adapt to and infect new</a:t>
            </a:r>
          </a:p>
          <a:p>
            <a:r>
              <a:rPr lang="en-US" sz="1200" b="0" i="0" u="none" strike="noStrike" kern="1200" baseline="0" dirty="0">
                <a:solidFill>
                  <a:schemeClr val="tx1"/>
                </a:solidFill>
                <a:latin typeface="+mn-lt"/>
                <a:ea typeface="+mn-ea"/>
                <a:cs typeface="+mn-cs"/>
              </a:rPr>
              <a:t>hosts. Bats are thought to be a natural reservoir for SARS-CoV-2, but</a:t>
            </a:r>
          </a:p>
          <a:p>
            <a:r>
              <a:rPr lang="en-US" sz="1200" b="0" i="0" u="none" strike="noStrike" kern="1200" baseline="0" dirty="0">
                <a:solidFill>
                  <a:schemeClr val="tx1"/>
                </a:solidFill>
                <a:latin typeface="+mn-lt"/>
                <a:ea typeface="+mn-ea"/>
                <a:cs typeface="+mn-cs"/>
              </a:rPr>
              <a:t>it has been suggested that humans became infected with </a:t>
            </a:r>
            <a:r>
              <a:rPr lang="en-US" sz="1200" b="0" i="0" u="none" strike="noStrike" kern="1200" baseline="0" dirty="0" err="1">
                <a:solidFill>
                  <a:schemeClr val="tx1"/>
                </a:solidFill>
                <a:latin typeface="+mn-lt"/>
                <a:ea typeface="+mn-ea"/>
                <a:cs typeface="+mn-cs"/>
              </a:rPr>
              <a:t>SARSCoV</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via an intermediate host, such as the pangolin</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688C0A8-6463-426C-93FF-416DFCB727AB}" type="slidenum">
              <a:rPr lang="en-US" smtClean="0"/>
              <a:t>2</a:t>
            </a:fld>
            <a:endParaRPr lang="en-US"/>
          </a:p>
        </p:txBody>
      </p:sp>
    </p:spTree>
    <p:extLst>
      <p:ext uri="{BB962C8B-B14F-4D97-AF65-F5344CB8AC3E}">
        <p14:creationId xmlns:p14="http://schemas.microsoft.com/office/powerpoint/2010/main" val="326008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8C0A8-6463-426C-93FF-416DFCB727AB}" type="slidenum">
              <a:rPr lang="en-US" smtClean="0"/>
              <a:t>15</a:t>
            </a:fld>
            <a:endParaRPr lang="en-US"/>
          </a:p>
        </p:txBody>
      </p:sp>
    </p:spTree>
    <p:extLst>
      <p:ext uri="{BB962C8B-B14F-4D97-AF65-F5344CB8AC3E}">
        <p14:creationId xmlns:p14="http://schemas.microsoft.com/office/powerpoint/2010/main" val="136043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8C0A8-6463-426C-93FF-416DFCB727AB}" type="slidenum">
              <a:rPr lang="en-US" smtClean="0"/>
              <a:t>16</a:t>
            </a:fld>
            <a:endParaRPr lang="en-US"/>
          </a:p>
        </p:txBody>
      </p:sp>
    </p:spTree>
    <p:extLst>
      <p:ext uri="{BB962C8B-B14F-4D97-AF65-F5344CB8AC3E}">
        <p14:creationId xmlns:p14="http://schemas.microsoft.com/office/powerpoint/2010/main" val="324852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8C0A8-6463-426C-93FF-416DFCB727AB}" type="slidenum">
              <a:rPr lang="en-US" smtClean="0"/>
              <a:t>21</a:t>
            </a:fld>
            <a:endParaRPr lang="en-US"/>
          </a:p>
        </p:txBody>
      </p:sp>
    </p:spTree>
    <p:extLst>
      <p:ext uri="{BB962C8B-B14F-4D97-AF65-F5344CB8AC3E}">
        <p14:creationId xmlns:p14="http://schemas.microsoft.com/office/powerpoint/2010/main" val="228001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Atypical presentations have been described, and older adults and persons with medical comorbidities may have delayed presentation of fever and respiratory symptoms.10,11 In one study of 1,099 hospitalized patients, fever was present in only 44% at hospital admission but later developed in 89% during hospitalization.1 Headache, confusion, rhinorrhea, sore throat, hemoptysis, vomiting, and diarrhea have been reported but are less common (&lt;10%).1,4-6 Some persons with COVID-19 have experienced gastrointestinal symptoms such as diarrhea and nausea prior to developing fever and lower respiratory tract signs and symptoms.9 Anosmia or ageusia preceding the onset of respiratory symptoms has been anecdotally reported12, but more information is needed to understand its role in identifying COVID-19.</a:t>
            </a:r>
          </a:p>
          <a:p>
            <a:endParaRPr lang="en-US" dirty="0"/>
          </a:p>
          <a:p>
            <a:r>
              <a:rPr lang="en-US" sz="1200" b="0" i="0" kern="1200" dirty="0">
                <a:solidFill>
                  <a:schemeClr val="tx1"/>
                </a:solidFill>
                <a:effectLst/>
                <a:latin typeface="+mn-lt"/>
                <a:ea typeface="+mn-ea"/>
                <a:cs typeface="+mn-cs"/>
              </a:rPr>
              <a:t>Atypical presentations occur often, and older adults and persons with medical comorbidities may have delayed presentation of fever and respiratory symptoms.10,14 In one study of 1,099 hospitalized patients, fever was present in only 44% at hospital admission but eventually developed in 89% during hospitalization.</a:t>
            </a:r>
            <a:r>
              <a:rPr lang="en-US" sz="1200" b="0" i="0" u="none" strike="noStrike" kern="1200" baseline="30000" dirty="0">
                <a:solidFill>
                  <a:schemeClr val="tx1"/>
                </a:solidFill>
                <a:effectLst/>
                <a:latin typeface="+mn-lt"/>
                <a:ea typeface="+mn-ea"/>
                <a:cs typeface="+mn-cs"/>
              </a:rPr>
              <a:t>1</a:t>
            </a:r>
          </a:p>
          <a:p>
            <a:endParaRPr lang="en-US" sz="1200" b="0" i="0" u="none" strike="noStrike" kern="1200" baseline="30000" dirty="0">
              <a:solidFill>
                <a:schemeClr val="tx1"/>
              </a:solidFill>
              <a:effectLst/>
              <a:latin typeface="+mn-lt"/>
              <a:ea typeface="+mn-ea"/>
              <a:cs typeface="+mn-cs"/>
            </a:endParaRPr>
          </a:p>
          <a:p>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Fatigue, headache, and muscle aches (myalgia) are among the most commonly reported symptoms in people who are not hospitalized, and sore throat and nasal congestion or runny nose (rhinorrhea) also may be prominent symptoms.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Loss of smell (anosmia) or taste (ageusia) preceding the onset of respiratory symptoms has been commonly reported in COVID-19 especially among women and young or middle-aged patients who do not require hospitalization.</a:t>
            </a:r>
            <a:r>
              <a:rPr lang="en-US" sz="1200" b="0" i="0" u="none" strike="noStrike" kern="1200" baseline="30000" dirty="0">
                <a:solidFill>
                  <a:schemeClr val="tx1"/>
                </a:solidFill>
                <a:effectLst/>
                <a:latin typeface="+mn-lt"/>
                <a:ea typeface="+mn-ea"/>
                <a:cs typeface="+mn-cs"/>
              </a:rPr>
              <a:t>11,12</a:t>
            </a:r>
            <a:r>
              <a:rPr lang="en-US" sz="1200" b="0" i="0" kern="1200" dirty="0">
                <a:solidFill>
                  <a:schemeClr val="tx1"/>
                </a:solidFill>
                <a:effectLst/>
                <a:latin typeface="+mn-lt"/>
                <a:ea typeface="+mn-ea"/>
                <a:cs typeface="+mn-cs"/>
              </a:rPr>
              <a:t> While many of the symptoms of COVID-19 are common to other respiratory or viral illnesses, anosmia appears to be more specific to COVID-19.</a:t>
            </a:r>
            <a:r>
              <a:rPr lang="en-US" sz="1200" b="0" i="0" u="none" strike="noStrike" kern="1200" baseline="30000" dirty="0">
                <a:solidFill>
                  <a:schemeClr val="tx1"/>
                </a:solidFill>
                <a:effectLst/>
                <a:latin typeface="+mn-lt"/>
                <a:ea typeface="+mn-ea"/>
                <a:cs typeface="+mn-cs"/>
              </a:rPr>
              <a:t>12</a:t>
            </a:r>
          </a:p>
          <a:p>
            <a:endParaRPr lang="en-US" sz="1200" b="0" i="0" u="none" strike="noStrike" kern="1200" baseline="300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A5A679-7BD2-4917-A431-7B88CA2D8739}" type="slidenum">
              <a:rPr lang="en-US" smtClean="0"/>
              <a:t>3</a:t>
            </a:fld>
            <a:endParaRPr lang="en-US"/>
          </a:p>
        </p:txBody>
      </p:sp>
    </p:spTree>
    <p:extLst>
      <p:ext uri="{BB962C8B-B14F-4D97-AF65-F5344CB8AC3E}">
        <p14:creationId xmlns:p14="http://schemas.microsoft.com/office/powerpoint/2010/main" val="247365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largest cohort of &gt;44,000 persons with COVID-19 from China showed that illness severity can range from mild to critical:</a:t>
            </a:r>
            <a:r>
              <a:rPr lang="en-US" baseline="30000" dirty="0"/>
              <a:t>38</a:t>
            </a:r>
          </a:p>
          <a:p>
            <a:pPr marL="171450" indent="-171450">
              <a:buFontTx/>
              <a:buChar char="-"/>
            </a:pPr>
            <a:endParaRPr lang="en-US" baseline="3000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5A5A679-7BD2-4917-A431-7B88CA2D8739}" type="slidenum">
              <a:rPr lang="en-US" smtClean="0"/>
              <a:t>4</a:t>
            </a:fld>
            <a:endParaRPr lang="en-US"/>
          </a:p>
        </p:txBody>
      </p:sp>
    </p:spTree>
    <p:extLst>
      <p:ext uri="{BB962C8B-B14F-4D97-AF65-F5344CB8AC3E}">
        <p14:creationId xmlns:p14="http://schemas.microsoft.com/office/powerpoint/2010/main" val="375000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should be aware of the potential for some patients to rapidly deteriorate one week after illness onset</a:t>
            </a:r>
          </a:p>
        </p:txBody>
      </p:sp>
      <p:sp>
        <p:nvSpPr>
          <p:cNvPr id="4" name="Slide Number Placeholder 3"/>
          <p:cNvSpPr>
            <a:spLocks noGrp="1"/>
          </p:cNvSpPr>
          <p:nvPr>
            <p:ph type="sldNum" sz="quarter" idx="5"/>
          </p:nvPr>
        </p:nvSpPr>
        <p:spPr/>
        <p:txBody>
          <a:bodyPr/>
          <a:lstStyle/>
          <a:p>
            <a:fld id="{55A5A679-7BD2-4917-A431-7B88CA2D8739}" type="slidenum">
              <a:rPr lang="en-US" smtClean="0"/>
              <a:t>5</a:t>
            </a:fld>
            <a:endParaRPr lang="en-US"/>
          </a:p>
        </p:txBody>
      </p:sp>
    </p:spTree>
    <p:extLst>
      <p:ext uri="{BB962C8B-B14F-4D97-AF65-F5344CB8AC3E}">
        <p14:creationId xmlns:p14="http://schemas.microsoft.com/office/powerpoint/2010/main" val="318476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Mortality rates of coronavirus disease 2019 (COVID-19) continue to rise across the</a:t>
            </a:r>
          </a:p>
          <a:p>
            <a:r>
              <a:rPr lang="en-US" dirty="0"/>
              <a:t>world. Information regarding the predictors of mortality in COVID-19 patients remains</a:t>
            </a:r>
          </a:p>
          <a:p>
            <a:r>
              <a:rPr lang="en-US" dirty="0"/>
              <a:t>scarce.</a:t>
            </a:r>
          </a:p>
          <a:p>
            <a:r>
              <a:rPr lang="en-US" dirty="0"/>
              <a:t>Herein, we performed a systematic review of published articles, from January 1 to April</a:t>
            </a:r>
          </a:p>
          <a:p>
            <a:r>
              <a:rPr lang="en-US" dirty="0"/>
              <a:t>24, 2020, to evaluate the risk factors associated with mortality in COVID-19. Two</a:t>
            </a:r>
          </a:p>
          <a:p>
            <a:r>
              <a:rPr lang="en-US" dirty="0"/>
              <a:t>investigators independently searched the articles and collected the data, in accordance</a:t>
            </a:r>
          </a:p>
          <a:p>
            <a:r>
              <a:rPr lang="en-US" dirty="0"/>
              <a:t>with PRISMA guidelines. We looked for associations between mortality and patient</a:t>
            </a:r>
          </a:p>
          <a:p>
            <a:r>
              <a:rPr lang="en-US" dirty="0"/>
              <a:t>characteristics, comorbidities, and laboratory abnormalities. A total of 14 studies</a:t>
            </a:r>
          </a:p>
          <a:p>
            <a:r>
              <a:rPr lang="en-US" dirty="0"/>
              <a:t>documenting the outcomes of 4659 patients were included. The presence of comorbidities</a:t>
            </a:r>
          </a:p>
          <a:p>
            <a:r>
              <a:rPr lang="en-US" dirty="0"/>
              <a:t>such as hypertension (OR 2.5; 95% CI 2.1-3.1; P&lt;0.00001), coronary heart disease (OR 3.8; 95% CI 2.1-6.9; P&lt;0.00001) and diabetes (OR 2.0; 95% CI 1.7-2.3; P&lt;0.00001) were</a:t>
            </a:r>
          </a:p>
          <a:p>
            <a:r>
              <a:rPr lang="en-US" dirty="0"/>
              <a:t>associated with significantly higher risk of death amongst COVID-19 patients. Those</a:t>
            </a:r>
          </a:p>
          <a:p>
            <a:r>
              <a:rPr lang="en-US" dirty="0"/>
              <a:t>who died, compared to those who survived, differed on multiple biomarker levels on</a:t>
            </a:r>
          </a:p>
          <a:p>
            <a:r>
              <a:rPr lang="en-US" dirty="0"/>
              <a:t>admission including elevated levels of cardiac troponin (+44.2 ng/L, 95% CI 19.0-69.4;</a:t>
            </a:r>
          </a:p>
          <a:p>
            <a:r>
              <a:rPr lang="en-US" dirty="0"/>
              <a:t>P=0.0006); C-reactive protein (+66.3 µg/mL, 95% CI 46.7-85.9; P&lt;0.00001); interleukin-</a:t>
            </a:r>
          </a:p>
          <a:p>
            <a:r>
              <a:rPr lang="en-US" dirty="0"/>
              <a:t>6 (+4.6 ng/mL, 95% CI 3.6-5.6; P&lt;0.00001); D-dimer (+4.6 µg/mL, 95% CI 2.8-6.4;</a:t>
            </a:r>
          </a:p>
          <a:p>
            <a:r>
              <a:rPr lang="en-US" dirty="0"/>
              <a:t>P&lt;0.00001); creatinine (+15.3 µmol/L, 95% CI 6.2-24.3; P=0.001) and alanine</a:t>
            </a:r>
          </a:p>
          <a:p>
            <a:r>
              <a:rPr lang="en-US" dirty="0"/>
              <a:t>transaminase (+5.7 U/L, 95% CI 2.6-8.8; P=0.0003); as well as decreased levels of</a:t>
            </a:r>
          </a:p>
          <a:p>
            <a:r>
              <a:rPr lang="en-US" dirty="0"/>
              <a:t>albumin (-3.7 g/L, 95% CI -5.3 to -2.1; P&lt;0.00001). Individuals with underlying</a:t>
            </a:r>
          </a:p>
          <a:p>
            <a:r>
              <a:rPr lang="en-US" dirty="0"/>
              <a:t>cardiometabolic disease and that present with evidence for acute inflammation and end-</a:t>
            </a:r>
          </a:p>
          <a:p>
            <a:r>
              <a:rPr lang="en-US" dirty="0"/>
              <a:t>organ damage are at higher risk of mortality due to COVID-19 infection and should be</a:t>
            </a:r>
          </a:p>
          <a:p>
            <a:r>
              <a:rPr lang="en-US" dirty="0"/>
              <a:t>managed with greater intensity.</a:t>
            </a:r>
          </a:p>
          <a:p>
            <a:endParaRPr lang="en-US" dirty="0"/>
          </a:p>
        </p:txBody>
      </p:sp>
      <p:sp>
        <p:nvSpPr>
          <p:cNvPr id="4" name="Slide Number Placeholder 3"/>
          <p:cNvSpPr>
            <a:spLocks noGrp="1"/>
          </p:cNvSpPr>
          <p:nvPr>
            <p:ph type="sldNum" sz="quarter" idx="5"/>
          </p:nvPr>
        </p:nvSpPr>
        <p:spPr/>
        <p:txBody>
          <a:bodyPr/>
          <a:lstStyle/>
          <a:p>
            <a:fld id="{55A5A679-7BD2-4917-A431-7B88CA2D8739}" type="slidenum">
              <a:rPr lang="en-US" smtClean="0"/>
              <a:t>7</a:t>
            </a:fld>
            <a:endParaRPr lang="en-US"/>
          </a:p>
        </p:txBody>
      </p:sp>
    </p:spTree>
    <p:extLst>
      <p:ext uri="{BB962C8B-B14F-4D97-AF65-F5344CB8AC3E}">
        <p14:creationId xmlns:p14="http://schemas.microsoft.com/office/powerpoint/2010/main" val="113983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Lymphopenia is the most common laboratory finding in COVID-19, and is found in as many as 83% of hospitalized patients</a:t>
            </a:r>
          </a:p>
        </p:txBody>
      </p:sp>
      <p:sp>
        <p:nvSpPr>
          <p:cNvPr id="4" name="Slide Number Placeholder 3"/>
          <p:cNvSpPr>
            <a:spLocks noGrp="1"/>
          </p:cNvSpPr>
          <p:nvPr>
            <p:ph type="sldNum" sz="quarter" idx="5"/>
          </p:nvPr>
        </p:nvSpPr>
        <p:spPr/>
        <p:txBody>
          <a:bodyPr/>
          <a:lstStyle/>
          <a:p>
            <a:fld id="{0688C0A8-6463-426C-93FF-416DFCB727AB}" type="slidenum">
              <a:rPr lang="en-US" smtClean="0"/>
              <a:t>8</a:t>
            </a:fld>
            <a:endParaRPr lang="en-US"/>
          </a:p>
        </p:txBody>
      </p:sp>
    </p:spTree>
    <p:extLst>
      <p:ext uri="{BB962C8B-B14F-4D97-AF65-F5344CB8AC3E}">
        <p14:creationId xmlns:p14="http://schemas.microsoft.com/office/powerpoint/2010/main" val="211995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5A679-7BD2-4917-A431-7B88CA2D8739}" type="slidenum">
              <a:rPr lang="en-US" smtClean="0"/>
              <a:t>9</a:t>
            </a:fld>
            <a:endParaRPr lang="en-US"/>
          </a:p>
        </p:txBody>
      </p:sp>
    </p:spTree>
    <p:extLst>
      <p:ext uri="{BB962C8B-B14F-4D97-AF65-F5344CB8AC3E}">
        <p14:creationId xmlns:p14="http://schemas.microsoft.com/office/powerpoint/2010/main" val="7678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8C0A8-6463-426C-93FF-416DFCB727AB}" type="slidenum">
              <a:rPr lang="en-US" smtClean="0"/>
              <a:t>12</a:t>
            </a:fld>
            <a:endParaRPr lang="en-US"/>
          </a:p>
        </p:txBody>
      </p:sp>
    </p:spTree>
    <p:extLst>
      <p:ext uri="{BB962C8B-B14F-4D97-AF65-F5344CB8AC3E}">
        <p14:creationId xmlns:p14="http://schemas.microsoft.com/office/powerpoint/2010/main" val="12229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8C0A8-6463-426C-93FF-416DFCB727AB}" type="slidenum">
              <a:rPr lang="en-US" smtClean="0"/>
              <a:t>14</a:t>
            </a:fld>
            <a:endParaRPr lang="en-US"/>
          </a:p>
        </p:txBody>
      </p:sp>
    </p:spTree>
    <p:extLst>
      <p:ext uri="{BB962C8B-B14F-4D97-AF65-F5344CB8AC3E}">
        <p14:creationId xmlns:p14="http://schemas.microsoft.com/office/powerpoint/2010/main" val="35386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CD88CA4-056D-4925-90DA-0F2F3FB9F5C0}" type="datetimeFigureOut">
              <a:rPr lang="en-US" smtClean="0"/>
              <a:t>5/29/21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4A88114-9BFA-4BCE-8D6D-5E9E05004E3C}"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899154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88CA4-056D-4925-90DA-0F2F3FB9F5C0}"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88114-9BFA-4BCE-8D6D-5E9E05004E3C}" type="slidenum">
              <a:rPr lang="en-US" smtClean="0"/>
              <a:t>‹#›</a:t>
            </a:fld>
            <a:endParaRPr lang="en-US"/>
          </a:p>
        </p:txBody>
      </p:sp>
    </p:spTree>
    <p:extLst>
      <p:ext uri="{BB962C8B-B14F-4D97-AF65-F5344CB8AC3E}">
        <p14:creationId xmlns:p14="http://schemas.microsoft.com/office/powerpoint/2010/main" val="20320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88CA4-056D-4925-90DA-0F2F3FB9F5C0}"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88114-9BFA-4BCE-8D6D-5E9E05004E3C}" type="slidenum">
              <a:rPr lang="en-US" smtClean="0"/>
              <a:t>‹#›</a:t>
            </a:fld>
            <a:endParaRPr lang="en-US"/>
          </a:p>
        </p:txBody>
      </p:sp>
    </p:spTree>
    <p:extLst>
      <p:ext uri="{BB962C8B-B14F-4D97-AF65-F5344CB8AC3E}">
        <p14:creationId xmlns:p14="http://schemas.microsoft.com/office/powerpoint/2010/main" val="304778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71418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88CA4-056D-4925-90DA-0F2F3FB9F5C0}"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88114-9BFA-4BCE-8D6D-5E9E05004E3C}" type="slidenum">
              <a:rPr lang="en-US" smtClean="0"/>
              <a:t>‹#›</a:t>
            </a:fld>
            <a:endParaRPr lang="en-US"/>
          </a:p>
        </p:txBody>
      </p:sp>
    </p:spTree>
    <p:extLst>
      <p:ext uri="{BB962C8B-B14F-4D97-AF65-F5344CB8AC3E}">
        <p14:creationId xmlns:p14="http://schemas.microsoft.com/office/powerpoint/2010/main" val="396763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CD88CA4-056D-4925-90DA-0F2F3FB9F5C0}" type="datetimeFigureOut">
              <a:rPr lang="en-US" smtClean="0"/>
              <a:t>5/29/21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4A88114-9BFA-4BCE-8D6D-5E9E05004E3C}"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032512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D88CA4-056D-4925-90DA-0F2F3FB9F5C0}" type="datetimeFigureOut">
              <a:rPr lang="en-US" smtClean="0"/>
              <a:t>5/29/21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88114-9BFA-4BCE-8D6D-5E9E05004E3C}" type="slidenum">
              <a:rPr lang="en-US" smtClean="0"/>
              <a:t>‹#›</a:t>
            </a:fld>
            <a:endParaRPr lang="en-US"/>
          </a:p>
        </p:txBody>
      </p:sp>
    </p:spTree>
    <p:extLst>
      <p:ext uri="{BB962C8B-B14F-4D97-AF65-F5344CB8AC3E}">
        <p14:creationId xmlns:p14="http://schemas.microsoft.com/office/powerpoint/2010/main" val="291484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D88CA4-056D-4925-90DA-0F2F3FB9F5C0}" type="datetimeFigureOut">
              <a:rPr lang="en-US" smtClean="0"/>
              <a:t>5/29/21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88114-9BFA-4BCE-8D6D-5E9E05004E3C}" type="slidenum">
              <a:rPr lang="en-US" smtClean="0"/>
              <a:t>‹#›</a:t>
            </a:fld>
            <a:endParaRPr lang="en-US"/>
          </a:p>
        </p:txBody>
      </p:sp>
    </p:spTree>
    <p:extLst>
      <p:ext uri="{BB962C8B-B14F-4D97-AF65-F5344CB8AC3E}">
        <p14:creationId xmlns:p14="http://schemas.microsoft.com/office/powerpoint/2010/main" val="217672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D88CA4-056D-4925-90DA-0F2F3FB9F5C0}" type="datetimeFigureOut">
              <a:rPr lang="en-US" smtClean="0"/>
              <a:t>5/29/21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88114-9BFA-4BCE-8D6D-5E9E05004E3C}" type="slidenum">
              <a:rPr lang="en-US" smtClean="0"/>
              <a:t>‹#›</a:t>
            </a:fld>
            <a:endParaRPr lang="en-US"/>
          </a:p>
        </p:txBody>
      </p:sp>
    </p:spTree>
    <p:extLst>
      <p:ext uri="{BB962C8B-B14F-4D97-AF65-F5344CB8AC3E}">
        <p14:creationId xmlns:p14="http://schemas.microsoft.com/office/powerpoint/2010/main" val="49611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8CA4-056D-4925-90DA-0F2F3FB9F5C0}" type="datetimeFigureOut">
              <a:rPr lang="en-US" smtClean="0"/>
              <a:t>5/29/21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88114-9BFA-4BCE-8D6D-5E9E05004E3C}" type="slidenum">
              <a:rPr lang="en-US" smtClean="0"/>
              <a:t>‹#›</a:t>
            </a:fld>
            <a:endParaRPr lang="en-US"/>
          </a:p>
        </p:txBody>
      </p:sp>
    </p:spTree>
    <p:extLst>
      <p:ext uri="{BB962C8B-B14F-4D97-AF65-F5344CB8AC3E}">
        <p14:creationId xmlns:p14="http://schemas.microsoft.com/office/powerpoint/2010/main" val="417139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CD88CA4-056D-4925-90DA-0F2F3FB9F5C0}" type="datetimeFigureOut">
              <a:rPr lang="en-US" smtClean="0"/>
              <a:t>5/29/21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4A88114-9BFA-4BCE-8D6D-5E9E05004E3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804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CD88CA4-056D-4925-90DA-0F2F3FB9F5C0}" type="datetimeFigureOut">
              <a:rPr lang="en-US" smtClean="0"/>
              <a:t>5/29/21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4A88114-9BFA-4BCE-8D6D-5E9E05004E3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208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CD88CA4-056D-4925-90DA-0F2F3FB9F5C0}" type="datetimeFigureOut">
              <a:rPr lang="en-US" smtClean="0"/>
              <a:t>5/29/21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4A88114-9BFA-4BCE-8D6D-5E9E05004E3C}"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14313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1.png"/><Relationship Id="rId4" Type="http://schemas.openxmlformats.org/officeDocument/2006/relationships/hyperlink" Target="https://www.uptodate.com/contents/grade/2?title=Grade%201B&amp;topicKey=ID/127429"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ED6E-081F-400E-9750-CEFDF03A63E3}"/>
              </a:ext>
            </a:extLst>
          </p:cNvPr>
          <p:cNvSpPr>
            <a:spLocks noGrp="1"/>
          </p:cNvSpPr>
          <p:nvPr>
            <p:ph type="ctrTitle"/>
          </p:nvPr>
        </p:nvSpPr>
        <p:spPr>
          <a:xfrm>
            <a:off x="744511" y="554634"/>
            <a:ext cx="10702977" cy="1456311"/>
          </a:xfrm>
        </p:spPr>
        <p:txBody>
          <a:bodyPr>
            <a:normAutofit fontScale="90000"/>
          </a:bodyPr>
          <a:lstStyle/>
          <a:p>
            <a:r>
              <a:rPr lang="en-US" sz="4000" dirty="0"/>
              <a:t>COVID –19</a:t>
            </a:r>
            <a:br>
              <a:rPr lang="en-US" sz="4000" dirty="0"/>
            </a:br>
            <a:r>
              <a:rPr lang="en-US" sz="4000" dirty="0"/>
              <a:t>Management principles for Hospitalized patients  </a:t>
            </a:r>
          </a:p>
        </p:txBody>
      </p:sp>
      <p:sp>
        <p:nvSpPr>
          <p:cNvPr id="3" name="Subtitle 2">
            <a:extLst>
              <a:ext uri="{FF2B5EF4-FFF2-40B4-BE49-F238E27FC236}">
                <a16:creationId xmlns:a16="http://schemas.microsoft.com/office/drawing/2014/main" id="{FE3E1714-4B43-4D37-846F-F2DC331FEC65}"/>
              </a:ext>
            </a:extLst>
          </p:cNvPr>
          <p:cNvSpPr>
            <a:spLocks noGrp="1"/>
          </p:cNvSpPr>
          <p:nvPr>
            <p:ph type="subTitle" idx="1"/>
          </p:nvPr>
        </p:nvSpPr>
        <p:spPr/>
        <p:txBody>
          <a:bodyPr>
            <a:normAutofit fontScale="55000" lnSpcReduction="20000"/>
          </a:bodyPr>
          <a:lstStyle/>
          <a:p>
            <a:r>
              <a:rPr lang="en-US" sz="4000" dirty="0"/>
              <a:t>M. Safwan Badr, MD, MBA</a:t>
            </a:r>
          </a:p>
          <a:p>
            <a:r>
              <a:rPr lang="en-US" sz="4000" dirty="0"/>
              <a:t>Professor and Chair, Department of Internal Medicine</a:t>
            </a:r>
          </a:p>
          <a:p>
            <a:r>
              <a:rPr lang="en-US" sz="4000" dirty="0"/>
              <a:t>Wayne State University School of Medicine.</a:t>
            </a:r>
          </a:p>
          <a:p>
            <a:endParaRPr lang="en-US" dirty="0"/>
          </a:p>
        </p:txBody>
      </p:sp>
      <p:pic>
        <p:nvPicPr>
          <p:cNvPr id="5" name="Audio 4">
            <a:hlinkClick r:id="" action="ppaction://media"/>
            <a:extLst>
              <a:ext uri="{FF2B5EF4-FFF2-40B4-BE49-F238E27FC236}">
                <a16:creationId xmlns:a16="http://schemas.microsoft.com/office/drawing/2014/main" id="{89B9195D-6E28-D242-B45F-264FB59A86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91716744"/>
      </p:ext>
    </p:extLst>
  </p:cSld>
  <p:clrMapOvr>
    <a:masterClrMapping/>
  </p:clrMapOvr>
  <mc:AlternateContent xmlns:mc="http://schemas.openxmlformats.org/markup-compatibility/2006">
    <mc:Choice xmlns:p14="http://schemas.microsoft.com/office/powerpoint/2010/main" Requires="p14">
      <p:transition spd="slow" p14:dur="2000" advTm="26904"/>
    </mc:Choice>
    <mc:Fallback>
      <p:transition spd="slow" advTm="26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tretch>
            <a:fillRect/>
          </a:stretch>
        </p:blipFill>
        <p:spPr>
          <a:xfrm>
            <a:off x="3860800" y="0"/>
            <a:ext cx="4470400" cy="6477000"/>
          </a:xfrm>
          <a:prstGeom prst="rect">
            <a:avLst/>
          </a:prstGeom>
        </p:spPr>
      </p:pic>
      <p:pic>
        <p:nvPicPr>
          <p:cNvPr id="3" name="Audio 2">
            <a:hlinkClick r:id="" action="ppaction://media"/>
            <a:extLst>
              <a:ext uri="{FF2B5EF4-FFF2-40B4-BE49-F238E27FC236}">
                <a16:creationId xmlns:a16="http://schemas.microsoft.com/office/drawing/2014/main" id="{A5C948A9-1F87-0D46-9B44-4D89C17C0B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46445736"/>
      </p:ext>
    </p:extLst>
  </p:cSld>
  <p:clrMapOvr>
    <a:masterClrMapping/>
  </p:clrMapOvr>
  <mc:AlternateContent xmlns:mc="http://schemas.openxmlformats.org/markup-compatibility/2006">
    <mc:Choice xmlns:p14="http://schemas.microsoft.com/office/powerpoint/2010/main" Requires="p14">
      <p:transition spd="slow" p14:dur="2000" advTm="1261"/>
    </mc:Choice>
    <mc:Fallback>
      <p:transition spd="slow" advTm="1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606-3FA5-4E3B-8143-502AAB5D54EF}"/>
              </a:ext>
            </a:extLst>
          </p:cNvPr>
          <p:cNvSpPr>
            <a:spLocks noGrp="1"/>
          </p:cNvSpPr>
          <p:nvPr>
            <p:ph type="title"/>
          </p:nvPr>
        </p:nvSpPr>
        <p:spPr/>
        <p:txBody>
          <a:bodyPr>
            <a:normAutofit/>
          </a:bodyPr>
          <a:lstStyle/>
          <a:p>
            <a:r>
              <a:rPr lang="en-US" dirty="0"/>
              <a:t>Lab Results that Are Associated with an Increased Risk of Mortality</a:t>
            </a:r>
          </a:p>
        </p:txBody>
      </p:sp>
      <p:graphicFrame>
        <p:nvGraphicFramePr>
          <p:cNvPr id="4" name="Table 4">
            <a:extLst>
              <a:ext uri="{FF2B5EF4-FFF2-40B4-BE49-F238E27FC236}">
                <a16:creationId xmlns:a16="http://schemas.microsoft.com/office/drawing/2014/main" id="{5842F3E6-CED0-4C7B-BCB7-728EE7306AFF}"/>
              </a:ext>
            </a:extLst>
          </p:cNvPr>
          <p:cNvGraphicFramePr>
            <a:graphicFrameLocks noGrp="1"/>
          </p:cNvGraphicFramePr>
          <p:nvPr>
            <p:ph idx="1"/>
          </p:nvPr>
        </p:nvGraphicFramePr>
        <p:xfrm>
          <a:off x="838200" y="1825625"/>
          <a:ext cx="7886700" cy="50901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508101774"/>
                    </a:ext>
                  </a:extLst>
                </a:gridCol>
                <a:gridCol w="2801178">
                  <a:extLst>
                    <a:ext uri="{9D8B030D-6E8A-4147-A177-3AD203B41FA5}">
                      <a16:colId xmlns:a16="http://schemas.microsoft.com/office/drawing/2014/main" val="3176955290"/>
                    </a:ext>
                  </a:extLst>
                </a:gridCol>
                <a:gridCol w="2456622">
                  <a:extLst>
                    <a:ext uri="{9D8B030D-6E8A-4147-A177-3AD203B41FA5}">
                      <a16:colId xmlns:a16="http://schemas.microsoft.com/office/drawing/2014/main" val="1729895202"/>
                    </a:ext>
                  </a:extLst>
                </a:gridCol>
              </a:tblGrid>
              <a:tr h="370840">
                <a:tc>
                  <a:txBody>
                    <a:bodyPr/>
                    <a:lstStyle/>
                    <a:p>
                      <a:r>
                        <a:rPr lang="en-US" dirty="0"/>
                        <a:t>Lab Test</a:t>
                      </a:r>
                    </a:p>
                  </a:txBody>
                  <a:tcPr/>
                </a:tc>
                <a:tc>
                  <a:txBody>
                    <a:bodyPr/>
                    <a:lstStyle/>
                    <a:p>
                      <a:r>
                        <a:rPr lang="en-US" dirty="0"/>
                        <a:t>Mean Difference  (95% CI)</a:t>
                      </a:r>
                    </a:p>
                    <a:p>
                      <a:r>
                        <a:rPr lang="en-US" dirty="0"/>
                        <a:t>Non-survivor - Survivor </a:t>
                      </a:r>
                    </a:p>
                  </a:txBody>
                  <a:tcPr/>
                </a:tc>
                <a:tc>
                  <a:txBody>
                    <a:bodyPr/>
                    <a:lstStyle/>
                    <a:p>
                      <a:r>
                        <a:rPr lang="en-US" dirty="0"/>
                        <a:t>Meta- Analysis P  Value</a:t>
                      </a:r>
                    </a:p>
                  </a:txBody>
                  <a:tcPr/>
                </a:tc>
                <a:extLst>
                  <a:ext uri="{0D108BD9-81ED-4DB2-BD59-A6C34878D82A}">
                    <a16:rowId xmlns:a16="http://schemas.microsoft.com/office/drawing/2014/main" val="2295128003"/>
                  </a:ext>
                </a:extLst>
              </a:tr>
              <a:tr h="370840">
                <a:tc>
                  <a:txBody>
                    <a:bodyPr/>
                    <a:lstStyle/>
                    <a:p>
                      <a:r>
                        <a:rPr lang="en-US" dirty="0"/>
                        <a:t>ESR</a:t>
                      </a:r>
                    </a:p>
                  </a:txBody>
                  <a:tcPr/>
                </a:tc>
                <a:tc>
                  <a:txBody>
                    <a:bodyPr/>
                    <a:lstStyle/>
                    <a:p>
                      <a:r>
                        <a:rPr lang="en-US" dirty="0"/>
                        <a:t>6.9 (3.4-10.4)</a:t>
                      </a:r>
                    </a:p>
                  </a:txBody>
                  <a:tcPr/>
                </a:tc>
                <a:tc>
                  <a:txBody>
                    <a:bodyPr/>
                    <a:lstStyle/>
                    <a:p>
                      <a:r>
                        <a:rPr lang="en-US" dirty="0"/>
                        <a:t>P=0.0001</a:t>
                      </a:r>
                    </a:p>
                  </a:txBody>
                  <a:tcPr/>
                </a:tc>
                <a:extLst>
                  <a:ext uri="{0D108BD9-81ED-4DB2-BD59-A6C34878D82A}">
                    <a16:rowId xmlns:a16="http://schemas.microsoft.com/office/drawing/2014/main" val="332988410"/>
                  </a:ext>
                </a:extLst>
              </a:tr>
              <a:tr h="370840">
                <a:tc>
                  <a:txBody>
                    <a:bodyPr/>
                    <a:lstStyle/>
                    <a:p>
                      <a:r>
                        <a:rPr lang="en-US" dirty="0"/>
                        <a:t>Hemoglobin</a:t>
                      </a:r>
                    </a:p>
                  </a:txBody>
                  <a:tcPr/>
                </a:tc>
                <a:tc>
                  <a:txBody>
                    <a:bodyPr/>
                    <a:lstStyle/>
                    <a:p>
                      <a:r>
                        <a:rPr lang="en-US" dirty="0"/>
                        <a:t>-1.2 (-3.9 to 1.4)</a:t>
                      </a:r>
                    </a:p>
                  </a:txBody>
                  <a:tcPr/>
                </a:tc>
                <a:tc>
                  <a:txBody>
                    <a:bodyPr/>
                    <a:lstStyle/>
                    <a:p>
                      <a:r>
                        <a:rPr lang="en-US" dirty="0"/>
                        <a:t>P=0.35</a:t>
                      </a:r>
                    </a:p>
                  </a:txBody>
                  <a:tcPr/>
                </a:tc>
                <a:extLst>
                  <a:ext uri="{0D108BD9-81ED-4DB2-BD59-A6C34878D82A}">
                    <a16:rowId xmlns:a16="http://schemas.microsoft.com/office/drawing/2014/main" val="300559414"/>
                  </a:ext>
                </a:extLst>
              </a:tr>
              <a:tr h="370840">
                <a:tc>
                  <a:txBody>
                    <a:bodyPr/>
                    <a:lstStyle/>
                    <a:p>
                      <a:r>
                        <a:rPr lang="en-US" dirty="0"/>
                        <a:t>IL-6</a:t>
                      </a:r>
                    </a:p>
                  </a:txBody>
                  <a:tcPr/>
                </a:tc>
                <a:tc>
                  <a:txBody>
                    <a:bodyPr/>
                    <a:lstStyle/>
                    <a:p>
                      <a:r>
                        <a:rPr lang="en-US" dirty="0"/>
                        <a:t>4.6 (3.6-5.6)</a:t>
                      </a:r>
                    </a:p>
                  </a:txBody>
                  <a:tcPr/>
                </a:tc>
                <a:tc>
                  <a:txBody>
                    <a:bodyPr/>
                    <a:lstStyle/>
                    <a:p>
                      <a:r>
                        <a:rPr lang="en-US" dirty="0"/>
                        <a:t>P&lt;0.00001</a:t>
                      </a:r>
                    </a:p>
                  </a:txBody>
                  <a:tcPr/>
                </a:tc>
                <a:extLst>
                  <a:ext uri="{0D108BD9-81ED-4DB2-BD59-A6C34878D82A}">
                    <a16:rowId xmlns:a16="http://schemas.microsoft.com/office/drawing/2014/main" val="91035625"/>
                  </a:ext>
                </a:extLst>
              </a:tr>
              <a:tr h="370840">
                <a:tc>
                  <a:txBody>
                    <a:bodyPr/>
                    <a:lstStyle/>
                    <a:p>
                      <a:r>
                        <a:rPr lang="en-US" dirty="0"/>
                        <a:t>Lactate dehydrogenase</a:t>
                      </a:r>
                    </a:p>
                  </a:txBody>
                  <a:tcPr/>
                </a:tc>
                <a:tc>
                  <a:txBody>
                    <a:bodyPr/>
                    <a:lstStyle/>
                    <a:p>
                      <a:r>
                        <a:rPr lang="en-US" dirty="0"/>
                        <a:t>290 (256-325)</a:t>
                      </a:r>
                    </a:p>
                  </a:txBody>
                  <a:tcPr/>
                </a:tc>
                <a:tc>
                  <a:txBody>
                    <a:bodyPr/>
                    <a:lstStyle/>
                    <a:p>
                      <a:r>
                        <a:rPr lang="en-US" dirty="0"/>
                        <a:t>P&lt;0.00001</a:t>
                      </a:r>
                    </a:p>
                  </a:txBody>
                  <a:tcPr/>
                </a:tc>
                <a:extLst>
                  <a:ext uri="{0D108BD9-81ED-4DB2-BD59-A6C34878D82A}">
                    <a16:rowId xmlns:a16="http://schemas.microsoft.com/office/drawing/2014/main" val="3897916095"/>
                  </a:ext>
                </a:extLst>
              </a:tr>
              <a:tr h="370840">
                <a:tc>
                  <a:txBody>
                    <a:bodyPr/>
                    <a:lstStyle/>
                    <a:p>
                      <a:r>
                        <a:rPr lang="en-US" dirty="0"/>
                        <a:t>Lymphocyte count</a:t>
                      </a:r>
                    </a:p>
                  </a:txBody>
                  <a:tcPr/>
                </a:tc>
                <a:tc>
                  <a:txBody>
                    <a:bodyPr/>
                    <a:lstStyle/>
                    <a:p>
                      <a:r>
                        <a:rPr lang="en-US" dirty="0"/>
                        <a:t>-0.34 (-0.41 to -0.27)</a:t>
                      </a:r>
                    </a:p>
                  </a:txBody>
                  <a:tcPr/>
                </a:tc>
                <a:tc>
                  <a:txBody>
                    <a:bodyPr/>
                    <a:lstStyle/>
                    <a:p>
                      <a:r>
                        <a:rPr lang="en-US" dirty="0"/>
                        <a:t>P&lt;0.00001</a:t>
                      </a:r>
                    </a:p>
                  </a:txBody>
                  <a:tcPr/>
                </a:tc>
                <a:extLst>
                  <a:ext uri="{0D108BD9-81ED-4DB2-BD59-A6C34878D82A}">
                    <a16:rowId xmlns:a16="http://schemas.microsoft.com/office/drawing/2014/main" val="2309738027"/>
                  </a:ext>
                </a:extLst>
              </a:tr>
              <a:tr h="370840">
                <a:tc>
                  <a:txBody>
                    <a:bodyPr/>
                    <a:lstStyle/>
                    <a:p>
                      <a:r>
                        <a:rPr lang="en-US" dirty="0"/>
                        <a:t>NT-</a:t>
                      </a:r>
                      <a:r>
                        <a:rPr lang="en-US" dirty="0" err="1"/>
                        <a:t>proBNP</a:t>
                      </a:r>
                      <a:endParaRPr lang="en-US" dirty="0"/>
                    </a:p>
                  </a:txBody>
                  <a:tcPr/>
                </a:tc>
                <a:tc>
                  <a:txBody>
                    <a:bodyPr/>
                    <a:lstStyle/>
                    <a:p>
                      <a:r>
                        <a:rPr lang="en-US" dirty="0"/>
                        <a:t>903 (718-1089)</a:t>
                      </a:r>
                    </a:p>
                  </a:txBody>
                  <a:tcPr/>
                </a:tc>
                <a:tc>
                  <a:txBody>
                    <a:bodyPr/>
                    <a:lstStyle/>
                    <a:p>
                      <a:r>
                        <a:rPr lang="en-US" dirty="0"/>
                        <a:t>P&lt;0.00001</a:t>
                      </a:r>
                    </a:p>
                  </a:txBody>
                  <a:tcPr/>
                </a:tc>
                <a:extLst>
                  <a:ext uri="{0D108BD9-81ED-4DB2-BD59-A6C34878D82A}">
                    <a16:rowId xmlns:a16="http://schemas.microsoft.com/office/drawing/2014/main" val="2627177971"/>
                  </a:ext>
                </a:extLst>
              </a:tr>
              <a:tr h="370840">
                <a:tc>
                  <a:txBody>
                    <a:bodyPr/>
                    <a:lstStyle/>
                    <a:p>
                      <a:r>
                        <a:rPr lang="en-US" dirty="0"/>
                        <a:t>Platelet count</a:t>
                      </a:r>
                    </a:p>
                  </a:txBody>
                  <a:tcPr/>
                </a:tc>
                <a:tc>
                  <a:txBody>
                    <a:bodyPr/>
                    <a:lstStyle/>
                    <a:p>
                      <a:r>
                        <a:rPr lang="en-US" dirty="0"/>
                        <a:t>-35.9 (-53.3 to -18.5)</a:t>
                      </a:r>
                    </a:p>
                  </a:txBody>
                  <a:tcPr/>
                </a:tc>
                <a:tc>
                  <a:txBody>
                    <a:bodyPr/>
                    <a:lstStyle/>
                    <a:p>
                      <a:r>
                        <a:rPr lang="en-US" dirty="0"/>
                        <a:t>P&lt;0.00001</a:t>
                      </a:r>
                    </a:p>
                  </a:txBody>
                  <a:tcPr/>
                </a:tc>
                <a:extLst>
                  <a:ext uri="{0D108BD9-81ED-4DB2-BD59-A6C34878D82A}">
                    <a16:rowId xmlns:a16="http://schemas.microsoft.com/office/drawing/2014/main" val="3844133556"/>
                  </a:ext>
                </a:extLst>
              </a:tr>
              <a:tr h="370840">
                <a:tc>
                  <a:txBody>
                    <a:bodyPr/>
                    <a:lstStyle/>
                    <a:p>
                      <a:r>
                        <a:rPr lang="en-US" dirty="0"/>
                        <a:t>Procalcitonin</a:t>
                      </a:r>
                    </a:p>
                  </a:txBody>
                  <a:tcPr/>
                </a:tc>
                <a:tc>
                  <a:txBody>
                    <a:bodyPr/>
                    <a:lstStyle/>
                    <a:p>
                      <a:r>
                        <a:rPr lang="en-US" dirty="0"/>
                        <a:t>0.21 (0.11-0.31)</a:t>
                      </a:r>
                    </a:p>
                  </a:txBody>
                  <a:tcPr/>
                </a:tc>
                <a:tc>
                  <a:txBody>
                    <a:bodyPr/>
                    <a:lstStyle/>
                    <a:p>
                      <a:r>
                        <a:rPr lang="en-US" dirty="0"/>
                        <a:t>P&lt;0.00001</a:t>
                      </a:r>
                    </a:p>
                  </a:txBody>
                  <a:tcPr/>
                </a:tc>
                <a:extLst>
                  <a:ext uri="{0D108BD9-81ED-4DB2-BD59-A6C34878D82A}">
                    <a16:rowId xmlns:a16="http://schemas.microsoft.com/office/drawing/2014/main" val="1068496770"/>
                  </a:ext>
                </a:extLst>
              </a:tr>
              <a:tr h="370840">
                <a:tc>
                  <a:txBody>
                    <a:bodyPr/>
                    <a:lstStyle/>
                    <a:p>
                      <a:r>
                        <a:rPr lang="en-US" dirty="0"/>
                        <a:t>PT</a:t>
                      </a:r>
                    </a:p>
                  </a:txBody>
                  <a:tcPr/>
                </a:tc>
                <a:tc>
                  <a:txBody>
                    <a:bodyPr/>
                    <a:lstStyle/>
                    <a:p>
                      <a:r>
                        <a:rPr lang="en-US" dirty="0"/>
                        <a:t>1.15 (0.43-1.87)</a:t>
                      </a:r>
                    </a:p>
                  </a:txBody>
                  <a:tcPr/>
                </a:tc>
                <a:tc>
                  <a:txBody>
                    <a:bodyPr/>
                    <a:lstStyle/>
                    <a:p>
                      <a:r>
                        <a:rPr lang="en-US" dirty="0"/>
                        <a:t>P=0.002</a:t>
                      </a:r>
                    </a:p>
                  </a:txBody>
                  <a:tcPr/>
                </a:tc>
                <a:extLst>
                  <a:ext uri="{0D108BD9-81ED-4DB2-BD59-A6C34878D82A}">
                    <a16:rowId xmlns:a16="http://schemas.microsoft.com/office/drawing/2014/main" val="2332092748"/>
                  </a:ext>
                </a:extLst>
              </a:tr>
              <a:tr h="370840">
                <a:tc>
                  <a:txBody>
                    <a:bodyPr/>
                    <a:lstStyle/>
                    <a:p>
                      <a:r>
                        <a:rPr lang="en-US" dirty="0"/>
                        <a:t>Total Bilirubin</a:t>
                      </a:r>
                    </a:p>
                  </a:txBody>
                  <a:tcPr/>
                </a:tc>
                <a:tc>
                  <a:txBody>
                    <a:bodyPr/>
                    <a:lstStyle/>
                    <a:p>
                      <a:r>
                        <a:rPr lang="en-US" dirty="0"/>
                        <a:t>4.8 (3.4-6.1)</a:t>
                      </a:r>
                    </a:p>
                  </a:txBody>
                  <a:tcPr/>
                </a:tc>
                <a:tc>
                  <a:txBody>
                    <a:bodyPr/>
                    <a:lstStyle/>
                    <a:p>
                      <a:r>
                        <a:rPr lang="en-US" dirty="0"/>
                        <a:t>P&lt;0.00001</a:t>
                      </a:r>
                    </a:p>
                  </a:txBody>
                  <a:tcPr/>
                </a:tc>
                <a:extLst>
                  <a:ext uri="{0D108BD9-81ED-4DB2-BD59-A6C34878D82A}">
                    <a16:rowId xmlns:a16="http://schemas.microsoft.com/office/drawing/2014/main" val="2372305165"/>
                  </a:ext>
                </a:extLst>
              </a:tr>
              <a:tr h="370840">
                <a:tc>
                  <a:txBody>
                    <a:bodyPr/>
                    <a:lstStyle/>
                    <a:p>
                      <a:r>
                        <a:rPr lang="en-US" dirty="0"/>
                        <a:t>Troponin I</a:t>
                      </a:r>
                    </a:p>
                  </a:txBody>
                  <a:tcPr/>
                </a:tc>
                <a:tc>
                  <a:txBody>
                    <a:bodyPr/>
                    <a:lstStyle/>
                    <a:p>
                      <a:r>
                        <a:rPr lang="en-US" dirty="0"/>
                        <a:t>44.2 (19.0-69.4)</a:t>
                      </a:r>
                    </a:p>
                  </a:txBody>
                  <a:tcPr/>
                </a:tc>
                <a:tc>
                  <a:txBody>
                    <a:bodyPr/>
                    <a:lstStyle/>
                    <a:p>
                      <a:r>
                        <a:rPr lang="en-US" dirty="0"/>
                        <a:t>P=0.0006</a:t>
                      </a:r>
                    </a:p>
                  </a:txBody>
                  <a:tcPr/>
                </a:tc>
                <a:extLst>
                  <a:ext uri="{0D108BD9-81ED-4DB2-BD59-A6C34878D82A}">
                    <a16:rowId xmlns:a16="http://schemas.microsoft.com/office/drawing/2014/main" val="1304984301"/>
                  </a:ext>
                </a:extLst>
              </a:tr>
              <a:tr h="370840">
                <a:tc>
                  <a:txBody>
                    <a:bodyPr/>
                    <a:lstStyle/>
                    <a:p>
                      <a:r>
                        <a:rPr lang="en-US" dirty="0"/>
                        <a:t>WBC count</a:t>
                      </a:r>
                    </a:p>
                  </a:txBody>
                  <a:tcPr/>
                </a:tc>
                <a:tc>
                  <a:txBody>
                    <a:bodyPr/>
                    <a:lstStyle/>
                    <a:p>
                      <a:r>
                        <a:rPr lang="en-US" dirty="0"/>
                        <a:t>3.8 (3.1-4.5)</a:t>
                      </a:r>
                    </a:p>
                  </a:txBody>
                  <a:tcPr/>
                </a:tc>
                <a:tc>
                  <a:txBody>
                    <a:bodyPr/>
                    <a:lstStyle/>
                    <a:p>
                      <a:r>
                        <a:rPr lang="en-US" dirty="0"/>
                        <a:t>P&lt;0.00001</a:t>
                      </a:r>
                    </a:p>
                  </a:txBody>
                  <a:tcPr/>
                </a:tc>
                <a:extLst>
                  <a:ext uri="{0D108BD9-81ED-4DB2-BD59-A6C34878D82A}">
                    <a16:rowId xmlns:a16="http://schemas.microsoft.com/office/drawing/2014/main" val="4255935375"/>
                  </a:ext>
                </a:extLst>
              </a:tr>
            </a:tbl>
          </a:graphicData>
        </a:graphic>
      </p:graphicFrame>
      <p:sp>
        <p:nvSpPr>
          <p:cNvPr id="5" name="Rectangle 4">
            <a:extLst>
              <a:ext uri="{FF2B5EF4-FFF2-40B4-BE49-F238E27FC236}">
                <a16:creationId xmlns:a16="http://schemas.microsoft.com/office/drawing/2014/main" id="{8C61C156-EC77-4CF3-A44E-D7EC687F507A}"/>
              </a:ext>
            </a:extLst>
          </p:cNvPr>
          <p:cNvSpPr/>
          <p:nvPr/>
        </p:nvSpPr>
        <p:spPr>
          <a:xfrm>
            <a:off x="9395791" y="2311353"/>
            <a:ext cx="2796209" cy="1754326"/>
          </a:xfrm>
          <a:prstGeom prst="rect">
            <a:avLst/>
          </a:prstGeom>
        </p:spPr>
        <p:txBody>
          <a:bodyPr wrap="square">
            <a:spAutoFit/>
          </a:bodyPr>
          <a:lstStyle/>
          <a:p>
            <a:r>
              <a:rPr lang="en-US" dirty="0"/>
              <a:t>Tian, W., et al. (2020). "Predictors of mortality in hospitalized COVID-19 patients: A systematic review and meta-analysis." J Med </a:t>
            </a:r>
            <a:r>
              <a:rPr lang="en-US" dirty="0" err="1"/>
              <a:t>Virol</a:t>
            </a:r>
            <a:r>
              <a:rPr lang="en-US" dirty="0"/>
              <a:t>.</a:t>
            </a:r>
          </a:p>
        </p:txBody>
      </p:sp>
      <p:pic>
        <p:nvPicPr>
          <p:cNvPr id="3" name="Audio 2">
            <a:hlinkClick r:id="" action="ppaction://media"/>
            <a:extLst>
              <a:ext uri="{FF2B5EF4-FFF2-40B4-BE49-F238E27FC236}">
                <a16:creationId xmlns:a16="http://schemas.microsoft.com/office/drawing/2014/main" id="{9382CDE6-7F33-AF43-8108-77371A40F1C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87063922"/>
      </p:ext>
    </p:extLst>
  </p:cSld>
  <p:clrMapOvr>
    <a:masterClrMapping/>
  </p:clrMapOvr>
  <mc:AlternateContent xmlns:mc="http://schemas.openxmlformats.org/markup-compatibility/2006">
    <mc:Choice xmlns:p14="http://schemas.microsoft.com/office/powerpoint/2010/main" Requires="p14">
      <p:transition spd="slow" p14:dur="2000" advTm="27376"/>
    </mc:Choice>
    <mc:Fallback>
      <p:transition spd="slow" advTm="27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4C21A-BBCB-814D-8AFC-873F7FF2DAED}"/>
              </a:ext>
            </a:extLst>
          </p:cNvPr>
          <p:cNvSpPr>
            <a:spLocks noGrp="1"/>
          </p:cNvSpPr>
          <p:nvPr>
            <p:ph type="title"/>
          </p:nvPr>
        </p:nvSpPr>
        <p:spPr>
          <a:xfrm>
            <a:off x="838200" y="18255"/>
            <a:ext cx="10515600" cy="1325563"/>
          </a:xfrm>
        </p:spPr>
        <p:txBody>
          <a:bodyPr/>
          <a:lstStyle/>
          <a:p>
            <a:pPr algn="ctr"/>
            <a:r>
              <a:rPr lang="en-US" dirty="0"/>
              <a:t>Laboratory Testing </a:t>
            </a:r>
          </a:p>
        </p:txBody>
      </p:sp>
      <p:sp>
        <p:nvSpPr>
          <p:cNvPr id="3" name="Content Placeholder 2">
            <a:extLst>
              <a:ext uri="{FF2B5EF4-FFF2-40B4-BE49-F238E27FC236}">
                <a16:creationId xmlns:a16="http://schemas.microsoft.com/office/drawing/2014/main" id="{E640F511-8C24-0B4E-994D-8C33F4AF1FD7}"/>
              </a:ext>
            </a:extLst>
          </p:cNvPr>
          <p:cNvSpPr>
            <a:spLocks noGrp="1"/>
          </p:cNvSpPr>
          <p:nvPr>
            <p:ph sz="half" idx="1"/>
          </p:nvPr>
        </p:nvSpPr>
        <p:spPr>
          <a:xfrm>
            <a:off x="704386" y="978132"/>
            <a:ext cx="5181600" cy="3794590"/>
          </a:xfrm>
        </p:spPr>
        <p:txBody>
          <a:bodyPr>
            <a:normAutofit/>
          </a:bodyPr>
          <a:lstStyle/>
          <a:p>
            <a:pPr marL="0" indent="0" algn="ctr">
              <a:buNone/>
            </a:pPr>
            <a:r>
              <a:rPr lang="en-US" dirty="0"/>
              <a:t>Daily tests</a:t>
            </a:r>
          </a:p>
          <a:p>
            <a:r>
              <a:rPr lang="en-US" dirty="0"/>
              <a:t>CBC and diff, CK, CRP</a:t>
            </a:r>
          </a:p>
          <a:p>
            <a:r>
              <a:rPr lang="en-US" dirty="0"/>
              <a:t>PT, PTT, and fibrinogen</a:t>
            </a:r>
          </a:p>
          <a:p>
            <a:r>
              <a:rPr lang="en-US" dirty="0"/>
              <a:t>D-dimer</a:t>
            </a:r>
          </a:p>
          <a:p>
            <a:endParaRPr lang="en-US" dirty="0"/>
          </a:p>
        </p:txBody>
      </p:sp>
      <p:sp>
        <p:nvSpPr>
          <p:cNvPr id="5" name="Content Placeholder 4">
            <a:extLst>
              <a:ext uri="{FF2B5EF4-FFF2-40B4-BE49-F238E27FC236}">
                <a16:creationId xmlns:a16="http://schemas.microsoft.com/office/drawing/2014/main" id="{A39C4B5A-9CBD-224D-9DF2-6608A4E00340}"/>
              </a:ext>
            </a:extLst>
          </p:cNvPr>
          <p:cNvSpPr>
            <a:spLocks noGrp="1"/>
          </p:cNvSpPr>
          <p:nvPr>
            <p:ph sz="half" idx="2"/>
          </p:nvPr>
        </p:nvSpPr>
        <p:spPr>
          <a:xfrm>
            <a:off x="6029093" y="882601"/>
            <a:ext cx="5181600" cy="4351338"/>
          </a:xfrm>
        </p:spPr>
        <p:txBody>
          <a:bodyPr>
            <a:normAutofit/>
          </a:bodyPr>
          <a:lstStyle/>
          <a:p>
            <a:pPr marL="0" indent="0" algn="ctr">
              <a:buNone/>
            </a:pPr>
            <a:r>
              <a:rPr lang="en-US" dirty="0"/>
              <a:t>Initial and as needed</a:t>
            </a:r>
          </a:p>
          <a:p>
            <a:r>
              <a:rPr lang="en-US" dirty="0"/>
              <a:t>Portable CXR</a:t>
            </a:r>
          </a:p>
          <a:p>
            <a:r>
              <a:rPr lang="en-US" dirty="0"/>
              <a:t>No need for chest CT scan or echocardiography routinely</a:t>
            </a:r>
          </a:p>
          <a:p>
            <a:pPr marL="384048" lvl="1">
              <a:spcBef>
                <a:spcPts val="1000"/>
              </a:spcBef>
              <a:buFont typeface="Franklin Gothic Book" panose="020B0503020102020204" pitchFamily="34" charset="0"/>
              <a:buChar char="■"/>
            </a:pPr>
            <a:r>
              <a:rPr lang="en-US" i="0" dirty="0"/>
              <a:t>LDH</a:t>
            </a:r>
          </a:p>
          <a:p>
            <a:pPr marL="384048" lvl="1">
              <a:spcBef>
                <a:spcPts val="1000"/>
              </a:spcBef>
              <a:buFont typeface="Franklin Gothic Book" panose="020B0503020102020204" pitchFamily="34" charset="0"/>
              <a:buChar char="■"/>
            </a:pPr>
            <a:r>
              <a:rPr lang="en-US" i="0" dirty="0"/>
              <a:t>Troponin</a:t>
            </a:r>
          </a:p>
          <a:p>
            <a:pPr marL="384048" lvl="1">
              <a:spcBef>
                <a:spcPts val="1000"/>
              </a:spcBef>
              <a:buFont typeface="Franklin Gothic Book" panose="020B0503020102020204" pitchFamily="34" charset="0"/>
              <a:buChar char="■"/>
            </a:pPr>
            <a:r>
              <a:rPr lang="en-US" i="0" dirty="0"/>
              <a:t>EKG</a:t>
            </a:r>
          </a:p>
          <a:p>
            <a:pPr marL="457200" lvl="1" indent="0">
              <a:buNone/>
            </a:pPr>
            <a:endParaRPr lang="en-US" dirty="0"/>
          </a:p>
          <a:p>
            <a:endParaRPr lang="en-US" dirty="0"/>
          </a:p>
        </p:txBody>
      </p:sp>
      <p:pic>
        <p:nvPicPr>
          <p:cNvPr id="6" name="Audio 5">
            <a:hlinkClick r:id="" action="ppaction://media"/>
            <a:extLst>
              <a:ext uri="{FF2B5EF4-FFF2-40B4-BE49-F238E27FC236}">
                <a16:creationId xmlns:a16="http://schemas.microsoft.com/office/drawing/2014/main" id="{C502A4D9-2C55-1F40-965B-F496258A2B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38814644"/>
      </p:ext>
    </p:extLst>
  </p:cSld>
  <p:clrMapOvr>
    <a:masterClrMapping/>
  </p:clrMapOvr>
  <mc:AlternateContent xmlns:mc="http://schemas.openxmlformats.org/markup-compatibility/2006">
    <mc:Choice xmlns:p14="http://schemas.microsoft.com/office/powerpoint/2010/main" Requires="p14">
      <p:transition spd="slow" p14:dur="2000" advTm="46219"/>
    </mc:Choice>
    <mc:Fallback>
      <p:transition spd="slow" advTm="46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AE60-D8A7-DC42-BEAA-F9952774F5DB}"/>
              </a:ext>
            </a:extLst>
          </p:cNvPr>
          <p:cNvSpPr>
            <a:spLocks noGrp="1"/>
          </p:cNvSpPr>
          <p:nvPr>
            <p:ph type="title"/>
          </p:nvPr>
        </p:nvSpPr>
        <p:spPr>
          <a:xfrm>
            <a:off x="838200" y="-136680"/>
            <a:ext cx="10515600" cy="1325563"/>
          </a:xfrm>
        </p:spPr>
        <p:txBody>
          <a:bodyPr>
            <a:normAutofit/>
          </a:bodyPr>
          <a:lstStyle/>
          <a:p>
            <a:pPr algn="ctr"/>
            <a:r>
              <a:rPr lang="en-US" sz="4000" b="1" dirty="0"/>
              <a:t>Defining disease severity</a:t>
            </a:r>
            <a:r>
              <a:rPr lang="en-US" sz="4000" dirty="0"/>
              <a:t> </a:t>
            </a:r>
          </a:p>
        </p:txBody>
      </p:sp>
      <p:sp>
        <p:nvSpPr>
          <p:cNvPr id="3" name="Content Placeholder 2">
            <a:extLst>
              <a:ext uri="{FF2B5EF4-FFF2-40B4-BE49-F238E27FC236}">
                <a16:creationId xmlns:a16="http://schemas.microsoft.com/office/drawing/2014/main" id="{63951D9C-BDDD-EA45-83B6-D7DE42A2A008}"/>
              </a:ext>
            </a:extLst>
          </p:cNvPr>
          <p:cNvSpPr>
            <a:spLocks noGrp="1"/>
          </p:cNvSpPr>
          <p:nvPr>
            <p:ph idx="1"/>
          </p:nvPr>
        </p:nvSpPr>
        <p:spPr>
          <a:xfrm>
            <a:off x="838200" y="1027906"/>
            <a:ext cx="10993244" cy="4351338"/>
          </a:xfrm>
        </p:spPr>
        <p:txBody>
          <a:bodyPr>
            <a:normAutofit/>
          </a:bodyPr>
          <a:lstStyle/>
          <a:p>
            <a:pPr marL="0" indent="0">
              <a:buNone/>
            </a:pPr>
            <a:r>
              <a:rPr lang="en-US" b="1" dirty="0"/>
              <a:t>Mild disease</a:t>
            </a:r>
          </a:p>
          <a:p>
            <a:r>
              <a:rPr lang="en-US" dirty="0"/>
              <a:t>Fever, malaise, cough, upper respiratory symptoms, and/or less common features of COVID-19 – No dyspnea</a:t>
            </a:r>
          </a:p>
          <a:p>
            <a:pPr marL="0" indent="0">
              <a:buNone/>
            </a:pPr>
            <a:r>
              <a:rPr lang="en-US" b="1" dirty="0"/>
              <a:t>Moderate disease</a:t>
            </a:r>
          </a:p>
          <a:p>
            <a:r>
              <a:rPr lang="en-US" dirty="0"/>
              <a:t>Dyspnea</a:t>
            </a:r>
          </a:p>
          <a:p>
            <a:r>
              <a:rPr lang="en-US" dirty="0"/>
              <a:t>Infiltrates on chest imaging</a:t>
            </a:r>
          </a:p>
          <a:p>
            <a:pPr marL="0" indent="0">
              <a:buNone/>
            </a:pPr>
            <a:r>
              <a:rPr lang="en-US" b="1" dirty="0"/>
              <a:t>Severe disease</a:t>
            </a:r>
          </a:p>
          <a:p>
            <a:r>
              <a:rPr lang="en-US" dirty="0"/>
              <a:t>Hypoxia (oxygen saturation ≤94 percent on room air)</a:t>
            </a:r>
          </a:p>
          <a:p>
            <a:r>
              <a:rPr lang="en-US" dirty="0"/>
              <a:t>Need for oxygenation or ventilatory support</a:t>
            </a:r>
          </a:p>
          <a:p>
            <a:endParaRPr lang="en-US" dirty="0"/>
          </a:p>
        </p:txBody>
      </p:sp>
      <p:pic>
        <p:nvPicPr>
          <p:cNvPr id="4" name="Audio 3">
            <a:hlinkClick r:id="" action="ppaction://media"/>
            <a:extLst>
              <a:ext uri="{FF2B5EF4-FFF2-40B4-BE49-F238E27FC236}">
                <a16:creationId xmlns:a16="http://schemas.microsoft.com/office/drawing/2014/main" id="{C10246AE-4AC6-724A-866F-6A2E76BD8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41823059"/>
      </p:ext>
    </p:extLst>
  </p:cSld>
  <p:clrMapOvr>
    <a:masterClrMapping/>
  </p:clrMapOvr>
  <mc:AlternateContent xmlns:mc="http://schemas.openxmlformats.org/markup-compatibility/2006">
    <mc:Choice xmlns:p14="http://schemas.microsoft.com/office/powerpoint/2010/main" Requires="p14">
      <p:transition spd="slow" p14:dur="2000" advTm="30447"/>
    </mc:Choice>
    <mc:Fallback>
      <p:transition spd="slow" advTm="30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AF83-9C58-E243-8A43-833A360133E7}"/>
              </a:ext>
            </a:extLst>
          </p:cNvPr>
          <p:cNvSpPr>
            <a:spLocks noGrp="1"/>
          </p:cNvSpPr>
          <p:nvPr>
            <p:ph type="title"/>
          </p:nvPr>
        </p:nvSpPr>
        <p:spPr>
          <a:xfrm>
            <a:off x="838200" y="119798"/>
            <a:ext cx="10515600" cy="1325563"/>
          </a:xfrm>
        </p:spPr>
        <p:txBody>
          <a:bodyPr/>
          <a:lstStyle/>
          <a:p>
            <a:pPr algn="ctr"/>
            <a:r>
              <a:rPr lang="en-US" b="1" dirty="0"/>
              <a:t>General Care Considerations </a:t>
            </a:r>
          </a:p>
        </p:txBody>
      </p:sp>
      <p:sp>
        <p:nvSpPr>
          <p:cNvPr id="3" name="Content Placeholder 2">
            <a:extLst>
              <a:ext uri="{FF2B5EF4-FFF2-40B4-BE49-F238E27FC236}">
                <a16:creationId xmlns:a16="http://schemas.microsoft.com/office/drawing/2014/main" id="{558D5DFA-EBE2-C742-A0FF-5333ED52F90B}"/>
              </a:ext>
            </a:extLst>
          </p:cNvPr>
          <p:cNvSpPr>
            <a:spLocks noGrp="1"/>
          </p:cNvSpPr>
          <p:nvPr>
            <p:ph idx="1"/>
          </p:nvPr>
        </p:nvSpPr>
        <p:spPr>
          <a:xfrm>
            <a:off x="838200" y="1253330"/>
            <a:ext cx="11082454" cy="4890991"/>
          </a:xfrm>
        </p:spPr>
        <p:txBody>
          <a:bodyPr>
            <a:normAutofit/>
          </a:bodyPr>
          <a:lstStyle/>
          <a:p>
            <a:r>
              <a:rPr lang="en-US" dirty="0"/>
              <a:t>Empiric treatment for influenza during influenza season </a:t>
            </a:r>
          </a:p>
          <a:p>
            <a:r>
              <a:rPr lang="en-US" dirty="0"/>
              <a:t>Empiric treatment for bacterial pneumonia in select patients </a:t>
            </a:r>
          </a:p>
          <a:p>
            <a:r>
              <a:rPr lang="en-US" dirty="0"/>
              <a:t>Prevention of and evaluation for venous thromboembolism </a:t>
            </a:r>
          </a:p>
          <a:p>
            <a:r>
              <a:rPr lang="en-US" dirty="0"/>
              <a:t>Uncertainty about NSAID use </a:t>
            </a:r>
          </a:p>
          <a:p>
            <a:r>
              <a:rPr lang="en-US" dirty="0"/>
              <a:t>Avoiding nebulized medications </a:t>
            </a:r>
          </a:p>
          <a:p>
            <a:r>
              <a:rPr lang="en-US" dirty="0"/>
              <a:t>Continue chronic ACE inhibitors/ARBs, Statins and aspirin  </a:t>
            </a:r>
          </a:p>
          <a:p>
            <a:r>
              <a:rPr lang="en-US" dirty="0"/>
              <a:t>Individualized decision regarding Immunomodulatory agents:</a:t>
            </a:r>
          </a:p>
          <a:p>
            <a:endParaRPr lang="en-US" dirty="0"/>
          </a:p>
        </p:txBody>
      </p:sp>
      <p:pic>
        <p:nvPicPr>
          <p:cNvPr id="5" name="Audio 4">
            <a:hlinkClick r:id="" action="ppaction://media"/>
            <a:extLst>
              <a:ext uri="{FF2B5EF4-FFF2-40B4-BE49-F238E27FC236}">
                <a16:creationId xmlns:a16="http://schemas.microsoft.com/office/drawing/2014/main" id="{BEA07840-661B-CD46-AFF9-2655C32BFA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54164908"/>
      </p:ext>
    </p:extLst>
  </p:cSld>
  <p:clrMapOvr>
    <a:masterClrMapping/>
  </p:clrMapOvr>
  <mc:AlternateContent xmlns:mc="http://schemas.openxmlformats.org/markup-compatibility/2006">
    <mc:Choice xmlns:p14="http://schemas.microsoft.com/office/powerpoint/2010/main" Requires="p14">
      <p:transition spd="slow" p14:dur="2000" advTm="41843"/>
    </mc:Choice>
    <mc:Fallback>
      <p:transition spd="slow" advTm="41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5"/>
          <a:srcRect l="-208" t="-20705" r="208" b="36539"/>
          <a:stretch/>
        </p:blipFill>
        <p:spPr>
          <a:xfrm>
            <a:off x="-133815" y="-1204332"/>
            <a:ext cx="11864898" cy="6467708"/>
          </a:xfrm>
          <a:prstGeom prst="rect">
            <a:avLst/>
          </a:prstGeom>
        </p:spPr>
      </p:pic>
      <p:pic>
        <p:nvPicPr>
          <p:cNvPr id="3" name="Audio 2">
            <a:hlinkClick r:id="" action="ppaction://media"/>
            <a:extLst>
              <a:ext uri="{FF2B5EF4-FFF2-40B4-BE49-F238E27FC236}">
                <a16:creationId xmlns:a16="http://schemas.microsoft.com/office/drawing/2014/main" id="{CBA0D04F-DED3-2743-8A57-CCCC72457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2491133"/>
      </p:ext>
    </p:extLst>
  </p:cSld>
  <p:clrMapOvr>
    <a:masterClrMapping/>
  </p:clrMapOvr>
  <mc:AlternateContent xmlns:mc="http://schemas.openxmlformats.org/markup-compatibility/2006">
    <mc:Choice xmlns:p14="http://schemas.microsoft.com/office/powerpoint/2010/main" Requires="p14">
      <p:transition spd="slow" p14:dur="2000" advTm="47022"/>
    </mc:Choice>
    <mc:Fallback>
      <p:transition spd="slow" advTm="47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AF83-9C58-E243-8A43-833A360133E7}"/>
              </a:ext>
            </a:extLst>
          </p:cNvPr>
          <p:cNvSpPr>
            <a:spLocks noGrp="1"/>
          </p:cNvSpPr>
          <p:nvPr>
            <p:ph type="title"/>
          </p:nvPr>
        </p:nvSpPr>
        <p:spPr>
          <a:xfrm>
            <a:off x="838200" y="119798"/>
            <a:ext cx="10515600" cy="1325563"/>
          </a:xfrm>
        </p:spPr>
        <p:txBody>
          <a:bodyPr/>
          <a:lstStyle/>
          <a:p>
            <a:pPr algn="ctr"/>
            <a:r>
              <a:rPr lang="en-US" b="1" dirty="0"/>
              <a:t>Specific Treatments</a:t>
            </a:r>
          </a:p>
        </p:txBody>
      </p:sp>
      <p:sp>
        <p:nvSpPr>
          <p:cNvPr id="3" name="Content Placeholder 2">
            <a:extLst>
              <a:ext uri="{FF2B5EF4-FFF2-40B4-BE49-F238E27FC236}">
                <a16:creationId xmlns:a16="http://schemas.microsoft.com/office/drawing/2014/main" id="{558D5DFA-EBE2-C742-A0FF-5333ED52F90B}"/>
              </a:ext>
            </a:extLst>
          </p:cNvPr>
          <p:cNvSpPr>
            <a:spLocks noGrp="1"/>
          </p:cNvSpPr>
          <p:nvPr>
            <p:ph idx="1"/>
          </p:nvPr>
        </p:nvSpPr>
        <p:spPr>
          <a:xfrm>
            <a:off x="838200" y="1253330"/>
            <a:ext cx="11082454" cy="4890991"/>
          </a:xfrm>
        </p:spPr>
        <p:txBody>
          <a:bodyPr>
            <a:normAutofit/>
          </a:bodyPr>
          <a:lstStyle/>
          <a:p>
            <a:r>
              <a:rPr lang="en-US" dirty="0"/>
              <a:t>Limited and emerging evidence</a:t>
            </a:r>
          </a:p>
          <a:p>
            <a:r>
              <a:rPr lang="en-US" dirty="0"/>
              <a:t>Variable protocols</a:t>
            </a:r>
          </a:p>
          <a:p>
            <a:r>
              <a:rPr lang="en-US" dirty="0"/>
              <a:t>In the US, several are under Emergency Use Authorization by the FDA</a:t>
            </a:r>
          </a:p>
          <a:p>
            <a:r>
              <a:rPr lang="en-US" dirty="0"/>
              <a:t>Guidelines are rapidly changing.</a:t>
            </a:r>
          </a:p>
          <a:p>
            <a:pPr lvl="1"/>
            <a:r>
              <a:rPr lang="en-US" dirty="0"/>
              <a:t>Dexamethasone and other glucocorticoids </a:t>
            </a:r>
          </a:p>
          <a:p>
            <a:pPr lvl="1"/>
            <a:r>
              <a:rPr lang="en-US" dirty="0" err="1"/>
              <a:t>Remdesevir</a:t>
            </a:r>
            <a:endParaRPr lang="en-US" dirty="0"/>
          </a:p>
          <a:p>
            <a:pPr lvl="1"/>
            <a:r>
              <a:rPr lang="en-US" dirty="0"/>
              <a:t>IL-6 pathway inhibitors (</a:t>
            </a:r>
            <a:r>
              <a:rPr lang="en-US" dirty="0" err="1"/>
              <a:t>eg</a:t>
            </a:r>
            <a:r>
              <a:rPr lang="en-US" dirty="0"/>
              <a:t>, tocilizumab</a:t>
            </a:r>
            <a:r>
              <a:rPr lang="en-US" b="1" dirty="0"/>
              <a:t>)</a:t>
            </a:r>
            <a:r>
              <a:rPr lang="en-US" dirty="0"/>
              <a:t> </a:t>
            </a:r>
          </a:p>
        </p:txBody>
      </p:sp>
      <p:pic>
        <p:nvPicPr>
          <p:cNvPr id="4" name="Audio 3">
            <a:hlinkClick r:id="" action="ppaction://media"/>
            <a:extLst>
              <a:ext uri="{FF2B5EF4-FFF2-40B4-BE49-F238E27FC236}">
                <a16:creationId xmlns:a16="http://schemas.microsoft.com/office/drawing/2014/main" id="{7A0A2917-CD2C-6E4D-BEF3-BC6461F5C5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13887951"/>
      </p:ext>
    </p:extLst>
  </p:cSld>
  <p:clrMapOvr>
    <a:masterClrMapping/>
  </p:clrMapOvr>
  <mc:AlternateContent xmlns:mc="http://schemas.openxmlformats.org/markup-compatibility/2006">
    <mc:Choice xmlns:p14="http://schemas.microsoft.com/office/powerpoint/2010/main" Requires="p14">
      <p:transition spd="slow" p14:dur="2000" advTm="31576"/>
    </mc:Choice>
    <mc:Fallback>
      <p:transition spd="slow" advTm="31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55A-A3D2-1F43-9635-1F046A051D6E}"/>
              </a:ext>
            </a:extLst>
          </p:cNvPr>
          <p:cNvSpPr>
            <a:spLocks noGrp="1"/>
          </p:cNvSpPr>
          <p:nvPr>
            <p:ph type="title"/>
          </p:nvPr>
        </p:nvSpPr>
        <p:spPr/>
        <p:txBody>
          <a:bodyPr/>
          <a:lstStyle/>
          <a:p>
            <a:r>
              <a:rPr lang="en-US" b="1" dirty="0"/>
              <a:t>Approach</a:t>
            </a:r>
            <a:r>
              <a:rPr lang="en-US" dirty="0"/>
              <a:t> </a:t>
            </a:r>
          </a:p>
        </p:txBody>
      </p:sp>
      <p:sp>
        <p:nvSpPr>
          <p:cNvPr id="3" name="Content Placeholder 2">
            <a:extLst>
              <a:ext uri="{FF2B5EF4-FFF2-40B4-BE49-F238E27FC236}">
                <a16:creationId xmlns:a16="http://schemas.microsoft.com/office/drawing/2014/main" id="{D283E1C5-AA58-0347-8BA0-E7E6A8AB4D52}"/>
              </a:ext>
            </a:extLst>
          </p:cNvPr>
          <p:cNvSpPr>
            <a:spLocks noGrp="1"/>
          </p:cNvSpPr>
          <p:nvPr>
            <p:ph idx="1"/>
          </p:nvPr>
        </p:nvSpPr>
        <p:spPr/>
        <p:txBody>
          <a:bodyPr>
            <a:normAutofit/>
          </a:bodyPr>
          <a:lstStyle/>
          <a:p>
            <a:r>
              <a:rPr lang="en-US" dirty="0"/>
              <a:t>The optimal approach to treatment of COVID-19 is uncertain. </a:t>
            </a:r>
          </a:p>
          <a:p>
            <a:r>
              <a:rPr lang="en-US" dirty="0"/>
              <a:t>There is evidence of mortality benefit with </a:t>
            </a:r>
            <a:r>
              <a:rPr lang="en-US" u="sng" dirty="0"/>
              <a:t>dexamethasone</a:t>
            </a:r>
            <a:r>
              <a:rPr lang="en-US" dirty="0"/>
              <a:t> as well as with adjunctive tocilizumab  and a possible clinical benefit with </a:t>
            </a:r>
            <a:r>
              <a:rPr lang="en-US" dirty="0" err="1"/>
              <a:t>remdesevir</a:t>
            </a:r>
            <a:endParaRPr lang="en-US" dirty="0"/>
          </a:p>
          <a:p>
            <a:r>
              <a:rPr lang="en-US" dirty="0"/>
              <a:t>No grade A recommendations </a:t>
            </a:r>
          </a:p>
          <a:p>
            <a:r>
              <a:rPr lang="en-US" u="sng" dirty="0"/>
              <a:t>No </a:t>
            </a:r>
            <a:r>
              <a:rPr lang="en-US" dirty="0"/>
              <a:t>other therapies have clearly proven effective. </a:t>
            </a:r>
          </a:p>
          <a:p>
            <a:r>
              <a:rPr lang="en-US" dirty="0"/>
              <a:t>Enrollment in clinical trials is recommended.</a:t>
            </a:r>
          </a:p>
          <a:p>
            <a:endParaRPr lang="en-US" dirty="0"/>
          </a:p>
        </p:txBody>
      </p:sp>
      <p:pic>
        <p:nvPicPr>
          <p:cNvPr id="4" name="Audio 3">
            <a:hlinkClick r:id="" action="ppaction://media"/>
            <a:extLst>
              <a:ext uri="{FF2B5EF4-FFF2-40B4-BE49-F238E27FC236}">
                <a16:creationId xmlns:a16="http://schemas.microsoft.com/office/drawing/2014/main" id="{97B82BF1-1697-134F-8BE2-6599217A3F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0742735"/>
      </p:ext>
    </p:extLst>
  </p:cSld>
  <p:clrMapOvr>
    <a:masterClrMapping/>
  </p:clrMapOvr>
  <mc:AlternateContent xmlns:mc="http://schemas.openxmlformats.org/markup-compatibility/2006">
    <mc:Choice xmlns:p14="http://schemas.microsoft.com/office/powerpoint/2010/main" Requires="p14">
      <p:transition spd="slow" p14:dur="2000" advTm="39055"/>
    </mc:Choice>
    <mc:Fallback>
      <p:transition spd="slow" advTm="39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121B-FAA8-234A-AE96-C38519CBA8CB}"/>
              </a:ext>
            </a:extLst>
          </p:cNvPr>
          <p:cNvSpPr>
            <a:spLocks noGrp="1"/>
          </p:cNvSpPr>
          <p:nvPr>
            <p:ph type="title"/>
          </p:nvPr>
        </p:nvSpPr>
        <p:spPr/>
        <p:txBody>
          <a:bodyPr/>
          <a:lstStyle/>
          <a:p>
            <a:r>
              <a:rPr lang="en-US" dirty="0"/>
              <a:t>Hospitalized patients</a:t>
            </a:r>
          </a:p>
        </p:txBody>
      </p:sp>
      <p:sp>
        <p:nvSpPr>
          <p:cNvPr id="3" name="Content Placeholder 2">
            <a:extLst>
              <a:ext uri="{FF2B5EF4-FFF2-40B4-BE49-F238E27FC236}">
                <a16:creationId xmlns:a16="http://schemas.microsoft.com/office/drawing/2014/main" id="{DC0C2DA9-0020-BF47-93AA-F745A195B26F}"/>
              </a:ext>
            </a:extLst>
          </p:cNvPr>
          <p:cNvSpPr>
            <a:spLocks noGrp="1"/>
          </p:cNvSpPr>
          <p:nvPr>
            <p:ph idx="1"/>
          </p:nvPr>
        </p:nvSpPr>
        <p:spPr/>
        <p:txBody>
          <a:bodyPr>
            <a:normAutofit/>
          </a:bodyPr>
          <a:lstStyle/>
          <a:p>
            <a:r>
              <a:rPr lang="en-US" dirty="0" err="1"/>
              <a:t>Remdesivir</a:t>
            </a:r>
            <a:r>
              <a:rPr lang="en-US" dirty="0"/>
              <a:t> for hospitalized patients not on O2.</a:t>
            </a:r>
          </a:p>
          <a:p>
            <a:r>
              <a:rPr lang="en-US" dirty="0" err="1"/>
              <a:t>Remdesivir</a:t>
            </a:r>
            <a:r>
              <a:rPr lang="en-US" dirty="0"/>
              <a:t> + dexamethasone for those receiving low-flow O2.</a:t>
            </a:r>
          </a:p>
          <a:p>
            <a:r>
              <a:rPr lang="en-US" dirty="0"/>
              <a:t>Add tocilizumab for those with elevated inflammatory markers (CRP) and continuously increasing oxygen requirements</a:t>
            </a:r>
          </a:p>
          <a:p>
            <a:r>
              <a:rPr lang="en-US" dirty="0"/>
              <a:t>Prioritize it for more severely ill patients on higher levels of oxygen support. </a:t>
            </a:r>
          </a:p>
          <a:p>
            <a:endParaRPr lang="en-US" dirty="0"/>
          </a:p>
        </p:txBody>
      </p:sp>
      <p:pic>
        <p:nvPicPr>
          <p:cNvPr id="5" name="Audio 4">
            <a:hlinkClick r:id="" action="ppaction://media"/>
            <a:extLst>
              <a:ext uri="{FF2B5EF4-FFF2-40B4-BE49-F238E27FC236}">
                <a16:creationId xmlns:a16="http://schemas.microsoft.com/office/drawing/2014/main" id="{765BB8EE-190A-3645-B4AF-E76B0E6B5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7257902"/>
      </p:ext>
    </p:extLst>
  </p:cSld>
  <p:clrMapOvr>
    <a:masterClrMapping/>
  </p:clrMapOvr>
  <mc:AlternateContent xmlns:mc="http://schemas.openxmlformats.org/markup-compatibility/2006">
    <mc:Choice xmlns:p14="http://schemas.microsoft.com/office/powerpoint/2010/main" Requires="p14">
      <p:transition spd="slow" p14:dur="2000" advTm="35909"/>
    </mc:Choice>
    <mc:Fallback>
      <p:transition spd="slow" advTm="35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BAFC-0B65-AF4F-9817-2E93A9D71DE9}"/>
              </a:ext>
            </a:extLst>
          </p:cNvPr>
          <p:cNvSpPr>
            <a:spLocks noGrp="1"/>
          </p:cNvSpPr>
          <p:nvPr>
            <p:ph type="title"/>
          </p:nvPr>
        </p:nvSpPr>
        <p:spPr/>
        <p:txBody>
          <a:bodyPr>
            <a:normAutofit fontScale="90000"/>
          </a:bodyPr>
          <a:lstStyle/>
          <a:p>
            <a:pPr algn="ctr"/>
            <a:r>
              <a:rPr lang="en-US" dirty="0"/>
              <a:t>Hospitalized patients with severe disease who require mechanical ventilation </a:t>
            </a:r>
          </a:p>
        </p:txBody>
      </p:sp>
      <p:sp>
        <p:nvSpPr>
          <p:cNvPr id="3" name="Content Placeholder 2">
            <a:extLst>
              <a:ext uri="{FF2B5EF4-FFF2-40B4-BE49-F238E27FC236}">
                <a16:creationId xmlns:a16="http://schemas.microsoft.com/office/drawing/2014/main" id="{3A313047-24A7-A54A-8D28-4228A9B21A8C}"/>
              </a:ext>
            </a:extLst>
          </p:cNvPr>
          <p:cNvSpPr>
            <a:spLocks noGrp="1"/>
          </p:cNvSpPr>
          <p:nvPr>
            <p:ph idx="1"/>
          </p:nvPr>
        </p:nvSpPr>
        <p:spPr/>
        <p:txBody>
          <a:bodyPr/>
          <a:lstStyle/>
          <a:p>
            <a:r>
              <a:rPr lang="en-US" dirty="0"/>
              <a:t>Low -dose dexamethasone (</a:t>
            </a:r>
            <a:r>
              <a:rPr lang="en-US" b="1" u="sng" dirty="0">
                <a:hlinkClick r:id="rId4"/>
              </a:rPr>
              <a:t>Grade 1B</a:t>
            </a:r>
            <a:r>
              <a:rPr lang="en-US" dirty="0"/>
              <a:t>). </a:t>
            </a:r>
          </a:p>
          <a:p>
            <a:r>
              <a:rPr lang="en-US" dirty="0"/>
              <a:t>If within 24 to 48 hours of admission to an ICU : tocilizumab </a:t>
            </a:r>
          </a:p>
          <a:p>
            <a:r>
              <a:rPr lang="en-US" dirty="0" err="1"/>
              <a:t>Remdesivir</a:t>
            </a:r>
            <a:r>
              <a:rPr lang="en-US" dirty="0"/>
              <a:t> : questionable value at this point.</a:t>
            </a:r>
          </a:p>
        </p:txBody>
      </p:sp>
      <p:pic>
        <p:nvPicPr>
          <p:cNvPr id="4" name="Audio 3">
            <a:hlinkClick r:id="" action="ppaction://media"/>
            <a:extLst>
              <a:ext uri="{FF2B5EF4-FFF2-40B4-BE49-F238E27FC236}">
                <a16:creationId xmlns:a16="http://schemas.microsoft.com/office/drawing/2014/main" id="{899B8EB6-E08D-0942-8DF2-C16D4B955E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37799228"/>
      </p:ext>
    </p:extLst>
  </p:cSld>
  <p:clrMapOvr>
    <a:masterClrMapping/>
  </p:clrMapOvr>
  <mc:AlternateContent xmlns:mc="http://schemas.openxmlformats.org/markup-compatibility/2006">
    <mc:Choice xmlns:p14="http://schemas.microsoft.com/office/powerpoint/2010/main" Requires="p14">
      <p:transition spd="slow" p14:dur="2000" advTm="13172"/>
    </mc:Choice>
    <mc:Fallback>
      <p:transition spd="slow" advTm="13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8719-A52C-43C4-B56E-5D7668778378}"/>
              </a:ext>
            </a:extLst>
          </p:cNvPr>
          <p:cNvSpPr>
            <a:spLocks noGrp="1"/>
          </p:cNvSpPr>
          <p:nvPr>
            <p:ph type="title"/>
          </p:nvPr>
        </p:nvSpPr>
        <p:spPr/>
        <p:txBody>
          <a:bodyPr/>
          <a:lstStyle/>
          <a:p>
            <a:r>
              <a:rPr lang="en-US" dirty="0"/>
              <a:t>Pathophysiology of COVID</a:t>
            </a:r>
          </a:p>
        </p:txBody>
      </p:sp>
      <p:sp>
        <p:nvSpPr>
          <p:cNvPr id="3" name="Content Placeholder 2">
            <a:extLst>
              <a:ext uri="{FF2B5EF4-FFF2-40B4-BE49-F238E27FC236}">
                <a16:creationId xmlns:a16="http://schemas.microsoft.com/office/drawing/2014/main" id="{D0EEE32F-C0F6-4107-8335-061C33CC9917}"/>
              </a:ext>
            </a:extLst>
          </p:cNvPr>
          <p:cNvSpPr>
            <a:spLocks noGrp="1"/>
          </p:cNvSpPr>
          <p:nvPr>
            <p:ph idx="1"/>
          </p:nvPr>
        </p:nvSpPr>
        <p:spPr/>
        <p:txBody>
          <a:bodyPr/>
          <a:lstStyle/>
          <a:p>
            <a:r>
              <a:rPr lang="en-US" dirty="0"/>
              <a:t>Coronaviruses</a:t>
            </a:r>
          </a:p>
          <a:p>
            <a:pPr lvl="1"/>
            <a:r>
              <a:rPr lang="en-US" dirty="0"/>
              <a:t>Large, enveloped, single-stranded RNA viruses found in humans and other mammals</a:t>
            </a:r>
          </a:p>
          <a:p>
            <a:pPr lvl="1"/>
            <a:r>
              <a:rPr lang="en-US" dirty="0"/>
              <a:t>Cause a variety of Respiratory, Gastrointestinal, and Neurological diseases</a:t>
            </a:r>
          </a:p>
          <a:p>
            <a:pPr lvl="1"/>
            <a:r>
              <a:rPr lang="en-US" dirty="0"/>
              <a:t>Common Cold Viruses</a:t>
            </a:r>
          </a:p>
          <a:p>
            <a:pPr lvl="2"/>
            <a:r>
              <a:rPr lang="en-US" dirty="0"/>
              <a:t>229E,OC43,NL63,and HKU1</a:t>
            </a:r>
          </a:p>
          <a:p>
            <a:pPr lvl="1"/>
            <a:r>
              <a:rPr lang="en-US" dirty="0"/>
              <a:t>Epidemics &amp; Pandemics</a:t>
            </a:r>
          </a:p>
          <a:p>
            <a:pPr lvl="2"/>
            <a:r>
              <a:rPr lang="en-US" dirty="0"/>
              <a:t>Severe Acute Respiratory Syndrome (SARS-</a:t>
            </a:r>
            <a:r>
              <a:rPr lang="en-US" dirty="0" err="1"/>
              <a:t>CoV</a:t>
            </a:r>
            <a:r>
              <a:rPr lang="en-US" dirty="0"/>
              <a:t>)</a:t>
            </a:r>
          </a:p>
          <a:p>
            <a:pPr lvl="2"/>
            <a:r>
              <a:rPr lang="en-US" dirty="0"/>
              <a:t>Middle East Respiratory Syndrome (MERS)</a:t>
            </a:r>
          </a:p>
          <a:p>
            <a:pPr lvl="2"/>
            <a:r>
              <a:rPr lang="en-US" dirty="0"/>
              <a:t>COVID-19 (SARS-CoV-2)</a:t>
            </a:r>
          </a:p>
        </p:txBody>
      </p:sp>
      <p:pic>
        <p:nvPicPr>
          <p:cNvPr id="4" name="Audio 3">
            <a:hlinkClick r:id="" action="ppaction://media"/>
            <a:extLst>
              <a:ext uri="{FF2B5EF4-FFF2-40B4-BE49-F238E27FC236}">
                <a16:creationId xmlns:a16="http://schemas.microsoft.com/office/drawing/2014/main" id="{C3DAF713-7191-F946-BA2E-6197001D02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00759108"/>
      </p:ext>
    </p:extLst>
  </p:cSld>
  <p:clrMapOvr>
    <a:masterClrMapping/>
  </p:clrMapOvr>
  <mc:AlternateContent xmlns:mc="http://schemas.openxmlformats.org/markup-compatibility/2006">
    <mc:Choice xmlns:p14="http://schemas.microsoft.com/office/powerpoint/2010/main" Requires="p14">
      <p:transition spd="slow" p14:dur="2000" advTm="38571"/>
    </mc:Choice>
    <mc:Fallback>
      <p:transition spd="slow" advTm="38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tretch>
            <a:fillRect/>
          </a:stretch>
        </p:blipFill>
        <p:spPr>
          <a:xfrm>
            <a:off x="524107" y="144965"/>
            <a:ext cx="10738625" cy="5653669"/>
          </a:xfrm>
          <a:prstGeom prst="rect">
            <a:avLst/>
          </a:prstGeom>
        </p:spPr>
      </p:pic>
      <p:pic>
        <p:nvPicPr>
          <p:cNvPr id="3" name="Audio 2">
            <a:hlinkClick r:id="" action="ppaction://media"/>
            <a:extLst>
              <a:ext uri="{FF2B5EF4-FFF2-40B4-BE49-F238E27FC236}">
                <a16:creationId xmlns:a16="http://schemas.microsoft.com/office/drawing/2014/main" id="{7C7518C1-5DCA-5C44-A90C-AF4302D238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59323262"/>
      </p:ext>
    </p:extLst>
  </p:cSld>
  <p:clrMapOvr>
    <a:masterClrMapping/>
  </p:clrMapOvr>
  <mc:AlternateContent xmlns:mc="http://schemas.openxmlformats.org/markup-compatibility/2006">
    <mc:Choice xmlns:p14="http://schemas.microsoft.com/office/powerpoint/2010/main" Requires="p14">
      <p:transition spd="slow" p14:dur="2000" advTm="56856"/>
    </mc:Choice>
    <mc:Fallback>
      <p:transition spd="slow" advTm="56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F3C1-1041-2247-A3B0-64F7238294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BEB996-226A-8241-91C4-0086106A975E}"/>
              </a:ext>
            </a:extLst>
          </p:cNvPr>
          <p:cNvSpPr>
            <a:spLocks noGrp="1"/>
          </p:cNvSpPr>
          <p:nvPr>
            <p:ph idx="1"/>
          </p:nvPr>
        </p:nvSpPr>
        <p:spPr/>
        <p:txBody>
          <a:bodyPr/>
          <a:lstStyle/>
          <a:p>
            <a:r>
              <a:rPr lang="en-US" dirty="0"/>
              <a:t>https://</a:t>
            </a:r>
            <a:r>
              <a:rPr lang="en-US" dirty="0" err="1"/>
              <a:t>www.who.int</a:t>
            </a:r>
            <a:r>
              <a:rPr lang="en-US" dirty="0"/>
              <a:t>/publications/</a:t>
            </a:r>
            <a:r>
              <a:rPr lang="en-US" dirty="0" err="1"/>
              <a:t>i</a:t>
            </a:r>
            <a:r>
              <a:rPr lang="en-US" dirty="0"/>
              <a:t>/item/WHO-2019-nCoV-clinical-2021-1</a:t>
            </a:r>
          </a:p>
        </p:txBody>
      </p:sp>
      <p:pic>
        <p:nvPicPr>
          <p:cNvPr id="4" name="Audio 3">
            <a:hlinkClick r:id="" action="ppaction://media"/>
            <a:extLst>
              <a:ext uri="{FF2B5EF4-FFF2-40B4-BE49-F238E27FC236}">
                <a16:creationId xmlns:a16="http://schemas.microsoft.com/office/drawing/2014/main" id="{9FF3C9D8-F64F-464B-BC65-114CD9A6C5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18552325"/>
      </p:ext>
    </p:extLst>
  </p:cSld>
  <p:clrMapOvr>
    <a:masterClrMapping/>
  </p:clrMapOvr>
  <mc:AlternateContent xmlns:mc="http://schemas.openxmlformats.org/markup-compatibility/2006">
    <mc:Choice xmlns:p14="http://schemas.microsoft.com/office/powerpoint/2010/main" Requires="p14">
      <p:transition spd="slow" p14:dur="2000" advTm="23636"/>
    </mc:Choice>
    <mc:Fallback>
      <p:transition spd="slow" advTm="23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EB395-A608-448E-BABC-818E9B45805E}"/>
              </a:ext>
            </a:extLst>
          </p:cNvPr>
          <p:cNvSpPr>
            <a:spLocks noGrp="1"/>
          </p:cNvSpPr>
          <p:nvPr>
            <p:ph type="title"/>
          </p:nvPr>
        </p:nvSpPr>
        <p:spPr/>
        <p:txBody>
          <a:bodyPr/>
          <a:lstStyle/>
          <a:p>
            <a:r>
              <a:rPr lang="en-US" dirty="0"/>
              <a:t>COVID Basics 2 - Presentation</a:t>
            </a:r>
          </a:p>
        </p:txBody>
      </p:sp>
      <p:sp>
        <p:nvSpPr>
          <p:cNvPr id="3" name="Content Placeholder 2">
            <a:extLst>
              <a:ext uri="{FF2B5EF4-FFF2-40B4-BE49-F238E27FC236}">
                <a16:creationId xmlns:a16="http://schemas.microsoft.com/office/drawing/2014/main" id="{02BC13AB-434A-484D-800C-34CF8E28F9B3}"/>
              </a:ext>
            </a:extLst>
          </p:cNvPr>
          <p:cNvSpPr>
            <a:spLocks noGrp="1"/>
          </p:cNvSpPr>
          <p:nvPr>
            <p:ph idx="1"/>
          </p:nvPr>
        </p:nvSpPr>
        <p:spPr/>
        <p:txBody>
          <a:bodyPr>
            <a:normAutofit fontScale="92500" lnSpcReduction="10000"/>
          </a:bodyPr>
          <a:lstStyle/>
          <a:p>
            <a:r>
              <a:rPr lang="en-US" dirty="0"/>
              <a:t>Fever (43%)</a:t>
            </a:r>
          </a:p>
          <a:p>
            <a:r>
              <a:rPr lang="en-US" dirty="0"/>
              <a:t>Cough (50.3%)</a:t>
            </a:r>
          </a:p>
          <a:p>
            <a:r>
              <a:rPr lang="en-US" dirty="0"/>
              <a:t>Anorexia (40–84%) </a:t>
            </a:r>
            <a:r>
              <a:rPr lang="en-US" dirty="0" err="1"/>
              <a:t>ess</a:t>
            </a:r>
            <a:r>
              <a:rPr lang="en-US" dirty="0"/>
              <a:t> of breath (29%)</a:t>
            </a:r>
          </a:p>
          <a:p>
            <a:r>
              <a:rPr lang="en-US" dirty="0"/>
              <a:t>Sore Throat (20%)</a:t>
            </a:r>
          </a:p>
          <a:p>
            <a:r>
              <a:rPr lang="en-US" dirty="0"/>
              <a:t>Myalgia (36%)</a:t>
            </a:r>
          </a:p>
          <a:p>
            <a:r>
              <a:rPr lang="en-US" dirty="0"/>
              <a:t>Headache (34%)</a:t>
            </a:r>
          </a:p>
          <a:p>
            <a:r>
              <a:rPr lang="en-US" dirty="0"/>
              <a:t>Diarrhea (19%)</a:t>
            </a:r>
          </a:p>
          <a:p>
            <a:r>
              <a:rPr lang="en-US" dirty="0"/>
              <a:t>Nausea/vomiting 12%)</a:t>
            </a:r>
          </a:p>
          <a:p>
            <a:r>
              <a:rPr lang="en-US" dirty="0"/>
              <a:t>Anosmia, ageusia, sore throat, , rhinorrhea, abdominal pain (&lt;10%)</a:t>
            </a:r>
          </a:p>
          <a:p>
            <a:pPr lvl="1"/>
            <a:endParaRPr lang="en-US" dirty="0"/>
          </a:p>
        </p:txBody>
      </p:sp>
      <p:sp>
        <p:nvSpPr>
          <p:cNvPr id="4" name="Rectangle 3">
            <a:extLst>
              <a:ext uri="{FF2B5EF4-FFF2-40B4-BE49-F238E27FC236}">
                <a16:creationId xmlns:a16="http://schemas.microsoft.com/office/drawing/2014/main" id="{B7C78DEF-B2C0-4A0E-8BAC-6A401CD96469}"/>
              </a:ext>
            </a:extLst>
          </p:cNvPr>
          <p:cNvSpPr/>
          <p:nvPr/>
        </p:nvSpPr>
        <p:spPr>
          <a:xfrm>
            <a:off x="6486939" y="6169709"/>
            <a:ext cx="6096000" cy="523220"/>
          </a:xfrm>
          <a:prstGeom prst="rect">
            <a:avLst/>
          </a:prstGeom>
        </p:spPr>
        <p:txBody>
          <a:bodyPr>
            <a:spAutoFit/>
          </a:bodyPr>
          <a:lstStyle/>
          <a:p>
            <a:r>
              <a:rPr lang="en-US" sz="1400" dirty="0"/>
              <a:t>https://www.cdc.gov/coronavirus/2019-ncov/hcp/clinical-guidance-management-patients.html</a:t>
            </a:r>
          </a:p>
        </p:txBody>
      </p:sp>
      <p:sp>
        <p:nvSpPr>
          <p:cNvPr id="5" name="Rectangle 4">
            <a:extLst>
              <a:ext uri="{FF2B5EF4-FFF2-40B4-BE49-F238E27FC236}">
                <a16:creationId xmlns:a16="http://schemas.microsoft.com/office/drawing/2014/main" id="{5D24D14F-F8C1-4C48-A69C-E82A3624A563}"/>
              </a:ext>
            </a:extLst>
          </p:cNvPr>
          <p:cNvSpPr/>
          <p:nvPr/>
        </p:nvSpPr>
        <p:spPr>
          <a:xfrm>
            <a:off x="171450" y="6034837"/>
            <a:ext cx="6096000" cy="800219"/>
          </a:xfrm>
          <a:prstGeom prst="rect">
            <a:avLst/>
          </a:prstGeom>
        </p:spPr>
        <p:txBody>
          <a:bodyPr>
            <a:spAutoFit/>
          </a:bodyPr>
          <a:lstStyle/>
          <a:p>
            <a:r>
              <a:rPr lang="en-US" sz="1400" dirty="0"/>
              <a:t>Stokes, E. K., et al. (2020). "Coronavirus Disease 2019 Case Surveillance - United States, January 22-May 30, 2020." MMWR </a:t>
            </a:r>
            <a:r>
              <a:rPr lang="en-US" sz="1400" dirty="0" err="1"/>
              <a:t>Morb</a:t>
            </a:r>
            <a:r>
              <a:rPr lang="en-US" sz="1400" dirty="0"/>
              <a:t> Mortal </a:t>
            </a:r>
            <a:r>
              <a:rPr lang="en-US" sz="1400" dirty="0" err="1"/>
              <a:t>Wkly</a:t>
            </a:r>
            <a:r>
              <a:rPr lang="en-US" sz="1400" dirty="0"/>
              <a:t> Rep 69(24): 759-765</a:t>
            </a:r>
            <a:r>
              <a:rPr lang="en-US" dirty="0"/>
              <a:t>.</a:t>
            </a:r>
          </a:p>
        </p:txBody>
      </p:sp>
      <p:pic>
        <p:nvPicPr>
          <p:cNvPr id="6" name="Audio 5">
            <a:hlinkClick r:id="" action="ppaction://media"/>
            <a:extLst>
              <a:ext uri="{FF2B5EF4-FFF2-40B4-BE49-F238E27FC236}">
                <a16:creationId xmlns:a16="http://schemas.microsoft.com/office/drawing/2014/main" id="{7A9E3FFF-C6BE-D342-9794-19B70F499C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22532760"/>
      </p:ext>
    </p:extLst>
  </p:cSld>
  <p:clrMapOvr>
    <a:masterClrMapping/>
  </p:clrMapOvr>
  <mc:AlternateContent xmlns:mc="http://schemas.openxmlformats.org/markup-compatibility/2006">
    <mc:Choice xmlns:p14="http://schemas.microsoft.com/office/powerpoint/2010/main" Requires="p14">
      <p:transition spd="slow" p14:dur="2000" advTm="49636"/>
    </mc:Choice>
    <mc:Fallback>
      <p:transition spd="slow" advTm="49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36B8-78A7-4CAE-8F02-1F3CD8A0D223}"/>
              </a:ext>
            </a:extLst>
          </p:cNvPr>
          <p:cNvSpPr>
            <a:spLocks noGrp="1"/>
          </p:cNvSpPr>
          <p:nvPr>
            <p:ph type="title"/>
          </p:nvPr>
        </p:nvSpPr>
        <p:spPr/>
        <p:txBody>
          <a:bodyPr/>
          <a:lstStyle/>
          <a:p>
            <a:r>
              <a:rPr lang="en-US" dirty="0"/>
              <a:t>COVID Basics 3 – Illness Severity</a:t>
            </a:r>
          </a:p>
        </p:txBody>
      </p:sp>
      <p:sp>
        <p:nvSpPr>
          <p:cNvPr id="3" name="Content Placeholder 2">
            <a:extLst>
              <a:ext uri="{FF2B5EF4-FFF2-40B4-BE49-F238E27FC236}">
                <a16:creationId xmlns:a16="http://schemas.microsoft.com/office/drawing/2014/main" id="{42C59247-8117-4688-A7EB-D5E146B01109}"/>
              </a:ext>
            </a:extLst>
          </p:cNvPr>
          <p:cNvSpPr>
            <a:spLocks noGrp="1"/>
          </p:cNvSpPr>
          <p:nvPr>
            <p:ph idx="1"/>
          </p:nvPr>
        </p:nvSpPr>
        <p:spPr>
          <a:xfrm>
            <a:off x="838199" y="1825625"/>
            <a:ext cx="10764187" cy="4351338"/>
          </a:xfrm>
        </p:spPr>
        <p:txBody>
          <a:bodyPr>
            <a:normAutofit/>
          </a:bodyPr>
          <a:lstStyle/>
          <a:p>
            <a:pPr marL="0" indent="0">
              <a:buNone/>
            </a:pPr>
            <a:r>
              <a:rPr lang="en-US" dirty="0"/>
              <a:t>Mild disease (no or mild pneumonia) was reported in 81 percent.</a:t>
            </a:r>
          </a:p>
          <a:p>
            <a:pPr marL="0" indent="0">
              <a:buNone/>
            </a:pPr>
            <a:r>
              <a:rPr lang="en-US" dirty="0"/>
              <a:t>Severe disease (</a:t>
            </a:r>
            <a:r>
              <a:rPr lang="en-US" dirty="0" err="1"/>
              <a:t>eg</a:t>
            </a:r>
            <a:r>
              <a:rPr lang="en-US" dirty="0"/>
              <a:t>, with dyspnea, hypoxia, or &gt;50 % lung involvement on CXR) : 14 percent.</a:t>
            </a:r>
          </a:p>
          <a:p>
            <a:pPr marL="0" indent="0">
              <a:buNone/>
            </a:pPr>
            <a:r>
              <a:rPr lang="en-US" dirty="0"/>
              <a:t>Critical disease (</a:t>
            </a:r>
            <a:r>
              <a:rPr lang="en-US" dirty="0" err="1"/>
              <a:t>eg</a:t>
            </a:r>
            <a:r>
              <a:rPr lang="en-US" dirty="0"/>
              <a:t>, with respiratory failure, shock, or multiorgan dysfunction): 5%</a:t>
            </a:r>
          </a:p>
          <a:p>
            <a:pPr marL="0" indent="0">
              <a:buNone/>
            </a:pPr>
            <a:r>
              <a:rPr lang="en-US" dirty="0"/>
              <a:t>The overall case fatality rate : 2.3 % </a:t>
            </a:r>
          </a:p>
          <a:p>
            <a:pPr marL="0" indent="0">
              <a:buNone/>
            </a:pPr>
            <a:r>
              <a:rPr lang="en-US" dirty="0"/>
              <a:t>Higher among hospitalized patients: 24</a:t>
            </a:r>
          </a:p>
          <a:p>
            <a:pPr marL="0" indent="0">
              <a:buNone/>
            </a:pPr>
            <a:r>
              <a:rPr lang="en-US" dirty="0"/>
              <a:t>Higher if mechanical ventilation is required: 60%</a:t>
            </a:r>
          </a:p>
          <a:p>
            <a:pPr marL="0" indent="0">
              <a:buNone/>
            </a:pPr>
            <a:r>
              <a:rPr lang="en-US" dirty="0"/>
              <a:t>Mortality rates among hospitalized patients : five times higher than influenza</a:t>
            </a:r>
            <a:br>
              <a:rPr lang="en-US" dirty="0"/>
            </a:br>
            <a:endParaRPr lang="en-US" dirty="0"/>
          </a:p>
        </p:txBody>
      </p:sp>
      <p:pic>
        <p:nvPicPr>
          <p:cNvPr id="4" name="Picture 3">
            <a:extLst>
              <a:ext uri="{FF2B5EF4-FFF2-40B4-BE49-F238E27FC236}">
                <a16:creationId xmlns:a16="http://schemas.microsoft.com/office/drawing/2014/main" id="{C5B621C1-C405-4C76-AC6C-2939C079D1CA}"/>
              </a:ext>
            </a:extLst>
          </p:cNvPr>
          <p:cNvPicPr>
            <a:picLocks noChangeAspect="1"/>
          </p:cNvPicPr>
          <p:nvPr/>
        </p:nvPicPr>
        <p:blipFill>
          <a:blip r:embed="rId5"/>
          <a:stretch>
            <a:fillRect/>
          </a:stretch>
        </p:blipFill>
        <p:spPr>
          <a:xfrm>
            <a:off x="4732880" y="6089837"/>
            <a:ext cx="7459120" cy="768163"/>
          </a:xfrm>
          <a:prstGeom prst="rect">
            <a:avLst/>
          </a:prstGeom>
        </p:spPr>
      </p:pic>
      <p:pic>
        <p:nvPicPr>
          <p:cNvPr id="5" name="Audio 4">
            <a:hlinkClick r:id="" action="ppaction://media"/>
            <a:extLst>
              <a:ext uri="{FF2B5EF4-FFF2-40B4-BE49-F238E27FC236}">
                <a16:creationId xmlns:a16="http://schemas.microsoft.com/office/drawing/2014/main" id="{B0E965B1-C57E-F94A-86D0-A1434AD5C1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64540179"/>
      </p:ext>
    </p:extLst>
  </p:cSld>
  <p:clrMapOvr>
    <a:masterClrMapping/>
  </p:clrMapOvr>
  <mc:AlternateContent xmlns:mc="http://schemas.openxmlformats.org/markup-compatibility/2006">
    <mc:Choice xmlns:p14="http://schemas.microsoft.com/office/powerpoint/2010/main" Requires="p14">
      <p:transition spd="slow" p14:dur="2000" advTm="77415"/>
    </mc:Choice>
    <mc:Fallback>
      <p:transition spd="slow" advTm="77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0ED0-BE7B-4905-A177-426F0C251A18}"/>
              </a:ext>
            </a:extLst>
          </p:cNvPr>
          <p:cNvSpPr>
            <a:spLocks noGrp="1"/>
          </p:cNvSpPr>
          <p:nvPr>
            <p:ph type="title"/>
          </p:nvPr>
        </p:nvSpPr>
        <p:spPr/>
        <p:txBody>
          <a:bodyPr>
            <a:normAutofit/>
          </a:bodyPr>
          <a:lstStyle/>
          <a:p>
            <a:r>
              <a:rPr lang="en-US" dirty="0"/>
              <a:t>COVID Basics – Clinical Progression</a:t>
            </a:r>
          </a:p>
        </p:txBody>
      </p:sp>
      <p:sp>
        <p:nvSpPr>
          <p:cNvPr id="3" name="Content Placeholder 2">
            <a:extLst>
              <a:ext uri="{FF2B5EF4-FFF2-40B4-BE49-F238E27FC236}">
                <a16:creationId xmlns:a16="http://schemas.microsoft.com/office/drawing/2014/main" id="{3A36F5D0-A32D-4C95-B98F-F725566AE671}"/>
              </a:ext>
            </a:extLst>
          </p:cNvPr>
          <p:cNvSpPr>
            <a:spLocks noGrp="1"/>
          </p:cNvSpPr>
          <p:nvPr>
            <p:ph idx="1"/>
          </p:nvPr>
        </p:nvSpPr>
        <p:spPr/>
        <p:txBody>
          <a:bodyPr>
            <a:normAutofit lnSpcReduction="10000"/>
          </a:bodyPr>
          <a:lstStyle/>
          <a:p>
            <a:r>
              <a:rPr lang="en-US" dirty="0"/>
              <a:t>Among patients who developed severe disease:</a:t>
            </a:r>
          </a:p>
          <a:p>
            <a:pPr lvl="1"/>
            <a:r>
              <a:rPr lang="en-US" dirty="0"/>
              <a:t>Medium time to dyspnea ranged from 5 to 8 days</a:t>
            </a:r>
          </a:p>
          <a:p>
            <a:pPr lvl="1"/>
            <a:r>
              <a:rPr lang="en-US" dirty="0"/>
              <a:t>Median time to acute respiratory distress syndrome (ARDS) ranged from 8 to 12 days</a:t>
            </a:r>
          </a:p>
          <a:p>
            <a:pPr lvl="1"/>
            <a:r>
              <a:rPr lang="en-US" dirty="0"/>
              <a:t>Median time to ICU admission ranged from 10 to 12 days</a:t>
            </a:r>
          </a:p>
          <a:p>
            <a:r>
              <a:rPr lang="en-US" dirty="0"/>
              <a:t>Among all hospitalized patients, a range of 26% to 32% of patients were admitted to the ICU</a:t>
            </a:r>
          </a:p>
          <a:p>
            <a:r>
              <a:rPr lang="en-US" dirty="0"/>
              <a:t>Mortality among patients admitted to the ICU ranges from 39% to 72% depending on the study</a:t>
            </a:r>
          </a:p>
          <a:p>
            <a:r>
              <a:rPr lang="en-US" dirty="0"/>
              <a:t>The median length of hospitalization among survivors was 10 to 13 days</a:t>
            </a:r>
          </a:p>
        </p:txBody>
      </p:sp>
      <p:pic>
        <p:nvPicPr>
          <p:cNvPr id="4" name="Picture 3">
            <a:extLst>
              <a:ext uri="{FF2B5EF4-FFF2-40B4-BE49-F238E27FC236}">
                <a16:creationId xmlns:a16="http://schemas.microsoft.com/office/drawing/2014/main" id="{D771188A-5CE1-4546-8F42-B70EC1C92F3D}"/>
              </a:ext>
            </a:extLst>
          </p:cNvPr>
          <p:cNvPicPr>
            <a:picLocks noChangeAspect="1"/>
          </p:cNvPicPr>
          <p:nvPr/>
        </p:nvPicPr>
        <p:blipFill>
          <a:blip r:embed="rId5"/>
          <a:stretch>
            <a:fillRect/>
          </a:stretch>
        </p:blipFill>
        <p:spPr>
          <a:xfrm>
            <a:off x="5130248" y="6311900"/>
            <a:ext cx="7280215" cy="768163"/>
          </a:xfrm>
          <a:prstGeom prst="rect">
            <a:avLst/>
          </a:prstGeom>
        </p:spPr>
      </p:pic>
      <p:pic>
        <p:nvPicPr>
          <p:cNvPr id="5" name="Audio 4">
            <a:hlinkClick r:id="" action="ppaction://media"/>
            <a:extLst>
              <a:ext uri="{FF2B5EF4-FFF2-40B4-BE49-F238E27FC236}">
                <a16:creationId xmlns:a16="http://schemas.microsoft.com/office/drawing/2014/main" id="{17CF6F1A-06AD-7A4B-AC3E-63441CE359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17251720"/>
      </p:ext>
    </p:extLst>
  </p:cSld>
  <p:clrMapOvr>
    <a:masterClrMapping/>
  </p:clrMapOvr>
  <mc:AlternateContent xmlns:mc="http://schemas.openxmlformats.org/markup-compatibility/2006">
    <mc:Choice xmlns:p14="http://schemas.microsoft.com/office/powerpoint/2010/main" Requires="p14">
      <p:transition spd="slow" p14:dur="2000" advTm="73477"/>
    </mc:Choice>
    <mc:Fallback>
      <p:transition spd="slow" advTm="73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F6AD-F1DB-48E1-B1AB-E9190558DAB0}"/>
              </a:ext>
            </a:extLst>
          </p:cNvPr>
          <p:cNvSpPr>
            <a:spLocks noGrp="1"/>
          </p:cNvSpPr>
          <p:nvPr>
            <p:ph type="title"/>
          </p:nvPr>
        </p:nvSpPr>
        <p:spPr/>
        <p:txBody>
          <a:bodyPr>
            <a:normAutofit/>
          </a:bodyPr>
          <a:lstStyle/>
          <a:p>
            <a:r>
              <a:rPr lang="en-US" dirty="0"/>
              <a:t>Epidemiologic Risk Factors for Severe COVID -19 Disease</a:t>
            </a:r>
          </a:p>
        </p:txBody>
      </p:sp>
      <p:sp>
        <p:nvSpPr>
          <p:cNvPr id="3" name="Content Placeholder 2">
            <a:extLst>
              <a:ext uri="{FF2B5EF4-FFF2-40B4-BE49-F238E27FC236}">
                <a16:creationId xmlns:a16="http://schemas.microsoft.com/office/drawing/2014/main" id="{497B541B-F011-465E-B2CD-2FEC267EFE17}"/>
              </a:ext>
            </a:extLst>
          </p:cNvPr>
          <p:cNvSpPr>
            <a:spLocks noGrp="1"/>
          </p:cNvSpPr>
          <p:nvPr>
            <p:ph idx="1"/>
          </p:nvPr>
        </p:nvSpPr>
        <p:spPr/>
        <p:txBody>
          <a:bodyPr>
            <a:normAutofit fontScale="85000" lnSpcReduction="20000"/>
          </a:bodyPr>
          <a:lstStyle/>
          <a:p>
            <a:r>
              <a:rPr lang="en-US" dirty="0"/>
              <a:t>Age &gt; 65 years</a:t>
            </a:r>
          </a:p>
          <a:p>
            <a:r>
              <a:rPr lang="en-US" dirty="0"/>
              <a:t>Preexisting Pulmonary Disease</a:t>
            </a:r>
          </a:p>
          <a:p>
            <a:r>
              <a:rPr lang="en-US" dirty="0"/>
              <a:t>Chronic Kidney Disease</a:t>
            </a:r>
          </a:p>
          <a:p>
            <a:r>
              <a:rPr lang="en-US" dirty="0"/>
              <a:t>Diabetes Mellitus</a:t>
            </a:r>
          </a:p>
          <a:p>
            <a:r>
              <a:rPr lang="en-US" dirty="0"/>
              <a:t>Hypertension</a:t>
            </a:r>
          </a:p>
          <a:p>
            <a:r>
              <a:rPr lang="en-US" dirty="0"/>
              <a:t>Cardiovascular Disease</a:t>
            </a:r>
          </a:p>
          <a:p>
            <a:r>
              <a:rPr lang="en-US" dirty="0"/>
              <a:t>Obesity (BMI ≥ 30)</a:t>
            </a:r>
          </a:p>
          <a:p>
            <a:r>
              <a:rPr lang="en-US" dirty="0"/>
              <a:t>Smoking</a:t>
            </a:r>
          </a:p>
          <a:p>
            <a:r>
              <a:rPr lang="en-US" dirty="0"/>
              <a:t>Immunocompromising Conditions</a:t>
            </a:r>
          </a:p>
          <a:p>
            <a:r>
              <a:rPr lang="en-US" dirty="0"/>
              <a:t>Liver Disease</a:t>
            </a:r>
          </a:p>
          <a:p>
            <a:endParaRPr lang="en-US" dirty="0"/>
          </a:p>
        </p:txBody>
      </p:sp>
      <p:pic>
        <p:nvPicPr>
          <p:cNvPr id="4" name="Audio 3">
            <a:hlinkClick r:id="" action="ppaction://media"/>
            <a:extLst>
              <a:ext uri="{FF2B5EF4-FFF2-40B4-BE49-F238E27FC236}">
                <a16:creationId xmlns:a16="http://schemas.microsoft.com/office/drawing/2014/main" id="{0220B5F8-ABF3-FC49-835A-8745BBB9C7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5718463"/>
      </p:ext>
    </p:extLst>
  </p:cSld>
  <p:clrMapOvr>
    <a:masterClrMapping/>
  </p:clrMapOvr>
  <mc:AlternateContent xmlns:mc="http://schemas.openxmlformats.org/markup-compatibility/2006">
    <mc:Choice xmlns:p14="http://schemas.microsoft.com/office/powerpoint/2010/main" Requires="p14">
      <p:transition spd="slow" p14:dur="2000" advTm="24088"/>
    </mc:Choice>
    <mc:Fallback>
      <p:transition spd="slow" advTm="24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C78D-C721-47F9-BC03-D66E876644EA}"/>
              </a:ext>
            </a:extLst>
          </p:cNvPr>
          <p:cNvSpPr>
            <a:spLocks noGrp="1"/>
          </p:cNvSpPr>
          <p:nvPr>
            <p:ph type="title"/>
          </p:nvPr>
        </p:nvSpPr>
        <p:spPr/>
        <p:txBody>
          <a:bodyPr>
            <a:normAutofit/>
          </a:bodyPr>
          <a:lstStyle/>
          <a:p>
            <a:r>
              <a:rPr lang="en-US" dirty="0"/>
              <a:t>Comorbidities Associated with a Risk for Mortality Due to COVID - 19</a:t>
            </a:r>
          </a:p>
        </p:txBody>
      </p:sp>
      <p:graphicFrame>
        <p:nvGraphicFramePr>
          <p:cNvPr id="6" name="Table 6">
            <a:extLst>
              <a:ext uri="{FF2B5EF4-FFF2-40B4-BE49-F238E27FC236}">
                <a16:creationId xmlns:a16="http://schemas.microsoft.com/office/drawing/2014/main" id="{A9D17B3A-3A39-4B1F-A2D1-9AD550F1D921}"/>
              </a:ext>
            </a:extLst>
          </p:cNvPr>
          <p:cNvGraphicFramePr>
            <a:graphicFrameLocks noGrp="1"/>
          </p:cNvGraphicFramePr>
          <p:nvPr>
            <p:ph idx="1"/>
          </p:nvPr>
        </p:nvGraphicFramePr>
        <p:xfrm>
          <a:off x="1069975" y="2120900"/>
          <a:ext cx="10058397" cy="3337560"/>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2923125835"/>
                    </a:ext>
                  </a:extLst>
                </a:gridCol>
                <a:gridCol w="3352799">
                  <a:extLst>
                    <a:ext uri="{9D8B030D-6E8A-4147-A177-3AD203B41FA5}">
                      <a16:colId xmlns:a16="http://schemas.microsoft.com/office/drawing/2014/main" val="3532503897"/>
                    </a:ext>
                  </a:extLst>
                </a:gridCol>
                <a:gridCol w="3352799">
                  <a:extLst>
                    <a:ext uri="{9D8B030D-6E8A-4147-A177-3AD203B41FA5}">
                      <a16:colId xmlns:a16="http://schemas.microsoft.com/office/drawing/2014/main" val="3004426432"/>
                    </a:ext>
                  </a:extLst>
                </a:gridCol>
              </a:tblGrid>
              <a:tr h="370840">
                <a:tc>
                  <a:txBody>
                    <a:bodyPr/>
                    <a:lstStyle/>
                    <a:p>
                      <a:r>
                        <a:rPr lang="en-US" dirty="0"/>
                        <a:t>Variable</a:t>
                      </a:r>
                    </a:p>
                  </a:txBody>
                  <a:tcPr marL="87464" marR="87464"/>
                </a:tc>
                <a:tc>
                  <a:txBody>
                    <a:bodyPr/>
                    <a:lstStyle/>
                    <a:p>
                      <a:r>
                        <a:rPr lang="en-US" dirty="0"/>
                        <a:t>OR for Mortality (95% CI)</a:t>
                      </a:r>
                    </a:p>
                  </a:txBody>
                  <a:tcPr marL="87464" marR="87464"/>
                </a:tc>
                <a:tc>
                  <a:txBody>
                    <a:bodyPr/>
                    <a:lstStyle/>
                    <a:p>
                      <a:r>
                        <a:rPr lang="en-US" dirty="0"/>
                        <a:t>P value</a:t>
                      </a:r>
                    </a:p>
                  </a:txBody>
                  <a:tcPr marL="87464" marR="87464"/>
                </a:tc>
                <a:extLst>
                  <a:ext uri="{0D108BD9-81ED-4DB2-BD59-A6C34878D82A}">
                    <a16:rowId xmlns:a16="http://schemas.microsoft.com/office/drawing/2014/main" val="1512426072"/>
                  </a:ext>
                </a:extLst>
              </a:tr>
              <a:tr h="370840">
                <a:tc>
                  <a:txBody>
                    <a:bodyPr/>
                    <a:lstStyle/>
                    <a:p>
                      <a:r>
                        <a:rPr lang="en-US" dirty="0"/>
                        <a:t>Male Sex</a:t>
                      </a:r>
                    </a:p>
                  </a:txBody>
                  <a:tcPr marL="87464" marR="87464"/>
                </a:tc>
                <a:tc>
                  <a:txBody>
                    <a:bodyPr/>
                    <a:lstStyle/>
                    <a:p>
                      <a:r>
                        <a:rPr lang="en-US" dirty="0"/>
                        <a:t>1.78 (1.30-2.42)</a:t>
                      </a:r>
                    </a:p>
                  </a:txBody>
                  <a:tcPr marL="87464" marR="87464"/>
                </a:tc>
                <a:tc>
                  <a:txBody>
                    <a:bodyPr/>
                    <a:lstStyle/>
                    <a:p>
                      <a:r>
                        <a:rPr lang="en-US" dirty="0"/>
                        <a:t>P=0.0003</a:t>
                      </a:r>
                    </a:p>
                  </a:txBody>
                  <a:tcPr marL="87464" marR="87464"/>
                </a:tc>
                <a:extLst>
                  <a:ext uri="{0D108BD9-81ED-4DB2-BD59-A6C34878D82A}">
                    <a16:rowId xmlns:a16="http://schemas.microsoft.com/office/drawing/2014/main" val="896532037"/>
                  </a:ext>
                </a:extLst>
              </a:tr>
              <a:tr h="370840">
                <a:tc>
                  <a:txBody>
                    <a:bodyPr/>
                    <a:lstStyle/>
                    <a:p>
                      <a:r>
                        <a:rPr lang="en-US" dirty="0"/>
                        <a:t>Hypertension</a:t>
                      </a:r>
                    </a:p>
                  </a:txBody>
                  <a:tcPr marL="87464" marR="87464"/>
                </a:tc>
                <a:tc>
                  <a:txBody>
                    <a:bodyPr/>
                    <a:lstStyle/>
                    <a:p>
                      <a:r>
                        <a:rPr lang="en-US" dirty="0"/>
                        <a:t>2.53 (2.07- 3.09]</a:t>
                      </a:r>
                    </a:p>
                  </a:txBody>
                  <a:tcPr marL="87464" marR="87464"/>
                </a:tc>
                <a:tc>
                  <a:txBody>
                    <a:bodyPr/>
                    <a:lstStyle/>
                    <a:p>
                      <a:r>
                        <a:rPr lang="en-US" dirty="0"/>
                        <a:t>P&lt;0.00001</a:t>
                      </a:r>
                    </a:p>
                  </a:txBody>
                  <a:tcPr marL="87464" marR="87464"/>
                </a:tc>
                <a:extLst>
                  <a:ext uri="{0D108BD9-81ED-4DB2-BD59-A6C34878D82A}">
                    <a16:rowId xmlns:a16="http://schemas.microsoft.com/office/drawing/2014/main" val="1865898150"/>
                  </a:ext>
                </a:extLst>
              </a:tr>
              <a:tr h="370840">
                <a:tc>
                  <a:txBody>
                    <a:bodyPr/>
                    <a:lstStyle/>
                    <a:p>
                      <a:r>
                        <a:rPr lang="en-US" dirty="0"/>
                        <a:t>CHD/CVD</a:t>
                      </a:r>
                    </a:p>
                  </a:txBody>
                  <a:tcPr marL="87464" marR="87464"/>
                </a:tc>
                <a:tc>
                  <a:txBody>
                    <a:bodyPr/>
                    <a:lstStyle/>
                    <a:p>
                      <a:r>
                        <a:rPr lang="en-US" dirty="0"/>
                        <a:t>3.81 (2.11-6.85)</a:t>
                      </a:r>
                    </a:p>
                  </a:txBody>
                  <a:tcPr marL="87464" marR="87464"/>
                </a:tc>
                <a:tc>
                  <a:txBody>
                    <a:bodyPr/>
                    <a:lstStyle/>
                    <a:p>
                      <a:r>
                        <a:rPr lang="en-US" dirty="0"/>
                        <a:t>P&lt;0.00001</a:t>
                      </a:r>
                    </a:p>
                  </a:txBody>
                  <a:tcPr marL="87464" marR="87464"/>
                </a:tc>
                <a:extLst>
                  <a:ext uri="{0D108BD9-81ED-4DB2-BD59-A6C34878D82A}">
                    <a16:rowId xmlns:a16="http://schemas.microsoft.com/office/drawing/2014/main" val="3223004986"/>
                  </a:ext>
                </a:extLst>
              </a:tr>
              <a:tr h="370840">
                <a:tc>
                  <a:txBody>
                    <a:bodyPr/>
                    <a:lstStyle/>
                    <a:p>
                      <a:r>
                        <a:rPr lang="en-US" dirty="0"/>
                        <a:t>Cerebrovascular Disease</a:t>
                      </a:r>
                    </a:p>
                  </a:txBody>
                  <a:tcPr marL="87464" marR="87464"/>
                </a:tc>
                <a:tc>
                  <a:txBody>
                    <a:bodyPr/>
                    <a:lstStyle/>
                    <a:p>
                      <a:r>
                        <a:rPr lang="en-US" dirty="0"/>
                        <a:t>4.92 (1.54-15.68)</a:t>
                      </a:r>
                    </a:p>
                  </a:txBody>
                  <a:tcPr marL="87464" marR="87464"/>
                </a:tc>
                <a:tc>
                  <a:txBody>
                    <a:bodyPr/>
                    <a:lstStyle/>
                    <a:p>
                      <a:r>
                        <a:rPr lang="en-US" dirty="0"/>
                        <a:t>P=0.007</a:t>
                      </a:r>
                    </a:p>
                  </a:txBody>
                  <a:tcPr marL="87464" marR="87464"/>
                </a:tc>
                <a:extLst>
                  <a:ext uri="{0D108BD9-81ED-4DB2-BD59-A6C34878D82A}">
                    <a16:rowId xmlns:a16="http://schemas.microsoft.com/office/drawing/2014/main" val="3925994169"/>
                  </a:ext>
                </a:extLst>
              </a:tr>
              <a:tr h="370840">
                <a:tc>
                  <a:txBody>
                    <a:bodyPr/>
                    <a:lstStyle/>
                    <a:p>
                      <a:r>
                        <a:rPr lang="en-US" dirty="0"/>
                        <a:t>Diabetes</a:t>
                      </a:r>
                    </a:p>
                  </a:txBody>
                  <a:tcPr marL="87464" marR="87464"/>
                </a:tc>
                <a:tc>
                  <a:txBody>
                    <a:bodyPr/>
                    <a:lstStyle/>
                    <a:p>
                      <a:r>
                        <a:rPr lang="en-US" dirty="0"/>
                        <a:t>1.97 (1.67- 2.31)</a:t>
                      </a:r>
                    </a:p>
                  </a:txBody>
                  <a:tcPr marL="87464" marR="87464"/>
                </a:tc>
                <a:tc>
                  <a:txBody>
                    <a:bodyPr/>
                    <a:lstStyle/>
                    <a:p>
                      <a:r>
                        <a:rPr lang="en-US" dirty="0"/>
                        <a:t>P&lt;0.00001</a:t>
                      </a:r>
                    </a:p>
                  </a:txBody>
                  <a:tcPr marL="87464" marR="87464"/>
                </a:tc>
                <a:extLst>
                  <a:ext uri="{0D108BD9-81ED-4DB2-BD59-A6C34878D82A}">
                    <a16:rowId xmlns:a16="http://schemas.microsoft.com/office/drawing/2014/main" val="4156967005"/>
                  </a:ext>
                </a:extLst>
              </a:tr>
              <a:tr h="370840">
                <a:tc>
                  <a:txBody>
                    <a:bodyPr/>
                    <a:lstStyle/>
                    <a:p>
                      <a:r>
                        <a:rPr lang="en-US" dirty="0"/>
                        <a:t>Smoking</a:t>
                      </a:r>
                    </a:p>
                  </a:txBody>
                  <a:tcPr marL="87464" marR="87464"/>
                </a:tc>
                <a:tc>
                  <a:txBody>
                    <a:bodyPr/>
                    <a:lstStyle/>
                    <a:p>
                      <a:r>
                        <a:rPr lang="en-US" dirty="0"/>
                        <a:t>1.77 (0.83-3.81)</a:t>
                      </a:r>
                    </a:p>
                  </a:txBody>
                  <a:tcPr marL="87464" marR="87464"/>
                </a:tc>
                <a:tc>
                  <a:txBody>
                    <a:bodyPr/>
                    <a:lstStyle/>
                    <a:p>
                      <a:r>
                        <a:rPr lang="en-US" dirty="0"/>
                        <a:t>P=0.14</a:t>
                      </a:r>
                    </a:p>
                  </a:txBody>
                  <a:tcPr marL="87464" marR="87464"/>
                </a:tc>
                <a:extLst>
                  <a:ext uri="{0D108BD9-81ED-4DB2-BD59-A6C34878D82A}">
                    <a16:rowId xmlns:a16="http://schemas.microsoft.com/office/drawing/2014/main" val="1313494699"/>
                  </a:ext>
                </a:extLst>
              </a:tr>
              <a:tr h="370840">
                <a:tc>
                  <a:txBody>
                    <a:bodyPr/>
                    <a:lstStyle/>
                    <a:p>
                      <a:r>
                        <a:rPr lang="en-US" dirty="0"/>
                        <a:t>Chronic Renal Disease</a:t>
                      </a:r>
                    </a:p>
                  </a:txBody>
                  <a:tcPr marL="87464" marR="87464"/>
                </a:tc>
                <a:tc>
                  <a:txBody>
                    <a:bodyPr/>
                    <a:lstStyle/>
                    <a:p>
                      <a:r>
                        <a:rPr lang="en-US" dirty="0"/>
                        <a:t>9.41 (3.23- 27.40)</a:t>
                      </a:r>
                    </a:p>
                  </a:txBody>
                  <a:tcPr marL="87464" marR="87464"/>
                </a:tc>
                <a:tc>
                  <a:txBody>
                    <a:bodyPr/>
                    <a:lstStyle/>
                    <a:p>
                      <a:r>
                        <a:rPr lang="en-US" dirty="0"/>
                        <a:t>P&lt;0.0001</a:t>
                      </a:r>
                    </a:p>
                  </a:txBody>
                  <a:tcPr marL="87464" marR="87464"/>
                </a:tc>
                <a:extLst>
                  <a:ext uri="{0D108BD9-81ED-4DB2-BD59-A6C34878D82A}">
                    <a16:rowId xmlns:a16="http://schemas.microsoft.com/office/drawing/2014/main" val="3348164206"/>
                  </a:ext>
                </a:extLst>
              </a:tr>
              <a:tr h="370840">
                <a:tc>
                  <a:txBody>
                    <a:bodyPr/>
                    <a:lstStyle/>
                    <a:p>
                      <a:r>
                        <a:rPr lang="en-US" dirty="0"/>
                        <a:t>COPD</a:t>
                      </a:r>
                    </a:p>
                  </a:txBody>
                  <a:tcPr marL="87464" marR="87464"/>
                </a:tc>
                <a:tc>
                  <a:txBody>
                    <a:bodyPr/>
                    <a:lstStyle/>
                    <a:p>
                      <a:r>
                        <a:rPr lang="en-US" dirty="0"/>
                        <a:t>2.09 (0.49- 8.90)</a:t>
                      </a:r>
                    </a:p>
                  </a:txBody>
                  <a:tcPr marL="87464" marR="87464"/>
                </a:tc>
                <a:tc>
                  <a:txBody>
                    <a:bodyPr/>
                    <a:lstStyle/>
                    <a:p>
                      <a:r>
                        <a:rPr lang="en-US" dirty="0"/>
                        <a:t>P=0.32</a:t>
                      </a:r>
                    </a:p>
                  </a:txBody>
                  <a:tcPr marL="87464" marR="87464"/>
                </a:tc>
                <a:extLst>
                  <a:ext uri="{0D108BD9-81ED-4DB2-BD59-A6C34878D82A}">
                    <a16:rowId xmlns:a16="http://schemas.microsoft.com/office/drawing/2014/main" val="2269951797"/>
                  </a:ext>
                </a:extLst>
              </a:tr>
            </a:tbl>
          </a:graphicData>
        </a:graphic>
      </p:graphicFrame>
      <p:sp>
        <p:nvSpPr>
          <p:cNvPr id="8" name="Rectangle 7">
            <a:extLst>
              <a:ext uri="{FF2B5EF4-FFF2-40B4-BE49-F238E27FC236}">
                <a16:creationId xmlns:a16="http://schemas.microsoft.com/office/drawing/2014/main" id="{F2AECC8A-E882-4A1E-903B-43D7D326CF81}"/>
              </a:ext>
            </a:extLst>
          </p:cNvPr>
          <p:cNvSpPr/>
          <p:nvPr/>
        </p:nvSpPr>
        <p:spPr>
          <a:xfrm>
            <a:off x="345831" y="6211669"/>
            <a:ext cx="10343322" cy="646331"/>
          </a:xfrm>
          <a:prstGeom prst="rect">
            <a:avLst/>
          </a:prstGeom>
        </p:spPr>
        <p:txBody>
          <a:bodyPr wrap="square">
            <a:spAutoFit/>
          </a:bodyPr>
          <a:lstStyle/>
          <a:p>
            <a:r>
              <a:rPr lang="en-US" dirty="0"/>
              <a:t>Tian, W., et al. (2020). "Predictors of mortality in hospitalized COVID-19 patients: A systematic review and meta-analysis." J Med </a:t>
            </a:r>
            <a:r>
              <a:rPr lang="en-US" dirty="0" err="1"/>
              <a:t>Virol</a:t>
            </a:r>
            <a:r>
              <a:rPr lang="en-US" dirty="0"/>
              <a:t>.</a:t>
            </a:r>
          </a:p>
        </p:txBody>
      </p:sp>
      <p:sp>
        <p:nvSpPr>
          <p:cNvPr id="4" name="TextBox 3">
            <a:extLst>
              <a:ext uri="{FF2B5EF4-FFF2-40B4-BE49-F238E27FC236}">
                <a16:creationId xmlns:a16="http://schemas.microsoft.com/office/drawing/2014/main" id="{2B49264F-F0CC-4D74-A3B5-ADC58665C352}"/>
              </a:ext>
            </a:extLst>
          </p:cNvPr>
          <p:cNvSpPr txBox="1"/>
          <p:nvPr/>
        </p:nvSpPr>
        <p:spPr>
          <a:xfrm>
            <a:off x="0" y="5627077"/>
            <a:ext cx="12010292" cy="369332"/>
          </a:xfrm>
          <a:prstGeom prst="rect">
            <a:avLst/>
          </a:prstGeom>
          <a:noFill/>
        </p:spPr>
        <p:txBody>
          <a:bodyPr wrap="square" rtlCol="0">
            <a:spAutoFit/>
          </a:bodyPr>
          <a:lstStyle/>
          <a:p>
            <a:r>
              <a:rPr lang="en-US" dirty="0"/>
              <a:t>	14 studies with 4659 patients </a:t>
            </a:r>
          </a:p>
        </p:txBody>
      </p:sp>
      <p:pic>
        <p:nvPicPr>
          <p:cNvPr id="3" name="Audio 2">
            <a:hlinkClick r:id="" action="ppaction://media"/>
            <a:extLst>
              <a:ext uri="{FF2B5EF4-FFF2-40B4-BE49-F238E27FC236}">
                <a16:creationId xmlns:a16="http://schemas.microsoft.com/office/drawing/2014/main" id="{AAA3D744-658E-2C40-BBC9-8D25843EE4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05081796"/>
      </p:ext>
    </p:extLst>
  </p:cSld>
  <p:clrMapOvr>
    <a:masterClrMapping/>
  </p:clrMapOvr>
  <mc:AlternateContent xmlns:mc="http://schemas.openxmlformats.org/markup-compatibility/2006">
    <mc:Choice xmlns:p14="http://schemas.microsoft.com/office/powerpoint/2010/main" Requires="p14">
      <p:transition spd="slow" p14:dur="2000" advTm="24179"/>
    </mc:Choice>
    <mc:Fallback>
      <p:transition spd="slow" advTm="24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2488-5B34-4489-8B40-498D3EE6FF56}"/>
              </a:ext>
            </a:extLst>
          </p:cNvPr>
          <p:cNvSpPr>
            <a:spLocks noGrp="1"/>
          </p:cNvSpPr>
          <p:nvPr>
            <p:ph type="title"/>
          </p:nvPr>
        </p:nvSpPr>
        <p:spPr>
          <a:xfrm>
            <a:off x="838200" y="0"/>
            <a:ext cx="10515600" cy="1325563"/>
          </a:xfrm>
        </p:spPr>
        <p:txBody>
          <a:bodyPr>
            <a:normAutofit/>
          </a:bodyPr>
          <a:lstStyle/>
          <a:p>
            <a:r>
              <a:rPr lang="en-US" dirty="0"/>
              <a:t>Lab Features Associated with Severe COVID19</a:t>
            </a:r>
          </a:p>
        </p:txBody>
      </p:sp>
      <p:graphicFrame>
        <p:nvGraphicFramePr>
          <p:cNvPr id="4" name="Table 4">
            <a:extLst>
              <a:ext uri="{FF2B5EF4-FFF2-40B4-BE49-F238E27FC236}">
                <a16:creationId xmlns:a16="http://schemas.microsoft.com/office/drawing/2014/main" id="{987198A6-19B6-461F-B356-57000FB419CD}"/>
              </a:ext>
            </a:extLst>
          </p:cNvPr>
          <p:cNvGraphicFramePr>
            <a:graphicFrameLocks noGrp="1"/>
          </p:cNvGraphicFramePr>
          <p:nvPr>
            <p:ph idx="1"/>
            <p:extLst>
              <p:ext uri="{D42A27DB-BD31-4B8C-83A1-F6EECF244321}">
                <p14:modId xmlns:p14="http://schemas.microsoft.com/office/powerpoint/2010/main" val="230903231"/>
              </p:ext>
            </p:extLst>
          </p:nvPr>
        </p:nvGraphicFramePr>
        <p:xfrm>
          <a:off x="601317" y="1153975"/>
          <a:ext cx="10989366" cy="3877448"/>
        </p:xfrm>
        <a:graphic>
          <a:graphicData uri="http://schemas.openxmlformats.org/drawingml/2006/table">
            <a:tbl>
              <a:tblPr firstRow="1" bandRow="1">
                <a:tableStyleId>{5C22544A-7EE6-4342-B048-85BDC9FD1C3A}</a:tableStyleId>
              </a:tblPr>
              <a:tblGrid>
                <a:gridCol w="2998305">
                  <a:extLst>
                    <a:ext uri="{9D8B030D-6E8A-4147-A177-3AD203B41FA5}">
                      <a16:colId xmlns:a16="http://schemas.microsoft.com/office/drawing/2014/main" val="223634267"/>
                    </a:ext>
                  </a:extLst>
                </a:gridCol>
                <a:gridCol w="7991061">
                  <a:extLst>
                    <a:ext uri="{9D8B030D-6E8A-4147-A177-3AD203B41FA5}">
                      <a16:colId xmlns:a16="http://schemas.microsoft.com/office/drawing/2014/main" val="2542041780"/>
                    </a:ext>
                  </a:extLst>
                </a:gridCol>
              </a:tblGrid>
              <a:tr h="539888">
                <a:tc>
                  <a:txBody>
                    <a:bodyPr/>
                    <a:lstStyle/>
                    <a:p>
                      <a:r>
                        <a:rPr lang="en-US" dirty="0"/>
                        <a:t>Abnormality</a:t>
                      </a:r>
                    </a:p>
                  </a:txBody>
                  <a:tcPr/>
                </a:tc>
                <a:tc>
                  <a:txBody>
                    <a:bodyPr/>
                    <a:lstStyle/>
                    <a:p>
                      <a:r>
                        <a:rPr lang="en-US" dirty="0"/>
                        <a:t> Threshold </a:t>
                      </a:r>
                    </a:p>
                  </a:txBody>
                  <a:tcPr/>
                </a:tc>
                <a:extLst>
                  <a:ext uri="{0D108BD9-81ED-4DB2-BD59-A6C34878D82A}">
                    <a16:rowId xmlns:a16="http://schemas.microsoft.com/office/drawing/2014/main" val="1827520109"/>
                  </a:ext>
                </a:extLst>
              </a:tr>
              <a:tr h="370840">
                <a:tc gridSpan="2">
                  <a:txBody>
                    <a:bodyPr/>
                    <a:lstStyle/>
                    <a:p>
                      <a:r>
                        <a:rPr lang="en-US" b="1" i="1" u="sng" dirty="0"/>
                        <a:t>Elevations in:</a:t>
                      </a:r>
                    </a:p>
                  </a:txBody>
                  <a:tcPr/>
                </a:tc>
                <a:tc hMerge="1">
                  <a:txBody>
                    <a:bodyPr/>
                    <a:lstStyle/>
                    <a:p>
                      <a:endParaRPr lang="en-US"/>
                    </a:p>
                  </a:txBody>
                  <a:tcPr/>
                </a:tc>
                <a:extLst>
                  <a:ext uri="{0D108BD9-81ED-4DB2-BD59-A6C34878D82A}">
                    <a16:rowId xmlns:a16="http://schemas.microsoft.com/office/drawing/2014/main" val="1510216634"/>
                  </a:ext>
                </a:extLst>
              </a:tr>
              <a:tr h="370840">
                <a:tc>
                  <a:txBody>
                    <a:bodyPr/>
                    <a:lstStyle/>
                    <a:p>
                      <a:r>
                        <a:rPr lang="en-US" dirty="0"/>
                        <a:t>D Dimer</a:t>
                      </a:r>
                    </a:p>
                  </a:txBody>
                  <a:tcPr/>
                </a:tc>
                <a:tc>
                  <a:txBody>
                    <a:bodyPr/>
                    <a:lstStyle/>
                    <a:p>
                      <a:r>
                        <a:rPr lang="en-US">
                          <a:effectLst/>
                        </a:rPr>
                        <a:t>&gt;1000 ng/mL (normal range: &lt;500 ng/mL)</a:t>
                      </a:r>
                      <a:endParaRPr lang="en-US" dirty="0"/>
                    </a:p>
                  </a:txBody>
                  <a:tcPr/>
                </a:tc>
                <a:extLst>
                  <a:ext uri="{0D108BD9-81ED-4DB2-BD59-A6C34878D82A}">
                    <a16:rowId xmlns:a16="http://schemas.microsoft.com/office/drawing/2014/main" val="1364575361"/>
                  </a:ext>
                </a:extLst>
              </a:tr>
              <a:tr h="370840">
                <a:tc>
                  <a:txBody>
                    <a:bodyPr/>
                    <a:lstStyle/>
                    <a:p>
                      <a:r>
                        <a:rPr lang="en-US" dirty="0"/>
                        <a:t>CRP</a:t>
                      </a:r>
                    </a:p>
                  </a:txBody>
                  <a:tcPr/>
                </a:tc>
                <a:tc>
                  <a:txBody>
                    <a:bodyPr/>
                    <a:lstStyle/>
                    <a:p>
                      <a:r>
                        <a:rPr lang="en-US">
                          <a:effectLst/>
                        </a:rPr>
                        <a:t>&gt;100 mg/L (normal range: &lt;8.0 mg/L)</a:t>
                      </a:r>
                      <a:endParaRPr lang="en-US" dirty="0"/>
                    </a:p>
                  </a:txBody>
                  <a:tcPr/>
                </a:tc>
                <a:extLst>
                  <a:ext uri="{0D108BD9-81ED-4DB2-BD59-A6C34878D82A}">
                    <a16:rowId xmlns:a16="http://schemas.microsoft.com/office/drawing/2014/main" val="4137285590"/>
                  </a:ext>
                </a:extLst>
              </a:tr>
              <a:tr h="370840">
                <a:tc>
                  <a:txBody>
                    <a:bodyPr/>
                    <a:lstStyle/>
                    <a:p>
                      <a:r>
                        <a:rPr lang="en-US" dirty="0"/>
                        <a:t>LDH</a:t>
                      </a:r>
                    </a:p>
                  </a:txBody>
                  <a:tcPr/>
                </a:tc>
                <a:tc>
                  <a:txBody>
                    <a:bodyPr/>
                    <a:lstStyle/>
                    <a:p>
                      <a:r>
                        <a:rPr lang="en-US">
                          <a:effectLst/>
                        </a:rPr>
                        <a:t>&gt;245 units/L (normal range: 110 to 210 units/L)</a:t>
                      </a:r>
                      <a:endParaRPr lang="en-US" dirty="0"/>
                    </a:p>
                  </a:txBody>
                  <a:tcPr/>
                </a:tc>
                <a:extLst>
                  <a:ext uri="{0D108BD9-81ED-4DB2-BD59-A6C34878D82A}">
                    <a16:rowId xmlns:a16="http://schemas.microsoft.com/office/drawing/2014/main" val="108761194"/>
                  </a:ext>
                </a:extLst>
              </a:tr>
              <a:tr h="370840">
                <a:tc>
                  <a:txBody>
                    <a:bodyPr/>
                    <a:lstStyle/>
                    <a:p>
                      <a:r>
                        <a:rPr lang="en-US" dirty="0"/>
                        <a:t>Troponin</a:t>
                      </a:r>
                    </a:p>
                  </a:txBody>
                  <a:tcPr/>
                </a:tc>
                <a:tc>
                  <a:txBody>
                    <a:bodyPr/>
                    <a:lstStyle/>
                    <a:p>
                      <a:r>
                        <a:rPr lang="en-US">
                          <a:effectLst/>
                        </a:rPr>
                        <a:t>&gt;2× the upper limit of normal</a:t>
                      </a:r>
                      <a:endParaRPr lang="en-US" dirty="0"/>
                    </a:p>
                  </a:txBody>
                  <a:tcPr/>
                </a:tc>
                <a:extLst>
                  <a:ext uri="{0D108BD9-81ED-4DB2-BD59-A6C34878D82A}">
                    <a16:rowId xmlns:a16="http://schemas.microsoft.com/office/drawing/2014/main" val="1903309655"/>
                  </a:ext>
                </a:extLst>
              </a:tr>
              <a:tr h="370840">
                <a:tc>
                  <a:txBody>
                    <a:bodyPr/>
                    <a:lstStyle/>
                    <a:p>
                      <a:r>
                        <a:rPr lang="en-US" dirty="0"/>
                        <a:t>Ferritin</a:t>
                      </a:r>
                    </a:p>
                  </a:txBody>
                  <a:tcPr/>
                </a:tc>
                <a:tc>
                  <a:txBody>
                    <a:bodyPr/>
                    <a:lstStyle/>
                    <a:p>
                      <a:r>
                        <a:rPr lang="en-US">
                          <a:effectLst/>
                        </a:rPr>
                        <a:t>&gt;500 mcg/L (normal range: females 10 to 200 mcg/L; males 30 to 300 mcg/L)</a:t>
                      </a:r>
                      <a:endParaRPr lang="en-US" dirty="0"/>
                    </a:p>
                  </a:txBody>
                  <a:tcPr/>
                </a:tc>
                <a:extLst>
                  <a:ext uri="{0D108BD9-81ED-4DB2-BD59-A6C34878D82A}">
                    <a16:rowId xmlns:a16="http://schemas.microsoft.com/office/drawing/2014/main" val="654684460"/>
                  </a:ext>
                </a:extLst>
              </a:tr>
              <a:tr h="370840">
                <a:tc>
                  <a:txBody>
                    <a:bodyPr/>
                    <a:lstStyle/>
                    <a:p>
                      <a:r>
                        <a:rPr lang="en-US" dirty="0"/>
                        <a:t>CPK</a:t>
                      </a:r>
                    </a:p>
                  </a:txBody>
                  <a:tcPr/>
                </a:tc>
                <a:tc>
                  <a:txBody>
                    <a:bodyPr/>
                    <a:lstStyle/>
                    <a:p>
                      <a:r>
                        <a:rPr lang="en-US" dirty="0">
                          <a:effectLst/>
                        </a:rPr>
                        <a:t>&gt;2× the upper limit of normal (normal range: 40 to 150 units/L)</a:t>
                      </a:r>
                      <a:endParaRPr lang="en-US" dirty="0"/>
                    </a:p>
                  </a:txBody>
                  <a:tcPr/>
                </a:tc>
                <a:extLst>
                  <a:ext uri="{0D108BD9-81ED-4DB2-BD59-A6C34878D82A}">
                    <a16:rowId xmlns:a16="http://schemas.microsoft.com/office/drawing/2014/main" val="1644147273"/>
                  </a:ext>
                </a:extLst>
              </a:tr>
              <a:tr h="370840">
                <a:tc gridSpan="2">
                  <a:txBody>
                    <a:bodyPr/>
                    <a:lstStyle/>
                    <a:p>
                      <a:r>
                        <a:rPr lang="en-US" b="1" i="1" u="sng" dirty="0"/>
                        <a:t>Reduction in:</a:t>
                      </a:r>
                    </a:p>
                  </a:txBody>
                  <a:tcPr/>
                </a:tc>
                <a:tc hMerge="1">
                  <a:txBody>
                    <a:bodyPr/>
                    <a:lstStyle/>
                    <a:p>
                      <a:endParaRPr lang="en-US"/>
                    </a:p>
                  </a:txBody>
                  <a:tcPr/>
                </a:tc>
                <a:extLst>
                  <a:ext uri="{0D108BD9-81ED-4DB2-BD59-A6C34878D82A}">
                    <a16:rowId xmlns:a16="http://schemas.microsoft.com/office/drawing/2014/main" val="3550859658"/>
                  </a:ext>
                </a:extLst>
              </a:tr>
              <a:tr h="370840">
                <a:tc>
                  <a:txBody>
                    <a:bodyPr/>
                    <a:lstStyle/>
                    <a:p>
                      <a:r>
                        <a:rPr lang="en-US" dirty="0"/>
                        <a:t>Absolute lymphocyte count</a:t>
                      </a:r>
                    </a:p>
                  </a:txBody>
                  <a:tcPr/>
                </a:tc>
                <a:tc>
                  <a:txBody>
                    <a:bodyPr/>
                    <a:lstStyle/>
                    <a:p>
                      <a:r>
                        <a:rPr lang="en-US" dirty="0">
                          <a:effectLst/>
                        </a:rPr>
                        <a:t>&lt;800/</a:t>
                      </a:r>
                      <a:r>
                        <a:rPr lang="en-US" dirty="0" err="1">
                          <a:effectLst/>
                        </a:rPr>
                        <a:t>microL</a:t>
                      </a:r>
                      <a:r>
                        <a:rPr lang="en-US" dirty="0">
                          <a:effectLst/>
                        </a:rPr>
                        <a:t> (normal range for age ≥21 years: 1800 to 7700/</a:t>
                      </a:r>
                      <a:r>
                        <a:rPr lang="en-US" dirty="0" err="1">
                          <a:effectLst/>
                        </a:rPr>
                        <a:t>microL</a:t>
                      </a:r>
                      <a:r>
                        <a:rPr lang="en-US" dirty="0">
                          <a:effectLst/>
                        </a:rPr>
                        <a:t>)</a:t>
                      </a:r>
                      <a:endParaRPr lang="en-US" dirty="0"/>
                    </a:p>
                  </a:txBody>
                  <a:tcPr/>
                </a:tc>
                <a:extLst>
                  <a:ext uri="{0D108BD9-81ED-4DB2-BD59-A6C34878D82A}">
                    <a16:rowId xmlns:a16="http://schemas.microsoft.com/office/drawing/2014/main" val="1914004484"/>
                  </a:ext>
                </a:extLst>
              </a:tr>
            </a:tbl>
          </a:graphicData>
        </a:graphic>
      </p:graphicFrame>
      <p:sp>
        <p:nvSpPr>
          <p:cNvPr id="6" name="Rectangle 5">
            <a:extLst>
              <a:ext uri="{FF2B5EF4-FFF2-40B4-BE49-F238E27FC236}">
                <a16:creationId xmlns:a16="http://schemas.microsoft.com/office/drawing/2014/main" id="{1C623E45-91EF-42CA-91F5-2DCB1549F365}"/>
              </a:ext>
            </a:extLst>
          </p:cNvPr>
          <p:cNvSpPr/>
          <p:nvPr/>
        </p:nvSpPr>
        <p:spPr>
          <a:xfrm>
            <a:off x="601317" y="5568136"/>
            <a:ext cx="11325640" cy="1169551"/>
          </a:xfrm>
          <a:prstGeom prst="rect">
            <a:avLst/>
          </a:prstGeom>
        </p:spPr>
        <p:txBody>
          <a:bodyPr wrap="square">
            <a:spAutoFit/>
          </a:bodyPr>
          <a:lstStyle/>
          <a:p>
            <a:r>
              <a:rPr lang="en-US" sz="1000" dirty="0"/>
              <a:t>1.Guan WY, Ni ZY, Hu Y, et al. Clinical characteristics of coronavirus disease 2019 in China. N </a:t>
            </a:r>
            <a:r>
              <a:rPr lang="en-US" sz="1000" dirty="0" err="1"/>
              <a:t>Engl</a:t>
            </a:r>
            <a:r>
              <a:rPr lang="en-US" sz="1000" dirty="0"/>
              <a:t> J Med 2020. </a:t>
            </a:r>
          </a:p>
          <a:p>
            <a:r>
              <a:rPr lang="en-US" sz="1000" dirty="0"/>
              <a:t>2.Huang C, Wang Y, Li X, et al. Clinical features of patients infected with 2019 novel coronavirus in Wuhan, China. Lancet 2020; 395:497. </a:t>
            </a:r>
          </a:p>
          <a:p>
            <a:r>
              <a:rPr lang="en-US" sz="1000" dirty="0"/>
              <a:t>3.Zhou F, Yu T, Du R, et al. Clinical course and risk factors for mortality of adult inpatients with COVID-19 in Wuhan, China: a retrospective cohort study. Lancet 2020; 395:1054. </a:t>
            </a:r>
          </a:p>
          <a:p>
            <a:r>
              <a:rPr lang="en-US" sz="1000" dirty="0"/>
              <a:t>4.Wang D, Hu B, Hu C, et al. Clinical characteristics of 138 hospitalized patients with 2019 novel coronavirus-infected pneumonia in Wuhan, China. JAMA 2020. </a:t>
            </a:r>
          </a:p>
          <a:p>
            <a:r>
              <a:rPr lang="en-US" sz="1000" dirty="0"/>
              <a:t>5.Wu Z, McGoogan JM. Characteristics of and important lessons from the coronavirus disease 2019 (COVID-19) outbreak in China: Summary of a report of 72,314 cases from the Chinese Center for Disease Control and Prevention. JAMA 2020. </a:t>
            </a:r>
          </a:p>
          <a:p>
            <a:r>
              <a:rPr lang="en-US" sz="1000" dirty="0"/>
              <a:t>6.Ruan Q, Yang K, Wang W, et al. Clinical predictors of mortality due to COVID-19 based on an analysis of data of 150 patients from Wuhan, China. Intensive Care Med 2020</a:t>
            </a:r>
          </a:p>
        </p:txBody>
      </p:sp>
      <p:pic>
        <p:nvPicPr>
          <p:cNvPr id="3" name="Audio 2">
            <a:hlinkClick r:id="" action="ppaction://media"/>
            <a:extLst>
              <a:ext uri="{FF2B5EF4-FFF2-40B4-BE49-F238E27FC236}">
                <a16:creationId xmlns:a16="http://schemas.microsoft.com/office/drawing/2014/main" id="{22F8745F-18C8-7046-8FBB-12E1A62E4B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61187120"/>
      </p:ext>
    </p:extLst>
  </p:cSld>
  <p:clrMapOvr>
    <a:masterClrMapping/>
  </p:clrMapOvr>
  <mc:AlternateContent xmlns:mc="http://schemas.openxmlformats.org/markup-compatibility/2006">
    <mc:Choice xmlns:p14="http://schemas.microsoft.com/office/powerpoint/2010/main" Requires="p14">
      <p:transition spd="slow" p14:dur="2000" advTm="17584"/>
    </mc:Choice>
    <mc:Fallback>
      <p:transition spd="slow" advTm="17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D606-3FA5-4E3B-8143-502AAB5D54EF}"/>
              </a:ext>
            </a:extLst>
          </p:cNvPr>
          <p:cNvSpPr>
            <a:spLocks noGrp="1"/>
          </p:cNvSpPr>
          <p:nvPr>
            <p:ph type="title"/>
          </p:nvPr>
        </p:nvSpPr>
        <p:spPr/>
        <p:txBody>
          <a:bodyPr>
            <a:normAutofit/>
          </a:bodyPr>
          <a:lstStyle/>
          <a:p>
            <a:r>
              <a:rPr lang="en-US" dirty="0"/>
              <a:t>Lab Results that Are Associated with an Increased Risk of Mortality</a:t>
            </a:r>
          </a:p>
        </p:txBody>
      </p:sp>
      <p:graphicFrame>
        <p:nvGraphicFramePr>
          <p:cNvPr id="4" name="Table 4">
            <a:extLst>
              <a:ext uri="{FF2B5EF4-FFF2-40B4-BE49-F238E27FC236}">
                <a16:creationId xmlns:a16="http://schemas.microsoft.com/office/drawing/2014/main" id="{5842F3E6-CED0-4C7B-BCB7-728EE7306AFF}"/>
              </a:ext>
            </a:extLst>
          </p:cNvPr>
          <p:cNvGraphicFramePr>
            <a:graphicFrameLocks noGrp="1"/>
          </p:cNvGraphicFramePr>
          <p:nvPr>
            <p:ph idx="1"/>
          </p:nvPr>
        </p:nvGraphicFramePr>
        <p:xfrm>
          <a:off x="838200" y="1825625"/>
          <a:ext cx="7886700" cy="480333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508101774"/>
                    </a:ext>
                  </a:extLst>
                </a:gridCol>
                <a:gridCol w="2801178">
                  <a:extLst>
                    <a:ext uri="{9D8B030D-6E8A-4147-A177-3AD203B41FA5}">
                      <a16:colId xmlns:a16="http://schemas.microsoft.com/office/drawing/2014/main" val="3176955290"/>
                    </a:ext>
                  </a:extLst>
                </a:gridCol>
                <a:gridCol w="2456622">
                  <a:extLst>
                    <a:ext uri="{9D8B030D-6E8A-4147-A177-3AD203B41FA5}">
                      <a16:colId xmlns:a16="http://schemas.microsoft.com/office/drawing/2014/main" val="1729895202"/>
                    </a:ext>
                  </a:extLst>
                </a:gridCol>
              </a:tblGrid>
              <a:tr h="370840">
                <a:tc>
                  <a:txBody>
                    <a:bodyPr/>
                    <a:lstStyle/>
                    <a:p>
                      <a:r>
                        <a:rPr lang="en-US" dirty="0"/>
                        <a:t>Lab Test</a:t>
                      </a:r>
                    </a:p>
                  </a:txBody>
                  <a:tcPr/>
                </a:tc>
                <a:tc>
                  <a:txBody>
                    <a:bodyPr/>
                    <a:lstStyle/>
                    <a:p>
                      <a:r>
                        <a:rPr lang="en-US" dirty="0"/>
                        <a:t>Mean Difference  (95% CI)</a:t>
                      </a:r>
                    </a:p>
                    <a:p>
                      <a:r>
                        <a:rPr lang="en-US" dirty="0"/>
                        <a:t>Non-survivor - Survivor </a:t>
                      </a:r>
                    </a:p>
                  </a:txBody>
                  <a:tcPr/>
                </a:tc>
                <a:tc>
                  <a:txBody>
                    <a:bodyPr/>
                    <a:lstStyle/>
                    <a:p>
                      <a:r>
                        <a:rPr lang="en-US" dirty="0"/>
                        <a:t>Meta- Analysis P  Value</a:t>
                      </a:r>
                    </a:p>
                  </a:txBody>
                  <a:tcPr/>
                </a:tc>
                <a:extLst>
                  <a:ext uri="{0D108BD9-81ED-4DB2-BD59-A6C34878D82A}">
                    <a16:rowId xmlns:a16="http://schemas.microsoft.com/office/drawing/2014/main" val="2295128003"/>
                  </a:ext>
                </a:extLst>
              </a:tr>
              <a:tr h="370840">
                <a:tc>
                  <a:txBody>
                    <a:bodyPr/>
                    <a:lstStyle/>
                    <a:p>
                      <a:r>
                        <a:rPr lang="en-US" dirty="0"/>
                        <a:t>Albumin</a:t>
                      </a:r>
                    </a:p>
                  </a:txBody>
                  <a:tcPr/>
                </a:tc>
                <a:tc>
                  <a:txBody>
                    <a:bodyPr/>
                    <a:lstStyle/>
                    <a:p>
                      <a:r>
                        <a:rPr lang="en-US" dirty="0"/>
                        <a:t>-3.7 (-5.3 to -2.1)</a:t>
                      </a:r>
                    </a:p>
                  </a:txBody>
                  <a:tcPr/>
                </a:tc>
                <a:tc>
                  <a:txBody>
                    <a:bodyPr/>
                    <a:lstStyle/>
                    <a:p>
                      <a:r>
                        <a:rPr lang="en-US" dirty="0"/>
                        <a:t>P&lt;0.00001</a:t>
                      </a:r>
                    </a:p>
                  </a:txBody>
                  <a:tcPr/>
                </a:tc>
                <a:extLst>
                  <a:ext uri="{0D108BD9-81ED-4DB2-BD59-A6C34878D82A}">
                    <a16:rowId xmlns:a16="http://schemas.microsoft.com/office/drawing/2014/main" val="4064101396"/>
                  </a:ext>
                </a:extLst>
              </a:tr>
              <a:tr h="370840">
                <a:tc>
                  <a:txBody>
                    <a:bodyPr/>
                    <a:lstStyle/>
                    <a:p>
                      <a:r>
                        <a:rPr lang="en-US" dirty="0"/>
                        <a:t>ALT</a:t>
                      </a:r>
                    </a:p>
                  </a:txBody>
                  <a:tcPr/>
                </a:tc>
                <a:tc>
                  <a:txBody>
                    <a:bodyPr/>
                    <a:lstStyle/>
                    <a:p>
                      <a:r>
                        <a:rPr lang="en-US" dirty="0"/>
                        <a:t>5.7 (2.6-8.8)</a:t>
                      </a:r>
                    </a:p>
                  </a:txBody>
                  <a:tcPr/>
                </a:tc>
                <a:tc>
                  <a:txBody>
                    <a:bodyPr/>
                    <a:lstStyle/>
                    <a:p>
                      <a:r>
                        <a:rPr lang="en-US" dirty="0"/>
                        <a:t>P=0.0003</a:t>
                      </a:r>
                    </a:p>
                  </a:txBody>
                  <a:tcPr/>
                </a:tc>
                <a:extLst>
                  <a:ext uri="{0D108BD9-81ED-4DB2-BD59-A6C34878D82A}">
                    <a16:rowId xmlns:a16="http://schemas.microsoft.com/office/drawing/2014/main" val="496251082"/>
                  </a:ext>
                </a:extLst>
              </a:tr>
              <a:tr h="370840">
                <a:tc>
                  <a:txBody>
                    <a:bodyPr/>
                    <a:lstStyle/>
                    <a:p>
                      <a:r>
                        <a:rPr lang="en-US" dirty="0"/>
                        <a:t>APTT</a:t>
                      </a:r>
                    </a:p>
                  </a:txBody>
                  <a:tcPr/>
                </a:tc>
                <a:tc>
                  <a:txBody>
                    <a:bodyPr/>
                    <a:lstStyle/>
                    <a:p>
                      <a:r>
                        <a:rPr lang="en-US" dirty="0"/>
                        <a:t>1.3 (-1.3 to 4.0)</a:t>
                      </a:r>
                    </a:p>
                  </a:txBody>
                  <a:tcPr/>
                </a:tc>
                <a:tc>
                  <a:txBody>
                    <a:bodyPr/>
                    <a:lstStyle/>
                    <a:p>
                      <a:r>
                        <a:rPr lang="en-US" dirty="0"/>
                        <a:t>P=0.32</a:t>
                      </a:r>
                    </a:p>
                  </a:txBody>
                  <a:tcPr/>
                </a:tc>
                <a:extLst>
                  <a:ext uri="{0D108BD9-81ED-4DB2-BD59-A6C34878D82A}">
                    <a16:rowId xmlns:a16="http://schemas.microsoft.com/office/drawing/2014/main" val="2846970102"/>
                  </a:ext>
                </a:extLst>
              </a:tr>
              <a:tr h="370840">
                <a:tc>
                  <a:txBody>
                    <a:bodyPr/>
                    <a:lstStyle/>
                    <a:p>
                      <a:r>
                        <a:rPr lang="en-US" dirty="0"/>
                        <a:t>AST</a:t>
                      </a:r>
                    </a:p>
                  </a:txBody>
                  <a:tcPr/>
                </a:tc>
                <a:tc>
                  <a:txBody>
                    <a:bodyPr/>
                    <a:lstStyle/>
                    <a:p>
                      <a:r>
                        <a:rPr lang="en-US" dirty="0"/>
                        <a:t>15.2 (7.7-22.7)</a:t>
                      </a:r>
                    </a:p>
                  </a:txBody>
                  <a:tcPr/>
                </a:tc>
                <a:tc>
                  <a:txBody>
                    <a:bodyPr/>
                    <a:lstStyle/>
                    <a:p>
                      <a:r>
                        <a:rPr lang="en-US" dirty="0"/>
                        <a:t>P&lt;0.0001</a:t>
                      </a:r>
                    </a:p>
                  </a:txBody>
                  <a:tcPr/>
                </a:tc>
                <a:extLst>
                  <a:ext uri="{0D108BD9-81ED-4DB2-BD59-A6C34878D82A}">
                    <a16:rowId xmlns:a16="http://schemas.microsoft.com/office/drawing/2014/main" val="3597596928"/>
                  </a:ext>
                </a:extLst>
              </a:tr>
              <a:tr h="370840">
                <a:tc>
                  <a:txBody>
                    <a:bodyPr/>
                    <a:lstStyle/>
                    <a:p>
                      <a:r>
                        <a:rPr lang="en-US" dirty="0"/>
                        <a:t>BUN</a:t>
                      </a:r>
                    </a:p>
                  </a:txBody>
                  <a:tcPr/>
                </a:tc>
                <a:tc>
                  <a:txBody>
                    <a:bodyPr/>
                    <a:lstStyle/>
                    <a:p>
                      <a:r>
                        <a:rPr lang="en-US" dirty="0"/>
                        <a:t>3.0 (1.6-4.4)</a:t>
                      </a:r>
                    </a:p>
                  </a:txBody>
                  <a:tcPr/>
                </a:tc>
                <a:tc>
                  <a:txBody>
                    <a:bodyPr/>
                    <a:lstStyle/>
                    <a:p>
                      <a:r>
                        <a:rPr lang="en-US" dirty="0"/>
                        <a:t>P &lt;0.0001</a:t>
                      </a:r>
                    </a:p>
                  </a:txBody>
                  <a:tcPr/>
                </a:tc>
                <a:extLst>
                  <a:ext uri="{0D108BD9-81ED-4DB2-BD59-A6C34878D82A}">
                    <a16:rowId xmlns:a16="http://schemas.microsoft.com/office/drawing/2014/main" val="1437888931"/>
                  </a:ext>
                </a:extLst>
              </a:tr>
              <a:tr h="454853">
                <a:tc>
                  <a:txBody>
                    <a:bodyPr/>
                    <a:lstStyle/>
                    <a:p>
                      <a:r>
                        <a:rPr lang="en-US" dirty="0"/>
                        <a:t>CD4+ T Cell count</a:t>
                      </a:r>
                    </a:p>
                  </a:txBody>
                  <a:tcPr/>
                </a:tc>
                <a:tc>
                  <a:txBody>
                    <a:bodyPr/>
                    <a:lstStyle/>
                    <a:p>
                      <a:r>
                        <a:rPr lang="en-US" dirty="0"/>
                        <a:t>-50.0 (-82.6 to -17.4)</a:t>
                      </a:r>
                    </a:p>
                  </a:txBody>
                  <a:tcPr/>
                </a:tc>
                <a:tc>
                  <a:txBody>
                    <a:bodyPr/>
                    <a:lstStyle/>
                    <a:p>
                      <a:r>
                        <a:rPr lang="en-US" dirty="0"/>
                        <a:t>P=0.003</a:t>
                      </a:r>
                    </a:p>
                  </a:txBody>
                  <a:tcPr/>
                </a:tc>
                <a:extLst>
                  <a:ext uri="{0D108BD9-81ED-4DB2-BD59-A6C34878D82A}">
                    <a16:rowId xmlns:a16="http://schemas.microsoft.com/office/drawing/2014/main" val="2087319634"/>
                  </a:ext>
                </a:extLst>
              </a:tr>
              <a:tr h="370840">
                <a:tc>
                  <a:txBody>
                    <a:bodyPr/>
                    <a:lstStyle/>
                    <a:p>
                      <a:r>
                        <a:rPr lang="en-US" dirty="0"/>
                        <a:t>CD8+ T Cell count</a:t>
                      </a:r>
                    </a:p>
                  </a:txBody>
                  <a:tcPr/>
                </a:tc>
                <a:tc>
                  <a:txBody>
                    <a:bodyPr/>
                    <a:lstStyle/>
                    <a:p>
                      <a:r>
                        <a:rPr lang="en-US" dirty="0"/>
                        <a:t>-82.9 (-151.3 to -14.4)</a:t>
                      </a:r>
                    </a:p>
                  </a:txBody>
                  <a:tcPr/>
                </a:tc>
                <a:tc>
                  <a:txBody>
                    <a:bodyPr/>
                    <a:lstStyle/>
                    <a:p>
                      <a:r>
                        <a:rPr lang="en-US" dirty="0"/>
                        <a:t>P=0.02</a:t>
                      </a:r>
                    </a:p>
                  </a:txBody>
                  <a:tcPr/>
                </a:tc>
                <a:extLst>
                  <a:ext uri="{0D108BD9-81ED-4DB2-BD59-A6C34878D82A}">
                    <a16:rowId xmlns:a16="http://schemas.microsoft.com/office/drawing/2014/main" val="601864511"/>
                  </a:ext>
                </a:extLst>
              </a:tr>
              <a:tr h="370840">
                <a:tc>
                  <a:txBody>
                    <a:bodyPr/>
                    <a:lstStyle/>
                    <a:p>
                      <a:r>
                        <a:rPr lang="en-US" dirty="0"/>
                        <a:t>Creatine Kinase</a:t>
                      </a:r>
                    </a:p>
                  </a:txBody>
                  <a:tcPr/>
                </a:tc>
                <a:tc>
                  <a:txBody>
                    <a:bodyPr/>
                    <a:lstStyle/>
                    <a:p>
                      <a:r>
                        <a:rPr lang="en-US" dirty="0"/>
                        <a:t>87 (21-153)</a:t>
                      </a:r>
                    </a:p>
                  </a:txBody>
                  <a:tcPr/>
                </a:tc>
                <a:tc>
                  <a:txBody>
                    <a:bodyPr/>
                    <a:lstStyle/>
                    <a:p>
                      <a:r>
                        <a:rPr lang="en-US" dirty="0"/>
                        <a:t>P=0.010</a:t>
                      </a:r>
                    </a:p>
                  </a:txBody>
                  <a:tcPr/>
                </a:tc>
                <a:extLst>
                  <a:ext uri="{0D108BD9-81ED-4DB2-BD59-A6C34878D82A}">
                    <a16:rowId xmlns:a16="http://schemas.microsoft.com/office/drawing/2014/main" val="1406154953"/>
                  </a:ext>
                </a:extLst>
              </a:tr>
              <a:tr h="370840">
                <a:tc>
                  <a:txBody>
                    <a:bodyPr/>
                    <a:lstStyle/>
                    <a:p>
                      <a:r>
                        <a:rPr lang="en-US" dirty="0"/>
                        <a:t>Creatinine</a:t>
                      </a:r>
                    </a:p>
                  </a:txBody>
                  <a:tcPr/>
                </a:tc>
                <a:tc>
                  <a:txBody>
                    <a:bodyPr/>
                    <a:lstStyle/>
                    <a:p>
                      <a:r>
                        <a:rPr lang="en-US" dirty="0"/>
                        <a:t>15.3 (6.2-24.3)</a:t>
                      </a:r>
                    </a:p>
                  </a:txBody>
                  <a:tcPr/>
                </a:tc>
                <a:tc>
                  <a:txBody>
                    <a:bodyPr/>
                    <a:lstStyle/>
                    <a:p>
                      <a:r>
                        <a:rPr lang="en-US" dirty="0"/>
                        <a:t>P=0.001</a:t>
                      </a:r>
                    </a:p>
                  </a:txBody>
                  <a:tcPr/>
                </a:tc>
                <a:extLst>
                  <a:ext uri="{0D108BD9-81ED-4DB2-BD59-A6C34878D82A}">
                    <a16:rowId xmlns:a16="http://schemas.microsoft.com/office/drawing/2014/main" val="1228388811"/>
                  </a:ext>
                </a:extLst>
              </a:tr>
              <a:tr h="370840">
                <a:tc>
                  <a:txBody>
                    <a:bodyPr/>
                    <a:lstStyle/>
                    <a:p>
                      <a:r>
                        <a:rPr lang="en-US" dirty="0"/>
                        <a:t>CRP</a:t>
                      </a:r>
                    </a:p>
                  </a:txBody>
                  <a:tcPr/>
                </a:tc>
                <a:tc>
                  <a:txBody>
                    <a:bodyPr/>
                    <a:lstStyle/>
                    <a:p>
                      <a:r>
                        <a:rPr lang="en-US" dirty="0"/>
                        <a:t>66.3 (46.7-85.9)</a:t>
                      </a:r>
                    </a:p>
                  </a:txBody>
                  <a:tcPr/>
                </a:tc>
                <a:tc>
                  <a:txBody>
                    <a:bodyPr/>
                    <a:lstStyle/>
                    <a:p>
                      <a:r>
                        <a:rPr lang="en-US" dirty="0"/>
                        <a:t>P&lt;0.00001</a:t>
                      </a:r>
                    </a:p>
                  </a:txBody>
                  <a:tcPr/>
                </a:tc>
                <a:extLst>
                  <a:ext uri="{0D108BD9-81ED-4DB2-BD59-A6C34878D82A}">
                    <a16:rowId xmlns:a16="http://schemas.microsoft.com/office/drawing/2014/main" val="788966122"/>
                  </a:ext>
                </a:extLst>
              </a:tr>
              <a:tr h="370840">
                <a:tc>
                  <a:txBody>
                    <a:bodyPr/>
                    <a:lstStyle/>
                    <a:p>
                      <a:r>
                        <a:rPr lang="en-US" dirty="0"/>
                        <a:t>D-Dimer</a:t>
                      </a:r>
                    </a:p>
                  </a:txBody>
                  <a:tcPr/>
                </a:tc>
                <a:tc>
                  <a:txBody>
                    <a:bodyPr/>
                    <a:lstStyle/>
                    <a:p>
                      <a:r>
                        <a:rPr lang="en-US" dirty="0"/>
                        <a:t>4.6 (2.8-6.4)</a:t>
                      </a:r>
                    </a:p>
                  </a:txBody>
                  <a:tcPr/>
                </a:tc>
                <a:tc>
                  <a:txBody>
                    <a:bodyPr/>
                    <a:lstStyle/>
                    <a:p>
                      <a:r>
                        <a:rPr lang="en-US" dirty="0"/>
                        <a:t>P&lt;0.00001</a:t>
                      </a:r>
                    </a:p>
                  </a:txBody>
                  <a:tcPr/>
                </a:tc>
                <a:extLst>
                  <a:ext uri="{0D108BD9-81ED-4DB2-BD59-A6C34878D82A}">
                    <a16:rowId xmlns:a16="http://schemas.microsoft.com/office/drawing/2014/main" val="2207317499"/>
                  </a:ext>
                </a:extLst>
              </a:tr>
            </a:tbl>
          </a:graphicData>
        </a:graphic>
      </p:graphicFrame>
      <p:sp>
        <p:nvSpPr>
          <p:cNvPr id="6" name="Rectangle 5">
            <a:extLst>
              <a:ext uri="{FF2B5EF4-FFF2-40B4-BE49-F238E27FC236}">
                <a16:creationId xmlns:a16="http://schemas.microsoft.com/office/drawing/2014/main" id="{EB9DB83C-0787-4EE4-8833-71BBB3F81290}"/>
              </a:ext>
            </a:extLst>
          </p:cNvPr>
          <p:cNvSpPr/>
          <p:nvPr/>
        </p:nvSpPr>
        <p:spPr>
          <a:xfrm>
            <a:off x="9395791" y="2311353"/>
            <a:ext cx="2796209" cy="1754326"/>
          </a:xfrm>
          <a:prstGeom prst="rect">
            <a:avLst/>
          </a:prstGeom>
        </p:spPr>
        <p:txBody>
          <a:bodyPr wrap="square">
            <a:spAutoFit/>
          </a:bodyPr>
          <a:lstStyle/>
          <a:p>
            <a:r>
              <a:rPr lang="en-US" dirty="0"/>
              <a:t>Tian, W., et al. (2020). "Predictors of mortality in hospitalized COVID-19 patients: A systematic review and meta-analysis." J Med </a:t>
            </a:r>
            <a:r>
              <a:rPr lang="en-US" dirty="0" err="1"/>
              <a:t>Virol</a:t>
            </a:r>
            <a:r>
              <a:rPr lang="en-US" dirty="0"/>
              <a:t>.</a:t>
            </a:r>
          </a:p>
        </p:txBody>
      </p:sp>
      <p:pic>
        <p:nvPicPr>
          <p:cNvPr id="3" name="Audio 2">
            <a:hlinkClick r:id="" action="ppaction://media"/>
            <a:extLst>
              <a:ext uri="{FF2B5EF4-FFF2-40B4-BE49-F238E27FC236}">
                <a16:creationId xmlns:a16="http://schemas.microsoft.com/office/drawing/2014/main" id="{05EEEFA5-D010-5C4F-9335-9ADAF9B088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99134005"/>
      </p:ext>
    </p:extLst>
  </p:cSld>
  <p:clrMapOvr>
    <a:masterClrMapping/>
  </p:clrMapOvr>
  <mc:AlternateContent xmlns:mc="http://schemas.openxmlformats.org/markup-compatibility/2006">
    <mc:Choice xmlns:p14="http://schemas.microsoft.com/office/powerpoint/2010/main" Requires="p14">
      <p:transition spd="slow" p14:dur="2000" advTm="34365"/>
    </mc:Choice>
    <mc:Fallback>
      <p:transition spd="slow" advTm="34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{4A7ED1FD-1785-C44A-874B-B0C6F5063A3E}tf10001072</Template>
  <TotalTime>10282</TotalTime>
  <Words>2529</Words>
  <Application>Microsoft Macintosh PowerPoint</Application>
  <PresentationFormat>Widescreen</PresentationFormat>
  <Paragraphs>308</Paragraphs>
  <Slides>21</Slides>
  <Notes>12</Notes>
  <HiddenSlides>0</HiddenSlides>
  <MMClips>21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Franklin Gothic Book</vt:lpstr>
      <vt:lpstr>Crop</vt:lpstr>
      <vt:lpstr>COVID –19 Management principles for Hospitalized patients  </vt:lpstr>
      <vt:lpstr>Pathophysiology of COVID</vt:lpstr>
      <vt:lpstr>COVID Basics 2 - Presentation</vt:lpstr>
      <vt:lpstr>COVID Basics 3 – Illness Severity</vt:lpstr>
      <vt:lpstr>COVID Basics – Clinical Progression</vt:lpstr>
      <vt:lpstr>Epidemiologic Risk Factors for Severe COVID -19 Disease</vt:lpstr>
      <vt:lpstr>Comorbidities Associated with a Risk for Mortality Due to COVID - 19</vt:lpstr>
      <vt:lpstr>Lab Features Associated with Severe COVID19</vt:lpstr>
      <vt:lpstr>Lab Results that Are Associated with an Increased Risk of Mortality</vt:lpstr>
      <vt:lpstr>PowerPoint Presentation</vt:lpstr>
      <vt:lpstr>Lab Results that Are Associated with an Increased Risk of Mortality</vt:lpstr>
      <vt:lpstr>Laboratory Testing </vt:lpstr>
      <vt:lpstr>Defining disease severity </vt:lpstr>
      <vt:lpstr>General Care Considerations </vt:lpstr>
      <vt:lpstr>PowerPoint Presentation</vt:lpstr>
      <vt:lpstr>Specific Treatments</vt:lpstr>
      <vt:lpstr>Approach </vt:lpstr>
      <vt:lpstr>Hospitalized patients</vt:lpstr>
      <vt:lpstr>Hospitalized patients with severe disease who require mechanical ventilation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 How Are We Doing”  How Does COVID Present &amp;  How Do We Diagnose ??</dc:title>
  <dc:creator>Dhar, Sorabh</dc:creator>
  <cp:lastModifiedBy>M Safwan Badr</cp:lastModifiedBy>
  <cp:revision>60</cp:revision>
  <dcterms:created xsi:type="dcterms:W3CDTF">2020-09-02T17:37:17Z</dcterms:created>
  <dcterms:modified xsi:type="dcterms:W3CDTF">2021-05-29T16:19:33Z</dcterms:modified>
</cp:coreProperties>
</file>