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48"/>
  </p:notesMasterIdLst>
  <p:sldIdLst>
    <p:sldId id="256" r:id="rId2"/>
    <p:sldId id="310" r:id="rId3"/>
    <p:sldId id="257" r:id="rId4"/>
    <p:sldId id="259" r:id="rId5"/>
    <p:sldId id="260" r:id="rId6"/>
    <p:sldId id="302" r:id="rId7"/>
    <p:sldId id="261" r:id="rId8"/>
    <p:sldId id="262" r:id="rId9"/>
    <p:sldId id="282" r:id="rId10"/>
    <p:sldId id="305" r:id="rId11"/>
    <p:sldId id="263" r:id="rId12"/>
    <p:sldId id="295" r:id="rId13"/>
    <p:sldId id="296" r:id="rId14"/>
    <p:sldId id="297" r:id="rId15"/>
    <p:sldId id="264" r:id="rId16"/>
    <p:sldId id="294" r:id="rId17"/>
    <p:sldId id="265" r:id="rId18"/>
    <p:sldId id="266" r:id="rId19"/>
    <p:sldId id="267" r:id="rId20"/>
    <p:sldId id="268" r:id="rId21"/>
    <p:sldId id="269" r:id="rId22"/>
    <p:sldId id="270" r:id="rId23"/>
    <p:sldId id="299" r:id="rId24"/>
    <p:sldId id="304" r:id="rId25"/>
    <p:sldId id="271" r:id="rId26"/>
    <p:sldId id="307" r:id="rId27"/>
    <p:sldId id="276" r:id="rId28"/>
    <p:sldId id="289" r:id="rId29"/>
    <p:sldId id="308" r:id="rId30"/>
    <p:sldId id="290" r:id="rId31"/>
    <p:sldId id="309" r:id="rId32"/>
    <p:sldId id="291" r:id="rId33"/>
    <p:sldId id="311" r:id="rId34"/>
    <p:sldId id="292" r:id="rId35"/>
    <p:sldId id="293" r:id="rId36"/>
    <p:sldId id="278" r:id="rId37"/>
    <p:sldId id="288" r:id="rId38"/>
    <p:sldId id="285" r:id="rId39"/>
    <p:sldId id="303" r:id="rId40"/>
    <p:sldId id="286" r:id="rId41"/>
    <p:sldId id="287" r:id="rId42"/>
    <p:sldId id="280" r:id="rId43"/>
    <p:sldId id="281" r:id="rId44"/>
    <p:sldId id="284" r:id="rId45"/>
    <p:sldId id="272" r:id="rId46"/>
    <p:sldId id="273" r:id="rId47"/>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6" d="100"/>
          <a:sy n="66" d="100"/>
        </p:scale>
        <p:origin x="-1506"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Y"/>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A34E9F66-E5B3-481B-BE3F-F213ABE76AE7}" type="datetimeFigureOut">
              <a:rPr lang="ar-SY" smtClean="0"/>
              <a:t>13/10/1442</a:t>
            </a:fld>
            <a:endParaRPr lang="ar-SY"/>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Y"/>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Y"/>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61BB9332-571F-44ED-983E-6C265709E459}" type="slidenum">
              <a:rPr lang="ar-SY" smtClean="0"/>
              <a:t>‹#›</a:t>
            </a:fld>
            <a:endParaRPr lang="ar-SY"/>
          </a:p>
        </p:txBody>
      </p:sp>
    </p:spTree>
    <p:extLst>
      <p:ext uri="{BB962C8B-B14F-4D97-AF65-F5344CB8AC3E}">
        <p14:creationId xmlns:p14="http://schemas.microsoft.com/office/powerpoint/2010/main" val="4232186118"/>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41961D-C6F0-4CB6-8BB9-48D41A975757}" type="slidenum">
              <a:rPr lang="en-US"/>
              <a:pPr/>
              <a:t>6</a:t>
            </a:fld>
            <a:endParaRPr lang="en-US"/>
          </a:p>
        </p:txBody>
      </p:sp>
      <p:sp>
        <p:nvSpPr>
          <p:cNvPr id="161794" name="Rectangle 2"/>
          <p:cNvSpPr>
            <a:spLocks noGrp="1" noRot="1" noChangeAspect="1" noChangeArrowheads="1" noTextEdit="1"/>
          </p:cNvSpPr>
          <p:nvPr>
            <p:ph type="sldImg"/>
          </p:nvPr>
        </p:nvSpPr>
        <p:spPr>
          <a:ln/>
        </p:spPr>
      </p:sp>
      <p:sp>
        <p:nvSpPr>
          <p:cNvPr id="161795" name="Rectangle 3"/>
          <p:cNvSpPr>
            <a:spLocks noGrp="1" noChangeArrowheads="1"/>
          </p:cNvSpPr>
          <p:nvPr>
            <p:ph type="body" idx="1"/>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13/10/1442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13/10/1442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13/10/1442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13/10/1442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t>13/10/1442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t>13/10/1442</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t>13/10/1442</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t>13/10/1442</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t>13/10/1442</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13/10/1442</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13/10/1442</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t>13/10/1442</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3275856" y="548680"/>
            <a:ext cx="6046440" cy="1470025"/>
          </a:xfrm>
          <a:solidFill>
            <a:schemeClr val="tx2">
              <a:lumMod val="20000"/>
              <a:lumOff val="80000"/>
            </a:schemeClr>
          </a:solidFill>
        </p:spPr>
        <p:txBody>
          <a:bodyPr/>
          <a:lstStyle/>
          <a:p>
            <a:r>
              <a:rPr lang="en-US" b="1" dirty="0" err="1" smtClean="0">
                <a:solidFill>
                  <a:schemeClr val="accent6">
                    <a:lumMod val="75000"/>
                  </a:schemeClr>
                </a:solidFill>
              </a:rPr>
              <a:t>Diabetec</a:t>
            </a:r>
            <a:r>
              <a:rPr lang="en-US" b="1" dirty="0" smtClean="0">
                <a:solidFill>
                  <a:schemeClr val="accent6">
                    <a:lumMod val="75000"/>
                  </a:schemeClr>
                </a:solidFill>
              </a:rPr>
              <a:t> Older Adults</a:t>
            </a:r>
            <a:endParaRPr lang="ar-SY" b="1" dirty="0">
              <a:solidFill>
                <a:schemeClr val="accent6">
                  <a:lumMod val="75000"/>
                </a:schemeClr>
              </a:solidFill>
            </a:endParaRPr>
          </a:p>
        </p:txBody>
      </p:sp>
      <p:sp>
        <p:nvSpPr>
          <p:cNvPr id="3" name="عنوان فرعي 2"/>
          <p:cNvSpPr>
            <a:spLocks noGrp="1"/>
          </p:cNvSpPr>
          <p:nvPr>
            <p:ph type="subTitle" idx="1"/>
          </p:nvPr>
        </p:nvSpPr>
        <p:spPr>
          <a:xfrm>
            <a:off x="3491880" y="1772816"/>
            <a:ext cx="5904656" cy="5085184"/>
          </a:xfrm>
          <a:solidFill>
            <a:schemeClr val="tx2">
              <a:lumMod val="20000"/>
              <a:lumOff val="80000"/>
            </a:schemeClr>
          </a:solidFill>
        </p:spPr>
        <p:txBody>
          <a:bodyPr/>
          <a:lstStyle/>
          <a:p>
            <a:r>
              <a:rPr lang="en-US" b="1" i="1" dirty="0">
                <a:solidFill>
                  <a:schemeClr val="accent6">
                    <a:lumMod val="75000"/>
                  </a:schemeClr>
                </a:solidFill>
              </a:rPr>
              <a:t>Standards of Medical Care in </a:t>
            </a:r>
            <a:endParaRPr lang="ar-SY" b="1" i="1" dirty="0" smtClean="0">
              <a:solidFill>
                <a:schemeClr val="accent6">
                  <a:lumMod val="75000"/>
                </a:schemeClr>
              </a:solidFill>
            </a:endParaRPr>
          </a:p>
          <a:p>
            <a:r>
              <a:rPr lang="en-US" b="1" i="1" dirty="0" smtClean="0">
                <a:solidFill>
                  <a:schemeClr val="accent6">
                    <a:lumMod val="75000"/>
                  </a:schemeClr>
                </a:solidFill>
              </a:rPr>
              <a:t>Diabetes—2021</a:t>
            </a:r>
            <a:endParaRPr lang="ar-SY" b="1" i="1" dirty="0" smtClean="0">
              <a:solidFill>
                <a:schemeClr val="accent6">
                  <a:lumMod val="75000"/>
                </a:schemeClr>
              </a:solidFill>
            </a:endParaRPr>
          </a:p>
          <a:p>
            <a:r>
              <a:rPr lang="en-US" b="1" i="1" dirty="0" smtClean="0">
                <a:solidFill>
                  <a:srgbClr val="00B0F0"/>
                </a:solidFill>
              </a:rPr>
              <a:t>Dr. </a:t>
            </a:r>
            <a:r>
              <a:rPr lang="en-US" b="1" i="1" dirty="0" err="1" smtClean="0">
                <a:solidFill>
                  <a:srgbClr val="00B0F0"/>
                </a:solidFill>
              </a:rPr>
              <a:t>Rana</a:t>
            </a:r>
            <a:r>
              <a:rPr lang="en-US" b="1" i="1" dirty="0" smtClean="0">
                <a:solidFill>
                  <a:srgbClr val="00B0F0"/>
                </a:solidFill>
              </a:rPr>
              <a:t> </a:t>
            </a:r>
            <a:r>
              <a:rPr lang="en-US" b="1" i="1" dirty="0" err="1" smtClean="0">
                <a:solidFill>
                  <a:srgbClr val="00B0F0"/>
                </a:solidFill>
              </a:rPr>
              <a:t>Shannat</a:t>
            </a:r>
            <a:r>
              <a:rPr lang="en-US" b="1" i="1" dirty="0" smtClean="0">
                <a:solidFill>
                  <a:srgbClr val="00B0F0"/>
                </a:solidFill>
              </a:rPr>
              <a:t> </a:t>
            </a:r>
          </a:p>
          <a:p>
            <a:r>
              <a:rPr lang="en-US" b="1" i="1" dirty="0" smtClean="0">
                <a:solidFill>
                  <a:srgbClr val="00B0F0"/>
                </a:solidFill>
              </a:rPr>
              <a:t>Endocrinologist &amp; </a:t>
            </a:r>
            <a:r>
              <a:rPr lang="en-US" b="1" i="1" dirty="0" err="1" smtClean="0">
                <a:solidFill>
                  <a:srgbClr val="00B0F0"/>
                </a:solidFill>
              </a:rPr>
              <a:t>Diabetologist</a:t>
            </a:r>
            <a:endParaRPr lang="en-US" b="1" i="1" dirty="0" smtClean="0">
              <a:solidFill>
                <a:srgbClr val="00B0F0"/>
              </a:solidFill>
            </a:endParaRPr>
          </a:p>
          <a:p>
            <a:r>
              <a:rPr lang="en-US" b="1" i="1" smtClean="0">
                <a:solidFill>
                  <a:schemeClr val="accent6">
                    <a:lumMod val="75000"/>
                  </a:schemeClr>
                </a:solidFill>
              </a:rPr>
              <a:t>Hama 1l6l2021</a:t>
            </a:r>
            <a:endParaRPr lang="ar-SY" dirty="0">
              <a:solidFill>
                <a:schemeClr val="accent6">
                  <a:lumMod val="75000"/>
                </a:schemeClr>
              </a:solidFill>
            </a:endParaRPr>
          </a:p>
        </p:txBody>
      </p:sp>
      <p:pic>
        <p:nvPicPr>
          <p:cNvPr id="4" name="Picture 2" descr="D:\مراجع غدد\pharma hama\المستندات\Desktop\images (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560" y="0"/>
            <a:ext cx="4248472"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D:\مراجع غدد\pharma hama\المستندات\Desktop\Logo_Conf-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9275" y="4924425"/>
            <a:ext cx="1514475" cy="1933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654778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a:p>
        </p:txBody>
      </p:sp>
      <p:sp>
        <p:nvSpPr>
          <p:cNvPr id="3" name="عنصر نائب للمحتوى 2"/>
          <p:cNvSpPr>
            <a:spLocks noGrp="1"/>
          </p:cNvSpPr>
          <p:nvPr>
            <p:ph idx="1"/>
          </p:nvPr>
        </p:nvSpPr>
        <p:spPr/>
        <p:txBody>
          <a:bodyPr/>
          <a:lstStyle/>
          <a:p>
            <a:endParaRPr lang="ar-SY"/>
          </a:p>
        </p:txBody>
      </p:sp>
      <p:pic>
        <p:nvPicPr>
          <p:cNvPr id="4098" name="Picture 2" descr="D:\مراجع غدد\pharma hama\المستندات\Desktop\F1.lar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188640"/>
            <a:ext cx="8280920" cy="6048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971243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7504" y="0"/>
            <a:ext cx="9036496" cy="1678286"/>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en-US" b="1" dirty="0" smtClean="0"/>
              <a:t>Hypoglycemia</a:t>
            </a:r>
            <a:r>
              <a:rPr lang="en-US" dirty="0"/>
              <a:t/>
            </a:r>
            <a:br>
              <a:rPr lang="en-US" dirty="0"/>
            </a:br>
            <a:r>
              <a:rPr lang="en-US" i="1" dirty="0"/>
              <a:t>Recommendations</a:t>
            </a:r>
            <a:r>
              <a:rPr lang="en-US" dirty="0"/>
              <a:t/>
            </a:r>
            <a:br>
              <a:rPr lang="en-US" dirty="0"/>
            </a:br>
            <a:endParaRPr lang="ar-SY" dirty="0"/>
          </a:p>
        </p:txBody>
      </p:sp>
      <p:sp>
        <p:nvSpPr>
          <p:cNvPr id="3" name="عنصر نائب للمحتوى 2"/>
          <p:cNvSpPr>
            <a:spLocks noGrp="1"/>
          </p:cNvSpPr>
          <p:nvPr>
            <p:ph idx="1"/>
          </p:nvPr>
        </p:nvSpPr>
        <p:spPr>
          <a:xfrm>
            <a:off x="107504" y="1628800"/>
            <a:ext cx="9036496" cy="5733256"/>
          </a:xfrm>
        </p:spPr>
        <p:style>
          <a:lnRef idx="1">
            <a:schemeClr val="dk1"/>
          </a:lnRef>
          <a:fillRef idx="2">
            <a:schemeClr val="dk1"/>
          </a:fillRef>
          <a:effectRef idx="1">
            <a:schemeClr val="dk1"/>
          </a:effectRef>
          <a:fontRef idx="minor">
            <a:schemeClr val="dk1"/>
          </a:fontRef>
        </p:style>
        <p:txBody>
          <a:bodyPr>
            <a:noAutofit/>
          </a:bodyPr>
          <a:lstStyle/>
          <a:p>
            <a:pPr lvl="0" algn="l" rtl="0" fontAlgn="base"/>
            <a:endParaRPr lang="en-US" sz="3600" dirty="0" smtClean="0"/>
          </a:p>
          <a:p>
            <a:pPr lvl="0" algn="l" rtl="0" fontAlgn="base"/>
            <a:r>
              <a:rPr lang="en-US" sz="3600" dirty="0" smtClean="0"/>
              <a:t>Because </a:t>
            </a:r>
            <a:r>
              <a:rPr lang="en-US" sz="3600" dirty="0"/>
              <a:t>older adults with diabetes have a </a:t>
            </a:r>
            <a:r>
              <a:rPr lang="en-US" sz="3600" u="sng" dirty="0">
                <a:solidFill>
                  <a:schemeClr val="accent5">
                    <a:lumMod val="60000"/>
                    <a:lumOff val="40000"/>
                  </a:schemeClr>
                </a:solidFill>
              </a:rPr>
              <a:t>greater risk </a:t>
            </a:r>
            <a:r>
              <a:rPr lang="en-US" sz="3600" dirty="0"/>
              <a:t>of hypoglycemia than younger adults, episodes of hypoglycemia should be ascertained and addressed at routine visits. </a:t>
            </a:r>
          </a:p>
        </p:txBody>
      </p:sp>
      <p:pic>
        <p:nvPicPr>
          <p:cNvPr id="12290" name="Picture 2" descr="D:\مراجع غدد\pharma hama\المستندات\Desktop\images (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5013176"/>
            <a:ext cx="8424936" cy="2376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201263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p:spPr>
        <p:style>
          <a:lnRef idx="1">
            <a:schemeClr val="accent5"/>
          </a:lnRef>
          <a:fillRef idx="2">
            <a:schemeClr val="accent5"/>
          </a:fillRef>
          <a:effectRef idx="1">
            <a:schemeClr val="accent5"/>
          </a:effectRef>
          <a:fontRef idx="minor">
            <a:schemeClr val="dk1"/>
          </a:fontRef>
        </p:style>
        <p:txBody>
          <a:bodyPr>
            <a:normAutofit lnSpcReduction="10000"/>
          </a:bodyPr>
          <a:lstStyle/>
          <a:p>
            <a:pPr lvl="0" algn="l" rtl="0" fontAlgn="base"/>
            <a:endParaRPr lang="en-US" dirty="0" smtClean="0"/>
          </a:p>
          <a:p>
            <a:pPr lvl="0" algn="l" rtl="0" fontAlgn="base"/>
            <a:r>
              <a:rPr lang="en-US" dirty="0"/>
              <a:t> </a:t>
            </a:r>
            <a:r>
              <a:rPr lang="en-US" dirty="0">
                <a:solidFill>
                  <a:schemeClr val="accent6">
                    <a:lumMod val="75000"/>
                  </a:schemeClr>
                </a:solidFill>
              </a:rPr>
              <a:t>For older adults with type 1 diabetes, continuous glucose monitoring</a:t>
            </a:r>
            <a:r>
              <a:rPr lang="en-US" dirty="0"/>
              <a:t> should be considered to reduce hypoglycemia. </a:t>
            </a:r>
          </a:p>
          <a:p>
            <a:pPr algn="l" rtl="0" fontAlgn="base"/>
            <a:r>
              <a:rPr lang="en-US" dirty="0"/>
              <a:t>Older adults are at higher risk of hypoglycemia for many </a:t>
            </a:r>
            <a:r>
              <a:rPr lang="en-US" dirty="0" smtClean="0"/>
              <a:t>reasons. </a:t>
            </a:r>
            <a:endParaRPr lang="en-US" dirty="0" smtClean="0"/>
          </a:p>
          <a:p>
            <a:pPr algn="l" rtl="0" fontAlgn="base"/>
            <a:r>
              <a:rPr lang="en-US" u="sng" dirty="0" smtClean="0">
                <a:solidFill>
                  <a:srgbClr val="FF0000"/>
                </a:solidFill>
              </a:rPr>
              <a:t>Cognitive </a:t>
            </a:r>
            <a:r>
              <a:rPr lang="en-US" u="sng" dirty="0">
                <a:solidFill>
                  <a:srgbClr val="FF0000"/>
                </a:solidFill>
              </a:rPr>
              <a:t>decline has been associated with increased risk of hypoglycemia, and conversely, severe hypoglycemia has been linked to increased risk of </a:t>
            </a:r>
            <a:r>
              <a:rPr lang="en-US" u="sng" dirty="0" smtClean="0">
                <a:solidFill>
                  <a:srgbClr val="FF0000"/>
                </a:solidFill>
              </a:rPr>
              <a:t>dementia.</a:t>
            </a:r>
          </a:p>
          <a:p>
            <a:pPr algn="l" rtl="0" fontAlgn="base"/>
            <a:r>
              <a:rPr lang="en-US" dirty="0" smtClean="0"/>
              <a:t> Patients </a:t>
            </a:r>
            <a:r>
              <a:rPr lang="en-US" dirty="0"/>
              <a:t>and their caregivers should be routinely queried about hypoglycemia (e.g., selected questions from the Diabetes Care Profile) </a:t>
            </a:r>
            <a:r>
              <a:rPr lang="en-US" dirty="0" smtClean="0"/>
              <a:t>and </a:t>
            </a:r>
            <a:r>
              <a:rPr lang="en-US" dirty="0"/>
              <a:t>hypoglycemia unawareness </a:t>
            </a:r>
            <a:r>
              <a:rPr lang="en-US" dirty="0" smtClean="0"/>
              <a:t>.</a:t>
            </a:r>
          </a:p>
        </p:txBody>
      </p:sp>
    </p:spTree>
    <p:extLst>
      <p:ext uri="{BB962C8B-B14F-4D97-AF65-F5344CB8AC3E}">
        <p14:creationId xmlns:p14="http://schemas.microsoft.com/office/powerpoint/2010/main" val="227367198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p:spPr>
        <p:style>
          <a:lnRef idx="1">
            <a:schemeClr val="dk1"/>
          </a:lnRef>
          <a:fillRef idx="2">
            <a:schemeClr val="dk1"/>
          </a:fillRef>
          <a:effectRef idx="1">
            <a:schemeClr val="dk1"/>
          </a:effectRef>
          <a:fontRef idx="minor">
            <a:schemeClr val="dk1"/>
          </a:fontRef>
        </p:style>
        <p:txBody>
          <a:bodyPr>
            <a:noAutofit/>
          </a:bodyPr>
          <a:lstStyle/>
          <a:p>
            <a:pPr marL="0" indent="0" algn="l" rtl="0" fontAlgn="base">
              <a:buNone/>
            </a:pPr>
            <a:endParaRPr lang="en-US" sz="2800" dirty="0"/>
          </a:p>
          <a:p>
            <a:pPr marL="0" indent="0" algn="l" rtl="0" fontAlgn="base">
              <a:buNone/>
            </a:pPr>
            <a:r>
              <a:rPr lang="en-US" sz="2800" dirty="0" smtClean="0"/>
              <a:t>An </a:t>
            </a:r>
            <a:r>
              <a:rPr lang="en-US" sz="2800" dirty="0"/>
              <a:t>important step to mitigating hypoglycemia risk is to determine whether the patient is </a:t>
            </a:r>
            <a:r>
              <a:rPr lang="en-US" sz="2800" dirty="0">
                <a:solidFill>
                  <a:schemeClr val="accent6">
                    <a:lumMod val="75000"/>
                  </a:schemeClr>
                </a:solidFill>
              </a:rPr>
              <a:t>skipping meals or inadvertently repeating doses of their medications. </a:t>
            </a:r>
            <a:endParaRPr lang="en-US" sz="2800" dirty="0" smtClean="0">
              <a:solidFill>
                <a:schemeClr val="accent6">
                  <a:lumMod val="75000"/>
                </a:schemeClr>
              </a:solidFill>
            </a:endParaRPr>
          </a:p>
          <a:p>
            <a:pPr algn="l" rtl="0" fontAlgn="base"/>
            <a:r>
              <a:rPr lang="en-US" sz="2800" b="1" i="1" dirty="0" smtClean="0">
                <a:solidFill>
                  <a:srgbClr val="FF0000"/>
                </a:solidFill>
              </a:rPr>
              <a:t>Glycemic </a:t>
            </a:r>
            <a:r>
              <a:rPr lang="en-US" sz="2800" b="1" i="1" dirty="0">
                <a:solidFill>
                  <a:srgbClr val="FF0000"/>
                </a:solidFill>
              </a:rPr>
              <a:t>targets and pharmacologic regimens may need to be adjusted to minimize the occurrence of hypoglycemic events </a:t>
            </a:r>
            <a:r>
              <a:rPr lang="en-US" sz="2800" dirty="0" smtClean="0"/>
              <a:t>. </a:t>
            </a:r>
          </a:p>
          <a:p>
            <a:pPr algn="l" rtl="0" fontAlgn="base"/>
            <a:r>
              <a:rPr lang="en-US" sz="2800" dirty="0" smtClean="0"/>
              <a:t>This </a:t>
            </a:r>
            <a:r>
              <a:rPr lang="en-US" sz="2800" dirty="0"/>
              <a:t>recommendation is supported by observations from multiple randomized controlled trials, such as the Action to Control Cardiovascular Risk in Diabetes (ACCORD) study and the Veterans Affairs Diabetes Trial (VADT), which showed that intensive treatment protocols targeting A1C &lt;6.0% with complex drug regimens significantly increased the risk for hypoglycemia requiring assistance compared with standard treatment </a:t>
            </a:r>
            <a:r>
              <a:rPr lang="en-US" sz="2800" dirty="0" smtClean="0"/>
              <a:t>.</a:t>
            </a:r>
            <a:endParaRPr lang="ar-SY" sz="2800" dirty="0"/>
          </a:p>
        </p:txBody>
      </p:sp>
    </p:spTree>
    <p:extLst>
      <p:ext uri="{BB962C8B-B14F-4D97-AF65-F5344CB8AC3E}">
        <p14:creationId xmlns:p14="http://schemas.microsoft.com/office/powerpoint/2010/main" val="83251661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7236296" cy="6669360"/>
          </a:xfrm>
        </p:spPr>
        <p:style>
          <a:lnRef idx="1">
            <a:schemeClr val="accent4"/>
          </a:lnRef>
          <a:fillRef idx="2">
            <a:schemeClr val="accent4"/>
          </a:fillRef>
          <a:effectRef idx="1">
            <a:schemeClr val="accent4"/>
          </a:effectRef>
          <a:fontRef idx="minor">
            <a:schemeClr val="dk1"/>
          </a:fontRef>
        </p:style>
        <p:txBody>
          <a:bodyPr>
            <a:normAutofit/>
          </a:bodyPr>
          <a:lstStyle/>
          <a:p>
            <a:pPr algn="l"/>
            <a:r>
              <a:rPr lang="en-US" dirty="0"/>
              <a:t>For older patients with type 1 diabetes, continuous glucose monitoring (CGM) may be another approach to reducing the risk of hypoglycemia</a:t>
            </a:r>
            <a:r>
              <a:rPr lang="en-US" dirty="0" smtClean="0"/>
              <a:t>.</a:t>
            </a:r>
          </a:p>
          <a:p>
            <a:pPr algn="l"/>
            <a:r>
              <a:rPr lang="en-US" dirty="0" smtClean="0"/>
              <a:t> </a:t>
            </a:r>
            <a:r>
              <a:rPr lang="en-US" dirty="0"/>
              <a:t>Over 6 months, use of </a:t>
            </a:r>
            <a:r>
              <a:rPr lang="en-US" dirty="0">
                <a:solidFill>
                  <a:schemeClr val="accent6">
                    <a:lumMod val="75000"/>
                  </a:schemeClr>
                </a:solidFill>
              </a:rPr>
              <a:t>CGM</a:t>
            </a:r>
            <a:r>
              <a:rPr lang="en-US" dirty="0"/>
              <a:t> resulted in a small but statistically significant reduction in time spent with hypoglycemia (glucose level &lt;70 mg/</a:t>
            </a:r>
            <a:r>
              <a:rPr lang="en-US" dirty="0" err="1"/>
              <a:t>dL</a:t>
            </a:r>
            <a:r>
              <a:rPr lang="en-US" dirty="0"/>
              <a:t>) compared with routine finger-stick monitoring using standard </a:t>
            </a:r>
            <a:r>
              <a:rPr lang="en-US" dirty="0" smtClean="0">
                <a:solidFill>
                  <a:schemeClr val="accent6">
                    <a:lumMod val="75000"/>
                  </a:schemeClr>
                </a:solidFill>
              </a:rPr>
              <a:t>BGM</a:t>
            </a:r>
            <a:r>
              <a:rPr lang="en-US" dirty="0" smtClean="0"/>
              <a:t>.</a:t>
            </a:r>
          </a:p>
          <a:p>
            <a:pPr algn="l"/>
            <a:r>
              <a:rPr lang="en-US" dirty="0" smtClean="0"/>
              <a:t>-  CGM </a:t>
            </a:r>
            <a:r>
              <a:rPr lang="en-US" dirty="0"/>
              <a:t>may be an option for older patients with type 2 diabetes using multiple daily injections of insulin </a:t>
            </a:r>
            <a:endParaRPr lang="ar-SY" dirty="0"/>
          </a:p>
        </p:txBody>
      </p:sp>
      <p:pic>
        <p:nvPicPr>
          <p:cNvPr id="6146" name="Picture 2" descr="D:\مراجع غدد\pharma hama\المستندات\Desktop\images (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8480" y="3140968"/>
            <a:ext cx="2419350" cy="3717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176092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4662" y="0"/>
            <a:ext cx="9109338" cy="1143000"/>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en-US" b="1" dirty="0"/>
              <a:t>Treatment Goals</a:t>
            </a:r>
            <a:r>
              <a:rPr lang="en-US" dirty="0"/>
              <a:t/>
            </a:r>
            <a:br>
              <a:rPr lang="en-US" dirty="0"/>
            </a:br>
            <a:endParaRPr lang="ar-SY" dirty="0"/>
          </a:p>
        </p:txBody>
      </p:sp>
      <p:sp>
        <p:nvSpPr>
          <p:cNvPr id="3" name="عنصر نائب للمحتوى 2"/>
          <p:cNvSpPr>
            <a:spLocks noGrp="1"/>
          </p:cNvSpPr>
          <p:nvPr>
            <p:ph idx="1"/>
          </p:nvPr>
        </p:nvSpPr>
        <p:spPr>
          <a:xfrm>
            <a:off x="34662" y="1025352"/>
            <a:ext cx="9109337" cy="5832648"/>
          </a:xfrm>
          <a:solidFill>
            <a:schemeClr val="accent3">
              <a:lumMod val="60000"/>
              <a:lumOff val="40000"/>
            </a:schemeClr>
          </a:solidFill>
        </p:spPr>
        <p:style>
          <a:lnRef idx="1">
            <a:schemeClr val="accent1"/>
          </a:lnRef>
          <a:fillRef idx="2">
            <a:schemeClr val="accent1"/>
          </a:fillRef>
          <a:effectRef idx="1">
            <a:schemeClr val="accent1"/>
          </a:effectRef>
          <a:fontRef idx="minor">
            <a:schemeClr val="dk1"/>
          </a:fontRef>
        </p:style>
        <p:txBody>
          <a:bodyPr>
            <a:noAutofit/>
          </a:bodyPr>
          <a:lstStyle/>
          <a:p>
            <a:pPr algn="l" rtl="0" fontAlgn="base"/>
            <a:r>
              <a:rPr lang="en-US" sz="4400" i="1" dirty="0" smtClean="0"/>
              <a:t>Recommendations</a:t>
            </a:r>
            <a:endParaRPr lang="en-US" sz="4400" dirty="0"/>
          </a:p>
          <a:p>
            <a:pPr lvl="0" algn="l" rtl="0" fontAlgn="base"/>
            <a:r>
              <a:rPr lang="en-US" sz="2000" dirty="0"/>
              <a:t> Older adults who are otherwise healthy with few coexisting chronic illnesses and intact cognitive function and functional status should have lower glycemic goals (such as A1C &lt;7.0–7.5</a:t>
            </a:r>
            <a:r>
              <a:rPr lang="en-US" sz="2000" dirty="0" smtClean="0"/>
              <a:t>%</a:t>
            </a:r>
          </a:p>
          <a:p>
            <a:pPr lvl="0" algn="l" rtl="0" fontAlgn="base"/>
            <a:r>
              <a:rPr lang="en-US" sz="2000" dirty="0" smtClean="0"/>
              <a:t> [while </a:t>
            </a:r>
            <a:r>
              <a:rPr lang="en-US" sz="2000" dirty="0"/>
              <a:t>those with multiple coexisting </a:t>
            </a:r>
            <a:r>
              <a:rPr lang="en-US" sz="2000" u="sng" dirty="0">
                <a:solidFill>
                  <a:srgbClr val="FF0000"/>
                </a:solidFill>
              </a:rPr>
              <a:t>chronic illnesses</a:t>
            </a:r>
            <a:r>
              <a:rPr lang="en-US" sz="2000" dirty="0"/>
              <a:t>, </a:t>
            </a:r>
            <a:r>
              <a:rPr lang="en-US" sz="2000" u="sng" dirty="0">
                <a:solidFill>
                  <a:srgbClr val="FF0000"/>
                </a:solidFill>
              </a:rPr>
              <a:t>cognitive impairment, or functional dependence should have less stringent glycemic goals (such as A1C &lt;</a:t>
            </a:r>
            <a:r>
              <a:rPr lang="en-US" sz="2000" u="sng" dirty="0" smtClean="0">
                <a:solidFill>
                  <a:srgbClr val="FF0000"/>
                </a:solidFill>
              </a:rPr>
              <a:t>8.0–8.5%</a:t>
            </a:r>
          </a:p>
          <a:p>
            <a:pPr lvl="0" algn="l" rtl="0" fontAlgn="base"/>
            <a:r>
              <a:rPr lang="en-US" sz="2000" dirty="0"/>
              <a:t> Glycemic goals for some older adults might reasonably be relaxed as part of individualized care, but hyperglycemia leading to symptoms or risk of acute hyperglycemia complications should be avoided in all patients. </a:t>
            </a:r>
          </a:p>
        </p:txBody>
      </p:sp>
      <p:pic>
        <p:nvPicPr>
          <p:cNvPr id="6146" name="Picture 2" descr="D:\مراجع غدد\pharma hama\المستندات\Desktop\تنزيل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4941168"/>
            <a:ext cx="5976664" cy="1916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716671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6375662" cy="6858000"/>
          </a:xfrm>
        </p:spPr>
        <p:style>
          <a:lnRef idx="1">
            <a:schemeClr val="accent5"/>
          </a:lnRef>
          <a:fillRef idx="2">
            <a:schemeClr val="accent5"/>
          </a:fillRef>
          <a:effectRef idx="1">
            <a:schemeClr val="accent5"/>
          </a:effectRef>
          <a:fontRef idx="minor">
            <a:schemeClr val="dk1"/>
          </a:fontRef>
        </p:style>
        <p:txBody>
          <a:bodyPr>
            <a:noAutofit/>
          </a:bodyPr>
          <a:lstStyle/>
          <a:p>
            <a:pPr lvl="0" algn="l" rtl="0" fontAlgn="base"/>
            <a:endParaRPr lang="en-US" sz="2400" dirty="0" smtClean="0"/>
          </a:p>
          <a:p>
            <a:pPr lvl="0" algn="l" rtl="0" fontAlgn="base"/>
            <a:endParaRPr lang="en-US" sz="2400" dirty="0"/>
          </a:p>
          <a:p>
            <a:pPr lvl="0" algn="l" rtl="0" fontAlgn="base"/>
            <a:endParaRPr lang="en-US" sz="2400" dirty="0" smtClean="0"/>
          </a:p>
          <a:p>
            <a:pPr lvl="0" algn="l" rtl="0" fontAlgn="base"/>
            <a:endParaRPr lang="en-US" sz="2400" dirty="0"/>
          </a:p>
          <a:p>
            <a:pPr lvl="0" algn="l" rtl="0" fontAlgn="base"/>
            <a:r>
              <a:rPr lang="en-US" sz="2400" dirty="0" smtClean="0"/>
              <a:t>Treatment </a:t>
            </a:r>
            <a:r>
              <a:rPr lang="en-US" sz="2400" dirty="0"/>
              <a:t>of </a:t>
            </a:r>
            <a:r>
              <a:rPr lang="en-US" sz="2800" b="1" u="sng" dirty="0">
                <a:solidFill>
                  <a:srgbClr val="FF0000"/>
                </a:solidFill>
              </a:rPr>
              <a:t>hypertension</a:t>
            </a:r>
            <a:r>
              <a:rPr lang="en-US" sz="2400" dirty="0"/>
              <a:t> to individualized target levels is indicated in most older adults. </a:t>
            </a:r>
          </a:p>
          <a:p>
            <a:pPr lvl="0" algn="l" rtl="0" fontAlgn="base"/>
            <a:r>
              <a:rPr lang="en-US" sz="2400" dirty="0"/>
              <a:t> Treatment of other </a:t>
            </a:r>
            <a:r>
              <a:rPr lang="en-US" sz="2800" b="1" u="sng" dirty="0">
                <a:solidFill>
                  <a:srgbClr val="FF0000"/>
                </a:solidFill>
              </a:rPr>
              <a:t>cardiovascular risk factors </a:t>
            </a:r>
            <a:r>
              <a:rPr lang="en-US" sz="2400" dirty="0"/>
              <a:t>should be individualized in older adults considering the time frame of benefit. </a:t>
            </a:r>
            <a:endParaRPr lang="en-US" sz="2400" dirty="0" smtClean="0"/>
          </a:p>
          <a:p>
            <a:pPr lvl="0" algn="l" rtl="0" fontAlgn="base"/>
            <a:r>
              <a:rPr lang="en-US" sz="2800" b="1" dirty="0" smtClean="0">
                <a:solidFill>
                  <a:srgbClr val="FF0000"/>
                </a:solidFill>
              </a:rPr>
              <a:t>Lipid</a:t>
            </a:r>
            <a:r>
              <a:rPr lang="en-US" sz="2400" dirty="0" smtClean="0"/>
              <a:t>-lowering </a:t>
            </a:r>
            <a:r>
              <a:rPr lang="en-US" sz="2400" dirty="0"/>
              <a:t>therapy and </a:t>
            </a:r>
            <a:r>
              <a:rPr lang="en-US" sz="2800" b="1" u="sng" dirty="0">
                <a:solidFill>
                  <a:srgbClr val="FF0000"/>
                </a:solidFill>
              </a:rPr>
              <a:t>aspirin therapy </a:t>
            </a:r>
            <a:r>
              <a:rPr lang="en-US" sz="2400" dirty="0"/>
              <a:t>may benefit those with life expectancies at least equal to the time frame of primary prevention or secondary intervention trials. </a:t>
            </a:r>
            <a:r>
              <a:rPr lang="en-US" sz="2400" dirty="0" smtClean="0"/>
              <a:t> </a:t>
            </a:r>
            <a:endParaRPr lang="en-US" sz="2400" dirty="0" smtClean="0"/>
          </a:p>
        </p:txBody>
      </p:sp>
      <p:pic>
        <p:nvPicPr>
          <p:cNvPr id="5122" name="Picture 2" descr="D:\مراجع غدد\pharma hama\المستندات\Desktop\تنزيل.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1709" y="-8497"/>
            <a:ext cx="28575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D:\مراجع غدد\pharma hama\المستندات\Desktop\تنزيل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5662" y="3441328"/>
            <a:ext cx="2733675" cy="3416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599726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a:p>
        </p:txBody>
      </p:sp>
      <p:sp>
        <p:nvSpPr>
          <p:cNvPr id="3" name="عنصر نائب للمحتوى 2"/>
          <p:cNvSpPr>
            <a:spLocks noGrp="1"/>
          </p:cNvSpPr>
          <p:nvPr>
            <p:ph idx="1"/>
          </p:nvPr>
        </p:nvSpPr>
        <p:spPr>
          <a:xfrm>
            <a:off x="0" y="0"/>
            <a:ext cx="6602246" cy="6858000"/>
          </a:xfrm>
          <a:solidFill>
            <a:schemeClr val="accent4">
              <a:lumMod val="20000"/>
              <a:lumOff val="80000"/>
            </a:schemeClr>
          </a:solidFill>
        </p:spPr>
        <p:txBody>
          <a:bodyPr>
            <a:normAutofit fontScale="92500"/>
          </a:bodyPr>
          <a:lstStyle/>
          <a:p>
            <a:pPr algn="l" rtl="0" fontAlgn="base"/>
            <a:r>
              <a:rPr lang="en-US" b="1" u="sng" dirty="0" smtClean="0">
                <a:solidFill>
                  <a:srgbClr val="FF0000"/>
                </a:solidFill>
              </a:rPr>
              <a:t>A1C</a:t>
            </a:r>
            <a:r>
              <a:rPr lang="en-US" dirty="0" smtClean="0"/>
              <a:t> </a:t>
            </a:r>
            <a:r>
              <a:rPr lang="en-US" dirty="0"/>
              <a:t>is used as the standard biomarker for glycemic control in all patients with diabetes but may have limitations in patients who have medical conditions that impact </a:t>
            </a:r>
            <a:r>
              <a:rPr lang="en-US" b="1" dirty="0">
                <a:solidFill>
                  <a:srgbClr val="FF0000"/>
                </a:solidFill>
              </a:rPr>
              <a:t>red blood cell </a:t>
            </a:r>
            <a:r>
              <a:rPr lang="en-US" dirty="0" smtClean="0"/>
              <a:t>turnover</a:t>
            </a:r>
          </a:p>
          <a:p>
            <a:pPr algn="l" rtl="0" fontAlgn="base"/>
            <a:r>
              <a:rPr lang="en-US" dirty="0" smtClean="0"/>
              <a:t> </a:t>
            </a:r>
            <a:r>
              <a:rPr lang="en-US" dirty="0"/>
              <a:t>Many conditions associated with increased red blood cell turnover, such as hemodialysis, recent blood loss or transfusion, or erythropoietin therapy, are commonly seen in older adults and can </a:t>
            </a:r>
            <a:r>
              <a:rPr lang="en-US" i="1" dirty="0">
                <a:solidFill>
                  <a:srgbClr val="FF0000"/>
                </a:solidFill>
              </a:rPr>
              <a:t>falsely increase or decrease A1C.</a:t>
            </a:r>
            <a:r>
              <a:rPr lang="en-US" dirty="0"/>
              <a:t> In these instances, plasma blood glucose </a:t>
            </a:r>
            <a:r>
              <a:rPr lang="en-US" dirty="0" err="1">
                <a:solidFill>
                  <a:srgbClr val="FF0000"/>
                </a:solidFill>
              </a:rPr>
              <a:t>fingerstick</a:t>
            </a:r>
            <a:r>
              <a:rPr lang="en-US" dirty="0"/>
              <a:t> and sensor glucose readings should be used for goal setting </a:t>
            </a:r>
            <a:endParaRPr lang="ar-SY" dirty="0"/>
          </a:p>
        </p:txBody>
      </p:sp>
      <p:pic>
        <p:nvPicPr>
          <p:cNvPr id="7170" name="Picture 2" descr="D:\مراجع غدد\pharma hama\المستندات\Desktop\تنزيل (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2246" y="0"/>
            <a:ext cx="2543175" cy="6525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27453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0"/>
            <a:ext cx="8229600" cy="1417638"/>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en-US" b="1" dirty="0"/>
              <a:t>Healthy Patients With Good Functional Status</a:t>
            </a:r>
            <a:r>
              <a:rPr lang="en-US" dirty="0"/>
              <a:t/>
            </a:r>
            <a:br>
              <a:rPr lang="en-US" dirty="0"/>
            </a:br>
            <a:endParaRPr lang="ar-SY" dirty="0"/>
          </a:p>
        </p:txBody>
      </p:sp>
      <p:sp>
        <p:nvSpPr>
          <p:cNvPr id="3" name="عنصر نائب للمحتوى 2"/>
          <p:cNvSpPr>
            <a:spLocks noGrp="1"/>
          </p:cNvSpPr>
          <p:nvPr>
            <p:ph idx="1"/>
          </p:nvPr>
        </p:nvSpPr>
        <p:spPr>
          <a:xfrm>
            <a:off x="0" y="908720"/>
            <a:ext cx="8964488" cy="5400600"/>
          </a:xfrm>
          <a:solidFill>
            <a:schemeClr val="accent3">
              <a:lumMod val="40000"/>
              <a:lumOff val="60000"/>
            </a:schemeClr>
          </a:solidFill>
        </p:spPr>
        <p:txBody>
          <a:bodyPr>
            <a:normAutofit/>
          </a:bodyPr>
          <a:lstStyle/>
          <a:p>
            <a:pPr algn="l" rtl="0" fontAlgn="base"/>
            <a:r>
              <a:rPr lang="en-US" dirty="0" smtClean="0"/>
              <a:t>There </a:t>
            </a:r>
            <a:r>
              <a:rPr lang="en-US" dirty="0"/>
              <a:t>are few long-term studies in older adults demonstrating the benefits of intensive glycemic, blood pressure, and lipid control. </a:t>
            </a:r>
            <a:endParaRPr lang="en-US" dirty="0" smtClean="0"/>
          </a:p>
          <a:p>
            <a:pPr algn="l" rtl="0" fontAlgn="base"/>
            <a:r>
              <a:rPr lang="en-US" dirty="0" smtClean="0"/>
              <a:t>Patients </a:t>
            </a:r>
            <a:r>
              <a:rPr lang="en-US" dirty="0"/>
              <a:t>who can be </a:t>
            </a:r>
            <a:r>
              <a:rPr lang="en-US" b="1" u="sng" dirty="0">
                <a:solidFill>
                  <a:schemeClr val="accent6">
                    <a:lumMod val="75000"/>
                  </a:schemeClr>
                </a:solidFill>
              </a:rPr>
              <a:t>expected to live long </a:t>
            </a:r>
            <a:r>
              <a:rPr lang="en-US" dirty="0"/>
              <a:t>enough to reap the benefits of long-term intensive diabetes management, who have good cognitive and physical function, and who choose to do so via shared decision-making may be treated using therapeutic interventions and </a:t>
            </a:r>
            <a:r>
              <a:rPr lang="en-US" dirty="0">
                <a:solidFill>
                  <a:schemeClr val="accent6">
                    <a:lumMod val="75000"/>
                  </a:schemeClr>
                </a:solidFill>
              </a:rPr>
              <a:t>goals similar to those for younger adults with diabetes </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248" y="5373216"/>
            <a:ext cx="4283968" cy="1883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127011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1417638"/>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en-US" b="1" dirty="0"/>
              <a:t>Patients With Complications and Reduced Functionality</a:t>
            </a:r>
            <a:r>
              <a:rPr lang="en-US" dirty="0"/>
              <a:t/>
            </a:r>
            <a:br>
              <a:rPr lang="en-US" dirty="0"/>
            </a:br>
            <a:endParaRPr lang="ar-SY" dirty="0"/>
          </a:p>
        </p:txBody>
      </p:sp>
      <p:sp>
        <p:nvSpPr>
          <p:cNvPr id="3" name="عنصر نائب للمحتوى 2"/>
          <p:cNvSpPr>
            <a:spLocks noGrp="1"/>
          </p:cNvSpPr>
          <p:nvPr>
            <p:ph idx="1"/>
          </p:nvPr>
        </p:nvSpPr>
        <p:spPr>
          <a:xfrm>
            <a:off x="0" y="1196752"/>
            <a:ext cx="9144000" cy="5661248"/>
          </a:xfrm>
          <a:solidFill>
            <a:schemeClr val="accent3">
              <a:lumMod val="40000"/>
              <a:lumOff val="60000"/>
            </a:schemeClr>
          </a:solidFill>
        </p:spPr>
        <p:txBody>
          <a:bodyPr>
            <a:normAutofit lnSpcReduction="10000"/>
          </a:bodyPr>
          <a:lstStyle/>
          <a:p>
            <a:pPr algn="l" rtl="0" fontAlgn="base"/>
            <a:r>
              <a:rPr lang="en-US" dirty="0" smtClean="0"/>
              <a:t>For </a:t>
            </a:r>
            <a:r>
              <a:rPr lang="en-US" dirty="0"/>
              <a:t>patients with advanced diabetes complications, </a:t>
            </a:r>
            <a:r>
              <a:rPr lang="en-US" b="1" u="sng" dirty="0">
                <a:solidFill>
                  <a:schemeClr val="accent6">
                    <a:lumMod val="75000"/>
                  </a:schemeClr>
                </a:solidFill>
              </a:rPr>
              <a:t>life-limiting comorbid illnesses</a:t>
            </a:r>
            <a:r>
              <a:rPr lang="en-US" dirty="0"/>
              <a:t>, or substantial cognitive or functional impairments, it is reasonable to set </a:t>
            </a:r>
            <a:r>
              <a:rPr lang="en-US" b="1" u="sng" dirty="0">
                <a:solidFill>
                  <a:schemeClr val="accent6">
                    <a:lumMod val="75000"/>
                  </a:schemeClr>
                </a:solidFill>
              </a:rPr>
              <a:t>less-intensive glycemic goals </a:t>
            </a:r>
            <a:r>
              <a:rPr lang="en-US" dirty="0" smtClean="0"/>
              <a:t>. </a:t>
            </a:r>
            <a:r>
              <a:rPr lang="en-US" dirty="0"/>
              <a:t> </a:t>
            </a:r>
            <a:endParaRPr lang="en-US" dirty="0" smtClean="0"/>
          </a:p>
          <a:p>
            <a:pPr marL="0" indent="0" algn="l" rtl="0" fontAlgn="base">
              <a:buNone/>
            </a:pPr>
            <a:r>
              <a:rPr lang="en-US" dirty="0" smtClean="0"/>
              <a:t>     </a:t>
            </a:r>
            <a:r>
              <a:rPr lang="en-US" dirty="0"/>
              <a:t>These patients are less likely to benefit from reducing the risk of </a:t>
            </a:r>
            <a:r>
              <a:rPr lang="en-US" dirty="0" err="1"/>
              <a:t>microvascular</a:t>
            </a:r>
            <a:r>
              <a:rPr lang="en-US" dirty="0"/>
              <a:t> complications and more likely to suffer serious adverse effects from </a:t>
            </a:r>
            <a:r>
              <a:rPr lang="en-US" dirty="0">
                <a:solidFill>
                  <a:schemeClr val="accent6">
                    <a:lumMod val="75000"/>
                  </a:schemeClr>
                </a:solidFill>
              </a:rPr>
              <a:t>hypoglycemia</a:t>
            </a:r>
            <a:r>
              <a:rPr lang="en-US" dirty="0"/>
              <a:t>. However, patients with poorly controlled diabetes may be subject to </a:t>
            </a:r>
            <a:r>
              <a:rPr lang="en-US" dirty="0">
                <a:solidFill>
                  <a:schemeClr val="accent6">
                    <a:lumMod val="75000"/>
                  </a:schemeClr>
                </a:solidFill>
              </a:rPr>
              <a:t>acute complications of diabetes</a:t>
            </a:r>
            <a:r>
              <a:rPr lang="en-US" dirty="0"/>
              <a:t>, including </a:t>
            </a:r>
            <a:r>
              <a:rPr lang="en-US" dirty="0">
                <a:solidFill>
                  <a:schemeClr val="accent6">
                    <a:lumMod val="75000"/>
                  </a:schemeClr>
                </a:solidFill>
              </a:rPr>
              <a:t>dehydration, poor wound healing, and hyperglycemic hyperosmolar coma</a:t>
            </a:r>
            <a:r>
              <a:rPr lang="en-US" dirty="0" smtClean="0"/>
              <a:t>.</a:t>
            </a:r>
          </a:p>
          <a:p>
            <a:pPr marL="0" indent="0" algn="l" rtl="0" fontAlgn="base">
              <a:buNone/>
            </a:pPr>
            <a:endParaRPr lang="ar-SY" dirty="0"/>
          </a:p>
        </p:txBody>
      </p:sp>
    </p:spTree>
    <p:extLst>
      <p:ext uri="{BB962C8B-B14F-4D97-AF65-F5344CB8AC3E}">
        <p14:creationId xmlns:p14="http://schemas.microsoft.com/office/powerpoint/2010/main" val="169373153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dirty="0"/>
          </a:p>
        </p:txBody>
      </p:sp>
      <p:sp>
        <p:nvSpPr>
          <p:cNvPr id="3" name="عنصر نائب للمحتوى 2"/>
          <p:cNvSpPr>
            <a:spLocks noGrp="1"/>
          </p:cNvSpPr>
          <p:nvPr>
            <p:ph idx="1"/>
          </p:nvPr>
        </p:nvSpPr>
        <p:spPr/>
        <p:txBody>
          <a:bodyPr/>
          <a:lstStyle/>
          <a:p>
            <a:endParaRPr lang="ar-SY"/>
          </a:p>
        </p:txBody>
      </p:sp>
      <p:pic>
        <p:nvPicPr>
          <p:cNvPr id="1026" name="Picture 2" descr="D:\مراجع غدد\pharma hama\المستندات\Desktop\Df608aQWsAAN9Qv.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8663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275979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1417638"/>
          </a:xfrm>
        </p:spPr>
        <p:style>
          <a:lnRef idx="1">
            <a:schemeClr val="accent1"/>
          </a:lnRef>
          <a:fillRef idx="2">
            <a:schemeClr val="accent1"/>
          </a:fillRef>
          <a:effectRef idx="1">
            <a:schemeClr val="accent1"/>
          </a:effectRef>
          <a:fontRef idx="minor">
            <a:schemeClr val="dk1"/>
          </a:fontRef>
        </p:style>
        <p:txBody>
          <a:bodyPr>
            <a:normAutofit fontScale="90000"/>
          </a:bodyPr>
          <a:lstStyle/>
          <a:p>
            <a:r>
              <a:rPr lang="en-US" b="1" dirty="0"/>
              <a:t>Vulnerable Patients at the End of Life</a:t>
            </a:r>
            <a:r>
              <a:rPr lang="en-US" dirty="0"/>
              <a:t/>
            </a:r>
            <a:br>
              <a:rPr lang="en-US" dirty="0"/>
            </a:br>
            <a:endParaRPr lang="ar-SY" dirty="0"/>
          </a:p>
        </p:txBody>
      </p:sp>
      <p:sp>
        <p:nvSpPr>
          <p:cNvPr id="3" name="عنصر نائب للمحتوى 2"/>
          <p:cNvSpPr>
            <a:spLocks noGrp="1"/>
          </p:cNvSpPr>
          <p:nvPr>
            <p:ph idx="1"/>
          </p:nvPr>
        </p:nvSpPr>
        <p:spPr>
          <a:xfrm>
            <a:off x="0" y="1052736"/>
            <a:ext cx="9144000" cy="5805264"/>
          </a:xfrm>
        </p:spPr>
        <p:style>
          <a:lnRef idx="1">
            <a:schemeClr val="dk1"/>
          </a:lnRef>
          <a:fillRef idx="2">
            <a:schemeClr val="dk1"/>
          </a:fillRef>
          <a:effectRef idx="1">
            <a:schemeClr val="dk1"/>
          </a:effectRef>
          <a:fontRef idx="minor">
            <a:schemeClr val="dk1"/>
          </a:fontRef>
        </p:style>
        <p:txBody>
          <a:bodyPr>
            <a:normAutofit/>
          </a:bodyPr>
          <a:lstStyle/>
          <a:p>
            <a:pPr algn="l" rtl="0" fontAlgn="base"/>
            <a:r>
              <a:rPr lang="en-US" dirty="0" smtClean="0"/>
              <a:t>For </a:t>
            </a:r>
            <a:r>
              <a:rPr lang="en-US" dirty="0"/>
              <a:t>patients receiving palliative care and end-of-life care, the </a:t>
            </a:r>
            <a:r>
              <a:rPr lang="en-US" i="1" dirty="0">
                <a:solidFill>
                  <a:schemeClr val="accent6">
                    <a:lumMod val="75000"/>
                  </a:schemeClr>
                </a:solidFill>
              </a:rPr>
              <a:t>focus should be to avoid hypoglycemia and symptomatic hyperglycemia </a:t>
            </a:r>
            <a:r>
              <a:rPr lang="en-US" dirty="0"/>
              <a:t>while reducing the burdens of glycemic management. Thus, when organ failure develops, several agents will have to be </a:t>
            </a:r>
            <a:r>
              <a:rPr lang="en-US" dirty="0" err="1"/>
              <a:t>deintensified</a:t>
            </a:r>
            <a:r>
              <a:rPr lang="en-US" dirty="0"/>
              <a:t> or discontinued</a:t>
            </a:r>
            <a:r>
              <a:rPr lang="en-US" dirty="0" smtClean="0"/>
              <a:t>.</a:t>
            </a:r>
          </a:p>
          <a:p>
            <a:pPr algn="l" rtl="0" fontAlgn="base"/>
            <a:r>
              <a:rPr lang="en-US" dirty="0" smtClean="0"/>
              <a:t> </a:t>
            </a:r>
            <a:r>
              <a:rPr lang="en-US" dirty="0"/>
              <a:t>For the dying patient, most agents for type 2 diabetes may be removed </a:t>
            </a:r>
            <a:r>
              <a:rPr lang="en-US" dirty="0" smtClean="0"/>
              <a:t>. </a:t>
            </a:r>
            <a:endParaRPr lang="en-US" dirty="0"/>
          </a:p>
        </p:txBody>
      </p:sp>
      <p:pic>
        <p:nvPicPr>
          <p:cNvPr id="4098" name="Picture 2" descr="D:\مراجع غدد\pharma hama\المستندات\Desktop\تنزيل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9448" y="5010150"/>
            <a:ext cx="5220072" cy="184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783422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1417638"/>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en-US" b="1" dirty="0"/>
              <a:t>Beyond Glycemic Control</a:t>
            </a:r>
            <a:r>
              <a:rPr lang="en-US" dirty="0"/>
              <a:t/>
            </a:r>
            <a:br>
              <a:rPr lang="en-US" dirty="0"/>
            </a:br>
            <a:endParaRPr lang="ar-SY" dirty="0"/>
          </a:p>
        </p:txBody>
      </p:sp>
      <p:sp>
        <p:nvSpPr>
          <p:cNvPr id="3" name="عنصر نائب للمحتوى 2"/>
          <p:cNvSpPr>
            <a:spLocks noGrp="1"/>
          </p:cNvSpPr>
          <p:nvPr>
            <p:ph idx="1"/>
          </p:nvPr>
        </p:nvSpPr>
        <p:spPr>
          <a:xfrm>
            <a:off x="0" y="908720"/>
            <a:ext cx="9144000" cy="5949280"/>
          </a:xfrm>
          <a:solidFill>
            <a:schemeClr val="accent3">
              <a:lumMod val="60000"/>
              <a:lumOff val="40000"/>
            </a:schemeClr>
          </a:solidFill>
        </p:spPr>
        <p:txBody>
          <a:bodyPr>
            <a:normAutofit fontScale="92500" lnSpcReduction="10000"/>
          </a:bodyPr>
          <a:lstStyle/>
          <a:p>
            <a:pPr algn="l" rtl="0" fontAlgn="base"/>
            <a:r>
              <a:rPr lang="en-US" dirty="0" smtClean="0"/>
              <a:t>greater </a:t>
            </a:r>
            <a:r>
              <a:rPr lang="en-US" dirty="0"/>
              <a:t>reductions in morbidity and mortality are likely to result from </a:t>
            </a:r>
            <a:r>
              <a:rPr lang="en-US" b="1" i="1" dirty="0">
                <a:solidFill>
                  <a:srgbClr val="FF0000"/>
                </a:solidFill>
              </a:rPr>
              <a:t>control of other cardiovascular risk factors rather than from tight glycemic control alone</a:t>
            </a:r>
            <a:r>
              <a:rPr lang="en-US" dirty="0"/>
              <a:t>. </a:t>
            </a:r>
            <a:endParaRPr lang="en-US" dirty="0" smtClean="0"/>
          </a:p>
          <a:p>
            <a:pPr algn="l" rtl="0" fontAlgn="base"/>
            <a:r>
              <a:rPr lang="en-US" dirty="0" smtClean="0"/>
              <a:t>There </a:t>
            </a:r>
            <a:r>
              <a:rPr lang="en-US" dirty="0"/>
              <a:t>is </a:t>
            </a:r>
            <a:r>
              <a:rPr lang="en-US" dirty="0">
                <a:solidFill>
                  <a:srgbClr val="FF0000"/>
                </a:solidFill>
              </a:rPr>
              <a:t>strong evidence </a:t>
            </a:r>
            <a:r>
              <a:rPr lang="en-US" dirty="0"/>
              <a:t>from clinical trials of the value </a:t>
            </a:r>
            <a:r>
              <a:rPr lang="en-US" dirty="0">
                <a:solidFill>
                  <a:srgbClr val="FF0000"/>
                </a:solidFill>
              </a:rPr>
              <a:t>of treating hypertension </a:t>
            </a:r>
            <a:r>
              <a:rPr lang="en-US" dirty="0"/>
              <a:t>in older adults </a:t>
            </a:r>
            <a:endParaRPr lang="en-US" dirty="0" smtClean="0"/>
          </a:p>
          <a:p>
            <a:pPr algn="l" rtl="0" fontAlgn="base"/>
            <a:r>
              <a:rPr lang="en-US" dirty="0" smtClean="0"/>
              <a:t>with </a:t>
            </a:r>
            <a:r>
              <a:rPr lang="en-US" dirty="0"/>
              <a:t>treatment of hypertension to individualized target levels indicated in most. </a:t>
            </a:r>
            <a:endParaRPr lang="en-US" dirty="0" smtClean="0"/>
          </a:p>
          <a:p>
            <a:pPr algn="l" rtl="0" fontAlgn="base"/>
            <a:r>
              <a:rPr lang="en-US" dirty="0" smtClean="0"/>
              <a:t>There </a:t>
            </a:r>
            <a:r>
              <a:rPr lang="en-US" dirty="0"/>
              <a:t>is less evidence for lipid-lowering therapy and aspirin therapy, although the benefits of these interventions for primary prevention and secondary intervention are likely to apply to older adults whose life expectancies equal or exceed the time frames of the clinical trials.</a:t>
            </a:r>
          </a:p>
          <a:p>
            <a:pPr algn="l"/>
            <a:endParaRPr lang="ar-SY" dirty="0"/>
          </a:p>
        </p:txBody>
      </p:sp>
    </p:spTree>
    <p:extLst>
      <p:ext uri="{BB962C8B-B14F-4D97-AF65-F5344CB8AC3E}">
        <p14:creationId xmlns:p14="http://schemas.microsoft.com/office/powerpoint/2010/main" val="10002279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1417638"/>
          </a:xfrm>
        </p:spPr>
        <p:style>
          <a:lnRef idx="1">
            <a:schemeClr val="accent2"/>
          </a:lnRef>
          <a:fillRef idx="2">
            <a:schemeClr val="accent2"/>
          </a:fillRef>
          <a:effectRef idx="1">
            <a:schemeClr val="accent2"/>
          </a:effectRef>
          <a:fontRef idx="minor">
            <a:schemeClr val="dk1"/>
          </a:fontRef>
        </p:style>
        <p:txBody>
          <a:bodyPr>
            <a:normAutofit fontScale="90000"/>
          </a:bodyPr>
          <a:lstStyle/>
          <a:p>
            <a:r>
              <a:rPr lang="en-US" b="1" dirty="0"/>
              <a:t>Lifestyle Management</a:t>
            </a:r>
            <a:r>
              <a:rPr lang="en-US" dirty="0"/>
              <a:t/>
            </a:r>
            <a:br>
              <a:rPr lang="en-US" dirty="0"/>
            </a:br>
            <a:endParaRPr lang="ar-SY" dirty="0"/>
          </a:p>
        </p:txBody>
      </p:sp>
      <p:sp>
        <p:nvSpPr>
          <p:cNvPr id="3" name="عنصر نائب للمحتوى 2"/>
          <p:cNvSpPr>
            <a:spLocks noGrp="1"/>
          </p:cNvSpPr>
          <p:nvPr>
            <p:ph idx="1"/>
          </p:nvPr>
        </p:nvSpPr>
        <p:spPr>
          <a:xfrm>
            <a:off x="0" y="980728"/>
            <a:ext cx="9144000" cy="5877272"/>
          </a:xfrm>
        </p:spPr>
        <p:style>
          <a:lnRef idx="1">
            <a:schemeClr val="accent2"/>
          </a:lnRef>
          <a:fillRef idx="2">
            <a:schemeClr val="accent2"/>
          </a:fillRef>
          <a:effectRef idx="1">
            <a:schemeClr val="accent2"/>
          </a:effectRef>
          <a:fontRef idx="minor">
            <a:schemeClr val="dk1"/>
          </a:fontRef>
        </p:style>
        <p:txBody>
          <a:bodyPr>
            <a:noAutofit/>
          </a:bodyPr>
          <a:lstStyle/>
          <a:p>
            <a:pPr algn="l" rtl="0" fontAlgn="base"/>
            <a:r>
              <a:rPr lang="en-US" sz="3600" i="1" dirty="0" smtClean="0"/>
              <a:t>Recommendations</a:t>
            </a:r>
            <a:endParaRPr lang="en-US" sz="3600" dirty="0"/>
          </a:p>
          <a:p>
            <a:pPr lvl="0" algn="l" rtl="0" fontAlgn="base"/>
            <a:r>
              <a:rPr lang="en-US" sz="2400" dirty="0"/>
              <a:t> </a:t>
            </a:r>
            <a:r>
              <a:rPr lang="en-US" sz="2400" b="1" dirty="0">
                <a:solidFill>
                  <a:srgbClr val="7030A0"/>
                </a:solidFill>
              </a:rPr>
              <a:t>Optimal nutrition and protein </a:t>
            </a:r>
            <a:r>
              <a:rPr lang="en-US" sz="2400" dirty="0"/>
              <a:t>intake is recommended for older adults; regular exercise, including aerobic activity, weight-bearing exercise, and/or resistance training, should be encouraged in all older adults who can safely engage in such activities. </a:t>
            </a:r>
          </a:p>
          <a:p>
            <a:pPr lvl="0" algn="l" rtl="0" fontAlgn="base"/>
            <a:r>
              <a:rPr lang="en-US" sz="2400" dirty="0" smtClean="0"/>
              <a:t>For </a:t>
            </a:r>
            <a:r>
              <a:rPr lang="en-US" sz="2400" dirty="0"/>
              <a:t>older adults with type 2 diabetes, overweight/obesity, and capacity to safely exercise, an intensive lifestyle intervention focused on dietary changes, physical activity, and </a:t>
            </a:r>
            <a:r>
              <a:rPr lang="en-US" sz="2400" b="1" dirty="0">
                <a:solidFill>
                  <a:srgbClr val="FF0000"/>
                </a:solidFill>
              </a:rPr>
              <a:t>modest weight loss (e.g., 5–7%) </a:t>
            </a:r>
            <a:r>
              <a:rPr lang="en-US" sz="2400" dirty="0"/>
              <a:t>should be considered for its benefits on quality of life, mobility and physical functioning, and </a:t>
            </a:r>
            <a:r>
              <a:rPr lang="en-US" sz="2400" dirty="0" err="1"/>
              <a:t>cardiometabolic</a:t>
            </a:r>
            <a:r>
              <a:rPr lang="en-US" sz="2400" dirty="0"/>
              <a:t> risk factor control. </a:t>
            </a:r>
          </a:p>
          <a:p>
            <a:pPr algn="l" rtl="0" fontAlgn="base"/>
            <a:r>
              <a:rPr lang="en-US" sz="2400" dirty="0"/>
              <a:t>Diabetes in the aging population is associated with </a:t>
            </a:r>
            <a:r>
              <a:rPr lang="en-US" sz="2400" b="1" dirty="0">
                <a:solidFill>
                  <a:srgbClr val="7030A0"/>
                </a:solidFill>
              </a:rPr>
              <a:t>reduced muscle strength</a:t>
            </a:r>
            <a:r>
              <a:rPr lang="en-US" sz="2400" dirty="0"/>
              <a:t>, poor muscle quality, and accelerated </a:t>
            </a:r>
            <a:r>
              <a:rPr lang="en-US" sz="2400" b="1" dirty="0">
                <a:solidFill>
                  <a:srgbClr val="7030A0"/>
                </a:solidFill>
              </a:rPr>
              <a:t>loss of muscle </a:t>
            </a:r>
            <a:r>
              <a:rPr lang="en-US" sz="2400" dirty="0"/>
              <a:t>mass, which may result in </a:t>
            </a:r>
            <a:r>
              <a:rPr lang="en-US" sz="2400" dirty="0" err="1"/>
              <a:t>sarcopenia</a:t>
            </a:r>
            <a:r>
              <a:rPr lang="en-US" sz="2400" dirty="0"/>
              <a:t> and/or </a:t>
            </a:r>
            <a:r>
              <a:rPr lang="en-US" sz="2400" dirty="0" smtClean="0"/>
              <a:t>osteopenia</a:t>
            </a:r>
            <a:endParaRPr lang="ar-SY" sz="1400" dirty="0"/>
          </a:p>
        </p:txBody>
      </p:sp>
    </p:spTree>
    <p:extLst>
      <p:ext uri="{BB962C8B-B14F-4D97-AF65-F5344CB8AC3E}">
        <p14:creationId xmlns:p14="http://schemas.microsoft.com/office/powerpoint/2010/main" val="222923709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p:spPr>
        <p:style>
          <a:lnRef idx="1">
            <a:schemeClr val="accent5"/>
          </a:lnRef>
          <a:fillRef idx="2">
            <a:schemeClr val="accent5"/>
          </a:fillRef>
          <a:effectRef idx="1">
            <a:schemeClr val="accent5"/>
          </a:effectRef>
          <a:fontRef idx="minor">
            <a:schemeClr val="dk1"/>
          </a:fontRef>
        </p:style>
        <p:txBody>
          <a:bodyPr>
            <a:noAutofit/>
          </a:bodyPr>
          <a:lstStyle/>
          <a:p>
            <a:pPr algn="l" rtl="0" fontAlgn="base"/>
            <a:endParaRPr lang="en-US" sz="2400" dirty="0" smtClean="0"/>
          </a:p>
          <a:p>
            <a:pPr algn="l" rtl="0" fontAlgn="base"/>
            <a:endParaRPr lang="en-US" sz="2400" dirty="0"/>
          </a:p>
          <a:p>
            <a:pPr algn="l" rtl="0" fontAlgn="base"/>
            <a:r>
              <a:rPr lang="en-US" sz="2400" dirty="0" smtClean="0"/>
              <a:t>. </a:t>
            </a:r>
            <a:r>
              <a:rPr lang="en-US" sz="2400" dirty="0"/>
              <a:t>Diabetes is also recognized as an independent risk factor for frailty</a:t>
            </a:r>
            <a:r>
              <a:rPr lang="en-US" sz="2400" dirty="0" smtClean="0"/>
              <a:t>.</a:t>
            </a:r>
          </a:p>
          <a:p>
            <a:pPr algn="l" rtl="0" fontAlgn="base"/>
            <a:r>
              <a:rPr lang="en-US" sz="2400" dirty="0" smtClean="0"/>
              <a:t> </a:t>
            </a:r>
            <a:r>
              <a:rPr lang="en-US" sz="2400" i="1" dirty="0">
                <a:solidFill>
                  <a:srgbClr val="7030A0"/>
                </a:solidFill>
              </a:rPr>
              <a:t>Frailty is characterized by decline in physical performance and an increased risk of poor health outcomes </a:t>
            </a:r>
            <a:r>
              <a:rPr lang="en-US" sz="2400" dirty="0"/>
              <a:t>due to physiologic vulnerability and functional or psychosocial stressors</a:t>
            </a:r>
            <a:r>
              <a:rPr lang="en-US" sz="2400" dirty="0" smtClean="0"/>
              <a:t>.</a:t>
            </a:r>
          </a:p>
          <a:p>
            <a:pPr algn="l" rtl="0" fontAlgn="base"/>
            <a:r>
              <a:rPr lang="en-US" sz="2400" dirty="0" smtClean="0"/>
              <a:t> </a:t>
            </a:r>
            <a:r>
              <a:rPr lang="en-US" sz="2400" dirty="0"/>
              <a:t>Inadequate nutritional intake, particularly inadequate protein intake, can increase the risk of </a:t>
            </a:r>
            <a:r>
              <a:rPr lang="en-US" sz="2400" dirty="0" err="1"/>
              <a:t>sarcopenia</a:t>
            </a:r>
            <a:r>
              <a:rPr lang="en-US" sz="2400" dirty="0"/>
              <a:t> and frailty in older adults. </a:t>
            </a:r>
            <a:endParaRPr lang="en-US" sz="2400" dirty="0" smtClean="0"/>
          </a:p>
        </p:txBody>
      </p:sp>
      <p:pic>
        <p:nvPicPr>
          <p:cNvPr id="2050" name="Picture 2" descr="D:\مراجع غدد\pharma hama\المستندات\Desktop\الرياضة-لكبار-السن.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4409841"/>
            <a:ext cx="8280920" cy="2448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445898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a:t>Pharmacologic Therapy</a:t>
            </a:r>
            <a:endParaRPr lang="ar-SY" dirty="0"/>
          </a:p>
        </p:txBody>
      </p:sp>
      <p:pic>
        <p:nvPicPr>
          <p:cNvPr id="3074" name="Picture 2" descr="D:\مراجع غدد\pharma hama\المستندات\Desktop\تنزيل.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1556792"/>
            <a:ext cx="8424936" cy="4824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160887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1417638"/>
          </a:xfrm>
          <a:solidFill>
            <a:schemeClr val="tx2">
              <a:lumMod val="40000"/>
              <a:lumOff val="60000"/>
            </a:schemeClr>
          </a:solidFill>
        </p:spPr>
        <p:txBody>
          <a:bodyPr>
            <a:normAutofit fontScale="90000"/>
          </a:bodyPr>
          <a:lstStyle/>
          <a:p>
            <a:r>
              <a:rPr lang="en-US" b="1" dirty="0"/>
              <a:t>Pharmacologic Therapy</a:t>
            </a:r>
            <a:r>
              <a:rPr lang="en-US" dirty="0"/>
              <a:t/>
            </a:r>
            <a:br>
              <a:rPr lang="en-US" dirty="0"/>
            </a:br>
            <a:endParaRPr lang="ar-SY" dirty="0"/>
          </a:p>
        </p:txBody>
      </p:sp>
      <p:sp>
        <p:nvSpPr>
          <p:cNvPr id="3" name="عنصر نائب للمحتوى 2"/>
          <p:cNvSpPr>
            <a:spLocks noGrp="1"/>
          </p:cNvSpPr>
          <p:nvPr>
            <p:ph idx="1"/>
          </p:nvPr>
        </p:nvSpPr>
        <p:spPr>
          <a:xfrm>
            <a:off x="0" y="803648"/>
            <a:ext cx="6804248" cy="6369768"/>
          </a:xfrm>
        </p:spPr>
        <p:style>
          <a:lnRef idx="1">
            <a:schemeClr val="accent5"/>
          </a:lnRef>
          <a:fillRef idx="2">
            <a:schemeClr val="accent5"/>
          </a:fillRef>
          <a:effectRef idx="1">
            <a:schemeClr val="accent5"/>
          </a:effectRef>
          <a:fontRef idx="minor">
            <a:schemeClr val="dk1"/>
          </a:fontRef>
        </p:style>
        <p:txBody>
          <a:bodyPr>
            <a:noAutofit/>
          </a:bodyPr>
          <a:lstStyle/>
          <a:p>
            <a:pPr algn="l" rtl="0" fontAlgn="base"/>
            <a:r>
              <a:rPr lang="en-US" sz="2400" b="1" i="1" u="sng" dirty="0" smtClean="0">
                <a:solidFill>
                  <a:schemeClr val="accent3">
                    <a:lumMod val="75000"/>
                  </a:schemeClr>
                </a:solidFill>
              </a:rPr>
              <a:t>Recommendations</a:t>
            </a:r>
            <a:endParaRPr lang="en-US" sz="2400" b="1" u="sng" dirty="0">
              <a:solidFill>
                <a:schemeClr val="accent3">
                  <a:lumMod val="75000"/>
                </a:schemeClr>
              </a:solidFill>
            </a:endParaRPr>
          </a:p>
          <a:p>
            <a:pPr lvl="0" algn="l" rtl="0" fontAlgn="base"/>
            <a:r>
              <a:rPr lang="en-US" sz="2400" dirty="0"/>
              <a:t> In older adults with type 2 diabetes at increased risk of hypoglycemia, </a:t>
            </a:r>
            <a:r>
              <a:rPr lang="en-US" sz="2400" dirty="0">
                <a:solidFill>
                  <a:srgbClr val="FF0000"/>
                </a:solidFill>
              </a:rPr>
              <a:t>medication classes with low risk of hypoglycemia</a:t>
            </a:r>
            <a:r>
              <a:rPr lang="en-US" sz="2400" dirty="0"/>
              <a:t> are preferred. </a:t>
            </a:r>
            <a:r>
              <a:rPr lang="en-US" sz="2400" b="1" dirty="0" smtClean="0"/>
              <a:t>B</a:t>
            </a:r>
            <a:endParaRPr lang="en-US" sz="2400" dirty="0"/>
          </a:p>
          <a:p>
            <a:pPr lvl="0" algn="l" rtl="0" fontAlgn="base"/>
            <a:r>
              <a:rPr lang="en-US" sz="2400" dirty="0"/>
              <a:t> </a:t>
            </a:r>
            <a:r>
              <a:rPr lang="en-US" sz="2400" dirty="0">
                <a:solidFill>
                  <a:srgbClr val="FF0000"/>
                </a:solidFill>
              </a:rPr>
              <a:t>Overtreatment </a:t>
            </a:r>
            <a:r>
              <a:rPr lang="en-US" sz="2400" dirty="0"/>
              <a:t>of diabetes is common in older adults and should be avoided. </a:t>
            </a:r>
            <a:r>
              <a:rPr lang="en-US" sz="2400" b="1" dirty="0" smtClean="0"/>
              <a:t>B</a:t>
            </a:r>
            <a:endParaRPr lang="en-US" sz="2400" dirty="0"/>
          </a:p>
          <a:p>
            <a:pPr lvl="0" algn="l" rtl="0" fontAlgn="base"/>
            <a:r>
              <a:rPr lang="en-US" sz="2400" dirty="0"/>
              <a:t> </a:t>
            </a:r>
            <a:r>
              <a:rPr lang="en-US" sz="2400" dirty="0" err="1">
                <a:solidFill>
                  <a:srgbClr val="FF0000"/>
                </a:solidFill>
              </a:rPr>
              <a:t>Deintensification</a:t>
            </a:r>
            <a:r>
              <a:rPr lang="en-US" sz="2400" dirty="0"/>
              <a:t> (or simplification) of complex regimens is recommended to reduce the risk of hypoglycemia and </a:t>
            </a:r>
            <a:r>
              <a:rPr lang="en-US" sz="2400" dirty="0" err="1"/>
              <a:t>polypharmacy</a:t>
            </a:r>
            <a:r>
              <a:rPr lang="en-US" sz="2400" dirty="0"/>
              <a:t>, if it can be achieved within the individualized A1C target. </a:t>
            </a:r>
            <a:r>
              <a:rPr lang="en-US" sz="2400" b="1" dirty="0" smtClean="0"/>
              <a:t>B</a:t>
            </a:r>
            <a:endParaRPr lang="en-US" sz="2400" dirty="0"/>
          </a:p>
          <a:p>
            <a:pPr lvl="0" algn="l" rtl="0" fontAlgn="base"/>
            <a:r>
              <a:rPr lang="en-US" sz="2400" dirty="0" smtClean="0"/>
              <a:t>Consider </a:t>
            </a:r>
            <a:r>
              <a:rPr lang="en-US" sz="2400" dirty="0">
                <a:solidFill>
                  <a:srgbClr val="FF0000"/>
                </a:solidFill>
              </a:rPr>
              <a:t>costs</a:t>
            </a:r>
            <a:r>
              <a:rPr lang="en-US" sz="2400" dirty="0"/>
              <a:t> of care and insurance coverage rules when developing treatment plans in order to reduce risk of cost-related </a:t>
            </a:r>
            <a:r>
              <a:rPr lang="en-US" sz="2400" dirty="0" err="1"/>
              <a:t>nonadherence</a:t>
            </a:r>
            <a:r>
              <a:rPr lang="en-US" sz="2400" dirty="0"/>
              <a:t>. </a:t>
            </a:r>
            <a:r>
              <a:rPr lang="en-US" sz="2400" b="1" dirty="0" smtClean="0"/>
              <a:t>B</a:t>
            </a:r>
            <a:endParaRPr lang="en-US" sz="2400" dirty="0"/>
          </a:p>
        </p:txBody>
      </p:sp>
      <p:pic>
        <p:nvPicPr>
          <p:cNvPr id="7170" name="Picture 2" descr="D:\مراجع غدد\pharma hama\المستندات\Desktop\images (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249" y="1196752"/>
            <a:ext cx="2592288" cy="5472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942512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1417638"/>
          </a:xfrm>
          <a:solidFill>
            <a:schemeClr val="tx2">
              <a:lumMod val="60000"/>
              <a:lumOff val="40000"/>
            </a:schemeClr>
          </a:solidFill>
        </p:spPr>
        <p:txBody>
          <a:bodyPr/>
          <a:lstStyle/>
          <a:p>
            <a:r>
              <a:rPr lang="en-US" dirty="0" smtClean="0"/>
              <a:t>insulin</a:t>
            </a:r>
            <a:endParaRPr lang="ar-SY" dirty="0"/>
          </a:p>
        </p:txBody>
      </p:sp>
      <p:sp>
        <p:nvSpPr>
          <p:cNvPr id="3" name="عنصر نائب للمحتوى 2"/>
          <p:cNvSpPr>
            <a:spLocks noGrp="1"/>
          </p:cNvSpPr>
          <p:nvPr>
            <p:ph idx="1"/>
          </p:nvPr>
        </p:nvSpPr>
        <p:spPr>
          <a:xfrm>
            <a:off x="0" y="1340768"/>
            <a:ext cx="9144000" cy="5517232"/>
          </a:xfrm>
          <a:solidFill>
            <a:schemeClr val="tx2">
              <a:lumMod val="20000"/>
              <a:lumOff val="80000"/>
            </a:schemeClr>
          </a:solidFill>
        </p:spPr>
        <p:txBody>
          <a:bodyPr>
            <a:normAutofit/>
          </a:bodyPr>
          <a:lstStyle/>
          <a:p>
            <a:pPr algn="l" rtl="0"/>
            <a:endParaRPr lang="en-US" dirty="0" smtClean="0"/>
          </a:p>
          <a:p>
            <a:pPr algn="l" rtl="0"/>
            <a:r>
              <a:rPr lang="en-US" dirty="0" smtClean="0"/>
              <a:t>Simplification </a:t>
            </a:r>
            <a:r>
              <a:rPr lang="en-US" dirty="0"/>
              <a:t>of the insulin regimen to match an individual's self-management abilities and their available social and medical support in these situations has been shown to reduce hypoglycemia and disease-related distress without worsening glycemic control </a:t>
            </a:r>
            <a:endParaRPr lang="en-US" dirty="0" smtClean="0"/>
          </a:p>
          <a:p>
            <a:pPr marL="0" indent="0">
              <a:buNone/>
            </a:pPr>
            <a:endParaRPr lang="ar-SY" dirty="0"/>
          </a:p>
        </p:txBody>
      </p:sp>
    </p:spTree>
    <p:extLst>
      <p:ext uri="{BB962C8B-B14F-4D97-AF65-F5344CB8AC3E}">
        <p14:creationId xmlns:p14="http://schemas.microsoft.com/office/powerpoint/2010/main" val="412111930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1417638"/>
          </a:xfrm>
          <a:solidFill>
            <a:schemeClr val="bg2">
              <a:lumMod val="90000"/>
            </a:schemeClr>
          </a:solidFill>
        </p:spPr>
        <p:txBody>
          <a:bodyPr>
            <a:normAutofit fontScale="90000"/>
          </a:bodyPr>
          <a:lstStyle/>
          <a:p>
            <a:r>
              <a:rPr lang="en-US" dirty="0"/>
              <a:t>insulin regimen simplification may be appropriate in older adults.</a:t>
            </a:r>
            <a:br>
              <a:rPr lang="en-US" dirty="0"/>
            </a:br>
            <a:endParaRPr lang="ar-SY" dirty="0"/>
          </a:p>
        </p:txBody>
      </p:sp>
      <p:sp>
        <p:nvSpPr>
          <p:cNvPr id="3" name="عنصر نائب للمحتوى 2"/>
          <p:cNvSpPr>
            <a:spLocks noGrp="1"/>
          </p:cNvSpPr>
          <p:nvPr>
            <p:ph idx="1"/>
          </p:nvPr>
        </p:nvSpPr>
        <p:spPr>
          <a:xfrm>
            <a:off x="0" y="1196752"/>
            <a:ext cx="9144000" cy="5661248"/>
          </a:xfrm>
          <a:solidFill>
            <a:schemeClr val="accent4">
              <a:lumMod val="20000"/>
              <a:lumOff val="80000"/>
            </a:schemeClr>
          </a:solidFill>
        </p:spPr>
        <p:txBody>
          <a:bodyPr>
            <a:normAutofit/>
          </a:bodyPr>
          <a:lstStyle/>
          <a:p>
            <a:pPr algn="l" rtl="0" fontAlgn="base"/>
            <a:r>
              <a:rPr lang="en-US" dirty="0" smtClean="0"/>
              <a:t>Algorithm </a:t>
            </a:r>
            <a:r>
              <a:rPr lang="en-US" dirty="0"/>
              <a:t>to simplify insulin regimen for older patients with type 2 diabetes. </a:t>
            </a:r>
            <a:r>
              <a:rPr lang="en-US" dirty="0" err="1"/>
              <a:t>eGFR</a:t>
            </a:r>
            <a:r>
              <a:rPr lang="en-US" dirty="0"/>
              <a:t>, estimated glomerular filtration rate. *Basal </a:t>
            </a:r>
            <a:r>
              <a:rPr lang="en-US" dirty="0" err="1"/>
              <a:t>insulins</a:t>
            </a:r>
            <a:r>
              <a:rPr lang="en-US" dirty="0"/>
              <a:t>: </a:t>
            </a:r>
            <a:r>
              <a:rPr lang="en-US" dirty="0" err="1"/>
              <a:t>glargine</a:t>
            </a:r>
            <a:r>
              <a:rPr lang="en-US" dirty="0"/>
              <a:t> U-100 and U-300, </a:t>
            </a:r>
            <a:r>
              <a:rPr lang="en-US" dirty="0" err="1"/>
              <a:t>detemir</a:t>
            </a:r>
            <a:r>
              <a:rPr lang="en-US" dirty="0"/>
              <a:t>, </a:t>
            </a:r>
            <a:r>
              <a:rPr lang="en-US" dirty="0" err="1"/>
              <a:t>degludec</a:t>
            </a:r>
            <a:r>
              <a:rPr lang="en-US" dirty="0"/>
              <a:t>, and human NPH. </a:t>
            </a:r>
            <a:r>
              <a:rPr lang="en-US" dirty="0" smtClean="0"/>
              <a:t>¥</a:t>
            </a:r>
            <a:r>
              <a:rPr lang="en-US" dirty="0"/>
              <a:t>Mealtime </a:t>
            </a:r>
            <a:r>
              <a:rPr lang="en-US" dirty="0" err="1"/>
              <a:t>insulins</a:t>
            </a:r>
            <a:r>
              <a:rPr lang="en-US" dirty="0"/>
              <a:t>: short-acting (regular human insulin) or rapid-acting (</a:t>
            </a:r>
            <a:r>
              <a:rPr lang="en-US" dirty="0" err="1"/>
              <a:t>lispro</a:t>
            </a:r>
            <a:r>
              <a:rPr lang="en-US" dirty="0"/>
              <a:t>, </a:t>
            </a:r>
            <a:r>
              <a:rPr lang="en-US" dirty="0" err="1"/>
              <a:t>aspart</a:t>
            </a:r>
            <a:r>
              <a:rPr lang="en-US" dirty="0"/>
              <a:t>, and </a:t>
            </a:r>
            <a:r>
              <a:rPr lang="en-US" dirty="0" err="1"/>
              <a:t>glulisine</a:t>
            </a:r>
            <a:r>
              <a:rPr lang="en-US" dirty="0"/>
              <a:t>). §Premixed </a:t>
            </a:r>
            <a:r>
              <a:rPr lang="en-US" dirty="0" err="1"/>
              <a:t>insulins</a:t>
            </a:r>
            <a:r>
              <a:rPr lang="en-US" dirty="0"/>
              <a:t>: 70/30, 75/25, and 50/50 products. Adapted with permission from </a:t>
            </a:r>
            <a:r>
              <a:rPr lang="en-US" dirty="0" err="1"/>
              <a:t>Munshi</a:t>
            </a:r>
            <a:r>
              <a:rPr lang="en-US" dirty="0"/>
              <a:t> and </a:t>
            </a:r>
            <a:r>
              <a:rPr lang="en-US" dirty="0" smtClean="0"/>
              <a:t>colleagues</a:t>
            </a:r>
            <a:endParaRPr lang="ar-SY" dirty="0"/>
          </a:p>
        </p:txBody>
      </p:sp>
    </p:spTree>
    <p:extLst>
      <p:ext uri="{BB962C8B-B14F-4D97-AF65-F5344CB8AC3E}">
        <p14:creationId xmlns:p14="http://schemas.microsoft.com/office/powerpoint/2010/main" val="168739902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1417638"/>
          </a:xfrm>
          <a:solidFill>
            <a:schemeClr val="accent4">
              <a:lumMod val="20000"/>
              <a:lumOff val="80000"/>
            </a:schemeClr>
          </a:solidFill>
        </p:spPr>
        <p:txBody>
          <a:bodyPr>
            <a:normAutofit fontScale="90000"/>
          </a:bodyPr>
          <a:lstStyle/>
          <a:p>
            <a:pPr algn="l"/>
            <a:r>
              <a:rPr lang="en-US" b="1" dirty="0"/>
              <a:t>Metformin</a:t>
            </a:r>
            <a:r>
              <a:rPr lang="en-US" dirty="0"/>
              <a:t/>
            </a:r>
            <a:br>
              <a:rPr lang="en-US" dirty="0"/>
            </a:br>
            <a:endParaRPr lang="ar-SY" dirty="0"/>
          </a:p>
        </p:txBody>
      </p:sp>
      <p:sp>
        <p:nvSpPr>
          <p:cNvPr id="3" name="عنصر نائب للمحتوى 2"/>
          <p:cNvSpPr>
            <a:spLocks noGrp="1"/>
          </p:cNvSpPr>
          <p:nvPr>
            <p:ph idx="1"/>
          </p:nvPr>
        </p:nvSpPr>
        <p:spPr>
          <a:xfrm>
            <a:off x="0" y="1484784"/>
            <a:ext cx="9144000" cy="6021288"/>
          </a:xfrm>
          <a:solidFill>
            <a:schemeClr val="accent4">
              <a:lumMod val="40000"/>
              <a:lumOff val="60000"/>
            </a:schemeClr>
          </a:solidFill>
        </p:spPr>
        <p:txBody>
          <a:bodyPr>
            <a:normAutofit fontScale="77500" lnSpcReduction="20000"/>
          </a:bodyPr>
          <a:lstStyle/>
          <a:p>
            <a:pPr algn="l" rtl="0" fontAlgn="base"/>
            <a:r>
              <a:rPr lang="en-US" b="1" i="1" dirty="0" smtClean="0">
                <a:solidFill>
                  <a:srgbClr val="FF0000"/>
                </a:solidFill>
              </a:rPr>
              <a:t>Metformin </a:t>
            </a:r>
            <a:r>
              <a:rPr lang="en-US" b="1" i="1" dirty="0">
                <a:solidFill>
                  <a:srgbClr val="FF0000"/>
                </a:solidFill>
              </a:rPr>
              <a:t>is the first-line agent for older adults with type 2 diabetes</a:t>
            </a:r>
            <a:r>
              <a:rPr lang="en-US" dirty="0"/>
              <a:t>. </a:t>
            </a:r>
            <a:endParaRPr lang="en-US" dirty="0" smtClean="0"/>
          </a:p>
          <a:p>
            <a:pPr algn="l" rtl="0" fontAlgn="base"/>
            <a:r>
              <a:rPr lang="en-US" dirty="0" smtClean="0"/>
              <a:t>Recent </a:t>
            </a:r>
            <a:r>
              <a:rPr lang="en-US" dirty="0"/>
              <a:t>studies have indicated that it may be used safely in patients with estimated glomerular filtration rate ≥30 mL/min/1.73 </a:t>
            </a:r>
            <a:r>
              <a:rPr lang="en-US" dirty="0" smtClean="0"/>
              <a:t>m</a:t>
            </a:r>
            <a:r>
              <a:rPr lang="en-US" baseline="30000" dirty="0" smtClean="0"/>
              <a:t>2</a:t>
            </a:r>
          </a:p>
          <a:p>
            <a:pPr algn="l" rtl="0" fontAlgn="base"/>
            <a:r>
              <a:rPr lang="en-US" dirty="0" smtClean="0"/>
              <a:t>However</a:t>
            </a:r>
            <a:r>
              <a:rPr lang="en-US" dirty="0"/>
              <a:t>, it is </a:t>
            </a:r>
            <a:r>
              <a:rPr lang="en-US" b="1" dirty="0"/>
              <a:t>contraindicated</a:t>
            </a:r>
            <a:r>
              <a:rPr lang="en-US" dirty="0"/>
              <a:t> in patients with </a:t>
            </a:r>
            <a:r>
              <a:rPr lang="en-US" u="sng" dirty="0"/>
              <a:t>advanced renal </a:t>
            </a:r>
            <a:r>
              <a:rPr lang="en-US" dirty="0"/>
              <a:t>insufficiency and should be used with caution in patients with </a:t>
            </a:r>
            <a:r>
              <a:rPr lang="en-US" u="sng" dirty="0"/>
              <a:t>impaired hepatic function </a:t>
            </a:r>
            <a:r>
              <a:rPr lang="en-US" dirty="0"/>
              <a:t>or </a:t>
            </a:r>
            <a:r>
              <a:rPr lang="en-US" u="sng" dirty="0"/>
              <a:t>congestive heart failure </a:t>
            </a:r>
            <a:r>
              <a:rPr lang="en-US" dirty="0">
                <a:solidFill>
                  <a:srgbClr val="FF0000"/>
                </a:solidFill>
              </a:rPr>
              <a:t>because of the increased risk of lactic acidosis</a:t>
            </a:r>
            <a:r>
              <a:rPr lang="en-US" dirty="0" smtClean="0"/>
              <a:t>.</a:t>
            </a:r>
          </a:p>
          <a:p>
            <a:pPr algn="l" rtl="0" fontAlgn="base"/>
            <a:r>
              <a:rPr lang="en-US" dirty="0" smtClean="0"/>
              <a:t> </a:t>
            </a:r>
            <a:r>
              <a:rPr lang="en-US" dirty="0"/>
              <a:t>Metformin may be temporarily discontinued before procedures, during hospitalizations, and when acute illness may compromise renal or liver function</a:t>
            </a:r>
            <a:r>
              <a:rPr lang="en-US" dirty="0" smtClean="0"/>
              <a:t>.</a:t>
            </a:r>
          </a:p>
          <a:p>
            <a:pPr algn="l" rtl="0" fontAlgn="base"/>
            <a:r>
              <a:rPr lang="en-US" dirty="0" smtClean="0"/>
              <a:t> </a:t>
            </a:r>
            <a:r>
              <a:rPr lang="en-US" dirty="0"/>
              <a:t>Additionally, metformin can cause gastrointestinal side effects and a reduction in appetite that can be problematic for some older adults</a:t>
            </a:r>
            <a:r>
              <a:rPr lang="en-US" dirty="0" smtClean="0"/>
              <a:t>.</a:t>
            </a:r>
          </a:p>
          <a:p>
            <a:pPr algn="l" rtl="0" fontAlgn="base"/>
            <a:r>
              <a:rPr lang="en-US" dirty="0" smtClean="0"/>
              <a:t> </a:t>
            </a:r>
            <a:r>
              <a:rPr lang="en-US" dirty="0"/>
              <a:t>Reduction or elimination of metformin may be necessary for patients experiencing persistent gastrointestinal side effects</a:t>
            </a:r>
            <a:r>
              <a:rPr lang="en-US" dirty="0" smtClean="0"/>
              <a:t>.</a:t>
            </a:r>
            <a:endParaRPr lang="en-US" dirty="0"/>
          </a:p>
        </p:txBody>
      </p:sp>
      <p:pic>
        <p:nvPicPr>
          <p:cNvPr id="8194" name="Picture 2" descr="D:\مراجع غدد\pharma hama\المستندات\Desktop\تنزيل.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235559"/>
            <a:ext cx="6336704" cy="1657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486503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1417638"/>
          </a:xfrm>
          <a:solidFill>
            <a:schemeClr val="accent6">
              <a:lumMod val="20000"/>
              <a:lumOff val="80000"/>
            </a:schemeClr>
          </a:solidFill>
        </p:spPr>
        <p:txBody>
          <a:bodyPr>
            <a:normAutofit fontScale="90000"/>
          </a:bodyPr>
          <a:lstStyle/>
          <a:p>
            <a:r>
              <a:rPr lang="en-US" b="1" dirty="0" err="1"/>
              <a:t>Thiazolidinediones</a:t>
            </a:r>
            <a:r>
              <a:rPr lang="en-US" dirty="0"/>
              <a:t/>
            </a:r>
            <a:br>
              <a:rPr lang="en-US" dirty="0"/>
            </a:br>
            <a:endParaRPr lang="ar-SY" dirty="0"/>
          </a:p>
        </p:txBody>
      </p:sp>
      <p:sp>
        <p:nvSpPr>
          <p:cNvPr id="3" name="عنصر نائب للمحتوى 2"/>
          <p:cNvSpPr>
            <a:spLocks noGrp="1"/>
          </p:cNvSpPr>
          <p:nvPr>
            <p:ph idx="1"/>
          </p:nvPr>
        </p:nvSpPr>
        <p:spPr>
          <a:xfrm>
            <a:off x="0" y="1484784"/>
            <a:ext cx="9144000" cy="5373216"/>
          </a:xfrm>
          <a:solidFill>
            <a:srgbClr val="FFC000"/>
          </a:solidFill>
        </p:spPr>
        <p:txBody>
          <a:bodyPr/>
          <a:lstStyle/>
          <a:p>
            <a:pPr algn="l" rtl="0" fontAlgn="base"/>
            <a:r>
              <a:rPr lang="en-US" dirty="0" err="1" smtClean="0"/>
              <a:t>Thiazolidinediones</a:t>
            </a:r>
            <a:r>
              <a:rPr lang="en-US" dirty="0"/>
              <a:t>, if used at all, should be used very cautiously in those patients on insulin therapy as well as those patients with or at risk for congestive heart failure, osteoporosis, falls or fractures, and/or macular edema </a:t>
            </a:r>
          </a:p>
          <a:p>
            <a:endParaRPr lang="ar-SY" dirty="0"/>
          </a:p>
        </p:txBody>
      </p:sp>
    </p:spTree>
    <p:extLst>
      <p:ext uri="{BB962C8B-B14F-4D97-AF65-F5344CB8AC3E}">
        <p14:creationId xmlns:p14="http://schemas.microsoft.com/office/powerpoint/2010/main" val="174009177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a:p>
        </p:txBody>
      </p:sp>
      <p:sp>
        <p:nvSpPr>
          <p:cNvPr id="4" name="عنصر نائب للمحتوى 3"/>
          <p:cNvSpPr>
            <a:spLocks noGrp="1"/>
          </p:cNvSpPr>
          <p:nvPr>
            <p:ph idx="1"/>
          </p:nvPr>
        </p:nvSpPr>
        <p:spPr>
          <a:xfrm>
            <a:off x="0" y="0"/>
            <a:ext cx="9144000" cy="6858000"/>
          </a:xfrm>
          <a:solidFill>
            <a:schemeClr val="accent6">
              <a:lumMod val="60000"/>
              <a:lumOff val="40000"/>
            </a:schemeClr>
          </a:solidFill>
        </p:spPr>
        <p:txBody>
          <a:bodyPr/>
          <a:lstStyle/>
          <a:p>
            <a:pPr algn="l" rtl="0"/>
            <a:endParaRPr lang="en-US" dirty="0" smtClean="0"/>
          </a:p>
          <a:p>
            <a:pPr algn="l" rtl="0"/>
            <a:r>
              <a:rPr lang="en-US" dirty="0" smtClean="0"/>
              <a:t>Diabetes </a:t>
            </a:r>
            <a:r>
              <a:rPr lang="en-US" dirty="0"/>
              <a:t>is a highly prevalent health condition in the aging population</a:t>
            </a:r>
            <a:r>
              <a:rPr lang="en-US" dirty="0" smtClean="0"/>
              <a:t>.</a:t>
            </a:r>
          </a:p>
          <a:p>
            <a:pPr algn="l" rtl="0"/>
            <a:r>
              <a:rPr lang="en-US" dirty="0" smtClean="0"/>
              <a:t> </a:t>
            </a:r>
            <a:r>
              <a:rPr lang="en-US" dirty="0"/>
              <a:t>Over one-quarter of people over the age of 65 years have diabetes and one-half of older adults have </a:t>
            </a:r>
            <a:r>
              <a:rPr lang="en-US" dirty="0" err="1" smtClean="0"/>
              <a:t>prediabetes</a:t>
            </a:r>
            <a:endParaRPr lang="en-US" dirty="0" smtClean="0"/>
          </a:p>
          <a:p>
            <a:pPr algn="l" rtl="0"/>
            <a:r>
              <a:rPr lang="en-US" dirty="0" smtClean="0"/>
              <a:t> </a:t>
            </a:r>
            <a:r>
              <a:rPr lang="en-US" dirty="0"/>
              <a:t>a</a:t>
            </a:r>
            <a:r>
              <a:rPr lang="en-US" dirty="0" smtClean="0"/>
              <a:t>nd </a:t>
            </a:r>
            <a:r>
              <a:rPr lang="en-US" dirty="0"/>
              <a:t>the number of older adults living with these conditions is expected to increase rapidly in the coming decades</a:t>
            </a:r>
            <a:endParaRPr lang="ar-SY" dirty="0"/>
          </a:p>
        </p:txBody>
      </p:sp>
    </p:spTree>
    <p:extLst>
      <p:ext uri="{BB962C8B-B14F-4D97-AF65-F5344CB8AC3E}">
        <p14:creationId xmlns:p14="http://schemas.microsoft.com/office/powerpoint/2010/main" val="384876683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1417638"/>
          </a:xfrm>
          <a:solidFill>
            <a:schemeClr val="tx2">
              <a:lumMod val="40000"/>
              <a:lumOff val="60000"/>
            </a:schemeClr>
          </a:solidFill>
        </p:spPr>
        <p:txBody>
          <a:bodyPr>
            <a:normAutofit fontScale="90000"/>
          </a:bodyPr>
          <a:lstStyle/>
          <a:p>
            <a:r>
              <a:rPr lang="en-US" b="1" dirty="0"/>
              <a:t>Insulin </a:t>
            </a:r>
            <a:r>
              <a:rPr lang="en-US" b="1" dirty="0" err="1"/>
              <a:t>Secretagogues</a:t>
            </a:r>
            <a:r>
              <a:rPr lang="en-US" dirty="0"/>
              <a:t/>
            </a:r>
            <a:br>
              <a:rPr lang="en-US" dirty="0"/>
            </a:br>
            <a:endParaRPr lang="ar-SY" dirty="0"/>
          </a:p>
        </p:txBody>
      </p:sp>
      <p:sp>
        <p:nvSpPr>
          <p:cNvPr id="3" name="عنصر نائب للمحتوى 2"/>
          <p:cNvSpPr>
            <a:spLocks noGrp="1"/>
          </p:cNvSpPr>
          <p:nvPr>
            <p:ph idx="1"/>
          </p:nvPr>
        </p:nvSpPr>
        <p:spPr>
          <a:xfrm>
            <a:off x="0" y="1412776"/>
            <a:ext cx="9144000" cy="5445224"/>
          </a:xfrm>
          <a:solidFill>
            <a:schemeClr val="tx2">
              <a:lumMod val="20000"/>
              <a:lumOff val="80000"/>
            </a:schemeClr>
          </a:solidFill>
        </p:spPr>
        <p:txBody>
          <a:bodyPr>
            <a:normAutofit/>
          </a:bodyPr>
          <a:lstStyle/>
          <a:p>
            <a:pPr algn="l" rtl="0" fontAlgn="base"/>
            <a:r>
              <a:rPr lang="en-US" b="1" dirty="0" smtClean="0">
                <a:solidFill>
                  <a:srgbClr val="FF0000"/>
                </a:solidFill>
              </a:rPr>
              <a:t>Sulfonylureas</a:t>
            </a:r>
            <a:r>
              <a:rPr lang="en-US" dirty="0" smtClean="0"/>
              <a:t> </a:t>
            </a:r>
            <a:r>
              <a:rPr lang="en-US" dirty="0"/>
              <a:t>and other insulin </a:t>
            </a:r>
            <a:r>
              <a:rPr lang="en-US" dirty="0" err="1"/>
              <a:t>secretagogues</a:t>
            </a:r>
            <a:r>
              <a:rPr lang="en-US" dirty="0"/>
              <a:t> are associated with hypoglycemia and should be used with caution. </a:t>
            </a:r>
            <a:endParaRPr lang="en-US" dirty="0" smtClean="0"/>
          </a:p>
          <a:p>
            <a:pPr algn="l" rtl="0" fontAlgn="base"/>
            <a:r>
              <a:rPr lang="en-US" dirty="0" smtClean="0"/>
              <a:t>If </a:t>
            </a:r>
            <a:r>
              <a:rPr lang="en-US" dirty="0"/>
              <a:t>used, sulfonylureas with a shorter duration of action, such as </a:t>
            </a:r>
            <a:r>
              <a:rPr lang="en-US" dirty="0" err="1"/>
              <a:t>glipizide</a:t>
            </a:r>
            <a:r>
              <a:rPr lang="en-US" dirty="0"/>
              <a:t> or glimepiride, are preferred. </a:t>
            </a:r>
            <a:endParaRPr lang="en-US" dirty="0" smtClean="0"/>
          </a:p>
          <a:p>
            <a:pPr algn="l" rtl="0" fontAlgn="base"/>
            <a:endParaRPr lang="en-US" dirty="0" smtClean="0"/>
          </a:p>
          <a:p>
            <a:pPr algn="l" rtl="0" fontAlgn="base"/>
            <a:r>
              <a:rPr lang="en-US" dirty="0" smtClean="0"/>
              <a:t>      </a:t>
            </a:r>
            <a:r>
              <a:rPr lang="en-US" b="1" dirty="0" smtClean="0">
                <a:solidFill>
                  <a:schemeClr val="tx2">
                    <a:lumMod val="60000"/>
                    <a:lumOff val="40000"/>
                  </a:schemeClr>
                </a:solidFill>
              </a:rPr>
              <a:t>Glyburide </a:t>
            </a:r>
            <a:r>
              <a:rPr lang="en-US" dirty="0"/>
              <a:t>is a longer-acting sulfonylurea and should be avoided in older adults </a:t>
            </a:r>
            <a:r>
              <a:rPr lang="en-US" dirty="0" smtClean="0"/>
              <a:t>.</a:t>
            </a:r>
            <a:endParaRPr lang="en-US" dirty="0"/>
          </a:p>
        </p:txBody>
      </p:sp>
      <p:sp>
        <p:nvSpPr>
          <p:cNvPr id="4" name="ضرب 3"/>
          <p:cNvSpPr/>
          <p:nvPr/>
        </p:nvSpPr>
        <p:spPr>
          <a:xfrm>
            <a:off x="107504" y="4653136"/>
            <a:ext cx="914400" cy="91440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a:p>
        </p:txBody>
      </p:sp>
    </p:spTree>
    <p:extLst>
      <p:ext uri="{BB962C8B-B14F-4D97-AF65-F5344CB8AC3E}">
        <p14:creationId xmlns:p14="http://schemas.microsoft.com/office/powerpoint/2010/main" val="13577210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1417638"/>
          </a:xfrm>
          <a:solidFill>
            <a:schemeClr val="tx2">
              <a:lumMod val="40000"/>
              <a:lumOff val="60000"/>
            </a:schemeClr>
          </a:solidFill>
        </p:spPr>
        <p:txBody>
          <a:bodyPr>
            <a:normAutofit fontScale="90000"/>
          </a:bodyPr>
          <a:lstStyle/>
          <a:p>
            <a:r>
              <a:rPr lang="en-US" b="1" dirty="0" err="1"/>
              <a:t>Incretin</a:t>
            </a:r>
            <a:r>
              <a:rPr lang="en-US" b="1" dirty="0"/>
              <a:t>-Based Therapies</a:t>
            </a:r>
            <a:r>
              <a:rPr lang="en-US" dirty="0"/>
              <a:t/>
            </a:r>
            <a:br>
              <a:rPr lang="en-US" dirty="0"/>
            </a:br>
            <a:endParaRPr lang="ar-SY" dirty="0"/>
          </a:p>
        </p:txBody>
      </p:sp>
      <p:sp>
        <p:nvSpPr>
          <p:cNvPr id="3" name="عنصر نائب للمحتوى 2"/>
          <p:cNvSpPr>
            <a:spLocks noGrp="1"/>
          </p:cNvSpPr>
          <p:nvPr>
            <p:ph idx="1"/>
          </p:nvPr>
        </p:nvSpPr>
        <p:spPr>
          <a:xfrm>
            <a:off x="0" y="1340768"/>
            <a:ext cx="9144000" cy="5517232"/>
          </a:xfrm>
          <a:solidFill>
            <a:schemeClr val="tx2">
              <a:lumMod val="20000"/>
              <a:lumOff val="80000"/>
            </a:schemeClr>
          </a:solidFill>
        </p:spPr>
        <p:txBody>
          <a:bodyPr>
            <a:normAutofit/>
          </a:bodyPr>
          <a:lstStyle/>
          <a:p>
            <a:pPr algn="l" rtl="0" fontAlgn="base"/>
            <a:endParaRPr lang="en-US" b="1" dirty="0">
              <a:solidFill>
                <a:schemeClr val="tx2">
                  <a:lumMod val="60000"/>
                  <a:lumOff val="40000"/>
                </a:schemeClr>
              </a:solidFill>
            </a:endParaRPr>
          </a:p>
          <a:p>
            <a:pPr algn="l" rtl="0" fontAlgn="base"/>
            <a:r>
              <a:rPr lang="en-US" b="1" dirty="0" smtClean="0">
                <a:solidFill>
                  <a:schemeClr val="tx2">
                    <a:lumMod val="60000"/>
                    <a:lumOff val="40000"/>
                  </a:schemeClr>
                </a:solidFill>
              </a:rPr>
              <a:t>Oral </a:t>
            </a:r>
            <a:r>
              <a:rPr lang="en-US" b="1" dirty="0" err="1">
                <a:solidFill>
                  <a:schemeClr val="tx2">
                    <a:lumMod val="60000"/>
                    <a:lumOff val="40000"/>
                  </a:schemeClr>
                </a:solidFill>
              </a:rPr>
              <a:t>dipeptidyl</a:t>
            </a:r>
            <a:r>
              <a:rPr lang="en-US" b="1" dirty="0">
                <a:solidFill>
                  <a:schemeClr val="tx2">
                    <a:lumMod val="60000"/>
                    <a:lumOff val="40000"/>
                  </a:schemeClr>
                </a:solidFill>
              </a:rPr>
              <a:t> peptidase 4 (DPP</a:t>
            </a:r>
            <a:r>
              <a:rPr lang="en-US" b="1" i="1" dirty="0">
                <a:solidFill>
                  <a:schemeClr val="tx2">
                    <a:lumMod val="60000"/>
                    <a:lumOff val="40000"/>
                  </a:schemeClr>
                </a:solidFill>
              </a:rPr>
              <a:t>-</a:t>
            </a:r>
            <a:r>
              <a:rPr lang="en-US" b="1" dirty="0">
                <a:solidFill>
                  <a:schemeClr val="tx2">
                    <a:lumMod val="60000"/>
                    <a:lumOff val="40000"/>
                  </a:schemeClr>
                </a:solidFill>
              </a:rPr>
              <a:t>4) inhibitors </a:t>
            </a:r>
            <a:r>
              <a:rPr lang="en-US" dirty="0"/>
              <a:t>have few side effects and minimal risk of hypoglycemia, but their cost may be a barrier to some older </a:t>
            </a:r>
            <a:r>
              <a:rPr lang="en-US" dirty="0" smtClean="0"/>
              <a:t>patients</a:t>
            </a:r>
          </a:p>
          <a:p>
            <a:pPr algn="l" rtl="0" fontAlgn="base"/>
            <a:r>
              <a:rPr lang="en-US" dirty="0" smtClean="0"/>
              <a:t> </a:t>
            </a:r>
            <a:r>
              <a:rPr lang="en-US" dirty="0"/>
              <a:t>Across the trials of this drug class, there appears to </a:t>
            </a:r>
            <a:r>
              <a:rPr lang="en-US" dirty="0">
                <a:solidFill>
                  <a:schemeClr val="tx2">
                    <a:lumMod val="60000"/>
                    <a:lumOff val="40000"/>
                  </a:schemeClr>
                </a:solidFill>
              </a:rPr>
              <a:t>be no interaction by age-group </a:t>
            </a:r>
          </a:p>
        </p:txBody>
      </p:sp>
    </p:spTree>
    <p:extLst>
      <p:ext uri="{BB962C8B-B14F-4D97-AF65-F5344CB8AC3E}">
        <p14:creationId xmlns:p14="http://schemas.microsoft.com/office/powerpoint/2010/main" val="75882613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1143000"/>
          </a:xfrm>
          <a:solidFill>
            <a:schemeClr val="tx2">
              <a:lumMod val="20000"/>
              <a:lumOff val="80000"/>
            </a:schemeClr>
          </a:solidFill>
        </p:spPr>
        <p:txBody>
          <a:bodyPr/>
          <a:lstStyle/>
          <a:p>
            <a:r>
              <a:rPr lang="en-US" dirty="0"/>
              <a:t>GLP</a:t>
            </a:r>
            <a:r>
              <a:rPr lang="en-US" i="1" dirty="0"/>
              <a:t>-</a:t>
            </a:r>
            <a:r>
              <a:rPr lang="en-US" dirty="0"/>
              <a:t>1 receptor agonists </a:t>
            </a:r>
            <a:endParaRPr lang="ar-SY" dirty="0"/>
          </a:p>
        </p:txBody>
      </p:sp>
      <p:sp>
        <p:nvSpPr>
          <p:cNvPr id="3" name="عنصر نائب للمحتوى 2"/>
          <p:cNvSpPr>
            <a:spLocks noGrp="1"/>
          </p:cNvSpPr>
          <p:nvPr>
            <p:ph idx="1"/>
          </p:nvPr>
        </p:nvSpPr>
        <p:spPr>
          <a:xfrm>
            <a:off x="0" y="908720"/>
            <a:ext cx="9144000" cy="6408712"/>
          </a:xfrm>
          <a:solidFill>
            <a:schemeClr val="accent2">
              <a:lumMod val="20000"/>
              <a:lumOff val="80000"/>
            </a:schemeClr>
          </a:solidFill>
        </p:spPr>
        <p:txBody>
          <a:bodyPr>
            <a:normAutofit fontScale="92500"/>
          </a:bodyPr>
          <a:lstStyle/>
          <a:p>
            <a:pPr algn="l" rtl="0" fontAlgn="base"/>
            <a:r>
              <a:rPr lang="en-US" dirty="0" smtClean="0"/>
              <a:t>have </a:t>
            </a:r>
            <a:r>
              <a:rPr lang="en-US" dirty="0"/>
              <a:t>demonstrated </a:t>
            </a:r>
            <a:r>
              <a:rPr lang="en-US" b="1" dirty="0">
                <a:solidFill>
                  <a:schemeClr val="tx2">
                    <a:lumMod val="40000"/>
                    <a:lumOff val="60000"/>
                  </a:schemeClr>
                </a:solidFill>
              </a:rPr>
              <a:t>cardiovascular benefits </a:t>
            </a:r>
            <a:r>
              <a:rPr lang="en-US" dirty="0"/>
              <a:t>among patients with established atherosclerotic cardiovascular disease (</a:t>
            </a:r>
            <a:r>
              <a:rPr lang="en-US" dirty="0" smtClean="0"/>
              <a:t>CVD. </a:t>
            </a:r>
          </a:p>
          <a:p>
            <a:pPr algn="l" rtl="0" fontAlgn="base"/>
            <a:r>
              <a:rPr lang="en-US" b="1" i="1" dirty="0" err="1" smtClean="0">
                <a:solidFill>
                  <a:schemeClr val="accent6">
                    <a:lumMod val="75000"/>
                  </a:schemeClr>
                </a:solidFill>
              </a:rPr>
              <a:t>Liraglutide</a:t>
            </a:r>
            <a:r>
              <a:rPr lang="en-US" dirty="0" smtClean="0"/>
              <a:t> </a:t>
            </a:r>
          </a:p>
          <a:p>
            <a:pPr algn="l" rtl="0" fontAlgn="base"/>
            <a:r>
              <a:rPr lang="en-US" i="1" dirty="0" smtClean="0">
                <a:solidFill>
                  <a:schemeClr val="tx2">
                    <a:lumMod val="40000"/>
                    <a:lumOff val="60000"/>
                  </a:schemeClr>
                </a:solidFill>
              </a:rPr>
              <a:t>These </a:t>
            </a:r>
            <a:r>
              <a:rPr lang="en-US" i="1" dirty="0">
                <a:solidFill>
                  <a:schemeClr val="tx2">
                    <a:lumMod val="40000"/>
                    <a:lumOff val="60000"/>
                  </a:schemeClr>
                </a:solidFill>
              </a:rPr>
              <a:t>drugs are injectable agents (with the exception of oral </a:t>
            </a:r>
            <a:r>
              <a:rPr lang="en-US" b="1" i="1" dirty="0" err="1">
                <a:solidFill>
                  <a:schemeClr val="tx2">
                    <a:lumMod val="40000"/>
                    <a:lumOff val="60000"/>
                  </a:schemeClr>
                </a:solidFill>
              </a:rPr>
              <a:t>semaglutide</a:t>
            </a:r>
            <a:r>
              <a:rPr lang="en-US" b="1" i="1" dirty="0">
                <a:solidFill>
                  <a:schemeClr val="tx2">
                    <a:lumMod val="40000"/>
                    <a:lumOff val="60000"/>
                  </a:schemeClr>
                </a:solidFill>
              </a:rPr>
              <a:t>)</a:t>
            </a:r>
            <a:r>
              <a:rPr lang="en-US" i="1" dirty="0">
                <a:solidFill>
                  <a:schemeClr val="tx2">
                    <a:lumMod val="40000"/>
                    <a:lumOff val="60000"/>
                  </a:schemeClr>
                </a:solidFill>
              </a:rPr>
              <a:t> </a:t>
            </a:r>
            <a:r>
              <a:rPr lang="en-US" i="1" dirty="0" smtClean="0">
                <a:solidFill>
                  <a:schemeClr val="tx2">
                    <a:lumMod val="40000"/>
                    <a:lumOff val="60000"/>
                  </a:schemeClr>
                </a:solidFill>
              </a:rPr>
              <a:t>which </a:t>
            </a:r>
            <a:r>
              <a:rPr lang="en-US" i="1" dirty="0">
                <a:solidFill>
                  <a:schemeClr val="tx2">
                    <a:lumMod val="40000"/>
                    <a:lumOff val="60000"/>
                  </a:schemeClr>
                </a:solidFill>
              </a:rPr>
              <a:t>require visual, motor, and cognitive skills for appropriate administration. </a:t>
            </a:r>
            <a:endParaRPr lang="en-US" i="1" dirty="0" smtClean="0">
              <a:solidFill>
                <a:schemeClr val="tx2">
                  <a:lumMod val="40000"/>
                  <a:lumOff val="60000"/>
                </a:schemeClr>
              </a:solidFill>
            </a:endParaRPr>
          </a:p>
          <a:p>
            <a:pPr algn="l" rtl="0" fontAlgn="base"/>
            <a:r>
              <a:rPr lang="en-US" dirty="0" smtClean="0"/>
              <a:t>They </a:t>
            </a:r>
            <a:r>
              <a:rPr lang="en-US" dirty="0"/>
              <a:t>may also be</a:t>
            </a:r>
            <a:r>
              <a:rPr lang="en-US" u="sng" dirty="0">
                <a:solidFill>
                  <a:schemeClr val="tx2">
                    <a:lumMod val="40000"/>
                    <a:lumOff val="60000"/>
                  </a:schemeClr>
                </a:solidFill>
              </a:rPr>
              <a:t> associated with nausea, vomiting, and diarrhea</a:t>
            </a:r>
            <a:r>
              <a:rPr lang="en-US" u="sng" dirty="0" smtClean="0">
                <a:solidFill>
                  <a:schemeClr val="tx2">
                    <a:lumMod val="40000"/>
                    <a:lumOff val="60000"/>
                  </a:schemeClr>
                </a:solidFill>
              </a:rPr>
              <a:t>.</a:t>
            </a:r>
          </a:p>
          <a:p>
            <a:pPr algn="l" rtl="0" fontAlgn="base"/>
            <a:r>
              <a:rPr lang="en-US" u="sng" dirty="0" smtClean="0">
                <a:solidFill>
                  <a:schemeClr val="tx2">
                    <a:lumMod val="40000"/>
                    <a:lumOff val="60000"/>
                  </a:schemeClr>
                </a:solidFill>
              </a:rPr>
              <a:t> </a:t>
            </a:r>
            <a:r>
              <a:rPr lang="en-US" u="sng" dirty="0">
                <a:solidFill>
                  <a:schemeClr val="tx2">
                    <a:lumMod val="40000"/>
                    <a:lumOff val="60000"/>
                  </a:schemeClr>
                </a:solidFill>
              </a:rPr>
              <a:t>Given the gastrointestinal side-effects of this class, GLP-1 receptor agonists may not be preferred in older patients who are experiencing unexplained weight loss</a:t>
            </a:r>
            <a:r>
              <a:rPr lang="en-US" u="sng" dirty="0" smtClean="0">
                <a:solidFill>
                  <a:schemeClr val="tx2">
                    <a:lumMod val="40000"/>
                    <a:lumOff val="60000"/>
                  </a:schemeClr>
                </a:solidFill>
              </a:rPr>
              <a:t>.</a:t>
            </a:r>
            <a:endParaRPr lang="en-US" u="sng" dirty="0">
              <a:solidFill>
                <a:schemeClr val="tx2">
                  <a:lumMod val="40000"/>
                  <a:lumOff val="60000"/>
                </a:schemeClr>
              </a:solidFill>
            </a:endParaRPr>
          </a:p>
        </p:txBody>
      </p:sp>
    </p:spTree>
    <p:extLst>
      <p:ext uri="{BB962C8B-B14F-4D97-AF65-F5344CB8AC3E}">
        <p14:creationId xmlns:p14="http://schemas.microsoft.com/office/powerpoint/2010/main" val="337850528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908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523702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1606278"/>
          </a:xfrm>
          <a:solidFill>
            <a:schemeClr val="tx2">
              <a:lumMod val="20000"/>
              <a:lumOff val="80000"/>
            </a:schemeClr>
          </a:solidFill>
        </p:spPr>
        <p:txBody>
          <a:bodyPr>
            <a:normAutofit fontScale="90000"/>
          </a:bodyPr>
          <a:lstStyle/>
          <a:p>
            <a:r>
              <a:rPr lang="en-US" b="1" dirty="0"/>
              <a:t>Sodium–Glucose </a:t>
            </a:r>
            <a:r>
              <a:rPr lang="en-US" b="1" dirty="0" err="1"/>
              <a:t>Cotransporter</a:t>
            </a:r>
            <a:r>
              <a:rPr lang="en-US" b="1" dirty="0"/>
              <a:t> 2 Inhibitors</a:t>
            </a:r>
            <a:r>
              <a:rPr lang="en-US" dirty="0"/>
              <a:t/>
            </a:r>
            <a:br>
              <a:rPr lang="en-US" dirty="0"/>
            </a:br>
            <a:endParaRPr lang="ar-SY" dirty="0"/>
          </a:p>
        </p:txBody>
      </p:sp>
      <p:sp>
        <p:nvSpPr>
          <p:cNvPr id="3" name="عنصر نائب للمحتوى 2"/>
          <p:cNvSpPr>
            <a:spLocks noGrp="1"/>
          </p:cNvSpPr>
          <p:nvPr>
            <p:ph idx="1"/>
          </p:nvPr>
        </p:nvSpPr>
        <p:spPr>
          <a:xfrm>
            <a:off x="0" y="1268760"/>
            <a:ext cx="9144000" cy="5589240"/>
          </a:xfrm>
          <a:solidFill>
            <a:schemeClr val="accent1">
              <a:lumMod val="20000"/>
              <a:lumOff val="80000"/>
            </a:schemeClr>
          </a:solidFill>
        </p:spPr>
        <p:txBody>
          <a:bodyPr>
            <a:normAutofit fontScale="92500" lnSpcReduction="20000"/>
          </a:bodyPr>
          <a:lstStyle/>
          <a:p>
            <a:pPr algn="l" rtl="0" fontAlgn="base"/>
            <a:r>
              <a:rPr lang="en-US" dirty="0" smtClean="0"/>
              <a:t>SGLT2 </a:t>
            </a:r>
            <a:r>
              <a:rPr lang="en-US" dirty="0"/>
              <a:t>inhibitors are administered orally, which may be convenient for older adults with diabetes. </a:t>
            </a:r>
            <a:endParaRPr lang="en-US" dirty="0" smtClean="0"/>
          </a:p>
          <a:p>
            <a:pPr algn="l" rtl="0" fontAlgn="base"/>
            <a:r>
              <a:rPr lang="en-US" dirty="0" smtClean="0"/>
              <a:t>In </a:t>
            </a:r>
            <a:r>
              <a:rPr lang="en-US" dirty="0"/>
              <a:t>patients with established atherosclerotic CVD, these agents have shown </a:t>
            </a:r>
            <a:r>
              <a:rPr lang="en-US" dirty="0">
                <a:solidFill>
                  <a:srgbClr val="FF0000"/>
                </a:solidFill>
              </a:rPr>
              <a:t>cardiovascular benefits </a:t>
            </a:r>
            <a:endParaRPr lang="en-US" dirty="0" smtClean="0">
              <a:solidFill>
                <a:srgbClr val="FF0000"/>
              </a:solidFill>
            </a:endParaRPr>
          </a:p>
          <a:p>
            <a:pPr algn="l" rtl="0" fontAlgn="base"/>
            <a:r>
              <a:rPr lang="en-US" dirty="0" smtClean="0"/>
              <a:t>This </a:t>
            </a:r>
            <a:r>
              <a:rPr lang="en-US" dirty="0"/>
              <a:t>class of agents has also been found to be beneficial for patients with </a:t>
            </a:r>
            <a:r>
              <a:rPr lang="en-US" dirty="0">
                <a:solidFill>
                  <a:srgbClr val="FF0000"/>
                </a:solidFill>
              </a:rPr>
              <a:t>heart failure </a:t>
            </a:r>
            <a:r>
              <a:rPr lang="en-US" dirty="0"/>
              <a:t>and to slow the progression of </a:t>
            </a:r>
            <a:r>
              <a:rPr lang="en-US" dirty="0">
                <a:solidFill>
                  <a:srgbClr val="FF0000"/>
                </a:solidFill>
              </a:rPr>
              <a:t>chronic kidney disease</a:t>
            </a:r>
            <a:r>
              <a:rPr lang="en-US" dirty="0" smtClean="0"/>
              <a:t>.. </a:t>
            </a:r>
            <a:r>
              <a:rPr lang="en-US" dirty="0"/>
              <a:t>The stratified analyses of the trials of this drug class indicate that older patients have similar or greater benefits than younger </a:t>
            </a:r>
            <a:r>
              <a:rPr lang="en-US" dirty="0" smtClean="0"/>
              <a:t>patients.</a:t>
            </a:r>
          </a:p>
          <a:p>
            <a:pPr algn="l" rtl="0" fontAlgn="base"/>
            <a:r>
              <a:rPr lang="en-US" dirty="0" smtClean="0"/>
              <a:t> </a:t>
            </a:r>
            <a:r>
              <a:rPr lang="en-US" dirty="0"/>
              <a:t>While understanding of the clinical benefits of this class is evolving, side effects such as </a:t>
            </a:r>
            <a:r>
              <a:rPr lang="en-US" i="1" u="sng" dirty="0">
                <a:solidFill>
                  <a:schemeClr val="accent6">
                    <a:lumMod val="75000"/>
                  </a:schemeClr>
                </a:solidFill>
              </a:rPr>
              <a:t>volume depletion may be more common among older patients</a:t>
            </a:r>
            <a:r>
              <a:rPr lang="en-US" dirty="0"/>
              <a:t>.</a:t>
            </a:r>
          </a:p>
          <a:p>
            <a:endParaRPr lang="ar-SY" dirty="0"/>
          </a:p>
          <a:p>
            <a:endParaRPr lang="ar-SY" dirty="0"/>
          </a:p>
        </p:txBody>
      </p:sp>
    </p:spTree>
    <p:extLst>
      <p:ext uri="{BB962C8B-B14F-4D97-AF65-F5344CB8AC3E}">
        <p14:creationId xmlns:p14="http://schemas.microsoft.com/office/powerpoint/2010/main" val="391832730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036496" cy="1417638"/>
          </a:xfrm>
          <a:solidFill>
            <a:schemeClr val="accent3">
              <a:lumMod val="60000"/>
              <a:lumOff val="40000"/>
            </a:schemeClr>
          </a:solidFill>
        </p:spPr>
        <p:txBody>
          <a:bodyPr>
            <a:normAutofit fontScale="90000"/>
          </a:bodyPr>
          <a:lstStyle/>
          <a:p>
            <a:r>
              <a:rPr lang="en-US" b="1" dirty="0"/>
              <a:t>Insulin Therapy</a:t>
            </a:r>
            <a:r>
              <a:rPr lang="en-US" dirty="0"/>
              <a:t/>
            </a:r>
            <a:br>
              <a:rPr lang="en-US" dirty="0"/>
            </a:br>
            <a:endParaRPr lang="ar-SY" dirty="0"/>
          </a:p>
        </p:txBody>
      </p:sp>
      <p:sp>
        <p:nvSpPr>
          <p:cNvPr id="3" name="عنصر نائب للمحتوى 2"/>
          <p:cNvSpPr>
            <a:spLocks noGrp="1"/>
          </p:cNvSpPr>
          <p:nvPr>
            <p:ph idx="1"/>
          </p:nvPr>
        </p:nvSpPr>
        <p:spPr>
          <a:xfrm>
            <a:off x="0" y="980728"/>
            <a:ext cx="9144000" cy="4094283"/>
          </a:xfrm>
        </p:spPr>
        <p:style>
          <a:lnRef idx="1">
            <a:schemeClr val="accent3"/>
          </a:lnRef>
          <a:fillRef idx="2">
            <a:schemeClr val="accent3"/>
          </a:fillRef>
          <a:effectRef idx="1">
            <a:schemeClr val="accent3"/>
          </a:effectRef>
          <a:fontRef idx="minor">
            <a:schemeClr val="dk1"/>
          </a:fontRef>
        </p:style>
        <p:txBody>
          <a:bodyPr>
            <a:normAutofit fontScale="92500" lnSpcReduction="10000"/>
          </a:bodyPr>
          <a:lstStyle/>
          <a:p>
            <a:pPr algn="l" rtl="0" fontAlgn="base"/>
            <a:r>
              <a:rPr lang="en-US" dirty="0" smtClean="0"/>
              <a:t>The </a:t>
            </a:r>
            <a:r>
              <a:rPr lang="en-US" dirty="0"/>
              <a:t>use of insulin therapy requires that patients or their caregivers have good visual and motor skills and cognitive ability. </a:t>
            </a:r>
            <a:endParaRPr lang="en-US" dirty="0" smtClean="0"/>
          </a:p>
          <a:p>
            <a:pPr algn="l" rtl="0" fontAlgn="base"/>
            <a:r>
              <a:rPr lang="en-US" b="1" u="sng" dirty="0" smtClean="0">
                <a:solidFill>
                  <a:srgbClr val="7030A0"/>
                </a:solidFill>
              </a:rPr>
              <a:t>Once-daily </a:t>
            </a:r>
            <a:r>
              <a:rPr lang="en-US" b="1" u="sng" dirty="0">
                <a:solidFill>
                  <a:srgbClr val="7030A0"/>
                </a:solidFill>
              </a:rPr>
              <a:t>basal insulin injection therapy is associated with minimal side effects and may be a reasonable option in many older patients</a:t>
            </a:r>
            <a:r>
              <a:rPr lang="en-US" dirty="0"/>
              <a:t>. Multiple daily injections of insulin may be too complex for the older patient with advanced diabetes complications, life-limiting coexisting chronic illnesses, or limited functional status</a:t>
            </a:r>
            <a:r>
              <a:rPr lang="en-US" dirty="0" smtClean="0"/>
              <a:t>.</a:t>
            </a:r>
            <a:endParaRPr lang="ar-SY" dirty="0"/>
          </a:p>
          <a:p>
            <a:pPr algn="l"/>
            <a:endParaRPr lang="ar-SY" dirty="0"/>
          </a:p>
        </p:txBody>
      </p:sp>
      <p:pic>
        <p:nvPicPr>
          <p:cNvPr id="2050" name="Picture 2" descr="D:\مراجع غدد\pharma hama\المستندات\Desktop\images (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69160"/>
            <a:ext cx="9144000" cy="1988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137198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188640"/>
            <a:ext cx="9144000" cy="1417638"/>
          </a:xfrm>
          <a:solidFill>
            <a:schemeClr val="tx2">
              <a:lumMod val="20000"/>
              <a:lumOff val="80000"/>
            </a:schemeClr>
          </a:solidFill>
        </p:spPr>
        <p:txBody>
          <a:bodyPr>
            <a:normAutofit fontScale="90000"/>
          </a:bodyPr>
          <a:lstStyle/>
          <a:p>
            <a:r>
              <a:rPr lang="en-US" b="1" dirty="0"/>
              <a:t>Special Considerations for Older Adults With Type 1 Diabetes</a:t>
            </a:r>
            <a:r>
              <a:rPr lang="en-US" dirty="0"/>
              <a:t/>
            </a:r>
            <a:br>
              <a:rPr lang="en-US" dirty="0"/>
            </a:br>
            <a:endParaRPr lang="ar-SY" dirty="0"/>
          </a:p>
        </p:txBody>
      </p:sp>
      <p:sp>
        <p:nvSpPr>
          <p:cNvPr id="3" name="عنصر نائب للمحتوى 2"/>
          <p:cNvSpPr>
            <a:spLocks noGrp="1"/>
          </p:cNvSpPr>
          <p:nvPr>
            <p:ph idx="1"/>
          </p:nvPr>
        </p:nvSpPr>
        <p:spPr>
          <a:xfrm>
            <a:off x="0" y="1340768"/>
            <a:ext cx="9144000" cy="5517232"/>
          </a:xfrm>
          <a:solidFill>
            <a:schemeClr val="bg1">
              <a:lumMod val="95000"/>
            </a:schemeClr>
          </a:solidFill>
        </p:spPr>
        <p:txBody>
          <a:bodyPr>
            <a:normAutofit/>
          </a:bodyPr>
          <a:lstStyle/>
          <a:p>
            <a:pPr algn="l" rtl="0" fontAlgn="base"/>
            <a:r>
              <a:rPr lang="en-US" dirty="0" smtClean="0"/>
              <a:t>Due </a:t>
            </a:r>
            <a:r>
              <a:rPr lang="en-US" dirty="0"/>
              <a:t>in part to the </a:t>
            </a:r>
            <a:r>
              <a:rPr lang="en-US" dirty="0">
                <a:solidFill>
                  <a:srgbClr val="FF0000"/>
                </a:solidFill>
              </a:rPr>
              <a:t>success of modern diabetes management, patients with type 1 diabetes are living longer, and the population of these patients over 65 years </a:t>
            </a:r>
            <a:r>
              <a:rPr lang="en-US" dirty="0"/>
              <a:t>of age is growing </a:t>
            </a:r>
            <a:endParaRPr lang="en-US" dirty="0" smtClean="0"/>
          </a:p>
          <a:p>
            <a:pPr algn="l" rtl="0" fontAlgn="base"/>
            <a:r>
              <a:rPr lang="en-US" dirty="0" smtClean="0"/>
              <a:t>Insulin </a:t>
            </a:r>
            <a:r>
              <a:rPr lang="en-US" dirty="0"/>
              <a:t>is an essential life-preserving therapy for patients with type 1 diabetes, unlike for those with type 2 diabetes. </a:t>
            </a:r>
            <a:endParaRPr lang="en-US" dirty="0" smtClean="0"/>
          </a:p>
          <a:p>
            <a:pPr algn="l" rtl="0" fontAlgn="base"/>
            <a:r>
              <a:rPr lang="en-US" i="1" dirty="0" smtClean="0">
                <a:solidFill>
                  <a:schemeClr val="accent6">
                    <a:lumMod val="75000"/>
                  </a:schemeClr>
                </a:solidFill>
              </a:rPr>
              <a:t>To </a:t>
            </a:r>
            <a:r>
              <a:rPr lang="en-US" i="1" dirty="0">
                <a:solidFill>
                  <a:schemeClr val="accent6">
                    <a:lumMod val="75000"/>
                  </a:schemeClr>
                </a:solidFill>
              </a:rPr>
              <a:t>avoid diabetic ketoacidosis, older adults with type 1 diabetes need some form of basal insulin even when they are unable to ingest meals</a:t>
            </a:r>
            <a:r>
              <a:rPr lang="en-US" dirty="0" smtClean="0"/>
              <a:t>.</a:t>
            </a:r>
            <a:endParaRPr lang="en-US" dirty="0" smtClean="0"/>
          </a:p>
        </p:txBody>
      </p:sp>
    </p:spTree>
    <p:extLst>
      <p:ext uri="{BB962C8B-B14F-4D97-AF65-F5344CB8AC3E}">
        <p14:creationId xmlns:p14="http://schemas.microsoft.com/office/powerpoint/2010/main" val="185461925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a:solidFill>
            <a:schemeClr val="accent5">
              <a:lumMod val="20000"/>
              <a:lumOff val="80000"/>
            </a:schemeClr>
          </a:solidFill>
        </p:spPr>
        <p:txBody>
          <a:bodyPr>
            <a:normAutofit fontScale="85000" lnSpcReduction="20000"/>
          </a:bodyPr>
          <a:lstStyle/>
          <a:p>
            <a:pPr algn="l" rtl="0" fontAlgn="base"/>
            <a:r>
              <a:rPr lang="en-US" dirty="0"/>
              <a:t>In the older patient with type 1 diabetes, </a:t>
            </a:r>
            <a:r>
              <a:rPr lang="en-US" dirty="0">
                <a:solidFill>
                  <a:schemeClr val="accent6">
                    <a:lumMod val="75000"/>
                  </a:schemeClr>
                </a:solidFill>
              </a:rPr>
              <a:t>administration of insulin may become more difficult </a:t>
            </a:r>
            <a:r>
              <a:rPr lang="en-US" dirty="0"/>
              <a:t>as complications, cognitive impairment, and functional impairment arise. </a:t>
            </a:r>
            <a:endParaRPr lang="en-US" dirty="0" smtClean="0"/>
          </a:p>
          <a:p>
            <a:pPr algn="l" rtl="0" fontAlgn="base"/>
            <a:r>
              <a:rPr lang="en-US" u="sng" dirty="0" smtClean="0">
                <a:solidFill>
                  <a:schemeClr val="tx2">
                    <a:lumMod val="60000"/>
                    <a:lumOff val="40000"/>
                  </a:schemeClr>
                </a:solidFill>
              </a:rPr>
              <a:t>This </a:t>
            </a:r>
            <a:r>
              <a:rPr lang="en-US" u="sng" dirty="0">
                <a:solidFill>
                  <a:schemeClr val="tx2">
                    <a:lumMod val="60000"/>
                    <a:lumOff val="40000"/>
                  </a:schemeClr>
                </a:solidFill>
              </a:rPr>
              <a:t>increases the importance of caregivers in the lives of these patients</a:t>
            </a:r>
            <a:r>
              <a:rPr lang="en-US" dirty="0"/>
              <a:t>. </a:t>
            </a:r>
            <a:endParaRPr lang="en-US" dirty="0" smtClean="0"/>
          </a:p>
          <a:p>
            <a:pPr algn="l" rtl="0" fontAlgn="base"/>
            <a:r>
              <a:rPr lang="en-US" dirty="0" smtClean="0"/>
              <a:t>Many </a:t>
            </a:r>
            <a:r>
              <a:rPr lang="en-US" dirty="0"/>
              <a:t>older patients with type 1 diabetes require placement in long-term care (LTC) settings (i.e., nursing homes and skilled nursing facilities), and unfortunately these patients encounter providers that are </a:t>
            </a:r>
            <a:r>
              <a:rPr lang="en-US" i="1" dirty="0"/>
              <a:t>unfamiliar with insulin pumps or CGM</a:t>
            </a:r>
            <a:r>
              <a:rPr lang="en-US" dirty="0"/>
              <a:t>. </a:t>
            </a:r>
            <a:endParaRPr lang="en-US" dirty="0" smtClean="0"/>
          </a:p>
          <a:p>
            <a:pPr algn="l" rtl="0" fontAlgn="base"/>
            <a:r>
              <a:rPr lang="en-US" dirty="0" smtClean="0">
                <a:solidFill>
                  <a:schemeClr val="accent6">
                    <a:lumMod val="75000"/>
                  </a:schemeClr>
                </a:solidFill>
              </a:rPr>
              <a:t>Some </a:t>
            </a:r>
            <a:r>
              <a:rPr lang="en-US" dirty="0">
                <a:solidFill>
                  <a:schemeClr val="accent6">
                    <a:lumMod val="75000"/>
                  </a:schemeClr>
                </a:solidFill>
              </a:rPr>
              <a:t>providers may be unaware of the distinction between type 1 and type 2 diabetes</a:t>
            </a:r>
            <a:r>
              <a:rPr lang="en-US" dirty="0" smtClean="0"/>
              <a:t>.</a:t>
            </a:r>
          </a:p>
          <a:p>
            <a:pPr algn="l" rtl="0" fontAlgn="base"/>
            <a:r>
              <a:rPr lang="en-US" dirty="0" smtClean="0"/>
              <a:t> </a:t>
            </a:r>
            <a:r>
              <a:rPr lang="en-US" dirty="0"/>
              <a:t>In these instances, the patient or the </a:t>
            </a:r>
            <a:r>
              <a:rPr lang="en-US" b="1" dirty="0">
                <a:solidFill>
                  <a:schemeClr val="accent6">
                    <a:lumMod val="75000"/>
                  </a:schemeClr>
                </a:solidFill>
              </a:rPr>
              <a:t>patient's family </a:t>
            </a:r>
            <a:r>
              <a:rPr lang="en-US" dirty="0"/>
              <a:t>may be more familiar with diabetes </a:t>
            </a:r>
            <a:r>
              <a:rPr lang="en-US" dirty="0" smtClean="0"/>
              <a:t>management  </a:t>
            </a:r>
            <a:r>
              <a:rPr lang="en-US" dirty="0"/>
              <a:t>than the providers</a:t>
            </a:r>
            <a:r>
              <a:rPr lang="en-US" dirty="0" smtClean="0"/>
              <a:t>.</a:t>
            </a:r>
          </a:p>
          <a:p>
            <a:pPr algn="l" rtl="0" fontAlgn="base"/>
            <a:r>
              <a:rPr lang="en-US" dirty="0" smtClean="0"/>
              <a:t> </a:t>
            </a:r>
            <a:r>
              <a:rPr lang="en-US" dirty="0"/>
              <a:t>Education of relevant support staff and providers in rehabilitation and LTC settings regarding insulin dosing and use of pumps and CGM is recommended as part of general diabetes </a:t>
            </a:r>
            <a:r>
              <a:rPr lang="en-US" dirty="0" smtClean="0"/>
              <a:t>education</a:t>
            </a:r>
            <a:endParaRPr lang="ar-SY" dirty="0"/>
          </a:p>
          <a:p>
            <a:endParaRPr lang="ar-SY" dirty="0"/>
          </a:p>
        </p:txBody>
      </p:sp>
    </p:spTree>
    <p:extLst>
      <p:ext uri="{BB962C8B-B14F-4D97-AF65-F5344CB8AC3E}">
        <p14:creationId xmlns:p14="http://schemas.microsoft.com/office/powerpoint/2010/main" val="175678758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116632"/>
            <a:ext cx="9144000" cy="1301006"/>
          </a:xfrm>
          <a:solidFill>
            <a:schemeClr val="accent6">
              <a:lumMod val="20000"/>
              <a:lumOff val="80000"/>
            </a:schemeClr>
          </a:solidFill>
        </p:spPr>
        <p:txBody>
          <a:bodyPr>
            <a:normAutofit fontScale="90000"/>
          </a:bodyPr>
          <a:lstStyle/>
          <a:p>
            <a:r>
              <a:rPr lang="en-US" b="1" dirty="0"/>
              <a:t>Resources</a:t>
            </a:r>
            <a:r>
              <a:rPr lang="en-US" dirty="0"/>
              <a:t/>
            </a:r>
            <a:br>
              <a:rPr lang="en-US" dirty="0"/>
            </a:br>
            <a:endParaRPr lang="ar-SY" dirty="0"/>
          </a:p>
        </p:txBody>
      </p:sp>
      <p:sp>
        <p:nvSpPr>
          <p:cNvPr id="3" name="عنصر نائب للمحتوى 2"/>
          <p:cNvSpPr>
            <a:spLocks noGrp="1"/>
          </p:cNvSpPr>
          <p:nvPr>
            <p:ph idx="1"/>
          </p:nvPr>
        </p:nvSpPr>
        <p:spPr>
          <a:xfrm>
            <a:off x="0" y="1484784"/>
            <a:ext cx="9144000" cy="5373216"/>
          </a:xfrm>
          <a:solidFill>
            <a:schemeClr val="accent6">
              <a:lumMod val="40000"/>
              <a:lumOff val="60000"/>
            </a:schemeClr>
          </a:solidFill>
        </p:spPr>
        <p:txBody>
          <a:bodyPr>
            <a:normAutofit/>
          </a:bodyPr>
          <a:lstStyle/>
          <a:p>
            <a:pPr algn="l" rtl="0" fontAlgn="base"/>
            <a:r>
              <a:rPr lang="en-US" dirty="0" smtClean="0"/>
              <a:t>Staff </a:t>
            </a:r>
            <a:r>
              <a:rPr lang="en-US" dirty="0"/>
              <a:t>of LTC facilities should receive appropriate diabetes education to improve the management of older adults with diabetes. </a:t>
            </a:r>
            <a:endParaRPr lang="en-US" dirty="0" smtClean="0"/>
          </a:p>
          <a:p>
            <a:pPr algn="l" rtl="0" fontAlgn="base"/>
            <a:r>
              <a:rPr lang="en-US" dirty="0" smtClean="0"/>
              <a:t>Treatments </a:t>
            </a:r>
            <a:r>
              <a:rPr lang="en-US" dirty="0"/>
              <a:t>for each patient should be individualized. </a:t>
            </a:r>
            <a:r>
              <a:rPr lang="en-US" dirty="0">
                <a:solidFill>
                  <a:srgbClr val="FF0000"/>
                </a:solidFill>
              </a:rPr>
              <a:t>Special management considerations include the need to avoid both hypoglycemia and the complications of hyperglycemia </a:t>
            </a:r>
            <a:endParaRPr lang="ar-SY" dirty="0"/>
          </a:p>
        </p:txBody>
      </p:sp>
    </p:spTree>
    <p:extLst>
      <p:ext uri="{BB962C8B-B14F-4D97-AF65-F5344CB8AC3E}">
        <p14:creationId xmlns:p14="http://schemas.microsoft.com/office/powerpoint/2010/main" val="54786350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b="1" dirty="0"/>
              <a:t>Nutritional Considerations</a:t>
            </a:r>
            <a:r>
              <a:rPr lang="en-US" dirty="0"/>
              <a:t/>
            </a:r>
            <a:br>
              <a:rPr lang="en-US" dirty="0"/>
            </a:br>
            <a:endParaRPr lang="ar-SY" dirty="0"/>
          </a:p>
        </p:txBody>
      </p:sp>
      <p:pic>
        <p:nvPicPr>
          <p:cNvPr id="1026" name="Picture 2" descr="D:\مراجع غدد\pharma hama\المستندات\Desktop\images (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340768"/>
            <a:ext cx="9144000" cy="5517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377773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188640"/>
            <a:ext cx="8229600" cy="6264696"/>
          </a:xfrm>
          <a:solidFill>
            <a:schemeClr val="accent3">
              <a:lumMod val="40000"/>
              <a:lumOff val="60000"/>
            </a:schemeClr>
          </a:solidFill>
        </p:spPr>
        <p:txBody>
          <a:bodyPr>
            <a:normAutofit/>
          </a:bodyPr>
          <a:lstStyle/>
          <a:p>
            <a:pPr algn="l" rtl="0"/>
            <a:endParaRPr lang="en-US" dirty="0" smtClean="0"/>
          </a:p>
          <a:p>
            <a:pPr algn="l" rtl="0"/>
            <a:r>
              <a:rPr lang="en-US" dirty="0" smtClean="0"/>
              <a:t>Older </a:t>
            </a:r>
            <a:r>
              <a:rPr lang="en-US" dirty="0"/>
              <a:t>adults with diabetes have higher rates of </a:t>
            </a:r>
            <a:r>
              <a:rPr lang="en-US" dirty="0">
                <a:solidFill>
                  <a:srgbClr val="FF0000"/>
                </a:solidFill>
              </a:rPr>
              <a:t>premature death</a:t>
            </a:r>
            <a:r>
              <a:rPr lang="en-US" dirty="0"/>
              <a:t>, </a:t>
            </a:r>
            <a:r>
              <a:rPr lang="en-US" dirty="0">
                <a:solidFill>
                  <a:srgbClr val="FF0000"/>
                </a:solidFill>
              </a:rPr>
              <a:t>functional disability, accelerated muscle loss, and coexisting illnesses, such as hypertension, coronary heart disease, and stroke</a:t>
            </a:r>
            <a:r>
              <a:rPr lang="en-US" dirty="0"/>
              <a:t>, than those without diabetes. </a:t>
            </a:r>
            <a:endParaRPr lang="en-US" dirty="0" smtClean="0">
              <a:solidFill>
                <a:schemeClr val="tx2">
                  <a:lumMod val="60000"/>
                  <a:lumOff val="40000"/>
                </a:schemeClr>
              </a:solidFill>
            </a:endParaRPr>
          </a:p>
          <a:p>
            <a:pPr algn="l" rtl="0"/>
            <a:r>
              <a:rPr lang="en-US" dirty="0" smtClean="0">
                <a:solidFill>
                  <a:schemeClr val="tx2">
                    <a:lumMod val="60000"/>
                    <a:lumOff val="40000"/>
                  </a:schemeClr>
                </a:solidFill>
              </a:rPr>
              <a:t>Screening </a:t>
            </a:r>
            <a:r>
              <a:rPr lang="en-US" dirty="0">
                <a:solidFill>
                  <a:schemeClr val="tx2">
                    <a:lumMod val="60000"/>
                    <a:lumOff val="40000"/>
                  </a:schemeClr>
                </a:solidFill>
              </a:rPr>
              <a:t>for diabetes complications in older adults should be individualized </a:t>
            </a:r>
            <a:r>
              <a:rPr lang="en-US" dirty="0"/>
              <a:t>and periodically revisited, as the results of screening tests may impact targets and therapeutic approaches </a:t>
            </a:r>
            <a:endParaRPr lang="ar-SY" dirty="0"/>
          </a:p>
        </p:txBody>
      </p:sp>
    </p:spTree>
    <p:extLst>
      <p:ext uri="{BB962C8B-B14F-4D97-AF65-F5344CB8AC3E}">
        <p14:creationId xmlns:p14="http://schemas.microsoft.com/office/powerpoint/2010/main" val="217659746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1052736"/>
          </a:xfrm>
          <a:solidFill>
            <a:schemeClr val="bg1">
              <a:lumMod val="95000"/>
            </a:schemeClr>
          </a:solidFill>
        </p:spPr>
        <p:txBody>
          <a:bodyPr>
            <a:normAutofit fontScale="90000"/>
          </a:bodyPr>
          <a:lstStyle/>
          <a:p>
            <a:r>
              <a:rPr lang="en-US" b="1" dirty="0"/>
              <a:t>Nutritional Considerations</a:t>
            </a:r>
            <a:r>
              <a:rPr lang="en-US" dirty="0"/>
              <a:t/>
            </a:r>
            <a:br>
              <a:rPr lang="en-US" dirty="0"/>
            </a:br>
            <a:endParaRPr lang="ar-SY" dirty="0"/>
          </a:p>
        </p:txBody>
      </p:sp>
      <p:sp>
        <p:nvSpPr>
          <p:cNvPr id="3" name="عنصر نائب للمحتوى 2"/>
          <p:cNvSpPr>
            <a:spLocks noGrp="1"/>
          </p:cNvSpPr>
          <p:nvPr>
            <p:ph idx="1"/>
          </p:nvPr>
        </p:nvSpPr>
        <p:spPr>
          <a:xfrm>
            <a:off x="107504" y="980728"/>
            <a:ext cx="9036496" cy="5877272"/>
          </a:xfrm>
          <a:solidFill>
            <a:schemeClr val="bg1">
              <a:lumMod val="85000"/>
            </a:schemeClr>
          </a:solidFill>
        </p:spPr>
        <p:txBody>
          <a:bodyPr>
            <a:normAutofit lnSpcReduction="10000"/>
          </a:bodyPr>
          <a:lstStyle/>
          <a:p>
            <a:pPr algn="l" rtl="0" fontAlgn="base"/>
            <a:r>
              <a:rPr lang="en-US" dirty="0" smtClean="0"/>
              <a:t>An </a:t>
            </a:r>
            <a:r>
              <a:rPr lang="en-US" dirty="0"/>
              <a:t>older adult residing in an LTC facility may have </a:t>
            </a:r>
            <a:r>
              <a:rPr lang="en-US" u="sng" dirty="0">
                <a:solidFill>
                  <a:schemeClr val="tx2">
                    <a:lumMod val="60000"/>
                    <a:lumOff val="40000"/>
                  </a:schemeClr>
                </a:solidFill>
              </a:rPr>
              <a:t>irregular and unpredictable meal consumption, </a:t>
            </a:r>
            <a:r>
              <a:rPr lang="en-US" u="sng" dirty="0" err="1">
                <a:solidFill>
                  <a:schemeClr val="tx2">
                    <a:lumMod val="60000"/>
                    <a:lumOff val="40000"/>
                  </a:schemeClr>
                </a:solidFill>
              </a:rPr>
              <a:t>undernutrition</a:t>
            </a:r>
            <a:r>
              <a:rPr lang="en-US" u="sng" dirty="0">
                <a:solidFill>
                  <a:schemeClr val="tx2">
                    <a:lumMod val="60000"/>
                    <a:lumOff val="40000"/>
                  </a:schemeClr>
                </a:solidFill>
              </a:rPr>
              <a:t>, anorexia, and impaired swallowing</a:t>
            </a:r>
            <a:r>
              <a:rPr lang="en-US" dirty="0" smtClean="0"/>
              <a:t>.</a:t>
            </a:r>
          </a:p>
          <a:p>
            <a:pPr algn="l" rtl="0" fontAlgn="base"/>
            <a:r>
              <a:rPr lang="en-US" dirty="0" smtClean="0"/>
              <a:t> </a:t>
            </a:r>
            <a:r>
              <a:rPr lang="en-US" dirty="0"/>
              <a:t>Furthermore, </a:t>
            </a:r>
            <a:r>
              <a:rPr lang="en-US" dirty="0">
                <a:solidFill>
                  <a:schemeClr val="accent6">
                    <a:lumMod val="75000"/>
                  </a:schemeClr>
                </a:solidFill>
              </a:rPr>
              <a:t>therapeutic diets </a:t>
            </a:r>
            <a:r>
              <a:rPr lang="en-US" dirty="0"/>
              <a:t>may inadvertently lead to decreased food intake and contribute to unintentional </a:t>
            </a:r>
            <a:r>
              <a:rPr lang="en-US" dirty="0">
                <a:solidFill>
                  <a:schemeClr val="accent6">
                    <a:lumMod val="75000"/>
                  </a:schemeClr>
                </a:solidFill>
              </a:rPr>
              <a:t>weight loss and </a:t>
            </a:r>
            <a:r>
              <a:rPr lang="en-US" dirty="0" err="1">
                <a:solidFill>
                  <a:schemeClr val="accent6">
                    <a:lumMod val="75000"/>
                  </a:schemeClr>
                </a:solidFill>
              </a:rPr>
              <a:t>undernutrition</a:t>
            </a:r>
            <a:r>
              <a:rPr lang="en-US" dirty="0">
                <a:solidFill>
                  <a:schemeClr val="accent6">
                    <a:lumMod val="75000"/>
                  </a:schemeClr>
                </a:solidFill>
              </a:rPr>
              <a:t>. </a:t>
            </a:r>
            <a:endParaRPr lang="en-US" dirty="0" smtClean="0">
              <a:solidFill>
                <a:schemeClr val="accent6">
                  <a:lumMod val="75000"/>
                </a:schemeClr>
              </a:solidFill>
            </a:endParaRPr>
          </a:p>
          <a:p>
            <a:pPr algn="l" rtl="0" fontAlgn="base"/>
            <a:r>
              <a:rPr lang="en-US" i="1" u="sng" dirty="0" smtClean="0">
                <a:solidFill>
                  <a:schemeClr val="accent5">
                    <a:lumMod val="75000"/>
                  </a:schemeClr>
                </a:solidFill>
              </a:rPr>
              <a:t>Diets </a:t>
            </a:r>
            <a:r>
              <a:rPr lang="en-US" i="1" u="sng" dirty="0">
                <a:solidFill>
                  <a:schemeClr val="accent5">
                    <a:lumMod val="75000"/>
                  </a:schemeClr>
                </a:solidFill>
              </a:rPr>
              <a:t>tailored to a patient's culture, preferences, and personal goals </a:t>
            </a:r>
            <a:r>
              <a:rPr lang="en-US" dirty="0"/>
              <a:t>may increase quality of life, satisfaction with meals, and nutrition </a:t>
            </a:r>
            <a:r>
              <a:rPr lang="en-US" dirty="0" smtClean="0"/>
              <a:t>status).</a:t>
            </a:r>
          </a:p>
          <a:p>
            <a:pPr algn="l" rtl="0" fontAlgn="base"/>
            <a:r>
              <a:rPr lang="en-US" dirty="0" smtClean="0"/>
              <a:t> </a:t>
            </a:r>
            <a:r>
              <a:rPr lang="en-US" dirty="0"/>
              <a:t>It may be helpful to give </a:t>
            </a:r>
            <a:r>
              <a:rPr lang="en-US" u="sng" dirty="0">
                <a:solidFill>
                  <a:schemeClr val="accent5">
                    <a:lumMod val="75000"/>
                  </a:schemeClr>
                </a:solidFill>
              </a:rPr>
              <a:t>insulin after meals </a:t>
            </a:r>
            <a:r>
              <a:rPr lang="en-US" dirty="0"/>
              <a:t>to ensure that the dose is appropriate for the amount of carbohydrate the patient consumed in the meal</a:t>
            </a:r>
            <a:r>
              <a:rPr lang="en-US" dirty="0" smtClean="0"/>
              <a:t>.</a:t>
            </a:r>
            <a:endParaRPr lang="en-US" dirty="0"/>
          </a:p>
        </p:txBody>
      </p:sp>
    </p:spTree>
    <p:extLst>
      <p:ext uri="{BB962C8B-B14F-4D97-AF65-F5344CB8AC3E}">
        <p14:creationId xmlns:p14="http://schemas.microsoft.com/office/powerpoint/2010/main" val="80446298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8686800" cy="1417638"/>
          </a:xfrm>
        </p:spPr>
        <p:style>
          <a:lnRef idx="1">
            <a:schemeClr val="accent3"/>
          </a:lnRef>
          <a:fillRef idx="2">
            <a:schemeClr val="accent3"/>
          </a:fillRef>
          <a:effectRef idx="1">
            <a:schemeClr val="accent3"/>
          </a:effectRef>
          <a:fontRef idx="minor">
            <a:schemeClr val="dk1"/>
          </a:fontRef>
        </p:style>
        <p:txBody>
          <a:bodyPr>
            <a:normAutofit fontScale="90000"/>
          </a:bodyPr>
          <a:lstStyle/>
          <a:p>
            <a:pPr algn="l"/>
            <a:r>
              <a:rPr lang="en-US" b="1" dirty="0"/>
              <a:t>Hypoglycemia</a:t>
            </a:r>
            <a:r>
              <a:rPr lang="en-US" dirty="0"/>
              <a:t/>
            </a:r>
            <a:br>
              <a:rPr lang="en-US" dirty="0"/>
            </a:br>
            <a:endParaRPr lang="ar-SY" dirty="0"/>
          </a:p>
        </p:txBody>
      </p:sp>
      <p:sp>
        <p:nvSpPr>
          <p:cNvPr id="3" name="عنصر نائب للمحتوى 2"/>
          <p:cNvSpPr>
            <a:spLocks noGrp="1"/>
          </p:cNvSpPr>
          <p:nvPr>
            <p:ph idx="1"/>
          </p:nvPr>
        </p:nvSpPr>
        <p:spPr>
          <a:xfrm>
            <a:off x="0" y="1484784"/>
            <a:ext cx="9144000" cy="5616624"/>
          </a:xfrm>
        </p:spPr>
        <p:style>
          <a:lnRef idx="1">
            <a:schemeClr val="accent3"/>
          </a:lnRef>
          <a:fillRef idx="2">
            <a:schemeClr val="accent3"/>
          </a:fillRef>
          <a:effectRef idx="1">
            <a:schemeClr val="accent3"/>
          </a:effectRef>
          <a:fontRef idx="minor">
            <a:schemeClr val="dk1"/>
          </a:fontRef>
        </p:style>
        <p:txBody>
          <a:bodyPr>
            <a:normAutofit lnSpcReduction="10000"/>
          </a:bodyPr>
          <a:lstStyle/>
          <a:p>
            <a:pPr algn="l" rtl="0" fontAlgn="base"/>
            <a:endParaRPr lang="en-US" dirty="0" smtClean="0"/>
          </a:p>
          <a:p>
            <a:pPr algn="l" rtl="0" fontAlgn="base"/>
            <a:r>
              <a:rPr lang="en-US" dirty="0" smtClean="0"/>
              <a:t>Older </a:t>
            </a:r>
            <a:r>
              <a:rPr lang="en-US" dirty="0"/>
              <a:t>adults with diabetes in LTC are especially vulnerable to hypoglycemia. </a:t>
            </a:r>
            <a:r>
              <a:rPr lang="en-US" u="sng" dirty="0" smtClean="0">
                <a:solidFill>
                  <a:schemeClr val="accent6">
                    <a:lumMod val="75000"/>
                  </a:schemeClr>
                </a:solidFill>
              </a:rPr>
              <a:t>impaired </a:t>
            </a:r>
            <a:r>
              <a:rPr lang="en-US" u="sng" dirty="0">
                <a:solidFill>
                  <a:schemeClr val="accent6">
                    <a:lumMod val="75000"/>
                  </a:schemeClr>
                </a:solidFill>
              </a:rPr>
              <a:t>cognitive and renal function, slowed hormonal regulation and </a:t>
            </a:r>
            <a:r>
              <a:rPr lang="en-US" u="sng" dirty="0" err="1">
                <a:solidFill>
                  <a:schemeClr val="accent6">
                    <a:lumMod val="75000"/>
                  </a:schemeClr>
                </a:solidFill>
              </a:rPr>
              <a:t>counterregulation</a:t>
            </a:r>
            <a:r>
              <a:rPr lang="en-US" u="sng" dirty="0">
                <a:solidFill>
                  <a:schemeClr val="accent6">
                    <a:lumMod val="75000"/>
                  </a:schemeClr>
                </a:solidFill>
              </a:rPr>
              <a:t>, suboptimal hydration, variable appetite and nutritional intake, </a:t>
            </a:r>
            <a:r>
              <a:rPr lang="en-US" u="sng" dirty="0" err="1">
                <a:solidFill>
                  <a:schemeClr val="accent6">
                    <a:lumMod val="75000"/>
                  </a:schemeClr>
                </a:solidFill>
              </a:rPr>
              <a:t>polypharmacy</a:t>
            </a:r>
            <a:r>
              <a:rPr lang="en-US" u="sng" dirty="0">
                <a:solidFill>
                  <a:schemeClr val="accent6">
                    <a:lumMod val="75000"/>
                  </a:schemeClr>
                </a:solidFill>
              </a:rPr>
              <a:t>, and slowed intestinal </a:t>
            </a:r>
            <a:r>
              <a:rPr lang="en-US" u="sng" dirty="0" smtClean="0">
                <a:solidFill>
                  <a:schemeClr val="accent6">
                    <a:lumMod val="75000"/>
                  </a:schemeClr>
                </a:solidFill>
              </a:rPr>
              <a:t>absorption.</a:t>
            </a:r>
          </a:p>
          <a:p>
            <a:pPr algn="l" rtl="0" fontAlgn="base"/>
            <a:r>
              <a:rPr lang="en-US" sz="4500" i="1" dirty="0" smtClean="0">
                <a:solidFill>
                  <a:schemeClr val="bg1">
                    <a:lumMod val="75000"/>
                  </a:schemeClr>
                </a:solidFill>
              </a:rPr>
              <a:t> </a:t>
            </a:r>
            <a:r>
              <a:rPr lang="en-US" sz="4500" i="1" dirty="0">
                <a:solidFill>
                  <a:schemeClr val="bg1">
                    <a:lumMod val="75000"/>
                  </a:schemeClr>
                </a:solidFill>
              </a:rPr>
              <a:t>Oral agents may achieve glycemic outcomes in LTC populations similar to basal </a:t>
            </a:r>
            <a:r>
              <a:rPr lang="en-US" sz="4500" i="1" dirty="0" smtClean="0">
                <a:solidFill>
                  <a:schemeClr val="bg1">
                    <a:lumMod val="75000"/>
                  </a:schemeClr>
                </a:solidFill>
              </a:rPr>
              <a:t>insulin</a:t>
            </a:r>
            <a:r>
              <a:rPr lang="en-US" dirty="0" smtClean="0"/>
              <a:t>.</a:t>
            </a:r>
            <a:endParaRPr lang="en-US" dirty="0"/>
          </a:p>
          <a:p>
            <a:pPr algn="l"/>
            <a:endParaRPr lang="ar-SY" dirty="0"/>
          </a:p>
          <a:p>
            <a:endParaRPr lang="ar-SY" dirty="0"/>
          </a:p>
          <a:p>
            <a:endParaRPr lang="ar-SY"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3928" y="0"/>
            <a:ext cx="5220072" cy="1700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272201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1556792"/>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en-US" dirty="0"/>
              <a:t>The following alert strategy could be considered:</a:t>
            </a:r>
            <a:r>
              <a:rPr lang="en-US" sz="2800" dirty="0"/>
              <a:t/>
            </a:r>
            <a:br>
              <a:rPr lang="en-US" sz="2800" dirty="0"/>
            </a:br>
            <a:endParaRPr lang="ar-SY" dirty="0"/>
          </a:p>
        </p:txBody>
      </p:sp>
      <p:sp>
        <p:nvSpPr>
          <p:cNvPr id="3" name="عنصر نائب للمحتوى 2"/>
          <p:cNvSpPr>
            <a:spLocks noGrp="1"/>
          </p:cNvSpPr>
          <p:nvPr>
            <p:ph idx="1"/>
          </p:nvPr>
        </p:nvSpPr>
        <p:spPr>
          <a:xfrm>
            <a:off x="0" y="1196752"/>
            <a:ext cx="9144000" cy="5661248"/>
          </a:xfrm>
        </p:spPr>
        <p:style>
          <a:lnRef idx="1">
            <a:schemeClr val="accent3"/>
          </a:lnRef>
          <a:fillRef idx="2">
            <a:schemeClr val="accent3"/>
          </a:fillRef>
          <a:effectRef idx="1">
            <a:schemeClr val="accent3"/>
          </a:effectRef>
          <a:fontRef idx="minor">
            <a:schemeClr val="dk1"/>
          </a:fontRef>
        </p:style>
        <p:txBody>
          <a:bodyPr>
            <a:normAutofit fontScale="77500" lnSpcReduction="20000"/>
          </a:bodyPr>
          <a:lstStyle/>
          <a:p>
            <a:pPr lvl="0" algn="l" rtl="0" fontAlgn="base"/>
            <a:endParaRPr lang="en-US" b="1" dirty="0" smtClean="0"/>
          </a:p>
          <a:p>
            <a:pPr lvl="0" algn="l" rtl="0" fontAlgn="base"/>
            <a:r>
              <a:rPr lang="en-US" b="1" u="sng" dirty="0" smtClean="0">
                <a:solidFill>
                  <a:schemeClr val="bg1">
                    <a:lumMod val="75000"/>
                  </a:schemeClr>
                </a:solidFill>
              </a:rPr>
              <a:t>Call </a:t>
            </a:r>
            <a:r>
              <a:rPr lang="en-US" b="1" u="sng" dirty="0">
                <a:solidFill>
                  <a:srgbClr val="FF0000"/>
                </a:solidFill>
              </a:rPr>
              <a:t>provider immediately</a:t>
            </a:r>
            <a:r>
              <a:rPr lang="en-US" u="sng" dirty="0">
                <a:solidFill>
                  <a:schemeClr val="bg1">
                    <a:lumMod val="75000"/>
                  </a:schemeClr>
                </a:solidFill>
              </a:rPr>
              <a:t> in cases of low blood glucose levels (&lt;70 mg/</a:t>
            </a:r>
            <a:r>
              <a:rPr lang="en-US" u="sng" dirty="0" err="1">
                <a:solidFill>
                  <a:schemeClr val="bg1">
                    <a:lumMod val="75000"/>
                  </a:schemeClr>
                </a:solidFill>
              </a:rPr>
              <a:t>dL</a:t>
            </a:r>
            <a:r>
              <a:rPr lang="en-US" u="sng" dirty="0">
                <a:solidFill>
                  <a:schemeClr val="bg1">
                    <a:lumMod val="75000"/>
                  </a:schemeClr>
                </a:solidFill>
              </a:rPr>
              <a:t> [3.9 </a:t>
            </a:r>
            <a:r>
              <a:rPr lang="en-US" u="sng" dirty="0" err="1">
                <a:solidFill>
                  <a:schemeClr val="bg1">
                    <a:lumMod val="75000"/>
                  </a:schemeClr>
                </a:solidFill>
              </a:rPr>
              <a:t>mmol</a:t>
            </a:r>
            <a:r>
              <a:rPr lang="en-US" u="sng" dirty="0">
                <a:solidFill>
                  <a:schemeClr val="bg1">
                    <a:lumMod val="75000"/>
                  </a:schemeClr>
                </a:solidFill>
              </a:rPr>
              <a:t>/L]</a:t>
            </a:r>
            <a:r>
              <a:rPr lang="en-US" dirty="0"/>
              <a:t>).</a:t>
            </a:r>
            <a:endParaRPr lang="en-US" sz="1800" dirty="0"/>
          </a:p>
          <a:p>
            <a:pPr lvl="0" algn="l" rtl="0" fontAlgn="base"/>
            <a:r>
              <a:rPr lang="en-US" b="1" dirty="0">
                <a:solidFill>
                  <a:srgbClr val="FF0000"/>
                </a:solidFill>
              </a:rPr>
              <a:t>Call as soon as possible when</a:t>
            </a:r>
            <a:endParaRPr lang="en-US" sz="1800" dirty="0">
              <a:solidFill>
                <a:srgbClr val="FF0000"/>
              </a:solidFill>
            </a:endParaRPr>
          </a:p>
          <a:p>
            <a:pPr lvl="1" algn="l" rtl="0" fontAlgn="base"/>
            <a:r>
              <a:rPr lang="en-US" i="1" dirty="0"/>
              <a:t>a)</a:t>
            </a:r>
            <a:r>
              <a:rPr lang="en-US" dirty="0"/>
              <a:t> glucose values are 70–100 mg/</a:t>
            </a:r>
            <a:r>
              <a:rPr lang="en-US" dirty="0" err="1"/>
              <a:t>dL</a:t>
            </a:r>
            <a:r>
              <a:rPr lang="en-US" dirty="0"/>
              <a:t> (3.9–5.6 </a:t>
            </a:r>
            <a:r>
              <a:rPr lang="en-US" dirty="0" err="1"/>
              <a:t>mmol</a:t>
            </a:r>
            <a:r>
              <a:rPr lang="en-US" dirty="0"/>
              <a:t>/L) (regimen may need to be adjusted),</a:t>
            </a:r>
            <a:endParaRPr lang="en-US" sz="1600" dirty="0"/>
          </a:p>
          <a:p>
            <a:pPr lvl="1" algn="l" rtl="0" fontAlgn="base"/>
            <a:r>
              <a:rPr lang="en-US" i="1" dirty="0"/>
              <a:t>b)</a:t>
            </a:r>
            <a:r>
              <a:rPr lang="en-US" dirty="0"/>
              <a:t> glucose values are &gt;250 mg/</a:t>
            </a:r>
            <a:r>
              <a:rPr lang="en-US" dirty="0" err="1"/>
              <a:t>dL</a:t>
            </a:r>
            <a:r>
              <a:rPr lang="en-US" dirty="0"/>
              <a:t> (13.9 </a:t>
            </a:r>
            <a:r>
              <a:rPr lang="en-US" dirty="0" err="1"/>
              <a:t>mmol</a:t>
            </a:r>
            <a:r>
              <a:rPr lang="en-US" dirty="0"/>
              <a:t>/L) within a 24</a:t>
            </a:r>
            <a:r>
              <a:rPr lang="en-US" i="1" dirty="0"/>
              <a:t>-</a:t>
            </a:r>
            <a:r>
              <a:rPr lang="en-US" dirty="0"/>
              <a:t>h period,</a:t>
            </a:r>
            <a:endParaRPr lang="en-US" sz="1600" dirty="0"/>
          </a:p>
          <a:p>
            <a:pPr lvl="1" algn="l" rtl="0" fontAlgn="base"/>
            <a:r>
              <a:rPr lang="en-US" i="1" dirty="0"/>
              <a:t>c)</a:t>
            </a:r>
            <a:r>
              <a:rPr lang="en-US" dirty="0"/>
              <a:t> glucose values are &gt;300 mg/</a:t>
            </a:r>
            <a:r>
              <a:rPr lang="en-US" dirty="0" err="1"/>
              <a:t>dL</a:t>
            </a:r>
            <a:r>
              <a:rPr lang="en-US" dirty="0"/>
              <a:t> (16.7 </a:t>
            </a:r>
            <a:r>
              <a:rPr lang="en-US" dirty="0" err="1"/>
              <a:t>mmol</a:t>
            </a:r>
            <a:r>
              <a:rPr lang="en-US" dirty="0"/>
              <a:t>/L) over 2 consecutive days,</a:t>
            </a:r>
            <a:endParaRPr lang="en-US" sz="1600" dirty="0"/>
          </a:p>
          <a:p>
            <a:pPr lvl="1" algn="l" rtl="0" fontAlgn="base"/>
            <a:r>
              <a:rPr lang="en-US" i="1" dirty="0"/>
              <a:t>d)</a:t>
            </a:r>
            <a:r>
              <a:rPr lang="en-US" dirty="0"/>
              <a:t> any reading is too high for the glucometer, or</a:t>
            </a:r>
            <a:endParaRPr lang="en-US" sz="1600" dirty="0"/>
          </a:p>
          <a:p>
            <a:pPr lvl="1" algn="l" rtl="0" fontAlgn="base"/>
            <a:r>
              <a:rPr lang="en-US" i="1" dirty="0"/>
              <a:t>e)</a:t>
            </a:r>
            <a:r>
              <a:rPr lang="en-US" dirty="0"/>
              <a:t> the patient is sick, with vomiting, symptomatic hyperglycemia, or poor oral intake.</a:t>
            </a:r>
            <a:endParaRPr lang="en-US" sz="1600" dirty="0"/>
          </a:p>
          <a:p>
            <a:pPr algn="l" rtl="0" fontAlgn="base"/>
            <a:r>
              <a:rPr lang="en-US" dirty="0" smtClean="0">
                <a:solidFill>
                  <a:srgbClr val="FF0000"/>
                </a:solidFill>
              </a:rPr>
              <a:t>basal </a:t>
            </a:r>
            <a:r>
              <a:rPr lang="en-US" dirty="0">
                <a:solidFill>
                  <a:srgbClr val="FF0000"/>
                </a:solidFill>
              </a:rPr>
              <a:t>insulin may maintain glucose levels and prevent acute hyperglycemic complications.</a:t>
            </a:r>
            <a:endParaRPr lang="en-US" sz="1800" dirty="0">
              <a:solidFill>
                <a:srgbClr val="FF0000"/>
              </a:solidFill>
            </a:endParaRPr>
          </a:p>
          <a:p>
            <a:pPr algn="r" rtl="0"/>
            <a:r>
              <a:rPr lang="ar-SY" dirty="0"/>
              <a:t> </a:t>
            </a:r>
            <a:endParaRPr lang="en-US" sz="1400" dirty="0"/>
          </a:p>
          <a:p>
            <a:pPr algn="r" rtl="0"/>
            <a:endParaRPr lang="ar-SY" dirty="0"/>
          </a:p>
        </p:txBody>
      </p:sp>
    </p:spTree>
    <p:extLst>
      <p:ext uri="{BB962C8B-B14F-4D97-AF65-F5344CB8AC3E}">
        <p14:creationId xmlns:p14="http://schemas.microsoft.com/office/powerpoint/2010/main" val="406434275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116632"/>
            <a:ext cx="9144000" cy="1143000"/>
          </a:xfrm>
        </p:spPr>
        <p:style>
          <a:lnRef idx="1">
            <a:schemeClr val="dk1"/>
          </a:lnRef>
          <a:fillRef idx="2">
            <a:schemeClr val="dk1"/>
          </a:fillRef>
          <a:effectRef idx="1">
            <a:schemeClr val="dk1"/>
          </a:effectRef>
          <a:fontRef idx="minor">
            <a:schemeClr val="dk1"/>
          </a:fontRef>
        </p:style>
        <p:txBody>
          <a:bodyPr>
            <a:normAutofit fontScale="90000"/>
          </a:bodyPr>
          <a:lstStyle/>
          <a:p>
            <a:r>
              <a:rPr lang="en-US" b="1" dirty="0"/>
              <a:t>End-Of-Life Care</a:t>
            </a:r>
            <a:r>
              <a:rPr lang="en-US" sz="2800" dirty="0"/>
              <a:t/>
            </a:r>
            <a:br>
              <a:rPr lang="en-US" sz="2800" dirty="0"/>
            </a:br>
            <a:endParaRPr lang="ar-SY" dirty="0"/>
          </a:p>
        </p:txBody>
      </p:sp>
      <p:sp>
        <p:nvSpPr>
          <p:cNvPr id="3" name="عنصر نائب للمحتوى 2"/>
          <p:cNvSpPr>
            <a:spLocks noGrp="1"/>
          </p:cNvSpPr>
          <p:nvPr>
            <p:ph idx="1"/>
          </p:nvPr>
        </p:nvSpPr>
        <p:spPr>
          <a:xfrm>
            <a:off x="0" y="692696"/>
            <a:ext cx="9036496" cy="3960440"/>
          </a:xfrm>
          <a:solidFill>
            <a:schemeClr val="bg1">
              <a:lumMod val="95000"/>
            </a:schemeClr>
          </a:solidFill>
        </p:spPr>
        <p:txBody>
          <a:bodyPr>
            <a:normAutofit fontScale="77500" lnSpcReduction="20000"/>
          </a:bodyPr>
          <a:lstStyle/>
          <a:p>
            <a:pPr algn="l" rtl="0" fontAlgn="base"/>
            <a:r>
              <a:rPr lang="en-US" sz="4100" i="1" u="sng" dirty="0" smtClean="0">
                <a:solidFill>
                  <a:schemeClr val="tx2">
                    <a:lumMod val="60000"/>
                    <a:lumOff val="40000"/>
                  </a:schemeClr>
                </a:solidFill>
              </a:rPr>
              <a:t>Recommendations</a:t>
            </a:r>
            <a:endParaRPr lang="en-US" sz="2300" u="sng" dirty="0">
              <a:solidFill>
                <a:schemeClr val="tx2">
                  <a:lumMod val="60000"/>
                  <a:lumOff val="40000"/>
                </a:schemeClr>
              </a:solidFill>
            </a:endParaRPr>
          </a:p>
          <a:p>
            <a:pPr lvl="0" algn="l" rtl="0" fontAlgn="base"/>
            <a:r>
              <a:rPr lang="en-US" dirty="0"/>
              <a:t> When palliative care is needed in older adults with diabetes, providers should initiate conversations regarding the goals and intensity of care</a:t>
            </a:r>
            <a:r>
              <a:rPr lang="en-US" dirty="0" smtClean="0"/>
              <a:t>.</a:t>
            </a:r>
          </a:p>
          <a:p>
            <a:pPr lvl="0" algn="l" rtl="0" fontAlgn="base"/>
            <a:r>
              <a:rPr lang="en-US" dirty="0" smtClean="0"/>
              <a:t> </a:t>
            </a:r>
            <a:r>
              <a:rPr lang="en-US" u="sng" dirty="0">
                <a:solidFill>
                  <a:srgbClr val="FF0000"/>
                </a:solidFill>
              </a:rPr>
              <a:t>Strict glucose and blood pressure control may not be necessary</a:t>
            </a:r>
            <a:r>
              <a:rPr lang="en-US" dirty="0"/>
              <a:t> </a:t>
            </a:r>
            <a:r>
              <a:rPr lang="en-US" b="1" dirty="0"/>
              <a:t>E</a:t>
            </a:r>
            <a:r>
              <a:rPr lang="en-US" dirty="0"/>
              <a:t>, and </a:t>
            </a:r>
            <a:r>
              <a:rPr lang="en-US" u="sng" dirty="0">
                <a:solidFill>
                  <a:srgbClr val="FF0000"/>
                </a:solidFill>
              </a:rPr>
              <a:t>reduction of therapy </a:t>
            </a:r>
            <a:r>
              <a:rPr lang="en-US" dirty="0"/>
              <a:t>may be appropriate</a:t>
            </a:r>
            <a:r>
              <a:rPr lang="en-US" dirty="0" smtClean="0"/>
              <a:t>.</a:t>
            </a:r>
          </a:p>
          <a:p>
            <a:pPr lvl="0" algn="l" rtl="0" fontAlgn="base"/>
            <a:r>
              <a:rPr lang="en-US" dirty="0" smtClean="0"/>
              <a:t> </a:t>
            </a:r>
            <a:r>
              <a:rPr lang="en-US" dirty="0"/>
              <a:t>Similarly, the intensity </a:t>
            </a:r>
            <a:r>
              <a:rPr lang="en-US" dirty="0">
                <a:solidFill>
                  <a:schemeClr val="accent3">
                    <a:lumMod val="50000"/>
                  </a:schemeClr>
                </a:solidFill>
              </a:rPr>
              <a:t>of lipid management </a:t>
            </a:r>
            <a:r>
              <a:rPr lang="en-US" dirty="0"/>
              <a:t>can be </a:t>
            </a:r>
            <a:r>
              <a:rPr lang="en-US" dirty="0">
                <a:solidFill>
                  <a:schemeClr val="accent3">
                    <a:lumMod val="50000"/>
                  </a:schemeClr>
                </a:solidFill>
              </a:rPr>
              <a:t>relaxed</a:t>
            </a:r>
            <a:r>
              <a:rPr lang="en-US" dirty="0"/>
              <a:t>, and </a:t>
            </a:r>
            <a:endParaRPr lang="en-US" dirty="0" smtClean="0"/>
          </a:p>
          <a:p>
            <a:pPr lvl="0" algn="l" rtl="0" fontAlgn="base"/>
            <a:r>
              <a:rPr lang="en-US" dirty="0" smtClean="0">
                <a:solidFill>
                  <a:schemeClr val="tx2">
                    <a:lumMod val="60000"/>
                    <a:lumOff val="40000"/>
                  </a:schemeClr>
                </a:solidFill>
              </a:rPr>
              <a:t>withdrawal </a:t>
            </a:r>
            <a:r>
              <a:rPr lang="en-US" dirty="0">
                <a:solidFill>
                  <a:schemeClr val="tx2">
                    <a:lumMod val="60000"/>
                    <a:lumOff val="40000"/>
                  </a:schemeClr>
                </a:solidFill>
              </a:rPr>
              <a:t>of lipid-lowering therapy may be appropriate.</a:t>
            </a:r>
            <a:r>
              <a:rPr lang="en-US" dirty="0"/>
              <a:t> </a:t>
            </a:r>
            <a:r>
              <a:rPr lang="en-US" b="1" dirty="0"/>
              <a:t>A</a:t>
            </a:r>
            <a:endParaRPr lang="en-US" sz="1800" dirty="0"/>
          </a:p>
          <a:p>
            <a:pPr lvl="0" algn="l" rtl="0" fontAlgn="base"/>
            <a:r>
              <a:rPr lang="en-US" dirty="0"/>
              <a:t> Overall comfort, prevention of distressing symptoms, and preservation of quality of life and dignity are primary goals for diabetes management at the end of life. </a:t>
            </a:r>
            <a:r>
              <a:rPr lang="en-US" b="1" dirty="0"/>
              <a:t>C</a:t>
            </a:r>
            <a:endParaRPr lang="en-US" sz="1800" dirty="0"/>
          </a:p>
          <a:p>
            <a:pPr marL="0" indent="0" algn="l" rtl="0" fontAlgn="base">
              <a:buNone/>
            </a:pPr>
            <a:endParaRPr lang="en-US" sz="1800" dirty="0"/>
          </a:p>
        </p:txBody>
      </p:sp>
      <p:pic>
        <p:nvPicPr>
          <p:cNvPr id="8194" name="Picture 2" descr="D:\مراجع غدد\pharma hama\المستندات\Desktop\تنزيل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4725144"/>
            <a:ext cx="4464495" cy="2376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651861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99392"/>
            <a:ext cx="9113575" cy="7893496"/>
          </a:xfrm>
          <a:solidFill>
            <a:schemeClr val="accent3">
              <a:lumMod val="20000"/>
              <a:lumOff val="80000"/>
            </a:schemeClr>
          </a:solidFill>
        </p:spPr>
        <p:style>
          <a:lnRef idx="1">
            <a:schemeClr val="accent5"/>
          </a:lnRef>
          <a:fillRef idx="2">
            <a:schemeClr val="accent5"/>
          </a:fillRef>
          <a:effectRef idx="1">
            <a:schemeClr val="accent5"/>
          </a:effectRef>
          <a:fontRef idx="minor">
            <a:schemeClr val="dk1"/>
          </a:fontRef>
        </p:style>
        <p:txBody>
          <a:bodyPr>
            <a:normAutofit fontScale="77500" lnSpcReduction="20000"/>
          </a:bodyPr>
          <a:lstStyle/>
          <a:p>
            <a:pPr algn="l" rtl="0"/>
            <a:endParaRPr lang="en-US" dirty="0" smtClean="0"/>
          </a:p>
          <a:p>
            <a:pPr algn="l" rtl="0"/>
            <a:r>
              <a:rPr lang="en-US" dirty="0" smtClean="0"/>
              <a:t>. </a:t>
            </a:r>
            <a:r>
              <a:rPr lang="en-US" dirty="0"/>
              <a:t>Overall, palliative medicine promotes comfort, symptom control and prevention (pain, hypoglycemia, hyperglycemia, and dehydration), and preservation of dignity and quality of life in patients with limited life </a:t>
            </a:r>
            <a:r>
              <a:rPr lang="en-US" dirty="0" smtClean="0"/>
              <a:t>expectancy. </a:t>
            </a:r>
          </a:p>
          <a:p>
            <a:pPr algn="l" rtl="0"/>
            <a:r>
              <a:rPr lang="en-US" dirty="0" smtClean="0"/>
              <a:t>. </a:t>
            </a:r>
            <a:r>
              <a:rPr lang="en-US" dirty="0"/>
              <a:t>In a multicenter trial, </a:t>
            </a:r>
            <a:r>
              <a:rPr lang="en-US" u="sng" dirty="0">
                <a:solidFill>
                  <a:schemeClr val="tx2">
                    <a:lumMod val="60000"/>
                    <a:lumOff val="40000"/>
                  </a:schemeClr>
                </a:solidFill>
              </a:rPr>
              <a:t>withdrawal of statins </a:t>
            </a:r>
            <a:r>
              <a:rPr lang="en-US" dirty="0"/>
              <a:t>among patients in palliative care was found to improve quality of life, while similar evidence for glucose and blood pressure control are not yet available </a:t>
            </a:r>
            <a:endParaRPr lang="en-US" dirty="0" smtClean="0"/>
          </a:p>
          <a:p>
            <a:pPr algn="l" rtl="0"/>
            <a:r>
              <a:rPr lang="en-US" dirty="0" smtClean="0"/>
              <a:t>A </a:t>
            </a:r>
            <a:r>
              <a:rPr lang="en-US" dirty="0">
                <a:solidFill>
                  <a:schemeClr val="tx2">
                    <a:lumMod val="60000"/>
                    <a:lumOff val="40000"/>
                  </a:schemeClr>
                </a:solidFill>
              </a:rPr>
              <a:t>patient has the right to refuse testing and treatment</a:t>
            </a:r>
            <a:r>
              <a:rPr lang="en-US" dirty="0"/>
              <a:t>, whereas providers may consider </a:t>
            </a:r>
            <a:r>
              <a:rPr lang="en-US" u="sng" dirty="0">
                <a:solidFill>
                  <a:schemeClr val="tx2">
                    <a:lumMod val="60000"/>
                    <a:lumOff val="40000"/>
                  </a:schemeClr>
                </a:solidFill>
              </a:rPr>
              <a:t>withdrawing treatment and limiting diagnostic testing</a:t>
            </a:r>
            <a:r>
              <a:rPr lang="en-US" dirty="0"/>
              <a:t>, including a reduction in the frequency of blood glucose </a:t>
            </a:r>
            <a:r>
              <a:rPr lang="en-US" dirty="0" smtClean="0"/>
              <a:t>monitoring.</a:t>
            </a:r>
          </a:p>
          <a:p>
            <a:pPr algn="l" rtl="0"/>
            <a:r>
              <a:rPr lang="en-US" b="1" u="sng" dirty="0" smtClean="0"/>
              <a:t> </a:t>
            </a:r>
            <a:r>
              <a:rPr lang="en-US" b="1" u="sng" dirty="0"/>
              <a:t>Glucose targets </a:t>
            </a:r>
            <a:r>
              <a:rPr lang="en-US" dirty="0"/>
              <a:t>should aim to prevent hypoglycemia and hyperglycemia. Treatment interventions need to be mindful of quality of life. </a:t>
            </a:r>
            <a:endParaRPr lang="en-US" dirty="0" smtClean="0"/>
          </a:p>
          <a:p>
            <a:pPr marL="0" indent="0" algn="l" rtl="0">
              <a:buNone/>
            </a:pPr>
            <a:r>
              <a:rPr lang="en-US" dirty="0" smtClean="0"/>
              <a:t>Careful </a:t>
            </a:r>
            <a:r>
              <a:rPr lang="en-US" dirty="0"/>
              <a:t>monitoring of oral intake is warranted. </a:t>
            </a:r>
            <a:endParaRPr lang="en-US" dirty="0" smtClean="0"/>
          </a:p>
          <a:p>
            <a:pPr algn="l" rtl="0"/>
            <a:r>
              <a:rPr lang="en-US" dirty="0" smtClean="0"/>
              <a:t>The </a:t>
            </a:r>
            <a:r>
              <a:rPr lang="en-US" dirty="0"/>
              <a:t>pharmacologic therapy may include </a:t>
            </a:r>
            <a:r>
              <a:rPr lang="en-US" i="1" dirty="0">
                <a:solidFill>
                  <a:schemeClr val="tx2">
                    <a:lumMod val="60000"/>
                    <a:lumOff val="40000"/>
                  </a:schemeClr>
                </a:solidFill>
              </a:rPr>
              <a:t>oral agents as first line</a:t>
            </a:r>
            <a:r>
              <a:rPr lang="en-US" dirty="0"/>
              <a:t>, followed by a simplified insulin regimen. If needed</a:t>
            </a:r>
            <a:r>
              <a:rPr lang="en-US" i="1" dirty="0">
                <a:solidFill>
                  <a:schemeClr val="tx2">
                    <a:lumMod val="60000"/>
                    <a:lumOff val="40000"/>
                  </a:schemeClr>
                </a:solidFill>
              </a:rPr>
              <a:t>, basal insulin can be implemented, accompanied by oral agents and without rapid-acting insulin</a:t>
            </a:r>
            <a:r>
              <a:rPr lang="en-US" dirty="0"/>
              <a:t>. Agents that can cause gastrointestinal symptoms such as nausea or excess weight loss may not be good choices in this setting. As symptoms progress, some agents may be slowly tapered and discontinued</a:t>
            </a:r>
            <a:endParaRPr lang="ar-SY" dirty="0"/>
          </a:p>
        </p:txBody>
      </p:sp>
    </p:spTree>
    <p:extLst>
      <p:ext uri="{BB962C8B-B14F-4D97-AF65-F5344CB8AC3E}">
        <p14:creationId xmlns:p14="http://schemas.microsoft.com/office/powerpoint/2010/main" val="165013330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a:solidFill>
            <a:schemeClr val="accent3">
              <a:lumMod val="20000"/>
              <a:lumOff val="80000"/>
            </a:schemeClr>
          </a:solidFill>
        </p:spPr>
        <p:txBody>
          <a:bodyPr>
            <a:normAutofit fontScale="70000" lnSpcReduction="20000"/>
          </a:bodyPr>
          <a:lstStyle/>
          <a:p>
            <a:pPr algn="l" rtl="0" fontAlgn="base"/>
            <a:endParaRPr lang="en-US" b="1" i="1" u="sng" dirty="0" smtClean="0">
              <a:solidFill>
                <a:srgbClr val="7030A0"/>
              </a:solidFill>
            </a:endParaRPr>
          </a:p>
          <a:p>
            <a:pPr lvl="0" algn="l" rtl="0" fontAlgn="base"/>
            <a:r>
              <a:rPr lang="en-US" dirty="0" smtClean="0"/>
              <a:t>1</a:t>
            </a:r>
            <a:r>
              <a:rPr lang="en-US" dirty="0"/>
              <a:t>. A stable patient: Continue with the patient's previous regimen, with a focus on the prevention of hypoglycemia and the management of hyperglycemia using blood glucose testing, keeping levels below the renal threshold of glucose. </a:t>
            </a:r>
            <a:r>
              <a:rPr lang="en-US" i="1" dirty="0">
                <a:solidFill>
                  <a:schemeClr val="tx2">
                    <a:lumMod val="60000"/>
                    <a:lumOff val="40000"/>
                  </a:schemeClr>
                </a:solidFill>
              </a:rPr>
              <a:t>There is very little role for A1C monitoring and lowering</a:t>
            </a:r>
            <a:r>
              <a:rPr lang="en-US" dirty="0"/>
              <a:t>.</a:t>
            </a:r>
            <a:endParaRPr lang="en-US" sz="1800" dirty="0"/>
          </a:p>
          <a:p>
            <a:pPr lvl="0" algn="l" rtl="0" fontAlgn="base"/>
            <a:r>
              <a:rPr lang="en-US" dirty="0"/>
              <a:t>2. </a:t>
            </a:r>
            <a:r>
              <a:rPr lang="en-US" dirty="0">
                <a:solidFill>
                  <a:srgbClr val="FF0000"/>
                </a:solidFill>
              </a:rPr>
              <a:t>A patient with organ failure: Preventing hypoglycemia is of greater significance</a:t>
            </a:r>
            <a:r>
              <a:rPr lang="en-US" dirty="0" smtClean="0"/>
              <a:t>.</a:t>
            </a:r>
          </a:p>
          <a:p>
            <a:pPr lvl="0" algn="l" rtl="0" fontAlgn="base"/>
            <a:r>
              <a:rPr lang="en-US" dirty="0" smtClean="0"/>
              <a:t> </a:t>
            </a:r>
            <a:r>
              <a:rPr lang="en-US" dirty="0"/>
              <a:t>Dehydration must be prevented and treated. </a:t>
            </a:r>
            <a:endParaRPr lang="en-US" dirty="0" smtClean="0"/>
          </a:p>
          <a:p>
            <a:pPr lvl="0" algn="l" rtl="0" fontAlgn="base"/>
            <a:r>
              <a:rPr lang="en-US" dirty="0" smtClean="0"/>
              <a:t>In </a:t>
            </a:r>
            <a:r>
              <a:rPr lang="en-US" dirty="0"/>
              <a:t>people with type 1 diabetes, insulin administration may be reduced as the oral intake of food decreases </a:t>
            </a:r>
            <a:r>
              <a:rPr lang="en-US" b="1" dirty="0">
                <a:solidFill>
                  <a:srgbClr val="FF0000"/>
                </a:solidFill>
              </a:rPr>
              <a:t>but should not be stopped</a:t>
            </a:r>
            <a:r>
              <a:rPr lang="en-US" dirty="0"/>
              <a:t>. </a:t>
            </a:r>
            <a:endParaRPr lang="en-US" dirty="0" smtClean="0"/>
          </a:p>
          <a:p>
            <a:pPr lvl="0" algn="l" rtl="0" fontAlgn="base"/>
            <a:r>
              <a:rPr lang="en-US" dirty="0" smtClean="0"/>
              <a:t>For </a:t>
            </a:r>
            <a:r>
              <a:rPr lang="en-US" dirty="0"/>
              <a:t>those with type 2 diabetes, agents that may cause hypoglycemia should be reduced in dose. The main goal is to avoid hypoglycemia, allowing for glucose values in the upper level of the desired target range.</a:t>
            </a:r>
            <a:endParaRPr lang="en-US" sz="1800" dirty="0"/>
          </a:p>
          <a:p>
            <a:pPr lvl="0" algn="l" rtl="0" fontAlgn="base"/>
            <a:r>
              <a:rPr lang="en-US" dirty="0"/>
              <a:t>3. </a:t>
            </a:r>
            <a:r>
              <a:rPr lang="en-US" b="1" dirty="0">
                <a:solidFill>
                  <a:schemeClr val="accent6">
                    <a:lumMod val="50000"/>
                  </a:schemeClr>
                </a:solidFill>
              </a:rPr>
              <a:t>A dying patient: For patients with type 2 diabetes, the discontinuation of all medications may be a reasonable approach, </a:t>
            </a:r>
            <a:r>
              <a:rPr lang="en-US" dirty="0"/>
              <a:t>as patients are unlikely to have any oral intake. </a:t>
            </a:r>
            <a:endParaRPr lang="en-US" dirty="0" smtClean="0"/>
          </a:p>
          <a:p>
            <a:pPr lvl="0" algn="l" rtl="0" fontAlgn="base"/>
            <a:r>
              <a:rPr lang="en-US" dirty="0" smtClean="0"/>
              <a:t>In </a:t>
            </a:r>
            <a:r>
              <a:rPr lang="en-US" dirty="0"/>
              <a:t>patients with type 1 diabetes, there is no consensus, but a small amount of </a:t>
            </a:r>
            <a:r>
              <a:rPr lang="en-US" dirty="0" smtClean="0"/>
              <a:t>insulin</a:t>
            </a:r>
            <a:endParaRPr lang="ar-SY" dirty="0"/>
          </a:p>
          <a:p>
            <a:endParaRPr lang="ar-SY" dirty="0"/>
          </a:p>
        </p:txBody>
      </p:sp>
    </p:spTree>
    <p:extLst>
      <p:ext uri="{BB962C8B-B14F-4D97-AF65-F5344CB8AC3E}">
        <p14:creationId xmlns:p14="http://schemas.microsoft.com/office/powerpoint/2010/main" val="7678193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Y" dirty="0" smtClean="0"/>
              <a:t>شكرا لإصغائكم</a:t>
            </a:r>
            <a:endParaRPr lang="ar-SY" dirty="0"/>
          </a:p>
        </p:txBody>
      </p:sp>
      <p:pic>
        <p:nvPicPr>
          <p:cNvPr id="1026" name="Picture 2" descr="D:\مراجع غدد\pharma hama\المستندات\Desktop\international-happy-old-people-elderly-afroamericans-muslims-caucasians-vector-illustration-arab-islam-muslim-grandmother-151403518.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5008" y="2420888"/>
            <a:ext cx="8928992" cy="5328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486347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a:p>
        </p:txBody>
      </p:sp>
      <p:sp>
        <p:nvSpPr>
          <p:cNvPr id="3" name="عنصر نائب للمحتوى 2"/>
          <p:cNvSpPr>
            <a:spLocks noGrp="1"/>
          </p:cNvSpPr>
          <p:nvPr>
            <p:ph idx="1"/>
          </p:nvPr>
        </p:nvSpPr>
        <p:spPr>
          <a:xfrm>
            <a:off x="0" y="0"/>
            <a:ext cx="9144000" cy="6858000"/>
          </a:xfrm>
          <a:solidFill>
            <a:schemeClr val="accent6">
              <a:lumMod val="20000"/>
              <a:lumOff val="80000"/>
            </a:schemeClr>
          </a:solidFill>
        </p:spPr>
        <p:txBody>
          <a:bodyPr>
            <a:normAutofit/>
          </a:bodyPr>
          <a:lstStyle/>
          <a:p>
            <a:pPr algn="l" rtl="0"/>
            <a:endParaRPr lang="en-US" dirty="0" smtClean="0"/>
          </a:p>
          <a:p>
            <a:pPr algn="l" rtl="0"/>
            <a:r>
              <a:rPr lang="en-US" dirty="0" smtClean="0"/>
              <a:t>At </a:t>
            </a:r>
            <a:r>
              <a:rPr lang="en-US" dirty="0"/>
              <a:t>the same time, older adults with diabetes are also at greater risk than other older adults for several </a:t>
            </a:r>
            <a:r>
              <a:rPr lang="en-US" dirty="0">
                <a:solidFill>
                  <a:srgbClr val="FF0000"/>
                </a:solidFill>
              </a:rPr>
              <a:t>common geriatric syndromes</a:t>
            </a:r>
            <a:r>
              <a:rPr lang="en-US" dirty="0"/>
              <a:t>, such as </a:t>
            </a:r>
            <a:endParaRPr lang="en-US" dirty="0" smtClean="0"/>
          </a:p>
          <a:p>
            <a:pPr algn="l" rtl="0"/>
            <a:r>
              <a:rPr lang="en-US" i="1" u="sng" dirty="0" err="1" smtClean="0">
                <a:solidFill>
                  <a:schemeClr val="accent5">
                    <a:lumMod val="60000"/>
                    <a:lumOff val="40000"/>
                  </a:schemeClr>
                </a:solidFill>
              </a:rPr>
              <a:t>polypharmacy</a:t>
            </a:r>
            <a:r>
              <a:rPr lang="en-US" i="1" u="sng" dirty="0">
                <a:solidFill>
                  <a:schemeClr val="accent5">
                    <a:lumMod val="60000"/>
                    <a:lumOff val="40000"/>
                  </a:schemeClr>
                </a:solidFill>
              </a:rPr>
              <a:t>, cognitive impairment</a:t>
            </a:r>
            <a:r>
              <a:rPr lang="en-US" u="sng" dirty="0">
                <a:solidFill>
                  <a:schemeClr val="accent5">
                    <a:lumMod val="60000"/>
                    <a:lumOff val="40000"/>
                  </a:schemeClr>
                </a:solidFill>
              </a:rPr>
              <a:t>, depression, urinary incontinence, injurious falls, and persistent pain </a:t>
            </a:r>
            <a:r>
              <a:rPr lang="en-US" u="sng" dirty="0" smtClean="0"/>
              <a:t>. </a:t>
            </a:r>
          </a:p>
          <a:p>
            <a:pPr algn="l" rtl="0"/>
            <a:r>
              <a:rPr lang="en-US" dirty="0" smtClean="0"/>
              <a:t>These </a:t>
            </a:r>
            <a:r>
              <a:rPr lang="en-US" dirty="0"/>
              <a:t>conditions may impact older adults' diabetes self-management abilities and quality of life if left unaddressed </a:t>
            </a:r>
            <a:endParaRPr lang="ar-SY" dirty="0"/>
          </a:p>
        </p:txBody>
      </p:sp>
    </p:spTree>
    <p:extLst>
      <p:ext uri="{BB962C8B-B14F-4D97-AF65-F5344CB8AC3E}">
        <p14:creationId xmlns:p14="http://schemas.microsoft.com/office/powerpoint/2010/main" val="41062998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a:xfrm>
            <a:off x="381000" y="304800"/>
            <a:ext cx="8229600" cy="838200"/>
          </a:xfrm>
          <a:ln>
            <a:solidFill>
              <a:schemeClr val="tx1"/>
            </a:solidFill>
          </a:ln>
        </p:spPr>
        <p:txBody>
          <a:bodyPr>
            <a:normAutofit/>
          </a:bodyPr>
          <a:lstStyle/>
          <a:p>
            <a:pPr rtl="1"/>
            <a:r>
              <a:rPr lang="ar-SY" sz="4000" b="1" dirty="0" err="1" smtClean="0">
                <a:effectLst>
                  <a:outerShdw blurRad="38100" dist="38100" dir="2700000" algn="tl">
                    <a:srgbClr val="C0C0C0"/>
                  </a:outerShdw>
                </a:effectLst>
              </a:rPr>
              <a:t>الإمراضيات</a:t>
            </a:r>
            <a:r>
              <a:rPr lang="ar-SY" sz="4000" b="1" dirty="0" smtClean="0">
                <a:effectLst>
                  <a:outerShdw blurRad="38100" dist="38100" dir="2700000" algn="tl">
                    <a:srgbClr val="C0C0C0"/>
                  </a:outerShdw>
                </a:effectLst>
              </a:rPr>
              <a:t> الشائعة عند المسنين </a:t>
            </a:r>
            <a:endParaRPr lang="en-US" sz="4000" b="1" dirty="0">
              <a:effectLst>
                <a:outerShdw blurRad="38100" dist="38100" dir="2700000" algn="tl">
                  <a:srgbClr val="C0C0C0"/>
                </a:outerShdw>
              </a:effectLst>
            </a:endParaRPr>
          </a:p>
        </p:txBody>
      </p:sp>
      <p:pic>
        <p:nvPicPr>
          <p:cNvPr id="152581" name="Picture 5" descr="Standing elderly couple."/>
          <p:cNvPicPr>
            <a:picLocks noChangeAspect="1" noChangeArrowheads="1"/>
          </p:cNvPicPr>
          <p:nvPr/>
        </p:nvPicPr>
        <p:blipFill>
          <a:blip r:embed="rId3"/>
          <a:srcRect/>
          <a:stretch>
            <a:fillRect/>
          </a:stretch>
        </p:blipFill>
        <p:spPr bwMode="auto">
          <a:xfrm>
            <a:off x="2842846" y="2286000"/>
            <a:ext cx="3015762" cy="3733800"/>
          </a:xfrm>
          <a:prstGeom prst="rect">
            <a:avLst/>
          </a:prstGeom>
          <a:noFill/>
        </p:spPr>
      </p:pic>
      <p:sp>
        <p:nvSpPr>
          <p:cNvPr id="152583" name="Text Box 7"/>
          <p:cNvSpPr txBox="1">
            <a:spLocks noChangeArrowheads="1"/>
          </p:cNvSpPr>
          <p:nvPr/>
        </p:nvSpPr>
        <p:spPr bwMode="auto">
          <a:xfrm>
            <a:off x="762000" y="2819400"/>
            <a:ext cx="1752600" cy="830997"/>
          </a:xfrm>
          <a:prstGeom prst="rect">
            <a:avLst/>
          </a:prstGeom>
          <a:noFill/>
          <a:ln w="9525">
            <a:noFill/>
            <a:miter lim="800000"/>
            <a:headEnd/>
            <a:tailEnd/>
          </a:ln>
          <a:effectLst/>
        </p:spPr>
        <p:txBody>
          <a:bodyPr wrap="square">
            <a:spAutoFit/>
          </a:bodyPr>
          <a:lstStyle/>
          <a:p>
            <a:pPr algn="ctr" rtl="1"/>
            <a:r>
              <a:rPr lang="ar-SY" sz="2400" b="1" dirty="0" smtClean="0">
                <a:latin typeface="Tahoma" pitchFamily="34" charset="0"/>
              </a:rPr>
              <a:t>سوء واضطراب التغذية</a:t>
            </a:r>
            <a:endParaRPr lang="en-US" sz="2400" b="1" dirty="0">
              <a:latin typeface="Tahoma" pitchFamily="34" charset="0"/>
            </a:endParaRPr>
          </a:p>
        </p:txBody>
      </p:sp>
      <p:sp>
        <p:nvSpPr>
          <p:cNvPr id="152584" name="Text Box 8"/>
          <p:cNvSpPr txBox="1">
            <a:spLocks noChangeArrowheads="1"/>
          </p:cNvSpPr>
          <p:nvPr/>
        </p:nvSpPr>
        <p:spPr bwMode="auto">
          <a:xfrm>
            <a:off x="3200400" y="6172200"/>
            <a:ext cx="2667000" cy="457200"/>
          </a:xfrm>
          <a:prstGeom prst="rect">
            <a:avLst/>
          </a:prstGeom>
          <a:noFill/>
          <a:ln w="9525">
            <a:noFill/>
            <a:miter lim="800000"/>
            <a:headEnd/>
            <a:tailEnd/>
          </a:ln>
          <a:effectLst/>
        </p:spPr>
        <p:txBody>
          <a:bodyPr wrap="square">
            <a:spAutoFit/>
          </a:bodyPr>
          <a:lstStyle/>
          <a:p>
            <a:pPr algn="ctr" rtl="1"/>
            <a:r>
              <a:rPr lang="ar-SY" sz="2400" b="1" dirty="0" smtClean="0">
                <a:latin typeface="Tahoma" pitchFamily="34" charset="0"/>
              </a:rPr>
              <a:t>وجود أمراض أخرى</a:t>
            </a:r>
            <a:endParaRPr lang="en-US" sz="2400" b="1" dirty="0">
              <a:latin typeface="Tahoma" pitchFamily="34" charset="0"/>
            </a:endParaRPr>
          </a:p>
        </p:txBody>
      </p:sp>
      <p:sp>
        <p:nvSpPr>
          <p:cNvPr id="152585" name="Text Box 9"/>
          <p:cNvSpPr txBox="1">
            <a:spLocks noChangeArrowheads="1"/>
          </p:cNvSpPr>
          <p:nvPr/>
        </p:nvSpPr>
        <p:spPr bwMode="auto">
          <a:xfrm>
            <a:off x="6172200" y="2895600"/>
            <a:ext cx="2286000" cy="830997"/>
          </a:xfrm>
          <a:prstGeom prst="rect">
            <a:avLst/>
          </a:prstGeom>
          <a:noFill/>
          <a:ln w="9525">
            <a:noFill/>
            <a:miter lim="800000"/>
            <a:headEnd/>
            <a:tailEnd/>
          </a:ln>
          <a:effectLst/>
        </p:spPr>
        <p:txBody>
          <a:bodyPr wrap="square">
            <a:spAutoFit/>
          </a:bodyPr>
          <a:lstStyle/>
          <a:p>
            <a:pPr algn="ctr" rtl="1"/>
            <a:r>
              <a:rPr lang="ar-SY" sz="2400" b="1" dirty="0" smtClean="0">
                <a:latin typeface="Tahoma" pitchFamily="34" charset="0"/>
              </a:rPr>
              <a:t>تراجع القدرة على إفراز الإنسولين</a:t>
            </a:r>
          </a:p>
        </p:txBody>
      </p:sp>
      <p:sp>
        <p:nvSpPr>
          <p:cNvPr id="152586" name="Text Box 10"/>
          <p:cNvSpPr txBox="1">
            <a:spLocks noChangeArrowheads="1"/>
          </p:cNvSpPr>
          <p:nvPr/>
        </p:nvSpPr>
        <p:spPr bwMode="auto">
          <a:xfrm>
            <a:off x="457200" y="3886200"/>
            <a:ext cx="2362200" cy="830997"/>
          </a:xfrm>
          <a:prstGeom prst="rect">
            <a:avLst/>
          </a:prstGeom>
          <a:noFill/>
          <a:ln w="9525">
            <a:noFill/>
            <a:miter lim="800000"/>
            <a:headEnd/>
            <a:tailEnd/>
          </a:ln>
          <a:effectLst/>
        </p:spPr>
        <p:txBody>
          <a:bodyPr wrap="square">
            <a:spAutoFit/>
          </a:bodyPr>
          <a:lstStyle/>
          <a:p>
            <a:pPr algn="ctr" rtl="1"/>
            <a:r>
              <a:rPr lang="ar-SY" sz="2400" b="1" dirty="0" smtClean="0">
                <a:latin typeface="Tahoma" pitchFamily="34" charset="0"/>
              </a:rPr>
              <a:t>تزايد النسيج الشحمي في الأحشاء</a:t>
            </a:r>
            <a:endParaRPr lang="en-US" sz="2400" b="1" dirty="0">
              <a:latin typeface="Tahoma" pitchFamily="34" charset="0"/>
            </a:endParaRPr>
          </a:p>
        </p:txBody>
      </p:sp>
      <p:sp>
        <p:nvSpPr>
          <p:cNvPr id="152587" name="Text Box 11"/>
          <p:cNvSpPr txBox="1">
            <a:spLocks noChangeArrowheads="1"/>
          </p:cNvSpPr>
          <p:nvPr/>
        </p:nvSpPr>
        <p:spPr bwMode="auto">
          <a:xfrm>
            <a:off x="6400800" y="5334000"/>
            <a:ext cx="1905000" cy="1200329"/>
          </a:xfrm>
          <a:prstGeom prst="rect">
            <a:avLst/>
          </a:prstGeom>
          <a:noFill/>
          <a:ln w="9525">
            <a:noFill/>
            <a:miter lim="800000"/>
            <a:headEnd/>
            <a:tailEnd/>
          </a:ln>
          <a:effectLst/>
        </p:spPr>
        <p:txBody>
          <a:bodyPr wrap="square">
            <a:spAutoFit/>
          </a:bodyPr>
          <a:lstStyle/>
          <a:p>
            <a:pPr algn="ctr" rtl="1"/>
            <a:r>
              <a:rPr lang="ar-SY" sz="2400" b="1" dirty="0" smtClean="0">
                <a:latin typeface="Tahoma" pitchFamily="34" charset="0"/>
              </a:rPr>
              <a:t>تناقص النشاط الفيزيائي الرياضي</a:t>
            </a:r>
            <a:endParaRPr lang="en-US" sz="2400" b="1" dirty="0">
              <a:latin typeface="Tahoma" pitchFamily="34" charset="0"/>
            </a:endParaRPr>
          </a:p>
        </p:txBody>
      </p:sp>
      <p:sp>
        <p:nvSpPr>
          <p:cNvPr id="152588" name="Text Box 12"/>
          <p:cNvSpPr txBox="1">
            <a:spLocks noChangeArrowheads="1"/>
          </p:cNvSpPr>
          <p:nvPr/>
        </p:nvSpPr>
        <p:spPr bwMode="auto">
          <a:xfrm>
            <a:off x="304800" y="5867400"/>
            <a:ext cx="1828800" cy="830997"/>
          </a:xfrm>
          <a:prstGeom prst="rect">
            <a:avLst/>
          </a:prstGeom>
          <a:noFill/>
          <a:ln w="9525">
            <a:noFill/>
            <a:miter lim="800000"/>
            <a:headEnd/>
            <a:tailEnd/>
          </a:ln>
          <a:effectLst/>
        </p:spPr>
        <p:txBody>
          <a:bodyPr wrap="square">
            <a:spAutoFit/>
          </a:bodyPr>
          <a:lstStyle/>
          <a:p>
            <a:pPr algn="r" rtl="1"/>
            <a:r>
              <a:rPr lang="ar-SY" sz="2400" b="1" dirty="0" smtClean="0">
                <a:latin typeface="Tahoma" pitchFamily="34" charset="0"/>
              </a:rPr>
              <a:t>تأثيرات جانبية لبعض الأدوية</a:t>
            </a:r>
            <a:endParaRPr lang="en-US" sz="2400" b="1" dirty="0">
              <a:latin typeface="Tahoma" pitchFamily="34" charset="0"/>
            </a:endParaRPr>
          </a:p>
        </p:txBody>
      </p:sp>
      <p:sp>
        <p:nvSpPr>
          <p:cNvPr id="152589" name="Text Box 13"/>
          <p:cNvSpPr txBox="1">
            <a:spLocks noChangeArrowheads="1"/>
          </p:cNvSpPr>
          <p:nvPr/>
        </p:nvSpPr>
        <p:spPr bwMode="auto">
          <a:xfrm>
            <a:off x="6705600" y="4191000"/>
            <a:ext cx="1828800" cy="830997"/>
          </a:xfrm>
          <a:prstGeom prst="rect">
            <a:avLst/>
          </a:prstGeom>
          <a:noFill/>
          <a:ln w="9525">
            <a:noFill/>
            <a:miter lim="800000"/>
            <a:headEnd/>
            <a:tailEnd/>
          </a:ln>
          <a:effectLst/>
        </p:spPr>
        <p:txBody>
          <a:bodyPr wrap="square">
            <a:spAutoFit/>
          </a:bodyPr>
          <a:lstStyle/>
          <a:p>
            <a:pPr algn="ctr" rtl="1"/>
            <a:r>
              <a:rPr lang="ar-SY" sz="2400" b="1" dirty="0" smtClean="0">
                <a:latin typeface="Tahoma" pitchFamily="34" charset="0"/>
              </a:rPr>
              <a:t>دور الجينات الوراثية</a:t>
            </a:r>
            <a:endParaRPr lang="en-US" sz="2400" b="1" dirty="0">
              <a:latin typeface="Tahoma" pitchFamily="34" charset="0"/>
            </a:endParaRPr>
          </a:p>
        </p:txBody>
      </p:sp>
      <p:sp>
        <p:nvSpPr>
          <p:cNvPr id="152590" name="Line 14"/>
          <p:cNvSpPr>
            <a:spLocks noChangeShapeType="1"/>
          </p:cNvSpPr>
          <p:nvPr/>
        </p:nvSpPr>
        <p:spPr bwMode="auto">
          <a:xfrm flipH="1" flipV="1">
            <a:off x="4419601" y="5181600"/>
            <a:ext cx="76198" cy="1066800"/>
          </a:xfrm>
          <a:prstGeom prst="line">
            <a:avLst/>
          </a:prstGeom>
          <a:noFill/>
          <a:ln w="9525">
            <a:solidFill>
              <a:schemeClr val="tx1"/>
            </a:solidFill>
            <a:miter lim="800000"/>
            <a:headEnd/>
            <a:tailEnd type="triangle" w="med" len="med"/>
          </a:ln>
          <a:effectLst/>
        </p:spPr>
        <p:txBody>
          <a:bodyPr wrap="none"/>
          <a:lstStyle/>
          <a:p>
            <a:endParaRPr lang="en-US"/>
          </a:p>
        </p:txBody>
      </p:sp>
      <p:sp>
        <p:nvSpPr>
          <p:cNvPr id="152591" name="Line 15"/>
          <p:cNvSpPr>
            <a:spLocks noChangeShapeType="1"/>
          </p:cNvSpPr>
          <p:nvPr/>
        </p:nvSpPr>
        <p:spPr bwMode="auto">
          <a:xfrm flipH="1">
            <a:off x="5029200" y="3429000"/>
            <a:ext cx="1371600" cy="304800"/>
          </a:xfrm>
          <a:prstGeom prst="line">
            <a:avLst/>
          </a:prstGeom>
          <a:noFill/>
          <a:ln w="9525">
            <a:solidFill>
              <a:schemeClr val="tx1"/>
            </a:solidFill>
            <a:miter lim="800000"/>
            <a:headEnd/>
            <a:tailEnd type="triangle" w="med" len="med"/>
          </a:ln>
          <a:effectLst/>
        </p:spPr>
        <p:txBody>
          <a:bodyPr wrap="none"/>
          <a:lstStyle/>
          <a:p>
            <a:endParaRPr lang="en-US"/>
          </a:p>
        </p:txBody>
      </p:sp>
      <p:sp>
        <p:nvSpPr>
          <p:cNvPr id="152592" name="Line 16"/>
          <p:cNvSpPr>
            <a:spLocks noChangeShapeType="1"/>
          </p:cNvSpPr>
          <p:nvPr/>
        </p:nvSpPr>
        <p:spPr bwMode="auto">
          <a:xfrm flipH="1" flipV="1">
            <a:off x="5334000" y="4191000"/>
            <a:ext cx="1447800" cy="228600"/>
          </a:xfrm>
          <a:prstGeom prst="line">
            <a:avLst/>
          </a:prstGeom>
          <a:noFill/>
          <a:ln w="9525">
            <a:solidFill>
              <a:schemeClr val="tx1"/>
            </a:solidFill>
            <a:miter lim="800000"/>
            <a:headEnd/>
            <a:tailEnd type="triangle" w="med" len="med"/>
          </a:ln>
          <a:effectLst/>
        </p:spPr>
        <p:txBody>
          <a:bodyPr wrap="none"/>
          <a:lstStyle/>
          <a:p>
            <a:endParaRPr lang="en-US"/>
          </a:p>
        </p:txBody>
      </p:sp>
      <p:sp>
        <p:nvSpPr>
          <p:cNvPr id="152593" name="Line 17"/>
          <p:cNvSpPr>
            <a:spLocks noChangeShapeType="1"/>
          </p:cNvSpPr>
          <p:nvPr/>
        </p:nvSpPr>
        <p:spPr bwMode="auto">
          <a:xfrm flipH="1" flipV="1">
            <a:off x="5257800" y="5181600"/>
            <a:ext cx="1219200" cy="533400"/>
          </a:xfrm>
          <a:prstGeom prst="line">
            <a:avLst/>
          </a:prstGeom>
          <a:noFill/>
          <a:ln w="9525">
            <a:solidFill>
              <a:schemeClr val="tx1"/>
            </a:solidFill>
            <a:miter lim="800000"/>
            <a:headEnd/>
            <a:tailEnd type="triangle" w="med" len="med"/>
          </a:ln>
          <a:effectLst/>
        </p:spPr>
        <p:txBody>
          <a:bodyPr wrap="none"/>
          <a:lstStyle/>
          <a:p>
            <a:endParaRPr lang="en-US"/>
          </a:p>
        </p:txBody>
      </p:sp>
      <p:sp>
        <p:nvSpPr>
          <p:cNvPr id="152594" name="Line 18"/>
          <p:cNvSpPr>
            <a:spLocks noChangeShapeType="1"/>
          </p:cNvSpPr>
          <p:nvPr/>
        </p:nvSpPr>
        <p:spPr bwMode="auto">
          <a:xfrm flipV="1">
            <a:off x="1981200" y="5257800"/>
            <a:ext cx="1524000" cy="838200"/>
          </a:xfrm>
          <a:prstGeom prst="line">
            <a:avLst/>
          </a:prstGeom>
          <a:noFill/>
          <a:ln w="9525">
            <a:solidFill>
              <a:schemeClr val="tx1"/>
            </a:solidFill>
            <a:miter lim="800000"/>
            <a:headEnd/>
            <a:tailEnd type="triangle" w="med" len="med"/>
          </a:ln>
          <a:effectLst/>
        </p:spPr>
        <p:txBody>
          <a:bodyPr wrap="none"/>
          <a:lstStyle/>
          <a:p>
            <a:endParaRPr lang="en-US"/>
          </a:p>
        </p:txBody>
      </p:sp>
      <p:sp>
        <p:nvSpPr>
          <p:cNvPr id="152595" name="Line 19"/>
          <p:cNvSpPr>
            <a:spLocks noChangeShapeType="1"/>
          </p:cNvSpPr>
          <p:nvPr/>
        </p:nvSpPr>
        <p:spPr bwMode="auto">
          <a:xfrm flipV="1">
            <a:off x="2286000" y="4267200"/>
            <a:ext cx="1371600" cy="198118"/>
          </a:xfrm>
          <a:prstGeom prst="line">
            <a:avLst/>
          </a:prstGeom>
          <a:noFill/>
          <a:ln w="9525">
            <a:solidFill>
              <a:schemeClr val="tx1"/>
            </a:solidFill>
            <a:miter lim="800000"/>
            <a:headEnd/>
            <a:tailEnd type="triangle" w="med" len="med"/>
          </a:ln>
          <a:effectLst/>
        </p:spPr>
        <p:txBody>
          <a:bodyPr wrap="none"/>
          <a:lstStyle/>
          <a:p>
            <a:endParaRPr lang="en-US"/>
          </a:p>
        </p:txBody>
      </p:sp>
      <p:sp>
        <p:nvSpPr>
          <p:cNvPr id="152596" name="Line 20"/>
          <p:cNvSpPr>
            <a:spLocks noChangeShapeType="1"/>
          </p:cNvSpPr>
          <p:nvPr/>
        </p:nvSpPr>
        <p:spPr bwMode="auto">
          <a:xfrm>
            <a:off x="2362200" y="3276600"/>
            <a:ext cx="1219200" cy="228600"/>
          </a:xfrm>
          <a:prstGeom prst="line">
            <a:avLst/>
          </a:prstGeom>
          <a:noFill/>
          <a:ln w="9525">
            <a:solidFill>
              <a:schemeClr val="tx1"/>
            </a:solidFill>
            <a:miter lim="800000"/>
            <a:headEnd/>
            <a:tailEnd type="triangle" w="med" len="med"/>
          </a:ln>
          <a:effectLst/>
        </p:spPr>
        <p:txBody>
          <a:bodyPr wrap="none"/>
          <a:lstStyle/>
          <a:p>
            <a:endParaRPr lang="en-US"/>
          </a:p>
        </p:txBody>
      </p:sp>
      <p:sp>
        <p:nvSpPr>
          <p:cNvPr id="18" name="Text Box 11"/>
          <p:cNvSpPr txBox="1">
            <a:spLocks noChangeArrowheads="1"/>
          </p:cNvSpPr>
          <p:nvPr/>
        </p:nvSpPr>
        <p:spPr bwMode="auto">
          <a:xfrm>
            <a:off x="6400800" y="1905000"/>
            <a:ext cx="1905000" cy="830997"/>
          </a:xfrm>
          <a:prstGeom prst="rect">
            <a:avLst/>
          </a:prstGeom>
          <a:noFill/>
          <a:ln w="9525">
            <a:noFill/>
            <a:miter lim="800000"/>
            <a:headEnd/>
            <a:tailEnd/>
          </a:ln>
          <a:effectLst/>
        </p:spPr>
        <p:txBody>
          <a:bodyPr wrap="square">
            <a:spAutoFit/>
          </a:bodyPr>
          <a:lstStyle/>
          <a:p>
            <a:pPr algn="ctr" rtl="1"/>
            <a:r>
              <a:rPr lang="ar-SY" sz="2400" b="1" dirty="0" smtClean="0">
                <a:latin typeface="Tahoma" pitchFamily="34" charset="0"/>
              </a:rPr>
              <a:t>ضمور الكتلة العضلية</a:t>
            </a:r>
            <a:endParaRPr lang="en-US" sz="2400" b="1" dirty="0">
              <a:latin typeface="Tahoma" pitchFamily="34" charset="0"/>
            </a:endParaRPr>
          </a:p>
        </p:txBody>
      </p:sp>
      <p:sp>
        <p:nvSpPr>
          <p:cNvPr id="19" name="Line 15"/>
          <p:cNvSpPr>
            <a:spLocks noChangeShapeType="1"/>
          </p:cNvSpPr>
          <p:nvPr/>
        </p:nvSpPr>
        <p:spPr bwMode="auto">
          <a:xfrm flipH="1">
            <a:off x="5257800" y="2438400"/>
            <a:ext cx="1600200" cy="838200"/>
          </a:xfrm>
          <a:prstGeom prst="line">
            <a:avLst/>
          </a:prstGeom>
          <a:noFill/>
          <a:ln w="9525">
            <a:solidFill>
              <a:schemeClr val="tx1"/>
            </a:solidFill>
            <a:miter lim="800000"/>
            <a:headEnd/>
            <a:tailEnd type="triangle" w="med" len="med"/>
          </a:ln>
          <a:effectLst/>
        </p:spPr>
        <p:txBody>
          <a:bodyPr wrap="none"/>
          <a:lstStyle/>
          <a:p>
            <a:endParaRPr lang="en-US"/>
          </a:p>
        </p:txBody>
      </p:sp>
      <p:sp>
        <p:nvSpPr>
          <p:cNvPr id="20" name="Text Box 11"/>
          <p:cNvSpPr txBox="1">
            <a:spLocks noChangeArrowheads="1"/>
          </p:cNvSpPr>
          <p:nvPr/>
        </p:nvSpPr>
        <p:spPr bwMode="auto">
          <a:xfrm>
            <a:off x="2743200" y="1371600"/>
            <a:ext cx="2971800" cy="461665"/>
          </a:xfrm>
          <a:prstGeom prst="rect">
            <a:avLst/>
          </a:prstGeom>
          <a:noFill/>
          <a:ln w="9525">
            <a:noFill/>
            <a:miter lim="800000"/>
            <a:headEnd/>
            <a:tailEnd/>
          </a:ln>
          <a:effectLst/>
        </p:spPr>
        <p:txBody>
          <a:bodyPr wrap="square">
            <a:spAutoFit/>
          </a:bodyPr>
          <a:lstStyle/>
          <a:p>
            <a:pPr algn="ctr" rtl="1"/>
            <a:r>
              <a:rPr lang="ar-SY" sz="2400" b="1" dirty="0" smtClean="0">
                <a:latin typeface="Tahoma" pitchFamily="34" charset="0"/>
              </a:rPr>
              <a:t>سيطرة معتقدات </a:t>
            </a:r>
            <a:r>
              <a:rPr lang="ar-SY" sz="2400" b="1" dirty="0" err="1" smtClean="0">
                <a:latin typeface="Tahoma" pitchFamily="34" charset="0"/>
              </a:rPr>
              <a:t>إجتماعية</a:t>
            </a:r>
            <a:endParaRPr lang="en-US" sz="2400" b="1" dirty="0">
              <a:latin typeface="Tahoma" pitchFamily="34" charset="0"/>
            </a:endParaRPr>
          </a:p>
        </p:txBody>
      </p:sp>
      <p:sp>
        <p:nvSpPr>
          <p:cNvPr id="21" name="Line 20"/>
          <p:cNvSpPr>
            <a:spLocks noChangeShapeType="1"/>
          </p:cNvSpPr>
          <p:nvPr/>
        </p:nvSpPr>
        <p:spPr bwMode="auto">
          <a:xfrm flipH="1">
            <a:off x="3810000" y="1828800"/>
            <a:ext cx="533400" cy="1066800"/>
          </a:xfrm>
          <a:prstGeom prst="line">
            <a:avLst/>
          </a:prstGeom>
          <a:noFill/>
          <a:ln w="9525">
            <a:solidFill>
              <a:schemeClr val="tx1"/>
            </a:solidFill>
            <a:miter lim="800000"/>
            <a:headEnd/>
            <a:tailEnd type="triangle" w="med" len="med"/>
          </a:ln>
          <a:effectLst/>
        </p:spPr>
        <p:txBody>
          <a:bodyPr wrap="none"/>
          <a:lstStyle/>
          <a:p>
            <a:endParaRPr lang="en-US"/>
          </a:p>
        </p:txBody>
      </p:sp>
      <p:sp>
        <p:nvSpPr>
          <p:cNvPr id="22" name="Line 20"/>
          <p:cNvSpPr>
            <a:spLocks noChangeShapeType="1"/>
          </p:cNvSpPr>
          <p:nvPr/>
        </p:nvSpPr>
        <p:spPr bwMode="auto">
          <a:xfrm>
            <a:off x="4343400" y="1828800"/>
            <a:ext cx="533400" cy="685800"/>
          </a:xfrm>
          <a:prstGeom prst="line">
            <a:avLst/>
          </a:prstGeom>
          <a:noFill/>
          <a:ln w="9525">
            <a:solidFill>
              <a:schemeClr val="tx1"/>
            </a:solidFill>
            <a:miter lim="800000"/>
            <a:headEnd/>
            <a:tailEnd type="triangle" w="med" len="med"/>
          </a:ln>
          <a:effectLst/>
        </p:spPr>
        <p:txBody>
          <a:bodyPr wrap="none"/>
          <a:lstStyle/>
          <a:p>
            <a:endParaRPr lang="en-US"/>
          </a:p>
        </p:txBody>
      </p:sp>
    </p:spTree>
    <p:extLst>
      <p:ext uri="{BB962C8B-B14F-4D97-AF65-F5344CB8AC3E}">
        <p14:creationId xmlns:p14="http://schemas.microsoft.com/office/powerpoint/2010/main" val="168897500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normAutofit fontScale="90000"/>
          </a:bodyPr>
          <a:lstStyle/>
          <a:p>
            <a:r>
              <a:rPr lang="en-US" i="1" dirty="0"/>
              <a:t>Recommendations</a:t>
            </a:r>
            <a:r>
              <a:rPr lang="en-US" dirty="0"/>
              <a:t/>
            </a:r>
            <a:br>
              <a:rPr lang="en-US" dirty="0"/>
            </a:br>
            <a:endParaRPr lang="ar-SY" dirty="0"/>
          </a:p>
        </p:txBody>
      </p:sp>
      <p:sp>
        <p:nvSpPr>
          <p:cNvPr id="3" name="عنصر نائب للمحتوى 2"/>
          <p:cNvSpPr>
            <a:spLocks noGrp="1"/>
          </p:cNvSpPr>
          <p:nvPr>
            <p:ph idx="1"/>
          </p:nvPr>
        </p:nvSpPr>
        <p:spPr>
          <a:solidFill>
            <a:schemeClr val="accent3">
              <a:lumMod val="40000"/>
              <a:lumOff val="60000"/>
            </a:schemeClr>
          </a:solidFill>
        </p:spPr>
        <p:txBody>
          <a:bodyPr>
            <a:normAutofit/>
          </a:bodyPr>
          <a:lstStyle/>
          <a:p>
            <a:pPr lvl="0" algn="l" rtl="0" fontAlgn="base"/>
            <a:r>
              <a:rPr lang="en-US" dirty="0"/>
              <a:t> </a:t>
            </a:r>
            <a:r>
              <a:rPr lang="en-US" b="1" dirty="0" smtClean="0"/>
              <a:t>Neurocognitive </a:t>
            </a:r>
            <a:r>
              <a:rPr lang="en-US" b="1" dirty="0"/>
              <a:t>Function</a:t>
            </a:r>
            <a:endParaRPr lang="en-US" dirty="0"/>
          </a:p>
          <a:p>
            <a:pPr algn="l" rtl="0" fontAlgn="base"/>
            <a:r>
              <a:rPr lang="en-US" dirty="0" smtClean="0">
                <a:solidFill>
                  <a:schemeClr val="tx2">
                    <a:lumMod val="60000"/>
                    <a:lumOff val="40000"/>
                  </a:schemeClr>
                </a:solidFill>
              </a:rPr>
              <a:t>Screening </a:t>
            </a:r>
            <a:r>
              <a:rPr lang="en-US" dirty="0"/>
              <a:t>for early detection of mild cognitive impairment or dementia should be performed for adults </a:t>
            </a:r>
            <a:r>
              <a:rPr lang="en-US" u="sng" dirty="0">
                <a:solidFill>
                  <a:schemeClr val="tx2">
                    <a:lumMod val="60000"/>
                    <a:lumOff val="40000"/>
                  </a:schemeClr>
                </a:solidFill>
              </a:rPr>
              <a:t>65 years of age or older at the initial visit and annually </a:t>
            </a:r>
            <a:r>
              <a:rPr lang="en-US" dirty="0"/>
              <a:t>as appropriate</a:t>
            </a:r>
            <a:endParaRPr lang="ar-SY" dirty="0"/>
          </a:p>
        </p:txBody>
      </p:sp>
      <p:pic>
        <p:nvPicPr>
          <p:cNvPr id="3074" name="Picture 2" descr="D:\مراجع غدد\pharma hama\المستندات\Desktop\تنزيل.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365104"/>
            <a:ext cx="9144000" cy="2492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001905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p:spPr>
        <p:style>
          <a:lnRef idx="1">
            <a:schemeClr val="accent3"/>
          </a:lnRef>
          <a:fillRef idx="2">
            <a:schemeClr val="accent3"/>
          </a:fillRef>
          <a:effectRef idx="1">
            <a:schemeClr val="accent3"/>
          </a:effectRef>
          <a:fontRef idx="minor">
            <a:schemeClr val="dk1"/>
          </a:fontRef>
        </p:style>
        <p:txBody>
          <a:bodyPr>
            <a:normAutofit/>
          </a:bodyPr>
          <a:lstStyle/>
          <a:p>
            <a:pPr marL="0" indent="0" algn="l" rtl="0" fontAlgn="base">
              <a:buNone/>
            </a:pPr>
            <a:endParaRPr lang="en-US" dirty="0" smtClean="0"/>
          </a:p>
          <a:p>
            <a:pPr algn="l" rtl="0" fontAlgn="base"/>
            <a:r>
              <a:rPr lang="en-US" dirty="0" smtClean="0">
                <a:solidFill>
                  <a:srgbClr val="00B0F0"/>
                </a:solidFill>
              </a:rPr>
              <a:t>The </a:t>
            </a:r>
            <a:r>
              <a:rPr lang="en-US" dirty="0">
                <a:solidFill>
                  <a:srgbClr val="00B0F0"/>
                </a:solidFill>
              </a:rPr>
              <a:t>presentation of cognitive impairment ranges from subtle executive dysfunction to memory loss and overt dementia</a:t>
            </a:r>
            <a:r>
              <a:rPr lang="en-US" dirty="0" smtClean="0">
                <a:solidFill>
                  <a:srgbClr val="00B0F0"/>
                </a:solidFill>
              </a:rPr>
              <a:t>.</a:t>
            </a:r>
          </a:p>
          <a:p>
            <a:pPr algn="l" rtl="0" fontAlgn="base"/>
            <a:r>
              <a:rPr lang="en-US" dirty="0" smtClean="0"/>
              <a:t> </a:t>
            </a:r>
            <a:r>
              <a:rPr lang="en-US" dirty="0"/>
              <a:t>People with diabetes have higher incidences of all-cause dementia, Alzheimer disease, and vascular dementia than people with normal glucose </a:t>
            </a:r>
            <a:r>
              <a:rPr lang="en-US" dirty="0" smtClean="0"/>
              <a:t>tolerance.</a:t>
            </a:r>
          </a:p>
          <a:p>
            <a:pPr algn="l" rtl="0" fontAlgn="base"/>
            <a:r>
              <a:rPr lang="en-US" dirty="0" smtClean="0"/>
              <a:t>Poor </a:t>
            </a:r>
            <a:r>
              <a:rPr lang="en-US" dirty="0"/>
              <a:t>glycemic control is associated with a decline in cognitive function </a:t>
            </a:r>
            <a:r>
              <a:rPr lang="en-US" dirty="0" smtClean="0"/>
              <a:t>, </a:t>
            </a:r>
            <a:r>
              <a:rPr lang="en-US" dirty="0"/>
              <a:t>and longer duration of diabetes is associated with worsening cognitive function. </a:t>
            </a:r>
            <a:endParaRPr lang="en-US" dirty="0" smtClean="0"/>
          </a:p>
        </p:txBody>
      </p:sp>
    </p:spTree>
    <p:extLst>
      <p:ext uri="{BB962C8B-B14F-4D97-AF65-F5344CB8AC3E}">
        <p14:creationId xmlns:p14="http://schemas.microsoft.com/office/powerpoint/2010/main" val="123733505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25835" cy="6858000"/>
          </a:xfrm>
        </p:spPr>
        <p:style>
          <a:lnRef idx="1">
            <a:schemeClr val="accent6"/>
          </a:lnRef>
          <a:fillRef idx="2">
            <a:schemeClr val="accent6"/>
          </a:fillRef>
          <a:effectRef idx="1">
            <a:schemeClr val="accent6"/>
          </a:effectRef>
          <a:fontRef idx="minor">
            <a:schemeClr val="dk1"/>
          </a:fontRef>
        </p:style>
        <p:txBody>
          <a:bodyPr>
            <a:normAutofit fontScale="77500" lnSpcReduction="20000"/>
          </a:bodyPr>
          <a:lstStyle/>
          <a:p>
            <a:pPr algn="l" rtl="0" fontAlgn="base"/>
            <a:endParaRPr lang="en-US" dirty="0" smtClean="0"/>
          </a:p>
          <a:p>
            <a:pPr algn="l" rtl="0" fontAlgn="base"/>
            <a:r>
              <a:rPr lang="en-US" dirty="0" smtClean="0"/>
              <a:t>Cognitive </a:t>
            </a:r>
            <a:r>
              <a:rPr lang="en-US" dirty="0"/>
              <a:t>dysfunction makes it difficult for patients to perform complex self-care tasks </a:t>
            </a:r>
            <a:r>
              <a:rPr lang="en-US" dirty="0" smtClean="0"/>
              <a:t>, </a:t>
            </a:r>
            <a:r>
              <a:rPr lang="en-US" dirty="0"/>
              <a:t>such as monitoring glucose and </a:t>
            </a:r>
            <a:r>
              <a:rPr lang="en-US" b="1" u="sng" dirty="0">
                <a:solidFill>
                  <a:srgbClr val="FF0000"/>
                </a:solidFill>
              </a:rPr>
              <a:t>adjusting insulin </a:t>
            </a:r>
            <a:r>
              <a:rPr lang="en-US" dirty="0">
                <a:solidFill>
                  <a:srgbClr val="FF0000"/>
                </a:solidFill>
              </a:rPr>
              <a:t>doses</a:t>
            </a:r>
            <a:r>
              <a:rPr lang="en-US" dirty="0" smtClean="0">
                <a:solidFill>
                  <a:srgbClr val="FF0000"/>
                </a:solidFill>
              </a:rPr>
              <a:t>.</a:t>
            </a:r>
          </a:p>
          <a:p>
            <a:pPr algn="l" rtl="0" fontAlgn="base"/>
            <a:r>
              <a:rPr lang="en-US" dirty="0" smtClean="0"/>
              <a:t> </a:t>
            </a:r>
            <a:r>
              <a:rPr lang="en-US" dirty="0"/>
              <a:t>It also hinders their ability to appropriately maintain the </a:t>
            </a:r>
            <a:r>
              <a:rPr lang="en-US" b="1" u="sng" dirty="0">
                <a:solidFill>
                  <a:srgbClr val="FF0000"/>
                </a:solidFill>
              </a:rPr>
              <a:t>timing of meals </a:t>
            </a:r>
            <a:r>
              <a:rPr lang="en-US" dirty="0">
                <a:solidFill>
                  <a:srgbClr val="FF0000"/>
                </a:solidFill>
              </a:rPr>
              <a:t>and content of diet. </a:t>
            </a:r>
            <a:endParaRPr lang="en-US" dirty="0" smtClean="0">
              <a:solidFill>
                <a:srgbClr val="FF0000"/>
              </a:solidFill>
            </a:endParaRPr>
          </a:p>
          <a:p>
            <a:pPr algn="l" rtl="0" fontAlgn="base"/>
            <a:r>
              <a:rPr lang="en-US" dirty="0" smtClean="0"/>
              <a:t>When </a:t>
            </a:r>
            <a:r>
              <a:rPr lang="en-US" dirty="0"/>
              <a:t>clinicians are managing patients with cognitive dysfunction, it is </a:t>
            </a:r>
            <a:r>
              <a:rPr lang="en-US" b="1" u="sng" dirty="0"/>
              <a:t>critical to simplify drug regimens </a:t>
            </a:r>
            <a:r>
              <a:rPr lang="en-US" dirty="0"/>
              <a:t>and to facilitate and engage the appropriate support structure to assist the patient in all aspects of care.</a:t>
            </a:r>
          </a:p>
          <a:p>
            <a:pPr algn="l" rtl="0" fontAlgn="base"/>
            <a:r>
              <a:rPr lang="en-US" dirty="0" smtClean="0">
                <a:solidFill>
                  <a:schemeClr val="tx2">
                    <a:lumMod val="60000"/>
                    <a:lumOff val="40000"/>
                  </a:schemeClr>
                </a:solidFill>
              </a:rPr>
              <a:t>Screening </a:t>
            </a:r>
            <a:r>
              <a:rPr lang="en-US" dirty="0">
                <a:solidFill>
                  <a:schemeClr val="tx2">
                    <a:lumMod val="60000"/>
                    <a:lumOff val="40000"/>
                  </a:schemeClr>
                </a:solidFill>
              </a:rPr>
              <a:t>for cognitive impairment should additionally be considered when a patient presents with a significant decline in clinical status</a:t>
            </a:r>
            <a:r>
              <a:rPr lang="en-US" dirty="0">
                <a:solidFill>
                  <a:srgbClr val="00B0F0"/>
                </a:solidFill>
              </a:rPr>
              <a:t> </a:t>
            </a:r>
            <a:r>
              <a:rPr lang="en-US" dirty="0"/>
              <a:t>due to increased problems with self-care activities, such as errors in calculating insulin dose, difficulty counting carbohydrates, skipped meals, skipped insulin doses, and difficulty recognizing, preventing, or treating hypoglycemia. </a:t>
            </a:r>
            <a:endParaRPr lang="en-US" dirty="0" smtClean="0"/>
          </a:p>
          <a:p>
            <a:pPr algn="l" rtl="0" fontAlgn="base"/>
            <a:r>
              <a:rPr lang="en-US" dirty="0" smtClean="0"/>
              <a:t>People </a:t>
            </a:r>
            <a:r>
              <a:rPr lang="en-US" dirty="0"/>
              <a:t>who screen positive for cognitive impairment should receive diagnostic assessment as appropriate, including referral to a behavioral health provider for formal cognitive/neuropsychological </a:t>
            </a:r>
            <a:r>
              <a:rPr lang="en-US" dirty="0" smtClean="0"/>
              <a:t>evaluation</a:t>
            </a:r>
            <a:endParaRPr lang="en-US" dirty="0"/>
          </a:p>
          <a:p>
            <a:pPr algn="l"/>
            <a:endParaRPr lang="ar-SY" dirty="0"/>
          </a:p>
          <a:p>
            <a:endParaRPr lang="ar-SY" dirty="0"/>
          </a:p>
        </p:txBody>
      </p:sp>
    </p:spTree>
    <p:extLst>
      <p:ext uri="{BB962C8B-B14F-4D97-AF65-F5344CB8AC3E}">
        <p14:creationId xmlns:p14="http://schemas.microsoft.com/office/powerpoint/2010/main" val="2742807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2265</TotalTime>
  <Words>2638</Words>
  <Application>Microsoft Office PowerPoint</Application>
  <PresentationFormat>عرض على الشاشة (3:4)‏</PresentationFormat>
  <Paragraphs>196</Paragraphs>
  <Slides>46</Slides>
  <Notes>1</Notes>
  <HiddenSlides>0</HiddenSlides>
  <MMClips>0</MMClips>
  <ScaleCrop>false</ScaleCrop>
  <HeadingPairs>
    <vt:vector size="4" baseType="variant">
      <vt:variant>
        <vt:lpstr>نسق</vt:lpstr>
      </vt:variant>
      <vt:variant>
        <vt:i4>1</vt:i4>
      </vt:variant>
      <vt:variant>
        <vt:lpstr>عناوين الشرائح</vt:lpstr>
      </vt:variant>
      <vt:variant>
        <vt:i4>46</vt:i4>
      </vt:variant>
    </vt:vector>
  </HeadingPairs>
  <TitlesOfParts>
    <vt:vector size="47" baseType="lpstr">
      <vt:lpstr>سمة Office</vt:lpstr>
      <vt:lpstr>Diabetec Older Adults</vt:lpstr>
      <vt:lpstr>عرض تقديمي في PowerPoint</vt:lpstr>
      <vt:lpstr>عرض تقديمي في PowerPoint</vt:lpstr>
      <vt:lpstr>عرض تقديمي في PowerPoint</vt:lpstr>
      <vt:lpstr>عرض تقديمي في PowerPoint</vt:lpstr>
      <vt:lpstr>الإمراضيات الشائعة عند المسنين </vt:lpstr>
      <vt:lpstr>Recommendations </vt:lpstr>
      <vt:lpstr>عرض تقديمي في PowerPoint</vt:lpstr>
      <vt:lpstr>عرض تقديمي في PowerPoint</vt:lpstr>
      <vt:lpstr>عرض تقديمي في PowerPoint</vt:lpstr>
      <vt:lpstr>Hypoglycemia Recommendations </vt:lpstr>
      <vt:lpstr>عرض تقديمي في PowerPoint</vt:lpstr>
      <vt:lpstr>عرض تقديمي في PowerPoint</vt:lpstr>
      <vt:lpstr>عرض تقديمي في PowerPoint</vt:lpstr>
      <vt:lpstr>Treatment Goals </vt:lpstr>
      <vt:lpstr>عرض تقديمي في PowerPoint</vt:lpstr>
      <vt:lpstr>عرض تقديمي في PowerPoint</vt:lpstr>
      <vt:lpstr>Healthy Patients With Good Functional Status </vt:lpstr>
      <vt:lpstr>Patients With Complications and Reduced Functionality </vt:lpstr>
      <vt:lpstr>Vulnerable Patients at the End of Life </vt:lpstr>
      <vt:lpstr>Beyond Glycemic Control </vt:lpstr>
      <vt:lpstr>Lifestyle Management </vt:lpstr>
      <vt:lpstr>عرض تقديمي في PowerPoint</vt:lpstr>
      <vt:lpstr>Pharmacologic Therapy</vt:lpstr>
      <vt:lpstr>Pharmacologic Therapy </vt:lpstr>
      <vt:lpstr>insulin</vt:lpstr>
      <vt:lpstr>insulin regimen simplification may be appropriate in older adults. </vt:lpstr>
      <vt:lpstr>Metformin </vt:lpstr>
      <vt:lpstr>Thiazolidinediones </vt:lpstr>
      <vt:lpstr>Insulin Secretagogues </vt:lpstr>
      <vt:lpstr>Incretin-Based Therapies </vt:lpstr>
      <vt:lpstr>GLP-1 receptor agonists </vt:lpstr>
      <vt:lpstr>عرض تقديمي في PowerPoint</vt:lpstr>
      <vt:lpstr>Sodium–Glucose Cotransporter 2 Inhibitors </vt:lpstr>
      <vt:lpstr>Insulin Therapy </vt:lpstr>
      <vt:lpstr>Special Considerations for Older Adults With Type 1 Diabetes </vt:lpstr>
      <vt:lpstr>عرض تقديمي في PowerPoint</vt:lpstr>
      <vt:lpstr>Resources </vt:lpstr>
      <vt:lpstr>Nutritional Considerations </vt:lpstr>
      <vt:lpstr>Nutritional Considerations </vt:lpstr>
      <vt:lpstr>Hypoglycemia </vt:lpstr>
      <vt:lpstr>The following alert strategy could be considered: </vt:lpstr>
      <vt:lpstr>End-Of-Life Care </vt:lpstr>
      <vt:lpstr>عرض تقديمي في PowerPoint</vt:lpstr>
      <vt:lpstr>عرض تقديمي في PowerPoint</vt:lpstr>
      <vt:lpstr>شكرا لإصغائكم</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Diabetec Older Adults</dc:title>
  <dc:creator>User</dc:creator>
  <cp:lastModifiedBy>User</cp:lastModifiedBy>
  <cp:revision>144</cp:revision>
  <dcterms:created xsi:type="dcterms:W3CDTF">2021-03-21T06:18:02Z</dcterms:created>
  <dcterms:modified xsi:type="dcterms:W3CDTF">2021-05-24T16:57:05Z</dcterms:modified>
</cp:coreProperties>
</file>