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3" r:id="rId1"/>
  </p:sldMasterIdLst>
  <p:notesMasterIdLst>
    <p:notesMasterId r:id="rId45"/>
  </p:notesMasterIdLst>
  <p:sldIdLst>
    <p:sldId id="256" r:id="rId2"/>
    <p:sldId id="257" r:id="rId3"/>
    <p:sldId id="335" r:id="rId4"/>
    <p:sldId id="307" r:id="rId5"/>
    <p:sldId id="258" r:id="rId6"/>
    <p:sldId id="259" r:id="rId7"/>
    <p:sldId id="260" r:id="rId8"/>
    <p:sldId id="261" r:id="rId9"/>
    <p:sldId id="333" r:id="rId10"/>
    <p:sldId id="262" r:id="rId11"/>
    <p:sldId id="334" r:id="rId12"/>
    <p:sldId id="263" r:id="rId13"/>
    <p:sldId id="264" r:id="rId14"/>
    <p:sldId id="265" r:id="rId15"/>
    <p:sldId id="266" r:id="rId16"/>
    <p:sldId id="267" r:id="rId17"/>
    <p:sldId id="268" r:id="rId18"/>
    <p:sldId id="269" r:id="rId19"/>
    <p:sldId id="270" r:id="rId20"/>
    <p:sldId id="271" r:id="rId21"/>
    <p:sldId id="309" r:id="rId22"/>
    <p:sldId id="273" r:id="rId23"/>
    <p:sldId id="274" r:id="rId24"/>
    <p:sldId id="275" r:id="rId25"/>
    <p:sldId id="311" r:id="rId26"/>
    <p:sldId id="277" r:id="rId27"/>
    <p:sldId id="278" r:id="rId28"/>
    <p:sldId id="279" r:id="rId29"/>
    <p:sldId id="280" r:id="rId30"/>
    <p:sldId id="281" r:id="rId31"/>
    <p:sldId id="282" r:id="rId32"/>
    <p:sldId id="285" r:id="rId33"/>
    <p:sldId id="283" r:id="rId34"/>
    <p:sldId id="321" r:id="rId35"/>
    <p:sldId id="322" r:id="rId36"/>
    <p:sldId id="323" r:id="rId37"/>
    <p:sldId id="324" r:id="rId38"/>
    <p:sldId id="326" r:id="rId39"/>
    <p:sldId id="301" r:id="rId40"/>
    <p:sldId id="328" r:id="rId41"/>
    <p:sldId id="329" r:id="rId42"/>
    <p:sldId id="330" r:id="rId43"/>
    <p:sldId id="331" r:id="rId4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6" d="100"/>
          <a:sy n="66"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40DA641E-67B3-44C9-AE41-7ACF107CA6C2}" type="datetimeFigureOut">
              <a:rPr lang="en-US" smtClean="0"/>
              <a:t>5/28/2021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D8CEC32-03A9-49E9-A130-67A65A411365}" type="slidenum">
              <a:rPr lang="en-US" smtClean="0"/>
              <a:t>‹#›</a:t>
            </a:fld>
            <a:endParaRPr lang="en-US"/>
          </a:p>
        </p:txBody>
      </p:sp>
    </p:spTree>
    <p:extLst>
      <p:ext uri="{BB962C8B-B14F-4D97-AF65-F5344CB8AC3E}">
        <p14:creationId xmlns:p14="http://schemas.microsoft.com/office/powerpoint/2010/main" val="12956816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D8CEC32-03A9-49E9-A130-67A65A411365}" type="slidenum">
              <a:rPr lang="en-US" smtClean="0"/>
              <a:t>17</a:t>
            </a:fld>
            <a:endParaRPr lang="en-US"/>
          </a:p>
        </p:txBody>
      </p:sp>
    </p:spTree>
    <p:extLst>
      <p:ext uri="{BB962C8B-B14F-4D97-AF65-F5344CB8AC3E}">
        <p14:creationId xmlns:p14="http://schemas.microsoft.com/office/powerpoint/2010/main" val="392669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3E7B111-C049-46B8-9ECA-6F80A86B4670}" type="datetimeFigureOut">
              <a:rPr lang="en-US" smtClean="0"/>
              <a:t>5/28/2021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C18B5E4-20DC-43E1-8D71-EBC39F22592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72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E7B111-C049-46B8-9ECA-6F80A86B467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35839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E7B111-C049-46B8-9ECA-6F80A86B467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308607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E7B111-C049-46B8-9ECA-6F80A86B467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269543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3E7B111-C049-46B8-9ECA-6F80A86B4670}" type="datetimeFigureOut">
              <a:rPr lang="en-US" smtClean="0"/>
              <a:t>5/28/2021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C18B5E4-20DC-43E1-8D71-EBC39F22592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737822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3E7B111-C049-46B8-9ECA-6F80A86B4670}"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22535795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257300" y="2909102"/>
            <a:ext cx="4800600" cy="299639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633864" y="2909102"/>
            <a:ext cx="4800600" cy="299639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3E7B111-C049-46B8-9ECA-6F80A86B4670}"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25870927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E3E7B111-C049-46B8-9ECA-6F80A86B4670}"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396348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7B111-C049-46B8-9ECA-6F80A86B4670}"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301188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65051" y="6375679"/>
            <a:ext cx="1233355" cy="348462"/>
          </a:xfrm>
        </p:spPr>
        <p:txBody>
          <a:bodyPr/>
          <a:lstStyle/>
          <a:p>
            <a:fld id="{E3E7B111-C049-46B8-9ECA-6F80A86B4670}" type="datetimeFigureOut">
              <a:rPr lang="en-US" smtClean="0"/>
              <a:t>5/28/2021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DC18B5E4-20DC-43E1-8D71-EBC39F22592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953186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765950" y="6375679"/>
            <a:ext cx="1232456" cy="348462"/>
          </a:xfrm>
        </p:spPr>
        <p:txBody>
          <a:bodyPr/>
          <a:lstStyle/>
          <a:p>
            <a:fld id="{E3E7B111-C049-46B8-9ECA-6F80A86B4670}" type="datetimeFigureOut">
              <a:rPr lang="en-US" smtClean="0"/>
              <a:t>5/28/2021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DC18B5E4-20DC-43E1-8D71-EBC39F225925}" type="slidenum">
              <a:rPr lang="en-US" smtClean="0"/>
              <a:t>‹#›</a:t>
            </a:fld>
            <a:endParaRPr lang="en-US"/>
          </a:p>
        </p:txBody>
      </p:sp>
    </p:spTree>
    <p:extLst>
      <p:ext uri="{BB962C8B-B14F-4D97-AF65-F5344CB8AC3E}">
        <p14:creationId xmlns:p14="http://schemas.microsoft.com/office/powerpoint/2010/main" val="404583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6AB1D90-8FF3-4049-96F5-12051D75816E}" type="datetime12">
              <a:rPr lang="ar-SY" smtClean="0"/>
              <a:t>28/05/2021 11:08 ص</a:t>
            </a:fld>
            <a:endParaRPr lang="ar-S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ar-S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B34F065-1154-456A-91E3-76DE8E75E17B}" type="slidenum">
              <a:rPr lang="ar-SA" smtClean="0"/>
              <a:t>‹#›</a:t>
            </a:fld>
            <a:endParaRPr lang="ar-S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38115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2780" y="2476376"/>
            <a:ext cx="8666440" cy="3662529"/>
          </a:xfrm>
          <a:prstGeom prst="rect">
            <a:avLst/>
          </a:prstGeom>
          <a:noFill/>
        </p:spPr>
        <p:txBody>
          <a:bodyPr wrap="square" lIns="91428" tIns="45714" rIns="91428" bIns="45714">
            <a:spAutoFit/>
          </a:bodyPr>
          <a:lstStyle/>
          <a:p>
            <a:pPr algn="ctr">
              <a:defRPr/>
            </a:pPr>
            <a:r>
              <a:rPr lang="ar-SY" altLang="ko-K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الدكتور </a:t>
            </a:r>
            <a:r>
              <a:rPr lang="ar-SA" altLang="ko-K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محمد بسام حايك</a:t>
            </a:r>
            <a:endParaRPr lang="ar-SY" altLang="ko-K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ar-SY" altLang="ko-K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عضو اللجنة الطبية للاتحاد العربي السوري لكرة القدم </a:t>
            </a:r>
            <a:endParaRPr lang="ar-SA"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ar-SA"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المدير العام للهيئة العامة لمستشفى ابن خلدون </a:t>
            </a:r>
          </a:p>
          <a:p>
            <a:pPr algn="ctr">
              <a:defRPr/>
            </a:pPr>
            <a:r>
              <a:rPr lang="ar-SA"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نائب رئيس الرابطة السورية للعلوم العصبية </a:t>
            </a:r>
          </a:p>
          <a:p>
            <a:pPr algn="ctr">
              <a:defRPr/>
            </a:pPr>
            <a:r>
              <a:rPr lang="ar-SA"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عضو مجلس البورد السوري للأمراض العصبية </a:t>
            </a:r>
          </a:p>
          <a:p>
            <a:pPr algn="ctr">
              <a:defRPr/>
            </a:pPr>
            <a:r>
              <a:rPr lang="ar-SA"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عضو مجلس البورد السوري للأمراض النفسية</a:t>
            </a:r>
            <a:endParaRPr lang="ar-SY"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ar-SY" altLang="ko-K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عضو الاتحاد العربي السوري للطب الرياضي</a:t>
            </a:r>
          </a:p>
        </p:txBody>
      </p:sp>
      <p:sp>
        <p:nvSpPr>
          <p:cNvPr id="5" name="مربع نص 4">
            <a:extLst>
              <a:ext uri="{FF2B5EF4-FFF2-40B4-BE49-F238E27FC236}">
                <a16:creationId xmlns:a16="http://schemas.microsoft.com/office/drawing/2014/main" id="{8504389C-DCC2-4570-ACF7-D0643502A98D}"/>
              </a:ext>
            </a:extLst>
          </p:cNvPr>
          <p:cNvSpPr txBox="1"/>
          <p:nvPr/>
        </p:nvSpPr>
        <p:spPr>
          <a:xfrm>
            <a:off x="-277091" y="999151"/>
            <a:ext cx="12469091" cy="1015663"/>
          </a:xfrm>
          <a:prstGeom prst="rect">
            <a:avLst/>
          </a:prstGeom>
          <a:noFill/>
        </p:spPr>
        <p:txBody>
          <a:bodyPr wrap="square">
            <a:spAutoFit/>
          </a:bodyPr>
          <a:lstStyle/>
          <a:p>
            <a:pPr algn="ctr"/>
            <a:r>
              <a:rPr lang="ar-SY" sz="6000" b="1"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التداخل النفسي الاسعافي أثناء المنافسات</a:t>
            </a:r>
            <a:endParaRPr lang="ar-SY" sz="6000" dirty="0">
              <a:solidFill>
                <a:schemeClr val="tx1">
                  <a:lumMod val="95000"/>
                  <a:lumOff val="5000"/>
                </a:schemeClr>
              </a:solidFill>
            </a:endParaRPr>
          </a:p>
        </p:txBody>
      </p:sp>
      <p:pic>
        <p:nvPicPr>
          <p:cNvPr id="6" name="صورة 5"/>
          <p:cNvPicPr>
            <a:picLocks noChangeAspect="1"/>
          </p:cNvPicPr>
          <p:nvPr/>
        </p:nvPicPr>
        <p:blipFill>
          <a:blip r:embed="rId2"/>
          <a:stretch>
            <a:fillRect/>
          </a:stretch>
        </p:blipFill>
        <p:spPr>
          <a:xfrm>
            <a:off x="265632" y="-128616"/>
            <a:ext cx="1380663" cy="936103"/>
          </a:xfrm>
          <a:prstGeom prst="rect">
            <a:avLst/>
          </a:prstGeom>
        </p:spPr>
      </p:pic>
    </p:spTree>
    <p:extLst>
      <p:ext uri="{BB962C8B-B14F-4D97-AF65-F5344CB8AC3E}">
        <p14:creationId xmlns:p14="http://schemas.microsoft.com/office/powerpoint/2010/main" val="3916062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8914" y="653142"/>
            <a:ext cx="10871199" cy="6204857"/>
          </a:xfrm>
        </p:spPr>
        <p:txBody>
          <a:bodyPr>
            <a:noAutofit/>
          </a:bodyPr>
          <a:lstStyle/>
          <a:p>
            <a:pPr>
              <a:buFont typeface="Wingdings" panose="05000000000000000000" pitchFamily="2" charset="2"/>
              <a:buChar char="q"/>
            </a:pPr>
            <a:r>
              <a:rPr lang="ar-SY" sz="26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تتلخص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وظيفة المدرب ومن يساعده في إعداد الرياضيين للمنافسات واشتراكهم فيها بأفضل عطاء من خلال بناء الصفات النفسية المعينة عندهم كالتصميم على تحقيق الهدف المنشود والحزم والشجاعة والجرأة ورباطة الجأش وتمالك النفس والثقة بها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a:buFont typeface="Wingdings" panose="05000000000000000000" pitchFamily="2" charset="2"/>
              <a:buChar char="q"/>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يتطلب ذلك الأمر إعداداً نفسياً لأوقات طويلة ولمرات عديدة حتى تتحول المعرفة عن </a:t>
            </a:r>
            <a:r>
              <a:rPr lang="ar-IQ" sz="3200" b="1"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كيفية المسلك الصائب الى المسلك الاعتيادي</a:t>
            </a:r>
            <a:r>
              <a:rPr lang="ar-IQ" sz="3200" b="1"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عند الرياضيين ويتحول إظهار هذه الصفة النفسية في مواقف المنافسة </a:t>
            </a:r>
            <a:r>
              <a:rPr lang="ar-IQ" sz="2800"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للمرة الواحدة إلى سمة مميزة دائمة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عندهم </a:t>
            </a:r>
            <a:r>
              <a:rPr lang="ar-SY"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680" y="4780251"/>
            <a:ext cx="2857500" cy="160020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170" y="4302702"/>
            <a:ext cx="4258830" cy="2555298"/>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02702"/>
            <a:ext cx="4315691" cy="2466109"/>
          </a:xfrm>
          <a:prstGeom prst="rect">
            <a:avLst/>
          </a:prstGeom>
        </p:spPr>
      </p:pic>
      <p:pic>
        <p:nvPicPr>
          <p:cNvPr id="6" name="صورة 5"/>
          <p:cNvPicPr>
            <a:picLocks noChangeAspect="1"/>
          </p:cNvPicPr>
          <p:nvPr/>
        </p:nvPicPr>
        <p:blipFill>
          <a:blip r:embed="rId5"/>
          <a:stretch>
            <a:fillRect/>
          </a:stretch>
        </p:blipFill>
        <p:spPr>
          <a:xfrm>
            <a:off x="238583" y="-151672"/>
            <a:ext cx="1380663" cy="936103"/>
          </a:xfrm>
          <a:prstGeom prst="rect">
            <a:avLst/>
          </a:prstGeom>
        </p:spPr>
      </p:pic>
    </p:spTree>
    <p:extLst>
      <p:ext uri="{BB962C8B-B14F-4D97-AF65-F5344CB8AC3E}">
        <p14:creationId xmlns:p14="http://schemas.microsoft.com/office/powerpoint/2010/main" val="1451026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1678" y="1371601"/>
            <a:ext cx="10178322" cy="3593591"/>
          </a:xfrm>
        </p:spPr>
        <p:txBody>
          <a:bodyPr>
            <a:normAutofit/>
          </a:bodyPr>
          <a:lstStyle/>
          <a:p>
            <a:pPr marL="0" indent="0" algn="ctr">
              <a:buNone/>
            </a:pPr>
            <a:r>
              <a:rPr lang="ar-SY" sz="4400" b="1" dirty="0" smtClean="0">
                <a:solidFill>
                  <a:srgbClr val="C00000"/>
                </a:solidFill>
              </a:rPr>
              <a:t>ادرينالين      أم   سيروتونين </a:t>
            </a:r>
          </a:p>
          <a:p>
            <a:pPr marL="0" indent="0" algn="ctr">
              <a:buNone/>
            </a:pPr>
            <a:r>
              <a:rPr lang="ar-SY" sz="4400" b="1" dirty="0" smtClean="0">
                <a:solidFill>
                  <a:srgbClr val="C00000"/>
                </a:solidFill>
              </a:rPr>
              <a:t>خوف    أم     متعة </a:t>
            </a:r>
          </a:p>
          <a:p>
            <a:pPr marL="0" indent="0" algn="ctr">
              <a:buNone/>
            </a:pPr>
            <a:r>
              <a:rPr lang="ar-SY" sz="4400" b="1" dirty="0" smtClean="0">
                <a:solidFill>
                  <a:srgbClr val="C00000"/>
                </a:solidFill>
              </a:rPr>
              <a:t>عقاب     </a:t>
            </a:r>
            <a:r>
              <a:rPr lang="ar-SY" sz="4400" b="1" dirty="0" smtClean="0">
                <a:solidFill>
                  <a:srgbClr val="C00000"/>
                </a:solidFill>
              </a:rPr>
              <a:t>أم    مكافأة</a:t>
            </a:r>
          </a:p>
          <a:p>
            <a:pPr marL="0" indent="0" algn="ctr">
              <a:buNone/>
            </a:pPr>
            <a:r>
              <a:rPr lang="ar-SY" sz="4400" b="1" dirty="0" smtClean="0">
                <a:solidFill>
                  <a:srgbClr val="C00000"/>
                </a:solidFill>
              </a:rPr>
              <a:t>قلق      أم     راحة</a:t>
            </a:r>
            <a:endParaRPr lang="en-US" sz="4400" b="1" dirty="0">
              <a:solidFill>
                <a:srgbClr val="C00000"/>
              </a:solidFill>
            </a:endParaRPr>
          </a:p>
        </p:txBody>
      </p:sp>
      <p:sp>
        <p:nvSpPr>
          <p:cNvPr id="4" name="عنصر نائب للتاريخ 3"/>
          <p:cNvSpPr>
            <a:spLocks noGrp="1"/>
          </p:cNvSpPr>
          <p:nvPr>
            <p:ph type="dt" sz="half" idx="10"/>
          </p:nvPr>
        </p:nvSpPr>
        <p:spPr/>
        <p:txBody>
          <a:bodyPr/>
          <a:lstStyle/>
          <a:p>
            <a:fld id="{10B1B7B7-94F0-4F7B-864A-1F50974E4F91}" type="datetime1">
              <a:rPr lang="en-US" smtClean="0"/>
              <a:t>5/28/2021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C18B5E4-20DC-43E1-8D71-EBC39F225925}" type="slidenum">
              <a:rPr lang="en-US" smtClean="0"/>
              <a:t>11</a:t>
            </a:fld>
            <a:endParaRPr lang="en-US"/>
          </a:p>
        </p:txBody>
      </p:sp>
      <p:pic>
        <p:nvPicPr>
          <p:cNvPr id="7" name="صورة 6"/>
          <p:cNvPicPr>
            <a:picLocks noChangeAspect="1"/>
          </p:cNvPicPr>
          <p:nvPr/>
        </p:nvPicPr>
        <p:blipFill>
          <a:blip r:embed="rId2"/>
          <a:stretch>
            <a:fillRect/>
          </a:stretch>
        </p:blipFill>
        <p:spPr>
          <a:xfrm>
            <a:off x="792104" y="-156325"/>
            <a:ext cx="1380663" cy="936103"/>
          </a:xfrm>
          <a:prstGeom prst="rect">
            <a:avLst/>
          </a:prstGeom>
        </p:spPr>
      </p:pic>
    </p:spTree>
    <p:extLst>
      <p:ext uri="{BB962C8B-B14F-4D97-AF65-F5344CB8AC3E}">
        <p14:creationId xmlns:p14="http://schemas.microsoft.com/office/powerpoint/2010/main" val="3292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3055" y="193964"/>
            <a:ext cx="6816436" cy="1039091"/>
          </a:xfrm>
        </p:spPr>
        <p:txBody>
          <a:bodyPr>
            <a:normAutofit/>
          </a:bodyPr>
          <a:lstStyle/>
          <a:p>
            <a:pPr algn="r"/>
            <a:r>
              <a:rPr lang="ar-IQ"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Simplified Arabic" panose="02020603050405020304" pitchFamily="18" charset="-78"/>
              </a:rPr>
              <a:t> </a:t>
            </a:r>
            <a:r>
              <a:rPr lang="ar-SY" sz="4000" b="1"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Simplified Arabic" panose="02020603050405020304" pitchFamily="18" charset="-78"/>
              </a:rPr>
              <a:t>أ</a:t>
            </a:r>
            <a:r>
              <a:rPr lang="ar-IQ" sz="4000" b="1"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Simplified Arabic" panose="02020603050405020304" pitchFamily="18" charset="-78"/>
              </a:rPr>
              <a:t>هد</a:t>
            </a:r>
            <a:r>
              <a:rPr lang="ar-SY" sz="4000" b="1"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Simplified Arabic" panose="02020603050405020304" pitchFamily="18" charset="-78"/>
              </a:rPr>
              <a:t>ا</a:t>
            </a:r>
            <a:r>
              <a:rPr lang="ar-IQ" sz="4000" b="1" dirty="0">
                <a:solidFill>
                  <a:schemeClr val="tx2">
                    <a:lumMod val="50000"/>
                    <a:lumOff val="50000"/>
                  </a:schemeClr>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Simplified Arabic" panose="02020603050405020304" pitchFamily="18" charset="-78"/>
              </a:rPr>
              <a:t>ف الاعداد النفسي </a:t>
            </a:r>
            <a:endParaRPr lang="en-US" sz="4000" b="1" dirty="0">
              <a:solidFill>
                <a:schemeClr val="tx2">
                  <a:lumMod val="50000"/>
                  <a:lumOff val="50000"/>
                </a:schemeClr>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074057" y="958096"/>
            <a:ext cx="10785434" cy="6040582"/>
          </a:xfrm>
        </p:spPr>
        <p:txBody>
          <a:bodyPr>
            <a:noAutofit/>
          </a:bodyPr>
          <a:lstStyle/>
          <a:p>
            <a:pPr marL="457200" lvl="0" indent="-457200" algn="just">
              <a:buFont typeface="+mj-lt"/>
              <a:buAutoNum type="arabicParenR"/>
              <a:tabLst>
                <a:tab pos="457200" algn="l"/>
              </a:tabLst>
            </a:pP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تطوير العمليات </a:t>
            </a:r>
            <a:r>
              <a:rPr lang="ar-IQ" sz="2600" dirty="0" smtClean="0">
                <a:solidFill>
                  <a:srgbClr val="C00000"/>
                </a:solidFill>
                <a:latin typeface="Arial" panose="020B0604020202020204" pitchFamily="34" charset="0"/>
                <a:ea typeface="SimSun" panose="02010600030101010101" pitchFamily="2" charset="-122"/>
                <a:cs typeface="Arial" panose="020B0604020202020204" pitchFamily="34" charset="0"/>
              </a:rPr>
              <a:t>التدريبية</a:t>
            </a:r>
            <a:r>
              <a:rPr lang="ar-SY" sz="2600" dirty="0" smtClean="0">
                <a:solidFill>
                  <a:srgbClr val="C00000"/>
                </a:solidFill>
                <a:latin typeface="Arial" panose="020B0604020202020204" pitchFamily="34" charset="0"/>
                <a:ea typeface="SimSun" panose="02010600030101010101" pitchFamily="2" charset="-122"/>
                <a:cs typeface="Arial" panose="020B0604020202020204" pitchFamily="34" charset="0"/>
              </a:rPr>
              <a:t> التنافسية </a:t>
            </a:r>
            <a:r>
              <a:rPr lang="ar-IQ" sz="2600" dirty="0" smtClean="0">
                <a:solidFill>
                  <a:schemeClr val="tx1"/>
                </a:solidFill>
                <a:latin typeface="Arial" panose="020B0604020202020204" pitchFamily="34" charset="0"/>
                <a:ea typeface="SimSun" panose="02010600030101010101" pitchFamily="2" charset="-122"/>
                <a:cs typeface="Arial" panose="020B0604020202020204" pitchFamily="34" charset="0"/>
              </a:rPr>
              <a:t>وضمن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ذلك النظرة المتخصصة للعبة المختصة كالإحساس بالأداة أو الاحساس بالزمن أو الاحساس بالأبعاد (المسافات)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الانتباه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من حيث سعته وتواتره وتوزيعه والانتقال من فعالية إلى أخرى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المراقبة والمقدرة على </a:t>
            </a: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تقدير الموقف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بسرعة ودقة وعلى الأخص في ظروف اللعب المعقدة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الذاكرة و</a:t>
            </a: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التفهم</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 اللذان يظهران على شكل قابلية في التذكر لخصوصية حالات اللعب المختلفة والمقدرة بشكل مفصل على تصور الحالات المتوقعة للمباراة القائمة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التفكير الخططي </a:t>
            </a:r>
            <a:r>
              <a:rPr lang="ar-IQ" sz="2600" dirty="0" smtClean="0">
                <a:solidFill>
                  <a:schemeClr val="tx1"/>
                </a:solidFill>
                <a:latin typeface="Arial" panose="020B0604020202020204" pitchFamily="34" charset="0"/>
                <a:ea typeface="SimSun" panose="02010600030101010101" pitchFamily="2" charset="-122"/>
                <a:cs typeface="Arial" panose="020B0604020202020204" pitchFamily="34" charset="0"/>
              </a:rPr>
              <a:t>والقابلية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على تقدير اللعب في تلك اللحظة بسرعة ودقة واتخاذ القرار المؤثر وسيطرة اللاعب على فعالياته الشخصية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القابلية على التحكم في </a:t>
            </a: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انفعالاته</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 خلال فعاليات اللعب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457200" lvl="0" indent="-457200" algn="just">
              <a:buFont typeface="+mj-lt"/>
              <a:buAutoNum type="arabicParenR"/>
              <a:tabLst>
                <a:tab pos="457200" algn="l"/>
              </a:tabLst>
            </a:pP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التطوير الدائم لجميع الصفات</a:t>
            </a:r>
            <a:r>
              <a:rPr lang="ar-IQ" sz="2600" dirty="0">
                <a:solidFill>
                  <a:srgbClr val="C00000"/>
                </a:solidFill>
                <a:latin typeface="Arial" panose="020B0604020202020204" pitchFamily="34" charset="0"/>
                <a:ea typeface="SimSun" panose="02010600030101010101" pitchFamily="2" charset="-122"/>
                <a:cs typeface="Arial" panose="020B0604020202020204" pitchFamily="34" charset="0"/>
              </a:rPr>
              <a:t> النفسية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للاعب وعلى الأخص (التفكير ، الذاكرة ، الارادة ، الانتباه ، التصور) والتي تكون مادة التخطيط للعمل التربوي للتأثير على لاعب كرة القدم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05959" y="0"/>
            <a:ext cx="1380663" cy="936103"/>
          </a:xfrm>
          <a:prstGeom prst="rect">
            <a:avLst/>
          </a:prstGeom>
        </p:spPr>
      </p:pic>
    </p:spTree>
    <p:extLst>
      <p:ext uri="{BB962C8B-B14F-4D97-AF65-F5344CB8AC3E}">
        <p14:creationId xmlns:p14="http://schemas.microsoft.com/office/powerpoint/2010/main" val="1531632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16000" y="793633"/>
            <a:ext cx="10871199" cy="6598939"/>
          </a:xfrm>
        </p:spPr>
        <p:txBody>
          <a:bodyPr>
            <a:noAutofit/>
          </a:bodyPr>
          <a:lstStyle/>
          <a:p>
            <a:pPr marL="685800" indent="-457200" algn="just">
              <a:buFont typeface="Wingdings" panose="05000000000000000000" pitchFamily="2" charset="2"/>
              <a:buChar char="ü"/>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إن أهم صفة للإعداد النفسي للاعب كرة القدم للمباراة هي </a:t>
            </a:r>
            <a:r>
              <a:rPr lang="ar-IQ" sz="3200" b="1" dirty="0">
                <a:solidFill>
                  <a:srgbClr val="C00000"/>
                </a:solidFill>
                <a:latin typeface="Arial" panose="020B0604020202020204" pitchFamily="34" charset="0"/>
                <a:ea typeface="SimSun" panose="02010600030101010101" pitchFamily="2" charset="-122"/>
                <a:cs typeface="Arial" panose="020B0604020202020204" pitchFamily="34" charset="0"/>
              </a:rPr>
              <a:t>الرغبة الواضحة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لتحقيق النصر على المنافس والثقة بأنه يستطيع تحقيق ذلك وأن تكون لديه حالة نهوض معنوي إيجابي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685800" indent="-457200" algn="just">
              <a:buFont typeface="Wingdings" panose="05000000000000000000" pitchFamily="2" charset="2"/>
              <a:buChar char="ü"/>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إن النجاح في وصول اللاعب إلى هذه الأمور يحتاج إلى مدرب كفوء وملم بمعلومات عن أهمية وتطبيقات علم النفس ، لذا تأتي أهمية المدرب ودوره في الملعب وخارجه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685800" indent="-457200" algn="just">
              <a:buFont typeface="Wingdings" panose="05000000000000000000" pitchFamily="2" charset="2"/>
              <a:buChar char="ü"/>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خلال عملية الاعداد النفسي تؤخذ بنظر الاعتبار إمكانية ظهور نواحي نفسية سلبية على لاعب كرة القدم (</a:t>
            </a:r>
            <a:r>
              <a:rPr lang="ar-IQ" sz="3200" b="1" dirty="0">
                <a:solidFill>
                  <a:srgbClr val="C00000"/>
                </a:solidFill>
                <a:latin typeface="Arial" panose="020B0604020202020204" pitchFamily="34" charset="0"/>
                <a:ea typeface="SimSun" panose="02010600030101010101" pitchFamily="2" charset="-122"/>
                <a:cs typeface="Arial" panose="020B0604020202020204" pitchFamily="34" charset="0"/>
              </a:rPr>
              <a:t>كهبوط المعنوية أو توتر الأعصاب أو أن تكون لديه حالة نفسية سلبية من حالات ما قبل المنافسة أو إحساسه بأنه غير معبئ بصورةٍ كافية أو الخدر أو عدم وجود اندفاع لديه لتحقيق الفوز في الصراع القادم</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 </a:t>
            </a:r>
            <a:endParaRPr lang="en-US" sz="28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722832" y="-142470"/>
            <a:ext cx="1380663" cy="936103"/>
          </a:xfrm>
          <a:prstGeom prst="rect">
            <a:avLst/>
          </a:prstGeom>
        </p:spPr>
      </p:pic>
    </p:spTree>
    <p:extLst>
      <p:ext uri="{BB962C8B-B14F-4D97-AF65-F5344CB8AC3E}">
        <p14:creationId xmlns:p14="http://schemas.microsoft.com/office/powerpoint/2010/main" val="705353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91276" y="377371"/>
            <a:ext cx="10557165" cy="6293592"/>
          </a:xfrm>
        </p:spPr>
        <p:txBody>
          <a:bodyPr>
            <a:noAutofit/>
          </a:bodyPr>
          <a:lstStyle/>
          <a:p>
            <a:pPr indent="0" algn="ctr">
              <a:buNone/>
            </a:pPr>
            <a:r>
              <a:rPr lang="ar-IQ" sz="27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أهم العناصر التي </a:t>
            </a:r>
            <a:r>
              <a:rPr lang="ar-SY"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يجب أن</a:t>
            </a:r>
            <a:r>
              <a:rPr lang="ar-IQ"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 </a:t>
            </a:r>
            <a:r>
              <a:rPr lang="ar-SY"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ينتبه </a:t>
            </a:r>
            <a:r>
              <a:rPr lang="ar-IQ"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ل</a:t>
            </a:r>
            <a:r>
              <a:rPr lang="ar-SY"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ها ا</a:t>
            </a:r>
            <a:r>
              <a:rPr lang="ar-IQ" sz="2700" b="1" dirty="0" smtClean="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rPr>
              <a:t>لمدرب </a:t>
            </a:r>
            <a:endParaRPr lang="en-US" sz="27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1- </a:t>
            </a:r>
            <a:r>
              <a:rPr lang="ar-IQ" sz="2700" b="1" u="sng" dirty="0">
                <a:solidFill>
                  <a:srgbClr val="C00000"/>
                </a:solidFill>
                <a:latin typeface="Arial" panose="020B0604020202020204" pitchFamily="34" charset="0"/>
                <a:ea typeface="SimSun" panose="02010600030101010101" pitchFamily="2" charset="-122"/>
                <a:cs typeface="Arial" panose="020B0604020202020204" pitchFamily="34" charset="0"/>
              </a:rPr>
              <a:t>حب اللاعب للعبة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أول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ما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يضعه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المدرب في اعتباره هو </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حب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اللاعب </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للمنافسة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وهذا الحب هو الذي دفعه إلى المجيء إلى الساحة . لذا يجب على المدرب أن يجعل هذا اللاعب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ي</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شعر</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بأنه يتطور وأن هناك </a:t>
            </a:r>
            <a:r>
              <a:rPr lang="ar-IQ" sz="2700" b="1"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فائدة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من</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 المنافسات</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a:t>
            </a:r>
            <a:endParaRPr lang="en-US" sz="27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2- </a:t>
            </a:r>
            <a:r>
              <a:rPr lang="ar-IQ" sz="27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الجرعات النفسية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يجب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على المدرب أن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يضع أمام اللاعب المهام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الصعبة</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 مباشرة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لأن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مثل هذا الطلب يمثل (جرعة نفسية) كبيرة </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بل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على المدرب أن يقدم المتطلبات النفسية على شكل </a:t>
            </a:r>
            <a:r>
              <a:rPr lang="ar-IQ" sz="2700" b="1"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جرعات</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يتحملها اللاعب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ولذلك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فمن الخطأ أن يلقي المدرب في روع اللاعب بأنه يستطيع أن يلعب ضمن منتخب بلاده مثلاً ، لأنه يحتاج إلى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الت</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درج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فمن</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الأفضل أن يضع له هدفاً صغيراً ثم يضع أهدافاً أعلى شيئاً فشيئاً .</a:t>
            </a:r>
            <a:endParaRPr lang="en-US" sz="27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3- </a:t>
            </a:r>
            <a:r>
              <a:rPr lang="ar-IQ" sz="2700" b="1" u="sng" dirty="0">
                <a:solidFill>
                  <a:srgbClr val="C00000"/>
                </a:solidFill>
                <a:latin typeface="Arial" panose="020B0604020202020204" pitchFamily="34" charset="0"/>
                <a:ea typeface="SimSun" panose="02010600030101010101" pitchFamily="2" charset="-122"/>
                <a:cs typeface="Arial" panose="020B0604020202020204" pitchFamily="34" charset="0"/>
              </a:rPr>
              <a:t>عدم الخجل من التعلم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عند</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بدء</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التدريب فإن</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اللاعب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ي</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نفذ</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ما يطلبه المدرب وهو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يخجل إن أخطأ في أداء الفعالية أمام المدرب أو زملائه وحتى المتفرجين ولكن مع انتشار اسم هذا اللاعب</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يبدأ بالابتعاد عن الفعاليات التي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يستطيع أداءها حتى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تتعرض (سمعته) إلى الانتقاد .</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endParaRPr lang="en-US" sz="27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695123" y="-114761"/>
            <a:ext cx="1380663" cy="936103"/>
          </a:xfrm>
          <a:prstGeom prst="rect">
            <a:avLst/>
          </a:prstGeom>
        </p:spPr>
      </p:pic>
    </p:spTree>
    <p:extLst>
      <p:ext uri="{BB962C8B-B14F-4D97-AF65-F5344CB8AC3E}">
        <p14:creationId xmlns:p14="http://schemas.microsoft.com/office/powerpoint/2010/main" val="2755109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07472" y="2901995"/>
            <a:ext cx="10931237" cy="3692769"/>
          </a:xfrm>
        </p:spPr>
        <p:txBody>
          <a:bodyPr>
            <a:noAutofit/>
          </a:bodyPr>
          <a:lstStyle/>
          <a:p>
            <a:pPr marL="0" indent="0" algn="just">
              <a:buNone/>
            </a:pPr>
            <a:r>
              <a:rPr lang="ar-SY" sz="2700" b="1" dirty="0">
                <a:solidFill>
                  <a:srgbClr val="C00000"/>
                </a:solidFill>
                <a:latin typeface="Arial" panose="020B0604020202020204" pitchFamily="34" charset="0"/>
                <a:ea typeface="SimSun" panose="02010600030101010101" pitchFamily="2" charset="-122"/>
                <a:cs typeface="Arial" panose="020B0604020202020204" pitchFamily="34" charset="0"/>
              </a:rPr>
              <a:t>4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الدفاع عن شرف الفريق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خلال التدريبات والمنافسات إذا شعر اللاعب بأنه يدافع عن سمعة وشرف فريق</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ناديه أو بلاده فإنه يكون أكثر عزماً على النصر من اللاعب الذي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يدافع عن اسم معين . وهذه الظاهرة نراها واضحة عندما يطعم الفريق بلاعبين كثيرين من فرق أخرى لأن اللاعب المطعم مهما كان شعوره قوياً بوجوب الفوز فهو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يعادل رغبة لاعب الفريق الأصلي في الفوز من أجل سمعة فريقه .</a:t>
            </a:r>
            <a:endParaRPr lang="en-US" sz="27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5- </a:t>
            </a:r>
            <a:r>
              <a:rPr lang="ar-IQ" sz="27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الثقة بالنفس :</a:t>
            </a:r>
            <a:r>
              <a:rPr lang="ar-IQ" sz="27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إن بث الثقة في نفسية اللاعب  تجعله يؤدي الفعاليات بصورة أدق وبمجهود أقل ، وفي الوقت نفسه فإن هذا اللاعب يؤدي الفعاليات التعاونية بصورة أفضل ، مع ملاحظة وجوب تحاشي الثقة الزائدة التي ليس لها أساس لأنها ستظهر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عندئذٍ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على شكل غرور .</a:t>
            </a:r>
            <a:endParaRPr lang="en-US" sz="27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buNone/>
            </a:pPr>
            <a:endParaRPr lang="en-US" sz="2700" dirty="0">
              <a:solidFill>
                <a:schemeClr val="tx1"/>
              </a:solidFill>
              <a:latin typeface="Arial" panose="020B0604020202020204" pitchFamily="34" charset="0"/>
              <a:cs typeface="Arial" panose="020B0604020202020204" pitchFamily="34" charset="0"/>
            </a:endParaRPr>
          </a:p>
        </p:txBody>
      </p:sp>
      <p:sp>
        <p:nvSpPr>
          <p:cNvPr id="4" name="عنصر نائب للمحتوى 2"/>
          <p:cNvSpPr txBox="1">
            <a:spLocks/>
          </p:cNvSpPr>
          <p:nvPr/>
        </p:nvSpPr>
        <p:spPr>
          <a:xfrm>
            <a:off x="1170709" y="767717"/>
            <a:ext cx="10834254" cy="1898073"/>
          </a:xfrm>
          <a:prstGeom prst="rect">
            <a:avLst/>
          </a:prstGeom>
        </p:spPr>
        <p:txBody>
          <a:bodyPr vert="horz" lIns="91440" tIns="45720" rIns="91440" bIns="45720" rtlCol="0">
            <a:noAutofit/>
          </a:bodyPr>
          <a:lst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0" algn="just">
              <a:buFont typeface="Arial" panose="020B0604020202020204" pitchFamily="34" charset="0"/>
              <a:buNone/>
            </a:pP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و</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سيؤدي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هذا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السلوك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إلى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التقيد بالفعاليات التي يجيدها </a:t>
            </a:r>
            <a:r>
              <a:rPr lang="ar-SY"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اللاعب </a:t>
            </a:r>
            <a:r>
              <a:rPr lang="ar-IQ" sz="2700" dirty="0" smtClean="0">
                <a:solidFill>
                  <a:schemeClr val="tx1"/>
                </a:solidFill>
                <a:latin typeface="Arial" panose="020B0604020202020204" pitchFamily="34" charset="0"/>
                <a:ea typeface="SimSun" panose="02010600030101010101" pitchFamily="2" charset="-122"/>
                <a:cs typeface="Arial" panose="020B0604020202020204" pitchFamily="34" charset="0"/>
              </a:rPr>
              <a:t>وإلى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بروز الذات عنده بدرجة تؤثر على سير لعب الفريق ولذلك فيكون من واجب المدرب أن يعلمهم ويمرنهم نفسياً بحيث 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يخجلون من تعلم مالا</a:t>
            </a:r>
            <a:r>
              <a:rPr lang="ar-SY" sz="27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700" dirty="0">
                <a:solidFill>
                  <a:schemeClr val="tx1"/>
                </a:solidFill>
                <a:latin typeface="Arial" panose="020B0604020202020204" pitchFamily="34" charset="0"/>
                <a:ea typeface="SimSun" panose="02010600030101010101" pitchFamily="2" charset="-122"/>
                <a:cs typeface="Arial" panose="020B0604020202020204" pitchFamily="34" charset="0"/>
              </a:rPr>
              <a:t>يعرفون فإذا استطاع المدرب أن يربي هذه الصفة عند اللاعب كان لاعباً قابلاً للتطور والتخلص مما هو خطأ عنده بدرجة كبيرة .</a:t>
            </a:r>
            <a:endParaRPr lang="en-US" sz="2700" dirty="0">
              <a:solidFill>
                <a:schemeClr val="tx1"/>
              </a:solidFill>
              <a:latin typeface="Arial" panose="020B0604020202020204" pitchFamily="34" charset="0"/>
              <a:ea typeface="SimSun" panose="02010600030101010101" pitchFamily="2" charset="-122"/>
              <a:cs typeface="Arial" panose="020B0604020202020204" pitchFamily="34" charset="0"/>
            </a:endParaRPr>
          </a:p>
          <a:p>
            <a:endParaRPr lang="en-US" sz="2700" dirty="0">
              <a:solidFill>
                <a:schemeClr val="tx1"/>
              </a:solidFill>
              <a:latin typeface="Arial" panose="020B0604020202020204" pitchFamily="34" charset="0"/>
              <a:cs typeface="Arial" panose="020B0604020202020204" pitchFamily="34" charset="0"/>
            </a:endParaRPr>
          </a:p>
        </p:txBody>
      </p:sp>
      <p:pic>
        <p:nvPicPr>
          <p:cNvPr id="5" name="صورة 4"/>
          <p:cNvPicPr>
            <a:picLocks noChangeAspect="1"/>
          </p:cNvPicPr>
          <p:nvPr/>
        </p:nvPicPr>
        <p:blipFill>
          <a:blip r:embed="rId2"/>
          <a:stretch>
            <a:fillRect/>
          </a:stretch>
        </p:blipFill>
        <p:spPr>
          <a:xfrm>
            <a:off x="667414" y="-168386"/>
            <a:ext cx="1380663" cy="936103"/>
          </a:xfrm>
          <a:prstGeom prst="rect">
            <a:avLst/>
          </a:prstGeom>
        </p:spPr>
      </p:pic>
    </p:spTree>
    <p:extLst>
      <p:ext uri="{BB962C8B-B14F-4D97-AF65-F5344CB8AC3E}">
        <p14:creationId xmlns:p14="http://schemas.microsoft.com/office/powerpoint/2010/main" val="1086092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0" y="899886"/>
            <a:ext cx="10626436" cy="5182259"/>
          </a:xfrm>
        </p:spPr>
        <p:txBody>
          <a:bodyPr>
            <a:noAutofit/>
          </a:bodyPr>
          <a:lstStyle/>
          <a:p>
            <a:pPr marL="0" indent="0" algn="just">
              <a:buNone/>
            </a:pPr>
            <a:r>
              <a:rPr lang="ar-SY" sz="2800" b="1" u="sng" dirty="0">
                <a:solidFill>
                  <a:srgbClr val="C00000"/>
                </a:solidFill>
                <a:latin typeface="Arial" panose="020B0604020202020204" pitchFamily="34" charset="0"/>
                <a:ea typeface="SimSun" panose="02010600030101010101" pitchFamily="2" charset="-122"/>
                <a:cs typeface="Arial" panose="020B0604020202020204" pitchFamily="34" charset="0"/>
              </a:rPr>
              <a:t>6- </a:t>
            </a:r>
            <a:r>
              <a:rPr lang="ar-IQ" sz="28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الارادة والعزم </a:t>
            </a:r>
            <a:r>
              <a:rPr lang="ar-IQ" sz="2800" b="1" u="sng" dirty="0" smtClean="0">
                <a:solidFill>
                  <a:srgbClr val="C00000"/>
                </a:solidFill>
                <a:latin typeface="Arial" panose="020B0604020202020204" pitchFamily="34" charset="0"/>
                <a:ea typeface="SimSun" panose="02010600030101010101" pitchFamily="2" charset="-122"/>
                <a:cs typeface="Arial" panose="020B0604020202020204" pitchFamily="34" charset="0"/>
              </a:rPr>
              <a:t>:</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لتطوير الارادة والعزم عند اللاعب من الأفضل استخدام ألعاب وتمرينات يدافع فيها اللاعب عن إمكاناته الشخصية . ولكن يجب أن توجه هذه الفعاليات نحو الصفات الجماعية لفريق كرة القدم وهي بذلك تقترب من الناحية النفسية للاعب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800" b="1" dirty="0">
                <a:solidFill>
                  <a:srgbClr val="C00000"/>
                </a:solidFill>
                <a:latin typeface="Arial" panose="020B0604020202020204" pitchFamily="34" charset="0"/>
                <a:ea typeface="SimSun" panose="02010600030101010101" pitchFamily="2" charset="-122"/>
                <a:cs typeface="Arial" panose="020B0604020202020204" pitchFamily="34" charset="0"/>
              </a:rPr>
              <a:t>7- </a:t>
            </a:r>
            <a:r>
              <a:rPr lang="ar-IQ" sz="28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الشجاعة </a:t>
            </a:r>
            <a:r>
              <a:rPr lang="ar-IQ" sz="2800" b="1" u="sng" dirty="0" smtClean="0">
                <a:solidFill>
                  <a:srgbClr val="C00000"/>
                </a:solidFill>
                <a:latin typeface="Arial" panose="020B0604020202020204" pitchFamily="34" charset="0"/>
                <a:ea typeface="SimSun" panose="02010600030101010101" pitchFamily="2" charset="-122"/>
                <a:cs typeface="Arial" panose="020B0604020202020204" pitchFamily="34" charset="0"/>
              </a:rPr>
              <a:t>:</a:t>
            </a:r>
            <a:r>
              <a:rPr lang="ar-IQ" sz="2800" b="1" dirty="0" smtClean="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لا</a:t>
            </a:r>
            <a:r>
              <a:rPr lang="ar-SY"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يكفي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اللاعب أن يكون إعداده البدني والفني والخططي جيداً لكي يستطيع أن يلعب بصورة جيدة إذ لابد من تمتعه بحالة نفسية جيدة وتلعب الشجاعة دوراً مهماً في أداء اللاعب لمهامه في الساحة .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وعلى العموم تحدد في كرة القدم ثلاث درجات من الشجاعة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أولاً :-</a:t>
            </a:r>
            <a:r>
              <a:rPr lang="ar-IQ" sz="2800" b="1"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الشجاعة الناتجة عن تهور .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ثانياً :</a:t>
            </a:r>
            <a:r>
              <a:rPr lang="ar-IQ" sz="2800" b="1"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الشجاعة التي تتطلبها ظروف اللعبة .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ثالثاً :</a:t>
            </a:r>
            <a:r>
              <a:rPr lang="ar-IQ" sz="2800" b="1"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الشجاعة التي لا</a:t>
            </a:r>
            <a:r>
              <a:rPr lang="ar-SY" sz="28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تكفي لأداء الفعاليات المطلوبة .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buNone/>
            </a:pPr>
            <a:endParaRPr lang="en-US" sz="28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653559" y="-36217"/>
            <a:ext cx="1380663" cy="936103"/>
          </a:xfrm>
          <a:prstGeom prst="rect">
            <a:avLst/>
          </a:prstGeom>
        </p:spPr>
      </p:pic>
    </p:spTree>
    <p:extLst>
      <p:ext uri="{BB962C8B-B14F-4D97-AF65-F5344CB8AC3E}">
        <p14:creationId xmlns:p14="http://schemas.microsoft.com/office/powerpoint/2010/main" val="4765987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9334" y="835196"/>
            <a:ext cx="10695709" cy="5692239"/>
          </a:xfrm>
        </p:spPr>
        <p:txBody>
          <a:bodyPr>
            <a:noAutofit/>
          </a:bodyPr>
          <a:lstStyle/>
          <a:p>
            <a:pPr marL="0" indent="0" algn="just">
              <a:buNone/>
            </a:pPr>
            <a:r>
              <a:rPr lang="ar-SY" sz="2600" b="1" dirty="0">
                <a:solidFill>
                  <a:srgbClr val="C00000"/>
                </a:solidFill>
                <a:latin typeface="Arial" panose="020B0604020202020204" pitchFamily="34" charset="0"/>
                <a:ea typeface="SimSun" panose="02010600030101010101" pitchFamily="2" charset="-122"/>
                <a:cs typeface="Arial" panose="020B0604020202020204" pitchFamily="34" charset="0"/>
              </a:rPr>
              <a:t>8-</a:t>
            </a: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6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التحمل وتمالك النفس :</a:t>
            </a: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إن لعبة كرة القدم تلقي واجبات كبيرة على اللاعب ولذلك فعليه أن يتحمل الضغط النفسي التي تسببه الفعاليات </a:t>
            </a:r>
            <a:r>
              <a:rPr lang="ar-IQ" sz="2600" dirty="0" smtClean="0">
                <a:solidFill>
                  <a:schemeClr val="tx1"/>
                </a:solidFill>
                <a:latin typeface="Arial" panose="020B0604020202020204" pitchFamily="34" charset="0"/>
                <a:ea typeface="SimSun" panose="02010600030101010101" pitchFamily="2" charset="-122"/>
                <a:cs typeface="Arial" panose="020B0604020202020204" pitchFamily="34" charset="0"/>
              </a:rPr>
              <a:t>المتتالية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وفي كثير من الأحيان لا</a:t>
            </a:r>
            <a:r>
              <a:rPr lang="ar-SY" sz="26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يستطيع اللاعب أداء ما يريد  وإن المنافس يقوم بما لا</a:t>
            </a:r>
            <a:r>
              <a:rPr lang="ar-SY" sz="26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يرغب كتسجيل هدف (ولذلك على اللاعب) بعد كل فشل جزئي أن يتمالك نفسه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9- </a:t>
            </a:r>
            <a:r>
              <a:rPr lang="ar-IQ" sz="2600" b="1" u="sng" dirty="0">
                <a:solidFill>
                  <a:srgbClr val="C00000"/>
                </a:solidFill>
                <a:latin typeface="Arial" panose="020B0604020202020204" pitchFamily="34" charset="0"/>
                <a:ea typeface="SimSun" panose="02010600030101010101" pitchFamily="2" charset="-122"/>
                <a:cs typeface="Arial" panose="020B0604020202020204" pitchFamily="34" charset="0"/>
              </a:rPr>
              <a:t>المثابرة :</a:t>
            </a: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على لاعب كرة القدم أن لا</a:t>
            </a:r>
            <a:r>
              <a:rPr lang="ar-SY" sz="26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يتوقف إذا فشلت فعالية من فعالياته وعليه أن يثابر للحصول على نتيجة أحسن وإذا استطاع أن يسجل هدفاً فإنه يجب أن يستمر على المثابرة لتسجيل هدفٍ آخر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lgn="just">
              <a:buNone/>
            </a:pP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10- </a:t>
            </a:r>
            <a:r>
              <a:rPr lang="ar-IQ" sz="2600" b="1" u="sng" dirty="0">
                <a:solidFill>
                  <a:srgbClr val="C00000"/>
                </a:solidFill>
                <a:latin typeface="Arial" panose="020B0604020202020204" pitchFamily="34" charset="0"/>
                <a:ea typeface="SimSun" panose="02010600030101010101" pitchFamily="2" charset="-122"/>
                <a:cs typeface="Arial" panose="020B0604020202020204" pitchFamily="34" charset="0"/>
              </a:rPr>
              <a:t>الضبط والرقابة الذاتية :</a:t>
            </a:r>
            <a:r>
              <a:rPr lang="ar-IQ" sz="26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إن لاعب كرة القدم الذي لا</a:t>
            </a:r>
            <a:r>
              <a:rPr lang="ar-SY" sz="26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600" dirty="0">
                <a:solidFill>
                  <a:schemeClr val="tx1"/>
                </a:solidFill>
                <a:latin typeface="Arial" panose="020B0604020202020204" pitchFamily="34" charset="0"/>
                <a:ea typeface="SimSun" panose="02010600030101010101" pitchFamily="2" charset="-122"/>
                <a:cs typeface="Arial" panose="020B0604020202020204" pitchFamily="34" charset="0"/>
              </a:rPr>
              <a:t>يلتزم بالضبط يقع سريعاً . وإن الضبط ضروري جداً للاعب أثناء التدريب والمنافسات وخارج الملعب . وكذلك على اللاعب أن يقوم بمراقبة نفسه في وجوب الالتزام بالأخلاق والتعليمات التي تفرضها عليه لعبة كرة القدم ، فالضبط والرقابة الذاتية من العوامل المهمة جداً في التأثير على نفسية اللاعب لأن اللاعب إذا ما حاسب نفسه على ما يقوم به داخل الساحة وخارجها كان باستطاعته أن يجد الطريق الصحيح لنفسية لاعب كرة القدم . </a:t>
            </a:r>
            <a:endParaRPr lang="en-US" sz="26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indent="0">
              <a:buNone/>
            </a:pPr>
            <a:endParaRPr lang="en-US" sz="28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3"/>
          <a:stretch>
            <a:fillRect/>
          </a:stretch>
        </p:blipFill>
        <p:spPr>
          <a:xfrm>
            <a:off x="764395" y="-100907"/>
            <a:ext cx="1380663" cy="936103"/>
          </a:xfrm>
          <a:prstGeom prst="rect">
            <a:avLst/>
          </a:prstGeom>
        </p:spPr>
      </p:pic>
    </p:spTree>
    <p:extLst>
      <p:ext uri="{BB962C8B-B14F-4D97-AF65-F5344CB8AC3E}">
        <p14:creationId xmlns:p14="http://schemas.microsoft.com/office/powerpoint/2010/main" val="509282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17240" y="1071103"/>
            <a:ext cx="10446328" cy="5915891"/>
          </a:xfrm>
        </p:spPr>
        <p:txBody>
          <a:bodyPr>
            <a:noAutofit/>
          </a:bodyPr>
          <a:lstStyle/>
          <a:p>
            <a:pPr algn="just">
              <a:buFont typeface="Courier New" panose="02070309020205020404" pitchFamily="49" charset="0"/>
              <a:buChar char="o"/>
            </a:pP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مكمن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الخطورة في ذلك تكون بشعور اللاعب حيث إن عمل المتخصصين في هذا الجانب هو لعلاج مشكلةٍ نفسية ومرضٍ داخلي يعاني منه ، بل إن اللاعب يشعر إن انقياده معهم سيؤدي إلى التقليل من شخصيته أمام الآخرين وتبدل نظرة المجتمع له ، وقد لا</a:t>
            </a:r>
            <a:r>
              <a:rPr lang="ar-SY" sz="2800" dirty="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تصادف مثل هذه الحالة للاعب الأوربي الذي إعتاد وبشكل طبيعي وانسيابي التعامل مع المتخصصين بعلم النفس الرياضي دون أية ترسبات أو إشكالات نفسية ، ودون أية تحسبات لمستقبل علاقته مع المدرب واللاعبين والأسرة والمجتمع .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685800" indent="-457200">
              <a:buFont typeface="Courier New" panose="02070309020205020404" pitchFamily="49" charset="0"/>
              <a:buChar char="o"/>
            </a:pP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33668" y="-100907"/>
            <a:ext cx="1380663" cy="936103"/>
          </a:xfrm>
          <a:prstGeom prst="rect">
            <a:avLst/>
          </a:prstGeom>
        </p:spPr>
      </p:pic>
    </p:spTree>
    <p:extLst>
      <p:ext uri="{BB962C8B-B14F-4D97-AF65-F5344CB8AC3E}">
        <p14:creationId xmlns:p14="http://schemas.microsoft.com/office/powerpoint/2010/main" val="2328362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21791" y="1318339"/>
            <a:ext cx="10543309" cy="5389418"/>
          </a:xfrm>
        </p:spPr>
        <p:txBody>
          <a:bodyPr>
            <a:noAutofit/>
          </a:bodyPr>
          <a:lstStyle/>
          <a:p>
            <a:pPr>
              <a:buFont typeface="Wingdings" panose="05000000000000000000" pitchFamily="2" charset="2"/>
              <a:buChar char="Ø"/>
            </a:pP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هو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إعداد الرياضي نفسيا قبل اشتراكه في المباراة و إيصاله الى حالة من الاستعداد تؤهله الى بذل أقصى جهوده وتحقيق أفضل النتائج</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يسعى الى تعبئة وتنشيط قدرات اللاعب للتنافس بأعلى مستوى </a:t>
            </a: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buFont typeface="Wingdings" panose="05000000000000000000" pitchFamily="2" charset="2"/>
              <a:buChar char="Ø"/>
            </a:pP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أحيانا يتعرض اللاعبون قبل المسابقات الى بعض المظاهر المتمثلة في عدم انتظام النوم او الأرق وزيادة درجة التوتر والإثارة ووصولها أحيانا لدرجة التشنج والإرهاق وعدم التفكير وانخفاض درجة الحماس والفتور للاشتراك في المسابقة </a:t>
            </a: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buFont typeface="Wingdings" panose="05000000000000000000" pitchFamily="2" charset="2"/>
              <a:buChar char="Ø"/>
            </a:pP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من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واجب الإعداد النفسي قصير المدى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تجاوز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كل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الأمور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التي قد يمر بها اللاعب قبل المنافسات 0 وان الاستعداد للمباراة بحالة نفسية جيدة هو عامل مهم لبلوغ الذروة في الانجاز ففي هذه الحالة يجب ان تكون هدف الإعداد النفسي المخطط للرياضي</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2" name="مستطيل 1"/>
          <p:cNvSpPr/>
          <p:nvPr/>
        </p:nvSpPr>
        <p:spPr>
          <a:xfrm>
            <a:off x="5837353" y="404979"/>
            <a:ext cx="5621208" cy="707886"/>
          </a:xfrm>
          <a:prstGeom prst="rect">
            <a:avLst/>
          </a:prstGeom>
        </p:spPr>
        <p:txBody>
          <a:bodyPr wrap="square">
            <a:spAutoFit/>
          </a:bodyPr>
          <a:lstStyle/>
          <a:p>
            <a:r>
              <a:rPr lang="ar-SA" sz="4000" b="1" dirty="0" smtClean="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ال</a:t>
            </a:r>
            <a:r>
              <a:rPr lang="ar-SY" sz="4000" b="1" dirty="0" smtClean="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إ</a:t>
            </a:r>
            <a:r>
              <a:rPr lang="ar-SA" sz="4000" b="1" dirty="0" smtClean="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عداد </a:t>
            </a:r>
            <a:r>
              <a:rPr lang="ar-SA" sz="4000" b="1"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النفسي قصير المدى</a:t>
            </a:r>
            <a:endParaRPr lang="ar-SY" sz="4000" b="1"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750541" y="-63073"/>
            <a:ext cx="1380663" cy="936103"/>
          </a:xfrm>
          <a:prstGeom prst="rect">
            <a:avLst/>
          </a:prstGeom>
        </p:spPr>
      </p:pic>
    </p:spTree>
    <p:extLst>
      <p:ext uri="{BB962C8B-B14F-4D97-AF65-F5344CB8AC3E}">
        <p14:creationId xmlns:p14="http://schemas.microsoft.com/office/powerpoint/2010/main" val="2617992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7528" y="651164"/>
            <a:ext cx="10820399" cy="5832765"/>
          </a:xfrm>
        </p:spPr>
        <p:txBody>
          <a:bodyPr>
            <a:noAutofit/>
          </a:bodyPr>
          <a:lstStyle/>
          <a:p>
            <a:pPr lvl="0" algn="just">
              <a:buClr>
                <a:srgbClr val="2A1A00"/>
              </a:buClr>
              <a:buFont typeface="Wingdings" panose="05000000000000000000" pitchFamily="2" charset="2"/>
              <a:buChar char="Ø"/>
            </a:pP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 </a:t>
            </a:r>
            <a:r>
              <a:rPr lang="ar-SY" sz="3200" dirty="0">
                <a:solidFill>
                  <a:prstClr val="black"/>
                </a:solidFill>
                <a:latin typeface="Times New Roman" panose="02020603050405020304" pitchFamily="18" charset="0"/>
                <a:ea typeface="SimSun" panose="02010600030101010101" pitchFamily="2" charset="-122"/>
                <a:cs typeface="AdvertisingBold" pitchFamily="2" charset="-78"/>
              </a:rPr>
              <a:t>كرة القدم مليئة بالمفاجئات والتحديات و الصراعات فكيف تتعامل معها .   </a:t>
            </a:r>
            <a:endParaRPr lang="en-US" sz="3200" dirty="0">
              <a:solidFill>
                <a:prstClr val="black"/>
              </a:solidFill>
              <a:latin typeface="Times New Roman" panose="02020603050405020304" pitchFamily="18" charset="0"/>
              <a:ea typeface="SimSun" panose="02010600030101010101" pitchFamily="2" charset="-122"/>
              <a:cs typeface="AdvertisingBold" pitchFamily="2" charset="-78"/>
            </a:endParaRPr>
          </a:p>
          <a:p>
            <a:pPr algn="just">
              <a:buFont typeface="Wingdings" panose="05000000000000000000" pitchFamily="2" charset="2"/>
              <a:buChar char="Ø"/>
            </a:pP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 هدف  ... هدف عكسي ... تخاذل ... طرد مؤثر .. انخفاض أداء ... ماذا عن التركيز ... </a:t>
            </a:r>
          </a:p>
          <a:p>
            <a:pPr algn="just">
              <a:buFont typeface="Wingdings" panose="05000000000000000000" pitchFamily="2" charset="2"/>
              <a:buChar char="Ø"/>
            </a:pP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 ما هو عدد الثواني اللازمة لتسجيل هدف في حال ضياع تركيز الفريق كله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a:t>
            </a:r>
          </a:p>
          <a:p>
            <a:pPr algn="just">
              <a:buFont typeface="Wingdings" panose="05000000000000000000" pitchFamily="2" charset="2"/>
              <a:buChar char="Ø"/>
            </a:pPr>
            <a:r>
              <a:rPr lang="ar-SY" sz="3200" dirty="0">
                <a:solidFill>
                  <a:schemeClr val="tx1"/>
                </a:solidFill>
                <a:latin typeface="Times New Roman" panose="02020603050405020304" pitchFamily="18" charset="0"/>
                <a:ea typeface="SimSun" panose="02010600030101010101" pitchFamily="2" charset="-122"/>
                <a:cs typeface="AdvertisingBold" pitchFamily="2" charset="-78"/>
              </a:rPr>
              <a:t>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هل التركيز عملية فردية أم جماعية .</a:t>
            </a:r>
          </a:p>
          <a:p>
            <a:pPr algn="just">
              <a:buFont typeface="Wingdings" panose="05000000000000000000" pitchFamily="2" charset="2"/>
              <a:buChar char="Ø"/>
            </a:pPr>
            <a:r>
              <a:rPr lang="ar-SY" sz="3200" dirty="0">
                <a:solidFill>
                  <a:schemeClr val="tx1"/>
                </a:solidFill>
                <a:latin typeface="Times New Roman" panose="02020603050405020304" pitchFamily="18" charset="0"/>
                <a:ea typeface="SimSun" panose="02010600030101010101" pitchFamily="2" charset="-122"/>
                <a:cs typeface="AdvertisingBold" pitchFamily="2" charset="-78"/>
              </a:rPr>
              <a:t>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من يتحمل مسؤولية النتائج .</a:t>
            </a:r>
            <a:endPar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endParaRPr>
          </a:p>
          <a:p>
            <a:pPr algn="just">
              <a:buFont typeface="Wingdings" panose="05000000000000000000" pitchFamily="2" charset="2"/>
              <a:buChar char="Ø"/>
            </a:pP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schemeClr val="tx1"/>
                </a:solidFill>
                <a:latin typeface="Times New Roman" panose="02020603050405020304" pitchFamily="18" charset="0"/>
                <a:ea typeface="SimSun" panose="02010600030101010101" pitchFamily="2" charset="-122"/>
                <a:cs typeface="AdvertisingBold" pitchFamily="2" charset="-78"/>
              </a:rPr>
              <a:t>صادف </a:t>
            </a:r>
            <a:r>
              <a:rPr lang="ar-IQ" sz="3200" dirty="0" smtClean="0">
                <a:solidFill>
                  <a:schemeClr val="tx1"/>
                </a:solidFill>
                <a:latin typeface="Times New Roman" panose="02020603050405020304" pitchFamily="18" charset="0"/>
                <a:ea typeface="SimSun" panose="02010600030101010101" pitchFamily="2" charset="-122"/>
                <a:cs typeface="AdvertisingBold" pitchFamily="2" charset="-78"/>
              </a:rPr>
              <a:t>أحد المدربين مشكلة تتجلى بهبوط مستوى بعض لاعبي الفريق الذي يدربه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أثناء المباريات </a:t>
            </a:r>
            <a:r>
              <a:rPr lang="ar-IQ" sz="3200" dirty="0" smtClean="0">
                <a:solidFill>
                  <a:schemeClr val="tx1"/>
                </a:solidFill>
                <a:latin typeface="Times New Roman" panose="02020603050405020304" pitchFamily="18" charset="0"/>
                <a:ea typeface="SimSun" panose="02010600030101010101" pitchFamily="2" charset="-122"/>
                <a:cs typeface="AdvertisingBold" pitchFamily="2" charset="-78"/>
              </a:rPr>
              <a:t>رغم استمرارهم بالتدريب وأداءهم للتمرينات نفسها التي يقوم بها زملاؤهم اللاعبون الآخرون ، أو مثلاً لاحظ هذا المدرب وجود شقاق ونزاع وصداع دائم بين لاعبي فريقه مما ينعكس على إمكانية تعاونهم أثناء المنافسات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 مع وجود شرود وضياع ذهني </a:t>
            </a:r>
            <a:r>
              <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rPr>
              <a:t>.</a:t>
            </a:r>
            <a:endParaRPr lang="ar-SY" sz="3200" dirty="0" smtClean="0">
              <a:solidFill>
                <a:schemeClr val="tx1"/>
              </a:solidFill>
              <a:latin typeface="Times New Roman" panose="02020603050405020304" pitchFamily="18" charset="0"/>
              <a:ea typeface="SimSun" panose="02010600030101010101" pitchFamily="2" charset="-122"/>
              <a:cs typeface="AdvertisingBold" pitchFamily="2" charset="-78"/>
            </a:endParaRPr>
          </a:p>
        </p:txBody>
      </p:sp>
      <p:pic>
        <p:nvPicPr>
          <p:cNvPr id="4" name="صورة 3"/>
          <p:cNvPicPr>
            <a:picLocks noChangeAspect="1"/>
          </p:cNvPicPr>
          <p:nvPr/>
        </p:nvPicPr>
        <p:blipFill>
          <a:blip r:embed="rId2"/>
          <a:stretch>
            <a:fillRect/>
          </a:stretch>
        </p:blipFill>
        <p:spPr>
          <a:xfrm>
            <a:off x="639704" y="-156325"/>
            <a:ext cx="1380663" cy="936103"/>
          </a:xfrm>
          <a:prstGeom prst="rect">
            <a:avLst/>
          </a:prstGeom>
        </p:spPr>
      </p:pic>
    </p:spTree>
    <p:extLst>
      <p:ext uri="{BB962C8B-B14F-4D97-AF65-F5344CB8AC3E}">
        <p14:creationId xmlns:p14="http://schemas.microsoft.com/office/powerpoint/2010/main" val="26869787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8854" y="154807"/>
            <a:ext cx="8596668" cy="1320800"/>
          </a:xfrm>
        </p:spPr>
        <p:txBody>
          <a:bodyPr>
            <a:normAutofit/>
          </a:bodyPr>
          <a:lstStyle/>
          <a:p>
            <a:pPr algn="r"/>
            <a:r>
              <a:rPr lang="ar-SA" sz="40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بعض طرق </a:t>
            </a:r>
            <a:r>
              <a:rPr lang="ar-SY" sz="40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ا</a:t>
            </a:r>
            <a:r>
              <a:rPr lang="ar-SA" sz="40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لأعداد النفسي قصير المدى</a:t>
            </a:r>
            <a:endParaRPr lang="en-US" sz="4000"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843849" y="815207"/>
            <a:ext cx="10978110" cy="6691745"/>
          </a:xfrm>
        </p:spPr>
        <p:txBody>
          <a:bodyPr>
            <a:noAutofit/>
          </a:bodyPr>
          <a:lstStyle/>
          <a:p>
            <a:pPr marL="0" indent="0">
              <a:buNone/>
            </a:pPr>
            <a:r>
              <a:rPr lang="ar-SY"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1- </a:t>
            </a:r>
            <a:r>
              <a:rPr lang="ar-SA" sz="28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ال</a:t>
            </a:r>
            <a:r>
              <a:rPr lang="ar-SY" sz="28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إ</a:t>
            </a:r>
            <a:r>
              <a:rPr lang="ar-SA" sz="28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بعاد</a:t>
            </a:r>
            <a:r>
              <a:rPr lang="en-US" sz="28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يقصد به استخدام مختلف الطرق والوسائل التي تبعد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لاعب</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عن التفكير الدائم في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المنافسة</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ar-SY"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2- </a:t>
            </a:r>
            <a:r>
              <a:rPr lang="ar-SA"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الشحن</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من طرق الشحن النفسي للاعبين التي يقوم بها المدرب توجيه انتباه اللاعبين لأهمية المباراة والتكرار الدائم للنقاط المهمة التي يحجب مراعاتها وتذكيرهم بالمكاسب التي يمكن الحصول عليها عند الفوز ، وبالخسارة التي يمكن ان تحدث في حالة الهزيمة ، وغير ذلك من الاساليب المعتمدة للشحن النفسي للاعبين</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ar-SY"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3- </a:t>
            </a:r>
            <a:r>
              <a:rPr lang="ar-SA"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استخدام التدليك</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ي</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ستخدم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التدليك الرياضي كعامل مساعد في التهدئة نظرا لإسهامه في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ارخاء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العضلات وتحسين عمل الدورة الدموية .كما يؤثر بدرجة كبيرة على النواحي النفسية للفرد اذ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يكسبه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الشعور بالراحة ويسهم في إبعاد القلق والتوتر</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p>
          <a:p>
            <a:pPr marL="0" indent="0">
              <a:buNone/>
            </a:pPr>
            <a:endParaRPr lang="en-US" sz="2800"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43849" y="-120896"/>
            <a:ext cx="1380663" cy="936103"/>
          </a:xfrm>
          <a:prstGeom prst="rect">
            <a:avLst/>
          </a:prstGeom>
        </p:spPr>
      </p:pic>
    </p:spTree>
    <p:extLst>
      <p:ext uri="{BB962C8B-B14F-4D97-AF65-F5344CB8AC3E}">
        <p14:creationId xmlns:p14="http://schemas.microsoft.com/office/powerpoint/2010/main" val="3592151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2563" y="471055"/>
            <a:ext cx="11346873" cy="3879272"/>
          </a:xfrm>
        </p:spPr>
        <p:txBody>
          <a:bodyPr>
            <a:noAutofit/>
          </a:bodyPr>
          <a:lstStyle/>
          <a:p>
            <a:pPr marL="0" indent="0">
              <a:buNone/>
            </a:pPr>
            <a:r>
              <a:rPr lang="ar-SY"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4- </a:t>
            </a:r>
            <a:r>
              <a:rPr lang="ar-SA"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الاهتمام بتخطيط حمل التدريب</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التخطيط الجيد لحمل التدريب في الأسابيع الأخيرة لفترة الإعداد للمنافسات حتى لا</a:t>
            </a: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تظهر على اللاعب أعراض الحمل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الزائد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وما يرتبط بذلك من آثار نفسية ،واستخدام التدريبات التي تساعد على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التهدئة</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و</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تدريبات الراحة الإيجابية</a:t>
            </a: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خلال الأيام الأخيرة للمنافسة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ar-SY" sz="2800" dirty="0">
                <a:solidFill>
                  <a:srgbClr val="C00000"/>
                </a:solidFill>
                <a:latin typeface="Arial" panose="020B0604020202020204" pitchFamily="34" charset="0"/>
                <a:ea typeface="Times New Roman" panose="02020603050405020304" pitchFamily="18" charset="0"/>
                <a:cs typeface="Arial" panose="020B0604020202020204" pitchFamily="34" charset="0"/>
              </a:rPr>
              <a:t>5</a:t>
            </a:r>
            <a:r>
              <a:rPr lang="ar-SY"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ar-SA"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التعاون مع الطبيب الرياضي</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ان عملية الأعداد الجسمي والنفسي للرياضيين تتطلب التعاون المستمر بين المدرب والطبيب فان مسالة تشخيص الحالات المرضية وعلاجها تعود الى الطبيب وليس الى المدرب وعلى المدرب ان يتعاون مع الطبيب</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عنصر نائب للمحتوى 2"/>
          <p:cNvSpPr txBox="1">
            <a:spLocks/>
          </p:cNvSpPr>
          <p:nvPr/>
        </p:nvSpPr>
        <p:spPr>
          <a:xfrm>
            <a:off x="907471" y="4339671"/>
            <a:ext cx="10861965" cy="2230583"/>
          </a:xfrm>
          <a:prstGeom prst="rect">
            <a:avLst/>
          </a:prstGeom>
        </p:spPr>
        <p:txBody>
          <a:bodyPr vert="horz" lIns="91440" tIns="45720" rIns="91440" bIns="45720" rtlCol="0">
            <a:noAutofit/>
          </a:bodyPr>
          <a:lst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nSpc>
                <a:spcPct val="115000"/>
              </a:lnSpc>
              <a:buFont typeface="Arial" panose="020B0604020202020204" pitchFamily="34" charset="0"/>
              <a:buNone/>
            </a:pPr>
            <a:r>
              <a:rPr lang="ar-SA" sz="2800" b="1"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وعلى المدرب ان يأخذ في الاعتبار عدة نقاط تؤثر في الإعداد النفسي قصير المدى مثل عمر الرياضي وخبرته في المجال الرياضي ،فاللاعب الناشئ يكون إعداده موجها وقائما على إبراز ايجابياته ، بينما اللاعب الذي يمتلك خبرة جيدة يكون إعداده متضمنا التقدير والحساب الكامل لمختلف الظروف في إطار من التواضع والشعور بالحماس</a:t>
            </a:r>
            <a:r>
              <a:rPr lang="en-US" sz="2800" b="1"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 .</a:t>
            </a:r>
            <a:endParaRPr lang="en-US" sz="3200" b="1" dirty="0">
              <a:solidFill>
                <a:schemeClr val="tx2">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750541" y="0"/>
            <a:ext cx="1380663" cy="936103"/>
          </a:xfrm>
          <a:prstGeom prst="rect">
            <a:avLst/>
          </a:prstGeom>
        </p:spPr>
      </p:pic>
    </p:spTree>
    <p:extLst>
      <p:ext uri="{BB962C8B-B14F-4D97-AF65-F5344CB8AC3E}">
        <p14:creationId xmlns:p14="http://schemas.microsoft.com/office/powerpoint/2010/main" val="480064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86304" y="1548299"/>
            <a:ext cx="10127675" cy="4156364"/>
          </a:xfrm>
        </p:spPr>
        <p:txBody>
          <a:bodyPr>
            <a:normAutofit lnSpcReduction="10000"/>
          </a:bodyPr>
          <a:lstStyle/>
          <a:p>
            <a:pPr marL="457200" indent="-457200" algn="r">
              <a:buFont typeface="+mj-lt"/>
              <a:buAutoNum type="arabicParenR"/>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يكون الإعداد النفسي في هذا اليوم على أساس توفير </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أ</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كبر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قدر من الثقة لدى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اللاعب</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r">
              <a:buFont typeface="+mj-lt"/>
              <a:buAutoNum type="arabicParenR"/>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معرفة اللاعب او الفريق على نقاط القوة والضعف للخصم وبشكل كامل</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r">
              <a:buFont typeface="+mj-lt"/>
              <a:buAutoNum type="arabicParenR"/>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استعداده للعمل في كافة الظروف والمتغيرات في المباراة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r">
              <a:buFont typeface="+mj-lt"/>
              <a:buAutoNum type="arabicParenR"/>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تفكر اللاعب على كيفية التأثير النفسي على المنافسين</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r">
              <a:buFont typeface="+mj-lt"/>
              <a:buAutoNum type="arabicParenR"/>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إيجاد تدريبات نموذجية قبل المباراة لمواقف ممكن ان تجري في المباراة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r">
              <a:buFont typeface="+mj-lt"/>
              <a:buAutoNum type="arabicParenR"/>
            </a:pP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العمل على ان يكون اللاعب في جو هادئ وخصوصا في ليلة المباراة عندما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ي</a:t>
            </a:r>
            <a:r>
              <a:rPr lang="ar-SY"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لجأ </a:t>
            </a:r>
            <a:r>
              <a:rPr lang="ar-SA"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اللاعب ل</a:t>
            </a:r>
            <a:r>
              <a:rPr lang="ar-SY"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ل</a:t>
            </a:r>
            <a:r>
              <a:rPr lang="ar-SA" sz="2800" smtClean="0">
                <a:solidFill>
                  <a:srgbClr val="000000"/>
                </a:solidFill>
                <a:latin typeface="Arial" panose="020B0604020202020204" pitchFamily="34" charset="0"/>
                <a:ea typeface="Times New Roman" panose="02020603050405020304" pitchFamily="18" charset="0"/>
                <a:cs typeface="Arial" panose="020B0604020202020204" pitchFamily="34" charset="0"/>
              </a:rPr>
              <a:t>نوم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والاسترخاء</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2" name="مستطيل 1"/>
          <p:cNvSpPr/>
          <p:nvPr/>
        </p:nvSpPr>
        <p:spPr>
          <a:xfrm>
            <a:off x="2361880" y="507006"/>
            <a:ext cx="9152099" cy="646331"/>
          </a:xfrm>
          <a:prstGeom prst="rect">
            <a:avLst/>
          </a:prstGeom>
        </p:spPr>
        <p:txBody>
          <a:bodyPr wrap="square">
            <a:spAutoFit/>
          </a:bodyPr>
          <a:lstStyle/>
          <a:p>
            <a:r>
              <a:rPr lang="ar-SA" sz="36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وعلى المدرب في اليوم الأخير قبل المباراة ان يتبع ما يلي</a:t>
            </a:r>
            <a:r>
              <a:rPr lang="en-US" sz="36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ar-SY" sz="36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47523" y="-53336"/>
            <a:ext cx="1380663" cy="936103"/>
          </a:xfrm>
          <a:prstGeom prst="rect">
            <a:avLst/>
          </a:prstGeom>
        </p:spPr>
      </p:pic>
    </p:spTree>
    <p:extLst>
      <p:ext uri="{BB962C8B-B14F-4D97-AF65-F5344CB8AC3E}">
        <p14:creationId xmlns:p14="http://schemas.microsoft.com/office/powerpoint/2010/main" val="3948889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78634" y="1703389"/>
            <a:ext cx="10203766" cy="3880773"/>
          </a:xfrm>
        </p:spPr>
        <p:txBody>
          <a:bodyPr>
            <a:normAutofit/>
          </a:bodyPr>
          <a:lstStyle/>
          <a:p>
            <a:pPr marL="457200" indent="-457200">
              <a:buFont typeface="+mj-lt"/>
              <a:buAutoNum type="arabicPeriod"/>
            </a:pP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لعمل على كيفية ان يتحكم اللاعب في حالته الانفعالية والمزاجية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أداء الإحماء المطلوب لرفع درجة الاستعداد والتعبئة والذي يكون حسب اللعبة الممارسة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بقاء الإعداد النفسي حتى الثواني الأخيرة قبل بدء السباق او المباراة حيث انه يتطلب من اللاعب ان يكون في استعداد نفسي كامل للمحافظة على استعداده لبدء المسابقة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على المدرب ان يجعل اللاعب يحس بالثبات واكتساب الإحساس والرغبة بالفوز</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2" name="مستطيل 1"/>
          <p:cNvSpPr/>
          <p:nvPr/>
        </p:nvSpPr>
        <p:spPr>
          <a:xfrm>
            <a:off x="5627077" y="429492"/>
            <a:ext cx="5678232" cy="707886"/>
          </a:xfrm>
          <a:prstGeom prst="rect">
            <a:avLst/>
          </a:prstGeom>
        </p:spPr>
        <p:txBody>
          <a:bodyPr wrap="square">
            <a:spAutoFit/>
          </a:bodyPr>
          <a:lstStyle/>
          <a:p>
            <a:r>
              <a:rPr lang="ar-SA" sz="4000" b="1"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دور المدرب في يوم المباراة</a:t>
            </a:r>
            <a:r>
              <a:rPr lang="en-US" sz="4000" b="1"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tx2">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 </a:t>
            </a:r>
            <a:endParaRPr lang="ar-SY" sz="4000"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792104" y="-38560"/>
            <a:ext cx="1380663" cy="936103"/>
          </a:xfrm>
          <a:prstGeom prst="rect">
            <a:avLst/>
          </a:prstGeom>
        </p:spPr>
      </p:pic>
    </p:spTree>
    <p:extLst>
      <p:ext uri="{BB962C8B-B14F-4D97-AF65-F5344CB8AC3E}">
        <p14:creationId xmlns:p14="http://schemas.microsoft.com/office/powerpoint/2010/main" val="190027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9993" y="1045555"/>
            <a:ext cx="10994861" cy="5643633"/>
          </a:xfrm>
        </p:spPr>
        <p:txBody>
          <a:bodyPr>
            <a:noAutofit/>
          </a:bodyPr>
          <a:lstStyle/>
          <a:p>
            <a:pPr marL="514350" indent="-514350">
              <a:lnSpc>
                <a:spcPct val="115000"/>
              </a:lnSpc>
              <a:buFont typeface="+mj-lt"/>
              <a:buAutoNum type="arabicPeriod"/>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الاعتماد على التدريب النفسي القائم على الكلمات كمؤثر نفسي يتصدر التهيئة الكاملة للاستعداد الدائم والمتوقع لأي ظرف غير متوقع</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5000"/>
              </a:lnSpc>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بث روح الحماس والتفاؤل في نفسية اللاعبين</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5000"/>
              </a:lnSpc>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العمل على ان يكون الفريق كوحدة واحدة كل منه تقع عليه واجبات من دون ان ينتظر ان يرى غيره ماذا يفعل إي ان تكون المسؤولية مشتركة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5000"/>
              </a:lnSpc>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استخدام أسلوب النقد الموضوعي بدون تجريح لأي من اللاعبين</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5000"/>
              </a:lnSpc>
              <a:buFont typeface="+mj-lt"/>
              <a:buAutoNum type="arabicPeriod"/>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ضرورة تدخل المدرب الفوري إذا أحس ان هنالك تدهور في موقف إي من اللاعبين بحيث ابتعد عند الاستعداد النفسي الكامل لخوض المباراة</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5000"/>
              </a:lnSpc>
              <a:buFont typeface="+mj-lt"/>
              <a:buAutoNum type="arabicPeriod"/>
            </a:pP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ضرورة بث شعور ان المباراة هي معركة نفسية مع الخصم تقتضي منه الإلمام بإيجابي</a:t>
            </a:r>
            <a:r>
              <a:rPr lang="ar-SY"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ات</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هم وسلبياتهم</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2" name="مستطيل 1"/>
          <p:cNvSpPr/>
          <p:nvPr/>
        </p:nvSpPr>
        <p:spPr>
          <a:xfrm>
            <a:off x="5008099" y="272614"/>
            <a:ext cx="6602224" cy="646331"/>
          </a:xfrm>
          <a:prstGeom prst="rect">
            <a:avLst/>
          </a:prstGeom>
        </p:spPr>
        <p:txBody>
          <a:bodyPr wrap="square">
            <a:spAutoFit/>
          </a:bodyPr>
          <a:lstStyle/>
          <a:p>
            <a:r>
              <a:rPr lang="ar-SA" sz="3600" b="1"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دور المدرب إثناء السباق او المباراة</a:t>
            </a:r>
            <a:endParaRPr lang="ar-SY" sz="3600" dirty="0">
              <a:solidFill>
                <a:schemeClr val="tx2">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29993" y="-17158"/>
            <a:ext cx="1380663" cy="936103"/>
          </a:xfrm>
          <a:prstGeom prst="rect">
            <a:avLst/>
          </a:prstGeom>
        </p:spPr>
      </p:pic>
    </p:spTree>
    <p:extLst>
      <p:ext uri="{BB962C8B-B14F-4D97-AF65-F5344CB8AC3E}">
        <p14:creationId xmlns:p14="http://schemas.microsoft.com/office/powerpoint/2010/main" val="2850904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99018" y="494926"/>
            <a:ext cx="5430982" cy="684415"/>
          </a:xfrm>
        </p:spPr>
        <p:txBody>
          <a:bodyPr>
            <a:normAutofit/>
          </a:bodyPr>
          <a:lstStyle/>
          <a:p>
            <a:r>
              <a:rPr lang="ar-SA" sz="3600" b="1" dirty="0">
                <a:ln w="3175" cmpd="sng">
                  <a:noFill/>
                </a:ln>
                <a:solidFill>
                  <a:srgbClr val="2A1A00">
                    <a:lumMod val="50000"/>
                    <a:lumOff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أهم مواضيع الرعاية النفسية </a:t>
            </a:r>
            <a:endParaRPr lang="en-US" sz="5400" dirty="0">
              <a:latin typeface="Arial" panose="020B0604020202020204" pitchFamily="34" charset="0"/>
              <a:cs typeface="Arial" panose="020B0604020202020204" pitchFamily="34" charset="0"/>
            </a:endParaRPr>
          </a:p>
        </p:txBody>
      </p:sp>
      <p:sp>
        <p:nvSpPr>
          <p:cNvPr id="3" name="عنصر نائب للمحتوى 2"/>
          <p:cNvSpPr>
            <a:spLocks noGrp="1"/>
          </p:cNvSpPr>
          <p:nvPr>
            <p:ph sz="half" idx="1"/>
          </p:nvPr>
        </p:nvSpPr>
        <p:spPr>
          <a:xfrm>
            <a:off x="1257300" y="1536979"/>
            <a:ext cx="4741718" cy="4368521"/>
          </a:xfrm>
        </p:spPr>
        <p:txBody>
          <a:bodyPr>
            <a:normAutofit fontScale="92500" lnSpcReduction="10000"/>
          </a:bodyPr>
          <a:lstStyle/>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الاحتراق الرياضي </a:t>
            </a:r>
            <a:endParaRPr lang="ar-SA" sz="3200" b="1" dirty="0">
              <a:solidFill>
                <a:prstClr val="black"/>
              </a:solidFill>
              <a:latin typeface="Arial" panose="020B0604020202020204" pitchFamily="34" charset="0"/>
              <a:ea typeface="Times New Roman"/>
              <a:cs typeface="Arial" panose="020B0604020202020204" pitchFamily="34" charset="0"/>
            </a:endParaRP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المهارات العقلية </a:t>
            </a:r>
            <a:r>
              <a:rPr lang="ar-SA" sz="3200" b="1" dirty="0">
                <a:solidFill>
                  <a:prstClr val="black"/>
                </a:solidFill>
                <a:latin typeface="Arial" panose="020B0604020202020204" pitchFamily="34" charset="0"/>
                <a:ea typeface="Times New Roman"/>
                <a:cs typeface="Arial" panose="020B0604020202020204" pitchFamily="34" charset="0"/>
              </a:rPr>
              <a:t>و</a:t>
            </a:r>
            <a:r>
              <a:rPr lang="ar-IQ" sz="3200" b="1" dirty="0">
                <a:solidFill>
                  <a:prstClr val="black"/>
                </a:solidFill>
                <a:latin typeface="Arial" panose="020B0604020202020204" pitchFamily="34" charset="0"/>
                <a:ea typeface="Times New Roman"/>
                <a:cs typeface="Arial" panose="020B0604020202020204" pitchFamily="34" charset="0"/>
              </a:rPr>
              <a:t> الطاقة النفسية </a:t>
            </a:r>
            <a:r>
              <a:rPr lang="ar-SA" sz="3200" b="1" dirty="0">
                <a:solidFill>
                  <a:prstClr val="black"/>
                </a:solidFill>
                <a:latin typeface="Arial" panose="020B0604020202020204" pitchFamily="34" charset="0"/>
                <a:ea typeface="Times New Roman"/>
                <a:cs typeface="Arial" panose="020B0604020202020204" pitchFamily="34" charset="0"/>
              </a:rPr>
              <a:t>للرياضيين </a:t>
            </a: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srgbClr val="FF0000"/>
                </a:solidFill>
                <a:latin typeface="Arial" panose="020B0604020202020204" pitchFamily="34" charset="0"/>
                <a:ea typeface="Times New Roman"/>
                <a:cs typeface="Arial" panose="020B0604020202020204" pitchFamily="34" charset="0"/>
              </a:rPr>
              <a:t>الضغوط النفسية للرياضيين .</a:t>
            </a:r>
            <a:r>
              <a:rPr lang="ar-SA" sz="3200" b="1" dirty="0">
                <a:solidFill>
                  <a:srgbClr val="FF0000"/>
                </a:solidFill>
                <a:latin typeface="Arial" panose="020B0604020202020204" pitchFamily="34" charset="0"/>
                <a:ea typeface="Times New Roman"/>
                <a:cs typeface="Arial" panose="020B0604020202020204" pitchFamily="34" charset="0"/>
              </a:rPr>
              <a:t> </a:t>
            </a: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دور الاسرة في رعاية النفسية للرياضيين .</a:t>
            </a:r>
            <a:endParaRPr lang="en-US" sz="3200" b="1"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ct val="20000"/>
              </a:spcBef>
              <a:spcAft>
                <a:spcPts val="600"/>
              </a:spcAft>
              <a:buClr>
                <a:srgbClr val="BC1C1C">
                  <a:lumMod val="75000"/>
                </a:srgbClr>
              </a:buClr>
              <a:buSzPct val="145000"/>
              <a:buFont typeface="Arial"/>
              <a:buChar char="•"/>
            </a:pPr>
            <a:r>
              <a:rPr lang="ar-IQ" sz="3200" b="1" dirty="0">
                <a:solidFill>
                  <a:srgbClr val="FF0000"/>
                </a:solidFill>
                <a:latin typeface="Arial" panose="020B0604020202020204" pitchFamily="34" charset="0"/>
                <a:ea typeface="Times New Roman"/>
                <a:cs typeface="Arial" panose="020B0604020202020204" pitchFamily="34" charset="0"/>
              </a:rPr>
              <a:t>الاصابات النفسية .</a:t>
            </a:r>
            <a:endParaRPr lang="ar-SA" sz="3200" b="1" dirty="0">
              <a:solidFill>
                <a:srgbClr val="FF0000"/>
              </a:solidFill>
              <a:latin typeface="Arial" panose="020B0604020202020204" pitchFamily="34" charset="0"/>
              <a:cs typeface="Arial" panose="020B0604020202020204" pitchFamily="34" charset="0"/>
            </a:endParaRPr>
          </a:p>
          <a:p>
            <a:pPr marL="0" lvl="0" indent="0">
              <a:buClr>
                <a:srgbClr val="2A1A00"/>
              </a:buClr>
              <a:buNone/>
            </a:pPr>
            <a:endParaRPr lang="en-US" sz="2800" b="1" dirty="0">
              <a:solidFill>
                <a:prstClr val="black">
                  <a:lumMod val="65000"/>
                  <a:lumOff val="35000"/>
                </a:prstClr>
              </a:solidFill>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4" name="عنصر نائب للمحتوى 3"/>
          <p:cNvSpPr>
            <a:spLocks noGrp="1"/>
          </p:cNvSpPr>
          <p:nvPr>
            <p:ph sz="half" idx="2"/>
          </p:nvPr>
        </p:nvSpPr>
        <p:spPr>
          <a:xfrm>
            <a:off x="6647796" y="1536979"/>
            <a:ext cx="4782204" cy="4368521"/>
          </a:xfrm>
        </p:spPr>
        <p:txBody>
          <a:bodyPr>
            <a:normAutofit fontScale="92500" lnSpcReduction="10000"/>
          </a:bodyPr>
          <a:lstStyle/>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مهارات الانفعال</a:t>
            </a:r>
            <a:r>
              <a:rPr lang="ar-SY" sz="3200" b="1" dirty="0">
                <a:solidFill>
                  <a:prstClr val="black"/>
                </a:solidFill>
                <a:latin typeface="Arial" panose="020B0604020202020204" pitchFamily="34" charset="0"/>
                <a:ea typeface="Times New Roman"/>
                <a:cs typeface="Arial" panose="020B0604020202020204" pitchFamily="34" charset="0"/>
              </a:rPr>
              <a:t> والعدوان</a:t>
            </a:r>
            <a:endParaRPr lang="ar-SA" sz="3200" b="1" dirty="0">
              <a:solidFill>
                <a:prstClr val="black"/>
              </a:solidFill>
              <a:latin typeface="Arial" panose="020B0604020202020204" pitchFamily="34" charset="0"/>
              <a:ea typeface="Times New Roman"/>
              <a:cs typeface="Arial" panose="020B0604020202020204" pitchFamily="34" charset="0"/>
            </a:endParaRP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الدافعية </a:t>
            </a:r>
            <a:endParaRPr lang="ar-SA" sz="3200" b="1" dirty="0">
              <a:solidFill>
                <a:prstClr val="black"/>
              </a:solidFill>
              <a:latin typeface="Arial" panose="020B0604020202020204" pitchFamily="34" charset="0"/>
              <a:ea typeface="Times New Roman"/>
              <a:cs typeface="Arial" panose="020B0604020202020204" pitchFamily="34" charset="0"/>
            </a:endParaRP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مكافأة السلوك </a:t>
            </a:r>
            <a:endParaRPr lang="ar-SA" sz="3200" b="1" dirty="0">
              <a:solidFill>
                <a:prstClr val="black"/>
              </a:solidFill>
              <a:latin typeface="Arial" panose="020B0604020202020204" pitchFamily="34" charset="0"/>
              <a:ea typeface="Times New Roman"/>
              <a:cs typeface="Arial" panose="020B0604020202020204" pitchFamily="34" charset="0"/>
            </a:endParaRP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القلق</a:t>
            </a:r>
            <a:endParaRPr lang="ar-SA" sz="3200" b="1" dirty="0">
              <a:solidFill>
                <a:prstClr val="black"/>
              </a:solidFill>
              <a:latin typeface="Arial" panose="020B0604020202020204" pitchFamily="34" charset="0"/>
              <a:ea typeface="Times New Roman"/>
              <a:cs typeface="Arial" panose="020B0604020202020204" pitchFamily="34" charset="0"/>
            </a:endParaRPr>
          </a:p>
          <a:p>
            <a:pPr lvl="0" indent="-285750" algn="just" defTabSz="457200">
              <a:lnSpc>
                <a:spcPct val="115000"/>
              </a:lnSpc>
              <a:spcBef>
                <a:spcPct val="20000"/>
              </a:spcBef>
              <a:spcAft>
                <a:spcPts val="1000"/>
              </a:spcAft>
              <a:buClr>
                <a:srgbClr val="BC1C1C">
                  <a:lumMod val="75000"/>
                </a:srgbClr>
              </a:buClr>
              <a:buSzPct val="145000"/>
              <a:buFont typeface="Arial"/>
              <a:buChar char="•"/>
            </a:pPr>
            <a:r>
              <a:rPr lang="ar-IQ" sz="3200" b="1" dirty="0">
                <a:solidFill>
                  <a:prstClr val="black"/>
                </a:solidFill>
                <a:latin typeface="Arial" panose="020B0604020202020204" pitchFamily="34" charset="0"/>
                <a:ea typeface="Times New Roman"/>
                <a:cs typeface="Arial" panose="020B0604020202020204" pitchFamily="34" charset="0"/>
              </a:rPr>
              <a:t>التعبئة النفسية </a:t>
            </a:r>
            <a:endParaRPr lang="ar-SA" sz="3200" b="1" dirty="0">
              <a:solidFill>
                <a:prstClr val="black"/>
              </a:solidFill>
              <a:latin typeface="Arial" panose="020B0604020202020204" pitchFamily="34" charset="0"/>
              <a:ea typeface="Times New Roman"/>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pic>
        <p:nvPicPr>
          <p:cNvPr id="6" name="صورة 5"/>
          <p:cNvPicPr>
            <a:picLocks noChangeAspect="1"/>
          </p:cNvPicPr>
          <p:nvPr/>
        </p:nvPicPr>
        <p:blipFill>
          <a:blip r:embed="rId2"/>
          <a:stretch>
            <a:fillRect/>
          </a:stretch>
        </p:blipFill>
        <p:spPr>
          <a:xfrm>
            <a:off x="792104" y="-98970"/>
            <a:ext cx="1380663" cy="936103"/>
          </a:xfrm>
          <a:prstGeom prst="rect">
            <a:avLst/>
          </a:prstGeom>
        </p:spPr>
      </p:pic>
    </p:spTree>
    <p:extLst>
      <p:ext uri="{BB962C8B-B14F-4D97-AF65-F5344CB8AC3E}">
        <p14:creationId xmlns:p14="http://schemas.microsoft.com/office/powerpoint/2010/main" val="30583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498848" y="537173"/>
            <a:ext cx="9961419" cy="5783654"/>
          </a:xfrm>
          <a:prstGeom prst="rect">
            <a:avLst/>
          </a:prstGeom>
        </p:spPr>
      </p:pic>
      <p:pic>
        <p:nvPicPr>
          <p:cNvPr id="3" name="صورة 2"/>
          <p:cNvPicPr>
            <a:picLocks noChangeAspect="1"/>
          </p:cNvPicPr>
          <p:nvPr/>
        </p:nvPicPr>
        <p:blipFill>
          <a:blip r:embed="rId3"/>
          <a:stretch>
            <a:fillRect/>
          </a:stretch>
        </p:blipFill>
        <p:spPr>
          <a:xfrm>
            <a:off x="708977" y="-114762"/>
            <a:ext cx="1380663" cy="936103"/>
          </a:xfrm>
          <a:prstGeom prst="rect">
            <a:avLst/>
          </a:prstGeom>
        </p:spPr>
      </p:pic>
    </p:spTree>
    <p:extLst>
      <p:ext uri="{BB962C8B-B14F-4D97-AF65-F5344CB8AC3E}">
        <p14:creationId xmlns:p14="http://schemas.microsoft.com/office/powerpoint/2010/main" val="3148212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8133" y="268105"/>
            <a:ext cx="8596668" cy="1320800"/>
          </a:xfrm>
        </p:spPr>
        <p:txBody>
          <a:bodyPr/>
          <a:lstStyle/>
          <a:p>
            <a:pPr algn="ctr"/>
            <a:r>
              <a:rPr lang="ar-SA" sz="3600" b="1" dirty="0">
                <a:ln w="3175" cmpd="sng">
                  <a:noFill/>
                </a:ln>
                <a:solidFill>
                  <a:prstClr val="black"/>
                </a:solidFill>
                <a:latin typeface="Arial" panose="020B0604020202020204" pitchFamily="34" charset="0"/>
                <a:cs typeface="Arial" panose="020B0604020202020204" pitchFamily="34" charset="0"/>
              </a:rPr>
              <a:t>علاقة </a:t>
            </a:r>
            <a:r>
              <a:rPr lang="ar-SA" sz="3600" b="1" dirty="0">
                <a:ln w="3175" cmpd="sng">
                  <a:noFill/>
                </a:ln>
                <a:solidFill>
                  <a:srgbClr val="FF0000"/>
                </a:solidFill>
                <a:latin typeface="Arial" panose="020B0604020202020204" pitchFamily="34" charset="0"/>
                <a:cs typeface="Arial" panose="020B0604020202020204" pitchFamily="34" charset="0"/>
              </a:rPr>
              <a:t>الضغوط</a:t>
            </a:r>
            <a:r>
              <a:rPr lang="ar-SA" sz="3600" b="1" dirty="0">
                <a:ln w="3175" cmpd="sng">
                  <a:noFill/>
                </a:ln>
                <a:solidFill>
                  <a:prstClr val="black"/>
                </a:solidFill>
                <a:latin typeface="Arial" panose="020B0604020202020204" pitchFamily="34" charset="0"/>
                <a:cs typeface="Arial" panose="020B0604020202020204" pitchFamily="34" charset="0"/>
              </a:rPr>
              <a:t> بالأداء الرياضي </a:t>
            </a:r>
            <a:endParaRPr lang="en-US" b="1" dirty="0">
              <a:latin typeface="Arial" panose="020B0604020202020204" pitchFamily="34" charset="0"/>
              <a:cs typeface="Arial" panose="020B0604020202020204" pitchFamily="34" charset="0"/>
            </a:endParaRPr>
          </a:p>
        </p:txBody>
      </p:sp>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91" y="1229753"/>
            <a:ext cx="10044545" cy="5212116"/>
          </a:xfrm>
          <a:prstGeom prst="rect">
            <a:avLst/>
          </a:prstGeom>
        </p:spPr>
      </p:pic>
      <p:pic>
        <p:nvPicPr>
          <p:cNvPr id="5" name="صورة 4"/>
          <p:cNvPicPr>
            <a:picLocks noChangeAspect="1"/>
          </p:cNvPicPr>
          <p:nvPr/>
        </p:nvPicPr>
        <p:blipFill>
          <a:blip r:embed="rId3"/>
          <a:stretch>
            <a:fillRect/>
          </a:stretch>
        </p:blipFill>
        <p:spPr>
          <a:xfrm>
            <a:off x="757470" y="6257"/>
            <a:ext cx="1380663" cy="936103"/>
          </a:xfrm>
          <a:prstGeom prst="rect">
            <a:avLst/>
          </a:prstGeom>
        </p:spPr>
      </p:pic>
    </p:spTree>
    <p:extLst>
      <p:ext uri="{BB962C8B-B14F-4D97-AF65-F5344CB8AC3E}">
        <p14:creationId xmlns:p14="http://schemas.microsoft.com/office/powerpoint/2010/main" val="3205990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18" y="468051"/>
            <a:ext cx="10102308" cy="6221953"/>
          </a:xfrm>
          <a:prstGeom prst="rect">
            <a:avLst/>
          </a:prstGeom>
        </p:spPr>
      </p:pic>
      <p:pic>
        <p:nvPicPr>
          <p:cNvPr id="3" name="صورة 2"/>
          <p:cNvPicPr>
            <a:picLocks noChangeAspect="1"/>
          </p:cNvPicPr>
          <p:nvPr/>
        </p:nvPicPr>
        <p:blipFill>
          <a:blip r:embed="rId3"/>
          <a:stretch>
            <a:fillRect/>
          </a:stretch>
        </p:blipFill>
        <p:spPr>
          <a:xfrm>
            <a:off x="778250" y="0"/>
            <a:ext cx="1380663" cy="936103"/>
          </a:xfrm>
          <a:prstGeom prst="rect">
            <a:avLst/>
          </a:prstGeom>
        </p:spPr>
      </p:pic>
    </p:spTree>
    <p:extLst>
      <p:ext uri="{BB962C8B-B14F-4D97-AF65-F5344CB8AC3E}">
        <p14:creationId xmlns:p14="http://schemas.microsoft.com/office/powerpoint/2010/main" val="1759217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327" y="374220"/>
            <a:ext cx="9892146" cy="6264696"/>
          </a:xfrm>
          <a:prstGeom prst="rect">
            <a:avLst/>
          </a:prstGeom>
        </p:spPr>
      </p:pic>
      <p:pic>
        <p:nvPicPr>
          <p:cNvPr id="3" name="صورة 2"/>
          <p:cNvPicPr>
            <a:picLocks noChangeAspect="1"/>
          </p:cNvPicPr>
          <p:nvPr/>
        </p:nvPicPr>
        <p:blipFill>
          <a:blip r:embed="rId3"/>
          <a:stretch>
            <a:fillRect/>
          </a:stretch>
        </p:blipFill>
        <p:spPr>
          <a:xfrm>
            <a:off x="833668" y="-93832"/>
            <a:ext cx="1380663" cy="936103"/>
          </a:xfrm>
          <a:prstGeom prst="rect">
            <a:avLst/>
          </a:prstGeom>
        </p:spPr>
      </p:pic>
    </p:spTree>
    <p:extLst>
      <p:ext uri="{BB962C8B-B14F-4D97-AF65-F5344CB8AC3E}">
        <p14:creationId xmlns:p14="http://schemas.microsoft.com/office/powerpoint/2010/main" val="2993906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1677" y="870857"/>
            <a:ext cx="10403293" cy="5008735"/>
          </a:xfrm>
        </p:spPr>
        <p:txBody>
          <a:bodyPr>
            <a:normAutofit/>
          </a:bodyPr>
          <a:lstStyle/>
          <a:p>
            <a:pPr lvl="0" algn="just">
              <a:buClr>
                <a:srgbClr val="2A1A00"/>
              </a:buClr>
              <a:buFont typeface="Wingdings" panose="05000000000000000000" pitchFamily="2" charset="2"/>
              <a:buChar char="Ø"/>
            </a:pPr>
            <a:r>
              <a:rPr lang="ar-SY" sz="36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600" dirty="0" smtClean="0">
                <a:solidFill>
                  <a:prstClr val="black"/>
                </a:solidFill>
                <a:latin typeface="Times New Roman" panose="02020603050405020304" pitchFamily="18" charset="0"/>
                <a:ea typeface="SimSun" panose="02010600030101010101" pitchFamily="2" charset="-122"/>
                <a:cs typeface="AdvertisingBold" pitchFamily="2" charset="-78"/>
              </a:rPr>
              <a:t>عملية </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تفهم مشاكل الفريق ككتلة واحدة لا</a:t>
            </a:r>
            <a:r>
              <a:rPr lang="ar-SY" sz="36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يمكنه أن يحل شيئاً من هذه المشكلات </a:t>
            </a:r>
            <a:r>
              <a:rPr lang="ar-SY" sz="3600" dirty="0">
                <a:solidFill>
                  <a:prstClr val="black"/>
                </a:solidFill>
                <a:latin typeface="Times New Roman" panose="02020603050405020304" pitchFamily="18" charset="0"/>
                <a:ea typeface="SimSun" panose="02010600030101010101" pitchFamily="2" charset="-122"/>
                <a:cs typeface="AdvertisingBold" pitchFamily="2" charset="-78"/>
              </a:rPr>
              <a:t>.</a:t>
            </a:r>
          </a:p>
          <a:p>
            <a:pPr lvl="0" algn="just">
              <a:buClr>
                <a:srgbClr val="2A1A00"/>
              </a:buClr>
              <a:buFont typeface="Wingdings" panose="05000000000000000000" pitchFamily="2" charset="2"/>
              <a:buChar char="Ø"/>
            </a:pP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 بل لا</a:t>
            </a:r>
            <a:r>
              <a:rPr lang="ar-SY" sz="36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يمكن للمدرب أن يتعرف حتى على الأسباب الحقيقية لها التي قد ترجع إلى </a:t>
            </a:r>
            <a:r>
              <a:rPr lang="ar-IQ" sz="3600" dirty="0">
                <a:solidFill>
                  <a:srgbClr val="C00000"/>
                </a:solidFill>
                <a:latin typeface="Times New Roman" panose="02020603050405020304" pitchFamily="18" charset="0"/>
                <a:ea typeface="SimSun" panose="02010600030101010101" pitchFamily="2" charset="-122"/>
                <a:cs typeface="AdvertisingBold" pitchFamily="2" charset="-78"/>
              </a:rPr>
              <a:t>جهله أصلاً بالفروق الفردية </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الموجودة بين لاعبي فريقه سواء في القدرات البدنية </a:t>
            </a:r>
            <a:r>
              <a:rPr lang="ar-IQ" sz="3600" dirty="0" err="1">
                <a:solidFill>
                  <a:prstClr val="black"/>
                </a:solidFill>
                <a:latin typeface="Times New Roman" panose="02020603050405020304" pitchFamily="18" charset="0"/>
                <a:ea typeface="SimSun" panose="02010600030101010101" pitchFamily="2" charset="-122"/>
                <a:cs typeface="AdvertisingBold" pitchFamily="2" charset="-78"/>
              </a:rPr>
              <a:t>والمهارية</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 أو حتى قدرات الذكاء أو الشخصية الأمر الذي جعله أثناء التدريب يساوي بين جميع لاعبيه حرصاً منه على أن تكون معاملته لهم واحدة وكأنه لا</a:t>
            </a:r>
            <a:r>
              <a:rPr lang="ar-SY" sz="36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600" dirty="0">
                <a:solidFill>
                  <a:prstClr val="black"/>
                </a:solidFill>
                <a:latin typeface="Times New Roman" panose="02020603050405020304" pitchFamily="18" charset="0"/>
                <a:ea typeface="SimSun" panose="02010600030101010101" pitchFamily="2" charset="-122"/>
                <a:cs typeface="AdvertisingBold" pitchFamily="2" charset="-78"/>
              </a:rPr>
              <a:t>يوجد بينهم أية فروق فردية تذكر ، هذا فضلاً عن عدم درايته بالعوامل المهمة التي تؤدي إلى تماسك الفريق وعدم تصدعه . </a:t>
            </a:r>
            <a:endParaRPr lang="ar-SY" sz="3600" dirty="0" smtClean="0">
              <a:solidFill>
                <a:prstClr val="black"/>
              </a:solidFill>
              <a:latin typeface="Times New Roman" panose="02020603050405020304" pitchFamily="18" charset="0"/>
              <a:ea typeface="SimSun" panose="02010600030101010101" pitchFamily="2" charset="-122"/>
              <a:cs typeface="AdvertisingBold" pitchFamily="2" charset="-78"/>
            </a:endParaRPr>
          </a:p>
          <a:p>
            <a:pPr lvl="0">
              <a:buClr>
                <a:srgbClr val="2A1A00"/>
              </a:buClr>
              <a:buFont typeface="Wingdings" panose="05000000000000000000" pitchFamily="2" charset="2"/>
              <a:buChar char="v"/>
            </a:pPr>
            <a:r>
              <a:rPr lang="ar-SY" sz="36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0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700" b="1" dirty="0">
                <a:solidFill>
                  <a:prstClr val="black"/>
                </a:solidFill>
                <a:latin typeface="Times New Roman" panose="02020603050405020304" pitchFamily="18" charset="0"/>
                <a:ea typeface="SimSun" panose="02010600030101010101" pitchFamily="2" charset="-122"/>
                <a:cs typeface="AdvertisingBold" pitchFamily="2" charset="-78"/>
              </a:rPr>
              <a:t>إن </a:t>
            </a:r>
            <a:r>
              <a:rPr lang="ar-IQ" sz="3700" b="1" dirty="0">
                <a:solidFill>
                  <a:srgbClr val="002060"/>
                </a:solidFill>
                <a:latin typeface="Times New Roman" panose="02020603050405020304" pitchFamily="18" charset="0"/>
                <a:ea typeface="SimSun" panose="02010600030101010101" pitchFamily="2" charset="-122"/>
                <a:cs typeface="AdvertisingBold" pitchFamily="2" charset="-78"/>
              </a:rPr>
              <a:t>الأساس الصحيح لتعامل المدرب مع لاعبيه لا</a:t>
            </a:r>
            <a:r>
              <a:rPr lang="ar-SY" sz="3700" b="1" dirty="0">
                <a:solidFill>
                  <a:srgbClr val="002060"/>
                </a:solidFill>
                <a:latin typeface="Times New Roman" panose="02020603050405020304" pitchFamily="18" charset="0"/>
                <a:ea typeface="SimSun" panose="02010600030101010101" pitchFamily="2" charset="-122"/>
                <a:cs typeface="AdvertisingBold" pitchFamily="2" charset="-78"/>
              </a:rPr>
              <a:t> </a:t>
            </a:r>
            <a:r>
              <a:rPr lang="ar-IQ" sz="3700" b="1" dirty="0">
                <a:solidFill>
                  <a:srgbClr val="002060"/>
                </a:solidFill>
                <a:latin typeface="Times New Roman" panose="02020603050405020304" pitchFamily="18" charset="0"/>
                <a:ea typeface="SimSun" panose="02010600030101010101" pitchFamily="2" charset="-122"/>
                <a:cs typeface="AdvertisingBold" pitchFamily="2" charset="-78"/>
              </a:rPr>
              <a:t>يكون بالسلوك نفسه</a:t>
            </a:r>
            <a:r>
              <a:rPr lang="ar-IQ" sz="3700" b="1" dirty="0">
                <a:solidFill>
                  <a:prstClr val="black"/>
                </a:solidFill>
                <a:latin typeface="Times New Roman" panose="02020603050405020304" pitchFamily="18" charset="0"/>
                <a:ea typeface="SimSun" panose="02010600030101010101" pitchFamily="2" charset="-122"/>
                <a:cs typeface="AdvertisingBold" pitchFamily="2" charset="-78"/>
              </a:rPr>
              <a:t> </a:t>
            </a:r>
            <a:r>
              <a:rPr lang="ar-SY" sz="3000" dirty="0">
                <a:solidFill>
                  <a:prstClr val="black"/>
                </a:solidFill>
                <a:latin typeface="Times New Roman" panose="02020603050405020304" pitchFamily="18" charset="0"/>
                <a:ea typeface="SimSun" panose="02010600030101010101" pitchFamily="2" charset="-122"/>
                <a:cs typeface="AdvertisingBold" pitchFamily="2" charset="-78"/>
              </a:rPr>
              <a:t>.</a:t>
            </a:r>
          </a:p>
          <a:p>
            <a:pPr lvl="0" algn="just">
              <a:buClr>
                <a:srgbClr val="2A1A00"/>
              </a:buClr>
              <a:buFont typeface="Wingdings" panose="05000000000000000000" pitchFamily="2" charset="2"/>
              <a:buChar char="Ø"/>
            </a:pPr>
            <a:endParaRPr lang="en-US" sz="3600" dirty="0">
              <a:solidFill>
                <a:prstClr val="black"/>
              </a:solidFill>
              <a:cs typeface="AdvertisingBold" pitchFamily="2" charset="-78"/>
            </a:endParaRPr>
          </a:p>
          <a:p>
            <a:endParaRPr lang="en-US" sz="2400" dirty="0"/>
          </a:p>
        </p:txBody>
      </p:sp>
      <p:sp>
        <p:nvSpPr>
          <p:cNvPr id="4" name="عنصر نائب للتاريخ 3"/>
          <p:cNvSpPr>
            <a:spLocks noGrp="1"/>
          </p:cNvSpPr>
          <p:nvPr>
            <p:ph type="dt" sz="half" idx="10"/>
          </p:nvPr>
        </p:nvSpPr>
        <p:spPr/>
        <p:txBody>
          <a:bodyPr/>
          <a:lstStyle/>
          <a:p>
            <a:fld id="{50AF34F0-98D3-4572-BA22-63718F529E62}" type="datetime1">
              <a:rPr lang="en-US" smtClean="0"/>
              <a:t>5/28/2021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C18B5E4-20DC-43E1-8D71-EBC39F225925}" type="slidenum">
              <a:rPr lang="en-US" smtClean="0"/>
              <a:t>3</a:t>
            </a:fld>
            <a:endParaRPr lang="en-US"/>
          </a:p>
        </p:txBody>
      </p:sp>
      <p:pic>
        <p:nvPicPr>
          <p:cNvPr id="7" name="صورة 6"/>
          <p:cNvPicPr>
            <a:picLocks noChangeAspect="1"/>
          </p:cNvPicPr>
          <p:nvPr/>
        </p:nvPicPr>
        <p:blipFill>
          <a:blip r:embed="rId2"/>
          <a:stretch>
            <a:fillRect/>
          </a:stretch>
        </p:blipFill>
        <p:spPr>
          <a:xfrm>
            <a:off x="562769" y="-94663"/>
            <a:ext cx="1377815" cy="938865"/>
          </a:xfrm>
          <a:prstGeom prst="rect">
            <a:avLst/>
          </a:prstGeom>
        </p:spPr>
      </p:pic>
    </p:spTree>
    <p:extLst>
      <p:ext uri="{BB962C8B-B14F-4D97-AF65-F5344CB8AC3E}">
        <p14:creationId xmlns:p14="http://schemas.microsoft.com/office/powerpoint/2010/main" val="239798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470" y="0"/>
            <a:ext cx="10266218" cy="6442364"/>
          </a:xfrm>
          <a:prstGeom prst="rect">
            <a:avLst/>
          </a:prstGeom>
        </p:spPr>
      </p:pic>
      <p:pic>
        <p:nvPicPr>
          <p:cNvPr id="3" name="صورة 2"/>
          <p:cNvPicPr>
            <a:picLocks noChangeAspect="1"/>
          </p:cNvPicPr>
          <p:nvPr/>
        </p:nvPicPr>
        <p:blipFill>
          <a:blip r:embed="rId3"/>
          <a:stretch>
            <a:fillRect/>
          </a:stretch>
        </p:blipFill>
        <p:spPr>
          <a:xfrm>
            <a:off x="1013777" y="-156325"/>
            <a:ext cx="1380663" cy="936103"/>
          </a:xfrm>
          <a:prstGeom prst="rect">
            <a:avLst/>
          </a:prstGeom>
        </p:spPr>
      </p:pic>
    </p:spTree>
    <p:extLst>
      <p:ext uri="{BB962C8B-B14F-4D97-AF65-F5344CB8AC3E}">
        <p14:creationId xmlns:p14="http://schemas.microsoft.com/office/powerpoint/2010/main" val="1523488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946" y="368660"/>
            <a:ext cx="7920879" cy="6120680"/>
          </a:xfrm>
          <a:prstGeom prst="rect">
            <a:avLst/>
          </a:prstGeom>
        </p:spPr>
      </p:pic>
      <p:pic>
        <p:nvPicPr>
          <p:cNvPr id="3" name="صورة 2"/>
          <p:cNvPicPr>
            <a:picLocks noChangeAspect="1"/>
          </p:cNvPicPr>
          <p:nvPr/>
        </p:nvPicPr>
        <p:blipFill>
          <a:blip r:embed="rId3"/>
          <a:stretch>
            <a:fillRect/>
          </a:stretch>
        </p:blipFill>
        <p:spPr>
          <a:xfrm>
            <a:off x="875233" y="0"/>
            <a:ext cx="1299932" cy="881367"/>
          </a:xfrm>
          <a:prstGeom prst="rect">
            <a:avLst/>
          </a:prstGeom>
        </p:spPr>
      </p:pic>
    </p:spTree>
    <p:extLst>
      <p:ext uri="{BB962C8B-B14F-4D97-AF65-F5344CB8AC3E}">
        <p14:creationId xmlns:p14="http://schemas.microsoft.com/office/powerpoint/2010/main" val="11468539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85283" y="555240"/>
            <a:ext cx="9921393" cy="1320800"/>
          </a:xfrm>
        </p:spPr>
        <p:txBody>
          <a:bodyPr/>
          <a:lstStyle/>
          <a:p>
            <a:pPr algn="ctr"/>
            <a:r>
              <a:rPr lang="ar-SA" sz="3600" b="1" dirty="0">
                <a:ln w="3175" cmpd="sng">
                  <a:noFill/>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أهم  ظواهر الاصابات النفسية في المجال الرياضي </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619856" y="1747520"/>
            <a:ext cx="8596668" cy="3880773"/>
          </a:xfrm>
        </p:spPr>
        <p:txBody>
          <a:bodyPr>
            <a:normAutofit/>
          </a:bodyPr>
          <a:lstStyle/>
          <a:p>
            <a:pPr defTabSz="457200">
              <a:lnSpc>
                <a:spcPct val="100000"/>
              </a:lnSpc>
              <a:spcBef>
                <a:spcPct val="20000"/>
              </a:spcBef>
              <a:spcAft>
                <a:spcPts val="600"/>
              </a:spcAft>
              <a:buClr>
                <a:srgbClr val="BC1C1C">
                  <a:lumMod val="75000"/>
                </a:srgbClr>
              </a:buClr>
              <a:buSzPct val="145000"/>
            </a:pPr>
            <a:r>
              <a:rPr lang="ar-SY" sz="3600" b="1" dirty="0" smtClean="0">
                <a:latin typeface="Arial" panose="020B0604020202020204" pitchFamily="34" charset="0"/>
                <a:cs typeface="Arial" panose="020B0604020202020204" pitchFamily="34" charset="0"/>
              </a:rPr>
              <a:t> </a:t>
            </a:r>
            <a:r>
              <a:rPr lang="ar-SA" sz="3600" b="1" dirty="0" smtClean="0">
                <a:latin typeface="Arial" panose="020B0604020202020204" pitchFamily="34" charset="0"/>
                <a:cs typeface="Arial" panose="020B0604020202020204" pitchFamily="34" charset="0"/>
              </a:rPr>
              <a:t>فقدان </a:t>
            </a:r>
            <a:r>
              <a:rPr lang="ar-SA" sz="3600" b="1" dirty="0">
                <a:latin typeface="Arial" panose="020B0604020202020204" pitchFamily="34" charset="0"/>
                <a:cs typeface="Arial" panose="020B0604020202020204" pitchFamily="34" charset="0"/>
              </a:rPr>
              <a:t>الهوية .</a:t>
            </a:r>
          </a:p>
          <a:p>
            <a:pPr defTabSz="457200">
              <a:lnSpc>
                <a:spcPct val="100000"/>
              </a:lnSpc>
              <a:spcBef>
                <a:spcPct val="20000"/>
              </a:spcBef>
              <a:spcAft>
                <a:spcPts val="600"/>
              </a:spcAft>
              <a:buClr>
                <a:srgbClr val="BC1C1C">
                  <a:lumMod val="75000"/>
                </a:srgbClr>
              </a:buClr>
              <a:buSzPct val="145000"/>
            </a:pPr>
            <a:r>
              <a:rPr lang="ar-SY" sz="3600" b="1" dirty="0" smtClean="0">
                <a:latin typeface="Arial" panose="020B0604020202020204" pitchFamily="34" charset="0"/>
                <a:cs typeface="Arial" panose="020B0604020202020204" pitchFamily="34" charset="0"/>
              </a:rPr>
              <a:t> </a:t>
            </a:r>
            <a:r>
              <a:rPr lang="ar-SA" sz="3600" b="1" dirty="0" smtClean="0">
                <a:latin typeface="Arial" panose="020B0604020202020204" pitchFamily="34" charset="0"/>
                <a:cs typeface="Arial" panose="020B0604020202020204" pitchFamily="34" charset="0"/>
              </a:rPr>
              <a:t>الخوف </a:t>
            </a:r>
            <a:r>
              <a:rPr lang="ar-SA" sz="3600" b="1" dirty="0">
                <a:latin typeface="Arial" panose="020B0604020202020204" pitchFamily="34" charset="0"/>
                <a:cs typeface="Arial" panose="020B0604020202020204" pitchFamily="34" charset="0"/>
              </a:rPr>
              <a:t>.</a:t>
            </a:r>
          </a:p>
          <a:p>
            <a:pPr defTabSz="457200">
              <a:lnSpc>
                <a:spcPct val="100000"/>
              </a:lnSpc>
              <a:spcBef>
                <a:spcPct val="20000"/>
              </a:spcBef>
              <a:spcAft>
                <a:spcPts val="600"/>
              </a:spcAft>
              <a:buClr>
                <a:srgbClr val="BC1C1C">
                  <a:lumMod val="75000"/>
                </a:srgbClr>
              </a:buClr>
              <a:buSzPct val="145000"/>
            </a:pPr>
            <a:r>
              <a:rPr lang="ar-SY" sz="3600" b="1" dirty="0" smtClean="0">
                <a:latin typeface="Arial" panose="020B0604020202020204" pitchFamily="34" charset="0"/>
                <a:cs typeface="Arial" panose="020B0604020202020204" pitchFamily="34" charset="0"/>
              </a:rPr>
              <a:t> </a:t>
            </a:r>
            <a:r>
              <a:rPr lang="ar-SA" sz="3600" b="1" dirty="0" smtClean="0">
                <a:latin typeface="Arial" panose="020B0604020202020204" pitchFamily="34" charset="0"/>
                <a:cs typeface="Arial" panose="020B0604020202020204" pitchFamily="34" charset="0"/>
              </a:rPr>
              <a:t>سوء </a:t>
            </a:r>
            <a:r>
              <a:rPr lang="ar-SA" sz="3600" b="1" dirty="0">
                <a:latin typeface="Arial" panose="020B0604020202020204" pitchFamily="34" charset="0"/>
                <a:cs typeface="Arial" panose="020B0604020202020204" pitchFamily="34" charset="0"/>
              </a:rPr>
              <a:t>التكيف .</a:t>
            </a:r>
          </a:p>
          <a:p>
            <a:pPr defTabSz="457200">
              <a:lnSpc>
                <a:spcPct val="100000"/>
              </a:lnSpc>
              <a:spcBef>
                <a:spcPct val="20000"/>
              </a:spcBef>
              <a:spcAft>
                <a:spcPts val="600"/>
              </a:spcAft>
              <a:buClr>
                <a:srgbClr val="BC1C1C">
                  <a:lumMod val="75000"/>
                </a:srgbClr>
              </a:buClr>
              <a:buSzPct val="145000"/>
            </a:pPr>
            <a:r>
              <a:rPr lang="ar-SY" sz="3600" b="1" dirty="0" smtClean="0">
                <a:latin typeface="Arial" panose="020B0604020202020204" pitchFamily="34" charset="0"/>
                <a:cs typeface="Arial" panose="020B0604020202020204" pitchFamily="34" charset="0"/>
              </a:rPr>
              <a:t> </a:t>
            </a:r>
            <a:r>
              <a:rPr lang="ar-SA" sz="3600" b="1" dirty="0" smtClean="0">
                <a:latin typeface="Arial" panose="020B0604020202020204" pitchFamily="34" charset="0"/>
                <a:cs typeface="Arial" panose="020B0604020202020204" pitchFamily="34" charset="0"/>
              </a:rPr>
              <a:t>نقص </a:t>
            </a:r>
            <a:r>
              <a:rPr lang="ar-SA" sz="3600" b="1" dirty="0">
                <a:latin typeface="Arial" panose="020B0604020202020204" pitchFamily="34" charset="0"/>
                <a:cs typeface="Arial" panose="020B0604020202020204" pitchFamily="34" charset="0"/>
              </a:rPr>
              <a:t>الثقة بالنفس .</a:t>
            </a:r>
          </a:p>
          <a:p>
            <a:endParaRPr lang="en-US" sz="3600" b="1"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704620" y="-114761"/>
            <a:ext cx="1380663" cy="936103"/>
          </a:xfrm>
          <a:prstGeom prst="rect">
            <a:avLst/>
          </a:prstGeom>
        </p:spPr>
      </p:pic>
    </p:spTree>
    <p:extLst>
      <p:ext uri="{BB962C8B-B14F-4D97-AF65-F5344CB8AC3E}">
        <p14:creationId xmlns:p14="http://schemas.microsoft.com/office/powerpoint/2010/main" val="2610370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649" y="116632"/>
            <a:ext cx="8770701" cy="6741368"/>
          </a:xfrm>
          <a:prstGeom prst="rect">
            <a:avLst/>
          </a:prstGeom>
        </p:spPr>
      </p:pic>
      <p:pic>
        <p:nvPicPr>
          <p:cNvPr id="3" name="صورة 2"/>
          <p:cNvPicPr>
            <a:picLocks noChangeAspect="1"/>
          </p:cNvPicPr>
          <p:nvPr/>
        </p:nvPicPr>
        <p:blipFill>
          <a:blip r:embed="rId3"/>
          <a:stretch>
            <a:fillRect/>
          </a:stretch>
        </p:blipFill>
        <p:spPr>
          <a:xfrm>
            <a:off x="611996" y="-128615"/>
            <a:ext cx="1380663" cy="936103"/>
          </a:xfrm>
          <a:prstGeom prst="rect">
            <a:avLst/>
          </a:prstGeom>
        </p:spPr>
      </p:pic>
    </p:spTree>
    <p:extLst>
      <p:ext uri="{BB962C8B-B14F-4D97-AF65-F5344CB8AC3E}">
        <p14:creationId xmlns:p14="http://schemas.microsoft.com/office/powerpoint/2010/main" val="29577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82602A-A5A4-411E-AFDB-41A08694AD69}"/>
              </a:ext>
            </a:extLst>
          </p:cNvPr>
          <p:cNvSpPr>
            <a:spLocks noGrp="1"/>
          </p:cNvSpPr>
          <p:nvPr>
            <p:ph type="title"/>
          </p:nvPr>
        </p:nvSpPr>
        <p:spPr>
          <a:xfrm>
            <a:off x="2354130" y="387180"/>
            <a:ext cx="8291264" cy="1143000"/>
          </a:xfrm>
        </p:spPr>
        <p:txBody>
          <a:bodyPr>
            <a:normAutofit/>
          </a:bodyPr>
          <a:lstStyle/>
          <a:p>
            <a:pPr algn="ctr"/>
            <a:r>
              <a:rPr lang="ar-SA" sz="4400" b="1" cap="none" dirty="0">
                <a:solidFill>
                  <a:srgbClr val="FF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الاحتراق النفسي</a:t>
            </a:r>
            <a:endParaRPr lang="ar-SA"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عنصر نائب للمحتوى 2">
            <a:extLst>
              <a:ext uri="{FF2B5EF4-FFF2-40B4-BE49-F238E27FC236}">
                <a16:creationId xmlns:a16="http://schemas.microsoft.com/office/drawing/2014/main" id="{6DE9DFBF-1123-4F78-8491-CDEFAAAF941C}"/>
              </a:ext>
            </a:extLst>
          </p:cNvPr>
          <p:cNvSpPr>
            <a:spLocks noGrp="1"/>
          </p:cNvSpPr>
          <p:nvPr>
            <p:ph sz="quarter" idx="1"/>
          </p:nvPr>
        </p:nvSpPr>
        <p:spPr>
          <a:xfrm>
            <a:off x="1492655" y="1802661"/>
            <a:ext cx="9490364" cy="4464496"/>
          </a:xfrm>
        </p:spPr>
        <p:txBody>
          <a:bodyPr>
            <a:noAutofit/>
          </a:bodyPr>
          <a:lstStyle/>
          <a:p>
            <a:pPr algn="just"/>
            <a:r>
              <a:rPr lang="ar-SA" sz="3600" dirty="0">
                <a:solidFill>
                  <a:srgbClr val="323D4F"/>
                </a:solidFill>
                <a:latin typeface="Arial" panose="020B0604020202020204" pitchFamily="34" charset="0"/>
                <a:ea typeface="Times New Roman"/>
                <a:cs typeface="Arial" panose="020B0604020202020204" pitchFamily="34" charset="0"/>
              </a:rPr>
              <a:t> استجابة تتميز بالإنهاك الذهني والانفعالي تظهر كنتيجة جهد كبير غير فعال لمواجهة متطلبات التدريب والمنافسة. </a:t>
            </a:r>
          </a:p>
          <a:p>
            <a:r>
              <a:rPr lang="ar-SA" sz="3600" dirty="0">
                <a:solidFill>
                  <a:srgbClr val="323D4F"/>
                </a:solidFill>
                <a:latin typeface="Arial" panose="020B0604020202020204" pitchFamily="34" charset="0"/>
                <a:ea typeface="Times New Roman"/>
                <a:cs typeface="Arial" panose="020B0604020202020204" pitchFamily="34" charset="0"/>
              </a:rPr>
              <a:t> حالة الانهاك العقلي والانفعالي والبدني الناجم عن الحب الشديد والاخلاص والتفاني المستمرين في الاداء العمل ولكن دون تحقيق فائدة المرجوة او دون تحقيق عائد يذكر.</a:t>
            </a:r>
            <a:r>
              <a:rPr lang="en-US" sz="3600" dirty="0">
                <a:solidFill>
                  <a:srgbClr val="323D4F"/>
                </a:solidFill>
                <a:latin typeface="Arial" panose="020B0604020202020204" pitchFamily="34" charset="0"/>
                <a:ea typeface="Times New Roman"/>
                <a:cs typeface="Arial" panose="020B0604020202020204" pitchFamily="34" charset="0"/>
              </a:rPr>
              <a:t/>
            </a:r>
            <a:br>
              <a:rPr lang="en-US" sz="3600" dirty="0">
                <a:solidFill>
                  <a:srgbClr val="323D4F"/>
                </a:solidFill>
                <a:latin typeface="Arial" panose="020B0604020202020204" pitchFamily="34" charset="0"/>
                <a:ea typeface="Times New Roman"/>
                <a:cs typeface="Arial" panose="020B0604020202020204" pitchFamily="34" charset="0"/>
              </a:rPr>
            </a:br>
            <a:endParaRPr lang="ar-SA" sz="3600"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02323" y="-80872"/>
            <a:ext cx="1380663" cy="936103"/>
          </a:xfrm>
          <a:prstGeom prst="rect">
            <a:avLst/>
          </a:prstGeom>
        </p:spPr>
      </p:pic>
    </p:spTree>
    <p:extLst>
      <p:ext uri="{BB962C8B-B14F-4D97-AF65-F5344CB8AC3E}">
        <p14:creationId xmlns:p14="http://schemas.microsoft.com/office/powerpoint/2010/main" val="41126251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5643CF1C-EADD-4CB8-AA49-9619BD8E5F38}"/>
              </a:ext>
            </a:extLst>
          </p:cNvPr>
          <p:cNvSpPr>
            <a:spLocks noGrp="1"/>
          </p:cNvSpPr>
          <p:nvPr>
            <p:ph sz="quarter" idx="1"/>
          </p:nvPr>
        </p:nvSpPr>
        <p:spPr>
          <a:xfrm>
            <a:off x="1266092" y="908720"/>
            <a:ext cx="10059779" cy="5565232"/>
          </a:xfrm>
        </p:spPr>
        <p:txBody>
          <a:bodyPr>
            <a:normAutofit lnSpcReduction="10000"/>
          </a:bodyPr>
          <a:lstStyle/>
          <a:p>
            <a:pPr lvl="0">
              <a:buClrTx/>
            </a:pPr>
            <a:r>
              <a:rPr lang="ar-SA" sz="4000" dirty="0">
                <a:solidFill>
                  <a:srgbClr val="323D4F"/>
                </a:solidFill>
                <a:latin typeface="Arial" panose="020B0604020202020204" pitchFamily="34" charset="0"/>
                <a:ea typeface="Times New Roman"/>
                <a:cs typeface="Arial" panose="020B0604020202020204" pitchFamily="34" charset="0"/>
              </a:rPr>
              <a:t>يعود سبب الاصابة بالاحتراق النفسي لرغبة الرياضي الشديدة بتحقيق أهداف مثالية وغير واقعية .</a:t>
            </a:r>
          </a:p>
          <a:p>
            <a:pPr marL="0" lvl="0" indent="0">
              <a:buClr>
                <a:srgbClr val="FE8637"/>
              </a:buClr>
              <a:buNone/>
            </a:pPr>
            <a:endParaRPr lang="ar-SA" sz="4000" dirty="0">
              <a:solidFill>
                <a:srgbClr val="323D4F"/>
              </a:solidFill>
              <a:latin typeface="Arial" panose="020B0604020202020204" pitchFamily="34" charset="0"/>
              <a:ea typeface="Times New Roman"/>
              <a:cs typeface="Arial" panose="020B0604020202020204" pitchFamily="34" charset="0"/>
            </a:endParaRPr>
          </a:p>
          <a:p>
            <a:r>
              <a:rPr lang="ar-SA" sz="4000" dirty="0">
                <a:solidFill>
                  <a:srgbClr val="323D4F"/>
                </a:solidFill>
                <a:latin typeface="Arial" panose="020B0604020202020204" pitchFamily="34" charset="0"/>
                <a:ea typeface="Times New Roman"/>
                <a:cs typeface="Arial" panose="020B0604020202020204" pitchFamily="34" charset="0"/>
              </a:rPr>
              <a:t>الاحتراق ( انسحاب أو تدمير أو فقدان دافع المنافسة للرياضي قبل ان يصل الى أعلى مستوى من الأداء المتوقع منه , ويحدث عادة نتيجة بذل الرياضي لجهد كبير ولكن غير فعال لمواجهة متطلبات التدريب والمنافسة) .</a:t>
            </a:r>
            <a:r>
              <a:rPr lang="en-US" sz="4000" dirty="0">
                <a:solidFill>
                  <a:srgbClr val="323D4F"/>
                </a:solidFill>
                <a:latin typeface="Arial" panose="020B0604020202020204" pitchFamily="34" charset="0"/>
                <a:ea typeface="Times New Roman"/>
                <a:cs typeface="Arial" panose="020B0604020202020204" pitchFamily="34" charset="0"/>
              </a:rPr>
              <a:t/>
            </a:r>
            <a:br>
              <a:rPr lang="en-US" sz="4000" dirty="0">
                <a:solidFill>
                  <a:srgbClr val="323D4F"/>
                </a:solidFill>
                <a:latin typeface="Arial" panose="020B0604020202020204" pitchFamily="34" charset="0"/>
                <a:ea typeface="Times New Roman"/>
                <a:cs typeface="Arial" panose="020B0604020202020204" pitchFamily="34" charset="0"/>
              </a:rPr>
            </a:br>
            <a:endParaRPr lang="ar-SA" sz="40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50540" y="-27383"/>
            <a:ext cx="1380663" cy="936103"/>
          </a:xfrm>
          <a:prstGeom prst="rect">
            <a:avLst/>
          </a:prstGeom>
        </p:spPr>
      </p:pic>
    </p:spTree>
    <p:extLst>
      <p:ext uri="{BB962C8B-B14F-4D97-AF65-F5344CB8AC3E}">
        <p14:creationId xmlns:p14="http://schemas.microsoft.com/office/powerpoint/2010/main" val="579286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886BFEB8-934A-47D7-BC42-D57DABAE57C2}"/>
              </a:ext>
            </a:extLst>
          </p:cNvPr>
          <p:cNvSpPr>
            <a:spLocks noGrp="1"/>
          </p:cNvSpPr>
          <p:nvPr>
            <p:ph sz="quarter" idx="1"/>
          </p:nvPr>
        </p:nvSpPr>
        <p:spPr>
          <a:xfrm>
            <a:off x="1406769" y="814118"/>
            <a:ext cx="10012348" cy="5760640"/>
          </a:xfrm>
        </p:spPr>
        <p:txBody>
          <a:bodyPr>
            <a:noAutofit/>
          </a:bodyPr>
          <a:lstStyle/>
          <a:p>
            <a:pPr algn="justLow"/>
            <a:r>
              <a:rPr lang="ar-SA" sz="3600" dirty="0">
                <a:solidFill>
                  <a:srgbClr val="323D4F"/>
                </a:solidFill>
                <a:latin typeface="Arial" panose="020B0604020202020204" pitchFamily="34" charset="0"/>
                <a:ea typeface="Times New Roman"/>
                <a:cs typeface="Arial" panose="020B0604020202020204" pitchFamily="34" charset="0"/>
              </a:rPr>
              <a:t>هناك تشابه بين التدريب الزائد والاحتراق الرياضي ويرجع سبب ذلك الى أن كلا منهما يحدث نتيجة ضغوط التدريب والمنافسة. </a:t>
            </a:r>
          </a:p>
          <a:p>
            <a:pPr marL="0" indent="0">
              <a:buNone/>
            </a:pPr>
            <a:endParaRPr lang="ar-SA" sz="3600" dirty="0">
              <a:solidFill>
                <a:srgbClr val="323D4F"/>
              </a:solidFill>
              <a:latin typeface="Arial" panose="020B0604020202020204" pitchFamily="34" charset="0"/>
              <a:ea typeface="Times New Roman"/>
              <a:cs typeface="Arial" panose="020B0604020202020204" pitchFamily="34" charset="0"/>
            </a:endParaRPr>
          </a:p>
          <a:p>
            <a:pPr algn="justLow"/>
            <a:r>
              <a:rPr lang="ar-SA" sz="3600" dirty="0">
                <a:solidFill>
                  <a:srgbClr val="323D4F"/>
                </a:solidFill>
                <a:latin typeface="Arial" panose="020B0604020202020204" pitchFamily="34" charset="0"/>
                <a:ea typeface="Times New Roman"/>
                <a:cs typeface="Arial" panose="020B0604020202020204" pitchFamily="34" charset="0"/>
              </a:rPr>
              <a:t> يرتبط التدريب الزائد بالضغوط الناتجة عن زيادة حمل التدريب دون تفسير المسببات لهذه الضغوط اما عندما يعطي الرياضي اهتماما لتعبير مسببات هذه الضغوط أي الناحية المعرفية السلوكية  يصبح الرياضي عرضة لحدوث اعراض الاحتراق النفسي. </a:t>
            </a:r>
          </a:p>
          <a:p>
            <a:endParaRPr lang="ar-SA" sz="36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16437" y="-121985"/>
            <a:ext cx="1380663" cy="936103"/>
          </a:xfrm>
          <a:prstGeom prst="rect">
            <a:avLst/>
          </a:prstGeom>
        </p:spPr>
      </p:pic>
    </p:spTree>
    <p:extLst>
      <p:ext uri="{BB962C8B-B14F-4D97-AF65-F5344CB8AC3E}">
        <p14:creationId xmlns:p14="http://schemas.microsoft.com/office/powerpoint/2010/main" val="1314332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0F692F66-C1BB-4689-BEA3-7A494EB69505}"/>
              </a:ext>
            </a:extLst>
          </p:cNvPr>
          <p:cNvSpPr>
            <a:spLocks noGrp="1"/>
          </p:cNvSpPr>
          <p:nvPr>
            <p:ph sz="quarter" idx="1"/>
          </p:nvPr>
        </p:nvSpPr>
        <p:spPr>
          <a:xfrm>
            <a:off x="1206325" y="860720"/>
            <a:ext cx="9779349" cy="5997280"/>
          </a:xfrm>
        </p:spPr>
        <p:txBody>
          <a:bodyPr>
            <a:normAutofit/>
          </a:bodyPr>
          <a:lstStyle/>
          <a:p>
            <a:pPr lvl="0">
              <a:buClr>
                <a:srgbClr val="FE8637"/>
              </a:buClr>
            </a:pPr>
            <a:endParaRPr lang="ar-SA" sz="4400" dirty="0">
              <a:solidFill>
                <a:srgbClr val="323D4F"/>
              </a:solidFill>
              <a:latin typeface="Arial" panose="020B0604020202020204" pitchFamily="34" charset="0"/>
              <a:ea typeface="Times New Roman"/>
              <a:cs typeface="Arial" panose="020B0604020202020204" pitchFamily="34" charset="0"/>
            </a:endParaRPr>
          </a:p>
          <a:p>
            <a:pPr lvl="0">
              <a:buClrTx/>
            </a:pPr>
            <a:r>
              <a:rPr lang="ar-SA" sz="4000" dirty="0">
                <a:solidFill>
                  <a:srgbClr val="323D4F"/>
                </a:solidFill>
                <a:latin typeface="Arial" panose="020B0604020202020204" pitchFamily="34" charset="0"/>
                <a:ea typeface="Times New Roman"/>
                <a:cs typeface="Arial" panose="020B0604020202020204" pitchFamily="34" charset="0"/>
              </a:rPr>
              <a:t>يمثل الاحتراق المرحلة المتأخرة من سوء التكيف الرياضي مع الضغوط التدريبية يسبقها شعور الرياضي بالإنهاك ثم التدريب الزائد وتنتهي بالانسحاب من الرياضة</a:t>
            </a:r>
            <a:r>
              <a:rPr lang="en-US" sz="4000" dirty="0">
                <a:solidFill>
                  <a:srgbClr val="323D4F"/>
                </a:solidFill>
                <a:latin typeface="Arial" panose="020B0604020202020204" pitchFamily="34" charset="0"/>
                <a:ea typeface="Times New Roman"/>
                <a:cs typeface="Arial" panose="020B0604020202020204" pitchFamily="34" charset="0"/>
              </a:rPr>
              <a:t>.</a:t>
            </a:r>
            <a:r>
              <a:rPr lang="en-US" sz="4400" dirty="0">
                <a:solidFill>
                  <a:srgbClr val="323D4F"/>
                </a:solidFill>
                <a:latin typeface="Arial" panose="020B0604020202020204" pitchFamily="34" charset="0"/>
                <a:ea typeface="Times New Roman"/>
                <a:cs typeface="Arial" panose="020B0604020202020204" pitchFamily="34" charset="0"/>
              </a:rPr>
              <a:t/>
            </a:r>
            <a:br>
              <a:rPr lang="en-US" sz="4400" dirty="0">
                <a:solidFill>
                  <a:srgbClr val="323D4F"/>
                </a:solidFill>
                <a:latin typeface="Arial" panose="020B0604020202020204" pitchFamily="34" charset="0"/>
                <a:ea typeface="Times New Roman"/>
                <a:cs typeface="Arial" panose="020B0604020202020204" pitchFamily="34" charset="0"/>
              </a:rPr>
            </a:br>
            <a:endParaRPr lang="ar-SA" sz="4400" dirty="0">
              <a:solidFill>
                <a:prstClr val="black"/>
              </a:solidFill>
              <a:latin typeface="Arial" panose="020B0604020202020204" pitchFamily="34" charset="0"/>
              <a:cs typeface="Arial" panose="020B0604020202020204" pitchFamily="34" charset="0"/>
            </a:endParaRPr>
          </a:p>
          <a:p>
            <a:endParaRPr lang="ar-SA" sz="36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64396" y="-75383"/>
            <a:ext cx="1380663" cy="936103"/>
          </a:xfrm>
          <a:prstGeom prst="rect">
            <a:avLst/>
          </a:prstGeom>
        </p:spPr>
      </p:pic>
    </p:spTree>
    <p:extLst>
      <p:ext uri="{BB962C8B-B14F-4D97-AF65-F5344CB8AC3E}">
        <p14:creationId xmlns:p14="http://schemas.microsoft.com/office/powerpoint/2010/main" val="39689872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99D94E5F-1E58-4E05-82BE-B35B9AEB74F6}"/>
              </a:ext>
            </a:extLst>
          </p:cNvPr>
          <p:cNvSpPr>
            <a:spLocks noGrp="1"/>
          </p:cNvSpPr>
          <p:nvPr>
            <p:ph sz="quarter" idx="1"/>
          </p:nvPr>
        </p:nvSpPr>
        <p:spPr>
          <a:xfrm>
            <a:off x="1252025" y="678627"/>
            <a:ext cx="10200456" cy="5781256"/>
          </a:xfrm>
        </p:spPr>
        <p:txBody>
          <a:bodyPr>
            <a:noAutofit/>
          </a:bodyPr>
          <a:lstStyle/>
          <a:p>
            <a:r>
              <a:rPr lang="ar-SA" sz="36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مراحل الاحتراق النفسي :</a:t>
            </a:r>
            <a:endParaRPr lang="ar-SY" sz="36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p>
            <a:pPr marL="0" indent="0">
              <a:buNone/>
            </a:pPr>
            <a:r>
              <a:rPr lang="en-US" sz="1400" dirty="0">
                <a:solidFill>
                  <a:srgbClr val="323D4F"/>
                </a:solidFill>
                <a:latin typeface="Arial" panose="020B0604020202020204" pitchFamily="34" charset="0"/>
                <a:ea typeface="Times New Roman"/>
                <a:cs typeface="Arial" panose="020B0604020202020204" pitchFamily="34" charset="0"/>
              </a:rPr>
              <a:t/>
            </a:r>
            <a:br>
              <a:rPr lang="en-US" sz="1400" dirty="0">
                <a:solidFill>
                  <a:srgbClr val="323D4F"/>
                </a:solidFill>
                <a:latin typeface="Arial" panose="020B0604020202020204" pitchFamily="34" charset="0"/>
                <a:ea typeface="Times New Roman"/>
                <a:cs typeface="Arial" panose="020B0604020202020204" pitchFamily="34" charset="0"/>
              </a:rPr>
            </a:br>
            <a:r>
              <a:rPr lang="en-US" sz="3200" dirty="0" smtClean="0">
                <a:solidFill>
                  <a:srgbClr val="323D4F"/>
                </a:solidFill>
                <a:latin typeface="Arial" panose="020B0604020202020204" pitchFamily="34" charset="0"/>
                <a:ea typeface="Times New Roman"/>
                <a:cs typeface="Arial" panose="020B0604020202020204" pitchFamily="34" charset="0"/>
              </a:rPr>
              <a:t>-</a:t>
            </a:r>
            <a:r>
              <a:rPr lang="ar-SY" sz="3200" dirty="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هبوط </a:t>
            </a:r>
            <a:r>
              <a:rPr lang="ar-SA" sz="3200" dirty="0">
                <a:solidFill>
                  <a:srgbClr val="323D4F"/>
                </a:solidFill>
                <a:latin typeface="Arial" panose="020B0604020202020204" pitchFamily="34" charset="0"/>
                <a:ea typeface="Times New Roman"/>
                <a:cs typeface="Arial" panose="020B0604020202020204" pitchFamily="34" charset="0"/>
              </a:rPr>
              <a:t>في المستوى نتيجة التدريب الزائد ..</a:t>
            </a:r>
            <a:r>
              <a:rPr lang="en-US" sz="3200" dirty="0">
                <a:solidFill>
                  <a:srgbClr val="323D4F"/>
                </a:solidFill>
                <a:latin typeface="Arial" panose="020B0604020202020204" pitchFamily="34" charset="0"/>
                <a:ea typeface="Times New Roman"/>
                <a:cs typeface="Arial" panose="020B0604020202020204" pitchFamily="34" charset="0"/>
              </a:rPr>
              <a:t/>
            </a:r>
            <a:br>
              <a:rPr lang="en-US" sz="3200" dirty="0">
                <a:solidFill>
                  <a:srgbClr val="323D4F"/>
                </a:solidFill>
                <a:latin typeface="Arial" panose="020B0604020202020204" pitchFamily="34" charset="0"/>
                <a:ea typeface="Times New Roman"/>
                <a:cs typeface="Arial" panose="020B0604020202020204" pitchFamily="34" charset="0"/>
              </a:rPr>
            </a:br>
            <a:r>
              <a:rPr lang="en-US" sz="3200" dirty="0" smtClean="0">
                <a:solidFill>
                  <a:srgbClr val="323D4F"/>
                </a:solidFill>
                <a:latin typeface="Arial" panose="020B0604020202020204" pitchFamily="34" charset="0"/>
                <a:ea typeface="Times New Roman"/>
                <a:cs typeface="Arial" panose="020B0604020202020204" pitchFamily="34" charset="0"/>
              </a:rPr>
              <a:t>-</a:t>
            </a: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التعويض </a:t>
            </a:r>
            <a:r>
              <a:rPr lang="ar-SA" sz="3200" dirty="0">
                <a:solidFill>
                  <a:srgbClr val="323D4F"/>
                </a:solidFill>
                <a:latin typeface="Arial" panose="020B0604020202020204" pitchFamily="34" charset="0"/>
                <a:ea typeface="Times New Roman"/>
                <a:cs typeface="Arial" panose="020B0604020202020204" pitchFamily="34" charset="0"/>
              </a:rPr>
              <a:t>بالمزيد من التدريب والجهد ..</a:t>
            </a:r>
            <a:endParaRPr lang="en-US" sz="3200" dirty="0">
              <a:solidFill>
                <a:srgbClr val="323D4F"/>
              </a:solidFill>
              <a:latin typeface="Arial" panose="020B0604020202020204" pitchFamily="34" charset="0"/>
              <a:ea typeface="Times New Roman"/>
              <a:cs typeface="Arial" panose="020B0604020202020204" pitchFamily="34" charset="0"/>
            </a:endParaRPr>
          </a:p>
          <a:p>
            <a:pPr marL="0" indent="0">
              <a:buNone/>
            </a:pP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استمرار </a:t>
            </a:r>
            <a:r>
              <a:rPr lang="ar-SA" sz="3200" dirty="0">
                <a:solidFill>
                  <a:srgbClr val="323D4F"/>
                </a:solidFill>
                <a:latin typeface="Arial" panose="020B0604020202020204" pitchFamily="34" charset="0"/>
                <a:ea typeface="Times New Roman"/>
                <a:cs typeface="Arial" panose="020B0604020202020204" pitchFamily="34" charset="0"/>
              </a:rPr>
              <a:t>هبوط المستوى نتيجة عدم التكيف مع الحمل</a:t>
            </a:r>
            <a:r>
              <a:rPr lang="en-US" sz="3200" dirty="0">
                <a:solidFill>
                  <a:srgbClr val="323D4F"/>
                </a:solidFill>
                <a:latin typeface="Arial" panose="020B0604020202020204" pitchFamily="34" charset="0"/>
                <a:ea typeface="Times New Roman"/>
                <a:cs typeface="Arial" panose="020B0604020202020204" pitchFamily="34" charset="0"/>
              </a:rPr>
              <a:t/>
            </a:r>
            <a:br>
              <a:rPr lang="en-US" sz="3200" dirty="0">
                <a:solidFill>
                  <a:srgbClr val="323D4F"/>
                </a:solidFill>
                <a:latin typeface="Arial" panose="020B0604020202020204" pitchFamily="34" charset="0"/>
                <a:ea typeface="Times New Roman"/>
                <a:cs typeface="Arial" panose="020B0604020202020204" pitchFamily="34" charset="0"/>
              </a:rPr>
            </a:br>
            <a:r>
              <a:rPr lang="en-US" sz="3200" dirty="0" smtClean="0">
                <a:solidFill>
                  <a:srgbClr val="323D4F"/>
                </a:solidFill>
                <a:latin typeface="Arial" panose="020B0604020202020204" pitchFamily="34" charset="0"/>
                <a:ea typeface="Times New Roman"/>
                <a:cs typeface="Arial" panose="020B0604020202020204" pitchFamily="34" charset="0"/>
              </a:rPr>
              <a:t>-</a:t>
            </a: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التفسير </a:t>
            </a:r>
            <a:r>
              <a:rPr lang="ar-SA" sz="3200" dirty="0">
                <a:solidFill>
                  <a:srgbClr val="323D4F"/>
                </a:solidFill>
                <a:latin typeface="Arial" panose="020B0604020202020204" pitchFamily="34" charset="0"/>
                <a:ea typeface="Times New Roman"/>
                <a:cs typeface="Arial" panose="020B0604020202020204" pitchFamily="34" charset="0"/>
              </a:rPr>
              <a:t>السلبي لنتائج التدريب الزائد </a:t>
            </a:r>
            <a:endParaRPr lang="en-US" sz="3200" dirty="0">
              <a:solidFill>
                <a:srgbClr val="323D4F"/>
              </a:solidFill>
              <a:latin typeface="Arial" panose="020B0604020202020204" pitchFamily="34" charset="0"/>
              <a:ea typeface="Times New Roman"/>
              <a:cs typeface="Arial" panose="020B0604020202020204" pitchFamily="34" charset="0"/>
            </a:endParaRPr>
          </a:p>
          <a:p>
            <a:pPr marL="0" indent="0">
              <a:buNone/>
            </a:pP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الاجهاد </a:t>
            </a:r>
            <a:r>
              <a:rPr lang="ar-SA" sz="3200" dirty="0">
                <a:solidFill>
                  <a:srgbClr val="323D4F"/>
                </a:solidFill>
                <a:latin typeface="Arial" panose="020B0604020202020204" pitchFamily="34" charset="0"/>
                <a:ea typeface="Times New Roman"/>
                <a:cs typeface="Arial" panose="020B0604020202020204" pitchFamily="34" charset="0"/>
              </a:rPr>
              <a:t>النفسي واستجابات نفسية سلبية .. </a:t>
            </a:r>
            <a:endParaRPr lang="ar-SY" sz="3200" dirty="0">
              <a:solidFill>
                <a:srgbClr val="323D4F"/>
              </a:solidFill>
              <a:latin typeface="Arial" panose="020B0604020202020204" pitchFamily="34" charset="0"/>
              <a:ea typeface="Times New Roman"/>
              <a:cs typeface="Arial" panose="020B0604020202020204" pitchFamily="34" charset="0"/>
            </a:endParaRPr>
          </a:p>
          <a:p>
            <a:pPr marL="0" indent="0">
              <a:buNone/>
            </a:pPr>
            <a:r>
              <a:rPr lang="en-US" sz="3200" dirty="0" smtClean="0">
                <a:solidFill>
                  <a:srgbClr val="323D4F"/>
                </a:solidFill>
                <a:latin typeface="Arial" panose="020B0604020202020204" pitchFamily="34" charset="0"/>
                <a:ea typeface="Times New Roman"/>
                <a:cs typeface="Arial" panose="020B0604020202020204" pitchFamily="34" charset="0"/>
              </a:rPr>
              <a:t>-</a:t>
            </a: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زيادة </a:t>
            </a:r>
            <a:r>
              <a:rPr lang="ar-SA" sz="3200" dirty="0">
                <a:solidFill>
                  <a:srgbClr val="323D4F"/>
                </a:solidFill>
                <a:latin typeface="Arial" panose="020B0604020202020204" pitchFamily="34" charset="0"/>
                <a:ea typeface="Times New Roman"/>
                <a:cs typeface="Arial" panose="020B0604020202020204" pitchFamily="34" charset="0"/>
              </a:rPr>
              <a:t>الاستجابات السلبية (الاحتراق) .. </a:t>
            </a:r>
            <a:endParaRPr lang="en-US" sz="3200" dirty="0">
              <a:solidFill>
                <a:srgbClr val="323D4F"/>
              </a:solidFill>
              <a:latin typeface="Arial" panose="020B0604020202020204" pitchFamily="34" charset="0"/>
              <a:ea typeface="Times New Roman"/>
              <a:cs typeface="Arial" panose="020B0604020202020204" pitchFamily="34" charset="0"/>
            </a:endParaRPr>
          </a:p>
          <a:p>
            <a:pPr marL="0" indent="0">
              <a:buNone/>
            </a:pPr>
            <a:r>
              <a:rPr lang="en-US" sz="3200" dirty="0" smtClean="0">
                <a:solidFill>
                  <a:srgbClr val="323D4F"/>
                </a:solidFill>
                <a:latin typeface="Arial" panose="020B0604020202020204" pitchFamily="34" charset="0"/>
                <a:ea typeface="Times New Roman"/>
                <a:cs typeface="Arial" panose="020B0604020202020204" pitchFamily="34" charset="0"/>
              </a:rPr>
              <a:t>-</a:t>
            </a:r>
            <a:r>
              <a:rPr lang="ar-SY" sz="3200" dirty="0" smtClean="0">
                <a:solidFill>
                  <a:srgbClr val="323D4F"/>
                </a:solidFill>
                <a:latin typeface="Arial" panose="020B0604020202020204" pitchFamily="34" charset="0"/>
                <a:ea typeface="Times New Roman"/>
                <a:cs typeface="Arial" panose="020B0604020202020204" pitchFamily="34" charset="0"/>
              </a:rPr>
              <a:t> </a:t>
            </a:r>
            <a:r>
              <a:rPr lang="ar-SA" sz="3200" dirty="0" smtClean="0">
                <a:solidFill>
                  <a:srgbClr val="323D4F"/>
                </a:solidFill>
                <a:latin typeface="Arial" panose="020B0604020202020204" pitchFamily="34" charset="0"/>
                <a:ea typeface="Times New Roman"/>
                <a:cs typeface="Arial" panose="020B0604020202020204" pitchFamily="34" charset="0"/>
              </a:rPr>
              <a:t>الانسحاب</a:t>
            </a:r>
            <a:r>
              <a:rPr lang="en-US" sz="3200" dirty="0">
                <a:solidFill>
                  <a:srgbClr val="323D4F"/>
                </a:solidFill>
                <a:latin typeface="Arial" panose="020B0604020202020204" pitchFamily="34" charset="0"/>
                <a:ea typeface="Times New Roman"/>
                <a:cs typeface="Arial" panose="020B0604020202020204" pitchFamily="34" charset="0"/>
              </a:rPr>
              <a:t>.</a:t>
            </a:r>
            <a:br>
              <a:rPr lang="en-US" sz="3200" dirty="0">
                <a:solidFill>
                  <a:srgbClr val="323D4F"/>
                </a:solidFill>
                <a:latin typeface="Arial" panose="020B0604020202020204" pitchFamily="34" charset="0"/>
                <a:ea typeface="Times New Roman"/>
                <a:cs typeface="Arial" panose="020B0604020202020204" pitchFamily="34" charset="0"/>
              </a:rPr>
            </a:br>
            <a:endParaRPr lang="ar-SA" sz="32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78249" y="-100907"/>
            <a:ext cx="1380663" cy="936103"/>
          </a:xfrm>
          <a:prstGeom prst="rect">
            <a:avLst/>
          </a:prstGeom>
        </p:spPr>
      </p:pic>
    </p:spTree>
    <p:extLst>
      <p:ext uri="{BB962C8B-B14F-4D97-AF65-F5344CB8AC3E}">
        <p14:creationId xmlns:p14="http://schemas.microsoft.com/office/powerpoint/2010/main" val="1762544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2">
            <a:extLst>
              <a:ext uri="{FF2B5EF4-FFF2-40B4-BE49-F238E27FC236}">
                <a16:creationId xmlns:a16="http://schemas.microsoft.com/office/drawing/2014/main" id="{8B20F833-6BF4-4C63-B1E8-C4093D075222}"/>
              </a:ext>
            </a:extLst>
          </p:cNvPr>
          <p:cNvSpPr>
            <a:spLocks noGrp="1"/>
          </p:cNvSpPr>
          <p:nvPr>
            <p:ph sz="quarter" idx="1"/>
          </p:nvPr>
        </p:nvSpPr>
        <p:spPr>
          <a:xfrm>
            <a:off x="1128631" y="860298"/>
            <a:ext cx="9956800" cy="4873752"/>
          </a:xfrm>
        </p:spPr>
        <p:txBody>
          <a:bodyPr>
            <a:normAutofit/>
          </a:bodyPr>
          <a:lstStyle/>
          <a:p>
            <a:pPr marL="0" indent="0" algn="ctr">
              <a:buNone/>
            </a:pPr>
            <a:r>
              <a:rPr lang="ar-SA" sz="11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الحل</a:t>
            </a:r>
            <a:r>
              <a:rPr lang="ar-SA" sz="13800" dirty="0">
                <a:solidFill>
                  <a:srgbClr val="FF0000"/>
                </a:solidFill>
                <a:latin typeface="Arial" panose="020B0604020202020204" pitchFamily="34" charset="0"/>
                <a:cs typeface="Arial" panose="020B0604020202020204" pitchFamily="34" charset="0"/>
              </a:rPr>
              <a:t> </a:t>
            </a:r>
          </a:p>
          <a:p>
            <a:pPr marL="0" indent="0" algn="ctr">
              <a:buNone/>
            </a:pPr>
            <a:endParaRPr lang="ar-SA" b="1" dirty="0">
              <a:solidFill>
                <a:srgbClr val="323D4F"/>
              </a:solidFill>
              <a:latin typeface="Arial" panose="020B0604020202020204" pitchFamily="34" charset="0"/>
              <a:ea typeface="Times New Roman"/>
              <a:cs typeface="Arial" panose="020B0604020202020204" pitchFamily="34" charset="0"/>
            </a:endParaRPr>
          </a:p>
          <a:p>
            <a:pPr marL="0" indent="0" algn="ctr">
              <a:buNone/>
            </a:pPr>
            <a:endParaRPr lang="ar-SA" b="1" dirty="0">
              <a:solidFill>
                <a:srgbClr val="323D4F"/>
              </a:solidFill>
              <a:latin typeface="Arial" panose="020B0604020202020204" pitchFamily="34" charset="0"/>
              <a:ea typeface="Times New Roman"/>
              <a:cs typeface="Arial" panose="020B0604020202020204" pitchFamily="34" charset="0"/>
            </a:endParaRPr>
          </a:p>
          <a:p>
            <a:pPr marL="0" indent="0" algn="ctr">
              <a:buNone/>
            </a:pPr>
            <a:r>
              <a:rPr lang="ar-SA" sz="6600" b="1" dirty="0">
                <a:solidFill>
                  <a:srgbClr val="323D4F"/>
                </a:solidFill>
                <a:latin typeface="Arial" panose="020B0604020202020204" pitchFamily="34" charset="0"/>
                <a:ea typeface="Times New Roman"/>
                <a:cs typeface="Arial" panose="020B0604020202020204" pitchFamily="34" charset="0"/>
              </a:rPr>
              <a:t>تعبئة الطاقة النفسية</a:t>
            </a:r>
            <a:endParaRPr lang="ar-SA" sz="102800" dirty="0">
              <a:solidFill>
                <a:srgbClr val="FF0000"/>
              </a:solidFill>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667413" y="-75805"/>
            <a:ext cx="1380663" cy="936103"/>
          </a:xfrm>
          <a:prstGeom prst="rect">
            <a:avLst/>
          </a:prstGeom>
        </p:spPr>
      </p:pic>
    </p:spTree>
    <p:extLst>
      <p:ext uri="{BB962C8B-B14F-4D97-AF65-F5344CB8AC3E}">
        <p14:creationId xmlns:p14="http://schemas.microsoft.com/office/powerpoint/2010/main" val="969410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arn(inVertical)">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42109" y="346363"/>
            <a:ext cx="10695709" cy="6220691"/>
          </a:xfrm>
        </p:spPr>
        <p:txBody>
          <a:bodyPr>
            <a:normAutofit lnSpcReduction="10000"/>
          </a:bodyPr>
          <a:lstStyle/>
          <a:p>
            <a:pPr>
              <a:buFont typeface="Wingdings" panose="05000000000000000000" pitchFamily="2" charset="2"/>
              <a:buChar char="v"/>
            </a:pP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بعض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اللاعبين يكتفي </a:t>
            </a:r>
            <a:r>
              <a:rPr lang="ar-IQ" sz="3200" dirty="0">
                <a:solidFill>
                  <a:srgbClr val="C00000"/>
                </a:solidFill>
                <a:latin typeface="Times New Roman" panose="02020603050405020304" pitchFamily="18" charset="0"/>
                <a:ea typeface="SimSun" panose="02010600030101010101" pitchFamily="2" charset="-122"/>
                <a:cs typeface="AdvertisingBold" pitchFamily="2" charset="-78"/>
              </a:rPr>
              <a:t>بالإشارة</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 إليه لكي يستثير همته </a:t>
            </a: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a:t>
            </a:r>
          </a:p>
          <a:p>
            <a:pPr>
              <a:buFont typeface="Wingdings" panose="05000000000000000000" pitchFamily="2" charset="2"/>
              <a:buChar char="v"/>
            </a:pP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البعض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الآخر قد يحتاج إلى </a:t>
            </a:r>
            <a:r>
              <a:rPr lang="ar-IQ" sz="3200" dirty="0">
                <a:solidFill>
                  <a:srgbClr val="C00000"/>
                </a:solidFill>
                <a:latin typeface="Times New Roman" panose="02020603050405020304" pitchFamily="18" charset="0"/>
                <a:ea typeface="SimSun" panose="02010600030101010101" pitchFamily="2" charset="-122"/>
                <a:cs typeface="AdvertisingBold" pitchFamily="2" charset="-78"/>
              </a:rPr>
              <a:t>التعنيف</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 أو الحث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لرفع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دافعيته</a:t>
            </a: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 </a:t>
            </a:r>
            <a:endPar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endParaRPr>
          </a:p>
          <a:p>
            <a:pPr>
              <a:buFont typeface="Wingdings" panose="05000000000000000000" pitchFamily="2" charset="2"/>
              <a:buChar char="v"/>
            </a:pP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عند وجود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الخلافات</a:t>
            </a:r>
            <a:r>
              <a:rPr lang="en-US"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داخل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الفريق فالسبب لا</a:t>
            </a:r>
            <a:r>
              <a:rPr lang="ar-SY" sz="32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يعدو لاعباً أو إثنين قد يكون لتأثيرهما الفعل الكبير في ذلك </a:t>
            </a: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a:t>
            </a:r>
          </a:p>
          <a:p>
            <a:pPr>
              <a:buFont typeface="Wingdings" panose="05000000000000000000" pitchFamily="2" charset="2"/>
              <a:buChar char="v"/>
            </a:pP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على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المدرب أن يكون عارفاً بشخصية لاعبيه وميولهم ودوافعهم بل وحتى أدق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أسرارهم</a:t>
            </a: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endPar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endParaRPr>
          </a:p>
          <a:p>
            <a:pPr>
              <a:buFont typeface="Wingdings" panose="05000000000000000000" pitchFamily="2" charset="2"/>
              <a:buChar char="v"/>
            </a:pPr>
            <a:r>
              <a:rPr lang="ar-SY"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قد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يكون الحل في ذلك بتشجيع البعض وردع الآخر بأمورٍ نفسيةٍ تطبيقية منظمة ومدروسة مع ملاحظة أن يكون التشجيع أو</a:t>
            </a:r>
            <a:r>
              <a:rPr lang="ar-SY" sz="3200" dirty="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الردع متناسباً مع شخصية اللاعب المعني فبعض اللاعبين يحتاجون إلى الردع بنظرةٍ حادة من المدرب فقط والبعض الآخر يحتاج لعقوبة حرمان من مباراة لكي يتم ردعه وهكذا نرى إن للفروق الفردية أكبر الأثر في تحديد تعامل المدرب مع لاعبيه ،</a:t>
            </a:r>
            <a:endParaRPr lang="ar-SY" sz="3200" dirty="0">
              <a:solidFill>
                <a:prstClr val="black"/>
              </a:solidFill>
              <a:latin typeface="Times New Roman" panose="02020603050405020304" pitchFamily="18" charset="0"/>
              <a:ea typeface="SimSun" panose="02010600030101010101" pitchFamily="2" charset="-122"/>
              <a:cs typeface="AdvertisingBold" pitchFamily="2" charset="-78"/>
            </a:endParaRPr>
          </a:p>
          <a:p>
            <a:pPr>
              <a:buFont typeface="Wingdings" panose="05000000000000000000" pitchFamily="2" charset="2"/>
              <a:buChar char="v"/>
            </a:pP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على المدرب أن يختار الطريقة المناسبة للتعامل مع اللاعب ( </a:t>
            </a:r>
            <a:r>
              <a:rPr lang="ar-IQ" sz="3200" b="1" dirty="0">
                <a:solidFill>
                  <a:prstClr val="black"/>
                </a:solidFill>
                <a:latin typeface="Times New Roman" panose="02020603050405020304" pitchFamily="18" charset="0"/>
                <a:ea typeface="SimSun" panose="02010600030101010101" pitchFamily="2" charset="-122"/>
                <a:cs typeface="AdvertisingBold" pitchFamily="2" charset="-78"/>
              </a:rPr>
              <a:t>أ</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 ) التي قد تختلف عن طريقة تعامله مع اللاعب (</a:t>
            </a:r>
            <a:r>
              <a:rPr lang="ar-IQ" sz="3200" b="1" dirty="0">
                <a:solidFill>
                  <a:prstClr val="black"/>
                </a:solidFill>
                <a:latin typeface="Times New Roman" panose="02020603050405020304" pitchFamily="18" charset="0"/>
                <a:ea typeface="SimSun" panose="02010600030101010101" pitchFamily="2" charset="-122"/>
                <a:cs typeface="AdvertisingBold" pitchFamily="2" charset="-78"/>
              </a:rPr>
              <a:t>ب</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 في الفريق وهذا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لا</a:t>
            </a:r>
            <a:r>
              <a:rPr lang="en-US" sz="3200" dirty="0" smtClean="0">
                <a:solidFill>
                  <a:prstClr val="black"/>
                </a:solidFill>
                <a:latin typeface="Times New Roman" panose="02020603050405020304" pitchFamily="18" charset="0"/>
                <a:ea typeface="SimSun" panose="02010600030101010101" pitchFamily="2" charset="-122"/>
                <a:cs typeface="AdvertisingBold" pitchFamily="2" charset="-78"/>
              </a:rPr>
              <a:t> </a:t>
            </a:r>
            <a:r>
              <a:rPr lang="ar-IQ" sz="3200" dirty="0" smtClean="0">
                <a:solidFill>
                  <a:prstClr val="black"/>
                </a:solidFill>
                <a:latin typeface="Times New Roman" panose="02020603050405020304" pitchFamily="18" charset="0"/>
                <a:ea typeface="SimSun" panose="02010600030101010101" pitchFamily="2" charset="-122"/>
                <a:cs typeface="AdvertisingBold" pitchFamily="2" charset="-78"/>
              </a:rPr>
              <a:t>يعني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مطلقاً إنه قد كال بمكيالين ، بل </a:t>
            </a:r>
            <a:r>
              <a:rPr lang="ar-IQ" sz="3900" b="1" dirty="0">
                <a:solidFill>
                  <a:srgbClr val="C00000"/>
                </a:solidFill>
                <a:latin typeface="Times New Roman" panose="02020603050405020304" pitchFamily="18" charset="0"/>
                <a:ea typeface="SimSun" panose="02010600030101010101" pitchFamily="2" charset="-122"/>
                <a:cs typeface="AdvertisingBold" pitchFamily="2" charset="-78"/>
              </a:rPr>
              <a:t>تعامل مع كل لاعب كما يناسبه </a:t>
            </a:r>
            <a:r>
              <a:rPr lang="ar-IQ" sz="3200" dirty="0">
                <a:solidFill>
                  <a:prstClr val="black"/>
                </a:solidFill>
                <a:latin typeface="Times New Roman" panose="02020603050405020304" pitchFamily="18" charset="0"/>
                <a:ea typeface="SimSun" panose="02010600030101010101" pitchFamily="2" charset="-122"/>
                <a:cs typeface="AdvertisingBold" pitchFamily="2" charset="-78"/>
              </a:rPr>
              <a:t>.</a:t>
            </a:r>
            <a:endParaRPr lang="en-US" sz="2400" dirty="0"/>
          </a:p>
        </p:txBody>
      </p:sp>
      <p:pic>
        <p:nvPicPr>
          <p:cNvPr id="4" name="صورة 3"/>
          <p:cNvPicPr>
            <a:picLocks noChangeAspect="1"/>
          </p:cNvPicPr>
          <p:nvPr/>
        </p:nvPicPr>
        <p:blipFill>
          <a:blip r:embed="rId2"/>
          <a:stretch>
            <a:fillRect/>
          </a:stretch>
        </p:blipFill>
        <p:spPr>
          <a:xfrm>
            <a:off x="667413" y="-121689"/>
            <a:ext cx="1380663" cy="936103"/>
          </a:xfrm>
          <a:prstGeom prst="rect">
            <a:avLst/>
          </a:prstGeom>
        </p:spPr>
      </p:pic>
    </p:spTree>
    <p:extLst>
      <p:ext uri="{BB962C8B-B14F-4D97-AF65-F5344CB8AC3E}">
        <p14:creationId xmlns:p14="http://schemas.microsoft.com/office/powerpoint/2010/main" val="2062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E9BD3002-5438-47D0-BE9B-85763BF766CD}"/>
              </a:ext>
            </a:extLst>
          </p:cNvPr>
          <p:cNvSpPr>
            <a:spLocks noGrp="1"/>
          </p:cNvSpPr>
          <p:nvPr>
            <p:ph sz="quarter" idx="1"/>
          </p:nvPr>
        </p:nvSpPr>
        <p:spPr>
          <a:xfrm>
            <a:off x="1647839" y="585874"/>
            <a:ext cx="9626771" cy="6525344"/>
          </a:xfrm>
        </p:spPr>
        <p:txBody>
          <a:bodyPr>
            <a:normAutofit/>
          </a:bodyPr>
          <a:lstStyle/>
          <a:p>
            <a:pPr marL="114300" indent="0">
              <a:buNone/>
            </a:pPr>
            <a:r>
              <a:rPr lang="ar-SA" sz="32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المصادر الإيجابي</a:t>
            </a:r>
            <a:r>
              <a:rPr lang="ar-SY" sz="32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ة :</a:t>
            </a:r>
            <a:endParaRPr lang="ar-SA" sz="32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p>
            <a:pPr marL="114300" indent="0">
              <a:buNone/>
            </a:pPr>
            <a:r>
              <a:rPr lang="en-US" sz="1100" dirty="0">
                <a:solidFill>
                  <a:srgbClr val="323D4F"/>
                </a:solidFill>
                <a:latin typeface="Arial" panose="020B0604020202020204" pitchFamily="34" charset="0"/>
                <a:ea typeface="Times New Roman"/>
                <a:cs typeface="Arial" panose="020B0604020202020204" pitchFamily="34" charset="0"/>
              </a:rPr>
              <a:t/>
            </a:r>
            <a:br>
              <a:rPr lang="en-US" sz="1100" dirty="0">
                <a:solidFill>
                  <a:srgbClr val="323D4F"/>
                </a:solidFill>
                <a:latin typeface="Arial" panose="020B0604020202020204" pitchFamily="34" charset="0"/>
                <a:ea typeface="Times New Roman"/>
                <a:cs typeface="Arial" panose="020B0604020202020204" pitchFamily="34" charset="0"/>
              </a:rPr>
            </a:br>
            <a:r>
              <a:rPr lang="ar-SA" sz="2800" dirty="0">
                <a:solidFill>
                  <a:srgbClr val="323D4F"/>
                </a:solidFill>
                <a:latin typeface="Arial" panose="020B0604020202020204" pitchFamily="34" charset="0"/>
                <a:ea typeface="Times New Roman"/>
                <a:cs typeface="Arial" panose="020B0604020202020204" pitchFamily="34" charset="0"/>
              </a:rPr>
              <a:t>وهى المصادر التي تجعل الممارسة الرياضية مصدر من الراحة النفسية والثقة بالنفس والسعي للنجاح وتحقيق الطموح وتتضمن: </a:t>
            </a:r>
          </a:p>
          <a:p>
            <a:pPr marL="114300" indent="0">
              <a:buNone/>
            </a:pPr>
            <a:endParaRPr lang="ar-SA" sz="12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en-US" sz="2800" dirty="0">
                <a:solidFill>
                  <a:srgbClr val="323D4F"/>
                </a:solidFill>
                <a:latin typeface="Arial" panose="020B0604020202020204" pitchFamily="34" charset="0"/>
                <a:ea typeface="Times New Roman"/>
                <a:cs typeface="Arial" panose="020B0604020202020204" pitchFamily="34" charset="0"/>
              </a:rPr>
              <a:t> </a:t>
            </a:r>
            <a:r>
              <a:rPr lang="ar-SA" sz="2800" b="1" dirty="0">
                <a:solidFill>
                  <a:srgbClr val="FF0000"/>
                </a:solidFill>
                <a:latin typeface="Arial" panose="020B0604020202020204" pitchFamily="34" charset="0"/>
                <a:ea typeface="Times New Roman"/>
                <a:cs typeface="Arial" panose="020B0604020202020204" pitchFamily="34" charset="0"/>
              </a:rPr>
              <a:t>الاثارة </a:t>
            </a:r>
            <a:r>
              <a:rPr lang="ar-SY" sz="2800" b="1" dirty="0">
                <a:solidFill>
                  <a:srgbClr val="323D4F"/>
                </a:solidFill>
                <a:latin typeface="Arial" panose="020B0604020202020204" pitchFamily="34" charset="0"/>
                <a:ea typeface="Times New Roman"/>
                <a:cs typeface="Arial" panose="020B0604020202020204" pitchFamily="34" charset="0"/>
              </a:rPr>
              <a:t>:</a:t>
            </a:r>
            <a:r>
              <a:rPr lang="ar-SA" sz="2800" b="1" dirty="0">
                <a:solidFill>
                  <a:srgbClr val="323D4F"/>
                </a:solidFill>
                <a:latin typeface="Arial" panose="020B0604020202020204" pitchFamily="34" charset="0"/>
                <a:ea typeface="Times New Roman"/>
                <a:cs typeface="Arial" panose="020B0604020202020204" pitchFamily="34" charset="0"/>
              </a:rPr>
              <a:t> </a:t>
            </a:r>
            <a:r>
              <a:rPr lang="ar-SA" sz="2800" dirty="0">
                <a:solidFill>
                  <a:srgbClr val="323D4F"/>
                </a:solidFill>
                <a:latin typeface="Arial" panose="020B0604020202020204" pitchFamily="34" charset="0"/>
                <a:ea typeface="Times New Roman"/>
                <a:cs typeface="Arial" panose="020B0604020202020204" pitchFamily="34" charset="0"/>
              </a:rPr>
              <a:t>تتم من خلال استخدام المدرب الاجراءات التي تجعل البيئة الرياضية اكثر تشويق ومتعة للاعب</a:t>
            </a:r>
            <a:r>
              <a:rPr lang="en-US" sz="2800" dirty="0">
                <a:solidFill>
                  <a:srgbClr val="323D4F"/>
                </a:solidFill>
                <a:latin typeface="Arial" panose="020B0604020202020204" pitchFamily="34" charset="0"/>
                <a:ea typeface="Times New Roman"/>
                <a:cs typeface="Arial" panose="020B0604020202020204" pitchFamily="34" charset="0"/>
              </a:rPr>
              <a:t> .</a:t>
            </a:r>
          </a:p>
          <a:p>
            <a:pPr>
              <a:buClr>
                <a:srgbClr val="FF0000"/>
              </a:buClr>
            </a:pPr>
            <a:r>
              <a:rPr lang="ar-SA" sz="2800" b="1" dirty="0">
                <a:solidFill>
                  <a:srgbClr val="FF0000"/>
                </a:solidFill>
                <a:latin typeface="Arial" panose="020B0604020202020204" pitchFamily="34" charset="0"/>
                <a:ea typeface="Times New Roman"/>
                <a:cs typeface="Arial" panose="020B0604020202020204" pitchFamily="34" charset="0"/>
              </a:rPr>
              <a:t>المتعة </a:t>
            </a:r>
            <a:r>
              <a:rPr lang="ar-SY" sz="2800" b="1" dirty="0">
                <a:solidFill>
                  <a:srgbClr val="323D4F"/>
                </a:solidFill>
                <a:latin typeface="Arial" panose="020B0604020202020204" pitchFamily="34" charset="0"/>
                <a:ea typeface="Times New Roman"/>
                <a:cs typeface="Arial" panose="020B0604020202020204" pitchFamily="34" charset="0"/>
              </a:rPr>
              <a:t>: </a:t>
            </a:r>
            <a:r>
              <a:rPr lang="ar-SA" sz="2800" dirty="0">
                <a:solidFill>
                  <a:srgbClr val="323D4F"/>
                </a:solidFill>
                <a:latin typeface="Arial" panose="020B0604020202020204" pitchFamily="34" charset="0"/>
                <a:ea typeface="Times New Roman"/>
                <a:cs typeface="Arial" panose="020B0604020202020204" pitchFamily="34" charset="0"/>
              </a:rPr>
              <a:t>وتتم من خلال تصوير العملية التدريبية والممارسة العملية السهلة يشعر  اللاعب من خلالها بالسرور</a:t>
            </a:r>
            <a:r>
              <a:rPr lang="en-US" sz="2800" dirty="0">
                <a:solidFill>
                  <a:srgbClr val="323D4F"/>
                </a:solidFill>
                <a:latin typeface="Arial" panose="020B0604020202020204" pitchFamily="34" charset="0"/>
                <a:ea typeface="Times New Roman"/>
                <a:cs typeface="Arial" panose="020B0604020202020204" pitchFamily="34" charset="0"/>
              </a:rPr>
              <a:t> .</a:t>
            </a:r>
            <a:endParaRPr lang="ar-SA" sz="2800" dirty="0">
              <a:solidFill>
                <a:srgbClr val="323D4F"/>
              </a:solidFill>
              <a:latin typeface="Arial" panose="020B0604020202020204" pitchFamily="34" charset="0"/>
              <a:ea typeface="Times New Roman"/>
              <a:cs typeface="Arial" panose="020B0604020202020204" pitchFamily="34" charset="0"/>
            </a:endParaRPr>
          </a:p>
          <a:p>
            <a:pPr lvl="0">
              <a:buClrTx/>
            </a:pPr>
            <a:r>
              <a:rPr lang="ar-SA" sz="2800" b="1" dirty="0">
                <a:solidFill>
                  <a:srgbClr val="FF0000"/>
                </a:solidFill>
                <a:latin typeface="Arial" panose="020B0604020202020204" pitchFamily="34" charset="0"/>
                <a:ea typeface="Times New Roman"/>
                <a:cs typeface="Arial" panose="020B0604020202020204" pitchFamily="34" charset="0"/>
              </a:rPr>
              <a:t>التحدي</a:t>
            </a:r>
            <a:r>
              <a:rPr lang="ar-SY" sz="2800" b="1" dirty="0">
                <a:solidFill>
                  <a:srgbClr val="FF0000"/>
                </a:solidFill>
                <a:latin typeface="Arial" panose="020B0604020202020204" pitchFamily="34" charset="0"/>
                <a:ea typeface="Times New Roman"/>
                <a:cs typeface="Arial" panose="020B0604020202020204" pitchFamily="34" charset="0"/>
              </a:rPr>
              <a:t>:</a:t>
            </a:r>
            <a:r>
              <a:rPr lang="ar-SA" sz="2800" b="1" dirty="0">
                <a:solidFill>
                  <a:srgbClr val="FF0000"/>
                </a:solidFill>
                <a:latin typeface="Arial" panose="020B0604020202020204" pitchFamily="34" charset="0"/>
                <a:ea typeface="Times New Roman"/>
                <a:cs typeface="Arial" panose="020B0604020202020204" pitchFamily="34" charset="0"/>
              </a:rPr>
              <a:t> </a:t>
            </a:r>
            <a:r>
              <a:rPr lang="ar-SA" sz="2800" dirty="0">
                <a:solidFill>
                  <a:srgbClr val="323D4F"/>
                </a:solidFill>
                <a:latin typeface="Arial" panose="020B0604020202020204" pitchFamily="34" charset="0"/>
                <a:ea typeface="Times New Roman"/>
                <a:cs typeface="Arial" panose="020B0604020202020204" pitchFamily="34" charset="0"/>
              </a:rPr>
              <a:t>يجب ان يتم رسم احداث اللاعب في حدود قدراته</a:t>
            </a:r>
            <a:r>
              <a:rPr lang="en-US" sz="2800" dirty="0">
                <a:solidFill>
                  <a:srgbClr val="323D4F"/>
                </a:solidFill>
                <a:latin typeface="Arial" panose="020B0604020202020204" pitchFamily="34" charset="0"/>
                <a:ea typeface="Times New Roman"/>
                <a:cs typeface="Arial" panose="020B0604020202020204" pitchFamily="34" charset="0"/>
              </a:rPr>
              <a:t>.</a:t>
            </a:r>
            <a:endParaRPr lang="ar-SA" sz="2800" dirty="0">
              <a:solidFill>
                <a:srgbClr val="323D4F"/>
              </a:solidFill>
              <a:latin typeface="Arial" panose="020B0604020202020204" pitchFamily="34" charset="0"/>
              <a:ea typeface="Times New Roman"/>
              <a:cs typeface="Arial" panose="020B0604020202020204" pitchFamily="34" charset="0"/>
            </a:endParaRPr>
          </a:p>
          <a:p>
            <a:pPr marL="0" indent="0">
              <a:buNone/>
            </a:pPr>
            <a:endParaRPr lang="ar-SA" sz="2800" dirty="0">
              <a:solidFill>
                <a:srgbClr val="323D4F"/>
              </a:solidFill>
              <a:latin typeface="Arial" panose="020B0604020202020204" pitchFamily="34" charset="0"/>
              <a:ea typeface="Times New Roman"/>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50541" y="-128616"/>
            <a:ext cx="1380663" cy="936103"/>
          </a:xfrm>
          <a:prstGeom prst="rect">
            <a:avLst/>
          </a:prstGeom>
        </p:spPr>
      </p:pic>
    </p:spTree>
    <p:extLst>
      <p:ext uri="{BB962C8B-B14F-4D97-AF65-F5344CB8AC3E}">
        <p14:creationId xmlns:p14="http://schemas.microsoft.com/office/powerpoint/2010/main" val="3821891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3C86274A-636F-4A7B-A023-29D94470AF79}"/>
              </a:ext>
            </a:extLst>
          </p:cNvPr>
          <p:cNvSpPr>
            <a:spLocks noGrp="1"/>
          </p:cNvSpPr>
          <p:nvPr>
            <p:ph sz="quarter" idx="1"/>
          </p:nvPr>
        </p:nvSpPr>
        <p:spPr>
          <a:xfrm>
            <a:off x="1589617" y="1257463"/>
            <a:ext cx="9856828" cy="5061176"/>
          </a:xfrm>
        </p:spPr>
        <p:txBody>
          <a:bodyPr>
            <a:normAutofit lnSpcReduction="10000"/>
          </a:bodyPr>
          <a:lstStyle/>
          <a:p>
            <a:pPr lvl="0">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القلق الميسر </a:t>
            </a:r>
            <a:r>
              <a:rPr lang="ar-SY" sz="3600" b="1" dirty="0">
                <a:solidFill>
                  <a:srgbClr val="FF0000"/>
                </a:solidFill>
                <a:latin typeface="Arial" panose="020B0604020202020204" pitchFamily="34" charset="0"/>
                <a:ea typeface="Times New Roman"/>
                <a:cs typeface="Arial" panose="020B0604020202020204" pitchFamily="34" charset="0"/>
              </a:rPr>
              <a:t>:</a:t>
            </a:r>
            <a:r>
              <a:rPr lang="ar-SA" sz="3600" b="1" dirty="0">
                <a:solidFill>
                  <a:srgbClr val="FF0000"/>
                </a:solidFill>
                <a:latin typeface="Arial" panose="020B0604020202020204" pitchFamily="34" charset="0"/>
                <a:ea typeface="Times New Roman"/>
                <a:cs typeface="Arial" panose="020B0604020202020204" pitchFamily="34" charset="0"/>
              </a:rPr>
              <a:t> </a:t>
            </a:r>
            <a:r>
              <a:rPr lang="ar-SA" sz="3600" dirty="0">
                <a:solidFill>
                  <a:srgbClr val="323D4F"/>
                </a:solidFill>
                <a:latin typeface="Arial" panose="020B0604020202020204" pitchFamily="34" charset="0"/>
                <a:ea typeface="Times New Roman"/>
                <a:cs typeface="Arial" panose="020B0604020202020204" pitchFamily="34" charset="0"/>
              </a:rPr>
              <a:t>قد يكون قوة دافعة ايجابية مما يجعل المدرب يعمل على عدم تخطي الحد الفاصل ليكون القلق سلبي</a:t>
            </a:r>
            <a:r>
              <a:rPr lang="en-US" sz="3600" dirty="0">
                <a:solidFill>
                  <a:srgbClr val="323D4F"/>
                </a:solidFill>
                <a:latin typeface="Arial" panose="020B0604020202020204" pitchFamily="34" charset="0"/>
                <a:ea typeface="Times New Roman"/>
                <a:cs typeface="Arial" panose="020B0604020202020204" pitchFamily="34" charset="0"/>
              </a:rPr>
              <a:t> </a:t>
            </a:r>
            <a:r>
              <a:rPr lang="ar-SA" sz="3600" dirty="0">
                <a:solidFill>
                  <a:srgbClr val="323D4F"/>
                </a:solidFill>
                <a:latin typeface="Arial" panose="020B0604020202020204" pitchFamily="34" charset="0"/>
                <a:ea typeface="Times New Roman"/>
                <a:cs typeface="Arial" panose="020B0604020202020204" pitchFamily="34" charset="0"/>
              </a:rPr>
              <a:t>.</a:t>
            </a:r>
            <a:endParaRPr lang="en-US" sz="3600" dirty="0">
              <a:solidFill>
                <a:srgbClr val="323D4F"/>
              </a:solidFill>
              <a:latin typeface="Arial" panose="020B0604020202020204" pitchFamily="34" charset="0"/>
              <a:ea typeface="Times New Roman"/>
              <a:cs typeface="Arial" panose="020B0604020202020204" pitchFamily="34" charset="0"/>
            </a:endParaRPr>
          </a:p>
          <a:p>
            <a:pPr lvl="0">
              <a:buClr>
                <a:srgbClr val="FF0000"/>
              </a:buClr>
            </a:pPr>
            <a:r>
              <a:rPr lang="ar-SA" sz="3600" b="1" dirty="0" smtClean="0">
                <a:solidFill>
                  <a:srgbClr val="FF0000"/>
                </a:solidFill>
                <a:latin typeface="Arial" panose="020B0604020202020204" pitchFamily="34" charset="0"/>
                <a:ea typeface="Times New Roman"/>
                <a:cs typeface="Arial" panose="020B0604020202020204" pitchFamily="34" charset="0"/>
              </a:rPr>
              <a:t>الثقة </a:t>
            </a:r>
            <a:r>
              <a:rPr lang="ar-SA" sz="3600" b="1" dirty="0">
                <a:solidFill>
                  <a:srgbClr val="FF0000"/>
                </a:solidFill>
                <a:latin typeface="Arial" panose="020B0604020202020204" pitchFamily="34" charset="0"/>
                <a:ea typeface="Times New Roman"/>
                <a:cs typeface="Arial" panose="020B0604020202020204" pitchFamily="34" charset="0"/>
              </a:rPr>
              <a:t>بالنفس </a:t>
            </a:r>
            <a:r>
              <a:rPr lang="ar-SY" sz="3600" b="1" dirty="0">
                <a:solidFill>
                  <a:srgbClr val="FF0000"/>
                </a:solidFill>
                <a:latin typeface="Arial" panose="020B0604020202020204" pitchFamily="34" charset="0"/>
                <a:ea typeface="Times New Roman"/>
                <a:cs typeface="Arial" panose="020B0604020202020204" pitchFamily="34" charset="0"/>
              </a:rPr>
              <a:t>:</a:t>
            </a:r>
            <a:r>
              <a:rPr lang="ar-SA" sz="3600" b="1" dirty="0">
                <a:solidFill>
                  <a:srgbClr val="FF0000"/>
                </a:solidFill>
                <a:latin typeface="Arial" panose="020B0604020202020204" pitchFamily="34" charset="0"/>
                <a:ea typeface="Times New Roman"/>
                <a:cs typeface="Arial" panose="020B0604020202020204" pitchFamily="34" charset="0"/>
              </a:rPr>
              <a:t> </a:t>
            </a:r>
            <a:r>
              <a:rPr lang="ar-SA" sz="3600" dirty="0">
                <a:solidFill>
                  <a:srgbClr val="323D4F"/>
                </a:solidFill>
                <a:latin typeface="Arial" panose="020B0604020202020204" pitchFamily="34" charset="0"/>
                <a:ea typeface="Times New Roman"/>
                <a:cs typeface="Arial" panose="020B0604020202020204" pitchFamily="34" charset="0"/>
              </a:rPr>
              <a:t>يجب ان يؤمن اللاعب بقدراته على النجاح والتفوق وان اداءه سيكون جيدا في المنافسة وان قدراته تؤهله الى ذلك.</a:t>
            </a:r>
          </a:p>
          <a:p>
            <a:pPr lvl="0">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الطموح </a:t>
            </a:r>
            <a:r>
              <a:rPr lang="ar-SY" sz="3600" b="1" dirty="0">
                <a:solidFill>
                  <a:srgbClr val="FF0000"/>
                </a:solidFill>
                <a:latin typeface="Arial" panose="020B0604020202020204" pitchFamily="34" charset="0"/>
                <a:ea typeface="Times New Roman"/>
                <a:cs typeface="Arial" panose="020B0604020202020204" pitchFamily="34" charset="0"/>
              </a:rPr>
              <a:t>:</a:t>
            </a:r>
            <a:r>
              <a:rPr lang="ar-SA" sz="3600" b="1" dirty="0">
                <a:solidFill>
                  <a:srgbClr val="FF0000"/>
                </a:solidFill>
                <a:latin typeface="Arial" panose="020B0604020202020204" pitchFamily="34" charset="0"/>
                <a:ea typeface="Times New Roman"/>
                <a:cs typeface="Arial" panose="020B0604020202020204" pitchFamily="34" charset="0"/>
              </a:rPr>
              <a:t> </a:t>
            </a:r>
            <a:r>
              <a:rPr lang="ar-SA" sz="3600" dirty="0">
                <a:solidFill>
                  <a:srgbClr val="323D4F"/>
                </a:solidFill>
                <a:latin typeface="Arial" panose="020B0604020202020204" pitchFamily="34" charset="0"/>
                <a:ea typeface="Times New Roman"/>
                <a:cs typeface="Arial" panose="020B0604020202020204" pitchFamily="34" charset="0"/>
              </a:rPr>
              <a:t>يجب ان يتميز طموح اللاعب بالقرب من مقدرته وبعيدا عن المبالغة بحيث يمكن الوصول اليه</a:t>
            </a:r>
            <a:r>
              <a:rPr lang="en-US" sz="3600" dirty="0">
                <a:solidFill>
                  <a:srgbClr val="323D4F"/>
                </a:solidFill>
                <a:latin typeface="Arial" panose="020B0604020202020204" pitchFamily="34" charset="0"/>
                <a:ea typeface="Times New Roman"/>
                <a:cs typeface="Arial" panose="020B0604020202020204" pitchFamily="34" charset="0"/>
              </a:rPr>
              <a:t>.</a:t>
            </a:r>
            <a:br>
              <a:rPr lang="en-US" sz="3600" dirty="0">
                <a:solidFill>
                  <a:srgbClr val="323D4F"/>
                </a:solidFill>
                <a:latin typeface="Arial" panose="020B0604020202020204" pitchFamily="34" charset="0"/>
                <a:ea typeface="Times New Roman"/>
                <a:cs typeface="Arial" panose="020B0604020202020204" pitchFamily="34" charset="0"/>
              </a:rPr>
            </a:br>
            <a:endParaRPr lang="ar-SA" sz="3600" dirty="0">
              <a:solidFill>
                <a:prstClr val="black"/>
              </a:solidFill>
              <a:latin typeface="Arial" panose="020B0604020202020204" pitchFamily="34" charset="0"/>
              <a:cs typeface="Arial" panose="020B0604020202020204" pitchFamily="34" charset="0"/>
            </a:endParaRPr>
          </a:p>
          <a:p>
            <a:endParaRPr lang="ar-SA" sz="36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22832" y="-114761"/>
            <a:ext cx="1380663" cy="936103"/>
          </a:xfrm>
          <a:prstGeom prst="rect">
            <a:avLst/>
          </a:prstGeom>
        </p:spPr>
      </p:pic>
    </p:spTree>
    <p:extLst>
      <p:ext uri="{BB962C8B-B14F-4D97-AF65-F5344CB8AC3E}">
        <p14:creationId xmlns:p14="http://schemas.microsoft.com/office/powerpoint/2010/main" val="30794276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F63BF4CE-309B-4EF7-92FD-52B3F3129DB7}"/>
              </a:ext>
            </a:extLst>
          </p:cNvPr>
          <p:cNvSpPr>
            <a:spLocks noGrp="1"/>
          </p:cNvSpPr>
          <p:nvPr>
            <p:ph sz="quarter" idx="1"/>
          </p:nvPr>
        </p:nvSpPr>
        <p:spPr>
          <a:xfrm>
            <a:off x="923764" y="910345"/>
            <a:ext cx="10344472" cy="6441579"/>
          </a:xfrm>
        </p:spPr>
        <p:txBody>
          <a:bodyPr>
            <a:noAutofit/>
          </a:bodyPr>
          <a:lstStyle/>
          <a:p>
            <a:pPr marL="0" indent="0">
              <a:buNone/>
            </a:pPr>
            <a:r>
              <a:rPr lang="ar-SA" sz="3600" b="1" dirty="0">
                <a:solidFill>
                  <a:srgbClr val="00B0F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المصادر السلبية</a:t>
            </a:r>
            <a:r>
              <a:rPr lang="en-US" sz="3600" b="1" dirty="0">
                <a:solidFill>
                  <a:srgbClr val="00B0F0"/>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a:t>
            </a:r>
            <a:r>
              <a:rPr lang="en-US" sz="3600" dirty="0">
                <a:solidFill>
                  <a:srgbClr val="323D4F"/>
                </a:solidFill>
                <a:latin typeface="Arial" panose="020B0604020202020204" pitchFamily="34" charset="0"/>
                <a:ea typeface="Times New Roman"/>
                <a:cs typeface="Arial" panose="020B0604020202020204" pitchFamily="34" charset="0"/>
              </a:rPr>
              <a:t/>
            </a:r>
            <a:br>
              <a:rPr lang="en-US" sz="3600" dirty="0">
                <a:solidFill>
                  <a:srgbClr val="323D4F"/>
                </a:solidFill>
                <a:latin typeface="Arial" panose="020B0604020202020204" pitchFamily="34" charset="0"/>
                <a:ea typeface="Times New Roman"/>
                <a:cs typeface="Arial" panose="020B0604020202020204" pitchFamily="34" charset="0"/>
              </a:rPr>
            </a:br>
            <a:endParaRPr lang="ar-SA" sz="16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ar-SA" sz="3600" b="1" dirty="0" smtClean="0">
                <a:solidFill>
                  <a:srgbClr val="FF0000"/>
                </a:solidFill>
                <a:latin typeface="Arial" panose="020B0604020202020204" pitchFamily="34" charset="0"/>
                <a:ea typeface="Times New Roman"/>
                <a:cs typeface="Arial" panose="020B0604020202020204" pitchFamily="34" charset="0"/>
              </a:rPr>
              <a:t>التوتر</a:t>
            </a:r>
            <a:r>
              <a:rPr lang="ar-SY" sz="3600" dirty="0" smtClean="0">
                <a:solidFill>
                  <a:srgbClr val="FF0000"/>
                </a:solidFill>
                <a:latin typeface="Arial" panose="020B0604020202020204" pitchFamily="34" charset="0"/>
                <a:ea typeface="Times New Roman"/>
                <a:cs typeface="Arial" panose="020B0604020202020204" pitchFamily="34" charset="0"/>
              </a:rPr>
              <a:t>:</a:t>
            </a:r>
            <a:r>
              <a:rPr lang="ar-SA" sz="3600" dirty="0" smtClean="0">
                <a:solidFill>
                  <a:srgbClr val="323D4F"/>
                </a:solidFill>
                <a:latin typeface="Arial" panose="020B0604020202020204" pitchFamily="34" charset="0"/>
                <a:ea typeface="Times New Roman"/>
                <a:cs typeface="Arial" panose="020B0604020202020204" pitchFamily="34" charset="0"/>
              </a:rPr>
              <a:t>عدم </a:t>
            </a:r>
            <a:r>
              <a:rPr lang="ar-SA" sz="3600" dirty="0">
                <a:solidFill>
                  <a:srgbClr val="323D4F"/>
                </a:solidFill>
                <a:latin typeface="Arial" panose="020B0604020202020204" pitchFamily="34" charset="0"/>
                <a:ea typeface="Times New Roman"/>
                <a:cs typeface="Arial" panose="020B0604020202020204" pitchFamily="34" charset="0"/>
              </a:rPr>
              <a:t>التوازن بين قدرات اللاعب وما هو مطلوب منه.  </a:t>
            </a:r>
            <a:endParaRPr lang="en-US" sz="36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القلق المعسر </a:t>
            </a:r>
            <a:r>
              <a:rPr lang="ar-SY" sz="3600" dirty="0">
                <a:solidFill>
                  <a:srgbClr val="FF0000"/>
                </a:solidFill>
                <a:latin typeface="Arial" panose="020B0604020202020204" pitchFamily="34" charset="0"/>
                <a:ea typeface="Times New Roman"/>
                <a:cs typeface="Arial" panose="020B0604020202020204" pitchFamily="34" charset="0"/>
              </a:rPr>
              <a:t>:</a:t>
            </a:r>
            <a:r>
              <a:rPr lang="ar-SA" sz="3600" dirty="0">
                <a:solidFill>
                  <a:srgbClr val="323D4F"/>
                </a:solidFill>
                <a:latin typeface="Arial" panose="020B0604020202020204" pitchFamily="34" charset="0"/>
                <a:ea typeface="Times New Roman"/>
                <a:cs typeface="Arial" panose="020B0604020202020204" pitchFamily="34" charset="0"/>
              </a:rPr>
              <a:t> يكون قوة دافعة سلبية .  </a:t>
            </a:r>
            <a:endParaRPr lang="en-US" sz="36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الغضب</a:t>
            </a:r>
            <a:r>
              <a:rPr lang="ar-SA" sz="3600" dirty="0">
                <a:solidFill>
                  <a:srgbClr val="FF0000"/>
                </a:solidFill>
                <a:latin typeface="Arial" panose="020B0604020202020204" pitchFamily="34" charset="0"/>
                <a:ea typeface="Times New Roman"/>
                <a:cs typeface="Arial" panose="020B0604020202020204" pitchFamily="34" charset="0"/>
              </a:rPr>
              <a:t> </a:t>
            </a:r>
            <a:r>
              <a:rPr lang="ar-SY" sz="3600" dirty="0">
                <a:solidFill>
                  <a:srgbClr val="FF0000"/>
                </a:solidFill>
                <a:latin typeface="Arial" panose="020B0604020202020204" pitchFamily="34" charset="0"/>
                <a:ea typeface="Times New Roman"/>
                <a:cs typeface="Arial" panose="020B0604020202020204" pitchFamily="34" charset="0"/>
              </a:rPr>
              <a:t>:</a:t>
            </a:r>
            <a:r>
              <a:rPr lang="ar-SA" sz="3600" dirty="0">
                <a:solidFill>
                  <a:srgbClr val="323D4F"/>
                </a:solidFill>
                <a:latin typeface="Arial" panose="020B0604020202020204" pitchFamily="34" charset="0"/>
                <a:ea typeface="Times New Roman"/>
                <a:cs typeface="Arial" panose="020B0604020202020204" pitchFamily="34" charset="0"/>
              </a:rPr>
              <a:t> استثارة انفعالية قصيرة الامد تثيرها مواقف العدوان والتهديد في الساحة وتدفع اللاعب للاستثارة</a:t>
            </a:r>
            <a:r>
              <a:rPr lang="en-US" sz="3600" dirty="0">
                <a:solidFill>
                  <a:srgbClr val="323D4F"/>
                </a:solidFill>
                <a:latin typeface="Arial" panose="020B0604020202020204" pitchFamily="34" charset="0"/>
                <a:ea typeface="Times New Roman"/>
                <a:cs typeface="Arial" panose="020B0604020202020204" pitchFamily="34" charset="0"/>
              </a:rPr>
              <a:t> . </a:t>
            </a:r>
            <a:endParaRPr lang="ar-SA" sz="36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التعب</a:t>
            </a:r>
            <a:r>
              <a:rPr lang="ar-SA" sz="3600" dirty="0">
                <a:solidFill>
                  <a:srgbClr val="FF0000"/>
                </a:solidFill>
                <a:latin typeface="Arial" panose="020B0604020202020204" pitchFamily="34" charset="0"/>
                <a:ea typeface="Times New Roman"/>
                <a:cs typeface="Arial" panose="020B0604020202020204" pitchFamily="34" charset="0"/>
              </a:rPr>
              <a:t> </a:t>
            </a:r>
            <a:r>
              <a:rPr lang="ar-SY" sz="3600" dirty="0">
                <a:solidFill>
                  <a:srgbClr val="FF0000"/>
                </a:solidFill>
                <a:latin typeface="Arial" panose="020B0604020202020204" pitchFamily="34" charset="0"/>
                <a:ea typeface="Times New Roman"/>
                <a:cs typeface="Arial" panose="020B0604020202020204" pitchFamily="34" charset="0"/>
              </a:rPr>
              <a:t>:</a:t>
            </a:r>
            <a:r>
              <a:rPr lang="ar-SA" sz="3600" dirty="0">
                <a:solidFill>
                  <a:srgbClr val="FF0000"/>
                </a:solidFill>
                <a:latin typeface="Arial" panose="020B0604020202020204" pitchFamily="34" charset="0"/>
                <a:ea typeface="Times New Roman"/>
                <a:cs typeface="Arial" panose="020B0604020202020204" pitchFamily="34" charset="0"/>
              </a:rPr>
              <a:t> </a:t>
            </a:r>
            <a:r>
              <a:rPr lang="ar-SA" sz="3600" dirty="0">
                <a:solidFill>
                  <a:srgbClr val="323D4F"/>
                </a:solidFill>
                <a:latin typeface="Arial" panose="020B0604020202020204" pitchFamily="34" charset="0"/>
                <a:ea typeface="Times New Roman"/>
                <a:cs typeface="Arial" panose="020B0604020202020204" pitchFamily="34" charset="0"/>
              </a:rPr>
              <a:t>وهو فرط انفاق الجهد البدني والنفسي للاعب . </a:t>
            </a:r>
            <a:endParaRPr lang="en-US" sz="3600" dirty="0">
              <a:solidFill>
                <a:srgbClr val="323D4F"/>
              </a:solidFill>
              <a:latin typeface="Arial" panose="020B0604020202020204" pitchFamily="34" charset="0"/>
              <a:ea typeface="Times New Roman"/>
              <a:cs typeface="Arial" panose="020B0604020202020204" pitchFamily="34" charset="0"/>
            </a:endParaRPr>
          </a:p>
          <a:p>
            <a:pPr>
              <a:buClr>
                <a:srgbClr val="FF0000"/>
              </a:buClr>
            </a:pPr>
            <a:r>
              <a:rPr lang="ar-SA" sz="3600" b="1" dirty="0">
                <a:solidFill>
                  <a:srgbClr val="FF0000"/>
                </a:solidFill>
                <a:latin typeface="Arial" panose="020B0604020202020204" pitchFamily="34" charset="0"/>
                <a:ea typeface="Times New Roman"/>
                <a:cs typeface="Arial" panose="020B0604020202020204" pitchFamily="34" charset="0"/>
              </a:rPr>
              <a:t>النتائج السلبية في المنافسات </a:t>
            </a:r>
            <a:r>
              <a:rPr lang="ar-SA" sz="3600" dirty="0">
                <a:solidFill>
                  <a:srgbClr val="FF0000"/>
                </a:solidFill>
                <a:latin typeface="Arial" panose="020B0604020202020204" pitchFamily="34" charset="0"/>
                <a:ea typeface="Times New Roman"/>
                <a:cs typeface="Arial" panose="020B0604020202020204" pitchFamily="34" charset="0"/>
              </a:rPr>
              <a:t>.</a:t>
            </a:r>
            <a:r>
              <a:rPr lang="en-US" sz="3600" dirty="0">
                <a:solidFill>
                  <a:srgbClr val="FF0000"/>
                </a:solidFill>
                <a:latin typeface="Arial" panose="020B0604020202020204" pitchFamily="34" charset="0"/>
                <a:ea typeface="Times New Roman"/>
                <a:cs typeface="Arial" panose="020B0604020202020204" pitchFamily="34" charset="0"/>
              </a:rPr>
              <a:t> .</a:t>
            </a:r>
            <a:r>
              <a:rPr lang="en-US" sz="3600" dirty="0">
                <a:solidFill>
                  <a:srgbClr val="323D4F"/>
                </a:solidFill>
                <a:latin typeface="Arial" panose="020B0604020202020204" pitchFamily="34" charset="0"/>
                <a:ea typeface="Times New Roman"/>
                <a:cs typeface="Arial" panose="020B0604020202020204" pitchFamily="34" charset="0"/>
              </a:rPr>
              <a:t/>
            </a:r>
            <a:br>
              <a:rPr lang="en-US" sz="3600" dirty="0">
                <a:solidFill>
                  <a:srgbClr val="323D4F"/>
                </a:solidFill>
                <a:latin typeface="Arial" panose="020B0604020202020204" pitchFamily="34" charset="0"/>
                <a:ea typeface="Times New Roman"/>
                <a:cs typeface="Arial" panose="020B0604020202020204" pitchFamily="34" charset="0"/>
              </a:rPr>
            </a:br>
            <a:endParaRPr lang="ar-SA" sz="3600" dirty="0">
              <a:latin typeface="Arial" panose="020B0604020202020204" pitchFamily="34" charset="0"/>
              <a:cs typeface="Arial" panose="020B0604020202020204" pitchFamily="34" charset="0"/>
            </a:endParaRPr>
          </a:p>
        </p:txBody>
      </p:sp>
      <p:pic>
        <p:nvPicPr>
          <p:cNvPr id="3" name="صورة 2"/>
          <p:cNvPicPr>
            <a:picLocks noChangeAspect="1"/>
          </p:cNvPicPr>
          <p:nvPr/>
        </p:nvPicPr>
        <p:blipFill>
          <a:blip r:embed="rId2"/>
          <a:stretch>
            <a:fillRect/>
          </a:stretch>
        </p:blipFill>
        <p:spPr>
          <a:xfrm>
            <a:off x="764396" y="-142470"/>
            <a:ext cx="1380663" cy="936103"/>
          </a:xfrm>
          <a:prstGeom prst="rect">
            <a:avLst/>
          </a:prstGeom>
        </p:spPr>
      </p:pic>
    </p:spTree>
    <p:extLst>
      <p:ext uri="{BB962C8B-B14F-4D97-AF65-F5344CB8AC3E}">
        <p14:creationId xmlns:p14="http://schemas.microsoft.com/office/powerpoint/2010/main" val="538650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a:extLst>
              <a:ext uri="{FF2B5EF4-FFF2-40B4-BE49-F238E27FC236}">
                <a16:creationId xmlns:a16="http://schemas.microsoft.com/office/drawing/2014/main" id="{82EDB531-17EC-46A3-8E6F-E321DF7A463C}"/>
              </a:ext>
            </a:extLst>
          </p:cNvPr>
          <p:cNvSpPr>
            <a:spLocks noGrp="1"/>
          </p:cNvSpPr>
          <p:nvPr>
            <p:ph sz="quarter" idx="1"/>
          </p:nvPr>
        </p:nvSpPr>
        <p:spPr>
          <a:xfrm>
            <a:off x="1555219" y="2413421"/>
            <a:ext cx="9956800" cy="4873752"/>
          </a:xfrm>
        </p:spPr>
        <p:txBody>
          <a:bodyPr>
            <a:normAutofit/>
          </a:bodyPr>
          <a:lstStyle/>
          <a:p>
            <a:pPr marL="0" indent="0" algn="ctr">
              <a:buNone/>
            </a:pPr>
            <a:r>
              <a:rPr lang="ar-SA" sz="6000" b="1" dirty="0">
                <a:solidFill>
                  <a:srgbClr val="FF0000"/>
                </a:solidFill>
                <a:latin typeface="Arial" panose="020B0604020202020204" pitchFamily="34" charset="0"/>
                <a:cs typeface="Arial" panose="020B0604020202020204" pitchFamily="34" charset="0"/>
              </a:rPr>
              <a:t>شكرا لتفاعلكم</a:t>
            </a:r>
          </a:p>
        </p:txBody>
      </p:sp>
      <p:pic>
        <p:nvPicPr>
          <p:cNvPr id="3" name="صورة 2"/>
          <p:cNvPicPr>
            <a:picLocks noChangeAspect="1"/>
          </p:cNvPicPr>
          <p:nvPr/>
        </p:nvPicPr>
        <p:blipFill>
          <a:blip r:embed="rId2"/>
          <a:stretch>
            <a:fillRect/>
          </a:stretch>
        </p:blipFill>
        <p:spPr>
          <a:xfrm>
            <a:off x="722832" y="-114761"/>
            <a:ext cx="1380663" cy="936103"/>
          </a:xfrm>
          <a:prstGeom prst="rect">
            <a:avLst/>
          </a:prstGeom>
        </p:spPr>
      </p:pic>
    </p:spTree>
    <p:extLst>
      <p:ext uri="{BB962C8B-B14F-4D97-AF65-F5344CB8AC3E}">
        <p14:creationId xmlns:p14="http://schemas.microsoft.com/office/powerpoint/2010/main" val="1375523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75199" y="793633"/>
            <a:ext cx="7155543" cy="5731858"/>
          </a:xfrm>
        </p:spPr>
        <p:txBody>
          <a:bodyPr>
            <a:normAutofit/>
          </a:bodyPr>
          <a:lstStyle/>
          <a:p>
            <a:pPr algn="just">
              <a:buFont typeface="Wingdings" panose="05000000000000000000" pitchFamily="2" charset="2"/>
              <a:buChar char="v"/>
            </a:pPr>
            <a:r>
              <a:rPr lang="ar-IQ" sz="3600" dirty="0" smtClean="0">
                <a:solidFill>
                  <a:schemeClr val="tx1"/>
                </a:solidFill>
                <a:latin typeface="AdvertisingBold"/>
                <a:ea typeface="SimSun" panose="02010600030101010101" pitchFamily="2" charset="-122"/>
                <a:cs typeface="AdvertisingBold"/>
              </a:rPr>
              <a:t> يدرس </a:t>
            </a:r>
            <a:r>
              <a:rPr lang="ar-SY" sz="3600" dirty="0" smtClean="0">
                <a:solidFill>
                  <a:schemeClr val="tx1"/>
                </a:solidFill>
                <a:latin typeface="AdvertisingBold"/>
                <a:ea typeface="SimSun" panose="02010600030101010101" pitchFamily="2" charset="-122"/>
                <a:cs typeface="AdvertisingBold"/>
              </a:rPr>
              <a:t>علم النفس الرياضي ارتباط </a:t>
            </a:r>
            <a:r>
              <a:rPr lang="ar-IQ" sz="3600" dirty="0" smtClean="0">
                <a:solidFill>
                  <a:schemeClr val="tx1"/>
                </a:solidFill>
                <a:latin typeface="AdvertisingBold"/>
                <a:ea typeface="SimSun" panose="02010600030101010101" pitchFamily="2" charset="-122"/>
                <a:cs typeface="AdvertisingBold"/>
              </a:rPr>
              <a:t>الظواهر </a:t>
            </a:r>
            <a:r>
              <a:rPr lang="ar-IQ" sz="3600" dirty="0">
                <a:solidFill>
                  <a:schemeClr val="tx1"/>
                </a:solidFill>
                <a:latin typeface="AdvertisingBold"/>
                <a:ea typeface="SimSun" panose="02010600030101010101" pitchFamily="2" charset="-122"/>
                <a:cs typeface="AdvertisingBold"/>
              </a:rPr>
              <a:t>النفسية </a:t>
            </a:r>
            <a:r>
              <a:rPr lang="ar-IQ" sz="3600" dirty="0" smtClean="0">
                <a:solidFill>
                  <a:schemeClr val="tx1"/>
                </a:solidFill>
                <a:latin typeface="AdvertisingBold"/>
                <a:ea typeface="SimSun" panose="02010600030101010101" pitchFamily="2" charset="-122"/>
                <a:cs typeface="AdvertisingBold"/>
              </a:rPr>
              <a:t>بالأداء </a:t>
            </a:r>
            <a:r>
              <a:rPr lang="ar-IQ" sz="3600" dirty="0">
                <a:solidFill>
                  <a:schemeClr val="tx1"/>
                </a:solidFill>
                <a:latin typeface="AdvertisingBold"/>
                <a:ea typeface="SimSun" panose="02010600030101010101" pitchFamily="2" charset="-122"/>
                <a:cs typeface="AdvertisingBold"/>
              </a:rPr>
              <a:t>الحركي</a:t>
            </a:r>
            <a:r>
              <a:rPr lang="ar-SY" sz="3600" dirty="0" smtClean="0">
                <a:solidFill>
                  <a:schemeClr val="tx1"/>
                </a:solidFill>
                <a:latin typeface="AdvertisingBold"/>
                <a:ea typeface="SimSun" panose="02010600030101010101" pitchFamily="2" charset="-122"/>
                <a:cs typeface="AdvertisingBold"/>
              </a:rPr>
              <a:t>  </a:t>
            </a:r>
            <a:r>
              <a:rPr lang="ar-IQ" sz="3600" dirty="0" smtClean="0">
                <a:solidFill>
                  <a:schemeClr val="tx1"/>
                </a:solidFill>
                <a:latin typeface="AdvertisingBold"/>
                <a:ea typeface="SimSun" panose="02010600030101010101" pitchFamily="2" charset="-122"/>
                <a:cs typeface="AdvertisingBold"/>
              </a:rPr>
              <a:t>التي </a:t>
            </a:r>
            <a:r>
              <a:rPr lang="ar-IQ" sz="3600" dirty="0">
                <a:solidFill>
                  <a:schemeClr val="tx1"/>
                </a:solidFill>
                <a:latin typeface="AdvertisingBold"/>
                <a:ea typeface="SimSun" panose="02010600030101010101" pitchFamily="2" charset="-122"/>
                <a:cs typeface="AdvertisingBold"/>
              </a:rPr>
              <a:t>تتمثل في سلوك الأفراد وكل ما يصدر عنهم نتيجة الاتصال ببيئة معينة عن طريق </a:t>
            </a:r>
            <a:r>
              <a:rPr lang="ar-IQ" sz="3600" dirty="0" smtClean="0">
                <a:solidFill>
                  <a:schemeClr val="tx1"/>
                </a:solidFill>
                <a:latin typeface="AdvertisingBold"/>
                <a:ea typeface="SimSun" panose="02010600030101010101" pitchFamily="2" charset="-122"/>
                <a:cs typeface="AdvertisingBold"/>
              </a:rPr>
              <a:t>إدراكه و </a:t>
            </a:r>
            <a:r>
              <a:rPr lang="ar-IQ" sz="3600" dirty="0">
                <a:solidFill>
                  <a:schemeClr val="tx1"/>
                </a:solidFill>
                <a:latin typeface="AdvertisingBold"/>
                <a:ea typeface="SimSun" panose="02010600030101010101" pitchFamily="2" charset="-122"/>
                <a:cs typeface="AdvertisingBold"/>
              </a:rPr>
              <a:t>دوافعه أو نزعاته وميوله أو عنها جميعها </a:t>
            </a:r>
            <a:r>
              <a:rPr lang="ar-SY" sz="3600" dirty="0" smtClean="0">
                <a:solidFill>
                  <a:schemeClr val="tx1"/>
                </a:solidFill>
                <a:latin typeface="AdvertisingBold"/>
                <a:ea typeface="SimSun" panose="02010600030101010101" pitchFamily="2" charset="-122"/>
                <a:cs typeface="AdvertisingBold"/>
              </a:rPr>
              <a:t>.</a:t>
            </a:r>
          </a:p>
          <a:p>
            <a:pPr algn="just">
              <a:buFont typeface="Wingdings" panose="05000000000000000000" pitchFamily="2" charset="2"/>
              <a:buChar char="v"/>
            </a:pPr>
            <a:endParaRPr lang="ar-SY" sz="3600" dirty="0">
              <a:solidFill>
                <a:schemeClr val="tx1"/>
              </a:solidFill>
              <a:latin typeface="AdvertisingBold"/>
              <a:ea typeface="SimSun" panose="02010600030101010101" pitchFamily="2" charset="-122"/>
              <a:cs typeface="AdvertisingBold"/>
            </a:endParaRPr>
          </a:p>
          <a:p>
            <a:pPr algn="just">
              <a:buFont typeface="Wingdings" panose="05000000000000000000" pitchFamily="2" charset="2"/>
              <a:buChar char="v"/>
            </a:pPr>
            <a:r>
              <a:rPr lang="ar-SY" sz="3600" dirty="0" smtClean="0">
                <a:solidFill>
                  <a:schemeClr val="tx1"/>
                </a:solidFill>
                <a:latin typeface="AdvertisingBold"/>
                <a:ea typeface="SimSun" panose="02010600030101010101" pitchFamily="2" charset="-122"/>
                <a:cs typeface="AdvertisingBold"/>
              </a:rPr>
              <a:t> </a:t>
            </a:r>
            <a:r>
              <a:rPr lang="ar-SY" sz="3600" dirty="0" smtClean="0">
                <a:solidFill>
                  <a:schemeClr val="tx1"/>
                </a:solidFill>
                <a:latin typeface="AdvertisingBold"/>
                <a:ea typeface="SimSun" panose="02010600030101010101" pitchFamily="2" charset="-122"/>
                <a:cs typeface="AdvertisingBold"/>
              </a:rPr>
              <a:t>يحدد </a:t>
            </a:r>
            <a:r>
              <a:rPr lang="ar-IQ" sz="3600" dirty="0" smtClean="0">
                <a:solidFill>
                  <a:schemeClr val="tx1"/>
                </a:solidFill>
                <a:latin typeface="AdvertisingBold"/>
                <a:ea typeface="SimSun" panose="02010600030101010101" pitchFamily="2" charset="-122"/>
                <a:cs typeface="AdvertisingBold"/>
              </a:rPr>
              <a:t>علم </a:t>
            </a:r>
            <a:r>
              <a:rPr lang="ar-IQ" sz="3600" dirty="0">
                <a:solidFill>
                  <a:schemeClr val="tx1"/>
                </a:solidFill>
                <a:latin typeface="AdvertisingBold"/>
                <a:ea typeface="SimSun" panose="02010600030101010101" pitchFamily="2" charset="-122"/>
                <a:cs typeface="AdvertisingBold"/>
              </a:rPr>
              <a:t>النفس </a:t>
            </a:r>
            <a:r>
              <a:rPr lang="ar-IQ" sz="3600" dirty="0" smtClean="0">
                <a:solidFill>
                  <a:schemeClr val="tx1"/>
                </a:solidFill>
                <a:latin typeface="AdvertisingBold"/>
                <a:ea typeface="SimSun" panose="02010600030101010101" pitchFamily="2" charset="-122"/>
                <a:cs typeface="AdvertisingBold"/>
              </a:rPr>
              <a:t>معنى </a:t>
            </a:r>
            <a:r>
              <a:rPr lang="ar-IQ" sz="3600" dirty="0">
                <a:solidFill>
                  <a:schemeClr val="tx1"/>
                </a:solidFill>
                <a:latin typeface="AdvertisingBold"/>
                <a:ea typeface="SimSun" panose="02010600030101010101" pitchFamily="2" charset="-122"/>
                <a:cs typeface="AdvertisingBold"/>
              </a:rPr>
              <a:t>السلوك ومجاله وهدفه عند </a:t>
            </a:r>
            <a:r>
              <a:rPr lang="ar-IQ" sz="3600" dirty="0" smtClean="0">
                <a:solidFill>
                  <a:schemeClr val="tx1"/>
                </a:solidFill>
                <a:latin typeface="AdvertisingBold"/>
                <a:ea typeface="SimSun" panose="02010600030101010101" pitchFamily="2" charset="-122"/>
                <a:cs typeface="AdvertisingBold"/>
              </a:rPr>
              <a:t>الانسان</a:t>
            </a:r>
            <a:endParaRPr lang="ar-SY" sz="3600" dirty="0" smtClean="0">
              <a:solidFill>
                <a:schemeClr val="tx1"/>
              </a:solidFill>
              <a:latin typeface="AdvertisingBold"/>
              <a:ea typeface="SimSun" panose="02010600030101010101" pitchFamily="2" charset="-122"/>
              <a:cs typeface="AdvertisingBold"/>
            </a:endParaRPr>
          </a:p>
          <a:p>
            <a:pPr marL="0" indent="0" algn="just">
              <a:buNone/>
            </a:pPr>
            <a:r>
              <a:rPr lang="ar-IQ" sz="3600" dirty="0" smtClean="0">
                <a:solidFill>
                  <a:schemeClr val="tx1"/>
                </a:solidFill>
                <a:latin typeface="AdvertisingBold"/>
                <a:ea typeface="SimSun" panose="02010600030101010101" pitchFamily="2" charset="-122"/>
                <a:cs typeface="AdvertisingBold"/>
              </a:rPr>
              <a:t> </a:t>
            </a:r>
            <a:r>
              <a:rPr lang="ar-IQ" sz="3600" dirty="0">
                <a:solidFill>
                  <a:schemeClr val="tx1"/>
                </a:solidFill>
                <a:latin typeface="AdvertisingBold"/>
                <a:ea typeface="SimSun" panose="02010600030101010101" pitchFamily="2" charset="-122"/>
                <a:cs typeface="AdvertisingBold"/>
              </a:rPr>
              <a:t>والذي يشتمل على المكونات الجسمية (البدنية) والنفسية والاجتماعية . </a:t>
            </a:r>
            <a:endParaRPr lang="en-US" sz="3600" dirty="0">
              <a:solidFill>
                <a:schemeClr val="tx1"/>
              </a:solidFill>
              <a:latin typeface="AdvertisingBold"/>
              <a:cs typeface="AdvertisingBold"/>
            </a:endParaRPr>
          </a:p>
        </p:txBody>
      </p:sp>
      <p:pic>
        <p:nvPicPr>
          <p:cNvPr id="2" name="صورة 1"/>
          <p:cNvPicPr>
            <a:picLocks noChangeAspect="1"/>
          </p:cNvPicPr>
          <p:nvPr/>
        </p:nvPicPr>
        <p:blipFill>
          <a:blip r:embed="rId2"/>
          <a:stretch>
            <a:fillRect/>
          </a:stretch>
        </p:blipFill>
        <p:spPr>
          <a:xfrm>
            <a:off x="0" y="1992161"/>
            <a:ext cx="4416851" cy="3334801"/>
          </a:xfrm>
          <a:prstGeom prst="rect">
            <a:avLst/>
          </a:prstGeom>
        </p:spPr>
      </p:pic>
      <p:pic>
        <p:nvPicPr>
          <p:cNvPr id="4" name="صورة 3"/>
          <p:cNvPicPr>
            <a:picLocks noChangeAspect="1"/>
          </p:cNvPicPr>
          <p:nvPr/>
        </p:nvPicPr>
        <p:blipFill>
          <a:blip r:embed="rId3"/>
          <a:stretch>
            <a:fillRect/>
          </a:stretch>
        </p:blipFill>
        <p:spPr>
          <a:xfrm>
            <a:off x="733344" y="0"/>
            <a:ext cx="1380663" cy="936103"/>
          </a:xfrm>
          <a:prstGeom prst="rect">
            <a:avLst/>
          </a:prstGeom>
        </p:spPr>
      </p:pic>
    </p:spTree>
    <p:extLst>
      <p:ext uri="{BB962C8B-B14F-4D97-AF65-F5344CB8AC3E}">
        <p14:creationId xmlns:p14="http://schemas.microsoft.com/office/powerpoint/2010/main" val="2816774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17419" y="819975"/>
            <a:ext cx="5306290" cy="5611091"/>
          </a:xfrm>
        </p:spPr>
        <p:txBody>
          <a:bodyPr>
            <a:normAutofit/>
          </a:bodyPr>
          <a:lstStyle/>
          <a:p>
            <a:r>
              <a:rPr lang="ar-SY" sz="3200" dirty="0" smtClean="0">
                <a:solidFill>
                  <a:srgbClr val="FF0000"/>
                </a:solidFill>
                <a:latin typeface="AdvertisingBold"/>
                <a:ea typeface="SimSun" panose="02010600030101010101" pitchFamily="2" charset="-122"/>
                <a:cs typeface="Arial" panose="020B0604020202020204" pitchFamily="34" charset="0"/>
              </a:rPr>
              <a:t>ت</a:t>
            </a:r>
            <a:r>
              <a:rPr lang="ar-SY" sz="3200" dirty="0" smtClean="0">
                <a:solidFill>
                  <a:srgbClr val="FF0000"/>
                </a:solidFill>
                <a:latin typeface="AdvertisingBold"/>
                <a:ea typeface="SimSun" panose="02010600030101010101" pitchFamily="2" charset="-122"/>
                <a:cs typeface="Arial" panose="020B0604020202020204" pitchFamily="34" charset="0"/>
              </a:rPr>
              <a:t>صنف</a:t>
            </a:r>
            <a:r>
              <a:rPr lang="ar-IQ" sz="3200" dirty="0" smtClean="0">
                <a:solidFill>
                  <a:srgbClr val="FF0000"/>
                </a:solidFill>
                <a:latin typeface="AdvertisingBold"/>
                <a:ea typeface="SimSun" panose="02010600030101010101" pitchFamily="2" charset="-122"/>
                <a:cs typeface="Arial" panose="020B0604020202020204" pitchFamily="34" charset="0"/>
              </a:rPr>
              <a:t> </a:t>
            </a:r>
            <a:r>
              <a:rPr lang="ar-IQ" sz="3200" dirty="0">
                <a:solidFill>
                  <a:srgbClr val="FF0000"/>
                </a:solidFill>
                <a:latin typeface="AdvertisingBold"/>
                <a:ea typeface="SimSun" panose="02010600030101010101" pitchFamily="2" charset="-122"/>
                <a:cs typeface="Arial" panose="020B0604020202020204" pitchFamily="34" charset="0"/>
              </a:rPr>
              <a:t>العوامل الأساسية التي تحكم المجال السلوكي في مجموعتين </a:t>
            </a:r>
            <a:r>
              <a:rPr lang="ar-SY" sz="3200" dirty="0" smtClean="0">
                <a:solidFill>
                  <a:srgbClr val="FF0000"/>
                </a:solidFill>
                <a:latin typeface="AdvertisingBold"/>
                <a:ea typeface="SimSun" panose="02010600030101010101" pitchFamily="2" charset="-122"/>
                <a:cs typeface="Arial" panose="020B0604020202020204" pitchFamily="34" charset="0"/>
              </a:rPr>
              <a:t>هما </a:t>
            </a:r>
            <a:r>
              <a:rPr lang="ar-IQ" sz="3200" dirty="0" smtClean="0">
                <a:solidFill>
                  <a:srgbClr val="FF0000"/>
                </a:solidFill>
                <a:latin typeface="AdvertisingBold"/>
                <a:ea typeface="SimSun" panose="02010600030101010101" pitchFamily="2" charset="-122"/>
                <a:cs typeface="Arial" panose="020B0604020202020204" pitchFamily="34" charset="0"/>
              </a:rPr>
              <a:t>:</a:t>
            </a:r>
            <a:endParaRPr lang="ar-SY" sz="3200" dirty="0">
              <a:solidFill>
                <a:srgbClr val="FF0000"/>
              </a:solidFill>
              <a:latin typeface="AdvertisingBold"/>
              <a:ea typeface="SimSun" panose="02010600030101010101" pitchFamily="2" charset="-122"/>
              <a:cs typeface="Arial" panose="020B0604020202020204" pitchFamily="34" charset="0"/>
            </a:endParaRPr>
          </a:p>
          <a:p>
            <a:pPr marL="457200" indent="-457200">
              <a:buFont typeface="+mj-lt"/>
              <a:buAutoNum type="arabicPeriod"/>
            </a:pPr>
            <a:r>
              <a:rPr lang="ar-IQ" sz="3200" b="1" dirty="0">
                <a:solidFill>
                  <a:srgbClr val="F8B323">
                    <a:lumMod val="75000"/>
                  </a:srgbClr>
                </a:solidFill>
                <a:latin typeface="AdvertisingBold"/>
                <a:ea typeface="SimSun" panose="02010600030101010101" pitchFamily="2" charset="-122"/>
                <a:cs typeface="Arial" panose="020B0604020202020204" pitchFamily="34" charset="0"/>
              </a:rPr>
              <a:t>(العوامل</a:t>
            </a:r>
            <a:r>
              <a:rPr lang="ar-SY" sz="3200" b="1" dirty="0">
                <a:solidFill>
                  <a:srgbClr val="F8B323">
                    <a:lumMod val="75000"/>
                  </a:srgbClr>
                </a:solidFill>
                <a:latin typeface="AdvertisingBold"/>
                <a:ea typeface="SimSun" panose="02010600030101010101" pitchFamily="2" charset="-122"/>
                <a:cs typeface="Arial" panose="020B0604020202020204" pitchFamily="34" charset="0"/>
              </a:rPr>
              <a:t> </a:t>
            </a:r>
            <a:r>
              <a:rPr lang="ar-IQ" sz="3200" b="1" dirty="0">
                <a:solidFill>
                  <a:srgbClr val="F8B323">
                    <a:lumMod val="75000"/>
                  </a:srgbClr>
                </a:solidFill>
                <a:latin typeface="AdvertisingBold"/>
                <a:ea typeface="SimSun" panose="02010600030101010101" pitchFamily="2" charset="-122"/>
                <a:cs typeface="Arial" panose="020B0604020202020204" pitchFamily="34" charset="0"/>
              </a:rPr>
              <a:t>الذاتية) </a:t>
            </a:r>
            <a:r>
              <a:rPr lang="ar-SY" sz="3200" dirty="0" smtClean="0">
                <a:solidFill>
                  <a:srgbClr val="F8B323">
                    <a:lumMod val="75000"/>
                  </a:srgbClr>
                </a:solidFill>
                <a:latin typeface="AdvertisingBold"/>
                <a:ea typeface="SimSun" panose="02010600030101010101" pitchFamily="2" charset="-122"/>
                <a:cs typeface="Arial" panose="020B0604020202020204" pitchFamily="34" charset="0"/>
              </a:rPr>
              <a:t>                                  </a:t>
            </a:r>
            <a:r>
              <a:rPr lang="ar-IQ" sz="3200" dirty="0" smtClean="0">
                <a:solidFill>
                  <a:schemeClr val="tx1"/>
                </a:solidFill>
                <a:latin typeface="AdvertisingBold"/>
                <a:ea typeface="SimSun" panose="02010600030101010101" pitchFamily="2" charset="-122"/>
                <a:cs typeface="Arial" panose="020B0604020202020204" pitchFamily="34" charset="0"/>
              </a:rPr>
              <a:t>تضم </a:t>
            </a:r>
            <a:r>
              <a:rPr lang="ar-IQ" sz="3200" dirty="0">
                <a:solidFill>
                  <a:schemeClr val="tx1"/>
                </a:solidFill>
                <a:latin typeface="AdvertisingBold"/>
                <a:ea typeface="SimSun" panose="02010600030101010101" pitchFamily="2" charset="-122"/>
                <a:cs typeface="Arial" panose="020B0604020202020204" pitchFamily="34" charset="0"/>
              </a:rPr>
              <a:t>مجموعة العوامل أو المحددات الموجودة داخل الفرد نفسه </a:t>
            </a:r>
            <a:r>
              <a:rPr lang="ar-IQ" sz="3200" dirty="0" smtClean="0">
                <a:solidFill>
                  <a:schemeClr val="tx1"/>
                </a:solidFill>
                <a:latin typeface="AdvertisingBold"/>
                <a:ea typeface="SimSun" panose="02010600030101010101" pitchFamily="2" charset="-122"/>
                <a:cs typeface="Arial" panose="020B0604020202020204" pitchFamily="34" charset="0"/>
              </a:rPr>
              <a:t>.</a:t>
            </a:r>
            <a:endParaRPr lang="en-US" sz="3200" dirty="0">
              <a:solidFill>
                <a:schemeClr val="tx1"/>
              </a:solidFill>
              <a:effectLst/>
              <a:latin typeface="AdvertisingBold"/>
              <a:ea typeface="SimSun" panose="02010600030101010101" pitchFamily="2" charset="-122"/>
              <a:cs typeface="Arial" panose="020B0604020202020204" pitchFamily="34" charset="0"/>
            </a:endParaRPr>
          </a:p>
          <a:p>
            <a:pPr marL="457200" lvl="0" indent="-457200">
              <a:buFont typeface="+mj-lt"/>
              <a:buAutoNum type="arabicPeriod"/>
              <a:tabLst>
                <a:tab pos="485775" algn="l"/>
              </a:tabLst>
            </a:pPr>
            <a:r>
              <a:rPr lang="ar-IQ" sz="3200" b="1" dirty="0">
                <a:solidFill>
                  <a:srgbClr val="F8B323">
                    <a:lumMod val="75000"/>
                  </a:srgbClr>
                </a:solidFill>
                <a:latin typeface="AdvertisingBold"/>
                <a:ea typeface="SimSun" panose="02010600030101010101" pitchFamily="2" charset="-122"/>
                <a:cs typeface="Arial" panose="020B0604020202020204" pitchFamily="34" charset="0"/>
              </a:rPr>
              <a:t>(العوامل الخارجية) </a:t>
            </a:r>
            <a:r>
              <a:rPr lang="ar-SY" sz="3200" b="1" dirty="0" smtClean="0">
                <a:solidFill>
                  <a:srgbClr val="F8B323">
                    <a:lumMod val="75000"/>
                  </a:srgbClr>
                </a:solidFill>
                <a:latin typeface="AdvertisingBold"/>
                <a:ea typeface="SimSun" panose="02010600030101010101" pitchFamily="2" charset="-122"/>
                <a:cs typeface="Arial" panose="020B0604020202020204" pitchFamily="34" charset="0"/>
              </a:rPr>
              <a:t>                              </a:t>
            </a:r>
            <a:r>
              <a:rPr lang="ar-IQ" sz="3200" dirty="0" smtClean="0">
                <a:solidFill>
                  <a:schemeClr val="tx1"/>
                </a:solidFill>
                <a:latin typeface="AdvertisingBold"/>
                <a:ea typeface="SimSun" panose="02010600030101010101" pitchFamily="2" charset="-122"/>
                <a:cs typeface="Arial" panose="020B0604020202020204" pitchFamily="34" charset="0"/>
              </a:rPr>
              <a:t>تضم </a:t>
            </a:r>
            <a:r>
              <a:rPr lang="ar-IQ" sz="3200" dirty="0">
                <a:solidFill>
                  <a:schemeClr val="tx1"/>
                </a:solidFill>
                <a:latin typeface="AdvertisingBold"/>
                <a:ea typeface="SimSun" panose="02010600030101010101" pitchFamily="2" charset="-122"/>
                <a:cs typeface="Arial" panose="020B0604020202020204" pitchFamily="34" charset="0"/>
              </a:rPr>
              <a:t>مجموعة العوامل أو المحددات الموجودة حول الفرد في</a:t>
            </a:r>
            <a:r>
              <a:rPr lang="ar-IQ" sz="3200" b="1" dirty="0">
                <a:solidFill>
                  <a:schemeClr val="tx1"/>
                </a:solidFill>
                <a:latin typeface="AdvertisingBold"/>
                <a:ea typeface="SimSun" panose="02010600030101010101" pitchFamily="2" charset="-122"/>
                <a:cs typeface="Arial" panose="020B0604020202020204" pitchFamily="34" charset="0"/>
              </a:rPr>
              <a:t> </a:t>
            </a:r>
            <a:r>
              <a:rPr lang="ar-IQ" sz="3200" dirty="0">
                <a:solidFill>
                  <a:schemeClr val="tx1"/>
                </a:solidFill>
                <a:latin typeface="AdvertisingBold"/>
                <a:ea typeface="SimSun" panose="02010600030101010101" pitchFamily="2" charset="-122"/>
                <a:cs typeface="Arial" panose="020B0604020202020204" pitchFamily="34" charset="0"/>
              </a:rPr>
              <a:t>محيطه </a:t>
            </a:r>
            <a:r>
              <a:rPr lang="ar-IQ" sz="3200" dirty="0" smtClean="0">
                <a:solidFill>
                  <a:schemeClr val="tx1"/>
                </a:solidFill>
                <a:latin typeface="AdvertisingBold"/>
                <a:ea typeface="SimSun" panose="02010600030101010101" pitchFamily="2" charset="-122"/>
                <a:cs typeface="Arial" panose="020B0604020202020204" pitchFamily="34" charset="0"/>
              </a:rPr>
              <a:t>.</a:t>
            </a:r>
            <a:endParaRPr lang="en-US" sz="3200" dirty="0">
              <a:solidFill>
                <a:schemeClr val="tx1"/>
              </a:solidFill>
              <a:effectLst/>
              <a:latin typeface="AdvertisingBold"/>
              <a:ea typeface="SimSun" panose="02010600030101010101" pitchFamily="2" charset="-122"/>
              <a:cs typeface="Arial" panose="020B0604020202020204" pitchFamily="34" charset="0"/>
            </a:endParaRPr>
          </a:p>
          <a:p>
            <a:pPr marL="0" indent="0">
              <a:buNone/>
            </a:pPr>
            <a:endParaRPr lang="en-US" sz="3600" dirty="0">
              <a:solidFill>
                <a:schemeClr val="tx1"/>
              </a:solidFill>
              <a:latin typeface="AdvertisingBold"/>
              <a:cs typeface="Arial" panose="020B06040202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434" y="1015216"/>
            <a:ext cx="5569528" cy="5220608"/>
          </a:xfrm>
          <a:prstGeom prst="rect">
            <a:avLst/>
          </a:prstGeom>
        </p:spPr>
      </p:pic>
      <p:pic>
        <p:nvPicPr>
          <p:cNvPr id="4" name="صورة 3"/>
          <p:cNvPicPr>
            <a:picLocks noChangeAspect="1"/>
          </p:cNvPicPr>
          <p:nvPr/>
        </p:nvPicPr>
        <p:blipFill>
          <a:blip r:embed="rId3"/>
          <a:stretch>
            <a:fillRect/>
          </a:stretch>
        </p:blipFill>
        <p:spPr>
          <a:xfrm>
            <a:off x="817419" y="-116129"/>
            <a:ext cx="1380663" cy="936103"/>
          </a:xfrm>
          <a:prstGeom prst="rect">
            <a:avLst/>
          </a:prstGeom>
        </p:spPr>
      </p:pic>
    </p:spTree>
    <p:extLst>
      <p:ext uri="{BB962C8B-B14F-4D97-AF65-F5344CB8AC3E}">
        <p14:creationId xmlns:p14="http://schemas.microsoft.com/office/powerpoint/2010/main" val="4247449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680364" y="2278743"/>
            <a:ext cx="6032666" cy="4579257"/>
          </a:xfrm>
        </p:spPr>
        <p:txBody>
          <a:bodyPr>
            <a:normAutofit/>
          </a:bodyPr>
          <a:lstStyle/>
          <a:p>
            <a:pPr algn="just"/>
            <a:r>
              <a:rPr lang="ar-IQ" sz="3200" b="1" dirty="0" smtClean="0">
                <a:solidFill>
                  <a:srgbClr val="C00000"/>
                </a:solidFill>
                <a:latin typeface="Arial" panose="020B0604020202020204" pitchFamily="34" charset="0"/>
                <a:ea typeface="SimSun" panose="02010600030101010101" pitchFamily="2" charset="-122"/>
                <a:cs typeface="Arial" panose="020B0604020202020204" pitchFamily="34" charset="0"/>
              </a:rPr>
              <a:t>الذات</a:t>
            </a:r>
            <a:r>
              <a:rPr lang="ar-IQ" sz="32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هي الوحدة التي تجمع مختلف </a:t>
            </a:r>
            <a:r>
              <a:rPr lang="ar-IQ" sz="3200" b="1" dirty="0">
                <a:solidFill>
                  <a:srgbClr val="C00000"/>
                </a:solidFill>
                <a:latin typeface="Arial" panose="020B0604020202020204" pitchFamily="34" charset="0"/>
                <a:ea typeface="SimSun" panose="02010600030101010101" pitchFamily="2" charset="-122"/>
                <a:cs typeface="Arial" panose="020B0604020202020204" pitchFamily="34" charset="0"/>
              </a:rPr>
              <a:t>الظواهر النفسية </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سواء كانت هذه الظواهر تتعلق بما هو </a:t>
            </a:r>
            <a:r>
              <a:rPr lang="ar-IQ" sz="3200" b="1" u="sng" dirty="0">
                <a:solidFill>
                  <a:schemeClr val="accent1">
                    <a:lumMod val="75000"/>
                  </a:schemeClr>
                </a:solidFill>
                <a:latin typeface="Arial" panose="020B0604020202020204" pitchFamily="34" charset="0"/>
                <a:ea typeface="SimSun" panose="02010600030101010101" pitchFamily="2" charset="-122"/>
                <a:cs typeface="Arial" panose="020B0604020202020204" pitchFamily="34" charset="0"/>
              </a:rPr>
              <a:t>إدراكي معرفي </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مثل الذكاء والعمليات العقلية العليا </a:t>
            </a:r>
            <a:r>
              <a:rPr lang="ar-IQ" sz="3200" dirty="0" smtClean="0">
                <a:solidFill>
                  <a:schemeClr val="tx1"/>
                </a:solidFill>
                <a:latin typeface="Arial" panose="020B0604020202020204" pitchFamily="34" charset="0"/>
                <a:ea typeface="SimSun" panose="02010600030101010101" pitchFamily="2" charset="-122"/>
                <a:cs typeface="Arial" panose="020B0604020202020204" pitchFamily="34" charset="0"/>
              </a:rPr>
              <a:t>(</a:t>
            </a:r>
            <a:r>
              <a:rPr lang="ar-SY" sz="32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3200" dirty="0" smtClean="0">
                <a:solidFill>
                  <a:schemeClr val="tx1"/>
                </a:solidFill>
                <a:latin typeface="Arial" panose="020B0604020202020204" pitchFamily="34" charset="0"/>
                <a:ea typeface="SimSun" panose="02010600030101010101" pitchFamily="2" charset="-122"/>
                <a:cs typeface="Arial" panose="020B0604020202020204" pitchFamily="34" charset="0"/>
              </a:rPr>
              <a:t>كالتفكير </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والتذكير والتخيل والتصور .... إلخ ) أو القدرات </a:t>
            </a:r>
            <a:r>
              <a:rPr lang="ar-IQ" sz="3200" u="sng" dirty="0">
                <a:solidFill>
                  <a:schemeClr val="tx1"/>
                </a:solidFill>
                <a:latin typeface="Arial" panose="020B0604020202020204" pitchFamily="34" charset="0"/>
                <a:ea typeface="SimSun" panose="02010600030101010101" pitchFamily="2" charset="-122"/>
                <a:cs typeface="Arial" panose="020B0604020202020204" pitchFamily="34" charset="0"/>
              </a:rPr>
              <a:t>الخاصة</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 التي تكتسب من </a:t>
            </a:r>
            <a:r>
              <a:rPr lang="ar-IQ" sz="3200" b="1" dirty="0">
                <a:solidFill>
                  <a:schemeClr val="accent1">
                    <a:lumMod val="75000"/>
                  </a:schemeClr>
                </a:solidFill>
                <a:latin typeface="Arial" panose="020B0604020202020204" pitchFamily="34" charset="0"/>
                <a:ea typeface="SimSun" panose="02010600030101010101" pitchFamily="2" charset="-122"/>
                <a:cs typeface="Arial" panose="020B0604020202020204" pitchFamily="34" charset="0"/>
              </a:rPr>
              <a:t>التعلم</a:t>
            </a:r>
            <a:r>
              <a:rPr lang="ar-IQ" sz="3200" dirty="0">
                <a:solidFill>
                  <a:schemeClr val="tx1"/>
                </a:solidFill>
                <a:latin typeface="Arial" panose="020B0604020202020204" pitchFamily="34" charset="0"/>
                <a:ea typeface="SimSun" panose="02010600030101010101" pitchFamily="2" charset="-122"/>
                <a:cs typeface="Arial" panose="020B0604020202020204" pitchFamily="34" charset="0"/>
              </a:rPr>
              <a:t> بالنقل من البيئة أو بالتعليم المقصود وما إلى ذلك من الأنشطة الادراكية المعرفية . </a:t>
            </a:r>
            <a:endParaRPr lang="en-US" sz="32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77" y="2490387"/>
            <a:ext cx="4689676" cy="4052389"/>
          </a:xfrm>
          <a:prstGeom prst="rect">
            <a:avLst/>
          </a:prstGeom>
        </p:spPr>
      </p:pic>
      <p:pic>
        <p:nvPicPr>
          <p:cNvPr id="5" name="صورة 4"/>
          <p:cNvPicPr>
            <a:picLocks noChangeAspect="1"/>
          </p:cNvPicPr>
          <p:nvPr/>
        </p:nvPicPr>
        <p:blipFill>
          <a:blip r:embed="rId3"/>
          <a:stretch>
            <a:fillRect/>
          </a:stretch>
        </p:blipFill>
        <p:spPr>
          <a:xfrm>
            <a:off x="708977" y="-63268"/>
            <a:ext cx="1380663" cy="936103"/>
          </a:xfrm>
          <a:prstGeom prst="rect">
            <a:avLst/>
          </a:prstGeom>
        </p:spPr>
      </p:pic>
      <p:sp>
        <p:nvSpPr>
          <p:cNvPr id="6" name="عنصر نائب للمحتوى 2"/>
          <p:cNvSpPr txBox="1">
            <a:spLocks/>
          </p:cNvSpPr>
          <p:nvPr/>
        </p:nvSpPr>
        <p:spPr>
          <a:xfrm>
            <a:off x="914400" y="827314"/>
            <a:ext cx="10798629" cy="1262743"/>
          </a:xfrm>
          <a:prstGeom prst="rect">
            <a:avLst/>
          </a:prstGeom>
        </p:spPr>
        <p:txBody>
          <a:bodyPr vert="horz" lIns="91440" tIns="45720" rIns="91440" bIns="45720" rtlCol="0">
            <a:normAutofit/>
          </a:bodyPr>
          <a:lst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r>
              <a:rPr lang="ar-IQ" sz="32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3200" dirty="0" smtClean="0">
                <a:solidFill>
                  <a:schemeClr val="tx1"/>
                </a:solidFill>
                <a:latin typeface="AdvertisingBold"/>
                <a:ea typeface="SimSun" panose="02010600030101010101" pitchFamily="2" charset="-122"/>
                <a:cs typeface="Arial" panose="020B0604020202020204" pitchFamily="34" charset="0"/>
              </a:rPr>
              <a:t>لكي يسلك الفرد سلوكاً معيناً  لابد من وجود </a:t>
            </a:r>
            <a:r>
              <a:rPr lang="ar-IQ" sz="3200" b="1" dirty="0" smtClean="0">
                <a:solidFill>
                  <a:srgbClr val="C00000"/>
                </a:solidFill>
                <a:latin typeface="AdvertisingBold"/>
                <a:ea typeface="SimSun" panose="02010600030101010101" pitchFamily="2" charset="-122"/>
                <a:cs typeface="Arial" panose="020B0604020202020204" pitchFamily="34" charset="0"/>
              </a:rPr>
              <a:t>دوافع</a:t>
            </a:r>
            <a:r>
              <a:rPr lang="ar-IQ" sz="3200" dirty="0" smtClean="0">
                <a:solidFill>
                  <a:schemeClr val="tx1"/>
                </a:solidFill>
                <a:latin typeface="AdvertisingBold"/>
                <a:ea typeface="SimSun" panose="02010600030101010101" pitchFamily="2" charset="-122"/>
                <a:cs typeface="Arial" panose="020B0604020202020204" pitchFamily="34" charset="0"/>
              </a:rPr>
              <a:t> تحركه </a:t>
            </a:r>
            <a:r>
              <a:rPr lang="ar-IQ" sz="3200" dirty="0" smtClean="0">
                <a:solidFill>
                  <a:srgbClr val="C00000"/>
                </a:solidFill>
                <a:latin typeface="AdvertisingBold"/>
                <a:ea typeface="SimSun" panose="02010600030101010101" pitchFamily="2" charset="-122"/>
                <a:cs typeface="Arial" panose="020B0604020202020204" pitchFamily="34" charset="0"/>
              </a:rPr>
              <a:t>و</a:t>
            </a:r>
            <a:r>
              <a:rPr lang="ar-IQ" sz="3200" u="sng" dirty="0" smtClean="0">
                <a:solidFill>
                  <a:srgbClr val="C00000"/>
                </a:solidFill>
                <a:latin typeface="AdvertisingBold"/>
                <a:ea typeface="SimSun" panose="02010600030101010101" pitchFamily="2" charset="-122"/>
                <a:cs typeface="Arial" panose="020B0604020202020204" pitchFamily="34" charset="0"/>
              </a:rPr>
              <a:t>البيئة الخارجية </a:t>
            </a:r>
            <a:r>
              <a:rPr lang="ar-IQ" sz="3200" dirty="0" smtClean="0">
                <a:solidFill>
                  <a:schemeClr val="tx1"/>
                </a:solidFill>
                <a:latin typeface="AdvertisingBold"/>
                <a:ea typeface="SimSun" panose="02010600030101010101" pitchFamily="2" charset="-122"/>
                <a:cs typeface="Arial" panose="020B0604020202020204" pitchFamily="34" charset="0"/>
              </a:rPr>
              <a:t>تحكم كيفية تحقيق هذا الدافع . </a:t>
            </a:r>
            <a:endParaRPr lang="ar-SY" sz="3200" dirty="0" smtClean="0">
              <a:solidFill>
                <a:schemeClr val="tx1"/>
              </a:solidFill>
              <a:latin typeface="AdvertisingBold"/>
              <a:ea typeface="SimSun" panose="02010600030101010101" pitchFamily="2" charset="-122"/>
              <a:cs typeface="Arial" panose="020B0604020202020204" pitchFamily="34" charset="0"/>
            </a:endParaRPr>
          </a:p>
          <a:p>
            <a:pPr marL="0" indent="0" algn="just">
              <a:buFont typeface="Arial" panose="020B0604020202020204" pitchFamily="34" charset="0"/>
              <a:buNone/>
            </a:pPr>
            <a:endParaRPr lang="ar-SY" sz="3200" dirty="0" smtClean="0">
              <a:solidFill>
                <a:schemeClr val="tx1"/>
              </a:solidFill>
              <a:latin typeface="Arial" panose="020B0604020202020204" pitchFamily="34" charset="0"/>
              <a:ea typeface="SimSun" panose="02010600030101010101" pitchFamily="2" charset="-122"/>
              <a:cs typeface="Arial" panose="020B0604020202020204" pitchFamily="34" charset="0"/>
            </a:endParaRPr>
          </a:p>
          <a:p>
            <a:pPr marL="0" indent="0" algn="just">
              <a:buNone/>
            </a:pP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3288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52945" y="779778"/>
            <a:ext cx="10806545" cy="5591993"/>
          </a:xfrm>
        </p:spPr>
        <p:txBody>
          <a:bodyPr>
            <a:normAutofit lnSpcReduction="10000"/>
          </a:bodyPr>
          <a:lstStyle/>
          <a:p>
            <a:pPr marL="685800" indent="-457200" algn="just">
              <a:buFont typeface="Wingdings" panose="05000000000000000000" pitchFamily="2" charset="2"/>
              <a:buChar char="v"/>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تشتمل الذات كذلك على </a:t>
            </a:r>
            <a:r>
              <a:rPr lang="ar-IQ" sz="2800" b="1"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الجانب الوجداني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الذي يتكون من الصفات المزاجية الفطرية مثل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الاستعداد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العام للانفعال ، والدوافع النظرية ثم الانفعالات الخاصة </a:t>
            </a:r>
            <a:r>
              <a:rPr lang="ar-SY" sz="2800" dirty="0">
                <a:solidFill>
                  <a:schemeClr val="tx1"/>
                </a:solidFill>
                <a:latin typeface="Arial" panose="020B0604020202020204" pitchFamily="34" charset="0"/>
                <a:ea typeface="SimSun" panose="02010600030101010101" pitchFamily="2" charset="-122"/>
                <a:cs typeface="Arial" panose="020B0604020202020204" pitchFamily="34" charset="0"/>
              </a:rPr>
              <a:t>.</a:t>
            </a:r>
            <a:endParaRPr lang="ar-SY" sz="2800" dirty="0" smtClean="0">
              <a:solidFill>
                <a:schemeClr val="tx1"/>
              </a:solidFill>
              <a:latin typeface="Arial" panose="020B0604020202020204" pitchFamily="34" charset="0"/>
              <a:ea typeface="SimSun" panose="02010600030101010101" pitchFamily="2" charset="-122"/>
              <a:cs typeface="Arial" panose="020B0604020202020204" pitchFamily="34" charset="0"/>
            </a:endParaRPr>
          </a:p>
          <a:p>
            <a:pPr marL="685800" indent="-457200" algn="just">
              <a:buFont typeface="Wingdings" panose="05000000000000000000" pitchFamily="2" charset="2"/>
              <a:buChar char="v"/>
            </a:pP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SY"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ت</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شتمل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كذلك على الصفات المزاجية المكتسبة كالاتجاه الخلقي والدوافع المكتسبة الشعورية منها واللاشعورية </a:t>
            </a:r>
            <a:r>
              <a:rPr lang="ar-SY" sz="2800" dirty="0">
                <a:solidFill>
                  <a:schemeClr val="tx1"/>
                </a:solidFill>
                <a:latin typeface="Arial" panose="020B0604020202020204" pitchFamily="34" charset="0"/>
                <a:ea typeface="SimSun" panose="02010600030101010101" pitchFamily="2" charset="-122"/>
                <a:cs typeface="Arial" panose="020B0604020202020204" pitchFamily="34" charset="0"/>
              </a:rPr>
              <a:t>.</a:t>
            </a:r>
          </a:p>
          <a:p>
            <a:pPr marL="685800" indent="-457200" algn="just">
              <a:buFont typeface="Wingdings" panose="05000000000000000000" pitchFamily="2" charset="2"/>
              <a:buChar char="v"/>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ولما كانت الذات كلاً متحداً متكاملاً بين النز</a:t>
            </a:r>
            <a:r>
              <a:rPr lang="ar-SY" sz="2800" dirty="0">
                <a:solidFill>
                  <a:schemeClr val="tx1"/>
                </a:solidFill>
                <a:latin typeface="Arial" panose="020B0604020202020204" pitchFamily="34" charset="0"/>
                <a:ea typeface="SimSun" panose="02010600030101010101" pitchFamily="2" charset="-122"/>
                <a:cs typeface="Arial" panose="020B0604020202020204" pitchFamily="34" charset="0"/>
              </a:rPr>
              <a:t>ا</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عات النفسية والجسمية وتوجد في مجال حيوي إنساني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و</a:t>
            </a:r>
            <a:r>
              <a:rPr lang="ar-SY"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 </a:t>
            </a:r>
            <a:r>
              <a:rPr lang="ar-IQ" sz="2800" dirty="0" smtClean="0">
                <a:solidFill>
                  <a:schemeClr val="tx1"/>
                </a:solidFill>
                <a:latin typeface="Arial" panose="020B0604020202020204" pitchFamily="34" charset="0"/>
                <a:ea typeface="SimSun" panose="02010600030101010101" pitchFamily="2" charset="-122"/>
                <a:cs typeface="Arial" panose="020B0604020202020204" pitchFamily="34" charset="0"/>
              </a:rPr>
              <a:t>اجتماعي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فهذا يعني إن العوامل النفسية والجسمية والاجتماعية تشترك كلها في ظهور أي من أنواع السلوك ونقصد بالعوامل الجسمية هنا جميع العوامل المتعلقة بالنمو الجسمي العام والنواحي الصحية العامة والخاصة التي تميز الفرد عن غيره ، وكذلك القدرات والاستعدادات البدنية التي تتعلق بالكفاءة والخصائص الحركية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685800" indent="-457200" algn="just">
              <a:buFont typeface="Wingdings" panose="05000000000000000000" pitchFamily="2" charset="2"/>
              <a:buChar char="v"/>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ترتبط العوامل الجسمية ارتباطا بالتكوين النفسي حيث تؤثر فيه وتتأثر به .</a:t>
            </a:r>
            <a:endParaRPr lang="ar-SY" sz="2800" dirty="0">
              <a:solidFill>
                <a:schemeClr val="tx1"/>
              </a:solidFill>
              <a:latin typeface="Arial" panose="020B0604020202020204" pitchFamily="34" charset="0"/>
              <a:ea typeface="SimSun" panose="02010600030101010101" pitchFamily="2" charset="-122"/>
              <a:cs typeface="Arial" panose="020B0604020202020204" pitchFamily="34" charset="0"/>
            </a:endParaRPr>
          </a:p>
          <a:p>
            <a:pPr marL="685800" indent="-457200" algn="just">
              <a:buFont typeface="Wingdings" panose="05000000000000000000" pitchFamily="2" charset="2"/>
              <a:buChar char="v"/>
            </a:pP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 أما العوامل</a:t>
            </a:r>
            <a:r>
              <a:rPr lang="ar-IQ" sz="2800" b="1" dirty="0">
                <a:solidFill>
                  <a:schemeClr val="tx2">
                    <a:lumMod val="50000"/>
                    <a:lumOff val="50000"/>
                  </a:schemeClr>
                </a:solidFill>
                <a:latin typeface="Arial" panose="020B0604020202020204" pitchFamily="34" charset="0"/>
                <a:ea typeface="SimSun" panose="02010600030101010101" pitchFamily="2" charset="-122"/>
                <a:cs typeface="Arial" panose="020B0604020202020204" pitchFamily="34" charset="0"/>
              </a:rPr>
              <a:t> الاجتماعية </a:t>
            </a:r>
            <a:r>
              <a:rPr lang="ar-IQ" sz="2800" dirty="0">
                <a:solidFill>
                  <a:schemeClr val="tx1"/>
                </a:solidFill>
                <a:latin typeface="Arial" panose="020B0604020202020204" pitchFamily="34" charset="0"/>
                <a:ea typeface="SimSun" panose="02010600030101010101" pitchFamily="2" charset="-122"/>
                <a:cs typeface="Arial" panose="020B0604020202020204" pitchFamily="34" charset="0"/>
              </a:rPr>
              <a:t>فيقصد بها تلك العوامل التي تتوقف على البيئة التي يعيش فيها الفرد . </a:t>
            </a:r>
            <a:endParaRPr lang="en-US" sz="2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a:buFont typeface="Wingdings" panose="05000000000000000000" pitchFamily="2" charset="2"/>
              <a:buChar char="v"/>
            </a:pPr>
            <a:endParaRPr lang="en-US" sz="2800" dirty="0">
              <a:solidFill>
                <a:schemeClr val="tx1"/>
              </a:solidFill>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681268" y="-156325"/>
            <a:ext cx="1380663" cy="936103"/>
          </a:xfrm>
          <a:prstGeom prst="rect">
            <a:avLst/>
          </a:prstGeom>
        </p:spPr>
      </p:pic>
    </p:spTree>
    <p:extLst>
      <p:ext uri="{BB962C8B-B14F-4D97-AF65-F5344CB8AC3E}">
        <p14:creationId xmlns:p14="http://schemas.microsoft.com/office/powerpoint/2010/main" val="3191367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5"/>
            <a:ext cx="10178322" cy="673237"/>
          </a:xfrm>
        </p:spPr>
        <p:txBody>
          <a:bodyPr>
            <a:normAutofit fontScale="90000"/>
          </a:bodyPr>
          <a:lstStyle/>
          <a:p>
            <a:pPr algn="ctr"/>
            <a:r>
              <a:rPr lang="ar-SY" b="1" dirty="0" smtClean="0">
                <a:solidFill>
                  <a:srgbClr val="C00000"/>
                </a:solidFill>
                <a:latin typeface="AdvertisingBold"/>
              </a:rPr>
              <a:t>مفهوم الاعداد النفسي </a:t>
            </a:r>
            <a:endParaRPr lang="en-US" b="1" dirty="0">
              <a:solidFill>
                <a:srgbClr val="C00000"/>
              </a:solidFill>
              <a:latin typeface="AdvertisingBold"/>
            </a:endParaRPr>
          </a:p>
        </p:txBody>
      </p:sp>
      <p:sp>
        <p:nvSpPr>
          <p:cNvPr id="3" name="عنصر نائب للمحتوى 2"/>
          <p:cNvSpPr>
            <a:spLocks noGrp="1"/>
          </p:cNvSpPr>
          <p:nvPr>
            <p:ph idx="1"/>
          </p:nvPr>
        </p:nvSpPr>
        <p:spPr>
          <a:xfrm>
            <a:off x="1251678" y="1233055"/>
            <a:ext cx="10372286" cy="4646537"/>
          </a:xfrm>
        </p:spPr>
        <p:txBody>
          <a:bodyPr>
            <a:normAutofit/>
          </a:bodyPr>
          <a:lstStyle/>
          <a:p>
            <a:pPr lvl="0">
              <a:buClr>
                <a:srgbClr val="2A1A00"/>
              </a:buClr>
              <a:buFont typeface="Wingdings" panose="05000000000000000000" pitchFamily="2" charset="2"/>
              <a:buChar char="q"/>
            </a:pP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 </a:t>
            </a:r>
            <a:r>
              <a:rPr lang="ar-IQ"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الاعداد </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النفسي هو أحد المكونات الحتمية في الوحدات التدريبية لكل رياضي في أي لعبة</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 و</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 في أي عمر كان </a:t>
            </a: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a:t>
            </a:r>
            <a:endParaRPr lang="ar-SY" sz="2600" dirty="0">
              <a:solidFill>
                <a:prstClr val="black"/>
              </a:solidFill>
              <a:latin typeface="Arial" panose="020B0604020202020204" pitchFamily="34" charset="0"/>
              <a:ea typeface="SimSun" panose="02010600030101010101" pitchFamily="2" charset="-122"/>
              <a:cs typeface="Arial" panose="020B0604020202020204" pitchFamily="34" charset="0"/>
            </a:endParaRPr>
          </a:p>
          <a:p>
            <a:pPr lvl="0">
              <a:buClr>
                <a:srgbClr val="2A1A00"/>
              </a:buClr>
              <a:buFont typeface="Wingdings" panose="05000000000000000000" pitchFamily="2" charset="2"/>
              <a:buChar char="q"/>
            </a:pP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 يستحيل </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احراز النجاحات </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بدون الاعداد النفسي </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a:t>
            </a:r>
          </a:p>
          <a:p>
            <a:pPr marL="228600" lvl="1">
              <a:buClr>
                <a:srgbClr val="2A1A00"/>
              </a:buClr>
              <a:buFont typeface="Wingdings" panose="05000000000000000000" pitchFamily="2" charset="2"/>
              <a:buChar char="q"/>
            </a:pP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 يحتاج ال</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بعض ليدخل المنافسة إلى شحنٍ مؤثر ليزيد من قدراته النفسية التي تقود قدراته البدنية </a:t>
            </a:r>
            <a:r>
              <a:rPr lang="ar-IQ"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والمهارية</a:t>
            </a: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 .</a:t>
            </a:r>
            <a:endParaRPr lang="ar-SY" sz="2600" dirty="0">
              <a:solidFill>
                <a:prstClr val="black"/>
              </a:solidFill>
              <a:latin typeface="Arial" panose="020B0604020202020204" pitchFamily="34" charset="0"/>
              <a:ea typeface="SimSun" panose="02010600030101010101" pitchFamily="2" charset="-122"/>
              <a:cs typeface="Arial" panose="020B0604020202020204" pitchFamily="34" charset="0"/>
            </a:endParaRPr>
          </a:p>
          <a:p>
            <a:pPr marL="261938" lvl="1">
              <a:buClr>
                <a:srgbClr val="2A1A00"/>
              </a:buClr>
              <a:buFont typeface="Wingdings" panose="05000000000000000000" pitchFamily="2" charset="2"/>
              <a:buChar char="q"/>
            </a:pP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 فيما </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يحتاج </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البعض الآخر إلى</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 البع</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د عن أجواء المنافسة لكي يدخل في عمليات استرخاء قبيل </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ال</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مواجه</a:t>
            </a:r>
            <a:r>
              <a:rPr lang="ar-SY" sz="2600" dirty="0">
                <a:solidFill>
                  <a:prstClr val="black"/>
                </a:solidFill>
                <a:latin typeface="Arial" panose="020B0604020202020204" pitchFamily="34" charset="0"/>
                <a:ea typeface="SimSun" panose="02010600030101010101" pitchFamily="2" charset="-122"/>
                <a:cs typeface="Arial" panose="020B0604020202020204" pitchFamily="34" charset="0"/>
              </a:rPr>
              <a:t>ات </a:t>
            </a:r>
            <a:r>
              <a:rPr lang="ar-IQ" sz="2600" dirty="0">
                <a:solidFill>
                  <a:prstClr val="black"/>
                </a:solidFill>
                <a:latin typeface="Arial" panose="020B0604020202020204" pitchFamily="34" charset="0"/>
                <a:ea typeface="SimSun" panose="02010600030101010101" pitchFamily="2" charset="-122"/>
                <a:cs typeface="Arial" panose="020B0604020202020204" pitchFamily="34" charset="0"/>
              </a:rPr>
              <a:t>خصوصاً عندما يكون قد دخل في مستويات القلق المؤثرة سلبياً على </a:t>
            </a:r>
            <a:r>
              <a:rPr lang="ar-IQ"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نتائجه</a:t>
            </a:r>
            <a:r>
              <a:rPr lang="ar-SY"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a:t>
            </a:r>
            <a:r>
              <a:rPr lang="ar-IQ" sz="2600" dirty="0" smtClean="0">
                <a:solidFill>
                  <a:prstClr val="black"/>
                </a:solidFill>
                <a:latin typeface="Arial" panose="020B0604020202020204" pitchFamily="34" charset="0"/>
                <a:ea typeface="SimSun" panose="02010600030101010101" pitchFamily="2" charset="-122"/>
                <a:cs typeface="Arial" panose="020B0604020202020204" pitchFamily="34" charset="0"/>
              </a:rPr>
              <a:t> </a:t>
            </a:r>
            <a:endParaRPr lang="ar-SY" sz="26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4" name="عنصر نائب للتاريخ 3"/>
          <p:cNvSpPr>
            <a:spLocks noGrp="1"/>
          </p:cNvSpPr>
          <p:nvPr>
            <p:ph type="dt" sz="half" idx="10"/>
          </p:nvPr>
        </p:nvSpPr>
        <p:spPr/>
        <p:txBody>
          <a:bodyPr/>
          <a:lstStyle/>
          <a:p>
            <a:fld id="{B947B418-2496-4560-A756-56F7A258446A}" type="datetime1">
              <a:rPr lang="en-US" smtClean="0"/>
              <a:t>5/28/2021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C18B5E4-20DC-43E1-8D71-EBC39F225925}" type="slidenum">
              <a:rPr lang="en-US" smtClean="0"/>
              <a:t>9</a:t>
            </a:fld>
            <a:endParaRPr lang="en-US"/>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058" y="4752105"/>
            <a:ext cx="3074324" cy="2105895"/>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074" y="4752105"/>
            <a:ext cx="3007326" cy="2090595"/>
          </a:xfrm>
          <a:prstGeom prst="rect">
            <a:avLst/>
          </a:prstGeom>
        </p:spPr>
      </p:pic>
      <p:pic>
        <p:nvPicPr>
          <p:cNvPr id="10" name="صورة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270" y="4767402"/>
            <a:ext cx="3616036" cy="2105891"/>
          </a:xfrm>
          <a:prstGeom prst="rect">
            <a:avLst/>
          </a:prstGeom>
        </p:spPr>
      </p:pic>
      <p:pic>
        <p:nvPicPr>
          <p:cNvPr id="11" name="صورة 10"/>
          <p:cNvPicPr>
            <a:picLocks noChangeAspect="1"/>
          </p:cNvPicPr>
          <p:nvPr/>
        </p:nvPicPr>
        <p:blipFill>
          <a:blip r:embed="rId5"/>
          <a:stretch>
            <a:fillRect/>
          </a:stretch>
        </p:blipFill>
        <p:spPr>
          <a:xfrm>
            <a:off x="750541" y="-85667"/>
            <a:ext cx="1380663" cy="936103"/>
          </a:xfrm>
          <a:prstGeom prst="rect">
            <a:avLst/>
          </a:prstGeom>
        </p:spPr>
      </p:pic>
    </p:spTree>
    <p:extLst>
      <p:ext uri="{BB962C8B-B14F-4D97-AF65-F5344CB8AC3E}">
        <p14:creationId xmlns:p14="http://schemas.microsoft.com/office/powerpoint/2010/main" val="155531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2676</Words>
  <Application>Microsoft Office PowerPoint</Application>
  <PresentationFormat>شاشة عريضة</PresentationFormat>
  <Paragraphs>168</Paragraphs>
  <Slides>43</Slides>
  <Notes>1</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43</vt:i4>
      </vt:variant>
    </vt:vector>
  </HeadingPairs>
  <TitlesOfParts>
    <vt:vector size="56" baseType="lpstr">
      <vt:lpstr>SimSun</vt:lpstr>
      <vt:lpstr>AdvertisingBold</vt:lpstr>
      <vt:lpstr>Arial</vt:lpstr>
      <vt:lpstr>Calibri</vt:lpstr>
      <vt:lpstr>Courier New</vt:lpstr>
      <vt:lpstr>Gill Sans MT</vt:lpstr>
      <vt:lpstr>Impact</vt:lpstr>
      <vt:lpstr>휴먼매직체</vt:lpstr>
      <vt:lpstr>Majalla UI</vt:lpstr>
      <vt:lpstr>Simplified Arabic</vt:lpstr>
      <vt:lpstr>Times New Roman</vt:lpstr>
      <vt:lpstr>Wingdings</vt:lpstr>
      <vt:lpstr>Badge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مفهوم الاعداد النفسي </vt:lpstr>
      <vt:lpstr>عرض تقديمي في PowerPoint</vt:lpstr>
      <vt:lpstr>عرض تقديمي في PowerPoint</vt:lpstr>
      <vt:lpstr> أهداف الاعداد النفسي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بعض طرق الأعداد النفسي قصير المدى</vt:lpstr>
      <vt:lpstr>عرض تقديمي في PowerPoint</vt:lpstr>
      <vt:lpstr>عرض تقديمي في PowerPoint</vt:lpstr>
      <vt:lpstr>عرض تقديمي في PowerPoint</vt:lpstr>
      <vt:lpstr>عرض تقديمي في PowerPoint</vt:lpstr>
      <vt:lpstr>أهم مواضيع الرعاية النفسية </vt:lpstr>
      <vt:lpstr>عرض تقديمي في PowerPoint</vt:lpstr>
      <vt:lpstr>علاقة الضغوط بالأداء الرياضي </vt:lpstr>
      <vt:lpstr>عرض تقديمي في PowerPoint</vt:lpstr>
      <vt:lpstr>عرض تقديمي في PowerPoint</vt:lpstr>
      <vt:lpstr>عرض تقديمي في PowerPoint</vt:lpstr>
      <vt:lpstr>عرض تقديمي في PowerPoint</vt:lpstr>
      <vt:lpstr>أهم  ظواهر الاصابات النفسية في المجال الرياضي </vt:lpstr>
      <vt:lpstr>عرض تقديمي في PowerPoint</vt:lpstr>
      <vt:lpstr>الاحتراق النفسي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الاعداد النفسي</dc:title>
  <dc:creator>ASUS</dc:creator>
  <cp:lastModifiedBy>ASUS</cp:lastModifiedBy>
  <cp:revision>90</cp:revision>
  <dcterms:created xsi:type="dcterms:W3CDTF">2020-10-30T18:48:07Z</dcterms:created>
  <dcterms:modified xsi:type="dcterms:W3CDTF">2021-05-28T08:39:05Z</dcterms:modified>
</cp:coreProperties>
</file>