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2" r:id="rId2"/>
    <p:sldId id="257" r:id="rId3"/>
    <p:sldId id="293" r:id="rId4"/>
    <p:sldId id="258" r:id="rId5"/>
    <p:sldId id="29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4" r:id="rId16"/>
    <p:sldId id="269" r:id="rId17"/>
    <p:sldId id="270" r:id="rId18"/>
    <p:sldId id="271" r:id="rId19"/>
    <p:sldId id="272" r:id="rId20"/>
    <p:sldId id="273" r:id="rId21"/>
    <p:sldId id="287" r:id="rId22"/>
    <p:sldId id="288" r:id="rId23"/>
    <p:sldId id="292" r:id="rId24"/>
    <p:sldId id="275" r:id="rId25"/>
    <p:sldId id="276" r:id="rId26"/>
    <p:sldId id="277" r:id="rId27"/>
    <p:sldId id="278" r:id="rId28"/>
    <p:sldId id="279" r:id="rId29"/>
    <p:sldId id="280" r:id="rId30"/>
    <p:sldId id="285" r:id="rId31"/>
    <p:sldId id="289" r:id="rId32"/>
    <p:sldId id="290" r:id="rId33"/>
    <p:sldId id="291" r:id="rId34"/>
    <p:sldId id="28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6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SY"/>
  <c:chart>
    <c:plotArea>
      <c:layout/>
      <c:lineChart>
        <c:grouping val="standard"/>
        <c:ser>
          <c:idx val="0"/>
          <c:order val="0"/>
          <c:tx>
            <c:strRef>
              <c:f>ورقة1!$B$1</c:f>
              <c:strCache>
                <c:ptCount val="1"/>
                <c:pt idx="0">
                  <c:v>GIII A</c:v>
                </c:pt>
              </c:strCache>
            </c:strRef>
          </c:tx>
          <c:spPr>
            <a:ln w="76200">
              <a:solidFill>
                <a:srgbClr val="FFFF00"/>
              </a:solidFill>
            </a:ln>
          </c:spPr>
          <c:cat>
            <c:numRef>
              <c:f>ورقة1!$A$2:$A$3</c:f>
              <c:numCache>
                <c:formatCode>General</c:formatCode>
                <c:ptCount val="2"/>
              </c:numCache>
            </c:numRef>
          </c:cat>
          <c:val>
            <c:numRef>
              <c:f>ورقة1!$B$2:$B$3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2C-4DF9-B863-E07E36A10366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GIII B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cat>
            <c:numRef>
              <c:f>ورقة1!$A$2:$A$3</c:f>
              <c:numCache>
                <c:formatCode>General</c:formatCode>
                <c:ptCount val="2"/>
              </c:numCache>
            </c:numRef>
          </c:cat>
          <c:val>
            <c:numRef>
              <c:f>ورقة1!$C$2:$C$3</c:f>
              <c:numCache>
                <c:formatCode>General</c:formatCode>
                <c:ptCount val="2"/>
                <c:pt idx="0">
                  <c:v>3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2C-4DF9-B863-E07E36A10366}"/>
            </c:ext>
          </c:extLst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GIII C</c:v>
                </c:pt>
              </c:strCache>
            </c:strRef>
          </c:tx>
          <c:spPr>
            <a:ln w="76200">
              <a:solidFill>
                <a:schemeClr val="bg2"/>
              </a:solidFill>
            </a:ln>
          </c:spPr>
          <c:marker>
            <c:spPr>
              <a:ln>
                <a:solidFill>
                  <a:schemeClr val="bg2"/>
                </a:solidFill>
              </a:ln>
            </c:spPr>
          </c:marker>
          <c:cat>
            <c:numRef>
              <c:f>ورقة1!$A$2:$A$3</c:f>
              <c:numCache>
                <c:formatCode>General</c:formatCode>
                <c:ptCount val="2"/>
              </c:numCache>
            </c:numRef>
          </c:cat>
          <c:val>
            <c:numRef>
              <c:f>ورقة1!$D$2:$D$3</c:f>
              <c:numCache>
                <c:formatCode>General</c:formatCode>
                <c:ptCount val="2"/>
                <c:pt idx="0">
                  <c:v>5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62C-4DF9-B863-E07E36A10366}"/>
            </c:ext>
          </c:extLst>
        </c:ser>
        <c:marker val="1"/>
        <c:axId val="75574272"/>
        <c:axId val="75576448"/>
      </c:lineChart>
      <c:catAx>
        <c:axId val="755742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ar-SA"/>
            </a:pPr>
            <a:endParaRPr lang="ar-SY"/>
          </a:p>
        </c:txPr>
        <c:crossAx val="75576448"/>
        <c:crosses val="autoZero"/>
        <c:auto val="1"/>
        <c:lblAlgn val="ctr"/>
        <c:lblOffset val="100"/>
      </c:catAx>
      <c:valAx>
        <c:axId val="75576448"/>
        <c:scaling>
          <c:orientation val="minMax"/>
        </c:scaling>
        <c:axPos val="l"/>
        <c:majorGridlines>
          <c:spPr>
            <a:ln>
              <a:solidFill>
                <a:srgbClr val="A5C249">
                  <a:lumMod val="20000"/>
                  <a:lumOff val="80000"/>
                </a:srgb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ar-SA"/>
            </a:pPr>
            <a:endParaRPr lang="ar-SY"/>
          </a:p>
        </c:txPr>
        <c:crossAx val="75574272"/>
        <c:crosses val="autoZero"/>
        <c:crossBetween val="between"/>
      </c:valAx>
    </c:plotArea>
    <c:legend>
      <c:legendPos val="r"/>
      <c:txPr>
        <a:bodyPr/>
        <a:lstStyle/>
        <a:p>
          <a:pPr>
            <a:defRPr lang="ar-SA"/>
          </a:pPr>
          <a:endParaRPr lang="ar-SY"/>
        </a:p>
      </c:txPr>
    </c:legend>
    <c:plotVisOnly val="1"/>
    <c:dispBlanksAs val="gap"/>
  </c:chart>
  <c:txPr>
    <a:bodyPr/>
    <a:lstStyle/>
    <a:p>
      <a:pPr>
        <a:defRPr sz="1800"/>
      </a:pPr>
      <a:endParaRPr lang="ar-SY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15957" y="0"/>
            <a:ext cx="2899243" cy="532435"/>
          </a:xfrm>
        </p:spPr>
        <p:txBody>
          <a:bodyPr>
            <a:normAutofit fontScale="90000"/>
          </a:bodyPr>
          <a:lstStyle/>
          <a:p>
            <a:r>
              <a:rPr lang="ar-SA" sz="3200" dirty="0" smtClean="0">
                <a:solidFill>
                  <a:schemeClr val="tx1"/>
                </a:solidFill>
                <a:latin typeface="AGA Arabesque" panose="05010101010101010101" pitchFamily="2" charset="2"/>
                <a:cs typeface="Akhbar MT" pitchFamily="2" charset="-78"/>
              </a:rPr>
              <a:t>مشفى حلب الجامعي الكبير</a:t>
            </a:r>
            <a:endParaRPr lang="ar-SA" sz="3200" dirty="0">
              <a:solidFill>
                <a:schemeClr val="tx1"/>
              </a:solidFill>
              <a:latin typeface="AGA Arabesque" panose="05010101010101010101" pitchFamily="2" charset="2"/>
              <a:cs typeface="Akhbar MT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263"/>
            <a:ext cx="11945073" cy="6638081"/>
          </a:xfrm>
        </p:spPr>
      </p:pic>
    </p:spTree>
    <p:extLst>
      <p:ext uri="{BB962C8B-B14F-4D97-AF65-F5344CB8AC3E}">
        <p14:creationId xmlns="" xmlns:p14="http://schemas.microsoft.com/office/powerpoint/2010/main" val="12549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0461" y="3773346"/>
            <a:ext cx="8596668" cy="2944529"/>
          </a:xfrm>
        </p:spPr>
        <p:txBody>
          <a:bodyPr/>
          <a:lstStyle/>
          <a:p>
            <a:endParaRPr lang="ar-SA" b="1" dirty="0"/>
          </a:p>
        </p:txBody>
      </p:sp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6394423"/>
              </p:ext>
            </p:extLst>
          </p:nvPr>
        </p:nvGraphicFramePr>
        <p:xfrm>
          <a:off x="451327" y="180631"/>
          <a:ext cx="8596312" cy="336613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490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90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90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490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437">
                <a:tc>
                  <a:txBody>
                    <a:bodyPr/>
                    <a:lstStyle/>
                    <a:p>
                      <a:pPr rtl="1"/>
                      <a:r>
                        <a:rPr lang="ar-SA" b="0" i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درجة الإصابة</a:t>
                      </a:r>
                      <a:endParaRPr lang="ar-SA" b="0" i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    الفخذ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    الساق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   المجموع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4385"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GIII-A   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    15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    25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     40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437"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GIII-B   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    13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    22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     35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437"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GIII-C   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    37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    58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     95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437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المجموع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    65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    105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    170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صورة 6"/>
          <p:cNvPicPr/>
          <p:nvPr/>
        </p:nvPicPr>
        <p:blipFill>
          <a:blip r:embed="rId2"/>
          <a:srcRect l="23678" t="25559" r="24675" b="28115"/>
          <a:stretch>
            <a:fillRect/>
          </a:stretch>
        </p:blipFill>
        <p:spPr bwMode="auto">
          <a:xfrm>
            <a:off x="3574472" y="3804737"/>
            <a:ext cx="5782657" cy="288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21" y="3804736"/>
            <a:ext cx="2615073" cy="28817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55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3520" y="397658"/>
            <a:ext cx="1583544" cy="6787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GIII_A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5" y="1219344"/>
            <a:ext cx="3936289" cy="5278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1" y="1219344"/>
            <a:ext cx="3985932" cy="5278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05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42224" y="439838"/>
            <a:ext cx="1871902" cy="66501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GIII-B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4" y="1339215"/>
            <a:ext cx="7805651" cy="4389120"/>
          </a:xfrm>
        </p:spPr>
      </p:pic>
    </p:spTree>
    <p:extLst>
      <p:ext uri="{BB962C8B-B14F-4D97-AF65-F5344CB8AC3E}">
        <p14:creationId xmlns="" xmlns:p14="http://schemas.microsoft.com/office/powerpoint/2010/main" val="13626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07820" y="274320"/>
            <a:ext cx="4487586" cy="653143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gency FB" panose="020B0503020202020204" pitchFamily="34" charset="0"/>
                <a:cs typeface="Akhbar MT" pitchFamily="2" charset="-78"/>
              </a:rPr>
              <a:t> GIII-C</a:t>
            </a:r>
            <a:r>
              <a:rPr lang="ar-SY" sz="4000" dirty="0" smtClean="0">
                <a:solidFill>
                  <a:schemeClr val="tx1"/>
                </a:solidFill>
                <a:latin typeface="Agency FB" panose="020B0503020202020204" pitchFamily="34" charset="0"/>
                <a:cs typeface="Akhbar MT" pitchFamily="2" charset="-78"/>
              </a:rPr>
              <a:t>و </a:t>
            </a:r>
            <a:r>
              <a:rPr lang="en-US" sz="4000" dirty="0" smtClean="0">
                <a:solidFill>
                  <a:schemeClr val="tx1"/>
                </a:solidFill>
                <a:latin typeface="Agency FB" panose="020B0503020202020204" pitchFamily="34" charset="0"/>
                <a:cs typeface="Akhbar MT" pitchFamily="2" charset="-78"/>
              </a:rPr>
              <a:t>GIII-B</a:t>
            </a:r>
            <a:r>
              <a:rPr lang="ar-SY" sz="4000" dirty="0" smtClean="0">
                <a:solidFill>
                  <a:schemeClr val="tx1"/>
                </a:solidFill>
                <a:latin typeface="Agency FB" panose="020B0503020202020204" pitchFamily="34" charset="0"/>
                <a:cs typeface="Akhbar MT" pitchFamily="2" charset="-78"/>
              </a:rPr>
              <a:t>لنفس المريض</a:t>
            </a:r>
            <a:endParaRPr lang="ar-SA" sz="4000" dirty="0">
              <a:solidFill>
                <a:schemeClr val="tx1"/>
              </a:solidFill>
              <a:latin typeface="Agency FB" panose="020B0503020202020204" pitchFamily="34" charset="0"/>
              <a:cs typeface="Akhbar MT" pitchFamily="2" charset="-78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88" y="971571"/>
            <a:ext cx="7940194" cy="5264727"/>
          </a:xfrm>
        </p:spPr>
      </p:pic>
    </p:spTree>
    <p:extLst>
      <p:ext uri="{BB962C8B-B14F-4D97-AF65-F5344CB8AC3E}">
        <p14:creationId xmlns="" xmlns:p14="http://schemas.microsoft.com/office/powerpoint/2010/main" val="34221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61589" y="300942"/>
            <a:ext cx="1463982" cy="72920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GIII-C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159509"/>
            <a:ext cx="8466666" cy="4964199"/>
          </a:xfrm>
        </p:spPr>
      </p:pic>
    </p:spTree>
    <p:extLst>
      <p:ext uri="{BB962C8B-B14F-4D97-AF65-F5344CB8AC3E}">
        <p14:creationId xmlns="" xmlns:p14="http://schemas.microsoft.com/office/powerpoint/2010/main" val="32424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36963" y="5208606"/>
            <a:ext cx="1447147" cy="857931"/>
          </a:xfrm>
        </p:spPr>
        <p:txBody>
          <a:bodyPr>
            <a:noAutofit/>
          </a:bodyPr>
          <a:lstStyle/>
          <a:p>
            <a:r>
              <a:rPr lang="ar-SA" dirty="0" smtClean="0">
                <a:solidFill>
                  <a:schemeClr val="tx1"/>
                </a:solidFill>
                <a:cs typeface="Akhbar MT" pitchFamily="2" charset="-78"/>
              </a:rPr>
              <a:t>جدول(1</a:t>
            </a:r>
            <a:r>
              <a:rPr lang="ar-SA" sz="4400" dirty="0" smtClean="0">
                <a:solidFill>
                  <a:schemeClr val="tx1"/>
                </a:solidFill>
                <a:cs typeface="Akhbar MT" pitchFamily="2" charset="-78"/>
              </a:rPr>
              <a:t>)</a:t>
            </a:r>
            <a:endParaRPr lang="ar-SA" sz="4400" dirty="0">
              <a:solidFill>
                <a:schemeClr val="tx1"/>
              </a:solidFill>
              <a:cs typeface="Akhbar MT" pitchFamily="2" charset="-78"/>
            </a:endParaRPr>
          </a:p>
        </p:txBody>
      </p:sp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10066726"/>
              </p:ext>
            </p:extLst>
          </p:nvPr>
        </p:nvGraphicFramePr>
        <p:xfrm>
          <a:off x="677863" y="613458"/>
          <a:ext cx="8596312" cy="459514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490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90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90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490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4762"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>
                          <a:cs typeface="Akhbar MT" pitchFamily="2" charset="-78"/>
                        </a:rPr>
                        <a:t>MESS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>
                          <a:cs typeface="Akhbar MT" pitchFamily="2" charset="-78"/>
                        </a:rPr>
                        <a:t>GIII-A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>
                          <a:cs typeface="Akhbar MT" pitchFamily="2" charset="-78"/>
                        </a:rPr>
                        <a:t>GIII-B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>
                          <a:cs typeface="Akhbar MT" pitchFamily="2" charset="-78"/>
                        </a:rPr>
                        <a:t>GIII-C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6576"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1-أذية</a:t>
                      </a:r>
                      <a:r>
                        <a:rPr lang="ar-SA" sz="2800" baseline="0" dirty="0" smtClean="0">
                          <a:cs typeface="Akhbar MT" pitchFamily="2" charset="-78"/>
                        </a:rPr>
                        <a:t> الأنسجة الرخوة والهيكلية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35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55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130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4762"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2-نقاط الصدمة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24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47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182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4762"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3-نقاط </a:t>
                      </a:r>
                      <a:r>
                        <a:rPr lang="ar-SA" sz="2800" dirty="0" err="1" smtClean="0">
                          <a:cs typeface="Akhbar MT" pitchFamily="2" charset="-78"/>
                        </a:rPr>
                        <a:t>الأقفار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40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39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270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4762"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4-نقاط السن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30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28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53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4762"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مجموع النقاط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129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169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635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4762"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القيمة الوسطية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3.22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4.81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6.68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241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7334" y="320233"/>
            <a:ext cx="8596668" cy="1728486"/>
          </a:xfrm>
        </p:spPr>
        <p:txBody>
          <a:bodyPr>
            <a:normAutofit fontScale="90000"/>
          </a:bodyPr>
          <a:lstStyle/>
          <a:p>
            <a:pPr algn="r"/>
            <a:r>
              <a:rPr lang="ar-S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1-تغيرات مشعر هرس الطرف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mess</a:t>
            </a: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ar-SA" sz="3100" b="1" dirty="0">
                <a:solidFill>
                  <a:schemeClr val="tx1">
                    <a:lumMod val="85000"/>
                    <a:lumOff val="15000"/>
                  </a:schemeClr>
                </a:solidFill>
                <a:cs typeface="Akhbar MT" pitchFamily="2" charset="-78"/>
              </a:rPr>
              <a:t>القيمة الوسطى للمشعر كانت بالنوع</a:t>
            </a:r>
            <a:r>
              <a:rPr lang="en-US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khbar MT" pitchFamily="2" charset="-78"/>
              </a:rPr>
              <a:t>GIII-A </a:t>
            </a:r>
            <a:r>
              <a:rPr lang="ar-SA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khbar MT" pitchFamily="2" charset="-78"/>
              </a:rPr>
              <a:t> (3,22) </a:t>
            </a:r>
            <a:r>
              <a:rPr lang="ar-SA" sz="3100" b="1" dirty="0">
                <a:solidFill>
                  <a:schemeClr val="tx1">
                    <a:lumMod val="85000"/>
                    <a:lumOff val="15000"/>
                  </a:schemeClr>
                </a:solidFill>
                <a:cs typeface="Akhbar MT" pitchFamily="2" charset="-78"/>
              </a:rPr>
              <a:t>والنوع</a:t>
            </a:r>
            <a:r>
              <a:rPr lang="en-US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khbar MT" pitchFamily="2" charset="-78"/>
              </a:rPr>
              <a:t>GIII-B </a:t>
            </a:r>
            <a:r>
              <a:rPr lang="ar-SA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khbar MT" pitchFamily="2" charset="-78"/>
              </a:rPr>
              <a:t>هي (4,81) </a:t>
            </a:r>
            <a:r>
              <a:rPr lang="ar-SA" sz="3100" b="1" dirty="0">
                <a:solidFill>
                  <a:schemeClr val="tx1">
                    <a:lumMod val="85000"/>
                    <a:lumOff val="15000"/>
                  </a:schemeClr>
                </a:solidFill>
                <a:cs typeface="Akhbar MT" pitchFamily="2" charset="-78"/>
              </a:rPr>
              <a:t>والنوع  </a:t>
            </a:r>
            <a:r>
              <a:rPr lang="en-US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khbar MT" pitchFamily="2" charset="-78"/>
              </a:rPr>
              <a:t>GIII-C</a:t>
            </a:r>
            <a:r>
              <a:rPr lang="ar-SA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khbar MT" pitchFamily="2" charset="-78"/>
              </a:rPr>
              <a:t> بلغت( 6,68)والجدول </a:t>
            </a:r>
            <a:r>
              <a:rPr lang="ar-SA" sz="3100" b="1" dirty="0">
                <a:solidFill>
                  <a:schemeClr val="tx1">
                    <a:lumMod val="85000"/>
                    <a:lumOff val="15000"/>
                  </a:schemeClr>
                </a:solidFill>
                <a:cs typeface="Akhbar MT" pitchFamily="2" charset="-78"/>
              </a:rPr>
              <a:t>التالي يوضح القيمة الأصغر والأكبر</a:t>
            </a:r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  <a:cs typeface="Akhbar MT" pitchFamily="2" charset="-78"/>
              </a:rPr>
              <a:t> </a:t>
            </a:r>
            <a:r>
              <a:rPr lang="ar-SA" sz="3100" b="1" dirty="0">
                <a:solidFill>
                  <a:schemeClr val="tx1">
                    <a:lumMod val="85000"/>
                    <a:lumOff val="15000"/>
                  </a:schemeClr>
                </a:solidFill>
                <a:cs typeface="Akhbar MT" pitchFamily="2" charset="-78"/>
              </a:rPr>
              <a:t>لكل نوع وتم رسم البياني الممثل لتغيرات المشعر:</a:t>
            </a:r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  <a:cs typeface="Akhbar MT" pitchFamily="2" charset="-78"/>
              </a:rPr>
              <a:t/>
            </a:r>
            <a:b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  <a:cs typeface="Akhbar MT" pitchFamily="2" charset="-78"/>
              </a:rPr>
            </a:br>
            <a:r>
              <a:rPr lang="en-US" sz="3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ar-SA" sz="3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23440521"/>
              </p:ext>
            </p:extLst>
          </p:nvPr>
        </p:nvGraphicFramePr>
        <p:xfrm>
          <a:off x="828161" y="2465408"/>
          <a:ext cx="8596312" cy="331035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490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196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490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08999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نوع</a:t>
                      </a:r>
                      <a:r>
                        <a:rPr lang="ar-SA" baseline="0" dirty="0" smtClean="0"/>
                        <a:t> الكسر(التصنيف)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GIIIA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GIIIB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GIIIC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0453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القيمة الصغرى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3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5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0453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القيمة الكبرى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8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11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0453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القيمة الوسطية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3،22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4،</a:t>
                      </a:r>
                      <a:r>
                        <a:rPr lang="ar-SA" b="1" dirty="0" smtClean="0"/>
                        <a:t>8</a:t>
                      </a:r>
                      <a:r>
                        <a:rPr lang="ar-SA" dirty="0" smtClean="0"/>
                        <a:t>1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6،6</a:t>
                      </a:r>
                      <a:r>
                        <a:rPr lang="ar-SA" b="1" dirty="0" smtClean="0"/>
                        <a:t>8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2361237" y="5910729"/>
            <a:ext cx="604198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khbar MT" pitchFamily="2" charset="-78"/>
              </a:rPr>
              <a:t>جدول (2) يبين القيمة الكبرى والصغرى والوسطى للمشعر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Akhbar MT" pitchFamily="2" charset="-78"/>
              </a:rPr>
              <a:t/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Akhbar MT" pitchFamily="2" charset="-78"/>
              </a:rPr>
            </a:br>
            <a:endParaRPr lang="ar-SA" sz="2800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83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77091" y="277091"/>
            <a:ext cx="8996911" cy="1191491"/>
          </a:xfrm>
        </p:spPr>
        <p:txBody>
          <a:bodyPr>
            <a:normAutofit/>
          </a:bodyPr>
          <a:lstStyle/>
          <a:p>
            <a:pPr algn="r"/>
            <a:r>
              <a:rPr lang="ar-SA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تم حساب الانحراف المعياري لكل مجموعة ورسم الخط البياني للانحراف </a:t>
            </a:r>
            <a:r>
              <a:rPr lang="ar-SA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كمايلي</a:t>
            </a:r>
            <a:r>
              <a:rPr lang="ar-SA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ar-SA" sz="2000" dirty="0"/>
              <a:t>:</a:t>
            </a:r>
          </a:p>
        </p:txBody>
      </p:sp>
      <p:graphicFrame>
        <p:nvGraphicFramePr>
          <p:cNvPr id="5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12495646"/>
              </p:ext>
            </p:extLst>
          </p:nvPr>
        </p:nvGraphicFramePr>
        <p:xfrm>
          <a:off x="671331" y="1468438"/>
          <a:ext cx="8079129" cy="4098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4132163" y="5856789"/>
            <a:ext cx="34839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مخطط بياني (1) </a:t>
            </a:r>
            <a:r>
              <a:rPr lang="ar-SA" dirty="0" err="1" smtClean="0"/>
              <a:t>للأنحراف</a:t>
            </a:r>
            <a:r>
              <a:rPr lang="ar-SA" dirty="0" smtClean="0"/>
              <a:t> المعياري</a:t>
            </a: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38645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9007" y="221673"/>
            <a:ext cx="8596668" cy="2996089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/>
              <a:t> </a:t>
            </a:r>
            <a:r>
              <a:rPr lang="ar-S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2-شفاء </a:t>
            </a: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الجروح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ar-SA" sz="2000" dirty="0">
                <a:cs typeface="Akhbar MT" pitchFamily="2" charset="-78"/>
              </a:rPr>
              <a:t>    </a:t>
            </a:r>
            <a:r>
              <a:rPr lang="ar-SA" sz="2200" b="1" dirty="0">
                <a:solidFill>
                  <a:schemeClr val="tx1"/>
                </a:solidFill>
                <a:cs typeface="Akhbar MT" pitchFamily="2" charset="-78"/>
              </a:rPr>
              <a:t>شفيت  جروح  34 حالة (85% ) في المجموعة </a:t>
            </a:r>
            <a:r>
              <a:rPr lang="ar-SY" sz="2200" b="1" dirty="0">
                <a:solidFill>
                  <a:schemeClr val="tx1"/>
                </a:solidFill>
                <a:cs typeface="Akhbar MT" pitchFamily="2" charset="-78"/>
              </a:rPr>
              <a:t>ا</a:t>
            </a:r>
            <a:r>
              <a:rPr lang="ar-SA" sz="2200" b="1" dirty="0">
                <a:solidFill>
                  <a:schemeClr val="tx1"/>
                </a:solidFill>
                <a:cs typeface="Akhbar MT" pitchFamily="2" charset="-78"/>
              </a:rPr>
              <a:t>لأولى أي </a:t>
            </a:r>
            <a:r>
              <a:rPr lang="en-US" sz="2200" b="1" dirty="0">
                <a:solidFill>
                  <a:schemeClr val="tx1"/>
                </a:solidFill>
                <a:cs typeface="Akhbar MT" pitchFamily="2" charset="-78"/>
              </a:rPr>
              <a:t>GIII-A</a:t>
            </a:r>
            <a:r>
              <a:rPr lang="ar-SA" sz="2200" b="1" dirty="0">
                <a:solidFill>
                  <a:schemeClr val="tx1"/>
                </a:solidFill>
                <a:cs typeface="Akhbar MT" pitchFamily="2" charset="-78"/>
              </a:rPr>
              <a:t> بالمقصد الأول وال 6حالات المتبقية ( 15%)بالمقصد الثاني أما المجموعة الثانية أي</a:t>
            </a:r>
            <a:r>
              <a:rPr lang="en-US" sz="2200" b="1" dirty="0">
                <a:solidFill>
                  <a:schemeClr val="tx1"/>
                </a:solidFill>
                <a:cs typeface="Akhbar MT" pitchFamily="2" charset="-78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cs typeface="Akhbar MT" pitchFamily="2" charset="-78"/>
              </a:rPr>
              <a:t>GIII-B </a:t>
            </a:r>
            <a:r>
              <a:rPr lang="ar-SA" sz="2200" b="1" dirty="0" smtClean="0">
                <a:solidFill>
                  <a:schemeClr val="tx1"/>
                </a:solidFill>
                <a:cs typeface="Akhbar MT" pitchFamily="2" charset="-78"/>
              </a:rPr>
              <a:t>  </a:t>
            </a:r>
            <a:r>
              <a:rPr lang="ar-SA" sz="2200" b="1" dirty="0">
                <a:solidFill>
                  <a:schemeClr val="tx1"/>
                </a:solidFill>
                <a:cs typeface="Akhbar MT" pitchFamily="2" charset="-78"/>
              </a:rPr>
              <a:t>فقد شفي بالمقصد الأول 15 حالة ( 42,85% ) و12 حالة بالمقصد الثاني (34,28%) وفي 7 حالات أجري لها التطعيم الجلدي  ( 20%  ) وحالة واحدة استمر فيها ناسور جلدي (2,85% )وفي الثالثة النوع </a:t>
            </a:r>
            <a:r>
              <a:rPr lang="en-US" sz="2200" b="1" dirty="0">
                <a:solidFill>
                  <a:schemeClr val="tx1"/>
                </a:solidFill>
                <a:cs typeface="Akhbar MT" pitchFamily="2" charset="-78"/>
              </a:rPr>
              <a:t>GIII-C</a:t>
            </a:r>
            <a:r>
              <a:rPr lang="ar-SA" sz="2200" b="1" dirty="0" smtClean="0">
                <a:solidFill>
                  <a:schemeClr val="tx1"/>
                </a:solidFill>
                <a:cs typeface="Akhbar MT" pitchFamily="2" charset="-78"/>
              </a:rPr>
              <a:t>فقد شفيت  </a:t>
            </a:r>
            <a:r>
              <a:rPr lang="ar-SA" sz="2200" b="1" dirty="0">
                <a:solidFill>
                  <a:schemeClr val="tx1"/>
                </a:solidFill>
                <a:cs typeface="Akhbar MT" pitchFamily="2" charset="-78"/>
              </a:rPr>
              <a:t>80 حالة بالمقصد الأول ( 84،21% ) و 2 حالة احتاجت التطعيم الجلدي ( 2،10% ) وحالة شفيت بناسور( 1,05%) وتم البتر البدئي في 7حالات ( 7,36% ) والبتر الثانوي في  5  حالات (5،26% )0 والجدول الآتي يلخص </a:t>
            </a:r>
            <a:r>
              <a:rPr lang="ar-SA" sz="2200" b="1" dirty="0" smtClean="0">
                <a:solidFill>
                  <a:schemeClr val="tx1"/>
                </a:solidFill>
                <a:cs typeface="Akhbar MT" pitchFamily="2" charset="-78"/>
              </a:rPr>
              <a:t>ذلك:</a:t>
            </a:r>
            <a:r>
              <a:rPr lang="en-US" sz="4400" b="1" dirty="0">
                <a:solidFill>
                  <a:schemeClr val="tx1"/>
                </a:solidFill>
                <a:cs typeface="Akhbar MT" pitchFamily="2" charset="-78"/>
              </a:rPr>
              <a:t/>
            </a:r>
            <a:br>
              <a:rPr lang="en-US" sz="4400" b="1" dirty="0">
                <a:solidFill>
                  <a:schemeClr val="tx1"/>
                </a:solidFill>
                <a:cs typeface="Akhbar MT" pitchFamily="2" charset="-78"/>
              </a:rPr>
            </a:br>
            <a:endParaRPr lang="ar-SA" sz="49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48202404"/>
              </p:ext>
            </p:extLst>
          </p:nvPr>
        </p:nvGraphicFramePr>
        <p:xfrm>
          <a:off x="712125" y="2569581"/>
          <a:ext cx="8679378" cy="381221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74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45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45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45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45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45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45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5760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145235"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الشفاء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شفاء بالمقصد الأول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شفاء بالمقصد الثاني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تطعيم جلدي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شفاء  مع ناسور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البتر البدئي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البتر الثانوي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المجموع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0177"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>
                          <a:cs typeface="Akhbar MT" pitchFamily="2" charset="-78"/>
                        </a:rPr>
                        <a:t>GII-A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34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6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0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0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0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0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40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0177"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>
                          <a:cs typeface="Akhbar MT" pitchFamily="2" charset="-78"/>
                        </a:rPr>
                        <a:t>GIII-B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15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12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7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1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0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0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25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0177"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>
                          <a:cs typeface="Akhbar MT" pitchFamily="2" charset="-78"/>
                        </a:rPr>
                        <a:t>GIII-C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80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0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2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1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7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5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95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2855"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المجموع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129</a:t>
                      </a:r>
                    </a:p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75.88%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18</a:t>
                      </a:r>
                    </a:p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10.85%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9</a:t>
                      </a:r>
                    </a:p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5.29%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2</a:t>
                      </a:r>
                    </a:p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1.17%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7</a:t>
                      </a:r>
                    </a:p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4.11%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5</a:t>
                      </a:r>
                    </a:p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2.94%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170</a:t>
                      </a:r>
                    </a:p>
                    <a:p>
                      <a:pPr rtl="1"/>
                      <a:r>
                        <a:rPr lang="ar-SA" sz="2400" dirty="0" smtClean="0">
                          <a:cs typeface="Akhbar MT" pitchFamily="2" charset="-78"/>
                        </a:rPr>
                        <a:t>100%</a:t>
                      </a:r>
                      <a:endParaRPr lang="ar-SA" sz="24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505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7334" y="249382"/>
            <a:ext cx="8596668" cy="2459094"/>
          </a:xfrm>
        </p:spPr>
        <p:txBody>
          <a:bodyPr>
            <a:normAutofit fontScale="90000"/>
          </a:bodyPr>
          <a:lstStyle/>
          <a:p>
            <a:pPr lvl="5"/>
            <a:r>
              <a:rPr lang="ar-SA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ar-SA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</a:rPr>
              <a:t>-شفاء الكسور(</a:t>
            </a:r>
            <a:r>
              <a:rPr lang="ar-SA" sz="3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</a:rPr>
              <a:t>الإنجبار</a:t>
            </a:r>
            <a:r>
              <a:rPr lang="ar-SA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</a:rPr>
              <a:t> </a:t>
            </a:r>
            <a:r>
              <a:rPr lang="ar-SA" sz="3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</a:rPr>
              <a:t>أوالإندمال</a:t>
            </a:r>
            <a:r>
              <a:rPr lang="ar-SA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</a:rPr>
              <a:t>):</a:t>
            </a:r>
            <a:br>
              <a:rPr lang="ar-SA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</a:rPr>
            </a:br>
            <a:r>
              <a:rPr lang="ar-SA" sz="2000" b="1" dirty="0" smtClean="0"/>
              <a:t>شفيت </a:t>
            </a:r>
            <a:r>
              <a:rPr lang="ar-SA" sz="2000" b="1" dirty="0"/>
              <a:t>الكسور في المجموعة الأولى في30 حالة (75%) خلال 3-4 أشهر و أجري التطعيم الثانوي في 10 حالات (25%)وفي المجموعة الثانية شفيت 27 حالة (77،14%) خلال 5-6أشهر واحتاجت  8حالات(22،85%) التطعيم الثانوي أما المجموعة الثالثة فشفيت 68 حالة (71،57%) خلال 5-6 أشهر واحتاجت التطعيم 15 حالة (15،78%) وتم  البتر البدئي في 7 حالات (7،36%) والثانوي 5 حالات (5،26%) وبذلك يكون مجموع حالات الشفاء بالمقصد الثاني هو 125 حالة (73,52%) والتطعيم الثانوي تم في 33 حالة (19.41%) والبتر كله في المجموعة الثالثة 12حالة (7،05%) والجدول التالي يوضح ذلك:</a:t>
            </a:r>
            <a:r>
              <a:rPr lang="en-US" sz="2600" b="1" dirty="0"/>
              <a:t/>
            </a:r>
            <a:br>
              <a:rPr lang="en-US" sz="2600" b="1" dirty="0"/>
            </a:br>
            <a:r>
              <a:rPr lang="ar-SA" sz="2600" b="1" dirty="0"/>
              <a:t> </a:t>
            </a:r>
            <a:r>
              <a:rPr lang="en-US" sz="2600" b="1" dirty="0"/>
              <a:t/>
            </a:r>
            <a:br>
              <a:rPr lang="en-US" sz="2600" b="1" dirty="0"/>
            </a:br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34240332"/>
              </p:ext>
            </p:extLst>
          </p:nvPr>
        </p:nvGraphicFramePr>
        <p:xfrm>
          <a:off x="677861" y="2708273"/>
          <a:ext cx="8596314" cy="372647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327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27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27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27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27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27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227119">
                <a:tc>
                  <a:txBody>
                    <a:bodyPr/>
                    <a:lstStyle/>
                    <a:p>
                      <a:pPr rtl="1"/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شفاء بالمقصد الثاني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زمن الشفاء (</a:t>
                      </a:r>
                      <a:r>
                        <a:rPr lang="ar-SA" sz="2800" dirty="0" err="1" smtClean="0">
                          <a:cs typeface="Akhbar MT" pitchFamily="2" charset="-78"/>
                        </a:rPr>
                        <a:t>الأنجبار</a:t>
                      </a:r>
                      <a:r>
                        <a:rPr lang="ar-SA" sz="2800" dirty="0" smtClean="0">
                          <a:cs typeface="Akhbar MT" pitchFamily="2" charset="-78"/>
                        </a:rPr>
                        <a:t>)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التطعيم الثانوي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البتر البدئي 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البتر الثانوي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9639"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>
                          <a:cs typeface="Akhbar MT" pitchFamily="2" charset="-78"/>
                        </a:rPr>
                        <a:t>GIII-A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30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4-6شهور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10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0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0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9639"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>
                          <a:cs typeface="Akhbar MT" pitchFamily="2" charset="-78"/>
                        </a:rPr>
                        <a:t>GIII-B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27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6-9شهور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8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0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0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9639"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>
                          <a:cs typeface="Akhbar MT" pitchFamily="2" charset="-78"/>
                        </a:rPr>
                        <a:t>GIII-C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68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6-10شهور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15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7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5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7870"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المجموع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125</a:t>
                      </a:r>
                    </a:p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73.59%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4-10</a:t>
                      </a:r>
                      <a:r>
                        <a:rPr lang="ar-SA" sz="2800" baseline="0" dirty="0" smtClean="0">
                          <a:cs typeface="Akhbar MT" pitchFamily="2" charset="-78"/>
                        </a:rPr>
                        <a:t> شهور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33</a:t>
                      </a:r>
                    </a:p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19.41%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7</a:t>
                      </a:r>
                    </a:p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4.11%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5</a:t>
                      </a:r>
                    </a:p>
                    <a:p>
                      <a:pPr rtl="1"/>
                      <a:r>
                        <a:rPr lang="ar-SA" sz="2800" dirty="0" smtClean="0">
                          <a:cs typeface="Akhbar MT" pitchFamily="2" charset="-78"/>
                        </a:rPr>
                        <a:t>2.94%</a:t>
                      </a:r>
                      <a:endParaRPr lang="ar-SA" sz="28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031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32509" y="443344"/>
            <a:ext cx="9251329" cy="56796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ar-SY" sz="2400" b="1" dirty="0" smtClean="0">
                <a:solidFill>
                  <a:schemeClr val="accent4">
                    <a:lumMod val="75000"/>
                  </a:schemeClr>
                </a:solidFill>
              </a:rPr>
              <a:t>نتائج </a:t>
            </a:r>
            <a:r>
              <a:rPr lang="ar-SY" sz="2400" b="1" dirty="0">
                <a:solidFill>
                  <a:schemeClr val="accent4">
                    <a:lumMod val="75000"/>
                  </a:schemeClr>
                </a:solidFill>
              </a:rPr>
              <a:t>تدبير هرس الطرف </a:t>
            </a:r>
            <a:r>
              <a:rPr lang="ar-SY" sz="2400" b="1" dirty="0" smtClean="0">
                <a:solidFill>
                  <a:schemeClr val="accent4">
                    <a:lumMod val="75000"/>
                  </a:schemeClr>
                </a:solidFill>
              </a:rPr>
              <a:t>السفلي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ar-SY" sz="24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SY" sz="2400" b="1" dirty="0" smtClean="0">
                <a:solidFill>
                  <a:schemeClr val="accent4">
                    <a:lumMod val="75000"/>
                  </a:schemeClr>
                </a:solidFill>
              </a:rPr>
              <a:t>في مشفى حلب الجامعي</a:t>
            </a:r>
            <a:endParaRPr lang="ar-SA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endParaRPr lang="ar-SY" sz="24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buNone/>
            </a:pPr>
            <a:r>
              <a:rPr lang="en-US" sz="2400" b="1" dirty="0">
                <a:solidFill>
                  <a:srgbClr val="C00000"/>
                </a:solidFill>
              </a:rPr>
              <a:t>Results of </a:t>
            </a:r>
            <a:r>
              <a:rPr lang="en-US" sz="2400" b="1" dirty="0" err="1">
                <a:solidFill>
                  <a:srgbClr val="C00000"/>
                </a:solidFill>
              </a:rPr>
              <a:t>Manegment</a:t>
            </a:r>
            <a:r>
              <a:rPr lang="en-US" sz="2400" b="1" dirty="0">
                <a:solidFill>
                  <a:srgbClr val="C00000"/>
                </a:solidFill>
              </a:rPr>
              <a:t> of Lower             </a:t>
            </a:r>
            <a:endParaRPr lang="ar-SY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ar-SY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Limb,s</a:t>
            </a:r>
            <a:r>
              <a:rPr lang="en-US" sz="2400" b="1" dirty="0">
                <a:solidFill>
                  <a:srgbClr val="C00000"/>
                </a:solidFill>
              </a:rPr>
              <a:t> Crush Injuries</a:t>
            </a:r>
          </a:p>
          <a:p>
            <a:pPr algn="ctr">
              <a:buNone/>
            </a:pPr>
            <a:r>
              <a:rPr lang="en-US" sz="2400" b="1" dirty="0">
                <a:solidFill>
                  <a:srgbClr val="C00000"/>
                </a:solidFill>
              </a:rPr>
              <a:t>In Aleppo </a:t>
            </a:r>
            <a:r>
              <a:rPr lang="en-US" sz="2400" b="1" dirty="0" smtClean="0">
                <a:solidFill>
                  <a:srgbClr val="C00000"/>
                </a:solidFill>
              </a:rPr>
              <a:t>University-Hospital</a:t>
            </a:r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</a:rPr>
              <a:t>Mohamed 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</a:rPr>
              <a:t>Maher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</a:rPr>
              <a:t>Al-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</a:rPr>
              <a:t>araje</a:t>
            </a:r>
            <a:endParaRPr lang="ar-SA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</a:rPr>
              <a:t>MD,PhD,FACHARZT</a:t>
            </a:r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</a:rPr>
              <a:t>PROF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</a:rPr>
              <a:t>Aleppo University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ar-SA" sz="2400" b="1" dirty="0" smtClean="0">
                <a:solidFill>
                  <a:srgbClr val="00B050"/>
                </a:solidFill>
              </a:rPr>
              <a:t>         </a:t>
            </a:r>
          </a:p>
          <a:p>
            <a:pPr algn="ctr">
              <a:buNone/>
            </a:pPr>
            <a:r>
              <a:rPr lang="ar-SA" sz="2400" b="1" dirty="0">
                <a:solidFill>
                  <a:srgbClr val="00B050"/>
                </a:solidFill>
              </a:rPr>
              <a:t> </a:t>
            </a:r>
            <a:r>
              <a:rPr lang="ar-SA" sz="2400" b="1" dirty="0" smtClean="0">
                <a:solidFill>
                  <a:srgbClr val="00B050"/>
                </a:solidFill>
              </a:rPr>
              <a:t>         مؤتمر </a:t>
            </a:r>
            <a:r>
              <a:rPr lang="ar-SY" sz="2400" b="1" dirty="0" smtClean="0">
                <a:solidFill>
                  <a:srgbClr val="00B050"/>
                </a:solidFill>
              </a:rPr>
              <a:t>جامعة </a:t>
            </a:r>
            <a:r>
              <a:rPr lang="ar-SY" sz="2400" b="1" smtClean="0">
                <a:solidFill>
                  <a:srgbClr val="00B050"/>
                </a:solidFill>
              </a:rPr>
              <a:t>البعث أيار 2021</a:t>
            </a:r>
            <a:r>
              <a:rPr lang="en-US" b="1" smtClean="0">
                <a:solidFill>
                  <a:srgbClr val="00B050"/>
                </a:solidFill>
              </a:rPr>
              <a:t>      </a:t>
            </a:r>
            <a:endParaRPr lang="ar-SA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11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94207" y="5521123"/>
            <a:ext cx="8596668" cy="659758"/>
          </a:xfrm>
        </p:spPr>
        <p:txBody>
          <a:bodyPr>
            <a:noAutofit/>
          </a:bodyPr>
          <a:lstStyle/>
          <a:p>
            <a:pPr algn="ctr"/>
            <a:r>
              <a:rPr lang="ar-SA" dirty="0">
                <a:solidFill>
                  <a:schemeClr val="tx1"/>
                </a:solidFill>
                <a:cs typeface="Akhbar MT" pitchFamily="2" charset="-78"/>
              </a:rPr>
              <a:t>جدول(5)نوع </a:t>
            </a:r>
            <a:r>
              <a:rPr lang="ar-SA" dirty="0" smtClean="0">
                <a:solidFill>
                  <a:schemeClr val="tx1"/>
                </a:solidFill>
                <a:cs typeface="Akhbar MT" pitchFamily="2" charset="-78"/>
              </a:rPr>
              <a:t>تدبير الأذية الشريانية</a:t>
            </a:r>
            <a:endParaRPr lang="ar-SA" dirty="0">
              <a:solidFill>
                <a:schemeClr val="tx1"/>
              </a:solidFill>
              <a:cs typeface="Akhbar MT" pitchFamily="2" charset="-78"/>
            </a:endParaRPr>
          </a:p>
        </p:txBody>
      </p:sp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63049652"/>
              </p:ext>
            </p:extLst>
          </p:nvPr>
        </p:nvGraphicFramePr>
        <p:xfrm>
          <a:off x="594559" y="646647"/>
          <a:ext cx="8769360" cy="461983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61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1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15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1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15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615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75927"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مكان الأذية-التدبير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خياطة أو </a:t>
                      </a:r>
                      <a:r>
                        <a:rPr lang="ar-SA" sz="2000" dirty="0" err="1" smtClean="0">
                          <a:cs typeface="Akhbar MT" pitchFamily="2" charset="-78"/>
                        </a:rPr>
                        <a:t>مفاغرة</a:t>
                      </a:r>
                      <a:r>
                        <a:rPr lang="ar-SA" sz="2000" dirty="0" smtClean="0">
                          <a:cs typeface="Akhbar MT" pitchFamily="2" charset="-78"/>
                        </a:rPr>
                        <a:t> مباشرة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طعم وريدي من أحد الطرفين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طعم صناعي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الربط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المجموع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5927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>
                          <a:cs typeface="Akhbar MT" pitchFamily="2" charset="-78"/>
                        </a:rPr>
                        <a:t>الشريان الفخذي السطحي</a:t>
                      </a:r>
                      <a:endParaRPr lang="ar-SA" sz="20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4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29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4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0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 smtClean="0">
                          <a:cs typeface="Akhbar MT" pitchFamily="2" charset="-78"/>
                        </a:rPr>
                        <a:t>3</a:t>
                      </a:r>
                      <a:r>
                        <a:rPr lang="ar-SA" sz="1600" b="1" dirty="0" smtClean="0">
                          <a:cs typeface="Akhbar MT" pitchFamily="2" charset="-78"/>
                        </a:rPr>
                        <a:t>7(38،94%)</a:t>
                      </a:r>
                      <a:endParaRPr lang="ar-SA" sz="1600" b="1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8064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>
                          <a:cs typeface="Akhbar MT" pitchFamily="2" charset="-78"/>
                        </a:rPr>
                        <a:t>الشريان المأبضي</a:t>
                      </a:r>
                      <a:endParaRPr lang="ar-SA" sz="20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0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3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0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0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3(3،13%)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5927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>
                          <a:cs typeface="Akhbar MT" pitchFamily="2" charset="-78"/>
                        </a:rPr>
                        <a:t>الشريان الظنبوبي الخلفي</a:t>
                      </a:r>
                      <a:endParaRPr lang="ar-SA" sz="20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4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0" dirty="0" smtClean="0">
                          <a:cs typeface="Akhbar MT" pitchFamily="2" charset="-78"/>
                        </a:rPr>
                        <a:t>3</a:t>
                      </a:r>
                      <a:r>
                        <a:rPr lang="ar-SA" sz="1800" b="1" dirty="0" smtClean="0">
                          <a:cs typeface="Akhbar MT" pitchFamily="2" charset="-78"/>
                        </a:rPr>
                        <a:t>8</a:t>
                      </a:r>
                      <a:endParaRPr lang="ar-SA" sz="18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0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1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>
                          <a:cs typeface="Akhbar MT" pitchFamily="2" charset="-78"/>
                        </a:rPr>
                        <a:t>43(45،43%)</a:t>
                      </a:r>
                      <a:endParaRPr lang="ar-SA" sz="18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5927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>
                          <a:cs typeface="Akhbar MT" pitchFamily="2" charset="-78"/>
                        </a:rPr>
                        <a:t>الشريان</a:t>
                      </a:r>
                      <a:r>
                        <a:rPr lang="ar-SA" sz="2000" b="1" baseline="0" dirty="0" smtClean="0">
                          <a:cs typeface="Akhbar MT" pitchFamily="2" charset="-78"/>
                        </a:rPr>
                        <a:t> الظنبوبي الأمامي</a:t>
                      </a:r>
                      <a:endParaRPr lang="ar-SA" sz="20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5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4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0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3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12(12،3%)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8064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>
                          <a:cs typeface="Akhbar MT" pitchFamily="2" charset="-78"/>
                        </a:rPr>
                        <a:t>المجموع</a:t>
                      </a:r>
                      <a:endParaRPr lang="ar-SA" sz="20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aseline="0" dirty="0" smtClean="0">
                          <a:cs typeface="Akhbar MT" pitchFamily="2" charset="-78"/>
                        </a:rPr>
                        <a:t>13(13،84%)</a:t>
                      </a:r>
                      <a:endParaRPr lang="ar-SA" sz="18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 smtClean="0">
                          <a:cs typeface="Akhbar MT" pitchFamily="2" charset="-78"/>
                        </a:rPr>
                        <a:t>74(77،74%)</a:t>
                      </a:r>
                      <a:endParaRPr lang="ar-SA" sz="16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4(4،2%)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4(4،2%)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cs typeface="Akhbar MT" pitchFamily="2" charset="-78"/>
                        </a:rPr>
                        <a:t>95(100%)</a:t>
                      </a:r>
                      <a:endParaRPr lang="ar-SA" sz="20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202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381809" y="0"/>
            <a:ext cx="4892193" cy="831273"/>
          </a:xfrm>
        </p:spPr>
        <p:txBody>
          <a:bodyPr>
            <a:normAutofit/>
          </a:bodyPr>
          <a:lstStyle/>
          <a:p>
            <a:r>
              <a:rPr lang="ar-SA" sz="4400" b="1" dirty="0">
                <a:solidFill>
                  <a:schemeClr val="tx1"/>
                </a:solidFill>
                <a:cs typeface="Akhbar MT" pitchFamily="2" charset="-78"/>
              </a:rPr>
              <a:t>إصلاح </a:t>
            </a:r>
            <a:r>
              <a:rPr lang="ar-SY" sz="4400" b="1" dirty="0">
                <a:solidFill>
                  <a:schemeClr val="tx1"/>
                </a:solidFill>
                <a:cs typeface="Akhbar MT" pitchFamily="2" charset="-78"/>
              </a:rPr>
              <a:t>إصابة الشريان الفخذي </a:t>
            </a:r>
            <a:endParaRPr lang="ar-SA" sz="44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5" y="831273"/>
            <a:ext cx="8735348" cy="5735781"/>
          </a:xfrm>
        </p:spPr>
      </p:pic>
    </p:spTree>
    <p:extLst>
      <p:ext uri="{BB962C8B-B14F-4D97-AF65-F5344CB8AC3E}">
        <p14:creationId xmlns="" xmlns:p14="http://schemas.microsoft.com/office/powerpoint/2010/main" val="7445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67263" y="0"/>
            <a:ext cx="3506739" cy="710737"/>
          </a:xfrm>
        </p:spPr>
        <p:txBody>
          <a:bodyPr>
            <a:normAutofit fontScale="90000"/>
          </a:bodyPr>
          <a:lstStyle/>
          <a:p>
            <a:r>
              <a:rPr lang="ar-SA" b="1" dirty="0">
                <a:solidFill>
                  <a:schemeClr val="tx1"/>
                </a:solidFill>
                <a:cs typeface="Akhbar MT" pitchFamily="2" charset="-78"/>
              </a:rPr>
              <a:t>إصلاح </a:t>
            </a:r>
            <a:r>
              <a:rPr lang="ar-SY" b="1" dirty="0">
                <a:solidFill>
                  <a:schemeClr val="tx1"/>
                </a:solidFill>
                <a:cs typeface="Akhbar MT" pitchFamily="2" charset="-78"/>
              </a:rPr>
              <a:t>إصابة الشريان </a:t>
            </a:r>
            <a:r>
              <a:rPr lang="ar-SY" b="1" dirty="0" err="1" smtClean="0">
                <a:solidFill>
                  <a:schemeClr val="tx1"/>
                </a:solidFill>
                <a:cs typeface="Akhbar MT" pitchFamily="2" charset="-78"/>
              </a:rPr>
              <a:t>المأبضي</a:t>
            </a:r>
            <a:r>
              <a:rPr lang="ar-SY" b="1" dirty="0" smtClean="0">
                <a:solidFill>
                  <a:schemeClr val="tx1"/>
                </a:solidFill>
                <a:cs typeface="Akhbar MT" pitchFamily="2" charset="-78"/>
              </a:rPr>
              <a:t> </a:t>
            </a:r>
            <a:endParaRPr lang="ar-SA" dirty="0"/>
          </a:p>
        </p:txBody>
      </p:sp>
      <p:pic>
        <p:nvPicPr>
          <p:cNvPr id="4098" name="Picture 2" descr="F:\ \New folder (4)\٢٠١٩٠٨١٥_٠٥٥٣٠٤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572" y="1153552"/>
            <a:ext cx="8876714" cy="4888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406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 \New folder (4)\IMG_20180721_0011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979714"/>
            <a:ext cx="8321040" cy="5493385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4598124" y="209006"/>
            <a:ext cx="46242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800" dirty="0" smtClean="0">
                <a:cs typeface="Akhbar MT" pitchFamily="2" charset="-78"/>
              </a:rPr>
              <a:t>خياطة مباشرة للشريان </a:t>
            </a:r>
            <a:r>
              <a:rPr lang="ar-SY" sz="2800" dirty="0" err="1" smtClean="0">
                <a:cs typeface="Akhbar MT" pitchFamily="2" charset="-78"/>
              </a:rPr>
              <a:t>الظنبوبي</a:t>
            </a:r>
            <a:r>
              <a:rPr lang="ar-SY" sz="2800" dirty="0" smtClean="0">
                <a:cs typeface="Akhbar MT" pitchFamily="2" charset="-78"/>
              </a:rPr>
              <a:t> الأمامي:</a:t>
            </a:r>
            <a:endParaRPr lang="ar-SY" sz="2800" dirty="0"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998" y="196770"/>
            <a:ext cx="4092402" cy="803564"/>
          </a:xfrm>
        </p:spPr>
        <p:txBody>
          <a:bodyPr>
            <a:normAutofit/>
          </a:bodyPr>
          <a:lstStyle/>
          <a:p>
            <a:pPr algn="r"/>
            <a:r>
              <a:rPr lang="ar-SY" sz="4400" b="1" dirty="0">
                <a:solidFill>
                  <a:schemeClr val="tx1"/>
                </a:solidFill>
                <a:cs typeface="Akhbar MT" pitchFamily="2" charset="-78"/>
              </a:rPr>
              <a:t>فشل الوصلة الشريانية </a:t>
            </a:r>
            <a:endParaRPr lang="ar-SA" sz="44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6703" y="2331623"/>
            <a:ext cx="5402845" cy="3011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92249" y="2368915"/>
            <a:ext cx="5402846" cy="293716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31738" y="2282090"/>
            <a:ext cx="5402847" cy="31108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64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02957" y="277794"/>
            <a:ext cx="3949184" cy="636607"/>
          </a:xfrm>
        </p:spPr>
        <p:txBody>
          <a:bodyPr>
            <a:normAutofit fontScale="90000"/>
          </a:bodyPr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  <a:cs typeface="Akhbar MT" pitchFamily="2" charset="-78"/>
              </a:rPr>
              <a:t>  </a:t>
            </a:r>
            <a:r>
              <a:rPr lang="ar-SY" sz="4400" b="1" dirty="0" smtClean="0">
                <a:solidFill>
                  <a:schemeClr val="tx1"/>
                </a:solidFill>
                <a:cs typeface="Akhbar MT" pitchFamily="2" charset="-78"/>
              </a:rPr>
              <a:t>فشل </a:t>
            </a:r>
            <a:r>
              <a:rPr lang="ar-SY" sz="4400" b="1" dirty="0">
                <a:solidFill>
                  <a:schemeClr val="tx1"/>
                </a:solidFill>
                <a:cs typeface="Akhbar MT" pitchFamily="2" charset="-78"/>
              </a:rPr>
              <a:t>الوصلة الشريانية </a:t>
            </a:r>
            <a:r>
              <a:rPr lang="ar-SA" sz="4400" b="1" dirty="0" smtClean="0">
                <a:solidFill>
                  <a:schemeClr val="tx1"/>
                </a:solidFill>
                <a:cs typeface="Akhbar MT" pitchFamily="2" charset="-78"/>
              </a:rPr>
              <a:t>:</a:t>
            </a:r>
            <a:endParaRPr lang="ar-SA" sz="44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6" y="1081005"/>
            <a:ext cx="6262254" cy="5507514"/>
          </a:xfrm>
        </p:spPr>
      </p:pic>
    </p:spTree>
    <p:extLst>
      <p:ext uri="{BB962C8B-B14F-4D97-AF65-F5344CB8AC3E}">
        <p14:creationId xmlns="" xmlns:p14="http://schemas.microsoft.com/office/powerpoint/2010/main" val="36219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64930" y="4812262"/>
            <a:ext cx="5628063" cy="743586"/>
          </a:xfrm>
        </p:spPr>
        <p:txBody>
          <a:bodyPr>
            <a:normAutofit/>
          </a:bodyPr>
          <a:lstStyle/>
          <a:p>
            <a:r>
              <a:rPr lang="ar-SA" b="1" dirty="0">
                <a:solidFill>
                  <a:schemeClr val="tx1"/>
                </a:solidFill>
                <a:cs typeface="Akhbar MT" pitchFamily="2" charset="-78"/>
              </a:rPr>
              <a:t>جدول (6) يبين نسبة الإنقاذ للطرف السفلي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37629440"/>
              </p:ext>
            </p:extLst>
          </p:nvPr>
        </p:nvGraphicFramePr>
        <p:xfrm>
          <a:off x="526821" y="665020"/>
          <a:ext cx="8596310" cy="37407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192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92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92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192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192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38395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نوع الكسر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err="1" smtClean="0"/>
                        <a:t>الانقاذ</a:t>
                      </a:r>
                      <a:r>
                        <a:rPr lang="ar-SA" baseline="0" dirty="0" smtClean="0"/>
                        <a:t> للطرف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الفشل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البتر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المجموع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55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GIII-A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40 (100%)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40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839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GIII-B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35 (100%)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35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839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GIII-C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83 (87%)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12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12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95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920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323376" y="5375563"/>
            <a:ext cx="3227895" cy="831273"/>
          </a:xfrm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tx1"/>
                </a:solidFill>
                <a:cs typeface="Akhbar MT" pitchFamily="2" charset="-78"/>
              </a:rPr>
              <a:t>جدول (7) </a:t>
            </a:r>
            <a:r>
              <a:rPr lang="ar-SA" b="1" dirty="0" err="1" smtClean="0">
                <a:solidFill>
                  <a:schemeClr val="tx1"/>
                </a:solidFill>
                <a:cs typeface="Akhbar MT" pitchFamily="2" charset="-78"/>
              </a:rPr>
              <a:t>الأختلاطات</a:t>
            </a:r>
            <a:endParaRPr lang="ar-SA" b="1" dirty="0">
              <a:solidFill>
                <a:schemeClr val="tx1"/>
              </a:solidFill>
              <a:cs typeface="Akhbar MT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14367168"/>
              </p:ext>
            </p:extLst>
          </p:nvPr>
        </p:nvGraphicFramePr>
        <p:xfrm>
          <a:off x="277087" y="332507"/>
          <a:ext cx="8997088" cy="47262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246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4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4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46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46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246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246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2463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0191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Arial"/>
                        </a:rPr>
                        <a:t>نو</a:t>
                      </a:r>
                      <a:r>
                        <a:rPr lang="ar-SY" sz="1400" b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Arial"/>
                        </a:rPr>
                        <a:t>ع </a:t>
                      </a:r>
                      <a:r>
                        <a:rPr lang="ar-SA" sz="1400" b="1" dirty="0" err="1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Arial"/>
                        </a:rPr>
                        <a:t>الإختلاط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Arial"/>
                        </a:rPr>
                        <a:t>الإنتان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Arial"/>
                        </a:rPr>
                        <a:t>عدم </a:t>
                      </a:r>
                      <a:r>
                        <a:rPr lang="ar-SA" sz="1400" b="1" dirty="0" err="1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Arial"/>
                        </a:rPr>
                        <a:t>الإنجبار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err="1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Arial"/>
                        </a:rPr>
                        <a:t>انجبارمعيب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Arial"/>
                        </a:rPr>
                        <a:t>تحدد حركة ركبة&gt;30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Arial"/>
                        </a:rPr>
                        <a:t>تحدد حركة كاحل&gt;20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Arial"/>
                        </a:rPr>
                        <a:t>تناذر حجرات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Arial"/>
                        </a:rPr>
                        <a:t>مجموع </a:t>
                      </a:r>
                      <a:r>
                        <a:rPr lang="ar-SA" sz="1400" b="1" dirty="0" err="1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Arial"/>
                        </a:rPr>
                        <a:t>الإختلاطات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Arial"/>
                        </a:rPr>
                        <a:t>للنوع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485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GIII-A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 5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 10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   3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 5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  2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  5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30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485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GIII-B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Arial"/>
                        </a:rPr>
                        <a:t>  8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Arial"/>
                        </a:rPr>
                        <a:t>  8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Arial"/>
                        </a:rPr>
                        <a:t>   5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Arial"/>
                        </a:rPr>
                        <a:t>  9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Arial"/>
                        </a:rPr>
                        <a:t>   17  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Arial"/>
                        </a:rPr>
                        <a:t>   0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Arial"/>
                        </a:rPr>
                        <a:t>47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485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GIII-C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  35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 15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  12</a:t>
                      </a:r>
                      <a:endParaRPr lang="en-US" sz="11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 7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  8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  1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78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485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Arial"/>
                        </a:rPr>
                        <a:t>مجموع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Arial"/>
                        </a:rPr>
                        <a:t>48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Arial"/>
                        </a:rPr>
                        <a:t>  33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Arial"/>
                        </a:rPr>
                        <a:t>   20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Arial"/>
                        </a:rPr>
                        <a:t>  21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Arial"/>
                        </a:rPr>
                        <a:t>  27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Arial"/>
                        </a:rPr>
                        <a:t>   6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Arial"/>
                        </a:rPr>
                        <a:t>155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485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نسبة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28،23%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19،42%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11،8%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12،35%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15،88%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3،52%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91،17%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195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74364" y="6001298"/>
            <a:ext cx="5202605" cy="526823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solidFill>
                  <a:schemeClr val="tx1"/>
                </a:solidFill>
                <a:cs typeface="Akhbar MT" pitchFamily="2" charset="-78"/>
              </a:rPr>
              <a:t>جدول (8) مقارنة بين دراسة </a:t>
            </a:r>
            <a:r>
              <a:rPr lang="ar-SA" dirty="0" err="1" smtClean="0">
                <a:solidFill>
                  <a:schemeClr val="tx1"/>
                </a:solidFill>
                <a:cs typeface="Akhbar MT" pitchFamily="2" charset="-78"/>
              </a:rPr>
              <a:t>غوستيللو</a:t>
            </a:r>
            <a:r>
              <a:rPr lang="ar-SA" dirty="0" smtClean="0">
                <a:solidFill>
                  <a:schemeClr val="tx1"/>
                </a:solidFill>
                <a:cs typeface="Akhbar MT" pitchFamily="2" charset="-78"/>
              </a:rPr>
              <a:t> ودراستنا</a:t>
            </a:r>
            <a:endParaRPr lang="ar-SA" dirty="0">
              <a:solidFill>
                <a:schemeClr val="tx1"/>
              </a:solidFill>
              <a:cs typeface="Akhbar MT" pitchFamily="2" charset="-78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5668" y="150470"/>
            <a:ext cx="7619999" cy="571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870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2249347" y="6092317"/>
            <a:ext cx="5679311" cy="586276"/>
          </a:xfrm>
        </p:spPr>
        <p:txBody>
          <a:bodyPr>
            <a:normAutofit fontScale="90000"/>
          </a:bodyPr>
          <a:lstStyle/>
          <a:p>
            <a:r>
              <a:rPr lang="ar-SY" b="1" dirty="0">
                <a:solidFill>
                  <a:schemeClr val="tx1"/>
                </a:solidFill>
                <a:cs typeface="Akhbar MT" pitchFamily="2" charset="-78"/>
              </a:rPr>
              <a:t>جدول(9) الفرق بين دراستنا وبين </a:t>
            </a:r>
            <a:r>
              <a:rPr lang="ar-SY" b="1" dirty="0" err="1">
                <a:solidFill>
                  <a:schemeClr val="tx1"/>
                </a:solidFill>
                <a:cs typeface="Akhbar MT" pitchFamily="2" charset="-78"/>
              </a:rPr>
              <a:t>فريدريكو</a:t>
            </a:r>
            <a:endParaRPr lang="ar-SA" b="1" dirty="0">
              <a:solidFill>
                <a:schemeClr val="tx1"/>
              </a:solidFill>
              <a:cs typeface="Akhbar MT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16848761"/>
              </p:ext>
            </p:extLst>
          </p:nvPr>
        </p:nvGraphicFramePr>
        <p:xfrm>
          <a:off x="511080" y="199861"/>
          <a:ext cx="8596311" cy="581430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654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54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654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34481"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مكان</a:t>
                      </a:r>
                      <a:r>
                        <a:rPr lang="ar-SY" sz="2400" baseline="0" dirty="0" smtClean="0">
                          <a:cs typeface="Akhbar MT" pitchFamily="2" charset="-78"/>
                        </a:rPr>
                        <a:t> وزمن الدراسة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سان </a:t>
                      </a:r>
                      <a:r>
                        <a:rPr lang="ar-SY" sz="2400" dirty="0" err="1" smtClean="0">
                          <a:cs typeface="Akhbar MT" pitchFamily="2" charset="-78"/>
                        </a:rPr>
                        <a:t>بالو</a:t>
                      </a:r>
                      <a:r>
                        <a:rPr lang="ar-SY" sz="2400" dirty="0" smtClean="0">
                          <a:cs typeface="Akhbar MT" pitchFamily="2" charset="-78"/>
                        </a:rPr>
                        <a:t>(مركز العناية</a:t>
                      </a:r>
                      <a:r>
                        <a:rPr lang="ar-SY" sz="2400" baseline="0" dirty="0" smtClean="0">
                          <a:cs typeface="Akhbar MT" pitchFamily="2" charset="-78"/>
                        </a:rPr>
                        <a:t> الثلاثي)بين العامين 2013-2014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سوريا(</a:t>
                      </a:r>
                      <a:r>
                        <a:rPr lang="ar-SY" sz="2400" dirty="0" err="1" smtClean="0">
                          <a:cs typeface="Akhbar MT" pitchFamily="2" charset="-78"/>
                        </a:rPr>
                        <a:t>مشفى</a:t>
                      </a:r>
                      <a:r>
                        <a:rPr lang="ar-SY" sz="2400" dirty="0" smtClean="0">
                          <a:cs typeface="Akhbar MT" pitchFamily="2" charset="-78"/>
                        </a:rPr>
                        <a:t> حلب الجامعي)بين العامين 2013-2016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5962"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العمر الوسطي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32.3 سنة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28 سنة (8-70)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5434"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سبب الأذية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حوادث السير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sz="2400" dirty="0" err="1" smtClean="0">
                          <a:cs typeface="Akhbar MT" pitchFamily="2" charset="-78"/>
                        </a:rPr>
                        <a:t>العيارات</a:t>
                      </a:r>
                      <a:r>
                        <a:rPr lang="ar-SY" sz="2400" dirty="0" smtClean="0">
                          <a:cs typeface="Akhbar MT" pitchFamily="2" charset="-78"/>
                        </a:rPr>
                        <a:t> النارية والشظايا</a:t>
                      </a:r>
                      <a:r>
                        <a:rPr lang="ar-SY" sz="2400" baseline="0" dirty="0" smtClean="0">
                          <a:cs typeface="Akhbar MT" pitchFamily="2" charset="-78"/>
                        </a:rPr>
                        <a:t> الحربة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5434"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مادة البحث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116 مريض(116 طرف سفلي)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150 مريض (170 طرف سفلي)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5434"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نسبة</a:t>
                      </a:r>
                      <a:r>
                        <a:rPr lang="ar-SY" sz="2400" baseline="0" dirty="0" smtClean="0">
                          <a:cs typeface="Akhbar MT" pitchFamily="2" charset="-78"/>
                        </a:rPr>
                        <a:t> </a:t>
                      </a:r>
                      <a:r>
                        <a:rPr lang="en-US" sz="2400" baseline="0" dirty="0" smtClean="0">
                          <a:cs typeface="Akhbar MT" pitchFamily="2" charset="-78"/>
                        </a:rPr>
                        <a:t>A</a:t>
                      </a:r>
                      <a:r>
                        <a:rPr lang="ar-SY" sz="2400" baseline="0" dirty="0" smtClean="0">
                          <a:cs typeface="Akhbar MT" pitchFamily="2" charset="-78"/>
                        </a:rPr>
                        <a:t>/</a:t>
                      </a:r>
                      <a:r>
                        <a:rPr lang="en-US" sz="2400" baseline="0" dirty="0" smtClean="0">
                          <a:cs typeface="Akhbar MT" pitchFamily="2" charset="-78"/>
                        </a:rPr>
                        <a:t>B</a:t>
                      </a:r>
                      <a:r>
                        <a:rPr lang="ar-SY" sz="2400" baseline="0" dirty="0" smtClean="0">
                          <a:cs typeface="Akhbar MT" pitchFamily="2" charset="-78"/>
                        </a:rPr>
                        <a:t>/</a:t>
                      </a:r>
                      <a:r>
                        <a:rPr lang="en-US" sz="2400" baseline="0" dirty="0" smtClean="0">
                          <a:cs typeface="Akhbar MT" pitchFamily="2" charset="-78"/>
                        </a:rPr>
                        <a:t>C</a:t>
                      </a:r>
                      <a:r>
                        <a:rPr lang="ar-SY" sz="2400" dirty="0" smtClean="0">
                          <a:cs typeface="Akhbar MT" pitchFamily="2" charset="-78"/>
                        </a:rPr>
                        <a:t>حسب </a:t>
                      </a:r>
                      <a:r>
                        <a:rPr lang="ar-SY" sz="2400" dirty="0" err="1" smtClean="0">
                          <a:cs typeface="Akhbar MT" pitchFamily="2" charset="-78"/>
                        </a:rPr>
                        <a:t>غوستيللو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8(7%)/14(12%)/94(81%)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40(23.5%)/35(20.5%)/95(55.88%)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5962"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البتر </a:t>
                      </a:r>
                      <a:r>
                        <a:rPr lang="ar-SY" sz="2400" dirty="0" err="1" smtClean="0">
                          <a:cs typeface="Akhbar MT" pitchFamily="2" charset="-78"/>
                        </a:rPr>
                        <a:t>البدئي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rtl="1">
                        <a:buNone/>
                      </a:pPr>
                      <a:r>
                        <a:rPr lang="ar-SA" sz="2400" dirty="0" smtClean="0">
                          <a:cs typeface="Akhbar MT" pitchFamily="2" charset="-78"/>
                        </a:rPr>
                        <a:t>1</a:t>
                      </a:r>
                      <a:r>
                        <a:rPr lang="ar-SA" sz="2400" baseline="0" dirty="0" smtClean="0">
                          <a:cs typeface="Akhbar MT" pitchFamily="2" charset="-78"/>
                        </a:rPr>
                        <a:t> حالة (0،9%)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7   حالة</a:t>
                      </a:r>
                      <a:r>
                        <a:rPr lang="ar-SA" sz="2400" dirty="0" smtClean="0">
                          <a:cs typeface="Akhbar MT" pitchFamily="2" charset="-78"/>
                        </a:rPr>
                        <a:t> (4،11%)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5962"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البتر الثانوي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7  حالة</a:t>
                      </a:r>
                      <a:r>
                        <a:rPr lang="ar-SA" sz="2400" dirty="0" smtClean="0">
                          <a:cs typeface="Akhbar MT" pitchFamily="2" charset="-78"/>
                        </a:rPr>
                        <a:t> (6،03%)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5  حالة</a:t>
                      </a:r>
                      <a:r>
                        <a:rPr lang="ar-SA" sz="2400" dirty="0" smtClean="0">
                          <a:cs typeface="Akhbar MT" pitchFamily="2" charset="-78"/>
                        </a:rPr>
                        <a:t> </a:t>
                      </a:r>
                      <a:r>
                        <a:rPr lang="ar-SA" sz="2400" baseline="0" dirty="0" smtClean="0">
                          <a:cs typeface="Akhbar MT" pitchFamily="2" charset="-78"/>
                        </a:rPr>
                        <a:t> (2،95%)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5962"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نسبة البتر للنوع </a:t>
                      </a:r>
                      <a:r>
                        <a:rPr lang="en-US" sz="2400" dirty="0" smtClean="0">
                          <a:cs typeface="Akhbar MT" pitchFamily="2" charset="-78"/>
                        </a:rPr>
                        <a:t>C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7.5</a:t>
                      </a:r>
                      <a:r>
                        <a:rPr lang="ar-SY" sz="2400" baseline="0" dirty="0" smtClean="0">
                          <a:cs typeface="Akhbar MT" pitchFamily="2" charset="-78"/>
                        </a:rPr>
                        <a:t> %</a:t>
                      </a:r>
                      <a:r>
                        <a:rPr lang="ar-SA" sz="2400" baseline="0" dirty="0" smtClean="0">
                          <a:cs typeface="Akhbar MT" pitchFamily="2" charset="-78"/>
                        </a:rPr>
                        <a:t> 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12.6%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5962"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نسبة البتر للنوع</a:t>
                      </a:r>
                      <a:r>
                        <a:rPr lang="ar-SY" sz="2400" baseline="0" dirty="0" smtClean="0">
                          <a:cs typeface="Akhbar MT" pitchFamily="2" charset="-78"/>
                        </a:rPr>
                        <a:t> </a:t>
                      </a:r>
                      <a:r>
                        <a:rPr lang="en-US" sz="2400" baseline="0" dirty="0" smtClean="0">
                          <a:cs typeface="Akhbar MT" pitchFamily="2" charset="-78"/>
                        </a:rPr>
                        <a:t>B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2.5%</a:t>
                      </a:r>
                      <a:r>
                        <a:rPr lang="ar-SA" sz="2400" dirty="0" smtClean="0">
                          <a:cs typeface="Akhbar MT" pitchFamily="2" charset="-78"/>
                        </a:rPr>
                        <a:t> 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sz="2400" dirty="0" smtClean="0">
                          <a:cs typeface="Akhbar MT" pitchFamily="2" charset="-78"/>
                        </a:rPr>
                        <a:t>0%</a:t>
                      </a:r>
                      <a:endParaRPr lang="ar-SY" sz="2400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168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200025"/>
            <a:ext cx="9305925" cy="6000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39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80107" y="23149"/>
            <a:ext cx="4199466" cy="486489"/>
          </a:xfrm>
        </p:spPr>
        <p:txBody>
          <a:bodyPr>
            <a:normAutofit fontScale="90000"/>
          </a:bodyPr>
          <a:lstStyle/>
          <a:p>
            <a:pPr algn="ctr"/>
            <a:r>
              <a:rPr lang="ar-SA" b="1" dirty="0" err="1">
                <a:solidFill>
                  <a:srgbClr val="FF0000"/>
                </a:solidFill>
              </a:rPr>
              <a:t>الإستنتاج</a:t>
            </a:r>
            <a:r>
              <a:rPr lang="ar-SA" b="1" dirty="0">
                <a:solidFill>
                  <a:srgbClr val="FF0000"/>
                </a:solidFill>
              </a:rPr>
              <a:t> والتوصيات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509638"/>
            <a:ext cx="8596668" cy="60821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ar-SA" sz="2400" b="1" dirty="0" smtClean="0"/>
          </a:p>
          <a:p>
            <a:pPr algn="just">
              <a:buNone/>
            </a:pPr>
            <a:r>
              <a:rPr lang="en-US" sz="2400" b="1" dirty="0" smtClean="0">
                <a:cs typeface="Akhbar MT" pitchFamily="2" charset="-78"/>
              </a:rPr>
              <a:t>       </a:t>
            </a:r>
            <a:r>
              <a:rPr lang="ar-SY" sz="2400" b="1" dirty="0" smtClean="0">
                <a:cs typeface="Akhbar MT" pitchFamily="2" charset="-78"/>
              </a:rPr>
              <a:t>1- </a:t>
            </a:r>
            <a:r>
              <a:rPr lang="ar-SY" sz="2400" b="1" dirty="0" err="1" smtClean="0">
                <a:cs typeface="Akhbar MT" pitchFamily="2" charset="-78"/>
              </a:rPr>
              <a:t>ال</a:t>
            </a:r>
            <a:r>
              <a:rPr lang="ar-SA" sz="2400" b="1" dirty="0" smtClean="0">
                <a:cs typeface="Akhbar MT" pitchFamily="2" charset="-78"/>
              </a:rPr>
              <a:t>بعض</a:t>
            </a:r>
            <a:r>
              <a:rPr lang="ar-SY" sz="2400" b="1" dirty="0" smtClean="0">
                <a:cs typeface="Akhbar MT" pitchFamily="2" charset="-78"/>
              </a:rPr>
              <a:t> يعتبر المشعر  معيار غير أساسي لتقرير </a:t>
            </a:r>
            <a:r>
              <a:rPr lang="ar-SY" sz="2400" b="1" dirty="0" err="1" smtClean="0">
                <a:cs typeface="Akhbar MT" pitchFamily="2" charset="-78"/>
              </a:rPr>
              <a:t>استطباب</a:t>
            </a:r>
            <a:r>
              <a:rPr lang="ar-SY" sz="2400" b="1" dirty="0" smtClean="0">
                <a:cs typeface="Akhbar MT" pitchFamily="2" charset="-78"/>
              </a:rPr>
              <a:t> البتر ويجب استعماله بحذر لإنقاذ الطرف المهروس. ورغم كل التناقضات والآراء فقد وجدنا أن المشعر مفيداً في </a:t>
            </a:r>
            <a:r>
              <a:rPr lang="ar-SY" sz="2400" b="1" dirty="0" smtClean="0">
                <a:solidFill>
                  <a:srgbClr val="FF0000"/>
                </a:solidFill>
                <a:cs typeface="Akhbar MT" pitchFamily="2" charset="-78"/>
              </a:rPr>
              <a:t>التقييم وتوصيات المعالجة وتطور سير الشفاء ووضع الإنذار ومعرفة مآل الطرف أو أخذ القرار بالبتر </a:t>
            </a:r>
            <a:r>
              <a:rPr lang="ar-SY" sz="2400" b="1" dirty="0" err="1" smtClean="0">
                <a:solidFill>
                  <a:srgbClr val="FF0000"/>
                </a:solidFill>
                <a:cs typeface="Akhbar MT" pitchFamily="2" charset="-78"/>
              </a:rPr>
              <a:t>البدئي</a:t>
            </a:r>
            <a:r>
              <a:rPr lang="ar-SY" sz="2400" b="1" dirty="0" smtClean="0">
                <a:solidFill>
                  <a:srgbClr val="FF0000"/>
                </a:solidFill>
                <a:cs typeface="Akhbar MT" pitchFamily="2" charset="-78"/>
              </a:rPr>
              <a:t> والثانوي. </a:t>
            </a:r>
          </a:p>
          <a:p>
            <a:pPr algn="just">
              <a:buNone/>
            </a:pPr>
            <a:r>
              <a:rPr lang="ar-SY" sz="2400" b="1" dirty="0" smtClean="0">
                <a:cs typeface="Akhbar MT" pitchFamily="2" charset="-78"/>
              </a:rPr>
              <a:t>        2-وجدنا الطرف الذي قيمة المشعر فيه &gt;</a:t>
            </a:r>
            <a:r>
              <a:rPr lang="ar-SA" sz="2400" b="1" dirty="0" smtClean="0">
                <a:cs typeface="Akhbar MT" pitchFamily="2" charset="-78"/>
              </a:rPr>
              <a:t> </a:t>
            </a:r>
            <a:r>
              <a:rPr lang="ar-SY" sz="2400" b="1" dirty="0" smtClean="0">
                <a:cs typeface="Akhbar MT" pitchFamily="2" charset="-78"/>
              </a:rPr>
              <a:t>7 نقاط مهدد بالبتر في معظم الحالات كما أن البعض مهدد بالوفاة بسبب فداحة الإصابة وهذا ما حدث لدى(12) مريض بالدراسة لديهم مشعر هرس بين (7-9) نقاط حيث تم البتر </a:t>
            </a:r>
            <a:r>
              <a:rPr lang="ar-SY" sz="2400" b="1" dirty="0" err="1" smtClean="0">
                <a:cs typeface="Akhbar MT" pitchFamily="2" charset="-78"/>
              </a:rPr>
              <a:t>البدئي</a:t>
            </a:r>
            <a:r>
              <a:rPr lang="ar-SY" sz="2400" b="1" dirty="0" smtClean="0">
                <a:cs typeface="Akhbar MT" pitchFamily="2" charset="-78"/>
              </a:rPr>
              <a:t> لـ (7) أطراف والثانوي لدى (5) </a:t>
            </a:r>
            <a:r>
              <a:rPr lang="ar-SA" sz="2400" b="1" dirty="0" smtClean="0">
                <a:cs typeface="Akhbar MT" pitchFamily="2" charset="-78"/>
              </a:rPr>
              <a:t>حالات لإنقاذ</a:t>
            </a:r>
            <a:r>
              <a:rPr lang="ar-SY" sz="2400" b="1" dirty="0" smtClean="0">
                <a:cs typeface="Akhbar MT" pitchFamily="2" charset="-78"/>
              </a:rPr>
              <a:t> </a:t>
            </a:r>
            <a:r>
              <a:rPr lang="ar-SA" sz="2400" b="1" dirty="0" smtClean="0">
                <a:cs typeface="Akhbar MT" pitchFamily="2" charset="-78"/>
              </a:rPr>
              <a:t>حياتهم. </a:t>
            </a:r>
            <a:endParaRPr lang="ar-SY" sz="2400" b="1" dirty="0" smtClean="0">
              <a:cs typeface="Akhbar MT" pitchFamily="2" charset="-78"/>
            </a:endParaRPr>
          </a:p>
          <a:p>
            <a:pPr algn="just">
              <a:buNone/>
            </a:pPr>
            <a:r>
              <a:rPr lang="ar-SY" sz="2400" b="1" dirty="0" smtClean="0">
                <a:cs typeface="Akhbar MT" pitchFamily="2" charset="-78"/>
              </a:rPr>
              <a:t>         3</a:t>
            </a:r>
            <a:r>
              <a:rPr lang="ar-SA" sz="2400" b="1" dirty="0" smtClean="0">
                <a:cs typeface="Akhbar MT" pitchFamily="2" charset="-78"/>
              </a:rPr>
              <a:t>-إن</a:t>
            </a:r>
            <a:r>
              <a:rPr lang="ar-SY" sz="2400" b="1" dirty="0" smtClean="0">
                <a:cs typeface="Akhbar MT" pitchFamily="2" charset="-78"/>
              </a:rPr>
              <a:t> مشعر هرس الطرف </a:t>
            </a:r>
            <a:r>
              <a:rPr lang="en-US" sz="2400" b="1" dirty="0" smtClean="0">
                <a:cs typeface="Akhbar MT" pitchFamily="2" charset="-78"/>
              </a:rPr>
              <a:t>MESS</a:t>
            </a:r>
            <a:r>
              <a:rPr lang="ar-SY" sz="2400" b="1" dirty="0" smtClean="0">
                <a:cs typeface="Akhbar MT" pitchFamily="2" charset="-78"/>
              </a:rPr>
              <a:t>مفيد ونافع في التقييم الأولي للأطراف </a:t>
            </a:r>
            <a:r>
              <a:rPr lang="ar-SA" sz="2400" b="1" dirty="0" smtClean="0">
                <a:cs typeface="Akhbar MT" pitchFamily="2" charset="-78"/>
              </a:rPr>
              <a:t>المهروسة</a:t>
            </a:r>
            <a:r>
              <a:rPr lang="ar-SY" sz="2400" b="1" dirty="0" smtClean="0">
                <a:cs typeface="Akhbar MT" pitchFamily="2" charset="-78"/>
              </a:rPr>
              <a:t>بغرفة الإسعاف وهو ذو </a:t>
            </a:r>
            <a:r>
              <a:rPr lang="ar-SY" sz="2400" b="1" dirty="0" smtClean="0">
                <a:solidFill>
                  <a:srgbClr val="FF0000"/>
                </a:solidFill>
                <a:cs typeface="Akhbar MT" pitchFamily="2" charset="-78"/>
              </a:rPr>
              <a:t>أهمية كبيرة للتخمين أو التصور </a:t>
            </a:r>
            <a:r>
              <a:rPr lang="ar-SY" sz="2400" b="1" dirty="0" err="1" smtClean="0">
                <a:solidFill>
                  <a:srgbClr val="FF0000"/>
                </a:solidFill>
                <a:cs typeface="Akhbar MT" pitchFamily="2" charset="-78"/>
              </a:rPr>
              <a:t>الإفتراضي</a:t>
            </a:r>
            <a:r>
              <a:rPr lang="ar-SY" sz="2400" b="1" dirty="0" smtClean="0">
                <a:solidFill>
                  <a:srgbClr val="FF0000"/>
                </a:solidFill>
                <a:cs typeface="Akhbar MT" pitchFamily="2" charset="-78"/>
              </a:rPr>
              <a:t> لمستقبل هذا الطرف ووضع الإنذار</a:t>
            </a:r>
            <a:r>
              <a:rPr lang="ar-SY" sz="2400" b="1" dirty="0" smtClean="0">
                <a:cs typeface="Akhbar MT" pitchFamily="2" charset="-78"/>
              </a:rPr>
              <a:t>.</a:t>
            </a:r>
            <a:endParaRPr lang="ar-SA" sz="2400" b="1" dirty="0" smtClean="0">
              <a:cs typeface="Akhbar MT" pitchFamily="2" charset="-78"/>
            </a:endParaRPr>
          </a:p>
          <a:p>
            <a:pPr algn="just">
              <a:buNone/>
            </a:pPr>
            <a:r>
              <a:rPr lang="ar-SY" sz="2400" b="1" dirty="0" smtClean="0">
                <a:cs typeface="Akhbar MT" pitchFamily="2" charset="-78"/>
              </a:rPr>
              <a:t>       </a:t>
            </a:r>
            <a:r>
              <a:rPr lang="ar-SA" sz="2400" b="1" dirty="0" smtClean="0">
                <a:cs typeface="Akhbar MT" pitchFamily="2" charset="-78"/>
              </a:rPr>
              <a:t> </a:t>
            </a:r>
            <a:r>
              <a:rPr lang="ar-SY" sz="2400" b="1" dirty="0" smtClean="0">
                <a:cs typeface="Akhbar MT" pitchFamily="2" charset="-78"/>
              </a:rPr>
              <a:t>4- </a:t>
            </a:r>
            <a:r>
              <a:rPr lang="ar-SA" sz="2400" b="1" dirty="0" smtClean="0">
                <a:cs typeface="Akhbar MT" pitchFamily="2" charset="-78"/>
              </a:rPr>
              <a:t>المشعر</a:t>
            </a:r>
            <a:r>
              <a:rPr lang="ar-SY" sz="2400" b="1" dirty="0" smtClean="0">
                <a:cs typeface="Akhbar MT" pitchFamily="2" charset="-78"/>
              </a:rPr>
              <a:t> ينقذ </a:t>
            </a:r>
            <a:r>
              <a:rPr lang="ar-SA" sz="2400" b="1" dirty="0" smtClean="0">
                <a:cs typeface="Akhbar MT" pitchFamily="2" charset="-78"/>
              </a:rPr>
              <a:t>الجراح </a:t>
            </a:r>
            <a:r>
              <a:rPr lang="ar-SY" sz="2400" b="1" dirty="0" smtClean="0">
                <a:cs typeface="Akhbar MT" pitchFamily="2" charset="-78"/>
              </a:rPr>
              <a:t>من التردد في التفكير في مآل هذا الطرف المهروس</a:t>
            </a:r>
            <a:r>
              <a:rPr lang="ar-SA" sz="2400" b="1" dirty="0" smtClean="0">
                <a:cs typeface="Akhbar MT" pitchFamily="2" charset="-78"/>
              </a:rPr>
              <a:t> </a:t>
            </a:r>
            <a:r>
              <a:rPr lang="ar-SY" sz="2400" b="1" dirty="0" smtClean="0">
                <a:cs typeface="Akhbar MT" pitchFamily="2" charset="-78"/>
              </a:rPr>
              <a:t>وأخذ القرار  </a:t>
            </a:r>
            <a:r>
              <a:rPr lang="ar-SA" sz="2400" b="1" dirty="0" smtClean="0">
                <a:cs typeface="Akhbar MT" pitchFamily="2" charset="-78"/>
              </a:rPr>
              <a:t>ب</a:t>
            </a:r>
            <a:r>
              <a:rPr lang="ar-SY" sz="2400" b="1" dirty="0" smtClean="0">
                <a:cs typeface="Akhbar MT" pitchFamily="2" charset="-78"/>
              </a:rPr>
              <a:t>البتر </a:t>
            </a:r>
            <a:r>
              <a:rPr lang="ar-SY" sz="2400" b="1" dirty="0" err="1" smtClean="0">
                <a:cs typeface="Akhbar MT" pitchFamily="2" charset="-78"/>
              </a:rPr>
              <a:t>البدئي</a:t>
            </a:r>
            <a:r>
              <a:rPr lang="ar-SY" sz="2400" b="1" dirty="0" smtClean="0">
                <a:cs typeface="Akhbar MT" pitchFamily="2" charset="-78"/>
              </a:rPr>
              <a:t> أو محاولة</a:t>
            </a:r>
            <a:r>
              <a:rPr lang="ar-SA" sz="2400" b="1" dirty="0" smtClean="0">
                <a:cs typeface="Akhbar MT" pitchFamily="2" charset="-78"/>
              </a:rPr>
              <a:t> الإنقاذ</a:t>
            </a:r>
            <a:r>
              <a:rPr lang="ar-SY" sz="2400" b="1" dirty="0" smtClean="0">
                <a:cs typeface="Akhbar MT" pitchFamily="2" charset="-78"/>
              </a:rPr>
              <a:t> وعند الفشل  يتم وضع قرار البتر الثانوي بعد تف</a:t>
            </a:r>
            <a:r>
              <a:rPr lang="ar-SA" sz="2400" b="1" dirty="0" smtClean="0">
                <a:cs typeface="Akhbar MT" pitchFamily="2" charset="-78"/>
              </a:rPr>
              <a:t>و</a:t>
            </a:r>
            <a:r>
              <a:rPr lang="ar-SY" sz="2400" b="1" dirty="0" err="1" smtClean="0">
                <a:cs typeface="Akhbar MT" pitchFamily="2" charset="-78"/>
              </a:rPr>
              <a:t>يض</a:t>
            </a:r>
            <a:r>
              <a:rPr lang="ar-SY" sz="2400" b="1" dirty="0" smtClean="0">
                <a:cs typeface="Akhbar MT" pitchFamily="2" charset="-78"/>
              </a:rPr>
              <a:t> الأهل وظهور موات الطرف </a:t>
            </a:r>
            <a:r>
              <a:rPr lang="ar-SY" sz="2400" b="1" dirty="0" err="1" smtClean="0">
                <a:cs typeface="Akhbar MT" pitchFamily="2" charset="-78"/>
              </a:rPr>
              <a:t>عيانياً</a:t>
            </a:r>
            <a:r>
              <a:rPr lang="ar-SY" sz="2400" b="1" dirty="0" smtClean="0">
                <a:cs typeface="Akhbar MT" pitchFamily="2" charset="-78"/>
              </a:rPr>
              <a:t>.</a:t>
            </a:r>
            <a:endParaRPr lang="ar-SA" sz="2400" b="1" dirty="0" smtClean="0">
              <a:cs typeface="Akhbar MT" pitchFamily="2" charset="-78"/>
            </a:endParaRPr>
          </a:p>
          <a:p>
            <a:pPr algn="just">
              <a:buNone/>
            </a:pPr>
            <a:r>
              <a:rPr lang="ar-SA" sz="2400" b="1" dirty="0" smtClean="0">
                <a:cs typeface="Akhbar MT" pitchFamily="2" charset="-78"/>
              </a:rPr>
              <a:t>     </a:t>
            </a:r>
            <a:r>
              <a:rPr lang="ar-SY" sz="2400" b="1" dirty="0" smtClean="0">
                <a:cs typeface="Akhbar MT" pitchFamily="2" charset="-78"/>
              </a:rPr>
              <a:t>5</a:t>
            </a:r>
            <a:r>
              <a:rPr lang="ar-SA" sz="2400" b="1" dirty="0" smtClean="0">
                <a:cs typeface="Akhbar MT" pitchFamily="2" charset="-78"/>
              </a:rPr>
              <a:t>-</a:t>
            </a:r>
            <a:r>
              <a:rPr lang="ar-SY" sz="2400" b="1" dirty="0" smtClean="0">
                <a:cs typeface="Akhbar MT" pitchFamily="2" charset="-78"/>
              </a:rPr>
              <a:t> </a:t>
            </a:r>
            <a:r>
              <a:rPr lang="ar-SA" sz="2400" b="1" dirty="0" smtClean="0">
                <a:cs typeface="Akhbar MT" pitchFamily="2" charset="-78"/>
              </a:rPr>
              <a:t>ب</a:t>
            </a:r>
            <a:r>
              <a:rPr lang="ar-SY" sz="2400" b="1" dirty="0" smtClean="0">
                <a:cs typeface="Akhbar MT" pitchFamily="2" charset="-78"/>
              </a:rPr>
              <a:t>استعمال المشعر</a:t>
            </a:r>
            <a:r>
              <a:rPr lang="ar-SA" sz="2400" b="1" dirty="0" smtClean="0">
                <a:cs typeface="Akhbar MT" pitchFamily="2" charset="-78"/>
              </a:rPr>
              <a:t>ت</a:t>
            </a:r>
            <a:r>
              <a:rPr lang="ar-SY" sz="2400" b="1" dirty="0" smtClean="0">
                <a:cs typeface="Akhbar MT" pitchFamily="2" charset="-78"/>
              </a:rPr>
              <a:t>مكنا من أخذ قرار البتر </a:t>
            </a:r>
            <a:r>
              <a:rPr lang="ar-SY" sz="2400" b="1" dirty="0" err="1" smtClean="0">
                <a:cs typeface="Akhbar MT" pitchFamily="2" charset="-78"/>
              </a:rPr>
              <a:t>البدئي</a:t>
            </a:r>
            <a:r>
              <a:rPr lang="ar-SY" sz="2400" b="1" dirty="0" smtClean="0">
                <a:cs typeface="Akhbar MT" pitchFamily="2" charset="-78"/>
              </a:rPr>
              <a:t> في (7) حالات </a:t>
            </a:r>
            <a:r>
              <a:rPr lang="ar-SA" sz="2400" b="1" dirty="0" smtClean="0">
                <a:cs typeface="Akhbar MT" pitchFamily="2" charset="-78"/>
              </a:rPr>
              <a:t> قيمتها</a:t>
            </a:r>
            <a:r>
              <a:rPr lang="ar-SY" sz="2400" b="1" dirty="0" smtClean="0">
                <a:cs typeface="Akhbar MT" pitchFamily="2" charset="-78"/>
              </a:rPr>
              <a:t> </a:t>
            </a:r>
            <a:r>
              <a:rPr lang="ar-SA" sz="2400" b="1" dirty="0" smtClean="0">
                <a:cs typeface="Akhbar MT" pitchFamily="2" charset="-78"/>
              </a:rPr>
              <a:t>&gt; 7نقاط </a:t>
            </a:r>
            <a:r>
              <a:rPr lang="ar-SY" sz="2400" b="1" dirty="0" smtClean="0">
                <a:cs typeface="Akhbar MT" pitchFamily="2" charset="-78"/>
              </a:rPr>
              <a:t>لأن البتر </a:t>
            </a:r>
            <a:r>
              <a:rPr lang="ar-SY" sz="2400" b="1" dirty="0" err="1" smtClean="0">
                <a:cs typeface="Akhbar MT" pitchFamily="2" charset="-78"/>
              </a:rPr>
              <a:t>البدئي</a:t>
            </a:r>
            <a:r>
              <a:rPr lang="ar-SY" sz="2400" b="1" dirty="0" smtClean="0">
                <a:cs typeface="Akhbar MT" pitchFamily="2" charset="-78"/>
              </a:rPr>
              <a:t> </a:t>
            </a:r>
            <a:r>
              <a:rPr lang="ar-SA" sz="2400" b="1" dirty="0" smtClean="0">
                <a:cs typeface="Akhbar MT" pitchFamily="2" charset="-78"/>
              </a:rPr>
              <a:t>كان</a:t>
            </a:r>
            <a:r>
              <a:rPr lang="ar-SY" sz="2400" b="1" dirty="0" smtClean="0">
                <a:cs typeface="Akhbar MT" pitchFamily="2" charset="-78"/>
              </a:rPr>
              <a:t> أقل رضاً عاطفياً للمريض وأهله من إجراء البتر الثانوي بعد فشل محاولة إنقاذ الطرف إضافة لتجنيب المريض </a:t>
            </a:r>
            <a:r>
              <a:rPr lang="ar-SY" sz="2400" b="1" dirty="0" err="1" smtClean="0">
                <a:cs typeface="Akhbar MT" pitchFamily="2" charset="-78"/>
              </a:rPr>
              <a:t>اختلاطات</a:t>
            </a:r>
            <a:r>
              <a:rPr lang="ar-SY" sz="2400" b="1" dirty="0" smtClean="0">
                <a:cs typeface="Akhbar MT" pitchFamily="2" charset="-78"/>
              </a:rPr>
              <a:t> فشل إنقاذ الطرف . </a:t>
            </a:r>
          </a:p>
          <a:p>
            <a:pPr>
              <a:buNone/>
            </a:pPr>
            <a:endParaRPr lang="ar-SY" sz="2400" b="1" dirty="0" smtClean="0">
              <a:cs typeface="Akhbar MT" pitchFamily="2" charset="-78"/>
            </a:endParaRPr>
          </a:p>
          <a:p>
            <a:pPr>
              <a:buNone/>
            </a:pPr>
            <a:endParaRPr lang="ar-SY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0445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0160" y="204651"/>
            <a:ext cx="8046720" cy="1219200"/>
          </a:xfrm>
        </p:spPr>
        <p:txBody>
          <a:bodyPr>
            <a:noAutofit/>
          </a:bodyPr>
          <a:lstStyle/>
          <a:p>
            <a:pPr algn="r"/>
            <a:r>
              <a:rPr lang="ar-SY" sz="4400" dirty="0" smtClean="0">
                <a:solidFill>
                  <a:schemeClr val="tx1"/>
                </a:solidFill>
                <a:cs typeface="Akhbar MT" pitchFamily="2" charset="-78"/>
              </a:rPr>
              <a:t>حالة </a:t>
            </a:r>
            <a:r>
              <a:rPr lang="ar-SY" sz="4400" dirty="0" err="1" smtClean="0">
                <a:solidFill>
                  <a:schemeClr val="tx1"/>
                </a:solidFill>
                <a:cs typeface="Akhbar MT" pitchFamily="2" charset="-78"/>
              </a:rPr>
              <a:t>سريرية</a:t>
            </a:r>
            <a:r>
              <a:rPr lang="ar-SY" dirty="0" smtClean="0">
                <a:solidFill>
                  <a:schemeClr val="tx1"/>
                </a:solidFill>
                <a:cs typeface="Akhbar MT" pitchFamily="2" charset="-78"/>
              </a:rPr>
              <a:t>:</a:t>
            </a:r>
            <a:r>
              <a:rPr lang="ar-SY" sz="2400" dirty="0" smtClean="0">
                <a:solidFill>
                  <a:schemeClr val="tx1"/>
                </a:solidFill>
                <a:cs typeface="Akhbar MT" pitchFamily="2" charset="-78"/>
              </a:rPr>
              <a:t>مريضة راجعت </a:t>
            </a:r>
            <a:r>
              <a:rPr lang="ar-SY" sz="2400" dirty="0" err="1" smtClean="0">
                <a:solidFill>
                  <a:schemeClr val="tx1"/>
                </a:solidFill>
                <a:cs typeface="Akhbar MT" pitchFamily="2" charset="-78"/>
              </a:rPr>
              <a:t>الأسعاف</a:t>
            </a:r>
            <a:r>
              <a:rPr lang="ar-SY" sz="2400" dirty="0" smtClean="0">
                <a:solidFill>
                  <a:schemeClr val="tx1"/>
                </a:solidFill>
                <a:cs typeface="Akhbar MT" pitchFamily="2" charset="-78"/>
              </a:rPr>
              <a:t> الجراحي بعد إصابتها بمقذوف هاوون .مع علامات قفار </a:t>
            </a:r>
            <a:r>
              <a:rPr lang="ar-SY" sz="2400" dirty="0" err="1" smtClean="0">
                <a:solidFill>
                  <a:schemeClr val="tx1"/>
                </a:solidFill>
                <a:cs typeface="Akhbar MT" pitchFamily="2" charset="-78"/>
              </a:rPr>
              <a:t>بالدوبللر</a:t>
            </a:r>
            <a:r>
              <a:rPr lang="ar-SY" sz="2400" dirty="0" smtClean="0">
                <a:solidFill>
                  <a:schemeClr val="tx1"/>
                </a:solidFill>
                <a:cs typeface="Akhbar MT" pitchFamily="2" charset="-78"/>
              </a:rPr>
              <a:t> و </a:t>
            </a:r>
            <a:r>
              <a:rPr lang="ar-SY" sz="2400" dirty="0" err="1" smtClean="0">
                <a:solidFill>
                  <a:schemeClr val="tx1"/>
                </a:solidFill>
                <a:cs typeface="Akhbar MT" pitchFamily="2" charset="-78"/>
              </a:rPr>
              <a:t>بالإستقصاء</a:t>
            </a:r>
            <a:r>
              <a:rPr lang="ar-SY" sz="2400" dirty="0" smtClean="0">
                <a:solidFill>
                  <a:schemeClr val="tx1"/>
                </a:solidFill>
                <a:cs typeface="Akhbar MT" pitchFamily="2" charset="-78"/>
              </a:rPr>
              <a:t> كانت الأوعية </a:t>
            </a:r>
            <a:r>
              <a:rPr lang="ar-SA" sz="2400" dirty="0" smtClean="0">
                <a:solidFill>
                  <a:schemeClr val="tx1"/>
                </a:solidFill>
                <a:cs typeface="Akhbar MT" pitchFamily="2" charset="-78"/>
              </a:rPr>
              <a:t>سليمة </a:t>
            </a:r>
            <a:r>
              <a:rPr lang="ar-SY" sz="2400" dirty="0" smtClean="0">
                <a:solidFill>
                  <a:schemeClr val="tx1"/>
                </a:solidFill>
                <a:cs typeface="Akhbar MT" pitchFamily="2" charset="-78"/>
              </a:rPr>
              <a:t>ولكنها </a:t>
            </a:r>
            <a:r>
              <a:rPr lang="ar-SY" sz="2400" smtClean="0">
                <a:solidFill>
                  <a:schemeClr val="tx1"/>
                </a:solidFill>
                <a:cs typeface="Akhbar MT" pitchFamily="2" charset="-78"/>
              </a:rPr>
              <a:t>مضغوطة .</a:t>
            </a:r>
            <a:r>
              <a:rPr lang="ar-SY" sz="2400" dirty="0" smtClean="0">
                <a:solidFill>
                  <a:schemeClr val="tx1"/>
                </a:solidFill>
                <a:cs typeface="Akhbar MT" pitchFamily="2" charset="-78"/>
              </a:rPr>
              <a:t>والصور أبلغ من التعليق</a:t>
            </a:r>
            <a:endParaRPr lang="ar-SY" sz="4400" dirty="0">
              <a:solidFill>
                <a:schemeClr val="tx1"/>
              </a:solidFill>
              <a:cs typeface="Akhbar MT" pitchFamily="2" charset="-78"/>
            </a:endParaRPr>
          </a:p>
        </p:txBody>
      </p:sp>
      <p:pic>
        <p:nvPicPr>
          <p:cNvPr id="1028" name="Picture 4" descr="F:\ \New folder (4)\FB_IMG_15659626571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51270" y="1502229"/>
            <a:ext cx="4114800" cy="4833257"/>
          </a:xfrm>
          <a:prstGeom prst="rect">
            <a:avLst/>
          </a:prstGeom>
          <a:noFill/>
        </p:spPr>
      </p:pic>
      <p:pic>
        <p:nvPicPr>
          <p:cNvPr id="1029" name="Picture 5" descr="F:\ \New folder (4)\FB_IMG_1565962663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113" y="1502229"/>
            <a:ext cx="4300401" cy="4807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 \New folder (4)\FB_IMG_15659626696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4664" y="339634"/>
            <a:ext cx="7289074" cy="6257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 \New folder (4)\FB_IMG_15659626755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4218" y="692332"/>
            <a:ext cx="7903028" cy="5656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36170" y="0"/>
            <a:ext cx="2786302" cy="997527"/>
          </a:xfrm>
        </p:spPr>
        <p:txBody>
          <a:bodyPr>
            <a:normAutofit/>
          </a:bodyPr>
          <a:lstStyle/>
          <a:p>
            <a:r>
              <a:rPr lang="ar-SA" sz="4400" b="1" dirty="0" smtClean="0">
                <a:solidFill>
                  <a:schemeClr val="tx1"/>
                </a:solidFill>
                <a:cs typeface="Akhbar MT" pitchFamily="2" charset="-78"/>
              </a:rPr>
              <a:t>شكراً لإصغائكم</a:t>
            </a:r>
            <a:endParaRPr lang="ar-SA" sz="44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pic>
        <p:nvPicPr>
          <p:cNvPr id="4" name="Picture 2" descr="C:\Users\dell\Desktop\مشفى الجامعة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360362" y="783377"/>
            <a:ext cx="9448655" cy="5983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256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6450" y="0"/>
            <a:ext cx="92935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579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45" y="0"/>
            <a:ext cx="7401726" cy="64953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22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1434" y="1"/>
            <a:ext cx="9348952" cy="6858000"/>
          </a:xfrm>
        </p:spPr>
        <p:txBody>
          <a:bodyPr/>
          <a:lstStyle/>
          <a:p>
            <a:pPr>
              <a:buNone/>
            </a:pPr>
            <a:r>
              <a:rPr lang="ar-SA" b="1" dirty="0"/>
              <a:t> </a:t>
            </a:r>
            <a:endParaRPr lang="ar-SA" b="1" dirty="0" smtClean="0"/>
          </a:p>
          <a:p>
            <a:pPr>
              <a:buNone/>
            </a:pPr>
            <a:r>
              <a:rPr lang="ar-SA" b="1" dirty="0" smtClean="0"/>
              <a:t>     *أهمية </a:t>
            </a:r>
            <a:r>
              <a:rPr lang="ar-SA" b="1" dirty="0"/>
              <a:t>البحث:</a:t>
            </a:r>
          </a:p>
          <a:p>
            <a:pPr>
              <a:buNone/>
            </a:pPr>
            <a:r>
              <a:rPr lang="ar-SA" sz="2400" b="1" dirty="0">
                <a:cs typeface="Akhbar MT" pitchFamily="2" charset="-78"/>
              </a:rPr>
              <a:t>  1- ضعف الخبرة في تقييم الهرس يؤدي لإصدار </a:t>
            </a:r>
            <a:r>
              <a:rPr lang="ar-SA" sz="2400" b="1" dirty="0">
                <a:solidFill>
                  <a:srgbClr val="FF0000"/>
                </a:solidFill>
                <a:cs typeface="Akhbar MT" pitchFamily="2" charset="-78"/>
              </a:rPr>
              <a:t>الحكم العشوائي </a:t>
            </a:r>
            <a:r>
              <a:rPr lang="ar-SA" sz="2400" b="1" dirty="0" smtClean="0">
                <a:solidFill>
                  <a:srgbClr val="FF0000"/>
                </a:solidFill>
                <a:cs typeface="Akhbar MT" pitchFamily="2" charset="-78"/>
              </a:rPr>
              <a:t>بالبتر الفوري </a:t>
            </a:r>
            <a:r>
              <a:rPr lang="ar-SA" sz="2400" b="1" dirty="0">
                <a:solidFill>
                  <a:srgbClr val="FF0000"/>
                </a:solidFill>
                <a:cs typeface="Akhbar MT" pitchFamily="2" charset="-78"/>
              </a:rPr>
              <a:t>اعتباطيا </a:t>
            </a:r>
            <a:r>
              <a:rPr lang="ar-SA" sz="2400" b="1" dirty="0">
                <a:cs typeface="Akhbar MT" pitchFamily="2" charset="-78"/>
              </a:rPr>
              <a:t>علما أنها إسعاف جراحي فوري </a:t>
            </a:r>
            <a:r>
              <a:rPr lang="ar-SA" sz="2400" b="1" dirty="0" smtClean="0">
                <a:cs typeface="Akhbar MT" pitchFamily="2" charset="-78"/>
              </a:rPr>
              <a:t>.</a:t>
            </a:r>
          </a:p>
          <a:p>
            <a:pPr>
              <a:buNone/>
            </a:pPr>
            <a:endParaRPr lang="ar-SA" sz="2400" b="1" dirty="0">
              <a:cs typeface="Akhbar MT" pitchFamily="2" charset="-78"/>
            </a:endParaRPr>
          </a:p>
          <a:p>
            <a:pPr>
              <a:buNone/>
            </a:pPr>
            <a:r>
              <a:rPr lang="ar-SA" sz="2400" b="1" dirty="0">
                <a:cs typeface="Akhbar MT" pitchFamily="2" charset="-78"/>
              </a:rPr>
              <a:t>   2-التدبيرعليه جدل </a:t>
            </a:r>
            <a:r>
              <a:rPr lang="ar-SA" sz="2400" b="1" dirty="0" smtClean="0">
                <a:cs typeface="Akhbar MT" pitchFamily="2" charset="-78"/>
              </a:rPr>
              <a:t>كبير لأنه </a:t>
            </a:r>
            <a:r>
              <a:rPr lang="ar-SA" sz="2400" b="1" dirty="0">
                <a:cs typeface="Akhbar MT" pitchFamily="2" charset="-78"/>
              </a:rPr>
              <a:t>يعتبر </a:t>
            </a:r>
            <a:r>
              <a:rPr lang="ar-SA" sz="2400" b="1" dirty="0">
                <a:solidFill>
                  <a:srgbClr val="FF0000"/>
                </a:solidFill>
                <a:cs typeface="Akhbar MT" pitchFamily="2" charset="-78"/>
              </a:rPr>
              <a:t>حالة </a:t>
            </a:r>
            <a:r>
              <a:rPr lang="ar-SA" sz="2400" b="1" dirty="0" smtClean="0">
                <a:solidFill>
                  <a:srgbClr val="FF0000"/>
                </a:solidFill>
                <a:cs typeface="Akhbar MT" pitchFamily="2" charset="-78"/>
              </a:rPr>
              <a:t>إسعافيه </a:t>
            </a:r>
            <a:r>
              <a:rPr lang="ar-SY" sz="2400" b="1" dirty="0">
                <a:solidFill>
                  <a:srgbClr val="FF0000"/>
                </a:solidFill>
                <a:cs typeface="Akhbar MT" pitchFamily="2" charset="-78"/>
              </a:rPr>
              <a:t>فورية </a:t>
            </a:r>
            <a:r>
              <a:rPr lang="ar-SA" sz="2400" b="1" dirty="0">
                <a:solidFill>
                  <a:srgbClr val="FF0000"/>
                </a:solidFill>
                <a:cs typeface="Akhbar MT" pitchFamily="2" charset="-78"/>
              </a:rPr>
              <a:t>كبتر ناقص </a:t>
            </a:r>
            <a:r>
              <a:rPr lang="ar-SA" sz="2400" b="1" dirty="0">
                <a:cs typeface="Akhbar MT" pitchFamily="2" charset="-78"/>
              </a:rPr>
              <a:t>(</a:t>
            </a:r>
            <a:r>
              <a:rPr lang="ar-SA" sz="2400" b="1" dirty="0">
                <a:solidFill>
                  <a:srgbClr val="FF0000"/>
                </a:solidFill>
                <a:cs typeface="Akhbar MT" pitchFamily="2" charset="-78"/>
              </a:rPr>
              <a:t>جزئي</a:t>
            </a:r>
            <a:r>
              <a:rPr lang="ar-SA" sz="2400" b="1" dirty="0">
                <a:cs typeface="Akhbar MT" pitchFamily="2" charset="-78"/>
              </a:rPr>
              <a:t>) </a:t>
            </a:r>
            <a:r>
              <a:rPr lang="en-US" sz="2400" b="1" dirty="0">
                <a:cs typeface="Akhbar MT" pitchFamily="2" charset="-78"/>
              </a:rPr>
              <a:t>[1]</a:t>
            </a:r>
            <a:r>
              <a:rPr lang="ar-SA" sz="2400" b="1" dirty="0">
                <a:cs typeface="Akhbar MT" pitchFamily="2" charset="-78"/>
              </a:rPr>
              <a:t>ومحاولة إنقاذ هذه الأطراف هي سيف ذو حدين </a:t>
            </a:r>
            <a:r>
              <a:rPr lang="ar-SA" sz="2400" b="1" dirty="0">
                <a:solidFill>
                  <a:srgbClr val="FF0000"/>
                </a:solidFill>
                <a:cs typeface="Akhbar MT" pitchFamily="2" charset="-78"/>
              </a:rPr>
              <a:t>أولها</a:t>
            </a:r>
            <a:r>
              <a:rPr lang="ar-SA" sz="2400" b="1" dirty="0">
                <a:cs typeface="Akhbar MT" pitchFamily="2" charset="-78"/>
              </a:rPr>
              <a:t> </a:t>
            </a:r>
            <a:r>
              <a:rPr lang="ar-SA" sz="2400" b="1" dirty="0" smtClean="0">
                <a:cs typeface="Akhbar MT" pitchFamily="2" charset="-78"/>
              </a:rPr>
              <a:t>:إن </a:t>
            </a:r>
            <a:r>
              <a:rPr lang="ar-SA" sz="2400" b="1" dirty="0">
                <a:cs typeface="Akhbar MT" pitchFamily="2" charset="-78"/>
              </a:rPr>
              <a:t>الطرق الترميمية المجهرية الحديثة أوجدت إمكانية نجاح الإنقاذ للطرف رغم الأذية الشديدة لكن الناحة الوظيفية ناقصة </a:t>
            </a:r>
            <a:r>
              <a:rPr lang="ar-SA" sz="2400" b="1" dirty="0" smtClean="0">
                <a:cs typeface="Akhbar MT" pitchFamily="2" charset="-78"/>
              </a:rPr>
              <a:t>أو غير </a:t>
            </a:r>
            <a:r>
              <a:rPr lang="ar-SA" sz="2400" b="1" dirty="0">
                <a:cs typeface="Akhbar MT" pitchFamily="2" charset="-78"/>
              </a:rPr>
              <a:t>كافية </a:t>
            </a:r>
            <a:r>
              <a:rPr lang="ar-SA" sz="2400" b="1" dirty="0" smtClean="0">
                <a:solidFill>
                  <a:srgbClr val="FF0000"/>
                </a:solidFill>
                <a:cs typeface="Akhbar MT" pitchFamily="2" charset="-78"/>
              </a:rPr>
              <a:t>وثانيها:</a:t>
            </a:r>
            <a:r>
              <a:rPr lang="ar-SA" sz="2400" b="1" dirty="0" smtClean="0">
                <a:cs typeface="Akhbar MT" pitchFamily="2" charset="-78"/>
              </a:rPr>
              <a:t> </a:t>
            </a:r>
            <a:r>
              <a:rPr lang="ar-SA" sz="2400" b="1" dirty="0">
                <a:cs typeface="Akhbar MT" pitchFamily="2" charset="-78"/>
              </a:rPr>
              <a:t>احتمال الفشل بأي مرحلة من </a:t>
            </a:r>
            <a:r>
              <a:rPr lang="ar-SA" sz="2400" b="1" dirty="0">
                <a:solidFill>
                  <a:srgbClr val="FF0000"/>
                </a:solidFill>
                <a:cs typeface="Akhbar MT" pitchFamily="2" charset="-78"/>
              </a:rPr>
              <a:t>التدبير يتم فيها وضع استطباب </a:t>
            </a:r>
            <a:r>
              <a:rPr lang="ar-SA" sz="2400" b="1" dirty="0" smtClean="0">
                <a:solidFill>
                  <a:srgbClr val="FF0000"/>
                </a:solidFill>
                <a:cs typeface="Akhbar MT" pitchFamily="2" charset="-78"/>
              </a:rPr>
              <a:t>البتر الثانوي إضافة </a:t>
            </a:r>
            <a:r>
              <a:rPr lang="ar-SA" sz="2400" b="1" smtClean="0">
                <a:solidFill>
                  <a:srgbClr val="FF0000"/>
                </a:solidFill>
                <a:cs typeface="Akhbar MT" pitchFamily="2" charset="-78"/>
              </a:rPr>
              <a:t>لمشاكل</a:t>
            </a:r>
            <a:r>
              <a:rPr lang="ar-SA" sz="2400" b="1" smtClean="0">
                <a:cs typeface="Akhbar MT" pitchFamily="2" charset="-78"/>
              </a:rPr>
              <a:t>  </a:t>
            </a:r>
            <a:r>
              <a:rPr lang="ar-SA" sz="2400" b="1" dirty="0" smtClean="0">
                <a:cs typeface="Akhbar MT" pitchFamily="2" charset="-78"/>
              </a:rPr>
              <a:t>التدبير الطويل </a:t>
            </a:r>
            <a:r>
              <a:rPr lang="ar-SA" sz="2400" b="1" dirty="0">
                <a:cs typeface="Akhbar MT" pitchFamily="2" charset="-78"/>
              </a:rPr>
              <a:t>المدة كالتحطم النفسي </a:t>
            </a:r>
            <a:r>
              <a:rPr lang="ar-SA" sz="2400" b="1" dirty="0" smtClean="0">
                <a:cs typeface="Akhbar MT" pitchFamily="2" charset="-78"/>
              </a:rPr>
              <a:t>والاجتماعي والمادي. </a:t>
            </a:r>
          </a:p>
          <a:p>
            <a:pPr marL="0" indent="0">
              <a:buNone/>
            </a:pPr>
            <a:endParaRPr lang="ar-SA" sz="2400" b="1" dirty="0" smtClean="0">
              <a:cs typeface="Akhbar MT" pitchFamily="2" charset="-78"/>
            </a:endParaRPr>
          </a:p>
          <a:p>
            <a:pPr marL="0" indent="0">
              <a:buNone/>
            </a:pPr>
            <a:r>
              <a:rPr lang="ar-SA" sz="2400" b="1" dirty="0">
                <a:cs typeface="Akhbar MT" pitchFamily="2" charset="-78"/>
              </a:rPr>
              <a:t>     3-هذه المحاولات هي من أصعب المشاكل التي يواجها جراح العظمية </a:t>
            </a:r>
            <a:r>
              <a:rPr lang="ar-SA" sz="2400" b="1" dirty="0" smtClean="0">
                <a:cs typeface="Akhbar MT" pitchFamily="2" charset="-78"/>
              </a:rPr>
              <a:t>على عدة </a:t>
            </a:r>
            <a:r>
              <a:rPr lang="ar-SA" sz="2400" b="1" dirty="0">
                <a:cs typeface="Akhbar MT" pitchFamily="2" charset="-78"/>
              </a:rPr>
              <a:t>من أصعدة ناحية </a:t>
            </a:r>
            <a:r>
              <a:rPr lang="ar-SA" sz="2400" b="1" dirty="0" smtClean="0">
                <a:cs typeface="Akhbar MT" pitchFamily="2" charset="-78"/>
              </a:rPr>
              <a:t>       التدبير </a:t>
            </a:r>
            <a:r>
              <a:rPr lang="ar-SA" sz="2400" b="1" dirty="0">
                <a:cs typeface="Akhbar MT" pitchFamily="2" charset="-78"/>
              </a:rPr>
              <a:t>ومخطط العلاج وأمده ووضع الإنذار لأن هذه الإصابات تحمل خطر الإنتان وتأخر أو عدم الانجبار و الاندمال المعيب أو الشفاء بطرف مشوه  ومؤلم وغير </a:t>
            </a:r>
            <a:r>
              <a:rPr lang="ar-SA" sz="2400" b="1" dirty="0" smtClean="0">
                <a:cs typeface="Akhbar MT" pitchFamily="2" charset="-78"/>
              </a:rPr>
              <a:t>وظيفي.</a:t>
            </a:r>
            <a:endParaRPr lang="ar-SA" sz="2400" b="1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7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274002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/>
              <a:t> </a:t>
            </a:r>
            <a:r>
              <a:rPr lang="ar-SA" b="1" dirty="0" smtClean="0"/>
              <a:t>    *مادة </a:t>
            </a:r>
            <a:r>
              <a:rPr lang="ar-SA" b="1" dirty="0" err="1" smtClean="0"/>
              <a:t>البجث</a:t>
            </a:r>
            <a:r>
              <a:rPr lang="ar-SA" b="1" dirty="0" smtClean="0"/>
              <a:t> :</a:t>
            </a:r>
          </a:p>
          <a:p>
            <a:pPr>
              <a:buNone/>
            </a:pPr>
            <a:r>
              <a:rPr lang="ar-SA" sz="2000" b="1" dirty="0" smtClean="0">
                <a:cs typeface="Akhbar MT" pitchFamily="2" charset="-78"/>
              </a:rPr>
              <a:t>    شملت </a:t>
            </a:r>
            <a:r>
              <a:rPr lang="ar-SA" sz="2000" b="1" dirty="0">
                <a:solidFill>
                  <a:srgbClr val="FF0000"/>
                </a:solidFill>
                <a:cs typeface="Akhbar MT" pitchFamily="2" charset="-78"/>
              </a:rPr>
              <a:t>170 هرس طرف سفلي لدى 150 مريض  </a:t>
            </a:r>
            <a:r>
              <a:rPr lang="ar-SA" sz="2000" b="1" dirty="0">
                <a:cs typeface="Akhbar MT" pitchFamily="2" charset="-78"/>
              </a:rPr>
              <a:t>(20 حالة بالطرفين</a:t>
            </a:r>
            <a:r>
              <a:rPr lang="ar-SA" sz="2000" b="1" dirty="0" smtClean="0">
                <a:cs typeface="Akhbar MT" pitchFamily="2" charset="-78"/>
              </a:rPr>
              <a:t>) </a:t>
            </a:r>
            <a:r>
              <a:rPr lang="ar-SA" sz="2000" b="1" dirty="0">
                <a:cs typeface="Akhbar MT" pitchFamily="2" charset="-78"/>
              </a:rPr>
              <a:t>أصيبوا بعيارات نارية </a:t>
            </a:r>
            <a:r>
              <a:rPr lang="ar-SA" sz="2000" b="1" dirty="0" smtClean="0">
                <a:cs typeface="Akhbar MT" pitchFamily="2" charset="-78"/>
              </a:rPr>
              <a:t>أو شظايا </a:t>
            </a:r>
            <a:r>
              <a:rPr lang="ar-SA" sz="2000" b="1" dirty="0">
                <a:cs typeface="Akhbar MT" pitchFamily="2" charset="-78"/>
              </a:rPr>
              <a:t>مختلفة الأنواع أدت </a:t>
            </a:r>
            <a:r>
              <a:rPr lang="ar-SA" sz="2000" b="1" dirty="0" err="1">
                <a:cs typeface="Akhbar MT" pitchFamily="2" charset="-78"/>
              </a:rPr>
              <a:t>لأذيات</a:t>
            </a:r>
            <a:r>
              <a:rPr lang="ar-SA" sz="2000" b="1" dirty="0">
                <a:cs typeface="Akhbar MT" pitchFamily="2" charset="-78"/>
              </a:rPr>
              <a:t> مختلفة الدرجة والشدة في الأطراف السفلية راجعوا مشفى حلب الجامعي بين </a:t>
            </a:r>
            <a:r>
              <a:rPr lang="ar-SA" sz="2000" b="1" dirty="0">
                <a:solidFill>
                  <a:srgbClr val="FF0000"/>
                </a:solidFill>
                <a:cs typeface="Akhbar MT" pitchFamily="2" charset="-78"/>
              </a:rPr>
              <a:t>كانون الثاني 2013 وكانون </a:t>
            </a:r>
            <a:r>
              <a:rPr lang="ar-SA" sz="2000" b="1" dirty="0" smtClean="0">
                <a:solidFill>
                  <a:srgbClr val="FF0000"/>
                </a:solidFill>
                <a:cs typeface="Akhbar MT" pitchFamily="2" charset="-78"/>
              </a:rPr>
              <a:t>الأول2016 </a:t>
            </a:r>
            <a:r>
              <a:rPr lang="ar-SA" sz="2000" b="1" dirty="0">
                <a:cs typeface="Akhbar MT" pitchFamily="2" charset="-78"/>
              </a:rPr>
              <a:t>0</a:t>
            </a:r>
            <a:endParaRPr lang="en-US" sz="2000" b="1" dirty="0">
              <a:cs typeface="Akhbar MT" pitchFamily="2" charset="-78"/>
            </a:endParaRPr>
          </a:p>
          <a:p>
            <a:pPr>
              <a:buNone/>
            </a:pPr>
            <a:r>
              <a:rPr lang="ar-SA" sz="2000" b="1" dirty="0">
                <a:cs typeface="Akhbar MT" pitchFamily="2" charset="-78"/>
              </a:rPr>
              <a:t>    الإصابات كلها كانت كسورا مفتوحة بالساق أو الفخذ ومن نوع </a:t>
            </a:r>
            <a:r>
              <a:rPr lang="ar-SA" sz="2000" b="1" dirty="0" err="1">
                <a:cs typeface="Akhbar MT" pitchFamily="2" charset="-78"/>
              </a:rPr>
              <a:t>غوستيلو</a:t>
            </a:r>
            <a:r>
              <a:rPr lang="en-US" sz="2000" b="1" dirty="0">
                <a:cs typeface="Akhbar MT" pitchFamily="2" charset="-78"/>
              </a:rPr>
              <a:t>GIII</a:t>
            </a:r>
            <a:r>
              <a:rPr lang="ar-SA" sz="2000" b="1" dirty="0">
                <a:cs typeface="Akhbar MT" pitchFamily="2" charset="-78"/>
              </a:rPr>
              <a:t> بأنواعه المختلفة الدرجة(</a:t>
            </a:r>
            <a:r>
              <a:rPr lang="en-US" sz="2000" b="1" dirty="0">
                <a:cs typeface="Akhbar MT" pitchFamily="2" charset="-78"/>
              </a:rPr>
              <a:t>A,B,C</a:t>
            </a:r>
            <a:r>
              <a:rPr lang="ar-SA" sz="2000" b="1" dirty="0">
                <a:cs typeface="Akhbar MT" pitchFamily="2" charset="-78"/>
              </a:rPr>
              <a:t>) ومشخصة سريريا وشعاعيا والنوع</a:t>
            </a:r>
            <a:r>
              <a:rPr lang="en-US" sz="2000" b="1" dirty="0">
                <a:cs typeface="Akhbar MT" pitchFamily="2" charset="-78"/>
              </a:rPr>
              <a:t>GIII-C  [3]</a:t>
            </a:r>
            <a:r>
              <a:rPr lang="ar-SA" sz="2000" b="1" dirty="0">
                <a:cs typeface="Akhbar MT" pitchFamily="2" charset="-78"/>
              </a:rPr>
              <a:t>مشخصة سريريا وبالإيكو </a:t>
            </a:r>
            <a:r>
              <a:rPr lang="ar-SA" sz="2000" b="1" dirty="0" smtClean="0">
                <a:cs typeface="Akhbar MT" pitchFamily="2" charset="-78"/>
              </a:rPr>
              <a:t>دوبلر من </a:t>
            </a:r>
            <a:r>
              <a:rPr lang="ar-SA" sz="2000" b="1" dirty="0">
                <a:cs typeface="Akhbar MT" pitchFamily="2" charset="-78"/>
              </a:rPr>
              <a:t>أخصائي الجراحة الوعائية وكان لدى 33 مريضا منهم إصابات أخرى بالرأس والبطن والصدر عولجوا إسعافيا حسب الأصول بالتفجير </a:t>
            </a:r>
            <a:r>
              <a:rPr lang="ar-SA" sz="2000" b="1" dirty="0" smtClean="0">
                <a:cs typeface="Akhbar MT" pitchFamily="2" charset="-78"/>
              </a:rPr>
              <a:t>أو الفتح الاستقصائي </a:t>
            </a:r>
            <a:r>
              <a:rPr lang="ar-SA" sz="2000" b="1" dirty="0">
                <a:cs typeface="Akhbar MT" pitchFamily="2" charset="-78"/>
              </a:rPr>
              <a:t>الفوري0</a:t>
            </a:r>
            <a:endParaRPr lang="en-US" sz="2000" b="1" dirty="0">
              <a:cs typeface="Akhbar MT" pitchFamily="2" charset="-78"/>
            </a:endParaRPr>
          </a:p>
          <a:p>
            <a:pPr>
              <a:buNone/>
            </a:pPr>
            <a:r>
              <a:rPr lang="ar-SA" sz="2000" b="1" dirty="0">
                <a:cs typeface="Akhbar MT" pitchFamily="2" charset="-78"/>
              </a:rPr>
              <a:t>    أصغر المرضى سنا </a:t>
            </a:r>
            <a:r>
              <a:rPr lang="ar-SA" sz="2000" b="1" dirty="0">
                <a:solidFill>
                  <a:srgbClr val="FF0000"/>
                </a:solidFill>
                <a:cs typeface="Akhbar MT" pitchFamily="2" charset="-78"/>
              </a:rPr>
              <a:t>كان عمره 8 سنة وأكبرهم سنا عمره72سنةوالعمر الوسطي 28 </a:t>
            </a:r>
            <a:r>
              <a:rPr lang="ar-SA" sz="2000" b="1" dirty="0">
                <a:cs typeface="Akhbar MT" pitchFamily="2" charset="-78"/>
              </a:rPr>
              <a:t>سنة وبلغ عدد الذكور 105 والإناث45 بنسبة  2.33  ونسبة </a:t>
            </a:r>
            <a:r>
              <a:rPr lang="ar-SA" sz="2000" b="1" dirty="0" smtClean="0">
                <a:cs typeface="Akhbar MT" pitchFamily="2" charset="-78"/>
              </a:rPr>
              <a:t>إصابة </a:t>
            </a:r>
            <a:r>
              <a:rPr lang="ar-SA" sz="2000" b="1" dirty="0">
                <a:cs typeface="Akhbar MT" pitchFamily="2" charset="-78"/>
              </a:rPr>
              <a:t>الطرف الأيمن للأيسر 1,36 (</a:t>
            </a:r>
            <a:r>
              <a:rPr lang="ar-SA" sz="2000" b="1" dirty="0" smtClean="0">
                <a:cs typeface="Akhbar MT" pitchFamily="2" charset="-78"/>
              </a:rPr>
              <a:t>98/72).</a:t>
            </a:r>
            <a:endParaRPr lang="en-US" b="1" dirty="0">
              <a:cs typeface="Akhbar MT" pitchFamily="2" charset="-78"/>
            </a:endParaRPr>
          </a:p>
          <a:p>
            <a:pPr>
              <a:buNone/>
            </a:pPr>
            <a:r>
              <a:rPr lang="ar-SA" b="1" dirty="0"/>
              <a:t>      *طريقة البحث:</a:t>
            </a:r>
            <a:endParaRPr lang="en-US" b="1" dirty="0"/>
          </a:p>
          <a:p>
            <a:pPr>
              <a:buNone/>
            </a:pPr>
            <a:r>
              <a:rPr lang="ar-SA" sz="2000" b="1" dirty="0">
                <a:cs typeface="Akhbar MT" pitchFamily="2" charset="-78"/>
              </a:rPr>
              <a:t>     بعد تقييم حالة المرضى العامة وملئ استمارة القبول تم </a:t>
            </a:r>
            <a:r>
              <a:rPr lang="ar-SA" sz="2000" b="1" dirty="0">
                <a:solidFill>
                  <a:srgbClr val="FF0000"/>
                </a:solidFill>
                <a:cs typeface="Akhbar MT" pitchFamily="2" charset="-78"/>
              </a:rPr>
              <a:t>ملئ استمارة خاصة لهرس الأطراف السفلية </a:t>
            </a:r>
            <a:r>
              <a:rPr lang="ar-SA" sz="2000" b="1" dirty="0">
                <a:cs typeface="Akhbar MT" pitchFamily="2" charset="-78"/>
              </a:rPr>
              <a:t>أمكن من خلالها </a:t>
            </a:r>
            <a:r>
              <a:rPr lang="ar-SA" sz="2000" b="1" dirty="0">
                <a:solidFill>
                  <a:srgbClr val="FF0000"/>
                </a:solidFill>
                <a:cs typeface="Akhbar MT" pitchFamily="2" charset="-78"/>
              </a:rPr>
              <a:t>حساب قيمة </a:t>
            </a:r>
            <a:r>
              <a:rPr lang="ar-SA" sz="2000" b="1" dirty="0" smtClean="0">
                <a:solidFill>
                  <a:srgbClr val="FF0000"/>
                </a:solidFill>
                <a:cs typeface="Akhbar MT" pitchFamily="2" charset="-78"/>
              </a:rPr>
              <a:t>مشعر شدة </a:t>
            </a:r>
            <a:r>
              <a:rPr lang="ar-SA" sz="2000" b="1" dirty="0">
                <a:solidFill>
                  <a:srgbClr val="FF0000"/>
                </a:solidFill>
                <a:cs typeface="Akhbar MT" pitchFamily="2" charset="-78"/>
              </a:rPr>
              <a:t>هرس الطرف</a:t>
            </a:r>
            <a:r>
              <a:rPr lang="en-US" sz="2000" b="1" dirty="0">
                <a:solidFill>
                  <a:srgbClr val="FF0000"/>
                </a:solidFill>
                <a:cs typeface="Akhbar MT" pitchFamily="2" charset="-78"/>
              </a:rPr>
              <a:t> MESS</a:t>
            </a:r>
            <a:r>
              <a:rPr lang="ar-SA" sz="2000" b="1" dirty="0">
                <a:solidFill>
                  <a:srgbClr val="FF0000"/>
                </a:solidFill>
                <a:cs typeface="Akhbar MT" pitchFamily="2" charset="-78"/>
              </a:rPr>
              <a:t> حسب </a:t>
            </a:r>
            <a:r>
              <a:rPr lang="en-US" sz="2000" b="1" dirty="0" err="1" smtClean="0">
                <a:solidFill>
                  <a:srgbClr val="FF0000"/>
                </a:solidFill>
                <a:cs typeface="Akhbar MT" pitchFamily="2" charset="-78"/>
              </a:rPr>
              <a:t>Helfet</a:t>
            </a:r>
            <a:r>
              <a:rPr lang="en-US" sz="2000" b="1" dirty="0" smtClean="0">
                <a:solidFill>
                  <a:srgbClr val="FF0000"/>
                </a:solidFill>
                <a:cs typeface="Akhbar MT" pitchFamily="2" charset="-78"/>
              </a:rPr>
              <a:t> </a:t>
            </a:r>
            <a:r>
              <a:rPr lang="ar-SA" sz="2000" b="1" dirty="0" smtClean="0">
                <a:cs typeface="Akhbar MT" pitchFamily="2" charset="-78"/>
              </a:rPr>
              <a:t> </a:t>
            </a:r>
            <a:r>
              <a:rPr lang="ar-SA" sz="2000" b="1" dirty="0">
                <a:cs typeface="Akhbar MT" pitchFamily="2" charset="-78"/>
              </a:rPr>
              <a:t>1990 </a:t>
            </a:r>
            <a:r>
              <a:rPr lang="ar-SA" sz="2000" b="1" dirty="0" smtClean="0">
                <a:cs typeface="Akhbar MT" pitchFamily="2" charset="-78"/>
              </a:rPr>
              <a:t>[2  </a:t>
            </a:r>
            <a:r>
              <a:rPr lang="ar-SA" sz="2000" b="1" dirty="0">
                <a:cs typeface="Akhbar MT" pitchFamily="2" charset="-78"/>
              </a:rPr>
              <a:t>] بعد تصنيف نوع الكسر حسب </a:t>
            </a:r>
            <a:r>
              <a:rPr lang="ar-SA" sz="2000" b="1" dirty="0" err="1">
                <a:cs typeface="Akhbar MT" pitchFamily="2" charset="-78"/>
              </a:rPr>
              <a:t>غوستيلو</a:t>
            </a:r>
            <a:r>
              <a:rPr lang="ar-SA" sz="2000" b="1" dirty="0">
                <a:cs typeface="Akhbar MT" pitchFamily="2" charset="-78"/>
              </a:rPr>
              <a:t> وتقييمه بالنقاط وسجلت </a:t>
            </a:r>
            <a:r>
              <a:rPr lang="ar-SA" sz="2000" b="1" dirty="0" smtClean="0">
                <a:cs typeface="Akhbar MT" pitchFamily="2" charset="-78"/>
              </a:rPr>
              <a:t>طريقة </a:t>
            </a:r>
            <a:r>
              <a:rPr lang="ar-SA" sz="2000" b="1" dirty="0">
                <a:cs typeface="Akhbar MT" pitchFamily="2" charset="-78"/>
              </a:rPr>
              <a:t>التثبيت والمعالجة الفورية والعاجلة والآجلة </a:t>
            </a:r>
            <a:r>
              <a:rPr lang="ar-SA" sz="2000" b="1" dirty="0" smtClean="0">
                <a:cs typeface="Akhbar MT" pitchFamily="2" charset="-78"/>
              </a:rPr>
              <a:t>والاختلاطات. </a:t>
            </a:r>
            <a:endParaRPr lang="ar-SA" sz="2000" b="1" dirty="0">
              <a:cs typeface="Akhbar MT" pitchFamily="2" charset="-78"/>
            </a:endParaRPr>
          </a:p>
          <a:p>
            <a:pPr>
              <a:buNone/>
            </a:pPr>
            <a:r>
              <a:rPr lang="ar-SA" sz="2000" b="1" dirty="0">
                <a:cs typeface="Akhbar MT" pitchFamily="2" charset="-78"/>
              </a:rPr>
              <a:t>    </a:t>
            </a:r>
            <a:r>
              <a:rPr lang="ar-SA" sz="2000" b="1" dirty="0" smtClean="0">
                <a:cs typeface="Akhbar MT" pitchFamily="2" charset="-78"/>
              </a:rPr>
              <a:t> تم </a:t>
            </a:r>
            <a:r>
              <a:rPr lang="ar-SA" sz="2000" b="1" dirty="0">
                <a:cs typeface="Akhbar MT" pitchFamily="2" charset="-78"/>
              </a:rPr>
              <a:t>وضع استمارة خاصة للهرس أعطي كل منها قيمة مشعر الهرس </a:t>
            </a:r>
            <a:r>
              <a:rPr lang="en-US" sz="2000" b="1" dirty="0">
                <a:cs typeface="Akhbar MT" pitchFamily="2" charset="-78"/>
              </a:rPr>
              <a:t>MESS</a:t>
            </a:r>
            <a:r>
              <a:rPr lang="ar-SA" sz="2000" b="1" dirty="0">
                <a:cs typeface="Akhbar MT" pitchFamily="2" charset="-78"/>
              </a:rPr>
              <a:t> </a:t>
            </a:r>
            <a:r>
              <a:rPr lang="ar-SA" sz="2000" b="1" dirty="0" smtClean="0">
                <a:cs typeface="Akhbar MT" pitchFamily="2" charset="-78"/>
              </a:rPr>
              <a:t>حسب هلفت1990.</a:t>
            </a:r>
            <a:endParaRPr lang="ar-SA" sz="2000" b="1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71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59371"/>
          </a:xfrm>
        </p:spPr>
        <p:txBody>
          <a:bodyPr>
            <a:normAutofit fontScale="90000"/>
          </a:bodyPr>
          <a:lstStyle/>
          <a:p>
            <a:pPr algn="r"/>
            <a:r>
              <a:rPr lang="ar-SA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إستمارة</a:t>
            </a:r>
            <a:r>
              <a:rPr lang="ar-S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خاصة للطرف السفلي المصاب: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677334" y="633979"/>
            <a:ext cx="8596668" cy="60967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SA" sz="2000" b="1" dirty="0" smtClean="0">
                <a:cs typeface="Akhbar MT" pitchFamily="2" charset="-78"/>
              </a:rPr>
              <a:t>الاسم:                                العمر:                     الجنس:                السكن:                    </a:t>
            </a:r>
          </a:p>
          <a:p>
            <a:pPr>
              <a:buNone/>
            </a:pPr>
            <a:r>
              <a:rPr lang="ar-SA" sz="2000" b="1" dirty="0" smtClean="0">
                <a:cs typeface="Akhbar MT" pitchFamily="2" charset="-78"/>
              </a:rPr>
              <a:t>مشعر الهرس </a:t>
            </a:r>
            <a:r>
              <a:rPr lang="en-US" sz="2000" b="1" dirty="0" smtClean="0">
                <a:solidFill>
                  <a:srgbClr val="FF0000"/>
                </a:solidFill>
                <a:cs typeface="Akhbar MT" pitchFamily="2" charset="-78"/>
              </a:rPr>
              <a:t>MESS</a:t>
            </a:r>
            <a:r>
              <a:rPr lang="ar-SA" sz="2000" b="1" dirty="0" smtClean="0">
                <a:solidFill>
                  <a:srgbClr val="FF0000"/>
                </a:solidFill>
                <a:cs typeface="Akhbar MT" pitchFamily="2" charset="-78"/>
              </a:rPr>
              <a:t> </a:t>
            </a:r>
            <a:r>
              <a:rPr lang="ar-SA" sz="2000" b="1" dirty="0" smtClean="0">
                <a:cs typeface="Akhbar MT" pitchFamily="2" charset="-78"/>
              </a:rPr>
              <a:t>بتقييم </a:t>
            </a:r>
            <a:r>
              <a:rPr lang="ar-SA" sz="2000" b="1" dirty="0">
                <a:cs typeface="Akhbar MT" pitchFamily="2" charset="-78"/>
              </a:rPr>
              <a:t>الإصابة </a:t>
            </a:r>
            <a:r>
              <a:rPr lang="ar-SA" sz="2000" b="1" dirty="0" smtClean="0">
                <a:cs typeface="Akhbar MT" pitchFamily="2" charset="-78"/>
              </a:rPr>
              <a:t>الحالية بالطرف</a:t>
            </a:r>
            <a:r>
              <a:rPr lang="ar-SA" sz="2000" b="1" dirty="0">
                <a:cs typeface="Akhbar MT" pitchFamily="2" charset="-78"/>
              </a:rPr>
              <a:t>:</a:t>
            </a:r>
          </a:p>
          <a:p>
            <a:pPr>
              <a:buNone/>
            </a:pPr>
            <a:r>
              <a:rPr lang="ar-SA" sz="2000" b="1" dirty="0">
                <a:cs typeface="Akhbar MT" pitchFamily="2" charset="-78"/>
              </a:rPr>
              <a:t>      1 -الأنسجة الرخوة </a:t>
            </a:r>
            <a:r>
              <a:rPr lang="ar-SA" sz="2000" b="1" dirty="0" smtClean="0">
                <a:cs typeface="Akhbar MT" pitchFamily="2" charset="-78"/>
              </a:rPr>
              <a:t>والهيكلية   بالنقاط        </a:t>
            </a:r>
            <a:r>
              <a:rPr lang="ar-SA" sz="2000" b="1" dirty="0">
                <a:cs typeface="Akhbar MT" pitchFamily="2" charset="-78"/>
              </a:rPr>
              <a:t>1,2,3,4      </a:t>
            </a:r>
          </a:p>
          <a:p>
            <a:pPr>
              <a:buNone/>
            </a:pPr>
            <a:r>
              <a:rPr lang="ar-SA" sz="2000" b="1" dirty="0">
                <a:cs typeface="Akhbar MT" pitchFamily="2" charset="-78"/>
              </a:rPr>
              <a:t>     2  -الصدمة </a:t>
            </a:r>
            <a:r>
              <a:rPr lang="ar-SA" sz="2000" b="1" dirty="0" smtClean="0">
                <a:cs typeface="Akhbar MT" pitchFamily="2" charset="-78"/>
              </a:rPr>
              <a:t>                           بالنقاط        </a:t>
            </a:r>
            <a:r>
              <a:rPr lang="ar-SA" sz="2000" b="1" dirty="0">
                <a:cs typeface="Akhbar MT" pitchFamily="2" charset="-78"/>
              </a:rPr>
              <a:t>0,1,2</a:t>
            </a:r>
          </a:p>
          <a:p>
            <a:pPr>
              <a:buNone/>
            </a:pPr>
            <a:r>
              <a:rPr lang="ar-SA" sz="2000" b="1" dirty="0">
                <a:cs typeface="Akhbar MT" pitchFamily="2" charset="-78"/>
              </a:rPr>
              <a:t>     3  -</a:t>
            </a:r>
            <a:r>
              <a:rPr lang="ar-SA" sz="2000" b="1" dirty="0" smtClean="0">
                <a:cs typeface="Akhbar MT" pitchFamily="2" charset="-78"/>
              </a:rPr>
              <a:t>الإقفار </a:t>
            </a:r>
            <a:r>
              <a:rPr lang="ar-SA" sz="2000" b="1" dirty="0">
                <a:cs typeface="Akhbar MT" pitchFamily="2" charset="-78"/>
              </a:rPr>
              <a:t>بالطرف  </a:t>
            </a:r>
            <a:r>
              <a:rPr lang="ar-SA" sz="2000" b="1" dirty="0" smtClean="0">
                <a:cs typeface="Akhbar MT" pitchFamily="2" charset="-78"/>
              </a:rPr>
              <a:t>                بالنقاط        1،2.3.4 </a:t>
            </a:r>
            <a:endParaRPr lang="ar-SA" sz="2000" b="1" dirty="0">
              <a:cs typeface="Akhbar MT" pitchFamily="2" charset="-78"/>
            </a:endParaRPr>
          </a:p>
          <a:p>
            <a:pPr>
              <a:buNone/>
            </a:pPr>
            <a:r>
              <a:rPr lang="ar-SA" sz="2000" b="1" dirty="0">
                <a:cs typeface="Akhbar MT" pitchFamily="2" charset="-78"/>
              </a:rPr>
              <a:t>     4  -السن  </a:t>
            </a:r>
            <a:r>
              <a:rPr lang="ar-SA" sz="2000" b="1" dirty="0" smtClean="0">
                <a:cs typeface="Akhbar MT" pitchFamily="2" charset="-78"/>
              </a:rPr>
              <a:t>                             بالنقاط          </a:t>
            </a:r>
            <a:r>
              <a:rPr lang="ar-SA" sz="2000" b="1" dirty="0">
                <a:cs typeface="Akhbar MT" pitchFamily="2" charset="-78"/>
              </a:rPr>
              <a:t>0,1,2</a:t>
            </a:r>
            <a:endParaRPr lang="en-US" sz="2000" b="1" dirty="0">
              <a:cs typeface="Akhbar MT" pitchFamily="2" charset="-78"/>
            </a:endParaRPr>
          </a:p>
          <a:p>
            <a:pPr>
              <a:buNone/>
            </a:pPr>
            <a:r>
              <a:rPr lang="ar-SA" sz="2000" b="1" dirty="0">
                <a:cs typeface="Akhbar MT" pitchFamily="2" charset="-78"/>
              </a:rPr>
              <a:t>     - الصور </a:t>
            </a:r>
            <a:r>
              <a:rPr lang="ar-SA" sz="2000" b="1" dirty="0" smtClean="0">
                <a:cs typeface="Akhbar MT" pitchFamily="2" charset="-78"/>
              </a:rPr>
              <a:t>البسيطة :</a:t>
            </a:r>
          </a:p>
          <a:p>
            <a:pPr>
              <a:buNone/>
            </a:pPr>
            <a:r>
              <a:rPr lang="ar-SA" sz="2000" b="1" dirty="0" smtClean="0">
                <a:cs typeface="Akhbar MT" pitchFamily="2" charset="-78"/>
              </a:rPr>
              <a:t>  نوع </a:t>
            </a:r>
            <a:r>
              <a:rPr lang="ar-SA" sz="2000" b="1" dirty="0">
                <a:cs typeface="Akhbar MT" pitchFamily="2" charset="-78"/>
              </a:rPr>
              <a:t>ومكان الكسور حسب </a:t>
            </a:r>
            <a:r>
              <a:rPr lang="ar-SA" sz="2000" b="1" dirty="0" err="1">
                <a:cs typeface="Akhbar MT" pitchFamily="2" charset="-78"/>
              </a:rPr>
              <a:t>غوستيلو</a:t>
            </a:r>
            <a:r>
              <a:rPr lang="ar-SA" sz="2000" b="1" dirty="0">
                <a:cs typeface="Akhbar MT" pitchFamily="2" charset="-78"/>
              </a:rPr>
              <a:t>( </a:t>
            </a:r>
            <a:r>
              <a:rPr lang="en-US" sz="2000" b="1" dirty="0" smtClean="0">
                <a:cs typeface="Akhbar MT" pitchFamily="2" charset="-78"/>
              </a:rPr>
              <a:t>R or L</a:t>
            </a:r>
            <a:r>
              <a:rPr lang="ar-SA" sz="2000" b="1" dirty="0" smtClean="0">
                <a:cs typeface="Akhbar MT" pitchFamily="2" charset="-78"/>
              </a:rPr>
              <a:t> </a:t>
            </a:r>
            <a:r>
              <a:rPr lang="ar-SA" sz="2000" b="1" dirty="0">
                <a:cs typeface="Akhbar MT" pitchFamily="2" charset="-78"/>
              </a:rPr>
              <a:t>)         </a:t>
            </a:r>
            <a:endParaRPr lang="ar-SA" sz="2000" b="1" dirty="0" smtClean="0">
              <a:cs typeface="Akhbar MT" pitchFamily="2" charset="-78"/>
            </a:endParaRPr>
          </a:p>
          <a:p>
            <a:pPr>
              <a:buNone/>
            </a:pPr>
            <a:r>
              <a:rPr lang="ar-SA" sz="2000" b="1" dirty="0" smtClean="0">
                <a:cs typeface="Akhbar MT" pitchFamily="2" charset="-78"/>
              </a:rPr>
              <a:t>- </a:t>
            </a:r>
            <a:r>
              <a:rPr lang="ar-SA" sz="2000" b="1" dirty="0" err="1" smtClean="0">
                <a:cs typeface="Akhbar MT" pitchFamily="2" charset="-78"/>
              </a:rPr>
              <a:t>الدوبلر</a:t>
            </a:r>
            <a:r>
              <a:rPr lang="ar-SA" sz="2000" b="1" dirty="0" smtClean="0">
                <a:cs typeface="Akhbar MT" pitchFamily="2" charset="-78"/>
              </a:rPr>
              <a:t> </a:t>
            </a:r>
            <a:r>
              <a:rPr lang="ar-SA" sz="2000" b="1" dirty="0">
                <a:cs typeface="Akhbar MT" pitchFamily="2" charset="-78"/>
              </a:rPr>
              <a:t>الصوتي أو الملون     </a:t>
            </a:r>
            <a:r>
              <a:rPr lang="ar-SA" sz="2000" b="1" dirty="0" smtClean="0">
                <a:cs typeface="Akhbar MT" pitchFamily="2" charset="-78"/>
              </a:rPr>
              <a:t>-الطبقي المحوري</a:t>
            </a:r>
            <a:endParaRPr lang="en-US" sz="2000" b="1" dirty="0">
              <a:cs typeface="Akhbar MT" pitchFamily="2" charset="-78"/>
            </a:endParaRPr>
          </a:p>
          <a:p>
            <a:pPr>
              <a:buNone/>
            </a:pPr>
            <a:r>
              <a:rPr lang="ar-SA" sz="2000" b="1" dirty="0">
                <a:cs typeface="Akhbar MT" pitchFamily="2" charset="-78"/>
              </a:rPr>
              <a:t>     -الإصابات الأخرى </a:t>
            </a:r>
            <a:r>
              <a:rPr lang="ar-SA" sz="2000" b="1" dirty="0" smtClean="0">
                <a:cs typeface="Akhbar MT" pitchFamily="2" charset="-78"/>
              </a:rPr>
              <a:t>: صدر        </a:t>
            </a:r>
            <a:r>
              <a:rPr lang="ar-SA" sz="2000" b="1" dirty="0">
                <a:cs typeface="Akhbar MT" pitchFamily="2" charset="-78"/>
              </a:rPr>
              <a:t>بطن         رأس</a:t>
            </a:r>
            <a:endParaRPr lang="en-US" sz="2000" b="1" dirty="0">
              <a:cs typeface="Akhbar MT" pitchFamily="2" charset="-78"/>
            </a:endParaRPr>
          </a:p>
          <a:p>
            <a:pPr>
              <a:buNone/>
            </a:pPr>
            <a:r>
              <a:rPr lang="ar-SA" sz="2000" b="1" dirty="0">
                <a:cs typeface="Akhbar MT" pitchFamily="2" charset="-78"/>
              </a:rPr>
              <a:t>     -التدبير الأولي </a:t>
            </a:r>
            <a:r>
              <a:rPr lang="ar-SA" sz="2000" b="1" dirty="0" smtClean="0">
                <a:cs typeface="Akhbar MT" pitchFamily="2" charset="-78"/>
              </a:rPr>
              <a:t>بالإسعاف:</a:t>
            </a:r>
            <a:endParaRPr lang="en-US" sz="2000" b="1" dirty="0">
              <a:cs typeface="Akhbar MT" pitchFamily="2" charset="-78"/>
            </a:endParaRPr>
          </a:p>
          <a:p>
            <a:pPr>
              <a:buNone/>
            </a:pPr>
            <a:r>
              <a:rPr lang="ar-SA" sz="2000" b="1" dirty="0">
                <a:cs typeface="Akhbar MT" pitchFamily="2" charset="-78"/>
              </a:rPr>
              <a:t>         </a:t>
            </a:r>
            <a:r>
              <a:rPr lang="ar-SA" sz="2000" b="1" dirty="0" smtClean="0">
                <a:cs typeface="Akhbar MT" pitchFamily="2" charset="-78"/>
              </a:rPr>
              <a:t>*العمليات </a:t>
            </a:r>
            <a:r>
              <a:rPr lang="ar-SA" sz="2000" b="1" dirty="0">
                <a:cs typeface="Akhbar MT" pitchFamily="2" charset="-78"/>
              </a:rPr>
              <a:t>الوعائية                </a:t>
            </a:r>
            <a:r>
              <a:rPr lang="ar-SA" sz="2000" b="1" dirty="0" smtClean="0">
                <a:cs typeface="Akhbar MT" pitchFamily="2" charset="-78"/>
              </a:rPr>
              <a:t>*تثبيت </a:t>
            </a:r>
            <a:r>
              <a:rPr lang="ar-SA" sz="2000" b="1" dirty="0">
                <a:cs typeface="Akhbar MT" pitchFamily="2" charset="-78"/>
              </a:rPr>
              <a:t>الكسر                </a:t>
            </a:r>
            <a:r>
              <a:rPr lang="ar-SA" sz="2000" b="1" dirty="0" smtClean="0">
                <a:cs typeface="Akhbar MT" pitchFamily="2" charset="-78"/>
              </a:rPr>
              <a:t>*طريقة </a:t>
            </a:r>
            <a:r>
              <a:rPr lang="ar-SA" sz="2000" b="1" dirty="0">
                <a:cs typeface="Akhbar MT" pitchFamily="2" charset="-78"/>
              </a:rPr>
              <a:t>إغلاق الجروح</a:t>
            </a:r>
          </a:p>
          <a:p>
            <a:pPr>
              <a:buNone/>
            </a:pPr>
            <a:r>
              <a:rPr lang="ar-SA" sz="2000" b="1" dirty="0">
                <a:cs typeface="Akhbar MT" pitchFamily="2" charset="-78"/>
              </a:rPr>
              <a:t>     -المتابعة بعد الخروج من العمليات والمراقبة السريرية والشعاعية والوعائية والعصبية:</a:t>
            </a:r>
            <a:endParaRPr lang="en-US" sz="2000" b="1" dirty="0">
              <a:cs typeface="Akhbar MT" pitchFamily="2" charset="-78"/>
            </a:endParaRPr>
          </a:p>
          <a:p>
            <a:pPr>
              <a:buNone/>
            </a:pPr>
            <a:r>
              <a:rPr lang="ar-SA" sz="2000" b="1" dirty="0">
                <a:cs typeface="Akhbar MT" pitchFamily="2" charset="-78"/>
              </a:rPr>
              <a:t>     </a:t>
            </a:r>
            <a:r>
              <a:rPr lang="ar-SA" sz="2000" b="1" dirty="0" smtClean="0">
                <a:cs typeface="Akhbar MT" pitchFamily="2" charset="-78"/>
              </a:rPr>
              <a:t>-الاختلاطات </a:t>
            </a:r>
            <a:r>
              <a:rPr lang="ar-SA" sz="2000" b="1" dirty="0">
                <a:cs typeface="Akhbar MT" pitchFamily="2" charset="-78"/>
              </a:rPr>
              <a:t>العامة والموضعية </a:t>
            </a:r>
            <a:r>
              <a:rPr lang="ar-SA" sz="2000" b="1" dirty="0" smtClean="0">
                <a:cs typeface="Akhbar MT" pitchFamily="2" charset="-78"/>
              </a:rPr>
              <a:t>:</a:t>
            </a:r>
            <a:endParaRPr lang="ar-SA" sz="2000" b="1" dirty="0">
              <a:cs typeface="Akhbar MT" pitchFamily="2" charset="-78"/>
            </a:endParaRPr>
          </a:p>
          <a:p>
            <a:pPr>
              <a:buNone/>
            </a:pPr>
            <a:r>
              <a:rPr lang="ar-SA" sz="2000" b="1" dirty="0">
                <a:cs typeface="Akhbar MT" pitchFamily="2" charset="-78"/>
              </a:rPr>
              <a:t>    </a:t>
            </a:r>
            <a:endParaRPr lang="en-US" sz="2000" b="1" dirty="0">
              <a:cs typeface="Akhbar MT" pitchFamily="2" charset="-78"/>
            </a:endParaRPr>
          </a:p>
          <a:p>
            <a:endParaRPr lang="ar-SA" sz="2000" dirty="0"/>
          </a:p>
        </p:txBody>
      </p:sp>
    </p:spTree>
    <p:extLst>
      <p:ext uri="{BB962C8B-B14F-4D97-AF65-F5344CB8AC3E}">
        <p14:creationId xmlns="" xmlns:p14="http://schemas.microsoft.com/office/powerpoint/2010/main" val="8381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80565" y="1284790"/>
            <a:ext cx="8596668" cy="4768769"/>
          </a:xfrm>
        </p:spPr>
        <p:txBody>
          <a:bodyPr>
            <a:normAutofit/>
          </a:bodyPr>
          <a:lstStyle/>
          <a:p>
            <a:r>
              <a:rPr lang="ar-SA" sz="2800" b="1" dirty="0">
                <a:cs typeface="Akhbar MT" pitchFamily="2" charset="-78"/>
              </a:rPr>
              <a:t>المجموعة </a:t>
            </a:r>
            <a:r>
              <a:rPr lang="ar-SA" sz="2800" b="1" dirty="0" smtClean="0">
                <a:cs typeface="Akhbar MT" pitchFamily="2" charset="-78"/>
              </a:rPr>
              <a:t>الأولى </a:t>
            </a:r>
            <a:r>
              <a:rPr lang="ar-SA" sz="2800" b="1" dirty="0" smtClean="0">
                <a:solidFill>
                  <a:srgbClr val="FF0000"/>
                </a:solidFill>
                <a:cs typeface="Akhbar MT" pitchFamily="2" charset="-78"/>
              </a:rPr>
              <a:t>: (40)حالة  نوع</a:t>
            </a:r>
            <a:r>
              <a:rPr lang="en-US" sz="2800" b="1" dirty="0" smtClean="0">
                <a:solidFill>
                  <a:srgbClr val="FF0000"/>
                </a:solidFill>
                <a:cs typeface="Akhbar MT" pitchFamily="2" charset="-78"/>
              </a:rPr>
              <a:t>GIII-A</a:t>
            </a:r>
            <a:r>
              <a:rPr lang="ar-SA" sz="2800" b="1" dirty="0" smtClean="0">
                <a:cs typeface="Akhbar MT" pitchFamily="2" charset="-78"/>
              </a:rPr>
              <a:t>لدى </a:t>
            </a:r>
            <a:r>
              <a:rPr lang="ar-SA" sz="2800" b="1" dirty="0">
                <a:cs typeface="Akhbar MT" pitchFamily="2" charset="-78"/>
              </a:rPr>
              <a:t>32مريضا ولدى 8 منهم الإصابة بالطرفين وتتضمن (15فخذ و25ساق) </a:t>
            </a:r>
            <a:r>
              <a:rPr lang="ar-SA" sz="2800" b="1" dirty="0" smtClean="0">
                <a:cs typeface="Akhbar MT" pitchFamily="2" charset="-78"/>
              </a:rPr>
              <a:t>.</a:t>
            </a:r>
          </a:p>
          <a:p>
            <a:endParaRPr lang="ar-SA" sz="2800" b="1" dirty="0" smtClean="0">
              <a:cs typeface="Akhbar MT" pitchFamily="2" charset="-78"/>
            </a:endParaRPr>
          </a:p>
          <a:p>
            <a:r>
              <a:rPr lang="ar-SA" sz="2800" b="1" dirty="0" smtClean="0">
                <a:cs typeface="Akhbar MT" pitchFamily="2" charset="-78"/>
              </a:rPr>
              <a:t>المجموعة </a:t>
            </a:r>
            <a:r>
              <a:rPr lang="ar-SA" sz="2800" b="1" dirty="0">
                <a:cs typeface="Akhbar MT" pitchFamily="2" charset="-78"/>
              </a:rPr>
              <a:t>الثانية:  (</a:t>
            </a:r>
            <a:r>
              <a:rPr lang="ar-SA" sz="2800" b="1" dirty="0">
                <a:solidFill>
                  <a:srgbClr val="FF0000"/>
                </a:solidFill>
                <a:cs typeface="Akhbar MT" pitchFamily="2" charset="-78"/>
              </a:rPr>
              <a:t>35)حالة </a:t>
            </a:r>
            <a:r>
              <a:rPr lang="ar-SA" sz="2800" b="1" dirty="0" smtClean="0">
                <a:solidFill>
                  <a:srgbClr val="FF0000"/>
                </a:solidFill>
                <a:cs typeface="Akhbar MT" pitchFamily="2" charset="-78"/>
              </a:rPr>
              <a:t> نوع </a:t>
            </a:r>
            <a:r>
              <a:rPr lang="en-US" sz="2800" b="1" dirty="0" smtClean="0">
                <a:solidFill>
                  <a:srgbClr val="FF0000"/>
                </a:solidFill>
                <a:cs typeface="Akhbar MT" pitchFamily="2" charset="-78"/>
              </a:rPr>
              <a:t>GIII-B</a:t>
            </a:r>
            <a:r>
              <a:rPr lang="ar-SA" sz="2800" b="1" dirty="0" smtClean="0">
                <a:solidFill>
                  <a:srgbClr val="FF0000"/>
                </a:solidFill>
                <a:cs typeface="Akhbar MT" pitchFamily="2" charset="-78"/>
              </a:rPr>
              <a:t> </a:t>
            </a:r>
            <a:r>
              <a:rPr lang="ar-SA" sz="2800" b="1" dirty="0">
                <a:cs typeface="Akhbar MT" pitchFamily="2" charset="-78"/>
              </a:rPr>
              <a:t>لدى23 مريضا ولدى 12 منهم الإصابة بالطرفين وتتضمن(13فخذ و22ساق</a:t>
            </a:r>
            <a:r>
              <a:rPr lang="ar-SA" sz="2800" b="1" dirty="0" smtClean="0">
                <a:cs typeface="Akhbar MT" pitchFamily="2" charset="-78"/>
              </a:rPr>
              <a:t>).</a:t>
            </a:r>
          </a:p>
          <a:p>
            <a:endParaRPr lang="en-US" sz="2800" b="1" dirty="0">
              <a:cs typeface="Akhbar MT" pitchFamily="2" charset="-78"/>
            </a:endParaRPr>
          </a:p>
          <a:p>
            <a:r>
              <a:rPr lang="ar-SA" sz="2800" b="1" dirty="0">
                <a:cs typeface="Akhbar MT" pitchFamily="2" charset="-78"/>
              </a:rPr>
              <a:t>المجموعة الثالثة:  (</a:t>
            </a:r>
            <a:r>
              <a:rPr lang="ar-SA" sz="2800" b="1" dirty="0">
                <a:solidFill>
                  <a:srgbClr val="FF0000"/>
                </a:solidFill>
                <a:cs typeface="Akhbar MT" pitchFamily="2" charset="-78"/>
              </a:rPr>
              <a:t>95)حالة </a:t>
            </a:r>
            <a:r>
              <a:rPr lang="ar-SA" sz="2800" b="1" dirty="0" smtClean="0">
                <a:solidFill>
                  <a:srgbClr val="FF0000"/>
                </a:solidFill>
                <a:cs typeface="Akhbar MT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cs typeface="Akhbar MT" pitchFamily="2" charset="-78"/>
              </a:rPr>
              <a:t>نوع</a:t>
            </a:r>
            <a:r>
              <a:rPr lang="en-US" sz="2800" b="1" dirty="0" smtClean="0">
                <a:solidFill>
                  <a:srgbClr val="FF0000"/>
                </a:solidFill>
                <a:cs typeface="Akhbar MT" pitchFamily="2" charset="-78"/>
              </a:rPr>
              <a:t>GIII-C </a:t>
            </a:r>
            <a:r>
              <a:rPr lang="ar-SA" sz="2800" b="1" dirty="0" smtClean="0">
                <a:solidFill>
                  <a:srgbClr val="FF0000"/>
                </a:solidFill>
                <a:cs typeface="Akhbar MT" pitchFamily="2" charset="-78"/>
              </a:rPr>
              <a:t> </a:t>
            </a:r>
            <a:r>
              <a:rPr lang="ar-SA" sz="2800" b="1" dirty="0">
                <a:cs typeface="Akhbar MT" pitchFamily="2" charset="-78"/>
              </a:rPr>
              <a:t>لدى 95 مريضا بطرف واحد وتتضمن(37فخذ و58ساق</a:t>
            </a:r>
            <a:r>
              <a:rPr lang="ar-SA" sz="2800" b="1" dirty="0" smtClean="0">
                <a:cs typeface="Akhbar MT" pitchFamily="2" charset="-78"/>
              </a:rPr>
              <a:t>). </a:t>
            </a:r>
            <a:r>
              <a:rPr lang="en-US" sz="2800" b="1" dirty="0" smtClean="0">
                <a:cs typeface="Akhbar MT" pitchFamily="2" charset="-78"/>
              </a:rPr>
              <a:t> </a:t>
            </a:r>
            <a:endParaRPr lang="ar-SA" sz="2800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25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واجهة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1060</TotalTime>
  <Words>1393</Words>
  <Application>Microsoft Office PowerPoint</Application>
  <PresentationFormat>مخصص</PresentationFormat>
  <Paragraphs>356</Paragraphs>
  <Slides>34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5" baseType="lpstr">
      <vt:lpstr>واجهة</vt:lpstr>
      <vt:lpstr>مشفى حلب الجامعي الكبير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إستمارة خاصة للطرف السفلي المصاب: </vt:lpstr>
      <vt:lpstr>الشريحة 9</vt:lpstr>
      <vt:lpstr>الشريحة 10</vt:lpstr>
      <vt:lpstr>GIII_A</vt:lpstr>
      <vt:lpstr>GIII-B</vt:lpstr>
      <vt:lpstr> GIII-Cو GIII-Bلنفس المريض</vt:lpstr>
      <vt:lpstr>GIII-C</vt:lpstr>
      <vt:lpstr>جدول(1)</vt:lpstr>
      <vt:lpstr>1-تغيرات مشعر هرس الطرفmess: القيمة الوسطى للمشعر كانت بالنوعGIII-A  (3,22) والنوعGIII-B هي (4,81) والنوع  GIII-C بلغت( 6,68)والجدول التالي يوضح القيمة الأصغر والأكبر لكل نوع وتم رسم البياني الممثل لتغيرات المشعر:  </vt:lpstr>
      <vt:lpstr>تم حساب الانحراف المعياري لكل مجموعة ورسم الخط البياني للانحراف كمايلي :</vt:lpstr>
      <vt:lpstr> 2-شفاء الجروح:     شفيت  جروح  34 حالة (85% ) في المجموعة الأولى أي GIII-A بالمقصد الأول وال 6حالات المتبقية ( 15%)بالمقصد الثاني أما المجموعة الثانية أي GIII-B   فقد شفي بالمقصد الأول 15 حالة ( 42,85% ) و12 حالة بالمقصد الثاني (34,28%) وفي 7 حالات أجري لها التطعيم الجلدي  ( 20%  ) وحالة واحدة استمر فيها ناسور جلدي (2,85% )وفي الثالثة النوع GIII-Cفقد شفيت  80 حالة بالمقصد الأول ( 84،21% ) و 2 حالة احتاجت التطعيم الجلدي ( 2،10% ) وحالة شفيت بناسور( 1,05%) وتم البتر البدئي في 7حالات ( 7,36% ) والبتر الثانوي في  5  حالات (5،26% )0 والجدول الآتي يلخص ذلك: </vt:lpstr>
      <vt:lpstr>3-شفاء الكسور(الإنجبار أوالإندمال): شفيت الكسور في المجموعة الأولى في30 حالة (75%) خلال 3-4 أشهر و أجري التطعيم الثانوي في 10 حالات (25%)وفي المجموعة الثانية شفيت 27 حالة (77،14%) خلال 5-6أشهر واحتاجت  8حالات(22،85%) التطعيم الثانوي أما المجموعة الثالثة فشفيت 68 حالة (71،57%) خلال 5-6 أشهر واحتاجت التطعيم 15 حالة (15،78%) وتم  البتر البدئي في 7 حالات (7،36%) والثانوي 5 حالات (5،26%) وبذلك يكون مجموع حالات الشفاء بالمقصد الثاني هو 125 حالة (73,52%) والتطعيم الثانوي تم في 33 حالة (19.41%) والبتر كله في المجموعة الثالثة 12حالة (7،05%) والجدول التالي يوضح ذلك:    </vt:lpstr>
      <vt:lpstr>جدول(5)نوع تدبير الأذية الشريانية</vt:lpstr>
      <vt:lpstr>إصلاح إصابة الشريان الفخذي </vt:lpstr>
      <vt:lpstr>إصلاح إصابة الشريان المأبضي </vt:lpstr>
      <vt:lpstr>الشريحة 23</vt:lpstr>
      <vt:lpstr>فشل الوصلة الشريانية </vt:lpstr>
      <vt:lpstr>  فشل الوصلة الشريانية :</vt:lpstr>
      <vt:lpstr>جدول (6) يبين نسبة الإنقاذ للطرف السفلي</vt:lpstr>
      <vt:lpstr>جدول (7) الأختلاطات</vt:lpstr>
      <vt:lpstr>جدول (8) مقارنة بين دراسة غوستيللو ودراستنا</vt:lpstr>
      <vt:lpstr>جدول(9) الفرق بين دراستنا وبين فريدريكو</vt:lpstr>
      <vt:lpstr>الإستنتاج والتوصيات </vt:lpstr>
      <vt:lpstr>حالة سريرية:مريضة راجعت الأسعاف الجراحي بعد إصابتها بمقذوف هاوون .مع علامات قفار بالدوبللر و بالإستقصاء كانت الأوعية سليمة ولكنها مضغوطة .والصور أبلغ من التعليق</vt:lpstr>
      <vt:lpstr>الشريحة 32</vt:lpstr>
      <vt:lpstr>الشريحة 33</vt:lpstr>
      <vt:lpstr>شكراً لإصغائكم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2O14</dc:creator>
  <cp:lastModifiedBy>pc</cp:lastModifiedBy>
  <cp:revision>47</cp:revision>
  <dcterms:created xsi:type="dcterms:W3CDTF">2019-08-14T07:48:57Z</dcterms:created>
  <dcterms:modified xsi:type="dcterms:W3CDTF">2021-04-28T08:14:14Z</dcterms:modified>
</cp:coreProperties>
</file>