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p:cViewPr varScale="1">
        <p:scale>
          <a:sx n="77" d="100"/>
          <a:sy n="77" d="100"/>
        </p:scale>
        <p:origin x="24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الفرعي للشكل الرئيسي</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DDA51639-B2D6-4652-B8C3-1B4C224A7BAF}" type="datetimeFigureOut">
              <a:rPr lang="en-US" dirty="0"/>
              <a:t>5/24/2021</a:t>
            </a:fld>
            <a:endParaRPr lang="en-US" dirty="0"/>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D11A6AA8-A04B-4104-9AE2-BD48D340E27F}" type="datetimeFigureOut">
              <a:rPr lang="en-US" dirty="0"/>
              <a:t>5/24/2021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4E0BF79-FAC6-4A96-8DE1-F7B82E2E1652}" type="datetimeFigureOut">
              <a:rPr lang="en-US" dirty="0"/>
              <a:t>5/24/2021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82FF5DD9-2C52-442D-92E2-8072C0C3D7CD}" type="datetimeFigureOut">
              <a:rPr lang="en-US" dirty="0"/>
              <a:t>5/24/2021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C44961B7-6B89-48AB-966F-622E2788EECC}" type="datetimeFigureOut">
              <a:rPr lang="en-US" dirty="0"/>
              <a:t>5/24/2021</a:t>
            </a:fld>
            <a:endParaRPr lang="en-US" dirty="0"/>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1060"/>
            <a:ext cx="2112264" cy="228600"/>
          </a:xfrm>
        </p:spPr>
        <p:txBody>
          <a:bodyPr/>
          <a:lstStyle/>
          <a:p>
            <a:fld id="{4FAB73BC-B049-4115-A692-8D63A059BFB8}" type="slidenum">
              <a:rPr lang="en-US" dirty="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DBD3D6FB-79CC-4683-A046-BBE785BA1BED}" type="datetimeFigureOut">
              <a:rPr lang="en-US" dirty="0"/>
              <a:t>5/24/2021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9512B3E8-48F1-4B23-8498-D8A04A81EC9C}" type="datetimeFigureOut">
              <a:rPr lang="en-US" dirty="0"/>
              <a:t>5/24/2021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10B90D90-AA62-404D-A741-635B4370F9CB}" type="datetimeFigureOut">
              <a:rPr lang="en-US" dirty="0"/>
              <a:t>5/24/2021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002E4-6836-46D1-9DBB-3C27C0DD3A89}" type="datetimeFigureOut">
              <a:rPr lang="en-US" dirty="0"/>
              <a:t>5/24/2021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مع تسمية توضيحية">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8" name="Date Placeholder 7"/>
          <p:cNvSpPr>
            <a:spLocks noGrp="1"/>
          </p:cNvSpPr>
          <p:nvPr>
            <p:ph type="dt" sz="half" idx="10"/>
          </p:nvPr>
        </p:nvSpPr>
        <p:spPr/>
        <p:txBody>
          <a:bodyPr/>
          <a:lstStyle/>
          <a:p>
            <a:fld id="{1CF131DD-A141-4471-BCF9-C6073EDD7E20}" type="datetimeFigureOut">
              <a:rPr lang="en-US" dirty="0"/>
              <a:t>5/24/2021</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FAB73BC-B049-4115-A692-8D63A059BFB8}" type="slidenum">
              <a:rPr lang="en-US" dirty="0"/>
              <a:pPr/>
              <a:t>‹#›</a:t>
            </a:fld>
            <a:endParaRPr lang="en-US" dirty="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AB334A90-EB03-42F3-8859-2C2B2724C058}" type="datetimeFigureOut">
              <a:rPr lang="en-US" dirty="0"/>
              <a:t>5/24/2021</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FAB73BC-B049-4115-A692-8D63A059BFB8}" type="slidenum">
              <a:rPr lang="en-US" dirty="0"/>
              <a:pPr/>
              <a:t>‹#›</a:t>
            </a:fld>
            <a:endParaRPr lang="en-US" dirty="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CBC48EC7-AF6A-48D3-8284-14BACBEBDD84}" type="datetimeFigureOut">
              <a:rPr lang="en-US" dirty="0"/>
              <a:t>5/24/2021</a:t>
            </a:fld>
            <a:endParaRPr lang="en-US" dirty="0"/>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56EA24A-F163-44C9-99C0-EB3AB4287C2E}"/>
              </a:ext>
            </a:extLst>
          </p:cNvPr>
          <p:cNvSpPr>
            <a:spLocks noGrp="1"/>
          </p:cNvSpPr>
          <p:nvPr>
            <p:ph type="ctrTitle"/>
          </p:nvPr>
        </p:nvSpPr>
        <p:spPr>
          <a:xfrm>
            <a:off x="1561708" y="488515"/>
            <a:ext cx="8972681" cy="4193548"/>
          </a:xfrm>
        </p:spPr>
        <p:txBody>
          <a:bodyPr/>
          <a:lstStyle/>
          <a:p>
            <a:pPr rtl="1"/>
            <a:r>
              <a:rPr lang="ar-SY" sz="4400" b="1" dirty="0">
                <a:latin typeface="Simplified Arabic" panose="02020603050405020304" pitchFamily="18" charset="-78"/>
                <a:cs typeface="Simplified Arabic" panose="02020603050405020304" pitchFamily="18" charset="-78"/>
              </a:rPr>
              <a:t>المسؤولية الطبية</a:t>
            </a:r>
            <a:br>
              <a:rPr lang="ar-SY" sz="4400" b="1" dirty="0">
                <a:latin typeface="Simplified Arabic" panose="02020603050405020304" pitchFamily="18" charset="-78"/>
                <a:cs typeface="Simplified Arabic" panose="02020603050405020304" pitchFamily="18" charset="-78"/>
              </a:rPr>
            </a:br>
            <a:r>
              <a:rPr lang="en-US" sz="4400" b="1">
                <a:latin typeface="Simplified Arabic" panose="02020603050405020304" pitchFamily="18" charset="-78"/>
                <a:cs typeface="Simplified Arabic" panose="02020603050405020304" pitchFamily="18" charset="-78"/>
              </a:rPr>
              <a:t>Medical liability</a:t>
            </a:r>
            <a:endParaRPr lang="en-US" sz="4400" b="1" dirty="0">
              <a:latin typeface="Simplified Arabic" panose="02020603050405020304" pitchFamily="18" charset="-78"/>
              <a:cs typeface="Simplified Arabic" panose="02020603050405020304" pitchFamily="18" charset="-78"/>
            </a:endParaRPr>
          </a:p>
        </p:txBody>
      </p:sp>
      <p:sp>
        <p:nvSpPr>
          <p:cNvPr id="3" name="عنوان فرعي 2">
            <a:extLst>
              <a:ext uri="{FF2B5EF4-FFF2-40B4-BE49-F238E27FC236}">
                <a16:creationId xmlns:a16="http://schemas.microsoft.com/office/drawing/2014/main" id="{57D4C367-EFCB-4078-A5CD-531DD836BFCC}"/>
              </a:ext>
            </a:extLst>
          </p:cNvPr>
          <p:cNvSpPr>
            <a:spLocks noGrp="1"/>
          </p:cNvSpPr>
          <p:nvPr>
            <p:ph type="subTitle" idx="1"/>
          </p:nvPr>
        </p:nvSpPr>
        <p:spPr>
          <a:xfrm>
            <a:off x="1562100" y="3206663"/>
            <a:ext cx="9068192" cy="1932601"/>
          </a:xfrm>
        </p:spPr>
        <p:txBody>
          <a:bodyPr>
            <a:normAutofit fontScale="92500" lnSpcReduction="20000"/>
          </a:bodyPr>
          <a:lstStyle/>
          <a:p>
            <a:r>
              <a:rPr lang="ar-SY" sz="4400" b="1" dirty="0" err="1">
                <a:latin typeface="Simplified Arabic" panose="02020603050405020304" pitchFamily="18" charset="-78"/>
                <a:cs typeface="Simplified Arabic" panose="02020603050405020304" pitchFamily="18" charset="-78"/>
              </a:rPr>
              <a:t>د.فـواز</a:t>
            </a:r>
            <a:r>
              <a:rPr lang="ar-SY" sz="4400" b="1" dirty="0">
                <a:latin typeface="Simplified Arabic" panose="02020603050405020304" pitchFamily="18" charset="-78"/>
                <a:cs typeface="Simplified Arabic" panose="02020603050405020304" pitchFamily="18" charset="-78"/>
              </a:rPr>
              <a:t> صالـح</a:t>
            </a:r>
          </a:p>
          <a:p>
            <a:r>
              <a:rPr lang="en-US" sz="3600" b="1" dirty="0">
                <a:latin typeface="Simplified Arabic" panose="02020603050405020304" pitchFamily="18" charset="-78"/>
                <a:cs typeface="Simplified Arabic" panose="02020603050405020304" pitchFamily="18" charset="-78"/>
              </a:rPr>
              <a:t>Fawaz Abdu Rahman Saleh</a:t>
            </a:r>
            <a:endParaRPr lang="ar-SY" sz="3900" b="1" dirty="0">
              <a:latin typeface="Simplified Arabic" panose="02020603050405020304" pitchFamily="18" charset="-78"/>
              <a:cs typeface="Simplified Arabic" panose="02020603050405020304" pitchFamily="18" charset="-78"/>
            </a:endParaRPr>
          </a:p>
          <a:p>
            <a:r>
              <a:rPr lang="ar-SY" sz="3200" b="1" dirty="0">
                <a:latin typeface="Simplified Arabic" panose="02020603050405020304" pitchFamily="18" charset="-78"/>
                <a:cs typeface="Simplified Arabic" panose="02020603050405020304" pitchFamily="18" charset="-78"/>
              </a:rPr>
              <a:t>أستاذ في قسم القانون الخاص</a:t>
            </a:r>
          </a:p>
          <a:p>
            <a:r>
              <a:rPr lang="ar-SY" sz="3200" b="1" dirty="0">
                <a:latin typeface="Simplified Arabic" panose="02020603050405020304" pitchFamily="18" charset="-78"/>
                <a:cs typeface="Simplified Arabic" panose="02020603050405020304" pitchFamily="18" charset="-78"/>
              </a:rPr>
              <a:t>كلية الحقوق- جامعة دمشق</a:t>
            </a:r>
            <a:endParaRPr lang="en-US" sz="3200" b="1"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500425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A4C37FD-4824-4127-B4B7-E3CD276143B3}"/>
              </a:ext>
            </a:extLst>
          </p:cNvPr>
          <p:cNvSpPr>
            <a:spLocks noGrp="1"/>
          </p:cNvSpPr>
          <p:nvPr>
            <p:ph type="title"/>
          </p:nvPr>
        </p:nvSpPr>
        <p:spPr/>
        <p:txBody>
          <a:bodyPr>
            <a:normAutofit/>
          </a:bodyPr>
          <a:lstStyle/>
          <a:p>
            <a:pPr algn="r" rtl="1"/>
            <a:r>
              <a:rPr lang="ar-SA" sz="4000" dirty="0">
                <a:effectLst/>
                <a:latin typeface="Calibri" panose="020F0502020204030204" pitchFamily="34" charset="0"/>
                <a:ea typeface="Times New Roman" panose="02020603050405020304" pitchFamily="18" charset="0"/>
                <a:cs typeface="Simplified Arabic" panose="02020603050405020304" pitchFamily="18" charset="-78"/>
              </a:rPr>
              <a:t>1-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المجلس المسلكي في الفرع: </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B80FEF6F-1C59-463B-B8C5-89DF5286C7EC}"/>
              </a:ext>
            </a:extLst>
          </p:cNvPr>
          <p:cNvSpPr>
            <a:spLocks noGrp="1"/>
          </p:cNvSpPr>
          <p:nvPr>
            <p:ph idx="1"/>
          </p:nvPr>
        </p:nvSpPr>
        <p:spPr/>
        <p:txBody>
          <a:bodyPr/>
          <a:lstStyle/>
          <a:p>
            <a:pPr marL="0" indent="0" algn="just" rtl="1">
              <a:buNone/>
            </a:pPr>
            <a:endParaRPr lang="ar-SY" sz="3200" dirty="0">
              <a:effectLst/>
              <a:latin typeface="Simplified Arabic" panose="02020603050405020304" pitchFamily="18" charset="-78"/>
              <a:ea typeface="Times New Roman" panose="02020603050405020304" pitchFamily="18" charset="0"/>
              <a:cs typeface="Simplified Arabic" panose="02020603050405020304" pitchFamily="18" charset="-78"/>
            </a:endParaRPr>
          </a:p>
          <a:p>
            <a:pPr marL="0" indent="0" algn="just" rtl="1">
              <a:buNone/>
            </a:pPr>
            <a:r>
              <a:rPr lang="ar-SY" sz="3200" dirty="0">
                <a:latin typeface="Simplified Arabic" panose="02020603050405020304" pitchFamily="18" charset="-78"/>
                <a:ea typeface="Times New Roman" panose="02020603050405020304" pitchFamily="18" charset="0"/>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ويجب على المجلس المسلكي أن ينظر في الدعوى خلال مدة شهرين من تاريخ إقامتها (ومدة شهر بالنسبة إلى طبيب الأسنان). وإذا كان الفعل يشكل جرماً فيحق للمضرور إضافة إلى ذلك تقديم شكواه للقضاء المختص. ولا يمكن إحالة الطبيب على المجلس المسلكي إلا بعد استماع أقواله من قبل النقيب أو رئيس الفرع أو من ينتدبه أحدهما. وإذا تخلف الطبيب المدعو عن الحضور، فيمكن إحالته  على المجلس المسلكي من دون سماع أقواله.</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18547438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151C5B2-288E-46C1-836B-FF89FD17BDF4}"/>
              </a:ext>
            </a:extLst>
          </p:cNvPr>
          <p:cNvSpPr>
            <a:spLocks noGrp="1"/>
          </p:cNvSpPr>
          <p:nvPr>
            <p:ph type="title"/>
          </p:nvPr>
        </p:nvSpPr>
        <p:spPr/>
        <p:txBody>
          <a:bodyPr>
            <a:normAutofit/>
          </a:bodyPr>
          <a:lstStyle/>
          <a:p>
            <a:pPr algn="r" rtl="1"/>
            <a:r>
              <a:rPr lang="ar-SA" sz="4000" dirty="0">
                <a:effectLst/>
                <a:latin typeface="Calibri" panose="020F0502020204030204" pitchFamily="34" charset="0"/>
                <a:ea typeface="Times New Roman" panose="02020603050405020304" pitchFamily="18" charset="0"/>
                <a:cs typeface="Simplified Arabic" panose="02020603050405020304" pitchFamily="18" charset="-78"/>
              </a:rPr>
              <a:t>1-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المجلس المسلكي في الفرع: </a:t>
            </a:r>
            <a:endParaRPr lang="en-US" sz="4000" dirty="0"/>
          </a:p>
        </p:txBody>
      </p:sp>
      <p:sp>
        <p:nvSpPr>
          <p:cNvPr id="3" name="عنصر نائب للمحتوى 2">
            <a:extLst>
              <a:ext uri="{FF2B5EF4-FFF2-40B4-BE49-F238E27FC236}">
                <a16:creationId xmlns:a16="http://schemas.microsoft.com/office/drawing/2014/main" id="{56A61C54-83CE-4954-B7BF-B2EB2175EEA1}"/>
              </a:ext>
            </a:extLst>
          </p:cNvPr>
          <p:cNvSpPr>
            <a:spLocks noGrp="1"/>
          </p:cNvSpPr>
          <p:nvPr>
            <p:ph idx="1"/>
          </p:nvPr>
        </p:nvSpPr>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just" rtl="1">
              <a:buNone/>
            </a:pPr>
            <a:r>
              <a:rPr lang="ar-SY" dirty="0">
                <a:latin typeface="Simplified Arabic" panose="02020603050405020304" pitchFamily="18" charset="-78"/>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وينعقد المجلس المسلكي في جلسات سرية. ويجب على الطبيب المشكو منه أن يحضر بنفسه، ويمكن له أن يستعين بمحام أستاذ أو طبيب للدفاع عنه. ويحق للمجلس أن يقرر الاستماع للشهود.</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1000288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E6BF31F-0CA4-4E13-944D-352097A8F1B4}"/>
              </a:ext>
            </a:extLst>
          </p:cNvPr>
          <p:cNvSpPr>
            <a:spLocks noGrp="1"/>
          </p:cNvSpPr>
          <p:nvPr>
            <p:ph type="title"/>
          </p:nvPr>
        </p:nvSpPr>
        <p:spPr/>
        <p:txBody>
          <a:bodyPr>
            <a:normAutofit/>
          </a:bodyPr>
          <a:lstStyle/>
          <a:p>
            <a:pPr algn="r" rtl="1"/>
            <a:r>
              <a:rPr lang="ar-SA" sz="4000" dirty="0">
                <a:effectLst/>
                <a:latin typeface="Calibri" panose="020F0502020204030204" pitchFamily="34" charset="0"/>
                <a:ea typeface="Times New Roman" panose="02020603050405020304" pitchFamily="18" charset="0"/>
                <a:cs typeface="Simplified Arabic" panose="02020603050405020304" pitchFamily="18" charset="-78"/>
              </a:rPr>
              <a:t>1-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المجلس المسلكي في الفرع: </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92A89DAD-5185-4BD5-A565-1C594992DCFA}"/>
              </a:ext>
            </a:extLst>
          </p:cNvPr>
          <p:cNvSpPr>
            <a:spLocks noGrp="1"/>
          </p:cNvSpPr>
          <p:nvPr>
            <p:ph idx="1"/>
          </p:nvPr>
        </p:nvSpPr>
        <p:spPr>
          <a:xfrm>
            <a:off x="1066800" y="2103120"/>
            <a:ext cx="10058400" cy="4523148"/>
          </a:xfrm>
        </p:spPr>
        <p:txBody>
          <a:bodyPr>
            <a:normAutofit/>
          </a:bodyPr>
          <a:lstStyle/>
          <a:p>
            <a:pPr algn="just" rtl="1">
              <a:lnSpc>
                <a:spcPct val="115000"/>
              </a:lnSpc>
              <a:spcAft>
                <a:spcPts val="1000"/>
              </a:spcAft>
            </a:pPr>
            <a:r>
              <a:rPr lang="ar-SA" sz="2000" dirty="0">
                <a:effectLst/>
                <a:latin typeface="Calibri" panose="020F0502020204030204" pitchFamily="34" charset="0"/>
                <a:ea typeface="Times New Roman" panose="02020603050405020304" pitchFamily="18" charset="0"/>
                <a:cs typeface="Simplified Arabic" panose="02020603050405020304" pitchFamily="18" charset="-78"/>
              </a:rPr>
              <a:t>ويحق للمجلس المسلكي أن يحكم ب</a:t>
            </a:r>
            <a:r>
              <a:rPr lang="ar-SY" sz="2000" dirty="0">
                <a:latin typeface="Calibri" panose="020F0502020204030204" pitchFamily="34" charset="0"/>
                <a:ea typeface="Times New Roman" panose="02020603050405020304" pitchFamily="18" charset="0"/>
                <a:cs typeface="Simplified Arabic" panose="02020603050405020304" pitchFamily="18" charset="-78"/>
              </a:rPr>
              <a:t>إ</a:t>
            </a:r>
            <a:r>
              <a:rPr lang="ar-SA" sz="2000" dirty="0">
                <a:effectLst/>
                <a:latin typeface="Calibri" panose="020F0502020204030204" pitchFamily="34" charset="0"/>
                <a:ea typeface="Times New Roman" panose="02020603050405020304" pitchFamily="18" charset="0"/>
                <a:cs typeface="Simplified Arabic" panose="02020603050405020304" pitchFamily="18" charset="-78"/>
              </a:rPr>
              <a:t>حد</a:t>
            </a:r>
            <a:r>
              <a:rPr lang="ar-SY" sz="2000" dirty="0">
                <a:effectLst/>
                <a:latin typeface="Calibri" panose="020F0502020204030204" pitchFamily="34" charset="0"/>
                <a:ea typeface="Times New Roman" panose="02020603050405020304" pitchFamily="18" charset="0"/>
                <a:cs typeface="Simplified Arabic" panose="02020603050405020304" pitchFamily="18" charset="-78"/>
              </a:rPr>
              <a:t>ى</a:t>
            </a:r>
            <a:r>
              <a:rPr lang="ar-SA" sz="2000" dirty="0">
                <a:effectLst/>
                <a:latin typeface="Calibri" panose="020F0502020204030204" pitchFamily="34" charset="0"/>
                <a:ea typeface="Times New Roman" panose="02020603050405020304" pitchFamily="18" charset="0"/>
                <a:cs typeface="Simplified Arabic" panose="02020603050405020304" pitchFamily="18" charset="-78"/>
              </a:rPr>
              <a:t> العقوبات المسلكية الآتية:</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rtl="1">
              <a:lnSpc>
                <a:spcPct val="115000"/>
              </a:lnSpc>
              <a:spcAft>
                <a:spcPts val="1000"/>
              </a:spcAft>
              <a:buFont typeface="Times New Roman" panose="02020603050405020304" pitchFamily="18" charset="0"/>
              <a:buChar char="-"/>
              <a:tabLst>
                <a:tab pos="457200" algn="l"/>
              </a:tabLst>
            </a:pPr>
            <a:r>
              <a:rPr lang="ar-SA" sz="2000" dirty="0">
                <a:effectLst/>
                <a:latin typeface="Calibri" panose="020F0502020204030204" pitchFamily="34" charset="0"/>
                <a:ea typeface="Times New Roman" panose="02020603050405020304" pitchFamily="18" charset="0"/>
                <a:cs typeface="Simplified Arabic" panose="02020603050405020304" pitchFamily="18" charset="-78"/>
              </a:rPr>
              <a:t>التنبيه من دون تسجيل أو مع التسجيل وذلك بموجب كتاب يرسل إلى الطبيب.</a:t>
            </a:r>
            <a:endParaRPr lang="en-US" sz="2000" dirty="0">
              <a:effectLst/>
              <a:latin typeface="Calibri" panose="020F0502020204030204" pitchFamily="34" charset="0"/>
              <a:ea typeface="Times New Roman" panose="02020603050405020304" pitchFamily="18" charset="0"/>
              <a:cs typeface="Simplified Arabic" panose="02020603050405020304" pitchFamily="18" charset="-78"/>
            </a:endParaRPr>
          </a:p>
          <a:p>
            <a:pPr marL="342900" lvl="0" indent="-342900" algn="just" rtl="1">
              <a:lnSpc>
                <a:spcPct val="115000"/>
              </a:lnSpc>
              <a:spcAft>
                <a:spcPts val="1000"/>
              </a:spcAft>
              <a:buFont typeface="Times New Roman" panose="02020603050405020304" pitchFamily="18" charset="0"/>
              <a:buChar char="-"/>
              <a:tabLst>
                <a:tab pos="457200" algn="l"/>
              </a:tabLst>
            </a:pPr>
            <a:r>
              <a:rPr lang="ar-SA" sz="2000" dirty="0">
                <a:effectLst/>
                <a:latin typeface="Calibri" panose="020F0502020204030204" pitchFamily="34" charset="0"/>
                <a:ea typeface="Times New Roman" panose="02020603050405020304" pitchFamily="18" charset="0"/>
                <a:cs typeface="Simplified Arabic" panose="02020603050405020304" pitchFamily="18" charset="-78"/>
              </a:rPr>
              <a:t>التأنيب أمام المجلس المسلكي.</a:t>
            </a:r>
            <a:endParaRPr lang="en-US" sz="2000" dirty="0">
              <a:effectLst/>
              <a:latin typeface="Calibri" panose="020F0502020204030204" pitchFamily="34" charset="0"/>
              <a:ea typeface="Times New Roman" panose="02020603050405020304" pitchFamily="18" charset="0"/>
              <a:cs typeface="Simplified Arabic" panose="02020603050405020304" pitchFamily="18" charset="-78"/>
            </a:endParaRPr>
          </a:p>
          <a:p>
            <a:pPr marL="342900" lvl="0" indent="-342900" algn="just" rtl="1">
              <a:lnSpc>
                <a:spcPct val="115000"/>
              </a:lnSpc>
              <a:spcAft>
                <a:spcPts val="1000"/>
              </a:spcAft>
              <a:buFont typeface="Times New Roman" panose="02020603050405020304" pitchFamily="18" charset="0"/>
              <a:buChar char="-"/>
              <a:tabLst>
                <a:tab pos="457200" algn="l"/>
              </a:tabLst>
            </a:pPr>
            <a:r>
              <a:rPr lang="ar-SA" sz="2000" dirty="0">
                <a:effectLst/>
                <a:latin typeface="Calibri" panose="020F0502020204030204" pitchFamily="34" charset="0"/>
                <a:ea typeface="Times New Roman" panose="02020603050405020304" pitchFamily="18" charset="0"/>
                <a:cs typeface="Simplified Arabic" panose="02020603050405020304" pitchFamily="18" charset="-78"/>
              </a:rPr>
              <a:t>غرامة نقدية تتراوح بين ( 5000 إلى 30000 ) ل.س، ويكون لها صفة التعويض المدني وتدفع إلى صندوق الفرع، وأما مبلغ الغرامة بالنسبة إلى طبيب الأسنان فيتراوح بيت (5000 إلى 200000) ل.س.</a:t>
            </a:r>
            <a:endParaRPr lang="en-US" sz="2000" dirty="0">
              <a:effectLst/>
              <a:latin typeface="Calibri" panose="020F0502020204030204" pitchFamily="34" charset="0"/>
              <a:ea typeface="Times New Roman" panose="02020603050405020304" pitchFamily="18" charset="0"/>
              <a:cs typeface="Simplified Arabic" panose="02020603050405020304" pitchFamily="18" charset="-78"/>
            </a:endParaRPr>
          </a:p>
          <a:p>
            <a:pPr marL="342900" lvl="0" indent="-342900" algn="just" rtl="1">
              <a:lnSpc>
                <a:spcPct val="115000"/>
              </a:lnSpc>
              <a:spcAft>
                <a:spcPts val="1000"/>
              </a:spcAft>
              <a:buFont typeface="Times New Roman" panose="02020603050405020304" pitchFamily="18" charset="0"/>
              <a:buChar char="-"/>
              <a:tabLst>
                <a:tab pos="457200" algn="l"/>
              </a:tabLst>
            </a:pPr>
            <a:r>
              <a:rPr lang="ar-SA" sz="2000" dirty="0">
                <a:effectLst/>
                <a:latin typeface="Calibri" panose="020F0502020204030204" pitchFamily="34" charset="0"/>
                <a:ea typeface="Times New Roman" panose="02020603050405020304" pitchFamily="18" charset="0"/>
                <a:cs typeface="Simplified Arabic" panose="02020603050405020304" pitchFamily="18" charset="-78"/>
              </a:rPr>
              <a:t>المنع من مزاولة المهنة مؤقتاً لمدة لا تزيد على ثلاث سنوات.  </a:t>
            </a:r>
            <a:endParaRPr lang="en-US" sz="2000" dirty="0">
              <a:effectLst/>
              <a:latin typeface="Calibri" panose="020F0502020204030204" pitchFamily="34" charset="0"/>
              <a:ea typeface="Times New Roman" panose="02020603050405020304" pitchFamily="18" charset="0"/>
              <a:cs typeface="Simplified Arabic" panose="02020603050405020304" pitchFamily="18" charset="-78"/>
            </a:endParaRPr>
          </a:p>
          <a:p>
            <a:pPr marL="342900" lvl="0" indent="-342900" algn="just" rtl="1">
              <a:lnSpc>
                <a:spcPct val="115000"/>
              </a:lnSpc>
              <a:spcAft>
                <a:spcPts val="1000"/>
              </a:spcAft>
              <a:buFont typeface="Times New Roman" panose="02020603050405020304" pitchFamily="18" charset="0"/>
              <a:buChar char="-"/>
              <a:tabLst>
                <a:tab pos="457200" algn="l"/>
              </a:tabLst>
            </a:pPr>
            <a:r>
              <a:rPr lang="ar-SA" sz="2000" dirty="0">
                <a:effectLst/>
                <a:latin typeface="Calibri" panose="020F0502020204030204" pitchFamily="34" charset="0"/>
                <a:ea typeface="Times New Roman" panose="02020603050405020304" pitchFamily="18" charset="0"/>
                <a:cs typeface="Simplified Arabic" panose="02020603050405020304" pitchFamily="18" charset="-78"/>
              </a:rPr>
              <a:t>المنع من مزاولة المهنة نهائياً وشطب قيده من النقابة ومن سجل الأطباء.</a:t>
            </a:r>
            <a:endParaRPr lang="en-US" sz="2000" dirty="0">
              <a:effectLst/>
              <a:latin typeface="Calibri" panose="020F0502020204030204" pitchFamily="34" charset="0"/>
              <a:ea typeface="Times New Roman" panose="02020603050405020304" pitchFamily="18" charset="0"/>
              <a:cs typeface="Simplified Arabic" panose="02020603050405020304" pitchFamily="18" charset="-78"/>
            </a:endParaRPr>
          </a:p>
          <a:p>
            <a:pPr algn="just" rtl="1">
              <a:lnSpc>
                <a:spcPct val="115000"/>
              </a:lnSpc>
              <a:spcAft>
                <a:spcPts val="1000"/>
              </a:spcAft>
            </a:pPr>
            <a:r>
              <a:rPr lang="ar-SA" sz="2000" dirty="0">
                <a:effectLst/>
                <a:latin typeface="Calibri" panose="020F0502020204030204" pitchFamily="34" charset="0"/>
                <a:ea typeface="Times New Roman" panose="02020603050405020304" pitchFamily="18" charset="0"/>
                <a:cs typeface="Simplified Arabic" panose="02020603050405020304" pitchFamily="18" charset="-78"/>
              </a:rPr>
              <a:t>وتصدر قرارات المجلس المسلكي وجاهية أو بمثابة الوجاهية.</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sz="20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8329570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8D92365-803A-45E6-B8FC-1B0B5FDFB2EE}"/>
              </a:ext>
            </a:extLst>
          </p:cNvPr>
          <p:cNvSpPr>
            <a:spLocks noGrp="1"/>
          </p:cNvSpPr>
          <p:nvPr>
            <p:ph type="title"/>
          </p:nvPr>
        </p:nvSpPr>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2</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 المجلس المسلكي المركزي: </a:t>
            </a:r>
            <a:br>
              <a:rPr lang="en-US" sz="1800" dirty="0">
                <a:effectLst/>
                <a:latin typeface="Calibri" panose="020F0502020204030204" pitchFamily="34" charset="0"/>
                <a:ea typeface="Times New Roman" panose="02020603050405020304" pitchFamily="18" charset="0"/>
                <a:cs typeface="Arial" panose="020B0604020202020204" pitchFamily="34" charset="0"/>
              </a:rPr>
            </a:br>
            <a:endParaRPr lang="en-US" sz="4000" b="1"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EE9459B6-65C4-440A-AC79-8A18DD14EB98}"/>
              </a:ext>
            </a:extLst>
          </p:cNvPr>
          <p:cNvSpPr>
            <a:spLocks noGrp="1"/>
          </p:cNvSpPr>
          <p:nvPr>
            <p:ph idx="1"/>
          </p:nvPr>
        </p:nvSpPr>
        <p:spPr/>
        <p:txBody>
          <a:bodyPr>
            <a:normAutofit/>
          </a:bodyPr>
          <a:lstStyle/>
          <a:p>
            <a:pPr marL="0" indent="0" algn="r" rtl="1">
              <a:buNone/>
            </a:pPr>
            <a:endParaRPr lang="ar-SY" sz="4000" dirty="0">
              <a:latin typeface="Simplified Arabic" panose="02020603050405020304" pitchFamily="18" charset="-78"/>
              <a:cs typeface="Simplified Arabic" panose="02020603050405020304" pitchFamily="18" charset="-78"/>
            </a:endParaRPr>
          </a:p>
          <a:p>
            <a:pPr marL="0" indent="0" algn="just" rtl="1">
              <a:buNone/>
            </a:pPr>
            <a:r>
              <a:rPr lang="ar-SY" sz="3200" dirty="0">
                <a:effectLst/>
                <a:latin typeface="Calibri" panose="020F0502020204030204" pitchFamily="34" charset="0"/>
                <a:ea typeface="Times New Roman" panose="02020603050405020304" pitchFamily="18" charset="0"/>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يقضي قانون التنظيم النقابي للأطباء البشريين، ولأطباء الأسنان، أن قرارات المجلس المسلكي في الفروع تستأنف إلى المجلس المسلكي المركزي للنقابة في دمشق، ويستفاد من ذلك أن هذا المجلس هو بمنزلة درجة ثانية من درجات المحاكمة المسلكية</a:t>
            </a:r>
            <a:r>
              <a:rPr lang="ar-SY" sz="3200" dirty="0">
                <a:effectLst/>
                <a:latin typeface="Calibri" panose="020F0502020204030204" pitchFamily="34" charset="0"/>
                <a:ea typeface="Times New Roman" panose="02020603050405020304" pitchFamily="18" charset="0"/>
                <a:cs typeface="Simplified Arabic" panose="02020603050405020304" pitchFamily="18" charset="-78"/>
              </a:rPr>
              <a:t>.</a:t>
            </a: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10305585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C8C1B30-9D0B-4222-BD7C-6BCF725EE953}"/>
              </a:ext>
            </a:extLst>
          </p:cNvPr>
          <p:cNvSpPr>
            <a:spLocks noGrp="1"/>
          </p:cNvSpPr>
          <p:nvPr>
            <p:ph type="title"/>
          </p:nvPr>
        </p:nvSpPr>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2</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 المجلس المسلكي المركزي:</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6F63189A-EDEF-4664-9DD9-2CC86CB69E9C}"/>
              </a:ext>
            </a:extLst>
          </p:cNvPr>
          <p:cNvSpPr>
            <a:spLocks noGrp="1"/>
          </p:cNvSpPr>
          <p:nvPr>
            <p:ph idx="1"/>
          </p:nvPr>
        </p:nvSpPr>
        <p:spPr/>
        <p:txBody>
          <a:bodyPr/>
          <a:lstStyle/>
          <a:p>
            <a:pPr marL="0" indent="0" algn="r" rtl="1">
              <a:buNone/>
            </a:pPr>
            <a:endParaRPr lang="ar-SY" dirty="0"/>
          </a:p>
          <a:p>
            <a:pPr marL="0" indent="0" algn="just" rtl="1">
              <a:buNone/>
            </a:pPr>
            <a:r>
              <a:rPr lang="ar-SY" sz="3200" dirty="0">
                <a:effectLst/>
                <a:latin typeface="Calibri" panose="020F0502020204030204" pitchFamily="34" charset="0"/>
                <a:ea typeface="Times New Roman" panose="02020603050405020304" pitchFamily="18" charset="0"/>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ويؤلف هذا المجلس بقرار من وزير الصحة برئاسة قاض بدرجة مستشار على الأقل ويسميه وزير العدل، وعضوية طبيب من وزارة الصحة لا تقل مدة مزاولته عن عشر سنوات يسميه وزير الصحة، وثلاثة أطباء يسميهم مجلس النقابة على أن يكون أحدهم على الأقل من مجلس النقابة على ألا تقل مدة مزاولتهم عن عشر سنوات.</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41221286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E48AA4B-0C62-43B2-98F3-D0B8581D8906}"/>
              </a:ext>
            </a:extLst>
          </p:cNvPr>
          <p:cNvSpPr>
            <a:spLocks noGrp="1"/>
          </p:cNvSpPr>
          <p:nvPr>
            <p:ph type="title"/>
          </p:nvPr>
        </p:nvSpPr>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2</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 المجلس المسلكي المركزي:</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275FAD9A-6B68-4632-AA3F-3086798926D1}"/>
              </a:ext>
            </a:extLst>
          </p:cNvPr>
          <p:cNvSpPr>
            <a:spLocks noGrp="1"/>
          </p:cNvSpPr>
          <p:nvPr>
            <p:ph idx="1"/>
          </p:nvPr>
        </p:nvSpPr>
        <p:spPr>
          <a:xfrm>
            <a:off x="1066800" y="2103120"/>
            <a:ext cx="10058400" cy="4410414"/>
          </a:xfrm>
        </p:spPr>
        <p:txBody>
          <a:bodyPr>
            <a:normAutofit/>
          </a:bodyPr>
          <a:lstStyle/>
          <a:p>
            <a:pPr marL="0" indent="0" algn="just" rtl="1">
              <a:buNone/>
            </a:pPr>
            <a:r>
              <a:rPr lang="ar-SY" sz="3200" dirty="0">
                <a:latin typeface="Simplified Arabic" panose="02020603050405020304" pitchFamily="18" charset="-78"/>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وتستأنف قرارات المجلس المسلكي في الفروع إلى هذا المجلس خلال مدة عشرة أيام تبدأ من اليوم الذي يلي تفهيم الحكم الوجاهي، أو من اليوم الذي يلي تاريخ تبليغه بالنسبة إلى الحكم الذي يصدر بمثابة الوجاهي. وتصدر قرارات المجلس المسلكي المركزي مبرمة، باستثناء القرارات الصادرة بمنع الطبيب من مزاولة المهنة نهائياً وشطب قيده، حيث تقبل الطعن بطريق النقض لدى الغرفة الجزائية في محكمة النقض.</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just" rtl="1">
              <a:buNone/>
            </a:pPr>
            <a:r>
              <a:rPr lang="ar-SY" sz="3200" dirty="0">
                <a:latin typeface="Simplified Arabic" panose="02020603050405020304" pitchFamily="18" charset="-78"/>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وتنفذ الأحكام الصادرة من المجالس المسلكية، بعد أن تصبح مبرمة، بوساطة وزارة الصحة والنيابة العامة.</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9308823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8D1B54E-86AC-4A40-B7AE-E3EE5EF4A663}"/>
              </a:ext>
            </a:extLst>
          </p:cNvPr>
          <p:cNvSpPr>
            <a:spLocks noGrp="1"/>
          </p:cNvSpPr>
          <p:nvPr>
            <p:ph type="title"/>
          </p:nvPr>
        </p:nvSpPr>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ثانياً-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المسؤولية الجزائية</a:t>
            </a:r>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a:t>
            </a:r>
            <a:br>
              <a:rPr lang="en-US" sz="4000" dirty="0">
                <a:effectLst/>
                <a:latin typeface="Calibri" panose="020F0502020204030204" pitchFamily="34" charset="0"/>
                <a:ea typeface="Times New Roman" panose="02020603050405020304" pitchFamily="18" charset="0"/>
                <a:cs typeface="Arial" panose="020B0604020202020204" pitchFamily="34" charset="0"/>
              </a:rPr>
            </a:br>
            <a:endParaRPr lang="en-US" sz="4000" b="1"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E468DC38-ED48-4B31-955E-28948B5018CA}"/>
              </a:ext>
            </a:extLst>
          </p:cNvPr>
          <p:cNvSpPr>
            <a:spLocks noGrp="1"/>
          </p:cNvSpPr>
          <p:nvPr>
            <p:ph idx="1"/>
          </p:nvPr>
        </p:nvSpPr>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just" rtl="1">
              <a:buNone/>
            </a:pPr>
            <a:r>
              <a:rPr lang="ar-SY" sz="3200" dirty="0">
                <a:latin typeface="Simplified Arabic" panose="02020603050405020304" pitchFamily="18" charset="-78"/>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المسؤولية الجزائية لممارسي المهن الطبية على نوعين: مسؤولية ناشئة من خطأ عادي، ومسؤولية ناشئة من خطأ فني.</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27838916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EB3A93A-F74A-4059-ABE7-5DEFD6D561C5}"/>
              </a:ext>
            </a:extLst>
          </p:cNvPr>
          <p:cNvSpPr>
            <a:spLocks noGrp="1"/>
          </p:cNvSpPr>
          <p:nvPr>
            <p:ph type="title"/>
          </p:nvPr>
        </p:nvSpPr>
        <p:spPr/>
        <p:txBody>
          <a:bodyPr>
            <a:normAutofit/>
          </a:bodyPr>
          <a:lstStyle/>
          <a:p>
            <a:pPr algn="r" rtl="1"/>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1- المسؤولية الناشئة من الخطأ العادي: </a:t>
            </a:r>
            <a:endParaRPr lang="en-US" sz="4000" b="1"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ACAEEC74-E7D7-4497-A7E6-E851B15A592F}"/>
              </a:ext>
            </a:extLst>
          </p:cNvPr>
          <p:cNvSpPr>
            <a:spLocks noGrp="1"/>
          </p:cNvSpPr>
          <p:nvPr>
            <p:ph idx="1"/>
          </p:nvPr>
        </p:nvSpPr>
        <p:spPr/>
        <p:txBody>
          <a:bodyPr>
            <a:normAutofit fontScale="92500"/>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514350" indent="-514350" algn="just" rtl="1">
              <a:buAutoNum type="arabic1Minus"/>
            </a:pPr>
            <a:r>
              <a:rPr lang="ar-SA" sz="3200" b="1" dirty="0">
                <a:effectLst/>
                <a:latin typeface="Calibri" panose="020F0502020204030204" pitchFamily="34" charset="0"/>
                <a:ea typeface="Times New Roman" panose="02020603050405020304" pitchFamily="18" charset="0"/>
                <a:cs typeface="Simplified Arabic" panose="02020603050405020304" pitchFamily="18" charset="-78"/>
              </a:rPr>
              <a:t>مزاولة الطب بدون رخصة قانونية</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 </a:t>
            </a:r>
            <a:endParaRPr lang="ar-SY" sz="3200" dirty="0">
              <a:effectLst/>
              <a:latin typeface="Calibri" panose="020F0502020204030204" pitchFamily="34" charset="0"/>
              <a:ea typeface="Times New Roman" panose="02020603050405020304" pitchFamily="18" charset="0"/>
              <a:cs typeface="Simplified Arabic" panose="02020603050405020304" pitchFamily="18" charset="-78"/>
            </a:endParaRPr>
          </a:p>
          <a:p>
            <a:pPr marL="0" indent="0" algn="just" rtl="1">
              <a:buNone/>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يخضع مزاولة المهن الطبية في سورية لأحكام القانون الصادر بالمرسوم التشريعي رقم /12/ لعام 1970 وتعديلاته. وتنص المادة /49/ من القانون المذكور على أن كل من زاول عملاً طبياً (كعمل طبيب بشري، أو طبيب أسنا</a:t>
            </a:r>
            <a:r>
              <a:rPr lang="ar-SY" sz="3200" dirty="0">
                <a:effectLst/>
                <a:latin typeface="Calibri" panose="020F0502020204030204" pitchFamily="34" charset="0"/>
                <a:ea typeface="Times New Roman" panose="02020603050405020304" pitchFamily="18" charset="0"/>
                <a:cs typeface="Simplified Arabic" panose="02020603050405020304" pitchFamily="18" charset="-78"/>
              </a:rPr>
              <a:t>ن</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 من دون أن تتوافر فيه الشروط القانونية التي تخوله حق الحصول على رخصة بمزاولة ذلك العمل يغلق محله ويصادر ما فيه من أدوات ومواد تتعلق بمزاولة العمل، وذلك بقرار من وزير الصحة ينفذ مباشرة بوساطة النيابة العامة. </a:t>
            </a: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13263152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1CDD04D-BF64-481C-88CB-00D6CAA4E180}"/>
              </a:ext>
            </a:extLst>
          </p:cNvPr>
          <p:cNvSpPr>
            <a:spLocks noGrp="1"/>
          </p:cNvSpPr>
          <p:nvPr>
            <p:ph type="title"/>
          </p:nvPr>
        </p:nvSpPr>
        <p:spPr/>
        <p:txBody>
          <a:bodyPr>
            <a:normAutofit/>
          </a:bodyPr>
          <a:lstStyle/>
          <a:p>
            <a:pPr algn="r" rtl="1"/>
            <a:r>
              <a:rPr lang="ar-SY" sz="4400" b="1" dirty="0">
                <a:effectLst/>
                <a:latin typeface="Calibri" panose="020F0502020204030204" pitchFamily="34" charset="0"/>
                <a:ea typeface="Times New Roman" panose="02020603050405020304" pitchFamily="18" charset="0"/>
                <a:cs typeface="Simplified Arabic" panose="02020603050405020304" pitchFamily="18" charset="-78"/>
              </a:rPr>
              <a:t>أ- </a:t>
            </a:r>
            <a:r>
              <a:rPr lang="ar-SA" sz="4400" b="1" dirty="0">
                <a:effectLst/>
                <a:latin typeface="Calibri" panose="020F0502020204030204" pitchFamily="34" charset="0"/>
                <a:ea typeface="Times New Roman" panose="02020603050405020304" pitchFamily="18" charset="0"/>
                <a:cs typeface="Simplified Arabic" panose="02020603050405020304" pitchFamily="18" charset="-78"/>
              </a:rPr>
              <a:t>مزاولة الطب بدون رخصة قانونية</a:t>
            </a:r>
            <a:r>
              <a:rPr lang="ar-SA" sz="4400" dirty="0">
                <a:effectLst/>
                <a:latin typeface="Calibri" panose="020F0502020204030204" pitchFamily="34" charset="0"/>
                <a:ea typeface="Times New Roman" panose="02020603050405020304" pitchFamily="18" charset="0"/>
                <a:cs typeface="Simplified Arabic" panose="02020603050405020304" pitchFamily="18" charset="-78"/>
              </a:rPr>
              <a:t>: </a:t>
            </a:r>
            <a:br>
              <a:rPr lang="ar-SY" sz="4800" dirty="0">
                <a:effectLst/>
                <a:latin typeface="Calibri" panose="020F0502020204030204" pitchFamily="34" charset="0"/>
                <a:ea typeface="Times New Roman" panose="02020603050405020304" pitchFamily="18" charset="0"/>
                <a:cs typeface="Simplified Arabic" panose="02020603050405020304" pitchFamily="18" charset="-78"/>
              </a:rPr>
            </a:br>
            <a:endParaRPr lang="en-US"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65A336FA-2A4F-435B-9756-57726F2DC40D}"/>
              </a:ext>
            </a:extLst>
          </p:cNvPr>
          <p:cNvSpPr>
            <a:spLocks noGrp="1"/>
          </p:cNvSpPr>
          <p:nvPr>
            <p:ph idx="1"/>
          </p:nvPr>
        </p:nvSpPr>
        <p:spPr/>
        <p:txBody>
          <a:bodyPr/>
          <a:lstStyle/>
          <a:p>
            <a:pPr algn="r" rtl="1"/>
            <a:endParaRPr lang="ar-SY" dirty="0">
              <a:latin typeface="Simplified Arabic" panose="02020603050405020304" pitchFamily="18" charset="-78"/>
              <a:cs typeface="Simplified Arabic" panose="02020603050405020304" pitchFamily="18" charset="-78"/>
            </a:endParaRPr>
          </a:p>
          <a:p>
            <a:pPr marL="0" indent="0" algn="just" rtl="1">
              <a:buNone/>
            </a:pPr>
            <a:r>
              <a:rPr lang="ar-SY" dirty="0">
                <a:latin typeface="Simplified Arabic" panose="02020603050405020304" pitchFamily="18" charset="-78"/>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ويعاقب إضافة إلى ذلك بالحبس من سنة إلى ثلاث سنوات، وبالغرامة أيضاً. وهذه العقوبة هي أشد من العقوبة المنصوص عنها في المادة /383/ عقوبات، والتي تعاقب كل من يمارس من دون حق مهنة خاضعة لنظام قانوني بالحبس ستة أشهر على الأكثر، وبالغرامة أيضاً.</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0623929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0AC27F7-5304-4175-90B6-3FEB20D47568}"/>
              </a:ext>
            </a:extLst>
          </p:cNvPr>
          <p:cNvSpPr>
            <a:spLocks noGrp="1"/>
          </p:cNvSpPr>
          <p:nvPr>
            <p:ph type="title"/>
          </p:nvPr>
        </p:nvSpPr>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ب-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الإجهاض: </a:t>
            </a:r>
            <a:endParaRPr lang="en-US" sz="4000" b="1"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B4ED458B-DA95-446D-8648-F1C881575625}"/>
              </a:ext>
            </a:extLst>
          </p:cNvPr>
          <p:cNvSpPr>
            <a:spLocks noGrp="1"/>
          </p:cNvSpPr>
          <p:nvPr>
            <p:ph idx="1"/>
          </p:nvPr>
        </p:nvSpPr>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just" rtl="1">
              <a:buNone/>
            </a:pPr>
            <a:r>
              <a:rPr lang="ar-SY" dirty="0">
                <a:latin typeface="Simplified Arabic" panose="02020603050405020304" pitchFamily="18" charset="-78"/>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الإجهاض جريمة معاقب عليها في قانون العقوبات السوري بالحبس من سنة إلى ثلاث سنوات إذا تمت برضا المرأة، ويعاقب الفاعل بالأشغال الشاقة من أربع إلى سبع سنوات إذا أفضى الإجهاض أو الوسائل التي استعملت في سبيله إلى موت المرأة، أما إذا نتج عن وسائل أشد خطراً من الوسائل التي رضيت بها المرأة، فتكون العقوبة من خمس إلى عشر سنوات ( المادة 582 ). </a:t>
            </a: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106443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4908831-D913-43AE-A6C9-6B4987B2C5BC}"/>
              </a:ext>
            </a:extLst>
          </p:cNvPr>
          <p:cNvSpPr>
            <a:spLocks noGrp="1"/>
          </p:cNvSpPr>
          <p:nvPr>
            <p:ph type="title"/>
          </p:nvPr>
        </p:nvSpPr>
        <p:spPr/>
        <p:txBody>
          <a:bodyPr>
            <a:normAutofit/>
          </a:bodyPr>
          <a:lstStyle/>
          <a:p>
            <a:pPr algn="r" rtl="1"/>
            <a:r>
              <a:rPr lang="ar-SY" sz="4000" b="1" dirty="0">
                <a:latin typeface="Simplified Arabic" panose="02020603050405020304" pitchFamily="18" charset="-78"/>
                <a:cs typeface="Simplified Arabic" panose="02020603050405020304" pitchFamily="18" charset="-78"/>
              </a:rPr>
              <a:t>- المقدمة:</a:t>
            </a:r>
            <a:endParaRPr lang="en-US" sz="4000" b="1"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5DD74EC3-713C-4383-BE64-9AA7326AC3A2}"/>
              </a:ext>
            </a:extLst>
          </p:cNvPr>
          <p:cNvSpPr>
            <a:spLocks noGrp="1"/>
          </p:cNvSpPr>
          <p:nvPr>
            <p:ph idx="1"/>
          </p:nvPr>
        </p:nvSpPr>
        <p:spPr/>
        <p:txBody>
          <a:bodyPr/>
          <a:lstStyle/>
          <a:p>
            <a:pPr marL="0" indent="0" algn="just" rtl="1">
              <a:buNone/>
            </a:pPr>
            <a:endParaRPr lang="ar-SY" dirty="0">
              <a:latin typeface="Simplified Arabic" panose="02020603050405020304" pitchFamily="18" charset="-78"/>
              <a:cs typeface="Simplified Arabic" panose="02020603050405020304" pitchFamily="18" charset="-78"/>
            </a:endParaRPr>
          </a:p>
          <a:p>
            <a:pPr marL="0" indent="0" algn="just" rtl="1">
              <a:buNone/>
            </a:pPr>
            <a:r>
              <a:rPr lang="ar-SY" dirty="0">
                <a:latin typeface="Simplified Arabic" panose="02020603050405020304" pitchFamily="18" charset="-78"/>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المسؤولية الطبية معروفة منذ القديم، حيث كان قانون حمورابي، الذي كان يطبق في بلاد ما بين النهرين في الألف الثانية قبل الميلاد، يقضي بقطع يد الطبيب الذي تسبب في موت مريضه أو في تعطيل عينه الذي كان يعالجها، إذا كان رجلاً حراً، أما إذا تسبب الطبيب في موت عبد فكان يعوض عبداً بعبد. وكان القانون الفرعوني يفرض في بعض الأحيان عقوبة الإعدام بحق الطبيب المخطئ. </a:t>
            </a: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20819997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C285A13-A466-4861-AF1C-129C8560B211}"/>
              </a:ext>
            </a:extLst>
          </p:cNvPr>
          <p:cNvSpPr>
            <a:spLocks noGrp="1"/>
          </p:cNvSpPr>
          <p:nvPr>
            <p:ph type="title"/>
          </p:nvPr>
        </p:nvSpPr>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ب-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الإجهاض: </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6708E9CA-0682-4255-86CE-A46983CC00CB}"/>
              </a:ext>
            </a:extLst>
          </p:cNvPr>
          <p:cNvSpPr>
            <a:spLocks noGrp="1"/>
          </p:cNvSpPr>
          <p:nvPr>
            <p:ph idx="1"/>
          </p:nvPr>
        </p:nvSpPr>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just" rtl="1">
              <a:buNone/>
            </a:pPr>
            <a:r>
              <a:rPr lang="ar-SY" dirty="0">
                <a:latin typeface="Simplified Arabic" panose="02020603050405020304" pitchFamily="18" charset="-78"/>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أما إذا تمّ الإجهاض من دون موافقة المرأة فتكون العقوبة الأشغال الشاقة خمس سنوات على الأقل. وإذا أدى الإجهاض إلى الموت، فتكون العقوبة عشر سنوات على الأقل ( المادة 529 ) وتشدد هذه العقوبات، وفقاً لأحكام المادة (247)، إذا كان الفاعل طبيباً.</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41540169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D8C9121-7300-4D08-B105-4D1B937A7E19}"/>
              </a:ext>
            </a:extLst>
          </p:cNvPr>
          <p:cNvSpPr>
            <a:spLocks noGrp="1"/>
          </p:cNvSpPr>
          <p:nvPr>
            <p:ph type="title"/>
          </p:nvPr>
        </p:nvSpPr>
        <p:spPr/>
        <p:txBody>
          <a:bodyPr>
            <a:normAutofit/>
          </a:bodyPr>
          <a:lstStyle/>
          <a:p>
            <a:pPr algn="r" rtl="1"/>
            <a:r>
              <a:rPr lang="ar-SY" sz="3200" b="1" dirty="0">
                <a:effectLst/>
                <a:latin typeface="Simplified Arabic" panose="02020603050405020304" pitchFamily="18" charset="-78"/>
                <a:ea typeface="Times New Roman" panose="02020603050405020304" pitchFamily="18" charset="0"/>
                <a:cs typeface="Simplified Arabic" panose="02020603050405020304" pitchFamily="18" charset="-78"/>
              </a:rPr>
              <a:t>ج- </a:t>
            </a:r>
            <a:r>
              <a:rPr lang="ar-SA" sz="3200" b="1" dirty="0">
                <a:effectLst/>
                <a:latin typeface="Simplified Arabic" panose="02020603050405020304" pitchFamily="18" charset="-78"/>
                <a:ea typeface="Times New Roman" panose="02020603050405020304" pitchFamily="18" charset="0"/>
                <a:cs typeface="Simplified Arabic" panose="02020603050405020304" pitchFamily="18" charset="-78"/>
              </a:rPr>
              <a:t>كتم الجرائم:</a:t>
            </a:r>
            <a:r>
              <a:rPr lang="ar-SA" sz="3200" dirty="0">
                <a:effectLst/>
                <a:latin typeface="Simplified Arabic" panose="02020603050405020304" pitchFamily="18" charset="-78"/>
                <a:ea typeface="Times New Roman" panose="02020603050405020304" pitchFamily="18" charset="0"/>
                <a:cs typeface="Simplified Arabic" panose="02020603050405020304" pitchFamily="18" charset="-78"/>
              </a:rPr>
              <a:t> </a:t>
            </a:r>
            <a:endParaRPr lang="en-US" sz="3200" b="1"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78F46DCB-3253-4A4A-8763-387F8237863D}"/>
              </a:ext>
            </a:extLst>
          </p:cNvPr>
          <p:cNvSpPr>
            <a:spLocks noGrp="1"/>
          </p:cNvSpPr>
          <p:nvPr>
            <p:ph idx="1"/>
          </p:nvPr>
        </p:nvSpPr>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just" rtl="1">
              <a:buNone/>
            </a:pPr>
            <a:r>
              <a:rPr lang="ar-SY" dirty="0">
                <a:latin typeface="Simplified Arabic" panose="02020603050405020304" pitchFamily="18" charset="-78"/>
                <a:cs typeface="Simplified Arabic" panose="02020603050405020304" pitchFamily="18" charset="-78"/>
              </a:rPr>
              <a:t>- </a:t>
            </a:r>
            <a:r>
              <a:rPr lang="ar-SA" sz="3200" dirty="0">
                <a:effectLst/>
                <a:latin typeface="Times New Roman" panose="02020603050405020304" pitchFamily="18" charset="0"/>
                <a:ea typeface="Times New Roman" panose="02020603050405020304" pitchFamily="18" charset="0"/>
                <a:cs typeface="Simplified Arabic" panose="02020603050405020304" pitchFamily="18" charset="-78"/>
              </a:rPr>
              <a:t>إذا قام الطبيب بإسعاف شخص يبدو أنه وقعت عليه جناية أو جنحة يمكن ملاحقتها من دون شكوى، ولم يخبر السلطة بها عوقب بالغرامة.</a:t>
            </a:r>
            <a:endParaRPr lang="en-US" sz="3200"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marL="0" indent="0" algn="r" rtl="1">
              <a:buNone/>
            </a:pPr>
            <a:endParaRPr lang="ar-SY"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42544752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A3F4F8F-DC5C-47F6-9C0E-1CA874B04316}"/>
              </a:ext>
            </a:extLst>
          </p:cNvPr>
          <p:cNvSpPr>
            <a:spLocks noGrp="1"/>
          </p:cNvSpPr>
          <p:nvPr>
            <p:ph type="title"/>
          </p:nvPr>
        </p:nvSpPr>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د-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إفشاء سر المرضى: </a:t>
            </a:r>
            <a:endParaRPr lang="en-US" sz="4000" b="1"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BCF65B8D-600B-4CEA-9FD1-AAC38F916733}"/>
              </a:ext>
            </a:extLst>
          </p:cNvPr>
          <p:cNvSpPr>
            <a:spLocks noGrp="1"/>
          </p:cNvSpPr>
          <p:nvPr>
            <p:ph idx="1"/>
          </p:nvPr>
        </p:nvSpPr>
        <p:spPr/>
        <p:txBody>
          <a:bodyPr>
            <a:normAutofit/>
          </a:bodyPr>
          <a:lstStyle/>
          <a:p>
            <a:pPr marL="0" indent="0" algn="r" rtl="1">
              <a:buNone/>
            </a:pPr>
            <a:endParaRPr lang="ar-SY" sz="3200" dirty="0">
              <a:latin typeface="Simplified Arabic" panose="02020603050405020304" pitchFamily="18" charset="-78"/>
              <a:cs typeface="Simplified Arabic" panose="02020603050405020304" pitchFamily="18" charset="-78"/>
            </a:endParaRPr>
          </a:p>
          <a:p>
            <a:pPr marL="0" indent="0" algn="just" rtl="1">
              <a:buNone/>
            </a:pPr>
            <a:r>
              <a:rPr lang="ar-SY" sz="3200" dirty="0">
                <a:effectLst/>
                <a:latin typeface="Simplified Arabic" panose="02020603050405020304" pitchFamily="18" charset="-78"/>
                <a:ea typeface="Times New Roman" panose="02020603050405020304" pitchFamily="18" charset="0"/>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وتجدر الإشارة إلى أن قانون التنظيم النقابي للأطباء البشريين رقم 16 تاريخ 29/3/2012 اشترط في المادة (10) منه أن يقسم الطبيب، قبل مزاولته للمهنة، اليمين الآتية: " أقسم بالله العظيم أن أؤدي عملي بأمانة وشرف وأن أحافظ على سر المهنة وأحترم قوانينها وأنظمتها". وهذا ما نصت عليه أيضاً المادة (8) من قانون التنظيم النقابي لأطباء الأسنان رقم 6 لعام 2013 بالنسبة إلى طبيب الأسنان</a:t>
            </a:r>
            <a:r>
              <a:rPr lang="ar-SY" sz="3200" dirty="0">
                <a:effectLst/>
                <a:latin typeface="Calibri" panose="020F0502020204030204" pitchFamily="34" charset="0"/>
                <a:ea typeface="Times New Roman" panose="02020603050405020304" pitchFamily="18" charset="0"/>
                <a:cs typeface="Simplified Arabic" panose="02020603050405020304" pitchFamily="18" charset="-78"/>
              </a:rPr>
              <a:t>.</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 </a:t>
            </a:r>
            <a:r>
              <a:rPr lang="ar-SY" sz="3200" dirty="0">
                <a:latin typeface="Simplified Arabic" panose="02020603050405020304" pitchFamily="18" charset="-78"/>
                <a:cs typeface="Simplified Arabic" panose="02020603050405020304" pitchFamily="18" charset="-78"/>
              </a:rPr>
              <a:t> </a:t>
            </a: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12674636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9F6907E-9BC3-44F2-9E3D-6C3A2B52B90B}"/>
              </a:ext>
            </a:extLst>
          </p:cNvPr>
          <p:cNvSpPr>
            <a:spLocks noGrp="1"/>
          </p:cNvSpPr>
          <p:nvPr>
            <p:ph type="title"/>
          </p:nvPr>
        </p:nvSpPr>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د-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إفشاء سر المرضى: </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D85F9746-92E4-49BF-9C41-1D1BC50F55BD}"/>
              </a:ext>
            </a:extLst>
          </p:cNvPr>
          <p:cNvSpPr>
            <a:spLocks noGrp="1"/>
          </p:cNvSpPr>
          <p:nvPr>
            <p:ph idx="1"/>
          </p:nvPr>
        </p:nvSpPr>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just" rtl="1">
              <a:buNone/>
            </a:pPr>
            <a:r>
              <a:rPr lang="ar-SY" dirty="0">
                <a:latin typeface="Simplified Arabic" panose="02020603050405020304" pitchFamily="18" charset="-78"/>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إذا قام الطبيب بإفشاء سر مريضه من دون سبب مشروع أو استعمله لمنفعته الخاصة أو لمنفعة شخص آخر عوقب بالحبس سنة على الأكثر وبغرامة إذا نتج عن الإفشاء ضرراً ولو معنوياً، طبقاً لأحكام المادة /565/ عقوبات.</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7897436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9CA6BBD-9F43-4781-A754-28E165A27123}"/>
              </a:ext>
            </a:extLst>
          </p:cNvPr>
          <p:cNvSpPr>
            <a:spLocks noGrp="1"/>
          </p:cNvSpPr>
          <p:nvPr>
            <p:ph type="title"/>
          </p:nvPr>
        </p:nvSpPr>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هـ-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إعطاء تقرير طبي كاذب: </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CD414173-AF33-45A9-9484-7A8E4594CCE3}"/>
              </a:ext>
            </a:extLst>
          </p:cNvPr>
          <p:cNvSpPr>
            <a:spLocks noGrp="1"/>
          </p:cNvSpPr>
          <p:nvPr>
            <p:ph idx="1"/>
          </p:nvPr>
        </p:nvSpPr>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just" rtl="1">
              <a:buNone/>
            </a:pPr>
            <a:r>
              <a:rPr lang="ar-SY" dirty="0">
                <a:latin typeface="Simplified Arabic" panose="02020603050405020304" pitchFamily="18" charset="-78"/>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إذا أقدم الطبيب على إعطاء تقرير طبي كاذب معد كي يقدم إلى السلطة العامة، أو كان من شأنه أن يجر على الغير منفعة غير مشروعة أو أن يلحق الضرر بمصالح الآخرين، يعاقب بالحبس من شهر إلى سنتين. وإذا كان التقرير معداً كي يبرز أمام القضاء أو ليبرر الإعفاء من خدمة عامة فلا ينقص الحبس عن ستة أشهر، طبقاً لما جاء في المادة /455/ عقوبات</a:t>
            </a:r>
            <a:r>
              <a:rPr lang="ar-SA" sz="3200" b="1" dirty="0">
                <a:effectLst/>
                <a:latin typeface="Calibri" panose="020F0502020204030204" pitchFamily="34" charset="0"/>
                <a:ea typeface="Times New Roman" panose="02020603050405020304" pitchFamily="18" charset="0"/>
                <a:cs typeface="Simplified Arabic" panose="02020603050405020304" pitchFamily="18" charset="-78"/>
              </a:rPr>
              <a:t>.</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19175242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7486868-0474-45F4-A624-2C3A3B23472A}"/>
              </a:ext>
            </a:extLst>
          </p:cNvPr>
          <p:cNvSpPr>
            <a:spLocks noGrp="1"/>
          </p:cNvSpPr>
          <p:nvPr>
            <p:ph type="title"/>
          </p:nvPr>
        </p:nvSpPr>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و-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عدم الإخبار عن الأمراض السارية:</a:t>
            </a:r>
            <a:r>
              <a:rPr lang="ar-SA" sz="4000" dirty="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DF316665-B4F8-4CD0-A9E0-F5EB277434D8}"/>
              </a:ext>
            </a:extLst>
          </p:cNvPr>
          <p:cNvSpPr>
            <a:spLocks noGrp="1"/>
          </p:cNvSpPr>
          <p:nvPr>
            <p:ph idx="1"/>
          </p:nvPr>
        </p:nvSpPr>
        <p:spPr/>
        <p:txBody>
          <a:bodyPr>
            <a:normAutofit lnSpcReduction="10000"/>
          </a:bodyPr>
          <a:lstStyle/>
          <a:p>
            <a:pPr marL="0" indent="0" algn="r" rtl="1">
              <a:buNone/>
            </a:pPr>
            <a:endParaRPr lang="ar-SY" dirty="0"/>
          </a:p>
          <a:p>
            <a:pPr marL="0" indent="0" algn="justLow" rtl="1">
              <a:lnSpc>
                <a:spcPct val="115000"/>
              </a:lnSpc>
              <a:spcAft>
                <a:spcPts val="1000"/>
              </a:spcAft>
              <a:buNone/>
            </a:pPr>
            <a:r>
              <a:rPr lang="ar-SY" sz="1800" dirty="0">
                <a:effectLst/>
                <a:latin typeface="Calibri" panose="020F0502020204030204" pitchFamily="34" charset="0"/>
                <a:ea typeface="Times New Roman" panose="02020603050405020304" pitchFamily="18" charset="0"/>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من الواجبات التي فرضها قانون مزاولة المهن الطبية على ذوي هذه المهن الإخبار عن الأمراض السارية وفقاً للقوانين النافذة .</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just" rtl="1">
              <a:lnSpc>
                <a:spcPct val="115000"/>
              </a:lnSpc>
              <a:spcAft>
                <a:spcPts val="1000"/>
              </a:spcAft>
              <a:buNone/>
            </a:pPr>
            <a:r>
              <a:rPr lang="ar-SY" sz="3200" dirty="0">
                <a:effectLst/>
                <a:latin typeface="Calibri" panose="020F0502020204030204" pitchFamily="34" charset="0"/>
                <a:ea typeface="Times New Roman" panose="02020603050405020304" pitchFamily="18" charset="0"/>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وتعاقب المادة /590/ عقوبات كل من تسبب عن قلة احتراز أو إهمال أو عدم مراعاة للقوانين أو الأنظمة في انتشار مرض سار من أمراض الإنسان بالغرامة، أما إذا أقدم الفاعل على فعله وهو يعلم بذلك من دون أن يقصد موت أحد، فيعاقب بالحبس من سنة إلى ثلاث سنوات وبالغرامة أيضاً.</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dirty="0"/>
          </a:p>
        </p:txBody>
      </p:sp>
    </p:spTree>
    <p:extLst>
      <p:ext uri="{BB962C8B-B14F-4D97-AF65-F5344CB8AC3E}">
        <p14:creationId xmlns:p14="http://schemas.microsoft.com/office/powerpoint/2010/main" val="28378175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9AC6BB9-520E-424A-BB8F-DB490DC4A063}"/>
              </a:ext>
            </a:extLst>
          </p:cNvPr>
          <p:cNvSpPr>
            <a:spLocks noGrp="1"/>
          </p:cNvSpPr>
          <p:nvPr>
            <p:ph type="title"/>
          </p:nvPr>
        </p:nvSpPr>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ز-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وصف مادة مخدرة للمريض من دون قصد العلاج: </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8A78DEBD-7555-42D7-8E90-220747E6062B}"/>
              </a:ext>
            </a:extLst>
          </p:cNvPr>
          <p:cNvSpPr>
            <a:spLocks noGrp="1"/>
          </p:cNvSpPr>
          <p:nvPr>
            <p:ph idx="1"/>
          </p:nvPr>
        </p:nvSpPr>
        <p:spPr>
          <a:xfrm>
            <a:off x="1066800" y="2103120"/>
            <a:ext cx="10058400" cy="4460518"/>
          </a:xfrm>
        </p:spPr>
        <p:txBody>
          <a:bodyPr>
            <a:normAutofit/>
          </a:bodyPr>
          <a:lstStyle/>
          <a:p>
            <a:pPr marL="0" indent="0" algn="just" rtl="1">
              <a:buNone/>
            </a:pPr>
            <a:endParaRPr lang="ar-SY" sz="3200" dirty="0">
              <a:effectLst/>
              <a:latin typeface="Calibri" panose="020F0502020204030204" pitchFamily="34" charset="0"/>
              <a:ea typeface="Times New Roman" panose="02020603050405020304" pitchFamily="18" charset="0"/>
              <a:cs typeface="Simplified Arabic" panose="02020603050405020304" pitchFamily="18" charset="-78"/>
            </a:endParaRPr>
          </a:p>
          <a:p>
            <a:pPr marL="0" indent="0" algn="just" rtl="1">
              <a:buNone/>
            </a:pPr>
            <a:r>
              <a:rPr lang="ar-SY" sz="3200" dirty="0">
                <a:latin typeface="Calibri" panose="020F0502020204030204" pitchFamily="34" charset="0"/>
                <a:ea typeface="Times New Roman" panose="02020603050405020304" pitchFamily="18" charset="0"/>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حظرت المادة /15/ من قانون المخدرات رقم /2/ لعام 1993 على الطبيب المرخص له بمزاولة المهنة وصف المواد المخدرة لأي مريض إلا بقصد العلاج الطبي، وكذلك حظرت عليه أن يحرر لنفسه وصفة بأي كمية من المواد المخدرة لاستعماله الخاص. وكل طبيب يخرق هذا الحظر يعاقب بالحبس وبالغرامة، طبقاً لما جاء في المادة /63/ من قانون المخدرات. زدّ على ذلك أن المادة 34 من قانون مزاولة المهن الطبية لعام 1970 منع الصيدلي من تكرار إعطاء وصفة</a:t>
            </a:r>
            <a:r>
              <a:rPr lang="ar-SY" sz="3200" dirty="0">
                <a:effectLst/>
                <a:latin typeface="Calibri" panose="020F0502020204030204" pitchFamily="34" charset="0"/>
                <a:ea typeface="Times New Roman" panose="02020603050405020304" pitchFamily="18" charset="0"/>
                <a:cs typeface="Simplified Arabic" panose="02020603050405020304" pitchFamily="18" charset="-78"/>
              </a:rPr>
              <a:t>.</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 </a:t>
            </a:r>
            <a:endParaRPr lang="ar-SY"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5653276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20D46D5-C5C5-41CE-90E6-5D5F8B8FAB5B}"/>
              </a:ext>
            </a:extLst>
          </p:cNvPr>
          <p:cNvSpPr>
            <a:spLocks noGrp="1"/>
          </p:cNvSpPr>
          <p:nvPr>
            <p:ph type="title"/>
          </p:nvPr>
        </p:nvSpPr>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ح-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الرشوة: </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F6EDD94E-E6E0-4ABE-81BC-78C0D8D3C9F8}"/>
              </a:ext>
            </a:extLst>
          </p:cNvPr>
          <p:cNvSpPr>
            <a:spLocks noGrp="1"/>
          </p:cNvSpPr>
          <p:nvPr>
            <p:ph idx="1"/>
          </p:nvPr>
        </p:nvSpPr>
        <p:spPr/>
        <p:txBody>
          <a:bodyPr/>
          <a:lstStyle/>
          <a:p>
            <a:pPr algn="r" rtl="1"/>
            <a:endParaRPr lang="ar-SY" dirty="0">
              <a:latin typeface="Simplified Arabic" panose="02020603050405020304" pitchFamily="18" charset="-78"/>
              <a:cs typeface="Simplified Arabic" panose="02020603050405020304" pitchFamily="18" charset="-78"/>
            </a:endParaRPr>
          </a:p>
          <a:p>
            <a:pPr marL="0" indent="0" algn="just" rtl="1">
              <a:buNone/>
            </a:pPr>
            <a:r>
              <a:rPr lang="ar-SY" dirty="0">
                <a:latin typeface="Simplified Arabic" panose="02020603050405020304" pitchFamily="18" charset="-78"/>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وقد يرتكب الطبيب هذا الجرم بوصفه موظفاً لدى الدولة أو بوصفه خبيراً لدى القضاء. فالطبيب الموظف أو الخبير الذي يلتمس أو يقبل لنفسه أو لغيره هدية أو وعداً أو أي منفعة أخرى ليقوم بعمل شرعي من أعمال وظيفته يعاقب بالحبس من ثلاثة أشهر إلى ثلاث سنوات وبغرامة أقلها ضعفا قيمة ما أخذ أو قبل به.</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13178715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AE68600-3E3F-4D89-86B4-9B6EAD5E6F71}"/>
              </a:ext>
            </a:extLst>
          </p:cNvPr>
          <p:cNvSpPr>
            <a:spLocks noGrp="1"/>
          </p:cNvSpPr>
          <p:nvPr>
            <p:ph type="title"/>
          </p:nvPr>
        </p:nvSpPr>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ح-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الرشوة: </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E64585D7-345C-45F3-A0D3-CB0F4B5BB3E4}"/>
              </a:ext>
            </a:extLst>
          </p:cNvPr>
          <p:cNvSpPr>
            <a:spLocks noGrp="1"/>
          </p:cNvSpPr>
          <p:nvPr>
            <p:ph idx="1"/>
          </p:nvPr>
        </p:nvSpPr>
        <p:spPr/>
        <p:txBody>
          <a:bodyPr/>
          <a:lstStyle/>
          <a:p>
            <a:pPr marL="0" indent="0" algn="r" rtl="1">
              <a:buNone/>
            </a:pPr>
            <a:endParaRPr lang="ar-SY" dirty="0"/>
          </a:p>
          <a:p>
            <a:pPr marL="0" indent="0" algn="just" rtl="1">
              <a:buNone/>
            </a:pPr>
            <a:r>
              <a:rPr lang="ar-SY" dirty="0"/>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وتشدد المادة /22/ من قانون العقوبات الاقتصادي لعام /1966/ وتعديلاته العقوبة إلى الأشغال الشاقة لمدة لا تقل عن خمس سنوات. وإذا قبل الطبيب، بوصفه خبيراً قضائياً، رشوة من أحد الأطراف وقدم تقريراً كاذباً يجزم فيه بأمر مناف للحقيقة، أو يؤوله تأويلاً غير صحيح على علمه بحقيقته، يعاقب بالحبس ثلاثة أشهر على الأقل وبالغرامة، وتشدد العقوبة إلى الأشغال الشاقة إذا كانت مهمة الطبيب تتعلق بقضية جنائية ( المادة /402/ عقوبات ).</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dirty="0"/>
          </a:p>
        </p:txBody>
      </p:sp>
    </p:spTree>
    <p:extLst>
      <p:ext uri="{BB962C8B-B14F-4D97-AF65-F5344CB8AC3E}">
        <p14:creationId xmlns:p14="http://schemas.microsoft.com/office/powerpoint/2010/main" val="31834502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F533EA3-2D32-4A01-B77A-17EAB5D664E0}"/>
              </a:ext>
            </a:extLst>
          </p:cNvPr>
          <p:cNvSpPr>
            <a:spLocks noGrp="1"/>
          </p:cNvSpPr>
          <p:nvPr>
            <p:ph type="title"/>
          </p:nvPr>
        </p:nvSpPr>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2-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المسؤولية الناشئة من خطأ فني: </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67405832-E72A-47C7-A519-3D95C6C8F928}"/>
              </a:ext>
            </a:extLst>
          </p:cNvPr>
          <p:cNvSpPr>
            <a:spLocks noGrp="1"/>
          </p:cNvSpPr>
          <p:nvPr>
            <p:ph idx="1"/>
          </p:nvPr>
        </p:nvSpPr>
        <p:spPr>
          <a:xfrm>
            <a:off x="1066800" y="2103119"/>
            <a:ext cx="10058400" cy="4598305"/>
          </a:xfrm>
        </p:spPr>
        <p:txBody>
          <a:bodyPr>
            <a:normAutofit fontScale="92500"/>
          </a:bodyPr>
          <a:lstStyle/>
          <a:p>
            <a:pPr algn="just" rtl="1">
              <a:buFontTx/>
              <a:buChar char="-"/>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الخطأ الفني هو الخطأ الذي يرتكبه ممارسو المهن الطبية في أثناء مزاولتهم للمهنة والذي يكون لها دخل مباشر في ارتكابه. </a:t>
            </a:r>
            <a:endParaRPr lang="ar-SY" sz="3200" dirty="0">
              <a:effectLst/>
              <a:latin typeface="Calibri" panose="020F0502020204030204" pitchFamily="34" charset="0"/>
              <a:ea typeface="Times New Roman" panose="02020603050405020304" pitchFamily="18" charset="0"/>
              <a:cs typeface="Simplified Arabic" panose="02020603050405020304" pitchFamily="18" charset="-78"/>
            </a:endParaRPr>
          </a:p>
          <a:p>
            <a:pPr algn="just" rtl="1">
              <a:buFontTx/>
              <a:buChar char="-"/>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يلتزم الطبيب بأن يعطي العلاج النافع للمريض، وأن يحيطه بالعناية اللازمة مراعياً في ذلك وضع العلم الحالي أو المعطيات العلمية المكتسبة. </a:t>
            </a:r>
            <a:endParaRPr lang="ar-SY" sz="3200" dirty="0">
              <a:effectLst/>
              <a:latin typeface="Calibri" panose="020F0502020204030204" pitchFamily="34" charset="0"/>
              <a:ea typeface="Times New Roman" panose="02020603050405020304" pitchFamily="18" charset="0"/>
              <a:cs typeface="Simplified Arabic" panose="02020603050405020304" pitchFamily="18" charset="-78"/>
            </a:endParaRPr>
          </a:p>
          <a:p>
            <a:pPr algn="just" rtl="1">
              <a:buFontTx/>
              <a:buChar char="-"/>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كل ذلك يتطلب من الطبيب أو يقوم بجملة من الأعمال الطبية، كإجراء بعض التحريات عن المريض، ووضع التشخيص، وإعطاء العلاج، والقيام بمداخلة جراحية، وإذا نجم عن أي عمل من هذه الأعمال ضرر فلا يعني ذلك أن الطبيب مسؤول عن ذلك، وإنما يجب إثبات الخطأ في جانبه حتى تقوم مسؤوليته، وتكون المسؤولية الجزائية الناشئة من خطأ فني في الحالات الآتية:</a:t>
            </a: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976641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6046343-47D3-4F84-A3F5-81C9C48FBAE8}"/>
              </a:ext>
            </a:extLst>
          </p:cNvPr>
          <p:cNvSpPr>
            <a:spLocks noGrp="1"/>
          </p:cNvSpPr>
          <p:nvPr>
            <p:ph type="title"/>
          </p:nvPr>
        </p:nvSpPr>
        <p:spPr/>
        <p:txBody>
          <a:bodyPr>
            <a:normAutofit/>
          </a:bodyPr>
          <a:lstStyle/>
          <a:p>
            <a:pPr algn="r" rtl="1"/>
            <a:r>
              <a:rPr lang="ar-SY" sz="4000" b="1" dirty="0">
                <a:latin typeface="Simplified Arabic" panose="02020603050405020304" pitchFamily="18" charset="-78"/>
                <a:cs typeface="Simplified Arabic" panose="02020603050405020304" pitchFamily="18" charset="-78"/>
              </a:rPr>
              <a:t>- المقدمة:</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3EE896A7-2F04-4442-A458-F42FD7A1AC5F}"/>
              </a:ext>
            </a:extLst>
          </p:cNvPr>
          <p:cNvSpPr>
            <a:spLocks noGrp="1"/>
          </p:cNvSpPr>
          <p:nvPr>
            <p:ph idx="1"/>
          </p:nvPr>
        </p:nvSpPr>
        <p:spPr/>
        <p:txBody>
          <a:bodyPr>
            <a:normAutofit/>
          </a:bodyPr>
          <a:lstStyle/>
          <a:p>
            <a:pPr marL="0" indent="0" algn="just" rtl="1">
              <a:buNone/>
            </a:pPr>
            <a:endParaRPr lang="ar-SY" sz="3200" dirty="0">
              <a:effectLst/>
              <a:latin typeface="Simplified Arabic" panose="02020603050405020304" pitchFamily="18" charset="-78"/>
              <a:ea typeface="Times New Roman" panose="02020603050405020304" pitchFamily="18" charset="0"/>
              <a:cs typeface="Simplified Arabic" panose="02020603050405020304" pitchFamily="18" charset="-78"/>
            </a:endParaRPr>
          </a:p>
          <a:p>
            <a:pPr marL="0" indent="0" algn="just" rtl="1">
              <a:buNone/>
            </a:pPr>
            <a:r>
              <a:rPr lang="ar-SY" sz="3200" dirty="0">
                <a:latin typeface="Simplified Arabic" panose="02020603050405020304" pitchFamily="18" charset="-78"/>
                <a:ea typeface="Times New Roman" panose="02020603050405020304" pitchFamily="18" charset="0"/>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وكذلك الحال عند الإغريق، حيث كان الطبيب يسأل إذا تسبب بوفاة المريض نتيجة إهماله وتقصيره، أما إذا توفي المريض من دون إهمال من الطبيب، فلم يكن يسـأل عن ذلك. أما في القانون الروماني، فكان من الممكن أن تصل عقوبة الطبيب الذي تعمد في ارتكاب الضرر إلى الإعدام، وكانت العقوبة تنفذ من قبل أهل المريض، الذين كان يحق لهم أيضاً المطالبة بثروة الطبيب المخطئ. </a:t>
            </a: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10946468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637196C-5494-4D04-A45D-628E1EDFC933}"/>
              </a:ext>
            </a:extLst>
          </p:cNvPr>
          <p:cNvSpPr>
            <a:spLocks noGrp="1"/>
          </p:cNvSpPr>
          <p:nvPr>
            <p:ph type="title"/>
          </p:nvPr>
        </p:nvSpPr>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أ-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القتل الخطأ: </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8B71F483-6DF2-4C77-A6C1-C6BD17D83750}"/>
              </a:ext>
            </a:extLst>
          </p:cNvPr>
          <p:cNvSpPr>
            <a:spLocks noGrp="1"/>
          </p:cNvSpPr>
          <p:nvPr>
            <p:ph idx="1"/>
          </p:nvPr>
        </p:nvSpPr>
        <p:spPr/>
        <p:txBody>
          <a:bodyPr>
            <a:normAutofit lnSpcReduction="10000"/>
          </a:bodyPr>
          <a:lstStyle/>
          <a:p>
            <a:pPr marL="0" indent="0" algn="r" rtl="1">
              <a:buNone/>
            </a:pPr>
            <a:endParaRPr lang="ar-SY" sz="3200" dirty="0">
              <a:latin typeface="Simplified Arabic" panose="02020603050405020304" pitchFamily="18" charset="-78"/>
              <a:cs typeface="Simplified Arabic" panose="02020603050405020304" pitchFamily="18" charset="-78"/>
            </a:endParaRPr>
          </a:p>
          <a:p>
            <a:pPr marL="0" indent="0" algn="just" rtl="1">
              <a:buNone/>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إذا تسبب الطبيب في موت مريضه نتيجة إهمال أو قلة احتراز أو عدم مراعاة القوانين أو الأنظمة، فيعاقب بالحبس من ستة أشهر إلى ثلاث سنوات، طبقاً لما جاء في المادة /550/ عقوبات، وتقوم هذه الجريمة على ثلاثة أركان، وهي: الركن المادي و يتمثل بالفعل الذي قام به الطبيب المسبب للموت،  والركن المعنوي وهو الخطأ الذي وقع فيه الطبيب والناجم عن الإهمال أو قلة الاحتراز أو عدم مراعاة القوانين والأنظمة ، والركن الثالث والأخير وهو علاقة السببية بين الخطأ وبين وقوع الضرر المتمثل بالوفاة.</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26226353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C976CD1-F1F8-457A-91D5-383B5EC2F575}"/>
              </a:ext>
            </a:extLst>
          </p:cNvPr>
          <p:cNvSpPr>
            <a:spLocks noGrp="1"/>
          </p:cNvSpPr>
          <p:nvPr>
            <p:ph type="title"/>
          </p:nvPr>
        </p:nvSpPr>
        <p:spPr>
          <a:xfrm>
            <a:off x="1066800" y="642594"/>
            <a:ext cx="10058400" cy="1048420"/>
          </a:xfrm>
        </p:spPr>
        <p:txBody>
          <a:bodyPr>
            <a:normAutofit/>
          </a:bodyPr>
          <a:lstStyle/>
          <a:p>
            <a:pPr algn="r" rtl="1"/>
            <a:r>
              <a:rPr lang="ar-SY" sz="3200" b="1" dirty="0">
                <a:effectLst/>
                <a:latin typeface="Calibri" panose="020F0502020204030204" pitchFamily="34" charset="0"/>
                <a:ea typeface="Times New Roman" panose="02020603050405020304" pitchFamily="18" charset="0"/>
                <a:cs typeface="Simplified Arabic" panose="02020603050405020304" pitchFamily="18" charset="-78"/>
              </a:rPr>
              <a:t>ب- </a:t>
            </a:r>
            <a:r>
              <a:rPr lang="ar-SA" sz="3200" b="1" dirty="0">
                <a:effectLst/>
                <a:latin typeface="Calibri" panose="020F0502020204030204" pitchFamily="34" charset="0"/>
                <a:ea typeface="Times New Roman" panose="02020603050405020304" pitchFamily="18" charset="0"/>
                <a:cs typeface="Simplified Arabic" panose="02020603050405020304" pitchFamily="18" charset="-78"/>
              </a:rPr>
              <a:t>الإيذاء غير المقصود: </a:t>
            </a:r>
            <a:endParaRPr lang="en-US" sz="32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3BD5257A-A0D4-43AB-9A0A-C0FD65748E24}"/>
              </a:ext>
            </a:extLst>
          </p:cNvPr>
          <p:cNvSpPr>
            <a:spLocks noGrp="1"/>
          </p:cNvSpPr>
          <p:nvPr>
            <p:ph idx="1"/>
          </p:nvPr>
        </p:nvSpPr>
        <p:spPr>
          <a:xfrm>
            <a:off x="1066800" y="1503123"/>
            <a:ext cx="10058400" cy="4531917"/>
          </a:xfrm>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just" rtl="1">
              <a:buNone/>
            </a:pPr>
            <a:r>
              <a:rPr lang="ar-SY" sz="3200" dirty="0">
                <a:effectLst/>
                <a:latin typeface="Calibri" panose="020F0502020204030204" pitchFamily="34" charset="0"/>
                <a:ea typeface="Times New Roman" panose="02020603050405020304" pitchFamily="18" charset="0"/>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إذا تسبب الطبيب في إيذاء مريضه بنتيجة خطأ ونجم عن ذلك تعطيل عن العمل يجاوز العشرين يوماً، أو إذا نجم عنه قطع أو استئصال عضو أو بتر أحد الأطراف أو تعطيلها أو تعطيل إحدى الحواس عن العمل أو تسبب في إحداث تشويه جسيم أو أي عاهة أخرى دائمة أو لها مظهر العاهة الدائمة، يعاقب بالحبس من شهرين إلى سنة. ويعاقب على كل إيذاء آخر غير مقصود بالحبس لمدة ستة أشهر على الأكثر وبالغرامة. أما إذا لم ينجم عن الإيذاء مرض أو تعطيل عن العمل لمدة تجاوز العشرة أيام، فتعلق الملاحقة على شكوى المجني عليه، ويسقط الحق العام بتنازل الشاكي عن شكواه. </a:t>
            </a: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9442626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FFFC856-D1DC-409F-A7DB-52B0AF630E0E}"/>
              </a:ext>
            </a:extLst>
          </p:cNvPr>
          <p:cNvSpPr>
            <a:spLocks noGrp="1"/>
          </p:cNvSpPr>
          <p:nvPr>
            <p:ph type="title"/>
          </p:nvPr>
        </p:nvSpPr>
        <p:spPr>
          <a:xfrm>
            <a:off x="1066800" y="642594"/>
            <a:ext cx="10058400" cy="1073472"/>
          </a:xfrm>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ب-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الإيذاء غير المقصود: </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9E837985-DC9F-42A6-9FDC-A68C5E0D526E}"/>
              </a:ext>
            </a:extLst>
          </p:cNvPr>
          <p:cNvSpPr>
            <a:spLocks noGrp="1"/>
          </p:cNvSpPr>
          <p:nvPr>
            <p:ph idx="1"/>
          </p:nvPr>
        </p:nvSpPr>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just" rtl="1">
              <a:buNone/>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ويجب في هذا المقام الإشارة إلى أن المادة /185/ عقوبات تنص على أنه لا يعدّ الفعل الذي يجيزه القانون جريمة، ومن الأفعال التي يجيزها القانون بموجب هذه المادة العمليات الجراحية والعلاجات الطبية، المنطبقة على أصول الفن وذلك بشرط أن تتم برضا المريض أو رضا ممثليه الشرعيين، أو إذا كانت هناك حالة ضرورة ماسة.</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479548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0EAEDD4-88A2-4643-A5C8-A63A750FC84C}"/>
              </a:ext>
            </a:extLst>
          </p:cNvPr>
          <p:cNvSpPr>
            <a:spLocks noGrp="1"/>
          </p:cNvSpPr>
          <p:nvPr>
            <p:ph type="title"/>
          </p:nvPr>
        </p:nvSpPr>
        <p:spPr>
          <a:xfrm>
            <a:off x="1066800" y="642594"/>
            <a:ext cx="10058400" cy="848003"/>
          </a:xfrm>
        </p:spPr>
        <p:txBody>
          <a:bodyPr>
            <a:normAutofit/>
          </a:bodyPr>
          <a:lstStyle/>
          <a:p>
            <a:pPr algn="r" rtl="1"/>
            <a:r>
              <a:rPr lang="ar-SY" sz="3200" b="1" dirty="0">
                <a:effectLst/>
                <a:latin typeface="Calibri" panose="020F0502020204030204" pitchFamily="34" charset="0"/>
                <a:ea typeface="Times New Roman" panose="02020603050405020304" pitchFamily="18" charset="0"/>
                <a:cs typeface="Simplified Arabic" panose="02020603050405020304" pitchFamily="18" charset="-78"/>
              </a:rPr>
              <a:t>ج- </a:t>
            </a:r>
            <a:r>
              <a:rPr lang="ar-SA" sz="3200" b="1" dirty="0">
                <a:effectLst/>
                <a:latin typeface="Calibri" panose="020F0502020204030204" pitchFamily="34" charset="0"/>
                <a:ea typeface="Times New Roman" panose="02020603050405020304" pitchFamily="18" charset="0"/>
                <a:cs typeface="Simplified Arabic" panose="02020603050405020304" pitchFamily="18" charset="-78"/>
              </a:rPr>
              <a:t>القتل الرحيم:</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32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A7D35BA4-D1F3-4D76-9BD7-1E3816946239}"/>
              </a:ext>
            </a:extLst>
          </p:cNvPr>
          <p:cNvSpPr>
            <a:spLocks noGrp="1"/>
          </p:cNvSpPr>
          <p:nvPr>
            <p:ph idx="1"/>
          </p:nvPr>
        </p:nvSpPr>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algn="just" rtl="1">
              <a:buFontTx/>
              <a:buChar char="-"/>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هو الفعل الذي يقوم به الطبيب، أو أي شخص آخر، ينهي به آلام مريض مصاب بمرض عضال غير قابل للشفاء، ويؤدي إلى قتله رحمة به.</a:t>
            </a:r>
            <a:endParaRPr lang="ar-SY" sz="3200" dirty="0">
              <a:effectLst/>
              <a:latin typeface="Calibri" panose="020F0502020204030204" pitchFamily="34" charset="0"/>
              <a:ea typeface="Times New Roman" panose="02020603050405020304" pitchFamily="18" charset="0"/>
              <a:cs typeface="Simplified Arabic" panose="02020603050405020304" pitchFamily="18" charset="-78"/>
            </a:endParaRPr>
          </a:p>
          <a:p>
            <a:pPr algn="just" rtl="1">
              <a:buFontTx/>
              <a:buChar char="-"/>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تعاقب المادة /537/ عقوبات من قتل إنساناً قصداً بعامل الإشفاق بناءً على طلب منه بالاعتقال المؤقت لمدة عشر سنوات على الأكثر. وتجدر الإشارة إلى أن الأديان السماوية تعارض السماح بالقتل الرحيم. </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algn="just" rtl="1">
              <a:buFontTx/>
              <a:buChar char="-"/>
            </a:pP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42521178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FB06DBB-05C7-4615-BE18-B69D56E76C4B}"/>
              </a:ext>
            </a:extLst>
          </p:cNvPr>
          <p:cNvSpPr>
            <a:spLocks noGrp="1"/>
          </p:cNvSpPr>
          <p:nvPr>
            <p:ph type="title"/>
          </p:nvPr>
        </p:nvSpPr>
        <p:spPr>
          <a:xfrm>
            <a:off x="1066800" y="642594"/>
            <a:ext cx="10058400" cy="1236310"/>
          </a:xfrm>
        </p:spPr>
        <p:txBody>
          <a:bodyPr>
            <a:normAutofit/>
          </a:bodyPr>
          <a:lstStyle/>
          <a:p>
            <a:pPr algn="just" rtl="1"/>
            <a:r>
              <a:rPr lang="ar-SY" sz="4000" b="1" dirty="0">
                <a:latin typeface="Simplified Arabic" panose="02020603050405020304" pitchFamily="18" charset="-78"/>
                <a:cs typeface="Simplified Arabic" panose="02020603050405020304" pitchFamily="18" charset="-78"/>
              </a:rPr>
              <a:t>د- ما أفرزه التقدم العلمي في مجال الطب من تطبيقات وممارسات جديدة:</a:t>
            </a:r>
            <a:endParaRPr lang="en-US" sz="4000" b="1"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68388EBB-25B8-4DEC-9E9A-FFFC63B41BAD}"/>
              </a:ext>
            </a:extLst>
          </p:cNvPr>
          <p:cNvSpPr>
            <a:spLocks noGrp="1"/>
          </p:cNvSpPr>
          <p:nvPr>
            <p:ph idx="1"/>
          </p:nvPr>
        </p:nvSpPr>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just" rtl="1">
              <a:buNone/>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أحرز التقدم العلمي في مجالي الطب وعلم الأحياء، جملة من التطبيقات والممارسات الطبية الحديثة كالاستنساخ والإنجاب المساعد طبياً واختيار الجنس وتغيير الجنس، مما أدى إلى صدور تشريعات كثيرة في الدول الغربية وبعض الدول الإسلامية تضع الإطار القانوني لمثل هذه الممارسـات، وتعاقب الطبيب الذي يخالف أحكامها. أما في سورية فلم يهتم المشرع بعد بمثل هذه الممارسات الأمر الذي ترك فراغاً قانونياً لا بد من سده في أقرب وقت</a:t>
            </a:r>
            <a:r>
              <a:rPr lang="ar-SA" sz="3200" b="1" dirty="0">
                <a:effectLst/>
                <a:latin typeface="Calibri" panose="020F0502020204030204" pitchFamily="34" charset="0"/>
                <a:ea typeface="Times New Roman" panose="02020603050405020304" pitchFamily="18" charset="0"/>
                <a:cs typeface="Simplified Arabic" panose="02020603050405020304" pitchFamily="18" charset="-78"/>
              </a:rPr>
              <a:t>.</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7227576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138A4DD-6AFB-4463-A943-4A42EF7AC1C1}"/>
              </a:ext>
            </a:extLst>
          </p:cNvPr>
          <p:cNvSpPr>
            <a:spLocks noGrp="1"/>
          </p:cNvSpPr>
          <p:nvPr>
            <p:ph type="title"/>
          </p:nvPr>
        </p:nvSpPr>
        <p:spPr>
          <a:xfrm>
            <a:off x="1066799" y="642594"/>
            <a:ext cx="10058400" cy="1035894"/>
          </a:xfrm>
        </p:spPr>
        <p:txBody>
          <a:bodyPr>
            <a:normAutofit fontScale="90000"/>
          </a:bodyPr>
          <a:lstStyle/>
          <a:p>
            <a:pPr algn="r" rtl="1"/>
            <a:br>
              <a:rPr lang="ar-SY" sz="1800" b="1" dirty="0">
                <a:effectLst/>
                <a:latin typeface="Calibri" panose="020F0502020204030204" pitchFamily="34" charset="0"/>
                <a:ea typeface="Times New Roman" panose="02020603050405020304" pitchFamily="18" charset="0"/>
                <a:cs typeface="Simplified Arabic" panose="02020603050405020304" pitchFamily="18" charset="-78"/>
              </a:rPr>
            </a:br>
            <a:br>
              <a:rPr lang="ar-SY" sz="1800" b="1" dirty="0">
                <a:effectLst/>
                <a:latin typeface="Calibri" panose="020F0502020204030204" pitchFamily="34" charset="0"/>
                <a:ea typeface="Times New Roman" panose="02020603050405020304" pitchFamily="18" charset="0"/>
                <a:cs typeface="Simplified Arabic" panose="02020603050405020304" pitchFamily="18" charset="-78"/>
              </a:rPr>
            </a:br>
            <a:br>
              <a:rPr lang="ar-SY" sz="1800" b="1" dirty="0">
                <a:effectLst/>
                <a:latin typeface="Calibri" panose="020F0502020204030204" pitchFamily="34" charset="0"/>
                <a:ea typeface="Times New Roman" panose="02020603050405020304" pitchFamily="18" charset="0"/>
                <a:cs typeface="Simplified Arabic" panose="02020603050405020304" pitchFamily="18" charset="-78"/>
              </a:rPr>
            </a:br>
            <a:r>
              <a:rPr lang="ar-SY" sz="4400" b="1" dirty="0">
                <a:effectLst/>
                <a:latin typeface="Calibri" panose="020F0502020204030204" pitchFamily="34" charset="0"/>
                <a:ea typeface="Times New Roman" panose="02020603050405020304" pitchFamily="18" charset="0"/>
                <a:cs typeface="Simplified Arabic" panose="02020603050405020304" pitchFamily="18" charset="-78"/>
              </a:rPr>
              <a:t>ثالثاً- </a:t>
            </a:r>
            <a:r>
              <a:rPr lang="ar-SA" sz="4400" b="1" dirty="0">
                <a:effectLst/>
                <a:latin typeface="Calibri" panose="020F0502020204030204" pitchFamily="34" charset="0"/>
                <a:ea typeface="Times New Roman" panose="02020603050405020304" pitchFamily="18" charset="0"/>
                <a:cs typeface="Simplified Arabic" panose="02020603050405020304" pitchFamily="18" charset="-78"/>
              </a:rPr>
              <a:t>المسؤولية المدنية</a:t>
            </a:r>
            <a:r>
              <a:rPr lang="ar-SY" sz="4400" b="1" dirty="0">
                <a:effectLst/>
                <a:latin typeface="Calibri" panose="020F0502020204030204" pitchFamily="34" charset="0"/>
                <a:ea typeface="Times New Roman" panose="02020603050405020304" pitchFamily="18" charset="0"/>
                <a:cs typeface="Simplified Arabic" panose="02020603050405020304" pitchFamily="18" charset="-78"/>
              </a:rPr>
              <a:t>:</a:t>
            </a:r>
            <a:br>
              <a:rPr lang="en-US" sz="1800" dirty="0">
                <a:effectLst/>
                <a:latin typeface="Calibri" panose="020F0502020204030204" pitchFamily="34" charset="0"/>
                <a:ea typeface="Times New Roman" panose="02020603050405020304" pitchFamily="18" charset="0"/>
                <a:cs typeface="Arial" panose="020B0604020202020204" pitchFamily="34" charset="0"/>
              </a:rPr>
            </a:b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7909647E-9F2F-468A-8D3C-6FC7FEF25B7C}"/>
              </a:ext>
            </a:extLst>
          </p:cNvPr>
          <p:cNvSpPr>
            <a:spLocks noGrp="1"/>
          </p:cNvSpPr>
          <p:nvPr>
            <p:ph idx="1"/>
          </p:nvPr>
        </p:nvSpPr>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just" rtl="1">
              <a:buNone/>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يلتزم الطبيب بأن يعطي المريض العلاج النافع، وان يحيطه بالعناية اللازمة، وكل ذلك انسجاماً مع المعطيات العلمية المكتسبة. ويتطلب ذلك من الطبيب أن يقوم بأعمال طبية عدة، كوضع التشخيص الملائم، ووصف العلاج المناسب، وإجراء المداخلة الجراحية اللازمة، فإذا نجم عن أي من هذه الأعمال ضرر فلا يعني ذلك أن الطبيب مسؤول عنه، وإنما يجب إثبات الخطأ في جانبه لتقوم مسؤوليته.</a:t>
            </a: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9812228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B577447-ED1F-4E04-BFEE-E0429920BE0A}"/>
              </a:ext>
            </a:extLst>
          </p:cNvPr>
          <p:cNvSpPr>
            <a:spLocks noGrp="1"/>
          </p:cNvSpPr>
          <p:nvPr>
            <p:ph type="title"/>
          </p:nvPr>
        </p:nvSpPr>
        <p:spPr/>
        <p:txBody>
          <a:bodyPr>
            <a:normAutofit/>
          </a:bodyPr>
          <a:lstStyle/>
          <a:p>
            <a:pPr algn="r" rtl="1"/>
            <a:br>
              <a:rPr lang="ar-SY" sz="1600" b="1" dirty="0">
                <a:effectLst/>
                <a:latin typeface="Calibri" panose="020F0502020204030204" pitchFamily="34" charset="0"/>
                <a:ea typeface="Times New Roman" panose="02020603050405020304" pitchFamily="18" charset="0"/>
                <a:cs typeface="Simplified Arabic" panose="02020603050405020304" pitchFamily="18" charset="-78"/>
              </a:rPr>
            </a:br>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ثالثاً-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المسؤولية المدنية</a:t>
            </a:r>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5A4673DA-4BE5-4B86-B05B-469018AF1E60}"/>
              </a:ext>
            </a:extLst>
          </p:cNvPr>
          <p:cNvSpPr>
            <a:spLocks noGrp="1"/>
          </p:cNvSpPr>
          <p:nvPr>
            <p:ph idx="1"/>
          </p:nvPr>
        </p:nvSpPr>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just" rtl="1">
              <a:buNone/>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وإثبات الخطأ يكون عن طريق إثبات انحراف الطبيب في سلوكه عن سلوك الشخص العادي، وهو في مثل هذه الحالة طبيب من الاختصاص نفسه ووجد في الظروف نفسها التي وجد فيها الطبيب الذي سبب بعمله ضرراً للمريض، ويكون ذلك عن طريق الخبرة الطبية. والخطأ المهني أو التقني الطبي يمكن أن يكون نتيجة لعدم مراعاة أحكام القانون، كما لو قرر طبيب بموجب شهادة طبية حجر شخص في مشفى للأمراض النفسية من دون أن يقوم بمعاينة المريض. </a:t>
            </a: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6745234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3209A8E-C832-4DDB-8693-9B218CFD6EF6}"/>
              </a:ext>
            </a:extLst>
          </p:cNvPr>
          <p:cNvSpPr>
            <a:spLocks noGrp="1"/>
          </p:cNvSpPr>
          <p:nvPr>
            <p:ph type="title"/>
          </p:nvPr>
        </p:nvSpPr>
        <p:spPr>
          <a:xfrm>
            <a:off x="1066800" y="642594"/>
            <a:ext cx="10058400" cy="1073472"/>
          </a:xfrm>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ثالثاً-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المسؤولية المدنية</a:t>
            </a:r>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6FCA5CCE-C26B-4381-AD15-235E9C5E90C6}"/>
              </a:ext>
            </a:extLst>
          </p:cNvPr>
          <p:cNvSpPr>
            <a:spLocks noGrp="1"/>
          </p:cNvSpPr>
          <p:nvPr>
            <p:ph idx="1"/>
          </p:nvPr>
        </p:nvSpPr>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just" rtl="1">
              <a:buNone/>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وقد يكون الخطأ المهني نتيجة مخالفة الأعراف المهنية، كأن يجري طبيب عملية جراحية من دون إجراء تحاليل سابقة يعدّها العرف الطبي ضرورية قبل إجراء العمل الجراحي. كما قد يكون الخطأ المهني الطبي نتيجة عدم مراعاة المعطيات العلمية المكتسبة، وهي المعلومات المعروفة والمنشورة وقت قيام الطبيب بعمله، والتي يجب أن تحوز على ثقة الغالبية من الأطباء.</a:t>
            </a: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12477544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F3E318F-4C34-4ACD-B003-6AF9BFA82179}"/>
              </a:ext>
            </a:extLst>
          </p:cNvPr>
          <p:cNvSpPr>
            <a:spLocks noGrp="1"/>
          </p:cNvSpPr>
          <p:nvPr>
            <p:ph type="title"/>
          </p:nvPr>
        </p:nvSpPr>
        <p:spPr>
          <a:xfrm>
            <a:off x="1066800" y="642594"/>
            <a:ext cx="10058400" cy="973264"/>
          </a:xfrm>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ثالثاً-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المسؤولية المدنية</a:t>
            </a:r>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48B8D95D-2456-4E5B-B18C-AF527C530E42}"/>
              </a:ext>
            </a:extLst>
          </p:cNvPr>
          <p:cNvSpPr>
            <a:spLocks noGrp="1"/>
          </p:cNvSpPr>
          <p:nvPr>
            <p:ph idx="1"/>
          </p:nvPr>
        </p:nvSpPr>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just" rtl="1">
              <a:buNone/>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والمسؤولية </a:t>
            </a:r>
            <a:r>
              <a:rPr lang="ar-SY" sz="3200" dirty="0">
                <a:effectLst/>
                <a:latin typeface="Calibri" panose="020F0502020204030204" pitchFamily="34" charset="0"/>
                <a:ea typeface="Times New Roman" panose="02020603050405020304" pitchFamily="18" charset="0"/>
                <a:cs typeface="Simplified Arabic" panose="02020603050405020304" pitchFamily="18" charset="-78"/>
              </a:rPr>
              <a:t>المدنية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الطبية معروفة منذ القديم، ولكنها برزت بشكل أساسي في النصف الثاني من القرن العشرين، وفرضت نفسها على القضاء. ويبدو أن محكمة النقض الفرنسية قد أرست أسس هذه المسؤولية لأول مرة بموجب قرارها الصادر بتاريخ 18/6/1835، وقد أثار هذا القرار ردود فعل غاضبة من قبل الأطباء.</a:t>
            </a: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13868150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ACE0EE9-6357-4EB6-B2A3-518ABB8570B3}"/>
              </a:ext>
            </a:extLst>
          </p:cNvPr>
          <p:cNvSpPr>
            <a:spLocks noGrp="1"/>
          </p:cNvSpPr>
          <p:nvPr>
            <p:ph type="title"/>
          </p:nvPr>
        </p:nvSpPr>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ثالثاً-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المسؤولية المدنية</a:t>
            </a:r>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a:t>
            </a:r>
            <a:endParaRPr lang="en-US" sz="4000" dirty="0"/>
          </a:p>
        </p:txBody>
      </p:sp>
      <p:sp>
        <p:nvSpPr>
          <p:cNvPr id="3" name="عنصر نائب للمحتوى 2">
            <a:extLst>
              <a:ext uri="{FF2B5EF4-FFF2-40B4-BE49-F238E27FC236}">
                <a16:creationId xmlns:a16="http://schemas.microsoft.com/office/drawing/2014/main" id="{0E03B586-EF91-4607-83F4-08F6A18ABA03}"/>
              </a:ext>
            </a:extLst>
          </p:cNvPr>
          <p:cNvSpPr>
            <a:spLocks noGrp="1"/>
          </p:cNvSpPr>
          <p:nvPr>
            <p:ph idx="1"/>
          </p:nvPr>
        </p:nvSpPr>
        <p:spPr/>
        <p:txBody>
          <a:bodyPr>
            <a:normAutofit lnSpcReduction="10000"/>
          </a:bodyPr>
          <a:lstStyle/>
          <a:p>
            <a:pPr marL="0" indent="0" algn="just" rtl="1">
              <a:buNone/>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طبيعة المسؤولية المدنية للطبيب مرت بتطور كبير. ففي فرنسا لم يكن التقنين المدني لعام 1804 يتضمن نصاً خاصاً بهذه المسؤولية، التي كانت تعد حتى عام 1936 مسؤولية تقصيرية تخضع لأحكام المادة 1382 التي تتعلق بالمسؤولية التقصيرية عن العمل الشخصي. وفي العام 1936 أصدرت محكمة النقض الفرنسية قرارها الشهير باسم </a:t>
            </a:r>
            <a:r>
              <a:rPr lang="ar-SA" sz="3200" dirty="0" err="1">
                <a:effectLst/>
                <a:latin typeface="Calibri" panose="020F0502020204030204" pitchFamily="34" charset="0"/>
                <a:ea typeface="Times New Roman" panose="02020603050405020304" pitchFamily="18" charset="0"/>
                <a:cs typeface="Simplified Arabic" panose="02020603050405020304" pitchFamily="18" charset="-78"/>
              </a:rPr>
              <a:t>ميرسيه</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 </a:t>
            </a:r>
            <a:r>
              <a:rPr lang="en-US" sz="3200" dirty="0">
                <a:effectLst/>
                <a:latin typeface="Calibri" panose="020F0502020204030204" pitchFamily="34" charset="0"/>
                <a:ea typeface="Times New Roman" panose="02020603050405020304" pitchFamily="18" charset="0"/>
                <a:cs typeface="Simplified Arabic" panose="02020603050405020304" pitchFamily="18" charset="-78"/>
              </a:rPr>
              <a:t>Mercier</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 بتاريخ 20/5/1936 والذي عدّ مسؤولية الطبيب عن الأضرار التي يلحقها بالمريض مسؤولية عقدية تخضع لأحكام المادة 1147 من التقنين المدني</a:t>
            </a:r>
            <a:r>
              <a:rPr lang="ar-SY" sz="3200" dirty="0">
                <a:effectLst/>
                <a:latin typeface="Calibri" panose="020F0502020204030204" pitchFamily="34" charset="0"/>
                <a:ea typeface="Times New Roman" panose="02020603050405020304" pitchFamily="18" charset="0"/>
                <a:cs typeface="Simplified Arabic" panose="02020603050405020304" pitchFamily="18" charset="-78"/>
              </a:rPr>
              <a:t> في صياغتها القديمة لعام 1804</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1801979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0D3D9A1-4CFC-45BB-939C-0A33F412F454}"/>
              </a:ext>
            </a:extLst>
          </p:cNvPr>
          <p:cNvSpPr>
            <a:spLocks noGrp="1"/>
          </p:cNvSpPr>
          <p:nvPr>
            <p:ph type="title"/>
          </p:nvPr>
        </p:nvSpPr>
        <p:spPr/>
        <p:txBody>
          <a:bodyPr>
            <a:normAutofit/>
          </a:bodyPr>
          <a:lstStyle/>
          <a:p>
            <a:pPr algn="r" rtl="1"/>
            <a:r>
              <a:rPr lang="ar-SY" sz="4000" b="1" dirty="0">
                <a:latin typeface="Simplified Arabic" panose="02020603050405020304" pitchFamily="18" charset="-78"/>
                <a:cs typeface="Simplified Arabic" panose="02020603050405020304" pitchFamily="18" charset="-78"/>
              </a:rPr>
              <a:t>- المقدمة:</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B355DD60-9C47-4F44-BC8A-EAEDB9DDF8FF}"/>
              </a:ext>
            </a:extLst>
          </p:cNvPr>
          <p:cNvSpPr>
            <a:spLocks noGrp="1"/>
          </p:cNvSpPr>
          <p:nvPr>
            <p:ph idx="1"/>
          </p:nvPr>
        </p:nvSpPr>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just" rtl="1">
              <a:buNone/>
            </a:pPr>
            <a:r>
              <a:rPr lang="ar-SY" dirty="0">
                <a:latin typeface="Simplified Arabic" panose="02020603050405020304" pitchFamily="18" charset="-78"/>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وفي القانون الكنسي كانت عقوبة الطبيب، في حال وفاة المريض الناجمة عن إهماله، يمكن أن تصل إلى حد الإعدام، حيث كان يسلم إلى أهل المريض الذين كان باستطاعتهم قتله أو اسـترقاقه. زدّ على ذلك أنه إذا لم يشفَ المريض، لم يكن الطبيب يستحق أجره.</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23218474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F9C6FE0-874B-4BDA-A03E-EC49835ABB5A}"/>
              </a:ext>
            </a:extLst>
          </p:cNvPr>
          <p:cNvSpPr>
            <a:spLocks noGrp="1"/>
          </p:cNvSpPr>
          <p:nvPr>
            <p:ph type="title"/>
          </p:nvPr>
        </p:nvSpPr>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ثالثاً-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المسؤولية المدنية</a:t>
            </a:r>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a:t>
            </a:r>
            <a:endParaRPr lang="en-US" sz="4000" dirty="0"/>
          </a:p>
        </p:txBody>
      </p:sp>
      <p:sp>
        <p:nvSpPr>
          <p:cNvPr id="3" name="عنصر نائب للمحتوى 2">
            <a:extLst>
              <a:ext uri="{FF2B5EF4-FFF2-40B4-BE49-F238E27FC236}">
                <a16:creationId xmlns:a16="http://schemas.microsoft.com/office/drawing/2014/main" id="{5D1FFF2C-6343-42CD-954A-F8F653A6F86B}"/>
              </a:ext>
            </a:extLst>
          </p:cNvPr>
          <p:cNvSpPr>
            <a:spLocks noGrp="1"/>
          </p:cNvSpPr>
          <p:nvPr>
            <p:ph idx="1"/>
          </p:nvPr>
        </p:nvSpPr>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just" rtl="1">
              <a:buNone/>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وهذا ما كرسه أيضاً القانون الفرنسي الجديد الصادر بتاريخ </a:t>
            </a:r>
            <a:r>
              <a:rPr lang="ar-SY" sz="3200" dirty="0">
                <a:effectLst/>
                <a:latin typeface="Calibri" panose="020F0502020204030204" pitchFamily="34" charset="0"/>
                <a:ea typeface="Times New Roman" panose="02020603050405020304" pitchFamily="18" charset="0"/>
                <a:cs typeface="Simplified Arabic" panose="02020603050405020304" pitchFamily="18" charset="-78"/>
              </a:rPr>
              <a:t>2002</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/3/</a:t>
            </a:r>
            <a:r>
              <a:rPr lang="ar-SY" sz="3200" dirty="0">
                <a:effectLst/>
                <a:latin typeface="Calibri" panose="020F0502020204030204" pitchFamily="34" charset="0"/>
                <a:ea typeface="Times New Roman" panose="02020603050405020304" pitchFamily="18" charset="0"/>
                <a:cs typeface="Simplified Arabic" panose="02020603050405020304" pitchFamily="18" charset="-78"/>
              </a:rPr>
              <a:t>4</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 والمتعلق بحقوق المرضى وجودة نظام الصحة والذي يقيم مسؤولية الطبيب من حيث المبدأ على أساس الخطأ.</a:t>
            </a:r>
            <a:r>
              <a:rPr lang="ar-SA" sz="3200" b="1" dirty="0">
                <a:effectLst/>
                <a:latin typeface="Calibri" panose="020F0502020204030204" pitchFamily="34" charset="0"/>
                <a:ea typeface="Times New Roman" panose="02020603050405020304" pitchFamily="18" charset="0"/>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ونتيجة ذلك أصبح نطاق تطبيق المسؤولية التقصيرية للطبيب يقتصر على حالة غياب العقد، ورفع دعوى التعويض أمام القضاء الجزائي، والمسؤولية في وسط الفريق الطبي.</a:t>
            </a:r>
            <a:r>
              <a:rPr lang="ar-SA" sz="3200" b="1" dirty="0">
                <a:effectLst/>
                <a:latin typeface="Calibri" panose="020F0502020204030204" pitchFamily="34" charset="0"/>
                <a:ea typeface="Times New Roman" panose="02020603050405020304" pitchFamily="18" charset="0"/>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أما في القانون السوري، فيذهب الفقه إلى أن طبيعة هذه المسؤولية هي عقدية إذا كان المريض قد اختار طبيبه. ولكن القضاء يرى خلاف ذلك ويعتبر هذه مسؤولية تقصيرية.</a:t>
            </a: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27269801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F7E43D7-4590-4312-9A92-09DCF7B6D837}"/>
              </a:ext>
            </a:extLst>
          </p:cNvPr>
          <p:cNvSpPr>
            <a:spLocks noGrp="1"/>
          </p:cNvSpPr>
          <p:nvPr>
            <p:ph type="title"/>
          </p:nvPr>
        </p:nvSpPr>
        <p:spPr>
          <a:xfrm>
            <a:off x="1093940" y="529860"/>
            <a:ext cx="10031260" cy="1098524"/>
          </a:xfrm>
        </p:spPr>
        <p:txBody>
          <a:bodyPr>
            <a:normAutofit/>
          </a:bodyPr>
          <a:lstStyle/>
          <a:p>
            <a:pPr algn="r" rtl="1"/>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1- المسؤولية العقدية: </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353F3341-BBEF-44FC-873B-8286648DE603}"/>
              </a:ext>
            </a:extLst>
          </p:cNvPr>
          <p:cNvSpPr>
            <a:spLocks noGrp="1"/>
          </p:cNvSpPr>
          <p:nvPr>
            <p:ph idx="1"/>
          </p:nvPr>
        </p:nvSpPr>
        <p:spPr>
          <a:xfrm>
            <a:off x="1066800" y="1816274"/>
            <a:ext cx="10031260" cy="4218766"/>
          </a:xfrm>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just" rtl="1">
              <a:buNone/>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عندما يقوم الطبيب بمعالجة المريض بناءً على طلبه أو على طلب نائبه الشرعي ينشأ بينهما عقد وهو عقد العلاج، وهذا العقد هو ملزم للجانبين حيث ينشأ التزامات متقابلة على عاتق الطرفين، ويلتزم الطبيب بموجب هذا العقد بعلاج المريض والعناية به وتحسين حالته الصحية قدر الإمكان، والتزام الطبيب بالعلاج هو التزام بوسيلة</a:t>
            </a:r>
            <a:r>
              <a:rPr lang="ar-SY" sz="3200" dirty="0">
                <a:effectLst/>
                <a:latin typeface="Calibri" panose="020F0502020204030204" pitchFamily="34" charset="0"/>
                <a:ea typeface="Times New Roman" panose="02020603050405020304" pitchFamily="18" charset="0"/>
                <a:cs typeface="Simplified Arabic" panose="02020603050405020304" pitchFamily="18" charset="-78"/>
              </a:rPr>
              <a:t>.</a:t>
            </a: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878691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50328D9-B8FA-4CD3-88B3-1C2927A2C131}"/>
              </a:ext>
            </a:extLst>
          </p:cNvPr>
          <p:cNvSpPr>
            <a:spLocks noGrp="1"/>
          </p:cNvSpPr>
          <p:nvPr>
            <p:ph type="title"/>
          </p:nvPr>
        </p:nvSpPr>
        <p:spPr>
          <a:xfrm>
            <a:off x="1066800" y="642594"/>
            <a:ext cx="10058400" cy="1023368"/>
          </a:xfrm>
        </p:spPr>
        <p:txBody>
          <a:bodyPr>
            <a:normAutofit/>
          </a:bodyPr>
          <a:lstStyle/>
          <a:p>
            <a:pPr algn="r" rtl="1"/>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1- المسؤولية العقدية: </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C4AD2820-C29D-46E8-8A14-7BEB555E034F}"/>
              </a:ext>
            </a:extLst>
          </p:cNvPr>
          <p:cNvSpPr>
            <a:spLocks noGrp="1"/>
          </p:cNvSpPr>
          <p:nvPr>
            <p:ph idx="1"/>
          </p:nvPr>
        </p:nvSpPr>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just" rtl="1">
              <a:buNone/>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يجب عل</a:t>
            </a:r>
            <a:r>
              <a:rPr lang="ar-SY" sz="3200" dirty="0">
                <a:effectLst/>
                <a:latin typeface="Calibri" panose="020F0502020204030204" pitchFamily="34" charset="0"/>
                <a:ea typeface="Times New Roman" panose="02020603050405020304" pitchFamily="18" charset="0"/>
                <a:cs typeface="Simplified Arabic" panose="02020603050405020304" pitchFamily="18" charset="-78"/>
              </a:rPr>
              <a:t>ى الطبيب</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 أن يبذل جهده في استخدام جميع الوسائل الممكنة للوصول إلى شفاء المريض، ويفرض هذا الالتزام على الطبيب أن يكون يقظاً وحذراً في ممارسة مهنته، ويترتب على ذلك أنه إذا لحق بالمريض ضرر نتيجة العلاج، فلا يعدّ الطبيب مسؤولاً عن ذلك إلا إذا أثبت المريض خطأه، ولا يعني عدم تحقيق الشفاء أن خطأ الطبيب ثابت وإنما على المريض إثبات الخطأ بوسائل أخرى. </a:t>
            </a: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1936591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C05F631-248D-4E21-A5ED-42A912637F8B}"/>
              </a:ext>
            </a:extLst>
          </p:cNvPr>
          <p:cNvSpPr>
            <a:spLocks noGrp="1"/>
          </p:cNvSpPr>
          <p:nvPr>
            <p:ph type="title"/>
          </p:nvPr>
        </p:nvSpPr>
        <p:spPr>
          <a:xfrm>
            <a:off x="1066800" y="642594"/>
            <a:ext cx="10058400" cy="1048420"/>
          </a:xfrm>
        </p:spPr>
        <p:txBody>
          <a:bodyPr>
            <a:normAutofit/>
          </a:bodyPr>
          <a:lstStyle/>
          <a:p>
            <a:pPr algn="r" rtl="1"/>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1- المسؤولية العقدية: </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88D3FC98-8F04-4E43-AE43-8DC910B9F08F}"/>
              </a:ext>
            </a:extLst>
          </p:cNvPr>
          <p:cNvSpPr>
            <a:spLocks noGrp="1"/>
          </p:cNvSpPr>
          <p:nvPr>
            <p:ph idx="1"/>
          </p:nvPr>
        </p:nvSpPr>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r" rtl="1">
              <a:buNone/>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وتقوم هذه المسؤولية على ثلاثة أركان وهي: </a:t>
            </a:r>
            <a:endParaRPr lang="ar-SY" sz="3200" dirty="0">
              <a:effectLst/>
              <a:latin typeface="Calibri" panose="020F0502020204030204" pitchFamily="34" charset="0"/>
              <a:ea typeface="Times New Roman" panose="02020603050405020304" pitchFamily="18" charset="0"/>
              <a:cs typeface="Simplified Arabic" panose="02020603050405020304" pitchFamily="18" charset="-78"/>
            </a:endParaRPr>
          </a:p>
          <a:p>
            <a:pPr marL="0" indent="0" algn="r" rtl="1">
              <a:buNone/>
            </a:pPr>
            <a:r>
              <a:rPr lang="ar-SY" sz="3200" dirty="0">
                <a:latin typeface="Calibri" panose="020F0502020204030204" pitchFamily="34" charset="0"/>
                <a:ea typeface="Times New Roman" panose="02020603050405020304" pitchFamily="18" charset="0"/>
                <a:cs typeface="Simplified Arabic" panose="02020603050405020304" pitchFamily="18" charset="-78"/>
              </a:rPr>
              <a:t>         </a:t>
            </a:r>
            <a:r>
              <a:rPr lang="ar-SY" sz="3200" b="1" dirty="0">
                <a:latin typeface="Calibri" panose="020F0502020204030204" pitchFamily="34" charset="0"/>
                <a:ea typeface="Times New Roman" panose="02020603050405020304" pitchFamily="18" charset="0"/>
                <a:cs typeface="Simplified Arabic" panose="02020603050405020304" pitchFamily="18" charset="-78"/>
              </a:rPr>
              <a:t>- الخطأ: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ويعني عدم تنفيذ الالتزام أو تنفيذه بشكل معيب، ويجب على المريض إثبات هذا الخطأ، وذلك لأن التزام الطبيب بالشفاء هو التزام ببذل عناية أو بوسيلة</a:t>
            </a:r>
            <a:r>
              <a:rPr lang="ar-SY" sz="3200" dirty="0">
                <a:latin typeface="Calibri" panose="020F0502020204030204" pitchFamily="34" charset="0"/>
                <a:ea typeface="Times New Roman" panose="02020603050405020304" pitchFamily="18" charset="0"/>
                <a:cs typeface="Simplified Arabic" panose="02020603050405020304" pitchFamily="18" charset="-78"/>
              </a:rPr>
              <a:t>؛</a:t>
            </a:r>
          </a:p>
          <a:p>
            <a:pPr marL="0" indent="0" algn="r" rtl="1">
              <a:buNone/>
            </a:pPr>
            <a:r>
              <a:rPr lang="ar-SY" sz="3200" b="1" dirty="0">
                <a:effectLst/>
                <a:latin typeface="Calibri" panose="020F0502020204030204" pitchFamily="34" charset="0"/>
                <a:ea typeface="Times New Roman" panose="02020603050405020304" pitchFamily="18" charset="0"/>
                <a:cs typeface="Simplified Arabic" panose="02020603050405020304" pitchFamily="18" charset="-78"/>
              </a:rPr>
              <a:t>        - الضرر؛</a:t>
            </a:r>
          </a:p>
          <a:p>
            <a:pPr marL="0" indent="0" algn="r" rtl="1">
              <a:buNone/>
            </a:pPr>
            <a:r>
              <a:rPr lang="ar-SY" sz="3200" b="1" dirty="0">
                <a:latin typeface="Calibri" panose="020F0502020204030204" pitchFamily="34" charset="0"/>
                <a:ea typeface="Times New Roman" panose="02020603050405020304" pitchFamily="18" charset="0"/>
                <a:cs typeface="Simplified Arabic" panose="02020603050405020304" pitchFamily="18" charset="-78"/>
              </a:rPr>
              <a:t>        - علاقة السببية.</a:t>
            </a:r>
            <a:endParaRPr lang="en-US" sz="3200" b="1"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6927648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2BA7F5A-8CA2-487C-8E35-4C4AC93376CC}"/>
              </a:ext>
            </a:extLst>
          </p:cNvPr>
          <p:cNvSpPr>
            <a:spLocks noGrp="1"/>
          </p:cNvSpPr>
          <p:nvPr>
            <p:ph type="title"/>
          </p:nvPr>
        </p:nvSpPr>
        <p:spPr>
          <a:xfrm>
            <a:off x="1066800" y="642594"/>
            <a:ext cx="10058400" cy="1073472"/>
          </a:xfrm>
        </p:spPr>
        <p:txBody>
          <a:bodyPr>
            <a:normAutofit/>
          </a:bodyPr>
          <a:lstStyle/>
          <a:p>
            <a:pPr algn="r" rtl="1"/>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2</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 المسؤولية ال</a:t>
            </a:r>
            <a:r>
              <a:rPr lang="ar-SY" sz="4000" b="1" dirty="0">
                <a:effectLst/>
                <a:latin typeface="Calibri" panose="020F0502020204030204" pitchFamily="34" charset="0"/>
                <a:ea typeface="Times New Roman" panose="02020603050405020304" pitchFamily="18" charset="0"/>
                <a:cs typeface="Simplified Arabic" panose="02020603050405020304" pitchFamily="18" charset="-78"/>
              </a:rPr>
              <a:t>تقصير</a:t>
            </a:r>
            <a:r>
              <a:rPr lang="ar-SA" sz="4000" b="1" dirty="0" err="1">
                <a:effectLst/>
                <a:latin typeface="Calibri" panose="020F0502020204030204" pitchFamily="34" charset="0"/>
                <a:ea typeface="Times New Roman" panose="02020603050405020304" pitchFamily="18" charset="0"/>
                <a:cs typeface="Simplified Arabic" panose="02020603050405020304" pitchFamily="18" charset="-78"/>
              </a:rPr>
              <a:t>ية</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1E354361-F661-4CD8-AE39-38957F5DB111}"/>
              </a:ext>
            </a:extLst>
          </p:cNvPr>
          <p:cNvSpPr>
            <a:spLocks noGrp="1"/>
          </p:cNvSpPr>
          <p:nvPr>
            <p:ph idx="1"/>
          </p:nvPr>
        </p:nvSpPr>
        <p:spPr>
          <a:xfrm>
            <a:off x="1066799" y="2103120"/>
            <a:ext cx="10156521" cy="4209998"/>
          </a:xfrm>
        </p:spPr>
        <p:txBody>
          <a:bodyPr>
            <a:normAutofit lnSpcReduction="10000"/>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r" rtl="1">
              <a:buNone/>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وتقوم المسؤولية التقصيرية أيضاً على ثلاثة أركان وهي</a:t>
            </a:r>
            <a:r>
              <a:rPr lang="ar-SY" sz="3200" dirty="0">
                <a:effectLst/>
                <a:latin typeface="Calibri" panose="020F0502020204030204" pitchFamily="34" charset="0"/>
                <a:ea typeface="Times New Roman" panose="02020603050405020304" pitchFamily="18" charset="0"/>
                <a:cs typeface="Simplified Arabic" panose="02020603050405020304" pitchFamily="18" charset="-78"/>
              </a:rPr>
              <a:t>:</a:t>
            </a:r>
          </a:p>
          <a:p>
            <a:pPr marL="0" indent="0" algn="just" rtl="1">
              <a:buNone/>
            </a:pPr>
            <a:r>
              <a:rPr lang="ar-SY" sz="3200" dirty="0">
                <a:latin typeface="Calibri" panose="020F0502020204030204" pitchFamily="34" charset="0"/>
                <a:ea typeface="Times New Roman" panose="02020603050405020304" pitchFamily="18" charset="0"/>
                <a:cs typeface="Simplified Arabic" panose="02020603050405020304" pitchFamily="18" charset="-78"/>
              </a:rPr>
              <a:t>     - </a:t>
            </a:r>
            <a:r>
              <a:rPr lang="ar-SA" sz="3200" b="1" dirty="0">
                <a:effectLst/>
                <a:latin typeface="Calibri" panose="020F0502020204030204" pitchFamily="34" charset="0"/>
                <a:ea typeface="Times New Roman" panose="02020603050405020304" pitchFamily="18" charset="0"/>
                <a:cs typeface="Simplified Arabic" panose="02020603050405020304" pitchFamily="18" charset="-78"/>
              </a:rPr>
              <a:t>الخطأ: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ويتمثل في الإهمال أو قلة الاحتراز أو عدم مراعاة القوانين </a:t>
            </a:r>
            <a:r>
              <a:rPr lang="ar-SY" sz="3200" dirty="0">
                <a:effectLst/>
                <a:latin typeface="Calibri" panose="020F0502020204030204" pitchFamily="34" charset="0"/>
                <a:ea typeface="Times New Roman" panose="02020603050405020304" pitchFamily="18" charset="0"/>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والأنظمة. ويقع عبء إثباته على المريض. ويمكن أن يكون خطأ الطبيب شخصياً، ومن ثمّ يكون مسؤولاً عن عمله الشخصي وفق أحكام المسؤولية عن العمل الشخصي التي تقوم على خطأ واجب الإثبات من قبل المريض أو ورثته. </a:t>
            </a:r>
            <a:endParaRPr lang="ar-SY" sz="3200" dirty="0">
              <a:effectLst/>
              <a:latin typeface="Calibri" panose="020F0502020204030204" pitchFamily="34" charset="0"/>
              <a:ea typeface="Times New Roman" panose="02020603050405020304" pitchFamily="18" charset="0"/>
              <a:cs typeface="Simplified Arabic" panose="02020603050405020304" pitchFamily="18" charset="-78"/>
            </a:endParaRPr>
          </a:p>
          <a:p>
            <a:pPr algn="just" rtl="1">
              <a:buFontTx/>
              <a:buChar char="-"/>
            </a:pPr>
            <a:r>
              <a:rPr lang="ar-SY" sz="3200" b="1" dirty="0">
                <a:effectLst/>
                <a:latin typeface="Simplified Arabic" panose="02020603050405020304" pitchFamily="18" charset="-78"/>
                <a:ea typeface="Times New Roman" panose="02020603050405020304" pitchFamily="18" charset="0"/>
                <a:cs typeface="Simplified Arabic" panose="02020603050405020304" pitchFamily="18" charset="-78"/>
              </a:rPr>
              <a:t>الضرر؛</a:t>
            </a:r>
          </a:p>
          <a:p>
            <a:pPr algn="just" rtl="1">
              <a:buFontTx/>
              <a:buChar char="-"/>
            </a:pPr>
            <a:r>
              <a:rPr lang="ar-SY" sz="3200" b="1" dirty="0">
                <a:latin typeface="Simplified Arabic" panose="02020603050405020304" pitchFamily="18" charset="-78"/>
                <a:ea typeface="Times New Roman" panose="02020603050405020304" pitchFamily="18" charset="0"/>
                <a:cs typeface="Simplified Arabic" panose="02020603050405020304" pitchFamily="18" charset="-78"/>
              </a:rPr>
              <a:t>علاقة السببية.</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3462123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9BDBC72-3C5E-4488-9E4C-CD16023DCFE8}"/>
              </a:ext>
            </a:extLst>
          </p:cNvPr>
          <p:cNvSpPr>
            <a:spLocks noGrp="1"/>
          </p:cNvSpPr>
          <p:nvPr>
            <p:ph type="title"/>
          </p:nvPr>
        </p:nvSpPr>
        <p:spPr>
          <a:xfrm>
            <a:off x="1066800" y="642594"/>
            <a:ext cx="10058400" cy="1186206"/>
          </a:xfrm>
        </p:spPr>
        <p:txBody>
          <a:bodyPr>
            <a:normAutofit/>
          </a:bodyPr>
          <a:lstStyle/>
          <a:p>
            <a:pPr algn="r" rtl="1"/>
            <a:r>
              <a:rPr lang="ar-SY" sz="4000" b="1" dirty="0">
                <a:latin typeface="Simplified Arabic" panose="02020603050405020304" pitchFamily="18" charset="-78"/>
                <a:cs typeface="Simplified Arabic" panose="02020603050405020304" pitchFamily="18" charset="-78"/>
              </a:rPr>
              <a:t> الخاتمة:</a:t>
            </a:r>
            <a:endParaRPr lang="en-US" sz="4000" b="1"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103005FC-6195-4BFB-B840-40EA5544392A}"/>
              </a:ext>
            </a:extLst>
          </p:cNvPr>
          <p:cNvSpPr>
            <a:spLocks noGrp="1"/>
          </p:cNvSpPr>
          <p:nvPr>
            <p:ph idx="1"/>
          </p:nvPr>
        </p:nvSpPr>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algn="just" rtl="1">
              <a:buFontTx/>
              <a:buChar char="-"/>
            </a:pPr>
            <a:r>
              <a:rPr lang="ar-SY" sz="3200" dirty="0">
                <a:latin typeface="Simplified Arabic" panose="02020603050405020304" pitchFamily="18" charset="-78"/>
                <a:cs typeface="Simplified Arabic" panose="02020603050405020304" pitchFamily="18" charset="-78"/>
              </a:rPr>
              <a:t>ضرورة إعادة النظر بالقوانين والأنظمة الناظمة لممارسة المهن الطبية على نحو يراعي التطورات الناجمة عن التقدم العلمي الهائل في المجالات الطبية.</a:t>
            </a:r>
          </a:p>
          <a:p>
            <a:pPr algn="just" rtl="1">
              <a:buFontTx/>
              <a:buChar char="-"/>
            </a:pPr>
            <a:endParaRPr lang="ar-SY" sz="3200" dirty="0">
              <a:latin typeface="Simplified Arabic" panose="02020603050405020304" pitchFamily="18" charset="-78"/>
              <a:cs typeface="Simplified Arabic" panose="02020603050405020304" pitchFamily="18" charset="-78"/>
            </a:endParaRPr>
          </a:p>
          <a:p>
            <a:pPr algn="just" rtl="1">
              <a:buFontTx/>
              <a:buChar char="-"/>
            </a:pPr>
            <a:r>
              <a:rPr lang="ar-SY" sz="3200" dirty="0">
                <a:latin typeface="Simplified Arabic" panose="02020603050405020304" pitchFamily="18" charset="-78"/>
                <a:cs typeface="Simplified Arabic" panose="02020603050405020304" pitchFamily="18" charset="-78"/>
              </a:rPr>
              <a:t>إصدار قانون الصحة العامة يتضمن كل القوانين المتعلقة بالصحة ومن ضمنها ما يتعلق بحقوق المريض، وبالمسؤولية الطبية....</a:t>
            </a:r>
          </a:p>
          <a:p>
            <a:pPr algn="just" rtl="1">
              <a:buFontTx/>
              <a:buChar char="-"/>
            </a:pPr>
            <a:r>
              <a:rPr lang="ar-SY" sz="3200" dirty="0">
                <a:latin typeface="Simplified Arabic" panose="02020603050405020304" pitchFamily="18" charset="-78"/>
                <a:cs typeface="Simplified Arabic" panose="02020603050405020304" pitchFamily="18" charset="-78"/>
              </a:rPr>
              <a:t> من أهم ما يجب أن يتضمنه هذا القانون فيما يتعلق بالمسؤولية الطبية:</a:t>
            </a:r>
            <a:endParaRPr lang="en-US" sz="3200" dirty="0">
              <a:latin typeface="Simplified Arabic" panose="02020603050405020304" pitchFamily="18" charset="-78"/>
              <a:cs typeface="Simplified Arabic" panose="02020603050405020304" pitchFamily="18" charset="-78"/>
            </a:endParaRPr>
          </a:p>
          <a:p>
            <a:pPr marL="0" indent="0" algn="r" rtl="1">
              <a:buNone/>
            </a:pPr>
            <a:endParaRPr lang="en-US"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41609008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0688BAD-B286-42D6-92A6-C9F555C5A01B}"/>
              </a:ext>
            </a:extLst>
          </p:cNvPr>
          <p:cNvSpPr>
            <a:spLocks noGrp="1"/>
          </p:cNvSpPr>
          <p:nvPr>
            <p:ph type="title"/>
          </p:nvPr>
        </p:nvSpPr>
        <p:spPr>
          <a:xfrm>
            <a:off x="1066800" y="554911"/>
            <a:ext cx="10058400" cy="935686"/>
          </a:xfrm>
        </p:spPr>
        <p:txBody>
          <a:bodyPr>
            <a:normAutofit/>
          </a:bodyPr>
          <a:lstStyle/>
          <a:p>
            <a:pPr algn="r" rtl="1"/>
            <a:r>
              <a:rPr lang="ar-SY" sz="4000" b="1" dirty="0">
                <a:latin typeface="Simplified Arabic" panose="02020603050405020304" pitchFamily="18" charset="-78"/>
                <a:cs typeface="Simplified Arabic" panose="02020603050405020304" pitchFamily="18" charset="-78"/>
              </a:rPr>
              <a:t>الخاتمة:</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719FCD58-5529-445B-BE00-01DC6FDB22FF}"/>
              </a:ext>
            </a:extLst>
          </p:cNvPr>
          <p:cNvSpPr>
            <a:spLocks noGrp="1"/>
          </p:cNvSpPr>
          <p:nvPr>
            <p:ph idx="1"/>
          </p:nvPr>
        </p:nvSpPr>
        <p:spPr/>
        <p:txBody>
          <a:bodyPr>
            <a:normAutofit/>
          </a:bodyPr>
          <a:lstStyle/>
          <a:p>
            <a:pPr marL="0" indent="0" algn="r" rtl="1">
              <a:buNone/>
            </a:pPr>
            <a:endParaRPr lang="ar-SY" sz="3200" dirty="0">
              <a:latin typeface="Simplified Arabic" panose="02020603050405020304" pitchFamily="18" charset="-78"/>
              <a:cs typeface="Simplified Arabic" panose="02020603050405020304" pitchFamily="18" charset="-78"/>
            </a:endParaRPr>
          </a:p>
          <a:p>
            <a:pPr marL="0" indent="0" algn="r" rtl="1">
              <a:buNone/>
            </a:pPr>
            <a:r>
              <a:rPr lang="ar-SY" sz="3200" dirty="0">
                <a:latin typeface="Simplified Arabic" panose="02020603050405020304" pitchFamily="18" charset="-78"/>
                <a:cs typeface="Simplified Arabic" panose="02020603050405020304" pitchFamily="18" charset="-78"/>
              </a:rPr>
              <a:t>  - تعريف الخطأ الطبي.</a:t>
            </a:r>
          </a:p>
          <a:p>
            <a:pPr marL="0" indent="0" algn="r" rtl="1">
              <a:buNone/>
            </a:pPr>
            <a:r>
              <a:rPr lang="ar-SY" sz="3200" dirty="0">
                <a:latin typeface="Simplified Arabic" panose="02020603050405020304" pitchFamily="18" charset="-78"/>
                <a:cs typeface="Simplified Arabic" panose="02020603050405020304" pitchFamily="18" charset="-78"/>
              </a:rPr>
              <a:t>  - عدم جواز توقيف الطبيب المنسوب إليه خطأ طبي في أثناء الملاحقة وقبل صدور حكم من المحكمة.</a:t>
            </a:r>
          </a:p>
          <a:p>
            <a:pPr marL="0" indent="0" algn="r" rtl="1">
              <a:buNone/>
            </a:pPr>
            <a:r>
              <a:rPr lang="ar-SY" sz="3200" dirty="0">
                <a:latin typeface="Simplified Arabic" panose="02020603050405020304" pitchFamily="18" charset="-78"/>
                <a:cs typeface="Simplified Arabic" panose="02020603050405020304" pitchFamily="18" charset="-78"/>
              </a:rPr>
              <a:t>   - التأمين على المسؤولية المدنية الطبية.</a:t>
            </a: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149479443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C2D3CCF-F760-493B-A5E7-74C10DA5F464}"/>
              </a:ext>
            </a:extLst>
          </p:cNvPr>
          <p:cNvSpPr>
            <a:spLocks noGrp="1"/>
          </p:cNvSpPr>
          <p:nvPr>
            <p:ph type="title"/>
          </p:nvPr>
        </p:nvSpPr>
        <p:spPr>
          <a:xfrm>
            <a:off x="1066800" y="642594"/>
            <a:ext cx="10058400" cy="1460526"/>
          </a:xfrm>
        </p:spPr>
        <p:txBody>
          <a:bodyPr>
            <a:normAutofit/>
          </a:bodyPr>
          <a:lstStyle/>
          <a:p>
            <a:endParaRPr lang="en-US" dirty="0"/>
          </a:p>
        </p:txBody>
      </p:sp>
      <p:sp>
        <p:nvSpPr>
          <p:cNvPr id="3" name="عنصر نائب للمحتوى 2">
            <a:extLst>
              <a:ext uri="{FF2B5EF4-FFF2-40B4-BE49-F238E27FC236}">
                <a16:creationId xmlns:a16="http://schemas.microsoft.com/office/drawing/2014/main" id="{D9B352D7-0CE7-429F-A973-BE5A3F8EB97B}"/>
              </a:ext>
            </a:extLst>
          </p:cNvPr>
          <p:cNvSpPr>
            <a:spLocks noGrp="1"/>
          </p:cNvSpPr>
          <p:nvPr>
            <p:ph idx="1"/>
          </p:nvPr>
        </p:nvSpPr>
        <p:spPr>
          <a:xfrm>
            <a:off x="1066800" y="2217106"/>
            <a:ext cx="10058400" cy="3817933"/>
          </a:xfrm>
        </p:spPr>
        <p:txBody>
          <a:bodyPr>
            <a:normAutofit/>
          </a:bodyPr>
          <a:lstStyle/>
          <a:p>
            <a:pPr marL="0" indent="0" algn="r" rtl="1">
              <a:buNone/>
            </a:pPr>
            <a:endParaRPr lang="ar-SY" sz="4400" dirty="0">
              <a:latin typeface="Simplified Arabic" panose="02020603050405020304" pitchFamily="18" charset="-78"/>
              <a:cs typeface="Simplified Arabic" panose="02020603050405020304" pitchFamily="18" charset="-78"/>
            </a:endParaRPr>
          </a:p>
          <a:p>
            <a:pPr marL="0" indent="0" algn="ctr" rtl="1">
              <a:buNone/>
            </a:pPr>
            <a:r>
              <a:rPr lang="ar-SY" sz="9600" b="1" dirty="0">
                <a:latin typeface="Simplified Arabic" panose="02020603050405020304" pitchFamily="18" charset="-78"/>
                <a:cs typeface="Simplified Arabic" panose="02020603050405020304" pitchFamily="18" charset="-78"/>
              </a:rPr>
              <a:t>شكراً لإصغائكم</a:t>
            </a:r>
            <a:endParaRPr lang="en-US" sz="9600" b="1"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5922634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2675A13-4F91-4DBF-B7A2-DB401C437BB0}"/>
              </a:ext>
            </a:extLst>
          </p:cNvPr>
          <p:cNvSpPr>
            <a:spLocks noGrp="1"/>
          </p:cNvSpPr>
          <p:nvPr>
            <p:ph type="title"/>
          </p:nvPr>
        </p:nvSpPr>
        <p:spPr>
          <a:xfrm>
            <a:off x="1066800" y="642594"/>
            <a:ext cx="10058400" cy="1048420"/>
          </a:xfrm>
        </p:spPr>
        <p:txBody>
          <a:bodyPr>
            <a:normAutofit/>
          </a:bodyPr>
          <a:lstStyle/>
          <a:p>
            <a:pPr algn="r" rtl="1"/>
            <a:r>
              <a:rPr lang="ar-SY" sz="4000" b="1" dirty="0">
                <a:latin typeface="Simplified Arabic" panose="02020603050405020304" pitchFamily="18" charset="-78"/>
                <a:cs typeface="Simplified Arabic" panose="02020603050405020304" pitchFamily="18" charset="-78"/>
              </a:rPr>
              <a:t>- مراجع البحث:</a:t>
            </a:r>
            <a:endParaRPr lang="en-US" sz="4000" b="1"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C337D4A3-F01C-4951-ACAC-0881365364F7}"/>
              </a:ext>
            </a:extLst>
          </p:cNvPr>
          <p:cNvSpPr>
            <a:spLocks noGrp="1"/>
          </p:cNvSpPr>
          <p:nvPr>
            <p:ph idx="1"/>
          </p:nvPr>
        </p:nvSpPr>
        <p:spPr/>
        <p:txBody>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justLow" rtl="1">
              <a:buNone/>
            </a:pPr>
            <a:r>
              <a:rPr lang="ar-SA" sz="1800" dirty="0">
                <a:effectLst/>
                <a:latin typeface="Times New Roman" panose="02020603050405020304" pitchFamily="18" charset="0"/>
                <a:ea typeface="Times New Roman" panose="02020603050405020304" pitchFamily="18" charset="0"/>
                <a:cs typeface="Simplified Arabic" panose="02020603050405020304" pitchFamily="18" charset="-78"/>
              </a:rPr>
              <a:t>- </a:t>
            </a:r>
            <a:r>
              <a:rPr lang="ar-SY" sz="1800">
                <a:effectLst/>
                <a:latin typeface="Times New Roman" panose="02020603050405020304" pitchFamily="18" charset="0"/>
                <a:ea typeface="Times New Roman" panose="02020603050405020304" pitchFamily="18" charset="0"/>
                <a:cs typeface="Simplified Arabic" panose="02020603050405020304" pitchFamily="18" charset="-78"/>
              </a:rPr>
              <a:t>د. </a:t>
            </a:r>
            <a:r>
              <a:rPr lang="ar-SA" sz="1800">
                <a:effectLst/>
                <a:latin typeface="Times New Roman" panose="02020603050405020304" pitchFamily="18" charset="0"/>
                <a:ea typeface="Times New Roman" panose="02020603050405020304" pitchFamily="18" charset="0"/>
                <a:cs typeface="Simplified Arabic" panose="02020603050405020304" pitchFamily="18" charset="-78"/>
              </a:rPr>
              <a:t>بسام </a:t>
            </a:r>
            <a:r>
              <a:rPr lang="ar-SA" sz="1800" dirty="0">
                <a:effectLst/>
                <a:latin typeface="Times New Roman" panose="02020603050405020304" pitchFamily="18" charset="0"/>
                <a:ea typeface="Times New Roman" panose="02020603050405020304" pitchFamily="18" charset="0"/>
                <a:cs typeface="Simplified Arabic" panose="02020603050405020304" pitchFamily="18" charset="-78"/>
              </a:rPr>
              <a:t>محتسب بالله، المسؤولية الطبية المدنية والجزائية بين النظرية والتطبيق، الطبعة الأولى  دار الإيمان، دمشق 1984.</a:t>
            </a:r>
            <a:endParaRPr lang="en-US" sz="1800" dirty="0">
              <a:effectLst/>
              <a:latin typeface="Times New Roman" panose="02020603050405020304" pitchFamily="18" charset="0"/>
              <a:ea typeface="Times New Roman" panose="02020603050405020304" pitchFamily="18" charset="0"/>
            </a:endParaRPr>
          </a:p>
          <a:p>
            <a:pPr algn="justLow" rtl="1">
              <a:buFontTx/>
              <a:buChar char="-"/>
            </a:pPr>
            <a:r>
              <a:rPr lang="ar-SY" sz="1800" dirty="0">
                <a:effectLst/>
                <a:latin typeface="Times New Roman" panose="02020603050405020304" pitchFamily="18" charset="0"/>
                <a:ea typeface="Times New Roman" panose="02020603050405020304" pitchFamily="18" charset="0"/>
                <a:cs typeface="Simplified Arabic" panose="02020603050405020304" pitchFamily="18" charset="-78"/>
              </a:rPr>
              <a:t>جان شارل سورينا, تاريخ الطب, ترجمة د. ابراهيم </a:t>
            </a:r>
            <a:r>
              <a:rPr lang="ar-SY" sz="1800" dirty="0" err="1">
                <a:effectLst/>
                <a:latin typeface="Times New Roman" panose="02020603050405020304" pitchFamily="18" charset="0"/>
                <a:ea typeface="Times New Roman" panose="02020603050405020304" pitchFamily="18" charset="0"/>
                <a:cs typeface="Simplified Arabic" panose="02020603050405020304" pitchFamily="18" charset="-78"/>
              </a:rPr>
              <a:t>البجلاتي</a:t>
            </a:r>
            <a:r>
              <a:rPr lang="ar-SY" sz="1800" dirty="0">
                <a:effectLst/>
                <a:latin typeface="Times New Roman" panose="02020603050405020304" pitchFamily="18" charset="0"/>
                <a:ea typeface="Times New Roman" panose="02020603050405020304" pitchFamily="18" charset="0"/>
                <a:cs typeface="Simplified Arabic" panose="02020603050405020304" pitchFamily="18" charset="-78"/>
              </a:rPr>
              <a:t>, عالم المعرفة, العدد رقم /281/, مايو 2002.</a:t>
            </a:r>
          </a:p>
          <a:p>
            <a:pPr marL="0" indent="0" algn="justLow" rtl="1">
              <a:buNone/>
            </a:pPr>
            <a:r>
              <a:rPr lang="ar-SY" sz="1800" dirty="0">
                <a:effectLst/>
                <a:latin typeface="Times New Roman" panose="02020603050405020304" pitchFamily="18" charset="0"/>
                <a:ea typeface="Times New Roman" panose="02020603050405020304" pitchFamily="18" charset="0"/>
                <a:cs typeface="Simplified Arabic" panose="02020603050405020304" pitchFamily="18" charset="-78"/>
              </a:rPr>
              <a:t>- د. </a:t>
            </a:r>
            <a:r>
              <a:rPr lang="ar-SA" sz="1800" dirty="0">
                <a:effectLst/>
                <a:latin typeface="Times New Roman" panose="02020603050405020304" pitchFamily="18" charset="0"/>
                <a:ea typeface="Times New Roman" panose="02020603050405020304" pitchFamily="18" charset="0"/>
                <a:cs typeface="Simplified Arabic" panose="02020603050405020304" pitchFamily="18" charset="-78"/>
              </a:rPr>
              <a:t>فواز صالح، المبادئ القانونية التي تحكم الأخلاقيات الحيوية – دراسة في القانون الفرنسي والاتفاقيات الدولية، بحث منشور في مجلة الشريعة والقانون، جامعة الإمارات العربية المتحدة – كلية الشريعة والقانون، السنة التاسعة عشرة، العدد الثاني والعشرون، ذو القعدة 1425هـ - يناير 2005م، صـــ151 وما يليها.</a:t>
            </a:r>
            <a:endParaRPr lang="ar-SY" sz="1800"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marL="0" indent="0" algn="justLow" rtl="1">
              <a:buNone/>
            </a:pPr>
            <a:r>
              <a:rPr lang="ar-SY" sz="1800" dirty="0">
                <a:effectLst/>
                <a:latin typeface="Times New Roman" panose="02020603050405020304" pitchFamily="18" charset="0"/>
                <a:ea typeface="Times New Roman" panose="02020603050405020304" pitchFamily="18" charset="0"/>
                <a:cs typeface="Simplified Arabic" panose="02020603050405020304" pitchFamily="18" charset="-78"/>
              </a:rPr>
              <a:t>- د. </a:t>
            </a:r>
            <a:r>
              <a:rPr lang="ar-SA" sz="1800" dirty="0">
                <a:effectLst/>
                <a:latin typeface="Times New Roman" panose="02020603050405020304" pitchFamily="18" charset="0"/>
                <a:ea typeface="Times New Roman" panose="02020603050405020304" pitchFamily="18" charset="0"/>
                <a:cs typeface="Simplified Arabic" panose="02020603050405020304" pitchFamily="18" charset="-78"/>
              </a:rPr>
              <a:t>فواز صالح، القانون والاستنساخ البشري، سلسلة كتب هيئة الموسوعة العربية، رقم 12 ، دمشق 2005.</a:t>
            </a:r>
            <a:endParaRPr lang="en-US" sz="1800" dirty="0">
              <a:effectLst/>
              <a:latin typeface="Times New Roman" panose="02020603050405020304" pitchFamily="18" charset="0"/>
              <a:ea typeface="Times New Roman" panose="02020603050405020304" pitchFamily="18" charset="0"/>
            </a:endParaRPr>
          </a:p>
          <a:p>
            <a:pPr algn="justLow" rtl="1">
              <a:buFontTx/>
              <a:buChar char="-"/>
            </a:pPr>
            <a:r>
              <a:rPr lang="ar-SA" sz="1800" dirty="0" err="1">
                <a:effectLst/>
                <a:latin typeface="Times New Roman" panose="02020603050405020304" pitchFamily="18" charset="0"/>
                <a:ea typeface="Times New Roman" panose="02020603050405020304" pitchFamily="18" charset="0"/>
                <a:cs typeface="Simplified Arabic" panose="02020603050405020304" pitchFamily="18" charset="-78"/>
              </a:rPr>
              <a:t>د.محمد</a:t>
            </a:r>
            <a:r>
              <a:rPr lang="ar-SA" sz="1800" dirty="0">
                <a:effectLst/>
                <a:latin typeface="Times New Roman" panose="02020603050405020304" pitchFamily="18" charset="0"/>
                <a:ea typeface="Times New Roman" panose="02020603050405020304" pitchFamily="18" charset="0"/>
                <a:cs typeface="Simplified Arabic" panose="02020603050405020304" pitchFamily="18" charset="-78"/>
              </a:rPr>
              <a:t> حسين منصور، المسئولية الطبية، دار الجامعة الجديدة للنشر، الاسكندرية، بلا تاريخ.</a:t>
            </a:r>
            <a:endParaRPr lang="ar-SY" sz="1800"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justLow" rtl="1">
              <a:buFontTx/>
              <a:buChar char="-"/>
            </a:pPr>
            <a:endParaRPr lang="en-US" sz="1800" dirty="0">
              <a:effectLst/>
              <a:latin typeface="Times New Roman" panose="02020603050405020304" pitchFamily="18" charset="0"/>
              <a:ea typeface="Times New Roman" panose="02020603050405020304" pitchFamily="18" charset="0"/>
            </a:endParaRPr>
          </a:p>
          <a:p>
            <a:pPr algn="justLow" rtl="1">
              <a:buFontTx/>
              <a:buChar char="-"/>
            </a:pPr>
            <a:r>
              <a:rPr lang="ar-SY" sz="1800" dirty="0">
                <a:effectLst/>
                <a:latin typeface="Times New Roman" panose="02020603050405020304" pitchFamily="18" charset="0"/>
                <a:ea typeface="Times New Roman" panose="02020603050405020304" pitchFamily="18" charset="0"/>
                <a:cs typeface="Simplified Arabic" panose="02020603050405020304" pitchFamily="18" charset="-78"/>
              </a:rPr>
              <a:t>يوجين ب برودي، تقنيات الطب البيولوجية وحقوق الإنسان، ترجمة الدكتور يوسف يعقوب السلطان ومراجعة الدكتور محمد صالح السعيد، مؤسسة الكويت للتقدم العلمي، سلسلة الكتب المترجمة، الطبعة الأولى1996.</a:t>
            </a:r>
            <a:endParaRPr lang="en-US" sz="1800" dirty="0">
              <a:effectLst/>
              <a:latin typeface="Times New Roman" panose="02020603050405020304" pitchFamily="18" charset="0"/>
              <a:ea typeface="Times New Roman" panose="02020603050405020304" pitchFamily="18" charset="0"/>
            </a:endParaRPr>
          </a:p>
          <a:p>
            <a:pPr algn="justLow" rtl="1">
              <a:buFontTx/>
              <a:buChar char="-"/>
            </a:pPr>
            <a:endParaRPr lang="en-US" sz="1800" dirty="0">
              <a:effectLst/>
              <a:latin typeface="Times New Roman" panose="02020603050405020304" pitchFamily="18" charset="0"/>
              <a:ea typeface="Times New Roman" panose="02020603050405020304" pitchFamily="18" charset="0"/>
            </a:endParaRPr>
          </a:p>
          <a:p>
            <a:pPr marL="0" indent="0" algn="r" rtl="1">
              <a:buNone/>
            </a:pPr>
            <a:endParaRPr lang="en-US"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14474514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F599983-BB03-4382-9DE6-89A405C9B32E}"/>
              </a:ext>
            </a:extLst>
          </p:cNvPr>
          <p:cNvSpPr>
            <a:spLocks noGrp="1"/>
          </p:cNvSpPr>
          <p:nvPr>
            <p:ph type="title"/>
          </p:nvPr>
        </p:nvSpPr>
        <p:spPr/>
        <p:txBody>
          <a:bodyPr>
            <a:normAutofit/>
          </a:bodyPr>
          <a:lstStyle/>
          <a:p>
            <a:pPr algn="r" rtl="1"/>
            <a:r>
              <a:rPr lang="ar-SY" sz="4000" b="1" dirty="0">
                <a:latin typeface="Simplified Arabic" panose="02020603050405020304" pitchFamily="18" charset="-78"/>
                <a:cs typeface="Simplified Arabic" panose="02020603050405020304" pitchFamily="18" charset="-78"/>
              </a:rPr>
              <a:t>- المقدمة:</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B95E6A6D-5327-44F9-95F8-D54680B2AAFF}"/>
              </a:ext>
            </a:extLst>
          </p:cNvPr>
          <p:cNvSpPr>
            <a:spLocks noGrp="1"/>
          </p:cNvSpPr>
          <p:nvPr>
            <p:ph idx="1"/>
          </p:nvPr>
        </p:nvSpPr>
        <p:spPr/>
        <p:txBody>
          <a:bodyPr>
            <a:normAutofit/>
          </a:bodyPr>
          <a:lstStyle/>
          <a:p>
            <a:pPr marL="0" indent="0" algn="r" rtl="1">
              <a:buNone/>
            </a:pPr>
            <a:endParaRPr lang="ar-SY" sz="3200" dirty="0">
              <a:latin typeface="Simplified Arabic" panose="02020603050405020304" pitchFamily="18" charset="-78"/>
              <a:cs typeface="Simplified Arabic" panose="02020603050405020304" pitchFamily="18" charset="-78"/>
            </a:endParaRPr>
          </a:p>
          <a:p>
            <a:pPr marL="0" indent="0" algn="just" rtl="1">
              <a:lnSpc>
                <a:spcPct val="115000"/>
              </a:lnSpc>
              <a:spcAft>
                <a:spcPts val="1000"/>
              </a:spcAft>
              <a:buNone/>
            </a:pPr>
            <a:r>
              <a:rPr lang="ar-SY" sz="3200" dirty="0">
                <a:latin typeface="Simplified Arabic" panose="02020603050405020304" pitchFamily="18" charset="-78"/>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وفي الشريعة الإسلامية يمكن الحجر على الطبيب الجاهل، وجاء في الحديث النبوي الشريف أن: "من تطبب ولم يكن بالطب معروفاً فأصاب نفساً فما دونها فهو ضامن".</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just" rtl="1">
              <a:lnSpc>
                <a:spcPct val="115000"/>
              </a:lnSpc>
              <a:spcAft>
                <a:spcPts val="1000"/>
              </a:spcAft>
              <a:buNone/>
            </a:pPr>
            <a:r>
              <a:rPr lang="ar-SY" sz="3200" dirty="0">
                <a:effectLst/>
                <a:latin typeface="Calibri" panose="020F0502020204030204" pitchFamily="34" charset="0"/>
                <a:ea typeface="Times New Roman" panose="02020603050405020304" pitchFamily="18" charset="0"/>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وجاء في حديث نبوي آخر أن: "أي طبيب تطبب على قوم لا يعرف له تطبيب قبل ذلك فأعنت، فهو ضامن".</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marL="0" indent="0" algn="r" rtl="1">
              <a:buNone/>
            </a:pP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1426981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2939BC8-DB95-4B45-BE51-C4D8811F6D67}"/>
              </a:ext>
            </a:extLst>
          </p:cNvPr>
          <p:cNvSpPr>
            <a:spLocks noGrp="1"/>
          </p:cNvSpPr>
          <p:nvPr>
            <p:ph type="title"/>
          </p:nvPr>
        </p:nvSpPr>
        <p:spPr/>
        <p:txBody>
          <a:bodyPr>
            <a:normAutofit/>
          </a:bodyPr>
          <a:lstStyle/>
          <a:p>
            <a:pPr algn="r" rtl="1"/>
            <a:r>
              <a:rPr lang="ar-SY" sz="4000" b="1" dirty="0">
                <a:latin typeface="Simplified Arabic" panose="02020603050405020304" pitchFamily="18" charset="-78"/>
                <a:cs typeface="Simplified Arabic" panose="02020603050405020304" pitchFamily="18" charset="-78"/>
              </a:rPr>
              <a:t>- المقدمة:</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D404E49B-B4A7-48BD-A973-E4CE8BB6B782}"/>
              </a:ext>
            </a:extLst>
          </p:cNvPr>
          <p:cNvSpPr>
            <a:spLocks noGrp="1"/>
          </p:cNvSpPr>
          <p:nvPr>
            <p:ph idx="1"/>
          </p:nvPr>
        </p:nvSpPr>
        <p:spPr>
          <a:xfrm>
            <a:off x="1066800" y="2103120"/>
            <a:ext cx="10058400" cy="4272628"/>
          </a:xfrm>
        </p:spPr>
        <p:txBody>
          <a:bodyPr>
            <a:normAutofit/>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marL="0" indent="0" algn="r" rtl="1">
              <a:buNone/>
            </a:pPr>
            <a:r>
              <a:rPr lang="ar-SY" dirty="0">
                <a:latin typeface="Simplified Arabic" panose="02020603050405020304" pitchFamily="18" charset="-78"/>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وقد نظمت القوانين المعاصرة مسؤولية ممارسي المهن الطبية ومنها القانون السوري.</a:t>
            </a:r>
            <a:endParaRPr lang="ar-SY" dirty="0">
              <a:latin typeface="Simplified Arabic" panose="02020603050405020304" pitchFamily="18" charset="-78"/>
              <a:cs typeface="Simplified Arabic" panose="02020603050405020304" pitchFamily="18" charset="-78"/>
            </a:endParaRPr>
          </a:p>
          <a:p>
            <a:pPr algn="r" rtl="1">
              <a:buFontTx/>
              <a:buChar char="-"/>
            </a:pPr>
            <a:r>
              <a:rPr lang="ar-SY" sz="3200" dirty="0">
                <a:latin typeface="Simplified Arabic" panose="02020603050405020304" pitchFamily="18" charset="-78"/>
                <a:cs typeface="Simplified Arabic" panose="02020603050405020304" pitchFamily="18" charset="-78"/>
              </a:rPr>
              <a:t>والمسؤولية الطبية على أنواع، وهي:</a:t>
            </a:r>
          </a:p>
          <a:p>
            <a:pPr marL="0" indent="0" algn="r" rtl="1">
              <a:buNone/>
            </a:pPr>
            <a:r>
              <a:rPr lang="ar-SY" sz="3200" dirty="0">
                <a:latin typeface="Simplified Arabic" panose="02020603050405020304" pitchFamily="18" charset="-78"/>
                <a:cs typeface="Simplified Arabic" panose="02020603050405020304" pitchFamily="18" charset="-78"/>
              </a:rPr>
              <a:t>    - المسؤولية المسلكية؛</a:t>
            </a:r>
          </a:p>
          <a:p>
            <a:pPr marL="0" indent="0" algn="r" rtl="1">
              <a:buNone/>
            </a:pPr>
            <a:r>
              <a:rPr lang="ar-SY" sz="3200" dirty="0">
                <a:latin typeface="Simplified Arabic" panose="02020603050405020304" pitchFamily="18" charset="-78"/>
                <a:cs typeface="Simplified Arabic" panose="02020603050405020304" pitchFamily="18" charset="-78"/>
              </a:rPr>
              <a:t>    - المسؤولية الجزائية؛</a:t>
            </a:r>
          </a:p>
          <a:p>
            <a:pPr marL="0" indent="0" algn="r" rtl="1">
              <a:buNone/>
            </a:pPr>
            <a:r>
              <a:rPr lang="ar-SY" sz="3200" dirty="0">
                <a:latin typeface="Simplified Arabic" panose="02020603050405020304" pitchFamily="18" charset="-78"/>
                <a:cs typeface="Simplified Arabic" panose="02020603050405020304" pitchFamily="18" charset="-78"/>
              </a:rPr>
              <a:t>    - المسؤولية المدنية.</a:t>
            </a: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17482919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5B66E34-0EBC-43C3-8A42-353F4CA607A3}"/>
              </a:ext>
            </a:extLst>
          </p:cNvPr>
          <p:cNvSpPr>
            <a:spLocks noGrp="1"/>
          </p:cNvSpPr>
          <p:nvPr>
            <p:ph type="title"/>
          </p:nvPr>
        </p:nvSpPr>
        <p:spPr/>
        <p:txBody>
          <a:bodyPr>
            <a:normAutofit/>
          </a:bodyPr>
          <a:lstStyle/>
          <a:p>
            <a:pPr algn="r" rtl="1"/>
            <a:r>
              <a:rPr lang="ar-SY" sz="4000" b="1" dirty="0">
                <a:latin typeface="Simplified Arabic" panose="02020603050405020304" pitchFamily="18" charset="-78"/>
                <a:cs typeface="Simplified Arabic" panose="02020603050405020304" pitchFamily="18" charset="-78"/>
              </a:rPr>
              <a:t>أولاً- المسؤولية المسلكية:</a:t>
            </a:r>
            <a:endParaRPr lang="en-US" sz="4000" b="1"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672DF36A-DC36-4313-B735-E381635CF646}"/>
              </a:ext>
            </a:extLst>
          </p:cNvPr>
          <p:cNvSpPr>
            <a:spLocks noGrp="1"/>
          </p:cNvSpPr>
          <p:nvPr>
            <p:ph idx="1"/>
          </p:nvPr>
        </p:nvSpPr>
        <p:spPr/>
        <p:txBody>
          <a:bodyPr/>
          <a:lstStyle/>
          <a:p>
            <a:pPr marL="0" indent="0" algn="r" rtl="1">
              <a:buNone/>
            </a:pPr>
            <a:endParaRPr lang="ar-SY" dirty="0"/>
          </a:p>
          <a:p>
            <a:pPr marL="0" indent="0" algn="just" rtl="1">
              <a:buNone/>
            </a:pPr>
            <a:r>
              <a:rPr lang="ar-SY" dirty="0">
                <a:latin typeface="Simplified Arabic" panose="02020603050405020304" pitchFamily="18" charset="-78"/>
                <a:cs typeface="Simplified Arabic" panose="02020603050405020304" pitchFamily="18" charset="-78"/>
              </a:rPr>
              <a:t>- </a:t>
            </a: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يقضي قانون التنظيم النقابي للأطباء البشريين لعام 2012، وكذلك قانون التنظيم النقابي لأطباء الأسنان لعام 2013 بتأليف مجلس مسلكي في كل فرع من فروع النقابة وذلك لمحاكمة الأطباء الأعضاء بسبب إخلالهم بواجباتهم المهنية أو المسلكية أو مخالفتهم لأحكام قانون التنظيم النقابي أو قانون مزاولة المهنة أو ارتكابهم فعلاً منافياً لكرامة المهنة أو تصرفهم  في حياتهم  الخاصة تصرفاً اقترن بفضيحة شائنة. </a:t>
            </a: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690968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FA0E47F-DF2F-4C9F-94C4-6E1D8C11EE0E}"/>
              </a:ext>
            </a:extLst>
          </p:cNvPr>
          <p:cNvSpPr>
            <a:spLocks noGrp="1"/>
          </p:cNvSpPr>
          <p:nvPr>
            <p:ph type="title"/>
          </p:nvPr>
        </p:nvSpPr>
        <p:spPr/>
        <p:txBody>
          <a:bodyPr>
            <a:normAutofit/>
          </a:bodyPr>
          <a:lstStyle/>
          <a:p>
            <a:pPr algn="r" rtl="1"/>
            <a:r>
              <a:rPr lang="ar-SY" sz="4000" b="1" dirty="0">
                <a:latin typeface="Simplified Arabic" panose="02020603050405020304" pitchFamily="18" charset="-78"/>
                <a:cs typeface="Simplified Arabic" panose="02020603050405020304" pitchFamily="18" charset="-78"/>
              </a:rPr>
              <a:t>أولاً- المسؤولية المسلكية:</a:t>
            </a:r>
            <a:endParaRPr lang="en-US" sz="4000"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AE596DE6-DE2C-4684-90B4-6F33A4A1D677}"/>
              </a:ext>
            </a:extLst>
          </p:cNvPr>
          <p:cNvSpPr>
            <a:spLocks noGrp="1"/>
          </p:cNvSpPr>
          <p:nvPr>
            <p:ph idx="1"/>
          </p:nvPr>
        </p:nvSpPr>
        <p:spPr/>
        <p:txBody>
          <a:bodyPr>
            <a:normAutofit lnSpcReduction="10000"/>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algn="just" rtl="1">
              <a:buFontTx/>
              <a:buChar char="-"/>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وأوجب القانون إحالة كل طبيب حكم عليه نهائياً بعقوبة أو بتعويض في محكمة جزائية أو مدنية وذلك نتيجة  أمور تمس استقامته أو شرفه، أو نتيجة ارتكابه مخالفة لقانون مزاولة المهنة، على المجلس المسلكي من أجل محاكمته من الناحية المسلكية. ويجب على كل محكمة جزائية تصدر حكماً جزائياً بحق طبيب أن تبلغ نسخة منه إلى رئيس مجلس الفرع الذي يتبع له الطبيب. </a:t>
            </a:r>
            <a:endParaRPr lang="ar-SY" sz="3200" dirty="0">
              <a:effectLst/>
              <a:latin typeface="Calibri" panose="020F0502020204030204" pitchFamily="34" charset="0"/>
              <a:ea typeface="Times New Roman" panose="02020603050405020304" pitchFamily="18" charset="0"/>
              <a:cs typeface="Simplified Arabic" panose="02020603050405020304" pitchFamily="18" charset="-78"/>
            </a:endParaRPr>
          </a:p>
          <a:p>
            <a:pPr algn="just" rtl="1">
              <a:buFontTx/>
              <a:buChar char="-"/>
            </a:pPr>
            <a:r>
              <a:rPr lang="ar-SA" sz="3200" dirty="0">
                <a:effectLst/>
                <a:latin typeface="Simplified Arabic" panose="02020603050405020304" pitchFamily="18" charset="-78"/>
                <a:ea typeface="Times New Roman" panose="02020603050405020304" pitchFamily="18" charset="0"/>
                <a:cs typeface="Simplified Arabic" panose="02020603050405020304" pitchFamily="18" charset="-78"/>
              </a:rPr>
              <a:t>وتتم المحاكمة أمام المجلس المسلكي على درجتين:</a:t>
            </a:r>
            <a:endParaRPr lang="en-US" sz="3200" dirty="0">
              <a:effectLst/>
              <a:latin typeface="Simplified Arabic" panose="02020603050405020304" pitchFamily="18" charset="-78"/>
              <a:ea typeface="Times New Roman" panose="02020603050405020304" pitchFamily="18" charset="0"/>
              <a:cs typeface="Simplified Arabic" panose="02020603050405020304" pitchFamily="18" charset="-78"/>
            </a:endParaRPr>
          </a:p>
          <a:p>
            <a:pPr algn="just" rtl="1">
              <a:buFontTx/>
              <a:buChar char="-"/>
            </a:pPr>
            <a:endParaRPr lang="en-US"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2454255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08F48C8-124B-4A25-8B7D-3C9A0B0D95FF}"/>
              </a:ext>
            </a:extLst>
          </p:cNvPr>
          <p:cNvSpPr>
            <a:spLocks noGrp="1"/>
          </p:cNvSpPr>
          <p:nvPr>
            <p:ph type="title"/>
          </p:nvPr>
        </p:nvSpPr>
        <p:spPr/>
        <p:txBody>
          <a:bodyPr>
            <a:normAutofit/>
          </a:bodyPr>
          <a:lstStyle/>
          <a:p>
            <a:pPr algn="r" rtl="1"/>
            <a:r>
              <a:rPr lang="ar-SA" sz="4000" dirty="0">
                <a:effectLst/>
                <a:latin typeface="Calibri" panose="020F0502020204030204" pitchFamily="34" charset="0"/>
                <a:ea typeface="Times New Roman" panose="02020603050405020304" pitchFamily="18" charset="0"/>
                <a:cs typeface="Simplified Arabic" panose="02020603050405020304" pitchFamily="18" charset="-78"/>
              </a:rPr>
              <a:t>1- </a:t>
            </a:r>
            <a:r>
              <a:rPr lang="ar-SA" sz="4000" b="1" dirty="0">
                <a:effectLst/>
                <a:latin typeface="Calibri" panose="020F0502020204030204" pitchFamily="34" charset="0"/>
                <a:ea typeface="Times New Roman" panose="02020603050405020304" pitchFamily="18" charset="0"/>
                <a:cs typeface="Simplified Arabic" panose="02020603050405020304" pitchFamily="18" charset="-78"/>
              </a:rPr>
              <a:t>المجلس المسلكي في الفرع: </a:t>
            </a:r>
            <a:endParaRPr lang="en-US" sz="4000" b="1"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id="{C6C3AF19-6E38-49E3-AFBD-3E27BCF378F4}"/>
              </a:ext>
            </a:extLst>
          </p:cNvPr>
          <p:cNvSpPr>
            <a:spLocks noGrp="1"/>
          </p:cNvSpPr>
          <p:nvPr>
            <p:ph idx="1"/>
          </p:nvPr>
        </p:nvSpPr>
        <p:spPr>
          <a:xfrm>
            <a:off x="1066800" y="2103119"/>
            <a:ext cx="10058400" cy="4510623"/>
          </a:xfrm>
        </p:spPr>
        <p:txBody>
          <a:bodyPr>
            <a:normAutofit/>
          </a:bodyPr>
          <a:lstStyle/>
          <a:p>
            <a:pPr marL="0" indent="0" algn="r" rtl="1">
              <a:buNone/>
            </a:pPr>
            <a:endParaRPr lang="ar-SY" dirty="0">
              <a:latin typeface="Simplified Arabic" panose="02020603050405020304" pitchFamily="18" charset="-78"/>
              <a:cs typeface="Simplified Arabic" panose="02020603050405020304" pitchFamily="18" charset="-78"/>
            </a:endParaRPr>
          </a:p>
          <a:p>
            <a:pPr algn="just" rtl="1">
              <a:buFontTx/>
              <a:buChar char="-"/>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ويؤلف هذا المجلس بقرار من وزير الصحة من: قاض لا تقل مرتبته عن رئيس محكمة البداية يسميه وزير العدل رئيساً، ومن طبيب من وزارة الصحة يسميه وزير الصحة ، وثلاثة أطباء يسميهم مجلس الفرع بشـرط أن يكون أحدهم على الأقل من مجلس الفرع أعضاء. </a:t>
            </a:r>
            <a:endParaRPr lang="ar-SY" sz="3200" dirty="0">
              <a:effectLst/>
              <a:latin typeface="Calibri" panose="020F0502020204030204" pitchFamily="34" charset="0"/>
              <a:ea typeface="Times New Roman" panose="02020603050405020304" pitchFamily="18" charset="0"/>
              <a:cs typeface="Simplified Arabic" panose="02020603050405020304" pitchFamily="18" charset="-78"/>
            </a:endParaRPr>
          </a:p>
          <a:p>
            <a:pPr algn="just" rtl="1">
              <a:buFontTx/>
              <a:buChar char="-"/>
            </a:pPr>
            <a:r>
              <a:rPr lang="ar-SA" sz="3200" dirty="0">
                <a:effectLst/>
                <a:latin typeface="Calibri" panose="020F0502020204030204" pitchFamily="34" charset="0"/>
                <a:ea typeface="Times New Roman" panose="02020603050405020304" pitchFamily="18" charset="0"/>
                <a:cs typeface="Simplified Arabic" panose="02020603050405020304" pitchFamily="18" charset="-78"/>
              </a:rPr>
              <a:t>وتقام الدعوى أمام المجلس المسلكي من قبل نقيب الأطباء  أو رئيس الفرع مباشرة، أو بناءً على شكوى أو إخبار خطي. ويمكن أن تقام الدعوى أيضاً بناء على طلب الطبيب الذي يرى نفسه موضع تهمة غير محقة فيرغب في وضع هذه التهمة تحت تقدير المجلس المسلكي. </a:t>
            </a:r>
            <a:endParaRPr lang="en-US" sz="3200" dirty="0">
              <a:effectLst/>
              <a:latin typeface="Calibri" panose="020F0502020204030204" pitchFamily="34" charset="0"/>
              <a:ea typeface="Times New Roman" panose="02020603050405020304" pitchFamily="18" charset="0"/>
              <a:cs typeface="Arial" panose="020B0604020202020204" pitchFamily="34" charset="0"/>
            </a:endParaRPr>
          </a:p>
          <a:p>
            <a:pPr algn="r" rtl="1">
              <a:buFontTx/>
              <a:buChar char="-"/>
            </a:pPr>
            <a:endParaRPr lang="en-US"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22703184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فقاعات">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docProps/app.xml><?xml version="1.0" encoding="utf-8"?>
<Properties xmlns="http://schemas.openxmlformats.org/officeDocument/2006/extended-properties" xmlns:vt="http://schemas.openxmlformats.org/officeDocument/2006/docPropsVTypes">
  <Template>TM03457510[[fn=فقاعات]]</Template>
  <TotalTime>180</TotalTime>
  <Words>3412</Words>
  <Application>Microsoft Office PowerPoint</Application>
  <PresentationFormat>شاشة عريضة</PresentationFormat>
  <Paragraphs>177</Paragraphs>
  <Slides>48</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48</vt:i4>
      </vt:variant>
    </vt:vector>
  </HeadingPairs>
  <TitlesOfParts>
    <vt:vector size="54" baseType="lpstr">
      <vt:lpstr>Calibri</vt:lpstr>
      <vt:lpstr>Century Gothic</vt:lpstr>
      <vt:lpstr>Garamond</vt:lpstr>
      <vt:lpstr>Simplified Arabic</vt:lpstr>
      <vt:lpstr>Times New Roman</vt:lpstr>
      <vt:lpstr>فقاعات</vt:lpstr>
      <vt:lpstr>المسؤولية الطبية Medical liability</vt:lpstr>
      <vt:lpstr>- المقدمة:</vt:lpstr>
      <vt:lpstr>- المقدمة:</vt:lpstr>
      <vt:lpstr>- المقدمة:</vt:lpstr>
      <vt:lpstr>- المقدمة:</vt:lpstr>
      <vt:lpstr>- المقدمة:</vt:lpstr>
      <vt:lpstr>أولاً- المسؤولية المسلكية:</vt:lpstr>
      <vt:lpstr>أولاً- المسؤولية المسلكية:</vt:lpstr>
      <vt:lpstr>1- المجلس المسلكي في الفرع: </vt:lpstr>
      <vt:lpstr>1- المجلس المسلكي في الفرع: </vt:lpstr>
      <vt:lpstr>1- المجلس المسلكي في الفرع: </vt:lpstr>
      <vt:lpstr>1- المجلس المسلكي في الفرع: </vt:lpstr>
      <vt:lpstr>2- المجلس المسلكي المركزي:  </vt:lpstr>
      <vt:lpstr>2- المجلس المسلكي المركزي:</vt:lpstr>
      <vt:lpstr>2- المجلس المسلكي المركزي:</vt:lpstr>
      <vt:lpstr>ثانياً- المسؤولية الجزائية: </vt:lpstr>
      <vt:lpstr>1- المسؤولية الناشئة من الخطأ العادي: </vt:lpstr>
      <vt:lpstr>أ- مزاولة الطب بدون رخصة قانونية:  </vt:lpstr>
      <vt:lpstr>ب- الإجهاض: </vt:lpstr>
      <vt:lpstr>ب- الإجهاض: </vt:lpstr>
      <vt:lpstr>ج- كتم الجرائم: </vt:lpstr>
      <vt:lpstr>د- إفشاء سر المرضى: </vt:lpstr>
      <vt:lpstr>د- إفشاء سر المرضى: </vt:lpstr>
      <vt:lpstr>هـ- إعطاء تقرير طبي كاذب: </vt:lpstr>
      <vt:lpstr>و- عدم الإخبار عن الأمراض السارية: </vt:lpstr>
      <vt:lpstr>ز- وصف مادة مخدرة للمريض من دون قصد العلاج: </vt:lpstr>
      <vt:lpstr>ح- الرشوة: </vt:lpstr>
      <vt:lpstr>ح- الرشوة: </vt:lpstr>
      <vt:lpstr>2- المسؤولية الناشئة من خطأ فني: </vt:lpstr>
      <vt:lpstr>أ- القتل الخطأ: </vt:lpstr>
      <vt:lpstr>ب- الإيذاء غير المقصود: </vt:lpstr>
      <vt:lpstr>ب- الإيذاء غير المقصود: </vt:lpstr>
      <vt:lpstr>ج- القتل الرحيم: </vt:lpstr>
      <vt:lpstr>د- ما أفرزه التقدم العلمي في مجال الطب من تطبيقات وممارسات جديدة:</vt:lpstr>
      <vt:lpstr>   ثالثاً- المسؤولية المدنية: </vt:lpstr>
      <vt:lpstr> ثالثاً- المسؤولية المدنية:</vt:lpstr>
      <vt:lpstr>ثالثاً- المسؤولية المدنية:</vt:lpstr>
      <vt:lpstr>ثالثاً- المسؤولية المدنية:</vt:lpstr>
      <vt:lpstr>ثالثاً- المسؤولية المدنية:</vt:lpstr>
      <vt:lpstr>ثالثاً- المسؤولية المدنية:</vt:lpstr>
      <vt:lpstr>1- المسؤولية العقدية: </vt:lpstr>
      <vt:lpstr>1- المسؤولية العقدية: </vt:lpstr>
      <vt:lpstr>1- المسؤولية العقدية: </vt:lpstr>
      <vt:lpstr>2- المسؤولية التقصيرية: </vt:lpstr>
      <vt:lpstr> الخاتمة:</vt:lpstr>
      <vt:lpstr>الخاتمة:</vt:lpstr>
      <vt:lpstr>عرض تقديمي في PowerPoint</vt:lpstr>
      <vt:lpstr>- مراجع البحث:</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المسؤولية الطبية</dc:title>
  <dc:creator>user2</dc:creator>
  <cp:lastModifiedBy>user2</cp:lastModifiedBy>
  <cp:revision>30</cp:revision>
  <dcterms:created xsi:type="dcterms:W3CDTF">2021-05-24T13:46:50Z</dcterms:created>
  <dcterms:modified xsi:type="dcterms:W3CDTF">2021-05-24T18:03:44Z</dcterms:modified>
</cp:coreProperties>
</file>