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8"/>
  </p:notesMasterIdLst>
  <p:sldIdLst>
    <p:sldId id="317" r:id="rId2"/>
    <p:sldId id="318" r:id="rId3"/>
    <p:sldId id="316" r:id="rId4"/>
    <p:sldId id="322" r:id="rId5"/>
    <p:sldId id="320" r:id="rId6"/>
    <p:sldId id="321" r:id="rId7"/>
    <p:sldId id="336" r:id="rId8"/>
    <p:sldId id="337" r:id="rId9"/>
    <p:sldId id="323" r:id="rId10"/>
    <p:sldId id="324" r:id="rId11"/>
    <p:sldId id="326" r:id="rId12"/>
    <p:sldId id="332" r:id="rId13"/>
    <p:sldId id="312" r:id="rId14"/>
    <p:sldId id="283" r:id="rId15"/>
    <p:sldId id="313" r:id="rId16"/>
    <p:sldId id="291" r:id="rId17"/>
    <p:sldId id="285" r:id="rId18"/>
    <p:sldId id="293" r:id="rId19"/>
    <p:sldId id="286" r:id="rId20"/>
    <p:sldId id="290" r:id="rId21"/>
    <p:sldId id="288" r:id="rId22"/>
    <p:sldId id="287" r:id="rId23"/>
    <p:sldId id="329" r:id="rId24"/>
    <p:sldId id="325" r:id="rId25"/>
    <p:sldId id="347" r:id="rId26"/>
    <p:sldId id="339" r:id="rId27"/>
    <p:sldId id="259" r:id="rId28"/>
    <p:sldId id="340" r:id="rId29"/>
    <p:sldId id="341" r:id="rId30"/>
    <p:sldId id="262" r:id="rId31"/>
    <p:sldId id="327" r:id="rId32"/>
    <p:sldId id="328" r:id="rId33"/>
    <p:sldId id="343" r:id="rId34"/>
    <p:sldId id="344" r:id="rId35"/>
    <p:sldId id="346" r:id="rId36"/>
    <p:sldId id="345" r:id="rId37"/>
    <p:sldId id="342" r:id="rId38"/>
    <p:sldId id="331" r:id="rId39"/>
    <p:sldId id="330" r:id="rId40"/>
    <p:sldId id="279" r:id="rId41"/>
    <p:sldId id="277" r:id="rId42"/>
    <p:sldId id="276" r:id="rId43"/>
    <p:sldId id="301" r:id="rId44"/>
    <p:sldId id="302" r:id="rId45"/>
    <p:sldId id="303" r:id="rId46"/>
    <p:sldId id="304" r:id="rId47"/>
    <p:sldId id="305" r:id="rId48"/>
    <p:sldId id="306" r:id="rId49"/>
    <p:sldId id="307" r:id="rId50"/>
    <p:sldId id="309" r:id="rId51"/>
    <p:sldId id="308" r:id="rId52"/>
    <p:sldId id="273" r:id="rId53"/>
    <p:sldId id="319" r:id="rId54"/>
    <p:sldId id="335" r:id="rId55"/>
    <p:sldId id="338" r:id="rId56"/>
    <p:sldId id="333" r:id="rId57"/>
  </p:sldIdLst>
  <p:sldSz cx="9144000" cy="6858000" type="screen4x3"/>
  <p:notesSz cx="6858000" cy="9144000"/>
  <p:defaultText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09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autoAdjust="0"/>
    <p:restoredTop sz="94729" autoAdjust="0"/>
  </p:normalViewPr>
  <p:slideViewPr>
    <p:cSldViewPr>
      <p:cViewPr varScale="1">
        <p:scale>
          <a:sx n="74" d="100"/>
          <a:sy n="74" d="100"/>
        </p:scale>
        <p:origin x="-104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Y"/>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1959C978-06E0-4B17-87B5-F289907A0861}" type="datetimeFigureOut">
              <a:rPr lang="ar-SY" smtClean="0"/>
              <a:t>16/10/1442</a:t>
            </a:fld>
            <a:endParaRPr lang="ar-SY"/>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Y"/>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Y"/>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Y"/>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D743670-D7F9-42B0-BC38-063954D30E42}" type="slidenum">
              <a:rPr lang="ar-SY" smtClean="0"/>
              <a:t>‹#›</a:t>
            </a:fld>
            <a:endParaRPr lang="ar-SY"/>
          </a:p>
        </p:txBody>
      </p:sp>
    </p:spTree>
    <p:extLst>
      <p:ext uri="{BB962C8B-B14F-4D97-AF65-F5344CB8AC3E}">
        <p14:creationId xmlns:p14="http://schemas.microsoft.com/office/powerpoint/2010/main" val="66418126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ar-SY"/>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ar-S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SY"/>
          </a:p>
        </p:txBody>
      </p:sp>
      <p:sp>
        <p:nvSpPr>
          <p:cNvPr id="4" name="Date Placeholder 3"/>
          <p:cNvSpPr>
            <a:spLocks noGrp="1"/>
          </p:cNvSpPr>
          <p:nvPr>
            <p:ph type="dt" sz="half" idx="10"/>
          </p:nvPr>
        </p:nvSpPr>
        <p:spPr/>
        <p:txBody>
          <a:bodyPr/>
          <a:lstStyle/>
          <a:p>
            <a:fld id="{73C3C728-C2B6-41E6-841A-B72871F38920}" type="datetimeFigureOut">
              <a:rPr lang="ar-SY" smtClean="0"/>
              <a:t>16/10/1442</a:t>
            </a:fld>
            <a:endParaRPr lang="ar-SY"/>
          </a:p>
        </p:txBody>
      </p:sp>
      <p:sp>
        <p:nvSpPr>
          <p:cNvPr id="5" name="Footer Placeholder 4"/>
          <p:cNvSpPr>
            <a:spLocks noGrp="1"/>
          </p:cNvSpPr>
          <p:nvPr>
            <p:ph type="ftr" sz="quarter" idx="11"/>
          </p:nvPr>
        </p:nvSpPr>
        <p:spPr/>
        <p:txBody>
          <a:bodyPr/>
          <a:lstStyle/>
          <a:p>
            <a:endParaRPr lang="ar-SY"/>
          </a:p>
        </p:txBody>
      </p:sp>
      <p:sp>
        <p:nvSpPr>
          <p:cNvPr id="6" name="Slide Number Placeholder 5"/>
          <p:cNvSpPr>
            <a:spLocks noGrp="1"/>
          </p:cNvSpPr>
          <p:nvPr>
            <p:ph type="sldNum" sz="quarter" idx="12"/>
          </p:nvPr>
        </p:nvSpPr>
        <p:spPr/>
        <p:txBody>
          <a:bodyPr/>
          <a:lstStyle/>
          <a:p>
            <a:fld id="{4E806802-32A3-4688-8D57-FCE0FED07039}" type="slidenum">
              <a:rPr lang="ar-SY" smtClean="0"/>
              <a:t>‹#›</a:t>
            </a:fld>
            <a:endParaRPr lang="ar-SY"/>
          </a:p>
        </p:txBody>
      </p:sp>
    </p:spTree>
    <p:extLst>
      <p:ext uri="{BB962C8B-B14F-4D97-AF65-F5344CB8AC3E}">
        <p14:creationId xmlns:p14="http://schemas.microsoft.com/office/powerpoint/2010/main" val="762110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Y"/>
          </a:p>
        </p:txBody>
      </p:sp>
      <p:sp>
        <p:nvSpPr>
          <p:cNvPr id="4" name="Date Placeholder 3"/>
          <p:cNvSpPr>
            <a:spLocks noGrp="1"/>
          </p:cNvSpPr>
          <p:nvPr>
            <p:ph type="dt" sz="half" idx="10"/>
          </p:nvPr>
        </p:nvSpPr>
        <p:spPr/>
        <p:txBody>
          <a:bodyPr/>
          <a:lstStyle/>
          <a:p>
            <a:fld id="{73C3C728-C2B6-41E6-841A-B72871F38920}" type="datetimeFigureOut">
              <a:rPr lang="ar-SY" smtClean="0"/>
              <a:t>16/10/1442</a:t>
            </a:fld>
            <a:endParaRPr lang="ar-SY"/>
          </a:p>
        </p:txBody>
      </p:sp>
      <p:sp>
        <p:nvSpPr>
          <p:cNvPr id="5" name="Footer Placeholder 4"/>
          <p:cNvSpPr>
            <a:spLocks noGrp="1"/>
          </p:cNvSpPr>
          <p:nvPr>
            <p:ph type="ftr" sz="quarter" idx="11"/>
          </p:nvPr>
        </p:nvSpPr>
        <p:spPr/>
        <p:txBody>
          <a:bodyPr/>
          <a:lstStyle/>
          <a:p>
            <a:endParaRPr lang="ar-SY"/>
          </a:p>
        </p:txBody>
      </p:sp>
      <p:sp>
        <p:nvSpPr>
          <p:cNvPr id="6" name="Slide Number Placeholder 5"/>
          <p:cNvSpPr>
            <a:spLocks noGrp="1"/>
          </p:cNvSpPr>
          <p:nvPr>
            <p:ph type="sldNum" sz="quarter" idx="12"/>
          </p:nvPr>
        </p:nvSpPr>
        <p:spPr/>
        <p:txBody>
          <a:bodyPr/>
          <a:lstStyle/>
          <a:p>
            <a:fld id="{4E806802-32A3-4688-8D57-FCE0FED07039}" type="slidenum">
              <a:rPr lang="ar-SY" smtClean="0"/>
              <a:t>‹#›</a:t>
            </a:fld>
            <a:endParaRPr lang="ar-SY"/>
          </a:p>
        </p:txBody>
      </p:sp>
    </p:spTree>
    <p:extLst>
      <p:ext uri="{BB962C8B-B14F-4D97-AF65-F5344CB8AC3E}">
        <p14:creationId xmlns:p14="http://schemas.microsoft.com/office/powerpoint/2010/main" val="1036462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0"/>
            <a:ext cx="2057400" cy="5851525"/>
          </a:xfrm>
        </p:spPr>
        <p:txBody>
          <a:bodyPr vert="eaVert"/>
          <a:lstStyle/>
          <a:p>
            <a:r>
              <a:rPr lang="en-US" smtClean="0"/>
              <a:t>Click to edit Master title style</a:t>
            </a:r>
            <a:endParaRPr lang="ar-SY"/>
          </a:p>
        </p:txBody>
      </p:sp>
      <p:sp>
        <p:nvSpPr>
          <p:cNvPr id="3" name="Vertical Text Placeholder 2"/>
          <p:cNvSpPr>
            <a:spLocks noGrp="1"/>
          </p:cNvSpPr>
          <p:nvPr>
            <p:ph type="body" orient="vert" idx="1"/>
          </p:nvPr>
        </p:nvSpPr>
        <p:spPr>
          <a:xfrm>
            <a:off x="457200" y="27469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Y"/>
          </a:p>
        </p:txBody>
      </p:sp>
      <p:sp>
        <p:nvSpPr>
          <p:cNvPr id="4" name="Date Placeholder 3"/>
          <p:cNvSpPr>
            <a:spLocks noGrp="1"/>
          </p:cNvSpPr>
          <p:nvPr>
            <p:ph type="dt" sz="half" idx="10"/>
          </p:nvPr>
        </p:nvSpPr>
        <p:spPr/>
        <p:txBody>
          <a:bodyPr/>
          <a:lstStyle/>
          <a:p>
            <a:fld id="{73C3C728-C2B6-41E6-841A-B72871F38920}" type="datetimeFigureOut">
              <a:rPr lang="ar-SY" smtClean="0"/>
              <a:t>16/10/1442</a:t>
            </a:fld>
            <a:endParaRPr lang="ar-SY"/>
          </a:p>
        </p:txBody>
      </p:sp>
      <p:sp>
        <p:nvSpPr>
          <p:cNvPr id="5" name="Footer Placeholder 4"/>
          <p:cNvSpPr>
            <a:spLocks noGrp="1"/>
          </p:cNvSpPr>
          <p:nvPr>
            <p:ph type="ftr" sz="quarter" idx="11"/>
          </p:nvPr>
        </p:nvSpPr>
        <p:spPr/>
        <p:txBody>
          <a:bodyPr/>
          <a:lstStyle/>
          <a:p>
            <a:endParaRPr lang="ar-SY"/>
          </a:p>
        </p:txBody>
      </p:sp>
      <p:sp>
        <p:nvSpPr>
          <p:cNvPr id="6" name="Slide Number Placeholder 5"/>
          <p:cNvSpPr>
            <a:spLocks noGrp="1"/>
          </p:cNvSpPr>
          <p:nvPr>
            <p:ph type="sldNum" sz="quarter" idx="12"/>
          </p:nvPr>
        </p:nvSpPr>
        <p:spPr/>
        <p:txBody>
          <a:bodyPr/>
          <a:lstStyle/>
          <a:p>
            <a:fld id="{4E806802-32A3-4688-8D57-FCE0FED07039}" type="slidenum">
              <a:rPr lang="ar-SY" smtClean="0"/>
              <a:t>‹#›</a:t>
            </a:fld>
            <a:endParaRPr lang="ar-SY"/>
          </a:p>
        </p:txBody>
      </p:sp>
    </p:spTree>
    <p:extLst>
      <p:ext uri="{BB962C8B-B14F-4D97-AF65-F5344CB8AC3E}">
        <p14:creationId xmlns:p14="http://schemas.microsoft.com/office/powerpoint/2010/main" val="2688700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Y"/>
          </a:p>
        </p:txBody>
      </p:sp>
      <p:sp>
        <p:nvSpPr>
          <p:cNvPr id="4" name="Date Placeholder 3"/>
          <p:cNvSpPr>
            <a:spLocks noGrp="1"/>
          </p:cNvSpPr>
          <p:nvPr>
            <p:ph type="dt" sz="half" idx="10"/>
          </p:nvPr>
        </p:nvSpPr>
        <p:spPr/>
        <p:txBody>
          <a:bodyPr/>
          <a:lstStyle/>
          <a:p>
            <a:fld id="{73C3C728-C2B6-41E6-841A-B72871F38920}" type="datetimeFigureOut">
              <a:rPr lang="ar-SY" smtClean="0"/>
              <a:t>16/10/1442</a:t>
            </a:fld>
            <a:endParaRPr lang="ar-SY"/>
          </a:p>
        </p:txBody>
      </p:sp>
      <p:sp>
        <p:nvSpPr>
          <p:cNvPr id="5" name="Footer Placeholder 4"/>
          <p:cNvSpPr>
            <a:spLocks noGrp="1"/>
          </p:cNvSpPr>
          <p:nvPr>
            <p:ph type="ftr" sz="quarter" idx="11"/>
          </p:nvPr>
        </p:nvSpPr>
        <p:spPr/>
        <p:txBody>
          <a:bodyPr/>
          <a:lstStyle/>
          <a:p>
            <a:endParaRPr lang="ar-SY"/>
          </a:p>
        </p:txBody>
      </p:sp>
      <p:sp>
        <p:nvSpPr>
          <p:cNvPr id="6" name="Slide Number Placeholder 5"/>
          <p:cNvSpPr>
            <a:spLocks noGrp="1"/>
          </p:cNvSpPr>
          <p:nvPr>
            <p:ph type="sldNum" sz="quarter" idx="12"/>
          </p:nvPr>
        </p:nvSpPr>
        <p:spPr/>
        <p:txBody>
          <a:bodyPr/>
          <a:lstStyle/>
          <a:p>
            <a:fld id="{4E806802-32A3-4688-8D57-FCE0FED07039}" type="slidenum">
              <a:rPr lang="ar-SY" smtClean="0"/>
              <a:t>‹#›</a:t>
            </a:fld>
            <a:endParaRPr lang="ar-SY"/>
          </a:p>
        </p:txBody>
      </p:sp>
    </p:spTree>
    <p:extLst>
      <p:ext uri="{BB962C8B-B14F-4D97-AF65-F5344CB8AC3E}">
        <p14:creationId xmlns:p14="http://schemas.microsoft.com/office/powerpoint/2010/main" val="3773598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r">
              <a:defRPr sz="4000" b="1" cap="all"/>
            </a:lvl1pPr>
          </a:lstStyle>
          <a:p>
            <a:r>
              <a:rPr lang="en-US" smtClean="0"/>
              <a:t>Click to edit Master title style</a:t>
            </a:r>
            <a:endParaRPr lang="ar-S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C3C728-C2B6-41E6-841A-B72871F38920}" type="datetimeFigureOut">
              <a:rPr lang="ar-SY" smtClean="0"/>
              <a:t>16/10/1442</a:t>
            </a:fld>
            <a:endParaRPr lang="ar-SY"/>
          </a:p>
        </p:txBody>
      </p:sp>
      <p:sp>
        <p:nvSpPr>
          <p:cNvPr id="5" name="Footer Placeholder 4"/>
          <p:cNvSpPr>
            <a:spLocks noGrp="1"/>
          </p:cNvSpPr>
          <p:nvPr>
            <p:ph type="ftr" sz="quarter" idx="11"/>
          </p:nvPr>
        </p:nvSpPr>
        <p:spPr/>
        <p:txBody>
          <a:bodyPr/>
          <a:lstStyle/>
          <a:p>
            <a:endParaRPr lang="ar-SY"/>
          </a:p>
        </p:txBody>
      </p:sp>
      <p:sp>
        <p:nvSpPr>
          <p:cNvPr id="6" name="Slide Number Placeholder 5"/>
          <p:cNvSpPr>
            <a:spLocks noGrp="1"/>
          </p:cNvSpPr>
          <p:nvPr>
            <p:ph type="sldNum" sz="quarter" idx="12"/>
          </p:nvPr>
        </p:nvSpPr>
        <p:spPr/>
        <p:txBody>
          <a:bodyPr/>
          <a:lstStyle/>
          <a:p>
            <a:fld id="{4E806802-32A3-4688-8D57-FCE0FED07039}" type="slidenum">
              <a:rPr lang="ar-SY" smtClean="0"/>
              <a:t>‹#›</a:t>
            </a:fld>
            <a:endParaRPr lang="ar-SY"/>
          </a:p>
        </p:txBody>
      </p:sp>
    </p:spTree>
    <p:extLst>
      <p:ext uri="{BB962C8B-B14F-4D97-AF65-F5344CB8AC3E}">
        <p14:creationId xmlns:p14="http://schemas.microsoft.com/office/powerpoint/2010/main" val="1230733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Y"/>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Y"/>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Y"/>
          </a:p>
        </p:txBody>
      </p:sp>
      <p:sp>
        <p:nvSpPr>
          <p:cNvPr id="5" name="Date Placeholder 4"/>
          <p:cNvSpPr>
            <a:spLocks noGrp="1"/>
          </p:cNvSpPr>
          <p:nvPr>
            <p:ph type="dt" sz="half" idx="10"/>
          </p:nvPr>
        </p:nvSpPr>
        <p:spPr/>
        <p:txBody>
          <a:bodyPr/>
          <a:lstStyle/>
          <a:p>
            <a:fld id="{73C3C728-C2B6-41E6-841A-B72871F38920}" type="datetimeFigureOut">
              <a:rPr lang="ar-SY" smtClean="0"/>
              <a:t>16/10/1442</a:t>
            </a:fld>
            <a:endParaRPr lang="ar-SY"/>
          </a:p>
        </p:txBody>
      </p:sp>
      <p:sp>
        <p:nvSpPr>
          <p:cNvPr id="6" name="Footer Placeholder 5"/>
          <p:cNvSpPr>
            <a:spLocks noGrp="1"/>
          </p:cNvSpPr>
          <p:nvPr>
            <p:ph type="ftr" sz="quarter" idx="11"/>
          </p:nvPr>
        </p:nvSpPr>
        <p:spPr/>
        <p:txBody>
          <a:bodyPr/>
          <a:lstStyle/>
          <a:p>
            <a:endParaRPr lang="ar-SY"/>
          </a:p>
        </p:txBody>
      </p:sp>
      <p:sp>
        <p:nvSpPr>
          <p:cNvPr id="7" name="Slide Number Placeholder 6"/>
          <p:cNvSpPr>
            <a:spLocks noGrp="1"/>
          </p:cNvSpPr>
          <p:nvPr>
            <p:ph type="sldNum" sz="quarter" idx="12"/>
          </p:nvPr>
        </p:nvSpPr>
        <p:spPr/>
        <p:txBody>
          <a:bodyPr/>
          <a:lstStyle/>
          <a:p>
            <a:fld id="{4E806802-32A3-4688-8D57-FCE0FED07039}" type="slidenum">
              <a:rPr lang="ar-SY" smtClean="0"/>
              <a:t>‹#›</a:t>
            </a:fld>
            <a:endParaRPr lang="ar-SY"/>
          </a:p>
        </p:txBody>
      </p:sp>
    </p:spTree>
    <p:extLst>
      <p:ext uri="{BB962C8B-B14F-4D97-AF65-F5344CB8AC3E}">
        <p14:creationId xmlns:p14="http://schemas.microsoft.com/office/powerpoint/2010/main" val="4062241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S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Y"/>
          </a:p>
        </p:txBody>
      </p:sp>
      <p:sp>
        <p:nvSpPr>
          <p:cNvPr id="5" name="Text Placeholder 4"/>
          <p:cNvSpPr>
            <a:spLocks noGrp="1"/>
          </p:cNvSpPr>
          <p:nvPr>
            <p:ph type="body" sz="quarter" idx="3"/>
          </p:nvPr>
        </p:nvSpPr>
        <p:spPr>
          <a:xfrm>
            <a:off x="46450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Y"/>
          </a:p>
        </p:txBody>
      </p:sp>
      <p:sp>
        <p:nvSpPr>
          <p:cNvPr id="7" name="Date Placeholder 6"/>
          <p:cNvSpPr>
            <a:spLocks noGrp="1"/>
          </p:cNvSpPr>
          <p:nvPr>
            <p:ph type="dt" sz="half" idx="10"/>
          </p:nvPr>
        </p:nvSpPr>
        <p:spPr/>
        <p:txBody>
          <a:bodyPr/>
          <a:lstStyle/>
          <a:p>
            <a:fld id="{73C3C728-C2B6-41E6-841A-B72871F38920}" type="datetimeFigureOut">
              <a:rPr lang="ar-SY" smtClean="0"/>
              <a:t>16/10/1442</a:t>
            </a:fld>
            <a:endParaRPr lang="ar-SY"/>
          </a:p>
        </p:txBody>
      </p:sp>
      <p:sp>
        <p:nvSpPr>
          <p:cNvPr id="8" name="Footer Placeholder 7"/>
          <p:cNvSpPr>
            <a:spLocks noGrp="1"/>
          </p:cNvSpPr>
          <p:nvPr>
            <p:ph type="ftr" sz="quarter" idx="11"/>
          </p:nvPr>
        </p:nvSpPr>
        <p:spPr/>
        <p:txBody>
          <a:bodyPr/>
          <a:lstStyle/>
          <a:p>
            <a:endParaRPr lang="ar-SY"/>
          </a:p>
        </p:txBody>
      </p:sp>
      <p:sp>
        <p:nvSpPr>
          <p:cNvPr id="9" name="Slide Number Placeholder 8"/>
          <p:cNvSpPr>
            <a:spLocks noGrp="1"/>
          </p:cNvSpPr>
          <p:nvPr>
            <p:ph type="sldNum" sz="quarter" idx="12"/>
          </p:nvPr>
        </p:nvSpPr>
        <p:spPr/>
        <p:txBody>
          <a:bodyPr/>
          <a:lstStyle/>
          <a:p>
            <a:fld id="{4E806802-32A3-4688-8D57-FCE0FED07039}" type="slidenum">
              <a:rPr lang="ar-SY" smtClean="0"/>
              <a:t>‹#›</a:t>
            </a:fld>
            <a:endParaRPr lang="ar-SY"/>
          </a:p>
        </p:txBody>
      </p:sp>
    </p:spTree>
    <p:extLst>
      <p:ext uri="{BB962C8B-B14F-4D97-AF65-F5344CB8AC3E}">
        <p14:creationId xmlns:p14="http://schemas.microsoft.com/office/powerpoint/2010/main" val="3218817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Y"/>
          </a:p>
        </p:txBody>
      </p:sp>
      <p:sp>
        <p:nvSpPr>
          <p:cNvPr id="3" name="Date Placeholder 2"/>
          <p:cNvSpPr>
            <a:spLocks noGrp="1"/>
          </p:cNvSpPr>
          <p:nvPr>
            <p:ph type="dt" sz="half" idx="10"/>
          </p:nvPr>
        </p:nvSpPr>
        <p:spPr/>
        <p:txBody>
          <a:bodyPr/>
          <a:lstStyle/>
          <a:p>
            <a:fld id="{73C3C728-C2B6-41E6-841A-B72871F38920}" type="datetimeFigureOut">
              <a:rPr lang="ar-SY" smtClean="0"/>
              <a:t>16/10/1442</a:t>
            </a:fld>
            <a:endParaRPr lang="ar-SY"/>
          </a:p>
        </p:txBody>
      </p:sp>
      <p:sp>
        <p:nvSpPr>
          <p:cNvPr id="4" name="Footer Placeholder 3"/>
          <p:cNvSpPr>
            <a:spLocks noGrp="1"/>
          </p:cNvSpPr>
          <p:nvPr>
            <p:ph type="ftr" sz="quarter" idx="11"/>
          </p:nvPr>
        </p:nvSpPr>
        <p:spPr/>
        <p:txBody>
          <a:bodyPr/>
          <a:lstStyle/>
          <a:p>
            <a:endParaRPr lang="ar-SY"/>
          </a:p>
        </p:txBody>
      </p:sp>
      <p:sp>
        <p:nvSpPr>
          <p:cNvPr id="5" name="Slide Number Placeholder 4"/>
          <p:cNvSpPr>
            <a:spLocks noGrp="1"/>
          </p:cNvSpPr>
          <p:nvPr>
            <p:ph type="sldNum" sz="quarter" idx="12"/>
          </p:nvPr>
        </p:nvSpPr>
        <p:spPr/>
        <p:txBody>
          <a:bodyPr/>
          <a:lstStyle/>
          <a:p>
            <a:fld id="{4E806802-32A3-4688-8D57-FCE0FED07039}" type="slidenum">
              <a:rPr lang="ar-SY" smtClean="0"/>
              <a:t>‹#›</a:t>
            </a:fld>
            <a:endParaRPr lang="ar-SY"/>
          </a:p>
        </p:txBody>
      </p:sp>
    </p:spTree>
    <p:extLst>
      <p:ext uri="{BB962C8B-B14F-4D97-AF65-F5344CB8AC3E}">
        <p14:creationId xmlns:p14="http://schemas.microsoft.com/office/powerpoint/2010/main" val="2767239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C3C728-C2B6-41E6-841A-B72871F38920}" type="datetimeFigureOut">
              <a:rPr lang="ar-SY" smtClean="0"/>
              <a:t>16/10/1442</a:t>
            </a:fld>
            <a:endParaRPr lang="ar-SY"/>
          </a:p>
        </p:txBody>
      </p:sp>
      <p:sp>
        <p:nvSpPr>
          <p:cNvPr id="3" name="Footer Placeholder 2"/>
          <p:cNvSpPr>
            <a:spLocks noGrp="1"/>
          </p:cNvSpPr>
          <p:nvPr>
            <p:ph type="ftr" sz="quarter" idx="11"/>
          </p:nvPr>
        </p:nvSpPr>
        <p:spPr/>
        <p:txBody>
          <a:bodyPr/>
          <a:lstStyle/>
          <a:p>
            <a:endParaRPr lang="ar-SY"/>
          </a:p>
        </p:txBody>
      </p:sp>
      <p:sp>
        <p:nvSpPr>
          <p:cNvPr id="4" name="Slide Number Placeholder 3"/>
          <p:cNvSpPr>
            <a:spLocks noGrp="1"/>
          </p:cNvSpPr>
          <p:nvPr>
            <p:ph type="sldNum" sz="quarter" idx="12"/>
          </p:nvPr>
        </p:nvSpPr>
        <p:spPr/>
        <p:txBody>
          <a:bodyPr/>
          <a:lstStyle/>
          <a:p>
            <a:fld id="{4E806802-32A3-4688-8D57-FCE0FED07039}" type="slidenum">
              <a:rPr lang="ar-SY" smtClean="0"/>
              <a:t>‹#›</a:t>
            </a:fld>
            <a:endParaRPr lang="ar-SY"/>
          </a:p>
        </p:txBody>
      </p:sp>
    </p:spTree>
    <p:extLst>
      <p:ext uri="{BB962C8B-B14F-4D97-AF65-F5344CB8AC3E}">
        <p14:creationId xmlns:p14="http://schemas.microsoft.com/office/powerpoint/2010/main" val="1752271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r">
              <a:defRPr sz="2000" b="1"/>
            </a:lvl1pPr>
          </a:lstStyle>
          <a:p>
            <a:r>
              <a:rPr lang="en-US" smtClean="0"/>
              <a:t>Click to edit Master title style</a:t>
            </a:r>
            <a:endParaRPr lang="ar-SY"/>
          </a:p>
        </p:txBody>
      </p:sp>
      <p:sp>
        <p:nvSpPr>
          <p:cNvPr id="3" name="Content Placeholder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Y"/>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C3C728-C2B6-41E6-841A-B72871F38920}" type="datetimeFigureOut">
              <a:rPr lang="ar-SY" smtClean="0"/>
              <a:t>16/10/1442</a:t>
            </a:fld>
            <a:endParaRPr lang="ar-SY"/>
          </a:p>
        </p:txBody>
      </p:sp>
      <p:sp>
        <p:nvSpPr>
          <p:cNvPr id="6" name="Footer Placeholder 5"/>
          <p:cNvSpPr>
            <a:spLocks noGrp="1"/>
          </p:cNvSpPr>
          <p:nvPr>
            <p:ph type="ftr" sz="quarter" idx="11"/>
          </p:nvPr>
        </p:nvSpPr>
        <p:spPr/>
        <p:txBody>
          <a:bodyPr/>
          <a:lstStyle/>
          <a:p>
            <a:endParaRPr lang="ar-SY"/>
          </a:p>
        </p:txBody>
      </p:sp>
      <p:sp>
        <p:nvSpPr>
          <p:cNvPr id="7" name="Slide Number Placeholder 6"/>
          <p:cNvSpPr>
            <a:spLocks noGrp="1"/>
          </p:cNvSpPr>
          <p:nvPr>
            <p:ph type="sldNum" sz="quarter" idx="12"/>
          </p:nvPr>
        </p:nvSpPr>
        <p:spPr/>
        <p:txBody>
          <a:bodyPr/>
          <a:lstStyle/>
          <a:p>
            <a:fld id="{4E806802-32A3-4688-8D57-FCE0FED07039}" type="slidenum">
              <a:rPr lang="ar-SY" smtClean="0"/>
              <a:t>‹#›</a:t>
            </a:fld>
            <a:endParaRPr lang="ar-SY"/>
          </a:p>
        </p:txBody>
      </p:sp>
    </p:spTree>
    <p:extLst>
      <p:ext uri="{BB962C8B-B14F-4D97-AF65-F5344CB8AC3E}">
        <p14:creationId xmlns:p14="http://schemas.microsoft.com/office/powerpoint/2010/main" val="2329433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S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C3C728-C2B6-41E6-841A-B72871F38920}" type="datetimeFigureOut">
              <a:rPr lang="ar-SY" smtClean="0"/>
              <a:t>16/10/1442</a:t>
            </a:fld>
            <a:endParaRPr lang="ar-SY"/>
          </a:p>
        </p:txBody>
      </p:sp>
      <p:sp>
        <p:nvSpPr>
          <p:cNvPr id="6" name="Footer Placeholder 5"/>
          <p:cNvSpPr>
            <a:spLocks noGrp="1"/>
          </p:cNvSpPr>
          <p:nvPr>
            <p:ph type="ftr" sz="quarter" idx="11"/>
          </p:nvPr>
        </p:nvSpPr>
        <p:spPr/>
        <p:txBody>
          <a:bodyPr/>
          <a:lstStyle/>
          <a:p>
            <a:endParaRPr lang="ar-SY"/>
          </a:p>
        </p:txBody>
      </p:sp>
      <p:sp>
        <p:nvSpPr>
          <p:cNvPr id="7" name="Slide Number Placeholder 6"/>
          <p:cNvSpPr>
            <a:spLocks noGrp="1"/>
          </p:cNvSpPr>
          <p:nvPr>
            <p:ph type="sldNum" sz="quarter" idx="12"/>
          </p:nvPr>
        </p:nvSpPr>
        <p:spPr/>
        <p:txBody>
          <a:bodyPr/>
          <a:lstStyle/>
          <a:p>
            <a:fld id="{4E806802-32A3-4688-8D57-FCE0FED07039}" type="slidenum">
              <a:rPr lang="ar-SY" smtClean="0"/>
              <a:t>‹#›</a:t>
            </a:fld>
            <a:endParaRPr lang="ar-SY"/>
          </a:p>
        </p:txBody>
      </p:sp>
    </p:spTree>
    <p:extLst>
      <p:ext uri="{BB962C8B-B14F-4D97-AF65-F5344CB8AC3E}">
        <p14:creationId xmlns:p14="http://schemas.microsoft.com/office/powerpoint/2010/main" val="2492701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ar-SY"/>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Y"/>
          </a:p>
        </p:txBody>
      </p:sp>
      <p:sp>
        <p:nvSpPr>
          <p:cNvPr id="4" name="Date Placeholder 3"/>
          <p:cNvSpPr>
            <a:spLocks noGrp="1"/>
          </p:cNvSpPr>
          <p:nvPr>
            <p:ph type="dt" sz="half" idx="2"/>
          </p:nvPr>
        </p:nvSpPr>
        <p:spPr>
          <a:xfrm>
            <a:off x="6553200" y="6356402"/>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3C3C728-C2B6-41E6-841A-B72871F38920}" type="datetimeFigureOut">
              <a:rPr lang="ar-SY" smtClean="0"/>
              <a:t>16/10/1442</a:t>
            </a:fld>
            <a:endParaRPr lang="ar-SY"/>
          </a:p>
        </p:txBody>
      </p:sp>
      <p:sp>
        <p:nvSpPr>
          <p:cNvPr id="5" name="Footer Placeholder 4"/>
          <p:cNvSpPr>
            <a:spLocks noGrp="1"/>
          </p:cNvSpPr>
          <p:nvPr>
            <p:ph type="ftr" sz="quarter" idx="3"/>
          </p:nvPr>
        </p:nvSpPr>
        <p:spPr>
          <a:xfrm>
            <a:off x="3124200" y="6356402"/>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Y"/>
          </a:p>
        </p:txBody>
      </p:sp>
      <p:sp>
        <p:nvSpPr>
          <p:cNvPr id="6" name="Slide Number Placeholder 5"/>
          <p:cNvSpPr>
            <a:spLocks noGrp="1"/>
          </p:cNvSpPr>
          <p:nvPr>
            <p:ph type="sldNum" sz="quarter" idx="4"/>
          </p:nvPr>
        </p:nvSpPr>
        <p:spPr>
          <a:xfrm>
            <a:off x="457200" y="6356402"/>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E806802-32A3-4688-8D57-FCE0FED07039}" type="slidenum">
              <a:rPr lang="ar-SY" smtClean="0"/>
              <a:t>‹#›</a:t>
            </a:fld>
            <a:endParaRPr lang="ar-SY"/>
          </a:p>
        </p:txBody>
      </p:sp>
    </p:spTree>
    <p:extLst>
      <p:ext uri="{BB962C8B-B14F-4D97-AF65-F5344CB8AC3E}">
        <p14:creationId xmlns:p14="http://schemas.microsoft.com/office/powerpoint/2010/main" val="3164842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6" name="Picture 2" descr="US private M&amp;A drafting considerations in light of COVID-19 | México |  Publications | Knowledge | Global Law Firm | Norton Rose Fulb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64" y="1090390"/>
            <a:ext cx="9252520" cy="58052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45099" y="188640"/>
            <a:ext cx="7687341" cy="923330"/>
          </a:xfrm>
          <a:prstGeom prst="rect">
            <a:avLst/>
          </a:prstGeom>
          <a:noFill/>
        </p:spPr>
        <p:txBody>
          <a:bodyPr wrap="square" lIns="91440" tIns="45720" rIns="91440" bIns="45720">
            <a:spAutoFit/>
          </a:bodyPr>
          <a:lstStyle/>
          <a:p>
            <a:pPr algn="ctr"/>
            <a:r>
              <a:rPr lang="ar-SY"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كوفيد 19 واقع و آفاق مستقبلية</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8782445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ar-SY" dirty="0" smtClean="0"/>
              <a:t>«كوفيد </a:t>
            </a:r>
            <a:r>
              <a:rPr lang="ar-SY" dirty="0"/>
              <a:t>19- </a:t>
            </a:r>
            <a:r>
              <a:rPr lang="en-US" dirty="0"/>
              <a:t>COVID-19» </a:t>
            </a:r>
            <a:r>
              <a:rPr lang="ar-SY" dirty="0"/>
              <a:t>أو فيروس كورونا المستجد، وسبب تسمية الفيروس بهذا الاسم يرجع </a:t>
            </a:r>
            <a:r>
              <a:rPr lang="ar-SY" dirty="0" smtClean="0"/>
              <a:t>الى شكله الذي يشبه التاج </a:t>
            </a:r>
            <a:r>
              <a:rPr lang="ar-SY" dirty="0"/>
              <a:t>تحت </a:t>
            </a:r>
            <a:r>
              <a:rPr lang="ar-SY" dirty="0" smtClean="0"/>
              <a:t>الميكروسكوب، </a:t>
            </a:r>
            <a:r>
              <a:rPr lang="ar-SY" dirty="0"/>
              <a:t>وفي اللغة اللاتينية يسمى التاج </a:t>
            </a:r>
            <a:r>
              <a:rPr lang="en-US" dirty="0"/>
              <a:t>crown </a:t>
            </a:r>
            <a:r>
              <a:rPr lang="ar-SY" dirty="0"/>
              <a:t>باسم كورونا </a:t>
            </a:r>
            <a:r>
              <a:rPr lang="en-US" dirty="0"/>
              <a:t>corona، </a:t>
            </a:r>
            <a:r>
              <a:rPr lang="ar-SY" dirty="0"/>
              <a:t>والاسم الإنجليزي للمرض مشتق من لفظ «</a:t>
            </a:r>
            <a:r>
              <a:rPr lang="en-US" dirty="0"/>
              <a:t>CO» </a:t>
            </a:r>
            <a:r>
              <a:rPr lang="ar-SY" dirty="0"/>
              <a:t>وهما أول حرفين من كلمة كورونا «</a:t>
            </a:r>
            <a:r>
              <a:rPr lang="en-US" dirty="0"/>
              <a:t>CORONA» </a:t>
            </a:r>
            <a:r>
              <a:rPr lang="ar-SY" dirty="0"/>
              <a:t>أما حرفي الـ</a:t>
            </a:r>
            <a:r>
              <a:rPr lang="en-US" dirty="0"/>
              <a:t>VI </a:t>
            </a:r>
            <a:r>
              <a:rPr lang="ar-SY" dirty="0"/>
              <a:t>فهما اشتقاق لأول حرفين من كلمة فيروس «</a:t>
            </a:r>
            <a:r>
              <a:rPr lang="en-US" dirty="0"/>
              <a:t>Virus» </a:t>
            </a:r>
            <a:r>
              <a:rPr lang="ar-SY" dirty="0"/>
              <a:t>أما حرف الـ</a:t>
            </a:r>
            <a:r>
              <a:rPr lang="en-US" dirty="0"/>
              <a:t>D </a:t>
            </a:r>
            <a:r>
              <a:rPr lang="ar-SY" dirty="0"/>
              <a:t>فهو أول حرف من كلمة مرض بالإنجليزية «</a:t>
            </a:r>
            <a:r>
              <a:rPr lang="en-US" dirty="0" err="1"/>
              <a:t>diseas</a:t>
            </a:r>
            <a:r>
              <a:rPr lang="en-US" dirty="0"/>
              <a:t>»</a:t>
            </a:r>
            <a:endParaRPr lang="ar-SY" dirty="0"/>
          </a:p>
        </p:txBody>
      </p:sp>
    </p:spTree>
    <p:extLst>
      <p:ext uri="{BB962C8B-B14F-4D97-AF65-F5344CB8AC3E}">
        <p14:creationId xmlns:p14="http://schemas.microsoft.com/office/powerpoint/2010/main" val="38826764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361538" y="1268760"/>
            <a:ext cx="6039124"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91539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iosafety in the preparation and processing of cytology specimen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457" y="1412776"/>
            <a:ext cx="6818666" cy="52721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67744" y="116632"/>
            <a:ext cx="4268092" cy="923330"/>
          </a:xfrm>
          <a:prstGeom prst="rect">
            <a:avLst/>
          </a:prstGeom>
          <a:noFill/>
        </p:spPr>
        <p:txBody>
          <a:bodyPr wrap="none" lIns="91440" tIns="45720" rIns="91440" bIns="45720">
            <a:spAutoFit/>
          </a:bodyPr>
          <a:lstStyle/>
          <a:p>
            <a:pPr algn="ctr"/>
            <a:r>
              <a:rPr lang="en-US" sz="54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Transmission:</a:t>
            </a:r>
            <a:endParaRPr lang="en-US"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Tree>
    <p:extLst>
      <p:ext uri="{BB962C8B-B14F-4D97-AF65-F5344CB8AC3E}">
        <p14:creationId xmlns:p14="http://schemas.microsoft.com/office/powerpoint/2010/main" val="24143448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New coronavirus symptoms listed by CDC - al.com"/>
          <p:cNvPicPr>
            <a:picLocks noChangeAspect="1" noChangeArrowheads="1"/>
          </p:cNvPicPr>
          <p:nvPr/>
        </p:nvPicPr>
        <p:blipFill rotWithShape="1">
          <a:blip r:embed="rId2">
            <a:extLst>
              <a:ext uri="{28A0092B-C50C-407E-A947-70E740481C1C}">
                <a14:useLocalDpi xmlns:a14="http://schemas.microsoft.com/office/drawing/2010/main" val="0"/>
              </a:ext>
            </a:extLst>
          </a:blip>
          <a:srcRect l="25075" t="9752" r="50656" b="50080"/>
          <a:stretch/>
        </p:blipFill>
        <p:spPr bwMode="auto">
          <a:xfrm>
            <a:off x="6314358" y="2478375"/>
            <a:ext cx="2958879" cy="329804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1617117"/>
            <a:ext cx="8229600" cy="4525963"/>
          </a:xfrm>
        </p:spPr>
        <p:txBody>
          <a:bodyPr>
            <a:normAutofit fontScale="85000" lnSpcReduction="10000"/>
          </a:bodyPr>
          <a:lstStyle/>
          <a:p>
            <a:pPr algn="l" rtl="0"/>
            <a:r>
              <a:rPr lang="en-US" dirty="0"/>
              <a:t>According to researchers in China, these were the most common symptoms among people who had COVID-19:</a:t>
            </a:r>
          </a:p>
          <a:p>
            <a:pPr algn="l" rtl="0"/>
            <a:r>
              <a:rPr lang="en-US" dirty="0"/>
              <a:t>Fever 99%</a:t>
            </a:r>
          </a:p>
          <a:p>
            <a:pPr algn="l" rtl="0"/>
            <a:r>
              <a:rPr lang="en-US" dirty="0"/>
              <a:t>Fatigue 70%</a:t>
            </a:r>
          </a:p>
          <a:p>
            <a:pPr algn="l" rtl="0"/>
            <a:r>
              <a:rPr lang="en-US" dirty="0"/>
              <a:t>Cough 59%</a:t>
            </a:r>
          </a:p>
          <a:p>
            <a:pPr algn="l" rtl="0"/>
            <a:r>
              <a:rPr lang="en-US" dirty="0"/>
              <a:t>Lack of appetite 40</a:t>
            </a:r>
            <a:r>
              <a:rPr lang="en-US" dirty="0" smtClean="0"/>
              <a:t>%</a:t>
            </a:r>
            <a:endParaRPr lang="en-US" dirty="0"/>
          </a:p>
          <a:p>
            <a:pPr algn="l" rtl="0"/>
            <a:r>
              <a:rPr lang="en-US" dirty="0"/>
              <a:t>Body aches 35%</a:t>
            </a:r>
          </a:p>
          <a:p>
            <a:pPr algn="l" rtl="0"/>
            <a:r>
              <a:rPr lang="en-US" dirty="0"/>
              <a:t>Shortness of breath 31%</a:t>
            </a:r>
          </a:p>
          <a:p>
            <a:pPr algn="l" rtl="0"/>
            <a:r>
              <a:rPr lang="en-US" dirty="0"/>
              <a:t>Mucus/phlegm 27</a:t>
            </a:r>
            <a:r>
              <a:rPr lang="en-US" dirty="0" smtClean="0"/>
              <a:t>%</a:t>
            </a:r>
          </a:p>
          <a:p>
            <a:pPr algn="l" rtl="0"/>
            <a:r>
              <a:rPr lang="en-US" dirty="0" smtClean="0"/>
              <a:t>Anosmia and trouble of gustation 15%</a:t>
            </a:r>
            <a:endParaRPr lang="en-US" dirty="0"/>
          </a:p>
        </p:txBody>
      </p:sp>
      <p:sp>
        <p:nvSpPr>
          <p:cNvPr id="4" name="Rectangle 3"/>
          <p:cNvSpPr/>
          <p:nvPr/>
        </p:nvSpPr>
        <p:spPr>
          <a:xfrm>
            <a:off x="1115616" y="332656"/>
            <a:ext cx="6513322" cy="923330"/>
          </a:xfrm>
          <a:prstGeom prst="rect">
            <a:avLst/>
          </a:prstGeom>
          <a:noFill/>
        </p:spPr>
        <p:txBody>
          <a:bodyPr wrap="none" lIns="91440" tIns="45720" rIns="91440" bIns="45720">
            <a:spAutoFit/>
          </a:bodyPr>
          <a:lstStyle/>
          <a:p>
            <a:pPr algn="ctr"/>
            <a:r>
              <a:rPr lang="en-US" sz="5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Signs and Symptoms:</a:t>
            </a:r>
            <a:endParaRPr lang="en-US"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2" name="AutoShape 10" descr="Covid symptoms: What are they and how do I protect myself? - BBC News"/>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Y"/>
          </a:p>
        </p:txBody>
      </p:sp>
      <p:sp>
        <p:nvSpPr>
          <p:cNvPr id="5" name="AutoShape 12" descr="What Are the Symptoms of COVID-19? – San Diego – Sharp Health News"/>
          <p:cNvSpPr>
            <a:spLocks noChangeAspect="1" noChangeArrowheads="1"/>
          </p:cNvSpPr>
          <p:nvPr/>
        </p:nvSpPr>
        <p:spPr bwMode="auto">
          <a:xfrm>
            <a:off x="9075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Y"/>
          </a:p>
        </p:txBody>
      </p:sp>
      <p:sp>
        <p:nvSpPr>
          <p:cNvPr id="6" name="AutoShape 14" descr="What Are the Symptoms of COVID-19? – San Diego – Sharp Health News"/>
          <p:cNvSpPr>
            <a:spLocks noChangeAspect="1" noChangeArrowheads="1"/>
          </p:cNvSpPr>
          <p:nvPr/>
        </p:nvSpPr>
        <p:spPr bwMode="auto">
          <a:xfrm>
            <a:off x="9228138"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Y"/>
          </a:p>
        </p:txBody>
      </p:sp>
      <p:pic>
        <p:nvPicPr>
          <p:cNvPr id="4112" name="Picture 16" descr="Coronavirus 2019-nCoV Symptoms, Healthcare And Medicine Infographic..  Royalty Free Cliparts, Vectors, And Stock Illustration. Image 143192076."/>
          <p:cNvPicPr>
            <a:picLocks noChangeAspect="1" noChangeArrowheads="1"/>
          </p:cNvPicPr>
          <p:nvPr/>
        </p:nvPicPr>
        <p:blipFill rotWithShape="1">
          <a:blip r:embed="rId3">
            <a:extLst>
              <a:ext uri="{28A0092B-C50C-407E-A947-70E740481C1C}">
                <a14:useLocalDpi xmlns:a14="http://schemas.microsoft.com/office/drawing/2010/main" val="0"/>
              </a:ext>
            </a:extLst>
          </a:blip>
          <a:srcRect l="34698" t="63921" r="37364" b="3223"/>
          <a:stretch/>
        </p:blipFill>
        <p:spPr bwMode="auto">
          <a:xfrm>
            <a:off x="5830956" y="2564904"/>
            <a:ext cx="3313044" cy="406841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ew coronavirus symptoms listed by CDC - al.com"/>
          <p:cNvPicPr>
            <a:picLocks noChangeAspect="1" noChangeArrowheads="1"/>
          </p:cNvPicPr>
          <p:nvPr/>
        </p:nvPicPr>
        <p:blipFill rotWithShape="1">
          <a:blip r:embed="rId2">
            <a:extLst>
              <a:ext uri="{28A0092B-C50C-407E-A947-70E740481C1C}">
                <a14:useLocalDpi xmlns:a14="http://schemas.microsoft.com/office/drawing/2010/main" val="0"/>
              </a:ext>
            </a:extLst>
          </a:blip>
          <a:srcRect l="77" t="9205" r="74478" b="49955"/>
          <a:stretch/>
        </p:blipFill>
        <p:spPr bwMode="auto">
          <a:xfrm>
            <a:off x="6171010" y="2558805"/>
            <a:ext cx="3102227" cy="335317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New coronavirus symptoms listed by CDC - al.com"/>
          <p:cNvPicPr>
            <a:picLocks noChangeAspect="1" noChangeArrowheads="1"/>
          </p:cNvPicPr>
          <p:nvPr/>
        </p:nvPicPr>
        <p:blipFill rotWithShape="1">
          <a:blip r:embed="rId2">
            <a:extLst>
              <a:ext uri="{28A0092B-C50C-407E-A947-70E740481C1C}">
                <a14:useLocalDpi xmlns:a14="http://schemas.microsoft.com/office/drawing/2010/main" val="0"/>
              </a:ext>
            </a:extLst>
          </a:blip>
          <a:srcRect l="73082" t="9223" r="2939" b="49747"/>
          <a:stretch/>
        </p:blipFill>
        <p:spPr bwMode="auto">
          <a:xfrm>
            <a:off x="6332045" y="2524156"/>
            <a:ext cx="2923504" cy="336876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ew coronavirus symptoms listed by CDC - al.com"/>
          <p:cNvPicPr>
            <a:picLocks noChangeAspect="1" noChangeArrowheads="1"/>
          </p:cNvPicPr>
          <p:nvPr/>
        </p:nvPicPr>
        <p:blipFill rotWithShape="1">
          <a:blip r:embed="rId2">
            <a:extLst>
              <a:ext uri="{28A0092B-C50C-407E-A947-70E740481C1C}">
                <a14:useLocalDpi xmlns:a14="http://schemas.microsoft.com/office/drawing/2010/main" val="0"/>
              </a:ext>
            </a:extLst>
          </a:blip>
          <a:srcRect l="13268" t="51355" r="62786" b="1359"/>
          <a:stretch/>
        </p:blipFill>
        <p:spPr bwMode="auto">
          <a:xfrm>
            <a:off x="6372543" y="2478375"/>
            <a:ext cx="2919407" cy="3882436"/>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New coronavirus symptoms listed by CDC - al.com"/>
          <p:cNvPicPr>
            <a:picLocks noChangeAspect="1" noChangeArrowheads="1"/>
          </p:cNvPicPr>
          <p:nvPr/>
        </p:nvPicPr>
        <p:blipFill rotWithShape="1">
          <a:blip r:embed="rId2">
            <a:extLst>
              <a:ext uri="{28A0092B-C50C-407E-A947-70E740481C1C}">
                <a14:useLocalDpi xmlns:a14="http://schemas.microsoft.com/office/drawing/2010/main" val="0"/>
              </a:ext>
            </a:extLst>
          </a:blip>
          <a:srcRect l="60860" t="51706" r="16529" b="1524"/>
          <a:stretch/>
        </p:blipFill>
        <p:spPr bwMode="auto">
          <a:xfrm>
            <a:off x="6332045" y="2542181"/>
            <a:ext cx="2756663" cy="3840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25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ipe(down)">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4100"/>
                                        </p:tgtEl>
                                      </p:cBhvr>
                                    </p:animEffect>
                                    <p:set>
                                      <p:cBhvr>
                                        <p:cTn id="12" dur="1" fill="hold">
                                          <p:stCondLst>
                                            <p:cond delay="499"/>
                                          </p:stCondLst>
                                        </p:cTn>
                                        <p:tgtEl>
                                          <p:spTgt spid="410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12"/>
                                        </p:tgtEl>
                                        <p:attrNameLst>
                                          <p:attrName>style.visibility</p:attrName>
                                        </p:attrNameLst>
                                      </p:cBhvr>
                                      <p:to>
                                        <p:strVal val="visible"/>
                                      </p:to>
                                    </p:set>
                                    <p:animEffect transition="in" filter="wipe(down)">
                                      <p:cBhvr>
                                        <p:cTn id="17" dur="500"/>
                                        <p:tgtEl>
                                          <p:spTgt spid="41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4112"/>
                                        </p:tgtEl>
                                      </p:cBhvr>
                                    </p:animEffect>
                                    <p:set>
                                      <p:cBhvr>
                                        <p:cTn id="22" dur="1" fill="hold">
                                          <p:stCondLst>
                                            <p:cond delay="499"/>
                                          </p:stCondLst>
                                        </p:cTn>
                                        <p:tgtEl>
                                          <p:spTgt spid="41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wipe(down)">
                                      <p:cBhvr>
                                        <p:cTn id="27" dur="500"/>
                                        <p:tgtEl>
                                          <p:spTgt spid="409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nodeType="clickEffect">
                                  <p:stCondLst>
                                    <p:cond delay="0"/>
                                  </p:stCondLst>
                                  <p:childTnLst>
                                    <p:animEffect transition="out" filter="wipe(down)">
                                      <p:cBhvr>
                                        <p:cTn id="31" dur="500"/>
                                        <p:tgtEl>
                                          <p:spTgt spid="4098"/>
                                        </p:tgtEl>
                                      </p:cBhvr>
                                    </p:animEffect>
                                    <p:set>
                                      <p:cBhvr>
                                        <p:cTn id="32" dur="1" fill="hold">
                                          <p:stCondLst>
                                            <p:cond delay="499"/>
                                          </p:stCondLst>
                                        </p:cTn>
                                        <p:tgtEl>
                                          <p:spTgt spid="409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104"/>
                                        </p:tgtEl>
                                        <p:attrNameLst>
                                          <p:attrName>style.visibility</p:attrName>
                                        </p:attrNameLst>
                                      </p:cBhvr>
                                      <p:to>
                                        <p:strVal val="visible"/>
                                      </p:to>
                                    </p:set>
                                    <p:animEffect transition="in" filter="wipe(down)">
                                      <p:cBhvr>
                                        <p:cTn id="37" dur="500"/>
                                        <p:tgtEl>
                                          <p:spTgt spid="410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nodeType="clickEffect">
                                  <p:stCondLst>
                                    <p:cond delay="0"/>
                                  </p:stCondLst>
                                  <p:childTnLst>
                                    <p:animEffect transition="out" filter="wipe(down)">
                                      <p:cBhvr>
                                        <p:cTn id="41" dur="500"/>
                                        <p:tgtEl>
                                          <p:spTgt spid="4104"/>
                                        </p:tgtEl>
                                      </p:cBhvr>
                                    </p:animEffect>
                                    <p:set>
                                      <p:cBhvr>
                                        <p:cTn id="42" dur="1" fill="hold">
                                          <p:stCondLst>
                                            <p:cond delay="499"/>
                                          </p:stCondLst>
                                        </p:cTn>
                                        <p:tgtEl>
                                          <p:spTgt spid="410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102"/>
                                        </p:tgtEl>
                                        <p:attrNameLst>
                                          <p:attrName>style.visibility</p:attrName>
                                        </p:attrNameLst>
                                      </p:cBhvr>
                                      <p:to>
                                        <p:strVal val="visible"/>
                                      </p:to>
                                    </p:set>
                                    <p:animEffect transition="in" filter="wipe(down)">
                                      <p:cBhvr>
                                        <p:cTn id="47" dur="500"/>
                                        <p:tgtEl>
                                          <p:spTgt spid="410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nodeType="clickEffect">
                                  <p:stCondLst>
                                    <p:cond delay="0"/>
                                  </p:stCondLst>
                                  <p:childTnLst>
                                    <p:animEffect transition="out" filter="wipe(down)">
                                      <p:cBhvr>
                                        <p:cTn id="51" dur="500"/>
                                        <p:tgtEl>
                                          <p:spTgt spid="4102"/>
                                        </p:tgtEl>
                                      </p:cBhvr>
                                    </p:animEffect>
                                    <p:set>
                                      <p:cBhvr>
                                        <p:cTn id="52" dur="1" fill="hold">
                                          <p:stCondLst>
                                            <p:cond delay="499"/>
                                          </p:stCondLst>
                                        </p:cTn>
                                        <p:tgtEl>
                                          <p:spTgt spid="410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116"/>
                                        </p:tgtEl>
                                        <p:attrNameLst>
                                          <p:attrName>style.visibility</p:attrName>
                                        </p:attrNameLst>
                                      </p:cBhvr>
                                      <p:to>
                                        <p:strVal val="visible"/>
                                      </p:to>
                                    </p:set>
                                    <p:animEffect transition="in" filter="wipe(down)">
                                      <p:cBhvr>
                                        <p:cTn id="57" dur="500"/>
                                        <p:tgtEl>
                                          <p:spTgt spid="41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nodeType="clickEffect">
                                  <p:stCondLst>
                                    <p:cond delay="0"/>
                                  </p:stCondLst>
                                  <p:childTnLst>
                                    <p:animEffect transition="out" filter="wipe(down)">
                                      <p:cBhvr>
                                        <p:cTn id="61" dur="500"/>
                                        <p:tgtEl>
                                          <p:spTgt spid="4116"/>
                                        </p:tgtEl>
                                      </p:cBhvr>
                                    </p:animEffect>
                                    <p:set>
                                      <p:cBhvr>
                                        <p:cTn id="62" dur="1" fill="hold">
                                          <p:stCondLst>
                                            <p:cond delay="499"/>
                                          </p:stCondLst>
                                        </p:cTn>
                                        <p:tgtEl>
                                          <p:spTgt spid="41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pPr algn="ctr"/>
            <a:r>
              <a:rPr lang="en-US" b="1" dirty="0" smtClean="0">
                <a:solidFill>
                  <a:srgbClr val="FFFF00"/>
                </a:solidFill>
              </a:rPr>
              <a:t>CRITICAL</a:t>
            </a:r>
            <a:endParaRPr lang="en-US" b="1" dirty="0">
              <a:solidFill>
                <a:srgbClr val="FFFF00"/>
              </a:solidFill>
            </a:endParaRPr>
          </a:p>
        </p:txBody>
      </p:sp>
      <p:pic>
        <p:nvPicPr>
          <p:cNvPr id="6146" name="Picture 2" descr="AI May Help Hospitals Decide Which COVID-19 Patients Live or Die - IEEE  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4" y="2276872"/>
            <a:ext cx="5710038" cy="458112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95194" y="908720"/>
            <a:ext cx="8229600" cy="4525963"/>
          </a:xfrm>
        </p:spPr>
        <p:txBody>
          <a:bodyPr>
            <a:normAutofit/>
          </a:bodyPr>
          <a:lstStyle/>
          <a:p>
            <a:pPr marL="0" indent="0" algn="r" rtl="1">
              <a:buNone/>
            </a:pPr>
            <a:r>
              <a:rPr lang="ar-SY" sz="3200" dirty="0"/>
              <a:t>• قصور تنفسي لم يستجب على الأكسجة مع الحاجة لوضع المريض على جهاز </a:t>
            </a:r>
            <a:r>
              <a:rPr lang="ar-SY" sz="3200" dirty="0" smtClean="0"/>
              <a:t>المنفسة </a:t>
            </a:r>
            <a:r>
              <a:rPr lang="en-US" sz="3200" dirty="0" smtClean="0"/>
              <a:t>)</a:t>
            </a:r>
            <a:r>
              <a:rPr lang="ar-SY" sz="3200" dirty="0" smtClean="0"/>
              <a:t> </a:t>
            </a:r>
            <a:r>
              <a:rPr lang="ar-SY" sz="3200" dirty="0"/>
              <a:t>تهوية </a:t>
            </a:r>
            <a:r>
              <a:rPr lang="ar-SY" sz="3200" dirty="0" smtClean="0"/>
              <a:t>آلية</a:t>
            </a:r>
            <a:r>
              <a:rPr lang="en-US" sz="3200" dirty="0" smtClean="0"/>
              <a:t>(</a:t>
            </a:r>
            <a:endParaRPr lang="ar-SY" sz="3200" dirty="0"/>
          </a:p>
          <a:p>
            <a:pPr marL="0" indent="0" algn="r" rtl="1">
              <a:buNone/>
            </a:pPr>
            <a:r>
              <a:rPr lang="ar-SY" sz="3200" dirty="0"/>
              <a:t>• صدمة </a:t>
            </a:r>
            <a:r>
              <a:rPr lang="en-US" sz="3200" dirty="0" smtClean="0"/>
              <a:t>)</a:t>
            </a:r>
            <a:r>
              <a:rPr lang="ar-SY" sz="3200" dirty="0" smtClean="0"/>
              <a:t> </a:t>
            </a:r>
            <a:r>
              <a:rPr lang="ar-SY" sz="3200" dirty="0"/>
              <a:t>وهط دوراني </a:t>
            </a:r>
            <a:r>
              <a:rPr lang="en-US" sz="3200" dirty="0" smtClean="0"/>
              <a:t>(</a:t>
            </a:r>
            <a:endParaRPr lang="ar-SY" sz="3200" dirty="0"/>
          </a:p>
          <a:p>
            <a:pPr marL="0" indent="0" algn="r" rtl="1">
              <a:buNone/>
            </a:pPr>
            <a:r>
              <a:rPr lang="ar-SY" sz="3200" dirty="0"/>
              <a:t>• قصور أعضاء </a:t>
            </a:r>
            <a:r>
              <a:rPr lang="ar-SY" sz="3200" dirty="0" smtClean="0"/>
              <a:t>متعدد</a:t>
            </a:r>
            <a:endParaRPr lang="ar-SY" sz="3200" dirty="0"/>
          </a:p>
        </p:txBody>
      </p:sp>
      <p:sp>
        <p:nvSpPr>
          <p:cNvPr id="4" name="Rectangle 3"/>
          <p:cNvSpPr/>
          <p:nvPr/>
        </p:nvSpPr>
        <p:spPr>
          <a:xfrm>
            <a:off x="5868144" y="3498962"/>
            <a:ext cx="3123733" cy="1200329"/>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ar-SY" sz="3600" b="1" dirty="0"/>
              <a:t>يتم القبول في قسم</a:t>
            </a:r>
            <a:br>
              <a:rPr lang="ar-SY" sz="3600" b="1" dirty="0"/>
            </a:br>
            <a:r>
              <a:rPr lang="ar-SY" sz="3600" b="1" dirty="0"/>
              <a:t> العناية المشددة</a:t>
            </a:r>
            <a:endParaRPr lang="en-US" sz="3600" dirty="0"/>
          </a:p>
        </p:txBody>
      </p:sp>
    </p:spTree>
    <p:extLst>
      <p:ext uri="{BB962C8B-B14F-4D97-AF65-F5344CB8AC3E}">
        <p14:creationId xmlns:p14="http://schemas.microsoft.com/office/powerpoint/2010/main" val="56442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6216" y="2276872"/>
            <a:ext cx="7522208" cy="4176464"/>
          </a:xfrm>
        </p:spPr>
        <p:txBody>
          <a:bodyPr>
            <a:normAutofit fontScale="77500" lnSpcReduction="20000"/>
          </a:bodyPr>
          <a:lstStyle/>
          <a:p>
            <a:pPr algn="l" rtl="0">
              <a:buFont typeface="Arial"/>
              <a:buChar char="•"/>
            </a:pPr>
            <a:r>
              <a:rPr lang="en-US" dirty="0" smtClean="0">
                <a:solidFill>
                  <a:srgbClr val="444444"/>
                </a:solidFill>
                <a:latin typeface="Source Sans Pro"/>
              </a:rPr>
              <a:t>Elderly</a:t>
            </a:r>
            <a:endParaRPr lang="en-US" dirty="0">
              <a:solidFill>
                <a:srgbClr val="444444"/>
              </a:solidFill>
              <a:latin typeface="Source Sans Pro"/>
            </a:endParaRPr>
          </a:p>
          <a:p>
            <a:pPr algn="l" rtl="0">
              <a:buFont typeface="Arial"/>
              <a:buChar char="•"/>
            </a:pPr>
            <a:r>
              <a:rPr lang="en-US" dirty="0" smtClean="0">
                <a:solidFill>
                  <a:srgbClr val="444444"/>
                </a:solidFill>
                <a:latin typeface="Source Sans Pro"/>
              </a:rPr>
              <a:t>Chronic </a:t>
            </a:r>
            <a:r>
              <a:rPr lang="en-US" dirty="0">
                <a:solidFill>
                  <a:srgbClr val="444444"/>
                </a:solidFill>
                <a:latin typeface="Source Sans Pro"/>
              </a:rPr>
              <a:t>kidney disease</a:t>
            </a:r>
          </a:p>
          <a:p>
            <a:pPr algn="l" rtl="0">
              <a:buFont typeface="Arial"/>
              <a:buChar char="•"/>
            </a:pPr>
            <a:r>
              <a:rPr lang="en-US" dirty="0">
                <a:solidFill>
                  <a:srgbClr val="444444"/>
                </a:solidFill>
                <a:latin typeface="Source Sans Pro"/>
              </a:rPr>
              <a:t>Chronic obstructive pulmonary disease (COPD)</a:t>
            </a:r>
          </a:p>
          <a:p>
            <a:pPr algn="l" rtl="0">
              <a:buFont typeface="Arial"/>
              <a:buChar char="•"/>
            </a:pPr>
            <a:r>
              <a:rPr lang="en-US" dirty="0">
                <a:solidFill>
                  <a:srgbClr val="444444"/>
                </a:solidFill>
                <a:latin typeface="Source Sans Pro"/>
              </a:rPr>
              <a:t>A weakened immune system because of an organ transplant</a:t>
            </a:r>
          </a:p>
          <a:p>
            <a:pPr algn="l" rtl="0">
              <a:buFont typeface="Arial"/>
              <a:buChar char="•"/>
            </a:pPr>
            <a:r>
              <a:rPr lang="en-US" dirty="0">
                <a:solidFill>
                  <a:srgbClr val="444444"/>
                </a:solidFill>
                <a:latin typeface="Source Sans Pro"/>
              </a:rPr>
              <a:t>Obesity</a:t>
            </a:r>
          </a:p>
          <a:p>
            <a:pPr algn="l" rtl="0">
              <a:buFont typeface="Arial"/>
              <a:buChar char="•"/>
            </a:pPr>
            <a:r>
              <a:rPr lang="en-US" dirty="0">
                <a:solidFill>
                  <a:srgbClr val="444444"/>
                </a:solidFill>
                <a:latin typeface="Source Sans Pro"/>
              </a:rPr>
              <a:t>Serious heart conditions such as heart failure or coronary artery disease</a:t>
            </a:r>
          </a:p>
          <a:p>
            <a:pPr algn="l" rtl="0">
              <a:buFont typeface="Arial"/>
              <a:buChar char="•"/>
            </a:pPr>
            <a:r>
              <a:rPr lang="en-US" dirty="0">
                <a:solidFill>
                  <a:srgbClr val="444444"/>
                </a:solidFill>
                <a:latin typeface="Source Sans Pro"/>
              </a:rPr>
              <a:t>Sickle cell disease</a:t>
            </a:r>
          </a:p>
          <a:p>
            <a:pPr algn="l" rtl="0">
              <a:buFont typeface="Arial"/>
              <a:buChar char="•"/>
            </a:pPr>
            <a:r>
              <a:rPr lang="en-US" dirty="0">
                <a:solidFill>
                  <a:srgbClr val="444444"/>
                </a:solidFill>
                <a:latin typeface="Source Sans Pro"/>
              </a:rPr>
              <a:t>Type 2 diabetes</a:t>
            </a:r>
          </a:p>
          <a:p>
            <a:endParaRPr lang="ar-SY" dirty="0"/>
          </a:p>
        </p:txBody>
      </p:sp>
      <p:sp>
        <p:nvSpPr>
          <p:cNvPr id="4" name="Rectangle 3"/>
          <p:cNvSpPr/>
          <p:nvPr/>
        </p:nvSpPr>
        <p:spPr>
          <a:xfrm>
            <a:off x="1115616" y="188640"/>
            <a:ext cx="7362913" cy="1446550"/>
          </a:xfrm>
          <a:prstGeom prst="rect">
            <a:avLst/>
          </a:prstGeom>
          <a:noFill/>
        </p:spPr>
        <p:txBody>
          <a:bodyPr wrap="none" lIns="91440" tIns="45720" rIns="91440" bIns="45720">
            <a:spAutoFit/>
          </a:bodyPr>
          <a:lstStyle/>
          <a:p>
            <a:pPr algn="l" rtl="0"/>
            <a:r>
              <a:rPr lang="en-US" sz="44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latin typeface="Source Sans Pro"/>
              </a:rPr>
              <a:t>Coronavirus Risk </a:t>
            </a:r>
            <a:r>
              <a:rPr lang="en-US" sz="4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latin typeface="Source Sans Pro"/>
              </a:rPr>
              <a:t>Factors</a:t>
            </a:r>
            <a:br>
              <a:rPr lang="en-US" sz="4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latin typeface="Source Sans Pro"/>
              </a:rPr>
            </a:br>
            <a:r>
              <a:rPr lang="en-US" sz="4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latin typeface="Source Sans Pro"/>
              </a:rPr>
              <a:t> for Serious illness:</a:t>
            </a:r>
            <a:endParaRPr lang="en-US" sz="44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latin typeface="Source Sans Pro"/>
            </a:endParaRPr>
          </a:p>
        </p:txBody>
      </p:sp>
    </p:spTree>
    <p:extLst>
      <p:ext uri="{BB962C8B-B14F-4D97-AF65-F5344CB8AC3E}">
        <p14:creationId xmlns:p14="http://schemas.microsoft.com/office/powerpoint/2010/main" val="3367137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7419" t="4757" r="7358"/>
          <a:stretch/>
        </p:blipFill>
        <p:spPr>
          <a:xfrm>
            <a:off x="270025" y="1036899"/>
            <a:ext cx="8568952" cy="5726026"/>
          </a:xfrm>
          <a:prstGeom prst="rect">
            <a:avLst/>
          </a:prstGeom>
        </p:spPr>
      </p:pic>
      <p:sp>
        <p:nvSpPr>
          <p:cNvPr id="3" name="Rectangle 2"/>
          <p:cNvSpPr/>
          <p:nvPr/>
        </p:nvSpPr>
        <p:spPr>
          <a:xfrm>
            <a:off x="2003129" y="87015"/>
            <a:ext cx="5102744" cy="923330"/>
          </a:xfrm>
          <a:prstGeom prst="rect">
            <a:avLst/>
          </a:prstGeom>
          <a:noFill/>
        </p:spPr>
        <p:txBody>
          <a:bodyPr wrap="none" lIns="91440" tIns="45720" rIns="91440" bIns="45720">
            <a:spAutoFit/>
          </a:bodyPr>
          <a:lstStyle/>
          <a:p>
            <a:pPr algn="ctr"/>
            <a:r>
              <a:rPr lang="en-US" sz="5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Diagnostic tests:</a:t>
            </a:r>
            <a:endParaRPr lang="en-US"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Tree>
    <p:extLst>
      <p:ext uri="{BB962C8B-B14F-4D97-AF65-F5344CB8AC3E}">
        <p14:creationId xmlns:p14="http://schemas.microsoft.com/office/powerpoint/2010/main" val="28873571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descr="https://prod-images-static.radiopaedia.org/images/52238424/f44373474437c99b2740062c914438_big_gallery.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836712"/>
            <a:ext cx="8217141" cy="60033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5194"/>
            <a:ext cx="1539204" cy="923330"/>
          </a:xfrm>
          <a:prstGeom prst="rect">
            <a:avLst/>
          </a:prstGeom>
          <a:noFill/>
        </p:spPr>
        <p:txBody>
          <a:bodyPr wrap="none" lIns="91440" tIns="45720" rIns="91440" bIns="45720">
            <a:spAutoFit/>
          </a:bodyPr>
          <a:lstStyle/>
          <a:p>
            <a:pPr algn="ctr"/>
            <a:r>
              <a:rPr lang="en-US" sz="5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CXR:</a:t>
            </a:r>
            <a:endParaRPr lang="ar-SY"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30975054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Acute respiratory distress syndrome - Wikipedi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72" y="171400"/>
            <a:ext cx="91523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5422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Y"/>
          </a:p>
        </p:txBody>
      </p:sp>
      <p:pic>
        <p:nvPicPr>
          <p:cNvPr id="4" name="Picture 2" descr="https://prod-images-static.radiopaedia.org/images/52196997/b1921029beb35ebb6bc80b1bd5c043_big_gallery.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8220190" cy="6163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0902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مدير مشفى المواساة بدمشق يحذر من التراخي بإجراءات التصدي لكورون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7207"/>
            <a:ext cx="9143998" cy="525662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9960" y="4293096"/>
            <a:ext cx="9114039" cy="2677648"/>
          </a:xfrm>
          <a:prstGeom prst="rect">
            <a:avLst/>
          </a:prstGeom>
          <a:solidFill>
            <a:schemeClr val="accent1">
              <a:lumMod val="20000"/>
              <a:lumOff val="80000"/>
            </a:schemeClr>
          </a:solidFill>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b="1" dirty="0" smtClean="0"/>
              <a:t>Prof </a:t>
            </a:r>
            <a:r>
              <a:rPr lang="en-US" b="1" dirty="0" err="1" smtClean="0"/>
              <a:t>Isam</a:t>
            </a:r>
            <a:r>
              <a:rPr lang="en-US" b="1" dirty="0" smtClean="0"/>
              <a:t> </a:t>
            </a:r>
            <a:r>
              <a:rPr lang="en-US" b="1" dirty="0" err="1" smtClean="0"/>
              <a:t>Alamine</a:t>
            </a:r>
            <a:r>
              <a:rPr lang="en-US" b="1" dirty="0" smtClean="0"/>
              <a:t/>
            </a:r>
            <a:br>
              <a:rPr lang="en-US" b="1" dirty="0" smtClean="0"/>
            </a:br>
            <a:r>
              <a:rPr lang="en-US" sz="4800" b="1" dirty="0" smtClean="0"/>
              <a:t>Damascus University</a:t>
            </a:r>
            <a:br>
              <a:rPr lang="en-US" sz="4800" b="1" dirty="0" smtClean="0"/>
            </a:br>
            <a:r>
              <a:rPr lang="en-US" sz="4800" b="1" dirty="0" smtClean="0"/>
              <a:t>Director of </a:t>
            </a:r>
            <a:r>
              <a:rPr lang="en-US" sz="4800" b="1" dirty="0" err="1" smtClean="0"/>
              <a:t>AlMowasat</a:t>
            </a:r>
            <a:r>
              <a:rPr lang="en-US" sz="4800" b="1" dirty="0" smtClean="0"/>
              <a:t> hospital</a:t>
            </a:r>
            <a:endParaRPr lang="en-US" sz="4800" b="1" dirty="0"/>
          </a:p>
        </p:txBody>
      </p:sp>
      <p:pic>
        <p:nvPicPr>
          <p:cNvPr id="5" name="Picture 2" descr="C:\Users\Windows\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0"/>
            <a:ext cx="1369207" cy="128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2884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00" name="Picture 4" descr="https://prod-images-static.radiopaedia.org/images/52448013/3a87957db08a250d48df8536937e9a_gallery.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24744"/>
            <a:ext cx="8604448" cy="55190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4394"/>
            <a:ext cx="2572500" cy="923330"/>
          </a:xfrm>
          <a:prstGeom prst="rect">
            <a:avLst/>
          </a:prstGeom>
          <a:noFill/>
        </p:spPr>
        <p:txBody>
          <a:bodyPr wrap="none" lIns="91440" tIns="45720" rIns="91440" bIns="45720">
            <a:spAutoFit/>
          </a:bodyPr>
          <a:lstStyle/>
          <a:p>
            <a:pPr algn="ctr"/>
            <a:r>
              <a:rPr lang="en-US" sz="5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CT scan:</a:t>
            </a:r>
            <a:endParaRPr lang="ar-SY"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38213764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s://prod-images-static.radiopaedia.org/images/52351834/aa2c1a6a484ce7aedd53709cfc9579_big_gallery.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16632"/>
            <a:ext cx="8574941"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5674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7789" y="3947537"/>
            <a:ext cx="3866608" cy="76884"/>
          </a:xfrm>
        </p:spPr>
        <p:txBody>
          <a:bodyPr>
            <a:normAutofit fontScale="90000"/>
          </a:bodyPr>
          <a:lstStyle/>
          <a:p>
            <a:endParaRPr lang="en-US" dirty="0"/>
          </a:p>
        </p:txBody>
      </p:sp>
      <p:pic>
        <p:nvPicPr>
          <p:cNvPr id="1026" name="Picture 2" descr="https://prod-images-static.radiopaedia.org/images/52385287/4e71e0f261b2d543e1aa597a697577_gallery.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296" y="404665"/>
            <a:ext cx="4136671" cy="62359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prod-images-static.radiopaedia.org/images/52379263/2105b4384ae43df07682440bcb4063_big_gallery.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677" y="692696"/>
            <a:ext cx="4610737" cy="594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3492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ar-SY" b="1" dirty="0"/>
              <a:t>فيروس كورونا المستجد ت كوفيد  19تم تصنيفه  من قبل منظمة الصحه العالميه بأنه وباء، محذرة من تفشى المرض، وتفاجئ العالم بإطلاقها عليه اسم «جائحة» وبين  الوباء والجائحة وتفشي المرض فروق كبيرة</a:t>
            </a:r>
          </a:p>
          <a:p>
            <a:endParaRPr lang="ar-SY" dirty="0"/>
          </a:p>
        </p:txBody>
      </p:sp>
      <p:sp>
        <p:nvSpPr>
          <p:cNvPr id="4" name="Rectangle 3"/>
          <p:cNvSpPr/>
          <p:nvPr/>
        </p:nvSpPr>
        <p:spPr>
          <a:xfrm>
            <a:off x="2483768" y="332656"/>
            <a:ext cx="4445449" cy="923330"/>
          </a:xfrm>
          <a:prstGeom prst="rect">
            <a:avLst/>
          </a:prstGeom>
          <a:noFill/>
        </p:spPr>
        <p:txBody>
          <a:bodyPr wrap="none" lIns="91440" tIns="45720" rIns="91440" bIns="45720">
            <a:spAutoFit/>
          </a:bodyPr>
          <a:lstStyle/>
          <a:p>
            <a:pPr algn="ctr"/>
            <a:r>
              <a:rPr lang="en-US" sz="54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Epidemiology:</a:t>
            </a:r>
            <a:endParaRPr lang="ar-SY"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Tree>
    <p:extLst>
      <p:ext uri="{BB962C8B-B14F-4D97-AF65-F5344CB8AC3E}">
        <p14:creationId xmlns:p14="http://schemas.microsoft.com/office/powerpoint/2010/main" val="21758803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47582" y="0"/>
            <a:ext cx="8694787" cy="4680520"/>
          </a:xfrm>
        </p:spPr>
        <p:txBody>
          <a:bodyPr>
            <a:noAutofit/>
          </a:bodyPr>
          <a:lstStyle/>
          <a:p>
            <a:pPr marL="0" indent="0" algn="just">
              <a:buNone/>
            </a:pPr>
            <a:r>
              <a:rPr lang="ar-SY" sz="2400" dirty="0" smtClean="0">
                <a:solidFill>
                  <a:srgbClr val="333333"/>
                </a:solidFill>
                <a:latin typeface="Helvetica Neue"/>
              </a:rPr>
              <a:t>.</a:t>
            </a:r>
            <a:endParaRPr lang="ar-SY" sz="2400" dirty="0">
              <a:solidFill>
                <a:srgbClr val="333333"/>
              </a:solidFill>
              <a:latin typeface="Helvetica Neue"/>
            </a:endParaRPr>
          </a:p>
          <a:p>
            <a:pPr algn="just"/>
            <a:r>
              <a:rPr lang="ar-SY" sz="2400" b="1" dirty="0">
                <a:solidFill>
                  <a:srgbClr val="E74C3C"/>
                </a:solidFill>
                <a:latin typeface="Helvetica Neue"/>
              </a:rPr>
              <a:t> الوباء </a:t>
            </a:r>
            <a:r>
              <a:rPr lang="en-US" sz="2400" b="1" dirty="0">
                <a:solidFill>
                  <a:srgbClr val="E74C3C"/>
                </a:solidFill>
                <a:latin typeface="Helvetica Neue"/>
              </a:rPr>
              <a:t>Epidemic</a:t>
            </a:r>
            <a:endParaRPr lang="en-US" sz="2400" dirty="0">
              <a:solidFill>
                <a:srgbClr val="333333"/>
              </a:solidFill>
              <a:latin typeface="Helvetica Neue"/>
            </a:endParaRPr>
          </a:p>
          <a:p>
            <a:pPr algn="just"/>
            <a:r>
              <a:rPr lang="en-US" sz="2400" dirty="0">
                <a:solidFill>
                  <a:srgbClr val="333333"/>
                </a:solidFill>
                <a:latin typeface="Helvetica Neue"/>
              </a:rPr>
              <a:t>- </a:t>
            </a:r>
            <a:r>
              <a:rPr lang="ar-SY" sz="2400" dirty="0">
                <a:solidFill>
                  <a:srgbClr val="333333"/>
                </a:solidFill>
                <a:latin typeface="Helvetica Neue"/>
              </a:rPr>
              <a:t>هو حالة مرضية تحدث عندما يصاب عدد كبير جداً من الناس في المجتمع بمرض معين في نفس الوقت، ويحدث تفشي على مساحة جغرافية أكبر، وهذا ما حدث حرفيًا في مدينة ووهان الصينية حيث تبين إصابة كل المخالطين لسكان مدينة ووهان بعد قيامهم بإجراء التحاليل المختلفة، ما يعنى أن المرض انتقل تطور من مجرد فيروس عادي إلى وباء أصاب الآلاف</a:t>
            </a:r>
            <a:r>
              <a:rPr lang="ar-SY" sz="2400" dirty="0" smtClean="0">
                <a:solidFill>
                  <a:srgbClr val="333333"/>
                </a:solidFill>
                <a:latin typeface="Helvetica Neue"/>
              </a:rPr>
              <a:t>،.</a:t>
            </a:r>
            <a:endParaRPr lang="ar-SY" sz="2400" dirty="0">
              <a:solidFill>
                <a:srgbClr val="333333"/>
              </a:solidFill>
              <a:latin typeface="Helvetica Neue"/>
            </a:endParaRPr>
          </a:p>
          <a:p>
            <a:pPr algn="just"/>
            <a:r>
              <a:rPr lang="ar-SY" sz="2400" b="1" dirty="0">
                <a:solidFill>
                  <a:srgbClr val="E74C3C"/>
                </a:solidFill>
                <a:latin typeface="Helvetica Neue"/>
              </a:rPr>
              <a:t>الجائحة </a:t>
            </a:r>
            <a:r>
              <a:rPr lang="en-US" sz="2400" b="1" dirty="0">
                <a:solidFill>
                  <a:srgbClr val="E74C3C"/>
                </a:solidFill>
                <a:latin typeface="Helvetica Neue"/>
              </a:rPr>
              <a:t>pandemic</a:t>
            </a:r>
            <a:endParaRPr lang="en-US" sz="2400" dirty="0">
              <a:solidFill>
                <a:srgbClr val="333333"/>
              </a:solidFill>
              <a:latin typeface="Helvetica Neue"/>
            </a:endParaRPr>
          </a:p>
          <a:p>
            <a:pPr algn="just"/>
            <a:r>
              <a:rPr lang="en-US" sz="2400" dirty="0">
                <a:solidFill>
                  <a:srgbClr val="333333"/>
                </a:solidFill>
                <a:latin typeface="Helvetica Neue"/>
              </a:rPr>
              <a:t> </a:t>
            </a:r>
            <a:r>
              <a:rPr lang="ar-SY" sz="2400" b="1" dirty="0">
                <a:solidFill>
                  <a:srgbClr val="333333"/>
                </a:solidFill>
                <a:latin typeface="Helvetica Neue"/>
              </a:rPr>
              <a:t>الجائحة</a:t>
            </a:r>
            <a:r>
              <a:rPr lang="ar-SY" sz="2400" dirty="0">
                <a:solidFill>
                  <a:srgbClr val="333333"/>
                </a:solidFill>
                <a:latin typeface="Helvetica Neue"/>
              </a:rPr>
              <a:t> هو مصطلح يطلق عادة على نطاق واسع لوصف أي أزمة خرجت عن نطاق السيطرة عليها، وعندما يتطور الفيروس ويصيب الآلاف بالعدوى يصبح وباء وإذا انتشر يُعرّف بأنه تفشي للمرض على نطاق واسع بين سكان البلد الواحد، وإذا انتقل الفيروس إلى بلدين على الأقل أصبحت «جائحة»على وشك الحدوث، وإذا انتشر في أقاليم أو بلدان أو قارات مختلفة أصبح </a:t>
            </a:r>
            <a:r>
              <a:rPr lang="ar-SY" sz="2400" b="1" dirty="0">
                <a:solidFill>
                  <a:srgbClr val="333333"/>
                </a:solidFill>
                <a:latin typeface="Helvetica Neue"/>
              </a:rPr>
              <a:t>«جائحة»</a:t>
            </a:r>
            <a:r>
              <a:rPr lang="ar-SY" sz="2400" dirty="0">
                <a:solidFill>
                  <a:srgbClr val="333333"/>
                </a:solidFill>
                <a:latin typeface="Helvetica Neue"/>
              </a:rPr>
              <a:t> كاملة.</a:t>
            </a:r>
          </a:p>
          <a:p>
            <a:pPr algn="just"/>
            <a:r>
              <a:rPr lang="ar-SY" sz="2400" b="1" dirty="0" smtClean="0">
                <a:solidFill>
                  <a:srgbClr val="E74C3C"/>
                </a:solidFill>
                <a:latin typeface="Helvetica Neue"/>
              </a:rPr>
              <a:t>تفشي </a:t>
            </a:r>
            <a:r>
              <a:rPr lang="ar-SY" sz="2400" b="1" dirty="0">
                <a:solidFill>
                  <a:srgbClr val="E74C3C"/>
                </a:solidFill>
                <a:latin typeface="Helvetica Neue"/>
              </a:rPr>
              <a:t>المرض </a:t>
            </a:r>
            <a:r>
              <a:rPr lang="en-US" sz="2400" b="1" dirty="0">
                <a:solidFill>
                  <a:srgbClr val="E74C3C"/>
                </a:solidFill>
                <a:latin typeface="Helvetica Neue"/>
              </a:rPr>
              <a:t>outbreak</a:t>
            </a:r>
            <a:endParaRPr lang="en-US" sz="2400" dirty="0">
              <a:solidFill>
                <a:srgbClr val="333333"/>
              </a:solidFill>
              <a:latin typeface="Helvetica Neue"/>
            </a:endParaRPr>
          </a:p>
          <a:p>
            <a:pPr algn="just"/>
            <a:r>
              <a:rPr lang="en-US" sz="2400" b="1" dirty="0">
                <a:solidFill>
                  <a:srgbClr val="333333"/>
                </a:solidFill>
                <a:latin typeface="Helvetica Neue"/>
              </a:rPr>
              <a:t> </a:t>
            </a:r>
            <a:r>
              <a:rPr lang="ar-SY" sz="2400" b="1" dirty="0">
                <a:solidFill>
                  <a:srgbClr val="333333"/>
                </a:solidFill>
                <a:latin typeface="Helvetica Neue"/>
              </a:rPr>
              <a:t>التفشي</a:t>
            </a:r>
            <a:r>
              <a:rPr lang="ar-SY" sz="2400" dirty="0">
                <a:solidFill>
                  <a:srgbClr val="333333"/>
                </a:solidFill>
                <a:latin typeface="Helvetica Neue"/>
              </a:rPr>
              <a:t> هو ارتفاع مفاجئ في عدد حالات المرض، و قد يحدث تفشي المرض في مجتمع أو منطقة جغرافية، أو قد يؤثر على العديد من البلدان، ويستمر لبضعة أيام أو أسابيع، أو حتى لعدة سنوات مثل الأنفلونزا</a:t>
            </a:r>
            <a:r>
              <a:rPr lang="ar-SY" sz="2400" dirty="0" smtClean="0">
                <a:solidFill>
                  <a:srgbClr val="333333"/>
                </a:solidFill>
                <a:latin typeface="Helvetica Neue"/>
              </a:rPr>
              <a:t>،.</a:t>
            </a:r>
            <a:endParaRPr lang="ar-SY" sz="2400" dirty="0">
              <a:solidFill>
                <a:srgbClr val="333333"/>
              </a:solidFill>
              <a:latin typeface="Helvetica Neue"/>
            </a:endParaRPr>
          </a:p>
          <a:p>
            <a:pPr marL="0" indent="0" algn="just">
              <a:buNone/>
            </a:pPr>
            <a:endParaRPr lang="ar-SY" sz="2400" dirty="0">
              <a:solidFill>
                <a:srgbClr val="333333"/>
              </a:solidFill>
              <a:latin typeface="Helvetica Neue"/>
            </a:endParaRPr>
          </a:p>
        </p:txBody>
      </p:sp>
    </p:spTree>
    <p:extLst>
      <p:ext uri="{BB962C8B-B14F-4D97-AF65-F5344CB8AC3E}">
        <p14:creationId xmlns:p14="http://schemas.microsoft.com/office/powerpoint/2010/main" val="500791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Y"/>
          </a:p>
        </p:txBody>
      </p:sp>
      <p:sp>
        <p:nvSpPr>
          <p:cNvPr id="3" name="Content Placeholder 2"/>
          <p:cNvSpPr>
            <a:spLocks noGrp="1"/>
          </p:cNvSpPr>
          <p:nvPr>
            <p:ph idx="1"/>
          </p:nvPr>
        </p:nvSpPr>
        <p:spPr/>
        <p:txBody>
          <a:bodyPr/>
          <a:lstStyle/>
          <a:p>
            <a:endParaRPr lang="ar-SY"/>
          </a:p>
        </p:txBody>
      </p:sp>
      <p:pic>
        <p:nvPicPr>
          <p:cNvPr id="2050" name="Picture 2" descr="CMHA Kenora Branch در توییتر &quot;KENORA EMERGENCY SHELTER UPDATE DEC 17th  2020: Read the latest update here https://t.co/onR3pf1pK7 #update #cmhak  #cmha #kenora… https://t.co/4mbFJEfRa0&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1" y="0"/>
            <a:ext cx="9165061" cy="68648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w of Statistics and Distrust of Statistics: Limitations of Statistics"/>
          <p:cNvPicPr>
            <a:picLocks noChangeAspect="1" noChangeArrowheads="1"/>
          </p:cNvPicPr>
          <p:nvPr/>
        </p:nvPicPr>
        <p:blipFill rotWithShape="1">
          <a:blip r:embed="rId3">
            <a:extLst>
              <a:ext uri="{28A0092B-C50C-407E-A947-70E740481C1C}">
                <a14:useLocalDpi xmlns:a14="http://schemas.microsoft.com/office/drawing/2010/main" val="0"/>
              </a:ext>
            </a:extLst>
          </a:blip>
          <a:srcRect l="25245" t="25359" r="24371" b="11829"/>
          <a:stretch/>
        </p:blipFill>
        <p:spPr bwMode="auto">
          <a:xfrm>
            <a:off x="5257646" y="3140968"/>
            <a:ext cx="3889420" cy="3631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8022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980728"/>
            <a:ext cx="7416824" cy="5721499"/>
          </a:xfrm>
        </p:spPr>
      </p:pic>
      <p:sp>
        <p:nvSpPr>
          <p:cNvPr id="7" name="Rectangle 6"/>
          <p:cNvSpPr/>
          <p:nvPr/>
        </p:nvSpPr>
        <p:spPr>
          <a:xfrm>
            <a:off x="3038600" y="101229"/>
            <a:ext cx="3066802" cy="923330"/>
          </a:xfrm>
          <a:prstGeom prst="rect">
            <a:avLst/>
          </a:prstGeom>
          <a:noFill/>
        </p:spPr>
        <p:txBody>
          <a:bodyPr wrap="none" lIns="91440" tIns="45720" rIns="91440" bIns="45720">
            <a:spAutoFit/>
          </a:bodyPr>
          <a:lstStyle/>
          <a:p>
            <a:pPr algn="ctr"/>
            <a:r>
              <a:rPr lang="en-US" sz="5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Statistics:</a:t>
            </a:r>
            <a:endParaRPr lang="en-US"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Tree>
    <p:extLst>
      <p:ext uri="{BB962C8B-B14F-4D97-AF65-F5344CB8AC3E}">
        <p14:creationId xmlns:p14="http://schemas.microsoft.com/office/powerpoint/2010/main" val="28296467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6" y="764704"/>
            <a:ext cx="9108504" cy="5178603"/>
          </a:xfrm>
        </p:spPr>
      </p:pic>
    </p:spTree>
    <p:extLst>
      <p:ext uri="{BB962C8B-B14F-4D97-AF65-F5344CB8AC3E}">
        <p14:creationId xmlns:p14="http://schemas.microsoft.com/office/powerpoint/2010/main" val="12545021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46" y="116632"/>
            <a:ext cx="9111961" cy="6332743"/>
          </a:xfrm>
        </p:spPr>
      </p:pic>
    </p:spTree>
    <p:extLst>
      <p:ext uri="{BB962C8B-B14F-4D97-AF65-F5344CB8AC3E}">
        <p14:creationId xmlns:p14="http://schemas.microsoft.com/office/powerpoint/2010/main" val="12877342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1813"/>
          <a:stretch/>
        </p:blipFill>
        <p:spPr>
          <a:xfrm>
            <a:off x="1115616" y="332656"/>
            <a:ext cx="7344816" cy="6243183"/>
          </a:xfrm>
        </p:spPr>
      </p:pic>
    </p:spTree>
    <p:extLst>
      <p:ext uri="{BB962C8B-B14F-4D97-AF65-F5344CB8AC3E}">
        <p14:creationId xmlns:p14="http://schemas.microsoft.com/office/powerpoint/2010/main" val="41066770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700808"/>
            <a:ext cx="8136904" cy="3312368"/>
          </a:xfrm>
        </p:spPr>
        <p:txBody>
          <a:bodyPr>
            <a:noAutofit/>
          </a:bodyPr>
          <a:lstStyle/>
          <a:p>
            <a:pPr marL="0" indent="0" algn="r">
              <a:buNone/>
            </a:pPr>
            <a:r>
              <a:rPr lang="ar-SY" sz="2800" b="1" dirty="0"/>
              <a:t>يحاول العالم بقاراته الخمس التصدي إلى جائحة كورونا التي </a:t>
            </a:r>
            <a:r>
              <a:rPr lang="ar-SY" sz="2800" b="1" dirty="0" smtClean="0"/>
              <a:t>سببت اصابة المئات من الملايين من البشر ووفاة الملايين منهم، </a:t>
            </a:r>
            <a:r>
              <a:rPr lang="ar-SY" sz="2800" b="1" dirty="0"/>
              <a:t>ولكن فيروس كوفيد-19 ليس الأول في تاريخ البشرية بل وأبعد من أن يكون الأكثر حصدا لأرواح الضحايا</a:t>
            </a:r>
            <a:r>
              <a:rPr lang="ar-SY" sz="2800" b="1" dirty="0" smtClean="0"/>
              <a:t>،</a:t>
            </a:r>
            <a:r>
              <a:rPr lang="ar-SY" sz="2800" b="1" dirty="0"/>
              <a:t> ففي 1918، قتلت </a:t>
            </a:r>
            <a:r>
              <a:rPr lang="ar-SY" sz="2800" b="1" dirty="0">
                <a:solidFill>
                  <a:srgbClr val="FF0000"/>
                </a:solidFill>
              </a:rPr>
              <a:t>الانفلونزا الإسبانية</a:t>
            </a:r>
            <a:r>
              <a:rPr lang="ar-SY" sz="2800" b="1" dirty="0"/>
              <a:t> </a:t>
            </a:r>
            <a:r>
              <a:rPr lang="ar-SY" sz="2800" b="1" dirty="0" smtClean="0"/>
              <a:t>50 </a:t>
            </a:r>
            <a:r>
              <a:rPr lang="ar-SY" sz="2800" b="1" dirty="0"/>
              <a:t>مليون شخص حول العالم، وفي القرن العشرين، انتشر فيروس </a:t>
            </a:r>
            <a:r>
              <a:rPr lang="ar-SY" sz="2800" b="1" dirty="0">
                <a:solidFill>
                  <a:srgbClr val="FF0000"/>
                </a:solidFill>
              </a:rPr>
              <a:t>نقص المناعة المكتسبة "الإيدز" </a:t>
            </a:r>
            <a:r>
              <a:rPr lang="ar-SY" sz="2800" b="1" dirty="0"/>
              <a:t>وقتل نحو 40 مليون شخص في العالم. كما عرفت البشرية جوائح مثل </a:t>
            </a:r>
            <a:r>
              <a:rPr lang="ar-SY" sz="2800" b="1" dirty="0">
                <a:solidFill>
                  <a:srgbClr val="FF0000"/>
                </a:solidFill>
              </a:rPr>
              <a:t>الطاعون </a:t>
            </a:r>
            <a:r>
              <a:rPr lang="ar-SY" sz="2800" b="1" dirty="0" smtClean="0"/>
              <a:t>الذي قضى على ثلث البشريه </a:t>
            </a:r>
            <a:r>
              <a:rPr lang="ar-SY" sz="2800" b="1" dirty="0" smtClean="0">
                <a:solidFill>
                  <a:srgbClr val="FF0000"/>
                </a:solidFill>
              </a:rPr>
              <a:t>والكوليرا والجدري </a:t>
            </a:r>
            <a:r>
              <a:rPr lang="ar-SY" sz="2800" b="1" dirty="0" smtClean="0"/>
              <a:t>الذين أبادوا </a:t>
            </a:r>
            <a:r>
              <a:rPr lang="ar-SY" sz="2800" b="1" dirty="0"/>
              <a:t>الملايين عبر التاريخ.</a:t>
            </a:r>
            <a:endParaRPr lang="ar-SY" sz="2800" dirty="0"/>
          </a:p>
        </p:txBody>
      </p:sp>
      <p:sp>
        <p:nvSpPr>
          <p:cNvPr id="4" name="Rectangle 3"/>
          <p:cNvSpPr/>
          <p:nvPr/>
        </p:nvSpPr>
        <p:spPr>
          <a:xfrm>
            <a:off x="3417214" y="260648"/>
            <a:ext cx="2537618" cy="923330"/>
          </a:xfrm>
          <a:prstGeom prst="rect">
            <a:avLst/>
          </a:prstGeom>
          <a:noFill/>
        </p:spPr>
        <p:txBody>
          <a:bodyPr wrap="none" lIns="91440" tIns="45720" rIns="91440" bIns="45720">
            <a:spAutoFit/>
          </a:bodyPr>
          <a:lstStyle/>
          <a:p>
            <a:pPr algn="ctr"/>
            <a:r>
              <a:rPr lang="en-US" sz="5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History:</a:t>
            </a:r>
            <a:endParaRPr lang="en-US" sz="54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Tree>
    <p:extLst>
      <p:ext uri="{BB962C8B-B14F-4D97-AF65-F5344CB8AC3E}">
        <p14:creationId xmlns:p14="http://schemas.microsoft.com/office/powerpoint/2010/main" val="14784407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08720"/>
            <a:ext cx="9144000" cy="5472608"/>
          </a:xfrm>
        </p:spPr>
      </p:pic>
    </p:spTree>
    <p:extLst>
      <p:ext uri="{BB962C8B-B14F-4D97-AF65-F5344CB8AC3E}">
        <p14:creationId xmlns:p14="http://schemas.microsoft.com/office/powerpoint/2010/main" val="10889739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4" y="620688"/>
            <a:ext cx="8686800" cy="1143000"/>
          </a:xfrm>
        </p:spPr>
        <p:txBody>
          <a:bodyPr>
            <a:normAutofit fontScale="90000"/>
          </a:bodyPr>
          <a:lstStyle/>
          <a:p>
            <a:r>
              <a:rPr lang="en-US" b="1" dirty="0"/>
              <a:t> </a:t>
            </a:r>
            <a:r>
              <a:rPr lang="en-US" b="1" dirty="0" smtClean="0"/>
              <a:t>Potential scenarios of future outbreak:</a:t>
            </a:r>
            <a:endParaRPr lang="ar-SY"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56793"/>
            <a:ext cx="9144000" cy="5301208"/>
          </a:xfrm>
        </p:spPr>
      </p:pic>
      <p:sp>
        <p:nvSpPr>
          <p:cNvPr id="5" name="Rectangle 4"/>
          <p:cNvSpPr/>
          <p:nvPr/>
        </p:nvSpPr>
        <p:spPr>
          <a:xfrm>
            <a:off x="2339752" y="0"/>
            <a:ext cx="3989297" cy="830997"/>
          </a:xfrm>
          <a:prstGeom prst="rect">
            <a:avLst/>
          </a:prstGeom>
          <a:noFill/>
        </p:spPr>
        <p:txBody>
          <a:bodyPr wrap="none" lIns="91440" tIns="45720" rIns="91440" bIns="45720">
            <a:spAutoFit/>
          </a:bodyPr>
          <a:lstStyle/>
          <a:p>
            <a:pPr algn="ctr"/>
            <a:r>
              <a:rPr lang="en-US" sz="48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What is next ?</a:t>
            </a:r>
            <a:endParaRPr lang="en-US" sz="48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Tree>
    <p:extLst>
      <p:ext uri="{BB962C8B-B14F-4D97-AF65-F5344CB8AC3E}">
        <p14:creationId xmlns:p14="http://schemas.microsoft.com/office/powerpoint/2010/main" val="41122081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000">
            <a:alpha val="41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548680"/>
            <a:ext cx="8229600" cy="4525963"/>
          </a:xfrm>
        </p:spPr>
        <p:txBody>
          <a:bodyPr>
            <a:noAutofit/>
          </a:bodyPr>
          <a:lstStyle/>
          <a:p>
            <a:pPr marL="0" indent="0">
              <a:buNone/>
            </a:pPr>
            <a:r>
              <a:rPr lang="ar-SY" sz="2400" b="1" dirty="0"/>
              <a:t>1</a:t>
            </a:r>
            <a:r>
              <a:rPr lang="ar-SY" sz="2400" b="1" dirty="0" smtClean="0"/>
              <a:t>- استمرار موجات الاصابة لجوائح محددة بالزمان و المكان كل عدة أشهر.</a:t>
            </a:r>
          </a:p>
          <a:p>
            <a:pPr marL="0" indent="0">
              <a:buNone/>
            </a:pPr>
            <a:endParaRPr lang="ar-SY" sz="2400" b="1" dirty="0" smtClean="0"/>
          </a:p>
          <a:p>
            <a:pPr marL="0" indent="0">
              <a:buNone/>
            </a:pPr>
            <a:r>
              <a:rPr lang="ar-SY" sz="2400" b="1" dirty="0" smtClean="0"/>
              <a:t>2- حدوث موجة إصابة كبيرة  جداً وممتدة لفترة طيلة تصيب عدد كبير من البشر مع نسبة وفيات عالية (الانفلوزا الاسبانية حدثت الموجة الاولى في آذار 1918 و كانت متوسط عقبتها موجة انفجارية بالعدد و الوفيات في ايلول 1919).</a:t>
            </a:r>
          </a:p>
          <a:p>
            <a:pPr marL="0" indent="0">
              <a:buNone/>
            </a:pPr>
            <a:endParaRPr lang="ar-SY" sz="2400" b="1" dirty="0" smtClean="0"/>
          </a:p>
          <a:p>
            <a:pPr marL="0" indent="0">
              <a:buNone/>
            </a:pPr>
            <a:r>
              <a:rPr lang="ar-SY" sz="2400" b="1" dirty="0" smtClean="0"/>
              <a:t>3- حدوث طفرة في الفيروس تؤدي لنهاية الوباء ( كما حدث في ال </a:t>
            </a:r>
            <a:r>
              <a:rPr lang="en-US" sz="2400" b="1" dirty="0" smtClean="0"/>
              <a:t>SARS 1</a:t>
            </a:r>
            <a:r>
              <a:rPr lang="ar-SY" sz="2400" b="1" dirty="0" smtClean="0"/>
              <a:t> في 2002 ).</a:t>
            </a:r>
          </a:p>
          <a:p>
            <a:pPr marL="0" indent="0">
              <a:buNone/>
            </a:pPr>
            <a:endParaRPr lang="ar-SY" sz="2400" b="1" dirty="0" smtClean="0"/>
          </a:p>
          <a:p>
            <a:pPr marL="0" indent="0">
              <a:buNone/>
            </a:pPr>
            <a:r>
              <a:rPr lang="ar-SY" sz="2400" b="1" dirty="0" smtClean="0"/>
              <a:t>4- حدوث مناعة لأكثر من 60% من البشر سواء مجتمعية أو تمنيع باللقاح.</a:t>
            </a:r>
          </a:p>
          <a:p>
            <a:pPr marL="0" indent="0">
              <a:buNone/>
            </a:pPr>
            <a:endParaRPr lang="ar-SY" sz="2400" b="1" dirty="0" smtClean="0"/>
          </a:p>
          <a:p>
            <a:pPr marL="0" indent="0">
              <a:buNone/>
            </a:pPr>
            <a:r>
              <a:rPr lang="ar-SY" sz="2400" b="1" dirty="0" smtClean="0"/>
              <a:t>5- الوباء ينتهي كجائحة و يصبح مرض معاود سنوياً بحالات فرادية محدودة.</a:t>
            </a:r>
          </a:p>
          <a:p>
            <a:pPr marL="0" indent="0">
              <a:buNone/>
            </a:pPr>
            <a:endParaRPr lang="ar-SY" sz="2400" b="1" dirty="0" smtClean="0"/>
          </a:p>
          <a:p>
            <a:pPr marL="0" indent="0">
              <a:buNone/>
            </a:pPr>
            <a:r>
              <a:rPr lang="ar-SY" sz="2400" b="1" dirty="0" smtClean="0"/>
              <a:t>6- إيجاد علاج نوعي للفيروس</a:t>
            </a:r>
          </a:p>
        </p:txBody>
      </p:sp>
    </p:spTree>
    <p:extLst>
      <p:ext uri="{BB962C8B-B14F-4D97-AF65-F5344CB8AC3E}">
        <p14:creationId xmlns:p14="http://schemas.microsoft.com/office/powerpoint/2010/main" val="15947418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Y"/>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620" y="0"/>
            <a:ext cx="8174820" cy="6381328"/>
          </a:xfrm>
        </p:spPr>
      </p:pic>
    </p:spTree>
    <p:extLst>
      <p:ext uri="{BB962C8B-B14F-4D97-AF65-F5344CB8AC3E}">
        <p14:creationId xmlns:p14="http://schemas.microsoft.com/office/powerpoint/2010/main" val="21915659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4452"/>
          <a:stretch/>
        </p:blipFill>
        <p:spPr>
          <a:xfrm>
            <a:off x="611560" y="188640"/>
            <a:ext cx="7881550" cy="5433467"/>
          </a:xfrm>
        </p:spPr>
      </p:pic>
    </p:spTree>
    <p:extLst>
      <p:ext uri="{BB962C8B-B14F-4D97-AF65-F5344CB8AC3E}">
        <p14:creationId xmlns:p14="http://schemas.microsoft.com/office/powerpoint/2010/main" val="2491597787"/>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Y"/>
          </a:p>
        </p:txBody>
      </p:sp>
      <p:sp>
        <p:nvSpPr>
          <p:cNvPr id="3" name="Content Placeholder 2"/>
          <p:cNvSpPr>
            <a:spLocks noGrp="1"/>
          </p:cNvSpPr>
          <p:nvPr>
            <p:ph idx="1"/>
          </p:nvPr>
        </p:nvSpPr>
        <p:spPr/>
        <p:txBody>
          <a:bodyPr/>
          <a:lstStyle/>
          <a:p>
            <a:endParaRPr lang="ar-SY"/>
          </a:p>
        </p:txBody>
      </p:sp>
      <p:pic>
        <p:nvPicPr>
          <p:cNvPr id="1026" name="Picture 2" descr="C:\Users\D6A4B~1.ISS\AppData\Local\Temp\people-fully-vaccinated-covi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1706"/>
            <a:ext cx="9144000" cy="645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7882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Y"/>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592" y="116632"/>
            <a:ext cx="9015408" cy="6480720"/>
          </a:xfrm>
        </p:spPr>
      </p:pic>
    </p:spTree>
    <p:extLst>
      <p:ext uri="{BB962C8B-B14F-4D97-AF65-F5344CB8AC3E}">
        <p14:creationId xmlns:p14="http://schemas.microsoft.com/office/powerpoint/2010/main" val="26387855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332656"/>
            <a:ext cx="7812360" cy="6408712"/>
          </a:xfrm>
        </p:spPr>
      </p:pic>
    </p:spTree>
    <p:extLst>
      <p:ext uri="{BB962C8B-B14F-4D97-AF65-F5344CB8AC3E}">
        <p14:creationId xmlns:p14="http://schemas.microsoft.com/office/powerpoint/2010/main" val="17950299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Y"/>
          </a:p>
        </p:txBody>
      </p:sp>
      <p:sp>
        <p:nvSpPr>
          <p:cNvPr id="3" name="Content Placeholder 2"/>
          <p:cNvSpPr>
            <a:spLocks noGrp="1"/>
          </p:cNvSpPr>
          <p:nvPr>
            <p:ph idx="1"/>
          </p:nvPr>
        </p:nvSpPr>
        <p:spPr/>
        <p:txBody>
          <a:bodyPr/>
          <a:lstStyle/>
          <a:p>
            <a:endParaRPr lang="ar-SY"/>
          </a:p>
        </p:txBody>
      </p:sp>
      <p:pic>
        <p:nvPicPr>
          <p:cNvPr id="2050" name="Picture 2" descr="Singing the Praises of Prevention | The Scientist Magaz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58" y="0"/>
            <a:ext cx="9182857" cy="70242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13783" y="116632"/>
            <a:ext cx="5516447" cy="923330"/>
          </a:xfrm>
          <a:prstGeom prst="rect">
            <a:avLst/>
          </a:prstGeom>
          <a:noFill/>
        </p:spPr>
        <p:txBody>
          <a:bodyPr wrap="none" lIns="91440" tIns="45720" rIns="91440" bIns="45720">
            <a:spAutoFit/>
          </a:bodyPr>
          <a:lstStyle/>
          <a:p>
            <a:pPr algn="ctr"/>
            <a:r>
              <a:rPr lang="en-US" sz="5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What can we do ?</a:t>
            </a:r>
            <a:endParaRPr lang="en-US"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Tree>
    <p:extLst>
      <p:ext uri="{BB962C8B-B14F-4D97-AF65-F5344CB8AC3E}">
        <p14:creationId xmlns:p14="http://schemas.microsoft.com/office/powerpoint/2010/main" val="10713701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early 90,000 people complete type 2 diabetes prevention programme - The  Diabetes Ti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1471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Y"/>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86774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Y" b="1" dirty="0" smtClean="0"/>
              <a:t>الامتناع </a:t>
            </a:r>
            <a:r>
              <a:rPr lang="ar-SY" b="1" dirty="0"/>
              <a:t>عن التدخين و النرجيلة خلال فترة الحجر </a:t>
            </a:r>
            <a:r>
              <a:rPr lang="ar-SY" b="1" dirty="0" smtClean="0"/>
              <a:t>الصحي</a:t>
            </a:r>
            <a:endParaRPr lang="en-US" b="1" dirty="0"/>
          </a:p>
        </p:txBody>
      </p:sp>
      <p:pic>
        <p:nvPicPr>
          <p:cNvPr id="10242" name="Picture 2" descr="Please No Smoking Sign J2514 - by SafetySign.com"/>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14500" y="1810544"/>
            <a:ext cx="5715000" cy="410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8081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Y" sz="2800" b="1" dirty="0"/>
              <a:t>على الأشخاص المخالطين لك غسل اليدين بالماء و الصابون لمدة </a:t>
            </a:r>
            <a:r>
              <a:rPr lang="ar-SY" sz="2800" b="1" dirty="0" smtClean="0"/>
              <a:t>20 </a:t>
            </a:r>
            <a:r>
              <a:rPr lang="ar-SY" sz="2800" b="1" dirty="0"/>
              <a:t>ثانية أو </a:t>
            </a:r>
            <a:r>
              <a:rPr lang="ar-SY" sz="2800" b="1" dirty="0" smtClean="0"/>
              <a:t>استخدام الكحول </a:t>
            </a:r>
            <a:r>
              <a:rPr lang="ar-SY" sz="2800" b="1" dirty="0"/>
              <a:t>الطبي 70 % ، </a:t>
            </a:r>
            <a:r>
              <a:rPr lang="ar-SY" sz="2800" b="1" dirty="0" smtClean="0"/>
              <a:t>في</a:t>
            </a:r>
            <a:r>
              <a:rPr lang="en-US" sz="2800" b="1" dirty="0" smtClean="0"/>
              <a:t> </a:t>
            </a:r>
            <a:r>
              <a:rPr lang="ar-SY" sz="2800" b="1" dirty="0" smtClean="0"/>
              <a:t>حال </a:t>
            </a:r>
            <a:r>
              <a:rPr lang="ar-SY" sz="2800" b="1" dirty="0"/>
              <a:t>الحاجة لمخالطتك .</a:t>
            </a:r>
            <a:endParaRPr lang="en-US" sz="2800" b="1" dirty="0"/>
          </a:p>
        </p:txBody>
      </p:sp>
      <p:pic>
        <p:nvPicPr>
          <p:cNvPr id="8194" name="Picture 2" descr="The power of proper hand washing - Hamilton Health Sciences"/>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7200" y="1805781"/>
            <a:ext cx="82296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6747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Y" b="1" dirty="0"/>
              <a:t>ابتعد عن المصافحة خلال فترة </a:t>
            </a:r>
            <a:r>
              <a:rPr lang="ar-SY" b="1" dirty="0" smtClean="0"/>
              <a:t>الحجر</a:t>
            </a:r>
            <a:endParaRPr lang="en-US" b="1" dirty="0"/>
          </a:p>
        </p:txBody>
      </p:sp>
      <p:pic>
        <p:nvPicPr>
          <p:cNvPr id="7170" name="Picture 2" descr="Avoid Handshake Vector Images (over 12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1760" y="1422514"/>
            <a:ext cx="3880937" cy="543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1011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245"/>
          <a:stretch/>
        </p:blipFill>
        <p:spPr bwMode="auto">
          <a:xfrm>
            <a:off x="1259632" y="1196752"/>
            <a:ext cx="6696744" cy="4492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677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Y" dirty="0"/>
          </a:p>
        </p:txBody>
      </p:sp>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355"/>
          <a:stretch/>
        </p:blipFill>
        <p:spPr bwMode="auto">
          <a:xfrm>
            <a:off x="755576" y="2132856"/>
            <a:ext cx="7488832" cy="436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8891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Y"/>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249"/>
          <a:stretch/>
        </p:blipFill>
        <p:spPr bwMode="auto">
          <a:xfrm>
            <a:off x="1547664" y="2492896"/>
            <a:ext cx="6624736" cy="341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32322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Y"/>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23647" y="1600200"/>
            <a:ext cx="689670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6428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Y"/>
          </a:p>
        </p:txBody>
      </p:sp>
      <p:pic>
        <p:nvPicPr>
          <p:cNvPr id="1229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059"/>
          <a:stretch/>
        </p:blipFill>
        <p:spPr bwMode="auto">
          <a:xfrm>
            <a:off x="1314935" y="1738648"/>
            <a:ext cx="6514129" cy="438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695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Y"/>
          </a:p>
        </p:txBody>
      </p:sp>
      <p:pic>
        <p:nvPicPr>
          <p:cNvPr id="1331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897"/>
          <a:stretch/>
        </p:blipFill>
        <p:spPr bwMode="auto">
          <a:xfrm>
            <a:off x="1339169" y="1957589"/>
            <a:ext cx="6465661" cy="4168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36878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05145" y="1600200"/>
            <a:ext cx="633370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800"/>
          <a:stretch/>
        </p:blipFill>
        <p:spPr bwMode="auto">
          <a:xfrm>
            <a:off x="323528" y="1124742"/>
            <a:ext cx="8276671" cy="557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99669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Y"/>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642"/>
            <a:ext cx="4238083" cy="69127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28" name="Picture 4" descr="Gunnison, Colorado: the town that dodged the 1918 Spanish flu pandemic |  Coronavirus | The Guard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9305" y="0"/>
            <a:ext cx="5076056"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2247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05145" y="1783357"/>
            <a:ext cx="633370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10394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29750" y="1600200"/>
            <a:ext cx="668449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89324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Y"/>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5" y="548680"/>
            <a:ext cx="9036496"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92183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نتيجة بحث الصور عن ‪h1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808" y="476672"/>
            <a:ext cx="3505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4" descr="نتيجة بحث الصور عن ‪h1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680460"/>
            <a:ext cx="4724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9039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050" name="Picture 2" descr="Stay safe - mask up! | Valley Health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1881"/>
            <a:ext cx="6609583" cy="68619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89120" y="1847969"/>
            <a:ext cx="811440" cy="523220"/>
          </a:xfrm>
          <a:prstGeom prst="rect">
            <a:avLst/>
          </a:prstGeom>
          <a:noFill/>
        </p:spPr>
        <p:txBody>
          <a:bodyPr wrap="none" lIns="91440" tIns="45720" rIns="91440" bIns="45720">
            <a:spAutoFit/>
          </a:bodyPr>
          <a:lstStyle/>
          <a:p>
            <a:pPr algn="ct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90%</a:t>
            </a:r>
            <a:endPar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Rectangle 7"/>
          <p:cNvSpPr/>
          <p:nvPr/>
        </p:nvSpPr>
        <p:spPr>
          <a:xfrm>
            <a:off x="4163870" y="2906860"/>
            <a:ext cx="811440" cy="523220"/>
          </a:xfrm>
          <a:prstGeom prst="rect">
            <a:avLst/>
          </a:prstGeom>
          <a:noFill/>
        </p:spPr>
        <p:txBody>
          <a:bodyPr wrap="none" lIns="91440" tIns="45720" rIns="91440" bIns="45720">
            <a:spAutoFit/>
          </a:bodyPr>
          <a:lstStyle/>
          <a:p>
            <a:pPr algn="ct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70%</a:t>
            </a:r>
            <a:endPar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Rectangle 8"/>
          <p:cNvSpPr/>
          <p:nvPr/>
        </p:nvSpPr>
        <p:spPr>
          <a:xfrm>
            <a:off x="4255241" y="4149080"/>
            <a:ext cx="628698" cy="523220"/>
          </a:xfrm>
          <a:prstGeom prst="rect">
            <a:avLst/>
          </a:prstGeom>
          <a:noFill/>
        </p:spPr>
        <p:txBody>
          <a:bodyPr wrap="none" lIns="91440" tIns="45720" rIns="91440" bIns="45720">
            <a:spAutoFit/>
          </a:bodyPr>
          <a:lstStyle/>
          <a:p>
            <a:pPr algn="ct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5</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0" name="Rectangle 9"/>
          <p:cNvSpPr/>
          <p:nvPr/>
        </p:nvSpPr>
        <p:spPr>
          <a:xfrm>
            <a:off x="4115780" y="5229200"/>
            <a:ext cx="907621" cy="523220"/>
          </a:xfrm>
          <a:prstGeom prst="rect">
            <a:avLst/>
          </a:prstGeom>
          <a:noFill/>
        </p:spPr>
        <p:txBody>
          <a:bodyPr wrap="none" lIns="91440" tIns="45720" rIns="91440" bIns="45720">
            <a:spAutoFit/>
          </a:bodyPr>
          <a:lstStyle/>
          <a:p>
            <a:pPr algn="ct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1.5%</a:t>
            </a:r>
            <a:endPar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116405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ar-SY"/>
          </a:p>
        </p:txBody>
      </p:sp>
      <p:pic>
        <p:nvPicPr>
          <p:cNvPr id="7170" name="Picture 2" descr="Here's How to Correctly and Safely Wear a Face Mask | PEOPLE.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76673"/>
            <a:ext cx="8855968" cy="616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7227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Y"/>
          </a:p>
        </p:txBody>
      </p:sp>
      <p:sp>
        <p:nvSpPr>
          <p:cNvPr id="3" name="Content Placeholder 2"/>
          <p:cNvSpPr>
            <a:spLocks noGrp="1"/>
          </p:cNvSpPr>
          <p:nvPr>
            <p:ph idx="1"/>
          </p:nvPr>
        </p:nvSpPr>
        <p:spPr/>
        <p:txBody>
          <a:bodyPr/>
          <a:lstStyle/>
          <a:p>
            <a:endParaRPr lang="ar-SY"/>
          </a:p>
        </p:txBody>
      </p:sp>
      <p:pic>
        <p:nvPicPr>
          <p:cNvPr id="1026" name="Picture 2" descr="Water wheel at Hama, Syria Stock Photo - Alamy"/>
          <p:cNvPicPr>
            <a:picLocks noChangeAspect="1" noChangeArrowheads="1"/>
          </p:cNvPicPr>
          <p:nvPr/>
        </p:nvPicPr>
        <p:blipFill rotWithShape="1">
          <a:blip r:embed="rId2">
            <a:extLst>
              <a:ext uri="{28A0092B-C50C-407E-A947-70E740481C1C}">
                <a14:useLocalDpi xmlns:a14="http://schemas.microsoft.com/office/drawing/2010/main" val="0"/>
              </a:ext>
            </a:extLst>
          </a:blip>
          <a:srcRect b="9753"/>
          <a:stretch/>
        </p:blipFill>
        <p:spPr bwMode="auto">
          <a:xfrm>
            <a:off x="-108520" y="0"/>
            <a:ext cx="9252520" cy="68469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39690" y="186949"/>
            <a:ext cx="6630341" cy="830997"/>
          </a:xfrm>
          <a:prstGeom prst="rect">
            <a:avLst/>
          </a:prstGeom>
          <a:noFill/>
          <a:ln>
            <a:noFill/>
          </a:ln>
          <a:effectLst>
            <a:outerShdw blurRad="107950" dist="12700" dir="5400000" algn="ctr">
              <a:srgbClr val="000000"/>
            </a:outerShdw>
          </a:effectLst>
        </p:spPr>
        <p:txBody>
          <a:bodyPr wrap="none" lIns="91440" tIns="45720" rIns="91440" bIns="45720">
            <a:spAutoFit/>
          </a:bodyPr>
          <a:lstStyle/>
          <a:p>
            <a:pPr algn="ctr"/>
            <a:r>
              <a:rPr lang="ar-SY" sz="4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حماه حبة من ترابك بكنوز الدنيا</a:t>
            </a:r>
            <a:endParaRPr lang="en-US" sz="48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3988839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Y"/>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8410"/>
            <a:ext cx="5124730" cy="687641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1918 Spanish Flu Pandemic: The Virus That Infected One-Third Of The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730" y="-18410"/>
            <a:ext cx="4019270" cy="687641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299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raphics: All you need to know about the coronaviruses - CGT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252520" cy="68782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32656"/>
            <a:ext cx="8229600" cy="1143000"/>
          </a:xfrm>
          <a:ln>
            <a:noFill/>
          </a:ln>
        </p:spPr>
        <p:txBody>
          <a:bodyPr>
            <a:noAutofit/>
          </a:bodyPr>
          <a:lstStyle/>
          <a:p>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Coronavirus </a:t>
            </a:r>
            <a:r>
              <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History</a:t>
            </a:r>
            <a:r>
              <a:rPr lang="ar-SY"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ar-SY"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ar-SY"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008311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17599" y="1484784"/>
            <a:ext cx="8229600" cy="4525963"/>
          </a:xfrm>
          <a:prstGeom prst="rect">
            <a:avLst/>
          </a:prstGeom>
        </p:spPr>
        <p:txBody>
          <a:bodyPr vert="horz" lIns="91440" tIns="45720" rIns="91440" bIns="45720" rtlCol="1">
            <a:normAutofit fontScale="92500" lnSpcReduction="20000"/>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r>
              <a:rPr lang="en-US" dirty="0" smtClean="0"/>
              <a:t> </a:t>
            </a:r>
            <a:r>
              <a:rPr lang="en-US" dirty="0" smtClean="0">
                <a:solidFill>
                  <a:srgbClr val="FF0000"/>
                </a:solidFill>
              </a:rPr>
              <a:t>1965</a:t>
            </a:r>
            <a:r>
              <a:rPr lang="en-US" dirty="0" smtClean="0"/>
              <a:t> identified a human coronavirus. It caused a common cold. </a:t>
            </a:r>
          </a:p>
          <a:p>
            <a:pPr algn="l" rtl="0"/>
            <a:r>
              <a:rPr lang="en-US" dirty="0" smtClean="0">
                <a:solidFill>
                  <a:srgbClr val="FF0000"/>
                </a:solidFill>
              </a:rPr>
              <a:t>2002 SARS1 </a:t>
            </a:r>
            <a:r>
              <a:rPr lang="en-US" dirty="0" smtClean="0"/>
              <a:t>spread to 28 other countries. More than 8,000 people were infected by July 2003, and 774 died.</a:t>
            </a:r>
          </a:p>
          <a:p>
            <a:pPr algn="l" rtl="0"/>
            <a:r>
              <a:rPr lang="en-US" dirty="0" smtClean="0">
                <a:solidFill>
                  <a:srgbClr val="FF0000"/>
                </a:solidFill>
              </a:rPr>
              <a:t>2012MERS</a:t>
            </a:r>
            <a:r>
              <a:rPr lang="en-US" dirty="0" smtClean="0"/>
              <a:t> started in Saudi Arabia 2,500 cases have been in people who live in or travel to the Middle East. This coronavirus is less contagious than its SARS cousin but more deadly, killing 858 people.</a:t>
            </a:r>
          </a:p>
          <a:p>
            <a:pPr algn="l" rtl="0"/>
            <a:r>
              <a:rPr lang="en-US" dirty="0" smtClean="0">
                <a:solidFill>
                  <a:srgbClr val="FF0000"/>
                </a:solidFill>
              </a:rPr>
              <a:t>2019  COVID19 SARSII</a:t>
            </a:r>
          </a:p>
          <a:p>
            <a:pPr algn="l" rtl="0"/>
            <a:endParaRPr lang="ar-SY" dirty="0"/>
          </a:p>
        </p:txBody>
      </p:sp>
    </p:spTree>
    <p:extLst>
      <p:ext uri="{BB962C8B-B14F-4D97-AF65-F5344CB8AC3E}">
        <p14:creationId xmlns:p14="http://schemas.microsoft.com/office/powerpoint/2010/main" val="18063355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8112" y="915302"/>
            <a:ext cx="8388424" cy="2343715"/>
          </a:xfrm>
          <a:solidFill>
            <a:schemeClr val="bg1"/>
          </a:solidFill>
        </p:spPr>
        <p:txBody>
          <a:bodyPr>
            <a:noAutofit/>
          </a:bodyPr>
          <a:lstStyle/>
          <a:p>
            <a:pPr marL="0" indent="0" algn="r">
              <a:buNone/>
            </a:pPr>
            <a:r>
              <a:rPr lang="ar-SY" sz="2000" b="1" dirty="0" smtClean="0"/>
              <a:t>بدأ </a:t>
            </a:r>
            <a:r>
              <a:rPr lang="ar-SY" sz="2000" b="1" dirty="0"/>
              <a:t>العالم يعرف «فيروس </a:t>
            </a:r>
            <a:r>
              <a:rPr lang="ar-SY" sz="2000" b="1" dirty="0" smtClean="0"/>
              <a:t>كورونا المستجد»</a:t>
            </a:r>
            <a:r>
              <a:rPr lang="ar-SY" sz="2000" b="1" dirty="0"/>
              <a:t> لأول مرة عندما أعلنت الصين عن وجود فيروس غامض تسبب في وفاة طبيب، وتبين مع توالي الأحداث أن الطبيب المتوفى كان هو أول من اكتشف هذا الفيروس ولقي مصرعه متأثرًا بإصابته بالعدوى التي بدأت من منطقة «ووهان» الصينية ومنها انتشر ليصل إلى ملايين البشر حول العالم.</a:t>
            </a:r>
          </a:p>
          <a:p>
            <a:pPr marL="0" indent="0" algn="r">
              <a:buNone/>
            </a:pPr>
            <a:r>
              <a:rPr lang="ar-SY" sz="2000" b="1" dirty="0" smtClean="0"/>
              <a:t> </a:t>
            </a:r>
            <a:endParaRPr lang="ar-SY" sz="2000" b="1"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 t="2824" r="-34" b="-2824"/>
          <a:stretch/>
        </p:blipFill>
        <p:spPr bwMode="auto">
          <a:xfrm>
            <a:off x="0" y="2564904"/>
            <a:ext cx="9144000" cy="456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122504" y="0"/>
            <a:ext cx="6899005" cy="923330"/>
          </a:xfrm>
          <a:prstGeom prst="rect">
            <a:avLst/>
          </a:prstGeom>
          <a:noFill/>
        </p:spPr>
        <p:txBody>
          <a:bodyPr wrap="none" lIns="91440" tIns="45720" rIns="91440" bIns="45720">
            <a:spAutoFit/>
          </a:bodyPr>
          <a:lstStyle/>
          <a:p>
            <a:pPr algn="ctr"/>
            <a:r>
              <a:rPr lang="en-US" sz="5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What is covid19 virus?</a:t>
            </a:r>
            <a:endParaRPr lang="en-US"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Tree>
    <p:extLst>
      <p:ext uri="{BB962C8B-B14F-4D97-AF65-F5344CB8AC3E}">
        <p14:creationId xmlns:p14="http://schemas.microsoft.com/office/powerpoint/2010/main" val="32733487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8669</TotalTime>
  <Words>553</Words>
  <Application>Microsoft Office PowerPoint</Application>
  <PresentationFormat>On-screen Show (4:3)</PresentationFormat>
  <Paragraphs>73</Paragraphs>
  <Slides>56</Slides>
  <Notes>1</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PowerPoint Presentation</vt:lpstr>
      <vt:lpstr>PowerPoint Presentation</vt:lpstr>
      <vt:lpstr>PowerPoint Presentation</vt:lpstr>
      <vt:lpstr>PowerPoint Presentation</vt:lpstr>
      <vt:lpstr>PowerPoint Presentation</vt:lpstr>
      <vt:lpstr>PowerPoint Presentation</vt:lpstr>
      <vt:lpstr>Coronavirus History </vt:lpstr>
      <vt:lpstr>PowerPoint Presentation</vt:lpstr>
      <vt:lpstr>PowerPoint Presentation</vt:lpstr>
      <vt:lpstr>PowerPoint Presentation</vt:lpstr>
      <vt:lpstr>PowerPoint Presentation</vt:lpstr>
      <vt:lpstr>PowerPoint Presentation</vt:lpstr>
      <vt:lpstr>PowerPoint Presentation</vt:lpstr>
      <vt:lpstr>CRITICAL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Potential scenarios of future outbreak: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الامتناع عن التدخين و النرجيلة خلال فترة الحجر الصحي</vt:lpstr>
      <vt:lpstr>على الأشخاص المخالطين لك غسل اليدين بالماء و الصابون لمدة 20 ثانية أو استخدام الكحول الطبي 70 % ، في حال الحاجة لمخالطتك .</vt:lpstr>
      <vt:lpstr>ابتعد عن المصافحة خلال فترة الحجر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D.ISSAM</dc:creator>
  <cp:lastModifiedBy>D.ISSAM</cp:lastModifiedBy>
  <cp:revision>72</cp:revision>
  <dcterms:created xsi:type="dcterms:W3CDTF">2021-05-03T20:09:04Z</dcterms:created>
  <dcterms:modified xsi:type="dcterms:W3CDTF">2021-05-27T13:47:43Z</dcterms:modified>
</cp:coreProperties>
</file>