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1"/>
  </p:notesMasterIdLst>
  <p:sldIdLst>
    <p:sldId id="256"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50" r:id="rId17"/>
    <p:sldId id="351" r:id="rId18"/>
    <p:sldId id="352" r:id="rId19"/>
    <p:sldId id="353" r:id="rId20"/>
    <p:sldId id="354" r:id="rId21"/>
    <p:sldId id="341" r:id="rId22"/>
    <p:sldId id="342" r:id="rId23"/>
    <p:sldId id="343" r:id="rId24"/>
    <p:sldId id="344" r:id="rId25"/>
    <p:sldId id="345" r:id="rId26"/>
    <p:sldId id="346" r:id="rId27"/>
    <p:sldId id="257" r:id="rId28"/>
    <p:sldId id="258" r:id="rId29"/>
    <p:sldId id="259" r:id="rId30"/>
    <p:sldId id="260" r:id="rId31"/>
    <p:sldId id="261" r:id="rId32"/>
    <p:sldId id="380" r:id="rId33"/>
    <p:sldId id="381" r:id="rId34"/>
    <p:sldId id="291" r:id="rId35"/>
    <p:sldId id="292" r:id="rId36"/>
    <p:sldId id="347" r:id="rId37"/>
    <p:sldId id="348" r:id="rId38"/>
    <p:sldId id="349" r:id="rId39"/>
    <p:sldId id="262"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 id="275" r:id="rId53"/>
    <p:sldId id="276" r:id="rId54"/>
    <p:sldId id="277" r:id="rId55"/>
    <p:sldId id="278" r:id="rId56"/>
    <p:sldId id="337" r:id="rId57"/>
    <p:sldId id="338" r:id="rId58"/>
    <p:sldId id="339" r:id="rId59"/>
    <p:sldId id="340" r:id="rId60"/>
    <p:sldId id="279" r:id="rId61"/>
    <p:sldId id="334" r:id="rId62"/>
    <p:sldId id="335" r:id="rId63"/>
    <p:sldId id="336" r:id="rId64"/>
    <p:sldId id="327" r:id="rId65"/>
    <p:sldId id="328" r:id="rId66"/>
    <p:sldId id="329" r:id="rId67"/>
    <p:sldId id="330" r:id="rId68"/>
    <p:sldId id="280" r:id="rId69"/>
    <p:sldId id="293" r:id="rId70"/>
    <p:sldId id="294" r:id="rId71"/>
    <p:sldId id="295" r:id="rId72"/>
    <p:sldId id="296" r:id="rId73"/>
    <p:sldId id="297" r:id="rId74"/>
    <p:sldId id="298" r:id="rId75"/>
    <p:sldId id="299" r:id="rId76"/>
    <p:sldId id="300" r:id="rId77"/>
    <p:sldId id="301" r:id="rId78"/>
    <p:sldId id="302" r:id="rId79"/>
    <p:sldId id="303" r:id="rId80"/>
    <p:sldId id="304" r:id="rId81"/>
    <p:sldId id="305" r:id="rId82"/>
    <p:sldId id="306" r:id="rId83"/>
    <p:sldId id="307" r:id="rId84"/>
    <p:sldId id="308" r:id="rId85"/>
    <p:sldId id="309" r:id="rId86"/>
    <p:sldId id="310" r:id="rId87"/>
    <p:sldId id="311" r:id="rId88"/>
    <p:sldId id="312" r:id="rId89"/>
    <p:sldId id="313" r:id="rId90"/>
    <p:sldId id="314" r:id="rId91"/>
    <p:sldId id="315" r:id="rId92"/>
    <p:sldId id="316" r:id="rId93"/>
    <p:sldId id="317" r:id="rId94"/>
    <p:sldId id="281" r:id="rId95"/>
    <p:sldId id="282" r:id="rId96"/>
    <p:sldId id="283" r:id="rId97"/>
    <p:sldId id="284" r:id="rId98"/>
    <p:sldId id="285" r:id="rId99"/>
    <p:sldId id="286" r:id="rId100"/>
    <p:sldId id="287" r:id="rId101"/>
    <p:sldId id="288" r:id="rId102"/>
    <p:sldId id="289" r:id="rId103"/>
    <p:sldId id="290" r:id="rId104"/>
    <p:sldId id="318" r:id="rId105"/>
    <p:sldId id="319" r:id="rId106"/>
    <p:sldId id="320" r:id="rId107"/>
    <p:sldId id="321" r:id="rId108"/>
    <p:sldId id="322" r:id="rId109"/>
    <p:sldId id="323" r:id="rId110"/>
    <p:sldId id="324" r:id="rId111"/>
    <p:sldId id="325" r:id="rId112"/>
    <p:sldId id="326" r:id="rId113"/>
    <p:sldId id="331" r:id="rId114"/>
    <p:sldId id="332" r:id="rId115"/>
    <p:sldId id="333" r:id="rId116"/>
    <p:sldId id="355" r:id="rId117"/>
    <p:sldId id="356" r:id="rId118"/>
    <p:sldId id="357" r:id="rId119"/>
    <p:sldId id="358" r:id="rId120"/>
    <p:sldId id="359" r:id="rId121"/>
    <p:sldId id="360" r:id="rId122"/>
    <p:sldId id="382" r:id="rId123"/>
    <p:sldId id="383" r:id="rId124"/>
    <p:sldId id="384" r:id="rId125"/>
    <p:sldId id="385" r:id="rId126"/>
    <p:sldId id="386" r:id="rId127"/>
    <p:sldId id="387" r:id="rId128"/>
    <p:sldId id="388" r:id="rId129"/>
    <p:sldId id="389" r:id="rId130"/>
    <p:sldId id="390" r:id="rId131"/>
    <p:sldId id="361" r:id="rId132"/>
    <p:sldId id="362" r:id="rId133"/>
    <p:sldId id="363" r:id="rId134"/>
    <p:sldId id="364" r:id="rId135"/>
    <p:sldId id="365" r:id="rId136"/>
    <p:sldId id="391" r:id="rId137"/>
    <p:sldId id="392" r:id="rId138"/>
    <p:sldId id="393" r:id="rId139"/>
    <p:sldId id="395" r:id="rId140"/>
    <p:sldId id="396" r:id="rId141"/>
    <p:sldId id="397" r:id="rId142"/>
    <p:sldId id="398" r:id="rId143"/>
    <p:sldId id="399" r:id="rId144"/>
    <p:sldId id="400" r:id="rId145"/>
    <p:sldId id="401" r:id="rId146"/>
    <p:sldId id="402" r:id="rId147"/>
    <p:sldId id="403" r:id="rId148"/>
    <p:sldId id="394"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4" d="100"/>
          <a:sy n="64" d="100"/>
        </p:scale>
        <p:origin x="-15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0F9E1F-903E-45C8-9926-3B977E866A3C}" type="datetimeFigureOut">
              <a:rPr lang="ar-SY" smtClean="0"/>
              <a:pPr/>
              <a:t>04/05/1445</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C6C173-2F31-4C13-81E0-7FA5C936F455}" type="slidenum">
              <a:rPr lang="ar-SY" smtClean="0"/>
              <a:pPr/>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CBC6C173-2F31-4C13-81E0-7FA5C936F455}" type="slidenum">
              <a:rPr lang="ar-SY" smtClean="0"/>
              <a:pPr/>
              <a:t>1</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8C024F3-FB7E-4383-B2DC-81133BDF5C73}" type="datetimeFigureOut">
              <a:rPr lang="ar-SY" smtClean="0"/>
              <a:pPr/>
              <a:t>04/05/1445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2EA1D60F-5EB4-45CA-A6C7-AEF3E2B9C647}"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C024F3-FB7E-4383-B2DC-81133BDF5C73}" type="datetimeFigureOut">
              <a:rPr lang="ar-SY" smtClean="0"/>
              <a:pPr/>
              <a:t>04/05/1445</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A1D60F-5EB4-45CA-A6C7-AEF3E2B9C647}"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vpharmacology.com/antiarrhy/electrolyte" TargetMode="External"/><Relationship Id="rId3" Type="http://schemas.openxmlformats.org/officeDocument/2006/relationships/hyperlink" Target="https://cvpharmacology.com/antiarrhy/sodium-blockers" TargetMode="External"/><Relationship Id="rId7" Type="http://schemas.openxmlformats.org/officeDocument/2006/relationships/hyperlink" Target="https://cvpharmacology.com/antiarrhy/adenosin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vpharmacology.com/vasodilator/ccb" TargetMode="External"/><Relationship Id="rId5" Type="http://schemas.openxmlformats.org/officeDocument/2006/relationships/hyperlink" Target="https://cvpharmacology.com/antiarrhy/potassium-blockers" TargetMode="External"/><Relationship Id="rId10" Type="http://schemas.openxmlformats.org/officeDocument/2006/relationships/hyperlink" Target="https://cvpharmacology.com/antiarrhy/atropine" TargetMode="External"/><Relationship Id="rId4" Type="http://schemas.openxmlformats.org/officeDocument/2006/relationships/hyperlink" Target="https://cvpharmacology.com/cardioinhibitory/beta-blockers" TargetMode="External"/><Relationship Id="rId9" Type="http://schemas.openxmlformats.org/officeDocument/2006/relationships/hyperlink" Target="https://cvpharmacology.com/cardiostimulatory/digitali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cvphysiology.com/blood-flow/bf002" TargetMode="External"/><Relationship Id="rId2" Type="http://schemas.openxmlformats.org/officeDocument/2006/relationships/hyperlink" Target="https://cvphysiology.com/blood-pressure/bp026" TargetMode="External"/><Relationship Id="rId1" Type="http://schemas.openxmlformats.org/officeDocument/2006/relationships/slideLayout" Target="../slideLayouts/slideLayout7.xml"/><Relationship Id="rId4" Type="http://schemas.openxmlformats.org/officeDocument/2006/relationships/hyperlink" Target="https://cvphysiology.com/blood-pressure/bp012"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cvpharmacology.com/diuretic/diuretics" TargetMode="External"/><Relationship Id="rId2" Type="http://schemas.openxmlformats.org/officeDocument/2006/relationships/hyperlink" Target="https://cvpharmacology.com/cardioinhibitory/beta-blockers"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hyperlink" Target="https://cvphysiology.com/arrhythmias/a009"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s://cvphysiology.com/arrhythmias/a002" TargetMode="External"/><Relationship Id="rId2" Type="http://schemas.openxmlformats.org/officeDocument/2006/relationships/hyperlink" Target="https://cvpharmacology.com/norepinephrine" TargetMode="External"/><Relationship Id="rId1" Type="http://schemas.openxmlformats.org/officeDocument/2006/relationships/slideLayout" Target="../slideLayouts/slideLayout7.xml"/><Relationship Id="rId5" Type="http://schemas.openxmlformats.org/officeDocument/2006/relationships/hyperlink" Target="https://cvphysiology.com/blood-pressure/bp011" TargetMode="External"/><Relationship Id="rId4" Type="http://schemas.openxmlformats.org/officeDocument/2006/relationships/hyperlink" Target="https://cvphysiology.com/arrhythmias/a003"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cvphysiology.com/arrhythmias/a005" TargetMode="External"/><Relationship Id="rId2" Type="http://schemas.openxmlformats.org/officeDocument/2006/relationships/hyperlink" Target="https://www.cvphysiology.com/arrhythmias/a004"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s://cvpharmacology.com/autonomic-ganglia" TargetMode="External"/><Relationship Id="rId2" Type="http://schemas.openxmlformats.org/officeDocument/2006/relationships/hyperlink" Target="https://cvpharmacology.com/norepinephrine" TargetMode="Externa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s://www.cvphysiology.com/blood-pressure/bp011b" TargetMode="External"/><Relationship Id="rId2" Type="http://schemas.openxmlformats.org/officeDocument/2006/relationships/hyperlink" Target="https://cvphysiology.com/blood-pressure/bp026"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8.xml.rels><?xml version="1.0" encoding="UTF-8" standalone="yes"?>
<Relationships xmlns="http://schemas.openxmlformats.org/package/2006/relationships"><Relationship Id="rId3" Type="http://schemas.openxmlformats.org/officeDocument/2006/relationships/hyperlink" Target="https://cvpharmacology.com/clinical-topics/hypertension-3" TargetMode="External"/><Relationship Id="rId2" Type="http://schemas.openxmlformats.org/officeDocument/2006/relationships/hyperlink" Target="https://cvphysiology.com/blood-pressure/bp018"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hyperlink" Target="https://cvpharmacology.com/cardioinhibitory/beta-blocker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https://cvpharmacology.com/clinical-topics/heart-failure" TargetMode="External"/><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 Id="rId4" Type="http://schemas.openxmlformats.org/officeDocument/2006/relationships/hyperlink" Target="https://cvpharmacology.com/clinical-topics/angina"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cvpharmacology.com/ans" TargetMode="Externa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hyperlink" Target="https://cvpharmacology.com/cardioinhibitory/beta-blockers" TargetMode="External"/><Relationship Id="rId2" Type="http://schemas.openxmlformats.org/officeDocument/2006/relationships/hyperlink" Target="https://cvpharmacology.com/vasodilator/alpha" TargetMode="External"/><Relationship Id="rId1" Type="http://schemas.openxmlformats.org/officeDocument/2006/relationships/slideLayout" Target="../slideLayouts/slideLayout7.xml"/><Relationship Id="rId4" Type="http://schemas.openxmlformats.org/officeDocument/2006/relationships/hyperlink" Target="https://cvpharmacology.com/vasodilator/ganglionic-blockers" TargetMode="External"/></Relationships>
</file>

<file path=ppt/slides/_rels/slide124.xml.rels><?xml version="1.0" encoding="UTF-8" standalone="yes"?>
<Relationships xmlns="http://schemas.openxmlformats.org/package/2006/relationships"><Relationship Id="rId2" Type="http://schemas.openxmlformats.org/officeDocument/2006/relationships/hyperlink" Target="https://cvpharmacology.com/clinical-topics/hypertension" TargetMode="Externa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s://cvphysiology.com/blood-pressure/bp011b" TargetMode="External"/><Relationship Id="rId7" Type="http://schemas.openxmlformats.org/officeDocument/2006/relationships/hyperlink" Target="https://cvphysiology.com/blood-pressure/bp012" TargetMode="External"/><Relationship Id="rId2" Type="http://schemas.openxmlformats.org/officeDocument/2006/relationships/hyperlink" Target="https://cvpharmacology.com/vasodilator/k-openers" TargetMode="External"/><Relationship Id="rId1" Type="http://schemas.openxmlformats.org/officeDocument/2006/relationships/slideLayout" Target="../slideLayouts/slideLayout7.xml"/><Relationship Id="rId6" Type="http://schemas.openxmlformats.org/officeDocument/2006/relationships/hyperlink" Target="https://cvphysiology.com/blood-flow/bf011" TargetMode="External"/><Relationship Id="rId5" Type="http://schemas.openxmlformats.org/officeDocument/2006/relationships/hyperlink" Target="https://www.cvphysiology.com/blood-flow/bf013" TargetMode="External"/><Relationship Id="rId4" Type="http://schemas.openxmlformats.org/officeDocument/2006/relationships/hyperlink" Target="https://cvphysiology.com/blood-pressure/bp026"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cvpharmacology.com/clinical-topics/pulmonary-hypertension" TargetMode="External"/><Relationship Id="rId2" Type="http://schemas.openxmlformats.org/officeDocument/2006/relationships/hyperlink" Target="https://cvpharmacology.com/clinical-topics/hypertension" TargetMode="External"/><Relationship Id="rId1" Type="http://schemas.openxmlformats.org/officeDocument/2006/relationships/slideLayout" Target="../slideLayouts/slideLayout7.xml"/><Relationship Id="rId6" Type="http://schemas.openxmlformats.org/officeDocument/2006/relationships/hyperlink" Target="https://cvphysiology.com/blood-pressure/bp012" TargetMode="External"/><Relationship Id="rId5" Type="http://schemas.openxmlformats.org/officeDocument/2006/relationships/hyperlink" Target="https://cvpharmacology.com/diuretic/diuretics" TargetMode="External"/><Relationship Id="rId4" Type="http://schemas.openxmlformats.org/officeDocument/2006/relationships/hyperlink" Target="https://cvpharmacology.com/cardioinhibitory/beta-blocker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vphysiology.com/arrhythmias/a008a" TargetMode="External"/><Relationship Id="rId2" Type="http://schemas.openxmlformats.org/officeDocument/2006/relationships/hyperlink" Target="https://cvpharmacology.com/cardiostimulatory/digitalis" TargetMode="External"/><Relationship Id="rId1" Type="http://schemas.openxmlformats.org/officeDocument/2006/relationships/slideLayout" Target="../slideLayouts/slideLayout7.xml"/><Relationship Id="rId4" Type="http://schemas.openxmlformats.org/officeDocument/2006/relationships/hyperlink" Target="https://cvpharmacology.com/clinical-topics/heart-failure"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s://cvphysiology.com/cardiac-function/cf008" TargetMode="External"/><Relationship Id="rId2" Type="http://schemas.openxmlformats.org/officeDocument/2006/relationships/hyperlink" Target="https://cvpharmacology.com/clinical-topics/heart-failure" TargetMode="External"/><Relationship Id="rId1" Type="http://schemas.openxmlformats.org/officeDocument/2006/relationships/slideLayout" Target="../slideLayouts/slideLayout7.xml"/><Relationship Id="rId6" Type="http://schemas.openxmlformats.org/officeDocument/2006/relationships/hyperlink" Target="https://cvpharmacology.com/clinical-topics/angina" TargetMode="External"/><Relationship Id="rId5" Type="http://schemas.openxmlformats.org/officeDocument/2006/relationships/hyperlink" Target="https://cvpharmacology.com/vasodilator/nitro" TargetMode="External"/><Relationship Id="rId4" Type="http://schemas.openxmlformats.org/officeDocument/2006/relationships/hyperlink" Target="https://cvphysiology.com/cardiac-function/cf012"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hyperlink" Target="https://www.cvphysiology.com/blood-pressure/bp011b" TargetMode="External"/><Relationship Id="rId2" Type="http://schemas.openxmlformats.org/officeDocument/2006/relationships/hyperlink" Target="https://cvphysiology.com/blood-pressure/bp026" TargetMode="External"/><Relationship Id="rId1" Type="http://schemas.openxmlformats.org/officeDocument/2006/relationships/slideLayout" Target="../slideLayouts/slideLayout7.xml"/><Relationship Id="rId5" Type="http://schemas.openxmlformats.org/officeDocument/2006/relationships/hyperlink" Target="https://cvphysiology.com/blood-pressure/bp020" TargetMode="External"/><Relationship Id="rId4" Type="http://schemas.openxmlformats.org/officeDocument/2006/relationships/hyperlink" Target="https://cvphysiology.com/blood-pressure/bp021"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cvpharmacology.com/vasoconstrictor/vasoconstrictor" TargetMode="External"/><Relationship Id="rId2" Type="http://schemas.openxmlformats.org/officeDocument/2006/relationships/hyperlink" Target="https://cvpharmacology.com/vasoconstrictor/sympathomimetic" TargetMode="External"/><Relationship Id="rId1" Type="http://schemas.openxmlformats.org/officeDocument/2006/relationships/slideLayout" Target="../slideLayouts/slideLayout7.xml"/><Relationship Id="rId5" Type="http://schemas.openxmlformats.org/officeDocument/2006/relationships/hyperlink" Target="https://cvpharmacology.com/clinical-topics/hypotension" TargetMode="External"/><Relationship Id="rId4" Type="http://schemas.openxmlformats.org/officeDocument/2006/relationships/hyperlink" Target="https://cvpharmacology.com/pressor/pressor"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s://cvphysiology.com/cad/cad006" TargetMode="External"/><Relationship Id="rId2" Type="http://schemas.openxmlformats.org/officeDocument/2006/relationships/hyperlink" Target="https://cvphysiology.com/cardiac-function/cf019" TargetMode="External"/><Relationship Id="rId1" Type="http://schemas.openxmlformats.org/officeDocument/2006/relationships/slideLayout" Target="../slideLayouts/slideLayout7.xml"/><Relationship Id="rId4" Type="http://schemas.openxmlformats.org/officeDocument/2006/relationships/hyperlink" Target="https://cvpharmacology.com/clinical-topics/angina"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cvphysiology.com/blood-pressure/bp018"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hyperlink" Target="https://cvphysiology.com/blood-pressure/bp011" TargetMode="External"/><Relationship Id="rId2" Type="http://schemas.openxmlformats.org/officeDocument/2006/relationships/hyperlink" Target="https://cvpharmacology.com/cardiostimulatory/beta-agonist" TargetMode="Externa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hyperlink" Target="https://cvpharmacology.com/cardiostimulatory/beta-agonist"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cvphysiology.com/blood-pressure/bp026"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cvphysiology.com/arrhythmias/a009" TargetMode="External"/><Relationship Id="rId3" Type="http://schemas.openxmlformats.org/officeDocument/2006/relationships/hyperlink" Target="https://cvpharmacology.com/antiarrhy/vaughan-williams" TargetMode="External"/><Relationship Id="rId7" Type="http://schemas.openxmlformats.org/officeDocument/2006/relationships/hyperlink" Target="https://cvphysiology.com/blood-flow/bf001" TargetMode="External"/><Relationship Id="rId2" Type="http://schemas.openxmlformats.org/officeDocument/2006/relationships/hyperlink" Target="https://www.cvphysiology.com/arrhythmias/a006" TargetMode="External"/><Relationship Id="rId1" Type="http://schemas.openxmlformats.org/officeDocument/2006/relationships/slideLayout" Target="../slideLayouts/slideLayout7.xml"/><Relationship Id="rId6" Type="http://schemas.openxmlformats.org/officeDocument/2006/relationships/hyperlink" Target="https://cvphysiology.com/heart-failure/hf006" TargetMode="External"/><Relationship Id="rId5" Type="http://schemas.openxmlformats.org/officeDocument/2006/relationships/hyperlink" Target="https://cvphysiology.com/cardiac-function/cf008" TargetMode="External"/><Relationship Id="rId10" Type="http://schemas.openxmlformats.org/officeDocument/2006/relationships/hyperlink" Target="https://cvpharmacology.com/vasodilator/ccb" TargetMode="External"/><Relationship Id="rId4" Type="http://schemas.openxmlformats.org/officeDocument/2006/relationships/hyperlink" Target="https://cvphysiology.com/cardiac-function/cf023" TargetMode="External"/><Relationship Id="rId9" Type="http://schemas.openxmlformats.org/officeDocument/2006/relationships/hyperlink" Target="https://cvpharmacology.com/cardioinhibitory/beta-blockers"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cvphysiology.com/blood-flow/bf011" TargetMode="Externa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hyperlink" Target="https://cvphysiology.com/blood-pressure/bp026" TargetMode="Externa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hyperlink" Target="https://cvphysiology.com/cardiac-function/cf012" TargetMode="External"/><Relationship Id="rId2" Type="http://schemas.openxmlformats.org/officeDocument/2006/relationships/hyperlink" Target="https://cvphysiology.com/cardiac-function/cf008" TargetMode="External"/><Relationship Id="rId1" Type="http://schemas.openxmlformats.org/officeDocument/2006/relationships/slideLayout" Target="../slideLayouts/slideLayout7.xml"/><Relationship Id="rId4" Type="http://schemas.openxmlformats.org/officeDocument/2006/relationships/hyperlink" Target="https://cvphysiology.com/cardiac-function/cf007"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cvpharmacology.com/diuretic/diuretics" TargetMode="External"/><Relationship Id="rId2" Type="http://schemas.openxmlformats.org/officeDocument/2006/relationships/hyperlink" Target="https://cvphysiology.com/blood-pressure/bp012" TargetMode="External"/><Relationship Id="rId1" Type="http://schemas.openxmlformats.org/officeDocument/2006/relationships/slideLayout" Target="../slideLayouts/slideLayout7.xml"/><Relationship Id="rId6" Type="http://schemas.openxmlformats.org/officeDocument/2006/relationships/hyperlink" Target="https://cvpharmacology.com/cardiostimulatory/digitalis" TargetMode="External"/><Relationship Id="rId5" Type="http://schemas.openxmlformats.org/officeDocument/2006/relationships/hyperlink" Target="https://cvpharmacology.com/cardioinhibitory/beta-blockers" TargetMode="External"/><Relationship Id="rId4" Type="http://schemas.openxmlformats.org/officeDocument/2006/relationships/hyperlink" Target="https://cvpharmacology.com/vasodilator/ace"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hyperlink" Target="https://cvpharmacology.com/vasodilator/nitro" TargetMode="External"/><Relationship Id="rId2" Type="http://schemas.openxmlformats.org/officeDocument/2006/relationships/hyperlink" Target="https://cvpharmacology.com/cardiostimulatory/beta-agonist" TargetMode="Externa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vpharmacology.com/cardioinhibitory/beta-blockers" TargetMode="External"/><Relationship Id="rId2" Type="http://schemas.openxmlformats.org/officeDocument/2006/relationships/hyperlink" Target="https://cvpharmacology.com/vasodilator/nitro" TargetMode="External"/><Relationship Id="rId1" Type="http://schemas.openxmlformats.org/officeDocument/2006/relationships/slideLayout" Target="../slideLayouts/slideLayout7.xml"/><Relationship Id="rId4" Type="http://schemas.openxmlformats.org/officeDocument/2006/relationships/hyperlink" Target="https://cvpharmacology.com/vasodilator/ccb"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s://cvphysiology.com/blood-pressure/bp026" TargetMode="External"/><Relationship Id="rId2" Type="http://schemas.openxmlformats.org/officeDocument/2006/relationships/hyperlink" Target="https://cvpharmacology.com/vasodilator/arb" TargetMode="External"/><Relationship Id="rId1" Type="http://schemas.openxmlformats.org/officeDocument/2006/relationships/slideLayout" Target="../slideLayouts/slideLayout7.xml"/><Relationship Id="rId5" Type="http://schemas.openxmlformats.org/officeDocument/2006/relationships/hyperlink" Target="https://cvpharmacology.com/vasoconstrictor/avp" TargetMode="External"/><Relationship Id="rId4" Type="http://schemas.openxmlformats.org/officeDocument/2006/relationships/hyperlink" Target="https://cvpharmacology.com/diuretic/diuretics"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8" Type="http://schemas.openxmlformats.org/officeDocument/2006/relationships/hyperlink" Target="https://cvpharmacology.com/clinical-topics/heart-failure" TargetMode="External"/><Relationship Id="rId3" Type="http://schemas.openxmlformats.org/officeDocument/2006/relationships/hyperlink" Target="https://cvphysiology.com/cardiac-function/cf008" TargetMode="External"/><Relationship Id="rId7" Type="http://schemas.openxmlformats.org/officeDocument/2006/relationships/hyperlink" Target="https://cvpharmacology.com/clinical-topics/hypertension" TargetMode="External"/><Relationship Id="rId2" Type="http://schemas.openxmlformats.org/officeDocument/2006/relationships/hyperlink" Target="https://cvphysiology.com/cardiac-function/cf007" TargetMode="External"/><Relationship Id="rId1" Type="http://schemas.openxmlformats.org/officeDocument/2006/relationships/slideLayout" Target="../slideLayouts/slideLayout7.xml"/><Relationship Id="rId6" Type="http://schemas.openxmlformats.org/officeDocument/2006/relationships/hyperlink" Target="https://cvphysiology.com/blood-pressure/bp025" TargetMode="External"/><Relationship Id="rId5" Type="http://schemas.openxmlformats.org/officeDocument/2006/relationships/hyperlink" Target="https://cvpharmacology.com/diuretic/diuretics" TargetMode="External"/><Relationship Id="rId4" Type="http://schemas.openxmlformats.org/officeDocument/2006/relationships/hyperlink" Target="https://cvpharmacology.com/diuretic/natriuretics" TargetMode="External"/><Relationship Id="rId9" Type="http://schemas.openxmlformats.org/officeDocument/2006/relationships/hyperlink" Target="https://cvpharmacology.com/clinical-topics/myocardial-infarction"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hyperlink" Target="https://cvpharmacology.com/diuretic/diuretics" TargetMode="External"/><Relationship Id="rId2" Type="http://schemas.openxmlformats.org/officeDocument/2006/relationships/hyperlink" Target="https://cvpharmacology.com/clinical-topics/hypertension-2" TargetMode="Externa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8" Type="http://schemas.openxmlformats.org/officeDocument/2006/relationships/hyperlink" Target="https://cvpharmacology.com/diuretic/diuretics" TargetMode="External"/><Relationship Id="rId3" Type="http://schemas.openxmlformats.org/officeDocument/2006/relationships/hyperlink" Target="https://cvphysiology.com/cardiac-function/cf008" TargetMode="External"/><Relationship Id="rId7" Type="http://schemas.openxmlformats.org/officeDocument/2006/relationships/hyperlink" Target="https://cvpharmacology.com/clinical-topics/myocardial-infarction" TargetMode="External"/><Relationship Id="rId2" Type="http://schemas.openxmlformats.org/officeDocument/2006/relationships/hyperlink" Target="https://cvpharmacology.com/clinical-topics/heart-failure" TargetMode="External"/><Relationship Id="rId1" Type="http://schemas.openxmlformats.org/officeDocument/2006/relationships/slideLayout" Target="../slideLayouts/slideLayout7.xml"/><Relationship Id="rId6" Type="http://schemas.openxmlformats.org/officeDocument/2006/relationships/hyperlink" Target="https://cvphysiology.com/cad/cad006" TargetMode="External"/><Relationship Id="rId5" Type="http://schemas.openxmlformats.org/officeDocument/2006/relationships/hyperlink" Target="https://cvpharmacology.com/clinical-topics/edema" TargetMode="External"/><Relationship Id="rId4" Type="http://schemas.openxmlformats.org/officeDocument/2006/relationships/hyperlink" Target="https://cvphysiology.com/cardiac-function/cf007"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hyperlink" Target="https://cvpharmacology.com/clinical-topics/hypertension" TargetMode="External"/><Relationship Id="rId2" Type="http://schemas.openxmlformats.org/officeDocument/2006/relationships/hyperlink" Target="https://cvpharmacology.com/vasodilator/ace" TargetMode="External"/><Relationship Id="rId1" Type="http://schemas.openxmlformats.org/officeDocument/2006/relationships/slideLayout" Target="../slideLayouts/slideLayout7.xml"/><Relationship Id="rId6" Type="http://schemas.openxmlformats.org/officeDocument/2006/relationships/hyperlink" Target="https://cvphysiology.com/blood-pressure/bp026" TargetMode="External"/><Relationship Id="rId5" Type="http://schemas.openxmlformats.org/officeDocument/2006/relationships/hyperlink" Target="https://cvpharmacology.com/clinical-topics/myocardial-infarction" TargetMode="External"/><Relationship Id="rId4" Type="http://schemas.openxmlformats.org/officeDocument/2006/relationships/hyperlink" Target="https://cvpharmacology.com/clinical-topics/heart-failure" TargetMode="External"/></Relationships>
</file>

<file path=ppt/slides/_rels/slide159.xml.rels><?xml version="1.0" encoding="UTF-8" standalone="yes"?>
<Relationships xmlns="http://schemas.openxmlformats.org/package/2006/relationships"><Relationship Id="rId8" Type="http://schemas.openxmlformats.org/officeDocument/2006/relationships/hyperlink" Target="https://cvpharmacology.com/clinical-topics/heart-failure" TargetMode="External"/><Relationship Id="rId3" Type="http://schemas.openxmlformats.org/officeDocument/2006/relationships/hyperlink" Target="https://cvphysiology.com/cardiac-function/cf008" TargetMode="External"/><Relationship Id="rId7" Type="http://schemas.openxmlformats.org/officeDocument/2006/relationships/hyperlink" Target="https://cvpharmacology.com/clinical-topics/hypertension" TargetMode="External"/><Relationship Id="rId2" Type="http://schemas.openxmlformats.org/officeDocument/2006/relationships/hyperlink" Target="https://cvphysiology.com/cardiac-function/cf007" TargetMode="External"/><Relationship Id="rId1" Type="http://schemas.openxmlformats.org/officeDocument/2006/relationships/slideLayout" Target="../slideLayouts/slideLayout7.xml"/><Relationship Id="rId6" Type="http://schemas.openxmlformats.org/officeDocument/2006/relationships/hyperlink" Target="https://cvpharmacology.com/vasoconstrictor/avp" TargetMode="External"/><Relationship Id="rId5" Type="http://schemas.openxmlformats.org/officeDocument/2006/relationships/hyperlink" Target="https://cvpharmacology.com/diuretic/diuretics" TargetMode="External"/><Relationship Id="rId4" Type="http://schemas.openxmlformats.org/officeDocument/2006/relationships/hyperlink" Target="https://cvpharmacology.com/diuretic/natriuretics" TargetMode="External"/><Relationship Id="rId9" Type="http://schemas.openxmlformats.org/officeDocument/2006/relationships/hyperlink" Target="https://cvpharmacology.com/clinical-topics/myocardial-infarcti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hyperlink" Target="https://cvpharmacology.com/vasodilator/ace" TargetMode="Externa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8" Type="http://schemas.openxmlformats.org/officeDocument/2006/relationships/hyperlink" Target="https://cvpharmacology.com/clinical-topics/heart-failure" TargetMode="External"/><Relationship Id="rId3" Type="http://schemas.openxmlformats.org/officeDocument/2006/relationships/hyperlink" Target="https://cvphysiology.com/cardiac-function/cf008" TargetMode="External"/><Relationship Id="rId7" Type="http://schemas.openxmlformats.org/officeDocument/2006/relationships/hyperlink" Target="https://cvpharmacology.com/clinical-topics/hypertension" TargetMode="External"/><Relationship Id="rId2" Type="http://schemas.openxmlformats.org/officeDocument/2006/relationships/hyperlink" Target="https://cvphysiology.com/cardiac-function/cf007" TargetMode="External"/><Relationship Id="rId1" Type="http://schemas.openxmlformats.org/officeDocument/2006/relationships/slideLayout" Target="../slideLayouts/slideLayout7.xml"/><Relationship Id="rId6" Type="http://schemas.openxmlformats.org/officeDocument/2006/relationships/hyperlink" Target="https://cvphysiology.com/blood-pressure/bp025" TargetMode="External"/><Relationship Id="rId5" Type="http://schemas.openxmlformats.org/officeDocument/2006/relationships/hyperlink" Target="https://cvpharmacology.com/diuretic/diuretics" TargetMode="External"/><Relationship Id="rId4" Type="http://schemas.openxmlformats.org/officeDocument/2006/relationships/hyperlink" Target="https://cvpharmacology.com/diuretic/natriuretics" TargetMode="External"/><Relationship Id="rId9" Type="http://schemas.openxmlformats.org/officeDocument/2006/relationships/hyperlink" Target="https://cvpharmacology.com/clinical-topics/myocardial-infarction"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https://cvpharmacology.com/vasodilator/arb" TargetMode="External"/><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hyperlink" Target="https://cvpharmacology.com/vasodilator/ace" TargetMode="Externa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cvphysiology.com/arrhythmias/a007" TargetMode="Externa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hyperlink" Target="https://cvphysiology.com/cardiac-function/cf010" TargetMode="External"/><Relationship Id="rId2" Type="http://schemas.openxmlformats.org/officeDocument/2006/relationships/hyperlink" Target="https://cvphysiology.com/cardiac-function/cf020" TargetMode="External"/><Relationship Id="rId1" Type="http://schemas.openxmlformats.org/officeDocument/2006/relationships/slideLayout" Target="../slideLayouts/slideLayout7.xml"/><Relationship Id="rId5" Type="http://schemas.openxmlformats.org/officeDocument/2006/relationships/hyperlink" Target="https://cvphysiology.com/arrhythmias/a003" TargetMode="External"/><Relationship Id="rId4" Type="http://schemas.openxmlformats.org/officeDocument/2006/relationships/hyperlink" Target="https://cvphysiology.com/arrhythmias/a005"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cvphysiology.com/arrhythmias/a004" TargetMode="Externa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hyperlink" Target="https://cvpharmacology.com/vasodilator/ccb" TargetMode="External"/><Relationship Id="rId2" Type="http://schemas.openxmlformats.org/officeDocument/2006/relationships/hyperlink" Target="https://cvpharmacology.com/antiarrhy/sodium-blockers" TargetMode="External"/><Relationship Id="rId1" Type="http://schemas.openxmlformats.org/officeDocument/2006/relationships/slideLayout" Target="../slideLayouts/slideLayout7.xml"/><Relationship Id="rId6" Type="http://schemas.openxmlformats.org/officeDocument/2006/relationships/hyperlink" Target="https://cvpharmacology.com/diuretic/diuretics" TargetMode="External"/><Relationship Id="rId5" Type="http://schemas.openxmlformats.org/officeDocument/2006/relationships/hyperlink" Target="https://cvpharmacology.com/cardioinhibitory/beta-blockers" TargetMode="External"/><Relationship Id="rId4" Type="http://schemas.openxmlformats.org/officeDocument/2006/relationships/hyperlink" Target="https://cvpharmacology.com/antiarrhy/potassium-blockers" TargetMode="Externa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hyperlink" Target="https://cvpharmacology.com/clinical-topics/heart-failure-3" TargetMode="Externa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hyperlink" Target="https://cvphysiology.com/arrhythmias/a003" TargetMode="Externa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hyperlink" Target="https://pubmed.ncbi.nlm.nih.gov/29660142/" TargetMode="Externa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hyperlink" Target="https://cvpharmacology.com/vasoconstrictor/alpha-agonist" TargetMode="External"/><Relationship Id="rId2" Type="http://schemas.openxmlformats.org/officeDocument/2006/relationships/hyperlink" Target="https://cvpharmacology.com/cardiostimulatory/beta-agonist" TargetMode="Externa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hyperlink" Target="https://cvpharmacology.com/cardiostimulatory/beta-agonist" TargetMode="External"/><Relationship Id="rId2" Type="http://schemas.openxmlformats.org/officeDocument/2006/relationships/hyperlink" Target="https://cvpharmacology.com/vasoconstrictor/alpha-agonist" TargetMode="Externa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hyperlink" Target="https://cvpharmacology.com/clinical-topics/myocardial-infarction" TargetMode="External"/><Relationship Id="rId2" Type="http://schemas.openxmlformats.org/officeDocument/2006/relationships/hyperlink" Target="https://cvphysiology.com/cad/cad00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vphysiology.com/arrhythmias/a009" TargetMode="External"/><Relationship Id="rId2" Type="http://schemas.openxmlformats.org/officeDocument/2006/relationships/hyperlink" Target="https://cvpharmacology.com/antiarrhy/vaughan-williams"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cvphysiology.com/arrhythmias/a008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vphysiology.com/arrhythmias/a006" TargetMode="External"/><Relationship Id="rId2" Type="http://schemas.openxmlformats.org/officeDocument/2006/relationships/hyperlink" Target="https://cvpharmacology.com/antiarrhy/vaughan-williams"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cvphysiology.com/arrhythmias/a004" TargetMode="External"/><Relationship Id="rId4" Type="http://schemas.openxmlformats.org/officeDocument/2006/relationships/hyperlink" Target="https://cvphysiology.com/arrhythmias/a00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vphysiology.com/arrhythmias/a004" TargetMode="External"/><Relationship Id="rId2" Type="http://schemas.openxmlformats.org/officeDocument/2006/relationships/hyperlink" Target="https://cvphysiology.com/blood-pressure/bp011" TargetMode="Externa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hyperlink" Target="https://cvpharmacology.com/clinical-topics/arrhythmias-2" TargetMode="External"/><Relationship Id="rId4" Type="http://schemas.openxmlformats.org/officeDocument/2006/relationships/hyperlink" Target="https://cvphysiology.com/arrhythmias/a00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vphysiology.com/blood-pressure/bp026" TargetMode="External"/><Relationship Id="rId2" Type="http://schemas.openxmlformats.org/officeDocument/2006/relationships/hyperlink" Target="https://cvphysiology.com/blood-flow/bf001" TargetMode="External"/><Relationship Id="rId1" Type="http://schemas.openxmlformats.org/officeDocument/2006/relationships/slideLayout" Target="../slideLayouts/slideLayout7.xml"/><Relationship Id="rId4" Type="http://schemas.openxmlformats.org/officeDocument/2006/relationships/hyperlink" Target="https://cvpharmacology.com/vasodilator/nitr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vphysiology.com/arrhythmias/a008c" TargetMode="External"/><Relationship Id="rId2" Type="http://schemas.openxmlformats.org/officeDocument/2006/relationships/hyperlink" Target="https://cvpharmacology.com/clinical-topics/arrhythmias" TargetMode="External"/><Relationship Id="rId1" Type="http://schemas.openxmlformats.org/officeDocument/2006/relationships/slideLayout" Target="../slideLayouts/slideLayout7.xml"/><Relationship Id="rId4" Type="http://schemas.openxmlformats.org/officeDocument/2006/relationships/hyperlink" Target="https://www.cvphysiology.com/hemodynamics/h009"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cvpharmacology.com/clinical-topics/arrhythmia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cvpharmacology.com/cardioinhibitory/beta-blockers" TargetMode="External"/><Relationship Id="rId3" Type="http://schemas.openxmlformats.org/officeDocument/2006/relationships/hyperlink" Target="https://cvpharmacology.com/vasodilator/nitro" TargetMode="External"/><Relationship Id="rId7" Type="http://schemas.openxmlformats.org/officeDocument/2006/relationships/hyperlink" Target="https://cvpharmacology.com/cardioinhibitory/cardioinhibitory" TargetMode="External"/><Relationship Id="rId2" Type="http://schemas.openxmlformats.org/officeDocument/2006/relationships/hyperlink" Target="https://cvpharmacology.com/vasodilator/vasodilators" TargetMode="External"/><Relationship Id="rId1" Type="http://schemas.openxmlformats.org/officeDocument/2006/relationships/slideLayout" Target="../slideLayouts/slideLayout7.xml"/><Relationship Id="rId6" Type="http://schemas.openxmlformats.org/officeDocument/2006/relationships/hyperlink" Target="https://cvpharmacology.com/diuretic/mra" TargetMode="External"/><Relationship Id="rId5" Type="http://schemas.openxmlformats.org/officeDocument/2006/relationships/hyperlink" Target="https://cvpharmacology.com/vasodilator/arb" TargetMode="External"/><Relationship Id="rId10" Type="http://schemas.openxmlformats.org/officeDocument/2006/relationships/hyperlink" Target="https://cvpharmacology.com/thrombolytic/thrombolytic" TargetMode="External"/><Relationship Id="rId4" Type="http://schemas.openxmlformats.org/officeDocument/2006/relationships/hyperlink" Target="https://cvpharmacology.com/vasodilator/ace" TargetMode="External"/><Relationship Id="rId9" Type="http://schemas.openxmlformats.org/officeDocument/2006/relationships/hyperlink" Target="https://cvpharmacology.com/antiarrhy/antiarrhythmi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cvphysiology.com/cardiac-function/cf00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cvphysiology.com/arrhythmias/a008c"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cvphysiology.com/heart-disease/hd003" TargetMode="External"/><Relationship Id="rId3" Type="http://schemas.openxmlformats.org/officeDocument/2006/relationships/hyperlink" Target="https://www.cvphysiology.com/blood-flow/bf001" TargetMode="External"/><Relationship Id="rId7" Type="http://schemas.openxmlformats.org/officeDocument/2006/relationships/hyperlink" Target="https://www.cvphysiology.com/cad/cad010" TargetMode="External"/><Relationship Id="rId2" Type="http://schemas.openxmlformats.org/officeDocument/2006/relationships/hyperlink" Target="https://www.cvphysiology.com/cad/cad001" TargetMode="External"/><Relationship Id="rId1" Type="http://schemas.openxmlformats.org/officeDocument/2006/relationships/slideLayout" Target="../slideLayouts/slideLayout7.xml"/><Relationship Id="rId6" Type="http://schemas.openxmlformats.org/officeDocument/2006/relationships/hyperlink" Target="https://www.cvphysiology.com/cad/cad011" TargetMode="External"/><Relationship Id="rId5" Type="http://schemas.openxmlformats.org/officeDocument/2006/relationships/hyperlink" Target="https://www.cvphysiology.com/cad/cad005" TargetMode="External"/><Relationship Id="rId4" Type="http://schemas.openxmlformats.org/officeDocument/2006/relationships/hyperlink" Target="https://www.cvphysiology.com/cad/cad002" TargetMode="External"/><Relationship Id="rId9" Type="http://schemas.openxmlformats.org/officeDocument/2006/relationships/hyperlink" Target="https://www.cvphysiology.com/arrhythmias/a011"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cvphysiology.com/cad/cad01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cvpharmacology.com/vasodilator/nitro" TargetMode="External"/><Relationship Id="rId13" Type="http://schemas.openxmlformats.org/officeDocument/2006/relationships/hyperlink" Target="https://cvpharmacology.com/cardiostimulatory/beta-agonist" TargetMode="External"/><Relationship Id="rId3" Type="http://schemas.openxmlformats.org/officeDocument/2006/relationships/hyperlink" Target="https://cvpharmacology.com/diuretic/mra" TargetMode="External"/><Relationship Id="rId7" Type="http://schemas.openxmlformats.org/officeDocument/2006/relationships/hyperlink" Target="https://cvpharmacology.com/vasodilator/direct" TargetMode="External"/><Relationship Id="rId12" Type="http://schemas.openxmlformats.org/officeDocument/2006/relationships/hyperlink" Target="https://cvpharmacology.com/cardiostimulatory/digitalis" TargetMode="External"/><Relationship Id="rId2" Type="http://schemas.openxmlformats.org/officeDocument/2006/relationships/hyperlink" Target="https://cvpharmacology.com/diuretic/diuretics" TargetMode="External"/><Relationship Id="rId16" Type="http://schemas.openxmlformats.org/officeDocument/2006/relationships/hyperlink" Target="https://cvpharmacology.com/vasodilator/ccb" TargetMode="External"/><Relationship Id="rId1" Type="http://schemas.openxmlformats.org/officeDocument/2006/relationships/slideLayout" Target="../slideLayouts/slideLayout7.xml"/><Relationship Id="rId6" Type="http://schemas.openxmlformats.org/officeDocument/2006/relationships/hyperlink" Target="https://cvpharmacology.com/vasodilator/arb" TargetMode="External"/><Relationship Id="rId11" Type="http://schemas.openxmlformats.org/officeDocument/2006/relationships/hyperlink" Target="https://cvpharmacology.com/cardiostimulatory/cardiostimulatory" TargetMode="External"/><Relationship Id="rId5" Type="http://schemas.openxmlformats.org/officeDocument/2006/relationships/hyperlink" Target="https://cvpharmacology.com/vasodilator/ace" TargetMode="External"/><Relationship Id="rId15" Type="http://schemas.openxmlformats.org/officeDocument/2006/relationships/hyperlink" Target="https://cvpharmacology.com/cardioinhibitory/beta-blockers" TargetMode="External"/><Relationship Id="rId10" Type="http://schemas.openxmlformats.org/officeDocument/2006/relationships/hyperlink" Target="https://cvpharmacology.com/vasodilator/pdei" TargetMode="External"/><Relationship Id="rId4" Type="http://schemas.openxmlformats.org/officeDocument/2006/relationships/hyperlink" Target="https://cvpharmacology.com/vasodilator/vasodilators" TargetMode="External"/><Relationship Id="rId9" Type="http://schemas.openxmlformats.org/officeDocument/2006/relationships/hyperlink" Target="https://cvpharmacology.com/diuretic/natriuretics-and-neprilysin-inhibitors" TargetMode="External"/><Relationship Id="rId14" Type="http://schemas.openxmlformats.org/officeDocument/2006/relationships/hyperlink" Target="https://cvpharmacology.com/cardioinhibitory/cardioinhibitor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cvpharmacology.com/diuretic/diuretics" TargetMode="External"/><Relationship Id="rId2" Type="http://schemas.openxmlformats.org/officeDocument/2006/relationships/hyperlink" Target="https://cvpharmacology.com/clinical-topics/pulmonary%20hypertension-2"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cvpharmacology.com/vasodilator/pdei" TargetMode="External"/><Relationship Id="rId3" Type="http://schemas.openxmlformats.org/officeDocument/2006/relationships/hyperlink" Target="https://cvpharmacology.com/vasodilator/vasodilators" TargetMode="External"/><Relationship Id="rId7" Type="http://schemas.openxmlformats.org/officeDocument/2006/relationships/hyperlink" Target="https://cvpharmacology.com/vasodilator/nitro" TargetMode="External"/><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 Id="rId6" Type="http://schemas.openxmlformats.org/officeDocument/2006/relationships/hyperlink" Target="https://cvpharmacology.com/vasodilator/et-blockers" TargetMode="External"/><Relationship Id="rId5" Type="http://schemas.openxmlformats.org/officeDocument/2006/relationships/hyperlink" Target="https://cvpharmacology.com/vasodilator/prostacyclin" TargetMode="External"/><Relationship Id="rId4" Type="http://schemas.openxmlformats.org/officeDocument/2006/relationships/hyperlink" Target="https://cvpharmacology.com/vasodilator/cc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vphysiology.com/blood-flow/bf011" TargetMode="External"/><Relationship Id="rId2" Type="http://schemas.openxmlformats.org/officeDocument/2006/relationships/hyperlink" Target="https://cvphysiology.com/blood-pressure/bp026" TargetMode="Externa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7.xml.rels><?xml version="1.0" encoding="UTF-8" standalone="yes"?>
<Relationships xmlns="http://schemas.openxmlformats.org/package/2006/relationships"><Relationship Id="rId3" Type="http://schemas.openxmlformats.org/officeDocument/2006/relationships/hyperlink" Target="https://cvpharmacology.com/clinical-topics/angina" TargetMode="External"/><Relationship Id="rId2" Type="http://schemas.openxmlformats.org/officeDocument/2006/relationships/hyperlink" Target="https://cvpharmacology.com/clinical-topics/hypertension" TargetMode="External"/><Relationship Id="rId1" Type="http://schemas.openxmlformats.org/officeDocument/2006/relationships/slideLayout" Target="../slideLayouts/slideLayout7.xml"/><Relationship Id="rId5" Type="http://schemas.openxmlformats.org/officeDocument/2006/relationships/hyperlink" Target="https://cvpharmacology.com/clinical-topics/pulmonary-hypertension" TargetMode="External"/><Relationship Id="rId4" Type="http://schemas.openxmlformats.org/officeDocument/2006/relationships/hyperlink" Target="https://cvpharmacology.com/clinical-topics/heart-failur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cvphysiology.com/blood-pressure/bp023" TargetMode="External"/><Relationship Id="rId2" Type="http://schemas.openxmlformats.org/officeDocument/2006/relationships/hyperlink" Target="https://www.cvphysiology.com/blood-pressure/bp02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www.cvphysiology.com/cardiac-function/cf007" TargetMode="External"/><Relationship Id="rId3" Type="http://schemas.openxmlformats.org/officeDocument/2006/relationships/hyperlink" Target="https://www.cvphysiology.com/blood-pressure/bp021" TargetMode="External"/><Relationship Id="rId7" Type="http://schemas.openxmlformats.org/officeDocument/2006/relationships/hyperlink" Target="https://www.cvphysiology.com/cardiac-function/cf003" TargetMode="External"/><Relationship Id="rId2" Type="http://schemas.openxmlformats.org/officeDocument/2006/relationships/hyperlink" Target="https://www.cvphysiology.com/cardiac-function/cf001" TargetMode="External"/><Relationship Id="rId1" Type="http://schemas.openxmlformats.org/officeDocument/2006/relationships/slideLayout" Target="../slideLayouts/slideLayout7.xml"/><Relationship Id="rId6" Type="http://schemas.openxmlformats.org/officeDocument/2006/relationships/hyperlink" Target="https://cvpharmacology.com/diuretic/diuretics" TargetMode="External"/><Relationship Id="rId5" Type="http://schemas.openxmlformats.org/officeDocument/2006/relationships/hyperlink" Target="https://www.cvphysiology.com/blood-pressure/bp025" TargetMode="External"/><Relationship Id="rId4" Type="http://schemas.openxmlformats.org/officeDocument/2006/relationships/hyperlink" Target="https://www.cvphysiology.com/blood-pressure/bp02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cvpharmacology.com/vasodilator/direct" TargetMode="External"/><Relationship Id="rId13" Type="http://schemas.openxmlformats.org/officeDocument/2006/relationships/hyperlink" Target="https://cvpharmacology.com/cardioinhibitory/cardioinhibitory" TargetMode="External"/><Relationship Id="rId3" Type="http://schemas.openxmlformats.org/officeDocument/2006/relationships/hyperlink" Target="https://cvpharmacology.com/vasodilator/vasodilators" TargetMode="External"/><Relationship Id="rId7" Type="http://schemas.openxmlformats.org/officeDocument/2006/relationships/hyperlink" Target="https://cvpharmacology.com/vasodilator/ccb" TargetMode="External"/><Relationship Id="rId12" Type="http://schemas.openxmlformats.org/officeDocument/2006/relationships/hyperlink" Target="https://cvpharmacology.com/vasodilator/renin" TargetMode="External"/><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 Id="rId6" Type="http://schemas.openxmlformats.org/officeDocument/2006/relationships/hyperlink" Target="https://cvpharmacology.com/vasodilator/arb" TargetMode="External"/><Relationship Id="rId11" Type="http://schemas.openxmlformats.org/officeDocument/2006/relationships/hyperlink" Target="https://cvpharmacology.com/vasodilator/k-openers" TargetMode="External"/><Relationship Id="rId5" Type="http://schemas.openxmlformats.org/officeDocument/2006/relationships/hyperlink" Target="https://cvpharmacology.com/vasodilator/ace" TargetMode="External"/><Relationship Id="rId15" Type="http://schemas.openxmlformats.org/officeDocument/2006/relationships/hyperlink" Target="https://cvpharmacology.com/vasodilator/central-acting" TargetMode="External"/><Relationship Id="rId10" Type="http://schemas.openxmlformats.org/officeDocument/2006/relationships/hyperlink" Target="https://cvpharmacology.com/vasodilator/nitro" TargetMode="External"/><Relationship Id="rId4" Type="http://schemas.openxmlformats.org/officeDocument/2006/relationships/hyperlink" Target="https://cvpharmacology.com/vasodilator/alpha" TargetMode="External"/><Relationship Id="rId9" Type="http://schemas.openxmlformats.org/officeDocument/2006/relationships/hyperlink" Target="https://cvpharmacology.com/vasodilator/ganglionic-blockers" TargetMode="External"/><Relationship Id="rId14" Type="http://schemas.openxmlformats.org/officeDocument/2006/relationships/hyperlink" Target="https://cvpharmacology.com/cardioinhibitory/beta-blocker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cvphysiology.com/microcirculation/m01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cvphysiology.com/microcirculation/m011" TargetMode="External"/><Relationship Id="rId2" Type="http://schemas.openxmlformats.org/officeDocument/2006/relationships/hyperlink" Target="https://cvphysiology.com/microcirculation/m012"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cvphysiology.com/blood-pressure/bp015" TargetMode="External"/><Relationship Id="rId2" Type="http://schemas.openxmlformats.org/officeDocument/2006/relationships/hyperlink" Target="https://cvpharmacology.com/clinical-topics/heart-failure"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cvphysiology.com/microcirculation/m012"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cvphysiology.com/blood-pressure/bp002" TargetMode="External"/><Relationship Id="rId2" Type="http://schemas.openxmlformats.org/officeDocument/2006/relationships/hyperlink" Target="https://cvphysiology.com/cardiac-function/cf001" TargetMode="External"/><Relationship Id="rId1" Type="http://schemas.openxmlformats.org/officeDocument/2006/relationships/slideLayout" Target="../slideLayouts/slideLayout7.xml"/><Relationship Id="rId6" Type="http://schemas.openxmlformats.org/officeDocument/2006/relationships/hyperlink" Target="https://cvpharmacology.com/cardioinhibitory/beta-blockers" TargetMode="External"/><Relationship Id="rId5" Type="http://schemas.openxmlformats.org/officeDocument/2006/relationships/hyperlink" Target="https://cvphysiology.com/arrhythmias/a003" TargetMode="External"/><Relationship Id="rId4" Type="http://schemas.openxmlformats.org/officeDocument/2006/relationships/hyperlink" Target="https://cvphysiology.com/cad/cad003"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vphysiology.com/cardiac-function/cf001" TargetMode="External"/><Relationship Id="rId2" Type="http://schemas.openxmlformats.org/officeDocument/2006/relationships/hyperlink" Target="https://cvpharmacology.com/clinical-topics/hypertension" TargetMode="External"/><Relationship Id="rId1" Type="http://schemas.openxmlformats.org/officeDocument/2006/relationships/slideLayout" Target="../slideLayouts/slideLayout7.xml"/><Relationship Id="rId4" Type="http://schemas.openxmlformats.org/officeDocument/2006/relationships/hyperlink" Target="https://cvphysiology.com/blood-pressure/bp021"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cvpharmacology.com/clinical-topics/angina" TargetMode="External"/><Relationship Id="rId2" Type="http://schemas.openxmlformats.org/officeDocument/2006/relationships/hyperlink" Target="https://cvphysiology.com/cad/cad006"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cvphysiology.com/arrhythmias/a008a" TargetMode="External"/><Relationship Id="rId2" Type="http://schemas.openxmlformats.org/officeDocument/2006/relationships/hyperlink" Target="https://cvphysiology.com/arrhythmias/a008" TargetMode="External"/><Relationship Id="rId1" Type="http://schemas.openxmlformats.org/officeDocument/2006/relationships/slideLayout" Target="../slideLayouts/slideLayout7.xml"/><Relationship Id="rId4" Type="http://schemas.openxmlformats.org/officeDocument/2006/relationships/hyperlink" Target="https://cvphysiology.com/arrhythmias/a008b"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vphysiology.com/arrhythmias/a004" TargetMode="External"/><Relationship Id="rId2" Type="http://schemas.openxmlformats.org/officeDocument/2006/relationships/hyperlink" Target="https://cvpharmacology.com/clinical-topics/heart-failur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cvpharmacology.com/norepinephrine" TargetMode="External"/><Relationship Id="rId2" Type="http://schemas.openxmlformats.org/officeDocument/2006/relationships/hyperlink" Target="https://cvpharmacology.com/cardioinhibitory/beta-blockers" TargetMode="External"/><Relationship Id="rId1" Type="http://schemas.openxmlformats.org/officeDocument/2006/relationships/slideLayout" Target="../slideLayouts/slideLayout7.xml"/><Relationship Id="rId4" Type="http://schemas.openxmlformats.org/officeDocument/2006/relationships/hyperlink" Target="https://cvpharmacology.com/autonomic-ganglia"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vphysiology.com/arrhythmias/a003" TargetMode="External"/><Relationship Id="rId2" Type="http://schemas.openxmlformats.org/officeDocument/2006/relationships/hyperlink" Target="https://cvpharmacology.com/vasodilator/ccb"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cvpharmacology.com/vasodilator/central-acting"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cvphysiology.com/blood-pressure/bp006" TargetMode="External"/><Relationship Id="rId7" Type="http://schemas.openxmlformats.org/officeDocument/2006/relationships/hyperlink" Target="https://cvpharmacology.com/pressor/pressor" TargetMode="External"/><Relationship Id="rId2" Type="http://schemas.openxmlformats.org/officeDocument/2006/relationships/hyperlink" Target="https://cvphysiology.com/blood-pressure/bp021" TargetMode="External"/><Relationship Id="rId1" Type="http://schemas.openxmlformats.org/officeDocument/2006/relationships/slideLayout" Target="../slideLayouts/slideLayout7.xml"/><Relationship Id="rId6" Type="http://schemas.openxmlformats.org/officeDocument/2006/relationships/hyperlink" Target="https://cvphysiology.com/cardiac-function/cf003" TargetMode="External"/><Relationship Id="rId5" Type="http://schemas.openxmlformats.org/officeDocument/2006/relationships/hyperlink" Target="https://cvphysiology.com/cardiac-function/cf007" TargetMode="External"/><Relationship Id="rId4" Type="http://schemas.openxmlformats.org/officeDocument/2006/relationships/hyperlink" Target="https://cvphysiology.com/blood-pressure/bp020"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cvphysiology.com/hemodynamics/h004" TargetMode="External"/><Relationship Id="rId2" Type="http://schemas.openxmlformats.org/officeDocument/2006/relationships/hyperlink" Target="https://cvpharmacology.com/clinical-topics/hypotension"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cvpharmacology.com/vasodilator/alpha" TargetMode="External"/><Relationship Id="rId2" Type="http://schemas.openxmlformats.org/officeDocument/2006/relationships/hyperlink" Target="https://cvpharmacology.com/vasoconstrictor/sympathomimetic"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cvphysiology.com/cad/cad006" TargetMode="External"/><Relationship Id="rId2" Type="http://schemas.openxmlformats.org/officeDocument/2006/relationships/hyperlink" Target="https://cvphysiology.com/cardiac-function/cf019" TargetMode="External"/><Relationship Id="rId1" Type="http://schemas.openxmlformats.org/officeDocument/2006/relationships/slideLayout" Target="../slideLayouts/slideLayout7.xml"/><Relationship Id="rId6" Type="http://schemas.openxmlformats.org/officeDocument/2006/relationships/hyperlink" Target="https://cvphysiology.com/cad/cad003" TargetMode="External"/><Relationship Id="rId5" Type="http://schemas.openxmlformats.org/officeDocument/2006/relationships/hyperlink" Target="https://cvphysiology.com/cad/cad002" TargetMode="External"/><Relationship Id="rId4" Type="http://schemas.openxmlformats.org/officeDocument/2006/relationships/hyperlink" Target="https://cvpharmacology.com/clinical-topics/angina"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vphysiology.com/blood-pressure/bp016" TargetMode="External"/><Relationship Id="rId2" Type="http://schemas.openxmlformats.org/officeDocument/2006/relationships/hyperlink" Target="https://cvpharmacology.com/diuretic/diuretics" TargetMode="External"/><Relationship Id="rId1" Type="http://schemas.openxmlformats.org/officeDocument/2006/relationships/slideLayout" Target="../slideLayouts/slideLayout7.xml"/><Relationship Id="rId5" Type="http://schemas.openxmlformats.org/officeDocument/2006/relationships/hyperlink" Target="https://cvphysiology.com/blood-pressure/bp015" TargetMode="External"/><Relationship Id="rId4" Type="http://schemas.openxmlformats.org/officeDocument/2006/relationships/hyperlink" Target="https://www.cvphysiology.com/blood-pressure/bp008"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cvphysiology.com/blood-pressure/bp026" TargetMode="External"/><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hyperlink" Target="https://cvphysiology.com/blood-pressure/bp0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vpharmacology.com/antiarrhy/vaughan-williams"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cvphysiology.com/blood-flow/bf011" TargetMode="External"/><Relationship Id="rId2" Type="http://schemas.openxmlformats.org/officeDocument/2006/relationships/hyperlink" Target="https://cvpharmacology.com/vasoconstrictor/alpha-agonist"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cvphysiology.com/cad/cad003" TargetMode="External"/><Relationship Id="rId2" Type="http://schemas.openxmlformats.org/officeDocument/2006/relationships/hyperlink" Target="https://cvphysiology.com/cad/cad002"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cvpharmacology.com/vasoconstrictor/avp"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s://cvphysiology.com/blood-pressure/bp01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vpharmacology.com/angina/late-sodium-blocker" TargetMode="External"/><Relationship Id="rId2" Type="http://schemas.openxmlformats.org/officeDocument/2006/relationships/hyperlink" Target="https://cvphysiology.com/arrhythmias/a008a"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https://cvpharmacology.com/diuretic/mra"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s://cvphysiology.com/microcirculation/m010" TargetMode="External"/><Relationship Id="rId3" Type="http://schemas.openxmlformats.org/officeDocument/2006/relationships/hyperlink" Target="https://cvphysiology.com/cardiac-function/cf003" TargetMode="External"/><Relationship Id="rId7" Type="http://schemas.openxmlformats.org/officeDocument/2006/relationships/hyperlink" Target="https://cvphysiology.com/microcirculation/m011" TargetMode="External"/><Relationship Id="rId2" Type="http://schemas.openxmlformats.org/officeDocument/2006/relationships/hyperlink" Target="https://cvphysiology.com/cardiac-function/cf007" TargetMode="External"/><Relationship Id="rId1" Type="http://schemas.openxmlformats.org/officeDocument/2006/relationships/slideLayout" Target="../slideLayouts/slideLayout7.xml"/><Relationship Id="rId6" Type="http://schemas.openxmlformats.org/officeDocument/2006/relationships/hyperlink" Target="https://cvphysiology.com/microcirculation/m012" TargetMode="External"/><Relationship Id="rId5" Type="http://schemas.openxmlformats.org/officeDocument/2006/relationships/hyperlink" Target="https://cvphysiology.com/cardiac-function/cf001" TargetMode="External"/><Relationship Id="rId4" Type="http://schemas.openxmlformats.org/officeDocument/2006/relationships/hyperlink" Target="https://cvphysiology.com/cardiac-function/cf002" TargetMode="External"/><Relationship Id="rId9" Type="http://schemas.openxmlformats.org/officeDocument/2006/relationships/hyperlink" Target="https://cvphysiology.com/blood-pressure/bp021"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cvpharmacology.com/clinical-topics/hypertension-2" TargetMode="External"/><Relationship Id="rId2" Type="http://schemas.openxmlformats.org/officeDocument/2006/relationships/hyperlink" Target="https://cvpharmacology.com/clinical-topics/hypertension"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cvpharmacology.com/clinical-topics/heart-failure"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cvphysiology.com/heart-failure/hf005" TargetMode="External"/><Relationship Id="rId2" Type="http://schemas.openxmlformats.org/officeDocument/2006/relationships/hyperlink" Target="https://cvphysiology.com/heart-failure/hf008" TargetMode="External"/><Relationship Id="rId1" Type="http://schemas.openxmlformats.org/officeDocument/2006/relationships/slideLayout" Target="../slideLayouts/slideLayout7.xml"/><Relationship Id="rId5" Type="http://schemas.openxmlformats.org/officeDocument/2006/relationships/hyperlink" Target="https://cvphysiology.com/cardiac-function/cf014" TargetMode="External"/><Relationship Id="rId4" Type="http://schemas.openxmlformats.org/officeDocument/2006/relationships/hyperlink" Target="https://cvphysiology.com/heart-failure/hf006"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vphysiology.com/arrhythmias/a005" TargetMode="External"/><Relationship Id="rId2" Type="http://schemas.openxmlformats.org/officeDocument/2006/relationships/hyperlink" Target="https://cvphysiology.com/arrhythmias/a004" TargetMode="External"/><Relationship Id="rId1" Type="http://schemas.openxmlformats.org/officeDocument/2006/relationships/slideLayout" Target="../slideLayouts/slideLayout7.xml"/><Relationship Id="rId5" Type="http://schemas.openxmlformats.org/officeDocument/2006/relationships/hyperlink" Target="https://cvpharmacology.com/vasodilator/ccb" TargetMode="External"/><Relationship Id="rId4" Type="http://schemas.openxmlformats.org/officeDocument/2006/relationships/hyperlink" Target="https://cvpharmacology.com/cardioinhibitory/beta-blockers"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hyperlink" Target="https://www.cvphysiology.com/blood-pressure/bp017" TargetMode="External"/><Relationship Id="rId3" Type="http://schemas.openxmlformats.org/officeDocument/2006/relationships/hyperlink" Target="https://cvphysiology.com/blood-flow/bf012" TargetMode="External"/><Relationship Id="rId7" Type="http://schemas.openxmlformats.org/officeDocument/2006/relationships/hyperlink" Target="https://cvphysiology.com/heart-failure/hf003" TargetMode="External"/><Relationship Id="rId2" Type="http://schemas.openxmlformats.org/officeDocument/2006/relationships/hyperlink" Target="https://cvphysiology.com/blood-pressure/bp015" TargetMode="External"/><Relationship Id="rId1" Type="http://schemas.openxmlformats.org/officeDocument/2006/relationships/slideLayout" Target="../slideLayouts/slideLayout7.xml"/><Relationship Id="rId6" Type="http://schemas.openxmlformats.org/officeDocument/2006/relationships/hyperlink" Target="https://cvphysiology.com/blood-pressure/bp017" TargetMode="External"/><Relationship Id="rId5" Type="http://schemas.openxmlformats.org/officeDocument/2006/relationships/hyperlink" Target="https://cvpharmacology.com/cardiostimulatory/beta-agonist" TargetMode="External"/><Relationship Id="rId4" Type="http://schemas.openxmlformats.org/officeDocument/2006/relationships/hyperlink" Target="https://cvphysiology.com/blood-pressure/bp008"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https://cvphysiology.com/blood-pressure/bp020" TargetMode="External"/><Relationship Id="rId7" Type="http://schemas.openxmlformats.org/officeDocument/2006/relationships/hyperlink" Target="https://cvphysiology.com/blood-pressure/bp017" TargetMode="External"/><Relationship Id="rId2" Type="http://schemas.openxmlformats.org/officeDocument/2006/relationships/hyperlink" Target="https://cvphysiology.com/blood-pressure/bp015" TargetMode="External"/><Relationship Id="rId1" Type="http://schemas.openxmlformats.org/officeDocument/2006/relationships/slideLayout" Target="../slideLayouts/slideLayout7.xml"/><Relationship Id="rId6" Type="http://schemas.openxmlformats.org/officeDocument/2006/relationships/hyperlink" Target="https://cvphysiology.com/blood-pressure/bp006" TargetMode="External"/><Relationship Id="rId5" Type="http://schemas.openxmlformats.org/officeDocument/2006/relationships/hyperlink" Target="https://cvphysiology.com/cardiac-function/cf001" TargetMode="External"/><Relationship Id="rId4" Type="http://schemas.openxmlformats.org/officeDocument/2006/relationships/hyperlink" Target="https://cvphysiology.com/heart-failure/hf008"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cvphysiology.com/blood-pressure/bp015" TargetMode="External"/><Relationship Id="rId2" Type="http://schemas.openxmlformats.org/officeDocument/2006/relationships/hyperlink" Target="https://cvpharmacology.com/clinical-topics/heart-failure" TargetMode="External"/><Relationship Id="rId1" Type="http://schemas.openxmlformats.org/officeDocument/2006/relationships/slideLayout" Target="../slideLayouts/slideLayout7.xml"/><Relationship Id="rId5" Type="http://schemas.openxmlformats.org/officeDocument/2006/relationships/hyperlink" Target="https://cvphysiology.com/cardiac-function/cf008" TargetMode="External"/><Relationship Id="rId4" Type="http://schemas.openxmlformats.org/officeDocument/2006/relationships/hyperlink" Target="https://cvphysiology.com/microcirculation/m010"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https://cvpharmacology.com/vasodilator/arb"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57224" y="1000108"/>
            <a:ext cx="7072362" cy="3262432"/>
          </a:xfrm>
          <a:prstGeom prst="rect">
            <a:avLst/>
          </a:prstGeom>
          <a:ln>
            <a:solidFill>
              <a:srgbClr val="FF0000"/>
            </a:solidFill>
          </a:ln>
        </p:spPr>
        <p:txBody>
          <a:bodyPr wrap="square">
            <a:spAutoFit/>
          </a:bodyPr>
          <a:lstStyle/>
          <a:p>
            <a:pPr lvl="0" algn="ctr" fontAlgn="base">
              <a:spcBef>
                <a:spcPct val="0"/>
              </a:spcBef>
              <a:spcAft>
                <a:spcPct val="0"/>
              </a:spcAft>
              <a:tabLst>
                <a:tab pos="4572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Classes of Drugs Used to Treat Arrhythmias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lvl="0" algn="l" rtl="0" eaLnBrk="0" fontAlgn="base" hangingPunct="0">
              <a:spcBef>
                <a:spcPct val="0"/>
              </a:spcBef>
              <a:spcAft>
                <a:spcPct val="0"/>
              </a:spcAft>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lvl="0" algn="l" rtl="0" eaLnBrk="0" fontAlgn="base" hangingPunct="0">
              <a:spcBef>
                <a:spcPct val="0"/>
              </a:spcBef>
              <a:spcAft>
                <a:spcPct val="0"/>
              </a:spcAft>
              <a:tabLst>
                <a:tab pos="457200" algn="l"/>
              </a:tabLst>
            </a:pP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Antiarrhythmic</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drug classes:</a:t>
            </a:r>
            <a:endParaRPr kumimoji="0" lang="en-US" sz="28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lvl="0" algn="l" rtl="0" eaLnBrk="0" fontAlgn="base" hangingPunct="0">
              <a:spcBef>
                <a:spcPct val="0"/>
              </a:spcBef>
              <a:spcAft>
                <a:spcPct val="0"/>
              </a:spcAft>
              <a:buFontTx/>
              <a:buChar char="•"/>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 I -</a:t>
            </a:r>
            <a:r>
              <a:rPr lang="en-US" b="1"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Sodium-channel blockers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 II -</a:t>
            </a:r>
            <a:r>
              <a:rPr lang="en-US" b="1"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Beta-blockers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 III -</a:t>
            </a:r>
            <a:r>
              <a:rPr lang="en-US" b="1"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Potassium-channel blockers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 IV -</a:t>
            </a:r>
            <a:r>
              <a:rPr lang="en-US" b="1"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Calcium-channel blockers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Miscellaneous -</a:t>
            </a:r>
            <a:r>
              <a:rPr lang="en-US" b="1"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adenosine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lang="en-US"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electrolyte supplement</a:t>
            </a:r>
            <a:r>
              <a:rPr lang="en-US" dirty="0">
                <a:solidFill>
                  <a:srgbClr val="000000"/>
                </a:solidFill>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(magnesium and potassium salts)</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lang="en-US"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9"/>
              </a:rPr>
              <a:t>digitalis</a:t>
            </a:r>
            <a:r>
              <a:rPr lang="en-US" b="1" dirty="0">
                <a:solidFill>
                  <a:srgbClr val="000000"/>
                </a:solidFill>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compounds (cardiac glycosides)</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lang="en-US" b="1" dirty="0">
                <a:solidFill>
                  <a:srgbClr val="000000"/>
                </a:solidFill>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10"/>
              </a:rPr>
              <a:t>atropine</a:t>
            </a:r>
            <a:r>
              <a:rPr lang="en-US" dirty="0">
                <a:solidFill>
                  <a:srgbClr val="000000"/>
                </a:solidFill>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muscarinic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 antagonist)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42841" y="1214422"/>
          <a:ext cx="8715438" cy="4572031"/>
        </p:xfrm>
        <a:graphic>
          <a:graphicData uri="http://schemas.openxmlformats.org/drawingml/2006/table">
            <a:tbl>
              <a:tblPr>
                <a:tableStyleId>{69C7853C-536D-4A76-A0AE-DD22124D55A5}</a:tableStyleId>
              </a:tblPr>
              <a:tblGrid>
                <a:gridCol w="2905146"/>
                <a:gridCol w="2905146"/>
                <a:gridCol w="2905146"/>
              </a:tblGrid>
              <a:tr h="689166">
                <a:tc gridSpan="3">
                  <a:txBody>
                    <a:bodyPr/>
                    <a:lstStyle/>
                    <a:p>
                      <a:r>
                        <a:rPr lang="en-US" sz="1800" b="1" dirty="0">
                          <a:solidFill>
                            <a:srgbClr val="FF0000"/>
                          </a:solidFill>
                        </a:rPr>
                        <a:t>Class IA: </a:t>
                      </a:r>
                      <a:r>
                        <a:rPr lang="en-US" sz="1800" b="1" dirty="0" err="1">
                          <a:solidFill>
                            <a:srgbClr val="FF0000"/>
                          </a:solidFill>
                        </a:rPr>
                        <a:t>atrial</a:t>
                      </a:r>
                      <a:r>
                        <a:rPr lang="en-US" sz="1800" b="1" dirty="0">
                          <a:solidFill>
                            <a:srgbClr val="FF0000"/>
                          </a:solidFill>
                        </a:rPr>
                        <a:t> fibrillation, flutter; </a:t>
                      </a:r>
                      <a:r>
                        <a:rPr lang="en-US" sz="1800" b="1" dirty="0" err="1">
                          <a:solidFill>
                            <a:srgbClr val="FF0000"/>
                          </a:solidFill>
                        </a:rPr>
                        <a:t>supraventricular</a:t>
                      </a:r>
                      <a:r>
                        <a:rPr lang="en-US" sz="1800" b="1" dirty="0">
                          <a:solidFill>
                            <a:srgbClr val="FF0000"/>
                          </a:solidFill>
                        </a:rPr>
                        <a:t> &amp; ventricular </a:t>
                      </a:r>
                      <a:r>
                        <a:rPr lang="en-US" sz="1800" b="1" dirty="0" err="1">
                          <a:solidFill>
                            <a:srgbClr val="FF0000"/>
                          </a:solidFill>
                        </a:rPr>
                        <a:t>tachyarrhythmias</a:t>
                      </a:r>
                      <a:endParaRPr lang="en-US" sz="1800" b="1" i="0" dirty="0">
                        <a:solidFill>
                          <a:srgbClr val="FF0000"/>
                        </a:solidFill>
                      </a:endParaRPr>
                    </a:p>
                  </a:txBody>
                  <a:tcPr marL="37353" marR="37353" marT="37353" marB="37353" anchor="ctr"/>
                </a:tc>
                <a:tc hMerge="1">
                  <a:txBody>
                    <a:bodyPr/>
                    <a:lstStyle/>
                    <a:p>
                      <a:pPr rtl="1"/>
                      <a:endParaRPr lang="ar-SY"/>
                    </a:p>
                  </a:txBody>
                  <a:tcPr/>
                </a:tc>
                <a:tc hMerge="1">
                  <a:txBody>
                    <a:bodyPr/>
                    <a:lstStyle/>
                    <a:p>
                      <a:pPr rtl="1"/>
                      <a:endParaRPr lang="ar-SY"/>
                    </a:p>
                  </a:txBody>
                  <a:tcPr/>
                </a:tc>
              </a:tr>
              <a:tr h="2201972">
                <a:tc>
                  <a:txBody>
                    <a:bodyPr/>
                    <a:lstStyle/>
                    <a:p>
                      <a:pPr algn="ctr"/>
                      <a:r>
                        <a:rPr lang="en-US" sz="1800" b="1">
                          <a:solidFill>
                            <a:srgbClr val="0070C0"/>
                          </a:solidFill>
                        </a:rPr>
                        <a:t>quinidine*</a:t>
                      </a:r>
                    </a:p>
                  </a:txBody>
                  <a:tcPr marL="37353" marR="37353" marT="37353" marB="37353" anchor="ctr"/>
                </a:tc>
                <a:tc>
                  <a:txBody>
                    <a:bodyPr/>
                    <a:lstStyle/>
                    <a:p>
                      <a:pPr algn="ctr"/>
                      <a:r>
                        <a:rPr lang="en-US" sz="1800" b="1" dirty="0" err="1">
                          <a:solidFill>
                            <a:srgbClr val="C00000"/>
                          </a:solidFill>
                        </a:rPr>
                        <a:t>anticholinergic</a:t>
                      </a:r>
                      <a:r>
                        <a:rPr lang="en-US" sz="1800" b="1" dirty="0">
                          <a:solidFill>
                            <a:srgbClr val="C00000"/>
                          </a:solidFill>
                        </a:rPr>
                        <a:t> (moderate)</a:t>
                      </a:r>
                    </a:p>
                  </a:txBody>
                  <a:tcPr marL="37353" marR="37353" marT="37353" marB="37353" anchor="ctr"/>
                </a:tc>
                <a:tc>
                  <a:txBody>
                    <a:bodyPr/>
                    <a:lstStyle/>
                    <a:p>
                      <a:pPr algn="ctr"/>
                      <a:r>
                        <a:rPr lang="en-US" sz="1800" b="1" dirty="0" err="1"/>
                        <a:t>cinchonism</a:t>
                      </a:r>
                      <a:r>
                        <a:rPr lang="en-US" sz="1800" b="1" dirty="0"/>
                        <a:t> (blurred vision, tinnitus, headache, psychosis); cramping and nausea; enhances digitalis toxicity</a:t>
                      </a:r>
                    </a:p>
                  </a:txBody>
                  <a:tcPr marL="37353" marR="37353" marT="37353" marB="37353" anchor="ctr"/>
                </a:tc>
              </a:tr>
              <a:tr h="991727">
                <a:tc>
                  <a:txBody>
                    <a:bodyPr/>
                    <a:lstStyle/>
                    <a:p>
                      <a:pPr algn="ctr"/>
                      <a:r>
                        <a:rPr lang="en-US" sz="1800" b="1">
                          <a:solidFill>
                            <a:srgbClr val="0070C0"/>
                          </a:solidFill>
                        </a:rPr>
                        <a:t>procainamide</a:t>
                      </a:r>
                    </a:p>
                  </a:txBody>
                  <a:tcPr marL="37353" marR="37353" marT="37353" marB="37353" anchor="ctr"/>
                </a:tc>
                <a:tc>
                  <a:txBody>
                    <a:bodyPr/>
                    <a:lstStyle/>
                    <a:p>
                      <a:pPr algn="ctr"/>
                      <a:r>
                        <a:rPr lang="en-US" sz="1800" b="1">
                          <a:solidFill>
                            <a:srgbClr val="C00000"/>
                          </a:solidFill>
                        </a:rPr>
                        <a:t>anticholinergic (weak); relatively short half-life</a:t>
                      </a:r>
                    </a:p>
                  </a:txBody>
                  <a:tcPr marL="37353" marR="37353" marT="37353" marB="37353" anchor="ctr"/>
                </a:tc>
                <a:tc>
                  <a:txBody>
                    <a:bodyPr/>
                    <a:lstStyle/>
                    <a:p>
                      <a:pPr algn="ctr"/>
                      <a:r>
                        <a:rPr lang="en-US" sz="1800" b="1"/>
                        <a:t>lupus-like syndrome in 25-30% of patients</a:t>
                      </a:r>
                    </a:p>
                  </a:txBody>
                  <a:tcPr marL="37353" marR="37353" marT="37353" marB="37353" anchor="ctr"/>
                </a:tc>
              </a:tr>
              <a:tr h="689166">
                <a:tc>
                  <a:txBody>
                    <a:bodyPr/>
                    <a:lstStyle/>
                    <a:p>
                      <a:pPr algn="ctr"/>
                      <a:r>
                        <a:rPr lang="en-US" sz="1800" b="1" dirty="0" err="1">
                          <a:solidFill>
                            <a:srgbClr val="0070C0"/>
                          </a:solidFill>
                        </a:rPr>
                        <a:t>disopryamide</a:t>
                      </a:r>
                      <a:endParaRPr lang="en-US" sz="1800" b="1" dirty="0">
                        <a:solidFill>
                          <a:srgbClr val="0070C0"/>
                        </a:solidFill>
                      </a:endParaRPr>
                    </a:p>
                  </a:txBody>
                  <a:tcPr marL="37353" marR="37353" marT="37353" marB="37353" anchor="ctr"/>
                </a:tc>
                <a:tc>
                  <a:txBody>
                    <a:bodyPr/>
                    <a:lstStyle/>
                    <a:p>
                      <a:pPr algn="ctr"/>
                      <a:r>
                        <a:rPr lang="en-US" sz="1800" b="1" dirty="0" err="1">
                          <a:solidFill>
                            <a:srgbClr val="C00000"/>
                          </a:solidFill>
                        </a:rPr>
                        <a:t>anticholinergic</a:t>
                      </a:r>
                      <a:r>
                        <a:rPr lang="en-US" sz="1800" b="1" dirty="0">
                          <a:solidFill>
                            <a:srgbClr val="C00000"/>
                          </a:solidFill>
                        </a:rPr>
                        <a:t> (strong)</a:t>
                      </a:r>
                    </a:p>
                  </a:txBody>
                  <a:tcPr marL="37353" marR="37353" marT="37353" marB="37353" anchor="ctr"/>
                </a:tc>
                <a:tc>
                  <a:txBody>
                    <a:bodyPr/>
                    <a:lstStyle/>
                    <a:p>
                      <a:pPr algn="ctr"/>
                      <a:r>
                        <a:rPr lang="en-US" sz="1800" b="1" dirty="0"/>
                        <a:t>negative </a:t>
                      </a:r>
                      <a:r>
                        <a:rPr lang="en-US" sz="1800" b="1" dirty="0" err="1"/>
                        <a:t>inotropic</a:t>
                      </a:r>
                      <a:r>
                        <a:rPr lang="en-US" sz="1800" b="1" dirty="0"/>
                        <a:t> </a:t>
                      </a:r>
                      <a:r>
                        <a:rPr lang="en-US" sz="1800" b="1" dirty="0" err="1"/>
                        <a:t>effec</a:t>
                      </a:r>
                      <a:endParaRPr lang="en-US" sz="1800" b="1" dirty="0"/>
                    </a:p>
                  </a:txBody>
                  <a:tcPr marL="37353" marR="37353" marT="37353" marB="37353" anchor="ctr"/>
                </a:tc>
              </a:tr>
            </a:tbl>
          </a:graphicData>
        </a:graphic>
      </p:graphicFrame>
      <p:sp>
        <p:nvSpPr>
          <p:cNvPr id="136193" name="Rectangle 1"/>
          <p:cNvSpPr>
            <a:spLocks noChangeArrowheads="1"/>
          </p:cNvSpPr>
          <p:nvPr/>
        </p:nvSpPr>
        <p:spPr bwMode="auto">
          <a:xfrm>
            <a:off x="785786" y="285728"/>
            <a:ext cx="7501022" cy="595333"/>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rgbClr val="FF0000"/>
                </a:solidFill>
                <a:effectLst/>
                <a:latin typeface="Arial" pitchFamily="34" charset="0"/>
                <a:cs typeface="Arial" pitchFamily="34" charset="0"/>
              </a:rPr>
              <a:t>Specific Drugs and Therapeutic Indications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Y" sz="1400" b="0" i="0" u="none" strike="noStrike" cap="none" normalizeH="0" baseline="0" dirty="0" smtClean="0">
                <a:ln>
                  <a:noFill/>
                </a:ln>
                <a:solidFill>
                  <a:srgbClr val="FF0000"/>
                </a:solidFill>
                <a:effectLst/>
                <a:latin typeface="Arial" pitchFamily="34" charset="0"/>
                <a:cs typeface="Arial" pitchFamily="34" charset="0"/>
              </a:rPr>
              <a:t> </a:t>
            </a:r>
            <a:endParaRPr kumimoji="0" lang="ar-SY"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0034" y="571480"/>
            <a:ext cx="8429684" cy="463201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Potassium-Channel Openers</a:t>
            </a:r>
            <a:endParaRPr kumimoji="0" lang="en-US"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Potassium-channel openers are drugs that activate (open) ATP-sensitive K</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-channels in vascular smooth muscle. Opening these channels hyperpolarizes the smooth muscle, which closes voltage-gated calcium channels and decreases intracellular calcium. With less calcium available to combine with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calmodulin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 is less activation of myosin light chain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kinase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phosphorylation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myosin light chains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click here for details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leads to relaxation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small arteries and arterioles normally have a high degree of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smooth muscle tone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drugs are effective in dilating these resistance vessels, decreasing systemic vascular resistance, and lowering arterial pressure. The fall in arterial pressure leads to reflex cardiac stimulation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baroreceptor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-mediated tachycardia).</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57158" y="714356"/>
            <a:ext cx="8572560" cy="2292911"/>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Therapeutic Indications</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Being effective arterial dilators, potassium-channel openers are used in the treatment of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hypertension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drugs are not first-line therapy for hypertension because of their side effects, and therefore they are relegated to treating refractory, severe hypertension. They are used with a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beta-blocker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diuretic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attenuate the reflex tachycardia and retention of sodium and fluid, respectively.</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71472" y="857232"/>
            <a:ext cx="8072494" cy="450890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Specific Drugs</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Although several potassium-channel openers have been used in research for many years, only one, </a:t>
            </a:r>
            <a:r>
              <a:rPr kumimoji="0" lang="en-US"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minoxidil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approved for humans to treat hypertension. </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Side Effects and Contraindications</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Common side effects to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minoxidil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include headaches, flushing and reflex tachycardia. The potent vasodilator actions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minoxidil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lead to fluid retention and edema formation. Reflex cardiac stimulation can precipitate angina in patients with coronary artery disease.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Minoxidil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T wave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changes in a high percentage (~60%) of patients under chronic treatment. One of the most noted side effects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minoxidil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hypertrichosis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thickening and enhanced pigmentation of body hair, and therefore this drug is more commonly used for treating baldness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428596" y="1071546"/>
            <a:ext cx="8286808" cy="278535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Thrombolytic (</a:t>
            </a:r>
            <a:r>
              <a:rPr kumimoji="0" lang="en-US" sz="36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Fibrinolytic</a:t>
            </a:r>
            <a:r>
              <a:rPr kumimoji="0" lang="en-US" sz="36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Drugs</a:t>
            </a:r>
            <a:endParaRPr kumimoji="0" lang="en-US" sz="28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Thrombolytic drugs are used to dissolve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lyse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blood clots (thrombi). Blood clots can occur in any vascular bed; however, when they occur in coronary, cerebral or pulmonary vessels, they can be immediately life-threatening. Coronary thrombi cause myocardial infarctions,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cerebrovascular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thrombi produce strokes, and pulmonary thrombi can lead to respiratory and cardiac failure. Therefore, rapid diagnosis and treatment of blood clots is important.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214282" y="214290"/>
            <a:ext cx="4143404" cy="620167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Mechanisms of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Thrombolysis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Thrombolytic drugs dissolve blood clots by activating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forms a cleaved product called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proteolytic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enzyme that breaks cross-links between fibrin molecules, which provide the structural integrity of blood clots. Because of these actions, thrombolytic drugs are also called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activators"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are three major classes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tissue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activator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streptokinase (SK)</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urokinase</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(UK)</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While drugs in these three classes all effectively dissolve blood clots, they differ in their mechanisms, which alter their selectivity for fibrin clots.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Mechanism of tPA thrombolysis"/>
          <p:cNvPicPr/>
          <p:nvPr/>
        </p:nvPicPr>
        <p:blipFill>
          <a:blip r:embed="rId2"/>
          <a:srcRect/>
          <a:stretch>
            <a:fillRect/>
          </a:stretch>
        </p:blipFill>
        <p:spPr bwMode="auto">
          <a:xfrm>
            <a:off x="4500562" y="214290"/>
            <a:ext cx="3714776" cy="3143272"/>
          </a:xfrm>
          <a:prstGeom prst="rect">
            <a:avLst/>
          </a:prstGeom>
          <a:noFill/>
          <a:ln w="9525">
            <a:solidFill>
              <a:srgbClr val="FF0000"/>
            </a:solid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214282" y="285728"/>
            <a:ext cx="8572560" cy="563231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figure illustrates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mechanisms for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Derivatives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the most used thrombolytic drugs because of their relative selectivity for activating fibrin-bound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Tissue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activator produces clot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lysis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through the following sequence: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binds to fibrin on the surface of the clot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Activates fibrin-bound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cleaved from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associated with the fibrin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Fibrin molecules are broken apart by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 clot dissolves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protease that can break apart fibrin molecules, dissolving the clot. However, it is important to note that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also breaks down other circulating proteins, including fibrinogen. But because of the relative fibrin specificity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clot dissolution occurs with a less breakdown of circulating fibrinogen than occurs with SK and UK. Although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relatively selective for clot-bound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still activates circulating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releasing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can lead to the breakdown of circulating fibrinogen and cause an unwanted systemic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state. Normally, circulating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-antiplasmin inactivates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but therapeutic doses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SK) lead to sufficient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formation to overwhelm the limited circulating concentrations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-antiplasmin. In summary, although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relatively selective for clot-associated fibrin, it can produce systemic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state and undesirable bleeding.</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285720" y="714356"/>
            <a:ext cx="8572560" cy="440120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SK</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not a protease and has no enzymatic activity; however, it forms a complex with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releases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Unlike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does not bind preferentially to clot-associated fibrin and therefore binds equally to circulating and non-circulating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Therefore, SK produces significant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fibrinogenolysis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along with clot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SK is derived from streptococci, patients who have had recent streptococci infections can require significantly higher doses of SK to produce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thrombolysis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is important to note that the efficacy of thrombolytic drugs depends on the age of the clot. Older clots have more fibrin cross-linking and are more compacted; therefore, older clots are more difficult to dissolve. For treating acute myocardial infarction, the thrombolytic drugs should ideally be given within the first 2 hours. Beyond that time, the efficacy diminishes, and higher doses are required to achieve desired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571472" y="785794"/>
            <a:ext cx="8215370" cy="241602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Thrombolytic agents are used for the following therapeutic indications: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Acute myocardial infarctions (ST-elevated; STEMI)</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Acute pulmonary embolism</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Acute ischemic stroke (non-hemorrhagic)</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Acute limb ischemia (arterial thrombosis)</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Deep vein thrombosis (DVT)</a:t>
            </a:r>
            <a:endParaRPr kumimoji="0" lang="en-US" sz="44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71472" y="571480"/>
            <a:ext cx="8072494" cy="4778219"/>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Specific Thrombolytic Drugs</a:t>
            </a:r>
            <a:endParaRPr kumimoji="0" lang="en-US" sz="4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Tissue </a:t>
            </a:r>
            <a:r>
              <a:rPr kumimoji="0" lang="en-US" sz="2000" b="1" i="0" u="none" strike="noStrike" cap="none" normalizeH="0" baseline="0" dirty="0" err="1" smtClean="0">
                <a:ln>
                  <a:noFill/>
                </a:ln>
                <a:solidFill>
                  <a:srgbClr val="225A5A"/>
                </a:solidFill>
                <a:effectLst/>
                <a:latin typeface="Arial" pitchFamily="34" charset="0"/>
                <a:ea typeface="Times New Roman" pitchFamily="18" charset="0"/>
                <a:cs typeface="Arial" pitchFamily="34" charset="0"/>
              </a:rPr>
              <a:t>Plasminogen</a:t>
            </a:r>
            <a:r>
              <a:rPr kumimoji="0" lang="en-US" sz="20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 Activators</a:t>
            </a:r>
            <a:endParaRPr kumimoji="0" lang="en-US"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This family of thrombolytic drugs is used for all the above indications.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Alteplase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Activase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recombinant form of human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has a short half-life (~5 min) and therefore is usually administered as an intravenous bolus followed by an infusion.</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Retaplase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Retavase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genetically engineered, smaller derivative of recombinant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has increased potency and is faster acting than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Having a longer half-life than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often administered as IV bolus injections.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Tenecteplase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(TNK-</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has a longer half-life and greater binding affinity for fibrin than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of its longer half-life, it can be administered by IV bolus.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500034" y="1142984"/>
          <a:ext cx="8143932" cy="4086071"/>
        </p:xfrm>
        <a:graphic>
          <a:graphicData uri="http://schemas.openxmlformats.org/drawingml/2006/table">
            <a:tbl>
              <a:tblPr>
                <a:tableStyleId>{69C7853C-536D-4A76-A0AE-DD22124D55A5}</a:tableStyleId>
              </a:tblPr>
              <a:tblGrid>
                <a:gridCol w="2714644"/>
                <a:gridCol w="2714644"/>
                <a:gridCol w="2714644"/>
              </a:tblGrid>
              <a:tr h="322317">
                <a:tc gridSpan="3">
                  <a:txBody>
                    <a:bodyPr/>
                    <a:lstStyle/>
                    <a:p>
                      <a:pPr algn="l"/>
                      <a:r>
                        <a:rPr lang="en-US" sz="1800" b="1" dirty="0">
                          <a:solidFill>
                            <a:srgbClr val="FF0000"/>
                          </a:solidFill>
                        </a:rPr>
                        <a:t>Class IB: ventricular </a:t>
                      </a:r>
                      <a:r>
                        <a:rPr lang="en-US" sz="1800" b="1" dirty="0" err="1">
                          <a:solidFill>
                            <a:srgbClr val="FF0000"/>
                          </a:solidFill>
                        </a:rPr>
                        <a:t>tachyarrhythmias</a:t>
                      </a:r>
                      <a:r>
                        <a:rPr lang="en-US" sz="1800" b="1" dirty="0">
                          <a:solidFill>
                            <a:srgbClr val="FF0000"/>
                          </a:solidFill>
                        </a:rPr>
                        <a:t> (VT)</a:t>
                      </a:r>
                    </a:p>
                  </a:txBody>
                  <a:tcPr marL="35034" marR="35034" marT="35034" marB="35034" anchor="ctr"/>
                </a:tc>
                <a:tc hMerge="1">
                  <a:txBody>
                    <a:bodyPr/>
                    <a:lstStyle/>
                    <a:p>
                      <a:pPr rtl="1"/>
                      <a:endParaRPr lang="ar-SY"/>
                    </a:p>
                  </a:txBody>
                  <a:tcPr/>
                </a:tc>
                <a:tc hMerge="1">
                  <a:txBody>
                    <a:bodyPr/>
                    <a:lstStyle/>
                    <a:p>
                      <a:pPr rtl="1"/>
                      <a:endParaRPr lang="ar-SY"/>
                    </a:p>
                  </a:txBody>
                  <a:tcPr/>
                </a:tc>
              </a:tr>
              <a:tr h="2340303">
                <a:tc>
                  <a:txBody>
                    <a:bodyPr/>
                    <a:lstStyle/>
                    <a:p>
                      <a:pPr algn="ctr"/>
                      <a:r>
                        <a:rPr lang="en-US" sz="1700" b="1">
                          <a:solidFill>
                            <a:srgbClr val="0070C0"/>
                          </a:solidFill>
                        </a:rPr>
                        <a:t>lidocaine*</a:t>
                      </a:r>
                    </a:p>
                  </a:txBody>
                  <a:tcPr marL="35034" marR="35034" marT="35034" marB="35034" anchor="ctr"/>
                </a:tc>
                <a:tc>
                  <a:txBody>
                    <a:bodyPr/>
                    <a:lstStyle/>
                    <a:p>
                      <a:pPr algn="ctr"/>
                      <a:r>
                        <a:rPr lang="en-US" sz="1700" b="1">
                          <a:solidFill>
                            <a:srgbClr val="C00000"/>
                          </a:solidFill>
                        </a:rPr>
                        <a:t>IV only; VT and PVCs</a:t>
                      </a:r>
                    </a:p>
                  </a:txBody>
                  <a:tcPr marL="35034" marR="35034" marT="35034" marB="35034" anchor="ctr"/>
                </a:tc>
                <a:tc>
                  <a:txBody>
                    <a:bodyPr/>
                    <a:lstStyle/>
                    <a:p>
                      <a:pPr algn="ctr"/>
                      <a:r>
                        <a:rPr lang="en-US" sz="1700" b="1"/>
                        <a:t>good efficacy in ischemic myocardium; binds primarily to inactivated Na</a:t>
                      </a:r>
                      <a:r>
                        <a:rPr lang="en-US" sz="1700" b="1" baseline="30000"/>
                        <a:t>+</a:t>
                      </a:r>
                      <a:r>
                        <a:rPr lang="en-US" sz="1700" b="1"/>
                        <a:t>-channels in ischemic cells; therefore, little effect in normal cardiac cells</a:t>
                      </a:r>
                    </a:p>
                  </a:txBody>
                  <a:tcPr marL="35034" marR="35034" marT="35034" marB="35034" anchor="ctr"/>
                </a:tc>
              </a:tr>
              <a:tr h="574566">
                <a:tc>
                  <a:txBody>
                    <a:bodyPr/>
                    <a:lstStyle/>
                    <a:p>
                      <a:pPr algn="ctr"/>
                      <a:r>
                        <a:rPr lang="en-US" sz="1700" b="1">
                          <a:solidFill>
                            <a:srgbClr val="0070C0"/>
                          </a:solidFill>
                        </a:rPr>
                        <a:t>tocainide</a:t>
                      </a:r>
                    </a:p>
                  </a:txBody>
                  <a:tcPr marL="35034" marR="35034" marT="35034" marB="35034" anchor="ctr"/>
                </a:tc>
                <a:tc>
                  <a:txBody>
                    <a:bodyPr/>
                    <a:lstStyle/>
                    <a:p>
                      <a:pPr algn="ctr"/>
                      <a:r>
                        <a:rPr lang="en-US" sz="1700" b="1">
                          <a:solidFill>
                            <a:srgbClr val="C00000"/>
                          </a:solidFill>
                        </a:rPr>
                        <a:t>orally active lidocaine analog</a:t>
                      </a:r>
                    </a:p>
                  </a:txBody>
                  <a:tcPr marL="35034" marR="35034" marT="35034" marB="35034" anchor="ctr"/>
                </a:tc>
                <a:tc>
                  <a:txBody>
                    <a:bodyPr/>
                    <a:lstStyle/>
                    <a:p>
                      <a:pPr algn="ctr"/>
                      <a:r>
                        <a:rPr lang="en-US" sz="1700" b="1"/>
                        <a:t>can cause pulmonary fibrosis</a:t>
                      </a:r>
                    </a:p>
                  </a:txBody>
                  <a:tcPr marL="35034" marR="35034" marT="35034" marB="35034" anchor="ctr"/>
                </a:tc>
              </a:tr>
              <a:tr h="826814">
                <a:tc>
                  <a:txBody>
                    <a:bodyPr/>
                    <a:lstStyle/>
                    <a:p>
                      <a:pPr algn="ctr"/>
                      <a:r>
                        <a:rPr lang="en-US" sz="1700" b="1" dirty="0" err="1">
                          <a:solidFill>
                            <a:srgbClr val="0070C0"/>
                          </a:solidFill>
                        </a:rPr>
                        <a:t>mexiletine</a:t>
                      </a:r>
                      <a:endParaRPr lang="en-US" sz="1700" b="1" dirty="0">
                        <a:solidFill>
                          <a:srgbClr val="0070C0"/>
                        </a:solidFill>
                      </a:endParaRPr>
                    </a:p>
                  </a:txBody>
                  <a:tcPr marL="35034" marR="35034" marT="35034" marB="35034" anchor="ctr"/>
                </a:tc>
                <a:tc>
                  <a:txBody>
                    <a:bodyPr/>
                    <a:lstStyle/>
                    <a:p>
                      <a:pPr algn="ctr"/>
                      <a:r>
                        <a:rPr lang="en-US" sz="1700" b="1" dirty="0">
                          <a:solidFill>
                            <a:srgbClr val="C00000"/>
                          </a:solidFill>
                        </a:rPr>
                        <a:t>orally active </a:t>
                      </a:r>
                      <a:r>
                        <a:rPr lang="en-US" sz="1700" b="1" dirty="0" err="1">
                          <a:solidFill>
                            <a:srgbClr val="C00000"/>
                          </a:solidFill>
                        </a:rPr>
                        <a:t>lidocaine</a:t>
                      </a:r>
                      <a:r>
                        <a:rPr lang="en-US" sz="1700" b="1" dirty="0">
                          <a:solidFill>
                            <a:srgbClr val="C00000"/>
                          </a:solidFill>
                        </a:rPr>
                        <a:t> analog</a:t>
                      </a:r>
                    </a:p>
                  </a:txBody>
                  <a:tcPr marL="35034" marR="35034" marT="35034" marB="35034" anchor="ctr"/>
                </a:tc>
                <a:tc>
                  <a:txBody>
                    <a:bodyPr/>
                    <a:lstStyle/>
                    <a:p>
                      <a:pPr algn="ctr"/>
                      <a:r>
                        <a:rPr lang="en-US" sz="1700" b="1" dirty="0"/>
                        <a:t>good efficacy in ischemic myocardium</a:t>
                      </a:r>
                    </a:p>
                  </a:txBody>
                  <a:tcPr marL="35034" marR="35034" marT="35034" marB="35034" anchor="ctr"/>
                </a:tc>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500034" y="500042"/>
            <a:ext cx="8215370" cy="3424002"/>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Streptokinase (SK) and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Urokinase</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(UK)</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use of these drugs has been superseded by the use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-compounds because of issues related to specificity of action, systemic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ease of administration. Neither SK nor UK are available for use in the U.S.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Natural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streptokinase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(SK) is isolated and purified from streptococci bacteria. Its lack of fibrin specificity makes it a less desirable thrombolytic drug than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compounds because it produces more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fibrinogenolysis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SK is antigenic because it is derived from streptococci bacteria and, therefore, neutralizing antibodies can decrease its effectiveness.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57158" y="857232"/>
            <a:ext cx="8286808" cy="255454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Anistreplase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Eminase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complex of SK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therefore is antigenic, like SK alone. It has more fibrin specificity and has a longer activity than natural SK; however, it causes considerable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fibrinogenolysis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Urokinase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Abbokinase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UK) is sometimes referred to as urinary-type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activator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uPA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it is formed by kidneys and is found in urine. It has limited clinical use because, like SK, it produces considerable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fibrinogenolysis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although it is non-antigenic.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285720" y="714356"/>
            <a:ext cx="8358246" cy="358557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Adverse Effects and Contraindications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common adverse effect of all the thrombolytic drugs is bleeding complications related to systemic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fibrinogenolysis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normal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hemostatic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plugs. The bleeding is often noted at a catheterization site, although gastrointestinal and cerebral hemorrhages may occur. Intracranial bleeding is a significant concern (5-7%) in using I.V.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rtPA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acute ischemic stroke. Therefore, patients who have experienced trauma injury or who have a history of cerebral hemorrhagic stroke are not usually administered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thrombolytics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Re-thrombosis can occur following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thrombolysis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therefore anticoagulants such as heparin are usually co-administered and continued after thrombolytic therapy</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214414" y="500042"/>
            <a:ext cx="6929486" cy="1061805"/>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Atropine (</a:t>
            </a:r>
            <a:r>
              <a:rPr kumimoji="0" lang="en-US" sz="24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Muscarinic</a:t>
            </a:r>
            <a:r>
              <a:rPr kumimoji="0" lang="en-US" sz="24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Receptor Antagonist)</a:t>
            </a:r>
            <a:endParaRPr kumimoji="0" lang="en-US"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صورة توضح كيفية ارتباط ACh بالمستقبلات المسكارينية (M2) الموجودة في خلايا العقد الجيبية الأذينية (SA) والعقد الأذينية البطينية (AV) على القلب؛  تقترن المستقبلات المسكارينية ببروتين جي.  وبالتالي، فإن التنشيط المبهم يقلل من cAMP"/>
          <p:cNvPicPr/>
          <p:nvPr/>
        </p:nvPicPr>
        <p:blipFill>
          <a:blip r:embed="rId2"/>
          <a:srcRect/>
          <a:stretch>
            <a:fillRect/>
          </a:stretch>
        </p:blipFill>
        <p:spPr bwMode="auto">
          <a:xfrm>
            <a:off x="2143108" y="1571612"/>
            <a:ext cx="4357718" cy="4572032"/>
          </a:xfrm>
          <a:prstGeom prst="rect">
            <a:avLst/>
          </a:prstGeom>
          <a:noFill/>
          <a:ln w="9525">
            <a:solidFill>
              <a:srgbClr val="FF0000"/>
            </a:solid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357158" y="571480"/>
            <a:ext cx="8358246" cy="255454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vagus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(parasympathetic) nerves that innervate the heart release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acetylcholine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ACh</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their primary neurotransmitter.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ACh</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binds to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muscarinic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(M</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are found principally on cells comprising the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sinoatrial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(SA) and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atrioventricular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(AV) nodes.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Muscarinic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are coupled to the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Gi</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-protein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therefore,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activation decreases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Gi</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-protein activation also leads to the activation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a:t>
            </a:r>
            <a:r>
              <a:rPr kumimoji="0" lang="en-US" sz="2000" b="0" i="0" u="none" strike="noStrike" cap="none" normalizeH="0" baseline="-30000" dirty="0" err="1" smtClean="0">
                <a:ln>
                  <a:noFill/>
                </a:ln>
                <a:solidFill>
                  <a:srgbClr val="000000"/>
                </a:solidFill>
                <a:effectLst/>
                <a:latin typeface="Arial" pitchFamily="34" charset="0"/>
                <a:ea typeface="Times New Roman" pitchFamily="18" charset="0"/>
                <a:cs typeface="Arial" pitchFamily="34" charset="0"/>
              </a:rPr>
              <a:t>ACh</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channels that increase potassium efflux and hyperpolarizes the cells.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571472" y="500042"/>
            <a:ext cx="7858180" cy="563231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Increases in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activity at the SA node decreases the firing rate of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pacemaker cells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decreasing the slope of the pacemaker potential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phase 4</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action potential); this decreases the heart rate (negative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chronotropy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change in phase 4 slope results from alterations in potassium and calcium currents, as well as the slow-inward sodium current that is thought to be responsible for the pacemaker current (I</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f</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hyperpolarizing the cells,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activation increases the cell's threshold for firing, which contributes to the reduction in firing rate. Similar electrophysiological effects also occur at the AV node; however, in this tissue, these changes are manifested as a reduction in the velocity impulse conduction through the AV node (negative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dromotropy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resting state, there is a large degree of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vagal</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tone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acting on the heart, which is responsible for low resting heart rates.</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is also some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innervation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muscle, and to a much lesser extent, the ventricular muscle.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activation, therefore, results in modest reductions in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contractility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even smaller decreases in ventricular contractility.</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571480"/>
            <a:ext cx="7858180" cy="523220"/>
          </a:xfrm>
          <a:prstGeom prst="rect">
            <a:avLst/>
          </a:prstGeom>
          <a:ln>
            <a:solidFill>
              <a:srgbClr val="FF0000"/>
            </a:solidFill>
          </a:ln>
        </p:spPr>
        <p:txBody>
          <a:bodyPr wrap="square">
            <a:spAutoFit/>
          </a:bodyPr>
          <a:lstStyle/>
          <a:p>
            <a:pPr algn="ctr"/>
            <a:r>
              <a:rPr lang="en-US" sz="2800" b="1" dirty="0" smtClean="0">
                <a:solidFill>
                  <a:srgbClr val="FF0000"/>
                </a:solidFill>
              </a:rPr>
              <a:t>Alpha-</a:t>
            </a:r>
            <a:r>
              <a:rPr lang="en-US" sz="2800" b="1" dirty="0" err="1" smtClean="0">
                <a:solidFill>
                  <a:srgbClr val="FF0000"/>
                </a:solidFill>
              </a:rPr>
              <a:t>Adrenoceptor</a:t>
            </a:r>
            <a:r>
              <a:rPr lang="en-US" sz="2800" b="1" dirty="0" smtClean="0">
                <a:solidFill>
                  <a:srgbClr val="FF0000"/>
                </a:solidFill>
              </a:rPr>
              <a:t> Antagonists (Alpha-Blockers)</a:t>
            </a:r>
            <a:endParaRPr lang="en-US" sz="2800" b="1" dirty="0">
              <a:solidFill>
                <a:srgbClr val="FF0000"/>
              </a:solidFill>
            </a:endParaRPr>
          </a:p>
        </p:txBody>
      </p:sp>
      <p:sp>
        <p:nvSpPr>
          <p:cNvPr id="3" name="مستطيل 2"/>
          <p:cNvSpPr/>
          <p:nvPr/>
        </p:nvSpPr>
        <p:spPr>
          <a:xfrm>
            <a:off x="857224" y="1305342"/>
            <a:ext cx="7786742" cy="2308324"/>
          </a:xfrm>
          <a:prstGeom prst="rect">
            <a:avLst/>
          </a:prstGeom>
          <a:ln>
            <a:solidFill>
              <a:srgbClr val="FF0000"/>
            </a:solidFill>
          </a:ln>
        </p:spPr>
        <p:txBody>
          <a:bodyPr wrap="square">
            <a:spAutoFit/>
          </a:bodyPr>
          <a:lstStyle/>
          <a:p>
            <a:pPr algn="l"/>
            <a:r>
              <a:rPr lang="en-US" b="1" dirty="0" smtClean="0"/>
              <a:t>General Pharmacology</a:t>
            </a:r>
          </a:p>
          <a:p>
            <a:pPr algn="l"/>
            <a:r>
              <a:rPr lang="en-US" dirty="0" smtClean="0"/>
              <a:t>These drugs block the effect of sympathetic nerves on blood vessels by binding to alpha-</a:t>
            </a:r>
            <a:r>
              <a:rPr lang="en-US" dirty="0" err="1" smtClean="0"/>
              <a:t>adrenoceptors</a:t>
            </a:r>
            <a:r>
              <a:rPr lang="en-US" dirty="0" smtClean="0"/>
              <a:t> on the vascular smooth muscle. Most of these drugs act as competitive antagonists to the binding of </a:t>
            </a:r>
            <a:r>
              <a:rPr lang="en-US" u="sng" dirty="0" err="1" smtClean="0">
                <a:hlinkClick r:id="rId2"/>
              </a:rPr>
              <a:t>norepinephrine</a:t>
            </a:r>
            <a:r>
              <a:rPr lang="en-US" dirty="0" smtClean="0"/>
              <a:t> that is released by </a:t>
            </a:r>
            <a:r>
              <a:rPr lang="en-US" u="sng" dirty="0" smtClean="0">
                <a:hlinkClick r:id="rId3"/>
              </a:rPr>
              <a:t>sympathetic nerves</a:t>
            </a:r>
            <a:r>
              <a:rPr lang="en-US" dirty="0" smtClean="0"/>
              <a:t> </a:t>
            </a:r>
            <a:r>
              <a:rPr lang="en-US" dirty="0" err="1" smtClean="0"/>
              <a:t>synapsing</a:t>
            </a:r>
            <a:r>
              <a:rPr lang="en-US" dirty="0" smtClean="0"/>
              <a:t> on smooth muscle. Therefore, sometimes these drugs are referred to as </a:t>
            </a:r>
            <a:r>
              <a:rPr lang="en-US" b="1" dirty="0" err="1" smtClean="0"/>
              <a:t>sympatholytics</a:t>
            </a:r>
            <a:r>
              <a:rPr lang="en-US" dirty="0" smtClean="0"/>
              <a:t> because they antagonize sympathetic activity. Some alpha-blockers are non-competitive (e.g., </a:t>
            </a:r>
            <a:r>
              <a:rPr lang="en-US" b="1" dirty="0" err="1" smtClean="0"/>
              <a:t>phenoxybenzamine</a:t>
            </a:r>
            <a:r>
              <a:rPr lang="en-US" dirty="0" smtClean="0"/>
              <a:t>), which prolongs their action because of their strong binding to the receptor.</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500042"/>
            <a:ext cx="4286280" cy="5632311"/>
          </a:xfrm>
          <a:prstGeom prst="rect">
            <a:avLst/>
          </a:prstGeom>
          <a:ln>
            <a:solidFill>
              <a:srgbClr val="FF0000"/>
            </a:solidFill>
          </a:ln>
        </p:spPr>
        <p:txBody>
          <a:bodyPr wrap="square">
            <a:spAutoFit/>
          </a:bodyPr>
          <a:lstStyle/>
          <a:p>
            <a:pPr algn="l"/>
            <a:r>
              <a:rPr lang="en-US" dirty="0" smtClean="0"/>
              <a:t>Vascular smooth muscle has two types of alpha-</a:t>
            </a:r>
            <a:r>
              <a:rPr lang="en-US" dirty="0" err="1" smtClean="0"/>
              <a:t>adrenoceptors</a:t>
            </a:r>
            <a:r>
              <a:rPr lang="en-US" dirty="0" smtClean="0"/>
              <a:t>: alpha</a:t>
            </a:r>
            <a:r>
              <a:rPr lang="en-US" baseline="-25000" dirty="0" smtClean="0"/>
              <a:t>1</a:t>
            </a:r>
            <a:r>
              <a:rPr lang="en-US" dirty="0" smtClean="0"/>
              <a:t> (α</a:t>
            </a:r>
            <a:r>
              <a:rPr lang="en-US" baseline="-25000" dirty="0" smtClean="0"/>
              <a:t>1</a:t>
            </a:r>
            <a:r>
              <a:rPr lang="en-US" dirty="0" smtClean="0"/>
              <a:t>) and alpha</a:t>
            </a:r>
            <a:r>
              <a:rPr lang="en-US" baseline="-25000" dirty="0" smtClean="0"/>
              <a:t>2</a:t>
            </a:r>
            <a:r>
              <a:rPr lang="en-US" dirty="0" smtClean="0"/>
              <a:t> (α</a:t>
            </a:r>
            <a:r>
              <a:rPr lang="en-US" baseline="-25000" dirty="0" smtClean="0"/>
              <a:t>2</a:t>
            </a:r>
            <a:r>
              <a:rPr lang="en-US" dirty="0" smtClean="0"/>
              <a:t>). The α</a:t>
            </a:r>
            <a:r>
              <a:rPr lang="en-US" baseline="-25000" dirty="0" smtClean="0"/>
              <a:t>1</a:t>
            </a:r>
            <a:r>
              <a:rPr lang="en-US" dirty="0" smtClean="0"/>
              <a:t>-adrenoceptors are the predominant α-receptors on vascular smooth muscle. These receptors are linked to </a:t>
            </a:r>
            <a:r>
              <a:rPr lang="en-US" u="sng" dirty="0" err="1" smtClean="0">
                <a:hlinkClick r:id="rId2"/>
              </a:rPr>
              <a:t>Gq</a:t>
            </a:r>
            <a:r>
              <a:rPr lang="en-US" u="sng" dirty="0" smtClean="0">
                <a:hlinkClick r:id="rId2"/>
              </a:rPr>
              <a:t>-proteins</a:t>
            </a:r>
            <a:r>
              <a:rPr lang="en-US" dirty="0" smtClean="0"/>
              <a:t> that activate smooth muscle contraction through the </a:t>
            </a:r>
            <a:r>
              <a:rPr lang="en-US" u="sng" dirty="0" smtClean="0">
                <a:hlinkClick r:id="rId3"/>
              </a:rPr>
              <a:t>IP</a:t>
            </a:r>
            <a:r>
              <a:rPr lang="en-US" u="sng" baseline="-25000" dirty="0" smtClean="0">
                <a:hlinkClick r:id="rId3"/>
              </a:rPr>
              <a:t>3</a:t>
            </a:r>
            <a:r>
              <a:rPr lang="en-US" u="sng" dirty="0" smtClean="0">
                <a:hlinkClick r:id="rId3"/>
              </a:rPr>
              <a:t> signal transduction pathway</a:t>
            </a:r>
            <a:r>
              <a:rPr lang="en-US" dirty="0" smtClean="0"/>
              <a:t>. Depending on the tissue and type of vessel, there are also α</a:t>
            </a:r>
            <a:r>
              <a:rPr lang="en-US" baseline="-25000" dirty="0" smtClean="0"/>
              <a:t>2</a:t>
            </a:r>
            <a:r>
              <a:rPr lang="en-US" dirty="0" smtClean="0"/>
              <a:t>-adrenoceptors found on the smooth muscle. These receptors are linked to </a:t>
            </a:r>
            <a:r>
              <a:rPr lang="en-US" u="sng" dirty="0" err="1" smtClean="0">
                <a:hlinkClick r:id="rId3"/>
              </a:rPr>
              <a:t>Gi</a:t>
            </a:r>
            <a:r>
              <a:rPr lang="en-US" u="sng" dirty="0" smtClean="0">
                <a:hlinkClick r:id="rId3"/>
              </a:rPr>
              <a:t>-proteins</a:t>
            </a:r>
            <a:r>
              <a:rPr lang="en-US" dirty="0" smtClean="0"/>
              <a:t>, and binding of an alpha-agonist to these receptors decreases intracellular </a:t>
            </a:r>
            <a:r>
              <a:rPr lang="en-US" dirty="0" err="1" smtClean="0"/>
              <a:t>cAMP</a:t>
            </a:r>
            <a:r>
              <a:rPr lang="en-US" dirty="0" smtClean="0"/>
              <a:t>, which causes </a:t>
            </a:r>
            <a:r>
              <a:rPr lang="en-US" u="sng" dirty="0" smtClean="0">
                <a:hlinkClick r:id="rId3"/>
              </a:rPr>
              <a:t>smooth muscle contraction</a:t>
            </a:r>
            <a:r>
              <a:rPr lang="en-US" dirty="0" smtClean="0"/>
              <a:t>. There are also α</a:t>
            </a:r>
            <a:r>
              <a:rPr lang="en-US" baseline="-25000" dirty="0" smtClean="0"/>
              <a:t>2</a:t>
            </a:r>
            <a:r>
              <a:rPr lang="en-US" dirty="0" smtClean="0"/>
              <a:t>-adrenoceptors on the sympathetic nerve terminals that inhibit the release of </a:t>
            </a:r>
            <a:r>
              <a:rPr lang="en-US" dirty="0" err="1" smtClean="0"/>
              <a:t>norepinephrine</a:t>
            </a:r>
            <a:r>
              <a:rPr lang="en-US" dirty="0" smtClean="0"/>
              <a:t> and therefore act as a negative feedback mechanism for modulating the release of </a:t>
            </a:r>
            <a:r>
              <a:rPr lang="en-US" dirty="0" err="1" smtClean="0"/>
              <a:t>norepinephrine</a:t>
            </a:r>
            <a:r>
              <a:rPr lang="en-US" dirty="0" smtClean="0"/>
              <a:t>.</a:t>
            </a:r>
            <a:endParaRPr lang="ar-SY" dirty="0"/>
          </a:p>
        </p:txBody>
      </p:sp>
      <p:pic>
        <p:nvPicPr>
          <p:cNvPr id="115714" name="Picture 2" descr="Vascular alpha receptors"/>
          <p:cNvPicPr>
            <a:picLocks noChangeAspect="1" noChangeArrowheads="1"/>
          </p:cNvPicPr>
          <p:nvPr/>
        </p:nvPicPr>
        <p:blipFill>
          <a:blip r:embed="rId4"/>
          <a:srcRect/>
          <a:stretch>
            <a:fillRect/>
          </a:stretch>
        </p:blipFill>
        <p:spPr bwMode="auto">
          <a:xfrm>
            <a:off x="5072066" y="500042"/>
            <a:ext cx="3714776" cy="4714908"/>
          </a:xfrm>
          <a:prstGeom prst="rect">
            <a:avLst/>
          </a:prstGeom>
          <a:noFill/>
          <a:ln>
            <a:solidFill>
              <a:srgbClr val="FF0000"/>
            </a:solid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928670"/>
            <a:ext cx="7715304" cy="4524315"/>
          </a:xfrm>
          <a:prstGeom prst="rect">
            <a:avLst/>
          </a:prstGeom>
          <a:ln>
            <a:solidFill>
              <a:srgbClr val="FF0000"/>
            </a:solidFill>
          </a:ln>
        </p:spPr>
        <p:txBody>
          <a:bodyPr wrap="square">
            <a:spAutoFit/>
          </a:bodyPr>
          <a:lstStyle/>
          <a:p>
            <a:pPr algn="l"/>
            <a:r>
              <a:rPr lang="en-US" dirty="0" smtClean="0"/>
              <a:t>Alpha</a:t>
            </a:r>
            <a:r>
              <a:rPr lang="en-US" baseline="-25000" dirty="0" smtClean="0"/>
              <a:t>1</a:t>
            </a:r>
            <a:r>
              <a:rPr lang="en-US" dirty="0" smtClean="0"/>
              <a:t>-adrenoceptor antagonists cause </a:t>
            </a:r>
            <a:r>
              <a:rPr lang="en-US" dirty="0" err="1" smtClean="0"/>
              <a:t>vasodilation</a:t>
            </a:r>
            <a:r>
              <a:rPr lang="en-US" dirty="0" smtClean="0"/>
              <a:t> by blocking the binding of </a:t>
            </a:r>
            <a:r>
              <a:rPr lang="en-US" dirty="0" err="1" smtClean="0"/>
              <a:t>norepinephrine</a:t>
            </a:r>
            <a:r>
              <a:rPr lang="en-US" dirty="0" smtClean="0"/>
              <a:t> to the smooth muscle receptors. Non-selective α</a:t>
            </a:r>
            <a:r>
              <a:rPr lang="en-US" baseline="-25000" dirty="0" smtClean="0"/>
              <a:t>1</a:t>
            </a:r>
            <a:r>
              <a:rPr lang="en-US" dirty="0" smtClean="0"/>
              <a:t> and α</a:t>
            </a:r>
            <a:r>
              <a:rPr lang="en-US" baseline="-25000" dirty="0" smtClean="0"/>
              <a:t>2</a:t>
            </a:r>
            <a:r>
              <a:rPr lang="en-US" dirty="0" smtClean="0"/>
              <a:t>-adrenoceptor antagonists block </a:t>
            </a:r>
            <a:r>
              <a:rPr lang="en-US" dirty="0" err="1" smtClean="0"/>
              <a:t>postjunctional</a:t>
            </a:r>
            <a:r>
              <a:rPr lang="en-US" dirty="0" smtClean="0"/>
              <a:t> α</a:t>
            </a:r>
            <a:r>
              <a:rPr lang="en-US" baseline="-25000" dirty="0" smtClean="0"/>
              <a:t>1</a:t>
            </a:r>
            <a:r>
              <a:rPr lang="en-US" dirty="0" smtClean="0"/>
              <a:t> and α</a:t>
            </a:r>
            <a:r>
              <a:rPr lang="en-US" baseline="-25000" dirty="0" smtClean="0"/>
              <a:t>2</a:t>
            </a:r>
            <a:r>
              <a:rPr lang="en-US" dirty="0" smtClean="0"/>
              <a:t>-adrenoceptors, which causes </a:t>
            </a:r>
            <a:r>
              <a:rPr lang="en-US" dirty="0" err="1" smtClean="0"/>
              <a:t>vasodilation</a:t>
            </a:r>
            <a:r>
              <a:rPr lang="en-US" dirty="0" smtClean="0"/>
              <a:t>; however, the blocking of </a:t>
            </a:r>
            <a:r>
              <a:rPr lang="en-US" dirty="0" err="1" smtClean="0"/>
              <a:t>prejunctional</a:t>
            </a:r>
            <a:r>
              <a:rPr lang="en-US" dirty="0" smtClean="0"/>
              <a:t> α</a:t>
            </a:r>
            <a:r>
              <a:rPr lang="en-US" baseline="-25000" dirty="0" smtClean="0"/>
              <a:t>2</a:t>
            </a:r>
            <a:r>
              <a:rPr lang="en-US" dirty="0" smtClean="0"/>
              <a:t>-adrenoceptors leads to increased release of </a:t>
            </a:r>
            <a:r>
              <a:rPr lang="en-US" dirty="0" err="1" smtClean="0"/>
              <a:t>norepinephrine</a:t>
            </a:r>
            <a:r>
              <a:rPr lang="en-US" dirty="0" smtClean="0"/>
              <a:t>, which attenuates the effectiveness of the α</a:t>
            </a:r>
            <a:r>
              <a:rPr lang="en-US" baseline="-25000" dirty="0" smtClean="0"/>
              <a:t>1</a:t>
            </a:r>
            <a:r>
              <a:rPr lang="en-US" dirty="0" smtClean="0"/>
              <a:t> and α</a:t>
            </a:r>
            <a:r>
              <a:rPr lang="en-US" baseline="-25000" dirty="0" smtClean="0"/>
              <a:t>2</a:t>
            </a:r>
            <a:r>
              <a:rPr lang="en-US" dirty="0" smtClean="0"/>
              <a:t>-postjunctional </a:t>
            </a:r>
            <a:r>
              <a:rPr lang="en-US" dirty="0" err="1" smtClean="0"/>
              <a:t>adrenoceptor</a:t>
            </a:r>
            <a:r>
              <a:rPr lang="en-US" dirty="0" smtClean="0"/>
              <a:t> blockade. Blocking α</a:t>
            </a:r>
            <a:r>
              <a:rPr lang="en-US" baseline="-25000" dirty="0" smtClean="0"/>
              <a:t>2</a:t>
            </a:r>
            <a:r>
              <a:rPr lang="en-US" dirty="0" smtClean="0"/>
              <a:t>-prejunctional </a:t>
            </a:r>
            <a:r>
              <a:rPr lang="en-US" dirty="0" err="1" smtClean="0"/>
              <a:t>adrenoceptors</a:t>
            </a:r>
            <a:r>
              <a:rPr lang="en-US" dirty="0" smtClean="0"/>
              <a:t> in the heart can lead to increases in heart rate and contractility because of the enhanced release of </a:t>
            </a:r>
            <a:r>
              <a:rPr lang="en-US" dirty="0" err="1" smtClean="0"/>
              <a:t>norepinephrine</a:t>
            </a:r>
            <a:r>
              <a:rPr lang="en-US" dirty="0" smtClean="0"/>
              <a:t> that binds to beta</a:t>
            </a:r>
            <a:r>
              <a:rPr lang="en-US" baseline="-25000" dirty="0" smtClean="0"/>
              <a:t>1</a:t>
            </a:r>
            <a:r>
              <a:rPr lang="en-US" dirty="0" smtClean="0"/>
              <a:t>-adrenoceptors.</a:t>
            </a:r>
          </a:p>
          <a:p>
            <a:pPr algn="l"/>
            <a:r>
              <a:rPr lang="en-US" dirty="0" smtClean="0"/>
              <a:t>Alpha-blockers dilate both arteries and veins because both vessel types are innervated by sympathetic adrenergic nerves; however, the vasodilator effect is more pronounced in the arterial resistance vessels. Because most blood vessels have some sympathetic tone under basal conditions, these drugs are effective dilators. They are even more effective under conditions of elevated sympathetic activity (e.g., during stress) or during pathologic increases in </a:t>
            </a:r>
            <a:r>
              <a:rPr lang="en-US" u="sng" dirty="0" smtClean="0">
                <a:hlinkClick r:id="rId2"/>
              </a:rPr>
              <a:t>circulating </a:t>
            </a:r>
            <a:r>
              <a:rPr lang="en-US" u="sng" dirty="0" err="1" smtClean="0">
                <a:hlinkClick r:id="rId2"/>
              </a:rPr>
              <a:t>catecholamines</a:t>
            </a:r>
            <a:r>
              <a:rPr lang="en-US" dirty="0" smtClean="0"/>
              <a:t> caused by an adrenal gland tumor (</a:t>
            </a:r>
            <a:r>
              <a:rPr lang="en-US" u="sng" dirty="0" err="1" smtClean="0">
                <a:hlinkClick r:id="rId3"/>
              </a:rPr>
              <a:t>pheochromocytoma</a:t>
            </a:r>
            <a:r>
              <a:rPr lang="en-US" dirty="0" smtClean="0"/>
              <a:t>)</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928670"/>
            <a:ext cx="7286676" cy="3139321"/>
          </a:xfrm>
          <a:prstGeom prst="rect">
            <a:avLst/>
          </a:prstGeom>
          <a:ln>
            <a:solidFill>
              <a:srgbClr val="FF0000"/>
            </a:solidFill>
          </a:ln>
        </p:spPr>
        <p:txBody>
          <a:bodyPr wrap="square">
            <a:spAutoFit/>
          </a:bodyPr>
          <a:lstStyle/>
          <a:p>
            <a:pPr algn="l"/>
            <a:r>
              <a:rPr lang="en-US" b="1" dirty="0" smtClean="0">
                <a:solidFill>
                  <a:srgbClr val="FF0000"/>
                </a:solidFill>
              </a:rPr>
              <a:t>Therapeutic Uses</a:t>
            </a:r>
          </a:p>
          <a:p>
            <a:pPr algn="l"/>
            <a:r>
              <a:rPr lang="en-US" dirty="0" smtClean="0"/>
              <a:t>Selective α</a:t>
            </a:r>
            <a:r>
              <a:rPr lang="en-US" baseline="-25000" dirty="0" smtClean="0"/>
              <a:t>1</a:t>
            </a:r>
            <a:r>
              <a:rPr lang="en-US" dirty="0" smtClean="0"/>
              <a:t>-blockers are used in the treatment of primary hypertension, although their use is not as widespread as other antihypertensive drugs. Alpha</a:t>
            </a:r>
            <a:r>
              <a:rPr lang="en-US" baseline="-25000" dirty="0" smtClean="0"/>
              <a:t>1</a:t>
            </a:r>
            <a:r>
              <a:rPr lang="en-US" dirty="0" smtClean="0"/>
              <a:t>-blockers are not recommended as </a:t>
            </a:r>
            <a:r>
              <a:rPr lang="en-US" dirty="0" err="1" smtClean="0"/>
              <a:t>monotherapy</a:t>
            </a:r>
            <a:r>
              <a:rPr lang="en-US" dirty="0" smtClean="0"/>
              <a:t> and therefore are used with other antihypertensive drugs. Non-selective antagonists are usually reserved for hypertensive emergencies caused by a </a:t>
            </a:r>
            <a:r>
              <a:rPr lang="en-US" dirty="0" err="1" smtClean="0"/>
              <a:t>pheochromocytoma</a:t>
            </a:r>
            <a:r>
              <a:rPr lang="en-US" dirty="0" smtClean="0"/>
              <a:t>. This hypertensive condition, which is most commonly caused by an adrenal gland tumor that secretes large amounts of </a:t>
            </a:r>
            <a:r>
              <a:rPr lang="en-US" dirty="0" err="1" smtClean="0"/>
              <a:t>catecholamines</a:t>
            </a:r>
            <a:r>
              <a:rPr lang="en-US" dirty="0" smtClean="0"/>
              <a:t>, is commonly managed by a non-selective alpha-blocker with a </a:t>
            </a:r>
            <a:r>
              <a:rPr lang="en-US" u="sng" dirty="0" smtClean="0">
                <a:hlinkClick r:id="rId2"/>
              </a:rPr>
              <a:t>beta-blocker</a:t>
            </a:r>
            <a:r>
              <a:rPr lang="en-US" dirty="0" smtClean="0"/>
              <a:t> (to blunt the reflex tachycardia) until the tumor can be surgically removed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57158" y="714356"/>
          <a:ext cx="8286810" cy="4460892"/>
        </p:xfrm>
        <a:graphic>
          <a:graphicData uri="http://schemas.openxmlformats.org/drawingml/2006/table">
            <a:tbl>
              <a:tblPr>
                <a:tableStyleId>{69C7853C-536D-4A76-A0AE-DD22124D55A5}</a:tableStyleId>
              </a:tblPr>
              <a:tblGrid>
                <a:gridCol w="2762270"/>
                <a:gridCol w="2762270"/>
                <a:gridCol w="2762270"/>
              </a:tblGrid>
              <a:tr h="648569">
                <a:tc gridSpan="3">
                  <a:txBody>
                    <a:bodyPr/>
                    <a:lstStyle/>
                    <a:p>
                      <a:pPr algn="l"/>
                      <a:r>
                        <a:rPr lang="en-US" sz="1800" b="1" dirty="0">
                          <a:solidFill>
                            <a:srgbClr val="FF0000"/>
                          </a:solidFill>
                        </a:rPr>
                        <a:t>Class IC: life-threatening </a:t>
                      </a:r>
                      <a:r>
                        <a:rPr lang="en-US" sz="1800" b="1" dirty="0" err="1">
                          <a:solidFill>
                            <a:srgbClr val="FF0000"/>
                          </a:solidFill>
                        </a:rPr>
                        <a:t>supraventricular</a:t>
                      </a:r>
                      <a:r>
                        <a:rPr lang="en-US" sz="1800" b="1" dirty="0">
                          <a:solidFill>
                            <a:srgbClr val="FF0000"/>
                          </a:solidFill>
                        </a:rPr>
                        <a:t> </a:t>
                      </a:r>
                      <a:r>
                        <a:rPr lang="en-US" sz="1800" b="1" dirty="0" err="1">
                          <a:solidFill>
                            <a:srgbClr val="FF0000"/>
                          </a:solidFill>
                        </a:rPr>
                        <a:t>tachyarrhythmias</a:t>
                      </a:r>
                      <a:r>
                        <a:rPr lang="en-US" sz="1800" b="1" dirty="0">
                          <a:solidFill>
                            <a:srgbClr val="FF0000"/>
                          </a:solidFill>
                        </a:rPr>
                        <a:t> (SVT) and ventricular </a:t>
                      </a:r>
                      <a:r>
                        <a:rPr lang="en-US" sz="1800" b="1" dirty="0" err="1">
                          <a:solidFill>
                            <a:srgbClr val="FF0000"/>
                          </a:solidFill>
                        </a:rPr>
                        <a:t>tachyarrhythmias</a:t>
                      </a:r>
                      <a:r>
                        <a:rPr lang="en-US" sz="1800" b="1" dirty="0">
                          <a:solidFill>
                            <a:srgbClr val="FF0000"/>
                          </a:solidFill>
                        </a:rPr>
                        <a:t> (VT</a:t>
                      </a:r>
                      <a:r>
                        <a:rPr lang="en-US" sz="1700" b="1" dirty="0">
                          <a:solidFill>
                            <a:srgbClr val="FF0000"/>
                          </a:solidFill>
                        </a:rPr>
                        <a:t>)</a:t>
                      </a:r>
                    </a:p>
                  </a:txBody>
                  <a:tcPr marL="36028" marR="36028" marT="36028" marB="36028" anchor="ctr"/>
                </a:tc>
                <a:tc hMerge="1">
                  <a:txBody>
                    <a:bodyPr/>
                    <a:lstStyle/>
                    <a:p>
                      <a:pPr rtl="1"/>
                      <a:endParaRPr lang="ar-SY"/>
                    </a:p>
                  </a:txBody>
                  <a:tcPr/>
                </a:tc>
                <a:tc hMerge="1">
                  <a:txBody>
                    <a:bodyPr/>
                    <a:lstStyle/>
                    <a:p>
                      <a:pPr rtl="1"/>
                      <a:endParaRPr lang="ar-SY"/>
                    </a:p>
                  </a:txBody>
                  <a:tcPr/>
                </a:tc>
              </a:tr>
              <a:tr h="648569">
                <a:tc>
                  <a:txBody>
                    <a:bodyPr/>
                    <a:lstStyle/>
                    <a:p>
                      <a:pPr algn="ctr"/>
                      <a:r>
                        <a:rPr lang="en-US" sz="1700" b="1">
                          <a:solidFill>
                            <a:srgbClr val="0070C0"/>
                          </a:solidFill>
                        </a:rPr>
                        <a:t>flecainide*</a:t>
                      </a:r>
                    </a:p>
                  </a:txBody>
                  <a:tcPr marL="36028" marR="36028" marT="36028" marB="36028" anchor="ctr"/>
                </a:tc>
                <a:tc>
                  <a:txBody>
                    <a:bodyPr/>
                    <a:lstStyle/>
                    <a:p>
                      <a:pPr algn="ctr"/>
                      <a:r>
                        <a:rPr lang="en-US" sz="1700" b="1">
                          <a:solidFill>
                            <a:srgbClr val="C00000"/>
                          </a:solidFill>
                        </a:rPr>
                        <a:t>SVT</a:t>
                      </a:r>
                    </a:p>
                  </a:txBody>
                  <a:tcPr marL="36028" marR="36028" marT="36028" marB="36028" anchor="ctr"/>
                </a:tc>
                <a:tc>
                  <a:txBody>
                    <a:bodyPr/>
                    <a:lstStyle/>
                    <a:p>
                      <a:pPr algn="ctr"/>
                      <a:r>
                        <a:rPr lang="en-US" sz="1700" b="1"/>
                        <a:t>can induce life-threatening VT</a:t>
                      </a:r>
                    </a:p>
                  </a:txBody>
                  <a:tcPr marL="36028" marR="36028" marT="36028" marB="36028" anchor="ctr"/>
                </a:tc>
              </a:tr>
              <a:tr h="1218045">
                <a:tc>
                  <a:txBody>
                    <a:bodyPr/>
                    <a:lstStyle/>
                    <a:p>
                      <a:pPr algn="ctr"/>
                      <a:r>
                        <a:rPr lang="en-US" sz="1700" b="1">
                          <a:solidFill>
                            <a:srgbClr val="0070C0"/>
                          </a:solidFill>
                        </a:rPr>
                        <a:t>propafenone</a:t>
                      </a:r>
                    </a:p>
                  </a:txBody>
                  <a:tcPr marL="36028" marR="36028" marT="36028" marB="36028" anchor="ctr"/>
                </a:tc>
                <a:tc>
                  <a:txBody>
                    <a:bodyPr/>
                    <a:lstStyle/>
                    <a:p>
                      <a:pPr algn="ctr"/>
                      <a:r>
                        <a:rPr lang="en-US" sz="1700" b="1">
                          <a:solidFill>
                            <a:srgbClr val="C00000"/>
                          </a:solidFill>
                        </a:rPr>
                        <a:t>SVT &amp; VT;</a:t>
                      </a:r>
                    </a:p>
                  </a:txBody>
                  <a:tcPr marL="36028" marR="36028" marT="36028" marB="36028" anchor="ctr"/>
                </a:tc>
                <a:tc>
                  <a:txBody>
                    <a:bodyPr/>
                    <a:lstStyle/>
                    <a:p>
                      <a:pPr algn="ctr"/>
                      <a:r>
                        <a:rPr lang="en-US" sz="1700" b="1" dirty="0"/>
                        <a:t>β-blocking and Ca</a:t>
                      </a:r>
                      <a:r>
                        <a:rPr lang="en-US" sz="1700" b="1" baseline="30000" dirty="0"/>
                        <a:t>++</a:t>
                      </a:r>
                      <a:r>
                        <a:rPr lang="en-US" sz="1700" b="1" dirty="0"/>
                        <a:t>-channel blocking activity can worsen heart failure</a:t>
                      </a:r>
                    </a:p>
                  </a:txBody>
                  <a:tcPr marL="36028" marR="36028" marT="36028" marB="36028" anchor="ctr"/>
                </a:tc>
              </a:tr>
              <a:tr h="363832">
                <a:tc>
                  <a:txBody>
                    <a:bodyPr/>
                    <a:lstStyle/>
                    <a:p>
                      <a:pPr algn="ctr"/>
                      <a:r>
                        <a:rPr lang="en-US" sz="1700" b="1" dirty="0" err="1">
                          <a:solidFill>
                            <a:srgbClr val="0070C0"/>
                          </a:solidFill>
                        </a:rPr>
                        <a:t>moricizine</a:t>
                      </a:r>
                      <a:endParaRPr lang="en-US" sz="1700" b="1" dirty="0">
                        <a:solidFill>
                          <a:srgbClr val="0070C0"/>
                        </a:solidFill>
                      </a:endParaRPr>
                    </a:p>
                  </a:txBody>
                  <a:tcPr marL="36028" marR="36028" marT="36028" marB="36028" anchor="ctr"/>
                </a:tc>
                <a:tc>
                  <a:txBody>
                    <a:bodyPr/>
                    <a:lstStyle/>
                    <a:p>
                      <a:pPr algn="ctr"/>
                      <a:r>
                        <a:rPr lang="en-US" sz="1700" b="1" dirty="0">
                          <a:solidFill>
                            <a:srgbClr val="C00000"/>
                          </a:solidFill>
                        </a:rPr>
                        <a:t>VT; IB activity</a:t>
                      </a:r>
                    </a:p>
                  </a:txBody>
                  <a:tcPr marL="36028" marR="36028" marT="36028" marB="36028" anchor="ctr"/>
                </a:tc>
                <a:tc>
                  <a:txBody>
                    <a:bodyPr/>
                    <a:lstStyle/>
                    <a:p>
                      <a:r>
                        <a:rPr lang="ar-SY" sz="1700"/>
                        <a:t> </a:t>
                      </a:r>
                    </a:p>
                  </a:txBody>
                  <a:tcPr marL="36028" marR="36028" marT="36028" marB="36028" anchor="ctr"/>
                </a:tc>
              </a:tr>
              <a:tr h="648569">
                <a:tc gridSpan="3">
                  <a:txBody>
                    <a:bodyPr/>
                    <a:lstStyle/>
                    <a:p>
                      <a:pPr algn="l"/>
                      <a:r>
                        <a:rPr lang="en-US" sz="1800" b="1" dirty="0">
                          <a:solidFill>
                            <a:srgbClr val="FF0000"/>
                          </a:solidFill>
                        </a:rPr>
                        <a:t>Class ID: ventricular arrhythmias (premature ventricular complexes, PVC</a:t>
                      </a:r>
                      <a:r>
                        <a:rPr lang="en-US" sz="1700" b="1" dirty="0">
                          <a:solidFill>
                            <a:srgbClr val="FF0000"/>
                          </a:solidFill>
                        </a:rPr>
                        <a:t>)</a:t>
                      </a:r>
                    </a:p>
                  </a:txBody>
                  <a:tcPr marL="36028" marR="36028" marT="36028" marB="36028" anchor="ctr"/>
                </a:tc>
                <a:tc hMerge="1">
                  <a:txBody>
                    <a:bodyPr/>
                    <a:lstStyle/>
                    <a:p>
                      <a:pPr rtl="1"/>
                      <a:endParaRPr lang="ar-SY"/>
                    </a:p>
                  </a:txBody>
                  <a:tcPr/>
                </a:tc>
                <a:tc hMerge="1">
                  <a:txBody>
                    <a:bodyPr/>
                    <a:lstStyle/>
                    <a:p>
                      <a:pPr rtl="1"/>
                      <a:endParaRPr lang="ar-SY"/>
                    </a:p>
                  </a:txBody>
                  <a:tcPr/>
                </a:tc>
              </a:tr>
              <a:tr h="933308">
                <a:tc>
                  <a:txBody>
                    <a:bodyPr/>
                    <a:lstStyle/>
                    <a:p>
                      <a:pPr algn="ctr"/>
                      <a:r>
                        <a:rPr lang="en-US" sz="1700" b="1" dirty="0" err="1">
                          <a:solidFill>
                            <a:srgbClr val="0070C0"/>
                          </a:solidFill>
                        </a:rPr>
                        <a:t>ranolazine</a:t>
                      </a:r>
                      <a:endParaRPr lang="en-US" sz="1700" b="1" dirty="0">
                        <a:solidFill>
                          <a:srgbClr val="0070C0"/>
                        </a:solidFill>
                      </a:endParaRPr>
                    </a:p>
                  </a:txBody>
                  <a:tcPr marL="36028" marR="36028" marT="36028" marB="36028" anchor="ctr"/>
                </a:tc>
                <a:tc>
                  <a:txBody>
                    <a:bodyPr/>
                    <a:lstStyle/>
                    <a:p>
                      <a:pPr algn="ctr"/>
                      <a:r>
                        <a:rPr lang="en-US" sz="1700" b="1" dirty="0">
                          <a:solidFill>
                            <a:srgbClr val="C00000"/>
                          </a:solidFill>
                        </a:rPr>
                        <a:t>PVC</a:t>
                      </a:r>
                    </a:p>
                  </a:txBody>
                  <a:tcPr marL="36028" marR="36028" marT="36028" marB="36028" anchor="ctr"/>
                </a:tc>
                <a:tc>
                  <a:txBody>
                    <a:bodyPr/>
                    <a:lstStyle/>
                    <a:p>
                      <a:pPr algn="ctr"/>
                      <a:r>
                        <a:rPr lang="en-US" sz="1700" b="1" dirty="0"/>
                        <a:t>also classified and used as an </a:t>
                      </a:r>
                      <a:r>
                        <a:rPr lang="en-US" sz="1700" b="1" dirty="0" err="1"/>
                        <a:t>antianginal</a:t>
                      </a:r>
                      <a:endParaRPr lang="en-US" sz="1700" b="1" dirty="0"/>
                    </a:p>
                  </a:txBody>
                  <a:tcPr marL="36028" marR="36028" marT="36028" marB="36028" anchor="ctr"/>
                </a:tc>
              </a:tr>
            </a:tbl>
          </a:graphicData>
        </a:graphic>
      </p:graphicFrame>
      <p:sp>
        <p:nvSpPr>
          <p:cNvPr id="3" name="مستطيل 2"/>
          <p:cNvSpPr/>
          <p:nvPr/>
        </p:nvSpPr>
        <p:spPr>
          <a:xfrm>
            <a:off x="357158" y="5357826"/>
            <a:ext cx="8215370" cy="646331"/>
          </a:xfrm>
          <a:prstGeom prst="rect">
            <a:avLst/>
          </a:prstGeom>
          <a:ln>
            <a:solidFill>
              <a:srgbClr val="FF0000"/>
            </a:solidFill>
          </a:ln>
        </p:spPr>
        <p:txBody>
          <a:bodyPr wrap="square">
            <a:spAutoFit/>
          </a:bodyPr>
          <a:lstStyle/>
          <a:p>
            <a:pPr algn="l"/>
            <a:r>
              <a:rPr lang="en-US" dirty="0" smtClean="0"/>
              <a:t>* prototypical drug</a:t>
            </a:r>
            <a:br>
              <a:rPr lang="en-US" dirty="0" smtClean="0"/>
            </a:br>
            <a:r>
              <a:rPr lang="en-US" dirty="0" smtClean="0"/>
              <a:t>Abbreviations: IV, intravenous; PVC, premature ventricular complex</a:t>
            </a:r>
            <a:endParaRPr lang="ar-SY"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57157" y="1071546"/>
          <a:ext cx="8143932" cy="5255436"/>
        </p:xfrm>
        <a:graphic>
          <a:graphicData uri="http://schemas.openxmlformats.org/drawingml/2006/table">
            <a:tbl>
              <a:tblPr>
                <a:tableStyleId>{69C7853C-536D-4A76-A0AE-DD22124D55A5}</a:tableStyleId>
              </a:tblPr>
              <a:tblGrid>
                <a:gridCol w="2714644"/>
                <a:gridCol w="2714644"/>
                <a:gridCol w="2714644"/>
              </a:tblGrid>
              <a:tr h="281559">
                <a:tc>
                  <a:txBody>
                    <a:bodyPr/>
                    <a:lstStyle/>
                    <a:p>
                      <a:pPr algn="ctr"/>
                      <a:r>
                        <a:rPr lang="en-US" sz="1800" b="1" dirty="0">
                          <a:solidFill>
                            <a:srgbClr val="002060"/>
                          </a:solidFill>
                        </a:rPr>
                        <a:t>Alpha-blocker type</a:t>
                      </a:r>
                    </a:p>
                  </a:txBody>
                  <a:tcPr marL="23850" marR="23850" marT="23850" marB="23850" anchor="ctr"/>
                </a:tc>
                <a:tc>
                  <a:txBody>
                    <a:bodyPr/>
                    <a:lstStyle/>
                    <a:p>
                      <a:pPr algn="ctr"/>
                      <a:r>
                        <a:rPr lang="en-US" sz="1800" b="1">
                          <a:solidFill>
                            <a:srgbClr val="0070C0"/>
                          </a:solidFill>
                        </a:rPr>
                        <a:t>Specific Drugs</a:t>
                      </a:r>
                    </a:p>
                  </a:txBody>
                  <a:tcPr marL="23850" marR="23850" marT="23850" marB="23850" anchor="ctr"/>
                </a:tc>
                <a:tc>
                  <a:txBody>
                    <a:bodyPr/>
                    <a:lstStyle/>
                    <a:p>
                      <a:pPr algn="ctr"/>
                      <a:r>
                        <a:rPr lang="en-US" sz="1800" b="1"/>
                        <a:t>Comments</a:t>
                      </a:r>
                    </a:p>
                  </a:txBody>
                  <a:tcPr marL="23850" marR="23850" marT="23850" marB="23850" anchor="ctr"/>
                </a:tc>
              </a:tr>
              <a:tr h="942613">
                <a:tc>
                  <a:txBody>
                    <a:bodyPr/>
                    <a:lstStyle/>
                    <a:p>
                      <a:pPr algn="ctr"/>
                      <a:r>
                        <a:rPr lang="en-US" sz="1800" b="1">
                          <a:solidFill>
                            <a:srgbClr val="002060"/>
                          </a:solidFill>
                        </a:rPr>
                        <a:t>Selective </a:t>
                      </a:r>
                    </a:p>
                  </a:txBody>
                  <a:tcPr marL="23850" marR="23850" marT="23850" marB="23850" anchor="ctr"/>
                </a:tc>
                <a:tc>
                  <a:txBody>
                    <a:bodyPr/>
                    <a:lstStyle/>
                    <a:p>
                      <a:pPr algn="ctr"/>
                      <a:r>
                        <a:rPr lang="en-US" sz="1800" b="1">
                          <a:solidFill>
                            <a:srgbClr val="0070C0"/>
                          </a:solidFill>
                        </a:rPr>
                        <a:t>prazosin</a:t>
                      </a:r>
                    </a:p>
                  </a:txBody>
                  <a:tcPr marL="23850" marR="23850" marT="23850" marB="23850" anchor="ctr"/>
                </a:tc>
                <a:tc>
                  <a:txBody>
                    <a:bodyPr/>
                    <a:lstStyle/>
                    <a:p>
                      <a:pPr algn="ctr"/>
                      <a:r>
                        <a:rPr lang="en-US" sz="1800" b="1"/>
                        <a:t>prototypical drug; essential hypertension; T</a:t>
                      </a:r>
                      <a:r>
                        <a:rPr lang="en-US" sz="1800" b="1" baseline="-25000"/>
                        <a:t>1/2</a:t>
                      </a:r>
                      <a:r>
                        <a:rPr lang="en-US" sz="1800" b="1"/>
                        <a:t> ~ 3h</a:t>
                      </a:r>
                    </a:p>
                  </a:txBody>
                  <a:tcPr marL="23850" marR="23850" marT="23850" marB="23850" anchor="ctr"/>
                </a:tc>
              </a:tr>
              <a:tr h="722262">
                <a:tc>
                  <a:txBody>
                    <a:bodyPr/>
                    <a:lstStyle/>
                    <a:p>
                      <a:pPr algn="ctr"/>
                      <a:r>
                        <a:rPr lang="ar-SY" sz="1800" b="1">
                          <a:solidFill>
                            <a:srgbClr val="002060"/>
                          </a:solidFill>
                        </a:rPr>
                        <a:t> </a:t>
                      </a:r>
                    </a:p>
                  </a:txBody>
                  <a:tcPr marL="23850" marR="23850" marT="23850" marB="23850" anchor="ctr"/>
                </a:tc>
                <a:tc>
                  <a:txBody>
                    <a:bodyPr/>
                    <a:lstStyle/>
                    <a:p>
                      <a:pPr algn="ctr"/>
                      <a:r>
                        <a:rPr lang="en-US" sz="1800" b="1" dirty="0" err="1">
                          <a:solidFill>
                            <a:srgbClr val="0070C0"/>
                          </a:solidFill>
                        </a:rPr>
                        <a:t>terazosin</a:t>
                      </a:r>
                      <a:endParaRPr lang="en-US" sz="1800" b="1" dirty="0">
                        <a:solidFill>
                          <a:srgbClr val="0070C0"/>
                        </a:solidFill>
                      </a:endParaRPr>
                    </a:p>
                  </a:txBody>
                  <a:tcPr marL="23850" marR="23850" marT="23850" marB="23850" anchor="ctr"/>
                </a:tc>
                <a:tc>
                  <a:txBody>
                    <a:bodyPr/>
                    <a:lstStyle/>
                    <a:p>
                      <a:pPr algn="ctr"/>
                      <a:r>
                        <a:rPr lang="en-US" sz="1800" b="1"/>
                        <a:t>essential hypertension; T</a:t>
                      </a:r>
                      <a:r>
                        <a:rPr lang="en-US" sz="1800" b="1" baseline="-25000"/>
                        <a:t>1/2</a:t>
                      </a:r>
                      <a:r>
                        <a:rPr lang="en-US" sz="1800" b="1"/>
                        <a:t> ~ 12h</a:t>
                      </a:r>
                    </a:p>
                  </a:txBody>
                  <a:tcPr marL="23850" marR="23850" marT="23850" marB="23850" anchor="ctr"/>
                </a:tc>
              </a:tr>
              <a:tr h="722262">
                <a:tc>
                  <a:txBody>
                    <a:bodyPr/>
                    <a:lstStyle/>
                    <a:p>
                      <a:pPr algn="ctr"/>
                      <a:r>
                        <a:rPr lang="ar-SY" sz="1800" b="1">
                          <a:solidFill>
                            <a:srgbClr val="002060"/>
                          </a:solidFill>
                        </a:rPr>
                        <a:t> </a:t>
                      </a:r>
                    </a:p>
                  </a:txBody>
                  <a:tcPr marL="23850" marR="23850" marT="23850" marB="23850" anchor="ctr"/>
                </a:tc>
                <a:tc>
                  <a:txBody>
                    <a:bodyPr/>
                    <a:lstStyle/>
                    <a:p>
                      <a:pPr algn="ctr"/>
                      <a:r>
                        <a:rPr lang="en-US" sz="1800" b="1" dirty="0" err="1">
                          <a:solidFill>
                            <a:srgbClr val="0070C0"/>
                          </a:solidFill>
                        </a:rPr>
                        <a:t>doxazosin</a:t>
                      </a:r>
                      <a:endParaRPr lang="en-US" sz="1800" b="1" dirty="0">
                        <a:solidFill>
                          <a:srgbClr val="0070C0"/>
                        </a:solidFill>
                      </a:endParaRPr>
                    </a:p>
                  </a:txBody>
                  <a:tcPr marL="23850" marR="23850" marT="23850" marB="23850" anchor="ctr"/>
                </a:tc>
                <a:tc>
                  <a:txBody>
                    <a:bodyPr/>
                    <a:lstStyle/>
                    <a:p>
                      <a:pPr algn="ctr"/>
                      <a:r>
                        <a:rPr lang="en-US" sz="1800" b="1"/>
                        <a:t>essential hypertension; T</a:t>
                      </a:r>
                      <a:r>
                        <a:rPr lang="en-US" sz="1800" b="1" baseline="-25000"/>
                        <a:t>1/2</a:t>
                      </a:r>
                      <a:r>
                        <a:rPr lang="en-US" sz="1800" b="1"/>
                        <a:t> ~ 20h</a:t>
                      </a:r>
                    </a:p>
                  </a:txBody>
                  <a:tcPr marL="23850" marR="23850" marT="23850" marB="23850" anchor="ctr"/>
                </a:tc>
              </a:tr>
              <a:tr h="1603666">
                <a:tc>
                  <a:txBody>
                    <a:bodyPr/>
                    <a:lstStyle/>
                    <a:p>
                      <a:pPr algn="ctr"/>
                      <a:r>
                        <a:rPr lang="en-US" sz="1800" b="1" dirty="0">
                          <a:solidFill>
                            <a:srgbClr val="002060"/>
                          </a:solidFill>
                        </a:rPr>
                        <a:t>Non-selective</a:t>
                      </a:r>
                    </a:p>
                  </a:txBody>
                  <a:tcPr marL="23850" marR="23850" marT="23850" marB="23850" anchor="ctr"/>
                </a:tc>
                <a:tc>
                  <a:txBody>
                    <a:bodyPr/>
                    <a:lstStyle/>
                    <a:p>
                      <a:pPr algn="ctr"/>
                      <a:r>
                        <a:rPr lang="en-US" sz="1800" b="1" dirty="0" err="1">
                          <a:solidFill>
                            <a:srgbClr val="C00000"/>
                          </a:solidFill>
                        </a:rPr>
                        <a:t>phenoxybenzamine</a:t>
                      </a:r>
                      <a:endParaRPr lang="en-US" sz="1800" b="1" dirty="0">
                        <a:solidFill>
                          <a:srgbClr val="C00000"/>
                        </a:solidFill>
                      </a:endParaRPr>
                    </a:p>
                  </a:txBody>
                  <a:tcPr marL="23850" marR="23850" marT="23850" marB="23850" anchor="ctr"/>
                </a:tc>
                <a:tc>
                  <a:txBody>
                    <a:bodyPr/>
                    <a:lstStyle/>
                    <a:p>
                      <a:pPr algn="ctr"/>
                      <a:r>
                        <a:rPr lang="en-US" sz="1800" b="1"/>
                        <a:t>long-lasting non-competitive blockade; T</a:t>
                      </a:r>
                      <a:r>
                        <a:rPr lang="en-US" sz="1800" b="1" baseline="-25000"/>
                        <a:t>1/2</a:t>
                      </a:r>
                      <a:r>
                        <a:rPr lang="en-US" sz="1800" b="1"/>
                        <a:t> ~24h; used for hypertension caused by pheochromocytoma</a:t>
                      </a:r>
                    </a:p>
                  </a:txBody>
                  <a:tcPr marL="23850" marR="23850" marT="23850" marB="23850" anchor="ctr"/>
                </a:tc>
              </a:tr>
              <a:tr h="942613">
                <a:tc>
                  <a:txBody>
                    <a:bodyPr/>
                    <a:lstStyle/>
                    <a:p>
                      <a:r>
                        <a:rPr lang="ar-SY" sz="1800"/>
                        <a:t> </a:t>
                      </a:r>
                    </a:p>
                  </a:txBody>
                  <a:tcPr marL="23850" marR="23850" marT="23850" marB="23850" anchor="ctr"/>
                </a:tc>
                <a:tc>
                  <a:txBody>
                    <a:bodyPr/>
                    <a:lstStyle/>
                    <a:p>
                      <a:pPr algn="ctr"/>
                      <a:r>
                        <a:rPr lang="en-US" sz="1800" b="1" dirty="0" err="1">
                          <a:solidFill>
                            <a:srgbClr val="C00000"/>
                          </a:solidFill>
                        </a:rPr>
                        <a:t>phentolamine</a:t>
                      </a:r>
                      <a:endParaRPr lang="en-US" sz="1800" b="1" dirty="0">
                        <a:solidFill>
                          <a:srgbClr val="C00000"/>
                        </a:solidFill>
                      </a:endParaRPr>
                    </a:p>
                  </a:txBody>
                  <a:tcPr marL="23850" marR="23850" marT="23850" marB="23850" anchor="ctr"/>
                </a:tc>
                <a:tc>
                  <a:txBody>
                    <a:bodyPr/>
                    <a:lstStyle/>
                    <a:p>
                      <a:pPr algn="ctr"/>
                      <a:r>
                        <a:rPr lang="en-US" sz="1800" b="1" dirty="0"/>
                        <a:t>used occasionally for hypertension caused by </a:t>
                      </a:r>
                      <a:r>
                        <a:rPr lang="en-US" sz="1800" b="1" dirty="0" err="1"/>
                        <a:t>pheochromocytoma</a:t>
                      </a:r>
                      <a:endParaRPr lang="en-US" sz="1800" b="1" dirty="0"/>
                    </a:p>
                  </a:txBody>
                  <a:tcPr marL="23850" marR="23850" marT="23850" marB="23850" anchor="ctr"/>
                </a:tc>
              </a:tr>
            </a:tbl>
          </a:graphicData>
        </a:graphic>
      </p:graphicFrame>
      <p:sp>
        <p:nvSpPr>
          <p:cNvPr id="118785" name="Rectangle 1"/>
          <p:cNvSpPr>
            <a:spLocks noChangeArrowheads="1"/>
          </p:cNvSpPr>
          <p:nvPr/>
        </p:nvSpPr>
        <p:spPr bwMode="auto">
          <a:xfrm>
            <a:off x="2928926" y="285728"/>
            <a:ext cx="2786082" cy="687666"/>
          </a:xfrm>
          <a:prstGeom prst="rect">
            <a:avLst/>
          </a:prstGeom>
          <a:solidFill>
            <a:srgbClr val="F1F7F7"/>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FF0000"/>
                </a:solidFill>
                <a:effectLst/>
                <a:latin typeface="Arial" pitchFamily="34" charset="0"/>
                <a:cs typeface="Arial" pitchFamily="34" charset="0"/>
              </a:rPr>
              <a:t>Specific Drugs</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FF0000"/>
                </a:solidFill>
                <a:effectLst/>
                <a:latin typeface="Arial" pitchFamily="34" charset="0"/>
                <a:cs typeface="Arial" pitchFamily="34" charset="0"/>
              </a:rPr>
              <a:t> .</a:t>
            </a:r>
            <a:endParaRPr kumimoji="0" lang="ar-SY"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1071546"/>
            <a:ext cx="7500990" cy="2585323"/>
          </a:xfrm>
          <a:prstGeom prst="rect">
            <a:avLst/>
          </a:prstGeom>
          <a:ln>
            <a:solidFill>
              <a:srgbClr val="FF0000"/>
            </a:solidFill>
          </a:ln>
        </p:spPr>
        <p:txBody>
          <a:bodyPr wrap="square">
            <a:spAutoFit/>
          </a:bodyPr>
          <a:lstStyle/>
          <a:p>
            <a:pPr algn="l"/>
            <a:r>
              <a:rPr lang="en-US" b="1" dirty="0" smtClean="0">
                <a:solidFill>
                  <a:srgbClr val="FF0000"/>
                </a:solidFill>
              </a:rPr>
              <a:t>Side Effects and Contraindications</a:t>
            </a:r>
          </a:p>
          <a:p>
            <a:pPr algn="l"/>
            <a:r>
              <a:rPr lang="en-US" dirty="0" smtClean="0"/>
              <a:t>The most common side effects are related directly to alpha-</a:t>
            </a:r>
            <a:r>
              <a:rPr lang="en-US" dirty="0" err="1" smtClean="0"/>
              <a:t>adrenoceptor</a:t>
            </a:r>
            <a:r>
              <a:rPr lang="en-US" dirty="0" smtClean="0"/>
              <a:t> blockade. These side effects include dizziness, orthostatic hypotension (because of loss of reflex vasoconstriction upon standing), nasal congestion (because of dilation of nasal mucosal arterioles), headache, and reflex tachycardia (especially with non-selective alpha-blockers). Fluid retention is also a problem that can be rectified by the use of a </a:t>
            </a:r>
            <a:r>
              <a:rPr lang="en-US" u="sng" dirty="0" smtClean="0">
                <a:hlinkClick r:id="rId2"/>
              </a:rPr>
              <a:t>diuretic</a:t>
            </a:r>
            <a:r>
              <a:rPr lang="en-US" dirty="0" smtClean="0"/>
              <a:t> with the alpha-blocker. Alpha blockers have not been proven to be beneficial in </a:t>
            </a:r>
            <a:r>
              <a:rPr lang="en-US" u="sng" dirty="0" smtClean="0">
                <a:hlinkClick r:id="rId3"/>
              </a:rPr>
              <a:t>heart failure</a:t>
            </a:r>
            <a:r>
              <a:rPr lang="en-US" dirty="0" smtClean="0"/>
              <a:t> or </a:t>
            </a:r>
            <a:r>
              <a:rPr lang="en-US" u="sng" dirty="0" smtClean="0">
                <a:hlinkClick r:id="rId4"/>
              </a:rPr>
              <a:t>angina</a:t>
            </a:r>
            <a:r>
              <a:rPr lang="en-US" dirty="0" smtClean="0"/>
              <a:t>, and should not be used in these conditions</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reganglionic and postganglionic autonomic nerves and their innervation of heart and blood vessels"/>
          <p:cNvPicPr/>
          <p:nvPr/>
        </p:nvPicPr>
        <p:blipFill>
          <a:blip r:embed="rId2"/>
          <a:srcRect/>
          <a:stretch>
            <a:fillRect/>
          </a:stretch>
        </p:blipFill>
        <p:spPr bwMode="auto">
          <a:xfrm>
            <a:off x="4786314" y="1142984"/>
            <a:ext cx="3929090" cy="4643470"/>
          </a:xfrm>
          <a:prstGeom prst="rect">
            <a:avLst/>
          </a:prstGeom>
          <a:noFill/>
          <a:ln w="9525">
            <a:solidFill>
              <a:srgbClr val="FF0000"/>
            </a:solidFill>
            <a:miter lim="800000"/>
            <a:headEnd/>
            <a:tailEnd/>
          </a:ln>
        </p:spPr>
      </p:pic>
      <p:sp>
        <p:nvSpPr>
          <p:cNvPr id="142337" name="Rectangle 1"/>
          <p:cNvSpPr>
            <a:spLocks noChangeArrowheads="1"/>
          </p:cNvSpPr>
          <p:nvPr/>
        </p:nvSpPr>
        <p:spPr bwMode="auto">
          <a:xfrm>
            <a:off x="1785918" y="285728"/>
            <a:ext cx="5857916" cy="81558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Centrally Acting </a:t>
            </a:r>
            <a:r>
              <a:rPr kumimoji="0" lang="en-US" sz="24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Sympatholytics</a:t>
            </a:r>
            <a:endParaRPr kumimoji="0" lang="en-US"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38" name="Rectangle 2"/>
          <p:cNvSpPr>
            <a:spLocks noChangeArrowheads="1"/>
          </p:cNvSpPr>
          <p:nvPr/>
        </p:nvSpPr>
        <p:spPr bwMode="auto">
          <a:xfrm>
            <a:off x="214282" y="1142985"/>
            <a:ext cx="4572032" cy="562678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t>
            </a:r>
            <a:r>
              <a:rPr kumimoji="0" lang="en-US" sz="1400" b="0" i="0" u="none" strike="noStrike" cap="none" normalizeH="0" baseline="0" dirty="0" smtClean="0">
                <a:ln>
                  <a:noFill/>
                </a:ln>
                <a:solidFill>
                  <a:srgbClr val="008A8A"/>
                </a:solidFill>
                <a:effectLst/>
                <a:latin typeface="Arial" pitchFamily="34" charset="0"/>
                <a:ea typeface="Times New Roman" pitchFamily="18" charset="0"/>
                <a:cs typeface="Arial" pitchFamily="34" charset="0"/>
                <a:hlinkClick r:id="rId3"/>
              </a:rPr>
              <a:t>sympathetic adrenergic nervous system</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plays a major role in regulating arterial pressure. Activation of these nerves to the heart increases the heart rate (positive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chronotropy</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contractility (positive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velocity of electrical impulse conduction (positive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dromotropy</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-releasing, sympathetic adrenergic nerves that innervate the heart and blood vessels are postganglionic efferent nerves whose cell bodies originate in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prevertebral</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paravertebral</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sympathetic ganglia.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Preganglionic</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sympathetic fibers, which travel from the spinal cord to the ganglia, originate in the medulla of the brainstem. Within the </a:t>
            </a:r>
            <a:r>
              <a:rPr kumimoji="0" lang="en-US" sz="14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medulla</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located sympathetic excitatory neurons that have significant basal activity, which generates a level of sympathetic tone to the heart and vasculature, even under basal conditions. The sympathetic neurons within the medulla receive input from other neurons within the medulla (e.g.,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neurons), from the nucleus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tractus</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solitarius</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(receives input from peripheral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baroreceptors</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chemoreceptors</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from neurons in the hypothalamus. Together, these neuronal systems regulate sympathetic (and parasympathetic) outflow to the heart and vasculature.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ChangeArrowheads="1"/>
          </p:cNvSpPr>
          <p:nvPr/>
        </p:nvSpPr>
        <p:spPr bwMode="auto">
          <a:xfrm>
            <a:off x="357158" y="785794"/>
            <a:ext cx="8215370" cy="369331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can block this sympathetic adrenergic system are three different levels. First,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peripheral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such as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alpha-</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adrenoceptor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beta-</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adrenoceptor</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antagonists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 the influence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effector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organ (heart or blood vessel). Second, there are </a:t>
            </a:r>
            <a:r>
              <a:rPr kumimoji="0" lang="en-US"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ganglionic</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 blockers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block impulse transmission at the sympathetic ganglia. Third, there are drugs that block sympathetic activity within the brain. These are called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centrally acting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Centrally acting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block sympathetic activity by binding to and activating alpha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central nervous system. This reduces sympathetic outflow to the heart, decreasing cardiac output by decreasing heart rate and contractility. Reduced sympathetic output to the vasculature decreases sympathetic vascular tone, which causes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reduced systemic vascular resistance, which decreases arterial pressure.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500034" y="1214422"/>
            <a:ext cx="8286808" cy="2723798"/>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Indications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Centrally acting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 agonists are used in the treatment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However, they are not considered first-line therapy because of side effects that are associated with their actions within the brain. They are usually administered in combination with a diuretic to prevent fluid accumulation, which increases blood volume and compromises the blood pressure lowering effect of the drugs. Fluid accumulation can also lead to edema. Centrally acting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 agonists are effective in hypertensive patients with renal disease because they do not compromise renal function.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428596" y="1000108"/>
            <a:ext cx="8429684" cy="2600688"/>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Specific Drugs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Several centrally acting α</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 agonists are available for clinical use: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clonidine</a:t>
            </a:r>
            <a:endPar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guanabenz</a:t>
            </a:r>
            <a:endPar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guanfacine</a:t>
            </a:r>
            <a:endPar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methyldopa</a:t>
            </a:r>
            <a:endPar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guanabenz</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guanfacine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structurally related compounds and have similar antihypertensive profiles. α-methyldopa is a structural analog of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dopa</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functions as a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prodrug</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After administration, α-methyldopa is converted to α-</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methylnorepinephrine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then serves as the α</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 agonist in the medulla to decrease sympathetic outflow.</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642910" y="1000108"/>
            <a:ext cx="8143932" cy="286232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when given intravenously, causes initial vasoconstriction via vascular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-adrenoceptors; however, this changes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binds to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-adrenoceptors in the central nervous system, which decreases sympathetic efferent activity and lowers blood pressure. The oral form does not display initial vasoconstriction.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may also inhibit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release by sympathetic nerves that innervate blood vessels, thus offsetting the constrictor effects on vascular smooth muscle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postjunctional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Central stimulation by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also increases parasympathetic outflow, which can reduce heart rate.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Guanabenz</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guanfacine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methyldopa have actions that are like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357158" y="1000108"/>
            <a:ext cx="8429684" cy="266224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Side effects of centrally acting α</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-adrenoceptor agonists include sedation, dry mouth and nasal mucosa,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bradycardia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of increased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stimulation of the SA node and sympathetic withdrawal), orthostatic hypotension, and impotence. Constipation, nausea and gastric upset are also associated with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effects of these drugs. Fluid retention and edema are also a problem with chronic therapy; therefore, concurrent therapy with a diuretic is necessary. Sudden discontinuation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clonidine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lead to rebound hypertension, which results from excessive sympathetic activity.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357158" y="714356"/>
            <a:ext cx="8143932" cy="4201126"/>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Direct Acting Vasodilators</a:t>
            </a:r>
            <a:endParaRPr kumimoji="0" lang="en-US" sz="28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one drug in this group,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does not fit neatly into the other mechanistic classes, in part, because its mechanism of action is not entirely clear and it appears to have multiple, direct effects on the vascular smooth muscle. First,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causes smooth muscle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hyperpolarization</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likely through the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opening of K</a:t>
            </a:r>
            <a:r>
              <a:rPr kumimoji="0" lang="en-US" sz="16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2"/>
              </a:rPr>
              <a:t>+</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-channels</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also may inhibit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IP</a:t>
            </a:r>
            <a:r>
              <a:rPr kumimoji="0" lang="en-US" sz="16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3"/>
              </a:rPr>
              <a:t>3</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-induced release of calcium</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from the smooth muscle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sarcoplasmic</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reticulum. This calcium combines with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calmodulin</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activate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myosin light chain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kinase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induces contraction. There is also evidence that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stimulates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prostacyclin</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production to cause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-mediated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Finally,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may increase the bioavailability of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nitric oxide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produced by the vascular endothelium, leading to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-mediated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is highly specific for arterial vessels, reduces systemic vascular resistance and arterial pressure. Indirect cardiac stimulation (e.g., tachycardia) occurs with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administration because of the activation of the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7"/>
              </a:rPr>
              <a:t>baroreceptor</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 reflex</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428596" y="714356"/>
            <a:ext cx="8286808" cy="3000797"/>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Indications for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Hydralazine</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Hypertension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used occasionally (although rarely alone) in the treatment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arterial 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not first-line therapy for arterial hypertension. Its relatively short half-life, which requires frequent dosing, and its precipitation of reflex tachycardia make it undesirable for treating chronic hypertension. However, it is used in treating acute hypertensive emergencies, secondary hypertension caused by preeclampsia, and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pulmonary 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often used with a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beta-blocker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diuretic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attenuate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6"/>
              </a:rPr>
              <a:t>baroreceptor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-mediated reflex tachycardia and renal sodium retention, respectively.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612845"/>
            <a:ext cx="7715304" cy="3416320"/>
          </a:xfrm>
          <a:prstGeom prst="rect">
            <a:avLst/>
          </a:prstGeom>
          <a:ln>
            <a:solidFill>
              <a:srgbClr val="FF0000"/>
            </a:solidFill>
          </a:ln>
        </p:spPr>
        <p:txBody>
          <a:bodyPr wrap="square">
            <a:spAutoFit/>
          </a:bodyPr>
          <a:lstStyle/>
          <a:p>
            <a:pPr algn="l"/>
            <a:r>
              <a:rPr lang="en-US" sz="2000" b="1" dirty="0" smtClean="0">
                <a:solidFill>
                  <a:srgbClr val="FF0000"/>
                </a:solidFill>
              </a:rPr>
              <a:t>Side Effects and Contraindications</a:t>
            </a:r>
            <a:endParaRPr lang="en-US" b="1" dirty="0" smtClean="0">
              <a:solidFill>
                <a:srgbClr val="FF0000"/>
              </a:solidFill>
            </a:endParaRPr>
          </a:p>
          <a:p>
            <a:pPr algn="l"/>
            <a:r>
              <a:rPr lang="en-US" dirty="0" smtClean="0"/>
              <a:t>The </a:t>
            </a:r>
            <a:r>
              <a:rPr lang="en-US" dirty="0" err="1" smtClean="0"/>
              <a:t>anticholinergic</a:t>
            </a:r>
            <a:r>
              <a:rPr lang="en-US" dirty="0" smtClean="0"/>
              <a:t> effects of IA drugs can produce tachycardia, dry mouth, urinary retention, blurred vision, and constipation. Diarrhea, nausea, headache and dizziness are also common side effects of many Class I drugs. </a:t>
            </a:r>
            <a:r>
              <a:rPr lang="en-US" dirty="0" err="1" smtClean="0"/>
              <a:t>Quinidine</a:t>
            </a:r>
            <a:r>
              <a:rPr lang="en-US" dirty="0" smtClean="0"/>
              <a:t> enhances </a:t>
            </a:r>
            <a:r>
              <a:rPr lang="en-US" u="sng" dirty="0" smtClean="0">
                <a:hlinkClick r:id="rId2"/>
              </a:rPr>
              <a:t>digitalis toxicity</a:t>
            </a:r>
            <a:r>
              <a:rPr lang="en-US" dirty="0" smtClean="0"/>
              <a:t>, especially if </a:t>
            </a:r>
            <a:r>
              <a:rPr lang="en-US" dirty="0" err="1" smtClean="0"/>
              <a:t>hypokalemia</a:t>
            </a:r>
            <a:r>
              <a:rPr lang="en-US" dirty="0" smtClean="0"/>
              <a:t> is present. </a:t>
            </a:r>
            <a:r>
              <a:rPr lang="en-US" dirty="0" err="1" smtClean="0"/>
              <a:t>Quinidine</a:t>
            </a:r>
            <a:r>
              <a:rPr lang="en-US" dirty="0" smtClean="0"/>
              <a:t>, by delaying </a:t>
            </a:r>
            <a:r>
              <a:rPr lang="en-US" dirty="0" err="1" smtClean="0"/>
              <a:t>repolarization</a:t>
            </a:r>
            <a:r>
              <a:rPr lang="en-US" dirty="0" smtClean="0"/>
              <a:t>, can precipitate </a:t>
            </a:r>
            <a:r>
              <a:rPr lang="en-US" dirty="0" err="1" smtClean="0"/>
              <a:t>torsades</a:t>
            </a:r>
            <a:r>
              <a:rPr lang="en-US" dirty="0" smtClean="0"/>
              <a:t> de pointes (especially in patients with long-QT syndrome), a ventricular tachyarrhythmia caused by </a:t>
            </a:r>
            <a:r>
              <a:rPr lang="en-US" u="sng" dirty="0" err="1" smtClean="0">
                <a:hlinkClick r:id="rId3"/>
              </a:rPr>
              <a:t>afterdepolarizations</a:t>
            </a:r>
            <a:r>
              <a:rPr lang="en-US" dirty="0" smtClean="0"/>
              <a:t>. </a:t>
            </a:r>
            <a:r>
              <a:rPr lang="en-US" dirty="0" err="1" smtClean="0"/>
              <a:t>Disopyramide</a:t>
            </a:r>
            <a:r>
              <a:rPr lang="en-US" dirty="0" smtClean="0"/>
              <a:t> is contraindicated for patients with uncompensated </a:t>
            </a:r>
            <a:r>
              <a:rPr lang="en-US" u="sng" dirty="0" smtClean="0">
                <a:hlinkClick r:id="rId4"/>
              </a:rPr>
              <a:t>heart failure</a:t>
            </a:r>
            <a:r>
              <a:rPr lang="en-US" dirty="0" smtClean="0"/>
              <a:t> because of its negative </a:t>
            </a:r>
            <a:r>
              <a:rPr lang="en-US" dirty="0" err="1" smtClean="0"/>
              <a:t>inotropic</a:t>
            </a:r>
            <a:r>
              <a:rPr lang="en-US" dirty="0" smtClean="0"/>
              <a:t> actions; </a:t>
            </a:r>
            <a:r>
              <a:rPr lang="en-US" dirty="0" err="1" smtClean="0"/>
              <a:t>propafenone</a:t>
            </a:r>
            <a:r>
              <a:rPr lang="en-US" dirty="0" smtClean="0"/>
              <a:t> can also depress </a:t>
            </a:r>
            <a:r>
              <a:rPr lang="en-US" dirty="0" err="1" smtClean="0"/>
              <a:t>inotropy</a:t>
            </a:r>
            <a:r>
              <a:rPr lang="en-US" dirty="0" smtClean="0"/>
              <a:t>. IC compounds can cause increased risk of sudden death in patients with a prior history of myocardial infarction or sustained ventricular arrhythmias</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285720" y="857232"/>
            <a:ext cx="8501122" cy="241602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Heart failure</a:t>
            </a:r>
            <a:endParaRPr kumimoji="0" lang="en-US"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has a role in the management of heart failure with reduced ejection fraction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HFrEF</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of its ability to reduce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afterload</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enhance stroke volume and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ejection fraction</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When used in heart failure, it is given along with a diuretic and often with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isosorbide</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dinitrate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nitrodilator</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Common side effects of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hydralazine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include headaches, flushing and tachycardia. Reflex cardiac stimulation can precipitate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angina</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patients with coronary artery disease. Some patients (~10%) experience a lupus-like syndrome.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642910" y="857232"/>
            <a:ext cx="8072494" cy="2472770"/>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rgbClr val="CC2200"/>
                </a:solidFill>
                <a:effectLst/>
                <a:latin typeface="Arial" pitchFamily="34" charset="0"/>
                <a:cs typeface="Arial" pitchFamily="34" charset="0"/>
              </a:rPr>
              <a:t>Alpha-Adrenoceptor Agonists (α-agonists)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sz="2000" b="1" i="0" u="none" strike="noStrike" cap="none" normalizeH="0" baseline="0" dirty="0" smtClean="0">
                <a:ln>
                  <a:noFill/>
                </a:ln>
                <a:solidFill>
                  <a:srgbClr val="223A3A"/>
                </a:solidFill>
                <a:effectLst/>
                <a:latin typeface="Arial" pitchFamily="34" charset="0"/>
                <a:cs typeface="Arial" pitchFamily="34" charset="0"/>
              </a:rPr>
              <a:t>General Pharmacology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Most </a:t>
            </a:r>
            <a:r>
              <a:rPr kumimoji="0" lang="ar-SY" b="1" i="0" u="none" strike="noStrike" cap="none" normalizeH="0" baseline="0" dirty="0" smtClean="0">
                <a:ln>
                  <a:noFill/>
                </a:ln>
                <a:solidFill>
                  <a:srgbClr val="000000"/>
                </a:solidFill>
                <a:effectLst/>
                <a:latin typeface="Arial" pitchFamily="34" charset="0"/>
                <a:cs typeface="Arial" pitchFamily="34" charset="0"/>
              </a:rPr>
              <a:t>alpha-adrenoceptor agonists</a:t>
            </a:r>
            <a:r>
              <a:rPr kumimoji="0" lang="ar-SY" b="0" i="0" u="none" strike="noStrike" cap="none" normalizeH="0" baseline="0" dirty="0" smtClean="0">
                <a:ln>
                  <a:noFill/>
                </a:ln>
                <a:solidFill>
                  <a:srgbClr val="000000"/>
                </a:solidFill>
                <a:effectLst/>
                <a:latin typeface="Arial" pitchFamily="34" charset="0"/>
                <a:cs typeface="Arial" pitchFamily="34" charset="0"/>
              </a:rPr>
              <a:t> (α-agonists) that are used clinically bind to α-receptors on vascular smooth muscle and induce smooth contraction and vasoconstriction, thus mimicking the effects of sympathetic adrenergic nerve activation to the blood vessels. Some α-agonists bind to prejunctional receptors on sympathetic nerves, which inhibits norepinephrine release both peripherally and centrally in the brain</a:t>
            </a:r>
            <a:endParaRPr kumimoji="0" lang="ar-SY"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785794"/>
            <a:ext cx="8572560" cy="4247317"/>
          </a:xfrm>
          <a:prstGeom prst="rect">
            <a:avLst/>
          </a:prstGeom>
          <a:ln>
            <a:solidFill>
              <a:srgbClr val="FF0000"/>
            </a:solidFill>
          </a:ln>
        </p:spPr>
        <p:txBody>
          <a:bodyPr wrap="square">
            <a:spAutoFit/>
          </a:bodyPr>
          <a:lstStyle/>
          <a:p>
            <a:pPr algn="l"/>
            <a:r>
              <a:rPr lang="en-US" dirty="0" smtClean="0"/>
              <a:t>Vascular smooth muscle has two types of alpha-</a:t>
            </a:r>
            <a:r>
              <a:rPr lang="en-US" dirty="0" err="1" smtClean="0"/>
              <a:t>adrenoceptors</a:t>
            </a:r>
            <a:r>
              <a:rPr lang="en-US" dirty="0" smtClean="0"/>
              <a:t> - alpha</a:t>
            </a:r>
            <a:r>
              <a:rPr lang="en-US" baseline="-25000" dirty="0" smtClean="0"/>
              <a:t>1</a:t>
            </a:r>
            <a:r>
              <a:rPr lang="en-US" dirty="0" smtClean="0"/>
              <a:t> (α</a:t>
            </a:r>
            <a:r>
              <a:rPr lang="en-US" baseline="-25000" dirty="0" smtClean="0"/>
              <a:t>1</a:t>
            </a:r>
            <a:r>
              <a:rPr lang="en-US" dirty="0" smtClean="0"/>
              <a:t>) and alpha</a:t>
            </a:r>
            <a:r>
              <a:rPr lang="en-US" baseline="-25000" dirty="0" smtClean="0"/>
              <a:t>2</a:t>
            </a:r>
            <a:r>
              <a:rPr lang="en-US" dirty="0" smtClean="0"/>
              <a:t> (α</a:t>
            </a:r>
            <a:r>
              <a:rPr lang="en-US" baseline="-25000" dirty="0" smtClean="0"/>
              <a:t>2</a:t>
            </a:r>
            <a:r>
              <a:rPr lang="en-US" dirty="0" smtClean="0"/>
              <a:t>). The α</a:t>
            </a:r>
            <a:r>
              <a:rPr lang="en-US" baseline="-25000" dirty="0" smtClean="0"/>
              <a:t>1</a:t>
            </a:r>
            <a:r>
              <a:rPr lang="en-US" dirty="0" smtClean="0"/>
              <a:t>-adrenoceptors are the predominant α-receptors on vascular smooth muscle. These receptors are linked to </a:t>
            </a:r>
            <a:r>
              <a:rPr lang="en-US" u="sng" dirty="0" err="1" smtClean="0">
                <a:hlinkClick r:id="rId2"/>
              </a:rPr>
              <a:t>Gq</a:t>
            </a:r>
            <a:r>
              <a:rPr lang="en-US" u="sng" dirty="0" smtClean="0">
                <a:hlinkClick r:id="rId2"/>
              </a:rPr>
              <a:t>-proteins</a:t>
            </a:r>
            <a:r>
              <a:rPr lang="en-US" dirty="0" smtClean="0"/>
              <a:t> that activate smooth muscle contraction through the </a:t>
            </a:r>
            <a:r>
              <a:rPr lang="en-US" u="sng" dirty="0" smtClean="0">
                <a:hlinkClick r:id="rId3"/>
              </a:rPr>
              <a:t>IP</a:t>
            </a:r>
            <a:r>
              <a:rPr lang="en-US" u="sng" baseline="-25000" dirty="0" smtClean="0">
                <a:hlinkClick r:id="rId3"/>
              </a:rPr>
              <a:t>3</a:t>
            </a:r>
            <a:r>
              <a:rPr lang="en-US" u="sng" dirty="0" smtClean="0">
                <a:hlinkClick r:id="rId3"/>
              </a:rPr>
              <a:t> signal transduction pathway</a:t>
            </a:r>
            <a:r>
              <a:rPr lang="en-US" dirty="0" smtClean="0"/>
              <a:t> and Rho-</a:t>
            </a:r>
            <a:r>
              <a:rPr lang="en-US" dirty="0" err="1" smtClean="0"/>
              <a:t>kinase</a:t>
            </a:r>
            <a:r>
              <a:rPr lang="en-US" dirty="0" smtClean="0"/>
              <a:t> pathway. Depending on the tissue and type of vessel, there are also α</a:t>
            </a:r>
            <a:r>
              <a:rPr lang="en-US" baseline="-25000" dirty="0" smtClean="0"/>
              <a:t>2</a:t>
            </a:r>
            <a:r>
              <a:rPr lang="en-US" dirty="0" smtClean="0"/>
              <a:t>-adrenoceptors found on the smooth muscle. These receptors are linked to </a:t>
            </a:r>
            <a:r>
              <a:rPr lang="en-US" u="sng" dirty="0" err="1" smtClean="0">
                <a:hlinkClick r:id="rId3"/>
              </a:rPr>
              <a:t>Gi</a:t>
            </a:r>
            <a:r>
              <a:rPr lang="en-US" u="sng" dirty="0" smtClean="0">
                <a:hlinkClick r:id="rId3"/>
              </a:rPr>
              <a:t>-proteins</a:t>
            </a:r>
            <a:r>
              <a:rPr lang="en-US" dirty="0" smtClean="0"/>
              <a:t>, and binding of an α</a:t>
            </a:r>
            <a:r>
              <a:rPr lang="en-US" baseline="-25000" dirty="0" smtClean="0"/>
              <a:t>2</a:t>
            </a:r>
            <a:r>
              <a:rPr lang="en-US" dirty="0" smtClean="0"/>
              <a:t>-agonist to these receptors decreases intracellular </a:t>
            </a:r>
            <a:r>
              <a:rPr lang="en-US" dirty="0" err="1" smtClean="0"/>
              <a:t>cAMP</a:t>
            </a:r>
            <a:r>
              <a:rPr lang="en-US" dirty="0" smtClean="0"/>
              <a:t>, which causes smooth muscle contraction. There are also α</a:t>
            </a:r>
            <a:r>
              <a:rPr lang="en-US" baseline="-25000" dirty="0" smtClean="0"/>
              <a:t>2</a:t>
            </a:r>
            <a:r>
              <a:rPr lang="en-US" dirty="0" smtClean="0"/>
              <a:t>-adrenoceptors located on the sympathetic nerve terminals that inhibit the release of </a:t>
            </a:r>
            <a:r>
              <a:rPr lang="en-US" dirty="0" err="1" smtClean="0"/>
              <a:t>norepinephrine</a:t>
            </a:r>
            <a:r>
              <a:rPr lang="en-US" dirty="0" smtClean="0"/>
              <a:t> and therefore act as a feedback mechanism for modulating the release of </a:t>
            </a:r>
            <a:r>
              <a:rPr lang="en-US" dirty="0" err="1" smtClean="0"/>
              <a:t>norepinephrine</a:t>
            </a:r>
            <a:r>
              <a:rPr lang="en-US" dirty="0" smtClean="0"/>
              <a:t>. Therefore, an α</a:t>
            </a:r>
            <a:r>
              <a:rPr lang="en-US" baseline="-25000" dirty="0" smtClean="0"/>
              <a:t>2</a:t>
            </a:r>
            <a:r>
              <a:rPr lang="en-US" dirty="0" smtClean="0"/>
              <a:t>-agonist inhibits </a:t>
            </a:r>
            <a:r>
              <a:rPr lang="en-US" dirty="0" err="1" smtClean="0"/>
              <a:t>norepinephrine</a:t>
            </a:r>
            <a:r>
              <a:rPr lang="en-US" dirty="0" smtClean="0"/>
              <a:t> release from sympathetic nerves.</a:t>
            </a:r>
          </a:p>
          <a:p>
            <a:pPr algn="l"/>
            <a:r>
              <a:rPr lang="en-US" dirty="0" smtClean="0"/>
              <a:t>Alpha-agonists constrict both arteries and veins; however, the vasoconstrictor effect is more pronounced in the arterial resistance vessels. Constriction of the resistance vessels (small arteries and arterioles) increases </a:t>
            </a:r>
            <a:r>
              <a:rPr lang="en-US" u="sng" dirty="0" smtClean="0">
                <a:hlinkClick r:id="rId4"/>
              </a:rPr>
              <a:t>systemic vascular resistance</a:t>
            </a:r>
            <a:r>
              <a:rPr lang="en-US" dirty="0" smtClean="0"/>
              <a:t>, whereas constriction of venous capacitance vessels increases </a:t>
            </a:r>
            <a:r>
              <a:rPr lang="en-US" u="sng" dirty="0" smtClean="0">
                <a:hlinkClick r:id="rId5"/>
              </a:rPr>
              <a:t>venous pressure</a:t>
            </a:r>
            <a:r>
              <a:rPr lang="en-US" dirty="0" smtClean="0"/>
              <a:t>.</a:t>
            </a:r>
            <a:endParaRPr lang="en-US" dirty="0"/>
          </a:p>
        </p:txBody>
      </p:sp>
      <p:sp>
        <p:nvSpPr>
          <p:cNvPr id="123906" name="AutoShape 2" descr="Vascular alpha receptor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123908" name="AutoShape 4" descr="Vascular alpha receptor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285720" y="571480"/>
            <a:ext cx="8501122" cy="518743"/>
          </a:xfrm>
          <a:prstGeom prst="rect">
            <a:avLst/>
          </a:prstGeom>
          <a:solidFill>
            <a:srgbClr val="FFFFFF"/>
          </a:solidFill>
          <a:ln w="9525">
            <a:noFill/>
            <a:miter lim="800000"/>
            <a:headEnd/>
            <a:tailEnd/>
          </a:ln>
          <a:effectLst/>
        </p:spPr>
        <p:txBody>
          <a:bodyPr vert="horz" wrap="square" lIns="0" tIns="36501" rIns="0" bIns="-71415"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3A3A"/>
                </a:solidFill>
                <a:effectLst/>
                <a:latin typeface="Arial" pitchFamily="34" charset="0"/>
                <a:cs typeface="Arial" pitchFamily="34" charset="0"/>
              </a:rPr>
              <a:t> </a:t>
            </a:r>
            <a:endParaRPr kumimoji="0" lang="ar-SY"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Y"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0" name="Rectangle 2"/>
          <p:cNvSpPr>
            <a:spLocks noChangeArrowheads="1"/>
          </p:cNvSpPr>
          <p:nvPr/>
        </p:nvSpPr>
        <p:spPr bwMode="auto">
          <a:xfrm>
            <a:off x="357158" y="357166"/>
            <a:ext cx="8286808" cy="1672551"/>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rgbClr val="FF0000"/>
                </a:solidFill>
                <a:effectLst/>
                <a:latin typeface="Arial" pitchFamily="34" charset="0"/>
                <a:cs typeface="Arial" pitchFamily="34" charset="0"/>
              </a:rPr>
              <a:t>Specific Drugs and Therapeutic Uses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000000"/>
                </a:solidFill>
                <a:effectLst/>
                <a:latin typeface="Arial" pitchFamily="34" charset="0"/>
                <a:cs typeface="Arial" pitchFamily="34" charset="0"/>
              </a:rPr>
              <a:t>Alpha-agonists used therapeutically are relatively selective or non-selective for α</a:t>
            </a:r>
            <a:r>
              <a:rPr kumimoji="0" lang="ar-SY" sz="1600" b="0" i="0" u="none" strike="noStrike" cap="none" normalizeH="0" baseline="-30000" dirty="0" smtClean="0">
                <a:ln>
                  <a:noFill/>
                </a:ln>
                <a:solidFill>
                  <a:srgbClr val="000000"/>
                </a:solidFill>
                <a:effectLst/>
                <a:latin typeface="Arial" pitchFamily="34" charset="0"/>
                <a:cs typeface="Arial" pitchFamily="34" charset="0"/>
              </a:rPr>
              <a:t>1</a:t>
            </a:r>
            <a:r>
              <a:rPr kumimoji="0" lang="ar-SY" sz="1600" b="0" i="0" u="none" strike="noStrike" cap="none" normalizeH="0" baseline="0" dirty="0" smtClean="0">
                <a:ln>
                  <a:noFill/>
                </a:ln>
                <a:solidFill>
                  <a:srgbClr val="000000"/>
                </a:solidFill>
                <a:effectLst/>
                <a:latin typeface="Arial" pitchFamily="34" charset="0"/>
                <a:cs typeface="Arial" pitchFamily="34" charset="0"/>
              </a:rPr>
              <a:t> or α</a:t>
            </a:r>
            <a:r>
              <a:rPr kumimoji="0" lang="ar-SY" sz="1600" b="0" i="0" u="none" strike="noStrike" cap="none" normalizeH="0" baseline="-30000" dirty="0" smtClean="0">
                <a:ln>
                  <a:noFill/>
                </a:ln>
                <a:solidFill>
                  <a:srgbClr val="000000"/>
                </a:solidFill>
                <a:effectLst/>
                <a:latin typeface="Arial" pitchFamily="34" charset="0"/>
                <a:cs typeface="Arial" pitchFamily="34" charset="0"/>
              </a:rPr>
              <a:t>2</a:t>
            </a:r>
            <a:r>
              <a:rPr kumimoji="0" lang="ar-SY" sz="1600" b="0" i="0" u="none" strike="noStrike" cap="none" normalizeH="0" baseline="0" dirty="0" smtClean="0">
                <a:ln>
                  <a:noFill/>
                </a:ln>
                <a:solidFill>
                  <a:srgbClr val="000000"/>
                </a:solidFill>
                <a:effectLst/>
                <a:latin typeface="Arial" pitchFamily="34" charset="0"/>
                <a:cs typeface="Arial" pitchFamily="34" charset="0"/>
              </a:rPr>
              <a:t>-adrenoceptors. Besides the drugs listed below, there are </a:t>
            </a:r>
            <a:r>
              <a:rPr kumimoji="0" lang="ar-SY" sz="1600" b="0" i="0" u="sng" strike="noStrike" cap="none" normalizeH="0" baseline="0" dirty="0" smtClean="0">
                <a:ln>
                  <a:noFill/>
                </a:ln>
                <a:solidFill>
                  <a:srgbClr val="008A8A"/>
                </a:solidFill>
                <a:effectLst/>
                <a:latin typeface="Arial" pitchFamily="34" charset="0"/>
                <a:cs typeface="Arial" pitchFamily="34" charset="0"/>
                <a:hlinkClick r:id="rId2"/>
              </a:rPr>
              <a:t>sympathomimetic drugs</a:t>
            </a:r>
            <a:r>
              <a:rPr kumimoji="0" lang="ar-SY" sz="1600" b="0" i="0" u="none" strike="noStrike" cap="none" normalizeH="0" baseline="0" dirty="0" smtClean="0">
                <a:ln>
                  <a:noFill/>
                </a:ln>
                <a:solidFill>
                  <a:srgbClr val="000000"/>
                </a:solidFill>
                <a:effectLst/>
                <a:latin typeface="Arial" pitchFamily="34" charset="0"/>
                <a:cs typeface="Arial" pitchFamily="34" charset="0"/>
              </a:rPr>
              <a:t> that have α-agonist and β-adrenoceptor agonist properties. These drugs include the naturally occurring catecholamines, dopamine, epinephrine and norepinephrine, as well as catecholamine analogs such as dobutamine</a:t>
            </a:r>
            <a:endParaRPr kumimoji="0" lang="ar-SY"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357158" y="2071678"/>
            <a:ext cx="8286808" cy="2862322"/>
          </a:xfrm>
          <a:prstGeom prst="rect">
            <a:avLst/>
          </a:prstGeom>
          <a:ln>
            <a:solidFill>
              <a:srgbClr val="FF0000"/>
            </a:solidFill>
          </a:ln>
        </p:spPr>
        <p:txBody>
          <a:bodyPr wrap="square">
            <a:spAutoFit/>
          </a:bodyPr>
          <a:lstStyle/>
          <a:p>
            <a:pPr algn="l"/>
            <a:r>
              <a:rPr lang="el-GR" sz="2000" b="1" dirty="0" smtClean="0"/>
              <a:t>α</a:t>
            </a:r>
            <a:r>
              <a:rPr lang="el-GR" sz="2000" b="1" baseline="-25000" dirty="0" smtClean="0"/>
              <a:t>1</a:t>
            </a:r>
            <a:r>
              <a:rPr lang="el-GR" sz="2000" b="1" dirty="0" smtClean="0"/>
              <a:t>-</a:t>
            </a:r>
            <a:r>
              <a:rPr lang="en-US" sz="2000" b="1" dirty="0" err="1" smtClean="0"/>
              <a:t>adrenoceptor</a:t>
            </a:r>
            <a:r>
              <a:rPr lang="en-US" sz="2000" b="1" dirty="0" smtClean="0"/>
              <a:t> agonists </a:t>
            </a:r>
            <a:r>
              <a:rPr lang="en-US" sz="2000" dirty="0" smtClean="0"/>
              <a:t>(systemic </a:t>
            </a:r>
            <a:r>
              <a:rPr lang="en-US" sz="2000" u="sng" dirty="0" smtClean="0">
                <a:solidFill>
                  <a:srgbClr val="FF0000"/>
                </a:solidFill>
                <a:hlinkClick r:id="rId3"/>
              </a:rPr>
              <a:t>vasoconstrictors</a:t>
            </a:r>
            <a:r>
              <a:rPr lang="en-US" sz="2000" dirty="0" smtClean="0">
                <a:solidFill>
                  <a:srgbClr val="FF0000"/>
                </a:solidFill>
              </a:rPr>
              <a:t>)</a:t>
            </a:r>
            <a:endParaRPr lang="en-US" sz="2000" b="1" dirty="0" smtClean="0">
              <a:solidFill>
                <a:srgbClr val="FF0000"/>
              </a:solidFill>
            </a:endParaRPr>
          </a:p>
          <a:p>
            <a:pPr algn="l"/>
            <a:r>
              <a:rPr lang="en-US" sz="2000" b="1" dirty="0" err="1" smtClean="0">
                <a:solidFill>
                  <a:srgbClr val="0070C0"/>
                </a:solidFill>
              </a:rPr>
              <a:t>midodrine</a:t>
            </a:r>
            <a:r>
              <a:rPr lang="en-US" sz="2000" dirty="0" smtClean="0">
                <a:solidFill>
                  <a:srgbClr val="0070C0"/>
                </a:solidFill>
              </a:rPr>
              <a:t> </a:t>
            </a:r>
            <a:r>
              <a:rPr lang="en-US" sz="2000" dirty="0" smtClean="0"/>
              <a:t>(</a:t>
            </a:r>
            <a:r>
              <a:rPr lang="en-US" sz="2000" dirty="0" err="1" smtClean="0"/>
              <a:t>prodrug</a:t>
            </a:r>
            <a:r>
              <a:rPr lang="en-US" sz="2000" dirty="0" smtClean="0"/>
              <a:t> converted to </a:t>
            </a:r>
            <a:r>
              <a:rPr lang="en-US" sz="2000" dirty="0" err="1" smtClean="0"/>
              <a:t>desglymidodrine</a:t>
            </a:r>
            <a:r>
              <a:rPr lang="en-US" sz="2000" dirty="0" smtClean="0"/>
              <a:t>)</a:t>
            </a:r>
          </a:p>
          <a:p>
            <a:pPr algn="l"/>
            <a:r>
              <a:rPr lang="en-US" sz="2000" b="1" dirty="0" err="1" smtClean="0">
                <a:solidFill>
                  <a:srgbClr val="0070C0"/>
                </a:solidFill>
              </a:rPr>
              <a:t>phenylephrine</a:t>
            </a:r>
            <a:endParaRPr lang="en-US" sz="2000" dirty="0" smtClean="0">
              <a:solidFill>
                <a:srgbClr val="0070C0"/>
              </a:solidFill>
            </a:endParaRPr>
          </a:p>
          <a:p>
            <a:pPr algn="l"/>
            <a:r>
              <a:rPr lang="en-US" sz="2000" dirty="0" err="1" smtClean="0"/>
              <a:t>Phenylephrine</a:t>
            </a:r>
            <a:r>
              <a:rPr lang="en-US" sz="2000" dirty="0" smtClean="0"/>
              <a:t> (I.V. form) is used as a </a:t>
            </a:r>
            <a:r>
              <a:rPr lang="en-US" sz="2000" u="sng" dirty="0" err="1" smtClean="0">
                <a:hlinkClick r:id="rId4"/>
              </a:rPr>
              <a:t>pressor</a:t>
            </a:r>
            <a:r>
              <a:rPr lang="en-US" sz="2000" u="sng" dirty="0" smtClean="0">
                <a:hlinkClick r:id="rId4"/>
              </a:rPr>
              <a:t> agent</a:t>
            </a:r>
            <a:r>
              <a:rPr lang="en-US" sz="2000" dirty="0" smtClean="0"/>
              <a:t> in treating </a:t>
            </a:r>
            <a:r>
              <a:rPr lang="en-US" sz="2000" u="sng" dirty="0" smtClean="0">
                <a:hlinkClick r:id="rId5"/>
              </a:rPr>
              <a:t>hypotension</a:t>
            </a:r>
            <a:r>
              <a:rPr lang="en-US" sz="2000" dirty="0" smtClean="0"/>
              <a:t> and shock. </a:t>
            </a:r>
            <a:r>
              <a:rPr lang="en-US" sz="2000" dirty="0" err="1" smtClean="0"/>
              <a:t>Midodrine</a:t>
            </a:r>
            <a:r>
              <a:rPr lang="en-US" sz="2000" dirty="0" smtClean="0"/>
              <a:t> (oral form) is used in patients with autonomic insufficiency and symptomatic postural hypotension.</a:t>
            </a:r>
          </a:p>
          <a:p>
            <a:pPr algn="l"/>
            <a:r>
              <a:rPr lang="en-US" sz="2000" dirty="0" err="1" smtClean="0"/>
              <a:t>Oxymetazoline</a:t>
            </a:r>
            <a:r>
              <a:rPr lang="en-US" sz="2000" dirty="0" smtClean="0"/>
              <a:t>, </a:t>
            </a:r>
            <a:r>
              <a:rPr lang="en-US" sz="2000" dirty="0" err="1" smtClean="0"/>
              <a:t>tetrahydrozoline</a:t>
            </a:r>
            <a:r>
              <a:rPr lang="en-US" sz="2000" dirty="0" smtClean="0"/>
              <a:t>, </a:t>
            </a:r>
            <a:r>
              <a:rPr lang="en-US" sz="2000" dirty="0" err="1" smtClean="0"/>
              <a:t>xylometazoline</a:t>
            </a:r>
            <a:r>
              <a:rPr lang="en-US" sz="2000" dirty="0" smtClean="0"/>
              <a:t> and some preparations of </a:t>
            </a:r>
            <a:r>
              <a:rPr lang="en-US" sz="2000" dirty="0" err="1" smtClean="0"/>
              <a:t>phenylephrine</a:t>
            </a:r>
            <a:r>
              <a:rPr lang="en-US" sz="2000" dirty="0" smtClean="0"/>
              <a:t> are used as nasal decongestants primarily because of their </a:t>
            </a:r>
            <a:r>
              <a:rPr lang="el-GR" sz="2000" dirty="0" smtClean="0"/>
              <a:t>α</a:t>
            </a:r>
            <a:r>
              <a:rPr lang="el-GR" sz="2000" baseline="-25000" dirty="0" smtClean="0"/>
              <a:t>1</a:t>
            </a:r>
            <a:r>
              <a:rPr lang="el-GR" sz="2000" dirty="0" smtClean="0"/>
              <a:t> </a:t>
            </a:r>
            <a:r>
              <a:rPr lang="en-US" sz="2000" dirty="0" smtClean="0"/>
              <a:t>vasoconstrictor properties.</a:t>
            </a:r>
            <a:endParaRPr lang="en-US" sz="20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428736"/>
            <a:ext cx="7358114" cy="1631216"/>
          </a:xfrm>
          <a:prstGeom prst="rect">
            <a:avLst/>
          </a:prstGeom>
          <a:ln>
            <a:solidFill>
              <a:srgbClr val="FF0000"/>
            </a:solidFill>
          </a:ln>
        </p:spPr>
        <p:txBody>
          <a:bodyPr wrap="square">
            <a:spAutoFit/>
          </a:bodyPr>
          <a:lstStyle/>
          <a:p>
            <a:pPr algn="l"/>
            <a:r>
              <a:rPr lang="el-GR" sz="2000" b="1" dirty="0" smtClean="0"/>
              <a:t>α</a:t>
            </a:r>
            <a:r>
              <a:rPr lang="el-GR" sz="2000" b="1" baseline="-25000" dirty="0" smtClean="0"/>
              <a:t>2</a:t>
            </a:r>
            <a:r>
              <a:rPr lang="el-GR" sz="2000" b="1" dirty="0" smtClean="0"/>
              <a:t>-</a:t>
            </a:r>
            <a:r>
              <a:rPr lang="en-US" sz="2000" b="1" dirty="0" err="1" smtClean="0"/>
              <a:t>adrenoceptor</a:t>
            </a:r>
            <a:r>
              <a:rPr lang="en-US" sz="2000" b="1" dirty="0" smtClean="0"/>
              <a:t> agonists </a:t>
            </a:r>
            <a:r>
              <a:rPr lang="en-US" sz="2000" dirty="0" smtClean="0"/>
              <a:t>(centrally-acting vasodilators; </a:t>
            </a:r>
            <a:r>
              <a:rPr lang="en-US" sz="2000" u="sng" dirty="0" smtClean="0"/>
              <a:t>  </a:t>
            </a:r>
            <a:endParaRPr lang="en-US" sz="2000" b="1" dirty="0" smtClean="0"/>
          </a:p>
          <a:p>
            <a:pPr algn="l"/>
            <a:r>
              <a:rPr lang="en-US" sz="2000" b="1" dirty="0" err="1" smtClean="0">
                <a:solidFill>
                  <a:srgbClr val="0070C0"/>
                </a:solidFill>
              </a:rPr>
              <a:t>clonidine</a:t>
            </a:r>
            <a:endParaRPr lang="en-US" sz="2000" dirty="0" smtClean="0">
              <a:solidFill>
                <a:srgbClr val="0070C0"/>
              </a:solidFill>
            </a:endParaRPr>
          </a:p>
          <a:p>
            <a:pPr algn="l"/>
            <a:r>
              <a:rPr lang="en-US" sz="2000" b="1" dirty="0" err="1" smtClean="0">
                <a:solidFill>
                  <a:srgbClr val="0070C0"/>
                </a:solidFill>
              </a:rPr>
              <a:t>guanabenz</a:t>
            </a:r>
            <a:endParaRPr lang="en-US" sz="2000" dirty="0" smtClean="0">
              <a:solidFill>
                <a:srgbClr val="0070C0"/>
              </a:solidFill>
            </a:endParaRPr>
          </a:p>
          <a:p>
            <a:pPr algn="l"/>
            <a:r>
              <a:rPr lang="en-US" sz="2000" b="1" dirty="0" err="1" smtClean="0">
                <a:solidFill>
                  <a:srgbClr val="0070C0"/>
                </a:solidFill>
              </a:rPr>
              <a:t>guanfacine</a:t>
            </a:r>
            <a:endParaRPr lang="en-US" sz="2000" dirty="0" smtClean="0">
              <a:solidFill>
                <a:srgbClr val="0070C0"/>
              </a:solidFill>
            </a:endParaRPr>
          </a:p>
          <a:p>
            <a:pPr algn="l"/>
            <a:r>
              <a:rPr lang="en-US" sz="2000" b="1" dirty="0" smtClean="0">
                <a:solidFill>
                  <a:srgbClr val="0070C0"/>
                </a:solidFill>
              </a:rPr>
              <a:t>methyldopa</a:t>
            </a:r>
            <a:endParaRPr lang="en-US" sz="2000" dirty="0">
              <a:solidFill>
                <a:srgbClr val="0070C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357298"/>
            <a:ext cx="8001056" cy="2554545"/>
          </a:xfrm>
          <a:prstGeom prst="rect">
            <a:avLst/>
          </a:prstGeom>
          <a:ln>
            <a:solidFill>
              <a:srgbClr val="FF0000"/>
            </a:solidFill>
          </a:ln>
        </p:spPr>
        <p:txBody>
          <a:bodyPr wrap="square">
            <a:spAutoFit/>
          </a:bodyPr>
          <a:lstStyle/>
          <a:p>
            <a:pPr algn="l"/>
            <a:r>
              <a:rPr lang="en-US" sz="2000" b="1" dirty="0" smtClean="0">
                <a:solidFill>
                  <a:srgbClr val="FF0000"/>
                </a:solidFill>
              </a:rPr>
              <a:t>Side Effects and Contraindications - α</a:t>
            </a:r>
            <a:r>
              <a:rPr lang="en-US" sz="2000" b="1" baseline="-25000" dirty="0" smtClean="0">
                <a:solidFill>
                  <a:srgbClr val="FF0000"/>
                </a:solidFill>
              </a:rPr>
              <a:t>1</a:t>
            </a:r>
            <a:r>
              <a:rPr lang="en-US" sz="2000" b="1" dirty="0" smtClean="0">
                <a:solidFill>
                  <a:srgbClr val="FF0000"/>
                </a:solidFill>
              </a:rPr>
              <a:t>-agonists</a:t>
            </a:r>
          </a:p>
          <a:p>
            <a:pPr algn="l"/>
            <a:r>
              <a:rPr lang="en-US" sz="2000" dirty="0" smtClean="0"/>
              <a:t>Alpha</a:t>
            </a:r>
            <a:r>
              <a:rPr lang="en-US" sz="2000" baseline="-25000" dirty="0" smtClean="0"/>
              <a:t>1</a:t>
            </a:r>
            <a:r>
              <a:rPr lang="en-US" sz="2000" dirty="0" smtClean="0"/>
              <a:t>-agonists can cause headache, reflex </a:t>
            </a:r>
            <a:r>
              <a:rPr lang="en-US" sz="2000" dirty="0" err="1" smtClean="0"/>
              <a:t>bradycardia</a:t>
            </a:r>
            <a:r>
              <a:rPr lang="en-US" sz="2000" dirty="0" smtClean="0"/>
              <a:t>, excitability, and restlessness. Because alpha</a:t>
            </a:r>
            <a:r>
              <a:rPr lang="en-US" sz="2000" baseline="-25000" dirty="0" smtClean="0"/>
              <a:t>1</a:t>
            </a:r>
            <a:r>
              <a:rPr lang="en-US" sz="2000" dirty="0" smtClean="0"/>
              <a:t>-agonists produce systemic vasoconstriction, the </a:t>
            </a:r>
            <a:r>
              <a:rPr lang="en-US" sz="2000" u="sng" dirty="0" smtClean="0">
                <a:hlinkClick r:id="rId2"/>
              </a:rPr>
              <a:t>work</a:t>
            </a:r>
            <a:r>
              <a:rPr lang="en-US" sz="2000" dirty="0" smtClean="0"/>
              <a:t> and oxygen requirements of the heart increase. If the coronary circulation is impaired, as in patients with coronary artery disease, the decrease in </a:t>
            </a:r>
            <a:r>
              <a:rPr lang="en-US" sz="2000" u="sng" dirty="0" smtClean="0">
                <a:hlinkClick r:id="rId3"/>
              </a:rPr>
              <a:t>myocardial oxygen supply/demand ratio</a:t>
            </a:r>
            <a:r>
              <a:rPr lang="en-US" sz="2000" dirty="0" smtClean="0"/>
              <a:t> can precipitate </a:t>
            </a:r>
            <a:r>
              <a:rPr lang="en-US" sz="2000" u="sng" dirty="0" smtClean="0">
                <a:hlinkClick r:id="rId4"/>
              </a:rPr>
              <a:t>angina</a:t>
            </a:r>
            <a:r>
              <a:rPr lang="en-US" sz="2000" dirty="0" smtClean="0"/>
              <a:t>. Preparations used as nasal decongestants can cause a rebound effect (increased congestion) after a few days of use</a:t>
            </a:r>
            <a:endParaRPr lang="en-US" sz="20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285720" y="357166"/>
            <a:ext cx="8501122" cy="149269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Phosphodiesterase</a:t>
            </a: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Inhibitors</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 of </a:t>
            </a:r>
            <a:r>
              <a:rPr kumimoji="0" lang="en-US" b="1" i="0" u="none" strike="noStrike" cap="none" normalizeH="0" baseline="0" dirty="0" err="1" smtClean="0">
                <a:ln>
                  <a:noFill/>
                </a:ln>
                <a:solidFill>
                  <a:srgbClr val="223A3A"/>
                </a:solidFill>
                <a:effectLst/>
                <a:latin typeface="Arial" pitchFamily="34" charset="0"/>
                <a:ea typeface="Times New Roman" pitchFamily="18" charset="0"/>
                <a:cs typeface="Arial" pitchFamily="34" charset="0"/>
              </a:rPr>
              <a:t>cAMP</a:t>
            </a:r>
            <a:r>
              <a:rPr kumimoji="0" lang="en-US"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-Dependent </a:t>
            </a:r>
            <a:r>
              <a:rPr kumimoji="0" lang="en-US" b="1" i="0" u="none" strike="noStrike" cap="none" normalizeH="0" baseline="0" dirty="0" err="1" smtClean="0">
                <a:ln>
                  <a:noFill/>
                </a:ln>
                <a:solidFill>
                  <a:srgbClr val="223A3A"/>
                </a:solidFill>
                <a:effectLst/>
                <a:latin typeface="Arial" pitchFamily="34" charset="0"/>
                <a:ea typeface="Times New Roman" pitchFamily="18" charset="0"/>
                <a:cs typeface="Arial" pitchFamily="34" charset="0"/>
              </a:rPr>
              <a:t>Phosphodiesterase</a:t>
            </a:r>
            <a:r>
              <a:rPr kumimoji="0" lang="en-US"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Inhibitors (PDE3)</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cAMP and cardiac contraction"/>
          <p:cNvPicPr/>
          <p:nvPr/>
        </p:nvPicPr>
        <p:blipFill>
          <a:blip r:embed="rId2"/>
          <a:srcRect/>
          <a:stretch>
            <a:fillRect/>
          </a:stretch>
        </p:blipFill>
        <p:spPr bwMode="auto">
          <a:xfrm>
            <a:off x="4143372" y="1928802"/>
            <a:ext cx="4619639" cy="4643470"/>
          </a:xfrm>
          <a:prstGeom prst="rect">
            <a:avLst/>
          </a:prstGeom>
          <a:noFill/>
          <a:ln w="9525">
            <a:solidFill>
              <a:srgbClr val="FF0000"/>
            </a:solidFill>
            <a:miter lim="800000"/>
            <a:headEnd/>
            <a:tailEnd/>
          </a:ln>
        </p:spPr>
      </p:pic>
      <p:sp>
        <p:nvSpPr>
          <p:cNvPr id="4" name="مستطيل 3"/>
          <p:cNvSpPr/>
          <p:nvPr/>
        </p:nvSpPr>
        <p:spPr>
          <a:xfrm>
            <a:off x="285720" y="1928802"/>
            <a:ext cx="3786214" cy="4643470"/>
          </a:xfrm>
          <a:prstGeom prst="rect">
            <a:avLst/>
          </a:prstGeom>
          <a:ln>
            <a:solidFill>
              <a:srgbClr val="FF0000"/>
            </a:solidFill>
          </a:ln>
        </p:spPr>
        <p:txBody>
          <a:bodyPr wrap="square">
            <a:spAutoFit/>
          </a:bodyPr>
          <a:lstStyle/>
          <a:p>
            <a:pPr algn="l"/>
            <a:r>
              <a:rPr lang="en-US" sz="2400" dirty="0" smtClean="0"/>
              <a:t>Intracellular concentrations of </a:t>
            </a:r>
            <a:r>
              <a:rPr lang="en-US" sz="2400" dirty="0" err="1" smtClean="0"/>
              <a:t>cAMP</a:t>
            </a:r>
            <a:r>
              <a:rPr lang="en-US" sz="2400" dirty="0" smtClean="0"/>
              <a:t> play an important second messenger role in regulating cardiac muscle contraction. Activation of the sympathetic nervous system releases the neurotransmitter </a:t>
            </a:r>
            <a:r>
              <a:rPr lang="en-US" sz="2400" dirty="0" err="1" smtClean="0"/>
              <a:t>norepinephrine</a:t>
            </a:r>
            <a:r>
              <a:rPr lang="en-US" sz="2400" dirty="0" smtClean="0"/>
              <a:t> and increases </a:t>
            </a:r>
            <a:r>
              <a:rPr lang="en-US" sz="2400" u="sng" dirty="0" smtClean="0">
                <a:hlinkClick r:id="rId3"/>
              </a:rPr>
              <a:t>circulating </a:t>
            </a:r>
            <a:r>
              <a:rPr lang="en-US" sz="2400" u="sng" dirty="0" err="1" smtClean="0">
                <a:hlinkClick r:id="rId3"/>
              </a:rPr>
              <a:t>catecholamines</a:t>
            </a:r>
            <a:r>
              <a:rPr lang="en-US" sz="2400" dirty="0" smtClean="0"/>
              <a:t> (epinephrine and </a:t>
            </a:r>
            <a:r>
              <a:rPr lang="en-US" sz="2400" dirty="0" err="1" smtClean="0"/>
              <a:t>norepinephrine</a:t>
            </a:r>
            <a:r>
              <a:rPr lang="en-US" sz="2400" dirty="0" smtClean="0"/>
              <a:t>). </a:t>
            </a:r>
            <a:endParaRPr lang="ar-SY" sz="24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785794"/>
            <a:ext cx="8072494" cy="3785652"/>
          </a:xfrm>
          <a:prstGeom prst="rect">
            <a:avLst/>
          </a:prstGeom>
          <a:ln>
            <a:solidFill>
              <a:srgbClr val="FF0000"/>
            </a:solidFill>
          </a:ln>
        </p:spPr>
        <p:txBody>
          <a:bodyPr wrap="square">
            <a:spAutoFit/>
          </a:bodyPr>
          <a:lstStyle/>
          <a:p>
            <a:pPr algn="l"/>
            <a:r>
              <a:rPr lang="en-US" sz="2000" dirty="0" smtClean="0"/>
              <a:t>These </a:t>
            </a:r>
            <a:r>
              <a:rPr lang="en-US" sz="2000" dirty="0" err="1" smtClean="0"/>
              <a:t>catecholamines</a:t>
            </a:r>
            <a:r>
              <a:rPr lang="en-US" sz="2000" dirty="0" smtClean="0"/>
              <a:t> bind primarily to </a:t>
            </a:r>
            <a:r>
              <a:rPr lang="en-US" sz="2000" u="sng" dirty="0" smtClean="0">
                <a:hlinkClick r:id="rId2"/>
              </a:rPr>
              <a:t>beta</a:t>
            </a:r>
            <a:r>
              <a:rPr lang="en-US" sz="2000" u="sng" baseline="-25000" dirty="0" smtClean="0">
                <a:hlinkClick r:id="rId2"/>
              </a:rPr>
              <a:t>1</a:t>
            </a:r>
            <a:r>
              <a:rPr lang="en-US" sz="2000" u="sng" dirty="0" smtClean="0">
                <a:hlinkClick r:id="rId2"/>
              </a:rPr>
              <a:t>-adrenoceptors</a:t>
            </a:r>
            <a:r>
              <a:rPr lang="en-US" sz="2000" dirty="0" smtClean="0"/>
              <a:t> in the heart that are coupled to </a:t>
            </a:r>
            <a:r>
              <a:rPr lang="en-US" sz="2000" u="sng" dirty="0" smtClean="0">
                <a:hlinkClick r:id="rId3"/>
              </a:rPr>
              <a:t>Gs-proteins</a:t>
            </a:r>
            <a:r>
              <a:rPr lang="en-US" sz="2000" dirty="0" smtClean="0"/>
              <a:t>. This activates </a:t>
            </a:r>
            <a:r>
              <a:rPr lang="en-US" sz="2000" dirty="0" err="1" smtClean="0"/>
              <a:t>adenylyl</a:t>
            </a:r>
            <a:r>
              <a:rPr lang="en-US" sz="2000" dirty="0" smtClean="0"/>
              <a:t> </a:t>
            </a:r>
            <a:r>
              <a:rPr lang="en-US" sz="2000" dirty="0" err="1" smtClean="0"/>
              <a:t>cyclase</a:t>
            </a:r>
            <a:r>
              <a:rPr lang="en-US" sz="2000" dirty="0" smtClean="0"/>
              <a:t> to form </a:t>
            </a:r>
            <a:r>
              <a:rPr lang="en-US" sz="2000" dirty="0" err="1" smtClean="0"/>
              <a:t>cAMP</a:t>
            </a:r>
            <a:r>
              <a:rPr lang="en-US" sz="2000" dirty="0" smtClean="0"/>
              <a:t> from ATP. Increased </a:t>
            </a:r>
            <a:r>
              <a:rPr lang="en-US" sz="2000" dirty="0" err="1" smtClean="0"/>
              <a:t>cAMP</a:t>
            </a:r>
            <a:r>
              <a:rPr lang="en-US" sz="2000" dirty="0" smtClean="0"/>
              <a:t>, through its coupling with other intracellular messengers, increases contractility (</a:t>
            </a:r>
            <a:r>
              <a:rPr lang="en-US" sz="2000" dirty="0" err="1" smtClean="0"/>
              <a:t>inotropy</a:t>
            </a:r>
            <a:r>
              <a:rPr lang="en-US" sz="2000" dirty="0" smtClean="0"/>
              <a:t>), heart rate (</a:t>
            </a:r>
            <a:r>
              <a:rPr lang="en-US" sz="2000" dirty="0" err="1" smtClean="0"/>
              <a:t>chronotropy</a:t>
            </a:r>
            <a:r>
              <a:rPr lang="en-US" sz="2000" dirty="0" smtClean="0"/>
              <a:t>) and conduction velocity (</a:t>
            </a:r>
            <a:r>
              <a:rPr lang="en-US" sz="2000" dirty="0" err="1" smtClean="0"/>
              <a:t>dromotropy</a:t>
            </a:r>
            <a:r>
              <a:rPr lang="en-US" sz="2000" dirty="0" smtClean="0"/>
              <a:t>). Cyclic-AMP is broken down by an enzyme called </a:t>
            </a:r>
            <a:r>
              <a:rPr lang="en-US" sz="2000" b="1" dirty="0" err="1" smtClean="0"/>
              <a:t>cAMP</a:t>
            </a:r>
            <a:r>
              <a:rPr lang="en-US" sz="2000" b="1" dirty="0" smtClean="0"/>
              <a:t>-dependent </a:t>
            </a:r>
            <a:r>
              <a:rPr lang="en-US" sz="2000" b="1" dirty="0" err="1" smtClean="0"/>
              <a:t>phosphodiesterase</a:t>
            </a:r>
            <a:r>
              <a:rPr lang="en-US" sz="2000" b="1" dirty="0" smtClean="0"/>
              <a:t> (PDE)</a:t>
            </a:r>
            <a:r>
              <a:rPr lang="en-US" sz="2000" dirty="0" smtClean="0"/>
              <a:t>. The </a:t>
            </a:r>
            <a:r>
              <a:rPr lang="en-US" sz="2000" dirty="0" err="1" smtClean="0"/>
              <a:t>isoform</a:t>
            </a:r>
            <a:r>
              <a:rPr lang="en-US" sz="2000" dirty="0" smtClean="0"/>
              <a:t> of this enzyme that is targeted by currently used clinical drugs is the type 3 form (PDE3). Inhibition of this enzyme prevents </a:t>
            </a:r>
            <a:r>
              <a:rPr lang="en-US" sz="2000" dirty="0" err="1" smtClean="0"/>
              <a:t>cAMP</a:t>
            </a:r>
            <a:r>
              <a:rPr lang="en-US" sz="2000" dirty="0" smtClean="0"/>
              <a:t> breakdown and increases its intracellular concentration. This increases cardiac </a:t>
            </a:r>
            <a:r>
              <a:rPr lang="en-US" sz="2000" dirty="0" err="1" smtClean="0"/>
              <a:t>inotropy</a:t>
            </a:r>
            <a:r>
              <a:rPr lang="en-US" sz="2000" dirty="0" smtClean="0"/>
              <a:t>, </a:t>
            </a:r>
            <a:r>
              <a:rPr lang="en-US" sz="2000" dirty="0" err="1" smtClean="0"/>
              <a:t>chronotropy</a:t>
            </a:r>
            <a:r>
              <a:rPr lang="en-US" sz="2000" dirty="0" smtClean="0"/>
              <a:t> and </a:t>
            </a:r>
            <a:r>
              <a:rPr lang="en-US" sz="2000" dirty="0" err="1" smtClean="0"/>
              <a:t>dromotropy</a:t>
            </a:r>
            <a:r>
              <a:rPr lang="en-US" sz="2000" dirty="0" smtClean="0"/>
              <a:t>. PDE3 inhibitors can be thought of as a backdoor approach to cardiac stimulation, whereas </a:t>
            </a:r>
            <a:r>
              <a:rPr lang="en-US" sz="2000" u="sng" dirty="0" smtClean="0">
                <a:hlinkClick r:id="rId2"/>
              </a:rPr>
              <a:t>β-agonists</a:t>
            </a:r>
            <a:r>
              <a:rPr lang="en-US" sz="2000" dirty="0" smtClean="0"/>
              <a:t> go through the front door to produce the same cardiac effects.</a:t>
            </a:r>
            <a:endParaRPr lang="ar-SY" sz="20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Regulation of vascular contraction"/>
          <p:cNvPicPr/>
          <p:nvPr/>
        </p:nvPicPr>
        <p:blipFill>
          <a:blip r:embed="rId2"/>
          <a:srcRect/>
          <a:stretch>
            <a:fillRect/>
          </a:stretch>
        </p:blipFill>
        <p:spPr bwMode="auto">
          <a:xfrm>
            <a:off x="3357554" y="428604"/>
            <a:ext cx="5500726" cy="6215105"/>
          </a:xfrm>
          <a:prstGeom prst="rect">
            <a:avLst/>
          </a:prstGeom>
          <a:noFill/>
          <a:ln w="9525">
            <a:solidFill>
              <a:srgbClr val="FF0000"/>
            </a:solidFill>
            <a:miter lim="800000"/>
            <a:headEnd/>
            <a:tailEnd/>
          </a:ln>
        </p:spPr>
      </p:pic>
      <p:sp>
        <p:nvSpPr>
          <p:cNvPr id="155649" name="Rectangle 1"/>
          <p:cNvSpPr>
            <a:spLocks noChangeArrowheads="1"/>
          </p:cNvSpPr>
          <p:nvPr/>
        </p:nvSpPr>
        <p:spPr bwMode="auto">
          <a:xfrm>
            <a:off x="214282" y="428604"/>
            <a:ext cx="3071834" cy="6247864"/>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Cyclic-AMP also plays an important role in regulating the contraction of vascular smooth muscle.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Beta</a:t>
            </a:r>
            <a:r>
              <a:rPr kumimoji="0" lang="en-US" sz="16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3"/>
              </a:rPr>
              <a:t>2</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-adrenoceptor agonists</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such as epinephrine stimulate the Gs-protein and the formation of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click here for details</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Unlike cardiac muscle, increased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smooth muscle causes relaxation. The reason for this is that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normally inhibits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myosin light chain </a:t>
            </a:r>
            <a:r>
              <a:rPr kumimoji="0" lang="en-US" sz="16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kinase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enzyme that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phosphorylates</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smooth muscle myosin, causing contraction. Like the heart, the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broken down by a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-dependent PDE (PDE3). Therefore, inhibition of this enzyme increases intracellular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further inhibits myosin light chain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kinase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producing less contractile force (i.e., promoting relaxation).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ChangeArrowheads="1"/>
          </p:cNvSpPr>
          <p:nvPr/>
        </p:nvSpPr>
        <p:spPr bwMode="auto">
          <a:xfrm>
            <a:off x="642910" y="928670"/>
            <a:ext cx="7858180" cy="3824112"/>
          </a:xfrm>
          <a:prstGeom prst="rect">
            <a:avLst/>
          </a:prstGeom>
          <a:solidFill>
            <a:srgbClr val="F1F7F7"/>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Cardiovascular Actions of</a:t>
            </a:r>
            <a:b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cAMP</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-dependent PDE (type3) Inhibitors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Systemic Circulation</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Vasodilation</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Increased organ perfusion</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Decreased systemic vascular resistance</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Decreased arterial pressure</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Cardiopulmonary</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Increased contractility and heart rate</a:t>
            </a: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Increased stroke volume and ejection fraction</a:t>
            </a: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Decreased ventricular preload</a:t>
            </a:r>
            <a:b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br>
            <a:r>
              <a:rPr kumimoji="0" lang="en-US"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(secondary to increased output)</a:t>
            </a: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Decreased pulmonary capillary wedge pressure</a:t>
            </a: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357158" y="357166"/>
            <a:ext cx="8429684" cy="6196866"/>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smtClean="0">
                <a:ln>
                  <a:noFill/>
                </a:ln>
                <a:solidFill>
                  <a:srgbClr val="CC2200"/>
                </a:solidFill>
                <a:effectLst/>
                <a:latin typeface="Arial" pitchFamily="34" charset="0"/>
                <a:cs typeface="Arial" pitchFamily="34" charset="0"/>
              </a:rPr>
              <a:t>Late Sodium Current Blocker (Ranolazine)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Y" sz="2000" b="1" i="0" u="none" strike="noStrike" cap="none" normalizeH="0" baseline="0" dirty="0" smtClean="0">
                <a:ln>
                  <a:noFill/>
                </a:ln>
                <a:solidFill>
                  <a:srgbClr val="223A3A"/>
                </a:solidFill>
                <a:effectLst/>
                <a:latin typeface="Arial" pitchFamily="34" charset="0"/>
                <a:cs typeface="Arial" pitchFamily="34" charset="0"/>
              </a:rPr>
              <a:t>Mechanism of 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Ranolazine represents a new class of antianginal drugs. Although the antianginal mechanism is not well understood, ranolazine clearly blocks late inward sodium currents occurring during </a:t>
            </a:r>
            <a:r>
              <a:rPr kumimoji="0" lang="ar-SY" b="0" i="0" u="sng" strike="noStrike" cap="none" normalizeH="0" baseline="0" dirty="0" smtClean="0">
                <a:ln>
                  <a:noFill/>
                </a:ln>
                <a:solidFill>
                  <a:srgbClr val="003A3A"/>
                </a:solidFill>
                <a:effectLst/>
                <a:latin typeface="Arial" pitchFamily="34" charset="0"/>
                <a:cs typeface="Arial" pitchFamily="34" charset="0"/>
                <a:hlinkClick r:id="rId2"/>
              </a:rPr>
              <a:t>phase 2 of ventricular action potenials</a:t>
            </a:r>
            <a:r>
              <a:rPr kumimoji="0" lang="ar-SY" b="0" i="0" u="none" strike="noStrike" cap="none" normalizeH="0" baseline="0" dirty="0" smtClean="0">
                <a:ln>
                  <a:noFill/>
                </a:ln>
                <a:solidFill>
                  <a:srgbClr val="000000"/>
                </a:solidFill>
                <a:effectLst/>
                <a:latin typeface="Arial" pitchFamily="34" charset="0"/>
                <a:cs typeface="Arial" pitchFamily="34" charset="0"/>
              </a:rPr>
              <a:t>. This mechanism is now included in the </a:t>
            </a:r>
            <a:r>
              <a:rPr kumimoji="0" lang="ar-SY" b="0" i="0" u="sng" strike="noStrike" cap="none" normalizeH="0" baseline="0" dirty="0" smtClean="0">
                <a:ln>
                  <a:noFill/>
                </a:ln>
                <a:solidFill>
                  <a:srgbClr val="003A3A"/>
                </a:solidFill>
                <a:effectLst/>
                <a:latin typeface="Arial" pitchFamily="34" charset="0"/>
                <a:cs typeface="Arial" pitchFamily="34" charset="0"/>
                <a:hlinkClick r:id="rId3"/>
              </a:rPr>
              <a:t>Vaughan-Williams classification</a:t>
            </a:r>
            <a:r>
              <a:rPr kumimoji="0" lang="ar-SY" b="0" i="0" u="none" strike="noStrike" cap="none" normalizeH="0" baseline="0" dirty="0" smtClean="0">
                <a:ln>
                  <a:noFill/>
                </a:ln>
                <a:solidFill>
                  <a:srgbClr val="000000"/>
                </a:solidFill>
                <a:effectLst/>
                <a:latin typeface="Arial" pitchFamily="34" charset="0"/>
                <a:cs typeface="Arial" pitchFamily="34" charset="0"/>
              </a:rPr>
              <a:t> as a Class ID sodium-channel blocker. In the ischemic myocardium, late inward sodium currents contribute to an elevation in intracellular sodium, which leads to an increase in intracellular calcium through the </a:t>
            </a:r>
            <a:r>
              <a:rPr kumimoji="0" lang="ar-SY" b="0" i="0" u="sng" strike="noStrike" cap="none" normalizeH="0" baseline="0" dirty="0" smtClean="0">
                <a:ln>
                  <a:noFill/>
                </a:ln>
                <a:solidFill>
                  <a:srgbClr val="003A3A"/>
                </a:solidFill>
                <a:effectLst/>
                <a:latin typeface="Arial" pitchFamily="34" charset="0"/>
                <a:cs typeface="Arial" pitchFamily="34" charset="0"/>
                <a:hlinkClick r:id="rId4"/>
              </a:rPr>
              <a:t>sodium-calcium exchanger</a:t>
            </a:r>
            <a:r>
              <a:rPr kumimoji="0" lang="ar-SY" b="0" i="0" u="none" strike="noStrike" cap="none" normalizeH="0" baseline="0" dirty="0" smtClean="0">
                <a:ln>
                  <a:noFill/>
                </a:ln>
                <a:solidFill>
                  <a:srgbClr val="000000"/>
                </a:solidFill>
                <a:effectLst/>
                <a:latin typeface="Arial" pitchFamily="34" charset="0"/>
                <a:cs typeface="Arial" pitchFamily="34" charset="0"/>
              </a:rPr>
              <a:t>. </a:t>
            </a:r>
            <a:r>
              <a:rPr kumimoji="0" lang="ar-SY" b="0" i="0" u="sng" strike="noStrike" cap="none" normalizeH="0" baseline="0" dirty="0" smtClean="0">
                <a:ln>
                  <a:noFill/>
                </a:ln>
                <a:solidFill>
                  <a:srgbClr val="003A3A"/>
                </a:solidFill>
                <a:effectLst/>
                <a:latin typeface="Arial" pitchFamily="34" charset="0"/>
                <a:cs typeface="Arial" pitchFamily="34" charset="0"/>
                <a:hlinkClick r:id="rId4"/>
              </a:rPr>
              <a:t>Calcium overload</a:t>
            </a:r>
            <a:r>
              <a:rPr kumimoji="0" lang="ar-SY" b="0" i="0" u="none" strike="noStrike" cap="none" normalizeH="0" baseline="0" dirty="0" smtClean="0">
                <a:ln>
                  <a:noFill/>
                </a:ln>
                <a:solidFill>
                  <a:srgbClr val="000000"/>
                </a:solidFill>
                <a:effectLst/>
                <a:latin typeface="Arial" pitchFamily="34" charset="0"/>
                <a:cs typeface="Arial" pitchFamily="34" charset="0"/>
              </a:rPr>
              <a:t> in ischemic cells leads to impaired relaxation, which increases ventricular diastolic </a:t>
            </a:r>
            <a:r>
              <a:rPr kumimoji="0" lang="ar-SY" b="0" i="0" u="sng" strike="noStrike" cap="none" normalizeH="0" baseline="0" dirty="0" smtClean="0">
                <a:ln>
                  <a:noFill/>
                </a:ln>
                <a:solidFill>
                  <a:srgbClr val="003A3A"/>
                </a:solidFill>
                <a:effectLst/>
                <a:latin typeface="Arial" pitchFamily="34" charset="0"/>
                <a:cs typeface="Arial" pitchFamily="34" charset="0"/>
                <a:hlinkClick r:id="rId5"/>
              </a:rPr>
              <a:t>wall stress</a:t>
            </a:r>
            <a:r>
              <a:rPr kumimoji="0" lang="ar-SY" b="0" i="0" u="none" strike="noStrike" cap="none" normalizeH="0" baseline="0" dirty="0" smtClean="0">
                <a:ln>
                  <a:noFill/>
                </a:ln>
                <a:solidFill>
                  <a:srgbClr val="000000"/>
                </a:solidFill>
                <a:effectLst/>
                <a:latin typeface="Arial" pitchFamily="34" charset="0"/>
                <a:cs typeface="Arial" pitchFamily="34" charset="0"/>
              </a:rPr>
              <a:t> and </a:t>
            </a:r>
            <a:r>
              <a:rPr kumimoji="0" lang="ar-SY" b="0" i="0" u="sng" strike="noStrike" cap="none" normalizeH="0" baseline="0" dirty="0" smtClean="0">
                <a:ln>
                  <a:noFill/>
                </a:ln>
                <a:solidFill>
                  <a:srgbClr val="003A3A"/>
                </a:solidFill>
                <a:effectLst/>
                <a:latin typeface="Arial" pitchFamily="34" charset="0"/>
                <a:cs typeface="Arial" pitchFamily="34" charset="0"/>
                <a:hlinkClick r:id="rId6"/>
              </a:rPr>
              <a:t>end-diastolic pressure</a:t>
            </a:r>
            <a:r>
              <a:rPr kumimoji="0" lang="ar-SY" b="0" i="0" u="none" strike="noStrike" cap="none" normalizeH="0" baseline="0" dirty="0" smtClean="0">
                <a:ln>
                  <a:noFill/>
                </a:ln>
                <a:solidFill>
                  <a:srgbClr val="000000"/>
                </a:solidFill>
                <a:effectLst/>
                <a:latin typeface="Arial" pitchFamily="34" charset="0"/>
                <a:cs typeface="Arial" pitchFamily="34" charset="0"/>
              </a:rPr>
              <a:t>. This causes </a:t>
            </a:r>
            <a:r>
              <a:rPr kumimoji="0" lang="ar-SY" b="0" i="0" u="sng" strike="noStrike" cap="none" normalizeH="0" baseline="0" dirty="0" smtClean="0">
                <a:ln>
                  <a:noFill/>
                </a:ln>
                <a:solidFill>
                  <a:srgbClr val="003A3A"/>
                </a:solidFill>
                <a:effectLst/>
                <a:latin typeface="Arial" pitchFamily="34" charset="0"/>
                <a:cs typeface="Arial" pitchFamily="34" charset="0"/>
                <a:hlinkClick r:id="rId7"/>
              </a:rPr>
              <a:t>mechanical compression</a:t>
            </a:r>
            <a:r>
              <a:rPr kumimoji="0" lang="ar-SY" b="0" i="0" u="none" strike="noStrike" cap="none" normalizeH="0" baseline="0" dirty="0" smtClean="0">
                <a:ln>
                  <a:noFill/>
                </a:ln>
                <a:solidFill>
                  <a:srgbClr val="000000"/>
                </a:solidFill>
                <a:effectLst/>
                <a:latin typeface="Arial" pitchFamily="34" charset="0"/>
                <a:cs typeface="Arial" pitchFamily="34" charset="0"/>
              </a:rPr>
              <a:t> of the microcirculation within the wall of the ventricle, which impairs coronary blood flow during diastole and therefore worsens ischemia, particularly in the subendocardial regions. By blocking late inward sodium currents, calcium overload and diastolic wall stress are reduced, leading to improved coronary blood flow. Additionally, ranolazine prolongs the </a:t>
            </a:r>
            <a:r>
              <a:rPr kumimoji="0" lang="ar-SY" b="0" i="0" u="sng" strike="noStrike" cap="none" normalizeH="0" baseline="0" dirty="0" smtClean="0">
                <a:ln>
                  <a:noFill/>
                </a:ln>
                <a:solidFill>
                  <a:srgbClr val="003A3A"/>
                </a:solidFill>
                <a:effectLst/>
                <a:latin typeface="Arial" pitchFamily="34" charset="0"/>
                <a:cs typeface="Arial" pitchFamily="34" charset="0"/>
                <a:hlinkClick r:id="rId8"/>
              </a:rPr>
              <a:t>QT-interval</a:t>
            </a:r>
            <a:r>
              <a:rPr kumimoji="0" lang="ar-SY" b="0" i="0" u="none" strike="noStrike" cap="none" normalizeH="0" baseline="0" dirty="0" smtClean="0">
                <a:ln>
                  <a:noFill/>
                </a:ln>
                <a:solidFill>
                  <a:srgbClr val="000000"/>
                </a:solidFill>
                <a:effectLst/>
                <a:latin typeface="Arial" pitchFamily="34" charset="0"/>
                <a:cs typeface="Arial" pitchFamily="34" charset="0"/>
              </a:rPr>
              <a:t> (action potential duration) by inhibiting </a:t>
            </a:r>
            <a:r>
              <a:rPr kumimoji="0" lang="ar-SY" b="0" i="0" u="sng" strike="noStrike" cap="none" normalizeH="0" baseline="0" dirty="0" smtClean="0">
                <a:ln>
                  <a:noFill/>
                </a:ln>
                <a:solidFill>
                  <a:srgbClr val="003A3A"/>
                </a:solidFill>
                <a:effectLst/>
                <a:latin typeface="Arial" pitchFamily="34" charset="0"/>
                <a:cs typeface="Arial" pitchFamily="34" charset="0"/>
                <a:hlinkClick r:id="rId2"/>
              </a:rPr>
              <a:t>outward potassium (delayed rectifying) currents</a:t>
            </a:r>
            <a:r>
              <a:rPr kumimoji="0" lang="ar-SY" b="0" i="0" u="none" strike="noStrike" cap="none" normalizeH="0" baseline="0" dirty="0" smtClean="0">
                <a:ln>
                  <a:noFill/>
                </a:ln>
                <a:solidFill>
                  <a:srgbClr val="000000"/>
                </a:solidFill>
                <a:effectLst/>
                <a:latin typeface="Arial" pitchFamily="34" charset="0"/>
                <a:cs typeface="Arial" pitchFamily="34" charset="0"/>
              </a:rPr>
              <a:t> (Kr currents) during phase 3 of the cardiac action potential. It is possible that other mechanisms may contribute to the antianginal effects of ranolazine. Unlike other antianginal drugs, such as </a:t>
            </a:r>
            <a:r>
              <a:rPr kumimoji="0" lang="ar-SY" b="0" i="0" u="sng" strike="noStrike" cap="none" normalizeH="0" baseline="0" dirty="0" smtClean="0">
                <a:ln>
                  <a:noFill/>
                </a:ln>
                <a:solidFill>
                  <a:srgbClr val="003A3A"/>
                </a:solidFill>
                <a:effectLst/>
                <a:latin typeface="Arial" pitchFamily="34" charset="0"/>
                <a:cs typeface="Arial" pitchFamily="34" charset="0"/>
                <a:hlinkClick r:id="rId9"/>
              </a:rPr>
              <a:t>beta-blockers</a:t>
            </a:r>
            <a:r>
              <a:rPr kumimoji="0" lang="ar-SY" b="0" i="0" u="none" strike="noStrike" cap="none" normalizeH="0" baseline="0" dirty="0" smtClean="0">
                <a:ln>
                  <a:noFill/>
                </a:ln>
                <a:solidFill>
                  <a:srgbClr val="000000"/>
                </a:solidFill>
                <a:effectLst/>
                <a:latin typeface="Arial" pitchFamily="34" charset="0"/>
                <a:cs typeface="Arial" pitchFamily="34" charset="0"/>
              </a:rPr>
              <a:t> and </a:t>
            </a:r>
            <a:r>
              <a:rPr kumimoji="0" lang="ar-SY" b="0" i="0" u="sng" strike="noStrike" cap="none" normalizeH="0" baseline="0" dirty="0" smtClean="0">
                <a:ln>
                  <a:noFill/>
                </a:ln>
                <a:solidFill>
                  <a:srgbClr val="003A3A"/>
                </a:solidFill>
                <a:effectLst/>
                <a:latin typeface="Arial" pitchFamily="34" charset="0"/>
                <a:cs typeface="Arial" pitchFamily="34" charset="0"/>
                <a:hlinkClick r:id="rId10"/>
              </a:rPr>
              <a:t>calcium-channel blockers</a:t>
            </a:r>
            <a:r>
              <a:rPr kumimoji="0" lang="ar-SY" b="0" i="0" u="none" strike="noStrike" cap="none" normalizeH="0" baseline="0" dirty="0" smtClean="0">
                <a:ln>
                  <a:noFill/>
                </a:ln>
                <a:solidFill>
                  <a:srgbClr val="000000"/>
                </a:solidFill>
                <a:effectLst/>
                <a:latin typeface="Arial" pitchFamily="34" charset="0"/>
                <a:cs typeface="Arial" pitchFamily="34" charset="0"/>
              </a:rPr>
              <a:t>, ranolazine has no clinically significant effect on heart rate or arterial pressure</a:t>
            </a:r>
            <a:endParaRPr kumimoji="0" lang="ar-SY"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500034" y="714356"/>
            <a:ext cx="8286808" cy="4470442"/>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Overall cardiovascular effects</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cardiac and vascular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-dependent PDE inhibitors cause </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cardiac stimulation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increases cardiac output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reduced systemic vascular resistance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which lowers arterial pressure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cardiac output increases and systemic vascular resistance decreases, the change in arterial pressure depends on the relative effects of the PDE inhibitor on the heart versus the vasculature. At normal therapeutic doses, PDE3 inhibitors such as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milrinone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have a greater vascular than cardiac effect, so that arterial pressure is lowered in the presence of augmented cardiac output. Because of the dual cardiac and vascular effects of these compounds, they are sometimes referred to as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inodilators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Other actions</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PDE3 inhibitors also </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decrease platelet aggregation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increasing platelet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However, </a:t>
            </a:r>
            <a:r>
              <a:rPr kumimoji="0" lang="en-US"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only </a:t>
            </a:r>
            <a:r>
              <a:rPr kumimoji="0" lang="en-US"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cilostazol</a:t>
            </a:r>
            <a:r>
              <a:rPr kumimoji="0" lang="en-US"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used for this purpose in the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treatment of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intermittant</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claudication</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(ischemic leg pain associated with leg movement).</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214282" y="500042"/>
            <a:ext cx="4143404" cy="564360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General Pharmacology of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cGMP</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-Dependent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Phosphodiesterase</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Inhibitors (PDE5)</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There is a second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isoenyme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form of PDE in vascular smooth muscle that is a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-dependent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phosphodiesterase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The type 5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isoform</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of this enzyme (PDE5) is found in the corpus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cavernosum</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of the penis and in vascular smooth muscle. This enzyme breaks down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that forms in response to increased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nitric oxide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(NO). Increased intracellular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inhibits calcium entry into the cell, decreasing intracellular calcium concentrations and causing smooth muscle relaxation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Mechanism by which phosphodiesterase type 5 inhibitors such as sildenafil (Viagra) increase cGMP"/>
          <p:cNvPicPr/>
          <p:nvPr/>
        </p:nvPicPr>
        <p:blipFill>
          <a:blip r:embed="rId3"/>
          <a:srcRect/>
          <a:stretch>
            <a:fillRect/>
          </a:stretch>
        </p:blipFill>
        <p:spPr bwMode="auto">
          <a:xfrm>
            <a:off x="4429124" y="1643050"/>
            <a:ext cx="3857652" cy="4500594"/>
          </a:xfrm>
          <a:prstGeom prst="rect">
            <a:avLst/>
          </a:prstGeom>
          <a:noFill/>
          <a:ln w="9525">
            <a:solidFill>
              <a:srgbClr val="FF0000"/>
            </a:solid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ChangeArrowheads="1"/>
          </p:cNvSpPr>
          <p:nvPr/>
        </p:nvSpPr>
        <p:spPr bwMode="auto">
          <a:xfrm>
            <a:off x="357158" y="714356"/>
            <a:ext cx="8143932" cy="203132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 also activates K</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channels, which leads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hyperpolarization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relaxation. Finally, NO acting through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stimulate 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-dependent protein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kinase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activates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myosin light chain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phosphatase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enzyme that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dephosphorylates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myosin light chains, which leads to relaxation. Therefore, inhibitors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-dependent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phosphodiesterase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increasing intracellular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enhance smooth muscle relaxation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cause penile erection.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214282" y="500042"/>
            <a:ext cx="8643998" cy="3216241"/>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Indications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cardiostimulatory</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vasodilatory</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actions of PDE3 inhibitors make them suitable for treating heart failure. Arterial dilation reduces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2"/>
              </a:rPr>
              <a:t>afterload</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on the failing ventricle and leads to an increase in stroke volume and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3"/>
              </a:rPr>
              <a:t>ejection fraction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as well as increases organ perfusion. Reducing the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afterload</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leads to a secondary decrease in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4"/>
              </a:rPr>
              <a:t>preload</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on the heart that helps to improve the mechanical efficiency of dilated hearts and to reduce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ventricular wall stress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the oxygen demands placed on the failing heart. The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cardiostimulatory</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effects of these drugs increase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inotropy</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which further enhances stroke volume and ejection fraction. Tachycardia, however, also results, and this is not beneficial; therefore, doses are used that minimize the positive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chronotropic</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actions of the drug.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285720" y="571480"/>
            <a:ext cx="8286808" cy="313932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baroreceptor</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reflex</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occurs in response to hypotension, may contribute to tachycardia. Clinical trials have shown that long-term therapy with PDE3 inhibitors increases mortality in heart failure patients; therefore, these drugs are not used for long-term, chronic therapy. They are very useful, however, in treating acute,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decompensated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heart failure or temporary bouts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decompensated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chronic failure. They are not used as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monotherapy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Instead, they are used with other treatment modalities such as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diuretics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ACE inhibitors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beta-blockers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digitalis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somewhat selective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vasodilatory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actions of PDE5 inhibitors have made these compounds very useful in the treatment of male erectile dysfunction. The PDE5 inhibitor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sildenafil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also approved to treat pulmonary hypertension.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357158" y="928670"/>
            <a:ext cx="8429684" cy="266224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Specific Drugs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Several PDE inhibitors are available for clinical use: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PDE3 inhibitors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milrinone</a:t>
            </a:r>
            <a:endParaRPr kumimoji="0" lang="en-US"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inamrinone</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(formerly </a:t>
            </a: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amrinone</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cilostazol</a:t>
            </a:r>
            <a:endParaRPr kumimoji="0" lang="en-US"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PDE5 inhibitors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sildenafil</a:t>
            </a:r>
            <a:endParaRPr kumimoji="0" lang="en-US"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tadalafil</a:t>
            </a:r>
            <a:endParaRPr kumimoji="0" lang="en-US" sz="40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357158" y="928670"/>
            <a:ext cx="8572560" cy="286232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The PDE3 inhibitors (except </a:t>
            </a:r>
            <a:r>
              <a:rPr kumimoji="0" lang="en-US" b="1"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cilostazol</a:t>
            </a:r>
            <a:r>
              <a:rPr kumimoji="0" lang="en-US" b="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are used for treating acute, </a:t>
            </a:r>
            <a:r>
              <a:rPr kumimoji="0" lang="en-US" b="1"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decompensated</a:t>
            </a:r>
            <a:r>
              <a:rPr kumimoji="0" lang="en-US" b="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heart failure</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whereas the PDE5 inhibitors are used for treating male erectile dysfunction and pulmonary hypertension</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Note that the PDE3 inhibitors used in acute heart failure end in "one,“</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whereas the PDE5 inhibitors end in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fil</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Inhibition of platelet aggregation, along with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an important mechanism of action for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cilostazol</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is used in the treatment of intermittent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claudication</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peripheral arterial disease.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Cilostazol</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appears to have less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cardiostimulatory</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effects than </a:t>
            </a:r>
            <a:r>
              <a:rPr kumimoji="0" lang="en-US" b="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milrinone</a:t>
            </a:r>
            <a:r>
              <a:rPr kumimoji="0" lang="en-US" b="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571472" y="357166"/>
            <a:ext cx="8215370" cy="2623783"/>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PDE3 inhibitors</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Milrinone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inamrinone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are not used in the treatment of chronic heart failure because clinical trials have shown that long-term use of these drugs worsen patient outcomes. The most common and severe side effect of PDE3 inhibitors is ventricular arrhythmias in about 12% of patients, some of which may be life-threatening. Headaches and hypotension occur in about 3% of patients. These side effects are not uncommon for drugs that increase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cAMP</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in cardiac and vascular tissues, other examples being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β-agonists</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890" name="Rectangle 2"/>
          <p:cNvSpPr>
            <a:spLocks noChangeArrowheads="1"/>
          </p:cNvSpPr>
          <p:nvPr/>
        </p:nvSpPr>
        <p:spPr bwMode="auto">
          <a:xfrm>
            <a:off x="571472" y="3071810"/>
            <a:ext cx="8215370" cy="2254451"/>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PDE5 inhibitors</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most common side effects for PDE5 inhibitors include headache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cutaneous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flushing, both of which are related to vascular dilation caused by increased vascular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 is clinical evidence that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nitrodilators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may interact adversely with PDE5 inhibitors. The reason for this adverse reaction is that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nitrodilators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stimulate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production while PDE5 inhibitors inhibit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degradation. When combined, these two drug classes potentiate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cGMP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levels, which can lead to hypotension and impaired coronary perfusion.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285720" y="285728"/>
            <a:ext cx="8501122" cy="121569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Angiotensin</a:t>
            </a: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Converting Enzyme (ACE) Inhibitors</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Angiotensin formation and actions"/>
          <p:cNvPicPr/>
          <p:nvPr/>
        </p:nvPicPr>
        <p:blipFill>
          <a:blip r:embed="rId2"/>
          <a:srcRect/>
          <a:stretch>
            <a:fillRect/>
          </a:stretch>
        </p:blipFill>
        <p:spPr bwMode="auto">
          <a:xfrm>
            <a:off x="1943100" y="1500174"/>
            <a:ext cx="5257800" cy="5143536"/>
          </a:xfrm>
          <a:prstGeom prst="rect">
            <a:avLst/>
          </a:prstGeom>
          <a:noFill/>
          <a:ln w="9525">
            <a:solidFill>
              <a:srgbClr val="FF0000"/>
            </a:solid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428596" y="642918"/>
            <a:ext cx="8143932" cy="378565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ACE inhibitors produce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inhibiting the formation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This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vasoconstrictor is formed by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proteolytic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action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(released by the kidneys) acting on circulating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angiotensinogen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form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 is then converted to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by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converting enzyme (ACE).</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ACE also breaks down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vasodilator substance). Therefore, ACE inhibitors, by blocking the breakdown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increase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levels, which can contribute to the vasodilator action of ACE inhibitors. The increase in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also believed to be responsible for a troublesome side effect of ACE inhibitors, a dry cough.</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500034" y="642918"/>
            <a:ext cx="8215402" cy="3980875"/>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FF0000"/>
                </a:solidFill>
                <a:effectLst/>
                <a:latin typeface="Arial" pitchFamily="34" charset="0"/>
                <a:cs typeface="Arial" pitchFamily="34" charset="0"/>
              </a:rPr>
              <a:t>Therapeutic Indication and Administration</a:t>
            </a:r>
            <a:endParaRPr kumimoji="0" lang="ar-SY"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Ranolazine is approved by the FDA as a treatment for </a:t>
            </a:r>
            <a:r>
              <a:rPr kumimoji="0" lang="ar-SY" b="0" i="0" u="sng" strike="noStrike" cap="none" normalizeH="0" baseline="0" dirty="0" smtClean="0">
                <a:ln>
                  <a:noFill/>
                </a:ln>
                <a:solidFill>
                  <a:srgbClr val="000000"/>
                </a:solidFill>
                <a:effectLst/>
                <a:latin typeface="Arial" pitchFamily="34" charset="0"/>
                <a:cs typeface="Arial" pitchFamily="34" charset="0"/>
              </a:rPr>
              <a:t>chronic</a:t>
            </a:r>
            <a:r>
              <a:rPr kumimoji="0" lang="ar-SY" b="0" i="0" u="none" strike="noStrike" cap="none" normalizeH="0" baseline="0" dirty="0" smtClean="0">
                <a:ln>
                  <a:noFill/>
                </a:ln>
                <a:solidFill>
                  <a:srgbClr val="000000"/>
                </a:solidFill>
                <a:effectLst/>
                <a:latin typeface="Arial" pitchFamily="34" charset="0"/>
                <a:cs typeface="Arial" pitchFamily="34" charset="0"/>
              </a:rPr>
              <a:t> angina. It is available as an extended-release oral compound and is dosed twice daily. Ranolazine may be used along with other antianginal drugs such as </a:t>
            </a:r>
            <a:r>
              <a:rPr kumimoji="0" lang="ar-SY" b="0" i="0" u="sng" strike="noStrike" cap="none" normalizeH="0" baseline="0" dirty="0" smtClean="0">
                <a:ln>
                  <a:noFill/>
                </a:ln>
                <a:solidFill>
                  <a:srgbClr val="003A3A"/>
                </a:solidFill>
                <a:effectLst/>
                <a:latin typeface="Arial" pitchFamily="34" charset="0"/>
                <a:cs typeface="Arial" pitchFamily="34" charset="0"/>
                <a:hlinkClick r:id="rId2"/>
              </a:rPr>
              <a:t>nitrates</a:t>
            </a:r>
            <a:r>
              <a:rPr kumimoji="0" lang="ar-SY" b="0" i="0" u="none" strike="noStrike" cap="none" normalizeH="0" baseline="0" dirty="0" smtClean="0">
                <a:ln>
                  <a:noFill/>
                </a:ln>
                <a:solidFill>
                  <a:srgbClr val="000000"/>
                </a:solidFill>
                <a:effectLst/>
                <a:latin typeface="Arial" pitchFamily="34" charset="0"/>
                <a:cs typeface="Arial" pitchFamily="34" charset="0"/>
              </a:rPr>
              <a:t>, </a:t>
            </a:r>
            <a:r>
              <a:rPr kumimoji="0" lang="ar-SY" b="0" i="0" u="sng" strike="noStrike" cap="none" normalizeH="0" baseline="0" dirty="0" smtClean="0">
                <a:ln>
                  <a:noFill/>
                </a:ln>
                <a:solidFill>
                  <a:srgbClr val="003A3A"/>
                </a:solidFill>
                <a:effectLst/>
                <a:latin typeface="Arial" pitchFamily="34" charset="0"/>
                <a:cs typeface="Arial" pitchFamily="34" charset="0"/>
                <a:hlinkClick r:id="rId3"/>
              </a:rPr>
              <a:t>beta-blockers</a:t>
            </a:r>
            <a:r>
              <a:rPr kumimoji="0" lang="ar-SY" b="0" i="0" u="none" strike="noStrike" cap="none" normalizeH="0" baseline="0" dirty="0" smtClean="0">
                <a:ln>
                  <a:noFill/>
                </a:ln>
                <a:solidFill>
                  <a:srgbClr val="000000"/>
                </a:solidFill>
                <a:effectLst/>
                <a:latin typeface="Arial" pitchFamily="34" charset="0"/>
                <a:cs typeface="Arial" pitchFamily="34" charset="0"/>
              </a:rPr>
              <a:t> and </a:t>
            </a:r>
            <a:r>
              <a:rPr kumimoji="0" lang="ar-SY" b="0" i="0" u="sng" strike="noStrike" cap="none" normalizeH="0" baseline="0" dirty="0" smtClean="0">
                <a:ln>
                  <a:noFill/>
                </a:ln>
                <a:solidFill>
                  <a:srgbClr val="003A3A"/>
                </a:solidFill>
                <a:effectLst/>
                <a:latin typeface="Arial" pitchFamily="34" charset="0"/>
                <a:cs typeface="Arial" pitchFamily="34" charset="0"/>
                <a:hlinkClick r:id="rId4"/>
              </a:rPr>
              <a:t>calcium-channel blockers</a:t>
            </a:r>
            <a:r>
              <a:rPr kumimoji="0" lang="ar-SY" b="0" i="0" u="none" strike="noStrike" cap="none" normalizeH="0" baseline="0" dirty="0" smtClean="0">
                <a:ln>
                  <a:noFill/>
                </a:ln>
                <a:solidFill>
                  <a:srgbClr val="000000"/>
                </a:solidFill>
                <a:effectLst/>
                <a:latin typeface="Arial" pitchFamily="34" charset="0"/>
                <a:cs typeface="Arial" pitchFamily="34" charset="0"/>
              </a:rPr>
              <a:t>.</a:t>
            </a:r>
            <a:endParaRPr kumimoji="0" lang="ar-SY"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Because ranolazine increases the action potential duration and effective refractory period, it has been shown to be effective (off-label) in the treatment of premature ventricular complexes.</a:t>
            </a:r>
            <a:endParaRPr kumimoji="0" lang="ar-SY" sz="2800" b="1" i="0" u="none" strike="noStrike" cap="none" normalizeH="0" baseline="0" dirty="0" smtClean="0">
              <a:ln>
                <a:noFill/>
              </a:ln>
              <a:solidFill>
                <a:srgbClr val="223A3A"/>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FF0000"/>
                </a:solidFill>
                <a:effectLst/>
                <a:latin typeface="Arial" pitchFamily="34" charset="0"/>
                <a:cs typeface="Arial" pitchFamily="34" charset="0"/>
              </a:rPr>
              <a:t>Side Effects and Contraindications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Because ranolazine prolongs the QT-interval, it is contraindicated in patients with preexisting prolonged QT-intervals because this can lead to torsade de pointes and ventricular tachyarrhythmia. Constipation, nausea, dizziness and headaches are among the more common side-effects</a:t>
            </a:r>
            <a:endParaRPr kumimoji="0" lang="ar-SY"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357158" y="714356"/>
            <a:ext cx="8501122" cy="409342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constricts arteries and veins by binding to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AT</a:t>
            </a:r>
            <a:r>
              <a:rPr kumimoji="0" lang="en-US" sz="20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2"/>
              </a:rPr>
              <a:t>1</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receptors on the smooth muscle, which are coupled to a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Gq</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-protein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IP</a:t>
            </a:r>
            <a:r>
              <a:rPr kumimoji="0" lang="en-US" sz="20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3"/>
              </a:rPr>
              <a:t>3</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signal transduction pathway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also facilitates the release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from sympathetic adrenergic nerves and inhibits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reuptake by these nerves. This action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augments sympathetic activity on the heart and blood vessels, promoting cardiac stimulation and vasoconstriction.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stimulates the adrenal cortex to release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acts on the kidneys to increase sodium and water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leading to increased blood volume and arterial pressure. By stimulating pituitary release of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antidiuretic</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 hormone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(ADH; vasopressin), water renal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increased, which increases blood volume and arterial pressure. ADH can also directly constrict blood vessels.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357158" y="785794"/>
            <a:ext cx="8358246" cy="3585573"/>
          </a:xfrm>
          <a:prstGeom prst="rect">
            <a:avLst/>
          </a:prstGeom>
          <a:solidFill>
            <a:srgbClr val="F1F7F7"/>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Cardiorenal</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Effects of ACE Inhibitors</a:t>
            </a:r>
          </a:p>
          <a:p>
            <a:pPr marL="0" marR="0" lvl="0" indent="0" algn="ctr" defTabSz="914400" rtl="1" eaLnBrk="1" fontAlgn="base" latinLnBrk="0" hangingPunct="1">
              <a:lnSpc>
                <a:spcPct val="100000"/>
              </a:lnSpc>
              <a:spcBef>
                <a:spcPct val="0"/>
              </a:spcBef>
              <a:spcAft>
                <a:spcPct val="0"/>
              </a:spcAft>
              <a:buClrTx/>
              <a:buSzTx/>
              <a:buFontTx/>
              <a:buNone/>
              <a:tabLst>
                <a:tab pos="457200" algn="l"/>
              </a:tabLst>
            </a:pPr>
            <a:endParaRPr kumimoji="0" lang="en-US" sz="4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Vasodilation</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(arterial &amp; venous)</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r>
            <a:b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reduce arterial &amp; venous pressure</a:t>
            </a:r>
            <a:b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reduce ventricular </a:t>
            </a: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afterload</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&amp; preload</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Decrease blood volume</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r>
            <a:b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t>
            </a: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natriuretic</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r>
            <a:b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diuretic</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Depress sympathetic activity</a:t>
            </a:r>
            <a:endParaRPr kumimoji="0" lang="en-US" sz="16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Inhibit cardiac and vascular hypertrophy</a:t>
            </a:r>
            <a:endParaRPr kumimoji="0" lang="en-US" sz="44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285720" y="500042"/>
            <a:ext cx="8286840" cy="563231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ACE inhibitors have the following actions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Dilate arteries and veins by blocking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formation and inhibiting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metabolism. This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reduces arterial pressure,</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preload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afterload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 the heart.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Down regulate sympathetic adrenergic activity by blocking the facilitating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on sympathetic nerve release and reuptake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Promote renal excretion of sodium and water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natriuretic</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diuretic</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effects) by blocking the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in the kidney, blocking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stimulation of</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aldosterone</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secretion, and by blocking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stimulated ADH release. These actions</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blood volume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venous pressure and arterial pressure.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Inhibit cardiac and vascular remodeling associated with chronic</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heart failure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9"/>
              </a:rPr>
              <a:t>myocardial infarction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Elevated plasma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not required for the actions of ACE inhibitors, although ACE inhibitors are more efficacious when circulating levels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elevated. We know that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system is found in many tissues, including heart, brain, vascular and renal tissues. Therefore, ACE inhibitors may act at these sites besides blocking the conversion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circulating plasma.</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714348" y="1071546"/>
            <a:ext cx="7286676" cy="1862024"/>
          </a:xfrm>
          <a:prstGeom prst="rect">
            <a:avLst/>
          </a:prstGeom>
          <a:solidFill>
            <a:srgbClr val="F1F7F7"/>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Therapeutic Use of</a:t>
            </a:r>
            <a:r>
              <a:rPr kumimoji="0" lang="en-US" sz="28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a:r>
            <a:br>
              <a:rPr kumimoji="0" lang="en-US" sz="28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br>
            <a:r>
              <a:rPr kumimoji="0" lang="en-US" sz="2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ACE Inhibitors</a:t>
            </a:r>
            <a:endParaRPr kumimoji="0" lang="en-US" sz="4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Hypertension</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Heart failure</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Post-myocardial infarction</a:t>
            </a:r>
            <a:endParaRPr kumimoji="0" lang="en-US" sz="44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ChangeArrowheads="1"/>
          </p:cNvSpPr>
          <p:nvPr/>
        </p:nvSpPr>
        <p:spPr bwMode="auto">
          <a:xfrm>
            <a:off x="642910" y="928670"/>
            <a:ext cx="8072494" cy="4747441"/>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Hypertension</a:t>
            </a:r>
            <a:endParaRPr kumimoji="0" lang="en-US" sz="28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ACE inhibitors are considered "first-line therapy" in the treatment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stage 1 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They may also be used in hypertension caused by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causes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-dependent hypertension owing to the increased release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the kidneys. Reducing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formation leads to arterial and venous dilation, which reduces arterial and venous pressures. By reducing the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on the kidney, ACE inhibitors cause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natriuresis</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and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diuresis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decreases blood volume and cardiac output, lowering arterial pressure.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African Americans do not respond as well as other races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monotherapy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with ACE inhibitors 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 blockers (ARBs); however, differences in blood pressure lowering efficacy are eliminated with adequate diuretic dosing. Therefore, current recommendations are that ACE inhibitors and ARBs are appropriate for African Americans, but not as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monotherapy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diuretic or calcium-channel blocker should be used with an ACE inhibitor or ARB to achieve the target reduction in blood pressure in these patient populations.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357158" y="642918"/>
            <a:ext cx="8429684" cy="5357850"/>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Heart Failure</a:t>
            </a:r>
            <a:endParaRPr kumimoji="0" lang="en-US" sz="28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ACE inhibitors have proven to be very effective in the treatment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heart failure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caused by systolic dysfunction (i.e., heart failure with reduced ejection fraction;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HFrEF</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Beneficial effects of ACE inhibition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HFrEF</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include: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Reduced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afterload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enhances ventricular stroke volume and improves ejection fraction.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Reduced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preload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decreases pulmonary and systemic congestion 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Reduced sympathetic activation, which is deleterious in chronic heart failure.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Improving the</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oxygen supply/demand ratio</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primarily by decreasing demand through the reductions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afterload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preload.</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Prevents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from triggering deleterious cardiac remodeling.</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Finally, ACE inhibitors are effective in patients following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myocardial infarction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they help to reduce deleterious remodeling that occurs post-infarction.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Note that ACE inhibitors are often used with a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diuretic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treating hypertension and heart failure.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428596" y="428604"/>
            <a:ext cx="8215370" cy="6017008"/>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Specific Drugs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first ACE inhibitor marketed,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captopril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still in widespread use today, although its short half-life requires dosing 2-3 times per day. Newer ACE inhibitors differ from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captopril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terms of pharmacokinetics (e.g., longer half-life) and metabolism; however, all ACE inhibitors have similar overall effects on blocking the formation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Many of the drugs are converted to a more active form after absorption. The following is a list of ACE inhibitors available for clinical use: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benazepril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captopril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cilazapril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enalapril</a:t>
            </a:r>
            <a:r>
              <a:rPr kumimoji="0" lang="en-US" b="1" i="0" u="none" strike="noStrike" cap="none" normalizeH="0" baseline="0" dirty="0" smtClean="0">
                <a:ln>
                  <a:noFill/>
                </a:ln>
                <a:solidFill>
                  <a:srgbClr val="0070C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prodrug</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that forms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enalaprilat</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enalaprilat</a:t>
            </a:r>
            <a:r>
              <a:rPr kumimoji="0" lang="en-US" b="1" i="0" u="none" strike="noStrike" cap="none" normalizeH="0" baseline="0" dirty="0" smtClean="0">
                <a:ln>
                  <a:noFill/>
                </a:ln>
                <a:solidFill>
                  <a:srgbClr val="0070C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(I.V. only)</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fosinopril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lisinopril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moexipril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perindopril</a:t>
            </a:r>
            <a:r>
              <a:rPr kumimoji="0" lang="en-US" b="1" i="0" u="none" strike="noStrike" cap="none" normalizeH="0" baseline="0" dirty="0" smtClean="0">
                <a:ln>
                  <a:noFill/>
                </a:ln>
                <a:solidFill>
                  <a:srgbClr val="0070C0"/>
                </a:solidFill>
                <a:effectLst/>
                <a:latin typeface="Calibri"/>
                <a:ea typeface="Times New Roman" pitchFamily="18" charset="0"/>
                <a:cs typeface="Arial" pitchFamily="34" charset="0"/>
              </a:rPr>
              <a:t> </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quinapril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ramipril</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tradolapril</a:t>
            </a:r>
            <a:r>
              <a:rPr kumimoji="0" lang="en-US" b="1" i="0" u="none" strike="noStrike" cap="none" normalizeH="0" baseline="0" dirty="0" smtClean="0">
                <a:ln>
                  <a:noFill/>
                </a:ln>
                <a:solidFill>
                  <a:srgbClr val="0070C0"/>
                </a:solidFill>
                <a:effectLst/>
                <a:latin typeface="Calibri"/>
                <a:ea typeface="Times New Roman" pitchFamily="18" charset="0"/>
                <a:cs typeface="Arial" pitchFamily="34" charset="0"/>
              </a:rPr>
              <a:t> </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Note that each of the ACE inhibitors named above ends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pril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ChangeArrowheads="1"/>
          </p:cNvSpPr>
          <p:nvPr/>
        </p:nvSpPr>
        <p:spPr bwMode="auto">
          <a:xfrm>
            <a:off x="285720" y="357166"/>
            <a:ext cx="8572560" cy="5770786"/>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a drug class, ACE inhibitors have a relatively low incidence of side effects and are well-tolerated. A common, annoying side effect of ACE inhibitors is a dry cough appearing in about 10% of patients. It appears to be related to the elevation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Hypotension can also be a problem, especially in heart failure patients.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(life-threatening airway swelling and obstruction; 0.1-0.2% of patients)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(occurs because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aldosterone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formation is reduced) are also adverse effects of ACE inhibition. The incidence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2 to 4-times higher in African Americans compared to Caucasians. ACE inhibitors are contraindicated in pregnancy.</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Hypertensive patients caused by bilateral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may experience renal failure if ACE inhibitors are administered. The reason is that elevated circulating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intrarenal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in this condition constricts the efferent arteriole more than the afferent arteriole within the kidney, which helps to maintain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capillary pressure and filtration. Removing this constriction by blocking circulating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intrarenal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formation can cause an abrupt fall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filtration rate. This is not generally a problem with unilateral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the unaffected kidney can usually maintain sufficient filtration after ACE inhibition; however, with bilateral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especially important to ensure that renal function is not compromised</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
          <p:cNvSpPr>
            <a:spLocks noChangeArrowheads="1"/>
          </p:cNvSpPr>
          <p:nvPr/>
        </p:nvSpPr>
        <p:spPr bwMode="auto">
          <a:xfrm>
            <a:off x="500034" y="571480"/>
            <a:ext cx="8429684" cy="4324236"/>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Angiotensin</a:t>
            </a:r>
            <a:r>
              <a:rPr kumimoji="0" lang="en-US" sz="36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Receptor Blockers (ARBs)</a:t>
            </a:r>
            <a:endParaRPr kumimoji="0" lang="en-US" sz="28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These drugs have very similar effects to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angiotensin</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converting enzyme (ACE) inhibitors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are used for the same indications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heart failure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post-</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myocardial infarction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Their mechanism of action, however, differs from ACE inhibitors, which inhibit the formation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ARBs are receptor antagonists that block type 1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(AT</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on blood vessels and other tissues, such as the heart. These receptors are coupled to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6"/>
              </a:rPr>
              <a:t>Gq</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-protein and IP</a:t>
            </a:r>
            <a:r>
              <a:rPr kumimoji="0" lang="en-US"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6"/>
              </a:rPr>
              <a:t>3</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 signal transduction pathway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stimulates vascular smooth muscle contraction. Because ARBs do not inhibit ACE, they do not cause an increase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contributes to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produced by ACE inhibitors and also some of the side effects of ACE inhibitors (cough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ChangeArrowheads="1"/>
          </p:cNvSpPr>
          <p:nvPr/>
        </p:nvSpPr>
        <p:spPr bwMode="auto">
          <a:xfrm>
            <a:off x="285720" y="928670"/>
            <a:ext cx="8572560" cy="341632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Similar to ACE inhibitors, ARBs have the following actions: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Dilate arteries and veins and thereby reduce arterial pressure 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preload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afterload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 the heart.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Down regulate sympathetic adrenergic activity by blocking the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on sympathetic nerve release and reuptake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Decrease blood volume by 1) promoting</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renal excretion of sodium and water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natriuretic</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diuretic</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effects) by blocking the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in the kidney; 2)</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blocking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stimulation of</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aldosterone</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secretion; 3) inhibiting</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6"/>
              </a:rPr>
              <a:t>antidiuretic</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 hormone</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(vasopressin) release; and 4) by decreasing thirst-stimulating mechanisms.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Inhibit cardiac and vascular remodeling associated with chronic</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hypertension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heart failure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9"/>
              </a:rPr>
              <a:t>myocardial infarction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6" y="357166"/>
            <a:ext cx="8501122" cy="584775"/>
          </a:xfrm>
          <a:prstGeom prst="rect">
            <a:avLst/>
          </a:prstGeom>
          <a:ln>
            <a:solidFill>
              <a:srgbClr val="FF0000"/>
            </a:solidFill>
          </a:ln>
        </p:spPr>
        <p:txBody>
          <a:bodyPr wrap="square">
            <a:spAutoFit/>
          </a:bodyPr>
          <a:lstStyle/>
          <a:p>
            <a:pPr algn="ctr"/>
            <a:r>
              <a:rPr lang="en-US" sz="3200" b="1" dirty="0" smtClean="0">
                <a:solidFill>
                  <a:srgbClr val="FF0000"/>
                </a:solidFill>
              </a:rPr>
              <a:t> (</a:t>
            </a:r>
            <a:r>
              <a:rPr lang="en-US" sz="3200" b="1" dirty="0" smtClean="0">
                <a:solidFill>
                  <a:srgbClr val="FF0000"/>
                </a:solidFill>
              </a:rPr>
              <a:t>Potassium Channel Blockers)</a:t>
            </a:r>
            <a:endParaRPr lang="en-US" sz="3200" b="1" dirty="0">
              <a:solidFill>
                <a:srgbClr val="FF0000"/>
              </a:solidFill>
            </a:endParaRPr>
          </a:p>
        </p:txBody>
      </p:sp>
      <p:sp>
        <p:nvSpPr>
          <p:cNvPr id="7" name="مستطيل 6"/>
          <p:cNvSpPr/>
          <p:nvPr/>
        </p:nvSpPr>
        <p:spPr>
          <a:xfrm>
            <a:off x="642910" y="1500174"/>
            <a:ext cx="4071966" cy="4093428"/>
          </a:xfrm>
          <a:prstGeom prst="rect">
            <a:avLst/>
          </a:prstGeom>
          <a:ln>
            <a:solidFill>
              <a:srgbClr val="FF0000"/>
            </a:solidFill>
          </a:ln>
        </p:spPr>
        <p:txBody>
          <a:bodyPr wrap="square">
            <a:spAutoFit/>
          </a:bodyPr>
          <a:lstStyle/>
          <a:p>
            <a:pPr algn="l"/>
            <a:r>
              <a:rPr lang="en-US" sz="2000" dirty="0" smtClean="0"/>
              <a:t>All class III </a:t>
            </a:r>
            <a:r>
              <a:rPr lang="en-US" sz="2000" dirty="0" err="1" smtClean="0"/>
              <a:t>antiarrhythmic</a:t>
            </a:r>
            <a:r>
              <a:rPr lang="en-US" sz="2000" dirty="0" smtClean="0"/>
              <a:t> drugs share a common electrophysiological mechanism in that they prolong the action potential duration, and most of the drugs in this class do so primarily by inhibiting </a:t>
            </a:r>
            <a:r>
              <a:rPr lang="en-US" sz="2000" dirty="0" err="1" smtClean="0"/>
              <a:t>repolarizing</a:t>
            </a:r>
            <a:r>
              <a:rPr lang="en-US" sz="2000" dirty="0" smtClean="0"/>
              <a:t> potassium currents. Therefore, these compounds are often referred to as "potassium channel blockers." To understand this mechanism of these compounds, the following provides a brief review of cardiac action potential generation</a:t>
            </a:r>
            <a:endParaRPr lang="ar-SY" sz="2000" dirty="0"/>
          </a:p>
        </p:txBody>
      </p:sp>
      <p:pic>
        <p:nvPicPr>
          <p:cNvPr id="110598" name="Picture 6" descr="Ventricular action potential"/>
          <p:cNvPicPr>
            <a:picLocks noChangeAspect="1" noChangeArrowheads="1"/>
          </p:cNvPicPr>
          <p:nvPr/>
        </p:nvPicPr>
        <p:blipFill>
          <a:blip r:embed="rId2"/>
          <a:srcRect/>
          <a:stretch>
            <a:fillRect/>
          </a:stretch>
        </p:blipFill>
        <p:spPr bwMode="auto">
          <a:xfrm>
            <a:off x="4929190" y="1500174"/>
            <a:ext cx="3929090" cy="4071966"/>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357158" y="785794"/>
            <a:ext cx="8358246" cy="4416569"/>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Uses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ARBs are used in the treatment of hypertension and heart failure, similarly to ACE inhibitors (see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ACE inhibitors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details).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Valsartan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the only ARB approved for post-myocardial infarction.</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Specific Drugs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ARBs include the following drugs: </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azilsartan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candesartan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eprosartan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irbesartan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losartan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olmesartan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telmisartan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valsartan</a:t>
            </a:r>
            <a:endParaRPr kumimoji="0" lang="en-US"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Note that each of the ARBs named above ends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sartan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285720" y="571480"/>
            <a:ext cx="8501122" cy="4662791"/>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a drug class, ARBs have a relatively low incidence of side effects and are well-tolerated. Because they do not increase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levels like ACE inhibitors, the incidence of dry cough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lower than with ACE inhibitors. Using ARBs may lead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occurs with ACE inhibitors, especially in patients taking a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potassium-sparing diuretic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ARBs are contraindicated in pregnancy. Patients with bilateral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may experience renal failure if ARBs are administered. The reason is that the elevated circulating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intrarenal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in this condition constricts the efferent arteriole more than the afferent arteriole within the kidney, which helps to maintain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capillary pressure and filtration. Removing this constriction by blocking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receptors on the efferent arteriole can cause an abrupt fall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filtration rate. This is not usually a problem with unilateral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the unaffected kidney can maintain sufficient filtration after AT</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are blocked; however, with bilateral renal artery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stenosis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especially important to ensure that renal function is not compromised.</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1928794" y="357166"/>
            <a:ext cx="4714908" cy="93869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Renin</a:t>
            </a: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Inhibitors</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Renin-angiontensin-aldosterone system"/>
          <p:cNvPicPr/>
          <p:nvPr/>
        </p:nvPicPr>
        <p:blipFill>
          <a:blip r:embed="rId2"/>
          <a:srcRect/>
          <a:stretch>
            <a:fillRect/>
          </a:stretch>
        </p:blipFill>
        <p:spPr bwMode="auto">
          <a:xfrm>
            <a:off x="1357290" y="1285860"/>
            <a:ext cx="5715040" cy="5286412"/>
          </a:xfrm>
          <a:prstGeom prst="rect">
            <a:avLst/>
          </a:prstGeom>
          <a:noFill/>
          <a:ln w="9525">
            <a:solidFill>
              <a:srgbClr val="FF0000"/>
            </a:solid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ChangeArrowheads="1"/>
          </p:cNvSpPr>
          <p:nvPr/>
        </p:nvSpPr>
        <p:spPr bwMode="auto">
          <a:xfrm>
            <a:off x="571472" y="285728"/>
            <a:ext cx="8143932" cy="5740009"/>
          </a:xfrm>
          <a:prstGeom prst="rect">
            <a:avLst/>
          </a:prstGeom>
          <a:solidFill>
            <a:srgbClr val="F1F7F7"/>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Cardiorenal</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Effects of </a:t>
            </a: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Renin</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Inhibitors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Vasodilation</a:t>
            </a:r>
            <a:r>
              <a:rPr kumimoji="0" lang="en-US" sz="2400" b="1" i="0" u="none" strike="noStrike" cap="none" normalizeH="0" baseline="0" dirty="0" smtClean="0">
                <a:ln>
                  <a:noFill/>
                </a:ln>
                <a:solidFill>
                  <a:srgbClr val="C00000"/>
                </a:solidFill>
                <a:effectLst/>
                <a:latin typeface="Calibri"/>
                <a:ea typeface="Calibri" pitchFamily="34" charset="0"/>
                <a:cs typeface="Arial" pitchFamily="34" charset="0"/>
              </a:rPr>
              <a:t> </a:t>
            </a:r>
            <a:r>
              <a:rPr kumimoji="0" lang="en-US" sz="16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(arterial &amp; venous)</a:t>
            </a: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a:r>
            <a:b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16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reduce arterial &amp; venous pressures</a:t>
            </a:r>
            <a:br>
              <a:rPr kumimoji="0" lang="en-US" sz="1600"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sz="16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reduce ventricular </a:t>
            </a:r>
            <a:r>
              <a:rPr kumimoji="0" lang="en-US" sz="16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afterload</a:t>
            </a:r>
            <a:r>
              <a:rPr kumimoji="0" lang="en-US" sz="16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&amp; preload</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Decrease blood volume</a:t>
            </a: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a:t>
            </a:r>
            <a:r>
              <a:rPr kumimoji="0" lang="en-US" sz="16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natriuretic</a:t>
            </a:r>
            <a:r>
              <a:rPr kumimoji="0" lang="en-US" sz="12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r>
            <a:br>
              <a:rPr kumimoji="0" lang="en-US" sz="1200"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sz="16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diuretic</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Depress sympathetic activity</a:t>
            </a: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Inhibit cardiac and vascular hypertrophy</a:t>
            </a: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Dilate arteries and veins by blocking </a:t>
            </a:r>
            <a:r>
              <a:rPr kumimoji="0" lang="en-US"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angiotensin</a:t>
            </a: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 II formation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This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reduces arterial pressure,</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preload</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and</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3"/>
              </a:rPr>
              <a:t>afterload</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 the heart.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Downregulate</a:t>
            </a: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 sympathetic adrenergic activity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by blocking the facilitating effects of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II on sympathetic nerve release and reuptake of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norepinephrine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Promote renal excretion of sodium and water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4"/>
              </a:rPr>
              <a:t>natriuretic</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and</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5"/>
              </a:rPr>
              <a:t>diuretic</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effects) by blocking the effects of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II in the kidney and by blocking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II stimulation of</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5"/>
              </a:rPr>
              <a:t>aldosterone</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secretion. This reduces</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6"/>
              </a:rPr>
              <a:t>blood volume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venous pressure, and arterial pressure.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Inhibit cardiac and vascular remodeling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associated with chronic</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7"/>
              </a:rPr>
              <a:t>hypertension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8"/>
              </a:rPr>
              <a:t>heart failure</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9"/>
              </a:rPr>
              <a:t>myocardial infarction</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214282" y="857232"/>
            <a:ext cx="8572560" cy="238524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Specific Drugs and Therapeutic Uses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inhibitor that was approved to treat hypertension by the U.S. FDA in 2007.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orally active, has a half-life of about 24 hours, and is dosed once per day. Because of its relatively long half-life, it takes about 1 week of dosing to achieve a near maximal antihypertensive effect. It is metabolized by the liver and excreted by the kidneys. Normal therapeutic concentrations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reduce plasma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activity by 50-80%. It is effective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monotherapy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When used with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thiazide</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diuretics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ARBs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antihypertensive effects are additive.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ChangeArrowheads="1"/>
          </p:cNvSpPr>
          <p:nvPr/>
        </p:nvSpPr>
        <p:spPr bwMode="auto">
          <a:xfrm>
            <a:off x="357158" y="500042"/>
            <a:ext cx="8501122" cy="4324236"/>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alone, like ACEIs and ARBs, has a relatively low incidence of side effects and is well-tolerated.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has dose-related gastrointestinal adverse effects in some patients; diarrhea is observed in less the 3% of patients. The incidence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cough</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much lower in patients taking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than those taking ACEIs.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(life-threatening airway swelling and obstruction) can occur in patients taking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can occur with ACEI and ARB treatment), although fewer than 1% of patients develop this condition. When administered with an ACEI,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produce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especially in diabetic patients. The ALTITUDE trial noted increased adverse events (non-fatal stroke, renal complications,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hypotension) with no apparent additional benefits when added to treatment with an ACEI or ARB in diabetic patients.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with ACEIs,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aliskiren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should not be administered anytime during pregnancy, particularly in second and third trimesters because of fetal and neonatal injury, and risk of birth defects.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428596" y="928670"/>
            <a:ext cx="8501122" cy="201591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Cardiac Glycosides (</a:t>
            </a:r>
            <a:r>
              <a:rPr kumimoji="0" lang="en-US" sz="36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Digoxin</a:t>
            </a:r>
            <a:r>
              <a:rPr kumimoji="0" lang="en-US" sz="36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a:t>
            </a:r>
            <a:endParaRPr kumimoji="0" lang="en-US" sz="28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Cardiac glycosides represent a family of compounds that are derived from the foxglove plant (</a:t>
            </a:r>
            <a:r>
              <a:rPr kumimoji="0" lang="en-US"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Digitalis </a:t>
            </a:r>
            <a:r>
              <a:rPr kumimoji="0" lang="en-US"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purpurea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therapeutic benefits of digitalis were first described by William Withering in 1785. Initially, digitalis was used to treat dropsy, which is an old term for edema. Subsequent investigations found that digitalis was most useful for edema that was caused by a weakened heart (i.e., heart failure).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
          <p:cNvSpPr>
            <a:spLocks noChangeArrowheads="1"/>
          </p:cNvSpPr>
          <p:nvPr/>
        </p:nvSpPr>
        <p:spPr bwMode="auto">
          <a:xfrm>
            <a:off x="428596" y="285729"/>
            <a:ext cx="4000528" cy="635556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Mechanism of action</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Digitalis compounds are potent inhibitors of cellular Na</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ATPase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ion transport system moves sodium ions out of the cell and brings potassium ions into the cell. This transport function is necessary for cell survival because sodium diffusion into the cell and potassium diffusion out of the cell down their concentration gradients would reduce their concentration differences (gradients) across the cell membrane over time. Loss of these ion gradients would lead to cellular depolarization and loss of the negative </a:t>
            </a:r>
            <a:r>
              <a:rPr kumimoji="0" lang="en-US" sz="16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membrane potential</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is required for normal cell function. The Na</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ATPase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also plays an active role in membrane potential generation. This pump generates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electrogenic</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hyperpolarizing currents because it transports 3 sodium ions out of the cell for every two potassium ions that enter the cell. This can add several negative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millivolts</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the membrane potential depending on the activity of the pump.</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cellular mechanism by which digitalis stimulates the heart"/>
          <p:cNvPicPr/>
          <p:nvPr/>
        </p:nvPicPr>
        <p:blipFill>
          <a:blip r:embed="rId3"/>
          <a:srcRect/>
          <a:stretch>
            <a:fillRect/>
          </a:stretch>
        </p:blipFill>
        <p:spPr bwMode="auto">
          <a:xfrm>
            <a:off x="4500562" y="1571612"/>
            <a:ext cx="4143404" cy="3143272"/>
          </a:xfrm>
          <a:prstGeom prst="rect">
            <a:avLst/>
          </a:prstGeom>
          <a:noFill/>
          <a:ln w="9525">
            <a:solidFill>
              <a:srgbClr val="FF0000"/>
            </a:solidFill>
            <a:miter lim="800000"/>
            <a:headEnd/>
            <a:tailEnd/>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500034" y="571480"/>
            <a:ext cx="8286808" cy="5078313"/>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Cardiac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myocytes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well as many other cells, have a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exchanger (not an active energy-requiring pump) that is essential for maintaining sodium and calcium homeostasis. The exact mechanism by which this exchanger works is unclear.  It is known that calcium and sodium can move in either direction across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sarcolemma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Furthermore, three sodium ions are exchanged for each calcium, therefore an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electrogenic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potential is generated by this exchanger. The direction of movement of these ions (either inward or outward) depends upon the membrane potential and the chemical gradient for the ions. At rest, the exchanger contributes a few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millivolts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depolarizing current because 3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ions enter the cell for each Ca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ion that leaves the cell. We also know that an increase in intracellular sodium concentration competes for calcium through this exchange mechanism leading to an increase in intracellular calcium concentration. As intracellular sodium increases, the concentration gradient driving sodium into the cell across the exchanger is reduced, thereby reducing the activity of the exchanger, which decreases the movement of calcium out of the cell. Therefore, mechanisms that lead to an accumulation of intracellular sodium cause a subsequent accumulation of intracellular calcium because of decreased exchange pump activity.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ChangeArrowheads="1"/>
          </p:cNvSpPr>
          <p:nvPr/>
        </p:nvSpPr>
        <p:spPr bwMode="auto">
          <a:xfrm>
            <a:off x="214282" y="571480"/>
            <a:ext cx="8643998" cy="369331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inhibiting the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ATPase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cardiac glycosides cause intracellular sodium concentration to increase. This then leads to an accumulation of intracellular calcium via the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exchanger. In the heart, increased intracellular calcium causes more calcium to be taken up and subsequently released by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sarcoplasmic</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reticulum</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thereby making more calcium available to bind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troponin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 which increases contractility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inotropy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Inhibition of the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ATPase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vascular smooth muscle causes depolarization, which causes smooth muscle contraction and vasoconstriction.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mechanisms that are not fully understood, digitalis compounds also increase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efferent activity to the heart. This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parasympathomimetic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action of digitalis reduces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sinoatrial</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 firing rate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(decreases heart rate; negative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chronotropy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reduces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conduction velocity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electrical impulses through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atrioventricular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node (negative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dromotropy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642918"/>
            <a:ext cx="7572428" cy="4708981"/>
          </a:xfrm>
          <a:prstGeom prst="rect">
            <a:avLst/>
          </a:prstGeom>
          <a:ln>
            <a:solidFill>
              <a:srgbClr val="FF0000"/>
            </a:solidFill>
          </a:ln>
        </p:spPr>
        <p:txBody>
          <a:bodyPr wrap="square">
            <a:spAutoFit/>
          </a:bodyPr>
          <a:lstStyle/>
          <a:p>
            <a:pPr algn="l"/>
            <a:r>
              <a:rPr lang="en-US" sz="2000" dirty="0" smtClean="0"/>
              <a:t/>
            </a:r>
            <a:br>
              <a:rPr lang="en-US" sz="2000" dirty="0" smtClean="0"/>
            </a:br>
            <a:r>
              <a:rPr lang="en-US" sz="2000" dirty="0" smtClean="0"/>
              <a:t>In non-nodal cardiac tissue, such as ventricular </a:t>
            </a:r>
            <a:r>
              <a:rPr lang="en-US" sz="2000" dirty="0" err="1" smtClean="0"/>
              <a:t>cardiomyocytes</a:t>
            </a:r>
            <a:r>
              <a:rPr lang="en-US" sz="2000" dirty="0" smtClean="0"/>
              <a:t> </a:t>
            </a:r>
            <a:r>
              <a:rPr lang="en-US" sz="2000" dirty="0" smtClean="0"/>
              <a:t> action </a:t>
            </a:r>
            <a:r>
              <a:rPr lang="en-US" sz="2000" dirty="0" smtClean="0"/>
              <a:t>potentials are initiated when a cell is depolarized to a threshold potential by an adjacent cell. This leads to rapid opening of fast sodium channels and a slower opening of L-type calcium channels (increased sodium and calcium conductance; </a:t>
            </a:r>
            <a:r>
              <a:rPr lang="en-US" sz="2000" dirty="0" err="1" smtClean="0"/>
              <a:t>gNa</a:t>
            </a:r>
            <a:r>
              <a:rPr lang="en-US" sz="2000" dirty="0" smtClean="0"/>
              <a:t> and </a:t>
            </a:r>
            <a:r>
              <a:rPr lang="en-US" sz="2000" dirty="0" err="1" smtClean="0"/>
              <a:t>gCa</a:t>
            </a:r>
            <a:r>
              <a:rPr lang="en-US" sz="2000" dirty="0" smtClean="0"/>
              <a:t>, respectively) that permit sodium and calcium to enter the cell during phases 0 - 2. As these channels become inactivated, potassium channels open (increased </a:t>
            </a:r>
            <a:r>
              <a:rPr lang="en-US" sz="2000" dirty="0" err="1" smtClean="0"/>
              <a:t>gK</a:t>
            </a:r>
            <a:r>
              <a:rPr lang="en-US" sz="2000" dirty="0" smtClean="0"/>
              <a:t>) permitting potassium ions to leave the cell, which causes </a:t>
            </a:r>
            <a:r>
              <a:rPr lang="en-US" sz="2000" dirty="0" err="1" smtClean="0"/>
              <a:t>repolarization</a:t>
            </a:r>
            <a:r>
              <a:rPr lang="en-US" sz="2000" dirty="0" smtClean="0"/>
              <a:t> of the membrane potential (phases 3 and 4). Potassium channels remain open until the next action potential is triggered. A different type of potassium channel is responsible for the initial </a:t>
            </a:r>
            <a:r>
              <a:rPr lang="en-US" sz="2000" dirty="0" err="1" smtClean="0"/>
              <a:t>repolarization</a:t>
            </a:r>
            <a:r>
              <a:rPr lang="en-US" sz="2000" dirty="0" smtClean="0"/>
              <a:t> (phase 1). Potassium channels are also responsible for </a:t>
            </a:r>
            <a:r>
              <a:rPr lang="en-US" sz="2000" dirty="0" err="1" smtClean="0"/>
              <a:t>repolarizing</a:t>
            </a:r>
            <a:r>
              <a:rPr lang="en-US" sz="2000" dirty="0" smtClean="0"/>
              <a:t> slow-response action potentials in the </a:t>
            </a:r>
            <a:r>
              <a:rPr lang="en-US" sz="2000" u="sng" dirty="0" err="1" smtClean="0">
                <a:hlinkClick r:id="rId2"/>
              </a:rPr>
              <a:t>sinoatrial</a:t>
            </a:r>
            <a:r>
              <a:rPr lang="en-US" sz="2000" u="sng" dirty="0" smtClean="0">
                <a:hlinkClick r:id="rId2"/>
              </a:rPr>
              <a:t> and </a:t>
            </a:r>
            <a:r>
              <a:rPr lang="en-US" sz="2000" u="sng" dirty="0" err="1" smtClean="0">
                <a:hlinkClick r:id="rId2"/>
              </a:rPr>
              <a:t>atrioventricular</a:t>
            </a:r>
            <a:r>
              <a:rPr lang="en-US" sz="2000" u="sng" dirty="0" smtClean="0">
                <a:hlinkClick r:id="rId2"/>
              </a:rPr>
              <a:t> nodes</a:t>
            </a:r>
            <a:r>
              <a:rPr lang="en-US" sz="2000" dirty="0" smtClean="0"/>
              <a:t>.</a:t>
            </a:r>
            <a:endParaRPr lang="ar-SY" sz="2000"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428596" y="285728"/>
            <a:ext cx="8358246" cy="5493787"/>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Pharmacokinetics and toxicity</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long half-life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distinguishes this drug from most other cardiovascular acting drugs. With a half-life of 40 hours,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requires several days of constant dosing to reach steady-state plasma level. Therefore, when initiating treatment, a special dosing regimen involving either oral or intravenous "loading doses" is used to rapidly increase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plasma levels. This process is termed "digitalization."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eliminated by the kidneys.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therapeutic plasma concentration range for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0.5 - 1.5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ng</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/ml. It is important that therapeutic plasma levels are not exceeded because digitalis compounds have a narrow therapeutic safety window, meaning that small increases in plasma concentration within the upper therapeutic range and above can have significant adverse side effects. Plasma concentrations above 2.0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ng</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/ml can lead to digitalis toxicity, which is frequently manifested as arrhythmias, some of which may be life-threatening. If toxicity occurs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may take several days for the plasma concentrations to fall to safe levels because of the long half-life. There is available for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toxicity an immune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Fab</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Digibind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can be used to rapidly reduce plasma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levels. Potassium supplementation can also reverse the toxic effects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if the toxicity is related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571472" y="357166"/>
            <a:ext cx="8215370" cy="438579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Drug Interactions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Many commonly used drugs interact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Class IA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antiarrhythmic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quinidine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competes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binding sites and depresses renal clearance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effects increase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levels and can produce toxicity. Similar interactions occur with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calcium-channel blockers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nonsteroidal</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anti-inflammatory drugs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Other drugs that interact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a:t>
            </a:r>
            <a:r>
              <a:rPr kumimoji="0" lang="en-US"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amiodarone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(Class III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antiarrhythmic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beta-blockers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Diuretics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indirectly interact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of their potential for decreasing plasma potassium levels (i.e., producing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results in increased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binding to the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ATPase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thereby enhances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therapeutic and toxic effects.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Hypercalcemia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enhances digitalis-induced increases in intracellular calcium, which can lead to calcium overload and increased susceptibility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-induced arrhythmias.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Hypomagnesemia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also sensitizes the heart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-induced arrhythmias.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ChangeArrowheads="1"/>
          </p:cNvSpPr>
          <p:nvPr/>
        </p:nvSpPr>
        <p:spPr bwMode="auto">
          <a:xfrm>
            <a:off x="857224" y="857232"/>
            <a:ext cx="6715172" cy="3731779"/>
          </a:xfrm>
          <a:prstGeom prst="rect">
            <a:avLst/>
          </a:prstGeom>
          <a:solidFill>
            <a:srgbClr val="F1F7F7"/>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Uses of</a:t>
            </a:r>
            <a:b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Digitalis Compounds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Heart Failure</a:t>
            </a:r>
            <a:endParaRPr kumimoji="0" lang="en-US" sz="24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inotropy</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ejection fraction</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preload</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pulmonary congestion/edema</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Arrhythmias</a:t>
            </a:r>
            <a:endParaRPr kumimoji="0" lang="en-US" sz="24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AV nodal conduction</a:t>
            </a:r>
            <a:b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a:t>
            </a:r>
            <a:r>
              <a:rPr kumimoji="0" lang="en-US"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parasympathomimetic</a:t>
            </a: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effect)</a:t>
            </a:r>
            <a:endParaRPr kumimoji="0" lang="en-US"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ventricular rate in </a:t>
            </a:r>
            <a:r>
              <a:rPr kumimoji="0" lang="en-US"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atrial</a:t>
            </a: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 flutter</a:t>
            </a:r>
            <a:b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br>
            <a:r>
              <a:rPr kumimoji="0" lang="en-US" b="1" i="0" u="none" strike="noStrike" cap="none" normalizeH="0" baseline="0" dirty="0" smtClean="0">
                <a:ln>
                  <a:noFill/>
                </a:ln>
                <a:solidFill>
                  <a:srgbClr val="0070C0"/>
                </a:solidFill>
                <a:effectLst/>
                <a:latin typeface="Arial" pitchFamily="34" charset="0"/>
                <a:ea typeface="Calibri" pitchFamily="34" charset="0"/>
                <a:cs typeface="Arial" pitchFamily="34" charset="0"/>
              </a:rPr>
              <a:t>and fibrillation</a:t>
            </a:r>
            <a:endParaRPr kumimoji="0" lang="en-US" sz="40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500034" y="642918"/>
            <a:ext cx="7929618" cy="4193444"/>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Heart failure</a:t>
            </a:r>
            <a:endParaRPr kumimoji="0" lang="en-US"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has historically been used in the treatment of chronic heart failure owing to its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cardiotonic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 Although newer and more efficacious treatments for heart failure are available,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still used. Clinical studies in heart failure patients with reduced ejection fraction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HFrEF</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have shown that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when used in conjunction with diuretics and vasodilators, improves cardiac output and ejection fraction, and reduces filling pressures and pulmonary capillary wedge pressures (this reduces pulmonary congestion and edema), heart rate changes little. These effects are to be expected for a drug that increases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Although the direct effect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blood vessels is vasoconstriction, when given to patients in heart failure, the systemic vascular resistance falls. This may result from the improvement in cardiac output, which leads to withdrawal of compensatory vasoconstrictor mechanisms (e.g., sympathetic adrenergic activity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influences).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285720" y="857232"/>
            <a:ext cx="8501122" cy="3393224"/>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225A5A"/>
                </a:solidFill>
                <a:effectLst/>
                <a:latin typeface="Arial" pitchFamily="34" charset="0"/>
                <a:ea typeface="Times New Roman" pitchFamily="18" charset="0"/>
                <a:cs typeface="Arial" pitchFamily="34" charset="0"/>
              </a:rPr>
              <a:t>Atrial</a:t>
            </a:r>
            <a:r>
              <a:rPr kumimoji="0" lang="en-US" sz="20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 fibrillation and flutter</a:t>
            </a:r>
            <a:endParaRPr kumimoji="0" lang="en-US"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fibrillation and flutter lead to a rapid ventricular rate that can impair ventricular filling (due to decreased filling time) and reduce cardiac output. Furthermore, chronic ventricular tachycardia can lead to heart failure.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although not a first-line drug for rate control, can be used to reduce ventricular rate when a high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rate 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fibrillation is driving it. The mechanism of this beneficial effect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its ability to activate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efferent nerves to the heart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parasympathomimetic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Vagal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activation can reduce the conduction of electrical impulses within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atrioventricular</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node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the point where some of the impulses will be blocked. When this occurs, fewer impulses reach the ventricles and ventricular rate falls.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also increases the effective refractory period within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atrioventricular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node.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
          <p:cNvSpPr>
            <a:spLocks noChangeArrowheads="1"/>
          </p:cNvSpPr>
          <p:nvPr/>
        </p:nvSpPr>
        <p:spPr bwMode="auto">
          <a:xfrm>
            <a:off x="428596" y="428604"/>
            <a:ext cx="8501122" cy="383179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Contraindications and Warnings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major side effect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cardiac arrhythmia, especially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tachycardias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atrioventricular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contraindicated in patients who are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who have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atrioventricular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 or Wolff-Parkinson-White (WPW) syndrome. Impaired renal function leads to enhanced plasma levels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eliminated by the kidneys. Lean, elderly patients are more susceptible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toxicity because they often have reduced renal function, and their reduced muscle mass increases plasma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levels at a given dose because muscle Na</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ATPase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acts as a large binding reservoir for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2018 analysis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AFFIRM trial determined that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significantly increased all-cause mortality in patients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fibrillation. This calls into question the practice of using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digoxin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lowering ventricular rate in patients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fibrillation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500034" y="571480"/>
            <a:ext cx="8143932" cy="3616350"/>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Sympathomimetics</a:t>
            </a:r>
            <a:endParaRPr kumimoji="0" lang="en-US" sz="32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mimic the effects of sympathetic activation on the heart and circulation. Like the sympathetic nerves innervating the heart,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stimulate the heart through activation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beta-</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adrenoceptors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cause vascular smooth muscle contraction and vasoconstriction through activation of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alpha-</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adrenoceptors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Included in the list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are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beta-</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adrenoceptor</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agonists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alpha-</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adrenoceptor</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agonists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Some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stimulate the release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from sympathetic nerves, in addition to their receptor agonist activities.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500034" y="642918"/>
            <a:ext cx="8286808" cy="4416569"/>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Use of</a:t>
            </a:r>
            <a:b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Sympathomimetic</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Drugs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Heart failure</a:t>
            </a:r>
            <a:r>
              <a:rPr kumimoji="0" lang="en-US" b="0" i="0" u="none" strike="noStrike" cap="none" normalizeH="0" baseline="0" dirty="0" smtClean="0">
                <a:ln>
                  <a:noFill/>
                </a:ln>
                <a:solidFill>
                  <a:srgbClr val="000022"/>
                </a:solidFill>
                <a:effectLst/>
                <a:latin typeface="Calibri"/>
                <a:ea typeface="Times New Roman" pitchFamily="18" charset="0"/>
                <a:cs typeface="Arial" pitchFamily="34" charset="0"/>
              </a:rPr>
              <a:t> </a:t>
            </a: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(acute,</a:t>
            </a:r>
            <a:b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br>
            <a:r>
              <a:rPr kumimoji="0" lang="en-US" b="0" i="0" u="none" strike="noStrike" cap="none" normalizeH="0" baseline="0" dirty="0" err="1" smtClean="0">
                <a:ln>
                  <a:noFill/>
                </a:ln>
                <a:solidFill>
                  <a:srgbClr val="000022"/>
                </a:solidFill>
                <a:effectLst/>
                <a:latin typeface="Arial" pitchFamily="34" charset="0"/>
                <a:ea typeface="Times New Roman" pitchFamily="18" charset="0"/>
                <a:cs typeface="Arial" pitchFamily="34" charset="0"/>
              </a:rPr>
              <a:t>decompensated</a:t>
            </a: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Shock</a:t>
            </a: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22"/>
                </a:solidFill>
                <a:effectLst/>
                <a:latin typeface="Arial" pitchFamily="34" charset="0"/>
                <a:ea typeface="Times New Roman" pitchFamily="18" charset="0"/>
                <a:cs typeface="Arial" pitchFamily="34" charset="0"/>
              </a:rPr>
              <a:t>cardiogenic</a:t>
            </a: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22"/>
                </a:solidFill>
                <a:effectLst/>
                <a:latin typeface="Arial" pitchFamily="34" charset="0"/>
                <a:ea typeface="Times New Roman" pitchFamily="18" charset="0"/>
                <a:cs typeface="Arial" pitchFamily="34" charset="0"/>
              </a:rPr>
              <a:t>hypovolemic</a:t>
            </a: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22"/>
                </a:solidFill>
                <a:effectLst/>
                <a:latin typeface="Arial" pitchFamily="34" charset="0"/>
                <a:ea typeface="Times New Roman" pitchFamily="18" charset="0"/>
                <a:cs typeface="Arial" pitchFamily="34" charset="0"/>
              </a:rPr>
              <a:t>- septic</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Use and Rationale</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used in conditions where it is appropriate to raise blood pressure by stimulating the heart and inducing vasoconstriction. Because long-term use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deleterious (see Side Effects and Contraindications), they are used for short-term treatment of refractory heart failure,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cardiogenic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shock, and hypotension caused by hemorrhage or sepsis.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
          <p:cNvSpPr>
            <a:spLocks noChangeArrowheads="1"/>
          </p:cNvSpPr>
          <p:nvPr/>
        </p:nvSpPr>
        <p:spPr bwMode="auto">
          <a:xfrm>
            <a:off x="285720" y="428604"/>
            <a:ext cx="8572560" cy="450890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Drug Classes and General Mechanisms of Action</a:t>
            </a:r>
            <a:endPar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Many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catecholamines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analogs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catecholamines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can be divided into two mechanistic classes: 1) alpha-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agonists (α-agonists), and 2)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agonists (β-agonists). It is not uncommon because of their catecholamine structure for there to be both α-agonist and β-agonist properties. A third class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affects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storage, release and uptake by sympathetic nerves is not used in cardiovascular drug therapy; however, they are used as research tools (e.g.,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tyramine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guanethidine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are also used illicitly (e.g., amphetamine, methamphetamine, cocaine).</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alpha-</a:t>
            </a:r>
            <a:r>
              <a:rPr kumimoji="0" lang="en-US" sz="20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adrenoceptor</a:t>
            </a: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agonists</a:t>
            </a:r>
            <a:endPar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3"/>
              </a:rPr>
              <a:t>beta-</a:t>
            </a:r>
            <a:r>
              <a:rPr kumimoji="0" lang="en-US" sz="2000" b="1"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3"/>
              </a:rPr>
              <a:t>adrenoceptor</a:t>
            </a: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3"/>
              </a:rPr>
              <a:t> agonists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
          <p:cNvSpPr>
            <a:spLocks noChangeArrowheads="1"/>
          </p:cNvSpPr>
          <p:nvPr/>
        </p:nvSpPr>
        <p:spPr bwMode="auto">
          <a:xfrm>
            <a:off x="428596" y="857232"/>
            <a:ext cx="8429684" cy="3000797"/>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Side Effects and Contraindications</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Because these drugs mimic sympathetic adrenergic stimulation, they can produce hypertension, excessive cardiac stimulation, and cardiac arrhythmias. For these reasons, most of these drugs are only used for short-term cardiovascular therapy with clinical supervision and monitoring. Long-term use increases mortality in heart failure patients. These drugs are contraindicated in patients with coronary artery disease because of the risk of precipitating myocardial ischemia and angina due to decreased myocardial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oxygen supply/demand ratio</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drugs can also precipitate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myocardial infarction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cerebrovascular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stroke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428604"/>
            <a:ext cx="5786478" cy="5509200"/>
          </a:xfrm>
          <a:prstGeom prst="rect">
            <a:avLst/>
          </a:prstGeom>
          <a:ln>
            <a:solidFill>
              <a:srgbClr val="FF0000"/>
            </a:solidFill>
          </a:ln>
        </p:spPr>
        <p:txBody>
          <a:bodyPr wrap="square">
            <a:spAutoFit/>
          </a:bodyPr>
          <a:lstStyle/>
          <a:p>
            <a:pPr algn="l"/>
            <a:r>
              <a:rPr lang="en-US" sz="1600" dirty="0" smtClean="0"/>
              <a:t>Class III </a:t>
            </a:r>
            <a:r>
              <a:rPr lang="en-US" sz="1600" dirty="0" err="1" smtClean="0"/>
              <a:t>antiarrhythmic</a:t>
            </a:r>
            <a:r>
              <a:rPr lang="en-US" sz="1600" dirty="0" smtClean="0"/>
              <a:t> compounds (</a:t>
            </a:r>
            <a:r>
              <a:rPr lang="en-US" sz="1600" u="sng" dirty="0" smtClean="0">
                <a:hlinkClick r:id="rId2"/>
              </a:rPr>
              <a:t>Vaughan-Williams classification</a:t>
            </a:r>
            <a:r>
              <a:rPr lang="en-US" sz="1600" dirty="0" smtClean="0"/>
              <a:t>) bind to and block potassium channels that are responsible for phase 3 </a:t>
            </a:r>
            <a:r>
              <a:rPr lang="en-US" sz="1600" dirty="0" err="1" smtClean="0"/>
              <a:t>repolarization</a:t>
            </a:r>
            <a:r>
              <a:rPr lang="en-US" sz="1600" dirty="0" smtClean="0"/>
              <a:t>. By blocking these channels, action potential </a:t>
            </a:r>
            <a:r>
              <a:rPr lang="en-US" sz="1600" dirty="0" err="1" smtClean="0"/>
              <a:t>repolarization</a:t>
            </a:r>
            <a:r>
              <a:rPr lang="en-US" sz="1600" dirty="0" smtClean="0"/>
              <a:t> is delayed, which leads to an increase in action potential duration and an increase in the effective refractory period (ERP). Most of the class III </a:t>
            </a:r>
            <a:r>
              <a:rPr lang="en-US" sz="1600" dirty="0" err="1" smtClean="0"/>
              <a:t>drugs,however</a:t>
            </a:r>
            <a:r>
              <a:rPr lang="en-US" sz="1600" dirty="0" smtClean="0"/>
              <a:t>, have additional mechanisms of action that may contribute to their electrophysiological actions.</a:t>
            </a:r>
          </a:p>
          <a:p>
            <a:pPr algn="l"/>
            <a:r>
              <a:rPr lang="en-US" sz="1600" dirty="0" smtClean="0"/>
              <a:t>Prolongation of ventricular action potentials increases the </a:t>
            </a:r>
            <a:r>
              <a:rPr lang="en-US" sz="1600" u="sng" dirty="0" smtClean="0">
                <a:hlinkClick r:id="rId3"/>
              </a:rPr>
              <a:t>QT interval</a:t>
            </a:r>
            <a:r>
              <a:rPr lang="en-US" sz="1600" dirty="0" smtClean="0"/>
              <a:t> in the electrocardiogram. This is a common effect of all Class III </a:t>
            </a:r>
            <a:r>
              <a:rPr lang="en-US" sz="1600" dirty="0" err="1" smtClean="0"/>
              <a:t>antiarrhythmic</a:t>
            </a:r>
            <a:r>
              <a:rPr lang="en-US" sz="1600" dirty="0" smtClean="0"/>
              <a:t> drugs. The electrophysiological changes prolong the length of time that the cell is unexcitable (refractory) and therefore make the cell less excitable. </a:t>
            </a:r>
          </a:p>
          <a:p>
            <a:pPr algn="l"/>
            <a:r>
              <a:rPr lang="en-US" sz="1600" dirty="0" smtClean="0"/>
              <a:t>By increasing the ERP, these drugs are very useful in suppressing </a:t>
            </a:r>
            <a:r>
              <a:rPr lang="en-US" sz="1600" dirty="0" err="1" smtClean="0"/>
              <a:t>tachyarrhythmias</a:t>
            </a:r>
            <a:r>
              <a:rPr lang="en-US" sz="1600" dirty="0" smtClean="0"/>
              <a:t> caused by </a:t>
            </a:r>
            <a:r>
              <a:rPr lang="en-US" sz="1600" u="sng" dirty="0" smtClean="0">
                <a:hlinkClick r:id="rId4"/>
              </a:rPr>
              <a:t>reentry mechanisms</a:t>
            </a:r>
            <a:r>
              <a:rPr lang="en-US" sz="1600" dirty="0" smtClean="0"/>
              <a:t>. Reentry occurs when an action potential reemerges into normal tissue that is no longer refractory. When this happens, a new action potential is generated prematurely (before normal activation) and a circular, repeating pattern of early and rapid activation can develop, which leads to tachycardia. If the ERP of the normal tissue is lengthened, then the reemerging action potential may find the normal tissue refractory and premature activation will not occur</a:t>
            </a:r>
            <a:endParaRPr lang="en-US" sz="1600" dirty="0"/>
          </a:p>
        </p:txBody>
      </p:sp>
      <p:pic>
        <p:nvPicPr>
          <p:cNvPr id="112642" name="Picture 2" descr="Delayed repolarization"/>
          <p:cNvPicPr>
            <a:picLocks noChangeAspect="1" noChangeArrowheads="1"/>
          </p:cNvPicPr>
          <p:nvPr/>
        </p:nvPicPr>
        <p:blipFill>
          <a:blip r:embed="rId5"/>
          <a:srcRect/>
          <a:stretch>
            <a:fillRect/>
          </a:stretch>
        </p:blipFill>
        <p:spPr bwMode="auto">
          <a:xfrm>
            <a:off x="6072198" y="785794"/>
            <a:ext cx="2643238" cy="2357455"/>
          </a:xfrm>
          <a:prstGeom prst="rect">
            <a:avLst/>
          </a:prstGeom>
          <a:noFill/>
          <a:ln>
            <a:solidFill>
              <a:srgbClr val="FF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57356" y="142852"/>
            <a:ext cx="4681218" cy="400110"/>
          </a:xfrm>
          <a:prstGeom prst="rect">
            <a:avLst/>
          </a:prstGeom>
          <a:ln>
            <a:solidFill>
              <a:srgbClr val="FF0000"/>
            </a:solidFill>
          </a:ln>
        </p:spPr>
        <p:txBody>
          <a:bodyPr wrap="none">
            <a:spAutoFit/>
          </a:bodyPr>
          <a:lstStyle/>
          <a:p>
            <a:r>
              <a:rPr lang="en-US" sz="2000" b="1" dirty="0" smtClean="0">
                <a:solidFill>
                  <a:srgbClr val="FF0000"/>
                </a:solidFill>
              </a:rPr>
              <a:t>Specific Drugs and Therapeutic Indications</a:t>
            </a:r>
            <a:endParaRPr lang="en-US" sz="2000" b="1" dirty="0">
              <a:solidFill>
                <a:srgbClr val="FF0000"/>
              </a:solidFill>
            </a:endParaRPr>
          </a:p>
        </p:txBody>
      </p:sp>
      <p:graphicFrame>
        <p:nvGraphicFramePr>
          <p:cNvPr id="3" name="جدول 2"/>
          <p:cNvGraphicFramePr>
            <a:graphicFrameLocks noGrp="1"/>
          </p:cNvGraphicFramePr>
          <p:nvPr/>
        </p:nvGraphicFramePr>
        <p:xfrm>
          <a:off x="214282" y="714356"/>
          <a:ext cx="8715435" cy="5786476"/>
        </p:xfrm>
        <a:graphic>
          <a:graphicData uri="http://schemas.openxmlformats.org/drawingml/2006/table">
            <a:tbl>
              <a:tblPr>
                <a:tableStyleId>{69C7853C-536D-4A76-A0AE-DD22124D55A5}</a:tableStyleId>
              </a:tblPr>
              <a:tblGrid>
                <a:gridCol w="1143008"/>
                <a:gridCol w="2168856"/>
                <a:gridCol w="5403571"/>
              </a:tblGrid>
              <a:tr h="314232">
                <a:tc>
                  <a:txBody>
                    <a:bodyPr/>
                    <a:lstStyle/>
                    <a:p>
                      <a:pPr algn="ctr"/>
                      <a:r>
                        <a:rPr lang="en-US" sz="1600" b="1" dirty="0">
                          <a:solidFill>
                            <a:srgbClr val="002060"/>
                          </a:solidFill>
                        </a:rPr>
                        <a:t>Drug</a:t>
                      </a:r>
                    </a:p>
                  </a:txBody>
                  <a:tcPr marL="13457" marR="13457" marT="13457" marB="13457" anchor="ctr"/>
                </a:tc>
                <a:tc>
                  <a:txBody>
                    <a:bodyPr/>
                    <a:lstStyle/>
                    <a:p>
                      <a:pPr algn="ctr"/>
                      <a:r>
                        <a:rPr lang="en-US" sz="1600" b="1" dirty="0">
                          <a:solidFill>
                            <a:srgbClr val="002060"/>
                          </a:solidFill>
                        </a:rPr>
                        <a:t>Therapeutic Uses</a:t>
                      </a:r>
                    </a:p>
                  </a:txBody>
                  <a:tcPr marL="13457" marR="13457" marT="13457" marB="13457" anchor="ctr"/>
                </a:tc>
                <a:tc>
                  <a:txBody>
                    <a:bodyPr/>
                    <a:lstStyle/>
                    <a:p>
                      <a:pPr algn="ctr"/>
                      <a:r>
                        <a:rPr lang="en-US" sz="1600" b="1" dirty="0">
                          <a:solidFill>
                            <a:srgbClr val="002060"/>
                          </a:solidFill>
                        </a:rPr>
                        <a:t>Comments</a:t>
                      </a:r>
                    </a:p>
                  </a:txBody>
                  <a:tcPr marL="13457" marR="13457" marT="13457" marB="13457" anchor="ctr"/>
                </a:tc>
              </a:tr>
              <a:tr h="1141967">
                <a:tc>
                  <a:txBody>
                    <a:bodyPr/>
                    <a:lstStyle/>
                    <a:p>
                      <a:pPr algn="ctr"/>
                      <a:r>
                        <a:rPr lang="en-US" sz="1600" b="1" dirty="0" err="1">
                          <a:solidFill>
                            <a:srgbClr val="0070C0"/>
                          </a:solidFill>
                        </a:rPr>
                        <a:t>amiodarone</a:t>
                      </a:r>
                      <a:endParaRPr lang="en-US" sz="1600" b="1" dirty="0">
                        <a:solidFill>
                          <a:srgbClr val="0070C0"/>
                        </a:solidFill>
                      </a:endParaRPr>
                    </a:p>
                  </a:txBody>
                  <a:tcPr marL="13457" marR="13457" marT="13457" marB="13457" anchor="ctr"/>
                </a:tc>
                <a:tc>
                  <a:txBody>
                    <a:bodyPr/>
                    <a:lstStyle/>
                    <a:p>
                      <a:pPr algn="ctr"/>
                      <a:r>
                        <a:rPr lang="en-US" sz="1400" b="1">
                          <a:solidFill>
                            <a:srgbClr val="00B050"/>
                          </a:solidFill>
                        </a:rPr>
                        <a:t>ventricular tachycardia, including ventricular fibrillation; atrial fibrillation and flutter (off-label use)</a:t>
                      </a:r>
                    </a:p>
                  </a:txBody>
                  <a:tcPr marL="13457" marR="13457" marT="13457" marB="13457" anchor="ctr"/>
                </a:tc>
                <a:tc>
                  <a:txBody>
                    <a:bodyPr/>
                    <a:lstStyle/>
                    <a:p>
                      <a:pPr algn="ctr"/>
                      <a:r>
                        <a:rPr lang="en-US" sz="1400" b="1">
                          <a:solidFill>
                            <a:srgbClr val="002060"/>
                          </a:solidFill>
                        </a:rPr>
                        <a:t>very long half-life (25-60 days); Class I, II, III &amp; IV actions and therefore decreases phase 4 slope and conduction velocity; side effects include (some serious): pulmonary fibrosis; hypothyroidism; hepatotoxicity; corneal micro-deposits, skin discoloration</a:t>
                      </a:r>
                    </a:p>
                  </a:txBody>
                  <a:tcPr marL="13457" marR="13457" marT="13457" marB="13457" anchor="ctr"/>
                </a:tc>
              </a:tr>
              <a:tr h="1279923">
                <a:tc>
                  <a:txBody>
                    <a:bodyPr/>
                    <a:lstStyle/>
                    <a:p>
                      <a:pPr algn="ctr"/>
                      <a:r>
                        <a:rPr lang="en-US" sz="1600" b="1">
                          <a:solidFill>
                            <a:srgbClr val="0070C0"/>
                          </a:solidFill>
                        </a:rPr>
                        <a:t>dronedarone</a:t>
                      </a:r>
                    </a:p>
                  </a:txBody>
                  <a:tcPr marL="13457" marR="13457" marT="13457" marB="13457" anchor="ctr"/>
                </a:tc>
                <a:tc>
                  <a:txBody>
                    <a:bodyPr/>
                    <a:lstStyle/>
                    <a:p>
                      <a:pPr algn="ctr"/>
                      <a:r>
                        <a:rPr lang="en-US" sz="1400" b="1">
                          <a:solidFill>
                            <a:srgbClr val="00B050"/>
                          </a:solidFill>
                        </a:rPr>
                        <a:t>atrial fibrillation (non-permanent) and flutter</a:t>
                      </a:r>
                    </a:p>
                  </a:txBody>
                  <a:tcPr marL="13457" marR="13457" marT="13457" marB="13457" anchor="ctr"/>
                </a:tc>
                <a:tc>
                  <a:txBody>
                    <a:bodyPr/>
                    <a:lstStyle/>
                    <a:p>
                      <a:pPr algn="ctr"/>
                      <a:r>
                        <a:rPr lang="en-US" sz="1400" b="1">
                          <a:solidFill>
                            <a:srgbClr val="002060"/>
                          </a:solidFill>
                        </a:rPr>
                        <a:t>structurally related (but non-iodinated) to amiodarone, but has a much smaller volume of distribution and shorter elimination half-life (~24 hr); Class I, II, III &amp; IV actions; contraindicated in severe or recently decompensated, symptomatic heart failure; although less toxic than amiodarone, it is less efficacious in atrial fibrillation </a:t>
                      </a:r>
                    </a:p>
                  </a:txBody>
                  <a:tcPr marL="13457" marR="13457" marT="13457" marB="13457" anchor="ctr"/>
                </a:tc>
              </a:tr>
              <a:tr h="590143">
                <a:tc>
                  <a:txBody>
                    <a:bodyPr/>
                    <a:lstStyle/>
                    <a:p>
                      <a:pPr algn="ctr"/>
                      <a:r>
                        <a:rPr lang="en-US" sz="1600" b="1">
                          <a:solidFill>
                            <a:srgbClr val="0070C0"/>
                          </a:solidFill>
                        </a:rPr>
                        <a:t>bretylium</a:t>
                      </a:r>
                    </a:p>
                  </a:txBody>
                  <a:tcPr marL="13457" marR="13457" marT="13457" marB="13457" anchor="ctr"/>
                </a:tc>
                <a:tc>
                  <a:txBody>
                    <a:bodyPr/>
                    <a:lstStyle/>
                    <a:p>
                      <a:pPr algn="ctr"/>
                      <a:r>
                        <a:rPr lang="en-US" sz="1400" b="1">
                          <a:solidFill>
                            <a:srgbClr val="00B050"/>
                          </a:solidFill>
                        </a:rPr>
                        <a:t>life-threatening ventricular tachycardia and fibrillation</a:t>
                      </a:r>
                    </a:p>
                  </a:txBody>
                  <a:tcPr marL="13457" marR="13457" marT="13457" marB="13457" anchor="ctr"/>
                </a:tc>
                <a:tc>
                  <a:txBody>
                    <a:bodyPr/>
                    <a:lstStyle/>
                    <a:p>
                      <a:pPr algn="ctr"/>
                      <a:r>
                        <a:rPr lang="en-US" sz="1400" b="1">
                          <a:solidFill>
                            <a:srgbClr val="002060"/>
                          </a:solidFill>
                        </a:rPr>
                        <a:t>IV only; initial sympathomimetic effect (norepinephrine release) followed by inhibition, which can lead to hypotension</a:t>
                      </a:r>
                    </a:p>
                  </a:txBody>
                  <a:tcPr marL="13457" marR="13457" marT="13457" marB="13457" anchor="ctr"/>
                </a:tc>
              </a:tr>
              <a:tr h="590143">
                <a:tc>
                  <a:txBody>
                    <a:bodyPr/>
                    <a:lstStyle/>
                    <a:p>
                      <a:pPr algn="ctr"/>
                      <a:r>
                        <a:rPr lang="en-US" sz="1600" b="1">
                          <a:solidFill>
                            <a:srgbClr val="0070C0"/>
                          </a:solidFill>
                        </a:rPr>
                        <a:t>sotalol</a:t>
                      </a:r>
                    </a:p>
                  </a:txBody>
                  <a:tcPr marL="13457" marR="13457" marT="13457" marB="13457" anchor="ctr"/>
                </a:tc>
                <a:tc>
                  <a:txBody>
                    <a:bodyPr/>
                    <a:lstStyle/>
                    <a:p>
                      <a:pPr algn="ctr"/>
                      <a:r>
                        <a:rPr lang="en-US" sz="1400" b="1">
                          <a:solidFill>
                            <a:srgbClr val="00B050"/>
                          </a:solidFill>
                        </a:rPr>
                        <a:t>ventricular tachycardia; atrial flutter and fibrillation</a:t>
                      </a:r>
                    </a:p>
                  </a:txBody>
                  <a:tcPr marL="13457" marR="13457" marT="13457" marB="13457" anchor="ctr"/>
                </a:tc>
                <a:tc>
                  <a:txBody>
                    <a:bodyPr/>
                    <a:lstStyle/>
                    <a:p>
                      <a:pPr algn="ctr"/>
                      <a:r>
                        <a:rPr lang="en-US" sz="1400" b="1">
                          <a:solidFill>
                            <a:srgbClr val="002060"/>
                          </a:solidFill>
                        </a:rPr>
                        <a:t>inhibits opening of repolarizing K</a:t>
                      </a:r>
                      <a:r>
                        <a:rPr lang="en-US" sz="1400" b="1" baseline="30000">
                          <a:solidFill>
                            <a:srgbClr val="002060"/>
                          </a:solidFill>
                        </a:rPr>
                        <a:t>+</a:t>
                      </a:r>
                      <a:r>
                        <a:rPr lang="en-US" sz="1400" b="1">
                          <a:solidFill>
                            <a:srgbClr val="002060"/>
                          </a:solidFill>
                        </a:rPr>
                        <a:t> channels and increases ERP; also has Class II (beta-blocker) activity and therefore slows sinus rate</a:t>
                      </a:r>
                    </a:p>
                  </a:txBody>
                  <a:tcPr marL="13457" marR="13457" marT="13457" marB="13457" anchor="ctr"/>
                </a:tc>
              </a:tr>
              <a:tr h="1004012">
                <a:tc>
                  <a:txBody>
                    <a:bodyPr/>
                    <a:lstStyle/>
                    <a:p>
                      <a:pPr algn="ctr"/>
                      <a:r>
                        <a:rPr lang="en-US" sz="1600" b="1">
                          <a:solidFill>
                            <a:srgbClr val="0070C0"/>
                          </a:solidFill>
                        </a:rPr>
                        <a:t>ibutilide</a:t>
                      </a:r>
                    </a:p>
                  </a:txBody>
                  <a:tcPr marL="13457" marR="13457" marT="13457" marB="13457" anchor="ctr"/>
                </a:tc>
                <a:tc>
                  <a:txBody>
                    <a:bodyPr/>
                    <a:lstStyle/>
                    <a:p>
                      <a:pPr algn="ctr"/>
                      <a:r>
                        <a:rPr lang="en-US" sz="1400" b="1">
                          <a:solidFill>
                            <a:srgbClr val="00B050"/>
                          </a:solidFill>
                        </a:rPr>
                        <a:t>atrial flutter and fibrillation (acute termination)</a:t>
                      </a:r>
                    </a:p>
                  </a:txBody>
                  <a:tcPr marL="13457" marR="13457" marT="13457" marB="13457" anchor="ctr"/>
                </a:tc>
                <a:tc>
                  <a:txBody>
                    <a:bodyPr/>
                    <a:lstStyle/>
                    <a:p>
                      <a:pPr algn="ctr"/>
                      <a:r>
                        <a:rPr lang="en-US" sz="1400" b="1" dirty="0">
                          <a:solidFill>
                            <a:srgbClr val="002060"/>
                          </a:solidFill>
                        </a:rPr>
                        <a:t>activates slow inward Na</a:t>
                      </a:r>
                      <a:r>
                        <a:rPr lang="en-US" sz="1400" b="1" baseline="30000" dirty="0">
                          <a:solidFill>
                            <a:srgbClr val="002060"/>
                          </a:solidFill>
                        </a:rPr>
                        <a:t>+</a:t>
                      </a:r>
                      <a:r>
                        <a:rPr lang="en-US" sz="1400" b="1" dirty="0">
                          <a:solidFill>
                            <a:srgbClr val="002060"/>
                          </a:solidFill>
                        </a:rPr>
                        <a:t> currents during early phase 3 and inhibits opening of </a:t>
                      </a:r>
                      <a:r>
                        <a:rPr lang="en-US" sz="1400" b="1" dirty="0" err="1">
                          <a:solidFill>
                            <a:srgbClr val="002060"/>
                          </a:solidFill>
                        </a:rPr>
                        <a:t>repolarizing</a:t>
                      </a:r>
                      <a:r>
                        <a:rPr lang="en-US" sz="1400" b="1" dirty="0">
                          <a:solidFill>
                            <a:srgbClr val="002060"/>
                          </a:solidFill>
                        </a:rPr>
                        <a:t> K</a:t>
                      </a:r>
                      <a:r>
                        <a:rPr lang="en-US" sz="1400" b="1" baseline="30000" dirty="0">
                          <a:solidFill>
                            <a:srgbClr val="002060"/>
                          </a:solidFill>
                        </a:rPr>
                        <a:t>+</a:t>
                      </a:r>
                      <a:r>
                        <a:rPr lang="en-US" sz="1400" b="1" dirty="0">
                          <a:solidFill>
                            <a:srgbClr val="002060"/>
                          </a:solidFill>
                        </a:rPr>
                        <a:t> channels, which delays </a:t>
                      </a:r>
                      <a:r>
                        <a:rPr lang="en-US" sz="1400" b="1" dirty="0" err="1">
                          <a:solidFill>
                            <a:srgbClr val="002060"/>
                          </a:solidFill>
                        </a:rPr>
                        <a:t>repolarization</a:t>
                      </a:r>
                      <a:r>
                        <a:rPr lang="en-US" sz="1400" b="1" dirty="0">
                          <a:solidFill>
                            <a:srgbClr val="002060"/>
                          </a:solidFill>
                        </a:rPr>
                        <a:t> and increases ERP; IV only; can cause life-threatening ventricular arrhythmias; infrequent non-cardiac side effects</a:t>
                      </a:r>
                    </a:p>
                  </a:txBody>
                  <a:tcPr marL="13457" marR="13457" marT="13457" marB="13457" anchor="ctr"/>
                </a:tc>
              </a:tr>
              <a:tr h="866056">
                <a:tc>
                  <a:txBody>
                    <a:bodyPr/>
                    <a:lstStyle/>
                    <a:p>
                      <a:pPr algn="ctr"/>
                      <a:r>
                        <a:rPr lang="en-US" sz="1600" b="1" dirty="0" err="1">
                          <a:solidFill>
                            <a:srgbClr val="0070C0"/>
                          </a:solidFill>
                        </a:rPr>
                        <a:t>dofetilide</a:t>
                      </a:r>
                      <a:endParaRPr lang="en-US" sz="1600" b="1" dirty="0">
                        <a:solidFill>
                          <a:srgbClr val="0070C0"/>
                        </a:solidFill>
                      </a:endParaRPr>
                    </a:p>
                  </a:txBody>
                  <a:tcPr marL="13457" marR="13457" marT="13457" marB="13457" anchor="ctr"/>
                </a:tc>
                <a:tc>
                  <a:txBody>
                    <a:bodyPr/>
                    <a:lstStyle/>
                    <a:p>
                      <a:pPr algn="ctr"/>
                      <a:r>
                        <a:rPr lang="en-US" sz="1400" b="1" dirty="0" err="1">
                          <a:solidFill>
                            <a:srgbClr val="00B050"/>
                          </a:solidFill>
                        </a:rPr>
                        <a:t>atrial</a:t>
                      </a:r>
                      <a:r>
                        <a:rPr lang="en-US" sz="1400" b="1" dirty="0">
                          <a:solidFill>
                            <a:srgbClr val="00B050"/>
                          </a:solidFill>
                        </a:rPr>
                        <a:t> flutter and fibrillation; paroxysmal </a:t>
                      </a:r>
                      <a:r>
                        <a:rPr lang="en-US" sz="1400" b="1" dirty="0" err="1">
                          <a:solidFill>
                            <a:srgbClr val="00B050"/>
                          </a:solidFill>
                        </a:rPr>
                        <a:t>supraventricular</a:t>
                      </a:r>
                      <a:r>
                        <a:rPr lang="en-US" sz="1400" b="1" dirty="0">
                          <a:solidFill>
                            <a:srgbClr val="00B050"/>
                          </a:solidFill>
                        </a:rPr>
                        <a:t> tachycardia (off-label)</a:t>
                      </a:r>
                    </a:p>
                  </a:txBody>
                  <a:tcPr marL="13457" marR="13457" marT="13457" marB="13457" anchor="ctr"/>
                </a:tc>
                <a:tc>
                  <a:txBody>
                    <a:bodyPr/>
                    <a:lstStyle/>
                    <a:p>
                      <a:pPr algn="ctr"/>
                      <a:r>
                        <a:rPr lang="en-US" sz="1400" b="1" dirty="0">
                          <a:solidFill>
                            <a:srgbClr val="002060"/>
                          </a:solidFill>
                        </a:rPr>
                        <a:t>approved for acute </a:t>
                      </a:r>
                      <a:r>
                        <a:rPr lang="en-US" sz="1400" b="1" dirty="0" err="1">
                          <a:solidFill>
                            <a:srgbClr val="002060"/>
                          </a:solidFill>
                        </a:rPr>
                        <a:t>atrial</a:t>
                      </a:r>
                      <a:r>
                        <a:rPr lang="en-US" sz="1400" b="1" dirty="0">
                          <a:solidFill>
                            <a:srgbClr val="002060"/>
                          </a:solidFill>
                        </a:rPr>
                        <a:t> flutter and fibrillation; very selective K</a:t>
                      </a:r>
                      <a:r>
                        <a:rPr lang="en-US" sz="1400" b="1" baseline="30000" dirty="0">
                          <a:solidFill>
                            <a:srgbClr val="002060"/>
                          </a:solidFill>
                        </a:rPr>
                        <a:t>+</a:t>
                      </a:r>
                      <a:r>
                        <a:rPr lang="en-US" sz="1400" b="1" dirty="0">
                          <a:solidFill>
                            <a:srgbClr val="002060"/>
                          </a:solidFill>
                        </a:rPr>
                        <a:t>-channel blocker; can cause life-threatening ventricular arrhythmias</a:t>
                      </a:r>
                    </a:p>
                  </a:txBody>
                  <a:tcPr marL="13457" marR="13457" marT="13457" marB="13457"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28860" y="214290"/>
            <a:ext cx="4286280" cy="523220"/>
          </a:xfrm>
          <a:prstGeom prst="rect">
            <a:avLst/>
          </a:prstGeom>
          <a:ln>
            <a:solidFill>
              <a:srgbClr val="FF0000"/>
            </a:solidFill>
          </a:ln>
        </p:spPr>
        <p:txBody>
          <a:bodyPr wrap="square">
            <a:spAutoFit/>
          </a:bodyPr>
          <a:lstStyle/>
          <a:p>
            <a:pPr algn="ctr"/>
            <a:r>
              <a:rPr lang="en-US" sz="2800" b="1" dirty="0" smtClean="0">
                <a:solidFill>
                  <a:srgbClr val="FF0000"/>
                </a:solidFill>
              </a:rPr>
              <a:t>(Sodium-Channel Blockers)</a:t>
            </a:r>
            <a:endParaRPr lang="en-US" sz="2800" b="1" dirty="0">
              <a:solidFill>
                <a:srgbClr val="FF0000"/>
              </a:solidFill>
            </a:endParaRPr>
          </a:p>
        </p:txBody>
      </p:sp>
      <p:sp>
        <p:nvSpPr>
          <p:cNvPr id="5" name="مستطيل 4"/>
          <p:cNvSpPr/>
          <p:nvPr/>
        </p:nvSpPr>
        <p:spPr>
          <a:xfrm>
            <a:off x="285720" y="857232"/>
            <a:ext cx="4786346" cy="5016758"/>
          </a:xfrm>
          <a:prstGeom prst="rect">
            <a:avLst/>
          </a:prstGeom>
          <a:ln>
            <a:solidFill>
              <a:srgbClr val="FF0000"/>
            </a:solidFill>
          </a:ln>
        </p:spPr>
        <p:txBody>
          <a:bodyPr wrap="square">
            <a:spAutoFit/>
          </a:bodyPr>
          <a:lstStyle/>
          <a:p>
            <a:pPr algn="l"/>
            <a:r>
              <a:rPr lang="en-US" sz="1600" b="1" dirty="0" smtClean="0">
                <a:solidFill>
                  <a:srgbClr val="FF0000"/>
                </a:solidFill>
              </a:rPr>
              <a:t>Effects on depolarization</a:t>
            </a:r>
          </a:p>
          <a:p>
            <a:pPr algn="l"/>
            <a:r>
              <a:rPr lang="en-US" sz="1600" dirty="0" smtClean="0"/>
              <a:t>Sodium-channel blockers comprise the Class I </a:t>
            </a:r>
            <a:r>
              <a:rPr lang="en-US" sz="1600" dirty="0" err="1" smtClean="0"/>
              <a:t>antiarrhythmic</a:t>
            </a:r>
            <a:r>
              <a:rPr lang="en-US" sz="1600" dirty="0" smtClean="0"/>
              <a:t> compounds according to the </a:t>
            </a:r>
            <a:r>
              <a:rPr lang="en-US" sz="1600" u="sng" dirty="0" smtClean="0">
                <a:hlinkClick r:id="rId2"/>
              </a:rPr>
              <a:t>Vaughan-Williams classification</a:t>
            </a:r>
            <a:r>
              <a:rPr lang="en-US" sz="1600" dirty="0" smtClean="0"/>
              <a:t> scheme. These drugs bind to and block fast sodium channels that are responsible for rapid depolarization (phase 0) of </a:t>
            </a:r>
            <a:r>
              <a:rPr lang="en-US" sz="1600" u="sng" dirty="0" smtClean="0">
                <a:hlinkClick r:id="rId3"/>
              </a:rPr>
              <a:t>fast-response cardiac action potentials</a:t>
            </a:r>
            <a:r>
              <a:rPr lang="en-US" sz="1600" dirty="0" smtClean="0"/>
              <a:t>. This type of action potential is found in non-nodal </a:t>
            </a:r>
            <a:r>
              <a:rPr lang="en-US" sz="1600" dirty="0" err="1" smtClean="0"/>
              <a:t>cardiomyocytes</a:t>
            </a:r>
            <a:r>
              <a:rPr lang="en-US" sz="1600" dirty="0" smtClean="0"/>
              <a:t> (e.g., </a:t>
            </a:r>
            <a:r>
              <a:rPr lang="en-US" sz="1600" dirty="0" err="1" smtClean="0"/>
              <a:t>atrial</a:t>
            </a:r>
            <a:r>
              <a:rPr lang="en-US" sz="1600" dirty="0" smtClean="0"/>
              <a:t> and ventricular </a:t>
            </a:r>
            <a:r>
              <a:rPr lang="en-US" sz="1600" dirty="0" err="1" smtClean="0"/>
              <a:t>myocytes</a:t>
            </a:r>
            <a:r>
              <a:rPr lang="en-US" sz="1600" dirty="0" smtClean="0"/>
              <a:t>; Purkinje fibers). Because the slope of phase 0 depends on the activation of fast sodium-channels and the rapid entry of sodium ions into the cell (Figure: ↑</a:t>
            </a:r>
            <a:r>
              <a:rPr lang="en-US" sz="1600" dirty="0" err="1" smtClean="0"/>
              <a:t>gNa</a:t>
            </a:r>
            <a:r>
              <a:rPr lang="en-US" sz="1600" baseline="30000" dirty="0" smtClean="0"/>
              <a:t>+</a:t>
            </a:r>
            <a:r>
              <a:rPr lang="en-US" sz="1600" dirty="0" smtClean="0"/>
              <a:t>), blocking these channels decreases the slope of phase 0, which also leads to a decrease in the amplitude of the action potential. In contrast, nodal tissue action potentials (</a:t>
            </a:r>
            <a:r>
              <a:rPr lang="en-US" sz="1600" u="sng" dirty="0" err="1" smtClean="0">
                <a:hlinkClick r:id="rId4"/>
              </a:rPr>
              <a:t>sinoatrial</a:t>
            </a:r>
            <a:r>
              <a:rPr lang="en-US" sz="1600" u="sng" dirty="0" smtClean="0">
                <a:hlinkClick r:id="rId4"/>
              </a:rPr>
              <a:t> and </a:t>
            </a:r>
            <a:r>
              <a:rPr lang="en-US" sz="1600" u="sng" dirty="0" err="1" smtClean="0">
                <a:hlinkClick r:id="rId4"/>
              </a:rPr>
              <a:t>atrioventricular</a:t>
            </a:r>
            <a:r>
              <a:rPr lang="en-US" sz="1600" u="sng" dirty="0" smtClean="0">
                <a:hlinkClick r:id="rId4"/>
              </a:rPr>
              <a:t> nodes</a:t>
            </a:r>
            <a:r>
              <a:rPr lang="en-US" sz="1600" dirty="0" smtClean="0"/>
              <a:t>) do not depend on fast sodium channels for depolarization; instead, </a:t>
            </a:r>
            <a:r>
              <a:rPr lang="en-US" sz="1600" u="sng" dirty="0" smtClean="0">
                <a:hlinkClick r:id="rId5"/>
              </a:rPr>
              <a:t>phase 0 depolarization is carried by calcium currents</a:t>
            </a:r>
            <a:r>
              <a:rPr lang="en-US" sz="1600" dirty="0" smtClean="0"/>
              <a:t>. Therefore, blocking sodium channels has no direct effect on nodal tissue action potentials.</a:t>
            </a:r>
            <a:endParaRPr lang="en-US" sz="1600" dirty="0"/>
          </a:p>
        </p:txBody>
      </p:sp>
      <p:pic>
        <p:nvPicPr>
          <p:cNvPr id="125956" name="Picture 4" descr="Ventricular action potential"/>
          <p:cNvPicPr>
            <a:picLocks noChangeAspect="1" noChangeArrowheads="1"/>
          </p:cNvPicPr>
          <p:nvPr/>
        </p:nvPicPr>
        <p:blipFill>
          <a:blip r:embed="rId6"/>
          <a:srcRect/>
          <a:stretch>
            <a:fillRect/>
          </a:stretch>
        </p:blipFill>
        <p:spPr bwMode="auto">
          <a:xfrm>
            <a:off x="5286380" y="1071546"/>
            <a:ext cx="3282988" cy="3429025"/>
          </a:xfrm>
          <a:prstGeom prst="rect">
            <a:avLst/>
          </a:prstGeom>
          <a:noFill/>
          <a:ln>
            <a:solidFill>
              <a:srgbClr val="FF0000"/>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1500174"/>
            <a:ext cx="7500990" cy="2062103"/>
          </a:xfrm>
          <a:prstGeom prst="rect">
            <a:avLst/>
          </a:prstGeom>
          <a:ln>
            <a:solidFill>
              <a:srgbClr val="FF0000"/>
            </a:solidFill>
          </a:ln>
        </p:spPr>
        <p:txBody>
          <a:bodyPr wrap="square">
            <a:spAutoFit/>
          </a:bodyPr>
          <a:lstStyle/>
          <a:p>
            <a:pPr algn="l"/>
            <a:r>
              <a:rPr lang="en-US" sz="2000" b="1" dirty="0" smtClean="0">
                <a:solidFill>
                  <a:srgbClr val="FF0000"/>
                </a:solidFill>
              </a:rPr>
              <a:t>Cardiac Side Effects and Contraindications</a:t>
            </a:r>
          </a:p>
          <a:p>
            <a:pPr algn="l"/>
            <a:r>
              <a:rPr lang="en-US" dirty="0" smtClean="0"/>
              <a:t>These drugs, like Class I drugs, are </a:t>
            </a:r>
            <a:r>
              <a:rPr lang="en-US" dirty="0" err="1" smtClean="0"/>
              <a:t>proarrhythmic</a:t>
            </a:r>
            <a:r>
              <a:rPr lang="en-US" dirty="0" smtClean="0"/>
              <a:t> as well as being </a:t>
            </a:r>
            <a:r>
              <a:rPr lang="en-US" dirty="0" err="1" smtClean="0"/>
              <a:t>antiarrhythmic</a:t>
            </a:r>
            <a:r>
              <a:rPr lang="en-US" dirty="0" smtClean="0"/>
              <a:t>. For example, the increase in action potential duration can produce </a:t>
            </a:r>
            <a:r>
              <a:rPr lang="en-US" dirty="0" err="1" smtClean="0"/>
              <a:t>torsades</a:t>
            </a:r>
            <a:r>
              <a:rPr lang="en-US" dirty="0" smtClean="0"/>
              <a:t> de pointes (a type of ventricular tachycardia), especially in patients with long-QT syndrome. </a:t>
            </a:r>
            <a:r>
              <a:rPr lang="en-US" dirty="0" err="1" smtClean="0"/>
              <a:t>Amiodarone</a:t>
            </a:r>
            <a:r>
              <a:rPr lang="en-US" dirty="0" smtClean="0"/>
              <a:t>, because of its Class IV effects, can cause </a:t>
            </a:r>
            <a:r>
              <a:rPr lang="en-US" dirty="0" err="1" smtClean="0"/>
              <a:t>bradycardia</a:t>
            </a:r>
            <a:r>
              <a:rPr lang="en-US" dirty="0" smtClean="0"/>
              <a:t> and </a:t>
            </a:r>
            <a:r>
              <a:rPr lang="en-US" dirty="0" err="1" smtClean="0"/>
              <a:t>atrioventricular</a:t>
            </a:r>
            <a:r>
              <a:rPr lang="en-US" dirty="0" smtClean="0"/>
              <a:t> block, and therefore is contraindicated in patients with heart block or </a:t>
            </a:r>
            <a:r>
              <a:rPr lang="en-US" dirty="0" err="1" smtClean="0"/>
              <a:t>sinoatrial</a:t>
            </a:r>
            <a:r>
              <a:rPr lang="en-US" dirty="0" smtClean="0"/>
              <a:t> node dysfunction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714356"/>
            <a:ext cx="8501122" cy="4165541"/>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4000" b="1" i="0" u="none" strike="noStrike" cap="none" normalizeH="0" baseline="0" dirty="0" smtClean="0">
                <a:ln>
                  <a:noFill/>
                </a:ln>
                <a:solidFill>
                  <a:srgbClr val="CC2200"/>
                </a:solidFill>
                <a:effectLst/>
                <a:latin typeface="Arial" pitchFamily="34" charset="0"/>
                <a:cs typeface="Arial" pitchFamily="34" charset="0"/>
              </a:rPr>
              <a:t>Adenosine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Y" sz="2800" b="1" i="0" u="none" strike="noStrike" cap="none" normalizeH="0" baseline="0" dirty="0" smtClean="0">
                <a:ln>
                  <a:noFill/>
                </a:ln>
                <a:solidFill>
                  <a:srgbClr val="223A3A"/>
                </a:solidFill>
                <a:effectLst/>
                <a:latin typeface="Arial" pitchFamily="34" charset="0"/>
                <a:cs typeface="Arial" pitchFamily="34" charset="0"/>
              </a:rPr>
              <a:t>General Pharmacology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Adenosine is a naturally occurring purine nucleoside that forms from the breakdown of adenosine triphosphate (ATP). ATP is the primary energy source in cells for transport systems and many enzymes. Most ATP is hydrolyzed to ADP, which can be further dephosphorylated to AMP. Most ADP and AMP that form in the cell are rephosphorylated by the mitochondria through enzymatic reactions requiring oxygen. If large amounts of ATP are hydrolyzed, and especially if there is insufficient oxygen available (i.e., hypoxia), then some of the AMP can be further dephosphorylated to adenosine by the cell membrane associated enzyme, 5'-nucleotidase.</a:t>
            </a:r>
            <a:endParaRPr kumimoji="0" lang="ar-SY"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Adenosine has a short half-life. In human blood, its half-life is less than 10 seconds. There are two important metabolic fates for adenosine</a:t>
            </a:r>
            <a:endParaRPr kumimoji="0" lang="ar-SY"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1142984"/>
            <a:ext cx="7215238" cy="3416320"/>
          </a:xfrm>
          <a:prstGeom prst="rect">
            <a:avLst/>
          </a:prstGeom>
          <a:ln>
            <a:solidFill>
              <a:srgbClr val="FF0000"/>
            </a:solidFill>
          </a:ln>
        </p:spPr>
        <p:txBody>
          <a:bodyPr wrap="square">
            <a:spAutoFit/>
          </a:bodyPr>
          <a:lstStyle/>
          <a:p>
            <a:pPr algn="l"/>
            <a:r>
              <a:rPr lang="en-US" dirty="0" smtClean="0"/>
              <a:t>Adenosine is rapidly transported into red blood cells (and other cell types) where it is rapidly </a:t>
            </a:r>
            <a:r>
              <a:rPr lang="en-US" dirty="0" err="1" smtClean="0"/>
              <a:t>deaminated</a:t>
            </a:r>
            <a:r>
              <a:rPr lang="en-US" dirty="0" smtClean="0"/>
              <a:t> by adenosine </a:t>
            </a:r>
            <a:r>
              <a:rPr lang="en-US" dirty="0" err="1" smtClean="0"/>
              <a:t>deaminase</a:t>
            </a:r>
            <a:r>
              <a:rPr lang="en-US" dirty="0" smtClean="0"/>
              <a:t> to </a:t>
            </a:r>
            <a:r>
              <a:rPr lang="en-US" dirty="0" err="1" smtClean="0"/>
              <a:t>inosine</a:t>
            </a:r>
            <a:r>
              <a:rPr lang="en-US" dirty="0" smtClean="0"/>
              <a:t>, which is further broken down to hypoxanthine, </a:t>
            </a:r>
            <a:r>
              <a:rPr lang="en-US" dirty="0" err="1" smtClean="0"/>
              <a:t>xanthine</a:t>
            </a:r>
            <a:r>
              <a:rPr lang="en-US" dirty="0" smtClean="0"/>
              <a:t>, and uric acid which is excreted by the kidneys. Adenosine </a:t>
            </a:r>
            <a:r>
              <a:rPr lang="en-US" dirty="0" err="1" smtClean="0"/>
              <a:t>deamination</a:t>
            </a:r>
            <a:r>
              <a:rPr lang="en-US" dirty="0" smtClean="0"/>
              <a:t> also occurs in plasma, but at a lower rate than that which occurs within cells. </a:t>
            </a:r>
            <a:r>
              <a:rPr lang="en-US" b="1" dirty="0" err="1" smtClean="0"/>
              <a:t>Dipyridamole</a:t>
            </a:r>
            <a:r>
              <a:rPr lang="en-US" dirty="0" smtClean="0"/>
              <a:t> is a vasodilator drug that blocks adenosine uptake by cells, reducing the metabolism of adenosine. Therefore, one important mechanism for </a:t>
            </a:r>
            <a:r>
              <a:rPr lang="en-US" dirty="0" err="1" smtClean="0"/>
              <a:t>dipyridamole</a:t>
            </a:r>
            <a:r>
              <a:rPr lang="en-US" dirty="0" smtClean="0"/>
              <a:t>-induced </a:t>
            </a:r>
            <a:r>
              <a:rPr lang="en-US" dirty="0" err="1" smtClean="0"/>
              <a:t>vasodilation</a:t>
            </a:r>
            <a:r>
              <a:rPr lang="en-US" dirty="0" smtClean="0"/>
              <a:t> is its </a:t>
            </a:r>
            <a:r>
              <a:rPr lang="en-US" dirty="0" err="1" smtClean="0"/>
              <a:t>potentiation</a:t>
            </a:r>
            <a:r>
              <a:rPr lang="en-US" dirty="0" smtClean="0"/>
              <a:t> of extracellular adenosine.</a:t>
            </a:r>
          </a:p>
          <a:p>
            <a:pPr algn="l"/>
            <a:r>
              <a:rPr lang="en-US" dirty="0" smtClean="0"/>
              <a:t>Adenosine can be acted on by adenosine </a:t>
            </a:r>
            <a:r>
              <a:rPr lang="en-US" dirty="0" err="1" smtClean="0"/>
              <a:t>kinase</a:t>
            </a:r>
            <a:r>
              <a:rPr lang="en-US" dirty="0" smtClean="0"/>
              <a:t> and </a:t>
            </a:r>
            <a:r>
              <a:rPr lang="en-US" dirty="0" err="1" smtClean="0"/>
              <a:t>rephosphorylated</a:t>
            </a:r>
            <a:r>
              <a:rPr lang="en-US" dirty="0" smtClean="0"/>
              <a:t> to AMP. This salvage pathway helps maintain the adenine nucleotide pool in cells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428604"/>
            <a:ext cx="4786346" cy="6278642"/>
          </a:xfrm>
          <a:prstGeom prst="rect">
            <a:avLst/>
          </a:prstGeom>
          <a:ln>
            <a:solidFill>
              <a:srgbClr val="FF0000"/>
            </a:solidFill>
          </a:ln>
        </p:spPr>
        <p:txBody>
          <a:bodyPr wrap="square">
            <a:spAutoFit/>
          </a:bodyPr>
          <a:lstStyle/>
          <a:p>
            <a:pPr algn="l"/>
            <a:r>
              <a:rPr lang="en-US" b="1" dirty="0" smtClean="0">
                <a:solidFill>
                  <a:srgbClr val="FF0000"/>
                </a:solidFill>
              </a:rPr>
              <a:t>Cardiac electrical effects</a:t>
            </a:r>
          </a:p>
          <a:p>
            <a:pPr algn="l"/>
            <a:r>
              <a:rPr lang="en-US" sz="1600" dirty="0" smtClean="0"/>
              <a:t>In cardiac nodal tissue, adenosine binds to type 1 (A</a:t>
            </a:r>
            <a:r>
              <a:rPr lang="en-US" sz="1600" baseline="-25000" dirty="0" smtClean="0"/>
              <a:t>1</a:t>
            </a:r>
            <a:r>
              <a:rPr lang="en-US" sz="1600" dirty="0" smtClean="0"/>
              <a:t>) receptors, which are coupled to </a:t>
            </a:r>
            <a:r>
              <a:rPr lang="en-US" sz="1600" u="sng" dirty="0" err="1" smtClean="0">
                <a:hlinkClick r:id="rId2"/>
              </a:rPr>
              <a:t>Gi</a:t>
            </a:r>
            <a:r>
              <a:rPr lang="en-US" sz="1600" u="sng" dirty="0" smtClean="0">
                <a:hlinkClick r:id="rId2"/>
              </a:rPr>
              <a:t>-proteins</a:t>
            </a:r>
            <a:r>
              <a:rPr lang="en-US" sz="1600" dirty="0" smtClean="0"/>
              <a:t>. Activation of this pathway opens potassium channels, which hyperpolarizes the cell. Activation of the </a:t>
            </a:r>
            <a:r>
              <a:rPr lang="en-US" sz="1600" u="sng" dirty="0" err="1" smtClean="0">
                <a:hlinkClick r:id="rId2"/>
              </a:rPr>
              <a:t>Gi</a:t>
            </a:r>
            <a:r>
              <a:rPr lang="en-US" sz="1600" u="sng" dirty="0" smtClean="0">
                <a:hlinkClick r:id="rId2"/>
              </a:rPr>
              <a:t>-protein</a:t>
            </a:r>
            <a:r>
              <a:rPr lang="en-US" sz="1600" dirty="0" smtClean="0"/>
              <a:t> also decreases </a:t>
            </a:r>
            <a:r>
              <a:rPr lang="en-US" sz="1600" dirty="0" err="1" smtClean="0"/>
              <a:t>cAMP</a:t>
            </a:r>
            <a:r>
              <a:rPr lang="en-US" sz="1600" dirty="0" smtClean="0"/>
              <a:t>, which inhibits L-type calcium channels and therefore calcium entry into the cell. In cardiac pacemaker cells in the </a:t>
            </a:r>
            <a:r>
              <a:rPr lang="en-US" sz="1600" dirty="0" err="1" smtClean="0"/>
              <a:t>sinoatrial</a:t>
            </a:r>
            <a:r>
              <a:rPr lang="en-US" sz="1600" dirty="0" smtClean="0"/>
              <a:t> node, adenosine acting through A</a:t>
            </a:r>
            <a:r>
              <a:rPr lang="en-US" sz="1600" baseline="-25000" dirty="0" smtClean="0"/>
              <a:t>1</a:t>
            </a:r>
            <a:r>
              <a:rPr lang="en-US" sz="1600" dirty="0" smtClean="0"/>
              <a:t> receptors inhibits the </a:t>
            </a:r>
            <a:r>
              <a:rPr lang="en-US" sz="1600" u="sng" dirty="0" smtClean="0">
                <a:hlinkClick r:id="rId3"/>
              </a:rPr>
              <a:t>pacemaker current (I</a:t>
            </a:r>
            <a:r>
              <a:rPr lang="en-US" sz="1600" u="sng" baseline="-25000" dirty="0" smtClean="0">
                <a:hlinkClick r:id="rId3"/>
              </a:rPr>
              <a:t>f</a:t>
            </a:r>
            <a:r>
              <a:rPr lang="en-US" sz="1600" u="sng" dirty="0" smtClean="0">
                <a:hlinkClick r:id="rId3"/>
              </a:rPr>
              <a:t>)</a:t>
            </a:r>
            <a:r>
              <a:rPr lang="en-US" sz="1600" dirty="0" smtClean="0"/>
              <a:t>, which decreases the slope of phase 4 of the </a:t>
            </a:r>
            <a:r>
              <a:rPr lang="en-US" sz="1600" u="sng" dirty="0" smtClean="0">
                <a:hlinkClick r:id="rId3"/>
              </a:rPr>
              <a:t>pacemaker action potential</a:t>
            </a:r>
            <a:r>
              <a:rPr lang="en-US" sz="1600" dirty="0" smtClean="0"/>
              <a:t> and decreasing its spontaneous firing rate (negative </a:t>
            </a:r>
            <a:r>
              <a:rPr lang="en-US" sz="1600" dirty="0" err="1" smtClean="0"/>
              <a:t>chronotropy</a:t>
            </a:r>
            <a:r>
              <a:rPr lang="en-US" sz="1600" dirty="0" smtClean="0"/>
              <a:t>). Inhibition of L-type calcium channels by adenosine also decreases conduction velocity (negative </a:t>
            </a:r>
            <a:r>
              <a:rPr lang="en-US" sz="1600" dirty="0" err="1" smtClean="0"/>
              <a:t>dromotropic</a:t>
            </a:r>
            <a:r>
              <a:rPr lang="en-US" sz="1600" dirty="0" smtClean="0"/>
              <a:t> effect) at the </a:t>
            </a:r>
            <a:r>
              <a:rPr lang="en-US" sz="1600" u="sng" dirty="0" err="1" smtClean="0">
                <a:hlinkClick r:id="rId4"/>
              </a:rPr>
              <a:t>atrioventricular</a:t>
            </a:r>
            <a:r>
              <a:rPr lang="en-US" sz="1600" u="sng" dirty="0" smtClean="0">
                <a:hlinkClick r:id="rId4"/>
              </a:rPr>
              <a:t> (AV) node</a:t>
            </a:r>
            <a:r>
              <a:rPr lang="en-US" sz="1600" dirty="0" smtClean="0"/>
              <a:t>. Finally, adenosine, by acting on </a:t>
            </a:r>
            <a:r>
              <a:rPr lang="en-US" sz="1600" dirty="0" err="1" smtClean="0"/>
              <a:t>presynaptic</a:t>
            </a:r>
            <a:r>
              <a:rPr lang="en-US" sz="1600" dirty="0" smtClean="0"/>
              <a:t> </a:t>
            </a:r>
            <a:r>
              <a:rPr lang="en-US" sz="1600" dirty="0" err="1" smtClean="0"/>
              <a:t>purinergic</a:t>
            </a:r>
            <a:r>
              <a:rPr lang="en-US" sz="1600" dirty="0" smtClean="0"/>
              <a:t> receptors on sympathetic nerve terminals, inhibits the release of </a:t>
            </a:r>
            <a:r>
              <a:rPr lang="en-US" sz="1600" dirty="0" err="1" smtClean="0"/>
              <a:t>norepinephrine</a:t>
            </a:r>
            <a:r>
              <a:rPr lang="en-US" sz="1600" dirty="0" smtClean="0"/>
              <a:t>. In terms of its electrical effects in the heart, adenosine decreases the heart rate at the SA node and reduces conduction velocity at the AV node. The latter effect can produce </a:t>
            </a:r>
            <a:r>
              <a:rPr lang="en-US" sz="1600" u="sng" dirty="0" err="1" smtClean="0">
                <a:hlinkClick r:id="rId5"/>
              </a:rPr>
              <a:t>atrioventricular</a:t>
            </a:r>
            <a:r>
              <a:rPr lang="en-US" sz="1600" u="sng" dirty="0" smtClean="0">
                <a:hlinkClick r:id="rId5"/>
              </a:rPr>
              <a:t> block</a:t>
            </a:r>
            <a:r>
              <a:rPr lang="en-US" sz="1600" dirty="0" smtClean="0"/>
              <a:t>. Note, however, that when adenosine is infused systemically into humans, the heart rate can increase because of </a:t>
            </a:r>
            <a:r>
              <a:rPr lang="en-US" sz="1600" dirty="0" err="1" smtClean="0"/>
              <a:t>baroreceptor</a:t>
            </a:r>
            <a:r>
              <a:rPr lang="en-US" sz="1600" dirty="0" smtClean="0"/>
              <a:t> reflexes activated by systemic </a:t>
            </a:r>
            <a:r>
              <a:rPr lang="en-US" sz="1600" dirty="0" err="1" smtClean="0"/>
              <a:t>vasodilation</a:t>
            </a:r>
            <a:r>
              <a:rPr lang="en-US" sz="1600" dirty="0" smtClean="0"/>
              <a:t> and hypotension</a:t>
            </a:r>
            <a:endParaRPr lang="en-US" sz="1600" dirty="0"/>
          </a:p>
        </p:txBody>
      </p:sp>
      <p:pic>
        <p:nvPicPr>
          <p:cNvPr id="103426" name="Picture 2" descr="Adenosine binding to purinergic receptors in smooth muscle tissue and SA and AV nodes"/>
          <p:cNvPicPr>
            <a:picLocks noChangeAspect="1" noChangeArrowheads="1"/>
          </p:cNvPicPr>
          <p:nvPr/>
        </p:nvPicPr>
        <p:blipFill>
          <a:blip r:embed="rId6"/>
          <a:srcRect/>
          <a:stretch>
            <a:fillRect/>
          </a:stretch>
        </p:blipFill>
        <p:spPr bwMode="auto">
          <a:xfrm>
            <a:off x="5143504" y="428604"/>
            <a:ext cx="3643338" cy="4429156"/>
          </a:xfrm>
          <a:prstGeom prst="rect">
            <a:avLst/>
          </a:prstGeom>
          <a:noFill/>
          <a:ln>
            <a:solidFill>
              <a:srgbClr val="FF0000"/>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857232"/>
            <a:ext cx="7929618" cy="4801314"/>
          </a:xfrm>
          <a:prstGeom prst="rect">
            <a:avLst/>
          </a:prstGeom>
          <a:ln>
            <a:solidFill>
              <a:srgbClr val="FF0000"/>
            </a:solidFill>
          </a:ln>
        </p:spPr>
        <p:txBody>
          <a:bodyPr wrap="square">
            <a:spAutoFit/>
          </a:bodyPr>
          <a:lstStyle/>
          <a:p>
            <a:pPr algn="l"/>
            <a:r>
              <a:rPr lang="en-US" sz="2000" b="1" dirty="0" smtClean="0">
                <a:solidFill>
                  <a:srgbClr val="FF0000"/>
                </a:solidFill>
              </a:rPr>
              <a:t>Vasodilator actions</a:t>
            </a:r>
          </a:p>
          <a:p>
            <a:pPr algn="l"/>
            <a:r>
              <a:rPr lang="en-US" dirty="0" smtClean="0"/>
              <a:t>Adenosine binds to </a:t>
            </a:r>
            <a:r>
              <a:rPr lang="en-US" dirty="0" err="1" smtClean="0"/>
              <a:t>purinergic</a:t>
            </a:r>
            <a:r>
              <a:rPr lang="en-US" dirty="0" smtClean="0"/>
              <a:t> receptors in different cell types, where it has several actions. One important action is vascular smooth muscle relaxation, which leads to </a:t>
            </a:r>
            <a:r>
              <a:rPr lang="en-US" dirty="0" err="1" smtClean="0"/>
              <a:t>vasodilation</a:t>
            </a:r>
            <a:r>
              <a:rPr lang="en-US" dirty="0" smtClean="0"/>
              <a:t>. This is an important mechanism for matching </a:t>
            </a:r>
            <a:r>
              <a:rPr lang="en-US" u="sng" dirty="0" smtClean="0">
                <a:hlinkClick r:id="rId2"/>
              </a:rPr>
              <a:t>coronary blood flow</a:t>
            </a:r>
            <a:r>
              <a:rPr lang="en-US" dirty="0" smtClean="0"/>
              <a:t> to the metabolic needs of the heart. In coronary vascular smooth muscle, adenosine binds to adenosine type 2A (A</a:t>
            </a:r>
            <a:r>
              <a:rPr lang="en-US" baseline="-25000" dirty="0" smtClean="0"/>
              <a:t>2A</a:t>
            </a:r>
            <a:r>
              <a:rPr lang="en-US" dirty="0" smtClean="0"/>
              <a:t>) receptors, which are coupled to the </a:t>
            </a:r>
            <a:r>
              <a:rPr lang="en-US" u="sng" dirty="0" smtClean="0">
                <a:hlinkClick r:id="rId3"/>
              </a:rPr>
              <a:t>Gs-protein</a:t>
            </a:r>
            <a:r>
              <a:rPr lang="en-US" dirty="0" smtClean="0"/>
              <a:t>. Activation of this G-protein stimulates </a:t>
            </a:r>
            <a:r>
              <a:rPr lang="en-US" dirty="0" err="1" smtClean="0"/>
              <a:t>adenylyl</a:t>
            </a:r>
            <a:r>
              <a:rPr lang="en-US" dirty="0" smtClean="0"/>
              <a:t> </a:t>
            </a:r>
            <a:r>
              <a:rPr lang="en-US" dirty="0" err="1" smtClean="0"/>
              <a:t>cyclase</a:t>
            </a:r>
            <a:r>
              <a:rPr lang="en-US" dirty="0" smtClean="0"/>
              <a:t> (AC in figure), increases </a:t>
            </a:r>
            <a:r>
              <a:rPr lang="en-US" dirty="0" err="1" smtClean="0"/>
              <a:t>cAMP</a:t>
            </a:r>
            <a:r>
              <a:rPr lang="en-US" dirty="0" smtClean="0"/>
              <a:t>, and causes protein </a:t>
            </a:r>
            <a:r>
              <a:rPr lang="en-US" dirty="0" err="1" smtClean="0"/>
              <a:t>kinase</a:t>
            </a:r>
            <a:r>
              <a:rPr lang="en-US" dirty="0" smtClean="0"/>
              <a:t> activation. This activates K</a:t>
            </a:r>
            <a:r>
              <a:rPr lang="en-US" baseline="-25000" dirty="0" smtClean="0"/>
              <a:t>ATP</a:t>
            </a:r>
            <a:r>
              <a:rPr lang="en-US" dirty="0" smtClean="0"/>
              <a:t> channels, which hyperpolarizes the smooth muscle, causing relaxation. Increased </a:t>
            </a:r>
            <a:r>
              <a:rPr lang="en-US" dirty="0" err="1" smtClean="0"/>
              <a:t>cAMP</a:t>
            </a:r>
            <a:r>
              <a:rPr lang="en-US" dirty="0" smtClean="0"/>
              <a:t> also causes smooth muscle relaxation by inhibiting </a:t>
            </a:r>
            <a:r>
              <a:rPr lang="en-US" u="sng" dirty="0" smtClean="0">
                <a:hlinkClick r:id="rId3"/>
              </a:rPr>
              <a:t>myosin light chain </a:t>
            </a:r>
            <a:r>
              <a:rPr lang="en-US" u="sng" dirty="0" err="1" smtClean="0">
                <a:hlinkClick r:id="rId3"/>
              </a:rPr>
              <a:t>kinase</a:t>
            </a:r>
            <a:r>
              <a:rPr lang="en-US" dirty="0" smtClean="0"/>
              <a:t>, which leads to decreased myosin </a:t>
            </a:r>
            <a:r>
              <a:rPr lang="en-US" dirty="0" err="1" smtClean="0"/>
              <a:t>phosphorylation</a:t>
            </a:r>
            <a:r>
              <a:rPr lang="en-US" dirty="0" smtClean="0"/>
              <a:t> and a decrease in contractile force. There is also evidence that adenosine inhibits calcium entry into the cell through L-type calcium channels. Since </a:t>
            </a:r>
            <a:r>
              <a:rPr lang="en-US" u="sng" dirty="0" smtClean="0">
                <a:hlinkClick r:id="rId3"/>
              </a:rPr>
              <a:t>calcium regulates smooth muscle contraction</a:t>
            </a:r>
            <a:r>
              <a:rPr lang="en-US" dirty="0" smtClean="0"/>
              <a:t>, reduced intracellular calcium causes relaxation. In some types of blood vessels, there is evidence that adenosine produces </a:t>
            </a:r>
            <a:r>
              <a:rPr lang="en-US" dirty="0" err="1" smtClean="0"/>
              <a:t>vasodilation</a:t>
            </a:r>
            <a:r>
              <a:rPr lang="en-US" dirty="0" smtClean="0"/>
              <a:t> through increases in </a:t>
            </a:r>
            <a:r>
              <a:rPr lang="en-US" u="sng" dirty="0" err="1" smtClean="0">
                <a:hlinkClick r:id="rId4"/>
              </a:rPr>
              <a:t>cGMP</a:t>
            </a:r>
            <a:r>
              <a:rPr lang="en-US" dirty="0" smtClean="0"/>
              <a:t>, which leads to inhibition of calcium entry into the cells, opening of potassium channels, and activation of </a:t>
            </a:r>
            <a:r>
              <a:rPr lang="en-US" u="sng" dirty="0" smtClean="0">
                <a:hlinkClick r:id="rId3"/>
              </a:rPr>
              <a:t>myosin light chain </a:t>
            </a:r>
            <a:r>
              <a:rPr lang="en-US" u="sng" dirty="0" err="1" smtClean="0">
                <a:hlinkClick r:id="rId3"/>
              </a:rPr>
              <a:t>phosphatase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714356"/>
            <a:ext cx="7429552" cy="4247317"/>
          </a:xfrm>
          <a:prstGeom prst="rect">
            <a:avLst/>
          </a:prstGeom>
          <a:ln>
            <a:solidFill>
              <a:srgbClr val="FF0000"/>
            </a:solidFill>
          </a:ln>
        </p:spPr>
        <p:txBody>
          <a:bodyPr wrap="square">
            <a:spAutoFit/>
          </a:bodyPr>
          <a:lstStyle/>
          <a:p>
            <a:pPr algn="l"/>
            <a:r>
              <a:rPr lang="en-US" sz="2000" b="1" dirty="0" smtClean="0">
                <a:solidFill>
                  <a:srgbClr val="FF0000"/>
                </a:solidFill>
              </a:rPr>
              <a:t>Therapeutic and Diagnostic Use</a:t>
            </a:r>
          </a:p>
          <a:p>
            <a:pPr algn="l"/>
            <a:r>
              <a:rPr lang="en-US" dirty="0" smtClean="0"/>
              <a:t>The major therapeutic use of adenosine is as an </a:t>
            </a:r>
            <a:r>
              <a:rPr lang="en-US" dirty="0" err="1" smtClean="0"/>
              <a:t>antiarrhythmic</a:t>
            </a:r>
            <a:r>
              <a:rPr lang="en-US" dirty="0" smtClean="0"/>
              <a:t> drug for the rapid treatment of </a:t>
            </a:r>
            <a:r>
              <a:rPr lang="en-US" u="sng" dirty="0" err="1" smtClean="0">
                <a:hlinkClick r:id="rId2"/>
              </a:rPr>
              <a:t>supraventricular</a:t>
            </a:r>
            <a:r>
              <a:rPr lang="en-US" u="sng" dirty="0" smtClean="0">
                <a:hlinkClick r:id="rId2"/>
              </a:rPr>
              <a:t> tachycardia</a:t>
            </a:r>
            <a:r>
              <a:rPr lang="en-US" dirty="0" smtClean="0"/>
              <a:t> caused by AV nodal </a:t>
            </a:r>
            <a:r>
              <a:rPr lang="en-US" u="sng" dirty="0" smtClean="0">
                <a:hlinkClick r:id="rId3"/>
              </a:rPr>
              <a:t>reentry</a:t>
            </a:r>
            <a:r>
              <a:rPr lang="en-US" dirty="0" smtClean="0"/>
              <a:t> by suppressing AV nodal conduction. For these indications, adenosine is administered either as bolus intravenous injection or as an intravenous infusion. Adenosine is not effective for </a:t>
            </a:r>
            <a:r>
              <a:rPr lang="en-US" dirty="0" err="1" smtClean="0"/>
              <a:t>atrial</a:t>
            </a:r>
            <a:r>
              <a:rPr lang="en-US" dirty="0" smtClean="0"/>
              <a:t> flutter or fibrillation.</a:t>
            </a:r>
          </a:p>
          <a:p>
            <a:pPr algn="l"/>
            <a:r>
              <a:rPr lang="en-US" dirty="0" smtClean="0"/>
              <a:t>Although adenosine is a powerful vasodilator, especially in coronary circulation, it is not used as a vasodilator to treat coronary artery disease. The reason is that it is short-acting, limited to intravascular administration, and can produce </a:t>
            </a:r>
            <a:r>
              <a:rPr lang="en-US" u="sng" dirty="0" smtClean="0">
                <a:hlinkClick r:id="rId4"/>
              </a:rPr>
              <a:t>coronary vascular steal</a:t>
            </a:r>
            <a:r>
              <a:rPr lang="en-US" dirty="0" smtClean="0"/>
              <a:t>. When administered by intravenous infusion, it can produce hypotension and </a:t>
            </a:r>
            <a:r>
              <a:rPr lang="en-US" dirty="0" err="1" smtClean="0"/>
              <a:t>atrioventricular</a:t>
            </a:r>
            <a:r>
              <a:rPr lang="en-US" dirty="0" smtClean="0"/>
              <a:t> block.</a:t>
            </a:r>
          </a:p>
          <a:p>
            <a:pPr algn="l"/>
            <a:r>
              <a:rPr lang="en-US" dirty="0" smtClean="0"/>
              <a:t>Adenosine's unique vasodilator properties, however, are utilized in cardiac imaging during stress tests to determine coronary fractional flow reserve (a measure of severity of coronary </a:t>
            </a:r>
            <a:r>
              <a:rPr lang="en-US" dirty="0" err="1" smtClean="0"/>
              <a:t>stenosis</a:t>
            </a:r>
            <a:r>
              <a:rPr lang="en-US" dirty="0" smtClean="0"/>
              <a:t>), and to assess pulmonary vasodilator responses in patients with pulmonary hypertension.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000108"/>
            <a:ext cx="8072494" cy="3416320"/>
          </a:xfrm>
          <a:prstGeom prst="rect">
            <a:avLst/>
          </a:prstGeom>
          <a:ln>
            <a:solidFill>
              <a:srgbClr val="FF0000"/>
            </a:solidFill>
          </a:ln>
        </p:spPr>
        <p:txBody>
          <a:bodyPr wrap="square">
            <a:spAutoFit/>
          </a:bodyPr>
          <a:lstStyle/>
          <a:p>
            <a:pPr algn="l"/>
            <a:r>
              <a:rPr lang="en-US" sz="2000" b="1" dirty="0" smtClean="0">
                <a:solidFill>
                  <a:srgbClr val="FF0000"/>
                </a:solidFill>
              </a:rPr>
              <a:t>Side-effects</a:t>
            </a:r>
          </a:p>
          <a:p>
            <a:pPr algn="l"/>
            <a:r>
              <a:rPr lang="en-US" dirty="0" smtClean="0"/>
              <a:t>Most of adenosine's side effects are related to its </a:t>
            </a:r>
            <a:r>
              <a:rPr lang="en-US" b="1" dirty="0" smtClean="0"/>
              <a:t>vasodilator properties. </a:t>
            </a:r>
            <a:r>
              <a:rPr lang="en-US" dirty="0" smtClean="0"/>
              <a:t>Patients can experience </a:t>
            </a:r>
            <a:r>
              <a:rPr lang="en-US" b="1" dirty="0" smtClean="0"/>
              <a:t>flushing and headaches</a:t>
            </a:r>
            <a:r>
              <a:rPr lang="en-US" dirty="0" smtClean="0"/>
              <a:t>, both of which are related to </a:t>
            </a:r>
            <a:r>
              <a:rPr lang="en-US" dirty="0" err="1" smtClean="0"/>
              <a:t>vasodilation</a:t>
            </a:r>
            <a:r>
              <a:rPr lang="en-US" dirty="0" smtClean="0"/>
              <a:t>. Adenosine can produce rapid arterial hypotension; however, this is reversed shortly after stopping the infusion of adenosine because of its short half-life. Coronary vascular steal is of theoretical concern in some patients with coronary artery disease, although there is no clinical evidence supporting this adverse effect. </a:t>
            </a:r>
            <a:r>
              <a:rPr lang="en-US" b="1" dirty="0" err="1" smtClean="0"/>
              <a:t>Methylxanthines</a:t>
            </a:r>
            <a:r>
              <a:rPr lang="en-US" b="1" dirty="0" smtClean="0"/>
              <a:t> such as caffeine and </a:t>
            </a:r>
            <a:r>
              <a:rPr lang="en-US" b="1" dirty="0" err="1" smtClean="0"/>
              <a:t>theophylline</a:t>
            </a:r>
            <a:r>
              <a:rPr lang="en-US" b="1" dirty="0" smtClean="0"/>
              <a:t> competitively antagonize the binding of adenosine at its </a:t>
            </a:r>
            <a:r>
              <a:rPr lang="en-US" b="1" dirty="0" err="1" smtClean="0"/>
              <a:t>purinergic</a:t>
            </a:r>
            <a:r>
              <a:rPr lang="en-US" b="1" dirty="0" smtClean="0"/>
              <a:t> receptor</a:t>
            </a:r>
            <a:r>
              <a:rPr lang="en-US" dirty="0" smtClean="0"/>
              <a:t>. </a:t>
            </a:r>
            <a:r>
              <a:rPr lang="en-US" b="1" dirty="0" smtClean="0"/>
              <a:t>Finally, adenosine may produce undesirable AV block</a:t>
            </a:r>
            <a:r>
              <a:rPr lang="en-US" dirty="0" smtClean="0"/>
              <a:t>; however, this is usually rapidly corrected by stopping adenosine administration. Therefore, adenosine is contraindicated in patients with preexisting </a:t>
            </a:r>
            <a:r>
              <a:rPr lang="en-US" u="sng" dirty="0" smtClean="0">
                <a:hlinkClick r:id="rId2"/>
              </a:rPr>
              <a:t>second or third degree AV block</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285728"/>
            <a:ext cx="8215370" cy="5493787"/>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The Pharmacologic Treatment of Myocardial Infarction</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Classes of Drugs Used to Treat Myocardial Infarction</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Vasodilators</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(dilate arteries and veins)</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nitrodilators</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angiotensin</a:t>
            </a: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 converting enzyme inhibitors (ACEIs)</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angiotensin</a:t>
            </a: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 receptor blockers (ARBs)</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6"/>
              </a:rPr>
              <a:t>aldosterone</a:t>
            </a: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 (</a:t>
            </a: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6"/>
              </a:rPr>
              <a:t>mineralocorticoid</a:t>
            </a: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 receptor) antagonists</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Cardiac depressant drugs</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(reduce heart rate and contractility)</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beta-blockers</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9"/>
              </a:rPr>
              <a:t>Antiarrhythmics</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(if necessary)</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Anti-</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thrombotics</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(prevent thrombus formation)</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anticoagulant</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anti-platelet drugs</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10"/>
              </a:rPr>
              <a:t>Thrombolytics</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(dissolve clots - i.e., "clot busters")</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plasminogen</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activators</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Analgesics (reduce pain)</a:t>
            </a:r>
            <a:b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morphine</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20" y="428604"/>
            <a:ext cx="8643998" cy="5062900"/>
          </a:xfrm>
          <a:prstGeom prst="rect">
            <a:avLst/>
          </a:prstGeom>
          <a:solidFill>
            <a:srgbClr val="F1F7F7"/>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The Pharmacologic Treatment of Heart Failure</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Causes of Heart Failure</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INTRINSIC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Coronary artery disease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Myocardial infarction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Valve disease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Congenital heart defects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Cardiomyopathy</a:t>
            </a: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(dilated, hypertrophic,</a:t>
            </a:r>
            <a:b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or restrictive)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Myocarditis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EXTRINSIC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Chronic hypertension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Arrhythmias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Pericarditis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Thyroid disease; diabetes; anemia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Arterial-venous shunts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Lung disease; pulmonary embolism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Pregnancy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Septic shock</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00034" y="928670"/>
            <a:ext cx="8286808" cy="224676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Heart failure can be defined as the inability of the heart to provide adequate cardiac output and oxygen delivery to meet the metabolic demands of the body, or can do so only under conditions of increased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cardiac preload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Heart failure can be caused by factors originating from within the heart (i.e., intrinsic disease or pathology) or from external factors that place excessive demands upon the heart, as shown in the list of causes.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751344"/>
            <a:ext cx="8001056" cy="2862322"/>
          </a:xfrm>
          <a:prstGeom prst="rect">
            <a:avLst/>
          </a:prstGeom>
          <a:ln>
            <a:solidFill>
              <a:srgbClr val="FF0000"/>
            </a:solidFill>
          </a:ln>
        </p:spPr>
        <p:txBody>
          <a:bodyPr wrap="square">
            <a:spAutoFit/>
          </a:bodyPr>
          <a:lstStyle/>
          <a:p>
            <a:pPr algn="l"/>
            <a:r>
              <a:rPr lang="en-US" dirty="0" smtClean="0"/>
              <a:t>The principal effect of reducing the rate and magnitude of depolarization by blocking sodium channels is a decrease in conduction velocity in non-nodal tissue (</a:t>
            </a:r>
            <a:r>
              <a:rPr lang="en-US" dirty="0" err="1" smtClean="0"/>
              <a:t>atrial</a:t>
            </a:r>
            <a:r>
              <a:rPr lang="en-US" dirty="0" smtClean="0"/>
              <a:t> and ventricular muscle, Purkinje conducting system). The faster a cell depolarizes, the more rapidly adjacent cells become depolarized, leading to a more rapid regeneration and transmission of action potentials between cells. Therefore, blocking sodium channels reduces the velocity of action potential transmission within the heart (reduced conduction velocity; negative </a:t>
            </a:r>
            <a:r>
              <a:rPr lang="en-US" dirty="0" err="1" smtClean="0"/>
              <a:t>dromotropy</a:t>
            </a:r>
            <a:r>
              <a:rPr lang="en-US" dirty="0" smtClean="0"/>
              <a:t>). This can serve as an important mechanism for suppressing </a:t>
            </a:r>
            <a:r>
              <a:rPr lang="en-US" dirty="0" err="1" smtClean="0"/>
              <a:t>tachycardias</a:t>
            </a:r>
            <a:r>
              <a:rPr lang="en-US" dirty="0" smtClean="0"/>
              <a:t> that are caused by abnormal conduction (e.g., </a:t>
            </a:r>
            <a:r>
              <a:rPr lang="en-US" u="sng" dirty="0" smtClean="0">
                <a:hlinkClick r:id="rId2"/>
              </a:rPr>
              <a:t>reentry</a:t>
            </a:r>
            <a:r>
              <a:rPr lang="en-US" dirty="0" smtClean="0"/>
              <a:t> mechanisms). By depressing abnormal conduction, reentry mechanisms can be interrupted.</a:t>
            </a:r>
            <a:endParaRPr lang="ar-SY"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57158" y="571480"/>
            <a:ext cx="8501122" cy="470898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number one cause of heart failure is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coronary artery</a:t>
            </a:r>
            <a:r>
              <a:rPr kumimoji="0" lang="en-US" sz="2000" b="0" i="0" u="none" strike="noStrike" cap="none" normalizeH="0" dirty="0" smtClean="0">
                <a:ln>
                  <a:noFill/>
                </a:ln>
                <a:solidFill>
                  <a:srgbClr val="003A3A"/>
                </a:solidFill>
                <a:effectLst/>
                <a:latin typeface="Arial" pitchFamily="34" charset="0"/>
                <a:ea typeface="Times New Roman" pitchFamily="18" charset="0"/>
                <a:cs typeface="Arial" pitchFamily="34" charset="0"/>
                <a:hlinkClick r:id="rId2"/>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disease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(CAD). CAD reduces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coronary blood flow</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oxygen delivery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the myocardium. This leads to myocardial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hypoxia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impaired function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Another common cause of heart failure is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myocardial infarction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is the final and often fatal culmination of CAD.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Infarcted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tissue does not contribute to the generation of mechanical activity, so overall cardiac performance is diminished. Furthermore, non-</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infarcted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regions must compensate for the loss of function and this extra burden can precipitate changes that lead to failure of the non-</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infarcted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myocardium.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8"/>
              </a:rPr>
              <a:t>Valvular</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 disease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congenital defects place increased demands upon the heart that can precipitate failure.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Cardiomyopathies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known origin (e.g., bacterial or viral) or idiopathic (unknown origin) can lead to failure.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Myocarditis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damages the heart and can lead to abnormal function.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9"/>
              </a:rPr>
              <a:t>Arrhythmias,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such as severe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bradycardia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tachycardia, can also precipitate failure.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714356"/>
            <a:ext cx="8215370" cy="378565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Acute heart failure develops rapidly and can be immediately life threatening because the heart does not have time to undergo compensatory adaptations. Acute failure (hours/days) may result from acute infection (sepsis),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reperfusion injury and stunning</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acute myocardial infarction, valve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chordae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tendineae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rupture, severe arrhythmias, etc. Acute heart failure can often be managed successfully by pharmacological or surgical interventions.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Chronic heart failure is a long-term condition (months/years) that is associated with the heart undergoing adaptive responses (e.g., dilation, hypertrophy) to a precipitating condition or pathology. These adaptive responses, however, can be deleterious in the long-term and lead to a worsening condition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8286808" cy="6462178"/>
          </a:xfrm>
          <a:prstGeom prst="rect">
            <a:avLst/>
          </a:prstGeom>
          <a:ln>
            <a:solidFill>
              <a:srgbClr val="FF0000"/>
            </a:solidFill>
          </a:ln>
        </p:spPr>
        <p:txBody>
          <a:bodyPr wrap="square">
            <a:spAutoFit/>
          </a:bodyPr>
          <a:lstStyle/>
          <a:p>
            <a:pPr algn="ctr"/>
            <a:r>
              <a:rPr lang="en-US" b="1" dirty="0" smtClean="0">
                <a:solidFill>
                  <a:srgbClr val="FF0000"/>
                </a:solidFill>
              </a:rPr>
              <a:t>Classes of Drugs Used to Treat Heart Failure</a:t>
            </a:r>
          </a:p>
          <a:p>
            <a:pPr algn="l"/>
            <a:r>
              <a:rPr lang="en-US" sz="1600" dirty="0" smtClean="0"/>
              <a:t>Because heart failure is a complex condition that affects other systems of the body, multiple drugs are often administered. Treatment may include diuretic drugs to reduce blood volume and venous pressures, vasodilator drugs to reduce arterial </a:t>
            </a:r>
            <a:r>
              <a:rPr lang="en-US" sz="1600" dirty="0" err="1" smtClean="0"/>
              <a:t>afterload</a:t>
            </a:r>
            <a:r>
              <a:rPr lang="en-US" sz="1600" dirty="0" smtClean="0"/>
              <a:t> and venous pressures, and drugs that stimulate or inhibit cardiac function. Ancillary drugs may also be given to suppress arrhythmias, inhibit clotting mechanisms, or alter glucose handling</a:t>
            </a:r>
            <a:r>
              <a:rPr lang="en-US" sz="1600" dirty="0" smtClean="0"/>
              <a:t>. </a:t>
            </a:r>
            <a:endParaRPr lang="en-US" sz="1600" dirty="0" smtClean="0"/>
          </a:p>
          <a:p>
            <a:pPr algn="l"/>
            <a:r>
              <a:rPr lang="en-US" sz="1600" b="1" u="sng" dirty="0" smtClean="0">
                <a:hlinkClick r:id="rId2"/>
              </a:rPr>
              <a:t>Diuretics</a:t>
            </a:r>
            <a:r>
              <a:rPr lang="en-US" sz="1600" b="1" dirty="0" smtClean="0"/>
              <a:t/>
            </a:r>
            <a:br>
              <a:rPr lang="en-US" sz="1600" b="1" dirty="0" smtClean="0"/>
            </a:br>
            <a:r>
              <a:rPr lang="en-US" sz="1600" b="1" dirty="0" smtClean="0"/>
              <a:t>-  </a:t>
            </a:r>
            <a:r>
              <a:rPr lang="en-US" sz="1600" b="1" u="sng" dirty="0" err="1" smtClean="0">
                <a:hlinkClick r:id="rId2"/>
              </a:rPr>
              <a:t>thiazide</a:t>
            </a:r>
            <a:r>
              <a:rPr lang="en-US" sz="1600" b="1" u="sng" dirty="0" smtClean="0">
                <a:hlinkClick r:id="rId2"/>
              </a:rPr>
              <a:t> diuretics</a:t>
            </a:r>
            <a:r>
              <a:rPr lang="en-US" sz="1600" b="1" dirty="0" smtClean="0"/>
              <a:t/>
            </a:r>
            <a:br>
              <a:rPr lang="en-US" sz="1600" b="1" dirty="0" smtClean="0"/>
            </a:br>
            <a:r>
              <a:rPr lang="en-US" sz="1600" b="1" dirty="0" smtClean="0"/>
              <a:t>-  </a:t>
            </a:r>
            <a:r>
              <a:rPr lang="en-US" sz="1600" b="1" u="sng" dirty="0" smtClean="0">
                <a:hlinkClick r:id="rId2"/>
              </a:rPr>
              <a:t>loop diuretics</a:t>
            </a:r>
            <a:r>
              <a:rPr lang="en-US" sz="1600" b="1" dirty="0" smtClean="0"/>
              <a:t/>
            </a:r>
            <a:br>
              <a:rPr lang="en-US" sz="1600" b="1" dirty="0" smtClean="0"/>
            </a:br>
            <a:r>
              <a:rPr lang="en-US" sz="1600" b="1" dirty="0" smtClean="0"/>
              <a:t>-  </a:t>
            </a:r>
            <a:r>
              <a:rPr lang="en-US" sz="1600" b="1" u="sng" dirty="0" err="1" smtClean="0">
                <a:hlinkClick r:id="rId3"/>
              </a:rPr>
              <a:t>aldosterone</a:t>
            </a:r>
            <a:r>
              <a:rPr lang="en-US" sz="1600" b="1" u="sng" dirty="0" smtClean="0">
                <a:hlinkClick r:id="rId3"/>
              </a:rPr>
              <a:t> antagonists</a:t>
            </a:r>
            <a:endParaRPr lang="en-US" sz="1600" b="1" dirty="0" smtClean="0"/>
          </a:p>
          <a:p>
            <a:pPr algn="l"/>
            <a:r>
              <a:rPr lang="en-US" sz="1600" b="1" u="sng" dirty="0" smtClean="0">
                <a:hlinkClick r:id="rId4"/>
              </a:rPr>
              <a:t>Vasodilators</a:t>
            </a:r>
            <a:r>
              <a:rPr lang="en-US" sz="1600" b="1" dirty="0" smtClean="0"/>
              <a:t> (dilate arteries and veins)</a:t>
            </a:r>
            <a:br>
              <a:rPr lang="en-US" sz="1600" b="1" dirty="0" smtClean="0"/>
            </a:br>
            <a:r>
              <a:rPr lang="en-US" sz="1600" b="1" dirty="0" smtClean="0"/>
              <a:t>-  </a:t>
            </a:r>
            <a:r>
              <a:rPr lang="en-US" sz="1600" b="1" u="sng" dirty="0" err="1" smtClean="0">
                <a:hlinkClick r:id="rId5"/>
              </a:rPr>
              <a:t>angiotensin</a:t>
            </a:r>
            <a:r>
              <a:rPr lang="en-US" sz="1600" b="1" u="sng" dirty="0" smtClean="0">
                <a:hlinkClick r:id="rId5"/>
              </a:rPr>
              <a:t> converting enzyme (ACE) inhibitors</a:t>
            </a:r>
            <a:r>
              <a:rPr lang="en-US" sz="1600" b="1" dirty="0" smtClean="0"/>
              <a:t/>
            </a:r>
            <a:br>
              <a:rPr lang="en-US" sz="1600" b="1" dirty="0" smtClean="0"/>
            </a:br>
            <a:r>
              <a:rPr lang="en-US" sz="1600" b="1" dirty="0" smtClean="0"/>
              <a:t>-  </a:t>
            </a:r>
            <a:r>
              <a:rPr lang="en-US" sz="1600" b="1" u="sng" dirty="0" err="1" smtClean="0">
                <a:hlinkClick r:id="rId6"/>
              </a:rPr>
              <a:t>angiotensin</a:t>
            </a:r>
            <a:r>
              <a:rPr lang="en-US" sz="1600" b="1" u="sng" dirty="0" smtClean="0">
                <a:hlinkClick r:id="rId6"/>
              </a:rPr>
              <a:t> receptor blockers (ARBs)</a:t>
            </a:r>
            <a:r>
              <a:rPr lang="en-US" sz="1600" b="1" dirty="0" smtClean="0"/>
              <a:t/>
            </a:r>
            <a:br>
              <a:rPr lang="en-US" sz="1600" b="1" dirty="0" smtClean="0"/>
            </a:br>
            <a:r>
              <a:rPr lang="en-US" sz="1600" b="1" dirty="0" smtClean="0"/>
              <a:t>-  </a:t>
            </a:r>
            <a:r>
              <a:rPr lang="en-US" sz="1600" b="1" u="sng" dirty="0" smtClean="0">
                <a:hlinkClick r:id="rId7"/>
              </a:rPr>
              <a:t>direct acting arterial dilators</a:t>
            </a:r>
            <a:r>
              <a:rPr lang="en-US" sz="1600" b="1" dirty="0" smtClean="0"/>
              <a:t/>
            </a:r>
            <a:br>
              <a:rPr lang="en-US" sz="1600" b="1" dirty="0" smtClean="0"/>
            </a:br>
            <a:r>
              <a:rPr lang="en-US" sz="1600" b="1" dirty="0" smtClean="0"/>
              <a:t>-  </a:t>
            </a:r>
            <a:r>
              <a:rPr lang="en-US" sz="1600" b="1" u="sng" dirty="0" err="1" smtClean="0">
                <a:hlinkClick r:id="rId8"/>
              </a:rPr>
              <a:t>nitrodilators</a:t>
            </a:r>
            <a:r>
              <a:rPr lang="en-US" sz="1600" b="1" dirty="0" smtClean="0"/>
              <a:t/>
            </a:r>
            <a:br>
              <a:rPr lang="en-US" sz="1600" b="1" dirty="0" smtClean="0"/>
            </a:br>
            <a:r>
              <a:rPr lang="en-US" sz="1600" b="1" dirty="0" smtClean="0"/>
              <a:t>-  </a:t>
            </a:r>
            <a:r>
              <a:rPr lang="en-US" sz="1600" b="1" u="sng" dirty="0" err="1" smtClean="0">
                <a:hlinkClick r:id="rId9"/>
              </a:rPr>
              <a:t>neprilysin</a:t>
            </a:r>
            <a:r>
              <a:rPr lang="en-US" sz="1600" b="1" u="sng" dirty="0" smtClean="0">
                <a:hlinkClick r:id="rId9"/>
              </a:rPr>
              <a:t> inhibitors</a:t>
            </a:r>
            <a:r>
              <a:rPr lang="en-US" sz="1600" b="1" dirty="0" smtClean="0"/>
              <a:t/>
            </a:r>
            <a:br>
              <a:rPr lang="en-US" sz="1600" b="1" dirty="0" smtClean="0"/>
            </a:br>
            <a:r>
              <a:rPr lang="en-US" sz="1600" b="1" dirty="0" smtClean="0"/>
              <a:t>-  </a:t>
            </a:r>
            <a:r>
              <a:rPr lang="en-US" sz="1600" b="1" u="sng" dirty="0" err="1" smtClean="0">
                <a:hlinkClick r:id="rId10"/>
              </a:rPr>
              <a:t>phosphodiesterase</a:t>
            </a:r>
            <a:r>
              <a:rPr lang="en-US" sz="1600" b="1" u="sng" dirty="0" smtClean="0">
                <a:hlinkClick r:id="rId10"/>
              </a:rPr>
              <a:t> inhibitors</a:t>
            </a:r>
            <a:endParaRPr lang="en-US" sz="1600" b="1" dirty="0" smtClean="0"/>
          </a:p>
          <a:p>
            <a:pPr algn="l"/>
            <a:r>
              <a:rPr lang="en-US" sz="1600" b="1" u="sng" dirty="0" err="1" smtClean="0">
                <a:hlinkClick r:id="rId11"/>
              </a:rPr>
              <a:t>Cardiostimulatory</a:t>
            </a:r>
            <a:r>
              <a:rPr lang="en-US" sz="1600" b="1" u="sng" dirty="0" smtClean="0">
                <a:hlinkClick r:id="rId11"/>
              </a:rPr>
              <a:t> or </a:t>
            </a:r>
            <a:r>
              <a:rPr lang="en-US" sz="1600" b="1" u="sng" dirty="0" err="1" smtClean="0">
                <a:hlinkClick r:id="rId11"/>
              </a:rPr>
              <a:t>inotropic</a:t>
            </a:r>
            <a:r>
              <a:rPr lang="en-US" sz="1600" b="1" u="sng" dirty="0" smtClean="0">
                <a:hlinkClick r:id="rId11"/>
              </a:rPr>
              <a:t> drugs</a:t>
            </a:r>
            <a:r>
              <a:rPr lang="en-US" sz="1600" b="1" dirty="0" smtClean="0"/>
              <a:t> (stimulate contractility)</a:t>
            </a:r>
            <a:br>
              <a:rPr lang="en-US" sz="1600" b="1" dirty="0" smtClean="0"/>
            </a:br>
            <a:r>
              <a:rPr lang="en-US" sz="1600" b="1" dirty="0" smtClean="0"/>
              <a:t>-  </a:t>
            </a:r>
            <a:r>
              <a:rPr lang="en-US" sz="1600" b="1" u="sng" dirty="0" smtClean="0">
                <a:hlinkClick r:id="rId12"/>
              </a:rPr>
              <a:t>digitalis</a:t>
            </a:r>
            <a:r>
              <a:rPr lang="en-US" sz="1600" b="1" dirty="0" smtClean="0"/>
              <a:t/>
            </a:r>
            <a:br>
              <a:rPr lang="en-US" sz="1600" b="1" dirty="0" smtClean="0"/>
            </a:br>
            <a:r>
              <a:rPr lang="en-US" sz="1600" b="1" dirty="0" smtClean="0"/>
              <a:t>-  </a:t>
            </a:r>
            <a:r>
              <a:rPr lang="en-US" sz="1600" b="1" u="sng" dirty="0" smtClean="0">
                <a:hlinkClick r:id="rId13"/>
              </a:rPr>
              <a:t>beta-agonists</a:t>
            </a:r>
            <a:r>
              <a:rPr lang="en-US" sz="1600" b="1" dirty="0" smtClean="0"/>
              <a:t> (</a:t>
            </a:r>
            <a:r>
              <a:rPr lang="en-US" sz="1600" b="1" dirty="0" err="1" smtClean="0"/>
              <a:t>sympathomimetic</a:t>
            </a:r>
            <a:r>
              <a:rPr lang="en-US" sz="1600" b="1" dirty="0" smtClean="0"/>
              <a:t> drugs)</a:t>
            </a:r>
            <a:br>
              <a:rPr lang="en-US" sz="1600" b="1" dirty="0" smtClean="0"/>
            </a:br>
            <a:r>
              <a:rPr lang="en-US" sz="1600" b="1" dirty="0" smtClean="0"/>
              <a:t>-  </a:t>
            </a:r>
            <a:r>
              <a:rPr lang="en-US" sz="1600" b="1" u="sng" dirty="0" err="1" smtClean="0">
                <a:hlinkClick r:id="rId10"/>
              </a:rPr>
              <a:t>phosphodiesterase</a:t>
            </a:r>
            <a:r>
              <a:rPr lang="en-US" sz="1600" b="1" u="sng" dirty="0" smtClean="0">
                <a:hlinkClick r:id="rId10"/>
              </a:rPr>
              <a:t> inhibitors</a:t>
            </a:r>
            <a:endParaRPr lang="en-US" sz="1600" b="1" dirty="0" smtClean="0"/>
          </a:p>
          <a:p>
            <a:pPr algn="l"/>
            <a:r>
              <a:rPr lang="en-US" sz="1600" b="1" u="sng" dirty="0" err="1" smtClean="0">
                <a:hlinkClick r:id="rId14"/>
              </a:rPr>
              <a:t>Cardioinhibitory</a:t>
            </a:r>
            <a:r>
              <a:rPr lang="en-US" sz="1600" b="1" dirty="0" smtClean="0"/>
              <a:t/>
            </a:r>
            <a:br>
              <a:rPr lang="en-US" sz="1600" b="1" dirty="0" smtClean="0"/>
            </a:br>
            <a:r>
              <a:rPr lang="en-US" sz="1600" b="1" dirty="0" smtClean="0"/>
              <a:t>-  </a:t>
            </a:r>
            <a:r>
              <a:rPr lang="en-US" sz="1600" b="1" u="sng" dirty="0" smtClean="0">
                <a:hlinkClick r:id="rId15"/>
              </a:rPr>
              <a:t>beta-blockers</a:t>
            </a:r>
            <a:r>
              <a:rPr lang="en-US" sz="1600" b="1" dirty="0" smtClean="0"/>
              <a:t/>
            </a:r>
            <a:br>
              <a:rPr lang="en-US" sz="1600" b="1" dirty="0" smtClean="0"/>
            </a:br>
            <a:r>
              <a:rPr lang="en-US" sz="1600" b="1" dirty="0" smtClean="0"/>
              <a:t>-  </a:t>
            </a:r>
            <a:r>
              <a:rPr lang="en-US" sz="1600" b="1" u="sng" dirty="0" smtClean="0">
                <a:hlinkClick r:id="rId15"/>
              </a:rPr>
              <a:t>f</a:t>
            </a:r>
            <a:r>
              <a:rPr lang="en-US" sz="1600" b="1" u="sng" dirty="0" smtClean="0">
                <a:hlinkClick r:id="rId14"/>
              </a:rPr>
              <a:t>unny current blocker</a:t>
            </a:r>
            <a:r>
              <a:rPr lang="en-US" sz="1600" b="1" dirty="0" smtClean="0"/>
              <a:t/>
            </a:r>
            <a:br>
              <a:rPr lang="en-US" sz="1600" b="1" dirty="0" smtClean="0"/>
            </a:br>
            <a:r>
              <a:rPr lang="en-US" sz="1600" b="1" dirty="0" smtClean="0"/>
              <a:t>-  </a:t>
            </a:r>
            <a:r>
              <a:rPr lang="en-US" sz="1600" b="1" u="sng" dirty="0" smtClean="0">
                <a:hlinkClick r:id="rId16"/>
              </a:rPr>
              <a:t>calcium-channel blockers</a:t>
            </a:r>
            <a:r>
              <a:rPr lang="en-US" sz="1600" b="1" dirty="0" smtClean="0"/>
              <a:t> (for diastolic dysfunction)</a:t>
            </a:r>
            <a:endParaRPr lang="en-US" sz="16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285860"/>
            <a:ext cx="8286808" cy="2554545"/>
          </a:xfrm>
          <a:prstGeom prst="rect">
            <a:avLst/>
          </a:prstGeom>
          <a:ln>
            <a:solidFill>
              <a:srgbClr val="FF0000"/>
            </a:solidFill>
          </a:ln>
        </p:spPr>
        <p:txBody>
          <a:bodyPr wrap="square">
            <a:spAutoFit/>
          </a:bodyPr>
          <a:lstStyle/>
          <a:p>
            <a:pPr algn="l"/>
            <a:r>
              <a:rPr lang="en-US" sz="2000" dirty="0" smtClean="0"/>
              <a:t>Besides the above drug classes, recent clinical trials support the use of a </a:t>
            </a:r>
            <a:r>
              <a:rPr lang="en-US" sz="2000" b="1" u="sng" dirty="0" smtClean="0">
                <a:solidFill>
                  <a:srgbClr val="0070C0"/>
                </a:solidFill>
              </a:rPr>
              <a:t>sodium-glucose </a:t>
            </a:r>
            <a:r>
              <a:rPr lang="en-US" sz="2000" b="1" u="sng" dirty="0" err="1" smtClean="0">
                <a:solidFill>
                  <a:srgbClr val="0070C0"/>
                </a:solidFill>
              </a:rPr>
              <a:t>cotransporter</a:t>
            </a:r>
            <a:r>
              <a:rPr lang="en-US" sz="2000" b="1" u="sng" dirty="0" smtClean="0">
                <a:solidFill>
                  <a:srgbClr val="0070C0"/>
                </a:solidFill>
              </a:rPr>
              <a:t> 2 inhibitors (SGLT2I) such as </a:t>
            </a:r>
            <a:r>
              <a:rPr lang="en-US" sz="2000" b="1" u="sng" dirty="0" err="1" smtClean="0">
                <a:solidFill>
                  <a:srgbClr val="0070C0"/>
                </a:solidFill>
              </a:rPr>
              <a:t>empagliflozin</a:t>
            </a:r>
            <a:r>
              <a:rPr lang="en-US" sz="2000" b="1" u="sng" dirty="0" smtClean="0">
                <a:solidFill>
                  <a:srgbClr val="0070C0"/>
                </a:solidFill>
              </a:rPr>
              <a:t>. </a:t>
            </a:r>
            <a:r>
              <a:rPr lang="en-US" sz="2000" dirty="0" smtClean="0"/>
              <a:t>Although this drug class is used in the treatment of diabetes, it has also been found to improve outcomes in </a:t>
            </a:r>
            <a:r>
              <a:rPr lang="en-US" sz="2000" dirty="0" err="1" smtClean="0"/>
              <a:t>HFpEF</a:t>
            </a:r>
            <a:r>
              <a:rPr lang="en-US" sz="2000" dirty="0" smtClean="0"/>
              <a:t> patients (both diabetic and non-diabetic), and in patients with mildly reduced ejection fractions (</a:t>
            </a:r>
            <a:r>
              <a:rPr lang="en-US" sz="2000" dirty="0" err="1" smtClean="0"/>
              <a:t>HFmrEF</a:t>
            </a:r>
            <a:r>
              <a:rPr lang="en-US" sz="2000" dirty="0" smtClean="0"/>
              <a:t>; 41-49%). Besides lowering plasma glucose, SGLT2I drugs act on the kidneys to promote </a:t>
            </a:r>
            <a:r>
              <a:rPr lang="en-US" sz="2000" dirty="0" err="1" smtClean="0"/>
              <a:t>natriuresis</a:t>
            </a:r>
            <a:r>
              <a:rPr lang="en-US" sz="2000" dirty="0" smtClean="0"/>
              <a:t> and </a:t>
            </a:r>
            <a:r>
              <a:rPr lang="en-US" sz="2000" dirty="0" err="1" smtClean="0"/>
              <a:t>diuresis</a:t>
            </a:r>
            <a:r>
              <a:rPr lang="en-US" sz="2000" dirty="0" smtClean="0"/>
              <a:t>, both of which are beneficial in heart failure. Arterial stiffness is reduced and diastolic function is improved.</a:t>
            </a:r>
            <a:endParaRPr lang="ar-SY"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57158" y="500042"/>
            <a:ext cx="8072494" cy="5001345"/>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Pharmacologic Treatment of Pulmonary Hypertension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Rationale for Pharmacologic Treatment</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If pulmonary arterial hypertension (PAH) has an identifiable cause, then measures can be taken to correct the underlying problem. If the diagnosis is</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primary PAH</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treating the cause of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secondary PAH</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does not restore normal pulmonary artery pressure, then pharmacologic intervention is required to reduce the pressure. This is done by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using vasodilator drugs to decrease pulmonary vascular resistance and lower the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Adjunctive therapy may include </a:t>
            </a: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diuretics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reduce blood volume, which decreases central venous pressure and right ventricular stroke volume, as well as reduce some signs and symptoms of edema and shortness of breath associated with PAH.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Anticoagulants are administered to prevent the formation of pulmonary thrombi</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500034" y="571480"/>
            <a:ext cx="8215370" cy="4139571"/>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Drugs Used to Treat Pulmonary Hypertension</a:t>
            </a:r>
            <a:endPar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Classes of drugs used in the treatment of pulmonary arterial hypertension (PAH) are listed below.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Diuretics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thiazide</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diuretics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loop diuretics</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Vasodilators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calcium-channel blockers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prostacyclin</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 agonists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6"/>
              </a:rPr>
              <a:t>endothelin</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 receptor antagonists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inhaled nitric oxide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soluble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7"/>
              </a:rPr>
              <a:t>guanylyl</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7"/>
              </a:rPr>
              <a:t>cyclase</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 stimulators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8"/>
              </a:rPr>
              <a:t>cGMP</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8"/>
              </a:rPr>
              <a:t>phosphodiesterase</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 (PDE5) inhibitors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214282" y="285728"/>
            <a:ext cx="5429288" cy="6135311"/>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CC2200"/>
                </a:solidFill>
                <a:effectLst/>
                <a:latin typeface="Arial" pitchFamily="34" charset="0"/>
                <a:cs typeface="Arial" pitchFamily="34" charset="0"/>
              </a:rPr>
              <a:t>Endothelin Receptor Antagonists</a:t>
            </a:r>
            <a:endParaRPr kumimoji="0" lang="ar-SY" sz="2800" b="1" i="0" u="none" strike="noStrike" cap="none" normalizeH="0" baseline="0" dirty="0" smtClean="0">
              <a:ln>
                <a:noFill/>
              </a:ln>
              <a:solidFill>
                <a:srgbClr val="CC22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Y" b="1" i="0" u="none" strike="noStrike" cap="none" normalizeH="0" baseline="0" dirty="0" smtClean="0">
                <a:ln>
                  <a:noFill/>
                </a:ln>
                <a:solidFill>
                  <a:srgbClr val="223A3A"/>
                </a:solidFill>
                <a:effectLst/>
                <a:latin typeface="Arial" pitchFamily="34" charset="0"/>
                <a:cs typeface="Arial" pitchFamily="34" charset="0"/>
              </a:rPr>
              <a:t>General Pharmacology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000022"/>
                </a:solidFill>
                <a:effectLst/>
                <a:latin typeface="Arial" pitchFamily="34" charset="0"/>
                <a:cs typeface="Arial" pitchFamily="34" charset="0"/>
              </a:rPr>
              <a:t>                                                                     </a:t>
            </a:r>
            <a:endParaRPr kumimoji="0" lang="ar-S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000000"/>
                </a:solidFill>
                <a:effectLst/>
                <a:latin typeface="Arial" pitchFamily="34" charset="0"/>
                <a:cs typeface="Arial" pitchFamily="34" charset="0"/>
              </a:rPr>
              <a:t>Endothelin-1 (ET-1) is a </a:t>
            </a:r>
            <a:r>
              <a:rPr lang="en-US" sz="1600" dirty="0" smtClean="0">
                <a:solidFill>
                  <a:srgbClr val="000000"/>
                </a:solidFill>
                <a:latin typeface="Arial" pitchFamily="34" charset="0"/>
                <a:cs typeface="Arial" pitchFamily="34" charset="0"/>
              </a:rPr>
              <a:t>21</a:t>
            </a:r>
            <a:r>
              <a:rPr kumimoji="0" lang="ar-SY" sz="1600" b="0" i="0" u="none" strike="noStrike" cap="none" normalizeH="0" baseline="0" dirty="0" smtClean="0">
                <a:ln>
                  <a:noFill/>
                </a:ln>
                <a:solidFill>
                  <a:srgbClr val="000000"/>
                </a:solidFill>
                <a:effectLst/>
                <a:latin typeface="Arial" pitchFamily="34" charset="0"/>
                <a:cs typeface="Arial" pitchFamily="34" charset="0"/>
              </a:rPr>
              <a:t> amino acid peptide that is produced by the vascular endothelium  </a:t>
            </a:r>
            <a:r>
              <a:rPr kumimoji="0" lang="ar-SY" sz="1600" b="0" i="0" u="sng" strike="noStrike" cap="none" normalizeH="0" baseline="0" dirty="0" smtClean="0">
                <a:ln>
                  <a:noFill/>
                </a:ln>
                <a:solidFill>
                  <a:srgbClr val="008A8A"/>
                </a:solidFill>
                <a:effectLst/>
                <a:latin typeface="Arial" pitchFamily="34" charset="0"/>
                <a:cs typeface="Arial" pitchFamily="34" charset="0"/>
              </a:rPr>
              <a:t> </a:t>
            </a:r>
            <a:r>
              <a:rPr kumimoji="0" lang="ar-SY" sz="1600" b="0" i="0" u="none" strike="noStrike" cap="none" normalizeH="0" baseline="0" dirty="0" smtClean="0">
                <a:ln>
                  <a:noFill/>
                </a:ln>
                <a:solidFill>
                  <a:srgbClr val="000000"/>
                </a:solidFill>
                <a:effectLst/>
                <a:latin typeface="Arial" pitchFamily="34" charset="0"/>
                <a:cs typeface="Arial" pitchFamily="34" charset="0"/>
              </a:rPr>
              <a:t>It is a very potent vasoconstrictor that binds to smooth muscle endothelin receptors, of which there are two subtypes: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A</a:t>
            </a:r>
            <a:r>
              <a:rPr kumimoji="0" lang="ar-SY" sz="1600" b="0" i="0" u="none" strike="noStrike" cap="none" normalizeH="0" baseline="0" dirty="0" smtClean="0">
                <a:ln>
                  <a:noFill/>
                </a:ln>
                <a:solidFill>
                  <a:srgbClr val="000000"/>
                </a:solidFill>
                <a:effectLst/>
                <a:latin typeface="Arial" pitchFamily="34" charset="0"/>
                <a:cs typeface="Arial" pitchFamily="34" charset="0"/>
              </a:rPr>
              <a:t> and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B</a:t>
            </a:r>
            <a:r>
              <a:rPr kumimoji="0" lang="ar-SY" sz="1600" b="0" i="0" u="none" strike="noStrike" cap="none" normalizeH="0" baseline="0" dirty="0" smtClean="0">
                <a:ln>
                  <a:noFill/>
                </a:ln>
                <a:solidFill>
                  <a:srgbClr val="000000"/>
                </a:solidFill>
                <a:effectLst/>
                <a:latin typeface="Arial" pitchFamily="34" charset="0"/>
                <a:cs typeface="Arial" pitchFamily="34" charset="0"/>
              </a:rPr>
              <a:t> receptors. These receptors are coupled to a </a:t>
            </a:r>
            <a:r>
              <a:rPr kumimoji="0" lang="ar-SY" sz="1600" b="0" i="0" u="sng" strike="noStrike" cap="none" normalizeH="0" baseline="0" dirty="0" smtClean="0">
                <a:ln>
                  <a:noFill/>
                </a:ln>
                <a:solidFill>
                  <a:srgbClr val="003A3A"/>
                </a:solidFill>
                <a:effectLst/>
                <a:latin typeface="Arial" pitchFamily="34" charset="0"/>
                <a:cs typeface="Arial" pitchFamily="34" charset="0"/>
                <a:hlinkClick r:id="rId2"/>
              </a:rPr>
              <a:t>Gq-protein</a:t>
            </a:r>
            <a:r>
              <a:rPr kumimoji="0" lang="ar-SY" sz="1600" b="0" i="0" u="none" strike="noStrike" cap="none" normalizeH="0" baseline="0" dirty="0" smtClean="0">
                <a:ln>
                  <a:noFill/>
                </a:ln>
                <a:solidFill>
                  <a:srgbClr val="000000"/>
                </a:solidFill>
                <a:effectLst/>
                <a:latin typeface="Arial" pitchFamily="34" charset="0"/>
                <a:cs typeface="Arial" pitchFamily="34" charset="0"/>
              </a:rPr>
              <a:t> and receptor activation leads to the formation of IP</a:t>
            </a:r>
            <a:r>
              <a:rPr kumimoji="0" lang="ar-SY" sz="1600" b="0" i="0" u="none" strike="noStrike" cap="none" normalizeH="0" baseline="-30000" dirty="0" smtClean="0">
                <a:ln>
                  <a:noFill/>
                </a:ln>
                <a:solidFill>
                  <a:srgbClr val="000000"/>
                </a:solidFill>
                <a:effectLst/>
                <a:latin typeface="Arial" pitchFamily="34" charset="0"/>
                <a:cs typeface="Arial" pitchFamily="34" charset="0"/>
              </a:rPr>
              <a:t>3</a:t>
            </a:r>
            <a:r>
              <a:rPr kumimoji="0" lang="ar-SY" sz="1600" b="0" i="0" u="none" strike="noStrike" cap="none" normalizeH="0" baseline="0" dirty="0" smtClean="0">
                <a:ln>
                  <a:noFill/>
                </a:ln>
                <a:solidFill>
                  <a:srgbClr val="000000"/>
                </a:solidFill>
                <a:effectLst/>
                <a:latin typeface="Arial" pitchFamily="34" charset="0"/>
                <a:cs typeface="Arial" pitchFamily="34" charset="0"/>
              </a:rPr>
              <a:t>, which causes the release of calcium by the sarcoplasmic reticulum (SR) and increased smooth muscle contraction and vasoconstriction. There are also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B</a:t>
            </a:r>
            <a:r>
              <a:rPr kumimoji="0" lang="ar-SY" sz="1600" b="0" i="0" u="none" strike="noStrike" cap="none" normalizeH="0" baseline="0" dirty="0" smtClean="0">
                <a:ln>
                  <a:noFill/>
                </a:ln>
                <a:solidFill>
                  <a:srgbClr val="000000"/>
                </a:solidFill>
                <a:effectLst/>
                <a:latin typeface="Arial" pitchFamily="34" charset="0"/>
                <a:cs typeface="Arial" pitchFamily="34" charset="0"/>
              </a:rPr>
              <a:t> receptors on the endothelium that stimulate the formation of </a:t>
            </a:r>
            <a:r>
              <a:rPr kumimoji="0" lang="ar-SY" sz="1600" b="0" i="0" u="sng" strike="noStrike" cap="none" normalizeH="0" baseline="0" dirty="0" smtClean="0">
                <a:ln>
                  <a:noFill/>
                </a:ln>
                <a:solidFill>
                  <a:srgbClr val="003A3A"/>
                </a:solidFill>
                <a:effectLst/>
                <a:latin typeface="Arial" pitchFamily="34" charset="0"/>
                <a:cs typeface="Arial" pitchFamily="34" charset="0"/>
                <a:hlinkClick r:id="rId3"/>
              </a:rPr>
              <a:t>nitric oxide</a:t>
            </a:r>
            <a:r>
              <a:rPr kumimoji="0" lang="ar-SY" sz="1600" b="0" i="0" u="none" strike="noStrike" cap="none" normalizeH="0" baseline="0" dirty="0" smtClean="0">
                <a:ln>
                  <a:noFill/>
                </a:ln>
                <a:solidFill>
                  <a:srgbClr val="000000"/>
                </a:solidFill>
                <a:effectLst/>
                <a:latin typeface="Arial" pitchFamily="34" charset="0"/>
                <a:cs typeface="Arial" pitchFamily="34" charset="0"/>
              </a:rPr>
              <a:t>, which produces vasodilation in the absence of smooth muscle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A</a:t>
            </a:r>
            <a:r>
              <a:rPr kumimoji="0" lang="ar-SY" sz="1600" b="0" i="0" u="none" strike="noStrike" cap="none" normalizeH="0" baseline="0" dirty="0" smtClean="0">
                <a:ln>
                  <a:noFill/>
                </a:ln>
                <a:solidFill>
                  <a:srgbClr val="000000"/>
                </a:solidFill>
                <a:effectLst/>
                <a:latin typeface="Arial" pitchFamily="34" charset="0"/>
                <a:cs typeface="Arial" pitchFamily="34" charset="0"/>
              </a:rPr>
              <a:t> and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B</a:t>
            </a:r>
            <a:r>
              <a:rPr kumimoji="0" lang="ar-SY" sz="1600" b="0" i="0" u="none" strike="noStrike" cap="none" normalizeH="0" baseline="0" dirty="0" smtClean="0">
                <a:ln>
                  <a:noFill/>
                </a:ln>
                <a:solidFill>
                  <a:srgbClr val="000000"/>
                </a:solidFill>
                <a:effectLst/>
                <a:latin typeface="Arial" pitchFamily="34" charset="0"/>
                <a:cs typeface="Arial" pitchFamily="34" charset="0"/>
              </a:rPr>
              <a:t> receptor activation. This receptor distribution helps to explain the phenomenon that ET-1 administration causes transient vasodilation (initial endothelial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B</a:t>
            </a:r>
            <a:r>
              <a:rPr kumimoji="0" lang="ar-SY" sz="1600" b="0" i="0" u="none" strike="noStrike" cap="none" normalizeH="0" baseline="0" dirty="0" smtClean="0">
                <a:ln>
                  <a:noFill/>
                </a:ln>
                <a:solidFill>
                  <a:srgbClr val="000000"/>
                </a:solidFill>
                <a:effectLst/>
                <a:latin typeface="Arial" pitchFamily="34" charset="0"/>
                <a:cs typeface="Arial" pitchFamily="34" charset="0"/>
              </a:rPr>
              <a:t> activation) and hypotension, followed by prolong vasoconstriction (smooth muscle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A</a:t>
            </a:r>
            <a:r>
              <a:rPr kumimoji="0" lang="ar-SY" sz="1600" b="0" i="0" u="none" strike="noStrike" cap="none" normalizeH="0" baseline="0" dirty="0" smtClean="0">
                <a:ln>
                  <a:noFill/>
                </a:ln>
                <a:solidFill>
                  <a:srgbClr val="000000"/>
                </a:solidFill>
                <a:effectLst/>
                <a:latin typeface="Arial" pitchFamily="34" charset="0"/>
                <a:cs typeface="Arial" pitchFamily="34" charset="0"/>
              </a:rPr>
              <a:t> and ET</a:t>
            </a:r>
            <a:r>
              <a:rPr kumimoji="0" lang="ar-SY" sz="1600" b="0" i="0" u="none" strike="noStrike" cap="none" normalizeH="0" baseline="-30000" dirty="0" smtClean="0">
                <a:ln>
                  <a:noFill/>
                </a:ln>
                <a:solidFill>
                  <a:srgbClr val="000000"/>
                </a:solidFill>
                <a:effectLst/>
                <a:latin typeface="Arial" pitchFamily="34" charset="0"/>
                <a:cs typeface="Arial" pitchFamily="34" charset="0"/>
              </a:rPr>
              <a:t>B</a:t>
            </a:r>
            <a:r>
              <a:rPr kumimoji="0" lang="ar-SY" sz="1600" b="0" i="0" u="none" strike="noStrike" cap="none" normalizeH="0" baseline="0" dirty="0" smtClean="0">
                <a:ln>
                  <a:noFill/>
                </a:ln>
                <a:solidFill>
                  <a:srgbClr val="000000"/>
                </a:solidFill>
                <a:effectLst/>
                <a:latin typeface="Arial" pitchFamily="34" charset="0"/>
                <a:cs typeface="Arial" pitchFamily="34" charset="0"/>
              </a:rPr>
              <a:t> activation) and hypertension.</a:t>
            </a:r>
            <a:endParaRPr kumimoji="0" lang="ar-S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000000"/>
                </a:solidFill>
                <a:effectLst/>
                <a:latin typeface="Arial" pitchFamily="34" charset="0"/>
                <a:cs typeface="Arial" pitchFamily="34" charset="0"/>
              </a:rPr>
              <a:t>ET-1 receptors in the heart are also linked to the Gq-protein and IP</a:t>
            </a:r>
            <a:r>
              <a:rPr kumimoji="0" lang="ar-SY" sz="1600" b="0" i="0" u="none" strike="noStrike" cap="none" normalizeH="0" baseline="-30000" dirty="0" smtClean="0">
                <a:ln>
                  <a:noFill/>
                </a:ln>
                <a:solidFill>
                  <a:srgbClr val="000000"/>
                </a:solidFill>
                <a:effectLst/>
                <a:latin typeface="Arial" pitchFamily="34" charset="0"/>
                <a:cs typeface="Arial" pitchFamily="34" charset="0"/>
              </a:rPr>
              <a:t>3</a:t>
            </a:r>
            <a:r>
              <a:rPr kumimoji="0" lang="ar-SY" sz="1600" b="0" i="0" u="none" strike="noStrike" cap="none" normalizeH="0" baseline="0" dirty="0" smtClean="0">
                <a:ln>
                  <a:noFill/>
                </a:ln>
                <a:solidFill>
                  <a:srgbClr val="000000"/>
                </a:solidFill>
                <a:effectLst/>
                <a:latin typeface="Arial" pitchFamily="34" charset="0"/>
                <a:cs typeface="Arial" pitchFamily="34" charset="0"/>
              </a:rPr>
              <a:t> signal transduction pathway  Therefore, ET-1 in the heart causes the SR to release calcium, which increases contractility. ET-1 also increases the heart rate</a:t>
            </a:r>
            <a:endParaRPr kumimoji="0" lang="ar-SY" sz="1600" b="0" i="0" u="none" strike="noStrike" cap="none" normalizeH="0" baseline="0" dirty="0" smtClean="0">
              <a:ln>
                <a:noFill/>
              </a:ln>
              <a:solidFill>
                <a:srgbClr val="000022"/>
              </a:solidFill>
              <a:effectLst/>
              <a:latin typeface="Arial" pitchFamily="34" charset="0"/>
              <a:cs typeface="Arial" pitchFamily="34" charset="0"/>
            </a:endParaRPr>
          </a:p>
        </p:txBody>
      </p:sp>
      <p:pic>
        <p:nvPicPr>
          <p:cNvPr id="105474" name="Picture 2" descr="Endothelin-1 formation, receptors and mechanisms of action in blood vessels"/>
          <p:cNvPicPr>
            <a:picLocks noChangeAspect="1" noChangeArrowheads="1"/>
          </p:cNvPicPr>
          <p:nvPr/>
        </p:nvPicPr>
        <p:blipFill>
          <a:blip r:embed="rId4"/>
          <a:srcRect/>
          <a:stretch>
            <a:fillRect/>
          </a:stretch>
        </p:blipFill>
        <p:spPr bwMode="auto">
          <a:xfrm>
            <a:off x="5643570" y="285728"/>
            <a:ext cx="3214710" cy="392909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428596" y="642918"/>
            <a:ext cx="8429684" cy="3826986"/>
          </a:xfrm>
          <a:prstGeom prst="rect">
            <a:avLst/>
          </a:prstGeom>
          <a:solidFill>
            <a:srgbClr val="FFFFFF"/>
          </a:solidFill>
          <a:ln w="9525">
            <a:solidFill>
              <a:srgbClr val="FF0000"/>
            </a:solidFill>
            <a:miter lim="800000"/>
            <a:headEnd/>
            <a:tailEnd/>
          </a:ln>
          <a:effectLst/>
        </p:spPr>
        <p:txBody>
          <a:bodyPr vert="horz" wrap="square" lIns="0" tIns="71415" rIns="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FF0000"/>
                </a:solidFill>
                <a:effectLst/>
                <a:latin typeface="Arial" pitchFamily="34" charset="0"/>
                <a:cs typeface="Arial" pitchFamily="34" charset="0"/>
              </a:rPr>
              <a:t>Therapeutic Indications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Because of its powerful vasoconstrictor properties, and its effects on intracellular calcium, ET-1 has been implicated in the pathogenesis of </a:t>
            </a:r>
            <a:r>
              <a:rPr kumimoji="0" lang="ar-SY" b="0" i="0" u="sng" strike="noStrike" cap="none" normalizeH="0" baseline="0" dirty="0" smtClean="0">
                <a:ln>
                  <a:noFill/>
                </a:ln>
                <a:solidFill>
                  <a:srgbClr val="003A3A"/>
                </a:solidFill>
                <a:effectLst/>
                <a:latin typeface="Arial" pitchFamily="34" charset="0"/>
                <a:cs typeface="Arial" pitchFamily="34" charset="0"/>
                <a:hlinkClick r:id="rId2"/>
              </a:rPr>
              <a:t>hypertension</a:t>
            </a:r>
            <a:r>
              <a:rPr kumimoji="0" lang="ar-SY" b="0" i="0" u="sng" strike="noStrike" cap="none" normalizeH="0" baseline="0" dirty="0" smtClean="0">
                <a:ln>
                  <a:noFill/>
                </a:ln>
                <a:solidFill>
                  <a:srgbClr val="000000"/>
                </a:solidFill>
                <a:effectLst/>
                <a:latin typeface="Arial" pitchFamily="34" charset="0"/>
                <a:cs typeface="Arial" pitchFamily="34" charset="0"/>
              </a:rPr>
              <a:t>,</a:t>
            </a:r>
            <a:r>
              <a:rPr kumimoji="0" lang="ar-SY" b="0" i="0" u="none" strike="noStrike" cap="none" normalizeH="0" baseline="0" dirty="0" smtClean="0">
                <a:ln>
                  <a:noFill/>
                </a:ln>
                <a:solidFill>
                  <a:srgbClr val="000000"/>
                </a:solidFill>
                <a:effectLst/>
                <a:latin typeface="Arial" pitchFamily="34" charset="0"/>
                <a:cs typeface="Arial" pitchFamily="34" charset="0"/>
              </a:rPr>
              <a:t> </a:t>
            </a:r>
            <a:r>
              <a:rPr kumimoji="0" lang="ar-SY" b="0" i="0" u="sng" strike="noStrike" cap="none" normalizeH="0" baseline="0" dirty="0" smtClean="0">
                <a:ln>
                  <a:noFill/>
                </a:ln>
                <a:solidFill>
                  <a:srgbClr val="003A3A"/>
                </a:solidFill>
                <a:effectLst/>
                <a:latin typeface="Arial" pitchFamily="34" charset="0"/>
                <a:cs typeface="Arial" pitchFamily="34" charset="0"/>
                <a:hlinkClick r:id="rId3"/>
              </a:rPr>
              <a:t>coronary vasospasm</a:t>
            </a:r>
            <a:r>
              <a:rPr kumimoji="0" lang="ar-SY" b="0" i="0" u="none" strike="noStrike" cap="none" normalizeH="0" baseline="0" dirty="0" smtClean="0">
                <a:ln>
                  <a:noFill/>
                </a:ln>
                <a:solidFill>
                  <a:srgbClr val="000000"/>
                </a:solidFill>
                <a:effectLst/>
                <a:latin typeface="Arial" pitchFamily="34" charset="0"/>
                <a:cs typeface="Arial" pitchFamily="34" charset="0"/>
              </a:rPr>
              <a:t>, and </a:t>
            </a:r>
            <a:r>
              <a:rPr kumimoji="0" lang="ar-SY" b="0" i="0" u="sng" strike="noStrike" cap="none" normalizeH="0" baseline="0" dirty="0" smtClean="0">
                <a:ln>
                  <a:noFill/>
                </a:ln>
                <a:solidFill>
                  <a:srgbClr val="003A3A"/>
                </a:solidFill>
                <a:effectLst/>
                <a:latin typeface="Arial" pitchFamily="34" charset="0"/>
                <a:cs typeface="Arial" pitchFamily="34" charset="0"/>
                <a:hlinkClick r:id="rId4"/>
              </a:rPr>
              <a:t>heart failure</a:t>
            </a:r>
            <a:r>
              <a:rPr kumimoji="0" lang="ar-SY" b="0" i="0" u="none" strike="noStrike" cap="none" normalizeH="0" baseline="0" dirty="0" smtClean="0">
                <a:ln>
                  <a:noFill/>
                </a:ln>
                <a:solidFill>
                  <a:srgbClr val="000000"/>
                </a:solidFill>
                <a:effectLst/>
                <a:latin typeface="Arial" pitchFamily="34" charset="0"/>
                <a:cs typeface="Arial" pitchFamily="34" charset="0"/>
              </a:rPr>
              <a:t>. Many studies suggest a role for ET-1 in idiopathic pulmonary hypertension, as well as in systemic hypertension. ET-1 is released by the failing myocardium, where it may contribute to cardiac calcium overload and hypertrophy.</a:t>
            </a:r>
            <a:endParaRPr kumimoji="0" lang="ar-SY"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Endothelin receptor antagonists, by blocking the vasoconstrictor and cardiotonic effects of ET-1, produce vasodilation and cardiac inhibition. Endothelin receptor antagonists have been shown to decrease mortality and improve hemodynamics in experimental models of heart failure.</a:t>
            </a:r>
            <a:endParaRPr kumimoji="0" lang="ar-SY"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At present, the one approved indication for endothelin antagonists is </a:t>
            </a:r>
            <a:r>
              <a:rPr kumimoji="0" lang="ar-SY" b="0" i="0" u="sng" strike="noStrike" cap="none" normalizeH="0" baseline="0" dirty="0" smtClean="0">
                <a:ln>
                  <a:noFill/>
                </a:ln>
                <a:solidFill>
                  <a:srgbClr val="003A3A"/>
                </a:solidFill>
                <a:effectLst/>
                <a:latin typeface="Arial" pitchFamily="34" charset="0"/>
                <a:cs typeface="Arial" pitchFamily="34" charset="0"/>
                <a:hlinkClick r:id="rId5"/>
              </a:rPr>
              <a:t>pulmonary hypertension</a:t>
            </a:r>
            <a:endParaRPr kumimoji="0" lang="ar-SY"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642918"/>
            <a:ext cx="7072362" cy="4401205"/>
          </a:xfrm>
          <a:prstGeom prst="rect">
            <a:avLst/>
          </a:prstGeom>
          <a:ln>
            <a:solidFill>
              <a:srgbClr val="FF0000"/>
            </a:solidFill>
          </a:ln>
        </p:spPr>
        <p:txBody>
          <a:bodyPr wrap="square">
            <a:spAutoFit/>
          </a:bodyPr>
          <a:lstStyle/>
          <a:p>
            <a:pPr algn="l"/>
            <a:r>
              <a:rPr lang="en-US" sz="2000" b="1" dirty="0" smtClean="0">
                <a:solidFill>
                  <a:srgbClr val="FF0000"/>
                </a:solidFill>
              </a:rPr>
              <a:t>Specific Drugs</a:t>
            </a:r>
          </a:p>
          <a:p>
            <a:pPr algn="l"/>
            <a:r>
              <a:rPr lang="en-US" sz="2000" b="1" u="sng" dirty="0" err="1" smtClean="0">
                <a:solidFill>
                  <a:srgbClr val="0070C0"/>
                </a:solidFill>
              </a:rPr>
              <a:t>Bosentan</a:t>
            </a:r>
            <a:r>
              <a:rPr lang="en-US" sz="2000" u="sng" dirty="0" smtClean="0">
                <a:solidFill>
                  <a:srgbClr val="0070C0"/>
                </a:solidFill>
              </a:rPr>
              <a:t>, </a:t>
            </a:r>
            <a:r>
              <a:rPr lang="en-US" sz="2000" dirty="0" smtClean="0"/>
              <a:t>a non-selective ET-1 receptor antagonist (blocks ET</a:t>
            </a:r>
            <a:r>
              <a:rPr lang="en-US" sz="2000" baseline="-25000" dirty="0" smtClean="0"/>
              <a:t>A</a:t>
            </a:r>
            <a:r>
              <a:rPr lang="en-US" sz="2000" dirty="0" smtClean="0"/>
              <a:t> and ET</a:t>
            </a:r>
            <a:r>
              <a:rPr lang="en-US" sz="2000" baseline="-25000" dirty="0" smtClean="0"/>
              <a:t>B</a:t>
            </a:r>
            <a:r>
              <a:rPr lang="en-US" sz="2000" dirty="0" smtClean="0"/>
              <a:t> receptors) is currently used in the treatment of </a:t>
            </a:r>
            <a:r>
              <a:rPr lang="en-US" sz="2000" b="1" dirty="0" smtClean="0"/>
              <a:t>pulmonary hypertension. </a:t>
            </a:r>
            <a:endParaRPr lang="en-US" sz="2000" b="1" dirty="0" smtClean="0"/>
          </a:p>
          <a:p>
            <a:pPr algn="l"/>
            <a:r>
              <a:rPr lang="en-US" sz="2000" b="1" u="sng" dirty="0" err="1" smtClean="0">
                <a:solidFill>
                  <a:srgbClr val="0070C0"/>
                </a:solidFill>
              </a:rPr>
              <a:t>Macitentan</a:t>
            </a:r>
            <a:r>
              <a:rPr lang="en-US" sz="2000" u="sng" dirty="0" smtClean="0"/>
              <a:t> </a:t>
            </a:r>
            <a:r>
              <a:rPr lang="en-US" sz="2000" dirty="0" smtClean="0"/>
              <a:t>is a similar non-selective antagonist, but with a longer half-life than </a:t>
            </a:r>
            <a:r>
              <a:rPr lang="en-US" sz="2000" dirty="0" err="1" smtClean="0"/>
              <a:t>bosentan</a:t>
            </a:r>
            <a:r>
              <a:rPr lang="en-US" sz="2000" dirty="0" smtClean="0"/>
              <a:t>. </a:t>
            </a:r>
            <a:endParaRPr lang="en-US" sz="2000" dirty="0" smtClean="0"/>
          </a:p>
          <a:p>
            <a:pPr algn="l"/>
            <a:r>
              <a:rPr lang="en-US" sz="2000" dirty="0" smtClean="0"/>
              <a:t>Another </a:t>
            </a:r>
            <a:r>
              <a:rPr lang="en-US" sz="2000" dirty="0" smtClean="0"/>
              <a:t>drug also used for pulmonary hypertension </a:t>
            </a:r>
            <a:r>
              <a:rPr lang="en-US" sz="2000" dirty="0" smtClean="0"/>
              <a:t>is</a:t>
            </a:r>
          </a:p>
          <a:p>
            <a:pPr algn="l"/>
            <a:r>
              <a:rPr lang="en-US" sz="2000" dirty="0" smtClean="0"/>
              <a:t> </a:t>
            </a:r>
            <a:r>
              <a:rPr lang="en-US" sz="2000" b="1" u="sng" dirty="0" err="1" smtClean="0">
                <a:solidFill>
                  <a:srgbClr val="0070C0"/>
                </a:solidFill>
              </a:rPr>
              <a:t>ambrisentan</a:t>
            </a:r>
            <a:r>
              <a:rPr lang="en-US" sz="2000" u="sng" dirty="0" smtClean="0">
                <a:solidFill>
                  <a:srgbClr val="0070C0"/>
                </a:solidFill>
              </a:rPr>
              <a:t>, </a:t>
            </a:r>
            <a:r>
              <a:rPr lang="en-US" sz="2000" b="1" dirty="0" smtClean="0"/>
              <a:t>which is a selective ET</a:t>
            </a:r>
            <a:r>
              <a:rPr lang="en-US" sz="2000" b="1" baseline="-25000" dirty="0" smtClean="0"/>
              <a:t>A</a:t>
            </a:r>
            <a:r>
              <a:rPr lang="en-US" sz="2000" b="1" dirty="0" smtClean="0"/>
              <a:t> receptor antagonist</a:t>
            </a:r>
            <a:r>
              <a:rPr lang="en-US" sz="2000" dirty="0" smtClean="0"/>
              <a:t>. </a:t>
            </a:r>
          </a:p>
          <a:p>
            <a:pPr algn="l"/>
            <a:r>
              <a:rPr lang="en-US" sz="2000" b="1" dirty="0" smtClean="0">
                <a:solidFill>
                  <a:srgbClr val="FF0000"/>
                </a:solidFill>
              </a:rPr>
              <a:t>Side Effects and Contraindications</a:t>
            </a:r>
          </a:p>
          <a:p>
            <a:pPr algn="l"/>
            <a:r>
              <a:rPr lang="en-US" sz="2000" dirty="0" smtClean="0"/>
              <a:t>Some of the </a:t>
            </a:r>
            <a:r>
              <a:rPr lang="en-US" sz="2000" dirty="0" err="1" smtClean="0"/>
              <a:t>endothelin</a:t>
            </a:r>
            <a:r>
              <a:rPr lang="en-US" sz="2000" dirty="0" smtClean="0"/>
              <a:t> antagonist side effects are common to most vasodilators; namely, headache, </a:t>
            </a:r>
            <a:r>
              <a:rPr lang="en-US" sz="2000" dirty="0" err="1" smtClean="0"/>
              <a:t>cutaneous</a:t>
            </a:r>
            <a:r>
              <a:rPr lang="en-US" sz="2000" dirty="0" smtClean="0"/>
              <a:t> flushing, and peripheral edema. This class of drug may cause birth defects and therefore is contraindicated in pregnancy. These drugs can also can cause liver injury</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2" y="714356"/>
            <a:ext cx="8643998" cy="4201126"/>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The Pharmacologic Treatment of Systemic Hypertension - Antihypertensive Drugs</a:t>
            </a:r>
            <a:endParaRPr kumimoji="0" lang="en-US"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Rationale for Pharmacologic Treatment of Hypertension</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Patients with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primary hypertension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treated with drugs that 1) reduce blood volume (which reduces central venous pressure and cardiac output), 2) reduce systemic vascular resistance, or 3) reduce cardiac output by depressing heart rate and stroke volume. Patients with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secondary hypertension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best treated by controlling or removing the underlying disease or pathology, although they may still require antihypertensive drugs.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428604"/>
            <a:ext cx="4500594" cy="5509200"/>
          </a:xfrm>
          <a:prstGeom prst="rect">
            <a:avLst/>
          </a:prstGeom>
          <a:ln>
            <a:solidFill>
              <a:srgbClr val="FF0000"/>
            </a:solidFill>
          </a:ln>
        </p:spPr>
        <p:txBody>
          <a:bodyPr wrap="square">
            <a:spAutoFit/>
          </a:bodyPr>
          <a:lstStyle/>
          <a:p>
            <a:pPr algn="l"/>
            <a:r>
              <a:rPr lang="en-US" sz="1600" dirty="0" smtClean="0"/>
              <a:t>The three subclasses of sodium-channel blockers differ in how they bind to fast sodium channel. To understand this, it is important to note that these channels have different states: resting (closed), activated (open), and inactivated (closed). These states are regulated by voltage and time-dependent mechanisms that alter conformational states of the channel structure. As shown in the figure to the right, the resting state occurs during phase 4 when the membrane potential is </a:t>
            </a:r>
            <a:r>
              <a:rPr lang="en-US" sz="1600" dirty="0" err="1" smtClean="0"/>
              <a:t>repolarized</a:t>
            </a:r>
            <a:r>
              <a:rPr lang="en-US" sz="1600" dirty="0" smtClean="0"/>
              <a:t> to its resting potential of -80 to -90 mV. When these channels are closed, inward sodium currents through these channels do not contribute to the membrane potential. When the membrane potential is rapidly depolarized to about -70 mV by an adjacent cell that becomes depolarized, these channels undergo a rapid change to the activated (open) state, which increases sodium conductance (</a:t>
            </a:r>
            <a:r>
              <a:rPr lang="en-US" sz="1600" dirty="0" err="1" smtClean="0"/>
              <a:t>gNa</a:t>
            </a:r>
            <a:r>
              <a:rPr lang="en-US" sz="1600" baseline="30000" dirty="0" smtClean="0"/>
              <a:t>+</a:t>
            </a:r>
            <a:r>
              <a:rPr lang="en-US" sz="1600" dirty="0" smtClean="0"/>
              <a:t>) thereby permitting a rapid influx of sodium that further depolarizes the cell (phase 0). Once the cell depolarizes, this leads to inactivation and the closing of these channels</a:t>
            </a:r>
            <a:endParaRPr lang="ar-SY" sz="1600" dirty="0"/>
          </a:p>
        </p:txBody>
      </p:sp>
      <p:pic>
        <p:nvPicPr>
          <p:cNvPr id="129026" name="Picture 2" descr="sodium-channel activation-inactivation"/>
          <p:cNvPicPr>
            <a:picLocks noChangeAspect="1" noChangeArrowheads="1"/>
          </p:cNvPicPr>
          <p:nvPr/>
        </p:nvPicPr>
        <p:blipFill>
          <a:blip r:embed="rId2"/>
          <a:srcRect/>
          <a:stretch>
            <a:fillRect/>
          </a:stretch>
        </p:blipFill>
        <p:spPr bwMode="auto">
          <a:xfrm>
            <a:off x="4857752" y="428604"/>
            <a:ext cx="4000529" cy="4286280"/>
          </a:xfrm>
          <a:prstGeom prst="rect">
            <a:avLst/>
          </a:prstGeom>
          <a:noFill/>
          <a:ln>
            <a:solidFill>
              <a:srgbClr val="FF0000"/>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42910" y="785794"/>
            <a:ext cx="8072494" cy="3670223"/>
          </a:xfrm>
          <a:prstGeom prst="rect">
            <a:avLst/>
          </a:prstGeom>
          <a:solidFill>
            <a:srgbClr val="F1F7F7"/>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Rationale for Reducing</a:t>
            </a:r>
            <a:b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br>
            <a: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Arterial Pressure</a:t>
            </a:r>
            <a:endParaRPr kumimoji="0" lang="en-US" sz="5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Reduce Cardiac Output</a:t>
            </a:r>
            <a:endParaRPr kumimoji="0" lang="en-US" sz="3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Reduce blood volume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Reduce heart rate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Reduce stroke volume</a:t>
            </a:r>
            <a:endParaRPr kumimoji="0" lang="en-US" sz="3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Reduce Systemic Vascular Resistance</a:t>
            </a:r>
            <a:endParaRPr kumimoji="0" lang="en-US" sz="3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Dilate systemic vasculature</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85720" y="571480"/>
            <a:ext cx="8501122" cy="317009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Arterial pressure can be reduced by decreasing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cardiac output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systemic vascular resistance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central venous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Venous pressure and cardiac output can be decreased by using drugs that reduce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blood volume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drugs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diuretics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 on the kidneys to enhance sodium and water excretion. Reducing blood volume not only reduces central venous pressure, but reduces cardiac output by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Frank-Starling mechanism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of the reduction 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ventricular preload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 added benefit of these drugs is that they also reduce systemic vascular resistance with long-term use by mechanisms that are not fully understood.</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85720" y="571480"/>
            <a:ext cx="8643998" cy="347787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Many antihypertensive drugs have their primary action on systemic vascular resistance. Some of these drugs produce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interfering with sympathetic adrenergic vascular tone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by blocking the formation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or its vascular receptors. Other drugs are direct arterial dilators, and some are mixed arterial and venous dilators. Some drugs that act on regions in the brain ("centrally acting") or on autonomic ganglia that inhibit sympathetic efferent activity. However, these drugs are less commonly used because of a high incidence of side effects. By reducing sympathetic output, centrally acting drugs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ganglionic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blockers decrease arterial pressure by decreasing systemic vascular resistance and cardiac output.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00034" y="928670"/>
            <a:ext cx="8143932" cy="255454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Some antihypertensive drugs, most notably beta-blockers, depress heart rate and contractility (this decreases stroke volume) by blocking the influence of sympathetic nerves on the heart. Calcium-channel blockers, especially non-</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dihydropyridines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are more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cardioselective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also reduce cardiac output by decreasing heart rate and contractility. Some calcium-channel blockers (most notably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dihydropyridines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more selective for systemic vasculature and therefore reduce systemic vascular resistance.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7158" y="500042"/>
            <a:ext cx="8429684" cy="3647128"/>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Drugs Used to Treat Hypertension</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Classes of drugs used in the treatment of hypertension are listed below. It is important to note that listing all these classes of drugs does not imply that all are equally effective and safe in all patients. In fact, for most patients with essential hypertension, the most commonly used drug classes ("first-line therapy") are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converting enzyme inhibitors or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 blockers, and calcium-channel blockers. Co-morbidities (e.g., stroke, heart failure,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valvular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disease, renal disease) also play a role in deciding which class of drug to use for treating hypertension. Clicking on the drug class will link you to the page describing the pharmacology of that drug class.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00034" y="500042"/>
            <a:ext cx="7715304" cy="6001643"/>
          </a:xfrm>
          <a:prstGeom prst="rect">
            <a:avLst/>
          </a:prstGeom>
          <a:solidFill>
            <a:schemeClr val="accent6">
              <a:lumMod val="20000"/>
              <a:lumOff val="8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Diuretics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2"/>
              </a:rPr>
              <a:t>thiazide</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 diuretics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loop diuretics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potassium-sparing diuretics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3"/>
              </a:rPr>
              <a:t>Vasodilators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4"/>
              </a:rPr>
              <a:t>alpha-</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4"/>
              </a:rPr>
              <a:t>adrenoceptor</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4"/>
              </a:rPr>
              <a:t> antagonists (alpha-blockers)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5"/>
              </a:rPr>
              <a:t>angiotensin</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5"/>
              </a:rPr>
              <a:t> converting enzyme inhibitors (ACE inhibitors)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6"/>
              </a:rPr>
              <a:t>angiotensin</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6"/>
              </a:rPr>
              <a:t> receptor blockers (ARBs)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7"/>
              </a:rPr>
              <a:t>calcium-channel blockers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8"/>
              </a:rPr>
              <a:t>direct acting arterial dilators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9"/>
              </a:rPr>
              <a:t>ganglionic</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9"/>
              </a:rPr>
              <a:t> blockers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10"/>
              </a:rPr>
              <a:t>nitrodilators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Calibri"/>
                <a:ea typeface="Calibri" pitchFamily="34" charset="0"/>
                <a:cs typeface="Arial" pitchFamily="34" charset="0"/>
                <a:hlinkClick r:id="rId11"/>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11"/>
              </a:rPr>
              <a:t>potassium-channel openers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12"/>
              </a:rPr>
              <a:t>renin</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12"/>
              </a:rPr>
              <a:t> inhibitors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13"/>
              </a:rPr>
              <a:t>Cardioinhibitory</a:t>
            </a: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13"/>
              </a:rPr>
              <a:t> drugs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14"/>
              </a:rPr>
              <a:t>beta-blockers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7"/>
              </a:rPr>
              <a:t>calcium-channel blockers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000000"/>
                </a:solidFill>
                <a:effectLst/>
                <a:latin typeface="Calibri"/>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15"/>
              </a:rPr>
              <a:t>Centrally acting </a:t>
            </a:r>
            <a:r>
              <a:rPr kumimoji="0" lang="en-US" sz="2000" b="1"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15"/>
              </a:rPr>
              <a:t>sympatholytics</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42910" y="857232"/>
            <a:ext cx="7929618" cy="4162666"/>
          </a:xfrm>
          <a:prstGeom prst="rect">
            <a:avLst/>
          </a:prstGeom>
          <a:solidFill>
            <a:srgbClr val="F1F7F7"/>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The Pharmacologic Treatment of Hypotension</a:t>
            </a:r>
            <a:r>
              <a:rPr kumimoji="0" lang="en-US" sz="28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Causes of Hypotension:</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22"/>
                </a:solidFill>
                <a:effectLst/>
                <a:latin typeface="Calibri"/>
                <a:ea typeface="Calibri" pitchFamily="34" charset="0"/>
                <a:cs typeface="Arial" pitchFamily="34" charset="0"/>
              </a:rPr>
              <a:t> </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Reduced Cardiac Output</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Hypovolemia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Impaired venous return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Reduced cardiac contractility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Arrhythmias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Autonomic dysfunction</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Reduced Systemic Vascular Resistance</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Systemic </a:t>
            </a:r>
            <a:r>
              <a:rPr kumimoji="0" lang="en-US"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vasodilation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0022"/>
                </a:solidFill>
                <a:effectLst/>
                <a:latin typeface="Arial" pitchFamily="34" charset="0"/>
                <a:ea typeface="Calibri" pitchFamily="34" charset="0"/>
                <a:cs typeface="Arial" pitchFamily="34" charset="0"/>
              </a:rPr>
              <a:t>Autonomic dysfunction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596" y="857232"/>
            <a:ext cx="7929618" cy="224676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Hypotension is a physiologic state in which the arterial blood pressure is abnormally low. For an adult, hypotension exists when the systolic pressure is less than 90 mmHg and the diastolic pressure is less than 60 mmHg. Because arterial pressure is determined by cardiac output, venous pressure and systemic vascular  , a reduction in any of these variables can lead to hypotension.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57158" y="500042"/>
            <a:ext cx="8286808" cy="409342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Causes of hypotension include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Hypovolemia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caused by hemorrhage or dehydration (reduces venous pressure and cardiac output).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Impaired venous return</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caused by postural changes, gravitational forces,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 venous obstruction (reduces venous pressure and cardiac output).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Reduced cardiac contractility caused by heart failure, myocardial ischemia, or autonomic dysfunction (reduces cardiac output).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Arrhythmias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that reduce heart rate or impair ventricular filling (reduce cardiac output)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Reduced systemic vascular resistance because of loss of sympathetic tone caused by drugs, autonomic dysfunction, or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caused by sepsis (septic shock) or anaphylaxis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8596" y="357166"/>
            <a:ext cx="8072494" cy="5493787"/>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The Pharmacologic Treatment of Edema</a:t>
            </a:r>
            <a:endParaRPr kumimoji="0" lang="en-US"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Edema is the swelling of tissues that occurs when excessive fluid accumulates within the tissue. Fluid comprising water and electrolytes, with a very small amount of protein and other macromolecules, normally leaves capillaries and small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postcapillary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venules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a process called filtration. Filtration is primarily driven by the capillary hydrostatic pressure, and the capillary plasma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oncotic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pressure (osmotic pressure exerted by plasma proteins) counteracts capillary filtration. The amount filtered per unit time is additionally influenced by the permeability of the vessel wall (endothelium and basement membrane).   for more details on the physical forces involved in filtration). The fluid that filters into the tissue flows within the intercellular space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interstitium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most of it is reabsorbed at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venular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end of capillaries where the hydrostatic pressure is lower than the plasma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oncotic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pressure. The filtered fluid that is not reabsorbed is taken up by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lymphatic vessels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returned to the circulation.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028343"/>
            <a:ext cx="7286676" cy="3139321"/>
          </a:xfrm>
          <a:prstGeom prst="rect">
            <a:avLst/>
          </a:prstGeom>
          <a:ln>
            <a:solidFill>
              <a:srgbClr val="FF0000"/>
            </a:solidFill>
          </a:ln>
        </p:spPr>
        <p:txBody>
          <a:bodyPr wrap="square">
            <a:spAutoFit/>
          </a:bodyPr>
          <a:lstStyle/>
          <a:p>
            <a:pPr algn="l"/>
            <a:r>
              <a:rPr lang="en-US" dirty="0" smtClean="0"/>
              <a:t>The many sodium channels in a single cell respond at slightly different voltages and times, so the process of inactivation, while rapid, is not instantaneous but is still occurring in early phase 2. Some of these more slowly inactivated channels produce late sodium currents. When the channels are in the inactivated (closed) state, inward sodium currents through these channels cease. As the membrane potential </a:t>
            </a:r>
            <a:r>
              <a:rPr lang="en-US" dirty="0" err="1" smtClean="0"/>
              <a:t>repolarizes</a:t>
            </a:r>
            <a:r>
              <a:rPr lang="en-US" dirty="0" smtClean="0"/>
              <a:t> during phase 3, the inactivated state prevents reactivation of action potentials (i.e., the cell is refractory). As the cell potential reaches its resting value at the end of phase 3, the sodium channels transition back into their resting (close) state, and the cell can once again be stimulated to produce a new action potential</a:t>
            </a:r>
            <a:endParaRPr lang="ar-SY"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5720" y="857232"/>
            <a:ext cx="8501122" cy="347787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Edema (interstitial fluid accumulation) may be caused by:</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Increased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capillary hydrostatic pressure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occurs when venous pressures become elevated by gravitational forces, volume expanded states, in heart failure or with venous obstruction)</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Decreased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plasma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oncotic</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pressure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occurs with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hypoproteinemia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Increased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capillary permeability</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caused by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proinflammatory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mediators (e.g., histamine,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bradykinin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by damage to the structural integrity of capillaries so that they become more "leaky" (as occurs in tissue trauma, burns, and severe inflammation)</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Lymphatic obstruction (as occurs in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filariasis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results in a condition termed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lymphedema</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7158" y="857232"/>
            <a:ext cx="8429684" cy="470898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most common cause of edema in patients with cardiovascular disorders is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heart failure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left ventricular failure, blood backs up into the pulmonary circuit. This increase in pulmonary blood volume (i.e., pulmonary congestion) leads to increased pulmonary capillary hydrostatic pressures and fluid filtration into the lungs. This is termed pulmonary edema and can be life-threatening. As left ventricular failure becomes more severe, or during isolated right ventricular failure, blood backs up into the systemic venous circulation. This elevates venous pressures and capillary hydrostatic pressures, which can lead to edema, especially in the feet and legs. Sometimes fluid will accumulate in the abdominal cavity, causing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ascites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important to note that heart failure patients, because of activation of the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renin-angiotensin-aldosterone</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system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retain sodium and water. This increases circulating blood volume and further increases venous and capillary hydrostatic pressures, which enhance edema formation.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57158" y="857232"/>
            <a:ext cx="8286808" cy="224676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Sometimes patients with severe hypertension will also present with systemic edema because of elevated capillary pressures, although it is important to note that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capillary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far more sensitive to elevations in venous pressure than to elevations in arterial pressure.</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Finally, edema can be a side effect of vasodilator drugs that are used to treat hypertension.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precapillary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resistance vessels increases downstream capillary hydrostatic pressure and fluid filtration.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714356"/>
            <a:ext cx="8358246" cy="290846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Drug Treatment for Edema</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Edema is treated by manipulating the physical factors that cause edema. Most commonly, this is done by giving </a:t>
            </a: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diuretics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stimulate renal excretion of sodium and water, which reduces blood volume and venous and capillary pressures. Improving cardiac function in heart failure patients will also contribute to reducing venous pressures and edema. If other mechanisms are involved in causing the edema, such as lymphatic blockage, varicose veins, venous thrombosis, tissue damage or inflammation, these conditions can be corrected by other interventions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00034" y="1071546"/>
            <a:ext cx="8143932" cy="2785354"/>
          </a:xfrm>
          <a:prstGeom prst="rect">
            <a:avLst/>
          </a:prstGeom>
          <a:solidFill>
            <a:srgbClr val="F1F7F7"/>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Cardioinhibitory</a:t>
            </a:r>
            <a:r>
              <a:rPr kumimoji="0" lang="en-US" sz="32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Drugs</a:t>
            </a:r>
            <a:endParaRPr kumimoji="0" lang="en-US"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Therapeutic Uses of</a:t>
            </a:r>
            <a:r>
              <a:rPr kumimoji="0" lang="en-US" sz="2400" b="1" i="0" u="none" strike="noStrike" cap="none" normalizeH="0" dirty="0" smtClean="0">
                <a:ln>
                  <a:noFill/>
                </a:ln>
                <a:solidFill>
                  <a:srgbClr val="223A3A"/>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23A3A"/>
                </a:solidFill>
                <a:effectLst/>
                <a:latin typeface="Arial" pitchFamily="34" charset="0"/>
                <a:ea typeface="Times New Roman" pitchFamily="18" charset="0"/>
                <a:cs typeface="Arial" pitchFamily="34" charset="0"/>
              </a:rPr>
              <a:t>Cardioinhibitory</a:t>
            </a: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Drugs</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Hypertension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Angina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Arrhythmias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Heart failure</a:t>
            </a:r>
            <a:r>
              <a:rPr kumimoji="0" lang="en-US" sz="2400" b="0" i="0" u="none" strike="noStrike" cap="none" normalizeH="0" baseline="0" dirty="0" smtClean="0">
                <a:ln>
                  <a:noFill/>
                </a:ln>
                <a:solidFill>
                  <a:srgbClr val="000022"/>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(β-blockers only)</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42910" y="785794"/>
            <a:ext cx="7858180" cy="440120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depress cardiac function by decreasing heart rate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chronotropy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myocardial contractility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both, which decreases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cardiac output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arterial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cardiac changes reduce the work of the heart and therefore decrease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myocardial oxygen consumption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mechanisms of action of these drugs also lead to depressed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electrical conduction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dromotropy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within the heart. Some of these drugs may also impair relaxation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lusitropy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mechanical and metabolic effects of these drugs make them very suitable for treating hypertension, angina caused by coronary artery disease, and myocardial infarction. Their effects on electrical activity make them good candidates for treating cardiac arrhythmias. Finally, some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notably certain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beta-blockers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ivabradine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used in the treatment of heart failure.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357158" y="785794"/>
            <a:ext cx="8358246" cy="2500672"/>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Hypertension</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Hypertension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defined as an arterial systolic pressure greater than 140 mmHg and/or a diastolic pressure greater than 90 mmHg. Hypertension can be caused by either an increase 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cardiac output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by an increase 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systemic vascular resistance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not uncommon for hypertension to be caused by elevations in both. Since cardiac output is the product of heart rate and stroke volume,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that reduce either or both will decrease cardiac output and decrease arterial pressure.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428596" y="714356"/>
            <a:ext cx="8143932" cy="3424002"/>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Angina and myocardial infarction</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by reducing heart rate, contractility, and arterial pressure, reduce the work of the heart and the oxygen demand of the heart. By reducing oxygen demand,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oxygen supply/demand ratio</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improved, which can relieve a patient of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anginal</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pain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is caused by a reduction in the oxygen supply/demand ratio because of coronary artery disease. Furthermore,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that block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very important in treating myocardial infarction. Their benefit is derived not only from improving the oxygen supply/demand ratio but also from their ability to inhibit subsequent cardiac remodeling.</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642910" y="785794"/>
            <a:ext cx="7786742" cy="1577343"/>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Arrhythmias</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Because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alter pacemaker activity and electrical conduction within the heart, they are useful for treating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arrhythmias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caused by both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abnormal automaticity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abnormal conduction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500034" y="428604"/>
            <a:ext cx="8358246" cy="4962885"/>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Heart failure</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Although it seems counterintuitive that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would be used 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heart failure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clinical studies have shown conclusively that beta-blockers improve cardiac function in certain types of heart failure. Furthermore, they have been shown to reduce deleterious cardiac remodeling that occurs in chronic heart failure. The benefit of beta-blockers may be derived from their blockade of excessive sympathetic stimulation of the heart, which is known to be harmful to the failing heart.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Another drug used in some heart failure patients is </a:t>
            </a:r>
            <a:r>
              <a:rPr kumimoji="0" lang="en-US"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ivabradine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relatively new drug blocks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sinoatrial</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"funny" currents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are responsible for generating pacemaker currents controlling heart rate. By blocking these currents,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ivabradine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reduces heart rate and myocardial oxygen demand, which is beneficial in heart failure patients. Although beta-blockers also reduce heart rate, their actions on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also depress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Therefore,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ivabradine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acts as a "pure" heart rate reducing drug.</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857232"/>
            <a:ext cx="7286676" cy="3416320"/>
          </a:xfrm>
          <a:prstGeom prst="rect">
            <a:avLst/>
          </a:prstGeom>
          <a:ln>
            <a:solidFill>
              <a:srgbClr val="FF0000"/>
            </a:solidFill>
          </a:ln>
        </p:spPr>
        <p:txBody>
          <a:bodyPr wrap="square">
            <a:spAutoFit/>
          </a:bodyPr>
          <a:lstStyle/>
          <a:p>
            <a:pPr algn="l"/>
            <a:r>
              <a:rPr lang="en-US" dirty="0" smtClean="0"/>
              <a:t>Class IA and IC drugs bind to (and therefore block) sodium channels in both activated and inactivated states, which makes them particularly effective in treating </a:t>
            </a:r>
            <a:r>
              <a:rPr lang="en-US" dirty="0" err="1" smtClean="0"/>
              <a:t>tachyarrhythmias</a:t>
            </a:r>
            <a:r>
              <a:rPr lang="en-US" dirty="0" smtClean="0"/>
              <a:t>. This is referred to as a use-dependence or state-dependence attribute of these drugs. At higher rates of cell </a:t>
            </a:r>
            <a:r>
              <a:rPr lang="en-US" dirty="0" err="1" smtClean="0"/>
              <a:t>depolarizations</a:t>
            </a:r>
            <a:r>
              <a:rPr lang="en-US" dirty="0" smtClean="0"/>
              <a:t>, the relative time the channels spend in a rested (closed) state is reduced; therefore, there is a higher probability that the drug will bind to the activated and inactivated states at higher heart rates. In contrast, Class IB drugs bind primarily to channels in the inactivated state. This characteristic of IB drugs is important because these drugs are very useful for arrhythmias in ischemic myocardium. The reason for this is that ischemia leads to slow cellular depolarization that inactivates sodium channels, and therefore enhanced binding of IB drugs.</a:t>
            </a:r>
            <a:endParaRPr lang="ar-SY"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57158" y="928670"/>
            <a:ext cx="8358246" cy="2416022"/>
          </a:xfrm>
          <a:prstGeom prst="rect">
            <a:avLst/>
          </a:prstGeom>
          <a:solidFill>
            <a:srgbClr val="F1F7F7"/>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Drug Classes and General Mechanisms</a:t>
            </a:r>
            <a: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Beta-blockers</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Calcium-channel blockers</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Centrally-acting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sympatholytics</a:t>
            </a:r>
            <a:endParaRPr kumimoji="0" lang="en-US"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Cardioinhibitory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can be divided into three mechanistic classes: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antagonists (beta-blockers), calcium-channel blockers, and centrally acting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sympatholytics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428596" y="357166"/>
            <a:ext cx="8001056" cy="5886215"/>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Beta-blockers</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Beta-blockers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bind to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cardiac nodal tissue, the conducting system, and contracting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myocytes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heart has both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beta</a:t>
            </a:r>
            <a:r>
              <a:rPr kumimoji="0" lang="en-US" sz="20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2"/>
              </a:rPr>
              <a:t>1</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(β</a:t>
            </a:r>
            <a:r>
              <a:rPr kumimoji="0" lang="en-US" sz="20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2"/>
              </a:rPr>
              <a:t>1</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and beta</a:t>
            </a:r>
            <a:r>
              <a:rPr kumimoji="0" lang="en-US" sz="20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2"/>
              </a:rPr>
              <a:t>2</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(β</a:t>
            </a:r>
            <a:r>
              <a:rPr kumimoji="0" lang="en-US" sz="2000" b="0" i="0" u="none" strike="noStrike" cap="none" normalizeH="0" baseline="-30000" dirty="0" smtClean="0">
                <a:ln>
                  <a:noFill/>
                </a:ln>
                <a:solidFill>
                  <a:srgbClr val="003A3A"/>
                </a:solidFill>
                <a:effectLst/>
                <a:latin typeface="Arial" pitchFamily="34" charset="0"/>
                <a:ea typeface="Times New Roman" pitchFamily="18" charset="0"/>
                <a:cs typeface="Arial" pitchFamily="34" charset="0"/>
                <a:hlinkClick r:id="rId2"/>
              </a:rPr>
              <a:t>2</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adrenoceptors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although the predominant receptor type in number and function is β</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receptors primarily bind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norepinephrine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is released from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sympathetic adrenergic nerves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Additionally, they bind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circulate in the blood. Beta-blockers prevent the normal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ligand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norepinephrine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epinephrine) from binding to the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competing for the binding site. Because there is some level of sympathetic tone on the heart, beta-blockers can reduce sympathetic influences that normally stimulate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chronotropy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dromotropy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lusitropy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drugs have an even greater effect when there is elevated sympathetic activity. Beta-blockers that are used clinically are either non-selective (β</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/β</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blockers, or relatively selective β</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blockers. Some beta-blockers have additional mechanisms of action besides beta-blockade. Beta-blockers are used for treating hypertension, angina, myocardial infarction, and arrhythmias.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285720" y="571480"/>
            <a:ext cx="8643998" cy="3731779"/>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Calcium-channel blockers</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Calcium-channel blockers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(CCBs) bind to L-type calcium channels on cardiac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myocytes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cardiac nodal tissue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sinoatrial</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and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atrioventricular</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nodes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channels regulate the influx of calcium into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cardiomyocytes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stimulates cardiac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myocyte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contraction. In cardiac nodal tissue, L-type calcium channels play an important role in pacemaker currents and in phase 0 of the action potentials. Therefore, by blocking calcium entry into the cell, CCBs decrease myocardial force generation (negative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decrease heart rate (negative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chronotropy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decrease conduction velocity within the heart (negative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dromotropy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particularly at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atrioventricular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node. CCBs are used in treating hypertension, angina, and arrhythmias.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357158" y="857232"/>
            <a:ext cx="8572560" cy="1885119"/>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Centrally acting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sympatholytics</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Centrally acting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sympatholytics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block sympathetic activity by binding to and activating alpha</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(α</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cardioregulatory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cells within the medulla of the brain. This reduces sympathetic outflow to the heart, decreasing cardiac output by decreasing heart rate and contractility. These drugs are only used for treating hypertension.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500034" y="642918"/>
            <a:ext cx="8001056" cy="438579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Vasoconstrictor Drugs</a:t>
            </a:r>
            <a:endParaRPr kumimoji="0" lang="en-US" sz="28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Therapeutic Use and Rationale</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the name implies, vasoconstrictor drugs contract the smooth muscle in blood vessels, which causes the vessels to constrict. Constriction of arterial (resistance) vessels increases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systemic vascular resistance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leads to an increase in arterial blood pressure because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mean arterial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determined by the product of systemic vascular resistance and cardiac output. Constriction of venous (capacitance) vessels increases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venous blood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increases cardiac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preload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cardiac output by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Frank-Starling mechanism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increases arterial pressure. Because vasoconstrictor drugs increase arterial pressure, they comprise a functional group of drugs known as </a:t>
            </a:r>
            <a:r>
              <a:rPr kumimoji="0" lang="en-US" sz="20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7"/>
              </a:rPr>
              <a:t>pressor</a:t>
            </a: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 drugs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14282" y="285728"/>
            <a:ext cx="8715436" cy="618630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Hypotension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is a systolic pressure of less than 90 mmHg or a diastolic pressure less than 60 mmHg, needs to be aggressively treated because blood flow to critical organs, particularly the brain, heart and kidneys may become compromised to an extent that organ failure and death occur. Although vasoconstrictors can elevate arterial pressure, there is a drawback to their use. Unless cardiac output is increased at the same time systemic vascular resistance is increased, blood flow to some organs may actually decrease. The reason for this is that if the vascular resistance of an organ increases, for example, by 30% and mean arterial pressure increases by 30%, the organ blood flow will not change. If resistance is increased in some organs by 50%, and in others by only 10%, yet the arterial pressure is increased by 30%, blood flow will be increased to those organs that had the smaller increase in resistance because arterial pressure increased more than their resistance. This is precisely how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pressor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can have a benefit in treating hypotension. Although blood flow may be reduced in some organs (e.g., to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splanchnic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muscle circulations), blood flow to critical organs (e.g., brain, heart and kidneys) may actually increase. Part of this benefit may be lost if systemic vascular resistance is increased too much with 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pressor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 especially if the hypotension is caused by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cardiogenic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shock, because the increase in ventricular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afterload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will reduce cardiac output. For a greater understanding of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hemodynamics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associated with regional vasoconstriction, the reader is encouraged to read about the significance of the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parallel arrangement of vascular beds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body.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571472" y="285728"/>
            <a:ext cx="8143932" cy="463201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Drug Classes, General Mechanisms of Action, and Contraindications</a:t>
            </a:r>
            <a:endPar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are two general functional classes of vasoconstrictors based on their mechanism of action. </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The first class 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sympathomimetic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drugs that have alpha-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agonist (alpha-agonist) properties. Although many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sympathomimetics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possess other mechanisms that contribute to their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pressor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effects (e.g., beta-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adrenoceptor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agonist activity), a common property of several of these drugs is that they bind to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alpha-</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adrenoceptors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vascular smooth muscle, promoting smooth muscle contraction</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Non-</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sympathomimetics</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represent a second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class of vasoconstrictor drugs. These drugs produce vascular smooth muscle contraction by binding to non-adrenergic receptors. For example,</a:t>
            </a:r>
            <a:r>
              <a:rPr kumimoji="0" lang="en-US"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vasopressin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a powerful vasoconstrictor that binds to non-adrenergic receptors.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571472" y="642918"/>
            <a:ext cx="7929650" cy="378565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Although vasoconstrictor drugs can effectively increase arterial pressure, their vasoconstrictor actions may have adverse effects on some patients. For example, alpha-agonists produce systemic vasoconstriction, which increases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work</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oxygen requirements of the heart. If the coronary circulation is impaired, as in patients with coronary artery disease, the resulting decrease 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myocardial oxygen supply/demand ratio</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 precipitate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angina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Likewise, vasopressin can produce a powerful vasoconstrictor response, and therefore should be administered cautiously to patients with coronary artery disease because it constricts coronary arteries (reducing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oxygen delivery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while simultaneously increasing myocardial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oxygen demand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increasing arterial pressure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71472" y="285728"/>
            <a:ext cx="8001056" cy="6000792"/>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Vasopressin Analogs</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Vasopressin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arginine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vasopressin, AVP;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antidiuretic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hormone, ADH) is a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nonapeptide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hormone formed in the hypothalamus and released from the posterior pituitary. Its primary function in the body is to regulate extracellular fluid volume by affecting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renal handling of water</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however, it also is a potent vasoconstrictor.</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are several mechanisms regulating the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release of AVP</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Hypovolemia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 occurs during hemorrhage, results in a decrease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pressure. Specialized stretch receptors within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walls and large veins entering the atria decrease their firing rate when there is a fall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pressure. Afferent nerve fibers from these receptors synapse within the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nucleus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tractus</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4"/>
              </a:rPr>
              <a:t>solitarius</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 of the medulla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sends fibers to the hypothalamus, a region of the brain that controls AVP release by the pituitary.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 firing normally inhibits the release of AVP by the posterior pituitary. With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hypovolemia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decreased central venous pressure, the decreased firing of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atrial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stretch receptors leads to an increase in AVP release. Hypothalamic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osmoreceptors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sense extracellular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osmolarity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stimulate AVP release when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osmolarity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rises, as occurs with dehydration. Finally,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angiotensin</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 II</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in a region of the hypothalamus regulate AVP release – an increase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simulates AVP release.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Arginine vasopressin receptor mechanisms in blood vessels and kidneys"/>
          <p:cNvPicPr/>
          <p:nvPr/>
        </p:nvPicPr>
        <p:blipFill>
          <a:blip r:embed="rId2"/>
          <a:srcRect/>
          <a:stretch>
            <a:fillRect/>
          </a:stretch>
        </p:blipFill>
        <p:spPr bwMode="auto">
          <a:xfrm>
            <a:off x="357158" y="500042"/>
            <a:ext cx="3286148" cy="2857520"/>
          </a:xfrm>
          <a:prstGeom prst="rect">
            <a:avLst/>
          </a:prstGeom>
          <a:noFill/>
          <a:ln w="9525">
            <a:solidFill>
              <a:srgbClr val="FF0000"/>
            </a:solidFill>
            <a:miter lim="800000"/>
            <a:headEnd/>
            <a:tailEnd/>
          </a:ln>
        </p:spPr>
      </p:pic>
      <p:sp>
        <p:nvSpPr>
          <p:cNvPr id="51201" name="Rectangle 1"/>
          <p:cNvSpPr>
            <a:spLocks noChangeArrowheads="1"/>
          </p:cNvSpPr>
          <p:nvPr/>
        </p:nvSpPr>
        <p:spPr bwMode="auto">
          <a:xfrm>
            <a:off x="3643306" y="500042"/>
            <a:ext cx="5214974" cy="535531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AVP has two principal sites of action: the kidney and blood vessels. The most important physiological action of AVP is to increase water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kidneys by increasing water permeability in the collecting duct, permitting the formation of more concentrated urine. This is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antidiuretic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 of AVP and it acts through vasopressin type 2 (V</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coupled to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adenylyl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cyclase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AVP also constricts arterial blood vessels by binding to V</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which are coupled to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Gq</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-protein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 IP</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signal transduction pathway. The Rho-</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kinase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pathway is also activated and contributes to the smooth muscle contraction. Normal physiological concentrations of AVP are below its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vasoactive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range; however, in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hypovolemic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shock when AVP release is very high, AVP contributes to the compensatory increase in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systemic vascular resistance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1472" y="214290"/>
            <a:ext cx="2857520" cy="400110"/>
          </a:xfrm>
          <a:prstGeom prst="rect">
            <a:avLst/>
          </a:prstGeom>
          <a:ln>
            <a:solidFill>
              <a:srgbClr val="FF0000"/>
            </a:solidFill>
          </a:ln>
        </p:spPr>
        <p:txBody>
          <a:bodyPr wrap="square">
            <a:spAutoFit/>
          </a:bodyPr>
          <a:lstStyle/>
          <a:p>
            <a:r>
              <a:rPr lang="en-US" sz="2000" b="1" dirty="0" smtClean="0"/>
              <a:t>Effects on </a:t>
            </a:r>
            <a:r>
              <a:rPr lang="en-US" sz="2000" b="1" dirty="0" err="1" smtClean="0"/>
              <a:t>repolarization</a:t>
            </a:r>
            <a:endParaRPr lang="en-US" sz="2000" b="1" dirty="0"/>
          </a:p>
        </p:txBody>
      </p:sp>
      <p:sp>
        <p:nvSpPr>
          <p:cNvPr id="5" name="مستطيل 4"/>
          <p:cNvSpPr/>
          <p:nvPr/>
        </p:nvSpPr>
        <p:spPr>
          <a:xfrm>
            <a:off x="500034" y="642918"/>
            <a:ext cx="4286280" cy="5632311"/>
          </a:xfrm>
          <a:prstGeom prst="rect">
            <a:avLst/>
          </a:prstGeom>
          <a:ln>
            <a:solidFill>
              <a:srgbClr val="FF0000"/>
            </a:solidFill>
          </a:ln>
        </p:spPr>
        <p:txBody>
          <a:bodyPr wrap="square">
            <a:spAutoFit/>
          </a:bodyPr>
          <a:lstStyle/>
          <a:p>
            <a:pPr algn="l"/>
            <a:r>
              <a:rPr lang="en-US" dirty="0" smtClean="0"/>
              <a:t>Besides affecting phase 0 of action potentials, sodium-channel blockers may also alter the action potential duration (APD) and the effective refractory period (ERP). Because some sodium-channel blockers increase the ERP (Class IA), while others decrease the ERP (Class IB) or have no effect on ERP (Class IC), the Vaughan-Williams classification recognizes these differences as </a:t>
            </a:r>
            <a:r>
              <a:rPr lang="en-US" u="sng" dirty="0" smtClean="0">
                <a:hlinkClick r:id="rId2"/>
              </a:rPr>
              <a:t>subclasses of Class I </a:t>
            </a:r>
            <a:r>
              <a:rPr lang="en-US" u="sng" dirty="0" err="1" smtClean="0">
                <a:hlinkClick r:id="rId2"/>
              </a:rPr>
              <a:t>antiarrhythmic</a:t>
            </a:r>
            <a:r>
              <a:rPr lang="en-US" u="sng" dirty="0" smtClean="0">
                <a:hlinkClick r:id="rId2"/>
              </a:rPr>
              <a:t> drugs</a:t>
            </a:r>
            <a:r>
              <a:rPr lang="en-US" dirty="0" smtClean="0"/>
              <a:t>. These effects on ERP are not directly related to sodium channel blockade, but are related to drug actions on potassium channels involved in phase 3 </a:t>
            </a:r>
            <a:r>
              <a:rPr lang="en-US" dirty="0" err="1" smtClean="0"/>
              <a:t>repolarization</a:t>
            </a:r>
            <a:r>
              <a:rPr lang="en-US" dirty="0" smtClean="0"/>
              <a:t> of action potentials. These channels regulate potassium efflux from the cell (</a:t>
            </a:r>
            <a:r>
              <a:rPr lang="en-US" dirty="0" err="1" smtClean="0"/>
              <a:t>gK</a:t>
            </a:r>
            <a:r>
              <a:rPr lang="en-US" dirty="0" smtClean="0"/>
              <a:t>), and therefore </a:t>
            </a:r>
            <a:r>
              <a:rPr lang="en-US" dirty="0" err="1" smtClean="0"/>
              <a:t>repolarization</a:t>
            </a:r>
            <a:r>
              <a:rPr lang="en-US" dirty="0" smtClean="0"/>
              <a:t>. For example, delaying and inhibiting the activation of these outward K</a:t>
            </a:r>
            <a:r>
              <a:rPr lang="en-US" baseline="30000" dirty="0" smtClean="0"/>
              <a:t>+</a:t>
            </a:r>
            <a:r>
              <a:rPr lang="en-US" dirty="0" smtClean="0"/>
              <a:t> currents increase APD and ERP.</a:t>
            </a:r>
            <a:endParaRPr lang="ar-SY" dirty="0"/>
          </a:p>
        </p:txBody>
      </p:sp>
      <p:pic>
        <p:nvPicPr>
          <p:cNvPr id="131076" name="Picture 4" descr="Sodium channel blockers"/>
          <p:cNvPicPr>
            <a:picLocks noChangeAspect="1" noChangeArrowheads="1"/>
          </p:cNvPicPr>
          <p:nvPr/>
        </p:nvPicPr>
        <p:blipFill>
          <a:blip r:embed="rId3"/>
          <a:srcRect/>
          <a:stretch>
            <a:fillRect/>
          </a:stretch>
        </p:blipFill>
        <p:spPr bwMode="auto">
          <a:xfrm>
            <a:off x="4857752" y="714356"/>
            <a:ext cx="3857620" cy="4857785"/>
          </a:xfrm>
          <a:prstGeom prst="rect">
            <a:avLst/>
          </a:prstGeom>
          <a:noFill/>
          <a:ln>
            <a:solidFill>
              <a:srgbClr val="FF0000"/>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714348" y="1000108"/>
            <a:ext cx="8143932" cy="1985135"/>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Specific Drugs</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Arginine</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vasopressin (AVP)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used in the treatment of patients in shock.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Terlipressin</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triglycyl</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lysine vasopressin)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a long-acting vasopressin analog that is under clinical investigation. In contrast to AVP, this analog has a relatively higher affinity for vascular V</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than for renal V</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85720" y="428604"/>
            <a:ext cx="8501122" cy="487823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Therapeutic Uses</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main uses of AVP are for treating excessive water loss caused by diabetes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insipidus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treating bleeding caused by esophageal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varices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as a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pressor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agent in treating septic shock, which is a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vasodilated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hypotensive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condition that can be caused by infection and inflammation. Infusion of AVP in septic shock increases systemic vascular resistance and elevates arterial pressure. AVP should be considered when fluids and other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vasopressor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agents (e.g.,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vasoconstrictor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catecholamines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cannot restore arterial pressure to an adequate level. Some studies have shown that low-dose infusions AVP (which are used in septic shock) also cause cerebral, pulmonary and renal dilation (mediated by endothelial release of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nitric oxide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overall effect is an increase in systemic vascular resistance. AVP is also being investigated for other forms of shock, such as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cardiogenic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hypovolemic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(hemorrhagic) shock, but its benefit is less clear than for septic shock.</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57158" y="857232"/>
            <a:ext cx="8143932" cy="2662243"/>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Side Effects and Contraindications</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Side effects include headache, nausea,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bronchoconstriction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abdominal cramps. Its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antidiuretic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effects can lead to water intoxication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hyponatremia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of AVP's powerful constrictor response, it should be administered cautiously to patients with coronary artery disease because it constricts coronary arteries (reducing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oxygen delivery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increases myocardial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oxygen demand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increasing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afterload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the heart.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571736" y="214291"/>
            <a:ext cx="3357586" cy="1392677"/>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Diuretics</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General Pharmacology</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Renal handling of sodium and water</a:t>
            </a:r>
            <a:endParaRPr kumimoji="0" lang="en-US" sz="1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7" name="AutoShape 1" descr="nephron sites for diuretic actions"/>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55299" name="Rectangle 3"/>
          <p:cNvSpPr>
            <a:spLocks noChangeArrowheads="1"/>
          </p:cNvSpPr>
          <p:nvPr/>
        </p:nvSpPr>
        <p:spPr bwMode="auto">
          <a:xfrm>
            <a:off x="285720" y="1643050"/>
            <a:ext cx="2857520" cy="4801314"/>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 understand the action of diuretics, it is first necessary to review how the kidney filters fluid and forms urine. The following discussion and accompanying illustration provide a simple overview of how the kidney handles water and electrolytes. For more detailed explanation, particularly related to ion and fluid movement across the renal tubular cells, the reader should consult a physiology textbook.</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57" name="Picture 1"/>
          <p:cNvPicPr>
            <a:picLocks noChangeAspect="1" noChangeArrowheads="1"/>
          </p:cNvPicPr>
          <p:nvPr/>
        </p:nvPicPr>
        <p:blipFill>
          <a:blip r:embed="rId2"/>
          <a:srcRect/>
          <a:stretch>
            <a:fillRect/>
          </a:stretch>
        </p:blipFill>
        <p:spPr bwMode="auto">
          <a:xfrm>
            <a:off x="3214678" y="1643050"/>
            <a:ext cx="5286412" cy="4786346"/>
          </a:xfrm>
          <a:prstGeom prst="rect">
            <a:avLst/>
          </a:prstGeom>
          <a:noFill/>
          <a:ln w="9525">
            <a:solidFill>
              <a:srgbClr val="FF0000"/>
            </a:solid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14282" y="285728"/>
            <a:ext cx="8643998" cy="594008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blood flows through the kidney, it passes into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capillaries located within the cortex (outer zone of the kidney). These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capillaries are highly permeable to water and electrolytes.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capillary hydrostatic pressure drives (filters) water and electrolytes into Bowman's space and into the proximal convoluting tubule (PCT). About 20% of the plasma that enters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glomerular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capillaries is filtered (termed filtration fraction). The PCT, which lies within the cortex, is the site of sodium, water, and bicarbonate transport from the filtrate (urine), across the tubule wall, and into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interstitium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cortex. About 65-70% of the filtered sodium is removed from the urine found within the PCT (this is termed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sodium is reabsorbed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isosmotically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meaning that every molecule of sodium that is reabsorbed is accompanied by a molecule of water. As the tubule dives into the medulla, or middle zone of the kidney, the tubule becomes narrower and forms a loop (Loop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Henle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reenters the cortex as the thick ascending limb (TAL) that travels back to near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glomerulus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interstitium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medulla is very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hyperosmotic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the Loop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Henle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permeable to water, water is reabsorbed from the Loop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Henle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into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medullary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interstitium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loss of water concentrates the urine within the Loop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Henle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428604"/>
            <a:ext cx="7572428" cy="5016758"/>
          </a:xfrm>
          <a:prstGeom prst="rect">
            <a:avLst/>
          </a:prstGeom>
          <a:ln>
            <a:solidFill>
              <a:srgbClr val="FF0000"/>
            </a:solidFill>
          </a:ln>
        </p:spPr>
        <p:txBody>
          <a:bodyPr wrap="square">
            <a:spAutoFit/>
          </a:bodyPr>
          <a:lstStyle/>
          <a:p>
            <a:pPr algn="l"/>
            <a:r>
              <a:rPr lang="en-US" sz="2000" dirty="0"/>
              <a:t>The TAL, which is impermeable to water, has a </a:t>
            </a:r>
            <a:r>
              <a:rPr lang="en-US" sz="2000" dirty="0" err="1"/>
              <a:t>cotransport</a:t>
            </a:r>
            <a:r>
              <a:rPr lang="en-US" sz="2000" dirty="0"/>
              <a:t> system that reabsorbs sodium, potassium, and chloride at a ratio of 1:1:2. Approximately 25% of the sodium load of the original filtrate is reabsorbed at the TAL. From the TAL, the urine flows into the distal convoluting tubule (DCT), which is another site of sodium transport (~5% via a sodium-chloride </a:t>
            </a:r>
            <a:r>
              <a:rPr lang="en-US" sz="2000" dirty="0" err="1"/>
              <a:t>cotransporter</a:t>
            </a:r>
            <a:r>
              <a:rPr lang="en-US" sz="2000" dirty="0"/>
              <a:t>) into the cortical </a:t>
            </a:r>
            <a:r>
              <a:rPr lang="en-US" sz="2000" dirty="0" err="1"/>
              <a:t>interstitium</a:t>
            </a:r>
            <a:r>
              <a:rPr lang="en-US" sz="2000" dirty="0"/>
              <a:t> (the DCT is also impermeable to water). Finally, the tubule dives back into the medulla as the collecting duct and then into the renal pelvis where it joins with other collecting ducts to exit the kidney as the </a:t>
            </a:r>
            <a:r>
              <a:rPr lang="en-US" sz="2000" dirty="0" err="1"/>
              <a:t>ureter</a:t>
            </a:r>
            <a:r>
              <a:rPr lang="en-US" sz="2000" dirty="0"/>
              <a:t>. The distal segment of the DCT and the upper collecting duct has a transporter that reabsorbs sodium (about 1-2% of filtered load) in exchange for potassium and hydrogen ion, which are excreted into the urine. It is important to note two things about this transporter. First, its activity is dependent on the tubular concentration of sodium, so that when sodium is high, more sodium is reabsorbed, and more potassium and hydrogen ion are excreted</a:t>
            </a:r>
            <a:endParaRPr lang="ar-SY"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714356"/>
            <a:ext cx="7929618" cy="3477875"/>
          </a:xfrm>
          <a:prstGeom prst="rect">
            <a:avLst/>
          </a:prstGeom>
          <a:ln>
            <a:solidFill>
              <a:srgbClr val="FF0000"/>
            </a:solidFill>
          </a:ln>
        </p:spPr>
        <p:txBody>
          <a:bodyPr wrap="square">
            <a:spAutoFit/>
          </a:bodyPr>
          <a:lstStyle/>
          <a:p>
            <a:pPr algn="l"/>
            <a:r>
              <a:rPr lang="en-US" sz="2000" dirty="0"/>
              <a:t>Second, this transporter is regulated by </a:t>
            </a:r>
            <a:r>
              <a:rPr lang="en-US" sz="2000" dirty="0" err="1"/>
              <a:t>aldosterone</a:t>
            </a:r>
            <a:r>
              <a:rPr lang="en-US" sz="2000" dirty="0"/>
              <a:t>, which is a </a:t>
            </a:r>
            <a:r>
              <a:rPr lang="en-US" sz="2000" dirty="0" err="1"/>
              <a:t>mineralocorticoid</a:t>
            </a:r>
            <a:r>
              <a:rPr lang="en-US" sz="2000" dirty="0"/>
              <a:t> hormone secreted by the adrenal cortex. Increased </a:t>
            </a:r>
            <a:r>
              <a:rPr lang="en-US" sz="2000" dirty="0" err="1"/>
              <a:t>aldosterone</a:t>
            </a:r>
            <a:r>
              <a:rPr lang="en-US" sz="2000" dirty="0"/>
              <a:t> stimulates the </a:t>
            </a:r>
            <a:r>
              <a:rPr lang="en-US" sz="2000" dirty="0" err="1"/>
              <a:t>reabsorption</a:t>
            </a:r>
            <a:r>
              <a:rPr lang="en-US" sz="2000" dirty="0"/>
              <a:t> of sodium, which also increases the loss of potassium and hydrogen ion to the urine. Finally, water is reabsorbed in the collected duct through special pores that are regulated by </a:t>
            </a:r>
            <a:r>
              <a:rPr lang="en-US" sz="2000" dirty="0" err="1">
                <a:hlinkClick r:id="rId2"/>
              </a:rPr>
              <a:t>antidiuretic</a:t>
            </a:r>
            <a:r>
              <a:rPr lang="en-US" sz="2000" dirty="0">
                <a:hlinkClick r:id="rId2"/>
              </a:rPr>
              <a:t> hormone</a:t>
            </a:r>
            <a:r>
              <a:rPr lang="en-US" sz="2000" dirty="0"/>
              <a:t>, which is released by the posterior pituitary. ADH increases the permeability of the collecting duct to water, which leads to increased water </a:t>
            </a:r>
            <a:r>
              <a:rPr lang="en-US" sz="2000" dirty="0" err="1"/>
              <a:t>reabsorption</a:t>
            </a:r>
            <a:r>
              <a:rPr lang="en-US" sz="2000" dirty="0"/>
              <a:t>, a more concentrated urine and reduced urine outflow (</a:t>
            </a:r>
            <a:r>
              <a:rPr lang="en-US" sz="2000" dirty="0" err="1"/>
              <a:t>antidiuresis</a:t>
            </a:r>
            <a:r>
              <a:rPr lang="en-US" sz="2000" dirty="0"/>
              <a:t>). Most of the sodium originally filtered is reabsorbed by the kidney, so that less than 1% of originally filtered sodium remains in the final urine.</a:t>
            </a:r>
            <a:endParaRPr lang="ar-SY"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14282" y="500042"/>
            <a:ext cx="8643998" cy="3485557"/>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Mechanisms of diuretic drugs</a:t>
            </a:r>
            <a:endParaRPr kumimoji="0" lang="en-US" sz="3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Diuretic drugs increase urine output by the kidney (i.e., promote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diuresis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is accomplished by altering how the kidney handles sodium. If the kidney excretes more sodium, then water excretion will also increase. Most diuretics produce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diuresis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inhibiting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sodium at different segments of the renal tubular system. Sometimes a combination of two diuretics is given because this can be significantly more effective than either compound alone (synergistic effect). The reason for this is that one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nephron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segment can compensate for altered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another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nephron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segment; therefore, blocking multiple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nephron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sites significantly enhances efficacy.</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28596" y="714356"/>
            <a:ext cx="7929650" cy="501675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Loop diuretics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inhibit the sodium-potassium-chloride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cotransporter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thick ascending limb   . This transporter normally reabsorbs about 25% of the sodium load; therefore, inhibition of this pump can lead to a significant increase in the distal tubular concentration of sodium, reduced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hypertonicity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surrounding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interstitium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less water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collecting duct. This altered handling of sodium and water leads to both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diuresis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(increased water loss)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natriuresis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(increased sodium loss). By acting on the thick ascending limb, which handles a significant fraction of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loop diuretics are powerful diuretics. These drugs also induce renal synthesis of prostaglandins, which contributes to their renal action including the increase in renal blood flow and redistribution of renal cortical blood flow. Loop diuretics are the most effective diuretic class because their site of action has a high capacity for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Note that efficacy is inversely related to renal function, which can be impaired in heart failure.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571472" y="500042"/>
            <a:ext cx="8286808" cy="594008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Thiazide</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diuretics</a:t>
            </a:r>
            <a:r>
              <a:rPr kumimoji="0" lang="en-US"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which are the most prescribed diuretic, inhibit the sodium-chloride transporter in the distal tubule. Because this transporter normally only reabsorbs about 5% of filtered sodium, these diuretics are less efficacious than loop diuretics in producing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diuresis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natriuresis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Nevertheless, they are sufficiently powerful to satisfy many therapeutic needs requiring a diuretic. Their mechanism depends on renal prostaglandin production.</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Because loop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increase sodium delivery to the distal segment of the distal tubule, this increases potassium loss (potentially causing </a:t>
            </a:r>
            <a:r>
              <a:rPr kumimoji="0" lang="en-US" sz="20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because the increase in distal tubular sodium concentration stimulates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-sensitive sodium pump to increase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exchange for potassium and hydrogen ion, which are lost to the urine. The increased hydrogen ion loss can lead to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metabolic alkalosis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Part of the loss of potassium and hydrogen ion by loop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results from activation of the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renin-angiotensin-aldosterone</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system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occurs because of reduced blood volume and arterial pressure. Increased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stimulates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increases potassium and hydrogen ion excretion into the urine.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285720" y="714357"/>
            <a:ext cx="8501122" cy="5078313"/>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000000"/>
                </a:solidFill>
                <a:effectLst/>
                <a:latin typeface="Arial" pitchFamily="34" charset="0"/>
                <a:cs typeface="Arial" pitchFamily="34" charset="0"/>
              </a:rPr>
              <a:t>The drugs in these subclasses also differ in their efficacy for reducing the slope of phase 0, with IC drugs having the greatest and IB drugs having the smallest effect on phase 0 (IA drugs are intermediate in their effect on phase 0). The following summarizes these differences:</a:t>
            </a:r>
            <a:endParaRPr kumimoji="0" lang="ar-S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Arial" pitchFamily="34" charset="0"/>
                <a:cs typeface="Arial" pitchFamily="34" charset="0"/>
              </a:rPr>
              <a:t>Sodium-channel blockade:</a:t>
            </a:r>
            <a:br>
              <a:rPr kumimoji="0" lang="ar-SY" sz="2000" b="0" i="0" u="none" strike="noStrike" cap="none" normalizeH="0" baseline="0" dirty="0" smtClean="0">
                <a:ln>
                  <a:noFill/>
                </a:ln>
                <a:solidFill>
                  <a:schemeClr val="tx1"/>
                </a:solidFill>
                <a:effectLst/>
                <a:latin typeface="Arial" pitchFamily="34" charset="0"/>
                <a:cs typeface="Arial" pitchFamily="34" charset="0"/>
              </a:rPr>
            </a:br>
            <a:r>
              <a:rPr kumimoji="0" lang="ar-SY" sz="2000" b="0" i="0" u="none" strike="noStrike" cap="none" normalizeH="0" baseline="0" dirty="0" smtClean="0">
                <a:ln>
                  <a:noFill/>
                </a:ln>
                <a:solidFill>
                  <a:schemeClr val="tx1"/>
                </a:solidFill>
                <a:effectLst/>
                <a:latin typeface="Arial" pitchFamily="34" charset="0"/>
                <a:cs typeface="Arial" pitchFamily="34" charset="0"/>
              </a:rPr>
              <a:t>   IC &gt; IA &gt; IB</a:t>
            </a:r>
            <a:br>
              <a:rPr kumimoji="0" lang="ar-SY" sz="2000" b="0" i="0" u="none" strike="noStrike" cap="none" normalizeH="0" baseline="0" dirty="0" smtClean="0">
                <a:ln>
                  <a:noFill/>
                </a:ln>
                <a:solidFill>
                  <a:schemeClr val="tx1"/>
                </a:solidFill>
                <a:effectLst/>
                <a:latin typeface="Arial" pitchFamily="34" charset="0"/>
                <a:cs typeface="Arial" pitchFamily="34" charset="0"/>
              </a:rPr>
            </a:br>
            <a:r>
              <a:rPr kumimoji="0" lang="ar-SY" sz="2000" b="0" i="0" u="none" strike="noStrike" cap="none" normalizeH="0" baseline="0" dirty="0" smtClean="0">
                <a:ln>
                  <a:noFill/>
                </a:ln>
                <a:solidFill>
                  <a:schemeClr val="tx1"/>
                </a:solidFill>
                <a:effectLst/>
                <a:latin typeface="Arial" pitchFamily="34" charset="0"/>
                <a:cs typeface="Arial" pitchFamily="34" charset="0"/>
              </a:rPr>
              <a:t/>
            </a:r>
            <a:br>
              <a:rPr kumimoji="0" lang="ar-SY" sz="2000" b="0" i="0" u="none" strike="noStrike" cap="none" normalizeH="0" baseline="0" dirty="0" smtClean="0">
                <a:ln>
                  <a:noFill/>
                </a:ln>
                <a:solidFill>
                  <a:schemeClr val="tx1"/>
                </a:solidFill>
                <a:effectLst/>
                <a:latin typeface="Arial" pitchFamily="34" charset="0"/>
                <a:cs typeface="Arial" pitchFamily="34" charset="0"/>
              </a:rPr>
            </a:br>
            <a:r>
              <a:rPr kumimoji="0" lang="ar-SY" sz="2000" b="0" i="0" u="none" strike="noStrike" cap="none" normalizeH="0" baseline="0" dirty="0" smtClean="0">
                <a:ln>
                  <a:noFill/>
                </a:ln>
                <a:solidFill>
                  <a:schemeClr val="tx1"/>
                </a:solidFill>
                <a:effectLst/>
                <a:latin typeface="Arial" pitchFamily="34" charset="0"/>
                <a:cs typeface="Arial" pitchFamily="34" charset="0"/>
              </a:rPr>
              <a:t>Increasing the ERP:</a:t>
            </a:r>
            <a:br>
              <a:rPr kumimoji="0" lang="ar-SY" sz="2000" b="0" i="0" u="none" strike="noStrike" cap="none" normalizeH="0" baseline="0" dirty="0" smtClean="0">
                <a:ln>
                  <a:noFill/>
                </a:ln>
                <a:solidFill>
                  <a:schemeClr val="tx1"/>
                </a:solidFill>
                <a:effectLst/>
                <a:latin typeface="Arial" pitchFamily="34" charset="0"/>
                <a:cs typeface="Arial" pitchFamily="34" charset="0"/>
              </a:rPr>
            </a:br>
            <a:r>
              <a:rPr kumimoji="0" lang="ar-SY" sz="2000" b="0" i="0" u="none" strike="noStrike" cap="none" normalizeH="0" baseline="0" dirty="0" smtClean="0">
                <a:ln>
                  <a:noFill/>
                </a:ln>
                <a:solidFill>
                  <a:schemeClr val="tx1"/>
                </a:solidFill>
                <a:effectLst/>
                <a:latin typeface="Arial" pitchFamily="34" charset="0"/>
                <a:cs typeface="Arial" pitchFamily="34" charset="0"/>
              </a:rPr>
              <a:t>   IA &gt; IC &gt; IB (decreases)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600" b="0" i="0" u="none" strike="noStrike" cap="none" normalizeH="0" baseline="0" dirty="0" smtClean="0">
                <a:ln>
                  <a:noFill/>
                </a:ln>
                <a:solidFill>
                  <a:srgbClr val="000000"/>
                </a:solidFill>
                <a:effectLst/>
                <a:latin typeface="Arial" pitchFamily="34" charset="0"/>
                <a:cs typeface="Arial" pitchFamily="34" charset="0"/>
              </a:rPr>
              <a:t>Increasing or decreasing the APD and ERP can either increase or decrease arrhythmogenesis, depending on the underlying cause of the arrhythmia. Increasing the ERP, for example, can interrupt tachycardia caused by reentry mechanisms by prolonging the duration that normal tissue is unexcitable (its refractory period). This can prevent reentry currents from re-exciting the tissue. Increasing the APD can precipitate </a:t>
            </a:r>
            <a:r>
              <a:rPr kumimoji="0" lang="ar-SY" sz="1600" b="0" i="1" u="none" strike="noStrike" cap="none" normalizeH="0" baseline="0" dirty="0" smtClean="0">
                <a:ln>
                  <a:noFill/>
                </a:ln>
                <a:solidFill>
                  <a:srgbClr val="000000"/>
                </a:solidFill>
                <a:effectLst/>
                <a:latin typeface="Arial" pitchFamily="34" charset="0"/>
                <a:cs typeface="Arial" pitchFamily="34" charset="0"/>
              </a:rPr>
              <a:t>torsades de pointes</a:t>
            </a:r>
            <a:r>
              <a:rPr kumimoji="0" lang="ar-SY" sz="1600" b="0" i="0" u="none" strike="noStrike" cap="none" normalizeH="0" baseline="0" dirty="0" smtClean="0">
                <a:ln>
                  <a:noFill/>
                </a:ln>
                <a:solidFill>
                  <a:srgbClr val="000000"/>
                </a:solidFill>
                <a:effectLst/>
                <a:latin typeface="Arial" pitchFamily="34" charset="0"/>
                <a:cs typeface="Arial" pitchFamily="34" charset="0"/>
              </a:rPr>
              <a:t>, a type of ventricular tachycardia caused by </a:t>
            </a:r>
            <a:r>
              <a:rPr kumimoji="0" lang="ar-SY" sz="1600" b="0" i="0" u="sng" strike="noStrike" cap="none" normalizeH="0" baseline="0" dirty="0" smtClean="0">
                <a:ln>
                  <a:noFill/>
                </a:ln>
                <a:solidFill>
                  <a:srgbClr val="003A3A"/>
                </a:solidFill>
                <a:effectLst/>
                <a:latin typeface="Arial" pitchFamily="34" charset="0"/>
                <a:cs typeface="Arial" pitchFamily="34" charset="0"/>
                <a:hlinkClick r:id="rId2"/>
              </a:rPr>
              <a:t>afterdepolarizations</a:t>
            </a:r>
            <a:r>
              <a:rPr kumimoji="0" lang="ar-SY" sz="1600" b="0" i="0" u="none" strike="noStrike" cap="none" normalizeH="0" baseline="0" dirty="0" smtClean="0">
                <a:ln>
                  <a:noFill/>
                </a:ln>
                <a:solidFill>
                  <a:srgbClr val="000000"/>
                </a:solidFill>
                <a:effectLst/>
                <a:latin typeface="Arial" pitchFamily="34" charset="0"/>
                <a:cs typeface="Arial" pitchFamily="34" charset="0"/>
              </a:rPr>
              <a:t>.</a:t>
            </a:r>
            <a:endParaRPr kumimoji="0" lang="ar-S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600" b="0" i="0" u="sng" strike="noStrike" cap="none" normalizeH="0" baseline="0" dirty="0" smtClean="0">
                <a:ln>
                  <a:noFill/>
                </a:ln>
                <a:solidFill>
                  <a:srgbClr val="003A3A"/>
                </a:solidFill>
                <a:effectLst/>
                <a:latin typeface="Arial" pitchFamily="34" charset="0"/>
                <a:cs typeface="Arial" pitchFamily="34" charset="0"/>
                <a:hlinkClick r:id="rId3"/>
              </a:rPr>
              <a:t>Ranolazine</a:t>
            </a:r>
            <a:r>
              <a:rPr kumimoji="0" lang="ar-SY" sz="1600" b="0" i="0" u="none" strike="noStrike" cap="none" normalizeH="0" baseline="0" dirty="0" smtClean="0">
                <a:ln>
                  <a:noFill/>
                </a:ln>
                <a:solidFill>
                  <a:srgbClr val="000000"/>
                </a:solidFill>
                <a:effectLst/>
                <a:latin typeface="Arial" pitchFamily="34" charset="0"/>
                <a:cs typeface="Arial" pitchFamily="34" charset="0"/>
              </a:rPr>
              <a:t> is classified as a Class ID compound because, unlike the Class I drugs it blocks late sodium currents found during phase 2, which leads to a delay in the activation of repolarizing potassium channels in phase 3. Therefore, ranolazine increases the APD and ERP</a:t>
            </a:r>
            <a:endParaRPr kumimoji="0" lang="ar-SY"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57158" y="214290"/>
            <a:ext cx="8572560" cy="563231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is a third class of diuretic that is functionally referred to as </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potassium-sparing diuretics</a:t>
            </a:r>
            <a:r>
              <a:rPr kumimoji="0" lang="en-US"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Unlike loop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some of these drugs do not act directly on sodium transport. Some drugs in this class antagonize the actions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 antagonists;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1"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mineralocorticoid</a:t>
            </a:r>
            <a:r>
              <a:rPr kumimoji="0" lang="en-US" sz="2000" b="1"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receptor antagonists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MRA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 at the distal segment of the distal tubule. This causes more sodium (and water) to pass into the collecting duct and be excreted in the urine. They are called K</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-sparing diuretics because they do not produce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like the loop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The reason for this is that by inhibiting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-sensitive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less potassium and hydrogen ion are exchanged for sodium by this transporter and therefore less potassium and hydrogen are lost to the urine. Other potassium-sparing diuretics directly inhibit sodium channels associated with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-sensitive sodium pump, and therefore have similar effects on potassium and hydrogen ion as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antagonists. Their mechanism depends on renal prostaglandin production. Because this class of diuretic has weak effects on overall sodium balance, they are often used in conjunction with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loop diuretics to help prevent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500034" y="785794"/>
            <a:ext cx="8215370" cy="1631216"/>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Carbonic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anhydrase</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inhibitors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inhibit the transport of bicarbonate out of the proximal convoluted tubule into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interstitium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leads to less sodium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this site and therefore greater sodium, bicarbonate, and water loss in the urine. These are the weakest of the diuretics and seldom if ever used in cardiovascular disease.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57158" y="714356"/>
            <a:ext cx="8072494" cy="4101111"/>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5A5A"/>
                </a:solidFill>
                <a:effectLst/>
                <a:latin typeface="Arial" pitchFamily="34" charset="0"/>
                <a:ea typeface="Times New Roman" pitchFamily="18" charset="0"/>
                <a:cs typeface="Arial" pitchFamily="34" charset="0"/>
              </a:rPr>
              <a:t>Cardiovascular effects of diuretics</a:t>
            </a:r>
            <a:endParaRPr kumimoji="0" lang="en-US" sz="3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Through their effects on sodium and water balance, diuretics decrease blood volume and venous pressure. This decreases cardiac filling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preload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by the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Frank-Starling mechanism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decreases ventricular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stroke volume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cardiac output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leads to a fall in arterial pressure. The decrease in venous pressure reduces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6"/>
              </a:rPr>
              <a:t>capillary hydrostatic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decreases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7"/>
              </a:rPr>
              <a:t>capillary fluid filtration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promotes capillary fluid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reabsorption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thereby reducing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8"/>
              </a:rPr>
              <a:t>edema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if present. There is some evidence that loop diuretics cause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venodilation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can contribute to the lowering of venous pressure. Long-term use of diuretics results in a fall in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9"/>
              </a:rPr>
              <a:t>systemic vascular resistance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unknown mechanisms) that helps to sustain the reduction in arterial pressure.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85720" y="428604"/>
            <a:ext cx="8572560" cy="4531998"/>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Therapeutic Uses</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Hypertension</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Most patients with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hypertension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which 90-95% have hypertension of unknown origin (primary or essential hypertension), are effectively treated with diuretics. Antihypertensive therapy with diuretics is particularly effective when coupled with reduced dietary sodium intake. The efficacy of these drugs is derived from their ability to reduce blood volume, cardiac output, and with long-term therapy, systemic vascular resistance.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particularly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chlorthalidone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considered "first-line therapy" for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stage 1 hypertension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Potassium-sparing,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-blocking diuretics (e.g.,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spironolactone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eplerenone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used in secondary hypertension caused by primary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hyperaldosteronism</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sometimes as an adjunct to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treatment in primary hypertension to prevent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hypokalemia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57158" y="428604"/>
            <a:ext cx="8572560" cy="3424002"/>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Heart failure</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Heart failure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leads to activation of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renin-angiotensin-aldosterone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system, which causes increased sodium and water retention by the kidneys. This in turn increases blood volume and contributes to the elevated venous pressures associated with heart failure, which can lead to pulmonary and systemic edema. The primary use for diuretics in heart failure is to reduce pulmonary and/or systemic congestion and edema, and associated clinical symptoms (e.g., shortness of breath -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dyspnea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Long-term treatment with diuretics may also reduce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afterload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the heart by promoting systemic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can lead to improved ventricular ejection.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effects of a diuretic on ventricular stroke volume in heart failure patients"/>
          <p:cNvPicPr/>
          <p:nvPr/>
        </p:nvPicPr>
        <p:blipFill>
          <a:blip r:embed="rId3"/>
          <a:srcRect/>
          <a:stretch>
            <a:fillRect/>
          </a:stretch>
        </p:blipFill>
        <p:spPr bwMode="auto">
          <a:xfrm>
            <a:off x="2143108" y="3857628"/>
            <a:ext cx="3857652" cy="2643206"/>
          </a:xfrm>
          <a:prstGeom prst="rect">
            <a:avLst/>
          </a:prstGeom>
          <a:noFill/>
          <a:ln w="9525">
            <a:solidFill>
              <a:srgbClr val="FF0000"/>
            </a:solid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85720" y="357166"/>
            <a:ext cx="8501122" cy="594008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When treating heart failure with diuretics, care must be taken to not unload too much volume because this can depress cardiac output. For example, if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pulmonary capillary wedge pressure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25 mmHg (point A in figure) and pulmonary congestion is present, a diuretic can safely reduce that elevated pressure to a level (e.g., 14 mmHg; point B in figure) that will reduce pulmonary pressures without compromising ventricular stroke volume. The reason for this is that heart failure caused by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systolic dysfunction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associated with a depressed, flattened Frank-Starling curve. However, if the volume is reduced too much, stroke volume will fall because the heart will now be operating on the ascending limb of the Frank-Starling relationship. If the heart failure is caused by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diastolic dysfunction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must be used very carefully so as to not impair ventricular filling. In diastolic dysfunction, ventricular filling requires elevated filling pressures because of the reduced </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5"/>
              </a:rPr>
              <a:t>ventricular compliance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Most patients in heart failure are prescribed a loop diuretic because they are more effective in unloading sodium and water than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diuretics. In mild heart failure, a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thiazide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diuretic may be used. Potassium-sparing,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-blocking diuretics (e.g.,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spironolactone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being used increasingly in heart failure.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85720" y="785794"/>
            <a:ext cx="8501122" cy="2808449"/>
          </a:xfrm>
          <a:prstGeom prst="rect">
            <a:avLst/>
          </a:prstGeom>
          <a:solidFill>
            <a:srgbClr val="FFFFFF"/>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Pulmonary and systemic edema</a:t>
            </a:r>
            <a:endParaRPr kumimoji="0" lang="en-US" sz="28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Capillary hydrostatic pressure and therefore capillary fluid filtration is strongly influenced by venous pressure  Therefore, diuretics, by reducing blood volume and venous pressure, lower capillary hydrostatic pressure, which reduces net capillary fluid filtration and tissue edema. Because left ventricular failure can cause life-threatening pulmonary edema, most heart failure patients are treated with a loop diuretic to prevent or reduce pulmonary edema. Diuretics may also be used to treat leg edema caused by right-sided heart failure or venous insufficiency in the limb.</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2571736" y="285728"/>
            <a:ext cx="3929090" cy="1123360"/>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Specific Drugs</a:t>
            </a:r>
            <a:endParaRPr kumimoji="0" lang="en-US" sz="4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3" name="جدول 2"/>
          <p:cNvGraphicFramePr>
            <a:graphicFrameLocks noGrp="1"/>
          </p:cNvGraphicFramePr>
          <p:nvPr/>
        </p:nvGraphicFramePr>
        <p:xfrm>
          <a:off x="357156" y="1506093"/>
          <a:ext cx="8429685" cy="4566114"/>
        </p:xfrm>
        <a:graphic>
          <a:graphicData uri="http://schemas.openxmlformats.org/drawingml/2006/table">
            <a:tbl>
              <a:tblPr>
                <a:tableStyleId>{69C7853C-536D-4A76-A0AE-DD22124D55A5}</a:tableStyleId>
              </a:tblPr>
              <a:tblGrid>
                <a:gridCol w="2305556"/>
                <a:gridCol w="2953992"/>
                <a:gridCol w="3170137"/>
              </a:tblGrid>
              <a:tr h="406128">
                <a:tc>
                  <a:txBody>
                    <a:bodyPr/>
                    <a:lstStyle/>
                    <a:p>
                      <a:pPr algn="ctr" rtl="0">
                        <a:lnSpc>
                          <a:spcPct val="115000"/>
                        </a:lnSpc>
                        <a:spcAft>
                          <a:spcPts val="1000"/>
                        </a:spcAft>
                      </a:pPr>
                      <a:r>
                        <a:rPr lang="en-US" sz="1400" dirty="0"/>
                        <a:t>Class</a:t>
                      </a:r>
                      <a:endParaRPr lang="en-US" sz="16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Specific Drugs</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Comments</a:t>
                      </a:r>
                      <a:endParaRPr lang="en-US" sz="1600">
                        <a:latin typeface="Calibri"/>
                        <a:ea typeface="Calibri"/>
                        <a:cs typeface="Arial"/>
                      </a:endParaRPr>
                    </a:p>
                  </a:txBody>
                  <a:tcPr marL="38100" marR="38100" marT="38100" marB="38100" anchor="ctr"/>
                </a:tc>
              </a:tr>
              <a:tr h="406128">
                <a:tc>
                  <a:txBody>
                    <a:bodyPr/>
                    <a:lstStyle/>
                    <a:p>
                      <a:pPr algn="ctr" rtl="0">
                        <a:lnSpc>
                          <a:spcPct val="115000"/>
                        </a:lnSpc>
                        <a:spcAft>
                          <a:spcPts val="1000"/>
                        </a:spcAft>
                      </a:pPr>
                      <a:r>
                        <a:rPr lang="en-US" sz="1400" dirty="0" err="1"/>
                        <a:t>Thiazide</a:t>
                      </a:r>
                      <a:endParaRPr lang="en-US" sz="16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chlorothiazide</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primarily used for treating edema</a:t>
                      </a:r>
                      <a:endParaRPr lang="en-US" sz="1600">
                        <a:latin typeface="Calibri"/>
                        <a:ea typeface="Calibri"/>
                        <a:cs typeface="Arial"/>
                      </a:endParaRPr>
                    </a:p>
                  </a:txBody>
                  <a:tcPr marL="38100" marR="38100" marT="38100" marB="38100" anchor="ctr"/>
                </a:tc>
              </a:tr>
              <a:tr h="980534">
                <a:tc>
                  <a:txBody>
                    <a:bodyPr/>
                    <a:lstStyle/>
                    <a:p>
                      <a:pPr algn="l" rtl="0">
                        <a:lnSpc>
                          <a:spcPct val="115000"/>
                        </a:lnSpc>
                        <a:spcAft>
                          <a:spcPts val="1000"/>
                        </a:spcAft>
                      </a:pPr>
                      <a:r>
                        <a:rPr lang="en-US" sz="1400" dirty="0"/>
                        <a:t> </a:t>
                      </a:r>
                      <a:endParaRPr lang="en-US" sz="16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chlorthalidone</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thiazide-like in action, not structure; long half-life; more effective than hydrochlorothiazide in hypertension</a:t>
                      </a:r>
                      <a:endParaRPr lang="en-US" sz="1600">
                        <a:latin typeface="Calibri"/>
                        <a:ea typeface="Calibri"/>
                        <a:cs typeface="Arial"/>
                      </a:endParaRPr>
                    </a:p>
                  </a:txBody>
                  <a:tcPr marL="38100" marR="38100" marT="38100" marB="38100" anchor="ctr"/>
                </a:tc>
              </a:tr>
              <a:tr h="406128">
                <a:tc>
                  <a:txBody>
                    <a:bodyPr/>
                    <a:lstStyle/>
                    <a:p>
                      <a:pPr algn="l" rtl="0">
                        <a:lnSpc>
                          <a:spcPct val="115000"/>
                        </a:lnSpc>
                        <a:spcAft>
                          <a:spcPts val="1000"/>
                        </a:spcAft>
                      </a:pPr>
                      <a:r>
                        <a:rPr lang="en-US" sz="1400"/>
                        <a:t> </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dirty="0"/>
                        <a:t>hydrochlorothiazide</a:t>
                      </a:r>
                      <a:endParaRPr lang="en-US" sz="16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prototypical drug</a:t>
                      </a:r>
                      <a:endParaRPr lang="en-US" sz="1600">
                        <a:latin typeface="Calibri"/>
                        <a:ea typeface="Calibri"/>
                        <a:cs typeface="Arial"/>
                      </a:endParaRPr>
                    </a:p>
                  </a:txBody>
                  <a:tcPr marL="38100" marR="38100" marT="38100" marB="38100" anchor="ctr"/>
                </a:tc>
              </a:tr>
              <a:tr h="980534">
                <a:tc>
                  <a:txBody>
                    <a:bodyPr/>
                    <a:lstStyle/>
                    <a:p>
                      <a:pPr algn="l" rtl="0">
                        <a:lnSpc>
                          <a:spcPct val="115000"/>
                        </a:lnSpc>
                        <a:spcAft>
                          <a:spcPts val="1000"/>
                        </a:spcAft>
                      </a:pPr>
                      <a:r>
                        <a:rPr lang="en-US" sz="1400"/>
                        <a:t> </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dirty="0" err="1"/>
                        <a:t>indapamide</a:t>
                      </a:r>
                      <a:endParaRPr lang="en-US" sz="16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thiazide-like in action, not structure; long half-life; more effective than hydrochlorothiazide in hypertension</a:t>
                      </a:r>
                      <a:endParaRPr lang="en-US" sz="1600">
                        <a:latin typeface="Calibri"/>
                        <a:ea typeface="Calibri"/>
                        <a:cs typeface="Arial"/>
                      </a:endParaRPr>
                    </a:p>
                  </a:txBody>
                  <a:tcPr marL="38100" marR="38100" marT="38100" marB="38100" anchor="ctr"/>
                </a:tc>
              </a:tr>
              <a:tr h="693331">
                <a:tc>
                  <a:txBody>
                    <a:bodyPr/>
                    <a:lstStyle/>
                    <a:p>
                      <a:pPr algn="l" rtl="0">
                        <a:lnSpc>
                          <a:spcPct val="115000"/>
                        </a:lnSpc>
                        <a:spcAft>
                          <a:spcPts val="1000"/>
                        </a:spcAft>
                      </a:pPr>
                      <a:r>
                        <a:rPr lang="en-US" sz="1400"/>
                        <a:t> </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methyclothiazide</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a:t>thiazide-like in action, not structure; not available in U.S.</a:t>
                      </a:r>
                      <a:endParaRPr lang="en-US" sz="1600">
                        <a:latin typeface="Calibri"/>
                        <a:ea typeface="Calibri"/>
                        <a:cs typeface="Arial"/>
                      </a:endParaRPr>
                    </a:p>
                  </a:txBody>
                  <a:tcPr marL="38100" marR="38100" marT="38100" marB="38100" anchor="ctr"/>
                </a:tc>
              </a:tr>
              <a:tr h="693331">
                <a:tc>
                  <a:txBody>
                    <a:bodyPr/>
                    <a:lstStyle/>
                    <a:p>
                      <a:pPr algn="l" rtl="0">
                        <a:lnSpc>
                          <a:spcPct val="115000"/>
                        </a:lnSpc>
                        <a:spcAft>
                          <a:spcPts val="1000"/>
                        </a:spcAft>
                      </a:pPr>
                      <a:r>
                        <a:rPr lang="en-US" sz="1400"/>
                        <a:t> </a:t>
                      </a:r>
                      <a:endParaRPr lang="en-US" sz="16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dirty="0" err="1"/>
                        <a:t>metolazone</a:t>
                      </a:r>
                      <a:endParaRPr lang="en-US" sz="16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400" dirty="0" err="1"/>
                        <a:t>thiazide</a:t>
                      </a:r>
                      <a:r>
                        <a:rPr lang="en-US" sz="1400" dirty="0"/>
                        <a:t>-like in action, not structure; primarily used for treating edema</a:t>
                      </a:r>
                      <a:endParaRPr lang="en-US" sz="16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714348" y="857233"/>
          <a:ext cx="7643865" cy="3768106"/>
        </p:xfrm>
        <a:graphic>
          <a:graphicData uri="http://schemas.openxmlformats.org/drawingml/2006/table">
            <a:tbl>
              <a:tblPr>
                <a:tableStyleId>{69C7853C-536D-4A76-A0AE-DD22124D55A5}</a:tableStyleId>
              </a:tblPr>
              <a:tblGrid>
                <a:gridCol w="1428760"/>
                <a:gridCol w="2286016"/>
                <a:gridCol w="3929089"/>
              </a:tblGrid>
              <a:tr h="700294">
                <a:tc>
                  <a:txBody>
                    <a:bodyPr/>
                    <a:lstStyle/>
                    <a:p>
                      <a:pPr algn="ctr" rtl="0">
                        <a:lnSpc>
                          <a:spcPct val="115000"/>
                        </a:lnSpc>
                        <a:spcAft>
                          <a:spcPts val="1000"/>
                        </a:spcAft>
                      </a:pPr>
                      <a:r>
                        <a:rPr lang="en-US" sz="1800" dirty="0"/>
                        <a:t>Loop</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bumetanide</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short half-life (~ 1.5 hr); oral and I.V.</a:t>
                      </a:r>
                      <a:endParaRPr lang="en-US" sz="2000">
                        <a:latin typeface="Calibri"/>
                        <a:ea typeface="Calibri"/>
                        <a:cs typeface="Arial"/>
                      </a:endParaRPr>
                    </a:p>
                  </a:txBody>
                  <a:tcPr marL="38100" marR="38100" marT="38100" marB="38100" anchor="ctr"/>
                </a:tc>
              </a:tr>
              <a:tr h="997607">
                <a:tc>
                  <a:txBody>
                    <a:bodyPr/>
                    <a:lstStyle/>
                    <a:p>
                      <a:pPr algn="l" rtl="0">
                        <a:lnSpc>
                          <a:spcPct val="115000"/>
                        </a:lnSpc>
                        <a:spcAft>
                          <a:spcPts val="1000"/>
                        </a:spcAft>
                      </a:pPr>
                      <a:r>
                        <a:rPr lang="en-US" sz="1800"/>
                        <a:t> </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dirty="0" err="1"/>
                        <a:t>ethacrynic</a:t>
                      </a:r>
                      <a:r>
                        <a:rPr lang="en-US" sz="1800" dirty="0"/>
                        <a:t> acid</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non-sulfonamide used in patients with sulfa allergy; highest incidence of ototoxicity</a:t>
                      </a:r>
                      <a:endParaRPr lang="en-US" sz="2000">
                        <a:latin typeface="Calibri"/>
                        <a:ea typeface="Calibri"/>
                        <a:cs typeface="Arial"/>
                      </a:endParaRPr>
                    </a:p>
                  </a:txBody>
                  <a:tcPr marL="38100" marR="38100" marT="38100" marB="38100" anchor="ctr"/>
                </a:tc>
              </a:tr>
              <a:tr h="1294919">
                <a:tc>
                  <a:txBody>
                    <a:bodyPr/>
                    <a:lstStyle/>
                    <a:p>
                      <a:pPr algn="l" rtl="0">
                        <a:lnSpc>
                          <a:spcPct val="115000"/>
                        </a:lnSpc>
                        <a:spcAft>
                          <a:spcPts val="1000"/>
                        </a:spcAft>
                      </a:pPr>
                      <a:r>
                        <a:rPr lang="en-US" sz="1800"/>
                        <a:t> </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furosemide</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short half-life (~ 1 hr) with normal kidney function; relatively low bioavailability (~50%) with high intra- and interpatient variability</a:t>
                      </a:r>
                      <a:endParaRPr lang="en-US" sz="2000">
                        <a:latin typeface="Calibri"/>
                        <a:ea typeface="Calibri"/>
                        <a:cs typeface="Arial"/>
                      </a:endParaRPr>
                    </a:p>
                  </a:txBody>
                  <a:tcPr marL="38100" marR="38100" marT="38100" marB="38100" anchor="ctr"/>
                </a:tc>
              </a:tr>
              <a:tr h="700294">
                <a:tc>
                  <a:txBody>
                    <a:bodyPr/>
                    <a:lstStyle/>
                    <a:p>
                      <a:pPr algn="l" rtl="0">
                        <a:lnSpc>
                          <a:spcPct val="115000"/>
                        </a:lnSpc>
                        <a:spcAft>
                          <a:spcPts val="1000"/>
                        </a:spcAft>
                      </a:pPr>
                      <a:r>
                        <a:rPr lang="en-US" sz="1800"/>
                        <a:t> </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dirty="0" err="1"/>
                        <a:t>torsemide</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dirty="0"/>
                        <a:t>slower onset but longer half-life (3-4 hr); oral and I.V.</a:t>
                      </a:r>
                      <a:endParaRPr lang="en-US" sz="20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785787" y="1571612"/>
          <a:ext cx="7572426" cy="3286148"/>
        </p:xfrm>
        <a:graphic>
          <a:graphicData uri="http://schemas.openxmlformats.org/drawingml/2006/table">
            <a:tbl>
              <a:tblPr>
                <a:tableStyleId>{69C7853C-536D-4A76-A0AE-DD22124D55A5}</a:tableStyleId>
              </a:tblPr>
              <a:tblGrid>
                <a:gridCol w="1857387"/>
                <a:gridCol w="2357454"/>
                <a:gridCol w="3357585"/>
              </a:tblGrid>
              <a:tr h="744443">
                <a:tc>
                  <a:txBody>
                    <a:bodyPr/>
                    <a:lstStyle/>
                    <a:p>
                      <a:pPr algn="ctr" rtl="0">
                        <a:lnSpc>
                          <a:spcPct val="115000"/>
                        </a:lnSpc>
                        <a:spcAft>
                          <a:spcPts val="1000"/>
                        </a:spcAft>
                      </a:pPr>
                      <a:r>
                        <a:rPr lang="en-US" sz="1800" dirty="0"/>
                        <a:t>K</a:t>
                      </a:r>
                      <a:r>
                        <a:rPr lang="en-US" sz="1800" baseline="30000" dirty="0"/>
                        <a:t>+</a:t>
                      </a:r>
                      <a:r>
                        <a:rPr lang="en-US" sz="1800" dirty="0"/>
                        <a:t>-sparing</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amiloride</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distal tubule Na</a:t>
                      </a:r>
                      <a:r>
                        <a:rPr lang="en-US" sz="1800" baseline="30000"/>
                        <a:t>+</a:t>
                      </a:r>
                      <a:r>
                        <a:rPr lang="en-US" sz="1800"/>
                        <a:t>-channel inhibitor</a:t>
                      </a:r>
                      <a:endParaRPr lang="en-US" sz="2000">
                        <a:latin typeface="Calibri"/>
                        <a:ea typeface="Calibri"/>
                        <a:cs typeface="Arial"/>
                      </a:endParaRPr>
                    </a:p>
                  </a:txBody>
                  <a:tcPr marL="38100" marR="38100" marT="38100" marB="38100" anchor="ctr"/>
                </a:tc>
              </a:tr>
              <a:tr h="1052819">
                <a:tc>
                  <a:txBody>
                    <a:bodyPr/>
                    <a:lstStyle/>
                    <a:p>
                      <a:pPr algn="l" rtl="0">
                        <a:lnSpc>
                          <a:spcPct val="115000"/>
                        </a:lnSpc>
                        <a:spcAft>
                          <a:spcPts val="1000"/>
                        </a:spcAft>
                      </a:pPr>
                      <a:r>
                        <a:rPr lang="en-US" sz="1800"/>
                        <a:t> </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dirty="0" err="1"/>
                        <a:t>eplerenone</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aldosterone receptor antagonist; fewer side effects than spironolactone</a:t>
                      </a:r>
                      <a:endParaRPr lang="en-US" sz="2000">
                        <a:latin typeface="Calibri"/>
                        <a:ea typeface="Calibri"/>
                        <a:cs typeface="Arial"/>
                      </a:endParaRPr>
                    </a:p>
                  </a:txBody>
                  <a:tcPr marL="38100" marR="38100" marT="38100" marB="38100" anchor="ctr"/>
                </a:tc>
              </a:tr>
              <a:tr h="744443">
                <a:tc>
                  <a:txBody>
                    <a:bodyPr/>
                    <a:lstStyle/>
                    <a:p>
                      <a:pPr algn="l" rtl="0">
                        <a:lnSpc>
                          <a:spcPct val="115000"/>
                        </a:lnSpc>
                        <a:spcAft>
                          <a:spcPts val="1000"/>
                        </a:spcAft>
                      </a:pPr>
                      <a:r>
                        <a:rPr lang="en-US" sz="1800"/>
                        <a:t> </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spironolactone</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aldosterone receptor antagonist; side effect: gynecomastia</a:t>
                      </a:r>
                      <a:endParaRPr lang="en-US" sz="2000">
                        <a:latin typeface="Calibri"/>
                        <a:ea typeface="Calibri"/>
                        <a:cs typeface="Arial"/>
                      </a:endParaRPr>
                    </a:p>
                  </a:txBody>
                  <a:tcPr marL="38100" marR="38100" marT="38100" marB="38100" anchor="ctr"/>
                </a:tc>
              </a:tr>
              <a:tr h="744443">
                <a:tc>
                  <a:txBody>
                    <a:bodyPr/>
                    <a:lstStyle/>
                    <a:p>
                      <a:pPr algn="l" rtl="0">
                        <a:lnSpc>
                          <a:spcPct val="115000"/>
                        </a:lnSpc>
                        <a:spcAft>
                          <a:spcPts val="1000"/>
                        </a:spcAft>
                      </a:pPr>
                      <a:r>
                        <a:rPr lang="en-US" sz="1800"/>
                        <a:t> </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dirty="0" err="1"/>
                        <a:t>triamterene</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dirty="0"/>
                        <a:t>distal tubule Na</a:t>
                      </a:r>
                      <a:r>
                        <a:rPr lang="en-US" sz="1800" baseline="30000" dirty="0"/>
                        <a:t>+</a:t>
                      </a:r>
                      <a:r>
                        <a:rPr lang="en-US" sz="1800" dirty="0"/>
                        <a:t>-channel inhibitor</a:t>
                      </a:r>
                      <a:endParaRPr lang="en-US" sz="20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285720" y="642918"/>
            <a:ext cx="8501122" cy="4396728"/>
          </a:xfrm>
          <a:prstGeom prst="rect">
            <a:avLst/>
          </a:prstGeom>
          <a:solidFill>
            <a:srgbClr val="FFFFFF"/>
          </a:solidFill>
          <a:ln w="9525">
            <a:solidFill>
              <a:srgbClr val="FF0000"/>
            </a:solidFill>
            <a:miter lim="800000"/>
            <a:headEnd/>
            <a:tailEnd/>
          </a:ln>
          <a:effectLst/>
        </p:spPr>
        <p:txBody>
          <a:bodyPr vert="horz" wrap="square" lIns="0" tIns="36501" rIns="0" bIns="-71415"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Y" b="1" i="0" u="none" strike="noStrike" cap="none" normalizeH="0" baseline="0" dirty="0" smtClean="0">
                <a:ln>
                  <a:noFill/>
                </a:ln>
                <a:solidFill>
                  <a:srgbClr val="225A5A"/>
                </a:solidFill>
                <a:effectLst/>
                <a:latin typeface="Arial" pitchFamily="34" charset="0"/>
                <a:cs typeface="Arial" pitchFamily="34" charset="0"/>
              </a:rPr>
              <a:t>Effects on automaticity</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By mechanisms not understood and unrelated to blocking fast sodium channels, Class I antiarrhythmics can suppress abnormal automaticity by decreasing the slope of phase 4, which is generated by </a:t>
            </a:r>
            <a:r>
              <a:rPr kumimoji="0" lang="ar-SY" b="0" i="0" u="sng" strike="noStrike" cap="none" normalizeH="0" baseline="0" dirty="0" smtClean="0">
                <a:ln>
                  <a:noFill/>
                </a:ln>
                <a:solidFill>
                  <a:srgbClr val="003A3A"/>
                </a:solidFill>
                <a:effectLst/>
                <a:latin typeface="Arial" pitchFamily="34" charset="0"/>
                <a:cs typeface="Arial" pitchFamily="34" charset="0"/>
                <a:hlinkClick r:id="rId2"/>
              </a:rPr>
              <a:t>pacemaker currents</a:t>
            </a:r>
            <a:r>
              <a:rPr kumimoji="0" lang="ar-SY" b="0" i="0" u="none" strike="noStrike" cap="none" normalizeH="0" baseline="0" dirty="0" smtClean="0">
                <a:ln>
                  <a:noFill/>
                </a:ln>
                <a:solidFill>
                  <a:srgbClr val="000000"/>
                </a:solidFill>
                <a:effectLst/>
                <a:latin typeface="Arial" pitchFamily="34" charset="0"/>
                <a:cs typeface="Arial" pitchFamily="34" charset="0"/>
              </a:rPr>
              <a:t>.</a:t>
            </a:r>
            <a:endParaRPr kumimoji="0" lang="ar-SY" b="1" i="0" u="none" strike="noStrike" cap="none" normalizeH="0" baseline="0" dirty="0" smtClean="0">
              <a:ln>
                <a:noFill/>
              </a:ln>
              <a:solidFill>
                <a:srgbClr val="225A5A"/>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b="1" i="0" u="none" strike="noStrike" cap="none" normalizeH="0" baseline="0" dirty="0" smtClean="0">
                <a:ln>
                  <a:noFill/>
                </a:ln>
                <a:solidFill>
                  <a:srgbClr val="225A5A"/>
                </a:solidFill>
                <a:effectLst/>
                <a:latin typeface="Arial" pitchFamily="34" charset="0"/>
                <a:cs typeface="Arial" pitchFamily="34" charset="0"/>
              </a:rPr>
              <a:t>Indirect vagal effects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b="0" i="0" u="none" strike="noStrike" cap="none" normalizeH="0" baseline="0" dirty="0" smtClean="0">
                <a:ln>
                  <a:noFill/>
                </a:ln>
                <a:solidFill>
                  <a:srgbClr val="000000"/>
                </a:solidFill>
                <a:effectLst/>
                <a:latin typeface="Arial" pitchFamily="34" charset="0"/>
                <a:cs typeface="Arial" pitchFamily="34" charset="0"/>
              </a:rPr>
              <a:t>The direct effect of Class IA antiarrhythmic drugs on action potentials is significantly modified by their anticholinergic actions. </a:t>
            </a:r>
            <a:r>
              <a:rPr kumimoji="0" lang="ar-SY" b="0" i="0" u="sng" strike="noStrike" cap="none" normalizeH="0" baseline="0" dirty="0" smtClean="0">
                <a:ln>
                  <a:noFill/>
                </a:ln>
                <a:solidFill>
                  <a:srgbClr val="003A3A"/>
                </a:solidFill>
                <a:effectLst/>
                <a:latin typeface="Arial" pitchFamily="34" charset="0"/>
                <a:cs typeface="Arial" pitchFamily="34" charset="0"/>
                <a:hlinkClick r:id="rId3"/>
              </a:rPr>
              <a:t>Inhibiting vagal activity</a:t>
            </a:r>
            <a:r>
              <a:rPr kumimoji="0" lang="ar-SY" b="0" i="0" u="none" strike="noStrike" cap="none" normalizeH="0" baseline="0" dirty="0" smtClean="0">
                <a:ln>
                  <a:noFill/>
                </a:ln>
                <a:solidFill>
                  <a:srgbClr val="000000"/>
                </a:solidFill>
                <a:effectLst/>
                <a:latin typeface="Arial" pitchFamily="34" charset="0"/>
                <a:cs typeface="Arial" pitchFamily="34" charset="0"/>
              </a:rPr>
              <a:t> can lead to both an increase in sinoatrial rate and atrioventricular conduction, which can offset the direct effects of the drugs on these tissues. Although a IA drug may effectively depress atrial rate during flutter, it can lead to an increase in ventricular rate because of an increase in the number of impulses conducted through the atrioventricular node (anticholinergic effect), requiring concomitant treatment with a </a:t>
            </a:r>
            <a:r>
              <a:rPr kumimoji="0" lang="ar-SY" b="0" i="0" u="sng" strike="noStrike" cap="none" normalizeH="0" baseline="0" dirty="0" smtClean="0">
                <a:ln>
                  <a:noFill/>
                </a:ln>
                <a:solidFill>
                  <a:srgbClr val="003A3A"/>
                </a:solidFill>
                <a:effectLst/>
                <a:latin typeface="Arial" pitchFamily="34" charset="0"/>
                <a:cs typeface="Arial" pitchFamily="34" charset="0"/>
                <a:hlinkClick r:id="rId4"/>
              </a:rPr>
              <a:t>beta-blocker</a:t>
            </a:r>
            <a:r>
              <a:rPr kumimoji="0" lang="ar-SY" b="0" i="0" u="none" strike="noStrike" cap="none" normalizeH="0" baseline="0" dirty="0" smtClean="0">
                <a:ln>
                  <a:noFill/>
                </a:ln>
                <a:solidFill>
                  <a:srgbClr val="000000"/>
                </a:solidFill>
                <a:effectLst/>
                <a:latin typeface="Arial" pitchFamily="34" charset="0"/>
                <a:cs typeface="Arial" pitchFamily="34" charset="0"/>
              </a:rPr>
              <a:t> or </a:t>
            </a:r>
            <a:r>
              <a:rPr kumimoji="0" lang="ar-SY" b="0" i="0" u="sng" strike="noStrike" cap="none" normalizeH="0" baseline="0" dirty="0" smtClean="0">
                <a:ln>
                  <a:noFill/>
                </a:ln>
                <a:solidFill>
                  <a:srgbClr val="003A3A"/>
                </a:solidFill>
                <a:effectLst/>
                <a:latin typeface="Arial" pitchFamily="34" charset="0"/>
                <a:cs typeface="Arial" pitchFamily="34" charset="0"/>
                <a:hlinkClick r:id="rId5"/>
              </a:rPr>
              <a:t>calcium-channel blocker</a:t>
            </a:r>
            <a:r>
              <a:rPr kumimoji="0" lang="ar-SY" b="0" i="0" u="none" strike="noStrike" cap="none" normalizeH="0" baseline="0" dirty="0" smtClean="0">
                <a:ln>
                  <a:noFill/>
                </a:ln>
                <a:solidFill>
                  <a:srgbClr val="000000"/>
                </a:solidFill>
                <a:effectLst/>
                <a:latin typeface="Arial" pitchFamily="34" charset="0"/>
                <a:cs typeface="Arial" pitchFamily="34" charset="0"/>
              </a:rPr>
              <a:t> to slow AV nodal conduction. These anticholinergic actions are most prominent at the sinoatrial and atrioventricular nodes because these sites are extensively innervated by vagal efferent nerves. Different drugs within the IA subclass differ in their anticholinergic actions</a:t>
            </a:r>
            <a:endParaRPr kumimoji="0" lang="ar-SY"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928794" y="285728"/>
            <a:ext cx="5286412" cy="784806"/>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70C0"/>
                </a:solidFill>
                <a:effectLst/>
                <a:latin typeface="Arial" pitchFamily="34" charset="0"/>
                <a:ea typeface="Times New Roman" pitchFamily="18" charset="0"/>
                <a:cs typeface="Arial" pitchFamily="34" charset="0"/>
              </a:rPr>
              <a:t>Adverse Side Effects and Contraindications</a:t>
            </a:r>
            <a:endParaRPr kumimoji="0" lang="en-US" sz="2800" b="1" i="0" u="none" strike="noStrike" cap="none" normalizeH="0" baseline="0" smtClean="0">
              <a:ln>
                <a:noFill/>
              </a:ln>
              <a:solidFill>
                <a:srgbClr val="0070C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70C0"/>
              </a:solidFill>
              <a:effectLst/>
              <a:latin typeface="Arial" pitchFamily="34" charset="0"/>
              <a:cs typeface="Arial" pitchFamily="34" charset="0"/>
            </a:endParaRPr>
          </a:p>
        </p:txBody>
      </p:sp>
      <p:graphicFrame>
        <p:nvGraphicFramePr>
          <p:cNvPr id="3" name="جدول 2"/>
          <p:cNvGraphicFramePr>
            <a:graphicFrameLocks noGrp="1"/>
          </p:cNvGraphicFramePr>
          <p:nvPr/>
        </p:nvGraphicFramePr>
        <p:xfrm>
          <a:off x="357159" y="1142984"/>
          <a:ext cx="7858179" cy="4038179"/>
        </p:xfrm>
        <a:graphic>
          <a:graphicData uri="http://schemas.openxmlformats.org/drawingml/2006/table">
            <a:tbl>
              <a:tblPr>
                <a:tableStyleId>{69C7853C-536D-4A76-A0AE-DD22124D55A5}</a:tableStyleId>
              </a:tblPr>
              <a:tblGrid>
                <a:gridCol w="2143139"/>
                <a:gridCol w="2857520"/>
                <a:gridCol w="2857520"/>
              </a:tblGrid>
              <a:tr h="354017">
                <a:tc>
                  <a:txBody>
                    <a:bodyPr/>
                    <a:lstStyle/>
                    <a:p>
                      <a:pPr algn="ctr" rtl="0">
                        <a:lnSpc>
                          <a:spcPct val="115000"/>
                        </a:lnSpc>
                        <a:spcAft>
                          <a:spcPts val="1000"/>
                        </a:spcAft>
                      </a:pPr>
                      <a:r>
                        <a:rPr lang="en-US" sz="1800" dirty="0"/>
                        <a:t>Class</a:t>
                      </a:r>
                      <a:endParaRPr lang="en-US" sz="2000" dirty="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Adverse Side Effects</a:t>
                      </a:r>
                      <a:endParaRPr lang="en-US" sz="2000">
                        <a:latin typeface="Calibri"/>
                        <a:ea typeface="Calibri"/>
                        <a:cs typeface="Arial"/>
                      </a:endParaRPr>
                    </a:p>
                  </a:txBody>
                  <a:tcPr marL="38100" marR="38100" marT="38100" marB="38100" anchor="ctr"/>
                </a:tc>
                <a:tc>
                  <a:txBody>
                    <a:bodyPr/>
                    <a:lstStyle/>
                    <a:p>
                      <a:pPr algn="ctr" rtl="0">
                        <a:lnSpc>
                          <a:spcPct val="115000"/>
                        </a:lnSpc>
                        <a:spcAft>
                          <a:spcPts val="1000"/>
                        </a:spcAft>
                      </a:pPr>
                      <a:r>
                        <a:rPr lang="en-US" sz="1800"/>
                        <a:t>Drug Interactions</a:t>
                      </a:r>
                      <a:endParaRPr lang="en-US" sz="2000">
                        <a:latin typeface="Calibri"/>
                        <a:ea typeface="Calibri"/>
                        <a:cs typeface="Arial"/>
                      </a:endParaRPr>
                    </a:p>
                  </a:txBody>
                  <a:tcPr marL="38100" marR="38100" marT="38100" marB="38100" anchor="ctr"/>
                </a:tc>
              </a:tr>
              <a:tr h="3646511">
                <a:tc>
                  <a:txBody>
                    <a:bodyPr/>
                    <a:lstStyle/>
                    <a:p>
                      <a:pPr algn="ctr" rtl="0">
                        <a:lnSpc>
                          <a:spcPct val="115000"/>
                        </a:lnSpc>
                        <a:spcAft>
                          <a:spcPts val="1000"/>
                        </a:spcAft>
                      </a:pPr>
                      <a:r>
                        <a:rPr lang="en-US" sz="1800" dirty="0" err="1"/>
                        <a:t>Thiazide</a:t>
                      </a:r>
                      <a:endParaRPr lang="en-US" sz="2000" dirty="0">
                        <a:latin typeface="Calibri"/>
                        <a:ea typeface="Calibri"/>
                        <a:cs typeface="Arial"/>
                      </a:endParaRPr>
                    </a:p>
                  </a:txBody>
                  <a:tcPr marL="38100" marR="38100" marT="38100" marB="38100" anchor="ctr"/>
                </a:tc>
                <a:tc>
                  <a:txBody>
                    <a:bodyPr/>
                    <a:lstStyle/>
                    <a:p>
                      <a:pPr marL="342900" marR="95250" lvl="0" indent="-342900" algn="l" rtl="0">
                        <a:lnSpc>
                          <a:spcPts val="1365"/>
                        </a:lnSpc>
                        <a:spcAft>
                          <a:spcPts val="0"/>
                        </a:spcAft>
                        <a:buSzPts val="1000"/>
                        <a:buFont typeface="Symbol"/>
                        <a:buChar char=""/>
                        <a:tabLst>
                          <a:tab pos="457200" algn="l"/>
                        </a:tabLst>
                      </a:pPr>
                      <a:r>
                        <a:rPr lang="en-US" sz="1800" dirty="0" err="1"/>
                        <a:t>hypokalemia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metabolic alkalosis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dehydration (</a:t>
                      </a:r>
                      <a:r>
                        <a:rPr lang="en-US" sz="1800" dirty="0" err="1"/>
                        <a:t>hypovolemia</a:t>
                      </a:r>
                      <a:r>
                        <a:rPr lang="en-US" sz="1800" dirty="0"/>
                        <a:t>), leading to hypotension</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hyponatremia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hyperglycemia in diabetics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hypercholesterolemia; </a:t>
                      </a:r>
                      <a:r>
                        <a:rPr lang="en-US" sz="1800" dirty="0" err="1"/>
                        <a:t>hypertriglyceridemia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increased low-density lipoproteins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hyperuricemia</a:t>
                      </a:r>
                      <a:r>
                        <a:rPr lang="en-US" sz="1800" dirty="0"/>
                        <a:t> (at low doses)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azotemia</a:t>
                      </a:r>
                      <a:r>
                        <a:rPr lang="en-US" sz="1800" dirty="0"/>
                        <a:t> (in renal disease patients)</a:t>
                      </a:r>
                      <a:endParaRPr lang="en-US" sz="2000" dirty="0">
                        <a:latin typeface="Calibri"/>
                        <a:ea typeface="Calibri"/>
                        <a:cs typeface="Arial"/>
                      </a:endParaRPr>
                    </a:p>
                  </a:txBody>
                  <a:tcPr marL="38100" marR="38100" marT="38100" marB="38100" anchor="ctr"/>
                </a:tc>
                <a:tc>
                  <a:txBody>
                    <a:bodyPr/>
                    <a:lstStyle/>
                    <a:p>
                      <a:pPr marL="342900" marR="95250" lvl="0" indent="-342900" algn="l" rtl="0">
                        <a:lnSpc>
                          <a:spcPts val="1365"/>
                        </a:lnSpc>
                        <a:spcAft>
                          <a:spcPts val="0"/>
                        </a:spcAft>
                        <a:buSzPts val="1000"/>
                        <a:buFont typeface="Symbol"/>
                        <a:buChar char=""/>
                        <a:tabLst>
                          <a:tab pos="457200" algn="l"/>
                        </a:tabLst>
                      </a:pPr>
                      <a:r>
                        <a:rPr lang="en-US" sz="1800" dirty="0" err="1"/>
                        <a:t>hypokalemia</a:t>
                      </a:r>
                      <a:r>
                        <a:rPr lang="en-US" sz="1800" dirty="0"/>
                        <a:t> potentiates digitalis toxicity</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non-steroidal anti-inflammatory drugs: reduced diuretic efficacy</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beta-blockers: potentiate hyperglycemia, </a:t>
                      </a:r>
                      <a:r>
                        <a:rPr lang="en-US" sz="1800" dirty="0" err="1"/>
                        <a:t>hyperlipidemias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corticosteroids: enhance </a:t>
                      </a:r>
                      <a:r>
                        <a:rPr lang="en-US" sz="1800" dirty="0" err="1"/>
                        <a:t>hypokalemia</a:t>
                      </a:r>
                      <a:endParaRPr lang="en-US" sz="20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785787" y="1500174"/>
          <a:ext cx="7500990" cy="3214710"/>
        </p:xfrm>
        <a:graphic>
          <a:graphicData uri="http://schemas.openxmlformats.org/drawingml/2006/table">
            <a:tbl>
              <a:tblPr>
                <a:tableStyleId>{69C7853C-536D-4A76-A0AE-DD22124D55A5}</a:tableStyleId>
              </a:tblPr>
              <a:tblGrid>
                <a:gridCol w="1357321"/>
                <a:gridCol w="3143272"/>
                <a:gridCol w="3000397"/>
              </a:tblGrid>
              <a:tr h="3214710">
                <a:tc>
                  <a:txBody>
                    <a:bodyPr/>
                    <a:lstStyle/>
                    <a:p>
                      <a:pPr algn="ctr" rtl="0">
                        <a:lnSpc>
                          <a:spcPct val="115000"/>
                        </a:lnSpc>
                        <a:spcAft>
                          <a:spcPts val="1000"/>
                        </a:spcAft>
                      </a:pPr>
                      <a:r>
                        <a:rPr lang="en-US" sz="1800" dirty="0"/>
                        <a:t>Loop</a:t>
                      </a:r>
                      <a:endParaRPr lang="en-US" sz="2000" dirty="0">
                        <a:latin typeface="Calibri"/>
                        <a:ea typeface="Calibri"/>
                        <a:cs typeface="Arial"/>
                      </a:endParaRPr>
                    </a:p>
                  </a:txBody>
                  <a:tcPr marL="38100" marR="38100" marT="38100" marB="38100" anchor="ctr"/>
                </a:tc>
                <a:tc>
                  <a:txBody>
                    <a:bodyPr/>
                    <a:lstStyle/>
                    <a:p>
                      <a:pPr marL="342900" marR="95250" lvl="0" indent="-342900" algn="l" rtl="0">
                        <a:lnSpc>
                          <a:spcPts val="1365"/>
                        </a:lnSpc>
                        <a:spcAft>
                          <a:spcPts val="0"/>
                        </a:spcAft>
                        <a:buSzPts val="1000"/>
                        <a:buFont typeface="Symbol"/>
                        <a:buChar char=""/>
                        <a:tabLst>
                          <a:tab pos="457200" algn="l"/>
                        </a:tabLst>
                      </a:pPr>
                      <a:r>
                        <a:rPr lang="en-US" sz="1800" dirty="0" err="1"/>
                        <a:t>hypokalemia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metabolic alkalosis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hypomagnesemia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hyperuricemia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dehydration (</a:t>
                      </a:r>
                      <a:r>
                        <a:rPr lang="en-US" sz="1800" dirty="0" err="1"/>
                        <a:t>hypovolemia</a:t>
                      </a:r>
                      <a:r>
                        <a:rPr lang="en-US" sz="1800" dirty="0"/>
                        <a:t>), leading to hypotension</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dose-related hearing loss (</a:t>
                      </a:r>
                      <a:r>
                        <a:rPr lang="en-US" sz="1800" dirty="0" err="1"/>
                        <a:t>ototoxicity</a:t>
                      </a:r>
                      <a:r>
                        <a:rPr lang="en-US" sz="1800" dirty="0"/>
                        <a:t>)</a:t>
                      </a:r>
                      <a:endParaRPr lang="en-US" sz="2000" dirty="0">
                        <a:latin typeface="Calibri"/>
                        <a:ea typeface="Calibri"/>
                        <a:cs typeface="Arial"/>
                      </a:endParaRPr>
                    </a:p>
                  </a:txBody>
                  <a:tcPr marL="38100" marR="38100" marT="38100" marB="38100" anchor="ctr"/>
                </a:tc>
                <a:tc>
                  <a:txBody>
                    <a:bodyPr/>
                    <a:lstStyle/>
                    <a:p>
                      <a:pPr marL="342900" marR="95250" lvl="0" indent="-342900" algn="l" rtl="0">
                        <a:lnSpc>
                          <a:spcPts val="1365"/>
                        </a:lnSpc>
                        <a:spcAft>
                          <a:spcPts val="0"/>
                        </a:spcAft>
                        <a:buSzPts val="1000"/>
                        <a:buFont typeface="Symbol"/>
                        <a:buChar char=""/>
                        <a:tabLst>
                          <a:tab pos="457200" algn="l"/>
                        </a:tabLst>
                      </a:pPr>
                      <a:r>
                        <a:rPr lang="en-US" sz="1800" dirty="0" err="1"/>
                        <a:t>hypokalemia</a:t>
                      </a:r>
                      <a:r>
                        <a:rPr lang="en-US" sz="1800" dirty="0"/>
                        <a:t> potentiates digitalis toxicity</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non-steroidal anti-inflammatory drugs: reduced diuretic efficacy</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corticosteroids: enhance </a:t>
                      </a:r>
                      <a:r>
                        <a:rPr lang="en-US" sz="1800" dirty="0" err="1"/>
                        <a:t>hypokalemia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aminoglycosides</a:t>
                      </a:r>
                      <a:r>
                        <a:rPr lang="en-US" sz="1800" dirty="0"/>
                        <a:t>: enhance </a:t>
                      </a:r>
                      <a:r>
                        <a:rPr lang="en-US" sz="1800" dirty="0" err="1"/>
                        <a:t>ototoxicity</a:t>
                      </a:r>
                      <a:r>
                        <a:rPr lang="en-US" sz="1800" dirty="0"/>
                        <a:t>, </a:t>
                      </a:r>
                      <a:r>
                        <a:rPr lang="en-US" sz="1800" dirty="0" err="1"/>
                        <a:t>nephrotoxicity</a:t>
                      </a:r>
                      <a:endParaRPr lang="en-US" sz="20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000101" y="2000240"/>
          <a:ext cx="7143798" cy="2286016"/>
        </p:xfrm>
        <a:graphic>
          <a:graphicData uri="http://schemas.openxmlformats.org/drawingml/2006/table">
            <a:tbl>
              <a:tblPr>
                <a:tableStyleId>{69C7853C-536D-4A76-A0AE-DD22124D55A5}</a:tableStyleId>
              </a:tblPr>
              <a:tblGrid>
                <a:gridCol w="1500197"/>
                <a:gridCol w="3071834"/>
                <a:gridCol w="2571767"/>
              </a:tblGrid>
              <a:tr h="2286016">
                <a:tc>
                  <a:txBody>
                    <a:bodyPr/>
                    <a:lstStyle/>
                    <a:p>
                      <a:pPr algn="ctr" rtl="0">
                        <a:lnSpc>
                          <a:spcPct val="115000"/>
                        </a:lnSpc>
                        <a:spcAft>
                          <a:spcPts val="1000"/>
                        </a:spcAft>
                      </a:pPr>
                      <a:r>
                        <a:rPr lang="en-US" sz="1800" dirty="0"/>
                        <a:t>K</a:t>
                      </a:r>
                      <a:r>
                        <a:rPr lang="en-US" sz="1800" baseline="30000" dirty="0"/>
                        <a:t>+</a:t>
                      </a:r>
                      <a:r>
                        <a:rPr lang="en-US" sz="1800" dirty="0"/>
                        <a:t>-sparing</a:t>
                      </a:r>
                      <a:endParaRPr lang="en-US" sz="2000" dirty="0">
                        <a:latin typeface="Calibri"/>
                        <a:ea typeface="Calibri"/>
                        <a:cs typeface="Arial"/>
                      </a:endParaRPr>
                    </a:p>
                  </a:txBody>
                  <a:tcPr marL="38100" marR="38100" marT="38100" marB="38100" anchor="ctr"/>
                </a:tc>
                <a:tc>
                  <a:txBody>
                    <a:bodyPr/>
                    <a:lstStyle/>
                    <a:p>
                      <a:pPr marL="342900" marR="95250" lvl="0" indent="-342900" algn="l" rtl="0">
                        <a:lnSpc>
                          <a:spcPts val="1365"/>
                        </a:lnSpc>
                        <a:spcAft>
                          <a:spcPts val="0"/>
                        </a:spcAft>
                        <a:buSzPts val="1000"/>
                        <a:buFont typeface="Symbol"/>
                        <a:buChar char=""/>
                        <a:tabLst>
                          <a:tab pos="457200" algn="l"/>
                        </a:tabLst>
                      </a:pPr>
                      <a:r>
                        <a:rPr lang="en-US" sz="1800" dirty="0" err="1"/>
                        <a:t>hyperkalemia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metabolic acidosis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err="1"/>
                        <a:t>gynecomastia</a:t>
                      </a:r>
                      <a:r>
                        <a:rPr lang="en-US" sz="1800" dirty="0"/>
                        <a:t> (</a:t>
                      </a:r>
                      <a:r>
                        <a:rPr lang="en-US" sz="1800" dirty="0" err="1"/>
                        <a:t>aldosterone</a:t>
                      </a:r>
                      <a:r>
                        <a:rPr lang="en-US" sz="1800" dirty="0"/>
                        <a:t> antagonists)</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gastric problems including peptic ulcer</a:t>
                      </a:r>
                      <a:endParaRPr lang="en-US" sz="2000" dirty="0">
                        <a:latin typeface="Calibri"/>
                        <a:ea typeface="Calibri"/>
                        <a:cs typeface="Arial"/>
                      </a:endParaRPr>
                    </a:p>
                  </a:txBody>
                  <a:tcPr marL="38100" marR="38100" marT="38100" marB="38100" anchor="ctr"/>
                </a:tc>
                <a:tc>
                  <a:txBody>
                    <a:bodyPr/>
                    <a:lstStyle/>
                    <a:p>
                      <a:pPr marL="342900" marR="95250" lvl="0" indent="-342900" algn="l" rtl="0">
                        <a:lnSpc>
                          <a:spcPts val="1365"/>
                        </a:lnSpc>
                        <a:spcAft>
                          <a:spcPts val="0"/>
                        </a:spcAft>
                        <a:buSzPts val="1000"/>
                        <a:buFont typeface="Symbol"/>
                        <a:buChar char=""/>
                        <a:tabLst>
                          <a:tab pos="457200" algn="l"/>
                        </a:tabLst>
                      </a:pPr>
                      <a:r>
                        <a:rPr lang="en-US" sz="1800" dirty="0"/>
                        <a:t>ACE inhibitors: potentiate </a:t>
                      </a:r>
                      <a:r>
                        <a:rPr lang="en-US" sz="1800" dirty="0" err="1"/>
                        <a:t>hyperkalemia</a:t>
                      </a:r>
                      <a:endParaRPr lang="en-US" sz="2000" dirty="0"/>
                    </a:p>
                    <a:p>
                      <a:pPr marL="342900" marR="95250" lvl="0" indent="-342900" algn="l" rtl="0">
                        <a:lnSpc>
                          <a:spcPts val="1365"/>
                        </a:lnSpc>
                        <a:spcAft>
                          <a:spcPts val="0"/>
                        </a:spcAft>
                        <a:buSzPts val="1000"/>
                        <a:buFont typeface="Symbol"/>
                        <a:buChar char=""/>
                        <a:tabLst>
                          <a:tab pos="457200" algn="l"/>
                        </a:tabLst>
                      </a:pPr>
                      <a:r>
                        <a:rPr lang="en-US" sz="1800" dirty="0"/>
                        <a:t>non-steroidal anti-inflammatory drugs: reduced diuretic efficacy</a:t>
                      </a:r>
                      <a:endParaRPr lang="en-US" sz="20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00034" y="285728"/>
            <a:ext cx="8358246" cy="93869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Natriuretic</a:t>
            </a: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Peptides and </a:t>
            </a:r>
            <a:r>
              <a:rPr kumimoji="0" lang="en-US" sz="2800" b="1" i="0" u="none" strike="noStrike" cap="none" normalizeH="0" baseline="0" dirty="0" err="1" smtClean="0">
                <a:ln>
                  <a:noFill/>
                </a:ln>
                <a:solidFill>
                  <a:srgbClr val="CC2200"/>
                </a:solidFill>
                <a:effectLst/>
                <a:latin typeface="Arial" pitchFamily="34" charset="0"/>
                <a:ea typeface="Times New Roman" pitchFamily="18" charset="0"/>
                <a:cs typeface="Arial" pitchFamily="34" charset="0"/>
              </a:rPr>
              <a:t>Neprilysin</a:t>
            </a:r>
            <a:r>
              <a:rPr kumimoji="0" lang="en-US" sz="2800" b="1" i="0" u="none" strike="noStrike" cap="none" normalizeH="0" baseline="0" dirty="0" smtClean="0">
                <a:ln>
                  <a:noFill/>
                </a:ln>
                <a:solidFill>
                  <a:srgbClr val="CC2200"/>
                </a:solidFill>
                <a:effectLst/>
                <a:latin typeface="Arial" pitchFamily="34" charset="0"/>
                <a:ea typeface="Times New Roman" pitchFamily="18" charset="0"/>
                <a:cs typeface="Arial" pitchFamily="34" charset="0"/>
              </a:rPr>
              <a:t> Inhibitors</a:t>
            </a:r>
            <a:endParaRPr kumimoji="0" lang="en-US"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1857356" y="1285860"/>
            <a:ext cx="5143536" cy="692473"/>
          </a:xfrm>
          <a:prstGeom prst="rect">
            <a:avLst/>
          </a:prstGeom>
          <a:solidFill>
            <a:schemeClr val="accent3">
              <a:lumMod val="20000"/>
              <a:lumOff val="80000"/>
            </a:schemeClr>
          </a:solidFill>
          <a:ln w="9525">
            <a:no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23A3A"/>
                </a:solidFill>
                <a:effectLst/>
                <a:latin typeface="Arial" pitchFamily="34" charset="0"/>
                <a:ea typeface="Times New Roman" pitchFamily="18" charset="0"/>
                <a:cs typeface="Arial" pitchFamily="34" charset="0"/>
              </a:rPr>
              <a:t>Natriuretic</a:t>
            </a:r>
            <a:r>
              <a:rPr kumimoji="0" lang="en-US" sz="1600" b="1" i="0" u="none" strike="noStrike" cap="none" normalizeH="0" baseline="0" dirty="0" smtClean="0">
                <a:ln>
                  <a:noFill/>
                </a:ln>
                <a:solidFill>
                  <a:srgbClr val="223A3A"/>
                </a:solidFill>
                <a:effectLst/>
                <a:latin typeface="Arial" pitchFamily="34" charset="0"/>
                <a:ea typeface="Times New Roman" pitchFamily="18" charset="0"/>
                <a:cs typeface="Arial" pitchFamily="34" charset="0"/>
              </a:rPr>
              <a:t> Peptide Formation and Metabolism</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Natriuretic peptides"/>
          <p:cNvPicPr/>
          <p:nvPr/>
        </p:nvPicPr>
        <p:blipFill>
          <a:blip r:embed="rId2"/>
          <a:srcRect/>
          <a:stretch>
            <a:fillRect/>
          </a:stretch>
        </p:blipFill>
        <p:spPr bwMode="auto">
          <a:xfrm>
            <a:off x="2143108" y="2000240"/>
            <a:ext cx="4572032" cy="3929090"/>
          </a:xfrm>
          <a:prstGeom prst="rect">
            <a:avLst/>
          </a:prstGeom>
          <a:noFill/>
          <a:ln w="9525">
            <a:solidFill>
              <a:srgbClr val="FF0000"/>
            </a:solid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7158" y="428604"/>
            <a:ext cx="8429684" cy="594008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Natriuretic</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peptides (NPs) are peptide hormones that are synthesized by the heart, brain,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other organs. Their formation in the heart is</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stimulated by cardiac chamber distension,</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2"/>
              </a:rPr>
              <a:t>angiotensin</a:t>
            </a:r>
            <a:r>
              <a:rPr kumimoji="0" lang="en-US" sz="2000"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2"/>
              </a:rPr>
              <a:t> II</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3"/>
              </a:rPr>
              <a:t>endothelin</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4"/>
              </a:rPr>
              <a:t>sympathetic</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nerve activity (</a:t>
            </a:r>
            <a:r>
              <a:rPr kumimoji="0" lang="en-US" sz="2000"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5"/>
              </a:rPr>
              <a:t>beta-</a:t>
            </a:r>
            <a:r>
              <a:rPr kumimoji="0" lang="en-US" sz="2000"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5"/>
              </a:rPr>
              <a:t>adrenoceptor</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mediated). Formation occurs in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cardiomyocytes</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from larger peptide precursors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prepro</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-NP and pro-NP). After release by the cells, these NPs circulate to their target tissues where they bind to NPR-A receptors that are linked to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guanylyl</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cyclase</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the formation of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cGMP</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6"/>
              </a:rPr>
              <a:t>Atrial</a:t>
            </a:r>
            <a:r>
              <a:rPr kumimoji="0" lang="en-US" sz="2000"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6"/>
              </a:rPr>
              <a:t> </a:t>
            </a:r>
            <a:r>
              <a:rPr kumimoji="0" lang="en-US" sz="2000" b="0"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6"/>
              </a:rPr>
              <a:t>natriuretic</a:t>
            </a:r>
            <a:r>
              <a:rPr kumimoji="0" lang="en-US" sz="2000"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6"/>
              </a:rPr>
              <a:t> peptide</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(ANP) is a 28 amino acid peptide that is synthesized, stored, and released by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atrial</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myocytes</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Therefore, elevated levels of ANP are found during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hypervolemic</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states (elevated blood volume) and congestive</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7"/>
              </a:rPr>
              <a:t>heart failure</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Brain-type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natriuretic</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peptide (BNP; 32 amino acids), although first identified in the brain, is primarily produced by ventricular tissue in the heart, and like ANP, there is enhanced synthesis and release of BNP during heart failure.</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8"/>
              </a:rPr>
              <a:t>Neutral </a:t>
            </a:r>
            <a:r>
              <a:rPr kumimoji="0" lang="en-US" sz="2000" b="1"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8"/>
              </a:rPr>
              <a:t>endopeptidase</a:t>
            </a:r>
            <a:r>
              <a:rPr kumimoji="0" lang="en-US" sz="2000" b="0" i="0" u="none" strike="noStrike" cap="none" normalizeH="0" baseline="0" dirty="0" smtClean="0">
                <a:ln>
                  <a:noFill/>
                </a:ln>
                <a:solidFill>
                  <a:srgbClr val="003A3A"/>
                </a:solidFill>
                <a:effectLst/>
                <a:latin typeface="Calibri"/>
                <a:ea typeface="Calibri" pitchFamily="34" charset="0"/>
                <a:cs typeface="Arial" pitchFamily="34" charset="0"/>
                <a:hlinkClick r:id="rId8"/>
              </a:rPr>
              <a:t> </a:t>
            </a: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8"/>
              </a:rPr>
              <a:t>(</a:t>
            </a:r>
            <a:r>
              <a:rPr kumimoji="0" lang="en-US" sz="2000" b="1" i="0" u="none" strike="noStrike" cap="none" normalizeH="0" baseline="0" dirty="0" err="1" smtClean="0">
                <a:ln>
                  <a:noFill/>
                </a:ln>
                <a:solidFill>
                  <a:srgbClr val="003A3A"/>
                </a:solidFill>
                <a:effectLst/>
                <a:latin typeface="Arial" pitchFamily="34" charset="0"/>
                <a:ea typeface="Calibri" pitchFamily="34" charset="0"/>
                <a:cs typeface="Arial" pitchFamily="34" charset="0"/>
                <a:hlinkClick r:id="rId8"/>
              </a:rPr>
              <a:t>neprilysin</a:t>
            </a:r>
            <a:r>
              <a:rPr kumimoji="0" lang="en-US" sz="2000" b="1" i="0" u="none" strike="noStrike" cap="none" normalizeH="0" baseline="0" dirty="0" smtClean="0">
                <a:ln>
                  <a:noFill/>
                </a:ln>
                <a:solidFill>
                  <a:srgbClr val="003A3A"/>
                </a:solidFill>
                <a:effectLst/>
                <a:latin typeface="Arial" pitchFamily="34" charset="0"/>
                <a:ea typeface="Calibri" pitchFamily="34" charset="0"/>
                <a:cs typeface="Arial" pitchFamily="34" charset="0"/>
                <a:hlinkClick r:id="rId8"/>
              </a:rPr>
              <a:t>)</a:t>
            </a:r>
            <a:r>
              <a:rPr kumimoji="0" lang="en-US" sz="2000"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is a circulating enzyme that degrades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natriuretic</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peptides. Therefore, inhibition of this enzyme increases circulating levels of NPs and enhances</a:t>
            </a:r>
            <a:r>
              <a:rPr kumimoji="0" lang="en-US" sz="2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their effects.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357166"/>
            <a:ext cx="8072494" cy="5332217"/>
          </a:xfrm>
          <a:prstGeom prst="rect">
            <a:avLst/>
          </a:prstGeom>
          <a:solidFill>
            <a:srgbClr val="F1F7F7"/>
          </a:solidFill>
          <a:ln w="9525">
            <a:solidFill>
              <a:srgbClr val="FF0000"/>
            </a:solidFill>
            <a:miter lim="800000"/>
            <a:headEnd/>
            <a:tailEnd/>
          </a:ln>
          <a:effectLst/>
        </p:spPr>
        <p:txBody>
          <a:bodyPr vert="horz" wrap="square" lIns="91440" tIns="38088"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Cardiovascular and Renal</a:t>
            </a:r>
            <a:b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Actions of </a:t>
            </a: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Natriuretic</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Peptides</a:t>
            </a:r>
            <a:endParaRPr kumimoji="0" lang="en-US" sz="3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Natriuresis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Diuresis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Improve </a:t>
            </a: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glomerular</a:t>
            </a: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filtration rate</a:t>
            </a:r>
            <a:b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&amp; filtration fraction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Inhibit </a:t>
            </a: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renin</a:t>
            </a: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release</a:t>
            </a:r>
            <a:b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 circulating </a:t>
            </a: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angiotensin</a:t>
            </a: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II</a:t>
            </a:r>
            <a:b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 ↓ circulating </a:t>
            </a: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aldosterone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Systemic </a:t>
            </a:r>
            <a:r>
              <a:rPr kumimoji="0" lang="en-US" sz="2400" b="0" i="0" u="none" strike="noStrike" cap="none" normalizeH="0" baseline="0" dirty="0" err="1" smtClean="0">
                <a:ln>
                  <a:noFill/>
                </a:ln>
                <a:solidFill>
                  <a:srgbClr val="000022"/>
                </a:solidFill>
                <a:effectLst/>
                <a:latin typeface="Arial" pitchFamily="34" charset="0"/>
                <a:ea typeface="Calibri" pitchFamily="34" charset="0"/>
                <a:cs typeface="Arial" pitchFamily="34" charset="0"/>
              </a:rPr>
              <a:t>vasodilation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Arterial hypotension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Reduced venous pressure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Reduced pulmonary capillary</a:t>
            </a:r>
            <a:b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rgbClr val="000022"/>
                </a:solidFill>
                <a:effectLst/>
                <a:latin typeface="Arial" pitchFamily="34" charset="0"/>
                <a:ea typeface="Calibri" pitchFamily="34" charset="0"/>
                <a:cs typeface="Arial" pitchFamily="34" charset="0"/>
              </a:rPr>
              <a:t>wedge pressure</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857232"/>
            <a:ext cx="7215238" cy="4801314"/>
          </a:xfrm>
          <a:prstGeom prst="rect">
            <a:avLst/>
          </a:prstGeom>
          <a:ln>
            <a:solidFill>
              <a:srgbClr val="FF0000"/>
            </a:solidFill>
          </a:ln>
        </p:spPr>
        <p:txBody>
          <a:bodyPr wrap="square">
            <a:spAutoFit/>
          </a:bodyPr>
          <a:lstStyle/>
          <a:p>
            <a:pPr algn="l"/>
            <a:r>
              <a:rPr lang="en-US" dirty="0" err="1"/>
              <a:t>Natriuretic</a:t>
            </a:r>
            <a:r>
              <a:rPr lang="en-US" dirty="0"/>
              <a:t> peptides are involved in the long-term regulation of sodium and water balance, blood volume and arterial pressure. These peptide hormones decrease </a:t>
            </a:r>
            <a:r>
              <a:rPr lang="en-US" dirty="0" err="1"/>
              <a:t>aldosterone</a:t>
            </a:r>
            <a:r>
              <a:rPr lang="en-US" dirty="0"/>
              <a:t> release by the adrenal cortex, increase </a:t>
            </a:r>
            <a:r>
              <a:rPr lang="en-US" dirty="0" err="1"/>
              <a:t>glomerular</a:t>
            </a:r>
            <a:r>
              <a:rPr lang="en-US" dirty="0"/>
              <a:t> filtration rate (GFR) and filtration fraction, produce </a:t>
            </a:r>
            <a:r>
              <a:rPr lang="en-US" dirty="0" err="1"/>
              <a:t>natriuresis</a:t>
            </a:r>
            <a:r>
              <a:rPr lang="en-US" dirty="0"/>
              <a:t> and </a:t>
            </a:r>
            <a:r>
              <a:rPr lang="en-US" dirty="0" err="1"/>
              <a:t>diuresis</a:t>
            </a:r>
            <a:r>
              <a:rPr lang="en-US" dirty="0"/>
              <a:t> (potassium sparing), and decrease </a:t>
            </a:r>
            <a:r>
              <a:rPr lang="en-US" u="sng" dirty="0" err="1">
                <a:hlinkClick r:id="rId2"/>
              </a:rPr>
              <a:t>renin</a:t>
            </a:r>
            <a:r>
              <a:rPr lang="en-US" dirty="0"/>
              <a:t> release, decreasing circulating levels of </a:t>
            </a:r>
            <a:r>
              <a:rPr lang="en-US" u="sng" dirty="0" err="1">
                <a:hlinkClick r:id="rId2"/>
              </a:rPr>
              <a:t>angiotensin</a:t>
            </a:r>
            <a:r>
              <a:rPr lang="en-US" u="sng" dirty="0">
                <a:hlinkClick r:id="rId2"/>
              </a:rPr>
              <a:t> II</a:t>
            </a:r>
            <a:r>
              <a:rPr lang="en-US" dirty="0"/>
              <a:t>. These actions contribute to a reduction in </a:t>
            </a:r>
            <a:r>
              <a:rPr lang="en-US" u="sng" dirty="0">
                <a:hlinkClick r:id="rId2"/>
              </a:rPr>
              <a:t>blood volume</a:t>
            </a:r>
            <a:r>
              <a:rPr lang="en-US" dirty="0"/>
              <a:t> and therefore </a:t>
            </a:r>
            <a:r>
              <a:rPr lang="en-US" u="sng" dirty="0">
                <a:hlinkClick r:id="rId3"/>
              </a:rPr>
              <a:t>central venous pressure</a:t>
            </a:r>
            <a:r>
              <a:rPr lang="en-US" dirty="0"/>
              <a:t> (CVP), </a:t>
            </a:r>
            <a:r>
              <a:rPr lang="en-US" u="sng" dirty="0">
                <a:hlinkClick r:id="rId4"/>
              </a:rPr>
              <a:t>pulmonary capillary wedge pressure</a:t>
            </a:r>
            <a:r>
              <a:rPr lang="en-US" dirty="0"/>
              <a:t>, </a:t>
            </a:r>
            <a:r>
              <a:rPr lang="en-US" u="sng" dirty="0">
                <a:hlinkClick r:id="rId5"/>
              </a:rPr>
              <a:t>cardiac output</a:t>
            </a:r>
            <a:r>
              <a:rPr lang="en-US" dirty="0"/>
              <a:t>, and </a:t>
            </a:r>
            <a:r>
              <a:rPr lang="en-US" u="sng" dirty="0">
                <a:hlinkClick r:id="rId6"/>
              </a:rPr>
              <a:t>arterial blood pressure</a:t>
            </a:r>
            <a:r>
              <a:rPr lang="en-US" dirty="0"/>
              <a:t>. Chronic elevations of ANP appear to decrease arterial blood pressure primarily by decreasing systemic vascular resistance. The mechanism of systemic </a:t>
            </a:r>
            <a:r>
              <a:rPr lang="en-US" dirty="0" err="1"/>
              <a:t>vasodilation</a:t>
            </a:r>
            <a:r>
              <a:rPr lang="en-US" dirty="0"/>
              <a:t> involves ANP receptor-mediated elevations in vascular smooth muscle </a:t>
            </a:r>
            <a:r>
              <a:rPr lang="en-US" dirty="0" err="1"/>
              <a:t>cGMP</a:t>
            </a:r>
            <a:r>
              <a:rPr lang="en-US" dirty="0"/>
              <a:t> and by attenuating sympathetic vascular tone. This latter mechanism may involve ANP acting upon sites within the central nervous system, as well as through inhibition of </a:t>
            </a:r>
            <a:r>
              <a:rPr lang="en-US" dirty="0" err="1"/>
              <a:t>norepinephrine</a:t>
            </a:r>
            <a:r>
              <a:rPr lang="en-US" dirty="0"/>
              <a:t> release by sympathetic nerve terminals. To summarize, </a:t>
            </a:r>
            <a:r>
              <a:rPr lang="en-US" b="1" dirty="0" err="1"/>
              <a:t>natriuretic</a:t>
            </a:r>
            <a:r>
              <a:rPr lang="en-US" b="1" dirty="0"/>
              <a:t> peptides serve as a </a:t>
            </a:r>
            <a:r>
              <a:rPr lang="en-US" b="1" u="sng" dirty="0">
                <a:hlinkClick r:id="rId7"/>
              </a:rPr>
              <a:t>counter-regulatory system for the </a:t>
            </a:r>
            <a:r>
              <a:rPr lang="en-US" b="1" u="sng" dirty="0" err="1">
                <a:hlinkClick r:id="rId7"/>
              </a:rPr>
              <a:t>renin-angiotensin-aldosterone</a:t>
            </a:r>
            <a:r>
              <a:rPr lang="en-US" b="1" u="sng" dirty="0">
                <a:hlinkClick r:id="rId7"/>
              </a:rPr>
              <a:t> </a:t>
            </a:r>
            <a:r>
              <a:rPr lang="en-US" b="1" i="1" u="sng" dirty="0">
                <a:hlinkClick r:id="rId7"/>
              </a:rPr>
              <a:t>system</a:t>
            </a:r>
            <a:endParaRPr lang="ar-SY"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4282" y="714356"/>
            <a:ext cx="8501122" cy="4539680"/>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Therapeutic Use of </a:t>
            </a: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Natriuretic</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Peptides in Heart Failure</a:t>
            </a:r>
            <a:endPar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Heart failure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leads to activation of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3"/>
              </a:rPr>
              <a:t>renin-angiotensin-aldosterone</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3"/>
              </a:rPr>
              <a:t> system</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causes increased sodium and water retention by the kidneys. This renal action increases blood volume and contributes to the elevated venous pressures associated with heart failure, which can lead to pulmonary and systemic edema. Increased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angiotensin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II also causes systemic vasoconstriction, which increases the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afterload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the left ventricle.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rationale for using a NP in heart failure is that it should reduce pulmonary and/or systemic congestion and </a:t>
            </a:r>
            <a:r>
              <a:rPr kumimoji="0" lang="en-US"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4"/>
              </a:rPr>
              <a:t>edema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associated clinical symptoms (e.g., shortness of breath -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dyspnea</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NPs may also reduce the </a:t>
            </a:r>
            <a:r>
              <a:rPr kumimoji="0" lang="en-US"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5"/>
              </a:rPr>
              <a:t>afterload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 the heart by promoting systemic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vasodilation</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which can lead to improved ventricular ejection. A recombinant human BNP </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r>
              <a:rPr kumimoji="0" lang="en-US"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nesiritide</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was developed and evaluated to treat acute,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decompensated</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congestive heart failure caused by systolic dysfunction. However, this drug is no longer used in the treatment of this condition because a large clinical trial failed to show improved clinical outcomes. This compound produced long-lasting hypotension among its adverse effects.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357166"/>
            <a:ext cx="8501122" cy="3831794"/>
          </a:xfrm>
          <a:prstGeom prst="rect">
            <a:avLst/>
          </a:prstGeom>
          <a:solidFill>
            <a:srgbClr val="FFFFFF"/>
          </a:solidFill>
          <a:ln w="9525">
            <a:solidFill>
              <a:srgbClr val="FF0000"/>
            </a:solid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Neprilysin</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Inhibitors in Heart Failure</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Instead of infusing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natriuretic</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peptides, a more successful approach was found in the development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neprilysin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inhibitors (e.g., </a:t>
            </a:r>
            <a:r>
              <a:rPr kumimoji="0" lang="en-US"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sacubitril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new drug class increases the concentration of circulating, naturally produced NPs by inhibiting their degradation.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Sacubitril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when combined with an </a:t>
            </a:r>
            <a:r>
              <a:rPr kumimoji="0" lang="en-US" sz="2000" b="0" i="0" u="none" strike="noStrike" cap="none" normalizeH="0" baseline="0" dirty="0" err="1" smtClean="0">
                <a:ln>
                  <a:noFill/>
                </a:ln>
                <a:solidFill>
                  <a:srgbClr val="003A3A"/>
                </a:solidFill>
                <a:effectLst/>
                <a:latin typeface="Arial" pitchFamily="34" charset="0"/>
                <a:ea typeface="Times New Roman" pitchFamily="18" charset="0"/>
                <a:cs typeface="Arial" pitchFamily="34" charset="0"/>
                <a:hlinkClick r:id="rId2"/>
              </a:rPr>
              <a:t>angiotensin</a:t>
            </a:r>
            <a:r>
              <a:rPr kumimoji="0" lang="en-US" sz="2000" b="0" i="0" u="none" strike="noStrike" cap="none" normalizeH="0" baseline="0" dirty="0" smtClean="0">
                <a:ln>
                  <a:noFill/>
                </a:ln>
                <a:solidFill>
                  <a:srgbClr val="003A3A"/>
                </a:solidFill>
                <a:effectLst/>
                <a:latin typeface="Arial" pitchFamily="34" charset="0"/>
                <a:ea typeface="Times New Roman" pitchFamily="18" charset="0"/>
                <a:cs typeface="Arial" pitchFamily="34" charset="0"/>
                <a:hlinkClick r:id="rId2"/>
              </a:rPr>
              <a:t> receptor blocker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valsartan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effective in treating acute,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decompensated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heart failure, and has some benefit in patients with mildly reduced ejection fractions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HFmrEF</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41 - 49%). This combined therapy enhances the inhibitory effects of naturally produced NPs on the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renin-angiotensin-aldosterone</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system, besides blocking AT</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receptors. The combination of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valsartan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sacubitril</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referred to as an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ARNI</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ngiotensin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eceptor </a:t>
            </a:r>
            <a:r>
              <a:rPr kumimoji="0" lang="en-US" sz="2000" b="0"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eprilysin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i</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nhibitor).</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6460</Words>
  <Application>Microsoft Office PowerPoint</Application>
  <PresentationFormat>عرض على الشاشة (3:4)‏</PresentationFormat>
  <Paragraphs>708</Paragraphs>
  <Slides>179</Slides>
  <Notes>1</Notes>
  <HiddenSlides>0</HiddenSlides>
  <MMClips>0</MMClips>
  <ScaleCrop>false</ScaleCrop>
  <HeadingPairs>
    <vt:vector size="4" baseType="variant">
      <vt:variant>
        <vt:lpstr>سمة</vt:lpstr>
      </vt:variant>
      <vt:variant>
        <vt:i4>1</vt:i4>
      </vt:variant>
      <vt:variant>
        <vt:lpstr>عناوين الشرائح</vt:lpstr>
      </vt:variant>
      <vt:variant>
        <vt:i4>179</vt:i4>
      </vt:variant>
    </vt:vector>
  </HeadingPairs>
  <TitlesOfParts>
    <vt:vector size="18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lpstr>الشريحة 149</vt:lpstr>
      <vt:lpstr>الشريحة 150</vt:lpstr>
      <vt:lpstr>الشريحة 151</vt:lpstr>
      <vt:lpstr>الشريحة 152</vt:lpstr>
      <vt:lpstr>الشريحة 153</vt:lpstr>
      <vt:lpstr>الشريحة 154</vt:lpstr>
      <vt:lpstr>الشريحة 155</vt:lpstr>
      <vt:lpstr>الشريحة 156</vt:lpstr>
      <vt:lpstr>الشريحة 157</vt:lpstr>
      <vt:lpstr>الشريحة 158</vt:lpstr>
      <vt:lpstr>الشريحة 159</vt:lpstr>
      <vt:lpstr>الشريحة 160</vt:lpstr>
      <vt:lpstr>الشريحة 161</vt:lpstr>
      <vt:lpstr>الشريحة 162</vt:lpstr>
      <vt:lpstr>الشريحة 163</vt:lpstr>
      <vt:lpstr>الشريحة 164</vt:lpstr>
      <vt:lpstr>الشريحة 165</vt:lpstr>
      <vt:lpstr>الشريحة 166</vt:lpstr>
      <vt:lpstr>الشريحة 167</vt:lpstr>
      <vt:lpstr>الشريحة 168</vt:lpstr>
      <vt:lpstr>الشريحة 169</vt:lpstr>
      <vt:lpstr>الشريحة 170</vt:lpstr>
      <vt:lpstr>الشريحة 171</vt:lpstr>
      <vt:lpstr>الشريحة 172</vt:lpstr>
      <vt:lpstr>الشريحة 173</vt:lpstr>
      <vt:lpstr>الشريحة 174</vt:lpstr>
      <vt:lpstr>الشريحة 175</vt:lpstr>
      <vt:lpstr>الشريحة 176</vt:lpstr>
      <vt:lpstr>الشريحة 177</vt:lpstr>
      <vt:lpstr>الشريحة 178</vt:lpstr>
      <vt:lpstr>الشريحة 179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91</cp:revision>
  <dcterms:created xsi:type="dcterms:W3CDTF">2023-11-07T14:16:11Z</dcterms:created>
  <dcterms:modified xsi:type="dcterms:W3CDTF">2023-11-16T15:43:56Z</dcterms:modified>
</cp:coreProperties>
</file>