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302" r:id="rId4"/>
    <p:sldId id="258" r:id="rId5"/>
    <p:sldId id="296" r:id="rId6"/>
    <p:sldId id="297" r:id="rId7"/>
    <p:sldId id="259" r:id="rId8"/>
    <p:sldId id="261" r:id="rId9"/>
    <p:sldId id="262" r:id="rId10"/>
    <p:sldId id="263" r:id="rId11"/>
    <p:sldId id="264" r:id="rId12"/>
    <p:sldId id="266" r:id="rId13"/>
    <p:sldId id="300" r:id="rId14"/>
    <p:sldId id="265" r:id="rId15"/>
    <p:sldId id="260" r:id="rId16"/>
    <p:sldId id="298" r:id="rId17"/>
    <p:sldId id="267" r:id="rId18"/>
    <p:sldId id="275" r:id="rId19"/>
    <p:sldId id="268" r:id="rId20"/>
    <p:sldId id="269" r:id="rId21"/>
    <p:sldId id="270" r:id="rId22"/>
    <p:sldId id="271" r:id="rId23"/>
    <p:sldId id="294" r:id="rId24"/>
    <p:sldId id="272" r:id="rId25"/>
    <p:sldId id="273" r:id="rId26"/>
    <p:sldId id="274" r:id="rId27"/>
    <p:sldId id="276" r:id="rId28"/>
    <p:sldId id="277" r:id="rId29"/>
    <p:sldId id="305" r:id="rId30"/>
    <p:sldId id="278" r:id="rId31"/>
    <p:sldId id="279" r:id="rId32"/>
    <p:sldId id="284" r:id="rId33"/>
    <p:sldId id="280" r:id="rId34"/>
    <p:sldId id="281" r:id="rId35"/>
    <p:sldId id="290" r:id="rId36"/>
    <p:sldId id="282" r:id="rId37"/>
    <p:sldId id="283" r:id="rId38"/>
    <p:sldId id="288" r:id="rId39"/>
    <p:sldId id="304" r:id="rId40"/>
    <p:sldId id="285" r:id="rId41"/>
    <p:sldId id="303" r:id="rId42"/>
    <p:sldId id="286" r:id="rId43"/>
    <p:sldId id="287" r:id="rId44"/>
    <p:sldId id="291" r:id="rId45"/>
    <p:sldId id="289" r:id="rId46"/>
    <p:sldId id="292" r:id="rId47"/>
    <p:sldId id="299" r:id="rId48"/>
    <p:sldId id="293" r:id="rId49"/>
    <p:sldId id="295" r:id="rId50"/>
    <p:sldId id="301"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D0AD4043-FAE6-40C6-AF06-C94A1A461E69}" type="datetimeFigureOut">
              <a:rPr lang="ar-SY" smtClean="0"/>
              <a:t>09/05/1445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44A53B23-0FBC-499A-8431-83A4B7260D2B}" type="slidenum">
              <a:rPr lang="ar-SY" smtClean="0"/>
              <a:t>‹#›</a:t>
            </a:fld>
            <a:endParaRPr lang="ar-S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D0AD4043-FAE6-40C6-AF06-C94A1A461E69}" type="datetimeFigureOut">
              <a:rPr lang="ar-SY" smtClean="0"/>
              <a:t>09/05/1445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44A53B23-0FBC-499A-8431-83A4B7260D2B}" type="slidenum">
              <a:rPr lang="ar-SY" smtClean="0"/>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D0AD4043-FAE6-40C6-AF06-C94A1A461E69}" type="datetimeFigureOut">
              <a:rPr lang="ar-SY" smtClean="0"/>
              <a:t>09/05/1445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44A53B23-0FBC-499A-8431-83A4B7260D2B}" type="slidenum">
              <a:rPr lang="ar-SY" smtClean="0"/>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D0AD4043-FAE6-40C6-AF06-C94A1A461E69}" type="datetimeFigureOut">
              <a:rPr lang="ar-SY" smtClean="0"/>
              <a:t>09/05/1445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44A53B23-0FBC-499A-8431-83A4B7260D2B}" type="slidenum">
              <a:rPr lang="ar-SY" smtClean="0"/>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0AD4043-FAE6-40C6-AF06-C94A1A461E69}" type="datetimeFigureOut">
              <a:rPr lang="ar-SY" smtClean="0"/>
              <a:t>09/05/1445</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44A53B23-0FBC-499A-8431-83A4B7260D2B}" type="slidenum">
              <a:rPr lang="ar-SY" smtClean="0"/>
              <a:t>‹#›</a:t>
            </a:fld>
            <a:endParaRPr lang="ar-S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D0AD4043-FAE6-40C6-AF06-C94A1A461E69}" type="datetimeFigureOut">
              <a:rPr lang="ar-SY" smtClean="0"/>
              <a:t>09/05/1445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44A53B23-0FBC-499A-8431-83A4B7260D2B}" type="slidenum">
              <a:rPr lang="ar-SY" smtClean="0"/>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D0AD4043-FAE6-40C6-AF06-C94A1A461E69}" type="datetimeFigureOut">
              <a:rPr lang="ar-SY" smtClean="0"/>
              <a:t>09/05/1445</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44A53B23-0FBC-499A-8431-83A4B7260D2B}" type="slidenum">
              <a:rPr lang="ar-SY" smtClean="0"/>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D0AD4043-FAE6-40C6-AF06-C94A1A461E69}" type="datetimeFigureOut">
              <a:rPr lang="ar-SY" smtClean="0"/>
              <a:t>09/05/1445</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44A53B23-0FBC-499A-8431-83A4B7260D2B}" type="slidenum">
              <a:rPr lang="ar-SY" smtClean="0"/>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0AD4043-FAE6-40C6-AF06-C94A1A461E69}" type="datetimeFigureOut">
              <a:rPr lang="ar-SY" smtClean="0"/>
              <a:t>09/05/1445</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44A53B23-0FBC-499A-8431-83A4B7260D2B}" type="slidenum">
              <a:rPr lang="ar-SY" smtClean="0"/>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0AD4043-FAE6-40C6-AF06-C94A1A461E69}" type="datetimeFigureOut">
              <a:rPr lang="ar-SY" smtClean="0"/>
              <a:t>09/05/1445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44A53B23-0FBC-499A-8431-83A4B7260D2B}" type="slidenum">
              <a:rPr lang="ar-SY" smtClean="0"/>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0AD4043-FAE6-40C6-AF06-C94A1A461E69}" type="datetimeFigureOut">
              <a:rPr lang="ar-SY" smtClean="0"/>
              <a:t>09/05/1445</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44A53B23-0FBC-499A-8431-83A4B7260D2B}" type="slidenum">
              <a:rPr lang="ar-SY" smtClean="0"/>
              <a:t>‹#›</a:t>
            </a:fld>
            <a:endParaRPr lang="ar-S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0AD4043-FAE6-40C6-AF06-C94A1A461E69}" type="datetimeFigureOut">
              <a:rPr lang="ar-SY" smtClean="0"/>
              <a:t>09/05/1445</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4A53B23-0FBC-499A-8431-83A4B7260D2B}" type="slidenum">
              <a:rPr lang="ar-SY" smtClean="0"/>
              <a:t>‹#›</a:t>
            </a:fld>
            <a:endParaRPr lang="ar-S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785786" y="928670"/>
            <a:ext cx="7500990" cy="397031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36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الادوية</a:t>
            </a:r>
            <a:r>
              <a:rPr kumimoji="0" lang="ar-SY" sz="36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الخافضة للشحوم</a:t>
            </a:r>
            <a:endParaRPr kumimoji="0" lang="en-US" sz="1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Antihyperlipidemic</a:t>
            </a:r>
            <a:r>
              <a:rPr kumimoji="0" lang="en-US" sz="36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Agent</a:t>
            </a:r>
            <a:endParaRPr kumimoji="0" lang="en-US" sz="1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يعتبر نمط الحياة الصحي أول خط دفاع ضد ارتفاع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الكوليسترول</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في الدم . غير أنه أحياناً لا يكفي النظام الغذائي والتمارين الرياضية. وقد تحتاج كذلك إلى تناول أدوية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للكوليسترول</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للمساعدة على ما يلي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sz="20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الحد من نسبة </a:t>
            </a:r>
            <a:r>
              <a:rPr kumimoji="0" lang="ar-SY" sz="20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كوليسترول</a:t>
            </a:r>
            <a:r>
              <a:rPr kumimoji="0" lang="ar-SY" sz="20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البروتين </a:t>
            </a:r>
            <a:r>
              <a:rPr kumimoji="0" lang="ar-SY" sz="20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الدهني</a:t>
            </a:r>
            <a:r>
              <a:rPr kumimoji="0" lang="ar-SY" sz="20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منخفض الكثافة </a:t>
            </a:r>
            <a:r>
              <a:rPr kumimoji="0" lang="en-US" sz="20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LDL</a:t>
            </a:r>
            <a:r>
              <a:rPr kumimoji="0" lang="ar-SY" sz="2000" b="0" i="0" u="none" strike="noStrike" cap="none" normalizeH="0" baseline="0" dirty="0" smtClean="0">
                <a:ln>
                  <a:noFill/>
                </a:ln>
                <a:solidFill>
                  <a:srgbClr val="0070C0"/>
                </a:solidFill>
                <a:effectLst/>
                <a:latin typeface="Calibri" pitchFamily="34" charset="0"/>
                <a:ea typeface="Calibri" pitchFamily="34" charset="0"/>
                <a:cs typeface="Arial" pitchFamily="34" charset="0"/>
              </a:rPr>
              <a:t>، </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وهو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الكوليسترول</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"الضار" الذي يزيد من خطر الإصابة بأمراض القلب</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sz="20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الحد من الدهون الثلاثية</a:t>
            </a:r>
            <a:r>
              <a:rPr kumimoji="0" lang="ar-SY" sz="2000" b="0" i="0" u="none" strike="noStrike" cap="none" normalizeH="0" baseline="0" dirty="0" smtClean="0">
                <a:ln>
                  <a:noFill/>
                </a:ln>
                <a:solidFill>
                  <a:srgbClr val="0070C0"/>
                </a:solidFill>
                <a:effectLst/>
                <a:latin typeface="Calibri" pitchFamily="34" charset="0"/>
                <a:ea typeface="Calibri" pitchFamily="34" charset="0"/>
                <a:cs typeface="Arial" pitchFamily="34" charset="0"/>
              </a:rPr>
              <a:t>، </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وهو نوع من الدهون في الدم يزيد أيضًا من خطر الإصابة</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بأمراض القلب</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sz="20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زيادة نسبة </a:t>
            </a:r>
            <a:r>
              <a:rPr kumimoji="0" lang="ar-SY" sz="20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كوليسترول</a:t>
            </a:r>
            <a:r>
              <a:rPr kumimoji="0" lang="ar-SY" sz="20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البروتين </a:t>
            </a:r>
            <a:r>
              <a:rPr kumimoji="0" lang="ar-SY" sz="20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الدهني</a:t>
            </a:r>
            <a:r>
              <a:rPr kumimoji="0" lang="ar-SY" sz="20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مرتفع الكثافة </a:t>
            </a:r>
            <a:r>
              <a:rPr kumimoji="0" lang="en-US" sz="20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HDL</a:t>
            </a:r>
            <a:r>
              <a:rPr kumimoji="0" lang="ar-SY" sz="2000" b="0" i="0" u="none" strike="noStrike" cap="none" normalizeH="0" baseline="0" dirty="0" smtClean="0">
                <a:ln>
                  <a:noFill/>
                </a:ln>
                <a:solidFill>
                  <a:srgbClr val="0070C0"/>
                </a:solidFill>
                <a:effectLst/>
                <a:latin typeface="Calibri" pitchFamily="34" charset="0"/>
                <a:ea typeface="Calibri" pitchFamily="34" charset="0"/>
                <a:cs typeface="Arial" pitchFamily="34" charset="0"/>
              </a:rPr>
              <a:t>، </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وهو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الكوليسترول</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"النافع" الذي يقي من أمراض القلب</a:t>
            </a:r>
            <a:endParaRPr kumimoji="0" lang="ar-SY"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85720" y="714356"/>
            <a:ext cx="8643998" cy="3785652"/>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Metabolic syndrome</a:t>
            </a:r>
            <a:endParaRPr kumimoji="0" lang="en-US"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Metabolic syndrome is a combination of medical disorders that increases the risk of developing atherosclerotic disease, for example, coronary heart disease, peripheral vascular disease, and stroke. It also increases the risk of developing type 2 diabetes. Its etiology is unknown, but weight, advancing age, lifestyle factors, and genetics are all known to be involved. Signs of metabolic syndrome include fasting hyperglycemia, hypertension, abdominal obesity, high levels of triglycerides, and low levels of HDL-C. Treatment primarily involves weight management and increasing exercise, then drug management for hypertension, diabetes, and to correct lipid levels as appropriate.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00100" y="1071546"/>
            <a:ext cx="7143800" cy="3108543"/>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Y"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تصنيف خافضات الشحوم :</a:t>
            </a:r>
            <a:endParaRPr kumimoji="0" lang="en-US"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تصنف حسب آلية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التاثير</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الى</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عدة مجموعات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1 – مجموعة </a:t>
            </a:r>
            <a:r>
              <a:rPr kumimoji="0" lang="ar-SY" sz="24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الفيبرات</a:t>
            </a:r>
            <a:r>
              <a:rPr kumimoji="0" lang="ar-SY"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 </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تزيد من تحطم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الليبوبروتين</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2 – مجموعة </a:t>
            </a:r>
            <a:r>
              <a:rPr kumimoji="0" lang="ar-SY" sz="24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الستاتينات</a:t>
            </a:r>
            <a:r>
              <a:rPr kumimoji="0" lang="ar-SY"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 </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تمنع الاصطناع الحيوي للكولسترول في الكبد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3 – </a:t>
            </a:r>
            <a:r>
              <a:rPr kumimoji="0" lang="ar-SY" sz="24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الراتنجيات</a:t>
            </a:r>
            <a:r>
              <a:rPr kumimoji="0" lang="ar-SY"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الرابطة </a:t>
            </a:r>
            <a:r>
              <a:rPr kumimoji="0" lang="ar-SY" sz="24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للحموض</a:t>
            </a:r>
            <a:r>
              <a:rPr kumimoji="0" lang="ar-SY"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الصفراوية  : </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تمنع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اعادة</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امتصاص </a:t>
            </a:r>
          </a:p>
          <a:p>
            <a:pPr marL="0" marR="0" lvl="0" indent="0" algn="r" defTabSz="914400" rtl="1" eaLnBrk="0" fontAlgn="base" latinLnBrk="0" hangingPunct="0">
              <a:lnSpc>
                <a:spcPct val="100000"/>
              </a:lnSpc>
              <a:spcBef>
                <a:spcPct val="0"/>
              </a:spcBef>
              <a:spcAft>
                <a:spcPct val="0"/>
              </a:spcAft>
              <a:buClrTx/>
              <a:buSzTx/>
              <a:buFontTx/>
              <a:buNone/>
              <a:tabLst/>
            </a:pPr>
            <a:r>
              <a:rPr lang="ar-SY" sz="2400" dirty="0">
                <a:latin typeface="Calibri" pitchFamily="34" charset="0"/>
                <a:ea typeface="Calibri" pitchFamily="34" charset="0"/>
                <a:cs typeface="Arial" pitchFamily="34" charset="0"/>
              </a:rPr>
              <a:t> </a:t>
            </a:r>
            <a:r>
              <a:rPr lang="ar-SY" sz="2400" dirty="0" smtClean="0">
                <a:latin typeface="Calibri" pitchFamily="34" charset="0"/>
                <a:ea typeface="Calibri" pitchFamily="34" charset="0"/>
                <a:cs typeface="Arial" pitchFamily="34" charset="0"/>
              </a:rPr>
              <a:t>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الحموض</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الصفراوية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4 – </a:t>
            </a:r>
            <a:r>
              <a:rPr kumimoji="0" lang="ar-SY" sz="2400"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ايزيتيميب</a:t>
            </a:r>
            <a:r>
              <a:rPr kumimoji="0" lang="ar-SY"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 </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يمنع امتصاص الكولسترول من الغذاء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5 – متفرقات </a:t>
            </a:r>
            <a:endParaRPr kumimoji="0" lang="ar-SY" sz="3200"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تصنيف خافضات الشحوم.png"/>
          <p:cNvPicPr/>
          <p:nvPr/>
        </p:nvPicPr>
        <p:blipFill>
          <a:blip r:embed="rId2"/>
          <a:srcRect l="5717"/>
          <a:stretch>
            <a:fillRect/>
          </a:stretch>
        </p:blipFill>
        <p:spPr>
          <a:xfrm>
            <a:off x="1285852" y="642918"/>
            <a:ext cx="6357982" cy="5715040"/>
          </a:xfrm>
          <a:prstGeom prst="rect">
            <a:avLst/>
          </a:prstGeom>
          <a:ln>
            <a:solidFill>
              <a:srgbClr val="FF00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b="5229"/>
          <a:stretch>
            <a:fillRect/>
          </a:stretch>
        </p:blipFill>
        <p:spPr bwMode="auto">
          <a:xfrm>
            <a:off x="2143108" y="357166"/>
            <a:ext cx="4929222" cy="5754813"/>
          </a:xfrm>
          <a:prstGeom prst="rect">
            <a:avLst/>
          </a:prstGeom>
          <a:noFill/>
          <a:ln w="9525">
            <a:solidFill>
              <a:srgbClr val="FF0000"/>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antihyperlipidemic - Selo.l-ink.co"/>
          <p:cNvPicPr/>
          <p:nvPr/>
        </p:nvPicPr>
        <p:blipFill>
          <a:blip r:embed="rId2"/>
          <a:srcRect b="11558"/>
          <a:stretch>
            <a:fillRect/>
          </a:stretch>
        </p:blipFill>
        <p:spPr bwMode="auto">
          <a:xfrm>
            <a:off x="857224" y="642918"/>
            <a:ext cx="7358114" cy="5429288"/>
          </a:xfrm>
          <a:prstGeom prst="rect">
            <a:avLst/>
          </a:prstGeom>
          <a:noFill/>
          <a:ln>
            <a:solidFill>
              <a:srgbClr val="FF000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71472" y="285728"/>
            <a:ext cx="8143932" cy="830997"/>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24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الستاتينات</a:t>
            </a:r>
            <a:r>
              <a:rPr kumimoji="0" lang="ar-SY"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kumimoji="0" lang="en-US"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STATINS</a:t>
            </a:r>
            <a:r>
              <a:rPr kumimoji="0" lang="ar-SY"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 </a:t>
            </a:r>
            <a:r>
              <a:rPr kumimoji="0" lang="en-US"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HMG-COA </a:t>
            </a:r>
            <a:r>
              <a:rPr kumimoji="0" lang="en-US" sz="24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Reductase</a:t>
            </a:r>
            <a:r>
              <a:rPr kumimoji="0" lang="en-US"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Inhibitors</a:t>
            </a:r>
            <a:r>
              <a:rPr kumimoji="0" lang="ar-SY"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endParaRPr kumimoji="0" lang="ar-SY"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7410" name="Rectangle 2"/>
          <p:cNvSpPr>
            <a:spLocks noChangeArrowheads="1"/>
          </p:cNvSpPr>
          <p:nvPr/>
        </p:nvSpPr>
        <p:spPr bwMode="auto">
          <a:xfrm>
            <a:off x="4286248" y="1142984"/>
            <a:ext cx="4429156" cy="2985433"/>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Y"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ادوية</a:t>
            </a:r>
            <a:r>
              <a:rPr kumimoji="0" lang="ar-SY"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هذه المجموعة تثبط </a:t>
            </a:r>
            <a:r>
              <a:rPr kumimoji="0" lang="ar-SY"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انزيم</a:t>
            </a:r>
            <a:r>
              <a:rPr kumimoji="0" lang="ar-SY"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HMG-COA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Reductase</a:t>
            </a:r>
            <a:r>
              <a:rPr kumimoji="0" lang="ar-SY"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Y"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المسؤول</a:t>
            </a:r>
            <a:r>
              <a:rPr kumimoji="0" lang="ar-SY"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عن تحويل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HMG-COA</a:t>
            </a:r>
            <a:r>
              <a:rPr kumimoji="0" lang="ar-SY"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Y"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الى</a:t>
            </a:r>
            <a:r>
              <a:rPr kumimoji="0" lang="ar-SY"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Y"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الميفالونات</a:t>
            </a:r>
            <a:r>
              <a:rPr kumimoji="0" lang="ar-SY"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في طريق التصنيع الحيوي للكولسترول  </a:t>
            </a:r>
            <a:r>
              <a:rPr kumimoji="0" lang="ar-SY"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و</a:t>
            </a:r>
            <a:r>
              <a:rPr kumimoji="0" lang="ar-SY"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بذلك تخفض تركيز الكولسترول .</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Statins</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The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statins</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(3-hydroxy-3-methylglutaryl [HMG]−coenzyme A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CoA</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inhibitors) have become the most widely prescribed drugs for lowering plasma cholesterol levels.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صورة 3" descr="الية عمل الستاتينات.png"/>
          <p:cNvPicPr/>
          <p:nvPr/>
        </p:nvPicPr>
        <p:blipFill>
          <a:blip r:embed="rId2"/>
          <a:stretch>
            <a:fillRect/>
          </a:stretch>
        </p:blipFill>
        <p:spPr>
          <a:xfrm>
            <a:off x="571472" y="1142984"/>
            <a:ext cx="3710598" cy="4714908"/>
          </a:xfrm>
          <a:prstGeom prst="rect">
            <a:avLst/>
          </a:prstGeom>
          <a:ln>
            <a:solidFill>
              <a:srgbClr val="FF000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l="2100" t="2800" r="2100" b="9799"/>
          <a:stretch>
            <a:fillRect/>
          </a:stretch>
        </p:blipFill>
        <p:spPr bwMode="auto">
          <a:xfrm>
            <a:off x="1285852" y="357166"/>
            <a:ext cx="6715172" cy="578647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286380" y="571480"/>
            <a:ext cx="3571900" cy="4247317"/>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Mechanism of action.</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 </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The major mechanism of these agents is to competitively inhibit HMG-</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CoA</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reductase</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the rate-limiting enzyme in cholesterol synthesis   This causes significant reductions in LDL-C by causing an increased expression of LDL receptors on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hepatocytes</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and increased removal of LDL from the blood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Statins</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also reduce blood triglyceride levels.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image"/>
          <p:cNvPicPr/>
          <p:nvPr/>
        </p:nvPicPr>
        <p:blipFill>
          <a:blip r:embed="rId2"/>
          <a:srcRect/>
          <a:stretch>
            <a:fillRect/>
          </a:stretch>
        </p:blipFill>
        <p:spPr bwMode="auto">
          <a:xfrm>
            <a:off x="500034" y="571480"/>
            <a:ext cx="4786346" cy="4214842"/>
          </a:xfrm>
          <a:prstGeom prst="rect">
            <a:avLst/>
          </a:prstGeom>
          <a:noFill/>
          <a:ln w="9525">
            <a:solidFill>
              <a:srgbClr val="FF0000"/>
            </a:solidFill>
            <a:miter lim="800000"/>
            <a:headEnd/>
            <a:tailEnd/>
          </a:ln>
        </p:spPr>
      </p:pic>
      <p:sp>
        <p:nvSpPr>
          <p:cNvPr id="4" name="مستطيل 3"/>
          <p:cNvSpPr/>
          <p:nvPr/>
        </p:nvSpPr>
        <p:spPr>
          <a:xfrm>
            <a:off x="500034" y="4826675"/>
            <a:ext cx="8358246" cy="1200329"/>
          </a:xfrm>
          <a:prstGeom prst="rect">
            <a:avLst/>
          </a:prstGeom>
          <a:solidFill>
            <a:schemeClr val="accent4">
              <a:lumMod val="20000"/>
              <a:lumOff val="80000"/>
            </a:schemeClr>
          </a:solidFill>
        </p:spPr>
        <p:txBody>
          <a:bodyPr wrap="square">
            <a:spAutoFit/>
          </a:bodyPr>
          <a:lstStyle/>
          <a:p>
            <a:pPr algn="l"/>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In the presence of HMG-</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CoA</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reductase</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inhibitors,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hepatocytes</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increase the production of LDL-receptor proteins. This allows LDL uptake from the blood to increase to provide the liver with its only source of cholesterol</a:t>
            </a:r>
            <a:endParaRPr lang="ar-SY"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
          <p:cNvPicPr/>
          <p:nvPr/>
        </p:nvPicPr>
        <p:blipFill>
          <a:blip r:embed="rId2"/>
          <a:srcRect/>
          <a:stretch>
            <a:fillRect/>
          </a:stretch>
        </p:blipFill>
        <p:spPr bwMode="auto">
          <a:xfrm>
            <a:off x="1000100" y="1000108"/>
            <a:ext cx="6858047" cy="4643470"/>
          </a:xfrm>
          <a:prstGeom prst="rect">
            <a:avLst/>
          </a:prstGeom>
          <a:noFill/>
          <a:ln w="9525">
            <a:solidFill>
              <a:srgbClr val="FF000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image"/>
          <p:cNvPicPr/>
          <p:nvPr/>
        </p:nvPicPr>
        <p:blipFill>
          <a:blip r:embed="rId2"/>
          <a:srcRect/>
          <a:stretch>
            <a:fillRect/>
          </a:stretch>
        </p:blipFill>
        <p:spPr bwMode="auto">
          <a:xfrm>
            <a:off x="1214414" y="357166"/>
            <a:ext cx="6715172" cy="6215106"/>
          </a:xfrm>
          <a:prstGeom prst="rect">
            <a:avLst/>
          </a:prstGeom>
          <a:noFill/>
          <a:ln w="9525">
            <a:solidFill>
              <a:srgbClr val="FF00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642910" y="357166"/>
            <a:ext cx="7858180" cy="224676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Lipoprotein levels</a:t>
            </a:r>
            <a:endParaRPr kumimoji="0" lang="en-US"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The optimal level for LDL cholesterol is &lt; 100 mg/</a:t>
            </a:r>
            <a:r>
              <a:rPr kumimoji="0" lang="en-US" sz="2000" b="1" i="0" u="none" strike="noStrike" cap="none" normalizeH="0" baseline="0" dirty="0" err="1" smtClean="0">
                <a:ln>
                  <a:noFill/>
                </a:ln>
                <a:solidFill>
                  <a:srgbClr val="0070C0"/>
                </a:solidFill>
                <a:effectLst/>
                <a:latin typeface="Verdana" pitchFamily="34" charset="0"/>
                <a:ea typeface="Times New Roman" pitchFamily="18" charset="0"/>
                <a:cs typeface="Times New Roman" pitchFamily="18" charset="0"/>
              </a:rPr>
              <a:t>dL</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It is considered high when it is </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160 mg/</a:t>
            </a:r>
            <a:r>
              <a:rPr kumimoji="0" lang="en-US" sz="2000" b="1"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dL</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HDL cholesterol should ideally be &lt; 40 mg/</a:t>
            </a:r>
            <a:r>
              <a:rPr kumimoji="0" lang="en-US" sz="2000" b="1" i="0" u="none" strike="noStrike" cap="none" normalizeH="0" baseline="0" dirty="0" err="1" smtClean="0">
                <a:ln>
                  <a:noFill/>
                </a:ln>
                <a:solidFill>
                  <a:srgbClr val="0070C0"/>
                </a:solidFill>
                <a:effectLst/>
                <a:latin typeface="Verdana" pitchFamily="34" charset="0"/>
                <a:ea typeface="Times New Roman" pitchFamily="18" charset="0"/>
                <a:cs typeface="Times New Roman" pitchFamily="18" charset="0"/>
              </a:rPr>
              <a:t>dL</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It is considered high if it is </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&gt; 60 mg/</a:t>
            </a:r>
            <a:r>
              <a:rPr kumimoji="0" lang="en-US" sz="2000" b="1"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dL</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Total cholesterol should be &lt; 200 mg/</a:t>
            </a:r>
            <a:r>
              <a:rPr kumimoji="0" lang="en-US" sz="2000" b="1" i="0" u="none" strike="noStrike" cap="none" normalizeH="0" baseline="0" dirty="0" err="1" smtClean="0">
                <a:ln>
                  <a:noFill/>
                </a:ln>
                <a:solidFill>
                  <a:srgbClr val="0070C0"/>
                </a:solidFill>
                <a:effectLst/>
                <a:latin typeface="Verdana" pitchFamily="34" charset="0"/>
                <a:ea typeface="Times New Roman" pitchFamily="18" charset="0"/>
                <a:cs typeface="Times New Roman" pitchFamily="18" charset="0"/>
              </a:rPr>
              <a:t>dL</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It is considered high if it is </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&gt; 240 mg/</a:t>
            </a:r>
            <a:r>
              <a:rPr kumimoji="0" lang="en-US" sz="2000" b="1"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dL</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p:cNvPicPr/>
          <p:nvPr/>
        </p:nvPicPr>
        <p:blipFill>
          <a:blip r:embed="rId2"/>
          <a:srcRect l="2100" t="3500" r="2625" b="9799"/>
          <a:stretch>
            <a:fillRect/>
          </a:stretch>
        </p:blipFill>
        <p:spPr bwMode="auto">
          <a:xfrm>
            <a:off x="714348" y="2714620"/>
            <a:ext cx="6929486" cy="3857652"/>
          </a:xfrm>
          <a:prstGeom prst="rect">
            <a:avLst/>
          </a:prstGeom>
          <a:noFill/>
          <a:ln w="9525">
            <a:solidFill>
              <a:srgbClr val="FF0000"/>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714348" y="642918"/>
            <a:ext cx="7715304" cy="923330"/>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Effects</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70C0"/>
                </a:solidFill>
                <a:effectLst/>
                <a:latin typeface="Arial"/>
                <a:ea typeface="Times New Roman" pitchFamily="18" charset="0"/>
                <a:cs typeface="Arial" pitchFamily="34" charset="0"/>
              </a:rPr>
              <a:t>–</a:t>
            </a:r>
            <a:r>
              <a:rPr kumimoji="0" lang="en-US" b="1" i="0" u="none" strike="noStrike" cap="none" normalizeH="0" baseline="0" dirty="0" smtClean="0">
                <a:ln>
                  <a:noFill/>
                </a:ln>
                <a:solidFill>
                  <a:srgbClr val="0070C0"/>
                </a:solidFill>
                <a:effectLst/>
                <a:latin typeface="Verdana" pitchFamily="34" charset="0"/>
                <a:ea typeface="Times New Roman" pitchFamily="18" charset="0"/>
                <a:cs typeface="Arial" pitchFamily="34" charset="0"/>
              </a:rPr>
              <a:t> Lowers LDL and triglyceride levels</a:t>
            </a:r>
            <a:endParaRPr kumimoji="0" lang="en-US"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70C0"/>
                </a:solidFill>
                <a:effectLst/>
                <a:latin typeface="Arial"/>
                <a:ea typeface="Times New Roman" pitchFamily="18" charset="0"/>
                <a:cs typeface="Arial" pitchFamily="34" charset="0"/>
              </a:rPr>
              <a:t>–</a:t>
            </a:r>
            <a:r>
              <a:rPr kumimoji="0" lang="en-US" b="1" i="0" u="none" strike="noStrike" cap="none" normalizeH="0" baseline="0" dirty="0" smtClean="0">
                <a:ln>
                  <a:noFill/>
                </a:ln>
                <a:solidFill>
                  <a:srgbClr val="0070C0"/>
                </a:solidFill>
                <a:effectLst/>
                <a:latin typeface="Verdana" pitchFamily="34" charset="0"/>
                <a:ea typeface="Times New Roman" pitchFamily="18" charset="0"/>
                <a:cs typeface="Arial" pitchFamily="34" charset="0"/>
              </a:rPr>
              <a:t> Increases HDL levels</a:t>
            </a:r>
            <a:endParaRPr kumimoji="0" lang="en-US" sz="2800" b="1" i="0" u="none" strike="noStrike" cap="none" normalizeH="0" baseline="0" dirty="0" smtClean="0">
              <a:ln>
                <a:noFill/>
              </a:ln>
              <a:solidFill>
                <a:srgbClr val="0070C0"/>
              </a:solidFill>
              <a:effectLst/>
              <a:latin typeface="Arial" pitchFamily="34" charset="0"/>
              <a:cs typeface="Arial" pitchFamily="34" charset="0"/>
            </a:endParaRPr>
          </a:p>
        </p:txBody>
      </p:sp>
      <p:sp>
        <p:nvSpPr>
          <p:cNvPr id="26626" name="Rectangle 2"/>
          <p:cNvSpPr>
            <a:spLocks noChangeArrowheads="1"/>
          </p:cNvSpPr>
          <p:nvPr/>
        </p:nvSpPr>
        <p:spPr bwMode="auto">
          <a:xfrm>
            <a:off x="714348" y="1571612"/>
            <a:ext cx="7715304" cy="147732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Uses</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b="1" i="0" u="none" strike="noStrike" cap="none" normalizeH="0" baseline="0" dirty="0" smtClean="0">
                <a:ln>
                  <a:noFill/>
                </a:ln>
                <a:solidFill>
                  <a:srgbClr val="0070C0"/>
                </a:solidFill>
                <a:effectLst/>
                <a:latin typeface="Verdana" pitchFamily="34" charset="0"/>
                <a:ea typeface="Times New Roman" pitchFamily="18" charset="0"/>
                <a:cs typeface="Arial" pitchFamily="34" charset="0"/>
              </a:rPr>
              <a:t>First-line treatment for hypercholesterolemia</a:t>
            </a:r>
            <a:endParaRPr kumimoji="0" lang="en-US"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b="1" i="0" u="none" strike="noStrike" cap="none" normalizeH="0" baseline="0" dirty="0" smtClean="0">
                <a:ln>
                  <a:noFill/>
                </a:ln>
                <a:solidFill>
                  <a:srgbClr val="0070C0"/>
                </a:solidFill>
                <a:effectLst/>
                <a:latin typeface="Verdana" pitchFamily="34" charset="0"/>
                <a:ea typeface="Times New Roman" pitchFamily="18" charset="0"/>
                <a:cs typeface="Arial" pitchFamily="34" charset="0"/>
              </a:rPr>
              <a:t>Used </a:t>
            </a:r>
            <a:r>
              <a:rPr kumimoji="0" lang="en-US" b="1" i="0" u="none" strike="noStrike" cap="none" normalizeH="0" baseline="0" dirty="0" err="1" smtClean="0">
                <a:ln>
                  <a:noFill/>
                </a:ln>
                <a:solidFill>
                  <a:srgbClr val="0070C0"/>
                </a:solidFill>
                <a:effectLst/>
                <a:latin typeface="Verdana" pitchFamily="34" charset="0"/>
                <a:ea typeface="Times New Roman" pitchFamily="18" charset="0"/>
                <a:cs typeface="Arial" pitchFamily="34" charset="0"/>
              </a:rPr>
              <a:t>prophylactically</a:t>
            </a:r>
            <a:r>
              <a:rPr kumimoji="0" lang="en-US" b="1" i="0" u="none" strike="noStrike" cap="none" normalizeH="0" baseline="0" dirty="0" smtClean="0">
                <a:ln>
                  <a:noFill/>
                </a:ln>
                <a:solidFill>
                  <a:srgbClr val="0070C0"/>
                </a:solidFill>
                <a:effectLst/>
                <a:latin typeface="Verdana" pitchFamily="34" charset="0"/>
                <a:ea typeface="Times New Roman" pitchFamily="18" charset="0"/>
                <a:cs typeface="Arial" pitchFamily="34" charset="0"/>
              </a:rPr>
              <a:t> to prevent adverse vascular events in patients with diabetes mellitus or cardiovascular disease</a:t>
            </a:r>
            <a:endParaRPr kumimoji="0" lang="en-US" sz="2800" b="1" i="0" u="none" strike="noStrike" cap="none" normalizeH="0" baseline="0" dirty="0" smtClean="0">
              <a:ln>
                <a:noFill/>
              </a:ln>
              <a:solidFill>
                <a:srgbClr val="0070C0"/>
              </a:solidFill>
              <a:effectLst/>
              <a:latin typeface="Arial" pitchFamily="34" charset="0"/>
              <a:cs typeface="Arial" pitchFamily="34" charset="0"/>
            </a:endParaRPr>
          </a:p>
        </p:txBody>
      </p:sp>
      <p:pic>
        <p:nvPicPr>
          <p:cNvPr id="4" name="صورة 3" descr="صورة ذات صلة"/>
          <p:cNvPicPr/>
          <p:nvPr/>
        </p:nvPicPr>
        <p:blipFill>
          <a:blip r:embed="rId2"/>
          <a:srcRect b="10258"/>
          <a:stretch>
            <a:fillRect/>
          </a:stretch>
        </p:blipFill>
        <p:spPr bwMode="auto">
          <a:xfrm>
            <a:off x="1428728" y="3071810"/>
            <a:ext cx="6357982" cy="3357586"/>
          </a:xfrm>
          <a:prstGeom prst="rect">
            <a:avLst/>
          </a:prstGeom>
          <a:noFill/>
          <a:ln w="9525">
            <a:solidFill>
              <a:srgbClr val="FF0000"/>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Images of doses of statins‬‏"/>
          <p:cNvPicPr/>
          <p:nvPr/>
        </p:nvPicPr>
        <p:blipFill>
          <a:blip r:embed="rId2"/>
          <a:srcRect b="13708"/>
          <a:stretch>
            <a:fillRect/>
          </a:stretch>
        </p:blipFill>
        <p:spPr bwMode="auto">
          <a:xfrm>
            <a:off x="714348" y="1714488"/>
            <a:ext cx="7643865" cy="2835684"/>
          </a:xfrm>
          <a:prstGeom prst="rect">
            <a:avLst/>
          </a:prstGeom>
          <a:noFill/>
          <a:ln w="9525">
            <a:solidFill>
              <a:srgbClr val="FF0000"/>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500034" y="1000108"/>
          <a:ext cx="7858180" cy="4929222"/>
        </p:xfrm>
        <a:graphic>
          <a:graphicData uri="http://schemas.openxmlformats.org/drawingml/2006/table">
            <a:tbl>
              <a:tblPr rtl="1">
                <a:tableStyleId>{69C7853C-536D-4A76-A0AE-DD22124D55A5}</a:tableStyleId>
              </a:tblPr>
              <a:tblGrid>
                <a:gridCol w="1501364"/>
                <a:gridCol w="1990030"/>
                <a:gridCol w="4366786"/>
              </a:tblGrid>
              <a:tr h="597231">
                <a:tc>
                  <a:txBody>
                    <a:bodyPr/>
                    <a:lstStyle/>
                    <a:p>
                      <a:pPr algn="r" rtl="1">
                        <a:lnSpc>
                          <a:spcPct val="115000"/>
                        </a:lnSpc>
                        <a:spcAft>
                          <a:spcPts val="0"/>
                        </a:spcAft>
                      </a:pPr>
                      <a:r>
                        <a:rPr lang="ar-SY" sz="2000" b="1" kern="1200" dirty="0">
                          <a:solidFill>
                            <a:srgbClr val="FF0000"/>
                          </a:solidFill>
                        </a:rPr>
                        <a:t>فئة الدواء</a:t>
                      </a:r>
                      <a:endParaRPr lang="en-US" sz="1100" b="1" dirty="0">
                        <a:solidFill>
                          <a:srgbClr val="FF0000"/>
                        </a:solidFill>
                        <a:latin typeface="Calibri"/>
                        <a:ea typeface="Calibri"/>
                        <a:cs typeface="Arial"/>
                      </a:endParaRPr>
                    </a:p>
                  </a:txBody>
                  <a:tcPr marL="65965" marR="65965" marT="65965" marB="65965" anchor="ctr">
                    <a:solidFill>
                      <a:schemeClr val="accent5">
                        <a:lumMod val="20000"/>
                        <a:lumOff val="80000"/>
                      </a:schemeClr>
                    </a:solidFill>
                  </a:tcPr>
                </a:tc>
                <a:tc>
                  <a:txBody>
                    <a:bodyPr/>
                    <a:lstStyle/>
                    <a:p>
                      <a:pPr algn="r" rtl="1">
                        <a:lnSpc>
                          <a:spcPct val="115000"/>
                        </a:lnSpc>
                        <a:spcAft>
                          <a:spcPts val="0"/>
                        </a:spcAft>
                      </a:pPr>
                      <a:r>
                        <a:rPr lang="ar-SY" sz="2000" b="1" kern="1200">
                          <a:solidFill>
                            <a:srgbClr val="FF0000"/>
                          </a:solidFill>
                        </a:rPr>
                        <a:t>الفوائد</a:t>
                      </a:r>
                      <a:endParaRPr lang="en-US" sz="1100" b="1">
                        <a:solidFill>
                          <a:srgbClr val="FF0000"/>
                        </a:solidFill>
                        <a:latin typeface="Calibri"/>
                        <a:ea typeface="Calibri"/>
                        <a:cs typeface="Arial"/>
                      </a:endParaRPr>
                    </a:p>
                  </a:txBody>
                  <a:tcPr marL="65965" marR="65965" marT="65965" marB="65965" anchor="ctr">
                    <a:solidFill>
                      <a:schemeClr val="accent5">
                        <a:lumMod val="20000"/>
                        <a:lumOff val="80000"/>
                      </a:schemeClr>
                    </a:solidFill>
                  </a:tcPr>
                </a:tc>
                <a:tc>
                  <a:txBody>
                    <a:bodyPr/>
                    <a:lstStyle/>
                    <a:p>
                      <a:pPr algn="r" rtl="1">
                        <a:lnSpc>
                          <a:spcPct val="115000"/>
                        </a:lnSpc>
                        <a:spcAft>
                          <a:spcPts val="0"/>
                        </a:spcAft>
                      </a:pPr>
                      <a:r>
                        <a:rPr lang="ar-SY" sz="2000" b="1" kern="1200" dirty="0">
                          <a:solidFill>
                            <a:srgbClr val="FF0000"/>
                          </a:solidFill>
                        </a:rPr>
                        <a:t>الآثار الجانبية المحتملة</a:t>
                      </a:r>
                      <a:endParaRPr lang="en-US" sz="1100" b="1" dirty="0">
                        <a:solidFill>
                          <a:srgbClr val="FF0000"/>
                        </a:solidFill>
                        <a:latin typeface="Calibri"/>
                        <a:ea typeface="Calibri"/>
                        <a:cs typeface="Arial"/>
                      </a:endParaRPr>
                    </a:p>
                  </a:txBody>
                  <a:tcPr marL="65965" marR="65965" marT="65965" marB="65965" anchor="ctr">
                    <a:solidFill>
                      <a:schemeClr val="accent5">
                        <a:lumMod val="20000"/>
                        <a:lumOff val="80000"/>
                      </a:schemeClr>
                    </a:solidFill>
                  </a:tcPr>
                </a:tc>
              </a:tr>
              <a:tr h="4331991">
                <a:tc>
                  <a:txBody>
                    <a:bodyPr/>
                    <a:lstStyle/>
                    <a:p>
                      <a:pPr algn="r" rtl="1" fontAlgn="t">
                        <a:lnSpc>
                          <a:spcPct val="115000"/>
                        </a:lnSpc>
                        <a:spcAft>
                          <a:spcPts val="0"/>
                        </a:spcAft>
                      </a:pPr>
                      <a:r>
                        <a:rPr lang="ar-SY" sz="2000" b="1" kern="1200" dirty="0">
                          <a:solidFill>
                            <a:srgbClr val="0070C0"/>
                          </a:solidFill>
                        </a:rPr>
                        <a:t/>
                      </a:r>
                      <a:br>
                        <a:rPr lang="ar-SY" sz="2000" b="1" kern="1200" dirty="0">
                          <a:solidFill>
                            <a:srgbClr val="0070C0"/>
                          </a:solidFill>
                        </a:rPr>
                      </a:br>
                      <a:r>
                        <a:rPr lang="ar-SY" sz="2000" b="1" kern="1200" dirty="0" err="1">
                          <a:solidFill>
                            <a:srgbClr val="0070C0"/>
                          </a:solidFill>
                        </a:rPr>
                        <a:t>أتورفاستاتين</a:t>
                      </a:r>
                      <a:r>
                        <a:rPr lang="ar-SY" sz="2000" b="1" kern="1200" dirty="0">
                          <a:solidFill>
                            <a:srgbClr val="0070C0"/>
                          </a:solidFill>
                        </a:rPr>
                        <a:t>   </a:t>
                      </a:r>
                      <a:r>
                        <a:rPr lang="en-US" sz="2000" b="1" kern="1200" dirty="0">
                          <a:solidFill>
                            <a:srgbClr val="0070C0"/>
                          </a:solidFill>
                        </a:rPr>
                        <a:t/>
                      </a:r>
                      <a:br>
                        <a:rPr lang="en-US" sz="2000" b="1" kern="1200" dirty="0">
                          <a:solidFill>
                            <a:srgbClr val="0070C0"/>
                          </a:solidFill>
                        </a:rPr>
                      </a:br>
                      <a:r>
                        <a:rPr lang="ar-SY" sz="2000" b="1" kern="1200" dirty="0" err="1">
                          <a:solidFill>
                            <a:srgbClr val="0070C0"/>
                          </a:solidFill>
                        </a:rPr>
                        <a:t>فلوفاستاتين</a:t>
                      </a:r>
                      <a:r>
                        <a:rPr lang="ar-SY" sz="2000" b="1" kern="1200" dirty="0">
                          <a:solidFill>
                            <a:srgbClr val="0070C0"/>
                          </a:solidFill>
                        </a:rPr>
                        <a:t>  </a:t>
                      </a:r>
                      <a:endParaRPr lang="en-US" sz="1100" b="1" dirty="0">
                        <a:solidFill>
                          <a:srgbClr val="0070C0"/>
                        </a:solidFill>
                      </a:endParaRPr>
                    </a:p>
                    <a:p>
                      <a:pPr algn="r" rtl="1" fontAlgn="t">
                        <a:lnSpc>
                          <a:spcPct val="115000"/>
                        </a:lnSpc>
                        <a:spcAft>
                          <a:spcPts val="0"/>
                        </a:spcAft>
                      </a:pPr>
                      <a:r>
                        <a:rPr lang="ar-SY" sz="2000" b="1" kern="1200" dirty="0" err="1">
                          <a:solidFill>
                            <a:srgbClr val="0070C0"/>
                          </a:solidFill>
                        </a:rPr>
                        <a:t>لوفاستاتين</a:t>
                      </a:r>
                      <a:r>
                        <a:rPr lang="ar-SY" sz="2000" b="1" kern="1200" dirty="0">
                          <a:solidFill>
                            <a:srgbClr val="0070C0"/>
                          </a:solidFill>
                        </a:rPr>
                        <a:t>  </a:t>
                      </a:r>
                      <a:br>
                        <a:rPr lang="ar-SY" sz="2000" b="1" kern="1200" dirty="0">
                          <a:solidFill>
                            <a:srgbClr val="0070C0"/>
                          </a:solidFill>
                        </a:rPr>
                      </a:br>
                      <a:r>
                        <a:rPr lang="ar-SY" sz="2000" b="1" kern="1200" dirty="0" err="1">
                          <a:solidFill>
                            <a:srgbClr val="0070C0"/>
                          </a:solidFill>
                        </a:rPr>
                        <a:t>بيتافاستاتين</a:t>
                      </a:r>
                      <a:r>
                        <a:rPr lang="ar-SY" sz="2000" b="1" kern="1200" dirty="0">
                          <a:solidFill>
                            <a:srgbClr val="0070C0"/>
                          </a:solidFill>
                        </a:rPr>
                        <a:t>  </a:t>
                      </a:r>
                      <a:br>
                        <a:rPr lang="ar-SY" sz="2000" b="1" kern="1200" dirty="0">
                          <a:solidFill>
                            <a:srgbClr val="0070C0"/>
                          </a:solidFill>
                        </a:rPr>
                      </a:br>
                      <a:r>
                        <a:rPr lang="ar-SY" sz="2000" b="1" kern="1200" dirty="0" err="1">
                          <a:solidFill>
                            <a:srgbClr val="0070C0"/>
                          </a:solidFill>
                        </a:rPr>
                        <a:t>برافاستاتين</a:t>
                      </a:r>
                      <a:r>
                        <a:rPr lang="ar-SY" sz="2000" b="1" kern="1200" dirty="0">
                          <a:solidFill>
                            <a:srgbClr val="0070C0"/>
                          </a:solidFill>
                        </a:rPr>
                        <a:t>  </a:t>
                      </a:r>
                      <a:r>
                        <a:rPr lang="en-US" sz="2000" b="1" kern="1200" dirty="0">
                          <a:solidFill>
                            <a:srgbClr val="0070C0"/>
                          </a:solidFill>
                        </a:rPr>
                        <a:t> </a:t>
                      </a:r>
                      <a:br>
                        <a:rPr lang="en-US" sz="2000" b="1" kern="1200" dirty="0">
                          <a:solidFill>
                            <a:srgbClr val="0070C0"/>
                          </a:solidFill>
                        </a:rPr>
                      </a:br>
                      <a:r>
                        <a:rPr lang="ar-SY" sz="2000" b="1" kern="1200" dirty="0" err="1">
                          <a:solidFill>
                            <a:srgbClr val="0070C0"/>
                          </a:solidFill>
                        </a:rPr>
                        <a:t>روزوفاستاتين</a:t>
                      </a:r>
                      <a:r>
                        <a:rPr lang="ar-SY" sz="2000" b="1" kern="1200" dirty="0">
                          <a:solidFill>
                            <a:srgbClr val="0070C0"/>
                          </a:solidFill>
                        </a:rPr>
                        <a:t>   </a:t>
                      </a:r>
                      <a:r>
                        <a:rPr lang="en-US" sz="2000" b="1" kern="1200" dirty="0">
                          <a:solidFill>
                            <a:srgbClr val="0070C0"/>
                          </a:solidFill>
                        </a:rPr>
                        <a:t/>
                      </a:r>
                      <a:br>
                        <a:rPr lang="en-US" sz="2000" b="1" kern="1200" dirty="0">
                          <a:solidFill>
                            <a:srgbClr val="0070C0"/>
                          </a:solidFill>
                        </a:rPr>
                      </a:br>
                      <a:r>
                        <a:rPr lang="ar-SY" sz="2000" b="1" kern="1200" dirty="0" err="1">
                          <a:solidFill>
                            <a:srgbClr val="0070C0"/>
                          </a:solidFill>
                        </a:rPr>
                        <a:t>سيمفاستاتين</a:t>
                      </a:r>
                      <a:r>
                        <a:rPr lang="ar-SY" sz="2000" b="1" kern="1200" dirty="0">
                          <a:solidFill>
                            <a:srgbClr val="0070C0"/>
                          </a:solidFill>
                        </a:rPr>
                        <a:t>   </a:t>
                      </a:r>
                      <a:endParaRPr lang="en-US" sz="1100" b="1" dirty="0">
                        <a:solidFill>
                          <a:srgbClr val="0070C0"/>
                        </a:solidFill>
                        <a:latin typeface="Calibri"/>
                        <a:ea typeface="Calibri"/>
                        <a:cs typeface="Arial"/>
                      </a:endParaRPr>
                    </a:p>
                  </a:txBody>
                  <a:tcPr marL="65965" marR="65965" marT="65965" marB="65965">
                    <a:solidFill>
                      <a:schemeClr val="accent5">
                        <a:lumMod val="20000"/>
                        <a:lumOff val="80000"/>
                      </a:schemeClr>
                    </a:solidFill>
                  </a:tcPr>
                </a:tc>
                <a:tc>
                  <a:txBody>
                    <a:bodyPr/>
                    <a:lstStyle/>
                    <a:p>
                      <a:pPr algn="r" rtl="1" fontAlgn="t">
                        <a:lnSpc>
                          <a:spcPct val="115000"/>
                        </a:lnSpc>
                        <a:spcAft>
                          <a:spcPts val="0"/>
                        </a:spcAft>
                      </a:pPr>
                      <a:r>
                        <a:rPr lang="ar-SY" sz="2000" kern="1200"/>
                        <a:t>تقليل كوليسترول البروتين الدهني منخفض الكثافة والدهون الثلاثية، مع زيادة كوليسترول البروتين الدهني مرتفع الكثافة قليلاً</a:t>
                      </a:r>
                      <a:endParaRPr lang="en-US" sz="1100">
                        <a:latin typeface="Calibri"/>
                        <a:ea typeface="Calibri"/>
                        <a:cs typeface="Arial"/>
                      </a:endParaRPr>
                    </a:p>
                  </a:txBody>
                  <a:tcPr marL="65965" marR="65965" marT="65965" marB="65965">
                    <a:solidFill>
                      <a:schemeClr val="accent5">
                        <a:lumMod val="20000"/>
                        <a:lumOff val="80000"/>
                      </a:schemeClr>
                    </a:solidFill>
                  </a:tcPr>
                </a:tc>
                <a:tc>
                  <a:txBody>
                    <a:bodyPr/>
                    <a:lstStyle/>
                    <a:p>
                      <a:pPr algn="r" rtl="1" fontAlgn="t">
                        <a:lnSpc>
                          <a:spcPct val="115000"/>
                        </a:lnSpc>
                        <a:spcAft>
                          <a:spcPts val="0"/>
                        </a:spcAft>
                      </a:pPr>
                      <a:r>
                        <a:rPr lang="ar-SY" sz="2000" kern="1200" dirty="0"/>
                        <a:t>ألم العضلات، وزيادة مستويات السكر في الدم،</a:t>
                      </a:r>
                      <a:endParaRPr lang="en-US" sz="1100" dirty="0"/>
                    </a:p>
                    <a:p>
                      <a:pPr algn="r" rtl="1" fontAlgn="t">
                        <a:lnSpc>
                          <a:spcPct val="115000"/>
                        </a:lnSpc>
                        <a:spcAft>
                          <a:spcPts val="0"/>
                        </a:spcAft>
                      </a:pPr>
                      <a:r>
                        <a:rPr lang="ar-SY" sz="2000" kern="1200" dirty="0"/>
                        <a:t> والإمساك، </a:t>
                      </a:r>
                      <a:endParaRPr lang="en-US" sz="1100" dirty="0"/>
                    </a:p>
                    <a:p>
                      <a:pPr algn="r" rtl="1" fontAlgn="t">
                        <a:lnSpc>
                          <a:spcPct val="115000"/>
                        </a:lnSpc>
                        <a:spcAft>
                          <a:spcPts val="0"/>
                        </a:spcAft>
                      </a:pPr>
                      <a:r>
                        <a:rPr lang="ar-SY" sz="2000" kern="1200" dirty="0"/>
                        <a:t>والغثيان، والإسهال، وألم المعدة، والتقلصات، </a:t>
                      </a:r>
                      <a:endParaRPr lang="en-US" sz="1100" dirty="0"/>
                    </a:p>
                    <a:p>
                      <a:pPr algn="r" rtl="1" fontAlgn="t">
                        <a:lnSpc>
                          <a:spcPct val="115000"/>
                        </a:lnSpc>
                        <a:spcAft>
                          <a:spcPts val="0"/>
                        </a:spcAft>
                      </a:pPr>
                      <a:r>
                        <a:rPr lang="ar-SY" sz="2000" kern="1200" dirty="0"/>
                        <a:t>وارتفاع إنزيمات الكبد</a:t>
                      </a:r>
                      <a:endParaRPr lang="en-US" sz="1100" dirty="0">
                        <a:latin typeface="Calibri"/>
                        <a:ea typeface="Calibri"/>
                        <a:cs typeface="Arial"/>
                      </a:endParaRPr>
                    </a:p>
                  </a:txBody>
                  <a:tcPr marL="65965" marR="65965" marT="65965" marB="65965">
                    <a:solidFill>
                      <a:schemeClr val="accent5">
                        <a:lumMod val="20000"/>
                        <a:lumOff val="80000"/>
                      </a:schemeClr>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t="13169" b="23704"/>
          <a:stretch>
            <a:fillRect/>
          </a:stretch>
        </p:blipFill>
        <p:spPr bwMode="auto">
          <a:xfrm>
            <a:off x="1357290" y="1214422"/>
            <a:ext cx="6500858" cy="2795961"/>
          </a:xfrm>
          <a:prstGeom prst="rect">
            <a:avLst/>
          </a:prstGeom>
          <a:noFill/>
          <a:ln w="9525">
            <a:solidFill>
              <a:srgbClr val="FF0000"/>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571472" y="714356"/>
            <a:ext cx="8072494" cy="2862322"/>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Side effects</a:t>
            </a:r>
            <a:r>
              <a:rPr kumimoji="0" lang="en-US"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 </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These include gastrointestinal (GI) upset in &lt; 10% of patients, muscle weakness in combination with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fibrates</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and altered liver enzymes.</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Contraindications</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Liver disease</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Drug Interactions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 </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The HMG-</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CoA</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reductase</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inhibitors increase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warfarin</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levels so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prothrombin</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times (expressed as International Normalized Ratio  should be monitored.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500034" y="500042"/>
            <a:ext cx="8286808" cy="317009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Accumulation and effect of HMG-</a:t>
            </a:r>
            <a:r>
              <a:rPr kumimoji="0" lang="en-US" sz="2000" b="1" i="0" u="none" strike="noStrike" cap="none" normalizeH="0" baseline="0" dirty="0" err="1" smtClean="0">
                <a:ln>
                  <a:noFill/>
                </a:ln>
                <a:solidFill>
                  <a:srgbClr val="FF0000"/>
                </a:solidFill>
                <a:effectLst/>
                <a:latin typeface="Verdana" pitchFamily="34" charset="0"/>
                <a:ea typeface="Times New Roman" pitchFamily="18" charset="0"/>
                <a:cs typeface="Arial" pitchFamily="34" charset="0"/>
              </a:rPr>
              <a:t>CoA</a:t>
            </a:r>
            <a:r>
              <a:rPr kumimoji="0" lang="en-US" sz="20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 </a:t>
            </a:r>
            <a:r>
              <a:rPr kumimoji="0" lang="en-US" sz="2000" b="1" i="0" u="none" strike="noStrike" cap="none" normalizeH="0" baseline="0" dirty="0" err="1" smtClean="0">
                <a:ln>
                  <a:noFill/>
                </a:ln>
                <a:solidFill>
                  <a:srgbClr val="FF0000"/>
                </a:solidFill>
                <a:effectLst/>
                <a:latin typeface="Verdana" pitchFamily="34" charset="0"/>
                <a:ea typeface="Times New Roman" pitchFamily="18" charset="0"/>
                <a:cs typeface="Arial" pitchFamily="34" charset="0"/>
              </a:rPr>
              <a:t>reductase</a:t>
            </a:r>
            <a:r>
              <a:rPr kumimoji="0" lang="en-US" sz="20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 inhibitors in the liver.</a:t>
            </a:r>
            <a:endPar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The HMG-</a:t>
            </a: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CoA</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reductase</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inhibitors mimic the normal enzyme substrate, which renders it unavailable for cholesterol synthesis in the liver. These drugs accumulate in the liver, as they have a high rate of </a:t>
            </a: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presystemic</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elimination. This accumulation is advantageous because it concentrates the actions of these drugs where they are needed. The liver maintains its requirement for cholesterol by the uptake of LDL from the blood, thus lowering plasma cholesterol levels.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500034" y="785794"/>
            <a:ext cx="8358246" cy="317009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Verdana" pitchFamily="34" charset="0"/>
                <a:ea typeface="Times New Roman" pitchFamily="18" charset="0"/>
                <a:cs typeface="Times New Roman" pitchFamily="18" charset="0"/>
              </a:rPr>
              <a:t>Rhabdomyolysis</a:t>
            </a:r>
            <a:endParaRPr kumimoji="0" lang="en-US"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Rhabdomyolysis</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is the rapid breakdown of skeletal muscle due to injury to muscle tissue. The muscle breakdown product, </a:t>
            </a: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myoglobin</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is harmful to the kidney and can precipitate acute kidney failure. Signs and symptoms include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pain, tenderness, and swelling of the affected muscle</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as well as nausea, vomiting, confusion, arrhythmias, coma, </a:t>
            </a: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anuria</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and later disseminated intravascular coagulation (DIC). This is a rare complication of treatment with </a:t>
            </a: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statins</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and </a:t>
            </a: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fibrates</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28596" y="428604"/>
            <a:ext cx="4000528" cy="5909310"/>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Bile Acid </a:t>
            </a:r>
            <a:r>
              <a:rPr kumimoji="0" lang="en-US" b="1" i="0" u="none" strike="noStrike" cap="none" normalizeH="0" baseline="0" dirty="0" err="1" smtClean="0">
                <a:ln>
                  <a:noFill/>
                </a:ln>
                <a:solidFill>
                  <a:srgbClr val="FF0000"/>
                </a:solidFill>
                <a:effectLst/>
                <a:latin typeface="Verdana" pitchFamily="34" charset="0"/>
                <a:ea typeface="Times New Roman" pitchFamily="18" charset="0"/>
                <a:cs typeface="Times New Roman" pitchFamily="18" charset="0"/>
              </a:rPr>
              <a:t>Sequestrants</a:t>
            </a:r>
            <a:endParaRPr kumimoji="0" lang="en-US" sz="105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FF0000"/>
                </a:solidFill>
                <a:effectLst/>
                <a:latin typeface="Verdana" pitchFamily="34" charset="0"/>
                <a:ea typeface="Times New Roman" pitchFamily="18" charset="0"/>
                <a:cs typeface="Times New Roman" pitchFamily="18" charset="0"/>
              </a:rPr>
              <a:t>Cholestyramine</a:t>
            </a: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and </a:t>
            </a:r>
            <a:r>
              <a:rPr kumimoji="0" lang="en-US" b="1" i="0" u="none" strike="noStrike" cap="none" normalizeH="0" baseline="0" dirty="0" err="1" smtClean="0">
                <a:ln>
                  <a:noFill/>
                </a:ln>
                <a:solidFill>
                  <a:srgbClr val="FF0000"/>
                </a:solidFill>
                <a:effectLst/>
                <a:latin typeface="Verdana" pitchFamily="34" charset="0"/>
                <a:ea typeface="Times New Roman" pitchFamily="18" charset="0"/>
                <a:cs typeface="Times New Roman" pitchFamily="18" charset="0"/>
              </a:rPr>
              <a:t>Colestipol</a:t>
            </a:r>
            <a:endParaRPr kumimoji="0" lang="en-US" sz="105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Mechanism of action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Calibri"/>
                <a:ea typeface="Times New Roman" pitchFamily="18" charset="0"/>
                <a:cs typeface="Times New Roman" pitchFamily="18" charset="0"/>
              </a:rPr>
              <a:t> </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These agents are insoluble resins that are not absorbed by the body, but that bind bile acids in the gut, thus preventing bile acids from being absorbed. This necessitates an increase in the hepatic conversion of cholesterol to bile acids, thereby reducing the cholesterol available through the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enterohepatic</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circulation for production of plasma lipids. They also lower LDL and plasma cholesterol.</a:t>
            </a:r>
            <a:r>
              <a:rPr kumimoji="0" lang="en-US" b="0" i="0" u="none" strike="noStrike" cap="none" normalizeH="0" baseline="0" dirty="0" smtClean="0">
                <a:ln>
                  <a:noFill/>
                </a:ln>
                <a:solidFill>
                  <a:srgbClr val="3B3B3B"/>
                </a:solidFill>
                <a:effectLst/>
                <a:latin typeface="Calibri"/>
                <a:ea typeface="Times New Roman" pitchFamily="18" charset="0"/>
                <a:cs typeface="Times New Roman" pitchFamily="18" charset="0"/>
              </a:rPr>
              <a:t>  </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illustrates the effect of cholesterol-lowering drugs like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cholestyramine</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on cholesterol metabolism in the liver.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18" name="Rectangle 2"/>
          <p:cNvSpPr>
            <a:spLocks noChangeArrowheads="1"/>
          </p:cNvSpPr>
          <p:nvPr/>
        </p:nvSpPr>
        <p:spPr bwMode="auto">
          <a:xfrm>
            <a:off x="4429124" y="428604"/>
            <a:ext cx="4357718" cy="4585871"/>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Y"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الراتنجيات</a:t>
            </a:r>
            <a:r>
              <a:rPr kumimoji="0" lang="ar-SA"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الرابطة </a:t>
            </a:r>
            <a:r>
              <a:rPr kumimoji="0" lang="ar-SA" sz="24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للحموض</a:t>
            </a:r>
            <a:r>
              <a:rPr kumimoji="0" lang="ar-SA"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الصفراوية </a:t>
            </a:r>
            <a:endParaRPr kumimoji="0" lang="en-US" sz="1050" b="0" i="0" u="none" strike="noStrike" cap="none" normalizeH="0" baseline="0" dirty="0" smtClean="0">
              <a:ln>
                <a:noFill/>
              </a:ln>
              <a:solidFill>
                <a:srgbClr val="FF000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Y" sz="24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راتنج</a:t>
            </a:r>
            <a:r>
              <a:rPr kumimoji="0" lang="ar-SY"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kumimoji="0" lang="ar-SY" sz="24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الكوليستيرامين</a:t>
            </a:r>
            <a:r>
              <a:rPr kumimoji="0" lang="ar-SY"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kumimoji="0" lang="en-US" sz="24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Cholestyramine</a:t>
            </a:r>
            <a:r>
              <a:rPr kumimoji="0" lang="en-US"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Resin</a:t>
            </a:r>
            <a:endParaRPr kumimoji="0" lang="en-US" sz="1050" b="0" i="0" u="none" strike="noStrike" cap="none" normalizeH="0" baseline="0" dirty="0" smtClean="0">
              <a:ln>
                <a:noFill/>
              </a:ln>
              <a:solidFill>
                <a:srgbClr val="FF0000"/>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بعد تناول هذا المركب عن طريق الفم فان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الراتنج</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يبقى في السبيل الهضمي  ثم يحدث تبادل بين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شوارد</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الكلورايد</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من جهة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الحموض</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الصفراوية  في المعي الدقيق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هذا يؤدي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الى</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الاقلال</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من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اعادة</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امتصاص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الحموض</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الصفراوية  مما يؤدي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الى</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استقلاب</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الكولسترول في الكبد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الى</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حموض</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صفراوية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هذا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الراتنج</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لا يرتبط مع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الادوية</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المعتدلة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او</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الاملاح</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الامينية</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 لكن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الادوية</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الحمضية بشكلها المتشرد يمكن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ان</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ترتبط .</a:t>
            </a:r>
          </a:p>
          <a:p>
            <a:pPr marL="0" marR="0" lvl="0" indent="0" defTabSz="914400" rtl="0" eaLnBrk="0" fontAlgn="base" latinLnBrk="0" hangingPunct="0">
              <a:lnSpc>
                <a:spcPct val="100000"/>
              </a:lnSpc>
              <a:spcBef>
                <a:spcPct val="0"/>
              </a:spcBef>
              <a:spcAft>
                <a:spcPct val="0"/>
              </a:spcAft>
              <a:buClrTx/>
              <a:buSzTx/>
              <a:buFontTx/>
              <a:buNone/>
              <a:tabLst/>
            </a:pP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كوليستيرامين</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هو الاختيار في ارتفاع شحوم الدم من النمط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Type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IIa</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 ذلك مع الحمية الغذائية </a:t>
            </a:r>
            <a:endParaRPr kumimoji="0" lang="ar-SY"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500034" y="1428736"/>
          <a:ext cx="7786742" cy="1909264"/>
        </p:xfrm>
        <a:graphic>
          <a:graphicData uri="http://schemas.openxmlformats.org/drawingml/2006/table">
            <a:tbl>
              <a:tblPr rtl="1">
                <a:tableStyleId>{69C7853C-536D-4A76-A0AE-DD22124D55A5}</a:tableStyleId>
              </a:tblPr>
              <a:tblGrid>
                <a:gridCol w="1590717"/>
                <a:gridCol w="2508232"/>
                <a:gridCol w="3687793"/>
              </a:tblGrid>
              <a:tr h="1571636">
                <a:tc>
                  <a:txBody>
                    <a:bodyPr/>
                    <a:lstStyle/>
                    <a:p>
                      <a:pPr algn="r" rtl="1" fontAlgn="t">
                        <a:lnSpc>
                          <a:spcPct val="115000"/>
                        </a:lnSpc>
                        <a:spcAft>
                          <a:spcPts val="0"/>
                        </a:spcAft>
                      </a:pPr>
                      <a:r>
                        <a:rPr lang="ar-SY" sz="2000" kern="1200" dirty="0"/>
                        <a:t/>
                      </a:r>
                      <a:br>
                        <a:rPr lang="ar-SY" sz="2000" kern="1200" dirty="0"/>
                      </a:br>
                      <a:r>
                        <a:rPr lang="ar-SY" sz="2000" b="1" kern="1200" dirty="0" err="1">
                          <a:solidFill>
                            <a:srgbClr val="0070C0"/>
                          </a:solidFill>
                        </a:rPr>
                        <a:t>الكولسترامين</a:t>
                      </a:r>
                      <a:r>
                        <a:rPr lang="ar-SY" sz="2000" b="1" kern="1200" dirty="0">
                          <a:solidFill>
                            <a:srgbClr val="0070C0"/>
                          </a:solidFill>
                        </a:rPr>
                        <a:t>  </a:t>
                      </a:r>
                      <a:r>
                        <a:rPr lang="en-US" sz="2400" b="1" kern="1200" dirty="0">
                          <a:solidFill>
                            <a:srgbClr val="0070C0"/>
                          </a:solidFill>
                        </a:rPr>
                        <a:t/>
                      </a:r>
                      <a:br>
                        <a:rPr lang="en-US" sz="2400" b="1" kern="1200" dirty="0">
                          <a:solidFill>
                            <a:srgbClr val="0070C0"/>
                          </a:solidFill>
                        </a:rPr>
                      </a:br>
                      <a:r>
                        <a:rPr lang="ar-SY" sz="2000" b="1" kern="1200" dirty="0" err="1">
                          <a:solidFill>
                            <a:srgbClr val="0070C0"/>
                          </a:solidFill>
                        </a:rPr>
                        <a:t>كوليسفيلام</a:t>
                      </a:r>
                      <a:r>
                        <a:rPr lang="ar-SY" sz="2000" b="1" kern="1200" dirty="0">
                          <a:solidFill>
                            <a:srgbClr val="0070C0"/>
                          </a:solidFill>
                        </a:rPr>
                        <a:t> </a:t>
                      </a:r>
                      <a:r>
                        <a:rPr lang="en-US" sz="2400" b="1" kern="1200" dirty="0">
                          <a:solidFill>
                            <a:srgbClr val="0070C0"/>
                          </a:solidFill>
                        </a:rPr>
                        <a:t/>
                      </a:r>
                      <a:br>
                        <a:rPr lang="en-US" sz="2400" b="1" kern="1200" dirty="0">
                          <a:solidFill>
                            <a:srgbClr val="0070C0"/>
                          </a:solidFill>
                        </a:rPr>
                      </a:br>
                      <a:r>
                        <a:rPr lang="ar-SY" sz="2000" b="1" kern="1200" dirty="0" err="1">
                          <a:solidFill>
                            <a:srgbClr val="0070C0"/>
                          </a:solidFill>
                        </a:rPr>
                        <a:t>كوليستيبول</a:t>
                      </a:r>
                      <a:r>
                        <a:rPr lang="ar-SY" sz="2000" b="1" kern="1200" dirty="0">
                          <a:solidFill>
                            <a:srgbClr val="0070C0"/>
                          </a:solidFill>
                        </a:rPr>
                        <a:t> </a:t>
                      </a:r>
                      <a:endParaRPr lang="en-US" sz="1200" b="1" dirty="0">
                        <a:solidFill>
                          <a:srgbClr val="0070C0"/>
                        </a:solidFill>
                        <a:latin typeface="Calibri"/>
                        <a:ea typeface="Calibri"/>
                        <a:cs typeface="Arial"/>
                      </a:endParaRPr>
                    </a:p>
                  </a:txBody>
                  <a:tcPr marL="78332" marR="78332" marT="78332" marB="78332"/>
                </a:tc>
                <a:tc>
                  <a:txBody>
                    <a:bodyPr/>
                    <a:lstStyle/>
                    <a:p>
                      <a:pPr algn="r" rtl="1" fontAlgn="t">
                        <a:lnSpc>
                          <a:spcPct val="115000"/>
                        </a:lnSpc>
                        <a:spcAft>
                          <a:spcPts val="0"/>
                        </a:spcAft>
                      </a:pPr>
                      <a:r>
                        <a:rPr lang="ar-SY" sz="2000" kern="1200"/>
                        <a:t>تقليل كوليسترول البروتين الدهني منخفض الكثافة، مع احتمال زيادة كوليسترول البروتين الدهني مرتفع الكثافة قليلاً</a:t>
                      </a:r>
                      <a:endParaRPr lang="en-US" sz="1200">
                        <a:latin typeface="Calibri"/>
                        <a:ea typeface="Calibri"/>
                        <a:cs typeface="Arial"/>
                      </a:endParaRPr>
                    </a:p>
                  </a:txBody>
                  <a:tcPr marL="78332" marR="78332" marT="78332" marB="78332"/>
                </a:tc>
                <a:tc>
                  <a:txBody>
                    <a:bodyPr/>
                    <a:lstStyle/>
                    <a:p>
                      <a:pPr algn="r" rtl="1" fontAlgn="t">
                        <a:lnSpc>
                          <a:spcPct val="115000"/>
                        </a:lnSpc>
                        <a:spcAft>
                          <a:spcPts val="0"/>
                        </a:spcAft>
                      </a:pPr>
                      <a:r>
                        <a:rPr lang="ar-SY" sz="2000" kern="1200" dirty="0"/>
                        <a:t>الإمساك، والانتفاخ، والغثيان، والغازات، </a:t>
                      </a:r>
                      <a:endParaRPr lang="en-US" sz="1200" dirty="0"/>
                    </a:p>
                    <a:p>
                      <a:pPr algn="r" rtl="1" fontAlgn="t">
                        <a:lnSpc>
                          <a:spcPct val="115000"/>
                        </a:lnSpc>
                        <a:spcAft>
                          <a:spcPts val="0"/>
                        </a:spcAft>
                      </a:pPr>
                      <a:r>
                        <a:rPr lang="ar-SY" sz="2000" kern="1200" dirty="0"/>
                        <a:t>وحرقة المعدة</a:t>
                      </a:r>
                      <a:endParaRPr lang="en-US" sz="1200" dirty="0">
                        <a:latin typeface="Calibri"/>
                        <a:ea typeface="Calibri"/>
                        <a:cs typeface="Arial"/>
                      </a:endParaRPr>
                    </a:p>
                  </a:txBody>
                  <a:tcPr marL="78332" marR="78332" marT="78332" marB="78332"/>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l="2100" t="2800" r="2100" b="9799"/>
          <a:stretch>
            <a:fillRect/>
          </a:stretch>
        </p:blipFill>
        <p:spPr bwMode="auto">
          <a:xfrm>
            <a:off x="586064" y="357166"/>
            <a:ext cx="7629273" cy="578647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l="2100" t="12598" r="2100" b="17498"/>
          <a:stretch>
            <a:fillRect/>
          </a:stretch>
        </p:blipFill>
        <p:spPr bwMode="auto">
          <a:xfrm>
            <a:off x="1500166" y="285728"/>
            <a:ext cx="6286544" cy="3081354"/>
          </a:xfrm>
          <a:prstGeom prst="rect">
            <a:avLst/>
          </a:prstGeom>
          <a:noFill/>
          <a:ln w="9525">
            <a:noFill/>
            <a:miter lim="800000"/>
            <a:headEnd/>
            <a:tailEnd/>
          </a:ln>
        </p:spPr>
      </p:pic>
      <p:pic>
        <p:nvPicPr>
          <p:cNvPr id="3" name="صورة 2"/>
          <p:cNvPicPr/>
          <p:nvPr/>
        </p:nvPicPr>
        <p:blipFill>
          <a:blip r:embed="rId3"/>
          <a:srcRect l="2100" t="25897" r="2100" b="26597"/>
          <a:stretch>
            <a:fillRect/>
          </a:stretch>
        </p:blipFill>
        <p:spPr bwMode="auto">
          <a:xfrm>
            <a:off x="1500166" y="3357562"/>
            <a:ext cx="6286544" cy="214314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428596" y="642918"/>
            <a:ext cx="8358246" cy="4801314"/>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Pharmacokinetics </a:t>
            </a:r>
            <a:r>
              <a:rPr kumimoji="0" lang="en-US" b="0" i="0" u="none" strike="noStrike" cap="none" normalizeH="0" baseline="0" dirty="0" smtClean="0">
                <a:ln>
                  <a:noFill/>
                </a:ln>
                <a:solidFill>
                  <a:srgbClr val="FF0000"/>
                </a:solidFill>
                <a:effectLst/>
                <a:latin typeface="Calibri"/>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Given orally, these drugs bind with bile acids in the intestine and produce an insoluble complex that is excreted in the feces</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Effects</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Decreases LDL levels</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May increase triglycerides, or they may remain unchanged</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Increases HDL levels</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Uses</a:t>
            </a:r>
            <a:endParaRPr kumimoji="0" lang="en-US" b="0" i="0" u="none" strike="noStrike" cap="none" normalizeH="0" baseline="0" dirty="0" smtClean="0">
              <a:ln>
                <a:noFill/>
              </a:ln>
              <a:solidFill>
                <a:srgbClr val="FF0000"/>
              </a:solidFill>
              <a:effectLst/>
              <a:latin typeface="Arial"/>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These agents are used alone for the treatment of hypercholesterolemia in patients 11 to 20 years of age. However, they are most often used as secondary agents if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statin</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therapy does not reach its desired goal.</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Side effects</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Nausea, constipation,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steatorrhea</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(the presence of excess fat in feces), and deficiency of fat-soluble vitamins (A, D, E, K)</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Note:</a:t>
            </a: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 </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Compliance may be a problem due to the unpleasant taste of the drug.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500034" y="928670"/>
            <a:ext cx="8429684" cy="120032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Drug interactions</a:t>
            </a:r>
            <a:r>
              <a:rPr kumimoji="0" lang="en-US"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These agents may interfere with the absorption of other drugs given concurrently (e.g.,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warfarin</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therefore, drugs should be taken ~1 to 2 hours before or several hours after taking bile acid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sequestrants</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نتيجة بحث الصور عن ‪Images of lipoprotein classes‬‏"/>
          <p:cNvPicPr/>
          <p:nvPr/>
        </p:nvPicPr>
        <p:blipFill>
          <a:blip r:embed="rId2"/>
          <a:srcRect/>
          <a:stretch>
            <a:fillRect/>
          </a:stretch>
        </p:blipFill>
        <p:spPr bwMode="auto">
          <a:xfrm>
            <a:off x="1142976" y="1071546"/>
            <a:ext cx="6643733" cy="4786346"/>
          </a:xfrm>
          <a:prstGeom prst="rect">
            <a:avLst/>
          </a:prstGeom>
          <a:noFill/>
          <a:ln w="9525">
            <a:solidFill>
              <a:srgbClr val="FF0000"/>
            </a:solid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500034" y="428604"/>
            <a:ext cx="8143932" cy="107721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Cholesterol metabolism in liver cell and cholesterol-lowering drugs </a:t>
            </a:r>
            <a:endParaRPr kumimoji="0" lang="en-US"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Cholesterol-lowering drugs may act in the gut to reduce the absorption of dietary cholesterol, they may inhibit cholesterol synthesis in the liver, or they may act to increase the consumption of cholesterol.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image"/>
          <p:cNvPicPr/>
          <p:nvPr/>
        </p:nvPicPr>
        <p:blipFill>
          <a:blip r:embed="rId2"/>
          <a:srcRect/>
          <a:stretch>
            <a:fillRect/>
          </a:stretch>
        </p:blipFill>
        <p:spPr bwMode="auto">
          <a:xfrm>
            <a:off x="1571604" y="1571612"/>
            <a:ext cx="5857916" cy="4929222"/>
          </a:xfrm>
          <a:prstGeom prst="rect">
            <a:avLst/>
          </a:prstGeom>
          <a:noFill/>
          <a:ln w="9525">
            <a:solidFill>
              <a:srgbClr val="FF0000"/>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285720" y="428604"/>
            <a:ext cx="8429684" cy="954107"/>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Verdana" pitchFamily="34" charset="0"/>
                <a:ea typeface="Times New Roman" pitchFamily="18" charset="0"/>
                <a:cs typeface="Arial" pitchFamily="34" charset="0"/>
              </a:rPr>
              <a:t>Ezetimibe</a:t>
            </a:r>
            <a:endPar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Mechanism of action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Ezetimibe</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inhibits cholesterol absorption in the small intestine.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جدول 2"/>
          <p:cNvGraphicFramePr>
            <a:graphicFrameLocks noGrp="1"/>
          </p:cNvGraphicFramePr>
          <p:nvPr/>
        </p:nvGraphicFramePr>
        <p:xfrm>
          <a:off x="285721" y="1428736"/>
          <a:ext cx="8358245" cy="2071701"/>
        </p:xfrm>
        <a:graphic>
          <a:graphicData uri="http://schemas.openxmlformats.org/drawingml/2006/table">
            <a:tbl>
              <a:tblPr rtl="1">
                <a:tableStyleId>{69C7853C-536D-4A76-A0AE-DD22124D55A5}</a:tableStyleId>
              </a:tblPr>
              <a:tblGrid>
                <a:gridCol w="1668734"/>
                <a:gridCol w="2682404"/>
                <a:gridCol w="4007107"/>
              </a:tblGrid>
              <a:tr h="2071701">
                <a:tc>
                  <a:txBody>
                    <a:bodyPr/>
                    <a:lstStyle/>
                    <a:p>
                      <a:pPr algn="r" rtl="1" fontAlgn="t">
                        <a:lnSpc>
                          <a:spcPct val="115000"/>
                        </a:lnSpc>
                        <a:spcAft>
                          <a:spcPts val="0"/>
                        </a:spcAft>
                      </a:pPr>
                      <a:r>
                        <a:rPr lang="ar-SY" sz="2000" b="1" kern="1200" dirty="0">
                          <a:solidFill>
                            <a:srgbClr val="0070C0"/>
                          </a:solidFill>
                        </a:rPr>
                        <a:t>مثبط امتصاص </a:t>
                      </a:r>
                      <a:r>
                        <a:rPr lang="ar-SY" sz="2000" b="1" kern="1200" dirty="0" err="1">
                          <a:solidFill>
                            <a:srgbClr val="0070C0"/>
                          </a:solidFill>
                        </a:rPr>
                        <a:t>الكوليسترول</a:t>
                      </a:r>
                      <a:r>
                        <a:rPr lang="ar-SY" sz="2000" b="1" kern="1200" dirty="0">
                          <a:solidFill>
                            <a:srgbClr val="0070C0"/>
                          </a:solidFill>
                        </a:rPr>
                        <a:t/>
                      </a:r>
                      <a:br>
                        <a:rPr lang="ar-SY" sz="2000" b="1" kern="1200" dirty="0">
                          <a:solidFill>
                            <a:srgbClr val="0070C0"/>
                          </a:solidFill>
                        </a:rPr>
                      </a:br>
                      <a:r>
                        <a:rPr lang="ar-SY" sz="2400" b="1" kern="1200" dirty="0" err="1">
                          <a:solidFill>
                            <a:srgbClr val="FF0000"/>
                          </a:solidFill>
                        </a:rPr>
                        <a:t>إزيتمايب</a:t>
                      </a:r>
                      <a:r>
                        <a:rPr lang="ar-SY" sz="2400" b="1" kern="1200" dirty="0">
                          <a:solidFill>
                            <a:srgbClr val="FF0000"/>
                          </a:solidFill>
                        </a:rPr>
                        <a:t>  </a:t>
                      </a:r>
                      <a:r>
                        <a:rPr lang="ar-SY" sz="2400" b="1" kern="1200" dirty="0">
                          <a:solidFill>
                            <a:srgbClr val="0070C0"/>
                          </a:solidFill>
                        </a:rPr>
                        <a:t> </a:t>
                      </a:r>
                      <a:endParaRPr lang="en-US" sz="1200" b="1" dirty="0">
                        <a:solidFill>
                          <a:srgbClr val="0070C0"/>
                        </a:solidFill>
                        <a:latin typeface="Calibri"/>
                        <a:ea typeface="Calibri"/>
                        <a:cs typeface="Arial"/>
                      </a:endParaRPr>
                    </a:p>
                  </a:txBody>
                  <a:tcPr marL="80742" marR="80742" marT="80742" marB="80742"/>
                </a:tc>
                <a:tc>
                  <a:txBody>
                    <a:bodyPr/>
                    <a:lstStyle/>
                    <a:p>
                      <a:pPr algn="r" rtl="1" fontAlgn="t">
                        <a:lnSpc>
                          <a:spcPct val="115000"/>
                        </a:lnSpc>
                        <a:spcAft>
                          <a:spcPts val="0"/>
                        </a:spcAft>
                      </a:pPr>
                      <a:r>
                        <a:rPr lang="ar-SY" sz="2000" kern="1200" dirty="0"/>
                        <a:t>تقليل </a:t>
                      </a:r>
                      <a:r>
                        <a:rPr lang="ar-SY" sz="2000" kern="1200" dirty="0" err="1"/>
                        <a:t>كوليسترول</a:t>
                      </a:r>
                      <a:r>
                        <a:rPr lang="ar-SY" sz="2000" kern="1200" dirty="0"/>
                        <a:t> البروتين </a:t>
                      </a:r>
                      <a:r>
                        <a:rPr lang="ar-SY" sz="2000" kern="1200" dirty="0" err="1"/>
                        <a:t>الدهني</a:t>
                      </a:r>
                      <a:r>
                        <a:rPr lang="ar-SY" sz="2000" kern="1200" dirty="0"/>
                        <a:t> منخفض الكثافة؛ تقليل الدهون الثلاثية قليلاً، مع زيادة </a:t>
                      </a:r>
                      <a:r>
                        <a:rPr lang="ar-SY" sz="2000" kern="1200" dirty="0" err="1"/>
                        <a:t>كوليسترول</a:t>
                      </a:r>
                      <a:r>
                        <a:rPr lang="ar-SY" sz="2000" kern="1200" dirty="0"/>
                        <a:t> البروتين </a:t>
                      </a:r>
                      <a:r>
                        <a:rPr lang="ar-SY" sz="2000" kern="1200" dirty="0" err="1"/>
                        <a:t>الدهني</a:t>
                      </a:r>
                      <a:r>
                        <a:rPr lang="ar-SY" sz="2000" kern="1200" dirty="0"/>
                        <a:t> مرتفع الكثافة قليلاً</a:t>
                      </a:r>
                      <a:endParaRPr lang="en-US" sz="1200" dirty="0">
                        <a:latin typeface="Calibri"/>
                        <a:ea typeface="Calibri"/>
                        <a:cs typeface="Arial"/>
                      </a:endParaRPr>
                    </a:p>
                  </a:txBody>
                  <a:tcPr marL="80742" marR="80742" marT="80742" marB="80742"/>
                </a:tc>
                <a:tc>
                  <a:txBody>
                    <a:bodyPr/>
                    <a:lstStyle/>
                    <a:p>
                      <a:pPr algn="r" rtl="1" fontAlgn="t">
                        <a:lnSpc>
                          <a:spcPct val="115000"/>
                        </a:lnSpc>
                        <a:spcAft>
                          <a:spcPts val="0"/>
                        </a:spcAft>
                      </a:pPr>
                      <a:r>
                        <a:rPr lang="ar-SY" sz="2000" kern="1200" dirty="0"/>
                        <a:t>ألم المعدة، والإسهال، والإرهاق، وتقرح العضلات؛</a:t>
                      </a:r>
                      <a:endParaRPr lang="en-US" sz="1200" dirty="0"/>
                    </a:p>
                    <a:p>
                      <a:pPr algn="r" rtl="1" fontAlgn="t">
                        <a:lnSpc>
                          <a:spcPct val="115000"/>
                        </a:lnSpc>
                        <a:spcAft>
                          <a:spcPts val="0"/>
                        </a:spcAft>
                      </a:pPr>
                      <a:r>
                        <a:rPr lang="ar-SY" sz="2000" kern="1200" dirty="0"/>
                        <a:t> يجب تجنبه أثناء فترة الحمل والرضاعة</a:t>
                      </a:r>
                      <a:endParaRPr lang="en-US" sz="1200" dirty="0">
                        <a:latin typeface="Calibri"/>
                        <a:ea typeface="Calibri"/>
                        <a:cs typeface="Arial"/>
                      </a:endParaRPr>
                    </a:p>
                  </a:txBody>
                  <a:tcPr marL="80742" marR="80742" marT="80742" marB="80742"/>
                </a:tc>
              </a:tr>
            </a:tbl>
          </a:graphicData>
        </a:graphic>
      </p:graphicFrame>
      <p:sp>
        <p:nvSpPr>
          <p:cNvPr id="39938" name="Rectangle 2"/>
          <p:cNvSpPr>
            <a:spLocks noChangeArrowheads="1"/>
          </p:cNvSpPr>
          <p:nvPr/>
        </p:nvSpPr>
        <p:spPr bwMode="auto">
          <a:xfrm>
            <a:off x="285720" y="3786190"/>
            <a:ext cx="8358246" cy="1754326"/>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Effects</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Lowers LDL-C levels by ~18%</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Uses </a:t>
            </a: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It is used primarily as adjunctive therapy with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statins</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Side effects</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May increase the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hepatotoxicity</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and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myopathy</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of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statins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214282" y="1071546"/>
          <a:ext cx="8358246" cy="2643206"/>
        </p:xfrm>
        <a:graphic>
          <a:graphicData uri="http://schemas.openxmlformats.org/drawingml/2006/table">
            <a:tbl>
              <a:tblPr rtl="1">
                <a:tableStyleId>{69C7853C-536D-4A76-A0AE-DD22124D55A5}</a:tableStyleId>
              </a:tblPr>
              <a:tblGrid>
                <a:gridCol w="2786082"/>
                <a:gridCol w="2786082"/>
                <a:gridCol w="2786082"/>
              </a:tblGrid>
              <a:tr h="2643206">
                <a:tc>
                  <a:txBody>
                    <a:bodyPr/>
                    <a:lstStyle/>
                    <a:p>
                      <a:pPr algn="r" rtl="1" fontAlgn="t"/>
                      <a:r>
                        <a:rPr lang="ar-SY" sz="2000" dirty="0"/>
                        <a:t>المزج بين أدوية تثبيط امتصاص </a:t>
                      </a:r>
                      <a:r>
                        <a:rPr lang="ar-SY" sz="2000" dirty="0" err="1"/>
                        <a:t>الكوليسترول</a:t>
                      </a:r>
                      <a:r>
                        <a:rPr lang="ar-SY" sz="2000" dirty="0"/>
                        <a:t> والأدوية الخافِضة </a:t>
                      </a:r>
                      <a:r>
                        <a:rPr lang="ar-SY" sz="2000" dirty="0" err="1"/>
                        <a:t>للكوليسترول</a:t>
                      </a:r>
                      <a:r>
                        <a:rPr lang="ar-SY" sz="2000" dirty="0"/>
                        <a:t/>
                      </a:r>
                      <a:br>
                        <a:rPr lang="ar-SY" sz="2000" dirty="0"/>
                      </a:br>
                      <a:r>
                        <a:rPr lang="ar-SY" sz="2400" dirty="0" err="1" smtClean="0"/>
                        <a:t>إزيتمايب</a:t>
                      </a:r>
                      <a:r>
                        <a:rPr lang="ar-SY" sz="2400" dirty="0" smtClean="0"/>
                        <a:t>- </a:t>
                      </a:r>
                      <a:r>
                        <a:rPr lang="ar-SY" sz="2400" dirty="0" err="1" smtClean="0"/>
                        <a:t>سيمفاستاتين</a:t>
                      </a:r>
                      <a:r>
                        <a:rPr lang="ar-SY" sz="2400" dirty="0" smtClean="0"/>
                        <a:t>  </a:t>
                      </a:r>
                      <a:endParaRPr lang="en-US" sz="2000" b="1" dirty="0">
                        <a:solidFill>
                          <a:srgbClr val="0070C0"/>
                        </a:solidFill>
                        <a:latin typeface="Amiri"/>
                      </a:endParaRPr>
                    </a:p>
                  </a:txBody>
                  <a:tcPr marL="114300" marR="114300" marT="114300" marB="114300"/>
                </a:tc>
                <a:tc>
                  <a:txBody>
                    <a:bodyPr/>
                    <a:lstStyle/>
                    <a:p>
                      <a:pPr algn="r" rtl="1" fontAlgn="t"/>
                      <a:r>
                        <a:rPr lang="ar-SY" sz="2000" dirty="0"/>
                        <a:t>تقليل </a:t>
                      </a:r>
                      <a:r>
                        <a:rPr lang="ar-SY" sz="2000" dirty="0" err="1"/>
                        <a:t>كوليسترول</a:t>
                      </a:r>
                      <a:r>
                        <a:rPr lang="ar-SY" sz="2000" dirty="0"/>
                        <a:t> البروتين </a:t>
                      </a:r>
                      <a:r>
                        <a:rPr lang="ar-SY" sz="2000" dirty="0" err="1"/>
                        <a:t>الدهني</a:t>
                      </a:r>
                      <a:r>
                        <a:rPr lang="ar-SY" sz="2000" dirty="0"/>
                        <a:t> منخفض الكثافة والدهون الثلاثية، </a:t>
                      </a:r>
                      <a:endParaRPr lang="ar-SY" sz="2000" dirty="0" smtClean="0"/>
                    </a:p>
                    <a:p>
                      <a:pPr algn="r" rtl="1" fontAlgn="t"/>
                      <a:r>
                        <a:rPr lang="ar-SY" sz="2000" dirty="0" smtClean="0"/>
                        <a:t>وزيادة </a:t>
                      </a:r>
                      <a:r>
                        <a:rPr lang="ar-SY" sz="2000" dirty="0" err="1"/>
                        <a:t>كوليسترول</a:t>
                      </a:r>
                      <a:r>
                        <a:rPr lang="ar-SY" sz="2000" dirty="0"/>
                        <a:t> البروتين </a:t>
                      </a:r>
                      <a:r>
                        <a:rPr lang="ar-SY" sz="2000" dirty="0" err="1"/>
                        <a:t>الدهني</a:t>
                      </a:r>
                      <a:r>
                        <a:rPr lang="ar-SY" sz="2000" dirty="0"/>
                        <a:t> مرتفع الكثافة</a:t>
                      </a:r>
                      <a:endParaRPr lang="ar-SY" sz="2000" dirty="0">
                        <a:latin typeface="Amiri"/>
                      </a:endParaRPr>
                    </a:p>
                  </a:txBody>
                  <a:tcPr marL="114300" marR="114300" marT="114300" marB="114300"/>
                </a:tc>
                <a:tc>
                  <a:txBody>
                    <a:bodyPr/>
                    <a:lstStyle/>
                    <a:p>
                      <a:pPr algn="r" rtl="1" fontAlgn="t"/>
                      <a:r>
                        <a:rPr lang="ar-SY" sz="2000" dirty="0"/>
                        <a:t>ألم المعدة، والإرهاق، والغازات، والإمساك، وألم البطن، والتقلصات، وتقرح العضلات، والألم، والضعف</a:t>
                      </a:r>
                      <a:endParaRPr lang="ar-SY" sz="2000" dirty="0">
                        <a:latin typeface="Amiri"/>
                      </a:endParaRPr>
                    </a:p>
                  </a:txBody>
                  <a:tcPr marL="114300" marR="114300" marT="114300" marB="114300"/>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00034" y="571480"/>
            <a:ext cx="7715304" cy="4801314"/>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Nicotinic Acid (Niacin)</a:t>
            </a:r>
            <a:endPar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Mechanisms of action</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Inhibition of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hepatocyte</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diacylglycerol</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acyltransferase-2, a key enzyme for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triacylglycerol</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synthesis, decreasing secretion of VLDL and LDL-C</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Decreased hepatic catabolism of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apolipoprotein</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A-I increases the half-life and concentrations of HDL-C.</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Niacin also reduces vascular inflammatory genes involved in atherosclerosis.</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Effects</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Decreases levels of LDL and triglycerides</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Increases HDL levels</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Uses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 </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Niacin is used to treat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hypertriglyceridemias</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and hypercholesterolemia. It is especially useful in patients with both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hypertriglyceridemia</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and low HDL-C levels.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500034" y="714356"/>
            <a:ext cx="8143964" cy="501675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Note:</a:t>
            </a:r>
            <a:r>
              <a:rPr kumimoji="0" lang="en-US" sz="2000" b="0" i="0" u="none" strike="noStrike" cap="none" normalizeH="0" baseline="0" dirty="0" smtClean="0">
                <a:ln>
                  <a:noFill/>
                </a:ln>
                <a:solidFill>
                  <a:srgbClr val="3B3B3B"/>
                </a:solidFill>
                <a:effectLst/>
                <a:latin typeface="Arial"/>
                <a:ea typeface="Times New Roman" pitchFamily="18" charset="0"/>
                <a:cs typeface="Arial" pitchFamily="34" charset="0"/>
              </a:rPr>
              <a:t> </a:t>
            </a: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Nicotinamide</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is not effective in lowering lipids, although it acts interchangeably with nicotinic acid as a vitamin</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Side effects</a:t>
            </a:r>
            <a:endPar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Cutaneous</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flushing, burning, and itching are common, as is GI irritation, nausea, and vomiting. The niacin flush results from the stimulation of prostaglandins D</a:t>
            </a:r>
            <a:r>
              <a:rPr kumimoji="0" lang="en-US" sz="1050" b="0" i="0" u="none" strike="noStrike" cap="none" normalizeH="0" baseline="-30000" dirty="0" smtClean="0">
                <a:ln>
                  <a:noFill/>
                </a:ln>
                <a:solidFill>
                  <a:srgbClr val="3B3B3B"/>
                </a:solidFill>
                <a:effectLst/>
                <a:latin typeface="Verdana" pitchFamily="34" charset="0"/>
                <a:ea typeface="Times New Roman" pitchFamily="18" charset="0"/>
                <a:cs typeface="Arial" pitchFamily="34" charset="0"/>
              </a:rPr>
              <a:t>2</a:t>
            </a:r>
            <a:r>
              <a:rPr kumimoji="0" lang="en-US" sz="2000" b="0" i="0" u="none" strike="noStrike" cap="none" normalizeH="0" baseline="0" dirty="0" smtClean="0">
                <a:ln>
                  <a:noFill/>
                </a:ln>
                <a:solidFill>
                  <a:srgbClr val="3B3B3B"/>
                </a:solidFill>
                <a:effectLst/>
                <a:latin typeface="Arial"/>
                <a:ea typeface="Times New Roman" pitchFamily="18" charset="0"/>
                <a:cs typeface="Arial" pitchFamily="34" charset="0"/>
              </a:rPr>
              <a:t> </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and E</a:t>
            </a:r>
            <a:r>
              <a:rPr kumimoji="0" lang="en-US" sz="1050" b="0" i="0" u="none" strike="noStrike" cap="none" normalizeH="0" baseline="-30000" dirty="0" smtClean="0">
                <a:ln>
                  <a:noFill/>
                </a:ln>
                <a:solidFill>
                  <a:srgbClr val="3B3B3B"/>
                </a:solidFill>
                <a:effectLst/>
                <a:latin typeface="Verdana" pitchFamily="34" charset="0"/>
                <a:ea typeface="Times New Roman" pitchFamily="18" charset="0"/>
                <a:cs typeface="Arial" pitchFamily="34" charset="0"/>
              </a:rPr>
              <a:t>2</a:t>
            </a:r>
            <a:r>
              <a:rPr kumimoji="0" lang="en-US" sz="2000" b="0" i="0" u="none" strike="noStrike" cap="none" normalizeH="0" baseline="0" dirty="0" smtClean="0">
                <a:ln>
                  <a:noFill/>
                </a:ln>
                <a:solidFill>
                  <a:srgbClr val="3B3B3B"/>
                </a:solidFill>
                <a:effectLst/>
                <a:latin typeface="Arial"/>
                <a:ea typeface="Times New Roman" pitchFamily="18" charset="0"/>
                <a:cs typeface="Arial" pitchFamily="34" charset="0"/>
              </a:rPr>
              <a:t> </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from subcutaneous </a:t>
            </a: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Langerhans</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cells by a G protein</a:t>
            </a:r>
            <a:r>
              <a:rPr kumimoji="0" lang="en-US" sz="2000"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coupled niacin receptor.</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Activation of peptic ulcers, abnormal elevation of liver enzyme levels, hyperglycemia, and </a:t>
            </a: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hyperuricemia</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occur infrequently.</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Contraindications</a:t>
            </a:r>
            <a:endPar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Chronic liver disease</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Gout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May be inappropriate for use in peptic ulcer disease, </a:t>
            </a: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hyperuricemia</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and diabetes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857224" y="1214422"/>
          <a:ext cx="7786743" cy="2286016"/>
        </p:xfrm>
        <a:graphic>
          <a:graphicData uri="http://schemas.openxmlformats.org/drawingml/2006/table">
            <a:tbl>
              <a:tblPr rtl="1">
                <a:tableStyleId>{69C7853C-536D-4A76-A0AE-DD22124D55A5}</a:tableStyleId>
              </a:tblPr>
              <a:tblGrid>
                <a:gridCol w="1847441"/>
                <a:gridCol w="3524452"/>
                <a:gridCol w="2414850"/>
              </a:tblGrid>
              <a:tr h="2286016">
                <a:tc>
                  <a:txBody>
                    <a:bodyPr/>
                    <a:lstStyle/>
                    <a:p>
                      <a:pPr algn="r" rtl="1" fontAlgn="t"/>
                      <a:r>
                        <a:rPr lang="ar-SY" sz="2400" dirty="0" err="1">
                          <a:solidFill>
                            <a:srgbClr val="0070C0"/>
                          </a:solidFill>
                        </a:rPr>
                        <a:t>النياسين</a:t>
                      </a:r>
                      <a:r>
                        <a:rPr lang="ar-SY" sz="2000" dirty="0"/>
                        <a:t/>
                      </a:r>
                      <a:br>
                        <a:rPr lang="ar-SY" sz="2000" dirty="0"/>
                      </a:br>
                      <a:endParaRPr lang="en-US" sz="2000" dirty="0">
                        <a:latin typeface="Amiri"/>
                      </a:endParaRPr>
                    </a:p>
                  </a:txBody>
                  <a:tcPr marL="114300" marR="114300" marT="114300" marB="114300"/>
                </a:tc>
                <a:tc>
                  <a:txBody>
                    <a:bodyPr/>
                    <a:lstStyle/>
                    <a:p>
                      <a:pPr algn="r" rtl="1" fontAlgn="t"/>
                      <a:r>
                        <a:rPr lang="ar-SY" sz="2000" dirty="0"/>
                        <a:t>تقليل </a:t>
                      </a:r>
                      <a:r>
                        <a:rPr lang="ar-SY" sz="2000" dirty="0" err="1"/>
                        <a:t>كوليسترول</a:t>
                      </a:r>
                      <a:r>
                        <a:rPr lang="ar-SY" sz="2000" dirty="0"/>
                        <a:t> البروتين </a:t>
                      </a:r>
                      <a:r>
                        <a:rPr lang="ar-SY" sz="2000" dirty="0" err="1"/>
                        <a:t>الدهني</a:t>
                      </a:r>
                      <a:r>
                        <a:rPr lang="ar-SY" sz="2000" dirty="0"/>
                        <a:t> منخفض الكثافة والدهون الثلاثية، </a:t>
                      </a:r>
                      <a:endParaRPr lang="ar-SY" sz="2000" dirty="0" smtClean="0"/>
                    </a:p>
                    <a:p>
                      <a:pPr algn="r" rtl="1" fontAlgn="t"/>
                      <a:r>
                        <a:rPr lang="ar-SY" sz="2000" dirty="0" smtClean="0"/>
                        <a:t>وزيادة </a:t>
                      </a:r>
                      <a:r>
                        <a:rPr lang="ar-SY" sz="2000" dirty="0" err="1"/>
                        <a:t>كوليسترول</a:t>
                      </a:r>
                      <a:r>
                        <a:rPr lang="ar-SY" sz="2000" dirty="0"/>
                        <a:t> البروتين </a:t>
                      </a:r>
                      <a:r>
                        <a:rPr lang="ar-SY" sz="2000" dirty="0" err="1"/>
                        <a:t>الدهني</a:t>
                      </a:r>
                      <a:r>
                        <a:rPr lang="ar-SY" sz="2000" dirty="0"/>
                        <a:t> مرتفع الكثافة</a:t>
                      </a:r>
                      <a:endParaRPr lang="ar-SY" sz="2000" dirty="0">
                        <a:latin typeface="Amiri"/>
                      </a:endParaRPr>
                    </a:p>
                  </a:txBody>
                  <a:tcPr marL="114300" marR="114300" marT="114300" marB="114300"/>
                </a:tc>
                <a:tc>
                  <a:txBody>
                    <a:bodyPr/>
                    <a:lstStyle/>
                    <a:p>
                      <a:pPr algn="r" rtl="1" fontAlgn="t"/>
                      <a:r>
                        <a:rPr lang="ar-SY" sz="2000" dirty="0"/>
                        <a:t>هبات ساخنة بالوجه والعنق، والحكة، واضطراب المعدة، وزيادة السكر في الدم</a:t>
                      </a:r>
                      <a:endParaRPr lang="ar-SY" sz="2000" dirty="0">
                        <a:latin typeface="Amiri"/>
                      </a:endParaRPr>
                    </a:p>
                  </a:txBody>
                  <a:tcPr marL="114300" marR="114300" marT="114300" marB="114300"/>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l="2625" t="4899" r="2625" b="6999"/>
          <a:stretch>
            <a:fillRect/>
          </a:stretch>
        </p:blipFill>
        <p:spPr bwMode="auto">
          <a:xfrm>
            <a:off x="1071539" y="500042"/>
            <a:ext cx="7286676" cy="5643602"/>
          </a:xfrm>
          <a:prstGeom prst="rect">
            <a:avLst/>
          </a:prstGeom>
          <a:noFill/>
          <a:ln w="9525">
            <a:solidFill>
              <a:srgbClr val="002060"/>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57158" y="928670"/>
            <a:ext cx="8501122" cy="409342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Verdana" pitchFamily="34" charset="0"/>
                <a:ea typeface="Times New Roman" pitchFamily="18" charset="0"/>
                <a:cs typeface="Times New Roman" pitchFamily="18" charset="0"/>
              </a:rPr>
              <a:t>Dyslipidemia</a:t>
            </a:r>
            <a:r>
              <a:rPr kumimoji="0" lang="en-US" sz="20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and Related Diseases</a:t>
            </a:r>
            <a:endParaRPr kumimoji="0" lang="en-US" sz="11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err="1" smtClean="0">
                <a:ln>
                  <a:noFill/>
                </a:ln>
                <a:solidFill>
                  <a:srgbClr val="00B050"/>
                </a:solidFill>
                <a:effectLst/>
                <a:latin typeface="Verdana" pitchFamily="34" charset="0"/>
                <a:ea typeface="Times New Roman" pitchFamily="18" charset="0"/>
                <a:cs typeface="Times New Roman" pitchFamily="18" charset="0"/>
              </a:rPr>
              <a:t>Dyslipidemia</a:t>
            </a:r>
            <a:r>
              <a:rPr kumimoji="0" lang="en-US" sz="2000" b="1" i="0" u="none" strike="noStrike" cap="none" normalizeH="0" baseline="0" dirty="0" smtClean="0">
                <a:ln>
                  <a:noFill/>
                </a:ln>
                <a:solidFill>
                  <a:srgbClr val="00B050"/>
                </a:solidFill>
                <a:effectLst/>
                <a:latin typeface="Calibri"/>
                <a:ea typeface="Times New Roman" pitchFamily="18" charset="0"/>
                <a:cs typeface="Times New Roman" pitchFamily="18" charset="0"/>
              </a:rPr>
              <a:t> </a:t>
            </a:r>
            <a:r>
              <a:rPr kumimoji="0" lang="en-US" sz="2000" b="1" i="0" u="none" strike="noStrike" cap="none" normalizeH="0" baseline="0" dirty="0" smtClean="0">
                <a:ln>
                  <a:noFill/>
                </a:ln>
                <a:solidFill>
                  <a:srgbClr val="00B050"/>
                </a:solidFill>
                <a:effectLst/>
                <a:latin typeface="Verdana" pitchFamily="34" charset="0"/>
                <a:ea typeface="Times New Roman" pitchFamily="18" charset="0"/>
                <a:cs typeface="Times New Roman" pitchFamily="18" charset="0"/>
              </a:rPr>
              <a:t>is a general term used to describe high levels of LDL cholesterol (LDL-C) or triglycerides, or low levels of HDL cholesterol (HDL-C).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Dyslipidemias</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are major contributors to </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atherosclerosis</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and atherosclerosis-related conditions, such as </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coronary heart disease (CHD), ischemic </a:t>
            </a:r>
            <a:r>
              <a:rPr kumimoji="0" lang="en-US" sz="2000" b="1" i="0" u="none" strike="noStrike" cap="none" normalizeH="0" baseline="0" dirty="0" err="1" smtClean="0">
                <a:ln>
                  <a:noFill/>
                </a:ln>
                <a:solidFill>
                  <a:srgbClr val="0070C0"/>
                </a:solidFill>
                <a:effectLst/>
                <a:latin typeface="Verdana" pitchFamily="34" charset="0"/>
                <a:ea typeface="Times New Roman" pitchFamily="18" charset="0"/>
                <a:cs typeface="Times New Roman" pitchFamily="18" charset="0"/>
              </a:rPr>
              <a:t>cerebrovascular</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 disease</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and </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peripheral vascular disease.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Genetic disorders and life-style may contribute to the </a:t>
            </a:r>
            <a:r>
              <a:rPr kumimoji="0" lang="en-US" sz="2000" b="1"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dyslipidemias</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Therapy for </a:t>
            </a:r>
            <a:r>
              <a:rPr kumimoji="0" lang="en-US" sz="2000" b="1"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dyslipidemias</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is based on the blood levels of LDL-C, HDL-C, and triglycerides (found mainly in VLDL cholesterol)</a:t>
            </a:r>
            <a:endParaRPr kumimoji="0" lang="en-US" sz="3200"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714356"/>
            <a:ext cx="8643998" cy="4216539"/>
          </a:xfrm>
          <a:prstGeom prst="rect">
            <a:avLst/>
          </a:prstGeom>
          <a:ln>
            <a:solidFill>
              <a:srgbClr val="FF0000"/>
            </a:solidFill>
          </a:ln>
        </p:spPr>
        <p:txBody>
          <a:bodyPr wrap="square">
            <a:spAutoFit/>
          </a:bodyPr>
          <a:lstStyle/>
          <a:p>
            <a:pPr lvl="0" algn="ctr" fontAlgn="base">
              <a:spcBef>
                <a:spcPct val="0"/>
              </a:spcBef>
              <a:spcAft>
                <a:spcPct val="0"/>
              </a:spcAft>
            </a:pPr>
            <a:r>
              <a:rPr kumimoji="0" lang="ar-SY"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مجموعة </a:t>
            </a:r>
            <a:r>
              <a:rPr kumimoji="0" lang="ar-SY" sz="28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الفيبرات</a:t>
            </a:r>
            <a:r>
              <a:rPr kumimoji="0" lang="ar-SY"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 </a:t>
            </a:r>
            <a:r>
              <a:rPr kumimoji="0" lang="en-US" sz="28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Fibrate</a:t>
            </a:r>
            <a:endParaRPr kumimoji="0" lang="en-US" sz="1100" b="0" i="0" u="none" strike="noStrike" cap="none" normalizeH="0" baseline="0" dirty="0" smtClean="0">
              <a:ln>
                <a:noFill/>
              </a:ln>
              <a:solidFill>
                <a:srgbClr val="FF0000"/>
              </a:solidFill>
              <a:effectLst/>
              <a:latin typeface="Arial" pitchFamily="34" charset="0"/>
              <a:cs typeface="Arial" pitchFamily="34" charset="0"/>
            </a:endParaRPr>
          </a:p>
          <a:p>
            <a:pPr lvl="0" eaLnBrk="0" fontAlgn="base" hangingPunct="0">
              <a:spcBef>
                <a:spcPct val="0"/>
              </a:spcBef>
              <a:spcAft>
                <a:spcPct val="0"/>
              </a:spcAft>
              <a:buFontTx/>
              <a:buChar char="•"/>
            </a:pP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كيميائيا هي مشتقات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Fibric</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acid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pP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هذه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الادوية</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تنشط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اكسدة</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الحموض</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الدسمة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β</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-oxidation</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في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الميتاكوندريا</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pP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لذلك تستعمل في خفض مستويات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الحموض</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الدسمة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الشحوم الثلاثية في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البلاسما</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pP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هي عوامل خافضة للشحوم تستعمل بشكل واسع في معالجة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الاشكال</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المختلفة من</a:t>
            </a:r>
          </a:p>
          <a:p>
            <a:pPr lvl="0" eaLnBrk="0" fontAlgn="base" hangingPunct="0">
              <a:spcBef>
                <a:spcPct val="0"/>
              </a:spcBef>
              <a:spcAft>
                <a:spcPct val="0"/>
              </a:spcAft>
            </a:pPr>
            <a:r>
              <a:rPr lang="ar-SY" sz="2400" dirty="0" smtClean="0">
                <a:latin typeface="Calibri" pitchFamily="34" charset="0"/>
                <a:ea typeface="Calibri" pitchFamily="34" charset="0"/>
                <a:cs typeface="Arial" pitchFamily="34" charset="0"/>
              </a:rPr>
              <a:t>    </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ارتفاع الشحوم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الكولسترول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pP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تمتص بسرعة مع الوجبات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pP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ترتبط مع البروتين بنسبة 99%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pP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عمر النصف يتراوح من 1 ساعة (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جيمفيبروزيل</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الى</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20 ساعة (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فينوفيبرات</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pP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تتوزع بشكل واسع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pPr>
            <a:r>
              <a:rPr kumimoji="0" lang="ar-SY" sz="2400" b="0" i="0" u="none" strike="noStrike" cap="none" normalizeH="0" dirty="0" smtClean="0">
                <a:ln>
                  <a:noFill/>
                </a:ln>
                <a:solidFill>
                  <a:schemeClr val="tx1"/>
                </a:solidFill>
                <a:effectLst/>
                <a:latin typeface="Calibri" pitchFamily="34" charset="0"/>
                <a:ea typeface="Calibri" pitchFamily="34" charset="0"/>
                <a:cs typeface="Arial" pitchFamily="34" charset="0"/>
              </a:rPr>
              <a:t> ت</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طرح عن طريق البول  90%   بشكل مقترنات </a:t>
            </a:r>
            <a:r>
              <a:rPr kumimoji="0" lang="ar-SY" sz="24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غلوكورونية</a:t>
            </a:r>
            <a:r>
              <a:rPr kumimoji="0" lang="ar-SY" sz="2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SY"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l="3150" t="3500" r="3150" b="4899"/>
          <a:stretch>
            <a:fillRect/>
          </a:stretch>
        </p:blipFill>
        <p:spPr bwMode="auto">
          <a:xfrm>
            <a:off x="857225" y="785794"/>
            <a:ext cx="7072362" cy="5072097"/>
          </a:xfrm>
          <a:prstGeom prst="rect">
            <a:avLst/>
          </a:prstGeom>
          <a:noFill/>
          <a:ln w="9525">
            <a:solidFill>
              <a:srgbClr val="0070C0"/>
            </a:solid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28992" y="642918"/>
            <a:ext cx="4714876" cy="707886"/>
          </a:xfrm>
          <a:prstGeom prst="rect">
            <a:avLst/>
          </a:prstGeom>
          <a:ln>
            <a:solidFill>
              <a:srgbClr val="FF0000"/>
            </a:solidFill>
          </a:ln>
        </p:spPr>
        <p:txBody>
          <a:bodyPr wrap="square">
            <a:spAutoFit/>
          </a:bodyPr>
          <a:lstStyle/>
          <a:p>
            <a:pPr lvl="0" fontAlgn="base">
              <a:spcBef>
                <a:spcPct val="0"/>
              </a:spcBef>
              <a:spcAft>
                <a:spcPct val="0"/>
              </a:spcAft>
            </a:pPr>
            <a:r>
              <a:rPr kumimoji="0" lang="ar-SY" sz="20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الجيل الأول :</a:t>
            </a:r>
            <a:endParaRPr kumimoji="0" lang="en-US" sz="1000" b="0" i="0" u="none" strike="noStrike" cap="none" normalizeH="0" baseline="0" dirty="0" smtClean="0">
              <a:ln>
                <a:noFill/>
              </a:ln>
              <a:solidFill>
                <a:srgbClr val="FF0000"/>
              </a:solidFill>
              <a:effectLst/>
              <a:latin typeface="Arial" pitchFamily="34" charset="0"/>
              <a:cs typeface="Arial" pitchFamily="34" charset="0"/>
            </a:endParaRPr>
          </a:p>
          <a:p>
            <a:pPr lvl="0" eaLnBrk="0" fontAlgn="base" hangingPunct="0">
              <a:spcBef>
                <a:spcPct val="0"/>
              </a:spcBef>
              <a:spcAft>
                <a:spcPct val="0"/>
              </a:spcAft>
            </a:pPr>
            <a:r>
              <a:rPr kumimoji="0" lang="ar-SY" sz="20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كلوفيبرات</a:t>
            </a:r>
            <a:r>
              <a:rPr kumimoji="0" lang="ar-SY" sz="20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kumimoji="0" lang="en-US" sz="20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Clofibrate</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3" name="مستطيل 2"/>
          <p:cNvSpPr/>
          <p:nvPr/>
        </p:nvSpPr>
        <p:spPr>
          <a:xfrm>
            <a:off x="571472" y="1357298"/>
            <a:ext cx="7572428" cy="1938992"/>
          </a:xfrm>
          <a:prstGeom prst="rect">
            <a:avLst/>
          </a:prstGeom>
          <a:ln>
            <a:solidFill>
              <a:srgbClr val="FF0000"/>
            </a:solidFill>
          </a:ln>
        </p:spPr>
        <p:txBody>
          <a:bodyPr wrap="square">
            <a:spAutoFit/>
          </a:bodyPr>
          <a:lstStyle/>
          <a:p>
            <a:pPr lvl="0" fontAlgn="base">
              <a:spcBef>
                <a:spcPct val="0"/>
              </a:spcBef>
              <a:spcAft>
                <a:spcPct val="0"/>
              </a:spcAft>
            </a:pP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الكلوفيبرات</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هو الدواء المفضل في علاج النوع الثالث من ارتفاع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الليبوبروتين</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typ</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III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hyperlipoproteinemia</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 يمكن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ان</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يكون مفيد في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typ</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IIb</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typ</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IV</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 لكنه غير فعال في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typ</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I</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typ</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IIa</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الكلوفيبرات</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يمكن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ان</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يخفض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التراكيز</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الدموية للشحوم الثلاثية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الكولسترول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لكن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تاثيره</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اكبر على الشحوم الثلاثية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كما انه يخفض مستويات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الحموض</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الدسمة الحرة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الشحوم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الفوسفورية</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ar-SY"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صورة 3" descr="صورة ذات صلة"/>
          <p:cNvPicPr/>
          <p:nvPr/>
        </p:nvPicPr>
        <p:blipFill>
          <a:blip r:embed="rId2"/>
          <a:srcRect/>
          <a:stretch>
            <a:fillRect/>
          </a:stretch>
        </p:blipFill>
        <p:spPr bwMode="auto">
          <a:xfrm>
            <a:off x="571472" y="2928910"/>
            <a:ext cx="7643866" cy="3357610"/>
          </a:xfrm>
          <a:prstGeom prst="rect">
            <a:avLst/>
          </a:prstGeom>
          <a:noFill/>
          <a:ln w="9525">
            <a:solidFill>
              <a:srgbClr val="FF0000"/>
            </a:solid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14744" y="500042"/>
            <a:ext cx="4572000" cy="707886"/>
          </a:xfrm>
          <a:prstGeom prst="rect">
            <a:avLst/>
          </a:prstGeom>
          <a:solidFill>
            <a:schemeClr val="bg1"/>
          </a:solidFill>
          <a:ln>
            <a:solidFill>
              <a:srgbClr val="FF0000"/>
            </a:solidFill>
          </a:ln>
        </p:spPr>
        <p:txBody>
          <a:bodyPr wrap="square">
            <a:spAutoFit/>
          </a:bodyPr>
          <a:lstStyle/>
          <a:p>
            <a:pPr lvl="0" fontAlgn="base">
              <a:spcBef>
                <a:spcPct val="0"/>
              </a:spcBef>
              <a:spcAft>
                <a:spcPct val="0"/>
              </a:spcAft>
            </a:pPr>
            <a:r>
              <a:rPr kumimoji="0" lang="ar-SY" sz="20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الجيل الثاني :</a:t>
            </a:r>
            <a:endParaRPr kumimoji="0" lang="en-US" sz="1000" b="0" i="0" u="none" strike="noStrike" cap="none" normalizeH="0" baseline="0" dirty="0" smtClean="0">
              <a:ln>
                <a:noFill/>
              </a:ln>
              <a:solidFill>
                <a:srgbClr val="FF0000"/>
              </a:solidFill>
              <a:effectLst/>
              <a:latin typeface="Arial" pitchFamily="34" charset="0"/>
              <a:cs typeface="Arial" pitchFamily="34" charset="0"/>
            </a:endParaRPr>
          </a:p>
          <a:p>
            <a:pPr lvl="0" eaLnBrk="0" fontAlgn="base" hangingPunct="0">
              <a:spcBef>
                <a:spcPct val="0"/>
              </a:spcBef>
              <a:spcAft>
                <a:spcPct val="0"/>
              </a:spcAft>
            </a:pPr>
            <a:r>
              <a:rPr kumimoji="0" lang="ar-SY" sz="20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فينوفيبرات</a:t>
            </a:r>
            <a:r>
              <a:rPr kumimoji="0" lang="ar-SY" sz="20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kumimoji="0" lang="en-US" sz="20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Fenofibrate</a:t>
            </a:r>
            <a:endParaRPr kumimoji="0" lang="en-US" sz="2000" b="1" i="0" u="none" strike="noStrike" cap="none" normalizeH="0" baseline="0" dirty="0" smtClean="0">
              <a:ln>
                <a:noFill/>
              </a:ln>
              <a:solidFill>
                <a:srgbClr val="FF0000"/>
              </a:solidFill>
              <a:effectLst/>
              <a:latin typeface="Calibri" pitchFamily="34" charset="0"/>
              <a:ea typeface="Calibri" pitchFamily="34" charset="0"/>
              <a:cs typeface="Arial" pitchFamily="34" charset="0"/>
            </a:endParaRPr>
          </a:p>
        </p:txBody>
      </p:sp>
      <p:sp>
        <p:nvSpPr>
          <p:cNvPr id="3" name="مستطيل 2"/>
          <p:cNvSpPr/>
          <p:nvPr/>
        </p:nvSpPr>
        <p:spPr>
          <a:xfrm>
            <a:off x="3714744" y="1214422"/>
            <a:ext cx="4516673" cy="369332"/>
          </a:xfrm>
          <a:prstGeom prst="rect">
            <a:avLst/>
          </a:prstGeom>
          <a:solidFill>
            <a:schemeClr val="accent3">
              <a:lumMod val="20000"/>
              <a:lumOff val="80000"/>
            </a:schemeClr>
          </a:solidFill>
        </p:spPr>
        <p:txBody>
          <a:bodyPr wrap="square">
            <a:spAutoFit/>
          </a:bodyPr>
          <a:lstStyle/>
          <a:p>
            <a:pPr lvl="0" fontAlgn="base">
              <a:spcBef>
                <a:spcPct val="0"/>
              </a:spcBef>
              <a:spcAft>
                <a:spcPct val="0"/>
              </a:spcAft>
            </a:pPr>
            <a:r>
              <a:rPr kumimoji="0" lang="ar-SY"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يخفض الشحوم الثلاثية </a:t>
            </a:r>
            <a:r>
              <a:rPr kumimoji="0" lang="ar-SY"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a:t>
            </a:r>
            <a:r>
              <a:rPr kumimoji="0" lang="ar-SY"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الكولسترول </a:t>
            </a:r>
            <a:endParaRPr kumimoji="0" lang="ar-SY"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مستطيل 3"/>
          <p:cNvSpPr/>
          <p:nvPr/>
        </p:nvSpPr>
        <p:spPr>
          <a:xfrm>
            <a:off x="3714744" y="1643050"/>
            <a:ext cx="4589852" cy="400110"/>
          </a:xfrm>
          <a:prstGeom prst="rect">
            <a:avLst/>
          </a:prstGeom>
          <a:ln>
            <a:solidFill>
              <a:srgbClr val="FF0000"/>
            </a:solidFill>
          </a:ln>
        </p:spPr>
        <p:txBody>
          <a:bodyPr wrap="square">
            <a:spAutoFit/>
          </a:bodyPr>
          <a:lstStyle/>
          <a:p>
            <a:pPr lvl="0" fontAlgn="base">
              <a:spcBef>
                <a:spcPct val="0"/>
              </a:spcBef>
              <a:spcAft>
                <a:spcPct val="0"/>
              </a:spcAft>
            </a:pPr>
            <a:r>
              <a:rPr kumimoji="0" lang="ar-SY" sz="20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جيمفيبروزيل</a:t>
            </a:r>
            <a:r>
              <a:rPr kumimoji="0" lang="ar-SY" sz="20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kumimoji="0" lang="en-US" sz="20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Gemfibrozil</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5" name="مستطيل 4"/>
          <p:cNvSpPr/>
          <p:nvPr/>
        </p:nvSpPr>
        <p:spPr>
          <a:xfrm>
            <a:off x="1285852" y="2143116"/>
            <a:ext cx="6929486" cy="646331"/>
          </a:xfrm>
          <a:prstGeom prst="rect">
            <a:avLst/>
          </a:prstGeom>
          <a:solidFill>
            <a:schemeClr val="accent3">
              <a:lumMod val="20000"/>
              <a:lumOff val="80000"/>
            </a:schemeClr>
          </a:solidFill>
        </p:spPr>
        <p:txBody>
          <a:bodyPr wrap="square">
            <a:spAutoFit/>
          </a:bodyPr>
          <a:lstStyle/>
          <a:p>
            <a:pPr lvl="0" fontAlgn="base">
              <a:spcBef>
                <a:spcPct val="0"/>
              </a:spcBef>
              <a:spcAft>
                <a:spcPct val="0"/>
              </a:spcAft>
            </a:pPr>
            <a:r>
              <a:rPr kumimoji="0" lang="ar-SY"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يخفض تركيز </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VLDL </a:t>
            </a:r>
            <a:r>
              <a:rPr kumimoji="0" lang="ar-SY"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 ينشط </a:t>
            </a:r>
            <a:r>
              <a:rPr kumimoji="0" lang="ar-SY"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اطراحها</a:t>
            </a:r>
            <a:r>
              <a:rPr kumimoji="0" lang="ar-SY"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من </a:t>
            </a:r>
            <a:r>
              <a:rPr kumimoji="0" lang="ar-SY"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البلاسما</a:t>
            </a:r>
            <a:r>
              <a:rPr kumimoji="0" lang="ar-SY"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له </a:t>
            </a:r>
            <a:r>
              <a:rPr kumimoji="0" lang="ar-SY"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تاثير</a:t>
            </a:r>
            <a:r>
              <a:rPr kumimoji="0" lang="ar-SY"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ضعيف على الكولسترول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ar-SY"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 لكنه يسبب ارتفاع مستوى </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HDL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جدول 5"/>
          <p:cNvGraphicFramePr>
            <a:graphicFrameLocks noGrp="1"/>
          </p:cNvGraphicFramePr>
          <p:nvPr/>
        </p:nvGraphicFramePr>
        <p:xfrm>
          <a:off x="785786" y="2857496"/>
          <a:ext cx="7500990" cy="2357454"/>
        </p:xfrm>
        <a:graphic>
          <a:graphicData uri="http://schemas.openxmlformats.org/drawingml/2006/table">
            <a:tbl>
              <a:tblPr rtl="1">
                <a:tableStyleId>{69C7853C-536D-4A76-A0AE-DD22124D55A5}</a:tableStyleId>
              </a:tblPr>
              <a:tblGrid>
                <a:gridCol w="2500330"/>
                <a:gridCol w="2500330"/>
                <a:gridCol w="2500330"/>
              </a:tblGrid>
              <a:tr h="2357454">
                <a:tc>
                  <a:txBody>
                    <a:bodyPr/>
                    <a:lstStyle/>
                    <a:p>
                      <a:pPr algn="r" rtl="1" fontAlgn="t"/>
                      <a:r>
                        <a:rPr lang="ar-SY" sz="2000" dirty="0" smtClean="0"/>
                        <a:t> </a:t>
                      </a:r>
                      <a:r>
                        <a:rPr lang="ar-SY" sz="2000" dirty="0"/>
                        <a:t/>
                      </a:r>
                      <a:br>
                        <a:rPr lang="ar-SY" sz="2000" dirty="0"/>
                      </a:br>
                      <a:r>
                        <a:rPr lang="ar-SY" sz="2000" b="1" dirty="0" err="1">
                          <a:solidFill>
                            <a:srgbClr val="0070C0"/>
                          </a:solidFill>
                        </a:rPr>
                        <a:t>فينوفايبرات</a:t>
                      </a:r>
                      <a:r>
                        <a:rPr lang="ar-SY" sz="2000" b="1" dirty="0">
                          <a:solidFill>
                            <a:srgbClr val="0070C0"/>
                          </a:solidFill>
                        </a:rPr>
                        <a:t> </a:t>
                      </a:r>
                      <a:endParaRPr lang="ar-SY" sz="2000" b="1" dirty="0" smtClean="0">
                        <a:solidFill>
                          <a:srgbClr val="0070C0"/>
                        </a:solidFill>
                      </a:endParaRPr>
                    </a:p>
                    <a:p>
                      <a:pPr algn="r" rtl="1" fontAlgn="t"/>
                      <a:r>
                        <a:rPr lang="ar-SY" sz="2000" b="1" dirty="0">
                          <a:solidFill>
                            <a:srgbClr val="0070C0"/>
                          </a:solidFill>
                        </a:rPr>
                        <a:t/>
                      </a:r>
                      <a:br>
                        <a:rPr lang="ar-SY" sz="2000" b="1" dirty="0">
                          <a:solidFill>
                            <a:srgbClr val="0070C0"/>
                          </a:solidFill>
                        </a:rPr>
                      </a:br>
                      <a:r>
                        <a:rPr lang="ar-SY" sz="2000" b="1" dirty="0" err="1" smtClean="0">
                          <a:solidFill>
                            <a:srgbClr val="0070C0"/>
                          </a:solidFill>
                        </a:rPr>
                        <a:t>جمفبروزيل</a:t>
                      </a:r>
                      <a:endParaRPr lang="en-US" sz="2000" b="1" dirty="0">
                        <a:solidFill>
                          <a:srgbClr val="0070C0"/>
                        </a:solidFill>
                        <a:latin typeface="Amiri"/>
                      </a:endParaRPr>
                    </a:p>
                  </a:txBody>
                  <a:tcPr marL="114300" marR="114300" marT="114300" marB="114300"/>
                </a:tc>
                <a:tc>
                  <a:txBody>
                    <a:bodyPr/>
                    <a:lstStyle/>
                    <a:p>
                      <a:pPr algn="r" rtl="1" fontAlgn="t"/>
                      <a:r>
                        <a:rPr lang="ar-SY" sz="2000" dirty="0"/>
                        <a:t>تقليل الدهون الثلاثية؛ تقليل </a:t>
                      </a:r>
                      <a:r>
                        <a:rPr lang="ar-SY" sz="2000" dirty="0" err="1"/>
                        <a:t>كوليسترول</a:t>
                      </a:r>
                      <a:r>
                        <a:rPr lang="ar-SY" sz="2000" dirty="0"/>
                        <a:t> البروتين </a:t>
                      </a:r>
                      <a:r>
                        <a:rPr lang="ar-SY" sz="2000" dirty="0" err="1"/>
                        <a:t>الدهني</a:t>
                      </a:r>
                      <a:r>
                        <a:rPr lang="ar-SY" sz="2000" dirty="0"/>
                        <a:t> منخفض الكثافة إلى حد ما، وزيادة </a:t>
                      </a:r>
                      <a:r>
                        <a:rPr lang="ar-SY" sz="2000" dirty="0" err="1"/>
                        <a:t>كوليسترول</a:t>
                      </a:r>
                      <a:r>
                        <a:rPr lang="ar-SY" sz="2000" dirty="0"/>
                        <a:t> البروتين </a:t>
                      </a:r>
                      <a:r>
                        <a:rPr lang="ar-SY" sz="2000" dirty="0" err="1"/>
                        <a:t>الدهني</a:t>
                      </a:r>
                      <a:r>
                        <a:rPr lang="ar-SY" sz="2000" dirty="0"/>
                        <a:t> مرتفع الكثافة</a:t>
                      </a:r>
                      <a:endParaRPr lang="ar-SY" sz="2000" dirty="0">
                        <a:latin typeface="Amiri"/>
                      </a:endParaRPr>
                    </a:p>
                  </a:txBody>
                  <a:tcPr marL="114300" marR="114300" marT="114300" marB="114300"/>
                </a:tc>
                <a:tc>
                  <a:txBody>
                    <a:bodyPr/>
                    <a:lstStyle/>
                    <a:p>
                      <a:pPr algn="r" rtl="1" fontAlgn="t"/>
                      <a:r>
                        <a:rPr lang="ar-SY" sz="2000" dirty="0"/>
                        <a:t>الغثيان، وألم المعدة، </a:t>
                      </a:r>
                      <a:r>
                        <a:rPr lang="ar-SY" sz="2000" dirty="0" err="1"/>
                        <a:t>والم</a:t>
                      </a:r>
                      <a:r>
                        <a:rPr lang="ar-SY" sz="2000" dirty="0"/>
                        <a:t> العضلات</a:t>
                      </a:r>
                      <a:endParaRPr lang="ar-SY" sz="2000" dirty="0">
                        <a:latin typeface="Amiri"/>
                      </a:endParaRPr>
                    </a:p>
                  </a:txBody>
                  <a:tcPr marL="114300" marR="114300" marT="114300" marB="114300"/>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500002" y="428604"/>
            <a:ext cx="8286840" cy="618630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FF0000"/>
                </a:solidFill>
                <a:effectLst/>
                <a:latin typeface="Verdana" pitchFamily="34" charset="0"/>
                <a:ea typeface="Times New Roman" pitchFamily="18" charset="0"/>
                <a:cs typeface="Arial" pitchFamily="34" charset="0"/>
              </a:rPr>
              <a:t>Fibrates</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rgbClr val="FF0000"/>
                </a:solidFill>
                <a:effectLst/>
                <a:latin typeface="Verdana" pitchFamily="34" charset="0"/>
                <a:ea typeface="Times New Roman" pitchFamily="18" charset="0"/>
                <a:cs typeface="Arial" pitchFamily="34" charset="0"/>
              </a:rPr>
              <a:t>Gemfibrozil</a:t>
            </a: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 and </a:t>
            </a:r>
            <a:r>
              <a:rPr kumimoji="0" lang="en-US" b="1" i="0" u="none" strike="noStrike" cap="none" normalizeH="0" baseline="0" dirty="0" err="1" smtClean="0">
                <a:ln>
                  <a:noFill/>
                </a:ln>
                <a:solidFill>
                  <a:srgbClr val="FF0000"/>
                </a:solidFill>
                <a:effectLst/>
                <a:latin typeface="Verdana" pitchFamily="34" charset="0"/>
                <a:ea typeface="Times New Roman" pitchFamily="18" charset="0"/>
                <a:cs typeface="Arial" pitchFamily="34" charset="0"/>
              </a:rPr>
              <a:t>Clofibrate</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Mechanism of action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 </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These drugs lower VLDLs and plasma triglycerides by stimulating lipoprotein lipase. They also lower cholesterol by inhibiting its synthesis and enhancing excretion in the bile.</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Effects</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Decreases LDL and triglyceride levels</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Increases HDL levels</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Uses</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Hypertriglyceridemia</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and hypercholesterolemia</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Side effects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 </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Side effects include GI disturbances (nausea, diarrhea, and cramps), muscle weakness, and rash. Long-term use may increase the incidence of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thromboembolism</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angina, arrhythmias, or gallstones  </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Contraindications</a:t>
            </a:r>
            <a:endParaRPr kumimoji="0" lang="en-US"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Pregnancy</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Impaired renal or hepatic function</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Drug interactions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b="0" i="0" u="none" strike="noStrike" cap="none" normalizeH="0" baseline="0" dirty="0" smtClean="0">
                <a:ln>
                  <a:noFill/>
                </a:ln>
                <a:solidFill>
                  <a:srgbClr val="3B3B3B"/>
                </a:solidFill>
                <a:effectLst/>
                <a:latin typeface="Arial"/>
                <a:ea typeface="Times New Roman" pitchFamily="18" charset="0"/>
                <a:cs typeface="Arial" pitchFamily="34" charset="0"/>
              </a:rPr>
              <a:t> </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These agents displace acidic drugs (e.g.,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warfarin</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and </a:t>
            </a:r>
            <a:r>
              <a:rPr kumimoji="0" lang="en-US"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phenytoin</a:t>
            </a:r>
            <a:r>
              <a:rPr kumimoji="0" lang="en-US"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from plasma proteins; thus a reduced dose of anticoagulant (or other drug) is required.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00232" y="357166"/>
            <a:ext cx="6429388" cy="707886"/>
          </a:xfrm>
          <a:prstGeom prst="rect">
            <a:avLst/>
          </a:prstGeom>
          <a:ln>
            <a:solidFill>
              <a:srgbClr val="FF0000"/>
            </a:solidFill>
          </a:ln>
        </p:spPr>
        <p:txBody>
          <a:bodyPr wrap="square">
            <a:spAutoFit/>
          </a:bodyPr>
          <a:lstStyle/>
          <a:p>
            <a:pPr lvl="0" fontAlgn="base">
              <a:spcBef>
                <a:spcPct val="0"/>
              </a:spcBef>
              <a:spcAft>
                <a:spcPct val="0"/>
              </a:spcAft>
            </a:pPr>
            <a:r>
              <a:rPr kumimoji="0" lang="ar-SY" sz="20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عوامل </a:t>
            </a:r>
            <a:r>
              <a:rPr kumimoji="0" lang="ar-SY" sz="2000" b="1" i="0" u="none" strike="noStrike" cap="none" normalizeH="0" baseline="0" dirty="0" err="1" smtClean="0">
                <a:ln>
                  <a:noFill/>
                </a:ln>
                <a:solidFill>
                  <a:srgbClr val="FF0000"/>
                </a:solidFill>
                <a:effectLst/>
                <a:latin typeface="Calibri" pitchFamily="34" charset="0"/>
                <a:ea typeface="Calibri" pitchFamily="34" charset="0"/>
                <a:cs typeface="Arial" pitchFamily="34" charset="0"/>
              </a:rPr>
              <a:t>اخرى</a:t>
            </a:r>
            <a:r>
              <a:rPr kumimoji="0" lang="ar-SY" sz="20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خافضة للشحوم :</a:t>
            </a:r>
            <a:endParaRPr kumimoji="0" lang="en-US" sz="1000" b="0" i="0" u="none" strike="noStrike" cap="none" normalizeH="0" baseline="0" dirty="0" smtClean="0">
              <a:ln>
                <a:noFill/>
              </a:ln>
              <a:solidFill>
                <a:srgbClr val="FF0000"/>
              </a:solidFill>
              <a:effectLst/>
              <a:latin typeface="Arial" pitchFamily="34" charset="0"/>
              <a:cs typeface="Arial" pitchFamily="34" charset="0"/>
            </a:endParaRPr>
          </a:p>
          <a:p>
            <a:pPr lvl="0" eaLnBrk="0" fontAlgn="base" hangingPunct="0">
              <a:spcBef>
                <a:spcPct val="0"/>
              </a:spcBef>
              <a:spcAft>
                <a:spcPct val="0"/>
              </a:spcAft>
            </a:pPr>
            <a:r>
              <a:rPr kumimoji="0" lang="en-US" sz="20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LDL Oxidation Inhibitor </a:t>
            </a:r>
            <a:r>
              <a:rPr kumimoji="0" lang="ar-SY" sz="20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kumimoji="0" lang="ar-SY"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بروبوكول</a:t>
            </a:r>
            <a:r>
              <a:rPr kumimoji="0" lang="ar-SY"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a:t>
            </a:r>
            <a:r>
              <a:rPr kumimoji="0" lang="en-US" b="1" i="0" u="none" strike="noStrike" cap="none" normalizeH="0" baseline="0" dirty="0" err="1" smtClean="0">
                <a:ln>
                  <a:noFill/>
                </a:ln>
                <a:solidFill>
                  <a:srgbClr val="0070C0"/>
                </a:solidFill>
                <a:effectLst/>
                <a:latin typeface="Calibri" pitchFamily="34" charset="0"/>
                <a:ea typeface="Calibri" pitchFamily="34" charset="0"/>
                <a:cs typeface="Arial" pitchFamily="34" charset="0"/>
              </a:rPr>
              <a:t>Probucol</a:t>
            </a:r>
            <a:r>
              <a:rPr kumimoji="0" lang="ar-SY" b="1" i="0" u="none" strike="noStrike" cap="none" normalizeH="0" baseline="0" dirty="0" smtClean="0">
                <a:ln>
                  <a:noFill/>
                </a:ln>
                <a:solidFill>
                  <a:srgbClr val="0070C0"/>
                </a:solidFill>
                <a:effectLst/>
                <a:latin typeface="Calibri" pitchFamily="34" charset="0"/>
                <a:ea typeface="Calibri" pitchFamily="34" charset="0"/>
                <a:cs typeface="Arial" pitchFamily="34" charset="0"/>
              </a:rPr>
              <a:t> </a:t>
            </a:r>
            <a:r>
              <a:rPr kumimoji="0" lang="ar-SY"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ar-SY"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مستطيل 2"/>
          <p:cNvSpPr/>
          <p:nvPr/>
        </p:nvSpPr>
        <p:spPr>
          <a:xfrm>
            <a:off x="2000232" y="1142984"/>
            <a:ext cx="6357950" cy="1938992"/>
          </a:xfrm>
          <a:prstGeom prst="rect">
            <a:avLst/>
          </a:prstGeom>
          <a:solidFill>
            <a:schemeClr val="accent3">
              <a:lumMod val="40000"/>
              <a:lumOff val="60000"/>
            </a:schemeClr>
          </a:solidFill>
        </p:spPr>
        <p:txBody>
          <a:bodyPr wrap="square">
            <a:spAutoFit/>
          </a:bodyPr>
          <a:lstStyle/>
          <a:p>
            <a:pPr lvl="0" fontAlgn="base">
              <a:spcBef>
                <a:spcPct val="0"/>
              </a:spcBef>
              <a:spcAft>
                <a:spcPct val="0"/>
              </a:spcAft>
            </a:pP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عند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الانسان</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يسبب انخفاض مستويات الكولسترول في الكبد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البلاسما</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عن طريق زيادة تقويض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LDL </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 يمكن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ان</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يمنع اصطناع الكولسترول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لكنه لا يؤثر على الشحوم الثلاثية في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البلاسما</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ينقص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LDL</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و بشكل اقل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HDL</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الآلية غير معروفة تماما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و</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لكن انخفاض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HDL</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يمكن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ان</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تعزى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الى</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قدرة </a:t>
            </a:r>
            <a:r>
              <a:rPr kumimoji="0" lang="ar-SY"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البروبوكول</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في منع اصطناع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Apoprotein</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AI</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البروتين الرئيسي في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HDL</a:t>
            </a:r>
            <a:r>
              <a:rPr kumimoji="0" lang="ar-SY"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 </a:t>
            </a:r>
            <a:endParaRPr kumimoji="0" lang="ar-SY"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t="12392"/>
          <a:stretch>
            <a:fillRect/>
          </a:stretch>
        </p:blipFill>
        <p:spPr bwMode="auto">
          <a:xfrm>
            <a:off x="1428728" y="928670"/>
            <a:ext cx="6429420" cy="4786346"/>
          </a:xfrm>
          <a:prstGeom prst="rect">
            <a:avLst/>
          </a:prstGeom>
          <a:noFill/>
          <a:ln w="9525">
            <a:solidFill>
              <a:srgbClr val="FF0000"/>
            </a:solid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l="2100" t="2800" r="2100" b="9799"/>
          <a:stretch>
            <a:fillRect/>
          </a:stretch>
        </p:blipFill>
        <p:spPr bwMode="auto">
          <a:xfrm>
            <a:off x="1000100" y="571480"/>
            <a:ext cx="7215238" cy="521497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b="15398"/>
          <a:stretch>
            <a:fillRect/>
          </a:stretch>
        </p:blipFill>
        <p:spPr bwMode="auto">
          <a:xfrm>
            <a:off x="1214414" y="1142984"/>
            <a:ext cx="6786609" cy="4714908"/>
          </a:xfrm>
          <a:prstGeom prst="rect">
            <a:avLst/>
          </a:prstGeom>
          <a:noFill/>
          <a:ln w="9525">
            <a:solidFill>
              <a:srgbClr val="FF0000"/>
            </a:solid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l="2100" t="2800" r="1575" b="6299"/>
          <a:stretch>
            <a:fillRect/>
          </a:stretch>
        </p:blipFill>
        <p:spPr bwMode="auto">
          <a:xfrm>
            <a:off x="1071538" y="500042"/>
            <a:ext cx="7215238" cy="5572163"/>
          </a:xfrm>
          <a:prstGeom prst="rect">
            <a:avLst/>
          </a:prstGeom>
          <a:noFill/>
          <a:ln w="9525">
            <a:solidFill>
              <a:srgbClr val="FF0000"/>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l="2100" t="2800" r="2625"/>
          <a:stretch>
            <a:fillRect/>
          </a:stretch>
        </p:blipFill>
        <p:spPr bwMode="auto">
          <a:xfrm>
            <a:off x="1071538" y="571480"/>
            <a:ext cx="6670247" cy="5624508"/>
          </a:xfrm>
          <a:prstGeom prst="rect">
            <a:avLst/>
          </a:prstGeom>
          <a:noFill/>
          <a:ln w="38100">
            <a:solidFill>
              <a:srgbClr val="002060"/>
            </a:solid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785786" y="714356"/>
            <a:ext cx="7429551" cy="5572164"/>
          </a:xfrm>
          <a:prstGeom prst="rect">
            <a:avLst/>
          </a:prstGeom>
          <a:noFill/>
          <a:ln w="9525">
            <a:solidFill>
              <a:srgbClr val="FF0000"/>
            </a:solid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hp\Downloads\Lipid-Lowering Therapies_ A Review of Current and Future Options_files\_Lipid-Lowering-T2.gif"/>
          <p:cNvPicPr/>
          <p:nvPr/>
        </p:nvPicPr>
        <p:blipFill>
          <a:blip r:embed="rId2"/>
          <a:srcRect l="4252" t="1742" r="2835" b="3919"/>
          <a:stretch>
            <a:fillRect/>
          </a:stretch>
        </p:blipFill>
        <p:spPr bwMode="auto">
          <a:xfrm>
            <a:off x="1357291" y="214290"/>
            <a:ext cx="6572296" cy="6286544"/>
          </a:xfrm>
          <a:prstGeom prst="rect">
            <a:avLst/>
          </a:prstGeom>
          <a:noFill/>
          <a:ln w="9525">
            <a:solidFill>
              <a:srgbClr val="002060"/>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500034" y="571480"/>
            <a:ext cx="8286808" cy="4498627"/>
          </a:xfrm>
          <a:prstGeom prst="rect">
            <a:avLst/>
          </a:prstGeom>
          <a:solidFill>
            <a:srgbClr val="FFFFFF"/>
          </a:solidFill>
          <a:ln w="9525">
            <a:solidFill>
              <a:srgbClr val="FF0000"/>
            </a:solid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PCSK9 Inhibitors</a:t>
            </a:r>
            <a:endParaRPr kumimoji="0" lang="en-US" sz="24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Proprotein</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convertase</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subtilisin</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r>
              <a:rPr kumimoji="0" lang="en-US" sz="20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kexin</a:t>
            </a:r>
            <a:r>
              <a:rPr kumimoji="0" lang="en-US" sz="20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type 9 (PCSK9) </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is an enzyme responsible for degradation of LDL-C receptors in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hepatocytes</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a:t>
            </a:r>
            <a:r>
              <a:rPr kumimoji="0" lang="en-US" sz="1600" b="0" i="0" u="none" strike="noStrike" cap="none" normalizeH="0" baseline="30000" dirty="0" smtClean="0">
                <a:ln>
                  <a:noFill/>
                </a:ln>
                <a:solidFill>
                  <a:srgbClr val="212529"/>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LDL receptors are responsible for removing LDL-C from the blood. Greater PCSK9 activity leads to fewer LDL receptors and higher plasma LDL-C levels. The first drugs to target PCSK9 were the monoclonal antibodies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Mabs</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alirocumab</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and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evolocumab</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which bind to and inhibit PCSK9 (PCSK9 inhibitors). These drugs have similar therapeutic profiles, producing a 45% to 60% reduction in LDL-C when used alone or in combination with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statins</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a:t>
            </a:r>
            <a:r>
              <a:rPr kumimoji="0" lang="en-US" sz="1600" b="0" i="0" u="none" strike="noStrike" cap="none" normalizeH="0" baseline="30000" dirty="0" smtClean="0">
                <a:ln>
                  <a:noFill/>
                </a:ln>
                <a:solidFill>
                  <a:srgbClr val="212529"/>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Both drugs are given SC at 2- or 4-week intervals. The most common adverse effect of these drugs is injection-site reactions. Since both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alirocumab</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and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evolocumab</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are fully human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Mabs</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immunologic responses, including allergic reactions and the development of antidrug neutralizing antibodies, are rare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500042"/>
            <a:ext cx="8501122" cy="4524315"/>
          </a:xfrm>
          <a:prstGeom prst="rect">
            <a:avLst/>
          </a:prstGeom>
          <a:ln>
            <a:solidFill>
              <a:srgbClr val="FF0000"/>
            </a:solidFill>
          </a:ln>
        </p:spPr>
        <p:txBody>
          <a:bodyPr wrap="square">
            <a:spAutoFit/>
          </a:bodyPr>
          <a:lstStyle/>
          <a:p>
            <a:pPr algn="l"/>
            <a:r>
              <a:rPr lang="en-US" sz="2400" dirty="0"/>
              <a:t>Both PCSK9 inhibitors have been evaluated in combination with </a:t>
            </a:r>
            <a:r>
              <a:rPr lang="en-US" sz="2400" dirty="0" err="1"/>
              <a:t>statin</a:t>
            </a:r>
            <a:r>
              <a:rPr lang="en-US" sz="2400" dirty="0"/>
              <a:t> therapy in morbidity and mortality studies</a:t>
            </a:r>
            <a:r>
              <a:rPr lang="en-US" sz="2400" b="1" dirty="0">
                <a:solidFill>
                  <a:srgbClr val="0070C0"/>
                </a:solidFill>
              </a:rPr>
              <a:t>. </a:t>
            </a:r>
            <a:r>
              <a:rPr lang="en-US" sz="2400" b="1" dirty="0" err="1">
                <a:solidFill>
                  <a:srgbClr val="0070C0"/>
                </a:solidFill>
              </a:rPr>
              <a:t>Evolocumab</a:t>
            </a:r>
            <a:r>
              <a:rPr lang="en-US" sz="2400" b="1" dirty="0">
                <a:solidFill>
                  <a:srgbClr val="0070C0"/>
                </a:solidFill>
              </a:rPr>
              <a:t> </a:t>
            </a:r>
            <a:r>
              <a:rPr lang="en-US" sz="2400" dirty="0"/>
              <a:t>was studied in 27,564 patients with established CVD and a baseline LDL-C of 70 mg/</a:t>
            </a:r>
            <a:r>
              <a:rPr lang="en-US" sz="2400" dirty="0" err="1"/>
              <a:t>dL</a:t>
            </a:r>
            <a:r>
              <a:rPr lang="en-US" sz="2400" dirty="0"/>
              <a:t> or greater on maximally tolerated </a:t>
            </a:r>
            <a:r>
              <a:rPr lang="en-US" sz="2400" dirty="0" err="1"/>
              <a:t>statin</a:t>
            </a:r>
            <a:r>
              <a:rPr lang="en-US" sz="2400" dirty="0" smtClean="0"/>
              <a:t>.</a:t>
            </a:r>
            <a:r>
              <a:rPr lang="en-US" sz="2400" baseline="30000" dirty="0" smtClean="0"/>
              <a:t> </a:t>
            </a:r>
            <a:r>
              <a:rPr lang="en-US" sz="2400" dirty="0"/>
              <a:t> </a:t>
            </a:r>
            <a:r>
              <a:rPr lang="en-US" sz="2400" b="1" dirty="0" err="1">
                <a:solidFill>
                  <a:srgbClr val="0070C0"/>
                </a:solidFill>
              </a:rPr>
              <a:t>Evolocumab</a:t>
            </a:r>
            <a:r>
              <a:rPr lang="en-US" sz="2400" dirty="0"/>
              <a:t> produced a significant relative RR of 15% for CVEs. This occurred primarily because of reductions in myocardial infarction (MI), stroke, and coronary revascularization; there was not a decrease in CV death</a:t>
            </a:r>
            <a:r>
              <a:rPr lang="en-US" sz="2400" b="1" dirty="0">
                <a:solidFill>
                  <a:srgbClr val="0070C0"/>
                </a:solidFill>
              </a:rPr>
              <a:t>. </a:t>
            </a:r>
            <a:r>
              <a:rPr lang="en-US" sz="2400" b="1" dirty="0" err="1">
                <a:solidFill>
                  <a:srgbClr val="0070C0"/>
                </a:solidFill>
              </a:rPr>
              <a:t>Alirocumab</a:t>
            </a:r>
            <a:r>
              <a:rPr lang="en-US" sz="2400" b="1" dirty="0">
                <a:solidFill>
                  <a:srgbClr val="0070C0"/>
                </a:solidFill>
              </a:rPr>
              <a:t> </a:t>
            </a:r>
            <a:r>
              <a:rPr lang="en-US" sz="2400" dirty="0"/>
              <a:t>was studied in 18,924 patients with a recent hospital admission for ACS who had a baseline LDL-C of 70 mg/</a:t>
            </a:r>
            <a:r>
              <a:rPr lang="en-US" sz="2400" dirty="0" err="1"/>
              <a:t>dL</a:t>
            </a:r>
            <a:r>
              <a:rPr lang="en-US" sz="2400" dirty="0"/>
              <a:t> or greater on maximally tolerated </a:t>
            </a:r>
            <a:r>
              <a:rPr lang="en-US" sz="2400" dirty="0" err="1"/>
              <a:t>statin</a:t>
            </a:r>
            <a:r>
              <a:rPr lang="en-US" sz="2400" dirty="0" smtClean="0"/>
              <a:t>.</a:t>
            </a:r>
            <a:r>
              <a:rPr lang="en-US" sz="2400" baseline="30000" dirty="0" smtClean="0"/>
              <a:t> </a:t>
            </a:r>
            <a:r>
              <a:rPr lang="en-US" sz="2400" dirty="0"/>
              <a:t> Similar to </a:t>
            </a:r>
            <a:r>
              <a:rPr lang="en-US" sz="2400" b="1" dirty="0" err="1">
                <a:solidFill>
                  <a:srgbClr val="0070C0"/>
                </a:solidFill>
              </a:rPr>
              <a:t>evolocumab</a:t>
            </a:r>
            <a:r>
              <a:rPr lang="en-US" sz="2400" b="1" dirty="0">
                <a:solidFill>
                  <a:srgbClr val="0070C0"/>
                </a:solidFill>
              </a:rPr>
              <a:t>, </a:t>
            </a:r>
            <a:r>
              <a:rPr lang="en-US" sz="2400" b="1" dirty="0" err="1">
                <a:solidFill>
                  <a:srgbClr val="0070C0"/>
                </a:solidFill>
              </a:rPr>
              <a:t>alirocumab</a:t>
            </a:r>
            <a:r>
              <a:rPr lang="en-US" sz="2400" b="1" dirty="0">
                <a:solidFill>
                  <a:srgbClr val="0070C0"/>
                </a:solidFill>
              </a:rPr>
              <a:t> </a:t>
            </a:r>
            <a:r>
              <a:rPr lang="en-US" sz="2400" dirty="0"/>
              <a:t>produced a significant relative RR of 15% for CVEs. </a:t>
            </a:r>
            <a:endParaRPr lang="ar-SY"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00034" y="1000108"/>
            <a:ext cx="8072494" cy="3416320"/>
          </a:xfrm>
          <a:prstGeom prst="rect">
            <a:avLst/>
          </a:prstGeom>
          <a:ln>
            <a:solidFill>
              <a:srgbClr val="FF0000"/>
            </a:solidFill>
          </a:ln>
        </p:spPr>
        <p:txBody>
          <a:bodyPr wrap="square">
            <a:spAutoFit/>
          </a:bodyPr>
          <a:lstStyle/>
          <a:p>
            <a:pPr algn="l"/>
            <a:r>
              <a:rPr lang="en-US" sz="2400" dirty="0"/>
              <a:t>The benefit of </a:t>
            </a:r>
            <a:r>
              <a:rPr lang="en-US" sz="2400" b="1" dirty="0" err="1">
                <a:solidFill>
                  <a:srgbClr val="0070C0"/>
                </a:solidFill>
              </a:rPr>
              <a:t>alirocumab</a:t>
            </a:r>
            <a:r>
              <a:rPr lang="en-US" sz="2400" dirty="0"/>
              <a:t> was due to a decrease in MI and stroke, but not CV death. The results of these trials support the addition of PCSK9 inhibitors to </a:t>
            </a:r>
            <a:r>
              <a:rPr lang="en-US" sz="2400" dirty="0" err="1"/>
              <a:t>statins</a:t>
            </a:r>
            <a:r>
              <a:rPr lang="en-US" sz="2400" dirty="0"/>
              <a:t> in patients not achieving LDL-C levels below 70 mg/</a:t>
            </a:r>
            <a:r>
              <a:rPr lang="en-US" sz="2400" dirty="0" err="1"/>
              <a:t>dL</a:t>
            </a:r>
            <a:r>
              <a:rPr lang="en-US" sz="2400" dirty="0"/>
              <a:t>, but data in patients not taking a </a:t>
            </a:r>
            <a:r>
              <a:rPr lang="en-US" sz="2400" dirty="0" err="1"/>
              <a:t>statin</a:t>
            </a:r>
            <a:r>
              <a:rPr lang="en-US" sz="2400" dirty="0"/>
              <a:t> are lacking. Cost-effectiveness concerns continue to limit PCSK9 inhibitor therapy. Although manufacturers recently reduced the cost of these drugs by 60% to approximately $5,800 per year, insurance barriers remain, including unaffordable copayments for some patients</a:t>
            </a:r>
            <a:endParaRPr lang="ar-SY"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357158" y="642918"/>
            <a:ext cx="8286808" cy="4498627"/>
          </a:xfrm>
          <a:prstGeom prst="rect">
            <a:avLst/>
          </a:prstGeom>
          <a:solidFill>
            <a:srgbClr val="FFFFFF"/>
          </a:solidFill>
          <a:ln w="9525">
            <a:solidFill>
              <a:srgbClr val="FF0000"/>
            </a:solid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Icosapent</a:t>
            </a:r>
            <a:r>
              <a:rPr kumimoji="0" lang="en-US"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Ethyl</a:t>
            </a:r>
            <a:endParaRPr kumimoji="0" lang="en-US" sz="24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Prescription omega-3 fatty acids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eicosapentaenoic</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acid [EPA] and/or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docosahexaenoic</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acid [DHA]) are indicated to treat severe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hypertriglyceridemia</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(TG levels of 500 mg/</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dL</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or higher).</a:t>
            </a:r>
            <a:r>
              <a:rPr kumimoji="0" lang="en-US" sz="1600" b="0" i="0" u="none" strike="noStrike" cap="none" normalizeH="0" baseline="30000" dirty="0" smtClean="0">
                <a:ln>
                  <a:noFill/>
                </a:ln>
                <a:solidFill>
                  <a:srgbClr val="212529"/>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 number of trials investigating various formulations of omega-3 fatty acids demonstrated inconsistent effects on ASCVD risk. These results were most likely related to the use of low doses of omega-3 fatty acids, differences in baseline ASCVD risk in study subjects, and possibly the use of products containing both EPA and DHA. However, a prescription EPA-only omega-3 fatty acid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icosapent</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ethyl</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has been found to significantly reduce ASCVD risk in patients with established CVD or DM who had at least one other CV risk factor, elevated TG (&gt;135 mg/dL-499 mg/</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dL</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and an LDL-C level between 41 g/</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dL</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and 100 mg/</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dL</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on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statin</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therapy.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357166"/>
            <a:ext cx="7786742" cy="6001643"/>
          </a:xfrm>
          <a:prstGeom prst="rect">
            <a:avLst/>
          </a:prstGeom>
          <a:ln>
            <a:solidFill>
              <a:srgbClr val="FF0000"/>
            </a:solidFill>
          </a:ln>
        </p:spPr>
        <p:txBody>
          <a:bodyPr wrap="square">
            <a:spAutoFit/>
          </a:bodyPr>
          <a:lstStyle/>
          <a:p>
            <a:pPr algn="l"/>
            <a:r>
              <a:rPr lang="en-US" sz="2400" dirty="0"/>
              <a:t>The Reduction of Cardiovascular Events with </a:t>
            </a:r>
            <a:r>
              <a:rPr lang="en-US" sz="2400" b="1" dirty="0" err="1">
                <a:solidFill>
                  <a:srgbClr val="0070C0"/>
                </a:solidFill>
              </a:rPr>
              <a:t>Icosapent</a:t>
            </a:r>
            <a:r>
              <a:rPr lang="en-US" sz="2400" b="1" dirty="0">
                <a:solidFill>
                  <a:srgbClr val="0070C0"/>
                </a:solidFill>
              </a:rPr>
              <a:t> Ethyl</a:t>
            </a:r>
            <a:r>
              <a:rPr lang="en-US" sz="2400" dirty="0"/>
              <a:t>-Intervention Trial (REDUCE-IT), which enrolled more than 8,000 subjects and lasted nearly 5 years, demonstrated that patients receiving </a:t>
            </a:r>
            <a:r>
              <a:rPr lang="en-US" sz="2400" dirty="0" err="1"/>
              <a:t>icosapent</a:t>
            </a:r>
            <a:r>
              <a:rPr lang="en-US" sz="2400" dirty="0"/>
              <a:t> ethyl (2 g bid with food) were 25% less likely than placebo patients (</a:t>
            </a:r>
            <a:r>
              <a:rPr lang="en-US" sz="2400" i="1" dirty="0"/>
              <a:t>P</a:t>
            </a:r>
            <a:r>
              <a:rPr lang="en-US" sz="2400" dirty="0"/>
              <a:t> &lt;.001) to experience CV death, nonfatal MI, stroke, coronary revascularization, or unstable angina. Safety issues with </a:t>
            </a:r>
            <a:r>
              <a:rPr lang="en-US" sz="2400" dirty="0" err="1"/>
              <a:t>icosapent</a:t>
            </a:r>
            <a:r>
              <a:rPr lang="en-US" sz="2400" dirty="0"/>
              <a:t> ethyl included increased risk of </a:t>
            </a:r>
            <a:r>
              <a:rPr lang="en-US" sz="2400" dirty="0" err="1"/>
              <a:t>atrial</a:t>
            </a:r>
            <a:r>
              <a:rPr lang="en-US" sz="2400" dirty="0"/>
              <a:t> fibrillation (AF; 5.3% vs. 3.9%; </a:t>
            </a:r>
            <a:r>
              <a:rPr lang="en-US" sz="2400" i="1" dirty="0"/>
              <a:t>P</a:t>
            </a:r>
            <a:r>
              <a:rPr lang="en-US" sz="2400" dirty="0"/>
              <a:t> = .003), greater risk of hospitalization for AF (3.1% vs. 2.1%; </a:t>
            </a:r>
            <a:r>
              <a:rPr lang="en-US" sz="2400" i="1" dirty="0"/>
              <a:t>P</a:t>
            </a:r>
            <a:r>
              <a:rPr lang="en-US" sz="2400" dirty="0"/>
              <a:t> = .004), and higher—though </a:t>
            </a:r>
            <a:r>
              <a:rPr lang="en-US" sz="2400" dirty="0" err="1"/>
              <a:t>nonsignificant</a:t>
            </a:r>
            <a:r>
              <a:rPr lang="en-US" sz="2400" dirty="0"/>
              <a:t>—risk of serious bleeding events (2.6% vs. 2.1%; </a:t>
            </a:r>
            <a:r>
              <a:rPr lang="en-US" sz="2400" i="1" dirty="0"/>
              <a:t>P</a:t>
            </a:r>
            <a:r>
              <a:rPr lang="en-US" sz="2400" dirty="0"/>
              <a:t> = .06). </a:t>
            </a:r>
            <a:r>
              <a:rPr lang="en-US" sz="2400" dirty="0" err="1"/>
              <a:t>Icosapent</a:t>
            </a:r>
            <a:r>
              <a:rPr lang="en-US" sz="2400" dirty="0"/>
              <a:t> ethyl’s benefit in reducing ASCVD risk was unexpected given the previously inconsistent effect of these drugs and the premature discontinuation of a similar mortality study using a high-dose combination (EPA and DHA) prescription omega-3 fatty acid. </a:t>
            </a:r>
            <a:endParaRPr lang="ar-SY"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285720" y="1500174"/>
            <a:ext cx="8358246" cy="1938992"/>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The specific mechanism of </a:t>
            </a:r>
            <a:r>
              <a:rPr kumimoji="0" lang="en-US" sz="2000"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icosapent</a:t>
            </a: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ethyl </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in CV risk reduction is unknown but most likely results from the use of an EPA-only omega-3 fatty acid. Based on the findings from REDUCE-IT, the FDA recently approved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icosapent</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ethyl for use in patients taking maximally tolerated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statin</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therapy with baseline TG of 150 mg/</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dL</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or higher who have established CVD or DM and two or more additional ASCVD risk factors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285720" y="571480"/>
            <a:ext cx="8572560" cy="4498627"/>
          </a:xfrm>
          <a:prstGeom prst="rect">
            <a:avLst/>
          </a:prstGeom>
          <a:solidFill>
            <a:srgbClr val="FFFFFF"/>
          </a:solidFill>
          <a:ln w="9525">
            <a:solidFill>
              <a:srgbClr val="FF0000"/>
            </a:solid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Bempedoic</a:t>
            </a:r>
            <a:r>
              <a:rPr kumimoji="0" lang="en-US"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Acid</a:t>
            </a:r>
            <a:endParaRPr kumimoji="0" lang="en-US" sz="2400"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This oral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nonstatin</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agent reduces LDL-C </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by inhibiting ATP-citrate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lyase</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an enzyme in the cholesterol biosynthesis pathway, upstream from the site where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statins</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reduce cholesterol synthesis.</a:t>
            </a:r>
            <a:r>
              <a:rPr kumimoji="0" lang="en-US" sz="1600" b="0" i="0" u="none" strike="noStrike" cap="none" normalizeH="0" baseline="30000" dirty="0" smtClean="0">
                <a:ln>
                  <a:noFill/>
                </a:ln>
                <a:solidFill>
                  <a:srgbClr val="212529"/>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Bempedoic</a:t>
            </a:r>
            <a:r>
              <a:rPr kumimoji="0" lang="en-US" sz="20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acid</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prodrug</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requires coenzyme A activation by very-long-chain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acyl-CoA</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synthetase-1. This activity occurs solely in the liver and not in the muscle, potentially limiting musculoskeletal complaints.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Bempedoic</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acid does not have substantial effects on lipid fractions other than LDL-C. This agent was approved in early 2020 as an adjunct to diet and maximally tolerated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statin</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therapy in the treatment of adults with heterozygous familial hypercholesterolemia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HeFH</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or established ASCVD who require additional LDL-C–lowering</a:t>
            </a:r>
            <a:endPar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Bempedoic</a:t>
            </a: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acid is available as a single dosage of 180 mg daily and as a fixed-dose combination with </a:t>
            </a:r>
            <a:r>
              <a:rPr kumimoji="0" lang="en-US" sz="2000"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ezetimibe</a:t>
            </a: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10 mg daily</a:t>
            </a:r>
            <a:r>
              <a:rPr kumimoji="0" lang="en-US" sz="1050" b="1" i="0" u="none" strike="noStrike" cap="none" normalizeH="0" baseline="0" dirty="0" smtClean="0">
                <a:ln>
                  <a:noFill/>
                </a:ln>
                <a:solidFill>
                  <a:srgbClr val="0070C0"/>
                </a:solidFill>
                <a:effectLst/>
                <a:latin typeface="Arial" pitchFamily="34" charset="0"/>
                <a:cs typeface="Arial" pitchFamily="34" charset="0"/>
              </a:rPr>
              <a:t> </a:t>
            </a:r>
            <a:endParaRPr kumimoji="0" lang="en-US" sz="2800"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8596" y="928670"/>
            <a:ext cx="8429684" cy="4154984"/>
          </a:xfrm>
          <a:prstGeom prst="rect">
            <a:avLst/>
          </a:prstGeom>
          <a:ln>
            <a:solidFill>
              <a:srgbClr val="FF0000"/>
            </a:solidFill>
          </a:ln>
        </p:spPr>
        <p:txBody>
          <a:bodyPr wrap="square">
            <a:spAutoFit/>
          </a:bodyPr>
          <a:lstStyle/>
          <a:p>
            <a:pPr algn="l"/>
            <a:r>
              <a:rPr lang="en-US" sz="2400" dirty="0"/>
              <a:t>It is metabolized primarily in the liver via </a:t>
            </a:r>
            <a:r>
              <a:rPr lang="en-US" sz="2400" dirty="0" err="1"/>
              <a:t>glucuronidation</a:t>
            </a:r>
            <a:r>
              <a:rPr lang="en-US" sz="2400" dirty="0"/>
              <a:t>. Although less than 5% of the drug is cleared unchanged, few data exist on patients with severe renal disease (</a:t>
            </a:r>
            <a:r>
              <a:rPr lang="en-US" sz="2400" dirty="0" err="1"/>
              <a:t>creatinine</a:t>
            </a:r>
            <a:r>
              <a:rPr lang="en-US" sz="2400" dirty="0"/>
              <a:t> clearance &lt;30 </a:t>
            </a:r>
            <a:r>
              <a:rPr lang="en-US" sz="2400" dirty="0" err="1"/>
              <a:t>mL</a:t>
            </a:r>
            <a:r>
              <a:rPr lang="en-US" sz="2400" dirty="0"/>
              <a:t>/minute), and there are no data on patients with end-stage renal disease or on </a:t>
            </a:r>
            <a:r>
              <a:rPr lang="en-US" sz="2400" dirty="0" err="1"/>
              <a:t>hemodialysis</a:t>
            </a:r>
            <a:r>
              <a:rPr lang="en-US" sz="2400" dirty="0"/>
              <a:t>. </a:t>
            </a:r>
            <a:r>
              <a:rPr lang="en-US" sz="2400" b="1" dirty="0" err="1">
                <a:solidFill>
                  <a:srgbClr val="0070C0"/>
                </a:solidFill>
              </a:rPr>
              <a:t>Bempedoic</a:t>
            </a:r>
            <a:r>
              <a:rPr lang="en-US" sz="2400" b="1" dirty="0">
                <a:solidFill>
                  <a:srgbClr val="0070C0"/>
                </a:solidFill>
              </a:rPr>
              <a:t> acid </a:t>
            </a:r>
            <a:r>
              <a:rPr lang="en-US" sz="2400" dirty="0"/>
              <a:t>is a weak inhibitor of the organic anion transport-2 membrane transporter, which is the most likely mechanism for the increases in serum </a:t>
            </a:r>
            <a:r>
              <a:rPr lang="en-US" sz="2400" dirty="0" err="1"/>
              <a:t>creatinine</a:t>
            </a:r>
            <a:r>
              <a:rPr lang="en-US" sz="2400" dirty="0"/>
              <a:t> and uric acid that can occur during therapy. The drug should be used cautiously in patients with gout. Rare instances of tendon rupture have been reported, but the mechanism and risk factors are unknown</a:t>
            </a:r>
            <a:endParaRPr lang="ar-SY"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Users\hp\Downloads\slide7-n.jpg"/>
          <p:cNvPicPr/>
          <p:nvPr/>
        </p:nvPicPr>
        <p:blipFill>
          <a:blip r:embed="rId2"/>
          <a:srcRect l="2100" t="3500" r="2100" b="10499"/>
          <a:stretch>
            <a:fillRect/>
          </a:stretch>
        </p:blipFill>
        <p:spPr bwMode="auto">
          <a:xfrm>
            <a:off x="1355386" y="830371"/>
            <a:ext cx="6433289" cy="4607880"/>
          </a:xfrm>
          <a:prstGeom prst="rect">
            <a:avLst/>
          </a:prstGeom>
          <a:noFill/>
          <a:ln w="9525">
            <a:solidFill>
              <a:srgbClr val="002060"/>
            </a:solid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214282" y="1000108"/>
            <a:ext cx="8643998" cy="317009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Owing to its metabolism by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uridine</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glucuronosyltransferase</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a:t>
            </a:r>
            <a:r>
              <a:rPr kumimoji="0" lang="en-US" sz="2000"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bempedoic</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acid is associated with an approximately twofold increase in blood levels of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simvastatin</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and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pravastatin</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Maximal dosages of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simvastatin</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and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pravastatin</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with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bempedoic</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acid are 20 mg daily and 40 mg daily, respectively.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Bempedoic</a:t>
            </a: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acid </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has been found to decrease LDL-C by approximately 18% in patients with ASCVD or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HeFH</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who are on maximally tolerated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statin</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therapy.</a:t>
            </a:r>
            <a:r>
              <a:rPr kumimoji="0" lang="en-US" sz="1600" b="0" i="0" u="none" strike="noStrike" cap="none" normalizeH="0" baseline="30000" dirty="0" smtClean="0">
                <a:ln>
                  <a:noFill/>
                </a:ln>
                <a:solidFill>
                  <a:srgbClr val="212529"/>
                </a:solidFill>
                <a:effectLst/>
                <a:latin typeface="Arial" pitchFamily="34" charset="0"/>
                <a:ea typeface="Calibri" pitchFamily="34" charset="0"/>
                <a:cs typeface="Arial" pitchFamily="34" charset="0"/>
              </a:rPr>
              <a:t>19</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In patients with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statin</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intolerance,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bempedoic</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acid was found to </a:t>
            </a:r>
            <a:r>
              <a:rPr kumimoji="0" lang="en-US" sz="2000" b="1" i="0" u="none" strike="noStrike" cap="none" normalizeH="0" baseline="0" dirty="0" smtClean="0">
                <a:ln>
                  <a:noFill/>
                </a:ln>
                <a:solidFill>
                  <a:srgbClr val="C00000"/>
                </a:solidFill>
                <a:effectLst/>
                <a:latin typeface="Arial" pitchFamily="34" charset="0"/>
                <a:ea typeface="Calibri" pitchFamily="34" charset="0"/>
                <a:cs typeface="Arial" pitchFamily="34" charset="0"/>
              </a:rPr>
              <a:t>decrease LDL-C by 21% (17%-25%) when used alone and by 28% (22%-34%) when used in combination with </a:t>
            </a:r>
            <a:r>
              <a:rPr kumimoji="0" lang="en-US" sz="2000" b="1" i="0" u="none" strike="noStrike" cap="none" normalizeH="0" baseline="0" dirty="0" err="1" smtClean="0">
                <a:ln>
                  <a:noFill/>
                </a:ln>
                <a:solidFill>
                  <a:srgbClr val="C00000"/>
                </a:solidFill>
                <a:effectLst/>
                <a:latin typeface="Arial" pitchFamily="34" charset="0"/>
                <a:ea typeface="Calibri" pitchFamily="34" charset="0"/>
                <a:cs typeface="Arial" pitchFamily="34" charset="0"/>
              </a:rPr>
              <a:t>ezetimibe</a:t>
            </a:r>
            <a:r>
              <a:rPr kumimoji="0" lang="en-US" sz="1050" b="1" i="0" u="none" strike="noStrike" cap="none" normalizeH="0" baseline="0" dirty="0" smtClean="0">
                <a:ln>
                  <a:noFill/>
                </a:ln>
                <a:solidFill>
                  <a:srgbClr val="C00000"/>
                </a:solidFill>
                <a:effectLst/>
                <a:latin typeface="Arial" pitchFamily="34" charset="0"/>
                <a:cs typeface="Arial" pitchFamily="34" charset="0"/>
              </a:rPr>
              <a:t> </a:t>
            </a:r>
            <a:endParaRPr kumimoji="0" lang="en-US" sz="28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428596" y="1142984"/>
            <a:ext cx="8501122" cy="1323439"/>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rgbClr val="212529"/>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Currently, no outcomes data are available for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bempedoic</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acid, but an outcomes trial is in progress in patients with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statin</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intolerance (only low-intensity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statin</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therapy allowed) who are at very high risk for or have established ASCVD.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357158" y="642918"/>
            <a:ext cx="8501122" cy="3883074"/>
          </a:xfrm>
          <a:prstGeom prst="rect">
            <a:avLst/>
          </a:prstGeom>
          <a:solidFill>
            <a:srgbClr val="FFFFFF"/>
          </a:solidFill>
          <a:ln w="9525">
            <a:solidFill>
              <a:srgbClr val="FF0000"/>
            </a:solid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I</a:t>
            </a:r>
            <a:r>
              <a:rPr kumimoji="0" lang="en-US" sz="24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nclisiran</a:t>
            </a:r>
            <a:endParaRPr kumimoji="0" lang="en-US" b="1" i="0" u="none" strike="noStrike" cap="none" normalizeH="0" baseline="0" dirty="0" smtClean="0">
              <a:ln>
                <a:noFill/>
              </a:ln>
              <a:solidFill>
                <a:srgbClr val="0070C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Inclisiran</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is a small interfering RNA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siRNA</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agent that inhibits production of the PCSK9 protein in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hepatocytes</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a:t>
            </a:r>
            <a:r>
              <a:rPr kumimoji="0" lang="en-US" sz="1600" b="0" i="0" u="none" strike="noStrike" cap="none" normalizeH="0" baseline="30000" dirty="0" smtClean="0">
                <a:ln>
                  <a:noFill/>
                </a:ln>
                <a:solidFill>
                  <a:srgbClr val="212529"/>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t>
            </a:r>
            <a:r>
              <a:rPr kumimoji="0" lang="en-US" sz="20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Inclisiran</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was previously known as </a:t>
            </a:r>
            <a:r>
              <a:rPr kumimoji="0" lang="en-US" sz="2000" b="1"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ALN-PCS</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an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siRNA</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conjugated with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triantennary</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t>
            </a:r>
            <a:r>
              <a:rPr kumimoji="0" lang="en-US" sz="2000" b="0" i="1"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N</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acetylgalactosamine</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GalNAc</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carbohydrates.</a:t>
            </a:r>
            <a:r>
              <a:rPr kumimoji="0" lang="en-US" sz="1600" b="0" i="0" u="none" strike="noStrike" cap="none" normalizeH="0" baseline="30000" dirty="0" smtClean="0">
                <a:ln>
                  <a:noFill/>
                </a:ln>
                <a:solidFill>
                  <a:srgbClr val="212529"/>
                </a:solidFill>
                <a:effectLst/>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This compound was relatively unstable and had to be given IV. The addition of another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GalNAc</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carbohydrate to ALN-PCS improved its stability, allowing the compound (ALN-</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PCSsc</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to be administered by SC injection. The addition of the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GalNAc</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carbohydrate was also clinically important, as it has specific affinity for binding to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asialoglycoprotein</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receptors in the liver. This leads to specific uptake and binding of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inclisiran</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in the liver, with no activity in peripheral tissues.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285720" y="1071546"/>
            <a:ext cx="8572560" cy="2923877"/>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Inclisiran</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is a double-stranded RNA molecule that, after uptake in the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hepatocyte</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binds to a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multiprotein</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complex known as</a:t>
            </a:r>
            <a:r>
              <a:rPr kumimoji="0" lang="en-US" sz="2000" b="0" i="0" u="none" strike="noStrike" cap="none" normalizeH="0" baseline="0" dirty="0" smtClean="0">
                <a:ln>
                  <a:noFill/>
                </a:ln>
                <a:solidFill>
                  <a:srgbClr val="212529"/>
                </a:solidFill>
                <a:effectLst/>
                <a:latin typeface="Calibri"/>
                <a:ea typeface="Calibri" pitchFamily="34" charset="0"/>
                <a:cs typeface="Arial" pitchFamily="34" charset="0"/>
              </a:rPr>
              <a:t> </a:t>
            </a:r>
            <a:r>
              <a:rPr kumimoji="0" lang="en-US" sz="2000" b="0" i="1" u="none" strike="noStrike" cap="none" normalizeH="0" baseline="0" dirty="0" smtClean="0">
                <a:ln>
                  <a:noFill/>
                </a:ln>
                <a:solidFill>
                  <a:srgbClr val="212529"/>
                </a:solidFill>
                <a:effectLst/>
                <a:latin typeface="Arial" pitchFamily="34" charset="0"/>
                <a:ea typeface="Calibri" pitchFamily="34" charset="0"/>
                <a:cs typeface="Arial" pitchFamily="34" charset="0"/>
              </a:rPr>
              <a:t>RNA-induced silencing complex</a:t>
            </a:r>
            <a:r>
              <a:rPr kumimoji="0" lang="en-US" sz="2000" b="0" i="1" u="none" strike="noStrike" cap="none" normalizeH="0" baseline="0" dirty="0" smtClean="0">
                <a:ln>
                  <a:noFill/>
                </a:ln>
                <a:solidFill>
                  <a:srgbClr val="212529"/>
                </a:solidFill>
                <a:effectLst/>
                <a:latin typeface="Calibri"/>
                <a:ea typeface="Calibri" pitchFamily="34"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(RISC).</a:t>
            </a:r>
            <a:r>
              <a:rPr kumimoji="0" lang="en-US" sz="1600" b="0" i="0" u="none" strike="noStrike" cap="none" normalizeH="0" baseline="30000" dirty="0" smtClean="0">
                <a:ln>
                  <a:noFill/>
                </a:ln>
                <a:solidFill>
                  <a:srgbClr val="212529"/>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This RISC combines with messenger RNA (mRNA) specific to PCSK9, which induces activation of an enzyme that promotes degradation of the mRNA-RISC complex. The mRNA is degraded, but the active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siRNA</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within the RISC remains active, producing a long-lasting silencing of mRNA targeting PCSK9. Because of its unique mechanism of action,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inclisiran</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reduces intracellular PCSK9 synthesis and has a prolonged duration of action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357158" y="1071546"/>
            <a:ext cx="8429684" cy="3329076"/>
          </a:xfrm>
          <a:prstGeom prst="rect">
            <a:avLst/>
          </a:prstGeom>
          <a:solidFill>
            <a:srgbClr val="FFFFFF"/>
          </a:solidFill>
          <a:ln w="9525">
            <a:solidFill>
              <a:srgbClr val="FF0000"/>
            </a:solid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ANGPTL3 Inhibitor</a:t>
            </a:r>
            <a:endParaRPr kumimoji="0" lang="en-US" sz="24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Angiopoietin</a:t>
            </a:r>
            <a:r>
              <a:rPr kumimoji="0" lang="en-US" sz="20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-like protein 3 (ANGPTL3) </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is a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hepatically</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secreted protein that inhibits lipoprotein and endothelial lipase, resulting in decreased levels of TG-rich lipoprotein and HDL-C.</a:t>
            </a:r>
            <a:r>
              <a:rPr kumimoji="0" lang="en-US" sz="1600" b="0" i="0" u="none" strike="noStrike" cap="none" normalizeH="0" baseline="30000" dirty="0" smtClean="0">
                <a:ln>
                  <a:noFill/>
                </a:ln>
                <a:solidFill>
                  <a:srgbClr val="212529"/>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Inhibition of ANGPTL3 reduces LDL-C levels through an unknown mechanism. </a:t>
            </a:r>
            <a:r>
              <a:rPr kumimoji="0" lang="en-US" sz="2400" b="1" i="0" u="none" strike="noStrike" cap="none" normalizeH="0" baseline="0" dirty="0" err="1" smtClean="0">
                <a:ln>
                  <a:noFill/>
                </a:ln>
                <a:solidFill>
                  <a:srgbClr val="0070C0"/>
                </a:solidFill>
                <a:effectLst/>
                <a:latin typeface="Arial" pitchFamily="34" charset="0"/>
                <a:ea typeface="Calibri" pitchFamily="34" charset="0"/>
                <a:cs typeface="Arial" pitchFamily="34" charset="0"/>
              </a:rPr>
              <a:t>Evinacumab</a:t>
            </a:r>
            <a:r>
              <a:rPr kumimoji="0" lang="en-US" sz="2400" b="1" i="0" u="none" strike="noStrike" cap="none" normalizeH="0" baseline="0" dirty="0" smtClean="0">
                <a:ln>
                  <a:noFill/>
                </a:ln>
                <a:solidFill>
                  <a:srgbClr val="0070C0"/>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an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Mab</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that inhibits ANGPTL3, was studied in 65 patients with homozygous familial hypercholesterolemia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HoFH</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a:t>
            </a:r>
            <a:r>
              <a:rPr kumimoji="0" lang="en-US" sz="1600" b="0" i="0" u="none" strike="noStrike" cap="none" normalizeH="0" baseline="30000" dirty="0" smtClean="0">
                <a:ln>
                  <a:noFill/>
                </a:ln>
                <a:solidFill>
                  <a:srgbClr val="212529"/>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Patients had to have genetic mutations in LDL receptors, PCSK9, or </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apoB</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with a baseline untreated TC greater than 500 mg/</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dL</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and a TG level less than 300 mg/</a:t>
            </a:r>
            <a:r>
              <a:rPr kumimoji="0" lang="en-US" sz="2000" b="0" i="0" u="none" strike="noStrike" cap="none" normalizeH="0" baseline="0" dirty="0" err="1" smtClean="0">
                <a:ln>
                  <a:noFill/>
                </a:ln>
                <a:solidFill>
                  <a:srgbClr val="212529"/>
                </a:solidFill>
                <a:effectLst/>
                <a:latin typeface="Arial" pitchFamily="34" charset="0"/>
                <a:ea typeface="Calibri" pitchFamily="34" charset="0"/>
                <a:cs typeface="Arial" pitchFamily="34" charset="0"/>
              </a:rPr>
              <a:t>dL</a:t>
            </a:r>
            <a:r>
              <a:rPr kumimoji="0" lang="en-US" sz="2000" b="0" i="0" u="none" strike="noStrike" cap="none" normalizeH="0" baseline="0" dirty="0" smtClean="0">
                <a:ln>
                  <a:noFill/>
                </a:ln>
                <a:solidFill>
                  <a:srgbClr val="212529"/>
                </a:solidFill>
                <a:effectLst/>
                <a:latin typeface="Arial" pitchFamily="34" charset="0"/>
                <a:ea typeface="Calibri" pitchFamily="34"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285720" y="785794"/>
            <a:ext cx="8572560" cy="3785652"/>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In addition, patients had to be older than age 12 years with an LDL-C greater than 70 mg/</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dL</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on maximally tolerated lipid-lowering therapy. Patients were randomized 2:1 to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evinacumab</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15 mg/kg IV or placebo every 4 weeks for 24 weeks.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Evinacumab</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decreased LDL-C by 49% ± 8% at 24 weeks. LDL-C was decreased by 50% or greater in 56% of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evinacumab</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patients compared with 4.5% of placebo patients. Genetic mutations in the LDL receptor did not appear to affect response to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evinacumab</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The overall rate of adverse reactions was less with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evinacumab</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than with placebo, but more serious adverse reactions occurred with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evinacumab</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(4.5%) than with placebo (0%).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Evinacumab’s</a:t>
            </a:r>
            <a:r>
              <a:rPr kumimoji="0" lang="en-US" sz="20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unique mechanism of action appears to be independent of LDL-receptor function, which may be particularly valuable in patients with </a:t>
            </a:r>
            <a:r>
              <a:rPr kumimoji="0" lang="en-US" sz="20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HoFH</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357158" y="928670"/>
            <a:ext cx="8358246" cy="3883074"/>
          </a:xfrm>
          <a:prstGeom prst="rect">
            <a:avLst/>
          </a:prstGeom>
          <a:solidFill>
            <a:srgbClr val="FFFFFF"/>
          </a:solidFill>
          <a:ln w="9525">
            <a:solidFill>
              <a:srgbClr val="FF0000"/>
            </a:solid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Conclusion</a:t>
            </a:r>
            <a:endParaRPr kumimoji="0" lang="en-US" sz="2800" b="1" i="0" u="none" strike="noStrike" cap="none" normalizeH="0" baseline="0" dirty="0" smtClean="0">
              <a:ln>
                <a:noFill/>
              </a:ln>
              <a:solidFill>
                <a:srgbClr val="FF0000"/>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Statins</a:t>
            </a:r>
            <a:r>
              <a:rPr kumimoji="0" lang="en-US" sz="24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remain the agents of choice for the treatment of </a:t>
            </a:r>
            <a:r>
              <a:rPr kumimoji="0" lang="en-US" sz="24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dyslipidemia</a:t>
            </a:r>
            <a:r>
              <a:rPr kumimoji="0" lang="en-US" sz="24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in patients who have or are at substantial risk for established coronary heart disease.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Despite </a:t>
            </a:r>
            <a:r>
              <a:rPr kumimoji="0" lang="en-US" sz="2400" b="0"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statin</a:t>
            </a:r>
            <a:r>
              <a:rPr kumimoji="0" lang="en-US" sz="24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use, the risk of adverse CVEs persists. The use of other types of lipid-lowering drugs (e.g., </a:t>
            </a:r>
            <a:r>
              <a:rPr kumimoji="0" lang="en-US" sz="24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ezetimibe</a:t>
            </a:r>
            <a:r>
              <a:rPr kumimoji="0" lang="en-US"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t>
            </a:r>
            <a:r>
              <a:rPr kumimoji="0" lang="en-US" sz="24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PCSK9 inhibitors, </a:t>
            </a:r>
            <a:r>
              <a:rPr kumimoji="0" lang="en-US" sz="2400" b="1" i="0" u="none" strike="noStrike" cap="none" normalizeH="0" baseline="0" dirty="0" err="1" smtClean="0">
                <a:ln>
                  <a:noFill/>
                </a:ln>
                <a:solidFill>
                  <a:srgbClr val="0070C0"/>
                </a:solidFill>
                <a:effectLst/>
                <a:latin typeface="Arial" pitchFamily="34" charset="0"/>
                <a:ea typeface="Times New Roman" pitchFamily="18" charset="0"/>
                <a:cs typeface="Arial" pitchFamily="34" charset="0"/>
              </a:rPr>
              <a:t>icosapent</a:t>
            </a:r>
            <a:r>
              <a:rPr kumimoji="0" lang="en-US" sz="24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 ethyl</a:t>
            </a:r>
            <a:r>
              <a:rPr kumimoji="0" lang="en-US" sz="24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a:t>
            </a:r>
            <a:r>
              <a:rPr kumimoji="0" lang="en-US" sz="2400" b="1"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in combination with </a:t>
            </a:r>
            <a:r>
              <a:rPr kumimoji="0" lang="en-US" sz="2400" b="1" i="0" u="none" strike="noStrike" cap="none" normalizeH="0" baseline="0" dirty="0" err="1" smtClean="0">
                <a:ln>
                  <a:noFill/>
                </a:ln>
                <a:solidFill>
                  <a:srgbClr val="212529"/>
                </a:solidFill>
                <a:effectLst/>
                <a:latin typeface="Arial" pitchFamily="34" charset="0"/>
                <a:ea typeface="Times New Roman" pitchFamily="18" charset="0"/>
                <a:cs typeface="Arial" pitchFamily="34" charset="0"/>
              </a:rPr>
              <a:t>statins</a:t>
            </a:r>
            <a:r>
              <a:rPr kumimoji="0" lang="en-US" sz="24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has been shown to further reduce CV risk.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12529"/>
                </a:solidFill>
                <a:effectLst/>
                <a:latin typeface="Arial" pitchFamily="34" charset="0"/>
                <a:ea typeface="Times New Roman" pitchFamily="18" charset="0"/>
                <a:cs typeface="Arial" pitchFamily="34" charset="0"/>
              </a:rPr>
              <a:t> Lipid-lowering drugs with novel mechanisms of action are being evaluated for their ability to further reduce CV risk.</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285852" y="285728"/>
            <a:ext cx="664373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Lipoprotein metabolism.</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3" name="صورة 2" descr="image"/>
          <p:cNvPicPr/>
          <p:nvPr/>
        </p:nvPicPr>
        <p:blipFill>
          <a:blip r:embed="rId2"/>
          <a:srcRect/>
          <a:stretch>
            <a:fillRect/>
          </a:stretch>
        </p:blipFill>
        <p:spPr bwMode="auto">
          <a:xfrm>
            <a:off x="214283" y="785794"/>
            <a:ext cx="5643602" cy="5429288"/>
          </a:xfrm>
          <a:prstGeom prst="rect">
            <a:avLst/>
          </a:prstGeom>
          <a:noFill/>
          <a:ln w="9525">
            <a:solidFill>
              <a:srgbClr val="FF0000"/>
            </a:solidFill>
            <a:miter lim="800000"/>
            <a:headEnd/>
            <a:tailEnd/>
          </a:ln>
        </p:spPr>
      </p:pic>
      <p:sp>
        <p:nvSpPr>
          <p:cNvPr id="16386" name="Rectangle 2"/>
          <p:cNvSpPr>
            <a:spLocks noChangeArrowheads="1"/>
          </p:cNvSpPr>
          <p:nvPr/>
        </p:nvSpPr>
        <p:spPr bwMode="auto">
          <a:xfrm>
            <a:off x="5929322" y="785794"/>
            <a:ext cx="2857520" cy="542928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Enterocytes</a:t>
            </a:r>
            <a:r>
              <a:rPr kumimoji="0" lang="en-US" sz="14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release absorbed lipids in the form of triglyceride-rich </a:t>
            </a:r>
            <a:r>
              <a:rPr kumimoji="0" lang="en-US" sz="1400"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chylomicrons</a:t>
            </a:r>
            <a:r>
              <a:rPr kumimoji="0" lang="en-US" sz="14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These are acted upon by lipoprotein lipases in endothelial cells, producing fatty acids, which are stored in tissues. The remnants of </a:t>
            </a:r>
            <a:r>
              <a:rPr kumimoji="0" lang="en-US" sz="1400"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chylomicrons</a:t>
            </a:r>
            <a:r>
              <a:rPr kumimoji="0" lang="en-US" sz="14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are transported to liver cells, where they are a source of dietary cholesterol. The liver uses this and </a:t>
            </a:r>
            <a:r>
              <a:rPr kumimoji="0" lang="en-US" sz="1400"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hepatically</a:t>
            </a:r>
            <a:r>
              <a:rPr kumimoji="0" lang="en-US" sz="14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produced cholesterol to synthesize very-low-density lipoproteins (VLDLs) and bile acids. VLDLs are released into the blood and supply tissues with fatty acids. The low-density lipoprotein (LDL) remnants either return to the liver or supply cells with cholesterol. (HDL, high-density lipoprotein.)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42910" y="428604"/>
            <a:ext cx="7858180" cy="5324535"/>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Verdana" pitchFamily="34" charset="0"/>
                <a:ea typeface="Times New Roman" pitchFamily="18" charset="0"/>
                <a:cs typeface="Arial" pitchFamily="34" charset="0"/>
              </a:rPr>
              <a:t>Antihyperlipidemic</a:t>
            </a:r>
            <a:r>
              <a:rPr kumimoji="0" lang="en-US" sz="20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 Therapy</a:t>
            </a:r>
            <a:endParaRPr kumimoji="0" lang="en-US" sz="20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Arial" pitchFamily="34" charset="0"/>
              </a:rPr>
              <a:t>Initial therapy is to institute lifestyle changes,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including </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Arial" pitchFamily="34" charset="0"/>
              </a:rPr>
              <a:t>reduction of dietary intake of cholesterol and saturated fats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sz="2000" b="1" i="0" u="none" strike="noStrike" cap="none" normalizeH="0" baseline="0" dirty="0" smtClean="0">
                <a:ln>
                  <a:noFill/>
                </a:ln>
                <a:solidFill>
                  <a:srgbClr val="00B050"/>
                </a:solidFill>
                <a:effectLst/>
                <a:latin typeface="Verdana" pitchFamily="34" charset="0"/>
                <a:ea typeface="Times New Roman" pitchFamily="18" charset="0"/>
                <a:cs typeface="Arial" pitchFamily="34" charset="0"/>
              </a:rPr>
              <a:t>increased intake of soluble fiber and plant sterols</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In addition, </a:t>
            </a:r>
            <a:r>
              <a:rPr kumimoji="0" lang="en-US" sz="2000" b="1" i="0" u="none" strike="noStrike" cap="none" normalizeH="0" baseline="0" dirty="0" smtClean="0">
                <a:ln>
                  <a:noFill/>
                </a:ln>
                <a:solidFill>
                  <a:srgbClr val="C00000"/>
                </a:solidFill>
                <a:effectLst/>
                <a:latin typeface="Verdana" pitchFamily="34" charset="0"/>
                <a:ea typeface="Times New Roman" pitchFamily="18" charset="0"/>
                <a:cs typeface="Arial" pitchFamily="34" charset="0"/>
              </a:rPr>
              <a:t>weight management and increased physical activity should be initiated.</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If these are insufficient to lower LDL-C to the desired level, drug therapy is indicated.</a:t>
            </a:r>
            <a:endPar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The National Cholesterol Education Program </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has established guidelines for initiation of drug therapy in </a:t>
            </a: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dyslipidemias</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based on the </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Arial" pitchFamily="34" charset="0"/>
              </a:rPr>
              <a:t>blood levels of the lipoproteins after an overnight fast</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The presence of other major risk factors, such as </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cigarette smoking</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hypertension, </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low </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HDL-C (&lt; 40 mg/</a:t>
            </a:r>
            <a:r>
              <a:rPr kumimoji="0" lang="en-US" sz="2000" b="1" i="0" u="none" strike="noStrike" cap="none" normalizeH="0" baseline="0" dirty="0" err="1" smtClean="0">
                <a:ln>
                  <a:noFill/>
                </a:ln>
                <a:solidFill>
                  <a:srgbClr val="3B3B3B"/>
                </a:solidFill>
                <a:effectLst/>
                <a:latin typeface="Verdana" pitchFamily="34" charset="0"/>
                <a:ea typeface="Times New Roman" pitchFamily="18" charset="0"/>
                <a:cs typeface="Arial" pitchFamily="34" charset="0"/>
              </a:rPr>
              <a:t>dL</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family history of </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premature CHD, </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and </a:t>
            </a:r>
            <a:r>
              <a:rPr kumimoji="0" lang="en-US" sz="2000" b="1"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age</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Arial" pitchFamily="34" charset="0"/>
              </a:rPr>
              <a:t>, determine the level to which cholesterol should be lowered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8596" y="1000108"/>
            <a:ext cx="8143932" cy="2616101"/>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Verdana" pitchFamily="34" charset="0"/>
                <a:ea typeface="Times New Roman" pitchFamily="18" charset="0"/>
                <a:cs typeface="Times New Roman" pitchFamily="18" charset="0"/>
              </a:rPr>
              <a:t>Antihyperlipidemic</a:t>
            </a:r>
            <a:r>
              <a:rPr kumimoji="0" lang="en-US" sz="24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Drugs</a:t>
            </a:r>
            <a:endParaRPr kumimoji="0" lang="en-US" sz="1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3B3B3B"/>
                </a:solidFill>
                <a:effectLst/>
                <a:latin typeface="Verdana" pitchFamily="34" charset="0"/>
                <a:ea typeface="Times New Roman" pitchFamily="18" charset="0"/>
                <a:cs typeface="Times New Roman" pitchFamily="18" charset="0"/>
              </a:rPr>
              <a:t>Antihyperlipidemic</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drugs are used to </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  </a:t>
            </a:r>
            <a:r>
              <a:rPr kumimoji="0" lang="en-US" sz="2000" b="1" i="0" u="none" strike="noStrike" cap="none" normalizeH="0" baseline="0" dirty="0" err="1" smtClean="0">
                <a:ln>
                  <a:noFill/>
                </a:ln>
                <a:solidFill>
                  <a:srgbClr val="0070C0"/>
                </a:solidFill>
                <a:effectLst/>
                <a:latin typeface="Verdana" pitchFamily="34" charset="0"/>
                <a:ea typeface="Times New Roman" pitchFamily="18" charset="0"/>
                <a:cs typeface="Times New Roman" pitchFamily="18" charset="0"/>
              </a:rPr>
              <a:t>hyperlipidemias</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 </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or </a:t>
            </a:r>
            <a:r>
              <a:rPr kumimoji="0" lang="en-US" sz="2000" b="1" i="0" u="none" strike="noStrike" cap="none" normalizeH="0" baseline="0" dirty="0" err="1" smtClean="0">
                <a:ln>
                  <a:noFill/>
                </a:ln>
                <a:solidFill>
                  <a:srgbClr val="0070C0"/>
                </a:solidFill>
                <a:effectLst/>
                <a:latin typeface="Verdana" pitchFamily="34" charset="0"/>
                <a:ea typeface="Times New Roman" pitchFamily="18" charset="0"/>
                <a:cs typeface="Times New Roman" pitchFamily="18" charset="0"/>
              </a:rPr>
              <a:t>hyperlipoproteinemias</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 </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and conditions characterized by elevated plasma levels of cholesterol or triglycerides, for example</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 type 2 diabetes, metabolic syndrome</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 and </a:t>
            </a:r>
            <a:r>
              <a:rPr kumimoji="0" lang="en-US" sz="2000" b="1" i="0" u="none" strike="noStrike" cap="none" normalizeH="0" baseline="0" dirty="0" err="1" smtClean="0">
                <a:ln>
                  <a:noFill/>
                </a:ln>
                <a:solidFill>
                  <a:srgbClr val="0070C0"/>
                </a:solidFill>
                <a:effectLst/>
                <a:latin typeface="Verdana" pitchFamily="34" charset="0"/>
                <a:ea typeface="Times New Roman" pitchFamily="18" charset="0"/>
                <a:cs typeface="Times New Roman" pitchFamily="18" charset="0"/>
              </a:rPr>
              <a:t>hypertriglyceridemia</a:t>
            </a:r>
            <a:r>
              <a:rPr kumimoji="0" lang="en-US" sz="2000" b="1" i="0" u="none" strike="noStrike" cap="none" normalizeH="0" baseline="0" dirty="0" smtClean="0">
                <a:ln>
                  <a:noFill/>
                </a:ln>
                <a:solidFill>
                  <a:srgbClr val="0070C0"/>
                </a:solidFill>
                <a:effectLst/>
                <a:latin typeface="Verdana" pitchFamily="34" charset="0"/>
                <a:ea typeface="Times New Roman" pitchFamily="18" charset="0"/>
                <a:cs typeface="Times New Roman" pitchFamily="18" charset="0"/>
              </a:rPr>
              <a:t>. </a:t>
            </a: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Diabetics usually have high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B3B3B"/>
                </a:solidFill>
                <a:effectLst/>
                <a:latin typeface="Verdana" pitchFamily="34" charset="0"/>
                <a:ea typeface="Times New Roman" pitchFamily="18" charset="0"/>
                <a:cs typeface="Times New Roman" pitchFamily="18" charset="0"/>
              </a:rPr>
              <a:t>triglycerides, moderate elevations of total cholesterol and LDL-C, and low HDL-C.</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2415</Words>
  <Application>Microsoft Office PowerPoint</Application>
  <PresentationFormat>عرض على الشاشة (3:4)‏</PresentationFormat>
  <Paragraphs>217</Paragraphs>
  <Slides>66</Slides>
  <Notes>0</Notes>
  <HiddenSlides>0</HiddenSlides>
  <MMClips>0</MMClips>
  <ScaleCrop>false</ScaleCrop>
  <HeadingPairs>
    <vt:vector size="4" baseType="variant">
      <vt:variant>
        <vt:lpstr>سمة</vt:lpstr>
      </vt:variant>
      <vt:variant>
        <vt:i4>1</vt:i4>
      </vt:variant>
      <vt:variant>
        <vt:lpstr>عناوين الشرائح</vt:lpstr>
      </vt:variant>
      <vt:variant>
        <vt:i4>66</vt:i4>
      </vt:variant>
    </vt:vector>
  </HeadingPairs>
  <TitlesOfParts>
    <vt:vector size="67"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hp</cp:lastModifiedBy>
  <cp:revision>44</cp:revision>
  <dcterms:created xsi:type="dcterms:W3CDTF">2023-11-21T15:19:08Z</dcterms:created>
  <dcterms:modified xsi:type="dcterms:W3CDTF">2023-11-21T18:11:17Z</dcterms:modified>
</cp:coreProperties>
</file>