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01" r:id="rId5"/>
    <p:sldId id="302" r:id="rId6"/>
    <p:sldId id="304" r:id="rId7"/>
    <p:sldId id="303" r:id="rId8"/>
    <p:sldId id="259" r:id="rId9"/>
    <p:sldId id="260" r:id="rId10"/>
    <p:sldId id="261" r:id="rId11"/>
    <p:sldId id="262" r:id="rId12"/>
    <p:sldId id="305" r:id="rId13"/>
    <p:sldId id="263" r:id="rId14"/>
    <p:sldId id="264" r:id="rId15"/>
    <p:sldId id="265" r:id="rId16"/>
    <p:sldId id="266" r:id="rId17"/>
    <p:sldId id="300" r:id="rId18"/>
    <p:sldId id="267" r:id="rId19"/>
    <p:sldId id="268" r:id="rId20"/>
    <p:sldId id="271" r:id="rId21"/>
    <p:sldId id="269" r:id="rId22"/>
    <p:sldId id="270" r:id="rId23"/>
    <p:sldId id="272" r:id="rId24"/>
    <p:sldId id="273" r:id="rId25"/>
    <p:sldId id="274" r:id="rId26"/>
    <p:sldId id="275" r:id="rId27"/>
    <p:sldId id="306" r:id="rId28"/>
    <p:sldId id="309" r:id="rId29"/>
    <p:sldId id="310" r:id="rId30"/>
    <p:sldId id="276" r:id="rId31"/>
    <p:sldId id="277" r:id="rId32"/>
    <p:sldId id="278" r:id="rId33"/>
    <p:sldId id="307" r:id="rId34"/>
    <p:sldId id="308" r:id="rId35"/>
    <p:sldId id="279" r:id="rId36"/>
    <p:sldId id="316" r:id="rId37"/>
    <p:sldId id="280" r:id="rId38"/>
    <p:sldId id="281" r:id="rId39"/>
    <p:sldId id="313" r:id="rId40"/>
    <p:sldId id="282" r:id="rId41"/>
    <p:sldId id="312" r:id="rId42"/>
    <p:sldId id="283" r:id="rId43"/>
    <p:sldId id="311" r:id="rId44"/>
    <p:sldId id="289" r:id="rId45"/>
    <p:sldId id="284" r:id="rId46"/>
    <p:sldId id="285" r:id="rId47"/>
    <p:sldId id="314" r:id="rId48"/>
    <p:sldId id="315" r:id="rId49"/>
    <p:sldId id="286" r:id="rId50"/>
    <p:sldId id="287" r:id="rId51"/>
    <p:sldId id="288" r:id="rId52"/>
    <p:sldId id="317" r:id="rId53"/>
    <p:sldId id="318" r:id="rId54"/>
    <p:sldId id="319" r:id="rId55"/>
    <p:sldId id="320" r:id="rId56"/>
    <p:sldId id="321" r:id="rId57"/>
    <p:sldId id="322" r:id="rId58"/>
    <p:sldId id="327" r:id="rId59"/>
    <p:sldId id="323" r:id="rId60"/>
    <p:sldId id="324" r:id="rId61"/>
    <p:sldId id="328" r:id="rId62"/>
    <p:sldId id="325" r:id="rId63"/>
    <p:sldId id="326" r:id="rId64"/>
    <p:sldId id="329" r:id="rId65"/>
    <p:sldId id="330" r:id="rId66"/>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1677041-0DF9-40D4-B6B6-2D373C7BBBB9}" type="datetimeFigureOut">
              <a:rPr lang="ar-SY" smtClean="0"/>
              <a:pPr/>
              <a:t>20/04/1445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EC0656C6-8830-40DE-BE67-CBABFCDFAD17}"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677041-0DF9-40D4-B6B6-2D373C7BBBB9}" type="datetimeFigureOut">
              <a:rPr lang="ar-SY" smtClean="0"/>
              <a:pPr/>
              <a:t>20/04/1445</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C0656C6-8830-40DE-BE67-CBABFCDFAD17}"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Users\hp\Downloads\Carboxyhemoglobin%20(CO-Hb),%20Carbon%20Monoxide%20(CO)%20Poisoning%20-%20Labpedia.net_files\CO-poioning-3.jpg" TargetMode="External"/><Relationship Id="rId2" Type="http://schemas.openxmlformats.org/officeDocument/2006/relationships/hyperlink" Target="https://www.mayoclinic.org/diseases-conditions/carbon-monoxide/symptoms-causes/syc-20370642"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millingtec.com/php/viewtopic.php?t=6725&amp;sid=7cd4b90832fbb9d6a94bf23103eddc4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C:\Users\hp\Downloads\Carboxyhemoglobin%20(CO-Hb),%20Carbon%20Monoxide%20(CO)%20Poisoning%20-%20Labpedia.net_files\CO-poioning-3.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571481"/>
            <a:ext cx="7772400" cy="1071569"/>
          </a:xfrm>
          <a:solidFill>
            <a:schemeClr val="bg2"/>
          </a:solidFill>
          <a:ln>
            <a:solidFill>
              <a:srgbClr val="002060"/>
            </a:solidFill>
          </a:ln>
        </p:spPr>
        <p:txBody>
          <a:bodyPr>
            <a:normAutofit/>
          </a:bodyPr>
          <a:lstStyle/>
          <a:p>
            <a:r>
              <a:rPr lang="ar-SY" sz="4800" b="1" dirty="0" smtClean="0">
                <a:solidFill>
                  <a:srgbClr val="FF0000"/>
                </a:solidFill>
              </a:rPr>
              <a:t>السموم الغازية</a:t>
            </a:r>
            <a:endParaRPr lang="ar-SY" sz="4800" b="1" dirty="0">
              <a:solidFill>
                <a:srgbClr val="FF0000"/>
              </a:solidFill>
            </a:endParaRPr>
          </a:p>
        </p:txBody>
      </p:sp>
      <p:sp>
        <p:nvSpPr>
          <p:cNvPr id="3" name="عنوان فرعي 2"/>
          <p:cNvSpPr>
            <a:spLocks noGrp="1"/>
          </p:cNvSpPr>
          <p:nvPr>
            <p:ph type="subTitle" idx="1"/>
          </p:nvPr>
        </p:nvSpPr>
        <p:spPr>
          <a:xfrm>
            <a:off x="785786" y="1643050"/>
            <a:ext cx="7715304" cy="3714776"/>
          </a:xfrm>
          <a:noFill/>
          <a:ln>
            <a:solidFill>
              <a:srgbClr val="002060"/>
            </a:solidFill>
          </a:ln>
        </p:spPr>
        <p:txBody>
          <a:bodyPr>
            <a:normAutofit/>
          </a:bodyPr>
          <a:lstStyle/>
          <a:p>
            <a:pPr algn="r"/>
            <a:r>
              <a:rPr lang="ar-SY" sz="2800" dirty="0" smtClean="0">
                <a:solidFill>
                  <a:srgbClr val="002060"/>
                </a:solidFill>
              </a:rPr>
              <a:t>1 – تركيز الغاز في الهواء</a:t>
            </a:r>
          </a:p>
          <a:p>
            <a:pPr algn="r"/>
            <a:r>
              <a:rPr lang="ar-SY" sz="2800" dirty="0" smtClean="0">
                <a:solidFill>
                  <a:srgbClr val="002060"/>
                </a:solidFill>
              </a:rPr>
              <a:t>2 – زمن البقاء ففي الهواء الموبوء يتناسب البقاء طردا مع درجة    سمية الغاز </a:t>
            </a:r>
          </a:p>
          <a:p>
            <a:pPr algn="r"/>
            <a:r>
              <a:rPr lang="ar-SY" sz="2800" dirty="0" smtClean="0">
                <a:solidFill>
                  <a:srgbClr val="002060"/>
                </a:solidFill>
              </a:rPr>
              <a:t>ثابتة هابر = </a:t>
            </a:r>
            <a:r>
              <a:rPr lang="ar-SY" sz="2800" dirty="0" err="1" smtClean="0">
                <a:solidFill>
                  <a:srgbClr val="002060"/>
                </a:solidFill>
              </a:rPr>
              <a:t>ت</a:t>
            </a:r>
            <a:r>
              <a:rPr lang="ar-SY" sz="2800" dirty="0" smtClean="0">
                <a:solidFill>
                  <a:srgbClr val="002060"/>
                </a:solidFill>
              </a:rPr>
              <a:t> × </a:t>
            </a:r>
            <a:r>
              <a:rPr lang="ar-SY" sz="2800" dirty="0" err="1" smtClean="0">
                <a:solidFill>
                  <a:srgbClr val="002060"/>
                </a:solidFill>
              </a:rPr>
              <a:t>م</a:t>
            </a:r>
            <a:endParaRPr lang="ar-SY" sz="2800" dirty="0" smtClean="0">
              <a:solidFill>
                <a:srgbClr val="002060"/>
              </a:solidFill>
            </a:endParaRPr>
          </a:p>
          <a:p>
            <a:pPr algn="r"/>
            <a:r>
              <a:rPr lang="ar-SY" sz="2800" dirty="0" smtClean="0">
                <a:solidFill>
                  <a:srgbClr val="002060"/>
                </a:solidFill>
              </a:rPr>
              <a:t>3 – الانحلال في الماء</a:t>
            </a:r>
          </a:p>
          <a:p>
            <a:pPr algn="r"/>
            <a:r>
              <a:rPr lang="ar-SY" sz="2800" dirty="0" smtClean="0">
                <a:solidFill>
                  <a:srgbClr val="002060"/>
                </a:solidFill>
              </a:rPr>
              <a:t>4 – الضغط الجوي</a:t>
            </a:r>
          </a:p>
          <a:p>
            <a:pPr algn="r"/>
            <a:r>
              <a:rPr lang="ar-SY" sz="2800" dirty="0" smtClean="0">
                <a:solidFill>
                  <a:srgbClr val="002060"/>
                </a:solidFill>
              </a:rPr>
              <a:t>5 – درجة الحرارة</a:t>
            </a:r>
            <a:endParaRPr lang="ar-SY" sz="28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14290"/>
            <a:ext cx="8372476" cy="939784"/>
          </a:xfrm>
          <a:solidFill>
            <a:schemeClr val="bg2"/>
          </a:solidFill>
          <a:ln>
            <a:solidFill>
              <a:srgbClr val="002060"/>
            </a:solidFill>
          </a:ln>
        </p:spPr>
        <p:txBody>
          <a:bodyPr>
            <a:normAutofit/>
          </a:bodyPr>
          <a:lstStyle/>
          <a:p>
            <a:r>
              <a:rPr lang="ar-SY" sz="3200" b="1" dirty="0" err="1" smtClean="0">
                <a:solidFill>
                  <a:srgbClr val="FF0000"/>
                </a:solidFill>
              </a:rPr>
              <a:t>اعراض</a:t>
            </a:r>
            <a:r>
              <a:rPr lang="ar-SY" sz="3200" b="1" dirty="0" smtClean="0">
                <a:solidFill>
                  <a:srgbClr val="FF0000"/>
                </a:solidFill>
              </a:rPr>
              <a:t> التسمم </a:t>
            </a:r>
            <a:endParaRPr lang="ar-SY" sz="3200" b="1" dirty="0">
              <a:solidFill>
                <a:srgbClr val="FF0000"/>
              </a:solidFill>
            </a:endParaRPr>
          </a:p>
        </p:txBody>
      </p:sp>
      <p:sp>
        <p:nvSpPr>
          <p:cNvPr id="3" name="عنصر نائب للمحتوى 2"/>
          <p:cNvSpPr>
            <a:spLocks noGrp="1"/>
          </p:cNvSpPr>
          <p:nvPr>
            <p:ph idx="1"/>
          </p:nvPr>
        </p:nvSpPr>
        <p:spPr>
          <a:xfrm>
            <a:off x="6500826" y="1285861"/>
            <a:ext cx="2185974" cy="1357322"/>
          </a:xfrm>
          <a:solidFill>
            <a:srgbClr val="FFFF00"/>
          </a:solidFill>
        </p:spPr>
        <p:txBody>
          <a:bodyPr>
            <a:normAutofit lnSpcReduction="10000"/>
          </a:bodyPr>
          <a:lstStyle/>
          <a:p>
            <a:r>
              <a:rPr lang="ar-SY" sz="2800" b="1" dirty="0" smtClean="0">
                <a:solidFill>
                  <a:srgbClr val="FF0000"/>
                </a:solidFill>
              </a:rPr>
              <a:t>تعتمد على تركيز </a:t>
            </a:r>
            <a:r>
              <a:rPr lang="en-US" sz="2800" b="1" dirty="0" err="1" smtClean="0">
                <a:solidFill>
                  <a:srgbClr val="FF0000"/>
                </a:solidFill>
              </a:rPr>
              <a:t>HbCO</a:t>
            </a:r>
            <a:r>
              <a:rPr lang="ar-SY" sz="2800" b="1" dirty="0" smtClean="0">
                <a:solidFill>
                  <a:srgbClr val="FF0000"/>
                </a:solidFill>
              </a:rPr>
              <a:t> في الدم</a:t>
            </a:r>
          </a:p>
          <a:p>
            <a:endParaRPr lang="ar-SY" b="1"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357158" y="1142984"/>
            <a:ext cx="5929354" cy="542925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57298"/>
            <a:ext cx="8229600" cy="71438"/>
          </a:xfrm>
        </p:spPr>
        <p:txBody>
          <a:bodyPr>
            <a:normAutofit fontScale="90000"/>
          </a:bodyPr>
          <a:lstStyle/>
          <a:p>
            <a:endParaRPr lang="ar-SY" dirty="0"/>
          </a:p>
        </p:txBody>
      </p:sp>
      <p:pic>
        <p:nvPicPr>
          <p:cNvPr id="4" name="عنصر نائب للمحتوى 3" descr="ÙØªÙØ¬Ø© Ø¨Ø­Ø« Ø§ÙØµÙØ± Ø¹Ù âªimages of carbon monoxide poisoningâ¬â"/>
          <p:cNvPicPr>
            <a:picLocks noGrp="1"/>
          </p:cNvPicPr>
          <p:nvPr>
            <p:ph idx="1"/>
          </p:nvPr>
        </p:nvPicPr>
        <p:blipFill>
          <a:blip r:embed="rId2"/>
          <a:srcRect t="48294" b="6999"/>
          <a:stretch>
            <a:fillRect/>
          </a:stretch>
        </p:blipFill>
        <p:spPr bwMode="auto">
          <a:xfrm>
            <a:off x="500034" y="1142984"/>
            <a:ext cx="8001056" cy="3000396"/>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2285984" y="714356"/>
            <a:ext cx="4429156" cy="535785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ÙØªÙØ¬Ø© Ø¨Ø­Ø« Ø§ÙØµÙØ± Ø¹Ù âªimages of carbon monoxide poisoningâ¬â"/>
          <p:cNvPicPr>
            <a:picLocks noGrp="1"/>
          </p:cNvPicPr>
          <p:nvPr>
            <p:ph idx="1"/>
          </p:nvPr>
        </p:nvPicPr>
        <p:blipFill>
          <a:blip r:embed="rId2"/>
          <a:srcRect t="7087"/>
          <a:stretch>
            <a:fillRect/>
          </a:stretch>
        </p:blipFill>
        <p:spPr bwMode="auto">
          <a:xfrm>
            <a:off x="428597" y="428604"/>
            <a:ext cx="8072494" cy="6000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a:solidFill>
            <a:schemeClr val="bg1">
              <a:lumMod val="95000"/>
            </a:schemeClr>
          </a:solidFill>
          <a:ln>
            <a:solidFill>
              <a:srgbClr val="FF0000"/>
            </a:solidFill>
          </a:ln>
        </p:spPr>
        <p:txBody>
          <a:bodyPr>
            <a:normAutofit/>
          </a:bodyPr>
          <a:lstStyle/>
          <a:p>
            <a:r>
              <a:rPr lang="ar-SY" sz="2800" b="1" dirty="0" err="1" smtClean="0">
                <a:solidFill>
                  <a:srgbClr val="FF0000"/>
                </a:solidFill>
              </a:rPr>
              <a:t>التسممات</a:t>
            </a:r>
            <a:r>
              <a:rPr lang="ar-SY" sz="2800" b="1" dirty="0" smtClean="0">
                <a:solidFill>
                  <a:srgbClr val="FF0000"/>
                </a:solidFill>
              </a:rPr>
              <a:t> الحادة </a:t>
            </a:r>
            <a:endParaRPr lang="ar-SY" sz="2800" b="1" dirty="0">
              <a:solidFill>
                <a:srgbClr val="FF0000"/>
              </a:solidFill>
            </a:endParaRPr>
          </a:p>
        </p:txBody>
      </p:sp>
      <p:sp>
        <p:nvSpPr>
          <p:cNvPr id="3" name="عنصر نائب للمحتوى 2"/>
          <p:cNvSpPr>
            <a:spLocks noGrp="1"/>
          </p:cNvSpPr>
          <p:nvPr>
            <p:ph idx="1"/>
          </p:nvPr>
        </p:nvSpPr>
        <p:spPr>
          <a:xfrm>
            <a:off x="457200" y="928670"/>
            <a:ext cx="8229600" cy="5357850"/>
          </a:xfrm>
          <a:ln>
            <a:solidFill>
              <a:srgbClr val="FF0000"/>
            </a:solidFill>
          </a:ln>
        </p:spPr>
        <p:txBody>
          <a:bodyPr>
            <a:normAutofit lnSpcReduction="10000"/>
          </a:bodyPr>
          <a:lstStyle/>
          <a:p>
            <a:r>
              <a:rPr lang="ar-SY" sz="2800" dirty="0" smtClean="0"/>
              <a:t>تحدث في </a:t>
            </a:r>
            <a:r>
              <a:rPr lang="ar-SY" sz="2800" dirty="0" err="1" smtClean="0"/>
              <a:t>الاماكن</a:t>
            </a:r>
            <a:r>
              <a:rPr lang="ar-SY" sz="2800" dirty="0" smtClean="0"/>
              <a:t> التي يكون فيها الغاز </a:t>
            </a:r>
            <a:r>
              <a:rPr lang="ar-SY" sz="2800" dirty="0" err="1" smtClean="0"/>
              <a:t>بتراكيز</a:t>
            </a:r>
            <a:r>
              <a:rPr lang="ar-SY" sz="2800" dirty="0" smtClean="0"/>
              <a:t> كبيرة </a:t>
            </a:r>
          </a:p>
          <a:p>
            <a:r>
              <a:rPr lang="ar-SY" sz="2800" b="1" dirty="0" smtClean="0"/>
              <a:t>طور التشرب </a:t>
            </a:r>
            <a:r>
              <a:rPr lang="ar-SY" sz="2800" dirty="0" smtClean="0"/>
              <a:t>: </a:t>
            </a:r>
            <a:r>
              <a:rPr lang="ar-SY" sz="2800" dirty="0" err="1" smtClean="0"/>
              <a:t>يبدا</a:t>
            </a:r>
            <a:r>
              <a:rPr lang="ar-SY" sz="2800" dirty="0" smtClean="0"/>
              <a:t> بدخوله الجسم </a:t>
            </a:r>
            <a:r>
              <a:rPr lang="ar-SY" sz="2800" dirty="0" err="1" smtClean="0"/>
              <a:t>و</a:t>
            </a:r>
            <a:r>
              <a:rPr lang="ar-SY" sz="2800" dirty="0" smtClean="0"/>
              <a:t> يزداد تركيزه بشكل مستمر </a:t>
            </a:r>
            <a:r>
              <a:rPr lang="ar-SY" sz="2800" dirty="0" err="1" smtClean="0"/>
              <a:t>و</a:t>
            </a:r>
            <a:r>
              <a:rPr lang="ar-SY" sz="2800" dirty="0" smtClean="0"/>
              <a:t> </a:t>
            </a:r>
            <a:r>
              <a:rPr lang="ar-SY" sz="2800" dirty="0" err="1" smtClean="0"/>
              <a:t>اهم</a:t>
            </a:r>
            <a:r>
              <a:rPr lang="ar-SY" sz="2800" dirty="0" smtClean="0"/>
              <a:t> </a:t>
            </a:r>
            <a:r>
              <a:rPr lang="ar-SY" sz="2800" dirty="0" err="1" smtClean="0"/>
              <a:t>الاعراض</a:t>
            </a:r>
            <a:r>
              <a:rPr lang="ar-SY" sz="2800" dirty="0" smtClean="0"/>
              <a:t> : صداع مستمر – اضطراب في الرؤية </a:t>
            </a:r>
            <a:r>
              <a:rPr lang="ar-SY" sz="2800" dirty="0" err="1" smtClean="0"/>
              <a:t>و</a:t>
            </a:r>
            <a:r>
              <a:rPr lang="ar-SY" sz="2800" dirty="0" smtClean="0"/>
              <a:t> السمع – ميل </a:t>
            </a:r>
            <a:r>
              <a:rPr lang="ar-SY" sz="2800" dirty="0" err="1" smtClean="0"/>
              <a:t>الى</a:t>
            </a:r>
            <a:r>
              <a:rPr lang="ar-SY" sz="2800" dirty="0" smtClean="0"/>
              <a:t> النوم يزداد تدريجيا – كسل في العضلات ( يحتفظ </a:t>
            </a:r>
            <a:r>
              <a:rPr lang="ar-SY" sz="2800" dirty="0" err="1" smtClean="0"/>
              <a:t>المتسمم</a:t>
            </a:r>
            <a:r>
              <a:rPr lang="ar-SY" sz="2800" dirty="0" smtClean="0"/>
              <a:t> بوعيه </a:t>
            </a:r>
            <a:r>
              <a:rPr lang="ar-SY" sz="2800" dirty="0" err="1" smtClean="0"/>
              <a:t>و</a:t>
            </a:r>
            <a:r>
              <a:rPr lang="ar-SY" sz="2800" dirty="0" smtClean="0"/>
              <a:t> يعرف الخطر المحدق </a:t>
            </a:r>
            <a:r>
              <a:rPr lang="ar-SY" sz="2800" dirty="0" err="1" smtClean="0"/>
              <a:t>به</a:t>
            </a:r>
            <a:r>
              <a:rPr lang="ar-SY" sz="2800" dirty="0" smtClean="0"/>
              <a:t> و لكنه لا يستطيع </a:t>
            </a:r>
            <a:r>
              <a:rPr lang="ar-SY" sz="2800" dirty="0" err="1" smtClean="0"/>
              <a:t>ان</a:t>
            </a:r>
            <a:r>
              <a:rPr lang="ar-SY" sz="2800" dirty="0" smtClean="0"/>
              <a:t> يفعل شيئا بسبب عجزه عن الحركة </a:t>
            </a:r>
            <a:r>
              <a:rPr lang="ar-SY" sz="2800" dirty="0" err="1" smtClean="0"/>
              <a:t>و</a:t>
            </a:r>
            <a:r>
              <a:rPr lang="ar-SY" sz="2800" dirty="0" smtClean="0"/>
              <a:t> الناتج عن الكسل العضلي </a:t>
            </a:r>
            <a:r>
              <a:rPr lang="ar-SY" sz="2800" dirty="0" err="1" smtClean="0"/>
              <a:t>و</a:t>
            </a:r>
            <a:r>
              <a:rPr lang="ar-SY" sz="2800" dirty="0" smtClean="0"/>
              <a:t> هذه ميزة للتسمم بالغاز )</a:t>
            </a:r>
          </a:p>
          <a:p>
            <a:r>
              <a:rPr lang="ar-SY" sz="2800" b="1" dirty="0" smtClean="0"/>
              <a:t>الطور الحاد : </a:t>
            </a:r>
            <a:r>
              <a:rPr lang="ar-SY" sz="2800" dirty="0" err="1" smtClean="0"/>
              <a:t>و</a:t>
            </a:r>
            <a:r>
              <a:rPr lang="ar-SY" sz="2800" dirty="0" smtClean="0"/>
              <a:t> </a:t>
            </a:r>
            <a:r>
              <a:rPr lang="ar-SY" sz="2800" dirty="0" err="1" smtClean="0"/>
              <a:t>اهم</a:t>
            </a:r>
            <a:r>
              <a:rPr lang="ar-SY" sz="2800" dirty="0" smtClean="0"/>
              <a:t> </a:t>
            </a:r>
            <a:r>
              <a:rPr lang="ar-SY" sz="2800" dirty="0" err="1" smtClean="0"/>
              <a:t>اعراضه</a:t>
            </a:r>
            <a:r>
              <a:rPr lang="ar-SY" sz="2800" dirty="0" smtClean="0"/>
              <a:t> : فقدان الوعي – فقدان </a:t>
            </a:r>
            <a:r>
              <a:rPr lang="ar-SY" sz="2800" dirty="0" err="1" smtClean="0"/>
              <a:t>الاحساس</a:t>
            </a:r>
            <a:r>
              <a:rPr lang="ar-SY" sz="2800" dirty="0" smtClean="0"/>
              <a:t> بالوسط المحيط </a:t>
            </a:r>
            <a:r>
              <a:rPr lang="ar-SY" sz="2800" dirty="0" err="1" smtClean="0"/>
              <a:t>به</a:t>
            </a:r>
            <a:r>
              <a:rPr lang="ar-SY" sz="2800" dirty="0" smtClean="0"/>
              <a:t> فلا ينفعل </a:t>
            </a:r>
            <a:r>
              <a:rPr lang="ar-SY" sz="2800" dirty="0" err="1" smtClean="0"/>
              <a:t>لاي</a:t>
            </a:r>
            <a:r>
              <a:rPr lang="ar-SY" sz="2800" dirty="0" smtClean="0"/>
              <a:t> تنبيه – الدخول في طور السبات </a:t>
            </a:r>
            <a:r>
              <a:rPr lang="ar-SY" sz="2800" dirty="0" err="1" smtClean="0"/>
              <a:t>و</a:t>
            </a:r>
            <a:r>
              <a:rPr lang="ar-SY" sz="2800" dirty="0" smtClean="0"/>
              <a:t> النوم</a:t>
            </a:r>
            <a:endParaRPr lang="ar-SY" sz="2400" dirty="0" smtClean="0"/>
          </a:p>
          <a:p>
            <a:r>
              <a:rPr lang="ar-SY" sz="2800" dirty="0" smtClean="0"/>
              <a:t>و تظهر </a:t>
            </a:r>
            <a:r>
              <a:rPr lang="ar-SY" sz="2800" dirty="0" err="1" smtClean="0"/>
              <a:t>اعراض</a:t>
            </a:r>
            <a:r>
              <a:rPr lang="ar-SY" sz="2800" dirty="0" smtClean="0"/>
              <a:t> </a:t>
            </a:r>
            <a:r>
              <a:rPr lang="ar-SY" sz="2800" dirty="0" err="1" smtClean="0"/>
              <a:t>اخرى</a:t>
            </a:r>
            <a:r>
              <a:rPr lang="ar-SY" sz="2800" dirty="0" smtClean="0"/>
              <a:t> : التهاب </a:t>
            </a:r>
            <a:r>
              <a:rPr lang="ar-SY" sz="2800" dirty="0" err="1" smtClean="0"/>
              <a:t>الاعصاب</a:t>
            </a:r>
            <a:r>
              <a:rPr lang="ar-SY" sz="2800" dirty="0" smtClean="0"/>
              <a:t> و ضعف الذاكرة </a:t>
            </a:r>
            <a:r>
              <a:rPr lang="ar-SY" sz="2800" dirty="0" err="1" smtClean="0"/>
              <a:t>و</a:t>
            </a:r>
            <a:r>
              <a:rPr lang="ar-SY" sz="2800" dirty="0" smtClean="0"/>
              <a:t> النسيان </a:t>
            </a:r>
            <a:r>
              <a:rPr lang="ar-SY" sz="2800" dirty="0" err="1" smtClean="0"/>
              <a:t>و</a:t>
            </a:r>
            <a:r>
              <a:rPr lang="ar-SY" sz="2800" dirty="0" smtClean="0"/>
              <a:t> تضخم القلب </a:t>
            </a:r>
            <a:r>
              <a:rPr lang="ar-SY" sz="2800" dirty="0" err="1" smtClean="0"/>
              <a:t>و</a:t>
            </a:r>
            <a:r>
              <a:rPr lang="ar-SY" sz="2800" dirty="0" smtClean="0"/>
              <a:t> قلة </a:t>
            </a:r>
            <a:r>
              <a:rPr lang="ar-SY" sz="2800" dirty="0" err="1" smtClean="0"/>
              <a:t>افراز</a:t>
            </a:r>
            <a:r>
              <a:rPr lang="ar-SY" sz="2800" dirty="0" smtClean="0"/>
              <a:t> البول</a:t>
            </a:r>
            <a:endParaRPr lang="ar-SY"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66"/>
            <a:ext cx="8229600" cy="654032"/>
          </a:xfrm>
          <a:solidFill>
            <a:schemeClr val="bg1">
              <a:lumMod val="95000"/>
            </a:schemeClr>
          </a:solidFill>
          <a:ln>
            <a:solidFill>
              <a:srgbClr val="FF0000"/>
            </a:solidFill>
          </a:ln>
        </p:spPr>
        <p:txBody>
          <a:bodyPr>
            <a:normAutofit/>
          </a:bodyPr>
          <a:lstStyle/>
          <a:p>
            <a:r>
              <a:rPr lang="ar-SY" sz="3200" b="1" dirty="0" smtClean="0">
                <a:solidFill>
                  <a:srgbClr val="FF0000"/>
                </a:solidFill>
              </a:rPr>
              <a:t>التسمم المزمن</a:t>
            </a:r>
            <a:endParaRPr lang="ar-SY" sz="3200" b="1" dirty="0">
              <a:solidFill>
                <a:srgbClr val="FF0000"/>
              </a:solidFill>
            </a:endParaRPr>
          </a:p>
        </p:txBody>
      </p:sp>
      <p:sp>
        <p:nvSpPr>
          <p:cNvPr id="3" name="عنصر نائب للمحتوى 2"/>
          <p:cNvSpPr>
            <a:spLocks noGrp="1"/>
          </p:cNvSpPr>
          <p:nvPr>
            <p:ph idx="1"/>
          </p:nvPr>
        </p:nvSpPr>
        <p:spPr>
          <a:xfrm>
            <a:off x="500034" y="1285860"/>
            <a:ext cx="8229600" cy="2500330"/>
          </a:xfrm>
          <a:ln>
            <a:solidFill>
              <a:srgbClr val="FF0000"/>
            </a:solidFill>
          </a:ln>
        </p:spPr>
        <p:txBody>
          <a:bodyPr>
            <a:normAutofit/>
          </a:bodyPr>
          <a:lstStyle/>
          <a:p>
            <a:r>
              <a:rPr lang="ar-SY" sz="2800" dirty="0" err="1" smtClean="0"/>
              <a:t>انهاك</a:t>
            </a:r>
            <a:r>
              <a:rPr lang="ar-SY" sz="2800" dirty="0" smtClean="0"/>
              <a:t> عصبي</a:t>
            </a:r>
          </a:p>
          <a:p>
            <a:r>
              <a:rPr lang="ar-SY" sz="2800" dirty="0" smtClean="0"/>
              <a:t>صداع</a:t>
            </a:r>
          </a:p>
          <a:p>
            <a:r>
              <a:rPr lang="ar-SY" sz="2800" dirty="0" smtClean="0"/>
              <a:t>عسر هضم</a:t>
            </a:r>
          </a:p>
          <a:p>
            <a:r>
              <a:rPr lang="ar-SY" sz="2800" dirty="0" smtClean="0"/>
              <a:t>ازدياد عدد الكريات الحمراء لتعويض نقص </a:t>
            </a:r>
            <a:r>
              <a:rPr lang="ar-SY" sz="2800" dirty="0" err="1" smtClean="0"/>
              <a:t>الاوكسيجين</a:t>
            </a:r>
            <a:endParaRPr lang="ar-SY"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a:solidFill>
            <a:schemeClr val="bg1"/>
          </a:solidFill>
          <a:ln>
            <a:solidFill>
              <a:srgbClr val="FF0000"/>
            </a:solidFill>
          </a:ln>
        </p:spPr>
        <p:txBody>
          <a:bodyPr>
            <a:normAutofit/>
          </a:bodyPr>
          <a:lstStyle/>
          <a:p>
            <a:r>
              <a:rPr lang="ar-SY" sz="3200" b="1" dirty="0" smtClean="0">
                <a:solidFill>
                  <a:srgbClr val="FF0000"/>
                </a:solidFill>
              </a:rPr>
              <a:t>التشخيص </a:t>
            </a:r>
            <a:r>
              <a:rPr lang="ar-SY" sz="3200" b="1" dirty="0" err="1" smtClean="0">
                <a:solidFill>
                  <a:srgbClr val="FF0000"/>
                </a:solidFill>
              </a:rPr>
              <a:t>المخبري</a:t>
            </a:r>
            <a:r>
              <a:rPr lang="ar-SY" sz="3200" b="1" dirty="0" smtClean="0">
                <a:solidFill>
                  <a:srgbClr val="FF0000"/>
                </a:solidFill>
              </a:rPr>
              <a:t> للتسمم </a:t>
            </a:r>
            <a:endParaRPr lang="ar-SY" sz="3200" b="1" dirty="0">
              <a:solidFill>
                <a:srgbClr val="FF0000"/>
              </a:solidFill>
            </a:endParaRPr>
          </a:p>
        </p:txBody>
      </p:sp>
      <p:sp>
        <p:nvSpPr>
          <p:cNvPr id="3" name="عنصر نائب للمحتوى 2"/>
          <p:cNvSpPr>
            <a:spLocks noGrp="1"/>
          </p:cNvSpPr>
          <p:nvPr>
            <p:ph idx="1"/>
          </p:nvPr>
        </p:nvSpPr>
        <p:spPr>
          <a:xfrm>
            <a:off x="457200" y="1000108"/>
            <a:ext cx="8229600" cy="5126055"/>
          </a:xfrm>
          <a:ln>
            <a:solidFill>
              <a:srgbClr val="FF0000"/>
            </a:solidFill>
          </a:ln>
        </p:spPr>
        <p:txBody>
          <a:bodyPr>
            <a:normAutofit fontScale="92500" lnSpcReduction="10000"/>
          </a:bodyPr>
          <a:lstStyle/>
          <a:p>
            <a:r>
              <a:rPr lang="ar-SY" sz="2800" b="1" dirty="0" smtClean="0"/>
              <a:t>تحديد نسبة </a:t>
            </a:r>
            <a:r>
              <a:rPr lang="en-US" sz="2800" b="1" dirty="0" err="1" smtClean="0"/>
              <a:t>HbCO</a:t>
            </a:r>
            <a:r>
              <a:rPr lang="ar-SY" sz="2800" b="1" dirty="0" smtClean="0"/>
              <a:t> في الدم :</a:t>
            </a:r>
          </a:p>
          <a:p>
            <a:r>
              <a:rPr lang="ar-SY" sz="2800" dirty="0" smtClean="0"/>
              <a:t>تكون النسبة في المصابين </a:t>
            </a:r>
            <a:r>
              <a:rPr lang="ar-SY" sz="2800" dirty="0" err="1" smtClean="0"/>
              <a:t>باعراض</a:t>
            </a:r>
            <a:r>
              <a:rPr lang="ar-SY" sz="2800" dirty="0" smtClean="0"/>
              <a:t> التسمم 10-30%</a:t>
            </a:r>
          </a:p>
          <a:p>
            <a:r>
              <a:rPr lang="ar-SY" sz="2800" dirty="0" smtClean="0"/>
              <a:t>بعد الوفاة نتيجة التسمم 30-90%</a:t>
            </a:r>
          </a:p>
          <a:p>
            <a:r>
              <a:rPr lang="ar-SY" sz="2800" dirty="0" smtClean="0"/>
              <a:t>عند المدخنين الشرهين 8-10%</a:t>
            </a:r>
          </a:p>
          <a:p>
            <a:r>
              <a:rPr lang="ar-SY" sz="2800" dirty="0" smtClean="0"/>
              <a:t>عند </a:t>
            </a:r>
            <a:r>
              <a:rPr lang="ar-SY" sz="2800" dirty="0" err="1" smtClean="0"/>
              <a:t>الاشخاص</a:t>
            </a:r>
            <a:r>
              <a:rPr lang="ar-SY" sz="2800" dirty="0" smtClean="0"/>
              <a:t> العاديين قد تصل </a:t>
            </a:r>
            <a:r>
              <a:rPr lang="ar-SY" sz="2800" dirty="0" err="1" smtClean="0"/>
              <a:t>الى</a:t>
            </a:r>
            <a:r>
              <a:rPr lang="ar-SY" sz="2800" dirty="0" smtClean="0"/>
              <a:t> 5%</a:t>
            </a:r>
          </a:p>
          <a:p>
            <a:r>
              <a:rPr lang="ar-SY" sz="2800" b="1" dirty="0" smtClean="0"/>
              <a:t>عند تشريح الجثة :</a:t>
            </a:r>
          </a:p>
          <a:p>
            <a:r>
              <a:rPr lang="ar-SY" sz="2800" dirty="0" err="1" smtClean="0"/>
              <a:t>تاخر</a:t>
            </a:r>
            <a:r>
              <a:rPr lang="ar-SY" sz="2800" dirty="0" smtClean="0"/>
              <a:t> في </a:t>
            </a:r>
            <a:r>
              <a:rPr lang="ar-SY" sz="2800" dirty="0" err="1" smtClean="0"/>
              <a:t>تدعص</a:t>
            </a:r>
            <a:r>
              <a:rPr lang="ar-SY" sz="2800" dirty="0" smtClean="0"/>
              <a:t> الجثة بسبب تثبيط </a:t>
            </a:r>
            <a:r>
              <a:rPr lang="ar-SY" sz="2800" dirty="0" err="1" smtClean="0"/>
              <a:t>الانزيمات</a:t>
            </a:r>
            <a:endParaRPr lang="ar-SY" sz="2800" dirty="0" smtClean="0"/>
          </a:p>
          <a:p>
            <a:r>
              <a:rPr lang="ar-SY" sz="2800" dirty="0" smtClean="0"/>
              <a:t>احمرار في نواحي مختلفة من الجلد </a:t>
            </a:r>
            <a:r>
              <a:rPr lang="ar-SY" sz="2800" dirty="0" err="1" smtClean="0"/>
              <a:t>و</a:t>
            </a:r>
            <a:r>
              <a:rPr lang="ar-SY" sz="2800" dirty="0" smtClean="0"/>
              <a:t> خاصة العنق </a:t>
            </a:r>
            <a:r>
              <a:rPr lang="ar-SY" sz="2800" dirty="0" err="1" smtClean="0"/>
              <a:t>و</a:t>
            </a:r>
            <a:r>
              <a:rPr lang="ar-SY" sz="2800" dirty="0" smtClean="0"/>
              <a:t> الصدر </a:t>
            </a:r>
            <a:r>
              <a:rPr lang="ar-SY" sz="2800" dirty="0" err="1" smtClean="0"/>
              <a:t>و</a:t>
            </a:r>
            <a:r>
              <a:rPr lang="ar-SY" sz="2800" dirty="0" smtClean="0"/>
              <a:t> الفخذ نتيجة تشكل </a:t>
            </a:r>
            <a:r>
              <a:rPr lang="en-US" sz="2800" dirty="0" err="1" smtClean="0"/>
              <a:t>HbCO</a:t>
            </a:r>
            <a:r>
              <a:rPr lang="ar-SY" sz="2800" dirty="0" smtClean="0"/>
              <a:t> و هذه الخاصة تميزه عن باقي الغازات التي تسبب ازرقاق </a:t>
            </a:r>
          </a:p>
          <a:p>
            <a:r>
              <a:rPr lang="ar-SY" sz="2800" dirty="0" smtClean="0"/>
              <a:t>يكون الدم </a:t>
            </a:r>
            <a:r>
              <a:rPr lang="ar-SY" sz="2800" dirty="0" err="1" smtClean="0"/>
              <a:t>اكثر</a:t>
            </a:r>
            <a:r>
              <a:rPr lang="ar-SY" sz="2800" dirty="0" smtClean="0"/>
              <a:t> احمرارا </a:t>
            </a:r>
            <a:r>
              <a:rPr lang="ar-SY" sz="2800" dirty="0" err="1" smtClean="0"/>
              <a:t>و</a:t>
            </a:r>
            <a:r>
              <a:rPr lang="ar-SY" sz="2800" dirty="0" smtClean="0"/>
              <a:t> لونه احمر </a:t>
            </a:r>
            <a:r>
              <a:rPr lang="ar-SY" sz="2800" dirty="0" err="1" smtClean="0"/>
              <a:t>قانيء</a:t>
            </a:r>
            <a:r>
              <a:rPr lang="ar-SY" sz="2800" dirty="0" smtClean="0"/>
              <a:t> كما يكون مائعا نتيجة </a:t>
            </a:r>
            <a:r>
              <a:rPr lang="ar-SY" sz="2800" dirty="0" err="1" smtClean="0"/>
              <a:t>تاخر</a:t>
            </a:r>
            <a:r>
              <a:rPr lang="ar-SY" sz="2800" dirty="0" smtClean="0"/>
              <a:t> عملية التخثر</a:t>
            </a:r>
            <a:endParaRPr lang="ar-SY"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472" y="714356"/>
            <a:ext cx="7929618" cy="4524315"/>
          </a:xfrm>
          <a:prstGeom prst="rect">
            <a:avLst/>
          </a:prstGeom>
          <a:ln>
            <a:solidFill>
              <a:srgbClr val="FF0000"/>
            </a:solidFill>
          </a:ln>
        </p:spPr>
        <p:txBody>
          <a:bodyPr wrap="square">
            <a:spAutoFit/>
          </a:bodyPr>
          <a:lstStyle/>
          <a:p>
            <a:pPr algn="l"/>
            <a:r>
              <a:rPr lang="en-US" b="1" dirty="0" smtClean="0">
                <a:solidFill>
                  <a:srgbClr val="FF0000"/>
                </a:solidFill>
              </a:rPr>
              <a:t>Sample for </a:t>
            </a:r>
            <a:r>
              <a:rPr lang="en-US" b="1" dirty="0" err="1" smtClean="0">
                <a:solidFill>
                  <a:srgbClr val="FF0000"/>
                </a:solidFill>
              </a:rPr>
              <a:t>Carboxyhemoglobin</a:t>
            </a:r>
            <a:r>
              <a:rPr lang="en-US" b="1" dirty="0" smtClean="0">
                <a:solidFill>
                  <a:srgbClr val="FF0000"/>
                </a:solidFill>
              </a:rPr>
              <a:t> (CO-</a:t>
            </a:r>
            <a:r>
              <a:rPr lang="en-US" b="1" dirty="0" err="1" smtClean="0">
                <a:solidFill>
                  <a:srgbClr val="FF0000"/>
                </a:solidFill>
              </a:rPr>
              <a:t>Hb</a:t>
            </a:r>
            <a:r>
              <a:rPr lang="en-US" b="1" dirty="0" smtClean="0">
                <a:solidFill>
                  <a:srgbClr val="FF0000"/>
                </a:solidFill>
              </a:rPr>
              <a:t>)</a:t>
            </a:r>
          </a:p>
          <a:p>
            <a:pPr algn="l"/>
            <a:r>
              <a:rPr lang="en-US" dirty="0" smtClean="0"/>
              <a:t>Collect the venous blood immediately when CO poisoning is suspected.</a:t>
            </a:r>
          </a:p>
          <a:p>
            <a:pPr lvl="1" algn="l"/>
            <a:r>
              <a:rPr lang="en-US" dirty="0" err="1" smtClean="0"/>
              <a:t>Heparinized</a:t>
            </a:r>
            <a:r>
              <a:rPr lang="en-US" dirty="0" smtClean="0"/>
              <a:t> arterial or venous blood for </a:t>
            </a:r>
            <a:r>
              <a:rPr lang="en-US" dirty="0" err="1" smtClean="0"/>
              <a:t>spectrophotometric</a:t>
            </a:r>
            <a:r>
              <a:rPr lang="en-US" dirty="0" smtClean="0"/>
              <a:t> methodology.</a:t>
            </a:r>
          </a:p>
          <a:p>
            <a:pPr lvl="1" algn="l"/>
            <a:r>
              <a:rPr lang="en-US" dirty="0" smtClean="0"/>
              <a:t>Because CO is rapidly cleared from the hemoglobin when the patient is exposed to fresh air.</a:t>
            </a:r>
          </a:p>
          <a:p>
            <a:pPr algn="l"/>
            <a:r>
              <a:rPr lang="en-US" dirty="0" smtClean="0"/>
              <a:t>Whole blood in heparin is stable &gt;4 months </a:t>
            </a:r>
            <a:r>
              <a:rPr lang="en-US" dirty="0" err="1" smtClean="0"/>
              <a:t>infilled</a:t>
            </a:r>
            <a:r>
              <a:rPr lang="en-US" dirty="0" smtClean="0"/>
              <a:t> well-caped bottle.</a:t>
            </a:r>
          </a:p>
          <a:p>
            <a:pPr algn="l"/>
            <a:r>
              <a:rPr lang="en-US" dirty="0" smtClean="0"/>
              <a:t>Blood in EDTA anticoagulant is stable at room temperature for over a week.</a:t>
            </a:r>
          </a:p>
          <a:p>
            <a:pPr algn="l"/>
            <a:r>
              <a:rPr lang="en-US" b="1" dirty="0" smtClean="0">
                <a:solidFill>
                  <a:srgbClr val="FF0000"/>
                </a:solidFill>
              </a:rPr>
              <a:t>Precautions for </a:t>
            </a:r>
            <a:r>
              <a:rPr lang="en-US" b="1" dirty="0" err="1" smtClean="0">
                <a:solidFill>
                  <a:srgbClr val="FF0000"/>
                </a:solidFill>
              </a:rPr>
              <a:t>Carboxyhemoglobin</a:t>
            </a:r>
            <a:endParaRPr lang="en-US" b="1" dirty="0" smtClean="0">
              <a:solidFill>
                <a:srgbClr val="FF0000"/>
              </a:solidFill>
            </a:endParaRPr>
          </a:p>
          <a:p>
            <a:pPr algn="l"/>
            <a:r>
              <a:rPr lang="en-US" dirty="0" smtClean="0"/>
              <a:t>Don’t use oxalate for the blood sample.</a:t>
            </a:r>
          </a:p>
          <a:p>
            <a:pPr algn="l"/>
            <a:r>
              <a:rPr lang="en-US" dirty="0" smtClean="0"/>
              <a:t>Collect the blood sample before oxygen therapy is started.</a:t>
            </a:r>
          </a:p>
          <a:p>
            <a:pPr algn="l"/>
            <a:r>
              <a:rPr lang="en-US" dirty="0" smtClean="0"/>
              <a:t>O</a:t>
            </a:r>
            <a:r>
              <a:rPr lang="en-US" baseline="-25000" dirty="0" smtClean="0"/>
              <a:t>2</a:t>
            </a:r>
            <a:r>
              <a:rPr lang="en-US" dirty="0" smtClean="0"/>
              <a:t> saturation and </a:t>
            </a:r>
            <a:r>
              <a:rPr lang="en-US" dirty="0" err="1" smtClean="0"/>
              <a:t>oximetry</a:t>
            </a:r>
            <a:r>
              <a:rPr lang="en-US" dirty="0" smtClean="0"/>
              <a:t> are inaccurate in the CO-poisoning because it measures all forms of O</a:t>
            </a:r>
            <a:r>
              <a:rPr lang="en-US" baseline="-25000" dirty="0" smtClean="0"/>
              <a:t>2</a:t>
            </a:r>
            <a:r>
              <a:rPr lang="en-US" dirty="0" smtClean="0"/>
              <a:t> – saturated hemoglobin and CO-</a:t>
            </a:r>
            <a:r>
              <a:rPr lang="en-US" dirty="0" err="1" smtClean="0"/>
              <a:t>Hb</a:t>
            </a:r>
            <a:r>
              <a:rPr lang="en-US" dirty="0" smtClean="0"/>
              <a:t>.</a:t>
            </a:r>
          </a:p>
          <a:p>
            <a:pPr algn="l"/>
            <a:r>
              <a:rPr lang="en-US" b="1" dirty="0" smtClean="0">
                <a:solidFill>
                  <a:srgbClr val="FF0000"/>
                </a:solidFill>
              </a:rPr>
              <a:t>Purpose Of The Test (Indications) For </a:t>
            </a:r>
            <a:r>
              <a:rPr lang="en-US" b="1" dirty="0" err="1" smtClean="0">
                <a:solidFill>
                  <a:srgbClr val="FF0000"/>
                </a:solidFill>
              </a:rPr>
              <a:t>Carboxyhemoglobin</a:t>
            </a:r>
            <a:r>
              <a:rPr lang="en-US" b="1" dirty="0" smtClean="0">
                <a:solidFill>
                  <a:srgbClr val="FF0000"/>
                </a:solidFill>
              </a:rPr>
              <a:t> (CO-</a:t>
            </a:r>
            <a:r>
              <a:rPr lang="en-US" b="1" dirty="0" err="1" smtClean="0">
                <a:solidFill>
                  <a:srgbClr val="FF0000"/>
                </a:solidFill>
              </a:rPr>
              <a:t>Hb</a:t>
            </a:r>
            <a:r>
              <a:rPr lang="en-US" b="1" dirty="0" smtClean="0">
                <a:solidFill>
                  <a:srgbClr val="FF0000"/>
                </a:solidFill>
              </a:rPr>
              <a:t>)</a:t>
            </a:r>
          </a:p>
          <a:p>
            <a:pPr algn="l"/>
            <a:r>
              <a:rPr lang="en-US" dirty="0" smtClean="0"/>
              <a:t>This test is done to detect carbon monoxide poisoning.</a:t>
            </a:r>
          </a:p>
          <a:p>
            <a:pPr algn="l"/>
            <a:r>
              <a:rPr lang="en-US" dirty="0" smtClean="0"/>
              <a:t>It is prescribed for patients who are exposed to smoke inhalation, exhaust fumes, and fires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a:solidFill>
            <a:schemeClr val="bg1">
              <a:lumMod val="95000"/>
            </a:schemeClr>
          </a:solidFill>
          <a:ln>
            <a:solidFill>
              <a:srgbClr val="FF0000"/>
            </a:solidFill>
          </a:ln>
        </p:spPr>
        <p:txBody>
          <a:bodyPr>
            <a:noAutofit/>
          </a:bodyPr>
          <a:lstStyle/>
          <a:p>
            <a:r>
              <a:rPr lang="ar-SY" sz="3200" b="1" dirty="0" smtClean="0">
                <a:solidFill>
                  <a:srgbClr val="FF0000"/>
                </a:solidFill>
              </a:rPr>
              <a:t>المعالجة</a:t>
            </a:r>
            <a:r>
              <a:rPr lang="ar-SY" sz="3200" b="1" dirty="0" smtClean="0"/>
              <a:t> </a:t>
            </a:r>
            <a:endParaRPr lang="ar-SY" sz="3200" b="1" dirty="0"/>
          </a:p>
        </p:txBody>
      </p:sp>
      <p:sp>
        <p:nvSpPr>
          <p:cNvPr id="3" name="عنصر نائب للمحتوى 2"/>
          <p:cNvSpPr>
            <a:spLocks noGrp="1"/>
          </p:cNvSpPr>
          <p:nvPr>
            <p:ph idx="1"/>
          </p:nvPr>
        </p:nvSpPr>
        <p:spPr>
          <a:xfrm>
            <a:off x="457200" y="928670"/>
            <a:ext cx="8229600" cy="4357718"/>
          </a:xfrm>
          <a:ln>
            <a:solidFill>
              <a:srgbClr val="FF0000"/>
            </a:solidFill>
          </a:ln>
        </p:spPr>
        <p:txBody>
          <a:bodyPr>
            <a:normAutofit/>
          </a:bodyPr>
          <a:lstStyle/>
          <a:p>
            <a:r>
              <a:rPr lang="ar-SY" sz="2800" dirty="0" smtClean="0"/>
              <a:t>يجب </a:t>
            </a:r>
            <a:r>
              <a:rPr lang="ar-SY" sz="2800" dirty="0" err="1" smtClean="0"/>
              <a:t>ان</a:t>
            </a:r>
            <a:r>
              <a:rPr lang="ar-SY" sz="2800" dirty="0" smtClean="0"/>
              <a:t> تكون سريعة </a:t>
            </a:r>
            <a:r>
              <a:rPr lang="ar-SY" sz="2800" dirty="0" err="1" smtClean="0"/>
              <a:t>و</a:t>
            </a:r>
            <a:r>
              <a:rPr lang="ar-SY" sz="2800" dirty="0" smtClean="0"/>
              <a:t> قبل النقل </a:t>
            </a:r>
            <a:r>
              <a:rPr lang="ar-SY" sz="2800" dirty="0" err="1" smtClean="0"/>
              <a:t>الى</a:t>
            </a:r>
            <a:r>
              <a:rPr lang="ar-SY" sz="2800" dirty="0" smtClean="0"/>
              <a:t> </a:t>
            </a:r>
            <a:r>
              <a:rPr lang="ar-SY" sz="2800" dirty="0" err="1" smtClean="0"/>
              <a:t>المشفى</a:t>
            </a:r>
            <a:r>
              <a:rPr lang="ar-SY" sz="2800" dirty="0" smtClean="0"/>
              <a:t> </a:t>
            </a:r>
          </a:p>
          <a:p>
            <a:r>
              <a:rPr lang="ar-SY" sz="2800" dirty="0" err="1" smtClean="0"/>
              <a:t>اخراج</a:t>
            </a:r>
            <a:r>
              <a:rPr lang="ar-SY" sz="2800" dirty="0" smtClean="0"/>
              <a:t> المصاب من المكان الموبوء</a:t>
            </a:r>
          </a:p>
          <a:p>
            <a:r>
              <a:rPr lang="ar-SY" sz="2800" dirty="0" err="1" smtClean="0"/>
              <a:t>اجراء</a:t>
            </a:r>
            <a:r>
              <a:rPr lang="ar-SY" sz="2800" dirty="0" smtClean="0"/>
              <a:t> التنفس الاصطناعي</a:t>
            </a:r>
          </a:p>
          <a:p>
            <a:r>
              <a:rPr lang="ar-SY" sz="2800" dirty="0" smtClean="0"/>
              <a:t>فتح </a:t>
            </a:r>
            <a:r>
              <a:rPr lang="ar-SY" sz="2800" dirty="0" err="1" smtClean="0"/>
              <a:t>الابواب</a:t>
            </a:r>
            <a:r>
              <a:rPr lang="ar-SY" sz="2800" dirty="0" smtClean="0"/>
              <a:t> و النوافذ</a:t>
            </a:r>
          </a:p>
          <a:p>
            <a:r>
              <a:rPr lang="ar-SY" sz="2800" dirty="0" err="1" smtClean="0"/>
              <a:t>اعطاء</a:t>
            </a:r>
            <a:r>
              <a:rPr lang="ar-SY" sz="2800" dirty="0" smtClean="0"/>
              <a:t> المصاب </a:t>
            </a:r>
            <a:r>
              <a:rPr lang="ar-SY" sz="2800" dirty="0" err="1" smtClean="0"/>
              <a:t>الاوكسيجين</a:t>
            </a:r>
            <a:r>
              <a:rPr lang="ar-SY" sz="2800" dirty="0" smtClean="0"/>
              <a:t> الذي يعتبر ترياقا </a:t>
            </a:r>
            <a:r>
              <a:rPr lang="ar-SY" sz="2800" dirty="0" err="1" smtClean="0"/>
              <a:t>و</a:t>
            </a:r>
            <a:r>
              <a:rPr lang="ar-SY" sz="2800" dirty="0" smtClean="0"/>
              <a:t> هو الوحيد القادر على طرد </a:t>
            </a:r>
            <a:r>
              <a:rPr lang="en-US" sz="2800" dirty="0" smtClean="0"/>
              <a:t>CO</a:t>
            </a:r>
            <a:r>
              <a:rPr lang="ar-SY" sz="2800" dirty="0" smtClean="0"/>
              <a:t> من الدم</a:t>
            </a:r>
          </a:p>
          <a:p>
            <a:r>
              <a:rPr lang="ar-SY" sz="2800" dirty="0" err="1" smtClean="0"/>
              <a:t>اعطاء</a:t>
            </a:r>
            <a:r>
              <a:rPr lang="ar-SY" sz="2800" dirty="0" smtClean="0"/>
              <a:t> </a:t>
            </a:r>
            <a:r>
              <a:rPr lang="ar-SY" sz="2800" dirty="0" err="1" smtClean="0"/>
              <a:t>الادوية</a:t>
            </a:r>
            <a:r>
              <a:rPr lang="ar-SY" sz="2800" dirty="0" smtClean="0"/>
              <a:t> المنبهة لعضلة القلب ( </a:t>
            </a:r>
            <a:r>
              <a:rPr lang="ar-SY" sz="2800" dirty="0" err="1" smtClean="0"/>
              <a:t>كافيئين</a:t>
            </a:r>
            <a:r>
              <a:rPr lang="ar-SY" sz="2800" dirty="0" smtClean="0"/>
              <a:t> </a:t>
            </a:r>
            <a:r>
              <a:rPr lang="ar-SY" sz="2800" dirty="0" err="1" smtClean="0"/>
              <a:t>او</a:t>
            </a:r>
            <a:r>
              <a:rPr lang="ar-SY" sz="2800" dirty="0" smtClean="0"/>
              <a:t> كافور )</a:t>
            </a:r>
          </a:p>
          <a:p>
            <a:r>
              <a:rPr lang="ar-SY" sz="2800" dirty="0" err="1" smtClean="0"/>
              <a:t>اعطاء</a:t>
            </a:r>
            <a:r>
              <a:rPr lang="ar-SY" sz="2800" dirty="0" smtClean="0"/>
              <a:t> </a:t>
            </a:r>
            <a:r>
              <a:rPr lang="ar-SY" sz="2800" dirty="0" err="1" smtClean="0"/>
              <a:t>الادوية</a:t>
            </a:r>
            <a:r>
              <a:rPr lang="ar-SY" sz="2800" dirty="0" smtClean="0"/>
              <a:t> المنبهة لتنفس الخلايا ( </a:t>
            </a:r>
            <a:r>
              <a:rPr lang="ar-SY" sz="2800" dirty="0" err="1" smtClean="0"/>
              <a:t>ميتيونين</a:t>
            </a:r>
            <a:r>
              <a:rPr lang="ar-SY" sz="2800" dirty="0" smtClean="0"/>
              <a:t> </a:t>
            </a:r>
            <a:r>
              <a:rPr lang="ar-SY" sz="2800" dirty="0" err="1" smtClean="0"/>
              <a:t>او</a:t>
            </a:r>
            <a:r>
              <a:rPr lang="ar-SY" sz="2800" dirty="0" smtClean="0"/>
              <a:t> ازرق </a:t>
            </a:r>
            <a:r>
              <a:rPr lang="ar-SY" sz="2800" dirty="0" err="1" smtClean="0"/>
              <a:t>الميتيلين</a:t>
            </a:r>
            <a:r>
              <a:rPr lang="ar-SY" sz="2800" dirty="0" smtClean="0"/>
              <a:t> )</a:t>
            </a:r>
            <a:endParaRPr lang="ar-SY"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a:solidFill>
            <a:schemeClr val="bg1">
              <a:lumMod val="95000"/>
            </a:schemeClr>
          </a:solidFill>
          <a:ln>
            <a:solidFill>
              <a:srgbClr val="FF0000"/>
            </a:solidFill>
          </a:ln>
        </p:spPr>
        <p:txBody>
          <a:bodyPr/>
          <a:lstStyle/>
          <a:p>
            <a:r>
              <a:rPr lang="ar-SY" b="1" dirty="0" smtClean="0">
                <a:solidFill>
                  <a:srgbClr val="FF0000"/>
                </a:solidFill>
              </a:rPr>
              <a:t>غاز </a:t>
            </a:r>
            <a:r>
              <a:rPr lang="en-US" b="1" dirty="0" smtClean="0">
                <a:solidFill>
                  <a:srgbClr val="FF0000"/>
                </a:solidFill>
              </a:rPr>
              <a:t>CO2</a:t>
            </a:r>
            <a:endParaRPr lang="ar-SY" b="1" dirty="0">
              <a:solidFill>
                <a:srgbClr val="FF0000"/>
              </a:solidFill>
            </a:endParaRPr>
          </a:p>
        </p:txBody>
      </p:sp>
      <p:sp>
        <p:nvSpPr>
          <p:cNvPr id="3" name="عنصر نائب للمحتوى 2"/>
          <p:cNvSpPr>
            <a:spLocks noGrp="1"/>
          </p:cNvSpPr>
          <p:nvPr>
            <p:ph idx="1"/>
          </p:nvPr>
        </p:nvSpPr>
        <p:spPr>
          <a:xfrm>
            <a:off x="457200" y="1285860"/>
            <a:ext cx="8229600" cy="4500593"/>
          </a:xfrm>
          <a:ln>
            <a:solidFill>
              <a:srgbClr val="FF0000"/>
            </a:solidFill>
          </a:ln>
        </p:spPr>
        <p:txBody>
          <a:bodyPr>
            <a:normAutofit/>
          </a:bodyPr>
          <a:lstStyle/>
          <a:p>
            <a:pPr>
              <a:buNone/>
            </a:pPr>
            <a:r>
              <a:rPr lang="ar-SY" sz="2800" b="1" dirty="0" smtClean="0"/>
              <a:t>السمية :</a:t>
            </a:r>
          </a:p>
          <a:p>
            <a:pPr>
              <a:buNone/>
            </a:pPr>
            <a:r>
              <a:rPr lang="ar-SY" sz="2400" dirty="0" smtClean="0"/>
              <a:t>عمليا غير سام فنسبته في الهواء </a:t>
            </a:r>
            <a:r>
              <a:rPr lang="en-US" sz="2400" dirty="0" smtClean="0"/>
              <a:t>0.2-0.7%</a:t>
            </a:r>
            <a:r>
              <a:rPr lang="ar-SY" sz="2400" dirty="0" smtClean="0"/>
              <a:t> و تزداد في </a:t>
            </a:r>
            <a:r>
              <a:rPr lang="ar-SY" sz="2400" dirty="0" err="1" smtClean="0"/>
              <a:t>الاماكن</a:t>
            </a:r>
            <a:r>
              <a:rPr lang="ar-SY" sz="2400" dirty="0" smtClean="0"/>
              <a:t> المغلقة </a:t>
            </a:r>
            <a:r>
              <a:rPr lang="ar-SY" sz="2400" dirty="0" err="1" smtClean="0"/>
              <a:t>الى</a:t>
            </a:r>
            <a:r>
              <a:rPr lang="ar-SY" sz="2400" dirty="0" smtClean="0"/>
              <a:t> 1-2%</a:t>
            </a:r>
          </a:p>
          <a:p>
            <a:pPr>
              <a:buNone/>
            </a:pPr>
            <a:r>
              <a:rPr lang="ar-SY" sz="2800" dirty="0" smtClean="0"/>
              <a:t>عندما يوجد بتركيز 10% يؤدي </a:t>
            </a:r>
            <a:r>
              <a:rPr lang="ar-SY" sz="2800" dirty="0" err="1" smtClean="0"/>
              <a:t>الى</a:t>
            </a:r>
            <a:r>
              <a:rPr lang="ar-SY" sz="2800" dirty="0" smtClean="0"/>
              <a:t> حدوث </a:t>
            </a:r>
            <a:r>
              <a:rPr lang="ar-SY" sz="2800" dirty="0" err="1" smtClean="0"/>
              <a:t>اعراض</a:t>
            </a:r>
            <a:r>
              <a:rPr lang="ar-SY" sz="2800" dirty="0" smtClean="0"/>
              <a:t> سمية</a:t>
            </a:r>
          </a:p>
          <a:p>
            <a:pPr>
              <a:buNone/>
            </a:pPr>
            <a:r>
              <a:rPr lang="ar-SY" sz="2800" dirty="0" smtClean="0"/>
              <a:t>تركيز 5000 </a:t>
            </a:r>
            <a:r>
              <a:rPr lang="en-US" sz="2800" dirty="0" smtClean="0"/>
              <a:t>PPM</a:t>
            </a:r>
            <a:r>
              <a:rPr lang="ar-SY" sz="2800" dirty="0" smtClean="0"/>
              <a:t> يؤدي </a:t>
            </a:r>
            <a:r>
              <a:rPr lang="ar-SY" sz="2800" dirty="0" err="1" smtClean="0"/>
              <a:t>الى</a:t>
            </a:r>
            <a:r>
              <a:rPr lang="ar-SY" sz="2800" dirty="0" smtClean="0"/>
              <a:t> الموت</a:t>
            </a:r>
          </a:p>
          <a:p>
            <a:pPr>
              <a:buNone/>
            </a:pPr>
            <a:r>
              <a:rPr lang="ar-SY" sz="2800" dirty="0" smtClean="0"/>
              <a:t>عندما يوجد </a:t>
            </a:r>
            <a:r>
              <a:rPr lang="ar-SY" sz="2800" dirty="0" err="1" smtClean="0"/>
              <a:t>بتراكيز</a:t>
            </a:r>
            <a:r>
              <a:rPr lang="ar-SY" sz="2800" dirty="0" smtClean="0"/>
              <a:t> خفيفة يعمل كمنبه لمركز التنفس </a:t>
            </a:r>
          </a:p>
          <a:p>
            <a:pPr>
              <a:buNone/>
            </a:pPr>
            <a:r>
              <a:rPr lang="ar-SY" sz="2800" b="1" dirty="0" err="1" smtClean="0"/>
              <a:t>اعراض</a:t>
            </a:r>
            <a:r>
              <a:rPr lang="ar-SY" sz="2800" b="1" dirty="0" smtClean="0"/>
              <a:t> التسمم :</a:t>
            </a:r>
          </a:p>
          <a:p>
            <a:pPr>
              <a:buNone/>
            </a:pPr>
            <a:r>
              <a:rPr lang="ar-SY" sz="2800" b="1" dirty="0" smtClean="0"/>
              <a:t>الحالات الخفيفة </a:t>
            </a:r>
            <a:r>
              <a:rPr lang="ar-SY" sz="2800" b="1" dirty="0" err="1" smtClean="0"/>
              <a:t>و</a:t>
            </a:r>
            <a:r>
              <a:rPr lang="ar-SY" sz="2800" b="1" dirty="0" smtClean="0"/>
              <a:t> المتوسطة :</a:t>
            </a:r>
          </a:p>
          <a:p>
            <a:pPr>
              <a:buNone/>
            </a:pPr>
            <a:r>
              <a:rPr lang="ar-SY" sz="2800" dirty="0" smtClean="0"/>
              <a:t>صداع – دوخة – طنين في </a:t>
            </a:r>
            <a:r>
              <a:rPr lang="ar-SY" sz="2800" dirty="0" err="1" smtClean="0"/>
              <a:t>الاذنين</a:t>
            </a:r>
            <a:r>
              <a:rPr lang="ar-SY" sz="2800" dirty="0" smtClean="0"/>
              <a:t> – </a:t>
            </a:r>
            <a:r>
              <a:rPr lang="ar-SY" sz="2800" dirty="0" err="1" smtClean="0"/>
              <a:t>رجفان</a:t>
            </a:r>
            <a:r>
              <a:rPr lang="ar-SY" sz="2800" dirty="0" smtClean="0"/>
              <a:t> – ميل </a:t>
            </a:r>
            <a:r>
              <a:rPr lang="ar-SY" sz="2800" dirty="0" err="1" smtClean="0"/>
              <a:t>الى</a:t>
            </a:r>
            <a:r>
              <a:rPr lang="ar-SY" sz="2800" dirty="0" smtClean="0"/>
              <a:t> النوم</a:t>
            </a:r>
            <a:endParaRPr lang="ar-SY"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00042"/>
            <a:ext cx="8229600" cy="1082660"/>
          </a:xfrm>
          <a:solidFill>
            <a:schemeClr val="bg2"/>
          </a:solidFill>
          <a:ln>
            <a:solidFill>
              <a:srgbClr val="002060"/>
            </a:solidFill>
          </a:ln>
        </p:spPr>
        <p:txBody>
          <a:bodyPr/>
          <a:lstStyle/>
          <a:p>
            <a:r>
              <a:rPr lang="ar-SY" b="1" dirty="0" smtClean="0">
                <a:solidFill>
                  <a:srgbClr val="FF0000"/>
                </a:solidFill>
              </a:rPr>
              <a:t>أول </a:t>
            </a:r>
            <a:r>
              <a:rPr lang="ar-SY" b="1" dirty="0" err="1" smtClean="0">
                <a:solidFill>
                  <a:srgbClr val="FF0000"/>
                </a:solidFill>
              </a:rPr>
              <a:t>اوكسيد</a:t>
            </a:r>
            <a:r>
              <a:rPr lang="ar-SY" b="1" dirty="0" smtClean="0">
                <a:solidFill>
                  <a:srgbClr val="FF0000"/>
                </a:solidFill>
              </a:rPr>
              <a:t> الكربون </a:t>
            </a:r>
            <a:r>
              <a:rPr lang="en-US" b="1" dirty="0" smtClean="0">
                <a:solidFill>
                  <a:srgbClr val="FF0000"/>
                </a:solidFill>
              </a:rPr>
              <a:t>CO</a:t>
            </a:r>
            <a:endParaRPr lang="ar-SY" b="1" dirty="0">
              <a:solidFill>
                <a:srgbClr val="FF0000"/>
              </a:solidFill>
            </a:endParaRPr>
          </a:p>
        </p:txBody>
      </p:sp>
      <p:sp>
        <p:nvSpPr>
          <p:cNvPr id="3" name="عنصر نائب للمحتوى 2"/>
          <p:cNvSpPr>
            <a:spLocks noGrp="1"/>
          </p:cNvSpPr>
          <p:nvPr>
            <p:ph idx="1"/>
          </p:nvPr>
        </p:nvSpPr>
        <p:spPr>
          <a:xfrm>
            <a:off x="457200" y="1600200"/>
            <a:ext cx="8229600" cy="4543444"/>
          </a:xfrm>
          <a:noFill/>
          <a:ln>
            <a:solidFill>
              <a:srgbClr val="002060"/>
            </a:solidFill>
          </a:ln>
        </p:spPr>
        <p:txBody>
          <a:bodyPr>
            <a:normAutofit/>
          </a:bodyPr>
          <a:lstStyle/>
          <a:p>
            <a:r>
              <a:rPr lang="ar-SY" sz="2800" dirty="0" smtClean="0"/>
              <a:t>ليس له لون </a:t>
            </a:r>
            <a:r>
              <a:rPr lang="ar-SY" sz="2800" dirty="0" err="1" smtClean="0"/>
              <a:t>او</a:t>
            </a:r>
            <a:r>
              <a:rPr lang="ar-SY" sz="2800" dirty="0" smtClean="0"/>
              <a:t> رائحة</a:t>
            </a:r>
          </a:p>
          <a:p>
            <a:r>
              <a:rPr lang="ar-SY" sz="2800" dirty="0" smtClean="0"/>
              <a:t>وزنه النوعي قريب من وزن الهواء مما يعطيه ميزة سرعة الانتشار</a:t>
            </a:r>
          </a:p>
          <a:p>
            <a:r>
              <a:rPr lang="ar-SY" sz="2800" dirty="0" smtClean="0"/>
              <a:t>صعب التميع </a:t>
            </a:r>
            <a:r>
              <a:rPr lang="ar-SY" sz="2800" dirty="0" err="1" smtClean="0"/>
              <a:t>و</a:t>
            </a:r>
            <a:r>
              <a:rPr lang="ar-SY" sz="2800" dirty="0" smtClean="0"/>
              <a:t> هذا يجعل الفحم الفعال غير قادر على </a:t>
            </a:r>
            <a:r>
              <a:rPr lang="ar-SY" sz="2800" dirty="0" err="1" smtClean="0"/>
              <a:t>ادمصاصه</a:t>
            </a:r>
            <a:endParaRPr lang="ar-SY" sz="2800" dirty="0" smtClean="0"/>
          </a:p>
          <a:p>
            <a:r>
              <a:rPr lang="ar-SY" sz="2800" dirty="0" smtClean="0"/>
              <a:t>له خواص مرجعة</a:t>
            </a:r>
          </a:p>
          <a:p>
            <a:r>
              <a:rPr lang="ar-SY" sz="2800" dirty="0" smtClean="0"/>
              <a:t>قليل الانحلال في الماء</a:t>
            </a:r>
          </a:p>
          <a:p>
            <a:r>
              <a:rPr lang="ar-SY" sz="2800" dirty="0" smtClean="0"/>
              <a:t>غير </a:t>
            </a:r>
            <a:r>
              <a:rPr lang="ar-SY" sz="2800" dirty="0" err="1" smtClean="0"/>
              <a:t>مخرش</a:t>
            </a:r>
            <a:endParaRPr lang="ar-SY" sz="2800" dirty="0" smtClean="0"/>
          </a:p>
          <a:p>
            <a:r>
              <a:rPr lang="ar-SY" sz="2800" dirty="0" smtClean="0"/>
              <a:t>يصل </a:t>
            </a:r>
            <a:r>
              <a:rPr lang="ar-SY" sz="2800" dirty="0" err="1" smtClean="0"/>
              <a:t>الى</a:t>
            </a:r>
            <a:r>
              <a:rPr lang="ar-SY" sz="2800" dirty="0" smtClean="0"/>
              <a:t> الدم عن طريق التنفس </a:t>
            </a:r>
            <a:r>
              <a:rPr lang="ar-SY" sz="2800" dirty="0" err="1" smtClean="0"/>
              <a:t>و</a:t>
            </a:r>
            <a:r>
              <a:rPr lang="ar-SY" sz="2800" dirty="0" smtClean="0"/>
              <a:t> يتحد مع </a:t>
            </a:r>
            <a:r>
              <a:rPr lang="en-US" sz="2800" dirty="0" err="1" smtClean="0"/>
              <a:t>Hb</a:t>
            </a:r>
            <a:r>
              <a:rPr lang="ar-SY" sz="2800" dirty="0" smtClean="0"/>
              <a:t> و يصبح </a:t>
            </a:r>
            <a:r>
              <a:rPr lang="ar-SY" sz="2800" dirty="0" err="1" smtClean="0"/>
              <a:t>الهيموغلوبين</a:t>
            </a:r>
            <a:r>
              <a:rPr lang="ar-SY" sz="2800" dirty="0" smtClean="0"/>
              <a:t> غير قادر على نقل </a:t>
            </a:r>
            <a:r>
              <a:rPr lang="ar-SY" sz="2800" dirty="0" err="1" smtClean="0"/>
              <a:t>الاوكسيجين</a:t>
            </a:r>
            <a:r>
              <a:rPr lang="ar-SY" sz="2800" dirty="0" smtClean="0"/>
              <a:t> مما يسبب الموت خنقا</a:t>
            </a:r>
          </a:p>
          <a:p>
            <a:r>
              <a:rPr lang="ar-SY" sz="2800" dirty="0" smtClean="0"/>
              <a:t>التفاعل مع </a:t>
            </a:r>
            <a:r>
              <a:rPr lang="en-US" sz="2800" dirty="0" err="1" smtClean="0"/>
              <a:t>Hb</a:t>
            </a:r>
            <a:r>
              <a:rPr lang="ar-SY" sz="2800" dirty="0" smtClean="0"/>
              <a:t> انضمامي </a:t>
            </a:r>
            <a:r>
              <a:rPr lang="ar-SY" sz="2800" dirty="0" err="1" smtClean="0"/>
              <a:t>و</a:t>
            </a:r>
            <a:r>
              <a:rPr lang="ar-SY" sz="2800" dirty="0" smtClean="0"/>
              <a:t> بالتالي لا يغير من بنية </a:t>
            </a:r>
            <a:r>
              <a:rPr lang="en-US" sz="2800" dirty="0" err="1" smtClean="0"/>
              <a:t>Hb</a:t>
            </a:r>
            <a:endParaRPr lang="ar-SY"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srcRect/>
          <a:stretch>
            <a:fillRect/>
          </a:stretch>
        </p:blipFill>
        <p:spPr bwMode="auto">
          <a:xfrm>
            <a:off x="1285852" y="285728"/>
            <a:ext cx="6715172" cy="6215106"/>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a:solidFill>
            <a:schemeClr val="bg1">
              <a:lumMod val="95000"/>
            </a:schemeClr>
          </a:solidFill>
          <a:ln>
            <a:solidFill>
              <a:srgbClr val="FF0000"/>
            </a:solidFill>
          </a:ln>
        </p:spPr>
        <p:txBody>
          <a:bodyPr>
            <a:normAutofit/>
          </a:bodyPr>
          <a:lstStyle/>
          <a:p>
            <a:pPr algn="r"/>
            <a:r>
              <a:rPr lang="ar-SY" sz="3200" b="1" dirty="0" smtClean="0">
                <a:solidFill>
                  <a:srgbClr val="FF0000"/>
                </a:solidFill>
              </a:rPr>
              <a:t>الحالات الشديدة </a:t>
            </a:r>
            <a:endParaRPr lang="ar-SY" sz="3200" b="1" dirty="0">
              <a:solidFill>
                <a:srgbClr val="FF0000"/>
              </a:solidFill>
            </a:endParaRPr>
          </a:p>
        </p:txBody>
      </p:sp>
      <p:sp>
        <p:nvSpPr>
          <p:cNvPr id="3" name="عنصر نائب للمحتوى 2"/>
          <p:cNvSpPr>
            <a:spLocks noGrp="1"/>
          </p:cNvSpPr>
          <p:nvPr>
            <p:ph idx="1"/>
          </p:nvPr>
        </p:nvSpPr>
        <p:spPr>
          <a:xfrm>
            <a:off x="457200" y="1071547"/>
            <a:ext cx="8229600" cy="3643337"/>
          </a:xfrm>
          <a:ln>
            <a:solidFill>
              <a:srgbClr val="FF0000"/>
            </a:solidFill>
          </a:ln>
        </p:spPr>
        <p:txBody>
          <a:bodyPr>
            <a:normAutofit/>
          </a:bodyPr>
          <a:lstStyle/>
          <a:p>
            <a:r>
              <a:rPr lang="ar-SY" sz="2800" dirty="0" smtClean="0"/>
              <a:t>فقدان الوعي </a:t>
            </a:r>
          </a:p>
          <a:p>
            <a:r>
              <a:rPr lang="ar-SY" sz="2800" dirty="0" smtClean="0"/>
              <a:t>تباطؤ التنفس</a:t>
            </a:r>
          </a:p>
          <a:p>
            <a:r>
              <a:rPr lang="ar-SY" sz="2800" dirty="0" smtClean="0"/>
              <a:t>ضعف في القلب</a:t>
            </a:r>
          </a:p>
          <a:p>
            <a:r>
              <a:rPr lang="ar-SY" sz="2800" dirty="0" smtClean="0"/>
              <a:t>برودة في </a:t>
            </a:r>
            <a:r>
              <a:rPr lang="ar-SY" sz="2800" dirty="0" err="1" smtClean="0"/>
              <a:t>الاطراف</a:t>
            </a:r>
            <a:endParaRPr lang="ar-SY" sz="2800" dirty="0" smtClean="0"/>
          </a:p>
          <a:p>
            <a:r>
              <a:rPr lang="ar-SY" sz="2800" dirty="0" err="1" smtClean="0"/>
              <a:t>اذا</a:t>
            </a:r>
            <a:r>
              <a:rPr lang="ar-SY" sz="2800" dirty="0" smtClean="0"/>
              <a:t> لم يسعف المصاب فانه يموت</a:t>
            </a:r>
          </a:p>
          <a:p>
            <a:r>
              <a:rPr lang="ar-SY" sz="2800" dirty="0" err="1" smtClean="0"/>
              <a:t>اذا</a:t>
            </a:r>
            <a:r>
              <a:rPr lang="ar-SY" sz="2800" dirty="0" smtClean="0"/>
              <a:t> </a:t>
            </a:r>
            <a:r>
              <a:rPr lang="ar-SY" sz="2800" dirty="0" err="1" smtClean="0"/>
              <a:t>اسعف</a:t>
            </a:r>
            <a:r>
              <a:rPr lang="ar-SY" sz="2800" dirty="0" smtClean="0"/>
              <a:t> المصاب فانه ينجو </a:t>
            </a:r>
            <a:r>
              <a:rPr lang="ar-SY" sz="2800" dirty="0" err="1" smtClean="0"/>
              <a:t>و</a:t>
            </a:r>
            <a:r>
              <a:rPr lang="ar-SY" sz="2800" dirty="0" smtClean="0"/>
              <a:t> يستعيد صحته بسرعة</a:t>
            </a:r>
            <a:endParaRPr lang="ar-SY"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14356"/>
            <a:ext cx="8229600" cy="725470"/>
          </a:xfrm>
          <a:solidFill>
            <a:schemeClr val="bg1">
              <a:lumMod val="95000"/>
            </a:schemeClr>
          </a:solidFill>
          <a:ln>
            <a:solidFill>
              <a:srgbClr val="FF0000"/>
            </a:solidFill>
          </a:ln>
        </p:spPr>
        <p:txBody>
          <a:bodyPr>
            <a:normAutofit/>
          </a:bodyPr>
          <a:lstStyle/>
          <a:p>
            <a:r>
              <a:rPr lang="ar-SY" sz="3200" b="1" dirty="0" smtClean="0">
                <a:solidFill>
                  <a:srgbClr val="FF0000"/>
                </a:solidFill>
              </a:rPr>
              <a:t>المعالجة </a:t>
            </a:r>
            <a:endParaRPr lang="ar-SY" sz="3200" b="1" dirty="0">
              <a:solidFill>
                <a:srgbClr val="FF0000"/>
              </a:solidFill>
            </a:endParaRPr>
          </a:p>
        </p:txBody>
      </p:sp>
      <p:sp>
        <p:nvSpPr>
          <p:cNvPr id="3" name="عنصر نائب للمحتوى 2"/>
          <p:cNvSpPr>
            <a:spLocks noGrp="1"/>
          </p:cNvSpPr>
          <p:nvPr>
            <p:ph idx="1"/>
          </p:nvPr>
        </p:nvSpPr>
        <p:spPr>
          <a:xfrm>
            <a:off x="428596" y="1714488"/>
            <a:ext cx="8229600" cy="1857387"/>
          </a:xfrm>
          <a:ln>
            <a:solidFill>
              <a:srgbClr val="FF0000"/>
            </a:solidFill>
          </a:ln>
        </p:spPr>
        <p:txBody>
          <a:bodyPr>
            <a:normAutofit/>
          </a:bodyPr>
          <a:lstStyle/>
          <a:p>
            <a:r>
              <a:rPr lang="ar-SY" sz="2800" dirty="0" err="1" smtClean="0"/>
              <a:t>اخراج</a:t>
            </a:r>
            <a:r>
              <a:rPr lang="ar-SY" sz="2800" dirty="0" smtClean="0"/>
              <a:t> </a:t>
            </a:r>
            <a:r>
              <a:rPr lang="ar-SY" sz="2800" dirty="0" err="1" smtClean="0"/>
              <a:t>المتسمم</a:t>
            </a:r>
            <a:r>
              <a:rPr lang="ar-SY" sz="2800" dirty="0" smtClean="0"/>
              <a:t> </a:t>
            </a:r>
            <a:r>
              <a:rPr lang="ar-SY" sz="2800" dirty="0" err="1" smtClean="0"/>
              <a:t>الى</a:t>
            </a:r>
            <a:r>
              <a:rPr lang="ar-SY" sz="2800" dirty="0" smtClean="0"/>
              <a:t> الهواء الطلق</a:t>
            </a:r>
          </a:p>
          <a:p>
            <a:r>
              <a:rPr lang="ar-SY" sz="2800" dirty="0" err="1" smtClean="0"/>
              <a:t>اجراء</a:t>
            </a:r>
            <a:r>
              <a:rPr lang="ar-SY" sz="2800" dirty="0" smtClean="0"/>
              <a:t> التنفس الاصطناعي</a:t>
            </a:r>
          </a:p>
          <a:p>
            <a:r>
              <a:rPr lang="ar-SY" sz="2800" dirty="0" err="1" smtClean="0"/>
              <a:t>اعطاء</a:t>
            </a:r>
            <a:r>
              <a:rPr lang="ar-SY" sz="2800" dirty="0" smtClean="0"/>
              <a:t> المنبهات القلبية </a:t>
            </a:r>
            <a:r>
              <a:rPr lang="ar-SY" sz="2800" dirty="0" err="1" smtClean="0"/>
              <a:t>و</a:t>
            </a:r>
            <a:r>
              <a:rPr lang="ar-SY" sz="2800" dirty="0" smtClean="0"/>
              <a:t> التنفسية</a:t>
            </a:r>
            <a:endParaRPr lang="ar-SY"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a:solidFill>
            <a:schemeClr val="bg1">
              <a:lumMod val="95000"/>
            </a:schemeClr>
          </a:solidFill>
          <a:ln>
            <a:solidFill>
              <a:srgbClr val="FF0000"/>
            </a:solidFill>
          </a:ln>
        </p:spPr>
        <p:txBody>
          <a:bodyPr/>
          <a:lstStyle/>
          <a:p>
            <a:r>
              <a:rPr lang="ar-SY" b="1" dirty="0" smtClean="0">
                <a:solidFill>
                  <a:srgbClr val="FF0000"/>
                </a:solidFill>
              </a:rPr>
              <a:t>غاز </a:t>
            </a:r>
            <a:r>
              <a:rPr lang="ar-SY" b="1" dirty="0" err="1" smtClean="0">
                <a:solidFill>
                  <a:srgbClr val="FF0000"/>
                </a:solidFill>
              </a:rPr>
              <a:t>الكلور</a:t>
            </a:r>
            <a:r>
              <a:rPr lang="ar-SY" b="1" dirty="0" smtClean="0">
                <a:solidFill>
                  <a:srgbClr val="FF0000"/>
                </a:solidFill>
              </a:rPr>
              <a:t> </a:t>
            </a:r>
            <a:r>
              <a:rPr lang="en-US" b="1" dirty="0" smtClean="0">
                <a:solidFill>
                  <a:srgbClr val="FF0000"/>
                </a:solidFill>
              </a:rPr>
              <a:t>CL2</a:t>
            </a:r>
            <a:endParaRPr lang="ar-SY" b="1" dirty="0">
              <a:solidFill>
                <a:srgbClr val="FF0000"/>
              </a:solidFill>
            </a:endParaRPr>
          </a:p>
        </p:txBody>
      </p:sp>
      <p:sp>
        <p:nvSpPr>
          <p:cNvPr id="3" name="عنصر نائب للمحتوى 2"/>
          <p:cNvSpPr>
            <a:spLocks noGrp="1"/>
          </p:cNvSpPr>
          <p:nvPr>
            <p:ph idx="1"/>
          </p:nvPr>
        </p:nvSpPr>
        <p:spPr>
          <a:xfrm>
            <a:off x="457200" y="1285861"/>
            <a:ext cx="8229600" cy="3000395"/>
          </a:xfrm>
          <a:ln>
            <a:solidFill>
              <a:srgbClr val="FF0000"/>
            </a:solidFill>
          </a:ln>
        </p:spPr>
        <p:txBody>
          <a:bodyPr>
            <a:normAutofit/>
          </a:bodyPr>
          <a:lstStyle/>
          <a:p>
            <a:r>
              <a:rPr lang="ar-SY" sz="2800" b="1" dirty="0" smtClean="0"/>
              <a:t>مصادر التسمم :</a:t>
            </a:r>
          </a:p>
          <a:p>
            <a:r>
              <a:rPr lang="ar-SY" sz="2800" dirty="0" err="1" smtClean="0"/>
              <a:t>اثناء</a:t>
            </a:r>
            <a:r>
              <a:rPr lang="ar-SY" sz="2800" dirty="0" smtClean="0"/>
              <a:t> تحضير ماء </a:t>
            </a:r>
            <a:r>
              <a:rPr lang="ar-SY" sz="2800" dirty="0" err="1" smtClean="0"/>
              <a:t>جافيل</a:t>
            </a:r>
            <a:endParaRPr lang="ar-SY" sz="2800" dirty="0" smtClean="0"/>
          </a:p>
          <a:p>
            <a:r>
              <a:rPr lang="ar-SY" sz="2800" dirty="0" smtClean="0"/>
              <a:t>تعرض مهني</a:t>
            </a:r>
          </a:p>
          <a:p>
            <a:r>
              <a:rPr lang="ar-SY" sz="2800" dirty="0" smtClean="0"/>
              <a:t>غازات الحروب</a:t>
            </a:r>
          </a:p>
          <a:p>
            <a:r>
              <a:rPr lang="ar-SY" sz="2800" dirty="0" smtClean="0"/>
              <a:t>خلط ماء </a:t>
            </a:r>
            <a:r>
              <a:rPr lang="ar-SY" sz="2800" dirty="0" err="1" smtClean="0"/>
              <a:t>جافيل</a:t>
            </a:r>
            <a:r>
              <a:rPr lang="ar-SY" sz="2800" dirty="0" smtClean="0"/>
              <a:t> مع حمض </a:t>
            </a:r>
            <a:r>
              <a:rPr lang="ar-SY" sz="2800" dirty="0" err="1" smtClean="0"/>
              <a:t>كلور</a:t>
            </a:r>
            <a:r>
              <a:rPr lang="ar-SY" sz="2800" dirty="0" smtClean="0"/>
              <a:t> الماء </a:t>
            </a:r>
            <a:r>
              <a:rPr lang="ar-SY" sz="2800" dirty="0" err="1" smtClean="0"/>
              <a:t>او</a:t>
            </a:r>
            <a:r>
              <a:rPr lang="ar-SY" sz="2800" dirty="0" smtClean="0"/>
              <a:t> النشادر</a:t>
            </a:r>
            <a:endParaRPr lang="ar-SY"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642918"/>
            <a:ext cx="8229600" cy="796908"/>
          </a:xfrm>
          <a:solidFill>
            <a:schemeClr val="bg1">
              <a:lumMod val="95000"/>
            </a:schemeClr>
          </a:solidFill>
          <a:ln>
            <a:solidFill>
              <a:srgbClr val="FF0000"/>
            </a:solidFill>
          </a:ln>
        </p:spPr>
        <p:txBody>
          <a:bodyPr>
            <a:normAutofit/>
          </a:bodyPr>
          <a:lstStyle/>
          <a:p>
            <a:pPr algn="r"/>
            <a:r>
              <a:rPr lang="ar-SY" sz="2800" b="1" dirty="0" smtClean="0">
                <a:solidFill>
                  <a:srgbClr val="FF0000"/>
                </a:solidFill>
              </a:rPr>
              <a:t>الصفات الفيزيائية</a:t>
            </a:r>
            <a:endParaRPr lang="ar-SY" sz="2800" b="1" dirty="0">
              <a:solidFill>
                <a:srgbClr val="FF0000"/>
              </a:solidFill>
            </a:endParaRPr>
          </a:p>
        </p:txBody>
      </p:sp>
      <p:sp>
        <p:nvSpPr>
          <p:cNvPr id="3" name="عنصر نائب للمحتوى 2"/>
          <p:cNvSpPr>
            <a:spLocks noGrp="1"/>
          </p:cNvSpPr>
          <p:nvPr>
            <p:ph idx="1"/>
          </p:nvPr>
        </p:nvSpPr>
        <p:spPr>
          <a:xfrm>
            <a:off x="428596" y="1500174"/>
            <a:ext cx="8229600" cy="4000527"/>
          </a:xfrm>
          <a:ln>
            <a:solidFill>
              <a:srgbClr val="FF0000"/>
            </a:solidFill>
          </a:ln>
        </p:spPr>
        <p:txBody>
          <a:bodyPr>
            <a:normAutofit/>
          </a:bodyPr>
          <a:lstStyle/>
          <a:p>
            <a:r>
              <a:rPr lang="ar-SY" sz="2800" dirty="0" smtClean="0"/>
              <a:t>ذو رائحة خاصة </a:t>
            </a:r>
            <a:r>
              <a:rPr lang="ar-SY" sz="2800" dirty="0" err="1" smtClean="0"/>
              <a:t>مخرشة</a:t>
            </a:r>
            <a:endParaRPr lang="ar-SY" sz="2800" dirty="0" smtClean="0"/>
          </a:p>
          <a:p>
            <a:r>
              <a:rPr lang="ar-SY" sz="2800" dirty="0" smtClean="0"/>
              <a:t>لونه اصفر مخضر</a:t>
            </a:r>
          </a:p>
          <a:p>
            <a:r>
              <a:rPr lang="ar-SY" sz="2800" dirty="0" smtClean="0"/>
              <a:t>ينحل بسهولة في الماء </a:t>
            </a:r>
            <a:r>
              <a:rPr lang="ar-SY" sz="2800" dirty="0" err="1" smtClean="0"/>
              <a:t>و</a:t>
            </a:r>
            <a:r>
              <a:rPr lang="ar-SY" sz="2800" dirty="0" smtClean="0"/>
              <a:t> </a:t>
            </a:r>
            <a:r>
              <a:rPr lang="ar-SY" sz="2800" dirty="0" err="1" smtClean="0"/>
              <a:t>الكلوروفورم</a:t>
            </a:r>
            <a:r>
              <a:rPr lang="ar-SY" sz="2800" dirty="0" smtClean="0"/>
              <a:t> و رابع </a:t>
            </a:r>
            <a:r>
              <a:rPr lang="ar-SY" sz="2800" dirty="0" err="1" smtClean="0"/>
              <a:t>كلور</a:t>
            </a:r>
            <a:r>
              <a:rPr lang="ar-SY" sz="2800" dirty="0" smtClean="0"/>
              <a:t> الفحم</a:t>
            </a:r>
          </a:p>
          <a:p>
            <a:r>
              <a:rPr lang="ar-SY" sz="2800" dirty="0" smtClean="0"/>
              <a:t>كثافته </a:t>
            </a:r>
            <a:r>
              <a:rPr lang="en-US" sz="2800" dirty="0" smtClean="0"/>
              <a:t>2.45</a:t>
            </a:r>
            <a:endParaRPr lang="ar-SY" sz="2800" dirty="0" smtClean="0"/>
          </a:p>
          <a:p>
            <a:r>
              <a:rPr lang="ar-SY" sz="2800" dirty="0" smtClean="0"/>
              <a:t>قابل </a:t>
            </a:r>
            <a:r>
              <a:rPr lang="ar-SY" sz="2800" dirty="0" err="1" smtClean="0"/>
              <a:t>للادمصاص</a:t>
            </a:r>
            <a:r>
              <a:rPr lang="ar-SY" sz="2800" dirty="0" smtClean="0"/>
              <a:t> على الفحم الفعال </a:t>
            </a:r>
          </a:p>
          <a:p>
            <a:r>
              <a:rPr lang="ar-SY" sz="2800" dirty="0" smtClean="0"/>
              <a:t>عامل مؤكسد قوي بوجود الماء</a:t>
            </a:r>
          </a:p>
          <a:p>
            <a:r>
              <a:rPr lang="ar-SY" sz="2800" dirty="0" err="1" smtClean="0"/>
              <a:t>اثقل</a:t>
            </a:r>
            <a:r>
              <a:rPr lang="ar-SY" sz="2800" dirty="0" smtClean="0"/>
              <a:t> من الهواء </a:t>
            </a:r>
            <a:r>
              <a:rPr lang="ar-SY" sz="2800" dirty="0" err="1" smtClean="0"/>
              <a:t>و</a:t>
            </a:r>
            <a:r>
              <a:rPr lang="ar-SY" sz="2800" dirty="0" smtClean="0"/>
              <a:t> هنا تكمن خطورته </a:t>
            </a:r>
            <a:endParaRPr lang="ar-SY"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0"/>
            <a:ext cx="8229600" cy="796908"/>
          </a:xfrm>
          <a:solidFill>
            <a:schemeClr val="bg1">
              <a:lumMod val="95000"/>
            </a:schemeClr>
          </a:solidFill>
          <a:ln>
            <a:solidFill>
              <a:srgbClr val="FF0000"/>
            </a:solidFill>
          </a:ln>
        </p:spPr>
        <p:txBody>
          <a:bodyPr>
            <a:normAutofit/>
          </a:bodyPr>
          <a:lstStyle/>
          <a:p>
            <a:pPr algn="r"/>
            <a:r>
              <a:rPr lang="ar-SY" sz="3200" b="1" dirty="0" smtClean="0">
                <a:solidFill>
                  <a:srgbClr val="FF0000"/>
                </a:solidFill>
              </a:rPr>
              <a:t>المقادير السمية </a:t>
            </a:r>
            <a:endParaRPr lang="ar-SY" sz="3200" b="1" dirty="0">
              <a:solidFill>
                <a:srgbClr val="FF0000"/>
              </a:solidFill>
            </a:endParaRPr>
          </a:p>
        </p:txBody>
      </p:sp>
      <p:sp>
        <p:nvSpPr>
          <p:cNvPr id="3" name="عنصر نائب للمحتوى 2"/>
          <p:cNvSpPr>
            <a:spLocks noGrp="1"/>
          </p:cNvSpPr>
          <p:nvPr>
            <p:ph idx="1"/>
          </p:nvPr>
        </p:nvSpPr>
        <p:spPr>
          <a:xfrm>
            <a:off x="428596" y="1500174"/>
            <a:ext cx="8229600" cy="2786081"/>
          </a:xfrm>
          <a:ln>
            <a:solidFill>
              <a:srgbClr val="FF0000"/>
            </a:solidFill>
          </a:ln>
        </p:spPr>
        <p:txBody>
          <a:bodyPr>
            <a:normAutofit/>
          </a:bodyPr>
          <a:lstStyle/>
          <a:p>
            <a:r>
              <a:rPr lang="en-US" sz="2800" b="1" dirty="0" smtClean="0">
                <a:solidFill>
                  <a:srgbClr val="0070C0"/>
                </a:solidFill>
              </a:rPr>
              <a:t>1 PPM</a:t>
            </a:r>
            <a:r>
              <a:rPr lang="ar-SY" sz="2800" b="1" dirty="0" smtClean="0">
                <a:solidFill>
                  <a:srgbClr val="0070C0"/>
                </a:solidFill>
              </a:rPr>
              <a:t> </a:t>
            </a:r>
            <a:r>
              <a:rPr lang="ar-SY" sz="2800" dirty="0" smtClean="0"/>
              <a:t>: الحد المسموح </a:t>
            </a:r>
            <a:r>
              <a:rPr lang="ar-SY" sz="2800" dirty="0" err="1" smtClean="0"/>
              <a:t>به</a:t>
            </a:r>
            <a:r>
              <a:rPr lang="ar-SY" sz="2800" dirty="0" smtClean="0"/>
              <a:t> في الصناعة ( النسبة محسوبة للعمال الذين يتعرضون لهذه المادة 8ساعات يوميا لمدة 5 </a:t>
            </a:r>
            <a:r>
              <a:rPr lang="ar-SY" sz="2800" dirty="0" err="1" smtClean="0"/>
              <a:t>ايام</a:t>
            </a:r>
            <a:r>
              <a:rPr lang="ar-SY" sz="2800" dirty="0" smtClean="0"/>
              <a:t> في </a:t>
            </a:r>
            <a:r>
              <a:rPr lang="ar-SY" sz="2800" dirty="0" err="1" smtClean="0"/>
              <a:t>الاسبوع</a:t>
            </a:r>
            <a:endParaRPr lang="ar-SY" sz="2800" dirty="0" smtClean="0"/>
          </a:p>
          <a:p>
            <a:r>
              <a:rPr lang="en-US" sz="2800" b="1" dirty="0" smtClean="0">
                <a:solidFill>
                  <a:srgbClr val="0070C0"/>
                </a:solidFill>
              </a:rPr>
              <a:t>2 PPM</a:t>
            </a:r>
            <a:r>
              <a:rPr lang="ar-SY" sz="2800" b="1" dirty="0" smtClean="0">
                <a:solidFill>
                  <a:srgbClr val="0070C0"/>
                </a:solidFill>
              </a:rPr>
              <a:t> </a:t>
            </a:r>
            <a:r>
              <a:rPr lang="ar-SY" sz="2800" dirty="0" smtClean="0"/>
              <a:t>: خطر</a:t>
            </a:r>
          </a:p>
          <a:p>
            <a:r>
              <a:rPr lang="en-US" sz="2800" b="1" dirty="0" smtClean="0">
                <a:solidFill>
                  <a:srgbClr val="0070C0"/>
                </a:solidFill>
              </a:rPr>
              <a:t>20 PPM</a:t>
            </a:r>
            <a:r>
              <a:rPr lang="ar-SY" sz="2800" b="1" dirty="0" smtClean="0">
                <a:solidFill>
                  <a:srgbClr val="0070C0"/>
                </a:solidFill>
              </a:rPr>
              <a:t> </a:t>
            </a:r>
            <a:r>
              <a:rPr lang="ar-SY" sz="2800" dirty="0" smtClean="0"/>
              <a:t>: العمل مستحيل</a:t>
            </a:r>
          </a:p>
          <a:p>
            <a:r>
              <a:rPr lang="en-US" sz="2800" b="1" dirty="0" smtClean="0">
                <a:solidFill>
                  <a:srgbClr val="0070C0"/>
                </a:solidFill>
              </a:rPr>
              <a:t>35-50 PPM</a:t>
            </a:r>
            <a:r>
              <a:rPr lang="ar-SY" sz="2800" b="1" dirty="0" smtClean="0">
                <a:solidFill>
                  <a:srgbClr val="0070C0"/>
                </a:solidFill>
              </a:rPr>
              <a:t> </a:t>
            </a:r>
            <a:r>
              <a:rPr lang="ar-SY" sz="2800" dirty="0" smtClean="0"/>
              <a:t>: </a:t>
            </a:r>
            <a:r>
              <a:rPr lang="ar-SY" sz="2800" dirty="0" err="1" smtClean="0"/>
              <a:t>خزب</a:t>
            </a:r>
            <a:r>
              <a:rPr lang="ar-SY" sz="2800" dirty="0" smtClean="0"/>
              <a:t> رئوي </a:t>
            </a:r>
            <a:r>
              <a:rPr lang="ar-SY" sz="2800" dirty="0" err="1" smtClean="0"/>
              <a:t>و</a:t>
            </a:r>
            <a:r>
              <a:rPr lang="ar-SY" sz="2800" dirty="0" smtClean="0"/>
              <a:t> الموت</a:t>
            </a:r>
            <a:endParaRPr lang="ar-SY"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a:solidFill>
            <a:schemeClr val="bg1">
              <a:lumMod val="95000"/>
            </a:schemeClr>
          </a:solidFill>
          <a:ln>
            <a:solidFill>
              <a:srgbClr val="FF0000"/>
            </a:solidFill>
          </a:ln>
        </p:spPr>
        <p:txBody>
          <a:bodyPr>
            <a:normAutofit/>
          </a:bodyPr>
          <a:lstStyle/>
          <a:p>
            <a:r>
              <a:rPr lang="ar-SY" sz="3600" b="1" dirty="0" smtClean="0">
                <a:solidFill>
                  <a:srgbClr val="FF0000"/>
                </a:solidFill>
              </a:rPr>
              <a:t>السمية </a:t>
            </a:r>
            <a:endParaRPr lang="ar-SY" sz="3600" b="1" dirty="0">
              <a:solidFill>
                <a:srgbClr val="FF0000"/>
              </a:solidFill>
            </a:endParaRPr>
          </a:p>
        </p:txBody>
      </p:sp>
      <p:pic>
        <p:nvPicPr>
          <p:cNvPr id="4" name="عنصر نائب للمحتوى 3" descr="ÙØªÙØ¬Ø© Ø¨Ø­Ø« Ø§ÙØµÙØ± Ø¹Ù âªimages of chlorine poisoningâ¬â"/>
          <p:cNvPicPr>
            <a:picLocks noGrp="1"/>
          </p:cNvPicPr>
          <p:nvPr>
            <p:ph idx="1"/>
          </p:nvPr>
        </p:nvPicPr>
        <p:blipFill>
          <a:blip r:embed="rId2"/>
          <a:srcRect l="3634" t="26304" r="3634" b="6230"/>
          <a:stretch>
            <a:fillRect/>
          </a:stretch>
        </p:blipFill>
        <p:spPr bwMode="auto">
          <a:xfrm>
            <a:off x="571472" y="1357298"/>
            <a:ext cx="8001056" cy="4929222"/>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C:\Users\hp\Downloads\Cl2-Chlorine.web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63492" name="AutoShape 4" descr="C:\Users\hp\Downloads\Cl2-Chlorine.web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63494" name="AutoShape 6" descr="C:\Users\hp\Downloads\Cl2-Chlorine.web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Y"/>
          </a:p>
        </p:txBody>
      </p:sp>
      <p:pic>
        <p:nvPicPr>
          <p:cNvPr id="6" name="صورة 5"/>
          <p:cNvPicPr/>
          <p:nvPr/>
        </p:nvPicPr>
        <p:blipFill>
          <a:blip r:embed="rId2"/>
          <a:srcRect/>
          <a:stretch>
            <a:fillRect/>
          </a:stretch>
        </p:blipFill>
        <p:spPr bwMode="auto">
          <a:xfrm>
            <a:off x="1571604" y="357166"/>
            <a:ext cx="5572164" cy="5572164"/>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hlorine Gas Inhalation"/>
          <p:cNvPicPr/>
          <p:nvPr/>
        </p:nvPicPr>
        <p:blipFill>
          <a:blip r:embed="rId2"/>
          <a:srcRect/>
          <a:stretch>
            <a:fillRect/>
          </a:stretch>
        </p:blipFill>
        <p:spPr bwMode="auto">
          <a:xfrm>
            <a:off x="1643042" y="2214554"/>
            <a:ext cx="5786477" cy="2286016"/>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00042"/>
            <a:ext cx="7929618" cy="606319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Chlorine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Cl</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2 ) gas is a yellow green, dense gas that is lethal at high doses (&gt; 400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ppm</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at &gt;30 min of exposure ). This toxic industrial chemical (TIC) has many applications from chemical manufacturing to water purification requiring production and transport of large volumes globally; there is a risk to human health in the event of an accident as exemplified by the recent large scale release in Aqaba Port, Jordon in 2022.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Further oxidative damage of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Cl</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2 and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hypochlorous</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acid to airways occur by recruitment and activation of macrophages, granulocytes, epithelial cells and subsequent induction of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iNOS</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ROS and a high quantity of fibrinogen,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adiponectin</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SAP (serum-</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amyloid</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-P) and sVCAM-1 (soluble-vascular cell adhesion molecule-1) in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bronchoalveolar</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lavage</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fluid (BALF) and airway epithelium.</a:t>
            </a:r>
            <a:r>
              <a:rPr kumimoji="0" lang="en-US" sz="2000" b="0" i="0" u="none" strike="noStrike" cap="none" normalizeH="0" baseline="0" dirty="0" smtClean="0">
                <a:ln>
                  <a:noFill/>
                </a:ln>
                <a:solidFill>
                  <a:srgbClr val="111111"/>
                </a:solidFill>
                <a:effectLst/>
                <a:latin typeface="Calibri"/>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Chlorine exposure can lead to mitochondrial dysfunction, resulting in the excessive production of ROS, which is the main cause of cellular and organ injury, including damage to mitochondrial DNA, the formation of MPT pore and apoptosis.  </a:t>
            </a:r>
            <a:r>
              <a:rPr kumimoji="0" lang="en-US" sz="2000" b="0" i="0" u="none" strike="noStrike" cap="none" normalizeH="0" baseline="0" dirty="0" err="1" smtClean="0">
                <a:ln>
                  <a:noFill/>
                </a:ln>
                <a:solidFill>
                  <a:srgbClr val="111111"/>
                </a:solidFill>
                <a:effectLst/>
                <a:latin typeface="Arial" pitchFamily="34" charset="0"/>
                <a:ea typeface="Calibri" pitchFamily="34" charset="0"/>
                <a:cs typeface="Arial" pitchFamily="34" charset="0"/>
              </a:rPr>
              <a:t>Myeloperoxidase</a:t>
            </a:r>
            <a:r>
              <a:rPr kumimoji="0" lang="en-US"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increases the formation of reactive oxygen mediators and exacerbates chlorine-induced damages.</a:t>
            </a:r>
            <a:r>
              <a:rPr kumimoji="0" lang="en-US" sz="2000" b="0" i="0" u="none" strike="noStrike" cap="none" normalizeH="0" baseline="0" dirty="0" smtClean="0">
                <a:ln>
                  <a:noFill/>
                </a:ln>
                <a:solidFill>
                  <a:srgbClr val="111111"/>
                </a:solidFill>
                <a:effectLst/>
                <a:latin typeface="Calibri"/>
                <a:ea typeface="Calibri"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857232"/>
            <a:ext cx="8229600" cy="368280"/>
          </a:xfrm>
        </p:spPr>
        <p:txBody>
          <a:bodyPr>
            <a:normAutofit fontScale="90000"/>
          </a:bodyPr>
          <a:lstStyle/>
          <a:p>
            <a:endParaRPr lang="ar-SY" dirty="0"/>
          </a:p>
        </p:txBody>
      </p:sp>
      <p:sp>
        <p:nvSpPr>
          <p:cNvPr id="3" name="عنصر نائب للمحتوى 2"/>
          <p:cNvSpPr>
            <a:spLocks noGrp="1"/>
          </p:cNvSpPr>
          <p:nvPr>
            <p:ph idx="1"/>
          </p:nvPr>
        </p:nvSpPr>
        <p:spPr>
          <a:xfrm>
            <a:off x="500034" y="857232"/>
            <a:ext cx="8229600" cy="3714776"/>
          </a:xfrm>
          <a:solidFill>
            <a:schemeClr val="bg2"/>
          </a:solidFill>
          <a:ln>
            <a:solidFill>
              <a:srgbClr val="002060"/>
            </a:solidFill>
          </a:ln>
        </p:spPr>
        <p:txBody>
          <a:bodyPr>
            <a:normAutofit/>
          </a:bodyPr>
          <a:lstStyle/>
          <a:p>
            <a:r>
              <a:rPr lang="ar-SY" sz="2800" dirty="0" smtClean="0"/>
              <a:t>تزداد سمية الغاز بازدياد النسبة وزن /سطح لذلك </a:t>
            </a:r>
            <a:r>
              <a:rPr lang="ar-SY" sz="2800" dirty="0" err="1" smtClean="0"/>
              <a:t>الاطفال</a:t>
            </a:r>
            <a:r>
              <a:rPr lang="ar-SY" sz="2800" dirty="0" smtClean="0"/>
              <a:t> </a:t>
            </a:r>
            <a:r>
              <a:rPr lang="ar-SY" sz="2800" dirty="0" err="1" smtClean="0"/>
              <a:t>اكثر</a:t>
            </a:r>
            <a:r>
              <a:rPr lang="ar-SY" sz="2800" dirty="0" smtClean="0"/>
              <a:t> حساسية للغاز من البالغ  كما </a:t>
            </a:r>
            <a:r>
              <a:rPr lang="ar-SY" sz="2800" dirty="0" err="1" smtClean="0"/>
              <a:t>ان</a:t>
            </a:r>
            <a:r>
              <a:rPr lang="ar-SY" sz="2800" dirty="0" smtClean="0"/>
              <a:t> حجم الدم يعتمد على وزن الجسم </a:t>
            </a:r>
            <a:r>
              <a:rPr lang="ar-SY" sz="2800" dirty="0" err="1" smtClean="0"/>
              <a:t>و</a:t>
            </a:r>
            <a:r>
              <a:rPr lang="ar-SY" sz="2800" dirty="0" smtClean="0"/>
              <a:t> ليس على سطحه </a:t>
            </a:r>
            <a:r>
              <a:rPr lang="ar-SY" sz="2800" dirty="0" err="1" smtClean="0"/>
              <a:t>و</a:t>
            </a:r>
            <a:r>
              <a:rPr lang="ar-SY" sz="2800" dirty="0" smtClean="0"/>
              <a:t> يستفاد من هذه الخاصية في المناجم ( يوضع عصفور داخل قفص في المنجم </a:t>
            </a:r>
            <a:r>
              <a:rPr lang="ar-SY" sz="2800" dirty="0" err="1" smtClean="0"/>
              <a:t>فاذا</a:t>
            </a:r>
            <a:r>
              <a:rPr lang="ar-SY" sz="2800" dirty="0" smtClean="0"/>
              <a:t> مات يكون هذا دليل على وصول الغاز </a:t>
            </a:r>
            <a:r>
              <a:rPr lang="ar-SY" sz="2800" dirty="0" err="1" smtClean="0"/>
              <a:t>الى</a:t>
            </a:r>
            <a:r>
              <a:rPr lang="ar-SY" sz="2800" dirty="0" smtClean="0"/>
              <a:t> نسبة خطرة على </a:t>
            </a:r>
            <a:r>
              <a:rPr lang="ar-SY" sz="2800" dirty="0" err="1" smtClean="0"/>
              <a:t>الانسان</a:t>
            </a:r>
            <a:r>
              <a:rPr lang="ar-SY" sz="2800" dirty="0" smtClean="0"/>
              <a:t> )</a:t>
            </a:r>
          </a:p>
          <a:p>
            <a:r>
              <a:rPr lang="ar-SY" sz="2800" dirty="0" smtClean="0"/>
              <a:t>التركيز الذي يستطيع الفرد تحمله دون ظهور </a:t>
            </a:r>
            <a:r>
              <a:rPr lang="ar-SY" sz="2800" dirty="0" err="1" smtClean="0"/>
              <a:t>تاثيرات</a:t>
            </a:r>
            <a:r>
              <a:rPr lang="ar-SY" sz="2800" dirty="0" smtClean="0"/>
              <a:t> سمية هو</a:t>
            </a:r>
          </a:p>
          <a:p>
            <a:pPr>
              <a:buNone/>
            </a:pPr>
            <a:r>
              <a:rPr lang="ar-SY" sz="2800" dirty="0" smtClean="0"/>
              <a:t>        </a:t>
            </a:r>
            <a:r>
              <a:rPr lang="en-US" sz="2800" b="1" dirty="0" smtClean="0">
                <a:solidFill>
                  <a:srgbClr val="0070C0"/>
                </a:solidFill>
              </a:rPr>
              <a:t>50 </a:t>
            </a:r>
            <a:r>
              <a:rPr lang="en-US" sz="2800" b="1" dirty="0" err="1" smtClean="0">
                <a:solidFill>
                  <a:srgbClr val="0070C0"/>
                </a:solidFill>
              </a:rPr>
              <a:t>PPm</a:t>
            </a:r>
            <a:endParaRPr lang="ar-SY" sz="2800" b="1"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1571636"/>
          </a:xfrm>
          <a:ln>
            <a:solidFill>
              <a:srgbClr val="FF0000"/>
            </a:solidFill>
          </a:ln>
        </p:spPr>
        <p:txBody>
          <a:bodyPr>
            <a:noAutofit/>
          </a:bodyPr>
          <a:lstStyle/>
          <a:p>
            <a:pPr algn="r"/>
            <a:r>
              <a:rPr lang="ar-SY" sz="2800" dirty="0" smtClean="0"/>
              <a:t>تنتج سمية </a:t>
            </a:r>
            <a:r>
              <a:rPr lang="ar-SY" sz="2800" dirty="0" err="1" smtClean="0"/>
              <a:t>الكلور</a:t>
            </a:r>
            <a:r>
              <a:rPr lang="ar-SY" sz="2800" dirty="0" smtClean="0"/>
              <a:t> بعد دخوله </a:t>
            </a:r>
            <a:r>
              <a:rPr lang="ar-SY" sz="2800" dirty="0" err="1" smtClean="0"/>
              <a:t>الى</a:t>
            </a:r>
            <a:r>
              <a:rPr lang="ar-SY" sz="2800" dirty="0" smtClean="0"/>
              <a:t> الجسم من اتحاده مع الماء في </a:t>
            </a:r>
            <a:r>
              <a:rPr lang="ar-SY" sz="2800" dirty="0" err="1" smtClean="0"/>
              <a:t>الاغشية</a:t>
            </a:r>
            <a:r>
              <a:rPr lang="ar-SY" sz="2800" dirty="0" smtClean="0"/>
              <a:t> المخاطية الرطبة </a:t>
            </a:r>
            <a:r>
              <a:rPr lang="ar-SY" sz="2800" dirty="0" err="1" smtClean="0"/>
              <a:t>و</a:t>
            </a:r>
            <a:r>
              <a:rPr lang="ar-SY" sz="2800" dirty="0" smtClean="0"/>
              <a:t> تشكل </a:t>
            </a:r>
            <a:r>
              <a:rPr lang="en-US" sz="2800" dirty="0" smtClean="0"/>
              <a:t>HCL</a:t>
            </a:r>
            <a:r>
              <a:rPr lang="ar-SY" sz="2800" dirty="0" smtClean="0"/>
              <a:t> الشديد السمية لكل الخلايا </a:t>
            </a:r>
            <a:r>
              <a:rPr lang="ar-SY" sz="2800" dirty="0" err="1" smtClean="0"/>
              <a:t>و</a:t>
            </a:r>
            <a:r>
              <a:rPr lang="ar-SY" sz="2800" dirty="0" smtClean="0"/>
              <a:t> </a:t>
            </a:r>
            <a:r>
              <a:rPr lang="ar-SY" sz="2800" dirty="0" err="1" smtClean="0"/>
              <a:t>المخرش</a:t>
            </a:r>
            <a:r>
              <a:rPr lang="ar-SY" sz="2800" dirty="0" smtClean="0"/>
              <a:t> الشديد</a:t>
            </a:r>
            <a:endParaRPr lang="ar-SY" sz="2800" dirty="0"/>
          </a:p>
        </p:txBody>
      </p:sp>
      <p:sp>
        <p:nvSpPr>
          <p:cNvPr id="3" name="عنصر نائب للمحتوى 2"/>
          <p:cNvSpPr>
            <a:spLocks noGrp="1"/>
          </p:cNvSpPr>
          <p:nvPr>
            <p:ph idx="1"/>
          </p:nvPr>
        </p:nvSpPr>
        <p:spPr>
          <a:xfrm>
            <a:off x="457200" y="1928803"/>
            <a:ext cx="8229600" cy="2500330"/>
          </a:xfrm>
          <a:ln>
            <a:solidFill>
              <a:srgbClr val="FF0000"/>
            </a:solidFill>
          </a:ln>
        </p:spPr>
        <p:txBody>
          <a:bodyPr/>
          <a:lstStyle/>
          <a:p>
            <a:r>
              <a:rPr lang="ar-SY" sz="2800" b="1" dirty="0" err="1" smtClean="0"/>
              <a:t>اعراض</a:t>
            </a:r>
            <a:r>
              <a:rPr lang="ar-SY" sz="2800" b="1" dirty="0" smtClean="0"/>
              <a:t> التسمم :</a:t>
            </a:r>
          </a:p>
          <a:p>
            <a:r>
              <a:rPr lang="ar-SY" sz="2800" b="1" dirty="0" smtClean="0"/>
              <a:t>التسمم الصاعق </a:t>
            </a:r>
            <a:r>
              <a:rPr lang="ar-SY" sz="2800" dirty="0" smtClean="0"/>
              <a:t>: يحدث عندما يكون تركيز </a:t>
            </a:r>
            <a:r>
              <a:rPr lang="ar-SY" sz="2800" dirty="0" err="1" smtClean="0"/>
              <a:t>الكلور</a:t>
            </a:r>
            <a:r>
              <a:rPr lang="ar-SY" sz="2800" dirty="0" smtClean="0"/>
              <a:t> عاليا </a:t>
            </a:r>
          </a:p>
          <a:p>
            <a:r>
              <a:rPr lang="ar-SY" sz="2800" dirty="0" err="1" smtClean="0"/>
              <a:t>ياتي</a:t>
            </a:r>
            <a:r>
              <a:rPr lang="ar-SY" sz="2800" dirty="0" smtClean="0"/>
              <a:t> الموت صاعقا دون حدوث </a:t>
            </a:r>
            <a:r>
              <a:rPr lang="ar-SY" sz="2800" dirty="0" err="1" smtClean="0"/>
              <a:t>خزب</a:t>
            </a:r>
            <a:r>
              <a:rPr lang="ar-SY" sz="2800" dirty="0" smtClean="0"/>
              <a:t> رئوي نظرا لقصر الوقت </a:t>
            </a:r>
          </a:p>
          <a:p>
            <a:r>
              <a:rPr lang="ar-SY" sz="2800" dirty="0" smtClean="0"/>
              <a:t>يحدث الموت نتيجة لتوقف التنفس </a:t>
            </a:r>
            <a:r>
              <a:rPr lang="ar-SY" sz="2800" dirty="0" err="1" smtClean="0"/>
              <a:t>و</a:t>
            </a:r>
            <a:r>
              <a:rPr lang="ar-SY" sz="2800" dirty="0" smtClean="0"/>
              <a:t> القلب</a:t>
            </a:r>
            <a:endParaRPr lang="ar-SY"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594"/>
          </a:xfrm>
          <a:ln>
            <a:solidFill>
              <a:srgbClr val="FF0000"/>
            </a:solidFill>
          </a:ln>
        </p:spPr>
        <p:txBody>
          <a:bodyPr>
            <a:normAutofit/>
          </a:bodyPr>
          <a:lstStyle/>
          <a:p>
            <a:pPr algn="r"/>
            <a:r>
              <a:rPr lang="ar-SY" sz="3200" b="1" dirty="0" smtClean="0"/>
              <a:t>التسمم الحاد </a:t>
            </a:r>
            <a:r>
              <a:rPr lang="ar-SY" sz="3200" b="1" dirty="0" err="1" smtClean="0"/>
              <a:t>و</a:t>
            </a:r>
            <a:r>
              <a:rPr lang="ar-SY" sz="3200" b="1" dirty="0" smtClean="0"/>
              <a:t> يتميز بعدة </a:t>
            </a:r>
            <a:r>
              <a:rPr lang="ar-SY" sz="3200" b="1" dirty="0" err="1" smtClean="0"/>
              <a:t>اطوار</a:t>
            </a:r>
            <a:r>
              <a:rPr lang="ar-SY" sz="3200" b="1" dirty="0" smtClean="0"/>
              <a:t> :</a:t>
            </a:r>
            <a:endParaRPr lang="ar-SY" sz="3200" b="1" dirty="0"/>
          </a:p>
        </p:txBody>
      </p:sp>
      <p:sp>
        <p:nvSpPr>
          <p:cNvPr id="3" name="عنصر نائب للمحتوى 2"/>
          <p:cNvSpPr>
            <a:spLocks noGrp="1"/>
          </p:cNvSpPr>
          <p:nvPr>
            <p:ph idx="1"/>
          </p:nvPr>
        </p:nvSpPr>
        <p:spPr>
          <a:xfrm>
            <a:off x="457200" y="1000109"/>
            <a:ext cx="8229600" cy="4929222"/>
          </a:xfrm>
          <a:ln>
            <a:solidFill>
              <a:srgbClr val="FF0000"/>
            </a:solidFill>
          </a:ln>
        </p:spPr>
        <p:txBody>
          <a:bodyPr>
            <a:normAutofit/>
          </a:bodyPr>
          <a:lstStyle/>
          <a:p>
            <a:r>
              <a:rPr lang="ar-SY" sz="2800" b="1" dirty="0" smtClean="0">
                <a:solidFill>
                  <a:srgbClr val="0070C0"/>
                </a:solidFill>
              </a:rPr>
              <a:t>1 – طور الاقتحام : </a:t>
            </a:r>
            <a:r>
              <a:rPr lang="ar-SY" sz="2800" dirty="0" err="1" smtClean="0"/>
              <a:t>يبدا</a:t>
            </a:r>
            <a:r>
              <a:rPr lang="ar-SY" sz="2800" dirty="0" smtClean="0"/>
              <a:t> بدخول الغاز </a:t>
            </a:r>
            <a:r>
              <a:rPr lang="ar-SY" sz="2800" dirty="0" err="1" smtClean="0"/>
              <a:t>و</a:t>
            </a:r>
            <a:r>
              <a:rPr lang="ar-SY" sz="2800" dirty="0" smtClean="0"/>
              <a:t> يؤدي </a:t>
            </a:r>
            <a:r>
              <a:rPr lang="ar-SY" sz="2800" dirty="0" err="1" smtClean="0"/>
              <a:t>الى</a:t>
            </a:r>
            <a:r>
              <a:rPr lang="ar-SY" sz="2800" dirty="0" smtClean="0"/>
              <a:t> </a:t>
            </a:r>
            <a:r>
              <a:rPr lang="ar-SY" sz="2800" dirty="0" err="1" smtClean="0"/>
              <a:t>تخريش</a:t>
            </a:r>
            <a:r>
              <a:rPr lang="ar-SY" sz="2800" dirty="0" smtClean="0"/>
              <a:t> في القسم العلوي من جهاز التنفس </a:t>
            </a:r>
            <a:r>
              <a:rPr lang="ar-SY" sz="2800" dirty="0" err="1" smtClean="0"/>
              <a:t>و</a:t>
            </a:r>
            <a:r>
              <a:rPr lang="ar-SY" sz="2800" dirty="0" smtClean="0"/>
              <a:t> </a:t>
            </a:r>
            <a:r>
              <a:rPr lang="ar-SY" sz="2800" dirty="0" err="1" smtClean="0"/>
              <a:t>تخريش</a:t>
            </a:r>
            <a:r>
              <a:rPr lang="ar-SY" sz="2800" dirty="0" smtClean="0"/>
              <a:t> العين </a:t>
            </a:r>
            <a:r>
              <a:rPr lang="ar-SY" sz="2800" dirty="0" err="1" smtClean="0"/>
              <a:t>و</a:t>
            </a:r>
            <a:r>
              <a:rPr lang="ar-SY" sz="2800" dirty="0" smtClean="0"/>
              <a:t> </a:t>
            </a:r>
            <a:r>
              <a:rPr lang="ar-SY" sz="2800" dirty="0" err="1" smtClean="0"/>
              <a:t>الانف</a:t>
            </a:r>
            <a:r>
              <a:rPr lang="ar-SY" sz="2800" dirty="0" smtClean="0"/>
              <a:t> و الحنجرة , كما يحدث تضيق في الحلق </a:t>
            </a:r>
            <a:r>
              <a:rPr lang="ar-SY" sz="2800" dirty="0" err="1" smtClean="0"/>
              <a:t>و</a:t>
            </a:r>
            <a:r>
              <a:rPr lang="ar-SY" sz="2800" dirty="0" smtClean="0"/>
              <a:t> الصدر </a:t>
            </a:r>
            <a:r>
              <a:rPr lang="ar-SY" sz="2800" dirty="0" err="1" smtClean="0"/>
              <a:t>و</a:t>
            </a:r>
            <a:r>
              <a:rPr lang="ar-SY" sz="2800" dirty="0" smtClean="0"/>
              <a:t> يصبح </a:t>
            </a:r>
            <a:r>
              <a:rPr lang="ar-SY" sz="2800" dirty="0" err="1" smtClean="0"/>
              <a:t>المتسمم</a:t>
            </a:r>
            <a:r>
              <a:rPr lang="ar-SY" sz="2800" dirty="0" smtClean="0"/>
              <a:t> بحاجة </a:t>
            </a:r>
            <a:r>
              <a:rPr lang="ar-SY" sz="2800" dirty="0" err="1" smtClean="0"/>
              <a:t>الى</a:t>
            </a:r>
            <a:r>
              <a:rPr lang="ar-SY" sz="2800" dirty="0" smtClean="0"/>
              <a:t> تنفس </a:t>
            </a:r>
            <a:r>
              <a:rPr lang="ar-SY" sz="2800" dirty="0" err="1" smtClean="0"/>
              <a:t>و</a:t>
            </a:r>
            <a:r>
              <a:rPr lang="ar-SY" sz="2800" dirty="0" smtClean="0"/>
              <a:t> عدم تنفس بنفس الوقت </a:t>
            </a:r>
            <a:r>
              <a:rPr lang="ar-SY" sz="2800" dirty="0" err="1" smtClean="0"/>
              <a:t>اي</a:t>
            </a:r>
            <a:r>
              <a:rPr lang="ar-SY" sz="2800" dirty="0" smtClean="0"/>
              <a:t> </a:t>
            </a:r>
            <a:r>
              <a:rPr lang="ar-SY" sz="2800" b="1" dirty="0" err="1" smtClean="0">
                <a:solidFill>
                  <a:srgbClr val="0070C0"/>
                </a:solidFill>
              </a:rPr>
              <a:t>اعراض</a:t>
            </a:r>
            <a:r>
              <a:rPr lang="ar-SY" sz="2800" b="1" dirty="0" smtClean="0">
                <a:solidFill>
                  <a:srgbClr val="0070C0"/>
                </a:solidFill>
              </a:rPr>
              <a:t> </a:t>
            </a:r>
            <a:r>
              <a:rPr lang="ar-SY" sz="2800" b="1" dirty="0" err="1" smtClean="0">
                <a:solidFill>
                  <a:srgbClr val="0070C0"/>
                </a:solidFill>
              </a:rPr>
              <a:t>الخنيق</a:t>
            </a:r>
            <a:endParaRPr lang="ar-SY" sz="2800" b="1" dirty="0" smtClean="0">
              <a:solidFill>
                <a:srgbClr val="0070C0"/>
              </a:solidFill>
            </a:endParaRPr>
          </a:p>
          <a:p>
            <a:r>
              <a:rPr lang="ar-SY" sz="2800" b="1" dirty="0" smtClean="0">
                <a:solidFill>
                  <a:srgbClr val="0070C0"/>
                </a:solidFill>
              </a:rPr>
              <a:t>2 – طور الهدوء : </a:t>
            </a:r>
            <a:r>
              <a:rPr lang="ar-SY" sz="2800" dirty="0" smtClean="0"/>
              <a:t>مرحلة وهمية حيث تهدا </a:t>
            </a:r>
            <a:r>
              <a:rPr lang="ar-SY" sz="2800" dirty="0" err="1" smtClean="0"/>
              <a:t>الاعراض</a:t>
            </a:r>
            <a:r>
              <a:rPr lang="ar-SY" sz="2800" dirty="0" smtClean="0"/>
              <a:t> و يخف السعال </a:t>
            </a:r>
            <a:r>
              <a:rPr lang="ar-SY" sz="2800" dirty="0" err="1" smtClean="0"/>
              <a:t>و</a:t>
            </a:r>
            <a:r>
              <a:rPr lang="ar-SY" sz="2800" dirty="0" smtClean="0"/>
              <a:t> ضيق التنفس نتيجة خروج المصاب من الجو الموبوء</a:t>
            </a:r>
          </a:p>
          <a:p>
            <a:r>
              <a:rPr lang="ar-SY" sz="2800" b="1" dirty="0" smtClean="0">
                <a:solidFill>
                  <a:srgbClr val="0070C0"/>
                </a:solidFill>
              </a:rPr>
              <a:t>3 – الطور الثالث : </a:t>
            </a:r>
            <a:r>
              <a:rPr lang="ar-SY" sz="2800" dirty="0" smtClean="0"/>
              <a:t>يتميز بحدوث وذمة رئوية </a:t>
            </a:r>
            <a:r>
              <a:rPr lang="ar-SY" sz="2800" dirty="0" err="1" smtClean="0"/>
              <a:t>و</a:t>
            </a:r>
            <a:r>
              <a:rPr lang="ar-SY" sz="2800" dirty="0" smtClean="0"/>
              <a:t> </a:t>
            </a:r>
            <a:r>
              <a:rPr lang="ar-SY" sz="2800" dirty="0" err="1" smtClean="0"/>
              <a:t>خزب</a:t>
            </a:r>
            <a:r>
              <a:rPr lang="ar-SY" sz="2800" dirty="0" smtClean="0"/>
              <a:t> رئوي ناتج عن </a:t>
            </a:r>
            <a:r>
              <a:rPr lang="ar-SY" sz="2800" dirty="0" err="1" smtClean="0"/>
              <a:t>التخريش</a:t>
            </a:r>
            <a:r>
              <a:rPr lang="ar-SY" sz="2800" dirty="0" smtClean="0"/>
              <a:t> الشديد </a:t>
            </a:r>
            <a:r>
              <a:rPr lang="ar-SY" sz="2800" dirty="0" err="1" smtClean="0"/>
              <a:t>و</a:t>
            </a:r>
            <a:r>
              <a:rPr lang="ar-SY" sz="2800" dirty="0" smtClean="0"/>
              <a:t> يخرج من الفم كمية كبيرة من السوائل المصلية  لذا يجب على الطبيب </a:t>
            </a:r>
            <a:r>
              <a:rPr lang="ar-SY" sz="2800" dirty="0" err="1" smtClean="0"/>
              <a:t>اخراج</a:t>
            </a:r>
            <a:r>
              <a:rPr lang="ar-SY" sz="2800" dirty="0" smtClean="0"/>
              <a:t> السوائل من الرئتين كي لا تتراكم </a:t>
            </a:r>
            <a:r>
              <a:rPr lang="ar-SY" sz="2800" dirty="0" err="1" smtClean="0"/>
              <a:t>و</a:t>
            </a:r>
            <a:r>
              <a:rPr lang="ar-SY" sz="2800" dirty="0" smtClean="0"/>
              <a:t> تؤدي </a:t>
            </a:r>
            <a:r>
              <a:rPr lang="ar-SY" sz="2800" dirty="0" err="1" smtClean="0"/>
              <a:t>الى</a:t>
            </a:r>
            <a:r>
              <a:rPr lang="ar-SY" sz="2800" dirty="0" smtClean="0"/>
              <a:t> ضيق تنفس شديد ينتهي بالموت</a:t>
            </a:r>
            <a:endParaRPr lang="ar-SY"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642918"/>
            <a:ext cx="8229600" cy="868346"/>
          </a:xfrm>
          <a:ln>
            <a:solidFill>
              <a:srgbClr val="FF0000"/>
            </a:solidFill>
          </a:ln>
        </p:spPr>
        <p:txBody>
          <a:bodyPr>
            <a:normAutofit/>
          </a:bodyPr>
          <a:lstStyle/>
          <a:p>
            <a:pPr algn="r"/>
            <a:r>
              <a:rPr lang="ar-SY" sz="3200" b="1" dirty="0" smtClean="0"/>
              <a:t>التسمم الخفيف </a:t>
            </a:r>
            <a:endParaRPr lang="ar-SY" sz="3200" b="1" dirty="0"/>
          </a:p>
        </p:txBody>
      </p:sp>
      <p:sp>
        <p:nvSpPr>
          <p:cNvPr id="3" name="عنصر نائب للمحتوى 2"/>
          <p:cNvSpPr>
            <a:spLocks noGrp="1"/>
          </p:cNvSpPr>
          <p:nvPr>
            <p:ph idx="1"/>
          </p:nvPr>
        </p:nvSpPr>
        <p:spPr>
          <a:xfrm>
            <a:off x="457200" y="1600201"/>
            <a:ext cx="8229600" cy="2686055"/>
          </a:xfrm>
          <a:ln>
            <a:solidFill>
              <a:srgbClr val="FF0000"/>
            </a:solidFill>
          </a:ln>
        </p:spPr>
        <p:txBody>
          <a:bodyPr>
            <a:normAutofit/>
          </a:bodyPr>
          <a:lstStyle/>
          <a:p>
            <a:r>
              <a:rPr lang="ar-SY" sz="2800" dirty="0" smtClean="0"/>
              <a:t>يحدث سعال </a:t>
            </a:r>
            <a:r>
              <a:rPr lang="ar-SY" sz="2800" dirty="0" err="1" smtClean="0"/>
              <a:t>و</a:t>
            </a:r>
            <a:r>
              <a:rPr lang="ar-SY" sz="2800" dirty="0" smtClean="0"/>
              <a:t> </a:t>
            </a:r>
            <a:r>
              <a:rPr lang="ar-SY" sz="2800" dirty="0" err="1" smtClean="0"/>
              <a:t>تخريش</a:t>
            </a:r>
            <a:r>
              <a:rPr lang="ar-SY" sz="2800" dirty="0" smtClean="0"/>
              <a:t> المجاري التنفسية </a:t>
            </a:r>
          </a:p>
          <a:p>
            <a:r>
              <a:rPr lang="ar-SY" sz="2800" dirty="0" smtClean="0"/>
              <a:t>زيادة دمع العين</a:t>
            </a:r>
          </a:p>
          <a:p>
            <a:r>
              <a:rPr lang="ar-SY" sz="2800" dirty="0" smtClean="0"/>
              <a:t>يتحسن المصاب بعد </a:t>
            </a:r>
            <a:r>
              <a:rPr lang="ar-SY" sz="2800" dirty="0" err="1" smtClean="0"/>
              <a:t>ابعاده</a:t>
            </a:r>
            <a:r>
              <a:rPr lang="ar-SY" sz="2800" dirty="0" smtClean="0"/>
              <a:t> عن الجو الموبوء </a:t>
            </a:r>
            <a:r>
              <a:rPr lang="ar-SY" sz="2800" dirty="0" err="1" smtClean="0"/>
              <a:t>و</a:t>
            </a:r>
            <a:r>
              <a:rPr lang="ar-SY" sz="2800" dirty="0" smtClean="0"/>
              <a:t> مع ذلك يجب مراقبته لاحتمال حدوث </a:t>
            </a:r>
            <a:r>
              <a:rPr lang="ar-SY" sz="2800" dirty="0" err="1" smtClean="0"/>
              <a:t>خزب</a:t>
            </a:r>
            <a:r>
              <a:rPr lang="ar-SY" sz="2800" dirty="0" smtClean="0"/>
              <a:t> رئوي</a:t>
            </a:r>
          </a:p>
          <a:p>
            <a:r>
              <a:rPr lang="ar-SY" sz="2800" dirty="0" smtClean="0"/>
              <a:t>حروق جلدية موضعية نتيجة تماس </a:t>
            </a:r>
            <a:r>
              <a:rPr lang="ar-SY" sz="2800" dirty="0" err="1" smtClean="0"/>
              <a:t>الكلور</a:t>
            </a:r>
            <a:r>
              <a:rPr lang="ar-SY" sz="2800" dirty="0" smtClean="0"/>
              <a:t> السائل مع الجلد</a:t>
            </a:r>
            <a:endParaRPr lang="ar-SY"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l="6031" t="5276" r="5227" b="6715"/>
          <a:stretch>
            <a:fillRect/>
          </a:stretch>
        </p:blipFill>
        <p:spPr bwMode="auto">
          <a:xfrm>
            <a:off x="928464" y="285728"/>
            <a:ext cx="7353767" cy="6000791"/>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hlorine gas detector, dichlorine, Cl2 - GazDetect"/>
          <p:cNvPicPr/>
          <p:nvPr/>
        </p:nvPicPr>
        <p:blipFill>
          <a:blip r:embed="rId2"/>
          <a:srcRect/>
          <a:stretch>
            <a:fillRect/>
          </a:stretch>
        </p:blipFill>
        <p:spPr bwMode="auto">
          <a:xfrm>
            <a:off x="1934844" y="500042"/>
            <a:ext cx="5494675" cy="6072230"/>
          </a:xfrm>
          <a:prstGeom prst="rect">
            <a:avLst/>
          </a:prstGeom>
          <a:solidFill>
            <a:srgbClr val="FFFF00"/>
          </a:solid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a:ln>
            <a:solidFill>
              <a:srgbClr val="FF0000"/>
            </a:solidFill>
          </a:ln>
        </p:spPr>
        <p:txBody>
          <a:bodyPr>
            <a:normAutofit/>
          </a:bodyPr>
          <a:lstStyle/>
          <a:p>
            <a:pPr algn="r"/>
            <a:r>
              <a:rPr lang="ar-SY" sz="2800" dirty="0" smtClean="0"/>
              <a:t>يطرح </a:t>
            </a:r>
            <a:r>
              <a:rPr lang="ar-SY" sz="2800" dirty="0" err="1" smtClean="0"/>
              <a:t>الكلور</a:t>
            </a:r>
            <a:r>
              <a:rPr lang="ar-SY" sz="2800" dirty="0" smtClean="0"/>
              <a:t> عن طريق الرئتين </a:t>
            </a:r>
            <a:r>
              <a:rPr lang="ar-SY" sz="2800" dirty="0" err="1" smtClean="0"/>
              <a:t>و</a:t>
            </a:r>
            <a:r>
              <a:rPr lang="ar-SY" sz="2800" dirty="0" smtClean="0"/>
              <a:t> قسم ضئيل ينحل في الدم </a:t>
            </a:r>
            <a:endParaRPr lang="ar-SY" sz="2800" dirty="0"/>
          </a:p>
        </p:txBody>
      </p:sp>
      <p:sp>
        <p:nvSpPr>
          <p:cNvPr id="3" name="عنصر نائب للمحتوى 2"/>
          <p:cNvSpPr>
            <a:spLocks noGrp="1"/>
          </p:cNvSpPr>
          <p:nvPr>
            <p:ph idx="1"/>
          </p:nvPr>
        </p:nvSpPr>
        <p:spPr>
          <a:xfrm>
            <a:off x="457200" y="1071546"/>
            <a:ext cx="8229600" cy="4929221"/>
          </a:xfrm>
          <a:ln>
            <a:solidFill>
              <a:srgbClr val="FF0000"/>
            </a:solidFill>
          </a:ln>
        </p:spPr>
        <p:txBody>
          <a:bodyPr>
            <a:noAutofit/>
          </a:bodyPr>
          <a:lstStyle/>
          <a:p>
            <a:r>
              <a:rPr lang="ar-SY" sz="2800" dirty="0" smtClean="0"/>
              <a:t>ا</a:t>
            </a:r>
            <a:r>
              <a:rPr lang="ar-SY" sz="2800" b="1" dirty="0" smtClean="0"/>
              <a:t>لعلاج </a:t>
            </a:r>
            <a:r>
              <a:rPr lang="ar-SY" sz="2800" dirty="0" smtClean="0"/>
              <a:t>نفس علاج </a:t>
            </a:r>
            <a:r>
              <a:rPr lang="ar-SY" sz="2800" dirty="0" err="1" smtClean="0"/>
              <a:t>اول</a:t>
            </a:r>
            <a:r>
              <a:rPr lang="ar-SY" sz="2800" dirty="0" smtClean="0"/>
              <a:t> </a:t>
            </a:r>
            <a:r>
              <a:rPr lang="ar-SY" sz="2800" dirty="0" err="1" smtClean="0"/>
              <a:t>اوكسيد</a:t>
            </a:r>
            <a:r>
              <a:rPr lang="ar-SY" sz="2800" dirty="0" smtClean="0"/>
              <a:t> الكربون</a:t>
            </a:r>
          </a:p>
          <a:p>
            <a:r>
              <a:rPr lang="ar-SY" sz="2800" b="1" dirty="0" smtClean="0"/>
              <a:t>الكشف عن </a:t>
            </a:r>
            <a:r>
              <a:rPr lang="ar-SY" sz="2800" b="1" dirty="0" err="1" smtClean="0"/>
              <a:t>الكلور</a:t>
            </a:r>
            <a:r>
              <a:rPr lang="ar-SY" sz="2800" b="1" dirty="0" smtClean="0"/>
              <a:t> :</a:t>
            </a:r>
          </a:p>
          <a:p>
            <a:r>
              <a:rPr lang="ar-SY" sz="2800" dirty="0" smtClean="0"/>
              <a:t>يوجد </a:t>
            </a:r>
            <a:r>
              <a:rPr lang="ar-SY" sz="2800" dirty="0" err="1" smtClean="0"/>
              <a:t>الكلور</a:t>
            </a:r>
            <a:r>
              <a:rPr lang="ar-SY" sz="2800" dirty="0" smtClean="0"/>
              <a:t> بشكل </a:t>
            </a:r>
            <a:r>
              <a:rPr lang="ar-SY" sz="2800" dirty="0" err="1" smtClean="0"/>
              <a:t>طيبيعي</a:t>
            </a:r>
            <a:r>
              <a:rPr lang="ar-SY" sz="2800" dirty="0" smtClean="0"/>
              <a:t> في سوائل الجسم بشكل شاردي لذلك لا يعطي التحري عنه في السوائل الحيوية للجسم </a:t>
            </a:r>
            <a:r>
              <a:rPr lang="ar-SY" sz="2800" dirty="0" err="1" smtClean="0"/>
              <a:t>اي</a:t>
            </a:r>
            <a:r>
              <a:rPr lang="ar-SY" sz="2800" dirty="0" smtClean="0"/>
              <a:t> دلالة سمية </a:t>
            </a:r>
            <a:r>
              <a:rPr lang="ar-SY" sz="2800" dirty="0" err="1" smtClean="0"/>
              <a:t>و</a:t>
            </a:r>
            <a:r>
              <a:rPr lang="ar-SY" sz="2800" dirty="0" smtClean="0"/>
              <a:t> لذلك يجب التحري عنه في الهواء الموبوء</a:t>
            </a:r>
          </a:p>
          <a:p>
            <a:r>
              <a:rPr lang="ar-SY" sz="2800" dirty="0" smtClean="0"/>
              <a:t>كما لا يمكن الاعتماد على رائحة </a:t>
            </a:r>
            <a:r>
              <a:rPr lang="ar-SY" sz="2800" dirty="0" err="1" smtClean="0"/>
              <a:t>الكلور</a:t>
            </a:r>
            <a:r>
              <a:rPr lang="ar-SY" sz="2800" dirty="0" smtClean="0"/>
              <a:t> للكشف عنه في الهواء </a:t>
            </a:r>
            <a:r>
              <a:rPr lang="ar-SY" sz="2800" dirty="0" err="1" smtClean="0"/>
              <a:t>لانه</a:t>
            </a:r>
            <a:r>
              <a:rPr lang="ar-SY" sz="2800" dirty="0" smtClean="0"/>
              <a:t> يبلغ مقادير ضارة </a:t>
            </a:r>
            <a:r>
              <a:rPr lang="ar-SY" sz="2800" dirty="0" err="1" smtClean="0"/>
              <a:t>للانسان</a:t>
            </a:r>
            <a:r>
              <a:rPr lang="ar-SY" sz="2800" dirty="0" smtClean="0"/>
              <a:t> قبل وصوله </a:t>
            </a:r>
            <a:r>
              <a:rPr lang="ar-SY" sz="2800" dirty="0" err="1" smtClean="0"/>
              <a:t>الى</a:t>
            </a:r>
            <a:r>
              <a:rPr lang="ar-SY" sz="2800" dirty="0" smtClean="0"/>
              <a:t> الحد الذي يمكن كشفه عن طريق الشم</a:t>
            </a:r>
          </a:p>
          <a:p>
            <a:r>
              <a:rPr lang="ar-SY" sz="2800" dirty="0" err="1" smtClean="0"/>
              <a:t>للاسباب</a:t>
            </a:r>
            <a:r>
              <a:rPr lang="ar-SY" sz="2800" dirty="0" smtClean="0"/>
              <a:t> السابقة </a:t>
            </a:r>
            <a:r>
              <a:rPr lang="ar-SY" sz="2800" dirty="0" err="1" smtClean="0"/>
              <a:t>نلجا</a:t>
            </a:r>
            <a:r>
              <a:rPr lang="ar-SY" sz="2800" dirty="0" smtClean="0"/>
              <a:t> للكشف عن </a:t>
            </a:r>
            <a:r>
              <a:rPr lang="ar-SY" sz="2800" dirty="0" err="1" smtClean="0"/>
              <a:t>الكلور</a:t>
            </a:r>
            <a:r>
              <a:rPr lang="ar-SY" sz="2800" dirty="0" smtClean="0"/>
              <a:t> بالاعتماد على خاصة </a:t>
            </a:r>
            <a:r>
              <a:rPr lang="ar-SY" sz="2800" dirty="0" err="1" smtClean="0"/>
              <a:t>الكلور</a:t>
            </a:r>
            <a:r>
              <a:rPr lang="ar-SY" sz="2800" dirty="0" smtClean="0"/>
              <a:t> المؤكسدة </a:t>
            </a:r>
          </a:p>
          <a:p>
            <a:endParaRPr lang="ar-SY"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1928794" y="928670"/>
            <a:ext cx="5572164" cy="464347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a:ln>
            <a:solidFill>
              <a:srgbClr val="FF0000"/>
            </a:solidFill>
          </a:ln>
        </p:spPr>
        <p:txBody>
          <a:bodyPr>
            <a:normAutofit fontScale="90000"/>
          </a:bodyPr>
          <a:lstStyle/>
          <a:p>
            <a:r>
              <a:rPr lang="ar-SY" b="1" dirty="0" smtClean="0">
                <a:solidFill>
                  <a:srgbClr val="FF0000"/>
                </a:solidFill>
              </a:rPr>
              <a:t>كبريت الهيدروجين</a:t>
            </a:r>
            <a:br>
              <a:rPr lang="ar-SY" b="1" dirty="0" smtClean="0">
                <a:solidFill>
                  <a:srgbClr val="FF0000"/>
                </a:solidFill>
              </a:rPr>
            </a:br>
            <a:r>
              <a:rPr lang="en-US" b="1" dirty="0" smtClean="0">
                <a:solidFill>
                  <a:srgbClr val="FF0000"/>
                </a:solidFill>
              </a:rPr>
              <a:t>H2S</a:t>
            </a:r>
            <a:endParaRPr lang="ar-SY" b="1" dirty="0">
              <a:solidFill>
                <a:srgbClr val="FF0000"/>
              </a:solidFill>
            </a:endParaRPr>
          </a:p>
        </p:txBody>
      </p:sp>
      <p:sp>
        <p:nvSpPr>
          <p:cNvPr id="3" name="عنصر نائب للمحتوى 2"/>
          <p:cNvSpPr>
            <a:spLocks noGrp="1"/>
          </p:cNvSpPr>
          <p:nvPr>
            <p:ph idx="1"/>
          </p:nvPr>
        </p:nvSpPr>
        <p:spPr>
          <a:xfrm>
            <a:off x="457200" y="1571613"/>
            <a:ext cx="8229600" cy="3857652"/>
          </a:xfrm>
          <a:ln>
            <a:solidFill>
              <a:srgbClr val="FF0000"/>
            </a:solidFill>
          </a:ln>
        </p:spPr>
        <p:txBody>
          <a:bodyPr>
            <a:normAutofit/>
          </a:bodyPr>
          <a:lstStyle/>
          <a:p>
            <a:r>
              <a:rPr lang="ar-SY" sz="2800" b="1" dirty="0" smtClean="0"/>
              <a:t>مصادر التسمم :</a:t>
            </a:r>
          </a:p>
          <a:p>
            <a:r>
              <a:rPr lang="ar-SY" sz="2800" dirty="0" smtClean="0"/>
              <a:t>صناعة </a:t>
            </a:r>
            <a:r>
              <a:rPr lang="ar-SY" sz="2800" dirty="0" err="1" smtClean="0"/>
              <a:t>الاصبغة</a:t>
            </a:r>
            <a:r>
              <a:rPr lang="ar-SY" sz="2800" dirty="0" smtClean="0"/>
              <a:t> و تحضير كبريت الفحم </a:t>
            </a:r>
            <a:r>
              <a:rPr lang="ar-SY" sz="2800" dirty="0" err="1" smtClean="0"/>
              <a:t>او</a:t>
            </a:r>
            <a:r>
              <a:rPr lang="ar-SY" sz="2800" dirty="0" smtClean="0"/>
              <a:t> </a:t>
            </a:r>
            <a:r>
              <a:rPr lang="ar-SY" sz="2800" dirty="0" err="1" smtClean="0"/>
              <a:t>الميركابتانات</a:t>
            </a:r>
            <a:r>
              <a:rPr lang="ar-SY" sz="2800" dirty="0" smtClean="0"/>
              <a:t> و تحضير </a:t>
            </a:r>
            <a:r>
              <a:rPr lang="ar-SY" sz="2800" dirty="0" err="1" smtClean="0"/>
              <a:t>الفيسكوز</a:t>
            </a:r>
            <a:endParaRPr lang="ar-SY" sz="2800" dirty="0" smtClean="0"/>
          </a:p>
          <a:p>
            <a:r>
              <a:rPr lang="ar-SY" sz="2800" dirty="0" smtClean="0"/>
              <a:t>تقطير البترول الغني </a:t>
            </a:r>
            <a:r>
              <a:rPr lang="ar-SY" sz="2800" dirty="0" err="1" smtClean="0"/>
              <a:t>بالكبيريت</a:t>
            </a:r>
            <a:endParaRPr lang="ar-SY" sz="2800" dirty="0" smtClean="0"/>
          </a:p>
          <a:p>
            <a:r>
              <a:rPr lang="ar-SY" sz="2800" dirty="0" smtClean="0"/>
              <a:t>الاستخدام ككاشف في المخابر</a:t>
            </a:r>
          </a:p>
          <a:p>
            <a:r>
              <a:rPr lang="ar-SY" sz="2800" dirty="0" smtClean="0"/>
              <a:t>مياه المجاري</a:t>
            </a:r>
          </a:p>
          <a:p>
            <a:r>
              <a:rPr lang="ar-SY" sz="2800" dirty="0" smtClean="0"/>
              <a:t>احتراق المطاط الحاوي على الكبريت</a:t>
            </a:r>
            <a:endParaRPr lang="ar-SY"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a:ln>
            <a:solidFill>
              <a:srgbClr val="FF0000"/>
            </a:solidFill>
          </a:ln>
        </p:spPr>
        <p:txBody>
          <a:bodyPr>
            <a:normAutofit/>
          </a:bodyPr>
          <a:lstStyle/>
          <a:p>
            <a:r>
              <a:rPr lang="ar-SY" sz="2800" b="1" dirty="0" smtClean="0"/>
              <a:t>الخواص </a:t>
            </a:r>
            <a:r>
              <a:rPr lang="ar-SY" sz="2800" b="1" dirty="0" err="1" smtClean="0"/>
              <a:t>الفيزكيميائية</a:t>
            </a:r>
            <a:endParaRPr lang="ar-SY" sz="2800" b="1" dirty="0"/>
          </a:p>
        </p:txBody>
      </p:sp>
      <p:sp>
        <p:nvSpPr>
          <p:cNvPr id="3" name="عنصر نائب للمحتوى 2"/>
          <p:cNvSpPr>
            <a:spLocks noGrp="1"/>
          </p:cNvSpPr>
          <p:nvPr>
            <p:ph idx="1"/>
          </p:nvPr>
        </p:nvSpPr>
        <p:spPr>
          <a:xfrm>
            <a:off x="457200" y="1071547"/>
            <a:ext cx="8229600" cy="3786214"/>
          </a:xfrm>
          <a:ln>
            <a:solidFill>
              <a:srgbClr val="FF0000"/>
            </a:solidFill>
          </a:ln>
        </p:spPr>
        <p:txBody>
          <a:bodyPr>
            <a:normAutofit/>
          </a:bodyPr>
          <a:lstStyle/>
          <a:p>
            <a:r>
              <a:rPr lang="ar-SY" sz="2800" dirty="0" smtClean="0"/>
              <a:t>ليس له لون </a:t>
            </a:r>
            <a:r>
              <a:rPr lang="ar-SY" sz="2800" dirty="0" err="1" smtClean="0"/>
              <a:t>و</a:t>
            </a:r>
            <a:r>
              <a:rPr lang="ar-SY" sz="2800" dirty="0" smtClean="0"/>
              <a:t> ينحل في الماء بنسبة حجم لحجم</a:t>
            </a:r>
          </a:p>
          <a:p>
            <a:r>
              <a:rPr lang="ar-SY" sz="2800" dirty="0" smtClean="0"/>
              <a:t>رائحته تشبه البيض الفاسد</a:t>
            </a:r>
          </a:p>
          <a:p>
            <a:r>
              <a:rPr lang="ar-SY" sz="2800" dirty="0" smtClean="0"/>
              <a:t>يحترق بلهب ازرق مشكلا </a:t>
            </a:r>
            <a:r>
              <a:rPr lang="ar-SY" sz="2800" dirty="0" err="1" smtClean="0"/>
              <a:t>اوكسيد</a:t>
            </a:r>
            <a:r>
              <a:rPr lang="ar-SY" sz="2800" dirty="0" smtClean="0"/>
              <a:t> الكبريت</a:t>
            </a:r>
          </a:p>
          <a:p>
            <a:r>
              <a:rPr lang="ar-SY" sz="2800" dirty="0" err="1" smtClean="0"/>
              <a:t>اثقل</a:t>
            </a:r>
            <a:r>
              <a:rPr lang="ar-SY" sz="2800" dirty="0" smtClean="0"/>
              <a:t> من الهواء لذلك يتركز في </a:t>
            </a:r>
            <a:r>
              <a:rPr lang="ar-SY" sz="2800" dirty="0" err="1" smtClean="0"/>
              <a:t>الاماكن</a:t>
            </a:r>
            <a:r>
              <a:rPr lang="ar-SY" sz="2800" dirty="0" smtClean="0"/>
              <a:t> السفلية </a:t>
            </a:r>
            <a:r>
              <a:rPr lang="ar-SY" sz="2800" dirty="0" err="1" smtClean="0"/>
              <a:t>و</a:t>
            </a:r>
            <a:r>
              <a:rPr lang="ar-SY" sz="2800" dirty="0" smtClean="0"/>
              <a:t> الجيوب </a:t>
            </a:r>
            <a:r>
              <a:rPr lang="ar-SY" sz="2800" dirty="0" err="1" smtClean="0"/>
              <a:t>و</a:t>
            </a:r>
            <a:r>
              <a:rPr lang="ar-SY" sz="2800" dirty="0" smtClean="0"/>
              <a:t> الفجوات </a:t>
            </a:r>
            <a:r>
              <a:rPr lang="ar-SY" sz="2800" dirty="0" err="1" smtClean="0"/>
              <a:t>و</a:t>
            </a:r>
            <a:r>
              <a:rPr lang="ar-SY" sz="2800" dirty="0" smtClean="0"/>
              <a:t> </a:t>
            </a:r>
            <a:r>
              <a:rPr lang="ar-SY" sz="2800" dirty="0" err="1" smtClean="0"/>
              <a:t>اعماق</a:t>
            </a:r>
            <a:r>
              <a:rPr lang="ar-SY" sz="2800" dirty="0" smtClean="0"/>
              <a:t> الآبار</a:t>
            </a:r>
          </a:p>
          <a:p>
            <a:r>
              <a:rPr lang="ar-SY" sz="2800" dirty="0" smtClean="0"/>
              <a:t>لا يمتصه الجلد لذلك يوصف في بعض </a:t>
            </a:r>
            <a:r>
              <a:rPr lang="ar-SY" sz="2800" dirty="0" err="1" smtClean="0"/>
              <a:t>الامراض</a:t>
            </a:r>
            <a:r>
              <a:rPr lang="ar-SY" sz="2800" dirty="0" smtClean="0"/>
              <a:t> الجلدية دون </a:t>
            </a:r>
            <a:r>
              <a:rPr lang="ar-SY" sz="2800" dirty="0" err="1" smtClean="0"/>
              <a:t>ان</a:t>
            </a:r>
            <a:r>
              <a:rPr lang="ar-SY" sz="2800" dirty="0" smtClean="0"/>
              <a:t> يسبب التسمم</a:t>
            </a:r>
          </a:p>
          <a:p>
            <a:endParaRPr lang="ar-SY"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71472" y="1071546"/>
            <a:ext cx="8001056" cy="2308324"/>
          </a:xfrm>
          <a:prstGeom prst="rect">
            <a:avLst/>
          </a:prstGeom>
          <a:solidFill>
            <a:schemeClr val="bg1">
              <a:lumMod val="95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Helvetica"/>
                <a:ea typeface="Calibri" pitchFamily="34" charset="0"/>
                <a:cs typeface="Arial" pitchFamily="34" charset="0"/>
              </a:rPr>
              <a:t>Hydrogen sulfide</a:t>
            </a:r>
            <a:r>
              <a:rPr kumimoji="0" lang="en-US" sz="2400" b="0" i="0" u="none" strike="noStrike" cap="none" normalizeH="0" baseline="0" dirty="0" smtClean="0">
                <a:ln>
                  <a:noFill/>
                </a:ln>
                <a:solidFill>
                  <a:srgbClr val="0070C0"/>
                </a:solidFill>
                <a:effectLst/>
                <a:latin typeface="Calibri"/>
                <a:ea typeface="Calibri" pitchFamily="34" charset="0"/>
                <a:cs typeface="Arial" pitchFamily="34" charset="0"/>
              </a:rPr>
              <a:t> </a:t>
            </a:r>
            <a:r>
              <a:rPr kumimoji="0" lang="en-US" sz="2400" b="0" i="0" u="none" strike="noStrike" cap="none" normalizeH="0" baseline="0" dirty="0" smtClean="0">
                <a:ln>
                  <a:noFill/>
                </a:ln>
                <a:solidFill>
                  <a:srgbClr val="0070C0"/>
                </a:solidFill>
                <a:effectLst/>
                <a:latin typeface="Helvetica"/>
                <a:ea typeface="Calibri" pitchFamily="34" charset="0"/>
                <a:cs typeface="Arial" pitchFamily="34" charset="0"/>
              </a:rPr>
              <a:t>(</a:t>
            </a:r>
            <a:r>
              <a:rPr kumimoji="0" lang="en-US" sz="2400" b="1" i="0" u="none" strike="noStrike" cap="none" normalizeH="0" baseline="0" dirty="0" smtClean="0">
                <a:ln>
                  <a:noFill/>
                </a:ln>
                <a:solidFill>
                  <a:srgbClr val="0070C0"/>
                </a:solidFill>
                <a:effectLst/>
                <a:latin typeface="Helvetica"/>
                <a:ea typeface="Calibri" pitchFamily="34" charset="0"/>
                <a:cs typeface="Arial" pitchFamily="34" charset="0"/>
              </a:rPr>
              <a:t>H2S</a:t>
            </a: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 is a colorless gas with a strong</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Helvetica"/>
                <a:ea typeface="Calibri" pitchFamily="34" charset="0"/>
                <a:cs typeface="Arial" pitchFamily="34" charset="0"/>
              </a:rPr>
              <a:t>rotten egg smell</a:t>
            </a: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This gas is</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Helvetica"/>
                <a:ea typeface="Calibri" pitchFamily="34" charset="0"/>
                <a:cs typeface="Arial" pitchFamily="34" charset="0"/>
              </a:rPr>
              <a:t>very toxic</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by inhalation  and causes cellular hypoxia. Being exposed to low concentrations affects the eyes (swelling) and the breathing system (lungs burns).</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 It is also</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Helvetica"/>
                <a:ea typeface="Calibri" pitchFamily="34" charset="0"/>
                <a:cs typeface="Arial" pitchFamily="34" charset="0"/>
              </a:rPr>
              <a:t>extremely flammable</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333333"/>
                </a:solidFill>
                <a:effectLst/>
                <a:latin typeface="Helvetica"/>
                <a:ea typeface="Calibri" pitchFamily="34" charset="0"/>
                <a:cs typeface="Arial" pitchFamily="34" charset="0"/>
              </a:rPr>
              <a:t>), especially in contact with oxidizers featuring explosive limits between 4 and 46% volume.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1028343"/>
            <a:ext cx="8001056" cy="3477875"/>
          </a:xfrm>
          <a:prstGeom prst="rect">
            <a:avLst/>
          </a:prstGeom>
          <a:ln>
            <a:solidFill>
              <a:srgbClr val="FF0000"/>
            </a:solidFill>
          </a:ln>
        </p:spPr>
        <p:txBody>
          <a:bodyPr wrap="square">
            <a:spAutoFit/>
          </a:bodyPr>
          <a:lstStyle/>
          <a:p>
            <a:pPr algn="l"/>
            <a:r>
              <a:rPr lang="en-US" sz="2000" b="1" dirty="0" err="1" smtClean="0"/>
              <a:t>Pathophysiology</a:t>
            </a:r>
            <a:r>
              <a:rPr lang="en-US" sz="2000" b="1" dirty="0" smtClean="0"/>
              <a:t> of </a:t>
            </a:r>
            <a:r>
              <a:rPr lang="en-US" sz="2000" b="1" dirty="0" err="1" smtClean="0"/>
              <a:t>Carboxyhemoglobin</a:t>
            </a:r>
            <a:r>
              <a:rPr lang="en-US" sz="2000" b="1" dirty="0" smtClean="0"/>
              <a:t> (CO-</a:t>
            </a:r>
            <a:r>
              <a:rPr lang="en-US" sz="2000" b="1" dirty="0" err="1" smtClean="0"/>
              <a:t>Hb</a:t>
            </a:r>
            <a:r>
              <a:rPr lang="en-US" sz="2000" b="1" dirty="0" smtClean="0"/>
              <a:t>)</a:t>
            </a:r>
          </a:p>
          <a:p>
            <a:pPr algn="l"/>
            <a:r>
              <a:rPr lang="en-US" sz="2000" b="1" dirty="0" smtClean="0"/>
              <a:t>Definition Of </a:t>
            </a:r>
            <a:r>
              <a:rPr lang="en-US" sz="2000" b="1" dirty="0" err="1" smtClean="0"/>
              <a:t>Carboxyhemoglobin</a:t>
            </a:r>
            <a:r>
              <a:rPr lang="en-US" sz="2000" b="1" dirty="0" smtClean="0"/>
              <a:t>:</a:t>
            </a:r>
          </a:p>
          <a:p>
            <a:pPr algn="l"/>
            <a:r>
              <a:rPr lang="en-US" sz="2000" dirty="0" smtClean="0"/>
              <a:t>Carbon monoxide (CO) is colorless, odorless, and tasteless, undetectable unless mixed with a visible or odorous pollutant.</a:t>
            </a:r>
          </a:p>
          <a:p>
            <a:pPr algn="l"/>
            <a:r>
              <a:rPr lang="en-US" sz="2000" dirty="0" err="1" smtClean="0"/>
              <a:t>Carboxyhemoglobin</a:t>
            </a:r>
            <a:r>
              <a:rPr lang="en-US" sz="2000" dirty="0" smtClean="0"/>
              <a:t> (CO-</a:t>
            </a:r>
            <a:r>
              <a:rPr lang="en-US" sz="2000" dirty="0" err="1" smtClean="0"/>
              <a:t>Hb</a:t>
            </a:r>
            <a:r>
              <a:rPr lang="en-US" sz="2000" dirty="0" smtClean="0"/>
              <a:t>) is produced by the incomplete combustion of fuels such as gasoline.</a:t>
            </a:r>
          </a:p>
          <a:p>
            <a:pPr algn="l"/>
            <a:r>
              <a:rPr lang="en-US" sz="2000" dirty="0" smtClean="0"/>
              <a:t>Carbon monoxide (CO) binds more tightly with hemoglobin than O2. It displaces the O2 and causes hypoxia.</a:t>
            </a:r>
          </a:p>
          <a:p>
            <a:pPr algn="l"/>
            <a:r>
              <a:rPr lang="en-US" sz="2000" dirty="0" smtClean="0"/>
              <a:t>Carbon monoxide (CO) is a chemical agent which produces hypoxic injury due to O</a:t>
            </a:r>
            <a:r>
              <a:rPr lang="en-US" sz="2000" baseline="-25000" dirty="0" smtClean="0"/>
              <a:t>2</a:t>
            </a:r>
            <a:r>
              <a:rPr lang="en-US" sz="2000" dirty="0" smtClean="0"/>
              <a:t> deprivation.</a:t>
            </a:r>
          </a:p>
          <a:p>
            <a:pPr algn="l"/>
            <a:r>
              <a:rPr lang="en-US" sz="2000" dirty="0" smtClean="0"/>
              <a:t>There is Cherry red skin is a good clue for Carbon monoxide poisoning.</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868346"/>
          </a:xfrm>
          <a:ln>
            <a:solidFill>
              <a:srgbClr val="FF0000"/>
            </a:solidFill>
          </a:ln>
        </p:spPr>
        <p:txBody>
          <a:bodyPr>
            <a:normAutofit/>
          </a:bodyPr>
          <a:lstStyle/>
          <a:p>
            <a:r>
              <a:rPr lang="ar-SY" sz="3600" b="1" dirty="0" smtClean="0"/>
              <a:t>السمية </a:t>
            </a:r>
            <a:r>
              <a:rPr lang="ar-SY" sz="3600" b="1" dirty="0" err="1" smtClean="0"/>
              <a:t>و</a:t>
            </a:r>
            <a:r>
              <a:rPr lang="ar-SY" sz="3600" b="1" dirty="0" smtClean="0"/>
              <a:t> </a:t>
            </a:r>
            <a:r>
              <a:rPr lang="ar-SY" sz="3600" b="1" dirty="0" err="1" smtClean="0"/>
              <a:t>الاعراض</a:t>
            </a:r>
            <a:endParaRPr lang="ar-SY" sz="3600" b="1" dirty="0"/>
          </a:p>
        </p:txBody>
      </p:sp>
      <p:sp>
        <p:nvSpPr>
          <p:cNvPr id="3" name="عنصر نائب للمحتوى 2"/>
          <p:cNvSpPr>
            <a:spLocks noGrp="1"/>
          </p:cNvSpPr>
          <p:nvPr>
            <p:ph idx="1"/>
          </p:nvPr>
        </p:nvSpPr>
        <p:spPr>
          <a:xfrm>
            <a:off x="214282" y="1214422"/>
            <a:ext cx="8643998" cy="5000660"/>
          </a:xfrm>
          <a:ln>
            <a:solidFill>
              <a:srgbClr val="FF0000"/>
            </a:solidFill>
          </a:ln>
        </p:spPr>
        <p:txBody>
          <a:bodyPr>
            <a:normAutofit lnSpcReduction="10000"/>
          </a:bodyPr>
          <a:lstStyle/>
          <a:p>
            <a:r>
              <a:rPr lang="ar-SY" sz="2800" dirty="0" err="1" smtClean="0"/>
              <a:t>مخرش</a:t>
            </a:r>
            <a:r>
              <a:rPr lang="ar-SY" sz="2800" dirty="0" smtClean="0"/>
              <a:t> و خانق </a:t>
            </a:r>
            <a:r>
              <a:rPr lang="ar-SY" sz="2800" dirty="0" err="1" smtClean="0"/>
              <a:t>و</a:t>
            </a:r>
            <a:r>
              <a:rPr lang="ar-SY" sz="2800" dirty="0" smtClean="0"/>
              <a:t> يؤدي </a:t>
            </a:r>
            <a:r>
              <a:rPr lang="ar-SY" sz="2800" dirty="0" err="1" smtClean="0"/>
              <a:t>الى</a:t>
            </a:r>
            <a:r>
              <a:rPr lang="ar-SY" sz="2800" dirty="0" smtClean="0"/>
              <a:t> الموت الصاعق عندما يوجد </a:t>
            </a:r>
            <a:r>
              <a:rPr lang="ar-SY" sz="2800" dirty="0" err="1" smtClean="0"/>
              <a:t>بتراكيز</a:t>
            </a:r>
            <a:r>
              <a:rPr lang="ar-SY" sz="2800" dirty="0" smtClean="0"/>
              <a:t> عالية</a:t>
            </a:r>
          </a:p>
          <a:p>
            <a:r>
              <a:rPr lang="ar-SY" sz="2800" dirty="0" smtClean="0"/>
              <a:t>الحد المسموح </a:t>
            </a:r>
            <a:r>
              <a:rPr lang="ar-SY" sz="2800" dirty="0" err="1" smtClean="0"/>
              <a:t>به</a:t>
            </a:r>
            <a:r>
              <a:rPr lang="ar-SY" sz="2800" dirty="0" smtClean="0"/>
              <a:t> </a:t>
            </a:r>
            <a:r>
              <a:rPr lang="en-US" sz="2800" dirty="0" smtClean="0"/>
              <a:t>10 PPM</a:t>
            </a:r>
            <a:r>
              <a:rPr lang="ar-SY" sz="2800" dirty="0" smtClean="0"/>
              <a:t> لمدة 8ساعات في 5 </a:t>
            </a:r>
            <a:r>
              <a:rPr lang="ar-SY" sz="2800" dirty="0" err="1" smtClean="0"/>
              <a:t>ايام</a:t>
            </a:r>
            <a:r>
              <a:rPr lang="ar-SY" sz="2800" dirty="0" smtClean="0"/>
              <a:t> في </a:t>
            </a:r>
            <a:r>
              <a:rPr lang="ar-SY" sz="2800" dirty="0" err="1" smtClean="0"/>
              <a:t>الاسبوع</a:t>
            </a:r>
            <a:endParaRPr lang="ar-SY" sz="2800" dirty="0" smtClean="0"/>
          </a:p>
          <a:p>
            <a:r>
              <a:rPr lang="ar-SY" sz="2800" dirty="0" smtClean="0"/>
              <a:t>الطريق الرئيسي لدخوله </a:t>
            </a:r>
            <a:r>
              <a:rPr lang="ar-SY" sz="2800" dirty="0" err="1" smtClean="0"/>
              <a:t>الى</a:t>
            </a:r>
            <a:r>
              <a:rPr lang="ar-SY" sz="2800" dirty="0" smtClean="0"/>
              <a:t> الجسم هو التنفس</a:t>
            </a:r>
          </a:p>
          <a:p>
            <a:r>
              <a:rPr lang="ar-SY" sz="2800" dirty="0" smtClean="0"/>
              <a:t>يشبه </a:t>
            </a:r>
            <a:r>
              <a:rPr lang="ar-SY" sz="2800" dirty="0" err="1" smtClean="0"/>
              <a:t>تاثيره</a:t>
            </a:r>
            <a:r>
              <a:rPr lang="ar-SY" sz="2800" dirty="0" smtClean="0"/>
              <a:t> </a:t>
            </a:r>
            <a:r>
              <a:rPr lang="ar-SY" sz="2800" dirty="0" err="1" smtClean="0"/>
              <a:t>تاثير</a:t>
            </a:r>
            <a:r>
              <a:rPr lang="ar-SY" sz="2800" dirty="0" smtClean="0"/>
              <a:t> حمض سيان الماء لذلك تقارن سميته بسمية </a:t>
            </a:r>
            <a:r>
              <a:rPr lang="ar-SY" sz="2800" dirty="0" err="1" smtClean="0"/>
              <a:t>السيانيد</a:t>
            </a:r>
            <a:r>
              <a:rPr lang="ar-SY" sz="2800" dirty="0" smtClean="0"/>
              <a:t> من ناحية الخطورة </a:t>
            </a:r>
            <a:r>
              <a:rPr lang="ar-SY" sz="2800" dirty="0" err="1" smtClean="0"/>
              <a:t>و</a:t>
            </a:r>
            <a:r>
              <a:rPr lang="ar-SY" sz="2800" dirty="0" smtClean="0"/>
              <a:t> </a:t>
            </a:r>
            <a:r>
              <a:rPr lang="ar-SY" sz="2800" dirty="0" err="1" smtClean="0"/>
              <a:t>التاثير</a:t>
            </a:r>
            <a:endParaRPr lang="ar-SY" sz="2800" dirty="0" smtClean="0"/>
          </a:p>
          <a:p>
            <a:r>
              <a:rPr lang="ar-SY" sz="2800" dirty="0" smtClean="0"/>
              <a:t>يتحد مع </a:t>
            </a:r>
            <a:r>
              <a:rPr lang="ar-SY" sz="2800" dirty="0" err="1" smtClean="0"/>
              <a:t>الهيموغلوبين</a:t>
            </a:r>
            <a:r>
              <a:rPr lang="ar-SY" sz="2800" dirty="0" smtClean="0"/>
              <a:t> مشكلا </a:t>
            </a:r>
            <a:r>
              <a:rPr lang="ar-SY" sz="2800" dirty="0" err="1" smtClean="0"/>
              <a:t>السلفميتهيموغلوبين</a:t>
            </a:r>
            <a:r>
              <a:rPr lang="ar-SY" sz="2800" dirty="0" smtClean="0"/>
              <a:t> ( اخضر </a:t>
            </a:r>
            <a:r>
              <a:rPr lang="ar-SY" sz="2800" dirty="0" err="1" smtClean="0"/>
              <a:t>الغلوبين</a:t>
            </a:r>
            <a:r>
              <a:rPr lang="ar-SY" sz="2800" dirty="0" smtClean="0"/>
              <a:t> ) فتتلون </a:t>
            </a:r>
            <a:r>
              <a:rPr lang="ar-SY" sz="2800" dirty="0" err="1" smtClean="0"/>
              <a:t>الانسجة</a:t>
            </a:r>
            <a:r>
              <a:rPr lang="ar-SY" sz="2800" dirty="0" smtClean="0"/>
              <a:t> بلون اخضر</a:t>
            </a:r>
          </a:p>
          <a:p>
            <a:r>
              <a:rPr lang="ar-SY" sz="2800" dirty="0" err="1" smtClean="0"/>
              <a:t>يتاكسد</a:t>
            </a:r>
            <a:r>
              <a:rPr lang="ar-SY" sz="2800" dirty="0" smtClean="0"/>
              <a:t> </a:t>
            </a:r>
            <a:r>
              <a:rPr lang="ar-SY" sz="2800" dirty="0" err="1" smtClean="0"/>
              <a:t>الى</a:t>
            </a:r>
            <a:r>
              <a:rPr lang="ar-SY" sz="2800" dirty="0" smtClean="0"/>
              <a:t> كبريتات </a:t>
            </a:r>
            <a:r>
              <a:rPr lang="ar-SY" sz="2800" dirty="0" err="1" smtClean="0"/>
              <a:t>او</a:t>
            </a:r>
            <a:r>
              <a:rPr lang="ar-SY" sz="2800" dirty="0" smtClean="0"/>
              <a:t> تحت </a:t>
            </a:r>
            <a:r>
              <a:rPr lang="ar-SY" sz="2800" dirty="0" err="1" smtClean="0"/>
              <a:t>كبريتيت</a:t>
            </a:r>
            <a:r>
              <a:rPr lang="ar-SY" sz="2800" dirty="0" smtClean="0"/>
              <a:t> باتحاده مع </a:t>
            </a:r>
            <a:r>
              <a:rPr lang="ar-SY" sz="2800" dirty="0" err="1" smtClean="0"/>
              <a:t>اوكسيجين</a:t>
            </a:r>
            <a:r>
              <a:rPr lang="ar-SY" sz="2800" dirty="0" smtClean="0"/>
              <a:t> </a:t>
            </a:r>
            <a:r>
              <a:rPr lang="ar-SY" sz="2800" dirty="0" err="1" smtClean="0"/>
              <a:t>الهيموغلوبين</a:t>
            </a:r>
            <a:endParaRPr lang="ar-SY" sz="2800" dirty="0" smtClean="0"/>
          </a:p>
          <a:p>
            <a:r>
              <a:rPr lang="ar-SY" sz="2800" dirty="0" smtClean="0"/>
              <a:t>عندما يصل التركيز </a:t>
            </a:r>
            <a:r>
              <a:rPr lang="ar-SY" sz="2800" dirty="0" err="1" smtClean="0"/>
              <a:t>الى</a:t>
            </a:r>
            <a:r>
              <a:rPr lang="ar-SY" sz="2800" dirty="0" smtClean="0"/>
              <a:t> </a:t>
            </a:r>
            <a:r>
              <a:rPr lang="en-US" sz="2800" dirty="0" smtClean="0"/>
              <a:t>400 </a:t>
            </a:r>
            <a:r>
              <a:rPr lang="en-US" sz="2800" dirty="0" err="1" smtClean="0"/>
              <a:t>PPm</a:t>
            </a:r>
            <a:r>
              <a:rPr lang="ar-SY" sz="2800" dirty="0" smtClean="0"/>
              <a:t> يحدث تسمم حاد </a:t>
            </a:r>
            <a:r>
              <a:rPr lang="ar-SY" sz="2800" dirty="0" err="1" smtClean="0"/>
              <a:t>و</a:t>
            </a:r>
            <a:r>
              <a:rPr lang="ar-SY" sz="2800" dirty="0" smtClean="0"/>
              <a:t> </a:t>
            </a:r>
            <a:r>
              <a:rPr lang="ar-SY" sz="2800" dirty="0" err="1" smtClean="0"/>
              <a:t>اكثر</a:t>
            </a:r>
            <a:r>
              <a:rPr lang="ar-SY" sz="2800" dirty="0" smtClean="0"/>
              <a:t> من ذلك يحدث تسمم صاعق خلال نصف ساعة</a:t>
            </a:r>
            <a:endParaRPr lang="ar-SY"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642918"/>
            <a:ext cx="8358246" cy="5509200"/>
          </a:xfrm>
          <a:prstGeom prst="rect">
            <a:avLst/>
          </a:prstGeom>
          <a:solidFill>
            <a:schemeClr val="bg1">
              <a:lumMod val="95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Proposed </a:t>
            </a:r>
            <a:r>
              <a:rPr kumimoji="0" lang="en-US"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pathophysiology</a:t>
            </a:r>
            <a:r>
              <a:rPr kumimoji="0" lang="en-US"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of H2S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-induced neurotoxicity.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Acute exposure to high levels of H2S induces lung edema, leading to reduced oxygen absorption in the lungs.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H2S also affects the cardiovascular system, inducing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vasodilation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leading to hypotension. Together, both lead to development of ischemic hypoxia in the brain.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function of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cytochrome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oxidase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in the mitochondrial electron</a:t>
            </a:r>
            <a:r>
              <a:rPr kumimoji="0" lang="en-US" sz="4000" b="0" i="0" u="none" strike="noStrike" cap="none" normalizeH="0" baseline="0" dirty="0" smtClean="0">
                <a:ln>
                  <a:noFill/>
                </a:ln>
                <a:solidFill>
                  <a:srgbClr val="111111"/>
                </a:solidFill>
                <a:effectLst/>
                <a:latin typeface="var(--nova-font-family-display)"/>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transport chain is also inhibited by H2S, leading to reduced ATP production.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Collectively, these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pathophysiologic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effects, coupled with direct cellular effects,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-account for the acute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neurotoxic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effects and the subsequent development of prolonged neurological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sequelae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071546"/>
            <a:ext cx="8229600" cy="45719"/>
          </a:xfrm>
        </p:spPr>
        <p:txBody>
          <a:bodyPr>
            <a:normAutofit fontScale="90000"/>
          </a:bodyPr>
          <a:lstStyle/>
          <a:p>
            <a:endParaRPr lang="ar-SY" dirty="0"/>
          </a:p>
        </p:txBody>
      </p:sp>
      <p:sp>
        <p:nvSpPr>
          <p:cNvPr id="3" name="عنصر نائب للمحتوى 2"/>
          <p:cNvSpPr>
            <a:spLocks noGrp="1"/>
          </p:cNvSpPr>
          <p:nvPr>
            <p:ph idx="1"/>
          </p:nvPr>
        </p:nvSpPr>
        <p:spPr>
          <a:xfrm>
            <a:off x="428596" y="2143116"/>
            <a:ext cx="8229600" cy="2185989"/>
          </a:xfrm>
          <a:ln>
            <a:solidFill>
              <a:srgbClr val="FF0000"/>
            </a:solidFill>
          </a:ln>
        </p:spPr>
        <p:txBody>
          <a:bodyPr>
            <a:normAutofit/>
          </a:bodyPr>
          <a:lstStyle/>
          <a:p>
            <a:r>
              <a:rPr lang="ar-SY" sz="2800" dirty="0" smtClean="0"/>
              <a:t>القسم </a:t>
            </a:r>
            <a:r>
              <a:rPr lang="ar-SY" sz="2800" dirty="0" err="1" smtClean="0"/>
              <a:t>الاكبر</a:t>
            </a:r>
            <a:r>
              <a:rPr lang="ar-SY" sz="2800" dirty="0" smtClean="0"/>
              <a:t> منه يطرح عن طريق الرئتين</a:t>
            </a:r>
          </a:p>
          <a:p>
            <a:r>
              <a:rPr lang="ar-SY" sz="2800" dirty="0" err="1" smtClean="0"/>
              <a:t>ازالة</a:t>
            </a:r>
            <a:r>
              <a:rPr lang="ar-SY" sz="2800" dirty="0" smtClean="0"/>
              <a:t> السمية تحدث بسرعة لان ليس له </a:t>
            </a:r>
            <a:r>
              <a:rPr lang="ar-SY" sz="2800" dirty="0" err="1" smtClean="0"/>
              <a:t>تاثير</a:t>
            </a:r>
            <a:r>
              <a:rPr lang="ar-SY" sz="2800" dirty="0" smtClean="0"/>
              <a:t> تراكمي</a:t>
            </a:r>
          </a:p>
          <a:p>
            <a:r>
              <a:rPr lang="ar-SY" sz="2800" dirty="0" smtClean="0"/>
              <a:t>تحدث السمية </a:t>
            </a:r>
            <a:r>
              <a:rPr lang="ar-SY" sz="2800" dirty="0" err="1" smtClean="0"/>
              <a:t>بتراكيز</a:t>
            </a:r>
            <a:r>
              <a:rPr lang="ar-SY" sz="2800" dirty="0" smtClean="0"/>
              <a:t> عالية </a:t>
            </a:r>
            <a:r>
              <a:rPr lang="ar-SY" sz="2800" dirty="0" err="1" smtClean="0"/>
              <a:t>اي</a:t>
            </a:r>
            <a:r>
              <a:rPr lang="ar-SY" sz="2800" dirty="0" smtClean="0"/>
              <a:t> في حال تجاوز تركيز السم قدرة العضوية على </a:t>
            </a:r>
            <a:r>
              <a:rPr lang="ar-SY" sz="2800" dirty="0" err="1" smtClean="0"/>
              <a:t>ازالة</a:t>
            </a:r>
            <a:r>
              <a:rPr lang="ar-SY" sz="2800" dirty="0" smtClean="0"/>
              <a:t> السمية</a:t>
            </a:r>
            <a:endParaRPr lang="ar-SY"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srcRect/>
          <a:stretch>
            <a:fillRect/>
          </a:stretch>
        </p:blipFill>
        <p:spPr bwMode="auto">
          <a:xfrm>
            <a:off x="1857356" y="1000108"/>
            <a:ext cx="5786477" cy="5143536"/>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ÙØªÙØ¬Ø© Ø¨Ø­Ø« Ø§ÙØµÙØ± Ø¹Ù âªimages of biotransformation of H2S IN HUMAN BODYâ¬â"/>
          <p:cNvPicPr>
            <a:picLocks noGrp="1"/>
          </p:cNvPicPr>
          <p:nvPr>
            <p:ph idx="1"/>
          </p:nvPr>
        </p:nvPicPr>
        <p:blipFill>
          <a:blip r:embed="rId2"/>
          <a:srcRect/>
          <a:stretch>
            <a:fillRect/>
          </a:stretch>
        </p:blipFill>
        <p:spPr bwMode="auto">
          <a:xfrm>
            <a:off x="357158" y="428604"/>
            <a:ext cx="8329642" cy="5929354"/>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428604"/>
            <a:ext cx="8229600" cy="654032"/>
          </a:xfrm>
          <a:ln>
            <a:solidFill>
              <a:srgbClr val="FF0000"/>
            </a:solidFill>
          </a:ln>
        </p:spPr>
        <p:txBody>
          <a:bodyPr>
            <a:normAutofit/>
          </a:bodyPr>
          <a:lstStyle/>
          <a:p>
            <a:pPr algn="r"/>
            <a:r>
              <a:rPr lang="ar-SY" sz="2800" b="1" dirty="0" smtClean="0"/>
              <a:t>التسمم الحاد </a:t>
            </a:r>
            <a:endParaRPr lang="ar-SY" sz="2800" b="1" dirty="0"/>
          </a:p>
        </p:txBody>
      </p:sp>
      <p:sp>
        <p:nvSpPr>
          <p:cNvPr id="3" name="عنصر نائب للمحتوى 2"/>
          <p:cNvSpPr>
            <a:spLocks noGrp="1"/>
          </p:cNvSpPr>
          <p:nvPr>
            <p:ph idx="1"/>
          </p:nvPr>
        </p:nvSpPr>
        <p:spPr>
          <a:xfrm>
            <a:off x="457200" y="1142984"/>
            <a:ext cx="8229600" cy="3786214"/>
          </a:xfrm>
          <a:ln>
            <a:solidFill>
              <a:srgbClr val="FF0000"/>
            </a:solidFill>
          </a:ln>
        </p:spPr>
        <p:txBody>
          <a:bodyPr>
            <a:normAutofit/>
          </a:bodyPr>
          <a:lstStyle/>
          <a:p>
            <a:r>
              <a:rPr lang="ar-SY" sz="2800" dirty="0" smtClean="0"/>
              <a:t>استنشاق كمية كبيرة من الغاز</a:t>
            </a:r>
          </a:p>
          <a:p>
            <a:r>
              <a:rPr lang="ar-SY" sz="2800" dirty="0" smtClean="0"/>
              <a:t>يكون </a:t>
            </a:r>
            <a:r>
              <a:rPr lang="ar-SY" sz="2800" dirty="0" err="1" smtClean="0"/>
              <a:t>التاثير</a:t>
            </a:r>
            <a:r>
              <a:rPr lang="ar-SY" sz="2800" dirty="0" smtClean="0"/>
              <a:t> صاعقا </a:t>
            </a:r>
            <a:r>
              <a:rPr lang="ar-SY" sz="2800" dirty="0" err="1" smtClean="0"/>
              <a:t>و</a:t>
            </a:r>
            <a:r>
              <a:rPr lang="ar-SY" sz="2800" dirty="0" smtClean="0"/>
              <a:t> يسقط </a:t>
            </a:r>
            <a:r>
              <a:rPr lang="ar-SY" sz="2800" dirty="0" err="1" smtClean="0"/>
              <a:t>المتسمم</a:t>
            </a:r>
            <a:r>
              <a:rPr lang="ar-SY" sz="2800" dirty="0" smtClean="0"/>
              <a:t> مكانه كتلة واحدة</a:t>
            </a:r>
          </a:p>
          <a:p>
            <a:r>
              <a:rPr lang="ar-SY" sz="2800" dirty="0" smtClean="0"/>
              <a:t>قد يسبق السقوط صراخ حاد</a:t>
            </a:r>
          </a:p>
          <a:p>
            <a:r>
              <a:rPr lang="ar-SY" sz="2800" dirty="0" smtClean="0"/>
              <a:t>قد يؤدي </a:t>
            </a:r>
            <a:r>
              <a:rPr lang="ar-SY" sz="2800" dirty="0" err="1" smtClean="0"/>
              <a:t>الى</a:t>
            </a:r>
            <a:r>
              <a:rPr lang="ar-SY" sz="2800" dirty="0" smtClean="0"/>
              <a:t> ازرقاق </a:t>
            </a:r>
            <a:r>
              <a:rPr lang="ar-SY" sz="2800" dirty="0" err="1" smtClean="0"/>
              <a:t>و</a:t>
            </a:r>
            <a:r>
              <a:rPr lang="ar-SY" sz="2800" dirty="0" smtClean="0"/>
              <a:t> وذمة رئوية </a:t>
            </a:r>
            <a:r>
              <a:rPr lang="ar-SY" sz="2800" dirty="0" err="1" smtClean="0"/>
              <a:t>و</a:t>
            </a:r>
            <a:r>
              <a:rPr lang="ar-SY" sz="2800" dirty="0" smtClean="0"/>
              <a:t> سبات كونه غير </a:t>
            </a:r>
            <a:r>
              <a:rPr lang="ar-SY" sz="2800" dirty="0" err="1" smtClean="0"/>
              <a:t>مخرش</a:t>
            </a:r>
            <a:endParaRPr lang="ar-SY" sz="2800" dirty="0" smtClean="0"/>
          </a:p>
          <a:p>
            <a:r>
              <a:rPr lang="ar-SY" sz="2800" dirty="0" smtClean="0"/>
              <a:t>قد يحدث الموت نتيجة الشلل التنفسي </a:t>
            </a:r>
            <a:r>
              <a:rPr lang="ar-SY" sz="2800" dirty="0" err="1" smtClean="0"/>
              <a:t>و</a:t>
            </a:r>
            <a:r>
              <a:rPr lang="ar-SY" sz="2800" dirty="0" smtClean="0"/>
              <a:t> القلبي</a:t>
            </a:r>
          </a:p>
          <a:p>
            <a:r>
              <a:rPr lang="ar-SY" sz="2800" dirty="0" err="1" smtClean="0"/>
              <a:t>اذا</a:t>
            </a:r>
            <a:r>
              <a:rPr lang="ar-SY" sz="2800" dirty="0" smtClean="0"/>
              <a:t> عولج </a:t>
            </a:r>
            <a:r>
              <a:rPr lang="ar-SY" sz="2800" dirty="0" err="1" smtClean="0"/>
              <a:t>المتسمم</a:t>
            </a:r>
            <a:r>
              <a:rPr lang="ar-SY" sz="2800" dirty="0" smtClean="0"/>
              <a:t> و شفي تماما فان التسمم لا يترك </a:t>
            </a:r>
            <a:r>
              <a:rPr lang="ar-SY" sz="2800" dirty="0" err="1" smtClean="0"/>
              <a:t>عقابيل</a:t>
            </a:r>
            <a:r>
              <a:rPr lang="ar-SY" sz="2800" dirty="0" smtClean="0"/>
              <a:t> نتيجة تحول الغاز </a:t>
            </a:r>
            <a:r>
              <a:rPr lang="ar-SY" sz="2800" dirty="0" err="1" smtClean="0"/>
              <a:t>الى</a:t>
            </a:r>
            <a:r>
              <a:rPr lang="ar-SY" sz="2800" dirty="0" smtClean="0"/>
              <a:t> كبريتات </a:t>
            </a:r>
            <a:r>
              <a:rPr lang="ar-SY" sz="2800" dirty="0" err="1" smtClean="0"/>
              <a:t>بالاكسدة</a:t>
            </a:r>
            <a:r>
              <a:rPr lang="ar-SY" sz="2800" dirty="0" smtClean="0"/>
              <a:t> في العضوية</a:t>
            </a:r>
            <a:endParaRPr lang="ar-SY"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a:ln>
            <a:solidFill>
              <a:srgbClr val="FF0000"/>
            </a:solidFill>
          </a:ln>
        </p:spPr>
        <p:txBody>
          <a:bodyPr>
            <a:normAutofit/>
          </a:bodyPr>
          <a:lstStyle/>
          <a:p>
            <a:pPr algn="r"/>
            <a:r>
              <a:rPr lang="ar-SY" sz="2800" b="1" dirty="0" smtClean="0"/>
              <a:t>التسمم تحت الحاد</a:t>
            </a:r>
            <a:endParaRPr lang="ar-SY" sz="2800" b="1" dirty="0"/>
          </a:p>
        </p:txBody>
      </p:sp>
      <p:sp>
        <p:nvSpPr>
          <p:cNvPr id="3" name="عنصر نائب للمحتوى 2"/>
          <p:cNvSpPr>
            <a:spLocks noGrp="1"/>
          </p:cNvSpPr>
          <p:nvPr>
            <p:ph idx="1"/>
          </p:nvPr>
        </p:nvSpPr>
        <p:spPr>
          <a:xfrm>
            <a:off x="457200" y="1142984"/>
            <a:ext cx="8229600" cy="5000660"/>
          </a:xfrm>
          <a:ln>
            <a:solidFill>
              <a:srgbClr val="FF0000"/>
            </a:solidFill>
          </a:ln>
        </p:spPr>
        <p:txBody>
          <a:bodyPr>
            <a:noAutofit/>
          </a:bodyPr>
          <a:lstStyle/>
          <a:p>
            <a:pPr>
              <a:buNone/>
            </a:pPr>
            <a:r>
              <a:rPr lang="ar-SY" sz="2800" dirty="0" smtClean="0"/>
              <a:t>هي </a:t>
            </a:r>
            <a:r>
              <a:rPr lang="ar-SY" sz="2800" dirty="0" err="1" smtClean="0"/>
              <a:t>التسممات</a:t>
            </a:r>
            <a:r>
              <a:rPr lang="ar-SY" sz="2800" dirty="0" smtClean="0"/>
              <a:t> </a:t>
            </a:r>
            <a:r>
              <a:rPr lang="ar-SY" sz="2800" dirty="0" err="1" smtClean="0"/>
              <a:t>الاكثر</a:t>
            </a:r>
            <a:r>
              <a:rPr lang="ar-SY" sz="2800" dirty="0" smtClean="0"/>
              <a:t> مشاهدة </a:t>
            </a:r>
            <a:r>
              <a:rPr lang="ar-SY" sz="2800" dirty="0" err="1" smtClean="0"/>
              <a:t>و</a:t>
            </a:r>
            <a:r>
              <a:rPr lang="ar-SY" sz="2800" dirty="0" smtClean="0"/>
              <a:t> </a:t>
            </a:r>
            <a:r>
              <a:rPr lang="ar-SY" sz="2800" dirty="0" err="1" smtClean="0"/>
              <a:t>اهم</a:t>
            </a:r>
            <a:r>
              <a:rPr lang="ar-SY" sz="2800" dirty="0" smtClean="0"/>
              <a:t> </a:t>
            </a:r>
            <a:r>
              <a:rPr lang="ar-SY" sz="2800" dirty="0" err="1" smtClean="0"/>
              <a:t>اعراضها</a:t>
            </a:r>
            <a:r>
              <a:rPr lang="ar-SY" sz="2800" dirty="0" smtClean="0"/>
              <a:t> :</a:t>
            </a:r>
          </a:p>
          <a:p>
            <a:r>
              <a:rPr lang="ar-SY" sz="2800" dirty="0" err="1" smtClean="0"/>
              <a:t>اعراض</a:t>
            </a:r>
            <a:r>
              <a:rPr lang="ar-SY" sz="2800" dirty="0" smtClean="0"/>
              <a:t> تنفسية : </a:t>
            </a:r>
            <a:r>
              <a:rPr lang="ar-SY" sz="2800" dirty="0" err="1" smtClean="0"/>
              <a:t>تخريش</a:t>
            </a:r>
            <a:r>
              <a:rPr lang="ar-SY" sz="2800" dirty="0" smtClean="0"/>
              <a:t> – التهاب قصبات – </a:t>
            </a:r>
            <a:r>
              <a:rPr lang="ar-SY" sz="2800" dirty="0" err="1" smtClean="0"/>
              <a:t>خزب</a:t>
            </a:r>
            <a:r>
              <a:rPr lang="ar-SY" sz="2800" dirty="0" smtClean="0"/>
              <a:t> رئوي حاد – </a:t>
            </a:r>
            <a:r>
              <a:rPr lang="ar-SY" sz="2800" dirty="0" err="1" smtClean="0"/>
              <a:t>افراز</a:t>
            </a:r>
            <a:r>
              <a:rPr lang="ar-SY" sz="2800" dirty="0" smtClean="0"/>
              <a:t> بلغم </a:t>
            </a:r>
            <a:r>
              <a:rPr lang="ar-SY" sz="2800" dirty="0" err="1" smtClean="0"/>
              <a:t>و</a:t>
            </a:r>
            <a:r>
              <a:rPr lang="ar-SY" sz="2800" dirty="0" smtClean="0"/>
              <a:t> </a:t>
            </a:r>
            <a:r>
              <a:rPr lang="ar-SY" sz="2800" dirty="0" err="1" smtClean="0"/>
              <a:t>احيانا</a:t>
            </a:r>
            <a:r>
              <a:rPr lang="ar-SY" sz="2800" dirty="0" smtClean="0"/>
              <a:t> </a:t>
            </a:r>
            <a:r>
              <a:rPr lang="ar-SY" sz="2800" dirty="0" err="1" smtClean="0"/>
              <a:t>مدمى</a:t>
            </a:r>
            <a:endParaRPr lang="ar-SY" sz="2800" dirty="0" smtClean="0"/>
          </a:p>
          <a:p>
            <a:r>
              <a:rPr lang="ar-SY" sz="2800" dirty="0" err="1" smtClean="0"/>
              <a:t>اعراض</a:t>
            </a:r>
            <a:r>
              <a:rPr lang="ar-SY" sz="2800" dirty="0" smtClean="0"/>
              <a:t> عينية : </a:t>
            </a:r>
            <a:r>
              <a:rPr lang="ar-SY" sz="2800" dirty="0" err="1" smtClean="0"/>
              <a:t>تخريش</a:t>
            </a:r>
            <a:r>
              <a:rPr lang="ar-SY" sz="2800" dirty="0" smtClean="0"/>
              <a:t> – التهاب </a:t>
            </a:r>
            <a:r>
              <a:rPr lang="ar-SY" sz="2800" dirty="0" err="1" smtClean="0"/>
              <a:t>الاجفان</a:t>
            </a:r>
            <a:r>
              <a:rPr lang="ar-SY" sz="2800" dirty="0" smtClean="0"/>
              <a:t> – تقرح القرنية حيث يتشكل على سطحها حويصلات صغيرة – يشعر </a:t>
            </a:r>
            <a:r>
              <a:rPr lang="ar-SY" sz="2800" dirty="0" err="1" smtClean="0"/>
              <a:t>المتسمم</a:t>
            </a:r>
            <a:r>
              <a:rPr lang="ar-SY" sz="2800" dirty="0" smtClean="0"/>
              <a:t> بوجود حلقات ملونة – يشعر </a:t>
            </a:r>
            <a:r>
              <a:rPr lang="ar-SY" sz="2800" dirty="0" err="1" smtClean="0"/>
              <a:t>و</a:t>
            </a:r>
            <a:r>
              <a:rPr lang="ar-SY" sz="2800" dirty="0" smtClean="0"/>
              <a:t> كان هناك رمال في العين – يشعر </a:t>
            </a:r>
            <a:r>
              <a:rPr lang="ar-SY" sz="2800" dirty="0" err="1" smtClean="0"/>
              <a:t>بغباش</a:t>
            </a:r>
            <a:r>
              <a:rPr lang="ar-SY" sz="2800" dirty="0" smtClean="0"/>
              <a:t> في العين </a:t>
            </a:r>
          </a:p>
          <a:p>
            <a:r>
              <a:rPr lang="ar-SY" sz="2800" dirty="0" err="1" smtClean="0"/>
              <a:t>اعراض</a:t>
            </a:r>
            <a:r>
              <a:rPr lang="ar-SY" sz="2800" dirty="0" smtClean="0"/>
              <a:t> هضمية : غثيان </a:t>
            </a:r>
            <a:r>
              <a:rPr lang="ar-SY" sz="2800" dirty="0" err="1" smtClean="0"/>
              <a:t>و</a:t>
            </a:r>
            <a:r>
              <a:rPr lang="ar-SY" sz="2800" dirty="0" smtClean="0"/>
              <a:t> </a:t>
            </a:r>
            <a:r>
              <a:rPr lang="ar-SY" sz="2800" dirty="0" err="1" smtClean="0"/>
              <a:t>اقياء</a:t>
            </a:r>
            <a:r>
              <a:rPr lang="ar-SY" sz="2800" dirty="0" smtClean="0"/>
              <a:t> و </a:t>
            </a:r>
            <a:r>
              <a:rPr lang="ar-SY" sz="2800" dirty="0" err="1" smtClean="0"/>
              <a:t>اسهال</a:t>
            </a:r>
            <a:r>
              <a:rPr lang="ar-SY" sz="2800" dirty="0" smtClean="0"/>
              <a:t> </a:t>
            </a:r>
          </a:p>
          <a:p>
            <a:r>
              <a:rPr lang="ar-SY" sz="2800" dirty="0" err="1" smtClean="0"/>
              <a:t>اعراض</a:t>
            </a:r>
            <a:r>
              <a:rPr lang="ar-SY" sz="2800" dirty="0" smtClean="0"/>
              <a:t> نفسية </a:t>
            </a:r>
            <a:r>
              <a:rPr lang="ar-SY" sz="2800" dirty="0" err="1" smtClean="0"/>
              <a:t>و</a:t>
            </a:r>
            <a:r>
              <a:rPr lang="ar-SY" sz="2800" dirty="0" smtClean="0"/>
              <a:t> عصبية : صداع مستمر – ارق – نسيان – هذيان </a:t>
            </a:r>
          </a:p>
          <a:p>
            <a:r>
              <a:rPr lang="ar-SY" sz="2800" dirty="0" smtClean="0"/>
              <a:t>اضطرابات قلبية </a:t>
            </a:r>
            <a:r>
              <a:rPr lang="ar-SY" sz="2800" dirty="0" err="1" smtClean="0"/>
              <a:t>و</a:t>
            </a:r>
            <a:r>
              <a:rPr lang="ar-SY" sz="2800" dirty="0" smtClean="0"/>
              <a:t> كلوية</a:t>
            </a:r>
            <a:endParaRPr lang="ar-SY"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ydrogen Sulfide Detectors &amp; H2S Respirators - GazDetect"/>
          <p:cNvPicPr/>
          <p:nvPr/>
        </p:nvPicPr>
        <p:blipFill>
          <a:blip r:embed="rId2"/>
          <a:srcRect/>
          <a:stretch>
            <a:fillRect/>
          </a:stretch>
        </p:blipFill>
        <p:spPr bwMode="auto">
          <a:xfrm>
            <a:off x="1785918" y="642918"/>
            <a:ext cx="5572163" cy="5786478"/>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qph.cf2.quoracdn.net/main-qimg-c49488035d61c5567fb31cbe31ca5fae-lq"/>
          <p:cNvPicPr/>
          <p:nvPr/>
        </p:nvPicPr>
        <p:blipFill>
          <a:blip r:embed="rId2"/>
          <a:srcRect/>
          <a:stretch>
            <a:fillRect/>
          </a:stretch>
        </p:blipFill>
        <p:spPr bwMode="auto">
          <a:xfrm>
            <a:off x="1934844" y="642918"/>
            <a:ext cx="5566113" cy="5500726"/>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a:ln>
            <a:solidFill>
              <a:srgbClr val="FF0000"/>
            </a:solidFill>
          </a:ln>
        </p:spPr>
        <p:txBody>
          <a:bodyPr>
            <a:normAutofit/>
          </a:bodyPr>
          <a:lstStyle/>
          <a:p>
            <a:pPr algn="r"/>
            <a:r>
              <a:rPr lang="ar-SY" sz="2800" b="1" dirty="0" smtClean="0"/>
              <a:t>التسمم المزمن </a:t>
            </a:r>
            <a:endParaRPr lang="ar-SY" sz="2800" b="1" dirty="0"/>
          </a:p>
        </p:txBody>
      </p:sp>
      <p:sp>
        <p:nvSpPr>
          <p:cNvPr id="3" name="عنصر نائب للمحتوى 2"/>
          <p:cNvSpPr>
            <a:spLocks noGrp="1"/>
          </p:cNvSpPr>
          <p:nvPr>
            <p:ph idx="1"/>
          </p:nvPr>
        </p:nvSpPr>
        <p:spPr>
          <a:xfrm>
            <a:off x="457200" y="1000108"/>
            <a:ext cx="8229600" cy="5643602"/>
          </a:xfrm>
          <a:ln>
            <a:solidFill>
              <a:srgbClr val="FF0000"/>
            </a:solidFill>
          </a:ln>
        </p:spPr>
        <p:txBody>
          <a:bodyPr>
            <a:normAutofit lnSpcReduction="10000"/>
          </a:bodyPr>
          <a:lstStyle/>
          <a:p>
            <a:r>
              <a:rPr lang="ar-SY" sz="2800" dirty="0" smtClean="0"/>
              <a:t>غثيان </a:t>
            </a:r>
            <a:r>
              <a:rPr lang="ar-SY" sz="2800" dirty="0" err="1" smtClean="0"/>
              <a:t>و</a:t>
            </a:r>
            <a:r>
              <a:rPr lang="ar-SY" sz="2800" dirty="0" smtClean="0"/>
              <a:t> تعرق بارد </a:t>
            </a:r>
            <a:r>
              <a:rPr lang="ar-SY" sz="2800" dirty="0" err="1" smtClean="0"/>
              <a:t>و</a:t>
            </a:r>
            <a:r>
              <a:rPr lang="ar-SY" sz="2800" dirty="0" smtClean="0"/>
              <a:t> صداع</a:t>
            </a:r>
          </a:p>
          <a:p>
            <a:r>
              <a:rPr lang="ar-SY" sz="2800" dirty="0" smtClean="0"/>
              <a:t>تلون الجلد بلون مائل </a:t>
            </a:r>
            <a:r>
              <a:rPr lang="ar-SY" sz="2800" dirty="0" err="1" smtClean="0"/>
              <a:t>للاخضر</a:t>
            </a:r>
            <a:endParaRPr lang="ar-SY" sz="2800" dirty="0" smtClean="0"/>
          </a:p>
          <a:p>
            <a:r>
              <a:rPr lang="ar-SY" sz="2800" dirty="0" smtClean="0"/>
              <a:t>تلون حاشية </a:t>
            </a:r>
            <a:r>
              <a:rPr lang="ar-SY" sz="2800" dirty="0" err="1" smtClean="0"/>
              <a:t>الاسنان</a:t>
            </a:r>
            <a:r>
              <a:rPr lang="ar-SY" sz="2800" dirty="0" smtClean="0"/>
              <a:t> بلون رمادي مخضر</a:t>
            </a:r>
          </a:p>
          <a:p>
            <a:r>
              <a:rPr lang="ar-SY" sz="2800" dirty="0" err="1" smtClean="0"/>
              <a:t>تخريش</a:t>
            </a:r>
            <a:r>
              <a:rPr lang="ar-SY" sz="2800" dirty="0" smtClean="0"/>
              <a:t> العين </a:t>
            </a:r>
            <a:r>
              <a:rPr lang="ar-SY" sz="2800" dirty="0" err="1" smtClean="0"/>
              <a:t>و</a:t>
            </a:r>
            <a:r>
              <a:rPr lang="ar-SY" sz="2800" dirty="0" smtClean="0"/>
              <a:t> الطرق التنفسية</a:t>
            </a:r>
          </a:p>
          <a:p>
            <a:r>
              <a:rPr lang="ar-SY" sz="2800" dirty="0" smtClean="0"/>
              <a:t>اضطرابات نفسية </a:t>
            </a:r>
            <a:r>
              <a:rPr lang="ar-SY" sz="2800" dirty="0" err="1" smtClean="0"/>
              <a:t>و</a:t>
            </a:r>
            <a:r>
              <a:rPr lang="ar-SY" sz="2800" dirty="0" smtClean="0"/>
              <a:t> عصبية</a:t>
            </a:r>
          </a:p>
          <a:p>
            <a:r>
              <a:rPr lang="ar-SY" sz="2800" dirty="0" smtClean="0"/>
              <a:t>اضطرابات قلبية </a:t>
            </a:r>
            <a:r>
              <a:rPr lang="ar-SY" sz="2800" dirty="0" err="1" smtClean="0"/>
              <a:t>و</a:t>
            </a:r>
            <a:r>
              <a:rPr lang="ar-SY" sz="2800" dirty="0" smtClean="0"/>
              <a:t> هضمية </a:t>
            </a:r>
          </a:p>
          <a:p>
            <a:pPr>
              <a:buNone/>
            </a:pPr>
            <a:r>
              <a:rPr lang="ar-SY" sz="2800" dirty="0" smtClean="0"/>
              <a:t>تظهر هذه </a:t>
            </a:r>
            <a:r>
              <a:rPr lang="ar-SY" sz="2800" dirty="0" err="1" smtClean="0"/>
              <a:t>الاعراض</a:t>
            </a:r>
            <a:r>
              <a:rPr lang="ar-SY" sz="2800" dirty="0" smtClean="0"/>
              <a:t> خاصة عند : عمال المراحيض – المناجم الكبريتية – صناعة </a:t>
            </a:r>
            <a:r>
              <a:rPr lang="ar-SY" sz="2800" dirty="0" err="1" smtClean="0"/>
              <a:t>الفيسكوز</a:t>
            </a:r>
            <a:endParaRPr lang="ar-SY" sz="2800" dirty="0" smtClean="0"/>
          </a:p>
          <a:p>
            <a:pPr>
              <a:buNone/>
            </a:pPr>
            <a:r>
              <a:rPr lang="ar-SY" sz="2800" dirty="0" smtClean="0"/>
              <a:t>و تكون </a:t>
            </a:r>
            <a:r>
              <a:rPr lang="ar-SY" sz="2800" dirty="0" err="1" smtClean="0"/>
              <a:t>الاعراض</a:t>
            </a:r>
            <a:r>
              <a:rPr lang="ar-SY" sz="2800" dirty="0" smtClean="0"/>
              <a:t> متناسبة مع تركيز الغاز :</a:t>
            </a:r>
          </a:p>
          <a:p>
            <a:pPr>
              <a:buNone/>
            </a:pPr>
            <a:r>
              <a:rPr lang="ar-SY" sz="2800" dirty="0" err="1" smtClean="0"/>
              <a:t>اذا</a:t>
            </a:r>
            <a:r>
              <a:rPr lang="ar-SY" sz="2800" dirty="0" smtClean="0"/>
              <a:t> كان اقل من </a:t>
            </a:r>
            <a:r>
              <a:rPr lang="en-US" sz="2800" dirty="0" smtClean="0"/>
              <a:t>10PPM</a:t>
            </a:r>
            <a:r>
              <a:rPr lang="ar-SY" sz="2800" dirty="0" smtClean="0"/>
              <a:t> لا تظهر </a:t>
            </a:r>
            <a:r>
              <a:rPr lang="ar-SY" sz="2800" dirty="0" err="1" smtClean="0"/>
              <a:t>الاعراض</a:t>
            </a:r>
            <a:endParaRPr lang="ar-SY" sz="2800" dirty="0" smtClean="0"/>
          </a:p>
          <a:p>
            <a:pPr>
              <a:buNone/>
            </a:pPr>
            <a:r>
              <a:rPr lang="ar-SY" sz="2800" dirty="0" err="1" smtClean="0"/>
              <a:t>ان</a:t>
            </a:r>
            <a:r>
              <a:rPr lang="ar-SY" sz="2800" dirty="0" smtClean="0"/>
              <a:t> </a:t>
            </a:r>
            <a:r>
              <a:rPr lang="ar-SY" sz="2800" dirty="0" err="1" smtClean="0"/>
              <a:t>اصابة</a:t>
            </a:r>
            <a:r>
              <a:rPr lang="ar-SY" sz="2800" dirty="0" smtClean="0"/>
              <a:t> عصب الشم خطر للغاية بالنسبة للعمال فهنالك احتمال </a:t>
            </a:r>
            <a:r>
              <a:rPr lang="ar-SY" sz="2800" dirty="0" err="1" smtClean="0"/>
              <a:t>ان</a:t>
            </a:r>
            <a:r>
              <a:rPr lang="ar-SY" sz="2800" dirty="0" smtClean="0"/>
              <a:t> يصابوا بتسمم شديد دون </a:t>
            </a:r>
            <a:r>
              <a:rPr lang="ar-SY" sz="2800" dirty="0" err="1" smtClean="0"/>
              <a:t>ان</a:t>
            </a:r>
            <a:r>
              <a:rPr lang="ar-SY" sz="2800" dirty="0" smtClean="0"/>
              <a:t> يشعروا </a:t>
            </a:r>
            <a:r>
              <a:rPr lang="ar-SY" sz="2800" dirty="0" err="1" smtClean="0"/>
              <a:t>باي</a:t>
            </a:r>
            <a:r>
              <a:rPr lang="ar-SY" sz="2800" dirty="0" smtClean="0"/>
              <a:t> رائحة </a:t>
            </a:r>
          </a:p>
          <a:p>
            <a:pPr>
              <a:buNone/>
            </a:pPr>
            <a:endParaRPr lang="ar-SY"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642910" y="214290"/>
            <a:ext cx="8001056" cy="6377997"/>
          </a:xfrm>
          <a:prstGeom prst="rect">
            <a:avLst/>
          </a:prstGeom>
          <a:solidFill>
            <a:srgbClr val="FFFFFF"/>
          </a:solidFill>
          <a:ln w="9525">
            <a:solidFill>
              <a:srgbClr val="FF0000"/>
            </a:solidFill>
            <a:miter lim="800000"/>
            <a:headEnd/>
            <a:tailEnd/>
          </a:ln>
          <a:effectLst/>
        </p:spPr>
        <p:txBody>
          <a:bodyPr vert="horz" wrap="square" lIns="91440" tIns="0" rIns="91440" bIns="98394"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smtClean="0">
                <a:ln>
                  <a:noFill/>
                </a:ln>
                <a:effectLst/>
                <a:latin typeface="Raleway"/>
                <a:cs typeface="Arial" pitchFamily="34" charset="0"/>
                <a:hlinkClick r:id="rId2"/>
              </a:rPr>
              <a:t>Carboxyhemoglobin (CO-Hb)</a:t>
            </a:r>
            <a:r>
              <a:rPr kumimoji="0" lang="ar-SY" sz="3200" b="1" i="0" u="none" strike="noStrike" cap="none" normalizeH="0" baseline="0" dirty="0" smtClean="0">
                <a:ln>
                  <a:noFill/>
                </a:ln>
                <a:effectLst/>
                <a:latin typeface="Arial"/>
                <a:cs typeface="Arial" pitchFamily="34" charset="0"/>
              </a:rPr>
              <a:t> </a:t>
            </a:r>
            <a:r>
              <a:rPr kumimoji="0" lang="ar-SY" sz="3200" b="1" i="0" u="none" strike="noStrike" cap="none" normalizeH="0" baseline="0" dirty="0" smtClean="0">
                <a:ln>
                  <a:noFill/>
                </a:ln>
                <a:effectLst/>
                <a:latin typeface="Raleway"/>
                <a:cs typeface="Arial" pitchFamily="34" charset="0"/>
              </a:rPr>
              <a:t>Poisoning mechanism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ar-SY" b="0" i="0" u="none" strike="noStrike" cap="none" normalizeH="0" baseline="0" dirty="0" smtClean="0">
                <a:ln>
                  <a:noFill/>
                </a:ln>
                <a:effectLst/>
                <a:latin typeface="Droid Serif"/>
                <a:cs typeface="Arial" pitchFamily="34" charset="0"/>
              </a:rPr>
              <a:t>Carbon monoxide (CO) is produced in the environment where there is partial combustion of Carbon-containing fossil fue</a:t>
            </a:r>
            <a:r>
              <a:rPr kumimoji="0" lang="ar-SY" b="0" i="0" u="none" strike="noStrike" cap="none" normalizeH="0" baseline="0" dirty="0" smtClean="0">
                <a:ln>
                  <a:noFill/>
                </a:ln>
                <a:effectLst/>
                <a:latin typeface="Droid Serif"/>
                <a:cs typeface="Arial" pitchFamily="34" charset="0"/>
                <a:hlinkClick r:id="rId3"/>
              </a:rPr>
              <a:t>ls.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ar-SY" b="0" i="0" u="none" strike="noStrike" cap="none" normalizeH="0" baseline="0" dirty="0" smtClean="0">
                <a:ln>
                  <a:noFill/>
                </a:ln>
                <a:effectLst/>
                <a:latin typeface="Droid Serif"/>
                <a:cs typeface="Arial" pitchFamily="34" charset="0"/>
                <a:hlinkClick r:id="rId3"/>
              </a:rPr>
              <a:t>Complete oxidation leads to the production of CO</a:t>
            </a:r>
            <a:r>
              <a:rPr kumimoji="0" lang="en-US" b="0" i="0" u="none" strike="noStrike" cap="none" normalizeH="0" baseline="0" dirty="0" smtClean="0">
                <a:ln>
                  <a:noFill/>
                </a:ln>
                <a:effectLst/>
                <a:latin typeface="Droid Serif"/>
                <a:cs typeface="Arial" pitchFamily="34" charset="0"/>
                <a:hlinkClick r:id="rId3"/>
              </a:rPr>
              <a:t>2</a:t>
            </a:r>
            <a:r>
              <a:rPr kumimoji="0" lang="ar-SY" b="0" i="0" u="none" strike="noStrike" cap="none" normalizeH="0" baseline="0" dirty="0" smtClean="0">
                <a:ln>
                  <a:noFill/>
                </a:ln>
                <a:effectLst/>
                <a:latin typeface="Droid Serif"/>
                <a:cs typeface="Arial" pitchFamily="34" charset="0"/>
                <a:hlinkClick r:id="rId3"/>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ar-SY" b="0" i="0" u="none" strike="noStrike" cap="none" normalizeH="0" baseline="0" dirty="0" smtClean="0">
                <a:ln>
                  <a:noFill/>
                </a:ln>
                <a:effectLst/>
                <a:latin typeface="Droid Serif"/>
                <a:cs typeface="Arial" pitchFamily="34" charset="0"/>
                <a:hlinkClick r:id="rId3"/>
              </a:rPr>
              <a:t>Carbon monoxide (CO)</a:t>
            </a:r>
            <a:r>
              <a:rPr kumimoji="0" lang="ar-SY" b="0" i="0" u="none" strike="noStrike" cap="none" normalizeH="0" baseline="0" dirty="0" smtClean="0">
                <a:ln>
                  <a:noFill/>
                </a:ln>
                <a:effectLst/>
                <a:latin typeface="Arial"/>
                <a:cs typeface="Arial" pitchFamily="34" charset="0"/>
                <a:hlinkClick r:id="rId3"/>
              </a:rPr>
              <a:t> </a:t>
            </a:r>
            <a:r>
              <a:rPr kumimoji="0" lang="ar-SY" b="0" i="0" u="none" strike="noStrike" cap="none" normalizeH="0" baseline="0" dirty="0" smtClean="0">
                <a:ln>
                  <a:noFill/>
                </a:ln>
                <a:effectLst/>
                <a:latin typeface="Droid Serif"/>
                <a:cs typeface="Arial" pitchFamily="34" charset="0"/>
                <a:hlinkClick r:id="rId3"/>
              </a:rPr>
              <a:t>combines with hemoglobin with </a:t>
            </a:r>
            <a:r>
              <a:rPr kumimoji="0" lang="en-US" b="0" i="0" u="none" strike="noStrike" cap="none" normalizeH="0" baseline="0" dirty="0" smtClean="0">
                <a:ln>
                  <a:noFill/>
                </a:ln>
                <a:effectLst/>
                <a:latin typeface="Droid Serif"/>
                <a:cs typeface="Arial" pitchFamily="34" charset="0"/>
                <a:hlinkClick r:id="rId3"/>
              </a:rPr>
              <a:t>200</a:t>
            </a:r>
            <a:r>
              <a:rPr kumimoji="0" lang="ar-SY" b="0" i="0" u="none" strike="noStrike" cap="none" normalizeH="0" baseline="0" dirty="0" smtClean="0">
                <a:ln>
                  <a:noFill/>
                </a:ln>
                <a:effectLst/>
                <a:latin typeface="Droid Serif"/>
                <a:cs typeface="Arial" pitchFamily="34" charset="0"/>
                <a:hlinkClick r:id="rId3"/>
              </a:rPr>
              <a:t> times more affinity than oxygen.</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ar-SY" b="0" i="0" u="none" strike="noStrike" cap="none" normalizeH="0" baseline="0" dirty="0" smtClean="0">
                <a:ln>
                  <a:noFill/>
                </a:ln>
                <a:effectLst/>
                <a:latin typeface="Droid Serif"/>
                <a:cs typeface="Arial" pitchFamily="34" charset="0"/>
                <a:hlinkClick r:id="rId3"/>
              </a:rPr>
              <a:t>CO + Hb = CO-Hb</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ar-SY" b="0" i="0" u="none" strike="noStrike" cap="none" normalizeH="0" baseline="0" dirty="0" smtClean="0">
                <a:ln>
                  <a:noFill/>
                </a:ln>
                <a:effectLst/>
                <a:latin typeface="Droid Serif"/>
                <a:cs typeface="Arial" pitchFamily="34" charset="0"/>
                <a:hlinkClick r:id="rId3"/>
              </a:rPr>
              <a:t>CO-Hb produces a cherry-red or violet color on the skin.</a:t>
            </a: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200" b="0" i="0" u="none" strike="noStrike" cap="none" normalizeH="0" baseline="0" dirty="0" smtClean="0">
                <a:ln>
                  <a:noFill/>
                </a:ln>
                <a:effectLst/>
                <a:latin typeface="Droid Serif"/>
                <a:cs typeface="Arial" pitchFamily="34" charset="0"/>
                <a:hlinkClick r:id="rId3"/>
              </a:rPr>
              <a:t>  </a:t>
            </a:r>
            <a:endParaRPr kumimoji="0" lang="ar-SY" sz="85000" b="0" i="0" u="none" strike="noStrike" cap="none" normalizeH="0" baseline="0" dirty="0" smtClean="0">
              <a:ln>
                <a:noFill/>
              </a:ln>
              <a:effectLst/>
              <a:latin typeface="Droid Serif"/>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Y" sz="1400" b="1" i="0" u="none" strike="noStrike" cap="none" normalizeH="0" baseline="0" dirty="0" smtClean="0">
                <a:ln>
                  <a:noFill/>
                </a:ln>
                <a:effectLst/>
                <a:latin typeface="Droid Serif"/>
                <a:cs typeface="Arial" pitchFamily="34" charset="0"/>
              </a:rPr>
              <a:t>Carbon monoxide  CO poisoning</a:t>
            </a:r>
            <a:endParaRPr kumimoji="0" lang="ar-SY"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ar-SY" b="0" i="0" u="none" strike="noStrike" cap="none" normalizeH="0" baseline="0" dirty="0" smtClean="0">
                <a:ln>
                  <a:noFill/>
                </a:ln>
                <a:effectLst/>
                <a:latin typeface="Droid Serif"/>
                <a:cs typeface="Arial" pitchFamily="34" charset="0"/>
              </a:rPr>
              <a:t>So in the presence of CO, few sites are available for O</a:t>
            </a:r>
            <a:r>
              <a:rPr kumimoji="0" lang="en-US" b="0" i="0" u="none" strike="noStrike" cap="none" normalizeH="0" baseline="0" dirty="0" smtClean="0">
                <a:ln>
                  <a:noFill/>
                </a:ln>
                <a:effectLst/>
                <a:latin typeface="Droid Serif"/>
                <a:cs typeface="Arial" pitchFamily="34" charset="0"/>
              </a:rPr>
              <a:t>2</a:t>
            </a:r>
            <a:r>
              <a:rPr kumimoji="0" lang="ar-SY" b="0" i="0" u="none" strike="noStrike" cap="none" normalizeH="0" baseline="0" dirty="0" smtClean="0">
                <a:ln>
                  <a:noFill/>
                </a:ln>
                <a:effectLst/>
                <a:latin typeface="Droid Serif"/>
                <a:cs typeface="Arial" pitchFamily="34" charset="0"/>
              </a:rPr>
              <a:t> to combine with Hb.</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ar-SY" b="0" i="0" u="none" strike="noStrike" cap="none" normalizeH="0" baseline="0" dirty="0" smtClean="0">
                <a:ln>
                  <a:noFill/>
                </a:ln>
                <a:effectLst/>
                <a:latin typeface="Droid Serif"/>
                <a:cs typeface="Arial" pitchFamily="34" charset="0"/>
              </a:rPr>
              <a:t>Less O</a:t>
            </a:r>
            <a:r>
              <a:rPr kumimoji="0" lang="en-US" b="0" i="0" u="none" strike="noStrike" cap="none" normalizeH="0" baseline="0" dirty="0" smtClean="0">
                <a:ln>
                  <a:noFill/>
                </a:ln>
                <a:effectLst/>
                <a:latin typeface="Droid Serif"/>
                <a:cs typeface="Arial" pitchFamily="34" charset="0"/>
              </a:rPr>
              <a:t>2</a:t>
            </a:r>
            <a:r>
              <a:rPr kumimoji="0" lang="ar-SY" b="0" i="0" u="none" strike="noStrike" cap="none" normalizeH="0" baseline="0" dirty="0" smtClean="0">
                <a:ln>
                  <a:noFill/>
                </a:ln>
                <a:effectLst/>
                <a:latin typeface="Droid Serif"/>
                <a:cs typeface="Arial" pitchFamily="34" charset="0"/>
              </a:rPr>
              <a:t> is available for tissue respiration leads to Hypoxemia because CO-Hb cannot transport O</a:t>
            </a:r>
            <a:r>
              <a:rPr kumimoji="0" lang="ar-SY" sz="1100" b="0" i="0" u="none" strike="noStrike" cap="none" normalizeH="0" baseline="-30000" dirty="0" smtClean="0">
                <a:ln>
                  <a:noFill/>
                </a:ln>
                <a:effectLst/>
                <a:latin typeface="Droid Serif"/>
                <a:cs typeface="Arial" pitchFamily="34" charset="0"/>
              </a:rPr>
              <a:t>2</a:t>
            </a:r>
            <a:r>
              <a:rPr kumimoji="0" lang="ar-SY" b="0" i="0" u="none" strike="noStrike" cap="none" normalizeH="0" baseline="0" dirty="0" smtClean="0">
                <a:ln>
                  <a:noFill/>
                </a:ln>
                <a:effectLst/>
                <a:latin typeface="Droid Serif"/>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ar-SY" b="0" i="0" u="none" strike="noStrike" cap="none" normalizeH="0" baseline="0" dirty="0" smtClean="0">
                <a:ln>
                  <a:noFill/>
                </a:ln>
                <a:effectLst/>
                <a:latin typeface="Droid Serif"/>
                <a:cs typeface="Arial" pitchFamily="34" charset="0"/>
              </a:rPr>
              <a:t>CO has a high affinity for hemoglobin, almost </a:t>
            </a:r>
            <a:r>
              <a:rPr kumimoji="0" lang="en-US" b="0" i="0" u="none" strike="noStrike" cap="none" normalizeH="0" baseline="0" dirty="0" smtClean="0">
                <a:ln>
                  <a:noFill/>
                </a:ln>
                <a:effectLst/>
                <a:latin typeface="Droid Serif"/>
                <a:cs typeface="Arial" pitchFamily="34" charset="0"/>
              </a:rPr>
              <a:t>210</a:t>
            </a:r>
            <a:r>
              <a:rPr kumimoji="0" lang="ar-SY" b="0" i="0" u="none" strike="noStrike" cap="none" normalizeH="0" baseline="0" dirty="0" smtClean="0">
                <a:ln>
                  <a:noFill/>
                </a:ln>
                <a:effectLst/>
                <a:latin typeface="Droid Serif"/>
                <a:cs typeface="Arial" pitchFamily="34" charset="0"/>
              </a:rPr>
              <a:t> times that of oxygen.</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ar-SY" b="0" i="0" u="none" strike="noStrike" cap="none" normalizeH="0" baseline="0" dirty="0" smtClean="0">
                <a:ln>
                  <a:noFill/>
                </a:ln>
                <a:effectLst/>
                <a:latin typeface="Droid Serif"/>
                <a:cs typeface="Arial" pitchFamily="34" charset="0"/>
              </a:rPr>
              <a:t>CO will combine with the hemoglobin and form carboxyhemoglobin  CO-Hb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ar-SY" b="0" i="0" u="none" strike="noStrike" cap="none" normalizeH="0" baseline="0" dirty="0" smtClean="0">
                <a:ln>
                  <a:noFill/>
                </a:ln>
                <a:effectLst/>
                <a:latin typeface="Droid Serif"/>
                <a:cs typeface="Arial" pitchFamily="34" charset="0"/>
              </a:rPr>
              <a:t>Normally carboxyhemoglobin (CO-Hb) is a small fraction of the total hemoglobin &lt;</a:t>
            </a:r>
            <a:r>
              <a:rPr kumimoji="0" lang="en-US" b="0" i="0" u="none" strike="noStrike" cap="none" normalizeH="0" baseline="0" dirty="0" smtClean="0">
                <a:ln>
                  <a:noFill/>
                </a:ln>
                <a:effectLst/>
                <a:latin typeface="Droid Serif"/>
                <a:cs typeface="Arial" pitchFamily="34" charset="0"/>
              </a:rPr>
              <a:t>0.5</a:t>
            </a:r>
            <a:r>
              <a:rPr kumimoji="0" lang="ar-SY" b="0" i="0" u="none" strike="noStrike" cap="none" normalizeH="0" baseline="0" dirty="0" smtClean="0">
                <a:ln>
                  <a:noFill/>
                </a:ln>
                <a:effectLst/>
                <a:latin typeface="Droid Serif"/>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ar-SY" b="0" i="0" u="none" strike="noStrike" cap="none" normalizeH="0" baseline="0" dirty="0" smtClean="0">
                <a:ln>
                  <a:noFill/>
                </a:ln>
                <a:effectLst/>
                <a:latin typeface="Droid Serif"/>
                <a:cs typeface="Arial" pitchFamily="34" charset="0"/>
              </a:rPr>
              <a:t>CO-Hb at a higher level leads to toxic symptoms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SY" sz="1200" b="0" i="0" u="none" strike="noStrike" cap="none" normalizeH="0" baseline="0" dirty="0" smtClean="0">
              <a:ln>
                <a:noFill/>
              </a:ln>
              <a:effectLst/>
              <a:latin typeface="Droid Serif"/>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a:ln>
            <a:solidFill>
              <a:srgbClr val="FF0000"/>
            </a:solidFill>
          </a:ln>
        </p:spPr>
        <p:txBody>
          <a:bodyPr>
            <a:normAutofit/>
          </a:bodyPr>
          <a:lstStyle/>
          <a:p>
            <a:r>
              <a:rPr lang="ar-SY" sz="3200" b="1" dirty="0" smtClean="0"/>
              <a:t>العلاج </a:t>
            </a:r>
            <a:r>
              <a:rPr lang="ar-SY" sz="3200" b="1" dirty="0" err="1" smtClean="0"/>
              <a:t>و</a:t>
            </a:r>
            <a:r>
              <a:rPr lang="ar-SY" sz="3200" b="1" dirty="0" smtClean="0"/>
              <a:t> الوقاية </a:t>
            </a:r>
            <a:endParaRPr lang="ar-SY" sz="3200" b="1" dirty="0"/>
          </a:p>
        </p:txBody>
      </p:sp>
      <p:sp>
        <p:nvSpPr>
          <p:cNvPr id="3" name="عنصر نائب للمحتوى 2"/>
          <p:cNvSpPr>
            <a:spLocks noGrp="1"/>
          </p:cNvSpPr>
          <p:nvPr>
            <p:ph idx="1"/>
          </p:nvPr>
        </p:nvSpPr>
        <p:spPr>
          <a:xfrm>
            <a:off x="457200" y="1071547"/>
            <a:ext cx="8229600" cy="4357718"/>
          </a:xfrm>
          <a:ln>
            <a:solidFill>
              <a:srgbClr val="FF0000"/>
            </a:solidFill>
          </a:ln>
        </p:spPr>
        <p:txBody>
          <a:bodyPr>
            <a:normAutofit/>
          </a:bodyPr>
          <a:lstStyle/>
          <a:p>
            <a:pPr>
              <a:buNone/>
            </a:pPr>
            <a:r>
              <a:rPr lang="ar-SY" sz="2800" dirty="0" err="1" smtClean="0"/>
              <a:t>التسممات</a:t>
            </a:r>
            <a:r>
              <a:rPr lang="ar-SY" sz="2800" dirty="0" smtClean="0"/>
              <a:t> الحادة </a:t>
            </a:r>
            <a:r>
              <a:rPr lang="ar-SY" sz="2800" dirty="0" err="1" smtClean="0"/>
              <a:t>و</a:t>
            </a:r>
            <a:r>
              <a:rPr lang="ar-SY" sz="2800" dirty="0" smtClean="0"/>
              <a:t> تحت الحادة :</a:t>
            </a:r>
          </a:p>
          <a:p>
            <a:r>
              <a:rPr lang="ar-SY" sz="2800" dirty="0" err="1" smtClean="0"/>
              <a:t>اخراج</a:t>
            </a:r>
            <a:r>
              <a:rPr lang="ar-SY" sz="2800" dirty="0" smtClean="0"/>
              <a:t> المصاب من الجو الموبوء</a:t>
            </a:r>
          </a:p>
          <a:p>
            <a:r>
              <a:rPr lang="ar-SY" sz="2800" dirty="0" smtClean="0"/>
              <a:t>التنفس الاصطناعي </a:t>
            </a:r>
            <a:r>
              <a:rPr lang="ar-SY" sz="2800" dirty="0" err="1" smtClean="0"/>
              <a:t>و</a:t>
            </a:r>
            <a:r>
              <a:rPr lang="ar-SY" sz="2800" dirty="0" smtClean="0"/>
              <a:t> </a:t>
            </a:r>
            <a:r>
              <a:rPr lang="ar-SY" sz="2800" dirty="0" err="1" smtClean="0"/>
              <a:t>اعطاء</a:t>
            </a:r>
            <a:r>
              <a:rPr lang="ar-SY" sz="2800" dirty="0" smtClean="0"/>
              <a:t> </a:t>
            </a:r>
            <a:r>
              <a:rPr lang="ar-SY" sz="2800" dirty="0" err="1" smtClean="0"/>
              <a:t>الاوكسيجين</a:t>
            </a:r>
            <a:r>
              <a:rPr lang="ar-SY" sz="2800" dirty="0" smtClean="0"/>
              <a:t> </a:t>
            </a:r>
            <a:r>
              <a:rPr lang="ar-SY" sz="2800" dirty="0" err="1" smtClean="0"/>
              <a:t>او</a:t>
            </a:r>
            <a:r>
              <a:rPr lang="ar-SY" sz="2800" dirty="0" smtClean="0"/>
              <a:t> </a:t>
            </a:r>
            <a:r>
              <a:rPr lang="ar-SY" sz="2800" dirty="0" err="1" smtClean="0"/>
              <a:t>الكاربوجين</a:t>
            </a:r>
            <a:endParaRPr lang="ar-SY" sz="2800" dirty="0" smtClean="0"/>
          </a:p>
          <a:p>
            <a:r>
              <a:rPr lang="ar-SY" sz="2800" dirty="0" smtClean="0"/>
              <a:t>التجريد من الملابس </a:t>
            </a:r>
            <a:r>
              <a:rPr lang="ar-SY" sz="2800" dirty="0" err="1" smtClean="0"/>
              <a:t>لانها</a:t>
            </a:r>
            <a:r>
              <a:rPr lang="ar-SY" sz="2800" dirty="0" smtClean="0"/>
              <a:t> تكون مشبعة بالغاز</a:t>
            </a:r>
          </a:p>
          <a:p>
            <a:r>
              <a:rPr lang="ar-SY" sz="2800" dirty="0" err="1" smtClean="0"/>
              <a:t>اعطاء</a:t>
            </a:r>
            <a:r>
              <a:rPr lang="ar-SY" sz="2800" dirty="0" smtClean="0"/>
              <a:t> مركبات مكونة </a:t>
            </a:r>
            <a:r>
              <a:rPr lang="ar-SY" sz="2800" dirty="0" err="1" smtClean="0"/>
              <a:t>للميتهيموغلوبين</a:t>
            </a:r>
            <a:endParaRPr lang="ar-SY" sz="2800" dirty="0" smtClean="0"/>
          </a:p>
          <a:p>
            <a:pPr>
              <a:buNone/>
            </a:pPr>
            <a:r>
              <a:rPr lang="ar-SY" sz="2800" dirty="0" smtClean="0"/>
              <a:t>في حال </a:t>
            </a:r>
            <a:r>
              <a:rPr lang="ar-SY" sz="2800" dirty="0" err="1" smtClean="0"/>
              <a:t>تخريش</a:t>
            </a:r>
            <a:r>
              <a:rPr lang="ar-SY" sz="2800" dirty="0" smtClean="0"/>
              <a:t> العين :</a:t>
            </a:r>
          </a:p>
          <a:p>
            <a:pPr>
              <a:buNone/>
            </a:pPr>
            <a:r>
              <a:rPr lang="ar-SY" sz="2800" dirty="0" smtClean="0"/>
              <a:t>الغسل بالمطهرات مثل حمض </a:t>
            </a:r>
            <a:r>
              <a:rPr lang="ar-SY" sz="2800" dirty="0" err="1" smtClean="0"/>
              <a:t>البوريك</a:t>
            </a:r>
            <a:r>
              <a:rPr lang="ar-SY" sz="2800" dirty="0" smtClean="0"/>
              <a:t> و الماء </a:t>
            </a:r>
            <a:r>
              <a:rPr lang="ar-SY" sz="2800" dirty="0" err="1" smtClean="0"/>
              <a:t>الفيزيولوجي</a:t>
            </a:r>
            <a:endParaRPr lang="ar-SY" sz="2800" dirty="0" smtClean="0"/>
          </a:p>
          <a:p>
            <a:pPr>
              <a:buNone/>
            </a:pPr>
            <a:r>
              <a:rPr lang="ar-SY" sz="2800" dirty="0" smtClean="0"/>
              <a:t>الوقاية تتم بوضع كمامات تحوي على الفحم الفعال</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229600" cy="654032"/>
          </a:xfrm>
          <a:ln>
            <a:solidFill>
              <a:srgbClr val="FF0000"/>
            </a:solidFill>
          </a:ln>
        </p:spPr>
        <p:txBody>
          <a:bodyPr>
            <a:noAutofit/>
          </a:bodyPr>
          <a:lstStyle/>
          <a:p>
            <a:r>
              <a:rPr lang="ar-SY" sz="3200" b="1" dirty="0" smtClean="0"/>
              <a:t>التحري </a:t>
            </a:r>
            <a:r>
              <a:rPr lang="ar-SY" sz="3200" b="1" dirty="0" err="1" smtClean="0"/>
              <a:t>و</a:t>
            </a:r>
            <a:r>
              <a:rPr lang="ar-SY" sz="3200" b="1" dirty="0" smtClean="0"/>
              <a:t> الكشف</a:t>
            </a:r>
            <a:endParaRPr lang="ar-SY" sz="3200" b="1" dirty="0"/>
          </a:p>
        </p:txBody>
      </p:sp>
      <p:sp>
        <p:nvSpPr>
          <p:cNvPr id="3" name="عنصر نائب للمحتوى 2"/>
          <p:cNvSpPr>
            <a:spLocks noGrp="1"/>
          </p:cNvSpPr>
          <p:nvPr>
            <p:ph idx="1"/>
          </p:nvPr>
        </p:nvSpPr>
        <p:spPr>
          <a:xfrm>
            <a:off x="457200" y="1214423"/>
            <a:ext cx="8229600" cy="1714512"/>
          </a:xfrm>
          <a:ln>
            <a:solidFill>
              <a:srgbClr val="FF0000"/>
            </a:solidFill>
          </a:ln>
        </p:spPr>
        <p:txBody>
          <a:bodyPr>
            <a:normAutofit/>
          </a:bodyPr>
          <a:lstStyle/>
          <a:p>
            <a:r>
              <a:rPr lang="ar-SY" sz="2800" dirty="0" smtClean="0"/>
              <a:t>ليس له فائدة في </a:t>
            </a:r>
            <a:r>
              <a:rPr lang="ar-SY" sz="2800" dirty="0" err="1" smtClean="0"/>
              <a:t>الاحشاء</a:t>
            </a:r>
            <a:r>
              <a:rPr lang="ar-SY" sz="2800" dirty="0" smtClean="0"/>
              <a:t> </a:t>
            </a:r>
            <a:r>
              <a:rPr lang="ar-SY" sz="2800" dirty="0" err="1" smtClean="0"/>
              <a:t>او</a:t>
            </a:r>
            <a:r>
              <a:rPr lang="ar-SY" sz="2800" dirty="0" smtClean="0"/>
              <a:t> الدم لان </a:t>
            </a:r>
            <a:r>
              <a:rPr lang="ar-SY" sz="2800" dirty="0" err="1" smtClean="0"/>
              <a:t>التراكيز</a:t>
            </a:r>
            <a:r>
              <a:rPr lang="ar-SY" sz="2800" dirty="0" smtClean="0"/>
              <a:t> التي تحدث الوفاة </a:t>
            </a:r>
            <a:r>
              <a:rPr lang="ar-SY" sz="2800" dirty="0" err="1" smtClean="0"/>
              <a:t>تتخرب</a:t>
            </a:r>
            <a:r>
              <a:rPr lang="ar-SY" sz="2800" dirty="0" smtClean="0"/>
              <a:t> بسرعة كما انه يتكون في الجثة </a:t>
            </a:r>
            <a:r>
              <a:rPr lang="ar-SY" sz="2800" dirty="0" err="1" smtClean="0"/>
              <a:t>اثناء</a:t>
            </a:r>
            <a:r>
              <a:rPr lang="ar-SY" sz="2800" dirty="0" smtClean="0"/>
              <a:t> </a:t>
            </a:r>
            <a:r>
              <a:rPr lang="ar-SY" sz="2800" dirty="0" err="1" smtClean="0"/>
              <a:t>التدعص</a:t>
            </a:r>
            <a:endParaRPr lang="ar-SY" sz="2800" dirty="0" smtClean="0"/>
          </a:p>
          <a:p>
            <a:r>
              <a:rPr lang="ar-SY" sz="2800" dirty="0" smtClean="0"/>
              <a:t>لذلك يتحرى عنه في الهواء</a:t>
            </a:r>
            <a:endParaRPr lang="ar-SY"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1643074"/>
          </a:xfrm>
          <a:solidFill>
            <a:schemeClr val="bg1">
              <a:lumMod val="95000"/>
            </a:schemeClr>
          </a:solidFill>
          <a:ln>
            <a:solidFill>
              <a:srgbClr val="FF0000"/>
            </a:solidFill>
          </a:ln>
        </p:spPr>
        <p:txBody>
          <a:bodyPr>
            <a:normAutofit/>
          </a:bodyPr>
          <a:lstStyle/>
          <a:p>
            <a:r>
              <a:rPr lang="ar-SY" b="1" dirty="0" smtClean="0">
                <a:solidFill>
                  <a:srgbClr val="FF0000"/>
                </a:solidFill>
              </a:rPr>
              <a:t>التسمم بغاز </a:t>
            </a:r>
            <a:r>
              <a:rPr lang="ar-SY" b="1" dirty="0" err="1" smtClean="0">
                <a:solidFill>
                  <a:srgbClr val="FF0000"/>
                </a:solidFill>
              </a:rPr>
              <a:t>الفوسفين</a:t>
            </a:r>
            <a:r>
              <a:rPr lang="ar-SY" b="1" dirty="0" smtClean="0">
                <a:solidFill>
                  <a:srgbClr val="FF0000"/>
                </a:solidFill>
              </a:rPr>
              <a:t> </a:t>
            </a:r>
            <a:br>
              <a:rPr lang="ar-SY" b="1" dirty="0" smtClean="0">
                <a:solidFill>
                  <a:srgbClr val="FF0000"/>
                </a:solidFill>
              </a:rPr>
            </a:br>
            <a:r>
              <a:rPr lang="ar-SY" b="1" dirty="0" err="1" smtClean="0">
                <a:solidFill>
                  <a:srgbClr val="FF0000"/>
                </a:solidFill>
              </a:rPr>
              <a:t>فوسفيد</a:t>
            </a:r>
            <a:r>
              <a:rPr lang="ar-SY" b="1" dirty="0" smtClean="0">
                <a:solidFill>
                  <a:srgbClr val="FF0000"/>
                </a:solidFill>
              </a:rPr>
              <a:t> الهيدروجين </a:t>
            </a:r>
            <a:r>
              <a:rPr lang="en-US" b="1" dirty="0" smtClean="0">
                <a:solidFill>
                  <a:srgbClr val="FF0000"/>
                </a:solidFill>
              </a:rPr>
              <a:t>PH3</a:t>
            </a:r>
            <a:endParaRPr lang="ar-SY" b="1" dirty="0">
              <a:solidFill>
                <a:srgbClr val="FF0000"/>
              </a:solidFill>
            </a:endParaRPr>
          </a:p>
        </p:txBody>
      </p:sp>
      <p:sp>
        <p:nvSpPr>
          <p:cNvPr id="3" name="عنصر نائب للمحتوى 2"/>
          <p:cNvSpPr>
            <a:spLocks noGrp="1"/>
          </p:cNvSpPr>
          <p:nvPr>
            <p:ph idx="1"/>
          </p:nvPr>
        </p:nvSpPr>
        <p:spPr>
          <a:xfrm>
            <a:off x="457200" y="2000241"/>
            <a:ext cx="8229600" cy="3286147"/>
          </a:xfrm>
          <a:ln>
            <a:solidFill>
              <a:srgbClr val="FF0000"/>
            </a:solidFill>
          </a:ln>
        </p:spPr>
        <p:txBody>
          <a:bodyPr/>
          <a:lstStyle/>
          <a:p>
            <a:r>
              <a:rPr lang="en-US" sz="2400" u="sng" dirty="0" err="1" smtClean="0">
                <a:hlinkClick r:id="rId2"/>
              </a:rPr>
              <a:t>Phosphine</a:t>
            </a:r>
            <a:r>
              <a:rPr lang="en-US" sz="2400" u="sng" dirty="0" smtClean="0">
                <a:hlinkClick r:id="rId2"/>
              </a:rPr>
              <a:t>     </a:t>
            </a:r>
            <a:r>
              <a:rPr lang="ar-SY" sz="2400" u="sng" dirty="0" smtClean="0">
                <a:hlinkClick r:id="rId2"/>
              </a:rPr>
              <a:t> </a:t>
            </a:r>
            <a:r>
              <a:rPr lang="en-US" sz="2400" u="sng" dirty="0" smtClean="0">
                <a:hlinkClick r:id="rId2"/>
              </a:rPr>
              <a:t> </a:t>
            </a:r>
            <a:r>
              <a:rPr lang="ar-SY" sz="2400" u="sng" dirty="0" smtClean="0">
                <a:hlinkClick r:id="rId2"/>
              </a:rPr>
              <a:t>هو مركب منخفض الوزن الجزيئي ونقطة غليان منخفضة ينتشر ويتغلغل بسرعة</a:t>
            </a:r>
            <a:endParaRPr lang="ar-SY" sz="2800" u="sng" dirty="0" smtClean="0"/>
          </a:p>
          <a:p>
            <a:r>
              <a:rPr lang="ar-SY" sz="2400" dirty="0" smtClean="0"/>
              <a:t>يتم إنتاج الغاز من تركيبات </a:t>
            </a:r>
            <a:r>
              <a:rPr lang="ar-SY" sz="2400" dirty="0" err="1" smtClean="0"/>
              <a:t>الفوسفيدات</a:t>
            </a:r>
            <a:r>
              <a:rPr lang="ar-SY" sz="2400" dirty="0" smtClean="0"/>
              <a:t> المعدنية (عادة </a:t>
            </a:r>
            <a:r>
              <a:rPr lang="ar-SY" sz="2400" dirty="0" err="1" smtClean="0"/>
              <a:t>الألومنيوم</a:t>
            </a:r>
            <a:r>
              <a:rPr lang="ar-SY" sz="2400" dirty="0" smtClean="0"/>
              <a:t> أو </a:t>
            </a:r>
            <a:r>
              <a:rPr lang="ar-SY" sz="2400" dirty="0" err="1" smtClean="0"/>
              <a:t>فوسفيد</a:t>
            </a:r>
            <a:r>
              <a:rPr lang="ar-SY" sz="2400" dirty="0" smtClean="0"/>
              <a:t> </a:t>
            </a:r>
            <a:r>
              <a:rPr lang="ar-SY" sz="2400" dirty="0" err="1" smtClean="0"/>
              <a:t>المغنيسيوم</a:t>
            </a:r>
            <a:r>
              <a:rPr lang="ar-SY" sz="2400" dirty="0" smtClean="0"/>
              <a:t>) التي تحتوي على مواد إضافية لتنظيم إطلاق الغاز.</a:t>
            </a:r>
          </a:p>
          <a:p>
            <a:pPr>
              <a:buNone/>
            </a:pPr>
            <a:endParaRPr lang="ar-SY" sz="2400" dirty="0" smtClean="0"/>
          </a:p>
          <a:p>
            <a:r>
              <a:rPr lang="en-US" sz="2400" dirty="0" smtClean="0"/>
              <a:t>AIP + 3H2O &gt;&gt;&gt;&gt; PH3^ + Al(OH)3           </a:t>
            </a:r>
          </a:p>
          <a:p>
            <a:r>
              <a:rPr lang="en-US" sz="2400" dirty="0" smtClean="0"/>
              <a:t>Mg3P2 + 6H2O &gt;&gt;&gt;&gt; 2PH3^ + 3Mg(OH)2          </a:t>
            </a:r>
          </a:p>
          <a:p>
            <a:pPr>
              <a:buNone/>
            </a:pPr>
            <a:endParaRPr lang="ar-SY"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643570" y="642918"/>
            <a:ext cx="3143240" cy="2862322"/>
          </a:xfrm>
          <a:prstGeom prst="rect">
            <a:avLst/>
          </a:prstGeom>
          <a:solidFill>
            <a:schemeClr val="accent6">
              <a:lumMod val="20000"/>
              <a:lumOff val="80000"/>
            </a:schemeClr>
          </a:solidFill>
        </p:spPr>
        <p:txBody>
          <a:bodyPr wrap="square">
            <a:spAutoFit/>
          </a:bodyPr>
          <a:lstStyle/>
          <a:p>
            <a:r>
              <a:rPr lang="ar-SY" sz="2000" dirty="0" smtClean="0"/>
              <a:t>يتكون </a:t>
            </a:r>
            <a:r>
              <a:rPr lang="ar-SY" sz="2000" dirty="0" err="1" smtClean="0"/>
              <a:t>فوسفيد</a:t>
            </a:r>
            <a:r>
              <a:rPr lang="ar-SY" sz="2000" dirty="0" smtClean="0"/>
              <a:t> </a:t>
            </a:r>
            <a:r>
              <a:rPr lang="ar-SY" sz="2000" dirty="0" err="1" smtClean="0"/>
              <a:t>الألومنيوم</a:t>
            </a:r>
            <a:r>
              <a:rPr lang="ar-SY" sz="2000" dirty="0" smtClean="0"/>
              <a:t> من أقراص </a:t>
            </a:r>
            <a:r>
              <a:rPr lang="en-US" sz="2000" dirty="0" smtClean="0"/>
              <a:t> </a:t>
            </a:r>
            <a:r>
              <a:rPr lang="ar-SY" sz="2000" dirty="0" smtClean="0"/>
              <a:t>أو كريات أو أكياس صغيرة من المسحوق مع مواد إضافية مثل </a:t>
            </a:r>
            <a:r>
              <a:rPr lang="ar-SY" sz="2000" dirty="0" err="1" smtClean="0"/>
              <a:t>كربامات</a:t>
            </a:r>
            <a:r>
              <a:rPr lang="ar-SY" sz="2000" dirty="0" smtClean="0"/>
              <a:t> </a:t>
            </a:r>
            <a:r>
              <a:rPr lang="ar-SY" sz="2000" dirty="0" err="1" smtClean="0"/>
              <a:t>الأمونيوم</a:t>
            </a:r>
            <a:r>
              <a:rPr lang="ar-SY" sz="2000" dirty="0" smtClean="0"/>
              <a:t> </a:t>
            </a:r>
            <a:r>
              <a:rPr lang="ar-SY" sz="2000" dirty="0" err="1" smtClean="0"/>
              <a:t>وبيكربونات</a:t>
            </a:r>
            <a:r>
              <a:rPr lang="ar-SY" sz="2000" dirty="0" smtClean="0"/>
              <a:t> </a:t>
            </a:r>
            <a:r>
              <a:rPr lang="ar-SY" sz="2000" dirty="0" err="1" smtClean="0"/>
              <a:t>الأمونيوم</a:t>
            </a:r>
            <a:r>
              <a:rPr lang="ar-SY" sz="2000" dirty="0" smtClean="0"/>
              <a:t> </a:t>
            </a:r>
            <a:r>
              <a:rPr lang="ar-SY" sz="2000" dirty="0" err="1" smtClean="0"/>
              <a:t>واليوريا</a:t>
            </a:r>
            <a:r>
              <a:rPr lang="ar-SY" sz="2000" dirty="0" smtClean="0"/>
              <a:t> </a:t>
            </a:r>
            <a:r>
              <a:rPr lang="ar-SY" sz="2000" dirty="0" err="1" smtClean="0"/>
              <a:t>والبارافين</a:t>
            </a:r>
            <a:r>
              <a:rPr lang="ar-SY" sz="2000" dirty="0" smtClean="0"/>
              <a:t> لتنظيم إطلاق مواد التبخير وقمع القابلية للاشتعال. وبالمثل يتم تصنيع </a:t>
            </a:r>
            <a:r>
              <a:rPr lang="ar-SY" sz="2000" dirty="0" err="1" smtClean="0"/>
              <a:t>فوسفيد</a:t>
            </a:r>
            <a:r>
              <a:rPr lang="ar-SY" sz="2000" dirty="0" smtClean="0"/>
              <a:t> </a:t>
            </a:r>
            <a:r>
              <a:rPr lang="ar-SY" sz="2000" dirty="0" err="1" smtClean="0"/>
              <a:t>المغنيسيوم</a:t>
            </a:r>
            <a:r>
              <a:rPr lang="ar-SY" sz="2000" dirty="0" smtClean="0"/>
              <a:t> في أقراص أو كريات. يتم تحضيره أيضا في ألواح مسطحة</a:t>
            </a:r>
            <a:endParaRPr lang="ar-SY" sz="2000" dirty="0"/>
          </a:p>
        </p:txBody>
      </p:sp>
      <p:pic>
        <p:nvPicPr>
          <p:cNvPr id="1026" name="Picture 2"/>
          <p:cNvPicPr>
            <a:picLocks noChangeAspect="1" noChangeArrowheads="1"/>
          </p:cNvPicPr>
          <p:nvPr/>
        </p:nvPicPr>
        <p:blipFill>
          <a:blip r:embed="rId2"/>
          <a:srcRect l="4429" t="7382" r="3322" b="4921"/>
          <a:stretch>
            <a:fillRect/>
          </a:stretch>
        </p:blipFill>
        <p:spPr bwMode="auto">
          <a:xfrm>
            <a:off x="214282" y="642918"/>
            <a:ext cx="5315545" cy="5214974"/>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643570" y="3571876"/>
            <a:ext cx="3143272" cy="2286016"/>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428604"/>
            <a:ext cx="7572428" cy="600079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11811"/>
          <a:stretch>
            <a:fillRect/>
          </a:stretch>
        </p:blipFill>
        <p:spPr bwMode="auto">
          <a:xfrm>
            <a:off x="785786" y="571480"/>
            <a:ext cx="7500990" cy="5292105"/>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b="19685"/>
          <a:stretch>
            <a:fillRect/>
          </a:stretch>
        </p:blipFill>
        <p:spPr bwMode="auto">
          <a:xfrm>
            <a:off x="714348" y="928670"/>
            <a:ext cx="7786742" cy="4934349"/>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00034" y="285728"/>
            <a:ext cx="8072494" cy="607223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214422"/>
            <a:ext cx="8001056" cy="3231654"/>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Helvetica"/>
                <a:ea typeface="Times New Roman" pitchFamily="18" charset="0"/>
                <a:cs typeface="Arial" pitchFamily="34" charset="0"/>
              </a:rPr>
              <a:t> </a:t>
            </a:r>
            <a:r>
              <a:rPr kumimoji="0" lang="en-US" sz="2000"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sz="2000" b="1" i="0" u="none" strike="noStrike" cap="none" normalizeH="0" baseline="0" dirty="0" smtClean="0">
                <a:ln>
                  <a:noFill/>
                </a:ln>
                <a:solidFill>
                  <a:srgbClr val="444444"/>
                </a:solidFill>
                <a:effectLst/>
                <a:latin typeface="Helvetica"/>
                <a:ea typeface="Times New Roman" pitchFamily="18" charset="0"/>
                <a:cs typeface="Arial" pitchFamily="34" charset="0"/>
              </a:rPr>
              <a:t>Mode of poisoning &amp; fatal dose</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a:r>
            <a:b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b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IngestionFatal</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dose: 0.5 g (1-3 tablets)Fatal period: 1-4 hours. Majority die within 24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hoursInhalationFatal</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dose: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phosphine</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ppm3. absorption through the skin (rare)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Helvetica"/>
                <a:ea typeface="Times New Roman" pitchFamily="18" charset="0"/>
                <a:cs typeface="Arial" pitchFamily="34" charset="0"/>
              </a:rPr>
              <a:t> </a:t>
            </a:r>
            <a:r>
              <a:rPr kumimoji="0" lang="en-US" sz="2000"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sz="2000" b="1" i="0" u="none" strike="noStrike" cap="none" normalizeH="0" baseline="0" dirty="0" smtClean="0">
                <a:ln>
                  <a:noFill/>
                </a:ln>
                <a:solidFill>
                  <a:srgbClr val="444444"/>
                </a:solidFill>
                <a:effectLst/>
                <a:latin typeface="Helvetica"/>
                <a:ea typeface="Times New Roman" pitchFamily="18" charset="0"/>
                <a:cs typeface="Arial" pitchFamily="34" charset="0"/>
              </a:rPr>
              <a:t>Mechanism of toxicity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react with gastric acid to form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phosphine</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a potent pulmonary and GI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toxicant.Inhibits</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respiratory chain enzymes, electron transport,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cyt</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oxidase.Formation</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of highly reactive hydroxyl </a:t>
            </a:r>
            <a:r>
              <a:rPr kumimoji="0" lang="en-US" sz="2000" b="0" i="0" u="none" strike="noStrike" cap="none" normalizeH="0" baseline="0" dirty="0" err="1" smtClean="0">
                <a:ln>
                  <a:noFill/>
                </a:ln>
                <a:solidFill>
                  <a:srgbClr val="444444"/>
                </a:solidFill>
                <a:effectLst/>
                <a:latin typeface="Helvetica"/>
                <a:ea typeface="Times New Roman" pitchFamily="18" charset="0"/>
                <a:cs typeface="Arial" pitchFamily="34" charset="0"/>
              </a:rPr>
              <a:t>radicalsleads</a:t>
            </a:r>
            <a:r>
              <a:rPr kumimoji="0" lang="en-US" sz="2000" b="0" i="0" u="none" strike="noStrike" cap="none" normalizeH="0" baseline="0" dirty="0" smtClean="0">
                <a:ln>
                  <a:noFill/>
                </a:ln>
                <a:solidFill>
                  <a:srgbClr val="444444"/>
                </a:solidFill>
                <a:effectLst/>
                <a:latin typeface="Helvetica"/>
                <a:ea typeface="Times New Roman" pitchFamily="18" charset="0"/>
                <a:cs typeface="Arial" pitchFamily="34" charset="0"/>
              </a:rPr>
              <a:t> to cell necrosis and death.</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4429132"/>
            <a:ext cx="8001056" cy="1354217"/>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Helvetica" charset="0"/>
                <a:ea typeface="Times New Roman" pitchFamily="18" charset="0"/>
                <a:cs typeface="Arial" pitchFamily="34" charset="0"/>
              </a:rPr>
              <a:t> </a:t>
            </a:r>
            <a:r>
              <a:rPr kumimoji="0" lang="en-US"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b="1" i="0" u="none" strike="noStrike" cap="none" normalizeH="0" baseline="0" dirty="0" smtClean="0">
                <a:ln>
                  <a:noFill/>
                </a:ln>
                <a:solidFill>
                  <a:srgbClr val="444444"/>
                </a:solidFill>
                <a:effectLst/>
                <a:latin typeface="Helvetica" charset="0"/>
                <a:ea typeface="Times New Roman" pitchFamily="18" charset="0"/>
                <a:cs typeface="Arial" pitchFamily="34" charset="0"/>
              </a:rPr>
              <a:t>There is a decrease in the level of </a:t>
            </a:r>
            <a:r>
              <a:rPr kumimoji="0" lang="en-US" b="1" i="0" u="none" strike="noStrike" cap="none" normalizeH="0" baseline="0" dirty="0" err="1" smtClean="0">
                <a:ln>
                  <a:noFill/>
                </a:ln>
                <a:solidFill>
                  <a:srgbClr val="444444"/>
                </a:solidFill>
                <a:effectLst/>
                <a:latin typeface="Helvetica" charset="0"/>
                <a:ea typeface="Times New Roman" pitchFamily="18" charset="0"/>
                <a:cs typeface="Arial" pitchFamily="34" charset="0"/>
              </a:rPr>
              <a:t>catalase</a:t>
            </a:r>
            <a:r>
              <a:rPr kumimoji="0" lang="en-US" b="1" i="0" u="none" strike="noStrike" cap="none" normalizeH="0" baseline="0" dirty="0" smtClean="0">
                <a:ln>
                  <a:noFill/>
                </a:ln>
                <a:solidFill>
                  <a:srgbClr val="444444"/>
                </a:solidFill>
                <a:effectLst/>
                <a:latin typeface="Helvetica" charset="0"/>
                <a:ea typeface="Times New Roman" pitchFamily="18" charset="0"/>
                <a:cs typeface="Arial" pitchFamily="34" charset="0"/>
              </a:rPr>
              <a:t> and increase in the activity of superoxide dismutase.</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r>
            <a:b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b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Indicators of oxidative stress (reduced glutathione,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malonyl</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dialdehyed</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reach peak levels within 48 h of exposure, and normalize by day 5.</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642918"/>
            <a:ext cx="7929618" cy="2062103"/>
          </a:xfrm>
          <a:prstGeom prst="rect">
            <a:avLst/>
          </a:prstGeom>
          <a:ln>
            <a:solidFill>
              <a:srgbClr val="FF0000"/>
            </a:solidFill>
          </a:ln>
        </p:spPr>
        <p:txBody>
          <a:bodyPr wrap="square">
            <a:spAutoFit/>
          </a:bodyPr>
          <a:lstStyle/>
          <a:p>
            <a:pPr algn="l"/>
            <a:r>
              <a:rPr lang="en-US" sz="2000" b="1" dirty="0" smtClean="0">
                <a:solidFill>
                  <a:srgbClr val="0070C0"/>
                </a:solidFill>
              </a:rPr>
              <a:t>concentrations Toxic to Humans</a:t>
            </a:r>
            <a:r>
              <a:rPr lang="ar-SY" dirty="0" smtClean="0"/>
              <a:t> </a:t>
            </a:r>
            <a:br>
              <a:rPr lang="ar-SY" dirty="0" smtClean="0"/>
            </a:br>
            <a:r>
              <a:rPr lang="en-US" b="1" dirty="0" smtClean="0">
                <a:solidFill>
                  <a:srgbClr val="FF0000"/>
                </a:solidFill>
              </a:rPr>
              <a:t>The threshold limit value-time weighted average (TLV-TWA) for an </a:t>
            </a:r>
            <a:r>
              <a:rPr lang="en-US" b="1" dirty="0" err="1" smtClean="0">
                <a:solidFill>
                  <a:srgbClr val="FF0000"/>
                </a:solidFill>
              </a:rPr>
              <a:t>eighthour</a:t>
            </a:r>
            <a:r>
              <a:rPr lang="en-US" b="1" dirty="0" smtClean="0">
                <a:solidFill>
                  <a:srgbClr val="FF0000"/>
                </a:solidFill>
              </a:rPr>
              <a:t> daily exposure in a five-day week is set at 0.3 </a:t>
            </a:r>
            <a:r>
              <a:rPr lang="en-US" b="1" dirty="0" err="1" smtClean="0">
                <a:solidFill>
                  <a:srgbClr val="FF0000"/>
                </a:solidFill>
              </a:rPr>
              <a:t>ppm</a:t>
            </a:r>
            <a:r>
              <a:rPr lang="en-US" b="1" dirty="0" smtClean="0">
                <a:solidFill>
                  <a:srgbClr val="FF0000"/>
                </a:solidFill>
              </a:rPr>
              <a:t>  </a:t>
            </a:r>
          </a:p>
          <a:p>
            <a:pPr algn="l"/>
            <a:r>
              <a:rPr lang="en-US" dirty="0" smtClean="0"/>
              <a:t> </a:t>
            </a:r>
            <a:r>
              <a:rPr lang="en-US" b="1" dirty="0" smtClean="0">
                <a:solidFill>
                  <a:srgbClr val="00B050"/>
                </a:solidFill>
              </a:rPr>
              <a:t>The maximum concentration to which workers should be exposed for a period up to 15 minutes is 1 </a:t>
            </a:r>
            <a:r>
              <a:rPr lang="en-US" b="1" dirty="0" err="1" smtClean="0">
                <a:solidFill>
                  <a:srgbClr val="00B050"/>
                </a:solidFill>
              </a:rPr>
              <a:t>ppm</a:t>
            </a:r>
            <a:r>
              <a:rPr lang="en-US" b="1" dirty="0" smtClean="0">
                <a:solidFill>
                  <a:srgbClr val="00B050"/>
                </a:solidFill>
              </a:rPr>
              <a:t>, </a:t>
            </a:r>
          </a:p>
          <a:p>
            <a:pPr algn="l"/>
            <a:r>
              <a:rPr lang="en-US" b="1" dirty="0" smtClean="0"/>
              <a:t>with the stipulation that at least 60 minutes should elapse between such exposures and provided the daily TLV-TWA of 0.3 </a:t>
            </a:r>
            <a:r>
              <a:rPr lang="en-US" b="1" dirty="0" err="1" smtClean="0"/>
              <a:t>ppm</a:t>
            </a:r>
            <a:r>
              <a:rPr lang="en-US" b="1" dirty="0" smtClean="0"/>
              <a:t> is not exceeded.</a:t>
            </a:r>
            <a:endParaRPr lang="ar-SY" b="1" dirty="0"/>
          </a:p>
        </p:txBody>
      </p:sp>
      <p:sp>
        <p:nvSpPr>
          <p:cNvPr id="3" name="مستطيل 2"/>
          <p:cNvSpPr/>
          <p:nvPr/>
        </p:nvSpPr>
        <p:spPr>
          <a:xfrm>
            <a:off x="714348" y="3071810"/>
            <a:ext cx="7929618" cy="1477328"/>
          </a:xfrm>
          <a:prstGeom prst="rect">
            <a:avLst/>
          </a:prstGeom>
          <a:ln>
            <a:solidFill>
              <a:srgbClr val="FF0000"/>
            </a:solidFill>
          </a:ln>
        </p:spPr>
        <p:txBody>
          <a:bodyPr wrap="square">
            <a:spAutoFit/>
          </a:bodyPr>
          <a:lstStyle/>
          <a:p>
            <a:r>
              <a:rPr lang="ar-SY" dirty="0" smtClean="0"/>
              <a:t>تم تحديد المتوسط المرجح لقيمة الحد الأدنى (</a:t>
            </a:r>
            <a:r>
              <a:rPr lang="en-US" dirty="0" smtClean="0"/>
              <a:t>TLV-TWA) </a:t>
            </a:r>
            <a:r>
              <a:rPr lang="ar-SY" dirty="0" smtClean="0"/>
              <a:t>للتعرض اليومي لمدة ثماني ساعات في أسبوع مدته خمسة أيام عند 0.3 جزء في المليون </a:t>
            </a:r>
            <a:r>
              <a:rPr lang="en-US" dirty="0" smtClean="0"/>
              <a:t> </a:t>
            </a:r>
          </a:p>
          <a:p>
            <a:r>
              <a:rPr lang="ar-SY" dirty="0" smtClean="0"/>
              <a:t>الحد الأقصى للتركيز الذي يجب أن يتعرض له العمال لمدة تصل إلى 15 دقيقة هو 1 جزء في المليون ، مع النص على أنه يجب أن تنقضي 60 دقيقة على الأقل بين هذه </a:t>
            </a:r>
            <a:r>
              <a:rPr lang="ar-SY" dirty="0" err="1" smtClean="0"/>
              <a:t>التعرضات</a:t>
            </a:r>
            <a:r>
              <a:rPr lang="ar-SY" dirty="0" smtClean="0"/>
              <a:t> وبشرط عدم تجاوز </a:t>
            </a:r>
            <a:r>
              <a:rPr lang="en-US" dirty="0" smtClean="0"/>
              <a:t>TLV-TWA </a:t>
            </a:r>
            <a:r>
              <a:rPr lang="ar-SY" dirty="0" smtClean="0"/>
              <a:t>اليومي البالغ 0.3 جزء في المليون.</a:t>
            </a:r>
            <a:endParaRPr lang="ar-SY"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714488"/>
            <a:ext cx="8358246" cy="2308324"/>
          </a:xfrm>
          <a:prstGeom prst="rect">
            <a:avLst/>
          </a:prstGeom>
          <a:ln>
            <a:solidFill>
              <a:srgbClr val="FF0000"/>
            </a:solidFill>
          </a:ln>
        </p:spPr>
        <p:txBody>
          <a:bodyPr wrap="square">
            <a:spAutoFit/>
          </a:bodyPr>
          <a:lstStyle/>
          <a:p>
            <a:pPr algn="l"/>
            <a:r>
              <a:rPr lang="en-US" sz="2400" dirty="0" smtClean="0"/>
              <a:t>CO poisoning is directly toxic to the intracellular oxidative mechanism and produces more nitric oxide (NO).</a:t>
            </a:r>
          </a:p>
          <a:p>
            <a:pPr algn="l"/>
            <a:r>
              <a:rPr lang="en-US" sz="2400" dirty="0" smtClean="0"/>
              <a:t>When CO poisoning takes place, ask for </a:t>
            </a:r>
            <a:r>
              <a:rPr lang="en-US" sz="2400" dirty="0" err="1" smtClean="0"/>
              <a:t>Hb</a:t>
            </a:r>
            <a:r>
              <a:rPr lang="en-US" sz="2400" dirty="0" smtClean="0"/>
              <a:t> analysis for CO-</a:t>
            </a:r>
            <a:r>
              <a:rPr lang="en-US" sz="2400" dirty="0" err="1" smtClean="0"/>
              <a:t>Hb</a:t>
            </a:r>
            <a:r>
              <a:rPr lang="en-US" sz="2400" dirty="0" smtClean="0"/>
              <a:t>.</a:t>
            </a:r>
          </a:p>
          <a:p>
            <a:pPr algn="l"/>
            <a:r>
              <a:rPr lang="en-US" sz="2400" dirty="0" smtClean="0"/>
              <a:t>CO is readily cleared by breathing normal air.</a:t>
            </a:r>
          </a:p>
          <a:p>
            <a:pPr algn="l"/>
            <a:r>
              <a:rPr lang="en-US" sz="2400" dirty="0" smtClean="0"/>
              <a:t>Fetal </a:t>
            </a:r>
            <a:r>
              <a:rPr lang="en-US" sz="2400" dirty="0" err="1" smtClean="0"/>
              <a:t>Hb</a:t>
            </a:r>
            <a:r>
              <a:rPr lang="en-US" sz="2400" dirty="0" smtClean="0"/>
              <a:t> has more affinity for CO, and if these fetuses are exposed to CO, they are more at risk</a:t>
            </a: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857232"/>
            <a:ext cx="7929618" cy="2308324"/>
          </a:xfrm>
          <a:prstGeom prst="rect">
            <a:avLst/>
          </a:prstGeom>
          <a:ln>
            <a:solidFill>
              <a:srgbClr val="FF0000"/>
            </a:solidFill>
          </a:ln>
        </p:spPr>
        <p:txBody>
          <a:bodyPr wrap="square">
            <a:spAutoFit/>
          </a:bodyPr>
          <a:lstStyle/>
          <a:p>
            <a:pPr algn="l"/>
            <a:r>
              <a:rPr lang="en-US" dirty="0" smtClean="0"/>
              <a:t>should a person become exposed to </a:t>
            </a:r>
            <a:r>
              <a:rPr lang="en-US" dirty="0" err="1" smtClean="0"/>
              <a:t>phosphine</a:t>
            </a:r>
            <a:r>
              <a:rPr lang="en-US" dirty="0" smtClean="0"/>
              <a:t> as a result of inattention, negligence, failure to follow proper procedures or some other reason and, as a result, symptoms consisting of fatigue, ringing in the ears, nausea, or pressure in the chest appear, he should go immediately into the open fresh air. Symptoms of poisoning by a small quantity of </a:t>
            </a:r>
            <a:r>
              <a:rPr lang="en-US" dirty="0" err="1" smtClean="0"/>
              <a:t>phosphine</a:t>
            </a:r>
            <a:r>
              <a:rPr lang="en-US" dirty="0" smtClean="0"/>
              <a:t> will normally disappear when a person is removed to the fresh air. However, despite the seeming insignificance of even mild cases of poisoning with symptoms as described above, first aid measures (see below) are absolutely imperative before and until the arrival of a doctor</a:t>
            </a:r>
            <a:endParaRPr lang="ar-SY" dirty="0"/>
          </a:p>
        </p:txBody>
      </p:sp>
      <p:sp>
        <p:nvSpPr>
          <p:cNvPr id="3" name="مستطيل 2"/>
          <p:cNvSpPr/>
          <p:nvPr/>
        </p:nvSpPr>
        <p:spPr>
          <a:xfrm>
            <a:off x="500034" y="3357562"/>
            <a:ext cx="7929618" cy="1754326"/>
          </a:xfrm>
          <a:prstGeom prst="rect">
            <a:avLst/>
          </a:prstGeom>
          <a:ln>
            <a:solidFill>
              <a:srgbClr val="FF0000"/>
            </a:solidFill>
          </a:ln>
        </p:spPr>
        <p:txBody>
          <a:bodyPr wrap="square">
            <a:spAutoFit/>
          </a:bodyPr>
          <a:lstStyle/>
          <a:p>
            <a:r>
              <a:rPr lang="ar-SY" dirty="0" smtClean="0"/>
              <a:t>إذا تعرض الشخص </a:t>
            </a:r>
            <a:r>
              <a:rPr lang="ar-SY" dirty="0" err="1" smtClean="0"/>
              <a:t>للفوسفين</a:t>
            </a:r>
            <a:r>
              <a:rPr lang="ar-SY" dirty="0" smtClean="0"/>
              <a:t> نتيجة عدم الانتباه أو الإهمال أو عدم </a:t>
            </a:r>
            <a:r>
              <a:rPr lang="ar-SY" dirty="0" err="1" smtClean="0"/>
              <a:t>اتباع</a:t>
            </a:r>
            <a:r>
              <a:rPr lang="ar-SY" dirty="0" smtClean="0"/>
              <a:t> الإجراءات المناسبة أو أي سبب آخر ، ونتيجة لذلك ، تظهر الأعراض التي تتكون من التعب أو الطنين في الأذنين أو الغثيان أو الضغط في الصدر ، فعليه أن يذهب على الفور إلى الهواء النقي  . عادة ما تختفي أعراض التسمم بكمية صغيرة من </a:t>
            </a:r>
            <a:r>
              <a:rPr lang="ar-SY" dirty="0" err="1" smtClean="0"/>
              <a:t>الفوسفين</a:t>
            </a:r>
            <a:r>
              <a:rPr lang="ar-SY" dirty="0" smtClean="0"/>
              <a:t> عندما يتم نقل الشخص إلى الهواء النقي. ومع ذلك ، على الرغم من عدم أهمية حالات التسمم الخفيفة على ما يبدو مع الأعراض كما هو موضح أعلاه ، فإن تدابير الإسعافات الأولية  ضرورية للغاية قبل وحتى وصول الطبيب</a:t>
            </a:r>
            <a:endParaRPr lang="ar-SY"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428596" y="1643050"/>
            <a:ext cx="7929618" cy="2185214"/>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Helvetica" charset="0"/>
                <a:ea typeface="Times New Roman" pitchFamily="18" charset="0"/>
                <a:cs typeface="Arial" pitchFamily="34" charset="0"/>
              </a:rPr>
              <a:t> </a:t>
            </a:r>
            <a:r>
              <a:rPr kumimoji="0" lang="en-US"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b="1" i="0" u="none" strike="noStrike" cap="none" normalizeH="0" baseline="0" dirty="0" smtClean="0">
                <a:ln>
                  <a:noFill/>
                </a:ln>
                <a:solidFill>
                  <a:srgbClr val="444444"/>
                </a:solidFill>
                <a:effectLst/>
                <a:latin typeface="Helvetica" charset="0"/>
                <a:ea typeface="Times New Roman" pitchFamily="18" charset="0"/>
                <a:cs typeface="Arial" pitchFamily="34" charset="0"/>
              </a:rPr>
              <a:t>Signs &amp; Symptoms INHALATION</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r>
            <a:b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b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MILD: irritation of mucous membrane, dizziness, easy fatigue, nausea, vomiting,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diarrhoea</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headache, tightness in the chest, acute respiratory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distressMODERATE</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ataxia, numbness,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paraesthesia</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tremors,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diplopia</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jaundice, muscular weakness,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incoordination</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and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paralysisSEVERE</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(PH3&gt; 0.3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ppm</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adult respiratory distress syndrome,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cariac</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arrhythmias, congestive cardiac failure, pulmonary edema, convulsions, coma</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85720" y="428604"/>
            <a:ext cx="8358246" cy="315471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Lucida Grande"/>
                <a:cs typeface="Arial" pitchFamily="34" charset="0"/>
              </a:rPr>
              <a:t>s</a:t>
            </a:r>
            <a:r>
              <a:rPr kumimoji="0" lang="ar-SY" sz="1600" b="1" i="0" u="none" strike="noStrike" cap="none" normalizeH="0" baseline="0" dirty="0" smtClean="0">
                <a:ln>
                  <a:noFill/>
                </a:ln>
                <a:solidFill>
                  <a:srgbClr val="0070C0"/>
                </a:solidFill>
                <a:effectLst/>
                <a:latin typeface="Lucida Grande"/>
                <a:cs typeface="Arial" pitchFamily="34" charset="0"/>
              </a:rPr>
              <a:t>ymptoms of Poisoning</a:t>
            </a:r>
            <a:r>
              <a:rPr kumimoji="0" lang="ar-SY" sz="1500" b="0" i="0" u="none" strike="noStrike" cap="none" normalizeH="0" baseline="0" dirty="0" smtClean="0">
                <a:ln>
                  <a:noFill/>
                </a:ln>
                <a:solidFill>
                  <a:srgbClr val="333333"/>
                </a:solidFill>
                <a:effectLst/>
                <a:latin typeface="Lucida Grande"/>
                <a:cs typeface="Arial" pitchFamily="34" charset="0"/>
              </a:rPr>
              <a:t/>
            </a:r>
            <a:br>
              <a:rPr kumimoji="0" lang="ar-SY" sz="1500" b="0" i="0" u="none" strike="noStrike" cap="none" normalizeH="0" baseline="0" dirty="0" smtClean="0">
                <a:ln>
                  <a:noFill/>
                </a:ln>
                <a:solidFill>
                  <a:srgbClr val="333333"/>
                </a:solidFill>
                <a:effectLst/>
                <a:latin typeface="Lucida Grande"/>
                <a:cs typeface="Arial" pitchFamily="34" charset="0"/>
              </a:rPr>
            </a:br>
            <a:r>
              <a:rPr kumimoji="0" lang="en-US" sz="1500" b="0" i="0" u="none" strike="noStrike" cap="none" normalizeH="0" baseline="0" dirty="0" smtClean="0">
                <a:ln>
                  <a:noFill/>
                </a:ln>
                <a:solidFill>
                  <a:srgbClr val="333333"/>
                </a:solidFill>
                <a:effectLst/>
                <a:latin typeface="Lucida Grande"/>
                <a:cs typeface="Arial" pitchFamily="34" charset="0"/>
              </a:rPr>
              <a:t> </a:t>
            </a:r>
            <a:r>
              <a:rPr kumimoji="0" lang="ar-SA" sz="1900" b="0" i="0" u="none" strike="noStrike" cap="none" normalizeH="0" baseline="0" dirty="0" smtClean="0">
                <a:ln>
                  <a:noFill/>
                </a:ln>
                <a:solidFill>
                  <a:srgbClr val="333333"/>
                </a:solidFill>
                <a:effectLst/>
                <a:latin typeface="Lucida Grande"/>
                <a:cs typeface="Arial" pitchFamily="34" charset="0"/>
              </a:rPr>
              <a:t/>
            </a:r>
            <a:br>
              <a:rPr kumimoji="0" lang="ar-SA" sz="1900" b="0" i="0" u="none" strike="noStrike" cap="none" normalizeH="0" baseline="0" dirty="0" smtClean="0">
                <a:ln>
                  <a:noFill/>
                </a:ln>
                <a:solidFill>
                  <a:srgbClr val="333333"/>
                </a:solidFill>
                <a:effectLst/>
                <a:latin typeface="Lucida Grande"/>
                <a:cs typeface="Arial" pitchFamily="34" charset="0"/>
              </a:rPr>
            </a:br>
            <a:r>
              <a:rPr kumimoji="0" lang="en-US" sz="1500" b="0" i="0" u="none" strike="noStrike" cap="none" normalizeH="0" baseline="0" dirty="0" smtClean="0">
                <a:ln>
                  <a:noFill/>
                </a:ln>
                <a:solidFill>
                  <a:srgbClr val="333333"/>
                </a:solidFill>
                <a:effectLst/>
                <a:latin typeface="Lucida Grande"/>
                <a:cs typeface="Arial" pitchFamily="34" charset="0"/>
              </a:rPr>
              <a:t>According to the amount of </a:t>
            </a:r>
            <a:r>
              <a:rPr kumimoji="0" lang="en-US" sz="1500" b="0" i="0" u="none" strike="noStrike" cap="none" normalizeH="0" baseline="0" dirty="0" err="1" smtClean="0">
                <a:ln>
                  <a:noFill/>
                </a:ln>
                <a:solidFill>
                  <a:srgbClr val="333333"/>
                </a:solidFill>
                <a:effectLst/>
                <a:latin typeface="Lucida Grande"/>
                <a:cs typeface="Arial" pitchFamily="34" charset="0"/>
              </a:rPr>
              <a:t>phosphine</a:t>
            </a:r>
            <a:r>
              <a:rPr kumimoji="0" lang="en-US" sz="1500" b="0" i="0" u="none" strike="noStrike" cap="none" normalizeH="0" baseline="0" dirty="0" smtClean="0">
                <a:ln>
                  <a:noFill/>
                </a:ln>
                <a:solidFill>
                  <a:srgbClr val="333333"/>
                </a:solidFill>
                <a:effectLst/>
                <a:latin typeface="Lucida Grande"/>
                <a:cs typeface="Arial" pitchFamily="34" charset="0"/>
              </a:rPr>
              <a:t> inhaled, symptoms may occur immediately or several hours after exposure</a:t>
            </a:r>
            <a:r>
              <a:rPr kumimoji="0" lang="ar-SA" sz="1500" b="0" i="0" u="none" strike="noStrike" cap="none" normalizeH="0" baseline="0" dirty="0" smtClean="0">
                <a:ln>
                  <a:noFill/>
                </a:ln>
                <a:solidFill>
                  <a:srgbClr val="333333"/>
                </a:solidFill>
                <a:effectLst/>
                <a:latin typeface="Lucida Grande"/>
                <a:cs typeface="Arial" pitchFamily="34" charset="0"/>
              </a:rPr>
              <a:t>.</a:t>
            </a:r>
            <a:r>
              <a:rPr kumimoji="0" lang="ar-SA" sz="800" b="0" i="0" u="none" strike="noStrike" cap="none" normalizeH="0" baseline="0" dirty="0" smtClean="0">
                <a:ln>
                  <a:noFill/>
                </a:ln>
                <a:solidFill>
                  <a:schemeClr val="tx1"/>
                </a:solidFill>
                <a:effectLst/>
                <a:latin typeface="Arial" pitchFamily="34" charset="0"/>
                <a:cs typeface="Arial" pitchFamily="34" charset="0"/>
              </a:rPr>
              <a:t/>
            </a:r>
            <a:br>
              <a:rPr kumimoji="0" lang="ar-SA" sz="800" b="0" i="0" u="none" strike="noStrike" cap="none" normalizeH="0" baseline="0" dirty="0" smtClean="0">
                <a:ln>
                  <a:noFill/>
                </a:ln>
                <a:solidFill>
                  <a:schemeClr val="tx1"/>
                </a:solidFill>
                <a:effectLst/>
                <a:latin typeface="Arial" pitchFamily="34" charset="0"/>
                <a:cs typeface="Arial" pitchFamily="34" charset="0"/>
              </a:rPr>
            </a:br>
            <a:r>
              <a:rPr kumimoji="0" lang="en-US" sz="1600" b="1" i="0" u="none" strike="noStrike" cap="none" normalizeH="0" baseline="0" dirty="0" smtClean="0">
                <a:ln>
                  <a:noFill/>
                </a:ln>
                <a:solidFill>
                  <a:srgbClr val="0070C0"/>
                </a:solidFill>
                <a:effectLst/>
                <a:latin typeface="Lucida Grande"/>
                <a:cs typeface="Arial" pitchFamily="34" charset="0"/>
              </a:rPr>
              <a:t>Slight or mild poisoning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may give a feeling of fatigue,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ringing in the ears, nausea, pressure in the chest and uneasiness.</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 All of these symptoms will normally disappear in fresh air</a:t>
            </a:r>
            <a:r>
              <a:rPr kumimoji="0" lang="ar-SA" sz="1500" b="0" i="0" u="none" strike="noStrike" cap="none" normalizeH="0" baseline="0" dirty="0" smtClean="0">
                <a:ln>
                  <a:noFill/>
                </a:ln>
                <a:solidFill>
                  <a:srgbClr val="333333"/>
                </a:solidFill>
                <a:effectLst/>
                <a:latin typeface="Lucida Grande"/>
                <a:cs typeface="Arial" pitchFamily="34" charset="0"/>
              </a:rPr>
              <a:t>.</a:t>
            </a:r>
            <a:r>
              <a:rPr kumimoji="0" lang="ar-SA" sz="800" b="0" i="0" u="none" strike="noStrike" cap="none" normalizeH="0" baseline="0" dirty="0" smtClean="0">
                <a:ln>
                  <a:noFill/>
                </a:ln>
                <a:solidFill>
                  <a:schemeClr val="tx1"/>
                </a:solidFill>
                <a:effectLst/>
                <a:latin typeface="Arial" pitchFamily="34" charset="0"/>
                <a:cs typeface="Arial" pitchFamily="34" charset="0"/>
              </a:rPr>
              <a:t/>
            </a:r>
            <a:br>
              <a:rPr kumimoji="0" lang="ar-SA" sz="800" b="0" i="0" u="none" strike="noStrike" cap="none" normalizeH="0" baseline="0" dirty="0" smtClean="0">
                <a:ln>
                  <a:noFill/>
                </a:ln>
                <a:solidFill>
                  <a:schemeClr val="tx1"/>
                </a:solidFill>
                <a:effectLst/>
                <a:latin typeface="Arial" pitchFamily="34" charset="0"/>
                <a:cs typeface="Arial" pitchFamily="34" charset="0"/>
              </a:rPr>
            </a:br>
            <a:r>
              <a:rPr kumimoji="0" lang="en-US" sz="1600" b="1" i="0" u="none" strike="noStrike" cap="none" normalizeH="0" baseline="0" dirty="0" smtClean="0">
                <a:ln>
                  <a:noFill/>
                </a:ln>
                <a:solidFill>
                  <a:srgbClr val="0070C0"/>
                </a:solidFill>
                <a:effectLst/>
                <a:latin typeface="Lucida Grande"/>
                <a:cs typeface="Arial" pitchFamily="34" charset="0"/>
              </a:rPr>
              <a:t>Greater quantities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Lucida Grande"/>
                <a:cs typeface="Arial" pitchFamily="34" charset="0"/>
              </a:rPr>
              <a:t> </a:t>
            </a:r>
            <a:r>
              <a:rPr kumimoji="0" lang="en-US" sz="1500" b="0" i="0" u="none" strike="noStrike" cap="none" normalizeH="0" baseline="0" dirty="0" smtClean="0">
                <a:ln>
                  <a:noFill/>
                </a:ln>
                <a:solidFill>
                  <a:srgbClr val="333333"/>
                </a:solidFill>
                <a:effectLst/>
                <a:latin typeface="Lucida Grande"/>
                <a:cs typeface="Arial" pitchFamily="34" charset="0"/>
              </a:rPr>
              <a:t>will quickly lead to general fatigue, nausea, gastrointestinal symptoms with vomiting,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stomach ache, </a:t>
            </a:r>
            <a:r>
              <a:rPr kumimoji="0" lang="en-US" sz="1500" b="0" i="0" u="none" strike="noStrike" cap="none" normalizeH="0" baseline="0" dirty="0" err="1" smtClean="0">
                <a:ln>
                  <a:noFill/>
                </a:ln>
                <a:solidFill>
                  <a:srgbClr val="333333"/>
                </a:solidFill>
                <a:effectLst/>
                <a:latin typeface="Lucida Grande"/>
                <a:cs typeface="Arial" pitchFamily="34" charset="0"/>
              </a:rPr>
              <a:t>diarrhoea</a:t>
            </a:r>
            <a:r>
              <a:rPr kumimoji="0" lang="en-US" sz="1500" b="0" i="0" u="none" strike="noStrike" cap="none" normalizeH="0" baseline="0" dirty="0" smtClean="0">
                <a:ln>
                  <a:noFill/>
                </a:ln>
                <a:solidFill>
                  <a:srgbClr val="333333"/>
                </a:solidFill>
                <a:effectLst/>
                <a:latin typeface="Lucida Grande"/>
                <a:cs typeface="Arial" pitchFamily="34"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disturbance of equilibrium,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333333"/>
                </a:solidFill>
                <a:effectLst/>
                <a:latin typeface="Lucida Grande"/>
                <a:cs typeface="Arial" pitchFamily="34" charset="0"/>
              </a:rPr>
              <a:t>strong pains in the chest and </a:t>
            </a:r>
            <a:r>
              <a:rPr kumimoji="0" lang="en-US" sz="1500" b="0" i="0" u="none" strike="noStrike" cap="none" normalizeH="0" baseline="0" dirty="0" err="1" smtClean="0">
                <a:ln>
                  <a:noFill/>
                </a:ln>
                <a:solidFill>
                  <a:srgbClr val="333333"/>
                </a:solidFill>
                <a:effectLst/>
                <a:latin typeface="Lucida Grande"/>
                <a:cs typeface="Arial" pitchFamily="34" charset="0"/>
              </a:rPr>
              <a:t>dyspnoea</a:t>
            </a:r>
            <a:r>
              <a:rPr kumimoji="0" lang="en-US" sz="1500" b="0" i="0" u="none" strike="noStrike" cap="none" normalizeH="0" baseline="0" dirty="0" smtClean="0">
                <a:ln>
                  <a:noFill/>
                </a:ln>
                <a:solidFill>
                  <a:srgbClr val="333333"/>
                </a:solidFill>
                <a:effectLst/>
                <a:latin typeface="Lucida Grande"/>
                <a:cs typeface="Arial" pitchFamily="34" charset="0"/>
              </a:rPr>
              <a:t> (difficulty in breathing</a:t>
            </a:r>
            <a:r>
              <a:rPr kumimoji="0" lang="ar-SA" sz="1500" b="0" i="0" u="none" strike="noStrike" cap="none" normalizeH="0" baseline="0" dirty="0" smtClean="0">
                <a:ln>
                  <a:noFill/>
                </a:ln>
                <a:solidFill>
                  <a:srgbClr val="333333"/>
                </a:solidFill>
                <a:effectLst/>
                <a:latin typeface="Lucida Grande"/>
                <a:cs typeface="Arial" pitchFamily="34" charset="0"/>
              </a:rPr>
              <a:t>).</a:t>
            </a:r>
            <a:r>
              <a:rPr kumimoji="0" lang="ar-SA" sz="800" b="0" i="0" u="none" strike="noStrike" cap="none" normalizeH="0" baseline="0" dirty="0" smtClean="0">
                <a:ln>
                  <a:noFill/>
                </a:ln>
                <a:solidFill>
                  <a:schemeClr val="tx1"/>
                </a:solidFill>
                <a:effectLst/>
                <a:latin typeface="Arial" pitchFamily="34" charset="0"/>
                <a:cs typeface="Arial" pitchFamily="34" charset="0"/>
              </a:rPr>
              <a:t> </a:t>
            </a:r>
            <a:endParaRPr kumimoji="0" lang="ar-SA" sz="1900" b="0" i="0" u="none" strike="noStrike" cap="none" normalizeH="0" baseline="0" dirty="0" smtClean="0">
              <a:ln>
                <a:noFill/>
              </a:ln>
              <a:solidFill>
                <a:srgbClr val="333333"/>
              </a:solidFill>
              <a:effectLst/>
              <a:latin typeface="Lucida Grande"/>
              <a:cs typeface="Arial" pitchFamily="34" charset="0"/>
            </a:endParaRPr>
          </a:p>
        </p:txBody>
      </p:sp>
      <p:sp>
        <p:nvSpPr>
          <p:cNvPr id="6146" name="AutoShape 2" descr="صورة"/>
          <p:cNvSpPr>
            <a:spLocks noChangeAspect="1" noChangeArrowheads="1"/>
          </p:cNvSpPr>
          <p:nvPr/>
        </p:nvSpPr>
        <p:spPr bwMode="auto">
          <a:xfrm>
            <a:off x="90488" y="-6921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SY"/>
          </a:p>
        </p:txBody>
      </p:sp>
      <p:sp>
        <p:nvSpPr>
          <p:cNvPr id="4" name="مستطيل 3"/>
          <p:cNvSpPr/>
          <p:nvPr/>
        </p:nvSpPr>
        <p:spPr>
          <a:xfrm>
            <a:off x="214282" y="3786190"/>
            <a:ext cx="8429684" cy="1477328"/>
          </a:xfrm>
          <a:prstGeom prst="rect">
            <a:avLst/>
          </a:prstGeom>
          <a:ln>
            <a:solidFill>
              <a:srgbClr val="FF0000"/>
            </a:solidFill>
          </a:ln>
        </p:spPr>
        <p:txBody>
          <a:bodyPr wrap="square">
            <a:spAutoFit/>
          </a:bodyPr>
          <a:lstStyle/>
          <a:p>
            <a:r>
              <a:rPr lang="ar-SY" dirty="0" smtClean="0"/>
              <a:t>وفقا لكمية </a:t>
            </a:r>
            <a:r>
              <a:rPr lang="ar-SY" dirty="0" err="1" smtClean="0"/>
              <a:t>الفوسفين</a:t>
            </a:r>
            <a:r>
              <a:rPr lang="ar-SY" dirty="0" smtClean="0"/>
              <a:t> المستنشقة ، قد تحدث الأعراض على الفور أو بعد عدة ساعات من التعرض.</a:t>
            </a:r>
            <a:br>
              <a:rPr lang="ar-SY" dirty="0" smtClean="0"/>
            </a:br>
            <a:r>
              <a:rPr lang="ar-SY" dirty="0" smtClean="0"/>
              <a:t>التسمم الطفيف أو الخفيف قد يعطي شعورا بالتعب ، طنين في الأذنين ، غثيان ، ضغط في الصدر وعدم الارتياح. كل هذه الأعراض سوف تختفي عادة في الهواء النقي.</a:t>
            </a:r>
            <a:br>
              <a:rPr lang="ar-SY" dirty="0" smtClean="0"/>
            </a:br>
            <a:r>
              <a:rPr lang="ar-SY" dirty="0" smtClean="0"/>
              <a:t>كميات أكبر ستؤدي بسرعة إلى التعب العام والغثيان وأعراض الجهاز الهضمي مع القيء وآلام المعدة والإسهال واضطراب التوازن وآلام قوية في الصدر وضيق التنفس (صعوبة في التنفس).</a:t>
            </a:r>
            <a:endParaRPr lang="ar-SY"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85794"/>
            <a:ext cx="8072494" cy="3170099"/>
          </a:xfrm>
          <a:prstGeom prst="rect">
            <a:avLst/>
          </a:prstGeom>
          <a:ln>
            <a:solidFill>
              <a:srgbClr val="FF0000"/>
            </a:solidFill>
          </a:ln>
        </p:spPr>
        <p:txBody>
          <a:bodyPr wrap="square">
            <a:spAutoFit/>
          </a:bodyPr>
          <a:lstStyle/>
          <a:p>
            <a:pPr algn="l"/>
            <a:r>
              <a:rPr lang="en-US" sz="2000" b="1" dirty="0" smtClean="0">
                <a:solidFill>
                  <a:srgbClr val="0070C0"/>
                </a:solidFill>
              </a:rPr>
              <a:t>very high concentrations :</a:t>
            </a:r>
            <a:r>
              <a:rPr lang="en-US" dirty="0" smtClean="0"/>
              <a:t> </a:t>
            </a:r>
          </a:p>
          <a:p>
            <a:pPr algn="l"/>
            <a:r>
              <a:rPr lang="en-US" dirty="0" smtClean="0"/>
              <a:t>rapidly result in strong </a:t>
            </a:r>
            <a:r>
              <a:rPr lang="en-US" dirty="0" err="1" smtClean="0"/>
              <a:t>dyspnoea</a:t>
            </a:r>
            <a:r>
              <a:rPr lang="en-US" dirty="0" smtClean="0"/>
              <a:t>,</a:t>
            </a:r>
          </a:p>
          <a:p>
            <a:pPr algn="l"/>
            <a:r>
              <a:rPr lang="en-US" dirty="0" smtClean="0"/>
              <a:t> cyanosis (bluish-purple skin </a:t>
            </a:r>
            <a:r>
              <a:rPr lang="en-US" dirty="0" err="1" smtClean="0"/>
              <a:t>colour</a:t>
            </a:r>
            <a:r>
              <a:rPr lang="en-US" dirty="0" smtClean="0"/>
              <a:t>), </a:t>
            </a:r>
          </a:p>
          <a:p>
            <a:pPr algn="l"/>
            <a:r>
              <a:rPr lang="en-US" dirty="0" smtClean="0"/>
              <a:t>agitation, ataxia (difficulty in walking or reaching), </a:t>
            </a:r>
          </a:p>
          <a:p>
            <a:pPr algn="l"/>
            <a:r>
              <a:rPr lang="en-US" dirty="0" smtClean="0"/>
              <a:t>anoxia (subnormal blood oxygen content),</a:t>
            </a:r>
          </a:p>
          <a:p>
            <a:pPr algn="l"/>
            <a:r>
              <a:rPr lang="en-US" dirty="0" smtClean="0"/>
              <a:t> </a:t>
            </a:r>
            <a:r>
              <a:rPr lang="en-US" dirty="0" err="1" smtClean="0"/>
              <a:t>unconciousness</a:t>
            </a:r>
            <a:r>
              <a:rPr lang="en-US" dirty="0" smtClean="0"/>
              <a:t> and death. </a:t>
            </a:r>
          </a:p>
          <a:p>
            <a:pPr algn="l"/>
            <a:r>
              <a:rPr lang="en-US" dirty="0" smtClean="0"/>
              <a:t>Death can be immediate or occur several days later due to </a:t>
            </a:r>
            <a:r>
              <a:rPr lang="en-US" dirty="0" err="1" smtClean="0"/>
              <a:t>oedema</a:t>
            </a:r>
            <a:r>
              <a:rPr lang="en-US" dirty="0" smtClean="0"/>
              <a:t> and collapse of the lungs, paralysis of the respiratory system or </a:t>
            </a:r>
            <a:r>
              <a:rPr lang="en-US" dirty="0" err="1" smtClean="0"/>
              <a:t>oedema</a:t>
            </a:r>
            <a:r>
              <a:rPr lang="en-US" dirty="0" smtClean="0"/>
              <a:t> of the brain.</a:t>
            </a:r>
          </a:p>
          <a:p>
            <a:pPr algn="l"/>
            <a:r>
              <a:rPr lang="en-US" dirty="0" smtClean="0"/>
              <a:t> Disturbances of kidney and liver functions (</a:t>
            </a:r>
            <a:r>
              <a:rPr lang="en-US" dirty="0" err="1" smtClean="0"/>
              <a:t>hoematuria</a:t>
            </a:r>
            <a:r>
              <a:rPr lang="en-US" dirty="0" smtClean="0"/>
              <a:t>, </a:t>
            </a:r>
            <a:r>
              <a:rPr lang="en-US" dirty="0" err="1" smtClean="0"/>
              <a:t>proteinuria</a:t>
            </a:r>
            <a:r>
              <a:rPr lang="en-US" dirty="0" smtClean="0"/>
              <a:t>, </a:t>
            </a:r>
            <a:r>
              <a:rPr lang="en-US" dirty="0" err="1" smtClean="0"/>
              <a:t>uraemia</a:t>
            </a:r>
            <a:r>
              <a:rPr lang="en-US" dirty="0" smtClean="0"/>
              <a:t>, jaundice) </a:t>
            </a:r>
          </a:p>
          <a:p>
            <a:pPr algn="l"/>
            <a:r>
              <a:rPr lang="en-US" dirty="0" smtClean="0"/>
              <a:t>and cardiac arrhythmia may occur.</a:t>
            </a:r>
            <a:endParaRPr lang="ar-SY" dirty="0"/>
          </a:p>
        </p:txBody>
      </p:sp>
      <p:sp>
        <p:nvSpPr>
          <p:cNvPr id="3" name="مستطيل 2"/>
          <p:cNvSpPr/>
          <p:nvPr/>
        </p:nvSpPr>
        <p:spPr>
          <a:xfrm>
            <a:off x="500034" y="4071942"/>
            <a:ext cx="8072494" cy="1477328"/>
          </a:xfrm>
          <a:prstGeom prst="rect">
            <a:avLst/>
          </a:prstGeom>
          <a:ln>
            <a:solidFill>
              <a:srgbClr val="FF0000"/>
            </a:solidFill>
          </a:ln>
        </p:spPr>
        <p:txBody>
          <a:bodyPr wrap="square">
            <a:spAutoFit/>
          </a:bodyPr>
          <a:lstStyle/>
          <a:p>
            <a:r>
              <a:rPr lang="ar-SY" dirty="0" smtClean="0"/>
              <a:t>تؤدي التركيزات العالية جدا بسرعة إلى ضيق التنفس القوي ، والزرقة (لون الجلد الأرجواني </a:t>
            </a:r>
            <a:r>
              <a:rPr lang="ar-SY" dirty="0" err="1" smtClean="0"/>
              <a:t>المزرق</a:t>
            </a:r>
            <a:r>
              <a:rPr lang="ar-SY" dirty="0" smtClean="0"/>
              <a:t>) ، والإثارة ، </a:t>
            </a:r>
            <a:r>
              <a:rPr lang="ar-SY" dirty="0" err="1" smtClean="0"/>
              <a:t>والرنح</a:t>
            </a:r>
            <a:r>
              <a:rPr lang="ar-SY" dirty="0" smtClean="0"/>
              <a:t> (صعوبة المشي أو الوصول) ، ونقص الأكسجين (محتوى الأكسجين في الدم دون الطبيعي) ، والموت. يمكن أن تكون الوفاة فورية أو تحدث بعد عدة أيام بسبب </a:t>
            </a:r>
            <a:r>
              <a:rPr lang="ar-SY" dirty="0" err="1" smtClean="0"/>
              <a:t>الوذمة</a:t>
            </a:r>
            <a:r>
              <a:rPr lang="ar-SY" dirty="0" smtClean="0"/>
              <a:t> وانهيار الرئتين أو شلل الجهاز التنفسي أو وذمة الدماغ. قد تحدث اضطرابات في وظائف الكلى والكبد (</a:t>
            </a:r>
            <a:r>
              <a:rPr lang="ar-SY" dirty="0" err="1" smtClean="0"/>
              <a:t>بيلة</a:t>
            </a:r>
            <a:r>
              <a:rPr lang="ar-SY" dirty="0" smtClean="0"/>
              <a:t> دموية ، </a:t>
            </a:r>
            <a:r>
              <a:rPr lang="ar-SY" dirty="0" err="1" smtClean="0"/>
              <a:t>بيلة</a:t>
            </a:r>
            <a:r>
              <a:rPr lang="ar-SY" dirty="0" smtClean="0"/>
              <a:t> بروتينية ، </a:t>
            </a:r>
            <a:r>
              <a:rPr lang="ar-SY" dirty="0" err="1" smtClean="0"/>
              <a:t>يوريميا</a:t>
            </a:r>
            <a:r>
              <a:rPr lang="ar-SY" dirty="0" smtClean="0"/>
              <a:t> ، يرقان) وعدم انتظام ضربات القلب.</a:t>
            </a:r>
            <a:endParaRPr lang="ar-SY"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500034" y="785794"/>
            <a:ext cx="8215370" cy="2185214"/>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Helvetica" charset="0"/>
                <a:ea typeface="Times New Roman" pitchFamily="18" charset="0"/>
                <a:cs typeface="Arial" pitchFamily="34" charset="0"/>
              </a:rPr>
              <a:t> </a:t>
            </a:r>
            <a:r>
              <a:rPr kumimoji="0" lang="en-US"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b="1" i="0" u="none" strike="noStrike" cap="none" normalizeH="0" baseline="0" dirty="0" smtClean="0">
                <a:ln>
                  <a:noFill/>
                </a:ln>
                <a:solidFill>
                  <a:srgbClr val="444444"/>
                </a:solidFill>
                <a:effectLst/>
                <a:latin typeface="Helvetica" charset="0"/>
                <a:ea typeface="Times New Roman" pitchFamily="18" charset="0"/>
                <a:cs typeface="Arial" pitchFamily="34" charset="0"/>
              </a:rPr>
              <a:t>Laboratory investigations</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r>
            <a:b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b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mainly done to assess the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prognosis.Leucopenia</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indicates severe toxicity.</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Increased SGOT or SGPT and metabolic acidosis indicate moderate to severe poisoning.</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low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magnesium,potassium</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may be increased or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decreased.Raised</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urea/</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creatinineplasma</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renin</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level - direct relationship with mortality and to the dose of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pesticide.The</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serum level of </a:t>
            </a:r>
            <a:r>
              <a:rPr kumimoji="0" lang="en-US"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cortisol</a:t>
            </a:r>
            <a:r>
              <a:rPr kumimoji="0" lang="en-US" b="0" i="0" u="none" strike="noStrike" cap="none" normalizeH="0" baseline="0" dirty="0" smtClean="0">
                <a:ln>
                  <a:noFill/>
                </a:ln>
                <a:solidFill>
                  <a:srgbClr val="444444"/>
                </a:solidFill>
                <a:effectLst/>
                <a:latin typeface="Helvetica" charset="0"/>
                <a:ea typeface="Times New Roman" pitchFamily="18" charset="0"/>
                <a:cs typeface="Arial" pitchFamily="34" charset="0"/>
              </a:rPr>
              <a:t> is low in severe poisoning.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85720" y="714356"/>
            <a:ext cx="8429684" cy="4462760"/>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Helvetica" charset="0"/>
                <a:ea typeface="Times New Roman" pitchFamily="18" charset="0"/>
                <a:cs typeface="Arial" pitchFamily="34" charset="0"/>
              </a:rPr>
              <a:t> </a:t>
            </a:r>
            <a:r>
              <a:rPr kumimoji="0" lang="en-US" sz="2000"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sz="2000" b="1" i="0" u="none" strike="noStrike" cap="none" normalizeH="0" baseline="0" dirty="0" smtClean="0">
                <a:ln>
                  <a:noFill/>
                </a:ln>
                <a:solidFill>
                  <a:srgbClr val="444444"/>
                </a:solidFill>
                <a:effectLst/>
                <a:latin typeface="Helvetica" charset="0"/>
                <a:ea typeface="Times New Roman" pitchFamily="18" charset="0"/>
                <a:cs typeface="Arial" pitchFamily="34" charset="0"/>
              </a:rPr>
              <a:t>POISONING MANAGEMENT: GENERAL PRINCIPLES</a:t>
            </a: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
            </a:r>
            <a:b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b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Initial resuscitation and stabilization Removal of toxin from the body Prevention of further poison absorption Enhancement of poison elimination Administration of antidote Prevention of </a:t>
            </a:r>
            <a:r>
              <a:rPr kumimoji="0" lang="en-US" sz="2000"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reexposure</a:t>
            </a: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 Supportive treatment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Helvetica" charset="0"/>
                <a:ea typeface="Times New Roman" pitchFamily="18" charset="0"/>
                <a:cs typeface="Arial" pitchFamily="34" charset="0"/>
              </a:rPr>
              <a:t> </a:t>
            </a:r>
            <a:r>
              <a:rPr kumimoji="0" lang="en-US" sz="2000" b="0" i="0" u="none" strike="noStrike" cap="none" normalizeH="0" baseline="0" dirty="0" smtClean="0">
                <a:ln>
                  <a:noFill/>
                </a:ln>
                <a:solidFill>
                  <a:srgbClr val="444444"/>
                </a:solidFill>
                <a:effectLst/>
                <a:latin typeface="Arial"/>
                <a:ea typeface="Times New Roman" pitchFamily="18" charset="0"/>
                <a:cs typeface="Arial" pitchFamily="34" charset="0"/>
              </a:rPr>
              <a:t> </a:t>
            </a:r>
            <a:r>
              <a:rPr kumimoji="0" lang="en-US" sz="2000" b="1" i="0" u="none" strike="noStrike" cap="none" normalizeH="0" baseline="0" dirty="0" smtClean="0">
                <a:ln>
                  <a:noFill/>
                </a:ln>
                <a:solidFill>
                  <a:srgbClr val="444444"/>
                </a:solidFill>
                <a:effectLst/>
                <a:latin typeface="Helvetica" charset="0"/>
                <a:ea typeface="Times New Roman" pitchFamily="18" charset="0"/>
                <a:cs typeface="Arial" pitchFamily="34" charset="0"/>
              </a:rPr>
              <a:t>Treatment should not be delayed for confirmatory diagnosis.</a:t>
            </a: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
            </a:r>
            <a:b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b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Early arrival, resuscitation, intensive monitoring and supportive therapy may result in good outcome.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No specific antidote.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the key to treatment lies in rapid decontamination and resuscitative </a:t>
            </a:r>
            <a:r>
              <a:rPr kumimoji="0" lang="en-US" sz="2000"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measures.correcting</a:t>
            </a: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 electrolyte abnormalities &amp; </a:t>
            </a:r>
            <a:r>
              <a:rPr kumimoji="0" lang="en-US" sz="2000" b="0" i="0" u="none" strike="noStrike" cap="none" normalizeH="0" baseline="0" dirty="0" err="1" smtClean="0">
                <a:ln>
                  <a:noFill/>
                </a:ln>
                <a:solidFill>
                  <a:srgbClr val="444444"/>
                </a:solidFill>
                <a:effectLst/>
                <a:latin typeface="Helvetica" charset="0"/>
                <a:ea typeface="Times New Roman" pitchFamily="18" charset="0"/>
                <a:cs typeface="Arial" pitchFamily="34" charset="0"/>
              </a:rPr>
              <a:t>Shock.Monitoring</a:t>
            </a:r>
            <a:r>
              <a:rPr kumimoji="0" lang="en-US" sz="2000" b="0" i="0" u="none" strike="noStrike" cap="none" normalizeH="0" baseline="0" dirty="0" smtClean="0">
                <a:ln>
                  <a:noFill/>
                </a:ln>
                <a:solidFill>
                  <a:srgbClr val="444444"/>
                </a:solidFill>
                <a:effectLst/>
                <a:latin typeface="Helvetica" charset="0"/>
                <a:ea typeface="Times New Roman" pitchFamily="18" charset="0"/>
                <a:cs typeface="Arial" pitchFamily="34" charset="0"/>
              </a:rPr>
              <a:t> of vitals and Initial investigations Repeated ECG and echocardiography can reveal cardiac dysfunction early</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bon monoxide (CO) poisoning">
            <a:hlinkClick r:id="rId2"/>
          </p:cNvPr>
          <p:cNvPicPr>
            <a:picLocks noChangeAspect="1" noChangeArrowheads="1"/>
          </p:cNvPicPr>
          <p:nvPr/>
        </p:nvPicPr>
        <p:blipFill>
          <a:blip r:embed="rId3"/>
          <a:srcRect b="15394"/>
          <a:stretch>
            <a:fillRect/>
          </a:stretch>
        </p:blipFill>
        <p:spPr bwMode="auto">
          <a:xfrm>
            <a:off x="785786" y="785794"/>
            <a:ext cx="7500936" cy="5028620"/>
          </a:xfrm>
          <a:prstGeom prst="rect">
            <a:avLst/>
          </a:prstGeom>
          <a:noFill/>
          <a:ln>
            <a:solidFill>
              <a:srgbClr val="FF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descr="ÙØªÙØ¬Ø© Ø¨Ø­Ø« Ø§ÙØµÙØ± Ø¹Ù âªimages of carbon monoxide poisoningâ¬â"/>
          <p:cNvPicPr>
            <a:picLocks noGrp="1"/>
          </p:cNvPicPr>
          <p:nvPr>
            <p:ph idx="1"/>
          </p:nvPr>
        </p:nvPicPr>
        <p:blipFill>
          <a:blip r:embed="rId2"/>
          <a:srcRect b="37929"/>
          <a:stretch>
            <a:fillRect/>
          </a:stretch>
        </p:blipFill>
        <p:spPr bwMode="auto">
          <a:xfrm>
            <a:off x="928662" y="214290"/>
            <a:ext cx="7072362" cy="3571900"/>
          </a:xfrm>
          <a:prstGeom prst="rect">
            <a:avLst/>
          </a:prstGeom>
          <a:solidFill>
            <a:srgbClr val="002060"/>
          </a:solidFill>
          <a:ln w="9525">
            <a:solidFill>
              <a:srgbClr val="FF0000"/>
            </a:solidFill>
            <a:miter lim="800000"/>
            <a:headEnd/>
            <a:tailEnd/>
          </a:ln>
        </p:spPr>
      </p:pic>
      <p:pic>
        <p:nvPicPr>
          <p:cNvPr id="5" name="صورة 4" descr="ÙØªÙØ¬Ø© Ø¨Ø­Ø« Ø§ÙØµÙØ± Ø¹Ù âªimages of carbon monoxide poisoningâ¬â"/>
          <p:cNvPicPr/>
          <p:nvPr/>
        </p:nvPicPr>
        <p:blipFill>
          <a:blip r:embed="rId3"/>
          <a:srcRect l="2625" t="18198" r="3150" b="46894"/>
          <a:stretch>
            <a:fillRect/>
          </a:stretch>
        </p:blipFill>
        <p:spPr bwMode="auto">
          <a:xfrm>
            <a:off x="928661" y="3786190"/>
            <a:ext cx="7072363" cy="2500330"/>
          </a:xfrm>
          <a:prstGeom prst="rect">
            <a:avLst/>
          </a:prstGeom>
          <a:noFill/>
          <a:ln w="9525">
            <a:solidFill>
              <a:srgbClr val="FF0000"/>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500042"/>
            <a:ext cx="8286808" cy="857256"/>
          </a:xfrm>
          <a:solidFill>
            <a:schemeClr val="bg2"/>
          </a:solidFill>
          <a:ln>
            <a:solidFill>
              <a:srgbClr val="002060"/>
            </a:solidFill>
          </a:ln>
        </p:spPr>
        <p:txBody>
          <a:bodyPr>
            <a:normAutofit/>
          </a:bodyPr>
          <a:lstStyle/>
          <a:p>
            <a:r>
              <a:rPr lang="ar-SY" sz="3200" b="1" dirty="0" err="1" smtClean="0">
                <a:solidFill>
                  <a:srgbClr val="002060"/>
                </a:solidFill>
              </a:rPr>
              <a:t>التوزع</a:t>
            </a:r>
            <a:r>
              <a:rPr lang="ar-SY" sz="3200" b="1" dirty="0" smtClean="0">
                <a:solidFill>
                  <a:srgbClr val="002060"/>
                </a:solidFill>
              </a:rPr>
              <a:t> و الاختزان في الجسم </a:t>
            </a:r>
            <a:endParaRPr lang="ar-SY" sz="3200" b="1" dirty="0">
              <a:solidFill>
                <a:srgbClr val="002060"/>
              </a:solidFill>
            </a:endParaRPr>
          </a:p>
        </p:txBody>
      </p:sp>
      <p:sp>
        <p:nvSpPr>
          <p:cNvPr id="3" name="عنصر نائب للمحتوى 2"/>
          <p:cNvSpPr>
            <a:spLocks noGrp="1"/>
          </p:cNvSpPr>
          <p:nvPr>
            <p:ph idx="1"/>
          </p:nvPr>
        </p:nvSpPr>
        <p:spPr>
          <a:xfrm>
            <a:off x="357158" y="1357298"/>
            <a:ext cx="8329642" cy="4768865"/>
          </a:xfrm>
          <a:noFill/>
          <a:ln>
            <a:solidFill>
              <a:srgbClr val="002060"/>
            </a:solidFill>
          </a:ln>
        </p:spPr>
        <p:txBody>
          <a:bodyPr/>
          <a:lstStyle/>
          <a:p>
            <a:r>
              <a:rPr lang="ar-SY" sz="2800" dirty="0" smtClean="0"/>
              <a:t>80% يتحد مع </a:t>
            </a:r>
            <a:r>
              <a:rPr lang="en-US" sz="2800" dirty="0" err="1" smtClean="0"/>
              <a:t>Hb</a:t>
            </a:r>
            <a:endParaRPr lang="ar-SY" sz="2800" dirty="0" smtClean="0"/>
          </a:p>
          <a:p>
            <a:r>
              <a:rPr lang="ar-SY" sz="2800" dirty="0" smtClean="0"/>
              <a:t>نسبة اقل من 20% تتحد مع الجزيئات المشابهة </a:t>
            </a:r>
            <a:r>
              <a:rPr lang="ar-SY" sz="2800" dirty="0" err="1" smtClean="0"/>
              <a:t>للهيموغلوبين</a:t>
            </a:r>
            <a:r>
              <a:rPr lang="ar-SY" sz="2800" dirty="0" smtClean="0"/>
              <a:t> مثل </a:t>
            </a:r>
            <a:r>
              <a:rPr lang="ar-SY" sz="2800" dirty="0" err="1" smtClean="0"/>
              <a:t>الميوغلوبين</a:t>
            </a:r>
            <a:r>
              <a:rPr lang="ar-SY" sz="2800" dirty="0" smtClean="0"/>
              <a:t> ( </a:t>
            </a:r>
            <a:r>
              <a:rPr lang="ar-SY" sz="2800" dirty="0" err="1" smtClean="0"/>
              <a:t>اكثر</a:t>
            </a:r>
            <a:r>
              <a:rPr lang="ar-SY" sz="2800" dirty="0" smtClean="0"/>
              <a:t> 60مرة من </a:t>
            </a:r>
            <a:r>
              <a:rPr lang="ar-SY" sz="2800" dirty="0" err="1" smtClean="0"/>
              <a:t>الاوكسيجين</a:t>
            </a:r>
            <a:r>
              <a:rPr lang="ar-SY" sz="2800" dirty="0" smtClean="0"/>
              <a:t> )</a:t>
            </a:r>
          </a:p>
          <a:p>
            <a:r>
              <a:rPr lang="ar-SY" sz="2800" dirty="0" smtClean="0"/>
              <a:t>نسبة 1% تقريبا تتحد مع </a:t>
            </a:r>
            <a:r>
              <a:rPr lang="ar-SY" sz="2800" dirty="0" err="1" smtClean="0"/>
              <a:t>السيتوكروم</a:t>
            </a:r>
            <a:r>
              <a:rPr lang="ar-SY" sz="2800" dirty="0" smtClean="0"/>
              <a:t> </a:t>
            </a:r>
            <a:r>
              <a:rPr lang="ar-SY" sz="2800" dirty="0" err="1" smtClean="0"/>
              <a:t>اوكسيداز</a:t>
            </a:r>
            <a:r>
              <a:rPr lang="ar-SY" sz="2800" dirty="0" smtClean="0"/>
              <a:t> و </a:t>
            </a:r>
            <a:r>
              <a:rPr lang="ar-SY" sz="2800" dirty="0" err="1" smtClean="0"/>
              <a:t>الكاتالاز</a:t>
            </a:r>
            <a:r>
              <a:rPr lang="ar-SY" sz="2800" dirty="0" smtClean="0"/>
              <a:t> و بعض </a:t>
            </a:r>
            <a:r>
              <a:rPr lang="ar-SY" sz="2800" dirty="0" err="1" smtClean="0"/>
              <a:t>البيروكسيداز</a:t>
            </a:r>
            <a:r>
              <a:rPr lang="ar-SY" sz="2800" dirty="0" smtClean="0"/>
              <a:t> ( خاصة </a:t>
            </a:r>
            <a:r>
              <a:rPr lang="ar-SY" sz="2800" dirty="0" err="1" smtClean="0"/>
              <a:t>الانزيمات</a:t>
            </a:r>
            <a:r>
              <a:rPr lang="ar-SY" sz="2800" dirty="0" smtClean="0"/>
              <a:t> المشابهة </a:t>
            </a:r>
            <a:r>
              <a:rPr lang="ar-SY" sz="2800" dirty="0" err="1" smtClean="0"/>
              <a:t>للهيموغلوبين</a:t>
            </a:r>
            <a:r>
              <a:rPr lang="ar-SY" sz="2800" dirty="0" smtClean="0"/>
              <a:t> في التركيب )</a:t>
            </a:r>
          </a:p>
          <a:p>
            <a:r>
              <a:rPr lang="ar-SY" sz="2800" dirty="0" smtClean="0"/>
              <a:t>قسم ضئيل جدا </a:t>
            </a:r>
            <a:r>
              <a:rPr lang="ar-SY" sz="2800" dirty="0" err="1" smtClean="0"/>
              <a:t>يتاكسد</a:t>
            </a:r>
            <a:r>
              <a:rPr lang="ar-SY" sz="2800" dirty="0" smtClean="0"/>
              <a:t> </a:t>
            </a:r>
            <a:r>
              <a:rPr lang="ar-SY" sz="2800" dirty="0" err="1" smtClean="0"/>
              <a:t>الى</a:t>
            </a:r>
            <a:r>
              <a:rPr lang="ar-SY" sz="2800" dirty="0" smtClean="0"/>
              <a:t> </a:t>
            </a:r>
            <a:r>
              <a:rPr lang="en-US" sz="2800" dirty="0" smtClean="0"/>
              <a:t>CO2</a:t>
            </a:r>
            <a:r>
              <a:rPr lang="ar-SY" sz="2800" dirty="0" smtClean="0"/>
              <a:t> و يطرح بالزفير</a:t>
            </a:r>
          </a:p>
          <a:p>
            <a:r>
              <a:rPr lang="ar-SY" sz="2800" dirty="0" smtClean="0"/>
              <a:t>يمكن </a:t>
            </a:r>
            <a:r>
              <a:rPr lang="ar-SY" sz="2800" dirty="0" err="1" smtClean="0"/>
              <a:t>ان</a:t>
            </a:r>
            <a:r>
              <a:rPr lang="ar-SY" sz="2800" dirty="0" smtClean="0"/>
              <a:t> يعبر المشيمة </a:t>
            </a:r>
            <a:r>
              <a:rPr lang="ar-SY" sz="2800" dirty="0" err="1" smtClean="0"/>
              <a:t>و</a:t>
            </a:r>
            <a:r>
              <a:rPr lang="ar-SY" sz="2800" dirty="0" smtClean="0"/>
              <a:t> يصبح الجنين معرضا لخطر </a:t>
            </a:r>
            <a:r>
              <a:rPr lang="en-US" sz="2800" dirty="0" smtClean="0"/>
              <a:t>CO</a:t>
            </a:r>
            <a:r>
              <a:rPr lang="ar-SY" sz="2800" dirty="0" smtClean="0"/>
              <a:t> ( تدخين)</a:t>
            </a:r>
          </a:p>
          <a:p>
            <a:r>
              <a:rPr lang="ar-SY" sz="2800" dirty="0" smtClean="0"/>
              <a:t>نسبة </a:t>
            </a:r>
            <a:r>
              <a:rPr lang="en-US" sz="2800" dirty="0" err="1" smtClean="0"/>
              <a:t>HbCO</a:t>
            </a:r>
            <a:r>
              <a:rPr lang="ar-SY" sz="2800" dirty="0" smtClean="0"/>
              <a:t> لدى المدخنين اكبر من غيرهم</a:t>
            </a:r>
          </a:p>
          <a:p>
            <a:endParaRPr lang="ar-SY"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2571</Words>
  <Application>Microsoft Office PowerPoint</Application>
  <PresentationFormat>عرض على الشاشة (3:4)‏</PresentationFormat>
  <Paragraphs>273</Paragraphs>
  <Slides>65</Slides>
  <Notes>0</Notes>
  <HiddenSlides>0</HiddenSlides>
  <MMClips>0</MMClips>
  <ScaleCrop>false</ScaleCrop>
  <HeadingPairs>
    <vt:vector size="4" baseType="variant">
      <vt:variant>
        <vt:lpstr>سمة</vt:lpstr>
      </vt:variant>
      <vt:variant>
        <vt:i4>1</vt:i4>
      </vt:variant>
      <vt:variant>
        <vt:lpstr>عناوين الشرائح</vt:lpstr>
      </vt:variant>
      <vt:variant>
        <vt:i4>65</vt:i4>
      </vt:variant>
    </vt:vector>
  </HeadingPairs>
  <TitlesOfParts>
    <vt:vector size="66" baseType="lpstr">
      <vt:lpstr>سمة Office</vt:lpstr>
      <vt:lpstr>السموم الغازية</vt:lpstr>
      <vt:lpstr>أول اوكسيد الكربون CO</vt:lpstr>
      <vt:lpstr>الشريحة 3</vt:lpstr>
      <vt:lpstr>الشريحة 4</vt:lpstr>
      <vt:lpstr>الشريحة 5</vt:lpstr>
      <vt:lpstr>الشريحة 6</vt:lpstr>
      <vt:lpstr>الشريحة 7</vt:lpstr>
      <vt:lpstr>الشريحة 8</vt:lpstr>
      <vt:lpstr>التوزع و الاختزان في الجسم </vt:lpstr>
      <vt:lpstr>اعراض التسمم </vt:lpstr>
      <vt:lpstr>الشريحة 11</vt:lpstr>
      <vt:lpstr>الشريحة 12</vt:lpstr>
      <vt:lpstr>الشريحة 13</vt:lpstr>
      <vt:lpstr>التسممات الحادة </vt:lpstr>
      <vt:lpstr>التسمم المزمن</vt:lpstr>
      <vt:lpstr>التشخيص المخبري للتسمم </vt:lpstr>
      <vt:lpstr>الشريحة 17</vt:lpstr>
      <vt:lpstr>المعالجة </vt:lpstr>
      <vt:lpstr>غاز CO2</vt:lpstr>
      <vt:lpstr>الشريحة 20</vt:lpstr>
      <vt:lpstr>الحالات الشديدة </vt:lpstr>
      <vt:lpstr>المعالجة </vt:lpstr>
      <vt:lpstr>غاز الكلور CL2</vt:lpstr>
      <vt:lpstr>الصفات الفيزيائية</vt:lpstr>
      <vt:lpstr>المقادير السمية </vt:lpstr>
      <vt:lpstr>السمية </vt:lpstr>
      <vt:lpstr>الشريحة 27</vt:lpstr>
      <vt:lpstr>الشريحة 28</vt:lpstr>
      <vt:lpstr>الشريحة 29</vt:lpstr>
      <vt:lpstr>تنتج سمية الكلور بعد دخوله الى الجسم من اتحاده مع الماء في الاغشية المخاطية الرطبة و تشكل HCL الشديد السمية لكل الخلايا و المخرش الشديد</vt:lpstr>
      <vt:lpstr>التسمم الحاد و يتميز بعدة اطوار :</vt:lpstr>
      <vt:lpstr>التسمم الخفيف </vt:lpstr>
      <vt:lpstr>الشريحة 33</vt:lpstr>
      <vt:lpstr>الشريحة 34</vt:lpstr>
      <vt:lpstr>يطرح الكلور عن طريق الرئتين و قسم ضئيل ينحل في الدم </vt:lpstr>
      <vt:lpstr>الشريحة 36</vt:lpstr>
      <vt:lpstr>كبريت الهيدروجين H2S</vt:lpstr>
      <vt:lpstr>الخواص الفيزكيميائية</vt:lpstr>
      <vt:lpstr>الشريحة 39</vt:lpstr>
      <vt:lpstr>السمية و الاعراض</vt:lpstr>
      <vt:lpstr>الشريحة 41</vt:lpstr>
      <vt:lpstr>الشريحة 42</vt:lpstr>
      <vt:lpstr>الشريحة 43</vt:lpstr>
      <vt:lpstr>الشريحة 44</vt:lpstr>
      <vt:lpstr>التسمم الحاد </vt:lpstr>
      <vt:lpstr>التسمم تحت الحاد</vt:lpstr>
      <vt:lpstr>الشريحة 47</vt:lpstr>
      <vt:lpstr>الشريحة 48</vt:lpstr>
      <vt:lpstr>التسمم المزمن </vt:lpstr>
      <vt:lpstr>العلاج و الوقاية </vt:lpstr>
      <vt:lpstr>التحري و الكشف</vt:lpstr>
      <vt:lpstr>التسمم بغاز الفوسفين  فوسفيد الهيدروجين PH3</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السموم الغازية</dc:title>
  <dc:creator>hp</dc:creator>
  <cp:lastModifiedBy>hp</cp:lastModifiedBy>
  <cp:revision>121</cp:revision>
  <dcterms:created xsi:type="dcterms:W3CDTF">2018-12-17T13:03:16Z</dcterms:created>
  <dcterms:modified xsi:type="dcterms:W3CDTF">2023-11-03T16:16:41Z</dcterms:modified>
</cp:coreProperties>
</file>