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4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DDEF-3EBE-4763-BE57-8EC70FA2922B}" type="datetimeFigureOut">
              <a:rPr lang="ar-SY" smtClean="0"/>
              <a:pPr/>
              <a:t>27/04/1445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8830-251F-4619-B870-021CAD40EBBB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DDEF-3EBE-4763-BE57-8EC70FA2922B}" type="datetimeFigureOut">
              <a:rPr lang="ar-SY" smtClean="0"/>
              <a:pPr/>
              <a:t>27/04/1445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8830-251F-4619-B870-021CAD40EBBB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DDEF-3EBE-4763-BE57-8EC70FA2922B}" type="datetimeFigureOut">
              <a:rPr lang="ar-SY" smtClean="0"/>
              <a:pPr/>
              <a:t>27/04/1445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8830-251F-4619-B870-021CAD40EBBB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DDEF-3EBE-4763-BE57-8EC70FA2922B}" type="datetimeFigureOut">
              <a:rPr lang="ar-SY" smtClean="0"/>
              <a:pPr/>
              <a:t>27/04/1445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8830-251F-4619-B870-021CAD40EBBB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DDEF-3EBE-4763-BE57-8EC70FA2922B}" type="datetimeFigureOut">
              <a:rPr lang="ar-SY" smtClean="0"/>
              <a:pPr/>
              <a:t>27/04/1445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8830-251F-4619-B870-021CAD40EBBB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DDEF-3EBE-4763-BE57-8EC70FA2922B}" type="datetimeFigureOut">
              <a:rPr lang="ar-SY" smtClean="0"/>
              <a:pPr/>
              <a:t>27/04/1445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8830-251F-4619-B870-021CAD40EBBB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DDEF-3EBE-4763-BE57-8EC70FA2922B}" type="datetimeFigureOut">
              <a:rPr lang="ar-SY" smtClean="0"/>
              <a:pPr/>
              <a:t>27/04/1445</a:t>
            </a:fld>
            <a:endParaRPr lang="ar-SY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8830-251F-4619-B870-021CAD40EBBB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DDEF-3EBE-4763-BE57-8EC70FA2922B}" type="datetimeFigureOut">
              <a:rPr lang="ar-SY" smtClean="0"/>
              <a:pPr/>
              <a:t>27/04/1445</a:t>
            </a:fld>
            <a:endParaRPr lang="ar-SY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8830-251F-4619-B870-021CAD40EBBB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DDEF-3EBE-4763-BE57-8EC70FA2922B}" type="datetimeFigureOut">
              <a:rPr lang="ar-SY" smtClean="0"/>
              <a:pPr/>
              <a:t>27/04/1445</a:t>
            </a:fld>
            <a:endParaRPr lang="ar-SY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8830-251F-4619-B870-021CAD40EBBB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DDEF-3EBE-4763-BE57-8EC70FA2922B}" type="datetimeFigureOut">
              <a:rPr lang="ar-SY" smtClean="0"/>
              <a:pPr/>
              <a:t>27/04/1445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8830-251F-4619-B870-021CAD40EBBB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DDEF-3EBE-4763-BE57-8EC70FA2922B}" type="datetimeFigureOut">
              <a:rPr lang="ar-SY" smtClean="0"/>
              <a:pPr/>
              <a:t>27/04/1445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8830-251F-4619-B870-021CAD40EBBB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ADDEF-3EBE-4763-BE57-8EC70FA2922B}" type="datetimeFigureOut">
              <a:rPr lang="ar-SY" smtClean="0"/>
              <a:pPr/>
              <a:t>27/04/1445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D8830-251F-4619-B870-021CAD40EBBB}" type="slidenum">
              <a:rPr lang="ar-SY" smtClean="0"/>
              <a:pPr/>
              <a:t>‹#›</a:t>
            </a:fld>
            <a:endParaRPr lang="ar-S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357166"/>
            <a:ext cx="8501122" cy="5509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السموم المعدنية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تعتبر السموم المعدنية من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اقدم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السموم المعروفة 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من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اهم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الخواص التي تتمتع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بها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الشوارد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المعدنية :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 – السمية :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ترجع سميتها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الى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الذرة نفسها بغض النظر عن الجزيء الذي تدخل الذرة في تركيبه ( سمية ذرية ) مثلا يتصف التسمم بذرة الزرنيخ بنفس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الاعراض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مهما كان نوع الجزيء الذي تدخل في تركيبه . 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بينما التسمم بالمركبات العضوية لا ترجع السمية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الى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ذرة من الجزيء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انما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الجزيء ككل ( سمية جزيئية )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 – التراكم :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الذرات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المعدنية عند دخولها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الى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العضوية لا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تستقلب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انما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تتراكم في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انسجة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معينة في الجسم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تختلف هذه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الانسجة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من ذرة معدنية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الى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اخرى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: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الزرنيخ يتراكم في التسمم المزمن في الشعر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الاظافر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( في التسمم الحاد في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الانبوب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الهضمي )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الرصاص يتراكم في العظام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الزئبق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يتراكم في النسيج العصبي 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بينما تكون خاصة التراكم الانتقائية ضئيلة في السموم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الاخرى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لا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سيما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العضوية منها 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3 –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الاعراض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: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تتمثل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باعراض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محددة تختلف من معدن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الى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آخر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خاصة في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التسممات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المزمنة 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التسمم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بالحموض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الاسس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يكون واحد</a:t>
            </a:r>
            <a:endParaRPr kumimoji="0" lang="ar-S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82" y="571480"/>
            <a:ext cx="8572560" cy="464742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الحركية </a:t>
            </a:r>
            <a:r>
              <a:rPr kumimoji="0" lang="ar-SY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Y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الاستقلاب</a:t>
            </a:r>
            <a:r>
              <a:rPr kumimoji="0" lang="ar-SY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 آلية </a:t>
            </a:r>
            <a:r>
              <a:rPr kumimoji="0" lang="ar-SY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التاثير</a:t>
            </a:r>
            <a:r>
              <a:rPr kumimoji="0" lang="ar-SY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: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تدخل مشتقات الزرنيخ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الى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الجسم بشكل رئيسي عن طريق جهاز الهضم فنسبة 95% تقريبا من الزرنيخ الثلاثي المنحل تمتص عن طريق جهاز الهضم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ثلاثي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اوكسيد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الزرنيخ الموجود في جو العمل يمتص عن طريق الرئتين ( 60-90% ) ( غير محدد بدقة 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مركبات ثلاثي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كلور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الزرنيخ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حمض الزرنيخ تمتص عن طريق الجلد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مركبات الزرنيخ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اللاعضوي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الثلاثي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الخماسي تمتص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تتراكم في سوائل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انسجة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الجسم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يتناقص الامتصاص من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الامعاء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بالاستعمال المتكرر للزرنيخ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فالافراد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الذين يتناولون  مركبات الزرنيخ لمدة طويلة يمكن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ان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يتحملوا كميات كبيرة منه دون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ان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تظهر عليهم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الاعراض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 هذه الكمية نفسها ستؤدي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الى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اصابة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غيرهم بتسمم حاد 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التقيؤ نوع من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انواع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الدفاع لطرح اكبر كمية من السم خارج الجسم</a:t>
            </a:r>
            <a:endParaRPr kumimoji="0" lang="ar-SY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785794"/>
            <a:ext cx="8501122" cy="421653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بعد الدخول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الى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الدم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الوصول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الى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الكبد يتم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استقلاب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الزرنيخ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باضافة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جذر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ميتيل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او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اكثر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بطريقة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انزيمية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 غير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انزيمية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. عند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الانسان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الزرنيخ غير العضوي يرجع بواسطة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الغلوتاتيون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GSH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من الخماسي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الى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الثلاثي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بالتالي تزيد سميته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توافره الحيوي . عملية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اضافة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الميتيل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تتم بواسطة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انزيمات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methyltransferase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 بوجود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S-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adenosylmethionine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( SAM )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( معطي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للميتيل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)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المستقلبات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تكون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monomethylarsonous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acid ( MMA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lll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)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dimethylarsonous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( DMA 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lll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عملية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اضافة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الميتيل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تعتبر عملية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ازالة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السمية  على الرغم من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ان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ارجاع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الزرنيخ الخماسي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الى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ثلاثي يعتبر زيادة في السمية ( الزرنيخ الخماسي اقل قابلية للاتحاد مع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السلفهيدريل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من الثلاثي 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 90% تقريبا من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المستقلبات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DMA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تطرح عن طريق البول</a:t>
            </a:r>
            <a:endParaRPr kumimoji="0" lang="ar-SY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FIGURE-1-The-arsenic-metabolic-pathway-Arsenate-is-reduced-to-arsenite-in-a-reaction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714348" y="523875"/>
            <a:ext cx="7786741" cy="561977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5720" y="714356"/>
            <a:ext cx="8501122" cy="501675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على المستوى الجزيئي تتحد شاردة الزرنيخ مع زمرة </a:t>
            </a:r>
            <a:r>
              <a:rPr kumimoji="0" lang="ar-SY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السلفهيدريل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SH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الموجودة في البروتينات البنيوية </a:t>
            </a:r>
            <a:r>
              <a:rPr kumimoji="0" lang="ar-SY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الانزيمات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مما يؤدي </a:t>
            </a:r>
            <a:r>
              <a:rPr kumimoji="0" lang="ar-SY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الى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تثبيط هذه </a:t>
            </a:r>
            <a:r>
              <a:rPr kumimoji="0" lang="ar-SY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الانزيمات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 </a:t>
            </a:r>
            <a:r>
              <a:rPr kumimoji="0" lang="ar-SY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اهم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الانزيمات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هي مجموعة </a:t>
            </a:r>
            <a:r>
              <a:rPr kumimoji="0" lang="ar-SY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ديهيدروجيناز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( </a:t>
            </a:r>
            <a:r>
              <a:rPr kumimoji="0" lang="ar-SY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بيروفات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ديهيدروجيناز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 </a:t>
            </a:r>
            <a:r>
              <a:rPr kumimoji="0" lang="ar-SY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سوكسينيك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ديهيدروجيناز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) </a:t>
            </a:r>
            <a:r>
              <a:rPr kumimoji="0" lang="ar-SY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بالتالي تتوقف حلقة </a:t>
            </a:r>
            <a:r>
              <a:rPr kumimoji="0" lang="ar-SY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كريبس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 تتراكم </a:t>
            </a:r>
            <a:r>
              <a:rPr kumimoji="0" lang="ar-SY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البيروفات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كما تثبط </a:t>
            </a:r>
            <a:r>
              <a:rPr kumimoji="0" lang="ar-SY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انزيم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غلوتاتيون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ريدكتاز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 </a:t>
            </a:r>
            <a:r>
              <a:rPr kumimoji="0" lang="ar-SY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ثيوريدوكسين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ريدكتاز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يثبط </a:t>
            </a:r>
            <a:r>
              <a:rPr kumimoji="0" lang="ar-SY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انزيم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nitric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oxid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synthase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 الذي يؤدي </a:t>
            </a:r>
            <a:r>
              <a:rPr kumimoji="0" lang="ar-SY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الى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نقص التوافر الحيوي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nitric oxide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مما يؤدي </a:t>
            </a:r>
            <a:r>
              <a:rPr kumimoji="0" lang="ar-SY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الى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اضطرابات وعائية وظيفية 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تتنافس شاردة الزرنيخ مع شاردة الفوسفات فتحل محلها في العظام </a:t>
            </a:r>
            <a:r>
              <a:rPr kumimoji="0" lang="ar-SY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في تفاعلات </a:t>
            </a:r>
            <a:r>
              <a:rPr kumimoji="0" lang="ar-SY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الفسفرة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التاكسدية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مما يؤدي </a:t>
            </a:r>
            <a:r>
              <a:rPr kumimoji="0" lang="ar-SY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الى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عرقلة تشكل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ATP – ADP- AMP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 هذا يؤدي </a:t>
            </a:r>
            <a:r>
              <a:rPr kumimoji="0" lang="ar-SY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الى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فقدان كمية من الطاقة ( يصبح الجلد بارد جدا )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 ضعف في العضلات في التسمم المزمن .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يرفع مستوى </a:t>
            </a:r>
            <a:r>
              <a:rPr kumimoji="0" lang="ar-SY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اللاكتات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في الدم </a:t>
            </a:r>
            <a:r>
              <a:rPr kumimoji="0" lang="ar-SY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بالتالي يؤدي </a:t>
            </a:r>
            <a:r>
              <a:rPr kumimoji="0" lang="ar-SY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الى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احمضاض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لاكتوني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بما انه يؤدي </a:t>
            </a:r>
            <a:r>
              <a:rPr kumimoji="0" lang="ar-SY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الى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اضطرابات </a:t>
            </a:r>
            <a:r>
              <a:rPr kumimoji="0" lang="ar-SY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استقلابية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عديدة فانه يعد من السموم التي تؤدي </a:t>
            </a:r>
            <a:r>
              <a:rPr kumimoji="0" lang="ar-SY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الى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سرطانات مختلفة 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تقوم النسج الغنية </a:t>
            </a:r>
            <a:r>
              <a:rPr kumimoji="0" lang="ar-SY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SH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بتثبيته مثل النسج </a:t>
            </a:r>
            <a:r>
              <a:rPr kumimoji="0" lang="ar-SY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الكيراتينية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 الشعر </a:t>
            </a:r>
            <a:r>
              <a:rPr kumimoji="0" lang="ar-SY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الاظافر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حياة النصف للمشتقات غير العضوية عند </a:t>
            </a:r>
            <a:r>
              <a:rPr kumimoji="0" lang="ar-SY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الانسان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حوالي 10 ساعات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يطرح بشكل رئيسي عن طريق البول ( معظم الجرعة الوحيدة الصغيرة تطرح خلال عدة </a:t>
            </a:r>
            <a:r>
              <a:rPr kumimoji="0" lang="ar-SY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ايام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بعد التعرض )</a:t>
            </a:r>
            <a:endParaRPr kumimoji="0" lang="ar-SY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تحاد الزرنيخ مع البروتين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500034" y="500041"/>
            <a:ext cx="8143932" cy="557216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زرنيخ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14349" y="285728"/>
            <a:ext cx="8143932" cy="600079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1357290" y="1643050"/>
          <a:ext cx="7206106" cy="3857652"/>
        </p:xfrm>
        <a:graphic>
          <a:graphicData uri="http://schemas.openxmlformats.org/drawingml/2006/table">
            <a:tbl>
              <a:tblPr rtl="1"/>
              <a:tblGrid>
                <a:gridCol w="1951457"/>
                <a:gridCol w="5254649"/>
              </a:tblGrid>
              <a:tr h="385765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2000" b="1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اعراض</a:t>
                      </a:r>
                      <a:r>
                        <a:rPr lang="ar-SY" sz="20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 التسمم فوق الحاد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20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يوافق جرعة 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0.5-1g</a:t>
                      </a:r>
                      <a:r>
                        <a:rPr lang="ar-SY" sz="20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 من 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AS2O3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1 – </a:t>
                      </a:r>
                      <a:r>
                        <a:rPr lang="ar-SY" sz="2000" b="1" dirty="0" err="1">
                          <a:latin typeface="Calibri"/>
                          <a:ea typeface="Calibri"/>
                          <a:cs typeface="Arial"/>
                        </a:rPr>
                        <a:t>اعراض</a:t>
                      </a: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 هضمية :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الم </a:t>
                      </a:r>
                      <a:r>
                        <a:rPr lang="ar-SY" sz="20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 حرقة في </a:t>
                      </a:r>
                      <a:r>
                        <a:rPr lang="ar-SY" sz="2000" b="1" dirty="0" err="1">
                          <a:latin typeface="Calibri"/>
                          <a:ea typeface="Calibri"/>
                          <a:cs typeface="Arial"/>
                        </a:rPr>
                        <a:t>المري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عطش شديد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غثيان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2000" b="1" dirty="0" err="1">
                          <a:latin typeface="Calibri"/>
                          <a:ea typeface="Calibri"/>
                          <a:cs typeface="Arial"/>
                        </a:rPr>
                        <a:t>اقياء</a:t>
                      </a: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 متكرر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الم بطن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2000" b="1" dirty="0" err="1">
                          <a:latin typeface="Calibri"/>
                          <a:ea typeface="Calibri"/>
                          <a:cs typeface="Arial"/>
                        </a:rPr>
                        <a:t>اسهال</a:t>
                      </a: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 شديد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2 – هبوط الضغط الشرياني 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3 – </a:t>
                      </a:r>
                      <a:r>
                        <a:rPr lang="ar-SY" sz="2000" b="1" dirty="0" err="1">
                          <a:latin typeface="Calibri"/>
                          <a:ea typeface="Calibri"/>
                          <a:cs typeface="Arial"/>
                        </a:rPr>
                        <a:t>تجفاف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4 – الصدمة </a:t>
                      </a:r>
                      <a:r>
                        <a:rPr lang="ar-SY" sz="20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 الموت في اليوم </a:t>
                      </a:r>
                      <a:r>
                        <a:rPr lang="ar-SY" sz="2000" b="1" dirty="0" err="1">
                          <a:latin typeface="Calibri"/>
                          <a:ea typeface="Calibri"/>
                          <a:cs typeface="Arial"/>
                        </a:rPr>
                        <a:t>الاول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357290" y="214290"/>
            <a:ext cx="7215238" cy="138499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اعراض</a:t>
            </a:r>
            <a:r>
              <a:rPr kumimoji="0" lang="ar-SY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التسمم :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Y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التسمم فوق الحاد </a:t>
            </a:r>
            <a:r>
              <a:rPr kumimoji="0" lang="ar-SY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Y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التسمم الحاد :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642910" y="357166"/>
          <a:ext cx="8072493" cy="6151055"/>
        </p:xfrm>
        <a:graphic>
          <a:graphicData uri="http://schemas.openxmlformats.org/drawingml/2006/table">
            <a:tbl>
              <a:tblPr rtl="1"/>
              <a:tblGrid>
                <a:gridCol w="1884740"/>
                <a:gridCol w="6187753"/>
              </a:tblGrid>
              <a:tr h="614366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Y" sz="16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اعراض</a:t>
                      </a:r>
                      <a:r>
                        <a:rPr lang="ar-SY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 التسمم الحاد 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الجرعة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150-200mg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من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AS2O3</a:t>
                      </a:r>
                      <a:r>
                        <a:rPr lang="ar-SY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 عن طريق الفم 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تظهر </a:t>
                      </a:r>
                      <a:r>
                        <a:rPr lang="ar-SY" sz="1600" b="1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الاعراض</a:t>
                      </a:r>
                      <a:r>
                        <a:rPr lang="ar-SY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 بعدة مراحل خلال 2-3ساعات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Y" sz="16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1 – في المرحلة </a:t>
                      </a:r>
                      <a:r>
                        <a:rPr lang="ar-SY" sz="1600" b="1" dirty="0" err="1">
                          <a:latin typeface="Calibri"/>
                          <a:ea typeface="Calibri"/>
                          <a:cs typeface="Arial"/>
                        </a:rPr>
                        <a:t>الاولى</a:t>
                      </a: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 :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طعم واخذ في الفم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شعور بالاحتراق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1600" b="1" dirty="0" err="1">
                          <a:latin typeface="Calibri"/>
                          <a:ea typeface="Calibri"/>
                          <a:cs typeface="Arial"/>
                        </a:rPr>
                        <a:t>ظما</a:t>
                      </a: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 شديد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تضيق في البلعوم </a:t>
                      </a:r>
                      <a:r>
                        <a:rPr lang="ar-SY" sz="16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Y" sz="1600" b="1" dirty="0" err="1">
                          <a:latin typeface="Calibri"/>
                          <a:ea typeface="Calibri"/>
                          <a:cs typeface="Arial"/>
                        </a:rPr>
                        <a:t>المري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غثيان </a:t>
                      </a:r>
                      <a:r>
                        <a:rPr lang="ar-SY" sz="16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Y" sz="1600" b="1" dirty="0" err="1">
                          <a:latin typeface="Calibri"/>
                          <a:ea typeface="Calibri"/>
                          <a:cs typeface="Arial"/>
                        </a:rPr>
                        <a:t>اقياء</a:t>
                      </a: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 متكرر يدوم فترة طويلة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2 – في المرحلة الثانية :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مغص </a:t>
                      </a:r>
                      <a:r>
                        <a:rPr lang="ar-SY" sz="1600" b="1" dirty="0" err="1">
                          <a:latin typeface="Calibri"/>
                          <a:ea typeface="Calibri"/>
                          <a:cs typeface="Arial"/>
                        </a:rPr>
                        <a:t>شديدفي</a:t>
                      </a: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 البطن 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1600" b="1" dirty="0" err="1">
                          <a:latin typeface="Calibri"/>
                          <a:ea typeface="Calibri"/>
                          <a:cs typeface="Arial"/>
                        </a:rPr>
                        <a:t>اسهال</a:t>
                      </a: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 شديد يشبه </a:t>
                      </a:r>
                      <a:r>
                        <a:rPr lang="ar-SY" sz="1600" b="1" dirty="0" err="1">
                          <a:latin typeface="Calibri"/>
                          <a:ea typeface="Calibri"/>
                          <a:cs typeface="Arial"/>
                        </a:rPr>
                        <a:t>الارز</a:t>
                      </a: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 في الشكل </a:t>
                      </a:r>
                      <a:r>
                        <a:rPr lang="ar-SY" sz="16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 اللون ( مثل </a:t>
                      </a:r>
                      <a:r>
                        <a:rPr lang="ar-SY" sz="1600" b="1" dirty="0" err="1">
                          <a:latin typeface="Calibri"/>
                          <a:ea typeface="Calibri"/>
                          <a:cs typeface="Arial"/>
                        </a:rPr>
                        <a:t>اسهال</a:t>
                      </a: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 الكوليرا ) </a:t>
                      </a:r>
                      <a:r>
                        <a:rPr lang="ar-SY" sz="16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 قد يكون </a:t>
                      </a:r>
                      <a:r>
                        <a:rPr lang="ar-SY" sz="1600" b="1" dirty="0" err="1">
                          <a:latin typeface="Calibri"/>
                          <a:ea typeface="Calibri"/>
                          <a:cs typeface="Arial"/>
                        </a:rPr>
                        <a:t>مدمى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تقل كمية البول </a:t>
                      </a:r>
                      <a:r>
                        <a:rPr lang="ar-SY" sz="16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 يهبط الضغط الشرياني 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بعد هذه </a:t>
                      </a:r>
                      <a:r>
                        <a:rPr lang="ar-SY" sz="1600" b="1" dirty="0" err="1">
                          <a:latin typeface="Calibri"/>
                          <a:ea typeface="Calibri"/>
                          <a:cs typeface="Arial"/>
                        </a:rPr>
                        <a:t>الاعراض</a:t>
                      </a: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 يتحسن </a:t>
                      </a:r>
                      <a:r>
                        <a:rPr lang="ar-SY" sz="1600" b="1" dirty="0" err="1">
                          <a:latin typeface="Calibri"/>
                          <a:ea typeface="Calibri"/>
                          <a:cs typeface="Arial"/>
                        </a:rPr>
                        <a:t>المتسمم</a:t>
                      </a: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 و يظن انه نجا من التسمم </a:t>
                      </a:r>
                      <a:r>
                        <a:rPr lang="ar-SY" sz="16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 بعد </a:t>
                      </a:r>
                      <a:r>
                        <a:rPr lang="ar-SY" sz="1600" b="1" dirty="0" err="1">
                          <a:latin typeface="Calibri"/>
                          <a:ea typeface="Calibri"/>
                          <a:cs typeface="Arial"/>
                        </a:rPr>
                        <a:t>ايام</a:t>
                      </a: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 تظهر </a:t>
                      </a:r>
                      <a:r>
                        <a:rPr lang="ar-SY" sz="1600" b="1" dirty="0" err="1">
                          <a:latin typeface="Calibri"/>
                          <a:ea typeface="Calibri"/>
                          <a:cs typeface="Arial"/>
                        </a:rPr>
                        <a:t>الاعراض</a:t>
                      </a: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 :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"/>
                      </a:pP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كبدية : يتضخم الكبد </a:t>
                      </a:r>
                      <a:r>
                        <a:rPr lang="ar-SY" sz="16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 يصاب </a:t>
                      </a:r>
                      <a:r>
                        <a:rPr lang="ar-SY" sz="1600" b="1" dirty="0" err="1">
                          <a:latin typeface="Calibri"/>
                          <a:ea typeface="Calibri"/>
                          <a:cs typeface="Arial"/>
                        </a:rPr>
                        <a:t>المتسمم</a:t>
                      </a: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 باليرقان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"/>
                      </a:pP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كلوية : تتضاءل كمية البول </a:t>
                      </a:r>
                      <a:r>
                        <a:rPr lang="ar-SY" sz="16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 تترافق مع </a:t>
                      </a:r>
                      <a:r>
                        <a:rPr lang="ar-SY" sz="1600" b="1" dirty="0" err="1">
                          <a:latin typeface="Calibri"/>
                          <a:ea typeface="Calibri"/>
                          <a:cs typeface="Arial"/>
                        </a:rPr>
                        <a:t>بيلة</a:t>
                      </a: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 دموية </a:t>
                      </a:r>
                      <a:r>
                        <a:rPr lang="ar-SY" sz="16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 بروتينية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"/>
                      </a:pP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جلدية :يكون الجلد بارد جدا </a:t>
                      </a:r>
                      <a:r>
                        <a:rPr lang="ar-SY" sz="16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 تظهر اندفاعات بشكل حويصلات متقرحة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"/>
                      </a:pP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قلبية وعائية :تسرع النبض </a:t>
                      </a:r>
                      <a:r>
                        <a:rPr lang="ar-SY" sz="16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 هبوط الضغط </a:t>
                      </a:r>
                      <a:r>
                        <a:rPr lang="ar-SY" sz="16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 في النهاية يتوقف القلب </a:t>
                      </a:r>
                      <a:r>
                        <a:rPr lang="ar-SY" sz="16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 يموت </a:t>
                      </a:r>
                      <a:r>
                        <a:rPr lang="ar-SY" sz="1600" b="1" dirty="0" err="1">
                          <a:latin typeface="Calibri"/>
                          <a:ea typeface="Calibri"/>
                          <a:cs typeface="Arial"/>
                        </a:rPr>
                        <a:t>المتسمم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 err="1">
                          <a:latin typeface="Calibri"/>
                          <a:ea typeface="Calibri"/>
                          <a:cs typeface="Arial"/>
                        </a:rPr>
                        <a:t>اذا</a:t>
                      </a: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 نجا </a:t>
                      </a:r>
                      <a:r>
                        <a:rPr lang="ar-SY" sz="1600" b="1" dirty="0" err="1">
                          <a:latin typeface="Calibri"/>
                          <a:ea typeface="Calibri"/>
                          <a:cs typeface="Arial"/>
                        </a:rPr>
                        <a:t>المتسمم</a:t>
                      </a: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 من الموت فالشفاء يكون بطيء </a:t>
                      </a:r>
                      <a:r>
                        <a:rPr lang="ar-SY" sz="16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 يبقى المصاب وقتا طويلا فريسة الحزن </a:t>
                      </a:r>
                      <a:r>
                        <a:rPr lang="ar-SY" sz="16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 الكآبة </a:t>
                      </a:r>
                      <a:r>
                        <a:rPr lang="ar-SY" sz="16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 الميل للعزلة 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و تخلف </a:t>
                      </a:r>
                      <a:r>
                        <a:rPr lang="ar-SY" sz="1600" b="1" dirty="0" err="1">
                          <a:latin typeface="Calibri"/>
                          <a:ea typeface="Calibri"/>
                          <a:cs typeface="Arial"/>
                        </a:rPr>
                        <a:t>الاصابة</a:t>
                      </a: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 :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اضطرابات هضمية </a:t>
                      </a:r>
                      <a:r>
                        <a:rPr lang="ar-SY" sz="16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 قلبية </a:t>
                      </a:r>
                      <a:r>
                        <a:rPr lang="ar-SY" sz="16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 كلوية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في بعض </a:t>
                      </a:r>
                      <a:r>
                        <a:rPr lang="ar-SY" sz="1600" b="1" dirty="0" err="1">
                          <a:latin typeface="Calibri"/>
                          <a:ea typeface="Calibri"/>
                          <a:cs typeface="Arial"/>
                        </a:rPr>
                        <a:t>الاحيان</a:t>
                      </a: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 يمكن </a:t>
                      </a:r>
                      <a:r>
                        <a:rPr lang="ar-SY" sz="1600" b="1" dirty="0" err="1">
                          <a:latin typeface="Calibri"/>
                          <a:ea typeface="Calibri"/>
                          <a:cs typeface="Arial"/>
                        </a:rPr>
                        <a:t>ان</a:t>
                      </a: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 تصاب بعض </a:t>
                      </a:r>
                      <a:r>
                        <a:rPr lang="ar-SY" sz="1600" b="1" dirty="0" err="1">
                          <a:latin typeface="Calibri"/>
                          <a:ea typeface="Calibri"/>
                          <a:cs typeface="Arial"/>
                        </a:rPr>
                        <a:t>اطرافه</a:t>
                      </a: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 بالشلل </a:t>
                      </a:r>
                      <a:r>
                        <a:rPr lang="ar-SY" sz="16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1600" b="1" dirty="0">
                          <a:latin typeface="Calibri"/>
                          <a:ea typeface="Calibri"/>
                          <a:cs typeface="Arial"/>
                        </a:rPr>
                        <a:t> يتساقط قسم كبير من شعر الجسم .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500034" y="857231"/>
          <a:ext cx="8215370" cy="5429288"/>
        </p:xfrm>
        <a:graphic>
          <a:graphicData uri="http://schemas.openxmlformats.org/drawingml/2006/table">
            <a:tbl>
              <a:tblPr rtl="1"/>
              <a:tblGrid>
                <a:gridCol w="1918098"/>
                <a:gridCol w="6297272"/>
              </a:tblGrid>
              <a:tr h="63802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Y" sz="18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1800" b="1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اعراض</a:t>
                      </a:r>
                      <a:r>
                        <a:rPr lang="ar-SY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 هضمية 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Y" sz="1800" b="1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1800" b="1">
                          <a:latin typeface="Calibri"/>
                          <a:ea typeface="Calibri"/>
                          <a:cs typeface="Arial"/>
                        </a:rPr>
                        <a:t>فقدان الشهية و غثيان و اسهال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113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Y" sz="18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1800" b="1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اعراض</a:t>
                      </a:r>
                      <a:r>
                        <a:rPr lang="ar-SY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 جلدية 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Y" sz="18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1800" b="1" dirty="0">
                          <a:latin typeface="Calibri"/>
                          <a:ea typeface="Calibri"/>
                          <a:cs typeface="Arial"/>
                        </a:rPr>
                        <a:t>فرط تصبغ جلدي حيث تظهر بقع واضحة بلون برونزي على الوجه </a:t>
                      </a:r>
                      <a:r>
                        <a:rPr lang="ar-SY" sz="18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1800" b="1" dirty="0">
                          <a:latin typeface="Calibri"/>
                          <a:ea typeface="Calibri"/>
                          <a:cs typeface="Arial"/>
                        </a:rPr>
                        <a:t> العنق </a:t>
                      </a:r>
                      <a:r>
                        <a:rPr lang="ar-SY" sz="18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1800" b="1" dirty="0">
                          <a:latin typeface="Calibri"/>
                          <a:ea typeface="Calibri"/>
                          <a:cs typeface="Arial"/>
                        </a:rPr>
                        <a:t> الكتفين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1800" b="1" dirty="0">
                          <a:latin typeface="Calibri"/>
                          <a:ea typeface="Calibri"/>
                          <a:cs typeface="Arial"/>
                        </a:rPr>
                        <a:t>ظهور خط ابيض على </a:t>
                      </a:r>
                      <a:r>
                        <a:rPr lang="ar-SY" sz="1800" b="1" dirty="0" err="1">
                          <a:latin typeface="Calibri"/>
                          <a:ea typeface="Calibri"/>
                          <a:cs typeface="Arial"/>
                        </a:rPr>
                        <a:t>الاظافر</a:t>
                      </a:r>
                      <a:r>
                        <a:rPr lang="ar-SY" sz="1800" b="1" dirty="0">
                          <a:latin typeface="Calibri"/>
                          <a:ea typeface="Calibri"/>
                          <a:cs typeface="Arial"/>
                        </a:rPr>
                        <a:t> نتيجة تراكم الزرنيخ فيها بعد 6 </a:t>
                      </a:r>
                      <a:r>
                        <a:rPr lang="ar-SY" sz="1800" b="1" dirty="0" err="1">
                          <a:latin typeface="Calibri"/>
                          <a:ea typeface="Calibri"/>
                          <a:cs typeface="Arial"/>
                        </a:rPr>
                        <a:t>اسابيع</a:t>
                      </a:r>
                      <a:r>
                        <a:rPr lang="ar-SY" sz="1800" b="1" dirty="0">
                          <a:latin typeface="Calibri"/>
                          <a:ea typeface="Calibri"/>
                          <a:cs typeface="Arial"/>
                        </a:rPr>
                        <a:t> من ظهور </a:t>
                      </a:r>
                      <a:r>
                        <a:rPr lang="ar-SY" sz="1800" b="1" dirty="0" err="1">
                          <a:latin typeface="Calibri"/>
                          <a:ea typeface="Calibri"/>
                          <a:cs typeface="Arial"/>
                        </a:rPr>
                        <a:t>اعراض</a:t>
                      </a:r>
                      <a:r>
                        <a:rPr lang="ar-SY" sz="1800" b="1" dirty="0">
                          <a:latin typeface="Calibri"/>
                          <a:ea typeface="Calibri"/>
                          <a:cs typeface="Arial"/>
                        </a:rPr>
                        <a:t> التسمم ( يمكن </a:t>
                      </a:r>
                      <a:r>
                        <a:rPr lang="ar-SY" sz="1800" b="1" dirty="0" err="1">
                          <a:latin typeface="Calibri"/>
                          <a:ea typeface="Calibri"/>
                          <a:cs typeface="Arial"/>
                        </a:rPr>
                        <a:t>ان</a:t>
                      </a:r>
                      <a:r>
                        <a:rPr lang="ar-SY" sz="1800" b="1" dirty="0">
                          <a:latin typeface="Calibri"/>
                          <a:ea typeface="Calibri"/>
                          <a:cs typeface="Arial"/>
                        </a:rPr>
                        <a:t> نحدد الزمن الذي مضى على التسمم من خلال قياس البعد من قاعدة الظفر </a:t>
                      </a:r>
                      <a:r>
                        <a:rPr lang="ar-SY" sz="1800" b="1" dirty="0" err="1">
                          <a:latin typeface="Calibri"/>
                          <a:ea typeface="Calibri"/>
                          <a:cs typeface="Arial"/>
                        </a:rPr>
                        <a:t>الى</a:t>
                      </a:r>
                      <a:r>
                        <a:rPr lang="ar-SY" sz="1800" b="1" dirty="0">
                          <a:latin typeface="Calibri"/>
                          <a:ea typeface="Calibri"/>
                          <a:cs typeface="Arial"/>
                        </a:rPr>
                        <a:t> الخط </a:t>
                      </a:r>
                      <a:r>
                        <a:rPr lang="ar-SY" sz="1800" b="1" dirty="0" err="1">
                          <a:latin typeface="Calibri"/>
                          <a:ea typeface="Calibri"/>
                          <a:cs typeface="Arial"/>
                        </a:rPr>
                        <a:t>الابيض</a:t>
                      </a:r>
                      <a:r>
                        <a:rPr lang="ar-SY" sz="1800" b="1" dirty="0">
                          <a:latin typeface="Calibri"/>
                          <a:ea typeface="Calibri"/>
                          <a:cs typeface="Arial"/>
                        </a:rPr>
                        <a:t> و يقسم على سرعة نمو </a:t>
                      </a:r>
                      <a:r>
                        <a:rPr lang="ar-SY" sz="1800" b="1" dirty="0" err="1">
                          <a:latin typeface="Calibri"/>
                          <a:ea typeface="Calibri"/>
                          <a:cs typeface="Arial"/>
                        </a:rPr>
                        <a:t>الاظافر</a:t>
                      </a:r>
                      <a:r>
                        <a:rPr lang="ar-SY" sz="1800" b="1" dirty="0">
                          <a:latin typeface="Calibri"/>
                          <a:ea typeface="Calibri"/>
                          <a:cs typeface="Arial"/>
                        </a:rPr>
                        <a:t> في اليوم الواحد { 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Arial"/>
                        </a:rPr>
                        <a:t>0,1 mm/day</a:t>
                      </a:r>
                      <a:r>
                        <a:rPr lang="ar-SY" sz="1800" b="1" dirty="0">
                          <a:latin typeface="Calibri"/>
                          <a:ea typeface="Calibri"/>
                          <a:cs typeface="Arial"/>
                        </a:rPr>
                        <a:t> }   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1800" b="1" dirty="0">
                          <a:latin typeface="Calibri"/>
                          <a:ea typeface="Calibri"/>
                          <a:cs typeface="Arial"/>
                        </a:rPr>
                        <a:t>زمن التسمم = ( البعد بين قاعدة الظفر </a:t>
                      </a:r>
                      <a:r>
                        <a:rPr lang="ar-SY" sz="18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1800" b="1" dirty="0">
                          <a:latin typeface="Calibri"/>
                          <a:ea typeface="Calibri"/>
                          <a:cs typeface="Arial"/>
                        </a:rPr>
                        <a:t> الخط </a:t>
                      </a:r>
                      <a:r>
                        <a:rPr lang="ar-SY" sz="1800" b="1" dirty="0" err="1">
                          <a:latin typeface="Calibri"/>
                          <a:ea typeface="Calibri"/>
                          <a:cs typeface="Arial"/>
                        </a:rPr>
                        <a:t>الابيض</a:t>
                      </a:r>
                      <a:r>
                        <a:rPr lang="ar-SY" sz="1800" b="1" dirty="0">
                          <a:latin typeface="Calibri"/>
                          <a:ea typeface="Calibri"/>
                          <a:cs typeface="Arial"/>
                        </a:rPr>
                        <a:t> ) ÷ سرعة نمو الظفر في اليوم ) .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559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Y" sz="18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1800" b="1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اعراض</a:t>
                      </a:r>
                      <a:r>
                        <a:rPr lang="ar-SY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 عصبية 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Y" sz="1800" b="1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1800" b="1">
                          <a:latin typeface="Calibri"/>
                          <a:ea typeface="Calibri"/>
                          <a:cs typeface="Arial"/>
                        </a:rPr>
                        <a:t>تعب عضلي يزداد تدريجيا و ينتهي بالتهاب الاعصاب الحسية و الحركية و الم المفاصل و قد تنتهي الاصابة بشلل الاطراف السفلية اولا ثم العلوية 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53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Y" sz="18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1800" b="1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اعراض</a:t>
                      </a:r>
                      <a:r>
                        <a:rPr lang="ar-SY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 تنفسية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Y" sz="18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1800" b="1" dirty="0">
                          <a:latin typeface="Calibri"/>
                          <a:ea typeface="Calibri"/>
                          <a:cs typeface="Arial"/>
                        </a:rPr>
                        <a:t>التعرض لمركبات الزرنيخ عن طريق جهاز التنفس قد يؤدي </a:t>
                      </a:r>
                      <a:r>
                        <a:rPr lang="ar-SY" sz="1800" b="1" dirty="0" err="1">
                          <a:latin typeface="Calibri"/>
                          <a:ea typeface="Calibri"/>
                          <a:cs typeface="Arial"/>
                        </a:rPr>
                        <a:t>الى</a:t>
                      </a:r>
                      <a:r>
                        <a:rPr lang="ar-SY" sz="1800" b="1" dirty="0">
                          <a:latin typeface="Calibri"/>
                          <a:ea typeface="Calibri"/>
                          <a:cs typeface="Arial"/>
                        </a:rPr>
                        <a:t> سرطان رئوي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00034" y="214290"/>
            <a:ext cx="82153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Y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اعراض</a:t>
            </a:r>
            <a:r>
              <a:rPr kumimoji="0" lang="ar-SY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التسمم المزمن :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سمم بالزرنيخ.gif"/>
          <p:cNvPicPr/>
          <p:nvPr/>
        </p:nvPicPr>
        <p:blipFill>
          <a:blip r:embed="rId2"/>
          <a:stretch>
            <a:fillRect/>
          </a:stretch>
        </p:blipFill>
        <p:spPr>
          <a:xfrm>
            <a:off x="500034" y="642918"/>
            <a:ext cx="8072493" cy="557216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5720" y="571481"/>
            <a:ext cx="8501122" cy="489364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4 – سهولة الحصول عليها :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اغلب المعادن لها استعمالات في مجالات متنوعة في الصناعة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الزراعة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التي يمكن الحصول عليها بسهولة على عكس السموم العضوية الثابتة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5 – الكشف 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البحث عن الذرة المعدنية :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يتضمن البحث عن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الذرات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المعدنية البحث عن الذرة نفسها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ليس عن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املاحها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في حالات نادرة  حيث يجب التحقق فيما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اذا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كان التسمم بسبب ملح معدني معين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للحصول على المعدن بشكل نقي يجب تخريب المادة العضوية لان الذرة المعدنية عند دخولها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الى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الجسم تتحد مع مكونات المادة الحية ( بروتينات –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كربوهيدرات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–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ليبيدات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 بذلك يسهل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اجراء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التجارب التحليلية عليها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 يجب البحث عن طريقة مناسبة للتخريب لتجنب خسارة قسم من المعدن ( احتراق جزء من العينة احتراقا سريعا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او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كاملا بسبب التبخر كما في حالة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كلوريد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الزئبق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سريع التبخر )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يجب الحرص على نظافة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الادوات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الاجهزة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حتى لا نحصل على نتائج خاطئة </a:t>
            </a:r>
            <a:endParaRPr kumimoji="0" lang="ar-S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4356"/>
            <a:ext cx="6715172" cy="5357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سمم الجلدي بالزرنيخ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500034" y="357166"/>
            <a:ext cx="8215370" cy="292895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500438"/>
            <a:ext cx="4481510" cy="311467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اظافر و الزرنيخ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142976" y="857232"/>
            <a:ext cx="7072361" cy="478634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بقع على الكتفين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285852" y="928670"/>
            <a:ext cx="6572295" cy="521497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357158" y="2000240"/>
          <a:ext cx="8215370" cy="4179189"/>
        </p:xfrm>
        <a:graphic>
          <a:graphicData uri="http://schemas.openxmlformats.org/drawingml/2006/table">
            <a:tbl>
              <a:tblPr rtl="1"/>
              <a:tblGrid>
                <a:gridCol w="1591237"/>
                <a:gridCol w="6624133"/>
              </a:tblGrid>
              <a:tr h="384905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Y" sz="2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2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المرحلة </a:t>
                      </a:r>
                      <a:r>
                        <a:rPr lang="ar-SY" sz="2400" b="1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الاولى</a:t>
                      </a:r>
                      <a:r>
                        <a:rPr lang="ar-SY" sz="2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Y" sz="2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غسيل المعدة بماء يحوي </a:t>
                      </a:r>
                      <a:r>
                        <a:rPr lang="ar-SY" sz="2400" b="1" dirty="0" err="1">
                          <a:latin typeface="Calibri"/>
                          <a:ea typeface="Calibri"/>
                          <a:cs typeface="Arial"/>
                        </a:rPr>
                        <a:t>الآحين</a:t>
                      </a: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 و يمكن </a:t>
                      </a:r>
                      <a:r>
                        <a:rPr lang="ar-SY" sz="2400" b="1" dirty="0" err="1">
                          <a:latin typeface="Calibri"/>
                          <a:ea typeface="Calibri"/>
                          <a:cs typeface="Arial"/>
                        </a:rPr>
                        <a:t>اضافة</a:t>
                      </a: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 1% من </a:t>
                      </a:r>
                      <a:r>
                        <a:rPr lang="ar-SY" sz="2400" b="1" dirty="0" err="1">
                          <a:latin typeface="Calibri"/>
                          <a:ea typeface="Calibri"/>
                          <a:cs typeface="Arial"/>
                        </a:rPr>
                        <a:t>اوكسيد</a:t>
                      </a: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Y" sz="2400" b="1" dirty="0" err="1">
                          <a:latin typeface="Calibri"/>
                          <a:ea typeface="Calibri"/>
                          <a:cs typeface="Arial"/>
                        </a:rPr>
                        <a:t>المغنزيوم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2400" b="1" dirty="0" err="1">
                          <a:latin typeface="Calibri"/>
                          <a:ea typeface="Calibri"/>
                          <a:cs typeface="Arial"/>
                        </a:rPr>
                        <a:t>اذا</a:t>
                      </a: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 لم يتمكن من </a:t>
                      </a:r>
                      <a:r>
                        <a:rPr lang="ar-SY" sz="2400" b="1" dirty="0" err="1">
                          <a:latin typeface="Calibri"/>
                          <a:ea typeface="Calibri"/>
                          <a:cs typeface="Arial"/>
                        </a:rPr>
                        <a:t>اجراء</a:t>
                      </a: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 غسيل المعدة يمكن اللجوء </a:t>
                      </a:r>
                      <a:r>
                        <a:rPr lang="ar-SY" sz="2400" b="1" dirty="0" err="1">
                          <a:latin typeface="Calibri"/>
                          <a:ea typeface="Calibri"/>
                          <a:cs typeface="Arial"/>
                        </a:rPr>
                        <a:t>الى</a:t>
                      </a: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Y" sz="2400" b="1" dirty="0" err="1">
                          <a:latin typeface="Calibri"/>
                          <a:ea typeface="Calibri"/>
                          <a:cs typeface="Arial"/>
                        </a:rPr>
                        <a:t>الاقياء</a:t>
                      </a: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 بالطرق الفيزيائية 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و ينصح بتجنب </a:t>
                      </a:r>
                      <a:r>
                        <a:rPr lang="ar-SY" sz="2400" b="1" dirty="0" err="1">
                          <a:latin typeface="Calibri"/>
                          <a:ea typeface="Calibri"/>
                          <a:cs typeface="Arial"/>
                        </a:rPr>
                        <a:t>اعطاء</a:t>
                      </a: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 : 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2400" b="1" dirty="0" err="1">
                          <a:latin typeface="Calibri"/>
                          <a:ea typeface="Calibri"/>
                          <a:cs typeface="Arial"/>
                        </a:rPr>
                        <a:t>الابومورفين</a:t>
                      </a: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Y" sz="2400" b="1" dirty="0" err="1">
                          <a:latin typeface="Calibri"/>
                          <a:ea typeface="Calibri"/>
                          <a:cs typeface="Arial"/>
                        </a:rPr>
                        <a:t>لانه</a:t>
                      </a: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 يزيد </a:t>
                      </a:r>
                      <a:r>
                        <a:rPr lang="ar-SY" sz="2400" b="1" dirty="0" err="1">
                          <a:latin typeface="Calibri"/>
                          <a:ea typeface="Calibri"/>
                          <a:cs typeface="Arial"/>
                        </a:rPr>
                        <a:t>التاثير</a:t>
                      </a: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 السمي ( </a:t>
                      </a:r>
                      <a:r>
                        <a:rPr lang="ar-SY" sz="2400" b="1" dirty="0" err="1">
                          <a:latin typeface="Calibri"/>
                          <a:ea typeface="Calibri"/>
                          <a:cs typeface="Arial"/>
                        </a:rPr>
                        <a:t>تاثير</a:t>
                      </a: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 مركزي )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2400" b="1" dirty="0" err="1">
                          <a:latin typeface="Calibri"/>
                          <a:ea typeface="Calibri"/>
                          <a:cs typeface="Arial"/>
                        </a:rPr>
                        <a:t>الانتموان</a:t>
                      </a: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400" b="1" dirty="0" err="1">
                          <a:latin typeface="Calibri"/>
                          <a:ea typeface="Calibri"/>
                          <a:cs typeface="Arial"/>
                        </a:rPr>
                        <a:t>Sb</a:t>
                      </a:r>
                      <a:r>
                        <a:rPr lang="en-US" sz="2400" b="1" dirty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ar-SY" sz="2400" b="1" dirty="0" err="1">
                          <a:latin typeface="Arial"/>
                          <a:ea typeface="Calibri"/>
                          <a:cs typeface="Arial"/>
                        </a:rPr>
                        <a:t>لانه</a:t>
                      </a:r>
                      <a:r>
                        <a:rPr lang="ar-SY" sz="2400" b="1" dirty="0">
                          <a:latin typeface="Arial"/>
                          <a:ea typeface="Calibri"/>
                          <a:cs typeface="Arial"/>
                        </a:rPr>
                        <a:t> يعيق عملية الكشف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يمكن </a:t>
                      </a:r>
                      <a:r>
                        <a:rPr lang="ar-SY" sz="2400" b="1" dirty="0" err="1">
                          <a:latin typeface="Calibri"/>
                          <a:ea typeface="Calibri"/>
                          <a:cs typeface="Arial"/>
                        </a:rPr>
                        <a:t>اعطاء</a:t>
                      </a: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 مقيئات نباتية مثل </a:t>
                      </a:r>
                      <a:r>
                        <a:rPr lang="ar-SY" sz="2400" b="1" dirty="0" err="1">
                          <a:latin typeface="Calibri"/>
                          <a:ea typeface="Calibri"/>
                          <a:cs typeface="Arial"/>
                        </a:rPr>
                        <a:t>الايبيكا</a:t>
                      </a: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 ( عرق الذهب ) </a:t>
                      </a:r>
                      <a:r>
                        <a:rPr lang="ar-SY" sz="24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 ليس له </a:t>
                      </a:r>
                      <a:r>
                        <a:rPr lang="ar-SY" sz="2400" b="1" dirty="0" err="1">
                          <a:latin typeface="Calibri"/>
                          <a:ea typeface="Calibri"/>
                          <a:cs typeface="Arial"/>
                        </a:rPr>
                        <a:t>تاثيرات</a:t>
                      </a: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 جانبية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57158" y="214290"/>
            <a:ext cx="821537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المعالجة :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Y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علاج التسمم الحاد :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يجب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الاسراع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قدر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الامكان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بمعالجة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المتسمم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و كلما كانت المعالجة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اسرع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كان النجاح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اسرع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 يمكن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انقاذ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المتسمم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1071538" y="1071546"/>
          <a:ext cx="7122978" cy="4214842"/>
        </p:xfrm>
        <a:graphic>
          <a:graphicData uri="http://schemas.openxmlformats.org/drawingml/2006/table">
            <a:tbl>
              <a:tblPr rtl="1"/>
              <a:tblGrid>
                <a:gridCol w="1591238"/>
                <a:gridCol w="5531740"/>
              </a:tblGrid>
              <a:tr h="421484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Y" sz="2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2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المرحلة الثانية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Y" sz="2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تعطيل </a:t>
                      </a:r>
                      <a:r>
                        <a:rPr lang="ar-SY" sz="2400" b="1" dirty="0" err="1">
                          <a:latin typeface="Calibri"/>
                          <a:ea typeface="Calibri"/>
                          <a:cs typeface="Arial"/>
                        </a:rPr>
                        <a:t>تاثير</a:t>
                      </a: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 السم الذي لا يزال موجودا في الجهاز الهضمي </a:t>
                      </a:r>
                      <a:r>
                        <a:rPr lang="ar-SY" sz="24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 تحويله </a:t>
                      </a:r>
                      <a:r>
                        <a:rPr lang="ar-SY" sz="2400" b="1" dirty="0" err="1">
                          <a:latin typeface="Calibri"/>
                          <a:ea typeface="Calibri"/>
                          <a:cs typeface="Arial"/>
                        </a:rPr>
                        <a:t>الى</a:t>
                      </a: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 مركبات مترسبة غير قابلة للامتصاص مثل :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2400" b="1" dirty="0" err="1">
                          <a:latin typeface="Calibri"/>
                          <a:ea typeface="Calibri"/>
                          <a:cs typeface="Arial"/>
                        </a:rPr>
                        <a:t>ماءات</a:t>
                      </a: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 الحديد </a:t>
                      </a:r>
                      <a:r>
                        <a:rPr lang="ar-SY" sz="2400" b="1" dirty="0" err="1">
                          <a:latin typeface="Calibri"/>
                          <a:ea typeface="Calibri"/>
                          <a:cs typeface="Arial"/>
                        </a:rPr>
                        <a:t>الغرويةالمحضرة</a:t>
                      </a: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 حديثا 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مركب </a:t>
                      </a:r>
                      <a:r>
                        <a:rPr lang="ar-SY" sz="2400" b="1" dirty="0" err="1">
                          <a:latin typeface="Calibri"/>
                          <a:ea typeface="Calibri"/>
                          <a:cs typeface="Arial"/>
                        </a:rPr>
                        <a:t>جانيل</a:t>
                      </a: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400" b="1" dirty="0" err="1">
                          <a:latin typeface="Calibri"/>
                          <a:ea typeface="Calibri"/>
                          <a:cs typeface="Arial"/>
                        </a:rPr>
                        <a:t>Jannel</a:t>
                      </a: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 ( </a:t>
                      </a:r>
                      <a:r>
                        <a:rPr lang="en-US" sz="2400" b="1" dirty="0" err="1">
                          <a:latin typeface="Calibri"/>
                          <a:ea typeface="Calibri"/>
                          <a:cs typeface="Arial"/>
                        </a:rPr>
                        <a:t>MgO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Arial"/>
                        </a:rPr>
                        <a:t> + Na2S + Na2So4</a:t>
                      </a: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 )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مركب </a:t>
                      </a:r>
                      <a:r>
                        <a:rPr lang="ar-SY" sz="2400" b="1" dirty="0" err="1">
                          <a:latin typeface="Calibri"/>
                          <a:ea typeface="Calibri"/>
                          <a:cs typeface="Arial"/>
                        </a:rPr>
                        <a:t>ماند</a:t>
                      </a: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400" b="1" dirty="0" err="1">
                          <a:latin typeface="Calibri"/>
                          <a:ea typeface="Calibri"/>
                          <a:cs typeface="Arial"/>
                        </a:rPr>
                        <a:t>Mande</a:t>
                      </a: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  ( </a:t>
                      </a:r>
                      <a:r>
                        <a:rPr lang="en-US" sz="2400" b="1" dirty="0" err="1">
                          <a:latin typeface="Calibri"/>
                          <a:ea typeface="Calibri"/>
                          <a:cs typeface="Arial"/>
                        </a:rPr>
                        <a:t>MgO</a:t>
                      </a: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 )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 كل هذه المركبات تحول الزرنيخ </a:t>
                      </a:r>
                      <a:r>
                        <a:rPr lang="ar-SY" sz="2400" b="1" dirty="0" err="1">
                          <a:latin typeface="Calibri"/>
                          <a:ea typeface="Calibri"/>
                          <a:cs typeface="Arial"/>
                        </a:rPr>
                        <a:t>الى</a:t>
                      </a: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 راسب غير قابل للامتصاص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500034" y="285729"/>
          <a:ext cx="8215370" cy="6357981"/>
        </p:xfrm>
        <a:graphic>
          <a:graphicData uri="http://schemas.openxmlformats.org/drawingml/2006/table">
            <a:tbl>
              <a:tblPr rtl="1"/>
              <a:tblGrid>
                <a:gridCol w="1591237"/>
                <a:gridCol w="6624133"/>
              </a:tblGrid>
              <a:tr h="284575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Y" sz="20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20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المرحلة الثالثة 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Y" sz="2000" b="1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2000" b="1">
                          <a:latin typeface="Calibri"/>
                          <a:ea typeface="Calibri"/>
                          <a:cs typeface="Arial"/>
                        </a:rPr>
                        <a:t>عندما نصل شاردة الزرنيخ بعد الامتصاص الى الدم يعطى ترياق </a:t>
                      </a:r>
                      <a:r>
                        <a:rPr lang="en-US" sz="2000" b="1">
                          <a:latin typeface="Calibri"/>
                          <a:ea typeface="Calibri"/>
                          <a:cs typeface="Arial"/>
                        </a:rPr>
                        <a:t>Antidote</a:t>
                      </a:r>
                      <a:r>
                        <a:rPr lang="ar-SY" sz="2000" b="1">
                          <a:latin typeface="Calibri"/>
                          <a:ea typeface="Calibri"/>
                          <a:cs typeface="Arial"/>
                        </a:rPr>
                        <a:t> ( مادة تستعمل لتعديل المادة السامةاو لتحويلها الى مركب غير سام ) و يمكن اعطاؤه بكميات كبيرة دون ان يكون له تاثير جانبي .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2000" b="1">
                          <a:latin typeface="Calibri"/>
                          <a:ea typeface="Calibri"/>
                          <a:cs typeface="Arial"/>
                        </a:rPr>
                        <a:t>يعطى مركب البال </a:t>
                      </a:r>
                      <a:r>
                        <a:rPr lang="en-US" sz="2000" b="1">
                          <a:latin typeface="Calibri"/>
                          <a:ea typeface="Calibri"/>
                          <a:cs typeface="Arial"/>
                        </a:rPr>
                        <a:t>BAL ( British Anti Lewisite )</a:t>
                      </a:r>
                      <a:r>
                        <a:rPr lang="ar-SY" sz="2000" b="1">
                          <a:latin typeface="Calibri"/>
                          <a:ea typeface="Calibri"/>
                          <a:cs typeface="Arial"/>
                        </a:rPr>
                        <a:t> بشكل زيتي ( الفستق السوداني )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2000" b="1">
                          <a:latin typeface="Calibri"/>
                          <a:ea typeface="Calibri"/>
                          <a:cs typeface="Arial"/>
                        </a:rPr>
                        <a:t>عن طريق العضل فيرتبط مع شوارد الزرنيخ و يحرر المواد البروتينية  و يطرح عن طريق البول 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222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Y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Y" sz="20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يعطى بحدود 3ملغ/</a:t>
                      </a:r>
                      <a:r>
                        <a:rPr lang="ar-SY" sz="2000" b="1" dirty="0" err="1">
                          <a:latin typeface="Calibri"/>
                          <a:ea typeface="Calibri"/>
                          <a:cs typeface="Arial"/>
                        </a:rPr>
                        <a:t>كغ</a:t>
                      </a: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 كل 6 ساعات في اليومين </a:t>
                      </a:r>
                      <a:r>
                        <a:rPr lang="ar-SY" sz="2000" b="1" dirty="0" err="1">
                          <a:latin typeface="Calibri"/>
                          <a:ea typeface="Calibri"/>
                          <a:cs typeface="Arial"/>
                        </a:rPr>
                        <a:t>الاولين</a:t>
                      </a: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 من التسمم ثم كل 12ساعة في </a:t>
                      </a:r>
                      <a:r>
                        <a:rPr lang="ar-SY" sz="2000" b="1" dirty="0" err="1">
                          <a:latin typeface="Calibri"/>
                          <a:ea typeface="Calibri"/>
                          <a:cs typeface="Arial"/>
                        </a:rPr>
                        <a:t>الايام</a:t>
                      </a: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 الثلاثة التالية  ( مقدار الجرعة يتوقف على حالة المصاب </a:t>
                      </a:r>
                      <a:r>
                        <a:rPr lang="ar-SY" sz="20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 شدة التسمم )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لهذا المركب </a:t>
                      </a:r>
                      <a:r>
                        <a:rPr lang="ar-SY" sz="2000" b="1" dirty="0" err="1">
                          <a:latin typeface="Calibri"/>
                          <a:ea typeface="Calibri"/>
                          <a:cs typeface="Arial"/>
                        </a:rPr>
                        <a:t>تاثيرات</a:t>
                      </a: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 جانبية فهو يرتبط مع </a:t>
                      </a:r>
                      <a:r>
                        <a:rPr lang="ar-SY" sz="2000" b="1" dirty="0" err="1">
                          <a:latin typeface="Calibri"/>
                          <a:ea typeface="Calibri"/>
                          <a:cs typeface="Arial"/>
                        </a:rPr>
                        <a:t>الاوكسيجين</a:t>
                      </a: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 و كبريت الخلايا </a:t>
                      </a:r>
                      <a:r>
                        <a:rPr lang="ar-SY" sz="20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 يثبط بعض </a:t>
                      </a:r>
                      <a:r>
                        <a:rPr lang="ar-SY" sz="2000" b="1" dirty="0" err="1">
                          <a:latin typeface="Calibri"/>
                          <a:ea typeface="Calibri"/>
                          <a:cs typeface="Arial"/>
                        </a:rPr>
                        <a:t>الانزيمات</a:t>
                      </a: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 التي تحوي 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Arial"/>
                        </a:rPr>
                        <a:t>SH </a:t>
                      </a: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 و لكن لا يوجد </a:t>
                      </a:r>
                      <a:r>
                        <a:rPr lang="ar-SY" sz="2000" b="1" dirty="0" err="1">
                          <a:latin typeface="Calibri"/>
                          <a:ea typeface="Calibri"/>
                          <a:cs typeface="Arial"/>
                        </a:rPr>
                        <a:t>افضل</a:t>
                      </a: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 منه في التسمم بالزرنيخ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لوحظ في عدد من الحالات </a:t>
                      </a:r>
                      <a:r>
                        <a:rPr lang="ar-SY" sz="2000" b="1" dirty="0" err="1">
                          <a:latin typeface="Calibri"/>
                          <a:ea typeface="Calibri"/>
                          <a:cs typeface="Arial"/>
                        </a:rPr>
                        <a:t>ان</a:t>
                      </a: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 هذا المركب يؤدي </a:t>
                      </a:r>
                      <a:r>
                        <a:rPr lang="ar-SY" sz="2000" b="1" dirty="0" err="1">
                          <a:latin typeface="Calibri"/>
                          <a:ea typeface="Calibri"/>
                          <a:cs typeface="Arial"/>
                        </a:rPr>
                        <a:t>الى</a:t>
                      </a: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 صداع </a:t>
                      </a:r>
                      <a:r>
                        <a:rPr lang="ar-SY" sz="20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 غثيان </a:t>
                      </a:r>
                      <a:r>
                        <a:rPr lang="ar-SY" sz="20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 ارتفاع حرارة لذلك ينصح </a:t>
                      </a:r>
                      <a:r>
                        <a:rPr lang="ar-SY" sz="2000" b="1" dirty="0" err="1">
                          <a:latin typeface="Calibri"/>
                          <a:ea typeface="Calibri"/>
                          <a:cs typeface="Arial"/>
                        </a:rPr>
                        <a:t>باعطاء</a:t>
                      </a: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 مضادات </a:t>
                      </a:r>
                      <a:r>
                        <a:rPr lang="ar-SY" sz="2000" b="1" dirty="0" err="1">
                          <a:latin typeface="Calibri"/>
                          <a:ea typeface="Calibri"/>
                          <a:cs typeface="Arial"/>
                        </a:rPr>
                        <a:t>الهيستامين</a:t>
                      </a: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لا ينصح </a:t>
                      </a:r>
                      <a:r>
                        <a:rPr lang="ar-SY" sz="2000" b="1" dirty="0" err="1">
                          <a:latin typeface="Calibri"/>
                          <a:ea typeface="Calibri"/>
                          <a:cs typeface="Arial"/>
                        </a:rPr>
                        <a:t>باعطاء</a:t>
                      </a: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 المركب لمرضى السكري </a:t>
                      </a:r>
                      <a:r>
                        <a:rPr lang="ar-SY" sz="20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 الضغط </a:t>
                      </a:r>
                      <a:r>
                        <a:rPr lang="ar-SY" sz="20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 ازدياد حموضة الدم </a:t>
                      </a:r>
                      <a:r>
                        <a:rPr lang="ar-SY" sz="20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 المعاقين 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1142976" y="1357298"/>
          <a:ext cx="6905652" cy="2917317"/>
        </p:xfrm>
        <a:graphic>
          <a:graphicData uri="http://schemas.openxmlformats.org/drawingml/2006/table">
            <a:tbl>
              <a:tblPr rtl="1"/>
              <a:tblGrid>
                <a:gridCol w="1337558"/>
                <a:gridCol w="5568094"/>
              </a:tblGrid>
              <a:tr h="282665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Y" sz="2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2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المرحلة الرابعة 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Y" sz="2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تدفئة المصاب 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2400" b="1" dirty="0" err="1">
                          <a:latin typeface="Calibri"/>
                          <a:ea typeface="Calibri"/>
                          <a:cs typeface="Arial"/>
                        </a:rPr>
                        <a:t>اعطاء</a:t>
                      </a: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 محاليل سكرية </a:t>
                      </a:r>
                      <a:r>
                        <a:rPr lang="ar-SY" sz="24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 ملحية لتجنب </a:t>
                      </a:r>
                      <a:r>
                        <a:rPr lang="ar-SY" sz="2400" b="1" dirty="0" err="1">
                          <a:latin typeface="Calibri"/>
                          <a:ea typeface="Calibri"/>
                          <a:cs typeface="Arial"/>
                        </a:rPr>
                        <a:t>التجفاف</a:t>
                      </a: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 و نقص </a:t>
                      </a:r>
                      <a:r>
                        <a:rPr lang="ar-SY" sz="2400" b="1" dirty="0" err="1">
                          <a:latin typeface="Calibri"/>
                          <a:ea typeface="Calibri"/>
                          <a:cs typeface="Arial"/>
                        </a:rPr>
                        <a:t>الشوارد</a:t>
                      </a: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 الناتجة عن </a:t>
                      </a:r>
                      <a:r>
                        <a:rPr lang="ar-SY" sz="2400" b="1" dirty="0" err="1">
                          <a:latin typeface="Calibri"/>
                          <a:ea typeface="Calibri"/>
                          <a:cs typeface="Arial"/>
                        </a:rPr>
                        <a:t>الاسهال</a:t>
                      </a: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 و </a:t>
                      </a:r>
                      <a:r>
                        <a:rPr lang="ar-SY" sz="2400" b="1" dirty="0" err="1">
                          <a:latin typeface="Calibri"/>
                          <a:ea typeface="Calibri"/>
                          <a:cs typeface="Arial"/>
                        </a:rPr>
                        <a:t>الاقياء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2400" b="1" dirty="0" err="1">
                          <a:latin typeface="Calibri"/>
                          <a:ea typeface="Calibri"/>
                          <a:cs typeface="Arial"/>
                        </a:rPr>
                        <a:t>اعطاء</a:t>
                      </a: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 مقويات قلبية </a:t>
                      </a:r>
                      <a:r>
                        <a:rPr lang="ar-SY" sz="24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 مدرات بولية </a:t>
                      </a:r>
                      <a:r>
                        <a:rPr lang="ar-SY" sz="24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 فيتامينات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يعطى المورفين </a:t>
                      </a:r>
                      <a:r>
                        <a:rPr lang="ar-SY" sz="2400" b="1" dirty="0" err="1">
                          <a:latin typeface="Calibri"/>
                          <a:ea typeface="Calibri"/>
                          <a:cs typeface="Arial"/>
                        </a:rPr>
                        <a:t>او</a:t>
                      </a:r>
                      <a:r>
                        <a:rPr lang="ar-SY" sz="2400" b="1" dirty="0">
                          <a:latin typeface="Calibri"/>
                          <a:ea typeface="Calibri"/>
                          <a:cs typeface="Arial"/>
                        </a:rPr>
                        <a:t> احد مشتقاته للتخفيف من حدة </a:t>
                      </a:r>
                      <a:r>
                        <a:rPr lang="ar-SY" sz="2400" b="1" dirty="0" err="1">
                          <a:latin typeface="Calibri"/>
                          <a:ea typeface="Calibri"/>
                          <a:cs typeface="Arial"/>
                        </a:rPr>
                        <a:t>الالم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71472" y="714356"/>
            <a:ext cx="7858180" cy="397031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معالجة التسمم المزمن :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Y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ابعاد</a:t>
            </a:r>
            <a:r>
              <a:rPr kumimoji="0" lang="ar-SY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المصاب عن مكان العمل </a:t>
            </a:r>
            <a:r>
              <a:rPr kumimoji="0" lang="ar-SY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او</a:t>
            </a:r>
            <a:r>
              <a:rPr kumimoji="0" lang="ar-SY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الجو الملوث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Y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الراحة التامة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Y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اعطاء</a:t>
            </a:r>
            <a:r>
              <a:rPr kumimoji="0" lang="ar-SY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غذاء غني بالسكريات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Y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تعالج التقرحات الجلدية بمرهم واقي </a:t>
            </a:r>
            <a:r>
              <a:rPr kumimoji="0" lang="ar-SY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Y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محلول البال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Y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لحماية الكبد يعطى </a:t>
            </a:r>
            <a:r>
              <a:rPr kumimoji="0" lang="ar-SY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الميتيونين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Y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تعطى الفيتامينات </a:t>
            </a:r>
            <a:r>
              <a:rPr kumimoji="0" lang="ar-SY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Y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المقويات القلبية </a:t>
            </a:r>
            <a:r>
              <a:rPr kumimoji="0" lang="ar-SY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Y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المدرات البولية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Y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اذا</a:t>
            </a:r>
            <a:r>
              <a:rPr kumimoji="0" lang="ar-SY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كانت الحالة متطورة </a:t>
            </a:r>
            <a:r>
              <a:rPr kumimoji="0" lang="ar-SY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Y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ظهرت </a:t>
            </a:r>
            <a:r>
              <a:rPr kumimoji="0" lang="ar-SY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الاعراض</a:t>
            </a:r>
            <a:r>
              <a:rPr kumimoji="0" lang="ar-SY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العصبية تعالج </a:t>
            </a:r>
            <a:r>
              <a:rPr kumimoji="0" lang="ar-SY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باعطاء</a:t>
            </a:r>
            <a:r>
              <a:rPr kumimoji="0" lang="ar-SY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كميات كبيرة من فيتامينات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B1-B6-B12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57158" y="285728"/>
            <a:ext cx="8501122" cy="643253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في التسمم الحاد :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المتسمم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على قيد الحياة : في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الانبوب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الهضمي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الدم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البول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المتسمم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ميت : الكبد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الكلية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جهاز الهضم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في التسمم المزمن :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في الشعر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الاظافر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 في الدم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يمكن الكشف عن الزرنيخ بطرق كيميائية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طرق فيزيائية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الطرق الفيزيائية ( طريقة التفعيل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الاشعاعي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: تعتمد على تحويل الزرنيخ غير المشع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الى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الزرنيخ المشع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 ذلك بغسل الشعرة بحمض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كلور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الماء الممدد ثم بالكحول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الاسيتون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للتخلص من المواد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الدهنية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ثم تقذف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الاشعار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التي تحوي على الزرنيخ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بنترونات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 يقاس النشاط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الاشعاعي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. و بهذه الطريقة يمكن معرفة زمن حصول التسمم على اعتبار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ان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الاشعار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عند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الانسان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تنمو بمعدل 1سم كل 3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اسابيع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. 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ملاحظات :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من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اهم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ميزات الزرنيخ من حيث استخدامه كمادة سامة :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سهولة الحصول عليه – يشبه الطحين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السكر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ملح الطعام – الجرعة المميتة صغيرة – رخيص الثمن – تظهر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الاعراض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بعد فترة مما يتيح للمجرم الهرب – التباس مع الكوليرا من حيث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الاسهال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الاقياء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– في التسمم المزمن قد لا تحدث الوفاة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بعد فترة طويلة جدا 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ar-SY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7158" y="428604"/>
            <a:ext cx="8358246" cy="452431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اهم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طرق تخريب المادة العضوية :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 – طريقة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الاكسدة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: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تتم بدرجة حرارة منخفضة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اكسدة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المادة العضوية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تحويلها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الى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غازات (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N2 – CO2 – SO2 – H2O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 تتم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الاكسدة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بطريقتين :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الاكسدة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المباشرة : باستعمال مزيج من حمض الكبريت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الآزوت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الاكسدة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غير المباشرة : بتحرير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الكلور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الوليد من تفاعل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كلورات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البوتاسيوم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مع حمض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كلور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الماء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 – طريقة التكليس :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تتم بتسخين العينة العضوية لدرجة حرارة 600 مئوية مع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اضافة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مواد مثبتة مثل (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اكسيد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الباريوم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–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اكسيد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المغنزيوم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( هذه الطريقة نادرا ما تستعمل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لانها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تؤدي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الى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فقدان كمية كبيرة من المعدن )</a:t>
            </a:r>
            <a:endParaRPr kumimoji="0" lang="ar-S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282" y="571480"/>
            <a:ext cx="8643998" cy="47705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الزرنيخ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Arsenic</a:t>
            </a:r>
            <a:r>
              <a:rPr kumimoji="0" lang="ar-SY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AS )</a:t>
            </a:r>
            <a:r>
              <a:rPr kumimoji="0" lang="ar-SY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)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يعتبر الزرنيخ من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اكثر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السموم المستعملة في علم السموم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الاجرامي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فقد عرف منذ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اقدم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العصور حتى قبل الميلاد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كانوا يسمونه في العصور الوسطى بالسم المورث ( كانوا يسممون الملوك ليرثوا عروشهم 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 رغم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ان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استعماله قد قل في الفترة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الاخيرة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لكنه مازال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اداة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الموت الخفية فهو من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اكثر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السموم استعمالا في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التسممات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الجنائية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الاجرامية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مصادر التسمم :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في السابق كان له استعمالات طبية ( معالجة الزهري – مستحضرات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ازالة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الشعر –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ارسينات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البوتاسيوم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له استعمالات صناعية ( الورق – الدهانات – تلوين الزجاج ....)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مبيد للحشرات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القوارض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الفطور في الزراعة </a:t>
            </a:r>
            <a:endParaRPr kumimoji="0" lang="ar-SY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571472" y="1071546"/>
          <a:ext cx="8358246" cy="5286412"/>
        </p:xfrm>
        <a:graphic>
          <a:graphicData uri="http://schemas.openxmlformats.org/drawingml/2006/table">
            <a:tbl>
              <a:tblPr rtl="1"/>
              <a:tblGrid>
                <a:gridCol w="2970762"/>
                <a:gridCol w="5387484"/>
              </a:tblGrid>
              <a:tr h="40086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1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Arial"/>
                        </a:rPr>
                        <a:t>الزرنيخ المعدني</a:t>
                      </a:r>
                      <a:endParaRPr lang="en-US" sz="105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1400" b="1">
                          <a:latin typeface="Calibri"/>
                          <a:ea typeface="Calibri"/>
                          <a:cs typeface="Arial"/>
                        </a:rPr>
                        <a:t>يتميز بلون رمادي فولاذي و شكل متبلور لماع</a:t>
                      </a:r>
                      <a:endParaRPr lang="en-US" sz="105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2851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Y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المعدن النقي غير سام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لكنه في الهواء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الرطوبة يتحول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الى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400" b="1" dirty="0">
                          <a:latin typeface="Calibri"/>
                          <a:ea typeface="Calibri"/>
                          <a:cs typeface="Arial"/>
                        </a:rPr>
                        <a:t>  AS2O3</a:t>
                      </a:r>
                      <a:endParaRPr lang="en-US" sz="105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و قد استخدمت هذه الخاصة قديما للقضاء على الذباب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ذلك بنثر كمية قليلة من الزرنيخ على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اوراق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محلاة بالسكر </a:t>
                      </a:r>
                      <a:endParaRPr lang="en-US" sz="105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معدن هش لا ينحل في الماء </a:t>
                      </a:r>
                      <a:endParaRPr lang="en-US" sz="105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يحترق بدرجة 180 مئوية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يشكل </a:t>
                      </a:r>
                      <a:r>
                        <a:rPr lang="en-US" sz="1400" b="1" dirty="0">
                          <a:latin typeface="Calibri"/>
                          <a:ea typeface="Calibri"/>
                          <a:cs typeface="Arial"/>
                        </a:rPr>
                        <a:t>AS2O3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له رائحة الثوم</a:t>
                      </a:r>
                      <a:endParaRPr lang="en-US" sz="105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5702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1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Arial"/>
                        </a:rPr>
                        <a:t>ثالث </a:t>
                      </a:r>
                      <a:r>
                        <a:rPr lang="ar-SY" sz="1400" b="1" dirty="0" err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Arial"/>
                        </a:rPr>
                        <a:t>اوكسيد</a:t>
                      </a:r>
                      <a:r>
                        <a:rPr lang="ar-SY" sz="1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Arial"/>
                        </a:rPr>
                        <a:t> الزرنيخ </a:t>
                      </a:r>
                      <a:r>
                        <a:rPr lang="ar-SY" sz="1400" b="1" dirty="0" err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Arial"/>
                        </a:rPr>
                        <a:t>او</a:t>
                      </a:r>
                      <a:r>
                        <a:rPr lang="ar-SY" sz="1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Arial"/>
                        </a:rPr>
                        <a:t> بلا ماء حمض </a:t>
                      </a:r>
                      <a:r>
                        <a:rPr lang="ar-SY" sz="1400" b="1" dirty="0" err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Arial"/>
                        </a:rPr>
                        <a:t>الزرنيخي</a:t>
                      </a:r>
                      <a:r>
                        <a:rPr lang="ar-SY" sz="1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en-US" sz="105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يسمى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ايضا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سم الفار</a:t>
                      </a:r>
                      <a:endParaRPr lang="en-US" sz="105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يوجد بشكل مسحوق ابيض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هذا ما جعل استعماله كسم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لاغراض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اجرامية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امرا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سهلا بمزجه مع السكر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او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الطحين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او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ملح الطعام</a:t>
                      </a:r>
                      <a:endParaRPr lang="en-US" sz="105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انحلاله في الماء بطيء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هذا ما يفسر العثور عليه في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الانبوب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الهضمي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لافراد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اصيبوا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بالتسمم</a:t>
                      </a:r>
                      <a:endParaRPr lang="en-US" sz="105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يتبخر لدى تسخينه في جو مغلق بدرجة 300 من دون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ان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ينصهر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لهذه الخاصية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اهميتها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 في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امكانية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وصول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ابخرة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المركب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الى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الرئتين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تسممات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مزمنة 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او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فقدان كمية منه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اثناء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عملية التخريب </a:t>
                      </a:r>
                      <a:endParaRPr lang="en-US" sz="105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املاحه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تسمى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زرنيخيت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و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اهمها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: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زرنيخيت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البوتاسيوم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و الصوديوم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النحاس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هي شديدة الانحلال في الماء </a:t>
                      </a:r>
                      <a:endParaRPr lang="en-US" sz="105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(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زرنيخيت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النحاس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تسمى اخضر شيلي يستعمل على نطاق واسع في صناعة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الالوان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و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الازهار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الصنعية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)</a:t>
                      </a:r>
                      <a:endParaRPr lang="en-US" sz="105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929322" y="0"/>
            <a:ext cx="3000396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اهم</a:t>
            </a:r>
            <a:r>
              <a:rPr kumimoji="0" lang="ar-SY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مركبات الزرنيخ :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1357290" y="642918"/>
          <a:ext cx="7429552" cy="3715085"/>
        </p:xfrm>
        <a:graphic>
          <a:graphicData uri="http://schemas.openxmlformats.org/drawingml/2006/table">
            <a:tbl>
              <a:tblPr rtl="1"/>
              <a:tblGrid>
                <a:gridCol w="2325822"/>
                <a:gridCol w="5103730"/>
              </a:tblGrid>
              <a:tr h="137344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20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Arial"/>
                        </a:rPr>
                        <a:t>خامس </a:t>
                      </a:r>
                      <a:r>
                        <a:rPr lang="ar-SY" sz="2000" b="1" dirty="0" err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Arial"/>
                        </a:rPr>
                        <a:t>اوكسيد</a:t>
                      </a:r>
                      <a:r>
                        <a:rPr lang="ar-SY" sz="20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Arial"/>
                        </a:rPr>
                        <a:t> الزرنيخ </a:t>
                      </a:r>
                      <a:endParaRPr lang="en-US" sz="14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Arial"/>
                        </a:rPr>
                        <a:t> AS2O5</a:t>
                      </a:r>
                      <a:r>
                        <a:rPr lang="ar-SY" sz="20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Y" sz="2000" b="1" dirty="0" err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Arial"/>
                        </a:rPr>
                        <a:t>او</a:t>
                      </a:r>
                      <a:r>
                        <a:rPr lang="ar-SY" sz="20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Arial"/>
                        </a:rPr>
                        <a:t> بلا ماء حمض الزرنيخ</a:t>
                      </a:r>
                      <a:endParaRPr lang="en-US" sz="14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2000" b="1">
                          <a:latin typeface="Calibri"/>
                          <a:ea typeface="Calibri"/>
                          <a:cs typeface="Arial"/>
                        </a:rPr>
                        <a:t>املاحه ( زرنيخات الصوديوم و البوتاسيوم ..) تستعمل في الطباعة و الرسم الملون على الاقمشة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6209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20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Arial"/>
                        </a:rPr>
                        <a:t>زرنيخ الهيدروجين 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Arial"/>
                        </a:rPr>
                        <a:t>ASH3</a:t>
                      </a:r>
                      <a:endParaRPr lang="en-US" sz="14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Y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7344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20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Arial"/>
                        </a:rPr>
                        <a:t>المركبات العضوية للزرنيخ </a:t>
                      </a:r>
                      <a:endParaRPr lang="en-US" sz="14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مثل </a:t>
                      </a:r>
                      <a:r>
                        <a:rPr lang="ar-SY" sz="2000" b="1" dirty="0" err="1">
                          <a:latin typeface="Calibri"/>
                          <a:ea typeface="Calibri"/>
                          <a:cs typeface="Arial"/>
                        </a:rPr>
                        <a:t>السالفرسان</a:t>
                      </a: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 الذي كان يستعمل في مرض الزهري 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2000" b="1" dirty="0" err="1">
                          <a:latin typeface="Calibri"/>
                          <a:ea typeface="Calibri"/>
                          <a:cs typeface="Arial"/>
                        </a:rPr>
                        <a:t>الاتوكسيل</a:t>
                      </a: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 الذي كان يستعمل في مرض النوم </a:t>
                      </a:r>
                      <a:r>
                        <a:rPr lang="en-US" sz="2000" b="1" dirty="0" err="1">
                          <a:latin typeface="Calibri"/>
                          <a:ea typeface="Calibri"/>
                          <a:cs typeface="Arial"/>
                        </a:rPr>
                        <a:t>Trypanosomosis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مشتقات حمض </a:t>
                      </a:r>
                      <a:r>
                        <a:rPr lang="ar-SY" sz="2000" b="1" dirty="0" err="1">
                          <a:latin typeface="Calibri"/>
                          <a:ea typeface="Calibri"/>
                          <a:cs typeface="Arial"/>
                        </a:rPr>
                        <a:t>الكاكوديل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صورة 2" descr="Cacodylic_acid.svg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5929322" y="4500570"/>
            <a:ext cx="2381256" cy="128587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صورة 3" descr="مركب سالفرسان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357290" y="4500570"/>
            <a:ext cx="4071966" cy="135732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28596" y="214290"/>
            <a:ext cx="8429684" cy="273921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طبيعة التسمم :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جميع المركبات التي ذكرت لها سمية شديدة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خاصة المركبات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اللاعضوية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 التي تستعمل في العديد من القطاعات الصناعية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الزراعية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تحضير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الالوان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الامر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الذي يجعل الحصول على هذه المركبات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امر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سهل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عادي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 تكمن الخطورة عند استعمال هذه المركبات بغرض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الاجرام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او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الانتحار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بالاضافة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الى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التسمم نتيجة </a:t>
            </a:r>
            <a:r>
              <a:rPr kumimoji="0" lang="ar-S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الاهمال</a:t>
            </a:r>
            <a:r>
              <a:rPr kumimoji="0" lang="ar-S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 – طبيعة التسمم الحاد :</a:t>
            </a:r>
            <a:endParaRPr kumimoji="0" lang="ar-SY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428596" y="2976170"/>
          <a:ext cx="8429684" cy="3697779"/>
        </p:xfrm>
        <a:graphic>
          <a:graphicData uri="http://schemas.openxmlformats.org/drawingml/2006/table">
            <a:tbl>
              <a:tblPr rtl="1"/>
              <a:tblGrid>
                <a:gridCol w="1744018"/>
                <a:gridCol w="6685666"/>
              </a:tblGrid>
              <a:tr h="126098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14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التسمم </a:t>
                      </a:r>
                      <a:r>
                        <a:rPr lang="ar-SY" sz="1400" b="1" dirty="0" err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الاجرامي</a:t>
                      </a:r>
                      <a:r>
                        <a:rPr lang="ar-SY" sz="14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en-US" sz="105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اكتشف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الانسان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منذ القديم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التاثير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القاتل للزرنيخ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ذلك لسهولة استعمال مركباته لهذا الغرض كون معظمها بشكل مساحيق بيضاء ( </a:t>
                      </a:r>
                      <a:r>
                        <a:rPr lang="en-US" sz="1400" b="1" dirty="0">
                          <a:latin typeface="Calibri"/>
                          <a:ea typeface="Calibri"/>
                          <a:cs typeface="Arial"/>
                        </a:rPr>
                        <a:t>AS2O3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) تشبه السكر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الطحين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الملح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ذلك بدسها معها </a:t>
                      </a:r>
                      <a:endParaRPr lang="en-US" sz="105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الاعراض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التي تسببها تشبه الكوليرا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يمكن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ان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تضلل الباحث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المبتديء</a:t>
                      </a:r>
                      <a:endParaRPr lang="en-US" sz="105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تقدر الكمية القاتلة عن طريق الفم من </a:t>
                      </a:r>
                      <a:r>
                        <a:rPr lang="en-US" sz="1400" b="1" dirty="0">
                          <a:latin typeface="Calibri"/>
                          <a:ea typeface="Calibri"/>
                          <a:cs typeface="Arial"/>
                        </a:rPr>
                        <a:t>AS2O3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( </a:t>
                      </a:r>
                      <a:r>
                        <a:rPr lang="en-US" sz="1400" b="1" dirty="0" err="1">
                          <a:latin typeface="Calibri"/>
                          <a:ea typeface="Calibri"/>
                          <a:cs typeface="Arial"/>
                        </a:rPr>
                        <a:t>mglkg</a:t>
                      </a:r>
                      <a:r>
                        <a:rPr lang="en-US" sz="1400" b="1" dirty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400" b="1" dirty="0">
                          <a:latin typeface="Calibri"/>
                          <a:ea typeface="Calibri"/>
                          <a:cs typeface="Arial"/>
                        </a:rPr>
                        <a:t> 1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من وزن الجسم )</a:t>
                      </a:r>
                      <a:endParaRPr lang="en-US" sz="105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القيمة الطبيعية في الدم من الزرنيخ  </a:t>
                      </a:r>
                      <a:r>
                        <a:rPr lang="en-US" sz="1400" b="1" dirty="0"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r>
                        <a:rPr lang="en-US" sz="1400" b="1" dirty="0">
                          <a:latin typeface="Arial"/>
                          <a:ea typeface="Calibri"/>
                          <a:cs typeface="Arial"/>
                        </a:rPr>
                        <a:t>µ</a:t>
                      </a:r>
                      <a:r>
                        <a:rPr lang="en-US" sz="1400" b="1" dirty="0">
                          <a:latin typeface="Calibri"/>
                          <a:ea typeface="Calibri"/>
                          <a:cs typeface="Arial"/>
                        </a:rPr>
                        <a:t>g/100ml</a:t>
                      </a:r>
                      <a:endParaRPr lang="en-US" sz="105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82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14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التسمم نتيجة الاهمال او العرضي </a:t>
                      </a:r>
                      <a:endParaRPr lang="en-US" sz="1050" b="1">
                        <a:solidFill>
                          <a:srgbClr val="0070C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نتيجة تناول مركبات الزرنيخ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بالخطا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عوضا عن مواد غذائية تشبهها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يكون التسمم فردي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او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جماعي </a:t>
                      </a:r>
                      <a:endParaRPr lang="en-US" sz="105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تناول مواد غذائية عولجت بمبيدات حشرية فيها مركبات الزرنيخ</a:t>
                      </a:r>
                      <a:endParaRPr lang="en-US" sz="105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الاغذية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البحرية مصدر شائع للزرنيخ العضوي ( </a:t>
                      </a:r>
                      <a:r>
                        <a:rPr lang="en-US" sz="1400" b="1" dirty="0" err="1">
                          <a:latin typeface="Calibri"/>
                          <a:ea typeface="Calibri"/>
                          <a:cs typeface="Arial"/>
                        </a:rPr>
                        <a:t>arsenobetaine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)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لكنه اقل سمية من الزرنيخ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اللاعضوي</a:t>
                      </a:r>
                      <a:endParaRPr lang="en-US" sz="105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32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14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خطا في المعالجة الطبية </a:t>
                      </a:r>
                      <a:endParaRPr lang="en-US" sz="1050" b="1">
                        <a:solidFill>
                          <a:srgbClr val="0070C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1400" b="1">
                          <a:latin typeface="Calibri"/>
                          <a:ea typeface="Calibri"/>
                          <a:cs typeface="Arial"/>
                        </a:rPr>
                        <a:t>لم تعد تستعمل طبيا</a:t>
                      </a:r>
                      <a:endParaRPr lang="en-US" sz="105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540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14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عند </a:t>
                      </a:r>
                      <a:r>
                        <a:rPr lang="ar-SY" sz="1400" b="1" dirty="0" err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الاطفال</a:t>
                      </a:r>
                      <a:r>
                        <a:rPr lang="ar-SY" sz="14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en-US" sz="105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نتيجة اللعب بالورق الذي يستعمل لقتل الذباب </a:t>
                      </a:r>
                      <a:endParaRPr lang="en-US" sz="105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الورق الملون</a:t>
                      </a:r>
                      <a:endParaRPr lang="en-US" sz="105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الازهار</a:t>
                      </a: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Y" sz="1400" b="1" dirty="0" err="1">
                          <a:latin typeface="Calibri"/>
                          <a:ea typeface="Calibri"/>
                          <a:cs typeface="Arial"/>
                        </a:rPr>
                        <a:t>الصنعية</a:t>
                      </a:r>
                      <a:endParaRPr lang="en-US" sz="105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1400" b="1" dirty="0">
                          <a:latin typeface="Calibri"/>
                          <a:ea typeface="Calibri"/>
                          <a:cs typeface="Arial"/>
                        </a:rPr>
                        <a:t>الحيوانات المحنطة </a:t>
                      </a:r>
                      <a:endParaRPr lang="en-US" sz="105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357158" y="2000240"/>
          <a:ext cx="8358246" cy="3058494"/>
        </p:xfrm>
        <a:graphic>
          <a:graphicData uri="http://schemas.openxmlformats.org/drawingml/2006/table">
            <a:tbl>
              <a:tblPr rtl="1"/>
              <a:tblGrid>
                <a:gridCol w="1857330"/>
                <a:gridCol w="6500916"/>
              </a:tblGrid>
              <a:tr h="164307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2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التسمم المهني 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عند عمال الدباغة حيث يستعمل 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Arial"/>
                        </a:rPr>
                        <a:t>As2O3</a:t>
                      </a: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 في حفظ الجلود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عمال الزراعة الذين يستعملون مركبات الزرنيخ كمبيدات حشرية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العمال الذين يعملون في مجال تحضير </a:t>
                      </a:r>
                      <a:r>
                        <a:rPr lang="ar-SY" sz="20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 استخلاص مركبات الزرنيخ </a:t>
                      </a:r>
                      <a:r>
                        <a:rPr lang="ar-SY" sz="20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 خاصة 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Arial"/>
                        </a:rPr>
                        <a:t>AS2O3</a:t>
                      </a: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 بسبب قابليته للتبخر </a:t>
                      </a:r>
                      <a:r>
                        <a:rPr lang="ar-SY" sz="20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 استنشاقه عن طريق التنفس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2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التسمم </a:t>
                      </a:r>
                      <a:r>
                        <a:rPr lang="ar-SY" sz="2000" b="1" dirty="0" err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الاجرامي</a:t>
                      </a:r>
                      <a:r>
                        <a:rPr lang="ar-SY" sz="2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 المزمن 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يقوم </a:t>
                      </a:r>
                      <a:r>
                        <a:rPr lang="ar-SY" sz="2000" b="1" dirty="0" err="1">
                          <a:latin typeface="Calibri"/>
                          <a:ea typeface="Calibri"/>
                          <a:cs typeface="Arial"/>
                        </a:rPr>
                        <a:t>به</a:t>
                      </a: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 من هم على علم بخصائص مركبات الزرنيخ </a:t>
                      </a:r>
                      <a:r>
                        <a:rPr lang="ar-SY" sz="20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Y" sz="2000" b="1" dirty="0" err="1">
                          <a:latin typeface="Calibri"/>
                          <a:ea typeface="Calibri"/>
                          <a:cs typeface="Arial"/>
                        </a:rPr>
                        <a:t>باعراضها</a:t>
                      </a: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 التي تحدث 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54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2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التسمم الغذائي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يحدث نتيجة تناول مواد غذائية نباتية ملوثة بمركبات الزرنيخ المستخدمة </a:t>
                      </a:r>
                      <a:r>
                        <a:rPr lang="ar-SY" sz="2000" b="1" dirty="0" err="1">
                          <a:latin typeface="Calibri"/>
                          <a:ea typeface="Calibri"/>
                          <a:cs typeface="Arial"/>
                        </a:rPr>
                        <a:t>لابادة</a:t>
                      </a: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 الحشرات </a:t>
                      </a:r>
                      <a:r>
                        <a:rPr lang="ar-SY" sz="20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 الطفيليات </a:t>
                      </a:r>
                      <a:r>
                        <a:rPr lang="ar-SY" sz="2000" b="1" dirty="0" err="1">
                          <a:latin typeface="Calibri"/>
                          <a:ea typeface="Calibri"/>
                          <a:cs typeface="Arial"/>
                        </a:rPr>
                        <a:t>و</a:t>
                      </a: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 خاصة </a:t>
                      </a:r>
                      <a:r>
                        <a:rPr lang="ar-SY" sz="2000" b="1" dirty="0" err="1">
                          <a:latin typeface="Calibri"/>
                          <a:ea typeface="Calibri"/>
                          <a:cs typeface="Arial"/>
                        </a:rPr>
                        <a:t>الكرمة</a:t>
                      </a:r>
                      <a:r>
                        <a:rPr lang="ar-SY" sz="2000" b="1" dirty="0">
                          <a:latin typeface="Calibri"/>
                          <a:ea typeface="Calibri"/>
                          <a:cs typeface="Arial"/>
                        </a:rPr>
                        <a:t> نظرا لاستخدامها في تحضير النبيذ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58" y="571480"/>
            <a:ext cx="8358246" cy="1446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 – طبيعة التسمم المزمن :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يطرح الجسم الزرنيخ </a:t>
            </a:r>
            <a:r>
              <a:rPr kumimoji="0" lang="ar-SY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مركباته ببطء شديد لذلك فهي تتراكم في الجسم </a:t>
            </a:r>
            <a:r>
              <a:rPr kumimoji="0" lang="ar-SY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اذا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اخذت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بمقادير قليلة </a:t>
            </a:r>
            <a:r>
              <a:rPr kumimoji="0" lang="ar-SY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لفترة زمنية طويلة حتى يصبح في حالات معينة قاتلا  . و يصنف </a:t>
            </a:r>
            <a:r>
              <a:rPr kumimoji="0" lang="ar-SY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التسمم المزمن :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C:\Users\hp\Downloads\%D8%A7%D9%84%D8%AA%D8%B3%D9%85%D9%85 %D8%A8%D8%A7%D9%84%D8%B2%D8%B1%D9%86%D9%8A%D8%AE %D9%81%D9%8A %D8%A8%D9%86%D8%BA%D9%84%D8%A7%D8%AF%D9%8A%D8%B4_%D8%A7%D9%84%D9%87%D9%86%D8%AF_files\formula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Y"/>
          </a:p>
        </p:txBody>
      </p:sp>
      <p:pic>
        <p:nvPicPr>
          <p:cNvPr id="3" name="صورة 2" descr="http://www.sos-arsenic.net/images/formul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14356"/>
            <a:ext cx="6429420" cy="52864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2430</Words>
  <Application>Microsoft Office PowerPoint</Application>
  <PresentationFormat>عرض على الشاشة (3:4)‏</PresentationFormat>
  <Paragraphs>228</Paragraphs>
  <Slides>29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0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</dc:creator>
  <cp:lastModifiedBy>hp</cp:lastModifiedBy>
  <cp:revision>14</cp:revision>
  <dcterms:created xsi:type="dcterms:W3CDTF">2016-12-05T10:45:18Z</dcterms:created>
  <dcterms:modified xsi:type="dcterms:W3CDTF">2023-11-10T14:13:44Z</dcterms:modified>
</cp:coreProperties>
</file>