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306" r:id="rId7"/>
    <p:sldId id="307" r:id="rId8"/>
    <p:sldId id="262" r:id="rId9"/>
    <p:sldId id="261" r:id="rId10"/>
    <p:sldId id="263" r:id="rId11"/>
    <p:sldId id="264" r:id="rId12"/>
    <p:sldId id="265" r:id="rId13"/>
    <p:sldId id="266" r:id="rId14"/>
    <p:sldId id="267" r:id="rId15"/>
    <p:sldId id="268" r:id="rId16"/>
    <p:sldId id="269" r:id="rId17"/>
    <p:sldId id="275" r:id="rId18"/>
    <p:sldId id="276" r:id="rId19"/>
    <p:sldId id="277" r:id="rId20"/>
    <p:sldId id="278" r:id="rId21"/>
    <p:sldId id="279" r:id="rId22"/>
    <p:sldId id="280" r:id="rId23"/>
    <p:sldId id="281" r:id="rId24"/>
    <p:sldId id="303" r:id="rId25"/>
    <p:sldId id="304" r:id="rId26"/>
    <p:sldId id="305"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271" r:id="rId48"/>
    <p:sldId id="272" r:id="rId49"/>
    <p:sldId id="273" r:id="rId50"/>
    <p:sldId id="270" r:id="rId51"/>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8" name="عنصر نائب للتذييل 7"/>
          <p:cNvSpPr>
            <a:spLocks noGrp="1"/>
          </p:cNvSpPr>
          <p:nvPr>
            <p:ph type="ftr" sz="quarter" idx="11"/>
          </p:nvPr>
        </p:nvSpPr>
        <p:spPr/>
        <p:txBody>
          <a:bodyPr/>
          <a:lstStyle/>
          <a:p>
            <a:endParaRPr lang="ar-SY"/>
          </a:p>
        </p:txBody>
      </p:sp>
      <p:sp>
        <p:nvSpPr>
          <p:cNvPr id="9" name="عنصر نائب لرقم الشريحة 8"/>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870514-23DB-4C78-AF8A-2681CDAFE52C}" type="datetimeFigureOut">
              <a:rPr lang="ar-SY" smtClean="0"/>
              <a:pPr/>
              <a:t>23/04/1445</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251C6C4E-E4D9-4101-992A-2475C24F6A34}" type="slidenum">
              <a:rPr lang="ar-SY" smtClean="0"/>
              <a:pPr/>
              <a:t>‹#›</a:t>
            </a:fld>
            <a:endParaRPr lang="ar-S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870514-23DB-4C78-AF8A-2681CDAFE52C}" type="datetimeFigureOut">
              <a:rPr lang="ar-SY" smtClean="0"/>
              <a:pPr/>
              <a:t>23/04/1445</a:t>
            </a:fld>
            <a:endParaRPr lang="ar-SY"/>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1C6C4E-E4D9-4101-992A-2475C24F6A34}" type="slidenum">
              <a:rPr lang="ar-SY" smtClean="0"/>
              <a:pPr/>
              <a:t>‹#›</a:t>
            </a:fld>
            <a:endParaRPr lang="ar-S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vphysiology.com/blood-flow/bf011" TargetMode="External"/><Relationship Id="rId2" Type="http://schemas.openxmlformats.org/officeDocument/2006/relationships/hyperlink" Target="https://cvphysiology.com/cad/cad005" TargetMode="External"/><Relationship Id="rId1" Type="http://schemas.openxmlformats.org/officeDocument/2006/relationships/slideLayout" Target="../slideLayouts/slideLayout7.xml"/><Relationship Id="rId5" Type="http://schemas.openxmlformats.org/officeDocument/2006/relationships/hyperlink" Target="https://cvphysiology.com/hemodynamics/h008" TargetMode="External"/><Relationship Id="rId4" Type="http://schemas.openxmlformats.org/officeDocument/2006/relationships/hyperlink" Target="https://cvphysiology.com/blood-flow/bf0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cvphysiology.com/cad/cad006" TargetMode="External"/><Relationship Id="rId2" Type="http://schemas.openxmlformats.org/officeDocument/2006/relationships/hyperlink" Target="https://cvpharmacology.com/clinical-topics/angina" TargetMode="External"/><Relationship Id="rId1" Type="http://schemas.openxmlformats.org/officeDocument/2006/relationships/slideLayout" Target="../slideLayouts/slideLayout7.xml"/><Relationship Id="rId4" Type="http://schemas.openxmlformats.org/officeDocument/2006/relationships/hyperlink" Target="https://www.cvphysiology.com/cad/cad003"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cvpharmacology.com/clinical-topics/angina-2"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cvphysiology.com/cardiac-function/cf010" TargetMode="External"/><Relationship Id="rId2" Type="http://schemas.openxmlformats.org/officeDocument/2006/relationships/hyperlink" Target="https://cvpharmacology.com/clinical-topics/angina-2" TargetMode="External"/><Relationship Id="rId1" Type="http://schemas.openxmlformats.org/officeDocument/2006/relationships/slideLayout" Target="../slideLayouts/slideLayout7.xml"/><Relationship Id="rId6" Type="http://schemas.openxmlformats.org/officeDocument/2006/relationships/hyperlink" Target="https://cvphysiology.com/hemodynamics/h009" TargetMode="External"/><Relationship Id="rId5" Type="http://schemas.openxmlformats.org/officeDocument/2006/relationships/hyperlink" Target="https://cvphysiology.com/cardiac-function/cf007" TargetMode="External"/><Relationship Id="rId4" Type="http://schemas.openxmlformats.org/officeDocument/2006/relationships/hyperlink" Target="https://cvphysiology.com/cardiac-function/cf00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vpharmacology.com/vasodilator/ccb" TargetMode="External"/><Relationship Id="rId7" Type="http://schemas.openxmlformats.org/officeDocument/2006/relationships/hyperlink" Target="https://cvpharmacology.com/angina/late-sodium-blocker" TargetMode="External"/><Relationship Id="rId2" Type="http://schemas.openxmlformats.org/officeDocument/2006/relationships/hyperlink" Target="https://cvpharmacology.com/vasodilator/vasodilators" TargetMode="External"/><Relationship Id="rId1" Type="http://schemas.openxmlformats.org/officeDocument/2006/relationships/slideLayout" Target="../slideLayouts/slideLayout7.xml"/><Relationship Id="rId6" Type="http://schemas.openxmlformats.org/officeDocument/2006/relationships/hyperlink" Target="https://cvpharmacology.com/cardioinhibitory/beta-blockers" TargetMode="External"/><Relationship Id="rId5" Type="http://schemas.openxmlformats.org/officeDocument/2006/relationships/hyperlink" Target="https://cvpharmacology.com/cardioinhibitory/cardioinhibitory" TargetMode="External"/><Relationship Id="rId4" Type="http://schemas.openxmlformats.org/officeDocument/2006/relationships/hyperlink" Target="https://cvpharmacology.com/vasodilator/nitro"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cvphysiology.com/blood-pressure/bp011a" TargetMode="External"/><Relationship Id="rId2" Type="http://schemas.openxmlformats.org/officeDocument/2006/relationships/hyperlink" Target="https://www.cvphysiology.com/arrhythmias/a003" TargetMode="External"/><Relationship Id="rId1" Type="http://schemas.openxmlformats.org/officeDocument/2006/relationships/slideLayout" Target="../slideLayouts/slideLayout7.xml"/><Relationship Id="rId4" Type="http://schemas.openxmlformats.org/officeDocument/2006/relationships/hyperlink" Target="https://cvphysiology.com/arrhythmias/a004"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vphysiology.com/blood-pressure/bp019" TargetMode="External"/><Relationship Id="rId2" Type="http://schemas.openxmlformats.org/officeDocument/2006/relationships/hyperlink" Target="https://www.cvphysiology.com/blood-pressure/bp021"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cvphysiology.com/cardiac-function/cf008" TargetMode="External"/><Relationship Id="rId2" Type="http://schemas.openxmlformats.org/officeDocument/2006/relationships/hyperlink" Target="https://cvpharmacology.com/clinical-topics/angina" TargetMode="External"/><Relationship Id="rId1" Type="http://schemas.openxmlformats.org/officeDocument/2006/relationships/slideLayout" Target="../slideLayouts/slideLayout7.xml"/><Relationship Id="rId4" Type="http://schemas.openxmlformats.org/officeDocument/2006/relationships/hyperlink" Target="https://cvphysiology.com/cad/cad003"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vpharmacology.com/antiarrhy/vaughan-williams" TargetMode="External"/><Relationship Id="rId2" Type="http://schemas.openxmlformats.org/officeDocument/2006/relationships/hyperlink" Target="https://cvpharmacology.com/clinical-topics/arrhythmias" TargetMode="External"/><Relationship Id="rId1" Type="http://schemas.openxmlformats.org/officeDocument/2006/relationships/slideLayout" Target="../slideLayouts/slideLayout7.xml"/><Relationship Id="rId5" Type="http://schemas.openxmlformats.org/officeDocument/2006/relationships/hyperlink" Target="https://www.cvphysiology.com/arrhythmias/a008c" TargetMode="External"/><Relationship Id="rId4" Type="http://schemas.openxmlformats.org/officeDocument/2006/relationships/hyperlink" Target="https://cvphysiology.com/arrhythmias/a008c"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cvphysiology.com/blood-pressure/bp012"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cvpharmacology.com/cardioinhibitory/beta-blocker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cvpharmacology.com/cardiostimulatory/beta-agonist" TargetMode="External"/><Relationship Id="rId13" Type="http://schemas.openxmlformats.org/officeDocument/2006/relationships/hyperlink" Target="https://cvpharmacology.com/vasodilator/et-blockers" TargetMode="External"/><Relationship Id="rId3" Type="http://schemas.openxmlformats.org/officeDocument/2006/relationships/hyperlink" Target="https://cvpharmacology.com/diuretic/diuretics" TargetMode="External"/><Relationship Id="rId7" Type="http://schemas.openxmlformats.org/officeDocument/2006/relationships/hyperlink" Target="https://cvpharmacology.com/vasodilator/arb" TargetMode="External"/><Relationship Id="rId12" Type="http://schemas.openxmlformats.org/officeDocument/2006/relationships/hyperlink" Target="https://cvpharmacology.com/vasodilator/direct" TargetMode="External"/><Relationship Id="rId2" Type="http://schemas.openxmlformats.org/officeDocument/2006/relationships/hyperlink" Target="https://cvpharmacology.com/antiarrhy/adenosine" TargetMode="External"/><Relationship Id="rId1" Type="http://schemas.openxmlformats.org/officeDocument/2006/relationships/slideLayout" Target="../slideLayouts/slideLayout7.xml"/><Relationship Id="rId6" Type="http://schemas.openxmlformats.org/officeDocument/2006/relationships/hyperlink" Target="https://cvpharmacology.com/vasodilator/ace" TargetMode="External"/><Relationship Id="rId11" Type="http://schemas.openxmlformats.org/officeDocument/2006/relationships/hyperlink" Target="https://cvpharmacology.com/vasodilator/central-acting" TargetMode="External"/><Relationship Id="rId5" Type="http://schemas.openxmlformats.org/officeDocument/2006/relationships/hyperlink" Target="https://cvpharmacology.com/vasodilator/alpha" TargetMode="External"/><Relationship Id="rId15" Type="http://schemas.openxmlformats.org/officeDocument/2006/relationships/hyperlink" Target="https://cvpharmacology.com/cardioinhibitory/cardioinhibitory" TargetMode="External"/><Relationship Id="rId10" Type="http://schemas.openxmlformats.org/officeDocument/2006/relationships/hyperlink" Target="https://cvpharmacology.com/vasodilator/ccb" TargetMode="External"/><Relationship Id="rId4" Type="http://schemas.openxmlformats.org/officeDocument/2006/relationships/hyperlink" Target="https://cvpharmacology.com/vasoconstrictor/alpha-agonist" TargetMode="External"/><Relationship Id="rId9" Type="http://schemas.openxmlformats.org/officeDocument/2006/relationships/hyperlink" Target="https://cvpharmacology.com/cardioinhibitory/beta-blockers" TargetMode="External"/><Relationship Id="rId14" Type="http://schemas.openxmlformats.org/officeDocument/2006/relationships/hyperlink" Target="https://cvpharmacology.com/thrombolytic/thrombolytic"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cvphysiology.com/blood-pressure/bp026"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cvphysiology.com/cardiac-function/cf008" TargetMode="External"/><Relationship Id="rId7" Type="http://schemas.openxmlformats.org/officeDocument/2006/relationships/hyperlink" Target="https://cvphysiology.com/heart-disease/hd002" TargetMode="External"/><Relationship Id="rId2" Type="http://schemas.openxmlformats.org/officeDocument/2006/relationships/hyperlink" Target="https://cvphysiology.com/cardiac-function/cf007" TargetMode="External"/><Relationship Id="rId1" Type="http://schemas.openxmlformats.org/officeDocument/2006/relationships/slideLayout" Target="../slideLayouts/slideLayout7.xml"/><Relationship Id="rId6" Type="http://schemas.openxmlformats.org/officeDocument/2006/relationships/hyperlink" Target="https://cvphysiology.com/blood-pressure/bp012" TargetMode="External"/><Relationship Id="rId5" Type="http://schemas.openxmlformats.org/officeDocument/2006/relationships/hyperlink" Target="https://cvphysiology.com/hemodynamics/h009" TargetMode="External"/><Relationship Id="rId4" Type="http://schemas.openxmlformats.org/officeDocument/2006/relationships/hyperlink" Target="https://cvphysiology.com/cad/cad006"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s://cvpharmacology.com/clinical-topics/hypertension"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cvpharmacology.com/clinical-topics/heart-failur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cvpharmacology.com/vasodilator/pdei" TargetMode="External"/><Relationship Id="rId13" Type="http://schemas.openxmlformats.org/officeDocument/2006/relationships/hyperlink" Target="https://cvpharmacology.com/angina/late-sodium-blocker" TargetMode="External"/><Relationship Id="rId3" Type="http://schemas.openxmlformats.org/officeDocument/2006/relationships/hyperlink" Target="https://cvpharmacology.com/diuretic/mra" TargetMode="External"/><Relationship Id="rId7" Type="http://schemas.openxmlformats.org/officeDocument/2006/relationships/hyperlink" Target="https://cvpharmacology.com/vasodilator/nitro" TargetMode="External"/><Relationship Id="rId12" Type="http://schemas.openxmlformats.org/officeDocument/2006/relationships/hyperlink" Target="https://cvpharmacology.com/antiarrhy/sodium-blockers" TargetMode="External"/><Relationship Id="rId17" Type="http://schemas.openxmlformats.org/officeDocument/2006/relationships/hyperlink" Target="https://cvpharmacology.com/vasoconstrictor/avp" TargetMode="External"/><Relationship Id="rId2" Type="http://schemas.openxmlformats.org/officeDocument/2006/relationships/hyperlink" Target="https://cvpharmacology.com/vasodilator/Ganglion" TargetMode="External"/><Relationship Id="rId16" Type="http://schemas.openxmlformats.org/officeDocument/2006/relationships/hyperlink" Target="https://cvpharmacology.com/thrombolytic/thrombolytic" TargetMode="External"/><Relationship Id="rId1" Type="http://schemas.openxmlformats.org/officeDocument/2006/relationships/slideLayout" Target="../slideLayouts/slideLayout7.xml"/><Relationship Id="rId6" Type="http://schemas.openxmlformats.org/officeDocument/2006/relationships/hyperlink" Target="https://cvpharmacology.com/diuretic/natriuretics-and-neprilysin-inhibitors" TargetMode="External"/><Relationship Id="rId11" Type="http://schemas.openxmlformats.org/officeDocument/2006/relationships/hyperlink" Target="https://cvpharmacology.com/vasodilator/renin" TargetMode="External"/><Relationship Id="rId5" Type="http://schemas.openxmlformats.org/officeDocument/2006/relationships/hyperlink" Target="https://cvpharmacology.com/cardiostimulatory/digitalis" TargetMode="External"/><Relationship Id="rId15" Type="http://schemas.openxmlformats.org/officeDocument/2006/relationships/hyperlink" Target="https://cvpharmacology.com/vasoconstrictor/sympathomimetic" TargetMode="External"/><Relationship Id="rId10" Type="http://schemas.openxmlformats.org/officeDocument/2006/relationships/hyperlink" Target="https://cvpharmacology.com/vasodilator/k-openers" TargetMode="External"/><Relationship Id="rId4" Type="http://schemas.openxmlformats.org/officeDocument/2006/relationships/hyperlink" Target="https://cvpharmacology.com/antiarrhy/atropine" TargetMode="External"/><Relationship Id="rId9" Type="http://schemas.openxmlformats.org/officeDocument/2006/relationships/hyperlink" Target="https://cvpharmacology.com/antiarrhy/potassium-blockers" TargetMode="External"/><Relationship Id="rId14" Type="http://schemas.openxmlformats.org/officeDocument/2006/relationships/hyperlink" Target="https://cvpharmacology.com/clinical-topics/heart-failure-4"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cvpharmacology.com/clinical-topics/myocardial-infarction" TargetMode="External"/><Relationship Id="rId2" Type="http://schemas.openxmlformats.org/officeDocument/2006/relationships/hyperlink" Target="https://cvpharmacology.com/clinical-topics/angina" TargetMode="External"/><Relationship Id="rId1" Type="http://schemas.openxmlformats.org/officeDocument/2006/relationships/slideLayout" Target="../slideLayouts/slideLayout7.xml"/><Relationship Id="rId4" Type="http://schemas.openxmlformats.org/officeDocument/2006/relationships/hyperlink" Target="https://cvpharmacology.com/clinical%20topics/angina-2"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cvpharmacology.com/clinical-topics/heart-failure" TargetMode="External"/><Relationship Id="rId2" Type="http://schemas.openxmlformats.org/officeDocument/2006/relationships/hyperlink" Target="https://cvpharmacology.com/clinical%20topics/angina-2"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cvpharmacology.com/clinical-topics/pulmonary-hypertension-4"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s://cvpharmacology.com/vasodilator/pdei" TargetMode="External"/><Relationship Id="rId2" Type="http://schemas.openxmlformats.org/officeDocument/2006/relationships/hyperlink" Target="https://cvphysiology.com/blood-pressure/bp012"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s://cvphysiology.com/arrhythmias/a006" TargetMode="External"/><Relationship Id="rId2" Type="http://schemas.openxmlformats.org/officeDocument/2006/relationships/hyperlink" Target="https://cvphysiology.com/arrhythmias/a010" TargetMode="External"/><Relationship Id="rId1" Type="http://schemas.openxmlformats.org/officeDocument/2006/relationships/slideLayout" Target="../slideLayouts/slideLayout7.xml"/><Relationship Id="rId6" Type="http://schemas.openxmlformats.org/officeDocument/2006/relationships/hyperlink" Target="https://cvphysiology.com/arrhythmias/a004" TargetMode="External"/><Relationship Id="rId5" Type="http://schemas.openxmlformats.org/officeDocument/2006/relationships/hyperlink" Target="https://cvphysiology.com/arrhythmias/a008c" TargetMode="External"/><Relationship Id="rId4" Type="http://schemas.openxmlformats.org/officeDocument/2006/relationships/hyperlink" Target="https://cvphysiology.com/arrhythmias/a003"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cvphysiology.com/blood-pressure/bp011" TargetMode="External"/><Relationship Id="rId2" Type="http://schemas.openxmlformats.org/officeDocument/2006/relationships/hyperlink" Target="https://cvpharmacology.com/cardioinhibitory/beta-blockers" TargetMode="External"/><Relationship Id="rId1" Type="http://schemas.openxmlformats.org/officeDocument/2006/relationships/slideLayout" Target="../slideLayouts/slideLayout7.xml"/><Relationship Id="rId4" Type="http://schemas.openxmlformats.org/officeDocument/2006/relationships/hyperlink" Target="https://cvpharmacology.com/antiarrhy/atropin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cvpharmacology.com/clinical-topics/hypotension" TargetMode="External"/><Relationship Id="rId13" Type="http://schemas.openxmlformats.org/officeDocument/2006/relationships/hyperlink" Target="https://cvpharmacology.com/cardioinhibitory/cardioinhibitory" TargetMode="External"/><Relationship Id="rId18" Type="http://schemas.openxmlformats.org/officeDocument/2006/relationships/hyperlink" Target="https://cvpharmacology.com/vasoconstrictor/vasoconstrictor" TargetMode="External"/><Relationship Id="rId3" Type="http://schemas.openxmlformats.org/officeDocument/2006/relationships/hyperlink" Target="https://cvpharmacology.com/clinical-topics/arrhythmias" TargetMode="External"/><Relationship Id="rId7" Type="http://schemas.openxmlformats.org/officeDocument/2006/relationships/hyperlink" Target="https://cvpharmacology.com/clinical-topics/pulmonary-hypertension" TargetMode="External"/><Relationship Id="rId12" Type="http://schemas.openxmlformats.org/officeDocument/2006/relationships/hyperlink" Target="https://cvpharmacology.com/antihypertensive/antihypertensive" TargetMode="External"/><Relationship Id="rId17" Type="http://schemas.openxmlformats.org/officeDocument/2006/relationships/hyperlink" Target="https://cvpharmacology.com/thrombolytic/thrombolytic" TargetMode="External"/><Relationship Id="rId2" Type="http://schemas.openxmlformats.org/officeDocument/2006/relationships/hyperlink" Target="https://cvpharmacology.com/clinical-topics/angina" TargetMode="External"/><Relationship Id="rId16" Type="http://schemas.openxmlformats.org/officeDocument/2006/relationships/hyperlink" Target="https://cvpharmacology.com/pressor/pressor" TargetMode="External"/><Relationship Id="rId1" Type="http://schemas.openxmlformats.org/officeDocument/2006/relationships/slideLayout" Target="../slideLayouts/slideLayout7.xml"/><Relationship Id="rId6" Type="http://schemas.openxmlformats.org/officeDocument/2006/relationships/hyperlink" Target="https://cvpharmacology.com/clinical-topics/hypertension" TargetMode="External"/><Relationship Id="rId11" Type="http://schemas.openxmlformats.org/officeDocument/2006/relationships/hyperlink" Target="https://cvpharmacology.com/antiarrhy/antiarrhythmic" TargetMode="External"/><Relationship Id="rId5" Type="http://schemas.openxmlformats.org/officeDocument/2006/relationships/hyperlink" Target="https://cvpharmacology.com/clinical-topics/heart-failure" TargetMode="External"/><Relationship Id="rId15" Type="http://schemas.openxmlformats.org/officeDocument/2006/relationships/hyperlink" Target="https://cvpharmacology.com/diuretic/diuretics" TargetMode="External"/><Relationship Id="rId10" Type="http://schemas.openxmlformats.org/officeDocument/2006/relationships/hyperlink" Target="https://cvpharmacology.com/angina/antianginal" TargetMode="External"/><Relationship Id="rId19" Type="http://schemas.openxmlformats.org/officeDocument/2006/relationships/hyperlink" Target="https://cvpharmacology.com/vasodilator/vasodilators" TargetMode="External"/><Relationship Id="rId4" Type="http://schemas.openxmlformats.org/officeDocument/2006/relationships/hyperlink" Target="https://cvpharmacology.com/clinical-topics/edema" TargetMode="External"/><Relationship Id="rId9" Type="http://schemas.openxmlformats.org/officeDocument/2006/relationships/hyperlink" Target="https://cvpharmacology.com/clinical-topics/myocardial-infarction" TargetMode="External"/><Relationship Id="rId14" Type="http://schemas.openxmlformats.org/officeDocument/2006/relationships/hyperlink" Target="https://cvpharmacology.com/cardiostimulatory/cardiostimulatory"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vpharmacology.com/cardiostimulatory/digitalis" TargetMode="External"/><Relationship Id="rId3" Type="http://schemas.openxmlformats.org/officeDocument/2006/relationships/hyperlink" Target="https://cvpharmacology.com/cardioinhibitory/beta-blockers" TargetMode="External"/><Relationship Id="rId7" Type="http://schemas.openxmlformats.org/officeDocument/2006/relationships/hyperlink" Target="https://cvpharmacology.com/antiarrhy/electrolyte" TargetMode="External"/><Relationship Id="rId2" Type="http://schemas.openxmlformats.org/officeDocument/2006/relationships/hyperlink" Target="https://cvpharmacology.com/antiarrhy/sodium-blockers" TargetMode="External"/><Relationship Id="rId1" Type="http://schemas.openxmlformats.org/officeDocument/2006/relationships/slideLayout" Target="../slideLayouts/slideLayout7.xml"/><Relationship Id="rId6" Type="http://schemas.openxmlformats.org/officeDocument/2006/relationships/hyperlink" Target="https://cvpharmacology.com/antiarrhy/adenosine" TargetMode="External"/><Relationship Id="rId5" Type="http://schemas.openxmlformats.org/officeDocument/2006/relationships/hyperlink" Target="https://cvpharmacology.com/vasodilator/ccb" TargetMode="External"/><Relationship Id="rId4" Type="http://schemas.openxmlformats.org/officeDocument/2006/relationships/hyperlink" Target="https://cvpharmacology.com/antiarrhy/potassium-blockers" TargetMode="External"/><Relationship Id="rId9" Type="http://schemas.openxmlformats.org/officeDocument/2006/relationships/hyperlink" Target="https://cvpharmacology.com/antiarrhy/atropin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p:nvPr/>
        </p:nvPicPr>
        <p:blipFill>
          <a:blip r:embed="rId2"/>
          <a:srcRect/>
          <a:stretch>
            <a:fillRect/>
          </a:stretch>
        </p:blipFill>
        <p:spPr bwMode="auto">
          <a:xfrm>
            <a:off x="571472" y="500042"/>
            <a:ext cx="7715303" cy="5500725"/>
          </a:xfrm>
          <a:prstGeom prst="rect">
            <a:avLst/>
          </a:prstGeom>
          <a:noFill/>
          <a:ln w="28575">
            <a:solidFill>
              <a:srgbClr val="FF0000"/>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71802" y="857232"/>
            <a:ext cx="3143272" cy="523220"/>
          </a:xfrm>
          <a:prstGeom prst="rect">
            <a:avLst/>
          </a:prstGeom>
          <a:solidFill>
            <a:schemeClr val="accent3">
              <a:lumMod val="20000"/>
              <a:lumOff val="80000"/>
            </a:schemeClr>
          </a:solidFill>
          <a:ln w="28575">
            <a:solidFill>
              <a:srgbClr val="FF0000"/>
            </a:solidFill>
          </a:ln>
        </p:spPr>
        <p:txBody>
          <a:bodyPr wrap="square">
            <a:spAutoFit/>
          </a:bodyPr>
          <a:lstStyle/>
          <a:p>
            <a:pPr algn="ctr"/>
            <a:r>
              <a:rPr lang="en-US" sz="2800" b="1" dirty="0">
                <a:solidFill>
                  <a:srgbClr val="FF0000"/>
                </a:solidFill>
              </a:rPr>
              <a:t>Types of Angina</a:t>
            </a:r>
            <a:endParaRPr lang="ar-SY" sz="2800" b="1" dirty="0">
              <a:solidFill>
                <a:srgbClr val="FF0000"/>
              </a:solidFill>
            </a:endParaRPr>
          </a:p>
        </p:txBody>
      </p:sp>
      <p:pic>
        <p:nvPicPr>
          <p:cNvPr id="3" name="صورة 2" descr="Types of angina"/>
          <p:cNvPicPr/>
          <p:nvPr/>
        </p:nvPicPr>
        <p:blipFill>
          <a:blip r:embed="rId2"/>
          <a:srcRect/>
          <a:stretch>
            <a:fillRect/>
          </a:stretch>
        </p:blipFill>
        <p:spPr bwMode="auto">
          <a:xfrm>
            <a:off x="1285852" y="1643050"/>
            <a:ext cx="6357981" cy="2928958"/>
          </a:xfrm>
          <a:prstGeom prst="rect">
            <a:avLst/>
          </a:prstGeom>
          <a:noFill/>
          <a:ln w="28575">
            <a:solidFill>
              <a:srgbClr val="FF0000"/>
            </a:solidFill>
            <a:miter lim="800000"/>
            <a:headEnd/>
            <a:tailEnd/>
          </a:ln>
        </p:spPr>
      </p:pic>
      <p:sp>
        <p:nvSpPr>
          <p:cNvPr id="4" name="مستطيل 3"/>
          <p:cNvSpPr/>
          <p:nvPr/>
        </p:nvSpPr>
        <p:spPr>
          <a:xfrm>
            <a:off x="1071538" y="4857760"/>
            <a:ext cx="2048958" cy="369332"/>
          </a:xfrm>
          <a:prstGeom prst="rect">
            <a:avLst/>
          </a:prstGeom>
        </p:spPr>
        <p:txBody>
          <a:bodyPr wrap="square">
            <a:spAutoFit/>
          </a:bodyPr>
          <a:lstStyle/>
          <a:p>
            <a:r>
              <a:rPr lang="ar-SA" b="1" dirty="0">
                <a:solidFill>
                  <a:srgbClr val="002060"/>
                </a:solidFill>
              </a:rPr>
              <a:t>الذبحة الصدرية المتنوعة </a:t>
            </a:r>
            <a:endParaRPr lang="ar-SY" b="1" dirty="0">
              <a:solidFill>
                <a:srgbClr val="002060"/>
              </a:solidFill>
            </a:endParaRPr>
          </a:p>
        </p:txBody>
      </p:sp>
      <p:sp>
        <p:nvSpPr>
          <p:cNvPr id="20481" name="Rectangle 1"/>
          <p:cNvSpPr>
            <a:spLocks noChangeArrowheads="1"/>
          </p:cNvSpPr>
          <p:nvPr/>
        </p:nvSpPr>
        <p:spPr bwMode="auto">
          <a:xfrm>
            <a:off x="3428992" y="4857760"/>
            <a:ext cx="2786082" cy="931012"/>
          </a:xfrm>
          <a:prstGeom prst="rect">
            <a:avLst/>
          </a:prstGeom>
          <a:solidFill>
            <a:srgbClr val="FFFFFF"/>
          </a:solidFill>
          <a:ln w="9525">
            <a:no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rgbClr val="225A5A"/>
                </a:solidFill>
                <a:effectLst/>
                <a:latin typeface="Arial" pitchFamily="34" charset="0"/>
                <a:ea typeface="Times New Roman" pitchFamily="18" charset="0"/>
                <a:cs typeface="Arial" pitchFamily="34" charset="0"/>
              </a:rPr>
              <a:t>الذبحة الصدرية المستقرة المزمنة</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2" name="Rectangle 2"/>
          <p:cNvSpPr>
            <a:spLocks noChangeArrowheads="1"/>
          </p:cNvSpPr>
          <p:nvPr/>
        </p:nvSpPr>
        <p:spPr bwMode="auto">
          <a:xfrm>
            <a:off x="6286512" y="4786322"/>
            <a:ext cx="2643206" cy="931012"/>
          </a:xfrm>
          <a:prstGeom prst="rect">
            <a:avLst/>
          </a:prstGeom>
          <a:solidFill>
            <a:srgbClr val="FFFFFF"/>
          </a:solidFill>
          <a:ln w="9525">
            <a:no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rgbClr val="225A5A"/>
                </a:solidFill>
                <a:effectLst/>
                <a:latin typeface="Arial" pitchFamily="34" charset="0"/>
                <a:ea typeface="Times New Roman" pitchFamily="18" charset="0"/>
                <a:cs typeface="Arial" pitchFamily="34" charset="0"/>
              </a:rPr>
              <a:t>الذبحة الصدرية غير المستقرة</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500042"/>
            <a:ext cx="8215370" cy="2008230"/>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Variant (</a:t>
            </a:r>
            <a:r>
              <a:rPr kumimoji="0" lang="en-US" sz="16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Printzmetal's</a:t>
            </a:r>
            <a:r>
              <a:rPr kumimoji="0" lang="en-US" sz="16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Angina</a:t>
            </a:r>
            <a:endParaRPr kumimoji="0" lang="en-US" sz="2000" b="1" i="0" u="none" strike="noStrike" cap="none" normalizeH="0" baseline="0" dirty="0" smtClean="0">
              <a:ln>
                <a:noFill/>
              </a:ln>
              <a:solidFill>
                <a:srgbClr val="0070C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Variant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Printzmetal's</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angina results from coronary vasospasm, which temporarily reduces coronary blood flow (i.e., produces </a:t>
            </a:r>
            <a:r>
              <a:rPr kumimoji="0" lang="en-US" sz="16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ischemia</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by reducing oxygen supply; "</a:t>
            </a: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supply ischemia</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decreasing the oxygen supply/demand ratio. Enhanced sympathetic activity (e.g., during emotional stress), especially when coupled with a dysfunctional coronary vascular endothelium (i.e., reduced endothelial production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vasodilators </a:t>
            </a:r>
            <a:r>
              <a:rPr kumimoji="0" lang="en-US" sz="16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nitric oxide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4"/>
              </a:rPr>
              <a:t>prostacyclin</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can precipitate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vasospastic</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angina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285720" y="2500306"/>
            <a:ext cx="8215370" cy="2993115"/>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Chronic Stable Angina</a:t>
            </a:r>
            <a:endParaRPr kumimoji="0" lang="en-US" sz="2000" b="1" i="0" u="none" strike="noStrike" cap="none" normalizeH="0" baseline="0" dirty="0" smtClean="0">
              <a:ln>
                <a:noFill/>
              </a:ln>
              <a:solidFill>
                <a:srgbClr val="0070C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Chronic Stable angina is caused by a chronic narrowing of coronary arteries because of atherosclerosis. When a coronary artery is narrowed beyond a critical value (</a:t>
            </a:r>
            <a:r>
              <a:rPr kumimoji="0" lang="en-US" sz="16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5"/>
              </a:rPr>
              <a:t>critical </a:t>
            </a:r>
            <a:r>
              <a:rPr kumimoji="0" lang="en-US" sz="16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5"/>
              </a:rPr>
              <a:t>stenosis</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myocardial tissue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perfused</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by the artery will not receive adequate blood flow (i.e., the tissue becomes ischemic and hypoxic), particularly during times of increased oxygen demand (e.g., during physical exertion). Because the relative ischemia occurs when the oxygen demand increases, this is referred to as "</a:t>
            </a: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demand ischemia</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This will lead to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anginal</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pain or chest discomfort during physical exertion. The pain usually is associated with a predictable threshold of physical activity. Other conditions that cause myocardial oxygen demand to increase, such as a large meal or emotional stress, can also precipitate pain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28596" y="785794"/>
            <a:ext cx="8143932" cy="3143272"/>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Unstable Angina</a:t>
            </a:r>
            <a:endParaRPr kumimoji="0" lang="en-US" sz="2400" b="1" i="0" u="none" strike="noStrike" cap="none" normalizeH="0" baseline="0" dirty="0" smtClean="0">
              <a:ln>
                <a:noFill/>
              </a:ln>
              <a:solidFill>
                <a:srgbClr val="0070C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Unstable angina is caused by transient formation and dissolution of a blood clot (thrombosis) within a coronary artery. The clots often form in response to plaque rupture in atherosclerotic coronary arteries; however, the clot may also form because diseased coronary artery endothelium produces less nitric oxide and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prostacyclin</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that inhibit platelet aggregation and clot formation. When the clot forms, coronary flow is reduced, leading to a reduction in the oxygen supply/demand ratio ("</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supply ischemia</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If the clot completely occludes the coronary artery for a sufficient length of time, the myocardium supplied by the vessel may become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infarcted</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acute myocardial infarction</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become irreversibly damaged</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857224" y="642918"/>
            <a:ext cx="7215238" cy="2685338"/>
          </a:xfrm>
          <a:prstGeom prst="rect">
            <a:avLst/>
          </a:prstGeom>
          <a:solidFill>
            <a:srgbClr val="F1F7F7"/>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Rationale for Treating Angina</a:t>
            </a:r>
            <a:endParaRPr kumimoji="0" lang="en-US" sz="4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1" i="0" u="none" strike="noStrike" cap="none" normalizeH="0" baseline="0" dirty="0" smtClean="0">
                <a:ln>
                  <a:noFill/>
                </a:ln>
                <a:solidFill>
                  <a:srgbClr val="225A5A"/>
                </a:solidFill>
                <a:effectLst/>
                <a:latin typeface="Arial" pitchFamily="34" charset="0"/>
                <a:ea typeface="Times New Roman" pitchFamily="18" charset="0"/>
                <a:cs typeface="Arial" pitchFamily="34" charset="0"/>
              </a:rPr>
              <a:t>Increase Oxygen Delivery:</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t>Coronary vasodilators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t>Anti-thrombotic drugs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1" i="0" u="none" strike="noStrike" cap="none" normalizeH="0" baseline="0" dirty="0" smtClean="0">
                <a:ln>
                  <a:noFill/>
                </a:ln>
                <a:solidFill>
                  <a:srgbClr val="225A5A"/>
                </a:solidFill>
                <a:effectLst/>
                <a:latin typeface="Arial" pitchFamily="34" charset="0"/>
                <a:ea typeface="Times New Roman" pitchFamily="18" charset="0"/>
                <a:cs typeface="Arial" pitchFamily="34" charset="0"/>
              </a:rPr>
              <a:t>Decrease Oxygen Demand:</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t>Vasodilators</a:t>
            </a:r>
            <a:b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b="0" i="1" u="none" strike="noStrike" cap="none" normalizeH="0" baseline="0" dirty="0" smtClean="0">
                <a:ln>
                  <a:noFill/>
                </a:ln>
                <a:solidFill>
                  <a:srgbClr val="000022"/>
                </a:solidFill>
                <a:effectLst/>
                <a:latin typeface="Arial" pitchFamily="34" charset="0"/>
                <a:ea typeface="Calibri" pitchFamily="34" charset="0"/>
                <a:cs typeface="Arial" pitchFamily="34" charset="0"/>
              </a:rPr>
              <a:t>(reduce </a:t>
            </a:r>
            <a:r>
              <a:rPr kumimoji="0" lang="en-US" b="0" i="1" u="none" strike="noStrike" cap="none" normalizeH="0" baseline="0" dirty="0" err="1" smtClean="0">
                <a:ln>
                  <a:noFill/>
                </a:ln>
                <a:solidFill>
                  <a:srgbClr val="000022"/>
                </a:solidFill>
                <a:effectLst/>
                <a:latin typeface="Arial" pitchFamily="34" charset="0"/>
                <a:ea typeface="Calibri" pitchFamily="34" charset="0"/>
                <a:cs typeface="Arial" pitchFamily="34" charset="0"/>
              </a:rPr>
              <a:t>afterload</a:t>
            </a:r>
            <a:r>
              <a:rPr kumimoji="0" lang="en-US" b="0" i="1" u="none" strike="noStrike" cap="none" normalizeH="0" baseline="0" dirty="0" smtClean="0">
                <a:ln>
                  <a:noFill/>
                </a:ln>
                <a:solidFill>
                  <a:srgbClr val="000022"/>
                </a:solidFill>
                <a:effectLst/>
                <a:latin typeface="Arial" pitchFamily="34" charset="0"/>
                <a:ea typeface="Calibri" pitchFamily="34" charset="0"/>
                <a:cs typeface="Arial" pitchFamily="34" charset="0"/>
              </a:rPr>
              <a:t> and preload)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t>Cardiac depressants</a:t>
            </a:r>
            <a:br>
              <a:rPr kumimoji="0" lang="en-US"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b="0" i="1" u="none" strike="noStrike" cap="none" normalizeH="0" baseline="0" dirty="0" smtClean="0">
                <a:ln>
                  <a:noFill/>
                </a:ln>
                <a:solidFill>
                  <a:srgbClr val="000022"/>
                </a:solidFill>
                <a:effectLst/>
                <a:latin typeface="Arial" pitchFamily="34" charset="0"/>
                <a:ea typeface="Calibri" pitchFamily="34" charset="0"/>
                <a:cs typeface="Arial" pitchFamily="34" charset="0"/>
              </a:rPr>
              <a:t>(reduce heart rate and contractility)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857224" y="3357562"/>
            <a:ext cx="7215238" cy="1754326"/>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Angina</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results from a reduction in the </a:t>
            </a:r>
            <a:r>
              <a:rPr kumimoji="0" lang="en-US"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oxygen supply/demand ratio</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Therefore, in order to alleviate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anginal</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discomfort, it is necessary to improve this ratio. This can be done either by increasing blood flow (which increases oxygen delivery or supply), or by decreasing </a:t>
            </a:r>
            <a:r>
              <a:rPr kumimoji="0" lang="en-US"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oxygen demand</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(i.e., by decreasing myocardial oxygen consumption).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28596" y="1071546"/>
            <a:ext cx="8429684" cy="3139321"/>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ar-SY"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Pharmacologic interventions that block coronary vasospasm (coronary vasodilators) or inhibit clot formation are used to treat </a:t>
            </a:r>
            <a:r>
              <a:rPr kumimoji="0" lang="en-US"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variant and unstable angina</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respectively.</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These drugs act by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increasing coronary blood flow and oxygen supply,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or by preventing vasospasm and clot formation, and associated decreases in blood flow.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Drugs that reduce myocardial oxygen demand are also given to patients with </a:t>
            </a:r>
            <a:endParaRPr kumimoji="0" lang="ar-SY"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these two forms of angina to reduce oxygen demand and help to alleviate angina</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71440" y="1000108"/>
            <a:ext cx="8001088" cy="3929090"/>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Drugs that reduce myocardial oxygen demand are commonly used to prevent and treat episodes of ischemic pain associated with fixed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stenotic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lesions (i.e.,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chronic stable 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Some of these drugs reduce oxygen demand by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decreasing heart rate (decreased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chronotropy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contractility (decreased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inotropy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while other drugs reduce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4"/>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or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5"/>
              </a:rPr>
              <a:t>preload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on the heart.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preload reducing drugs act by dilating peripheral arteries and veins.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Direct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vasodilation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the coronary arteries is ineffective as a therapeutic approach and may actually worsen the ischemia by producing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6"/>
              </a:rPr>
              <a:t>coronary vascular steal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28662" y="428604"/>
            <a:ext cx="7786742" cy="3954905"/>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Classes of Drugs Used to Treat Angina</a:t>
            </a: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Vasodilators</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(dilate arteries and veins)</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FF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hlinkClick r:id="rId3"/>
              </a:rPr>
              <a:t>calcium-channel blockers</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
            <a:b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FF0000"/>
                </a:solidFill>
                <a:effectLst/>
                <a:latin typeface="Calibri"/>
                <a:ea typeface="Times New Roman" pitchFamily="18" charset="0"/>
                <a:cs typeface="Arial" pitchFamily="34" charset="0"/>
              </a:rPr>
              <a:t>  </a:t>
            </a:r>
            <a:r>
              <a:rPr kumimoji="0" lang="en-US" sz="20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hlinkClick r:id="rId4"/>
              </a:rPr>
              <a:t>nitrodilators</a:t>
            </a:r>
            <a:endPar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5"/>
              </a:rPr>
              <a:t>Cardioinhibitory</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5"/>
              </a:rPr>
              <a:t> drugs</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(reduce heart rate and contractility)</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FF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hlinkClick r:id="rId6"/>
              </a:rPr>
              <a:t>beta-blockers</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
            <a:b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FF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hlinkClick r:id="rId3"/>
              </a:rPr>
              <a:t>calcium-channel blockers</a:t>
            </a:r>
            <a:endPar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7"/>
              </a:rPr>
              <a:t>Ranolazine</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(blocks late sodium currents)</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Anti-thrombotic drugs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(prevent thrombus formation)</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070C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anticoagulants</a:t>
            </a:r>
            <a:b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070C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anti-platelet drugs</a:t>
            </a:r>
            <a:endParaRPr kumimoji="0" lang="en-US" sz="4400"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1285860"/>
            <a:ext cx="8286808" cy="3547113"/>
          </a:xfrm>
          <a:prstGeom prst="rect">
            <a:avLst/>
          </a:prstGeom>
          <a:solidFill>
            <a:srgbClr val="F1F7F7"/>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36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Calcium-Channel Blockers (CCBs)</a:t>
            </a:r>
            <a:endParaRPr kumimoji="0" lang="en-US"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Cardiac effects</a:t>
            </a:r>
            <a:endParaRPr kumimoji="0" lang="en-US" sz="36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 contractility</a:t>
            </a:r>
            <a: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(negative </a:t>
            </a:r>
            <a:r>
              <a:rPr kumimoji="0" lang="en-US" sz="1400" b="0" i="0" u="none" strike="noStrike" cap="none" normalizeH="0" baseline="0" dirty="0" err="1" smtClean="0">
                <a:ln>
                  <a:noFill/>
                </a:ln>
                <a:solidFill>
                  <a:srgbClr val="000022"/>
                </a:solidFill>
                <a:effectLst/>
                <a:latin typeface="Arial" pitchFamily="34" charset="0"/>
                <a:ea typeface="Calibri" pitchFamily="34" charset="0"/>
                <a:cs typeface="Arial" pitchFamily="34" charset="0"/>
              </a:rPr>
              <a:t>inotropy</a:t>
            </a: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 heart rate</a:t>
            </a:r>
            <a: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(negative </a:t>
            </a:r>
            <a:r>
              <a:rPr kumimoji="0" lang="en-US" sz="1400" b="0" i="0" u="none" strike="noStrike" cap="none" normalizeH="0" baseline="0" dirty="0" err="1" smtClean="0">
                <a:ln>
                  <a:noFill/>
                </a:ln>
                <a:solidFill>
                  <a:srgbClr val="000022"/>
                </a:solidFill>
                <a:effectLst/>
                <a:latin typeface="Arial" pitchFamily="34" charset="0"/>
                <a:ea typeface="Calibri" pitchFamily="34" charset="0"/>
                <a:cs typeface="Arial" pitchFamily="34" charset="0"/>
              </a:rPr>
              <a:t>chronotropy</a:t>
            </a: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 conduction velocity</a:t>
            </a:r>
            <a: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(negative </a:t>
            </a:r>
            <a:r>
              <a:rPr kumimoji="0" lang="en-US" sz="1400" b="0" i="0" u="none" strike="noStrike" cap="none" normalizeH="0" baseline="0" dirty="0" err="1" smtClean="0">
                <a:ln>
                  <a:noFill/>
                </a:ln>
                <a:solidFill>
                  <a:srgbClr val="000022"/>
                </a:solidFill>
                <a:effectLst/>
                <a:latin typeface="Arial" pitchFamily="34" charset="0"/>
                <a:ea typeface="Calibri" pitchFamily="34" charset="0"/>
                <a:cs typeface="Arial" pitchFamily="34" charset="0"/>
              </a:rPr>
              <a:t>dromotropy</a:t>
            </a: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endParaRPr kumimoji="0" lang="en-US" sz="28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Vascular effects</a:t>
            </a:r>
            <a:endParaRPr kumimoji="0" lang="en-US" sz="36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Smooth muscle relaxation</a:t>
            </a:r>
            <a: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r>
              <a:rPr kumimoji="0" lang="en-US" sz="1400" b="0" i="0" u="none" strike="noStrike" cap="none" normalizeH="0" baseline="0" dirty="0" err="1" smtClean="0">
                <a:ln>
                  <a:noFill/>
                </a:ln>
                <a:solidFill>
                  <a:srgbClr val="000022"/>
                </a:solidFill>
                <a:effectLst/>
                <a:latin typeface="Arial" pitchFamily="34" charset="0"/>
                <a:ea typeface="Calibri" pitchFamily="34" charset="0"/>
                <a:cs typeface="Arial" pitchFamily="34" charset="0"/>
              </a:rPr>
              <a:t>vasodilation</a:t>
            </a:r>
            <a:r>
              <a:rPr kumimoji="0" lang="en-US" sz="1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428596" y="928670"/>
            <a:ext cx="8215370" cy="4770537"/>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calcium-channel blockers (CCBs) bind to L-type calcium channels on vascular smooth muscle, cardiac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myocytes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cardiac nodal tissue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2"/>
              </a:rPr>
              <a:t>sinoatrial</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 and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2"/>
              </a:rPr>
              <a:t>atrioventricular</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 nodes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These channels regulate the influx of calcium into cells. In vascular smooth muscle and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cardiac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myocytes</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calcium influx stimulates muscle contraction; in nodal tissue calcium influx plays an important role in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pacemaker currents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in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phase 0</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action potentials. Therefore, by blocking calcium entry into the cell, CCBs cause vascular smooth muscle relaxation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vasodilation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decreased myocardial force generation (negative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inotropy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decreased contractility), decreased heart rate (negative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chronotropy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decreased conduction velocity (negative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dromotropy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particularly at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atrioventricular</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node.</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857224" y="1214422"/>
            <a:ext cx="7572428" cy="3862572"/>
          </a:xfrm>
          <a:prstGeom prst="rect">
            <a:avLst/>
          </a:prstGeom>
          <a:solidFill>
            <a:srgbClr val="F1F7F7"/>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Therapeutic Use of</a:t>
            </a:r>
            <a:b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Calcium-Channel Blockers</a:t>
            </a:r>
            <a:endParaRPr kumimoji="0" lang="ar-SY"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tab pos="457200" algn="l"/>
              </a:tabLst>
            </a:pP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Hypertension</a:t>
            </a:r>
            <a:r>
              <a:rPr kumimoji="0" lang="en-US" sz="2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
            </a:r>
            <a:br>
              <a:rPr kumimoji="0" lang="en-US" sz="2400" b="0" i="0" u="none" strike="noStrike" cap="none" normalizeH="0" baseline="0" dirty="0" smtClean="0">
                <a:ln>
                  <a:noFill/>
                </a:ln>
                <a:solidFill>
                  <a:srgbClr val="000022"/>
                </a:solidFill>
                <a:effectLst/>
                <a:latin typeface="Arial" pitchFamily="34" charset="0"/>
                <a:ea typeface="Calibri" pitchFamily="34" charset="0"/>
                <a:cs typeface="Arial" pitchFamily="34" charset="0"/>
              </a:rPr>
            </a:br>
            <a:r>
              <a:rPr kumimoji="0" lang="en-US" sz="1600" b="0" i="0" u="none" strike="noStrike" cap="none" normalizeH="0" baseline="0" dirty="0" smtClean="0">
                <a:ln>
                  <a:noFill/>
                </a:ln>
                <a:solidFill>
                  <a:srgbClr val="000022"/>
                </a:solidFill>
                <a:effectLst/>
                <a:latin typeface="Arial" pitchFamily="34" charset="0"/>
                <a:ea typeface="Calibri" pitchFamily="34" charset="0"/>
                <a:cs typeface="Arial" pitchFamily="34" charset="0"/>
              </a:rPr>
              <a:t>(</a:t>
            </a:r>
            <a:r>
              <a:rPr kumimoji="0" lang="en-US" b="1" i="0" u="none" strike="noStrike" cap="none" normalizeH="0" baseline="0" dirty="0" smtClean="0">
                <a:ln>
                  <a:noFill/>
                </a:ln>
                <a:solidFill>
                  <a:srgbClr val="00B0F0"/>
                </a:solidFill>
                <a:effectLst/>
                <a:latin typeface="Arial" pitchFamily="34" charset="0"/>
                <a:ea typeface="Calibri" pitchFamily="34" charset="0"/>
                <a:cs typeface="Arial" pitchFamily="34" charset="0"/>
              </a:rPr>
              <a:t>systemic &amp; pulmonary)</a:t>
            </a:r>
            <a:endParaRPr kumimoji="0" lang="en-US"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Angina</a:t>
            </a:r>
            <a:endParaRPr kumimoji="0" lang="en-US"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Arrhythmias</a:t>
            </a: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en-US" sz="4800" b="1"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500042"/>
            <a:ext cx="8429684" cy="5801564"/>
          </a:xfrm>
          <a:prstGeom prst="rect">
            <a:avLst/>
          </a:prstGeom>
          <a:solidFill>
            <a:srgbClr val="FFFFFF"/>
          </a:solidFill>
          <a:ln w="2857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4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Drug Mechanism Classes</a:t>
            </a:r>
            <a:endParaRPr kumimoji="0" lang="en-US" sz="36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There are different ways to group or classify drugs.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One way is by grouping drugs based on their therapeutic use or class, such as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antiarrhythmic</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or diuretic drugs.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A second way to group drugs is by their dominant mechanism of action. Because many drugs have multiple mechanisms of action, it is sometimes difficult to agree on how to classify a particular drug.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The following list attempts to classify drugs based on their dominant mechanism of action, or by the mechanism that is the most therapeutically relevant for cardiovascular disease. Clicking on the drug class will open a new window providing detailed information on that class and links to specific drugs.</a:t>
            </a:r>
          </a:p>
          <a:p>
            <a:pPr marL="0" marR="0" lvl="0" indent="0" algn="l" defTabSz="914400" rtl="0" eaLnBrk="0" fontAlgn="base" latinLnBrk="0" hangingPunct="0">
              <a:lnSpc>
                <a:spcPct val="100000"/>
              </a:lnSpc>
              <a:spcBef>
                <a:spcPct val="0"/>
              </a:spcBef>
              <a:spcAft>
                <a:spcPct val="0"/>
              </a:spcAft>
              <a:buClrTx/>
              <a:buSzTx/>
              <a:tabLst/>
            </a:pPr>
            <a:endParaRPr kumimoji="0" lang="en-US" sz="44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14348" y="1214422"/>
            <a:ext cx="7929618" cy="2677656"/>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By causing vascular smooth muscle relaxation, CCBs decrease </a:t>
            </a:r>
            <a:r>
              <a:rPr kumimoji="0" lang="en-US" sz="24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systemic vascular resistance</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lowers arterial blood pressure. These drugs primarily affect </a:t>
            </a:r>
            <a:r>
              <a:rPr kumimoji="0" lang="en-US" sz="24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arterial resistance vessels</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with only minimal effects on venous capacitance vessels. Some CCBs also reduce heart rate and contractility, which can lead to a fall in cardiac output and lower arterial pressure.</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642910" y="1000108"/>
            <a:ext cx="7715304" cy="3424002"/>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Angina</a:t>
            </a:r>
            <a:endParaRPr kumimoji="0" lang="en-US" sz="28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anti-</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anginal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effects of CCBs are derived from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their vasodilator and </a:t>
            </a:r>
            <a:r>
              <a:rPr kumimoji="0" lang="en-US" sz="2000" b="1"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cardiodepressant</a:t>
            </a: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actions.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Systemic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vasodilation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reduces arterial pressure, which reduces ventricular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(wall stress) thereby decreasing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oxygen demand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by the heart. The more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cardioselective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CCBs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verapamil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diltiazem</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decrease heart rate and contractility, which leads to a reduction in myocardial oxygen demand. CCBs can also dilate coronary arteries and prevent or reverse coronary vasospasm (as occurs in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2"/>
              </a:rPr>
              <a:t>Printzmetal's</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 variant 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increasing oxygen supply to the myocardium.</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00034" y="1071546"/>
            <a:ext cx="8143932" cy="3485557"/>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Arrhythmias</a:t>
            </a:r>
            <a:endParaRPr kumimoji="0" lang="en-US" sz="28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antiarrhythmic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properties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Class IV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antiarrhythmics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CCBs are related to</a:t>
            </a: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their ability to suppress firing of aberrant pacemaker sites within the heart and their ability to decrease conduction velocity and prolong </a:t>
            </a:r>
            <a:r>
              <a:rPr kumimoji="0" lang="en-US" sz="2000" b="1"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repolarization</a:t>
            </a: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especially at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atrioventricular</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node. This latter action at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atrioventricular</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node helps to block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reentry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mechanisms, which can cause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5"/>
              </a:rPr>
              <a:t>supraventricular</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5"/>
              </a:rPr>
              <a:t> tachycardia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500034" y="428604"/>
            <a:ext cx="8215370" cy="5357850"/>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Classes of Calcium-Channel Blockers</a:t>
            </a: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There are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three chemical classes of CCBs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They differ not only in their basic chemical structure, but also in their relative selectivity for cardiac versus vascular L-type calcium channels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most smooth muscle selective class of CCBs are the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of their high vascular selectivity,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these drugs are primarily used to reduce systemic vascular resistance and arterial pressure,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therefore are used to treat hypertension.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Extended release formulations or long-acting compounds are used to treat angina and are particularly effecting for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vasospastic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angina; however, their powerful systemic vasodilator and pressure lowering effects can lead to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2"/>
              </a:rPr>
              <a:t>baroreflex</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cardiac stimulation (tachycardia and increased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inotropy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can offset the beneficial effects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reduction on myocardial oxygen demand. </a:t>
            </a:r>
            <a:r>
              <a:rPr kumimoji="0" lang="en-US"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Note that </a:t>
            </a:r>
            <a:r>
              <a:rPr kumimoji="0" lang="en-US" sz="20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easy to recognize because the drug name ends in "pine."</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jrgw hgrgfتقلص القلب.png"/>
          <p:cNvPicPr/>
          <p:nvPr/>
        </p:nvPicPr>
        <p:blipFill>
          <a:blip r:embed="rId2"/>
          <a:srcRect b="3711"/>
          <a:stretch>
            <a:fillRect/>
          </a:stretch>
        </p:blipFill>
        <p:spPr>
          <a:xfrm>
            <a:off x="214282" y="785794"/>
            <a:ext cx="8501122" cy="5857916"/>
          </a:xfrm>
          <a:prstGeom prst="rect">
            <a:avLst/>
          </a:prstGeom>
          <a:ln>
            <a:solidFill>
              <a:srgbClr val="FF0000"/>
            </a:solid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الية تاثيرحاصرات الكالسيوم.jpg"/>
          <p:cNvPicPr/>
          <p:nvPr/>
        </p:nvPicPr>
        <p:blipFill>
          <a:blip r:embed="rId2"/>
          <a:stretch>
            <a:fillRect/>
          </a:stretch>
        </p:blipFill>
        <p:spPr>
          <a:xfrm>
            <a:off x="1357290" y="1000108"/>
            <a:ext cx="5786478" cy="3714776"/>
          </a:xfrm>
          <a:prstGeom prst="rect">
            <a:avLst/>
          </a:prstGeom>
          <a:ln>
            <a:solidFill>
              <a:srgbClr val="FF0000"/>
            </a:solid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حاصرات الكالسيوم.jpg"/>
          <p:cNvPicPr/>
          <p:nvPr/>
        </p:nvPicPr>
        <p:blipFill>
          <a:blip r:embed="rId2"/>
          <a:srcRect t="11640"/>
          <a:stretch>
            <a:fillRect/>
          </a:stretch>
        </p:blipFill>
        <p:spPr>
          <a:xfrm>
            <a:off x="1071538" y="857232"/>
            <a:ext cx="6786610" cy="5143536"/>
          </a:xfrm>
          <a:prstGeom prst="rect">
            <a:avLst/>
          </a:prstGeom>
          <a:solidFill>
            <a:schemeClr val="accent6">
              <a:lumMod val="20000"/>
              <a:lumOff val="80000"/>
            </a:schemeClr>
          </a:solidFill>
          <a:ln>
            <a:solidFill>
              <a:srgbClr val="FF0000"/>
            </a:solid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714348" y="1285860"/>
            <a:ext cx="7500990" cy="2862322"/>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include the following specific drugs that are approved in the USA: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amlodipine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felodipine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isradipine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nicardipine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nifedipine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nimodipine</a:t>
            </a:r>
            <a:r>
              <a:rPr kumimoji="0" lang="en-US" sz="2000" b="1" i="0" u="none" strike="noStrike" cap="none" normalizeH="0" baseline="0" dirty="0" smtClean="0">
                <a:ln>
                  <a:noFill/>
                </a:ln>
                <a:solidFill>
                  <a:srgbClr val="0070C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(only used for subarachnoid hemorrhage)</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nitrendipine</a:t>
            </a:r>
            <a:endParaRPr kumimoji="0" lang="en-US" sz="4400" b="1"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428596" y="1071546"/>
            <a:ext cx="8143932" cy="3477875"/>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Non-</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dihydropyridines</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of which there are only two currently used clinically, comprise the other two classes of CCBs.</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Verapamil</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phenylalkylamine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class), is relatively selective for the myocardium, and is less effective as a systemic vasodilator drug. This drug has a very important role in treating angina (by reducing myocardial oxygen demand and reversing coronary vasospasm) and arrhythmias.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Diltiazem</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benzothiazepine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class)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is intermediate between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verapamil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 its selectivity for vascular calcium channels. By having both cardiac depressant and vasodilator actions,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diltiazem</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can reduce arterial pressure without producing as much reflex cardiac stimulation as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57158" y="714356"/>
            <a:ext cx="8286808" cy="3277796"/>
          </a:xfrm>
          <a:prstGeom prst="rect">
            <a:avLst/>
          </a:prstGeom>
          <a:solidFill>
            <a:schemeClr val="bg1"/>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Side Effects and Contraindications</a:t>
            </a:r>
            <a:endParaRPr kumimoji="0" lang="en-US" sz="4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Dihydropyridine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CCBs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can cause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flushing, headache, excessive </a:t>
            </a:r>
            <a:r>
              <a:rPr kumimoji="0" lang="en-US" sz="2000" b="1" i="0" u="none" strike="noStrike" cap="none" normalizeH="0" baseline="0" dirty="0" smtClean="0">
                <a:ln>
                  <a:noFill/>
                </a:ln>
                <a:effectLst/>
                <a:latin typeface="Arial" pitchFamily="34" charset="0"/>
                <a:ea typeface="Times New Roman" pitchFamily="18" charset="0"/>
                <a:cs typeface="Arial" pitchFamily="34" charset="0"/>
              </a:rPr>
              <a:t>hypotension, peripheral edema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reflex tachycardia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Baroreceptor</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reflex activation of sympathetic nerves and lack of direct negative cardiac effects can make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less desirable choice for stable angina than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diltiazem</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verapamil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or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beta-blockers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Long-acting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(e.g., extended release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nifedipine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amlodipine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safer anti-hypertensive drugs, in part, because of reduced reflex responses. This characteristic also makes them more suitable for angina than short-acting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857224" y="857232"/>
            <a:ext cx="7786742" cy="5143536"/>
          </a:xfrm>
          <a:prstGeom prst="rect">
            <a:avLst/>
          </a:prstGeom>
          <a:noFill/>
          <a:ln w="2857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2"/>
              </a:rPr>
              <a:t>Adenosine receptor agonists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3"/>
              </a:rPr>
              <a:t>Aldosterone</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3"/>
              </a:rPr>
              <a:t>-receptor antagonists</a:t>
            </a:r>
            <a:r>
              <a:rPr kumimoji="0" lang="en-US" sz="2000" b="1" i="0" u="none" strike="noStrike" cap="none" normalizeH="0" baseline="0" dirty="0" smtClean="0">
                <a:ln>
                  <a:noFill/>
                </a:ln>
                <a:effectLst/>
                <a:latin typeface="Calibri"/>
                <a:ea typeface="Calibri" pitchFamily="34" charset="0"/>
                <a:cs typeface="Arial" pitchFamily="34" charset="0"/>
              </a:rPr>
              <a:t> </a:t>
            </a:r>
            <a:r>
              <a:rPr kumimoji="0" lang="en-US" sz="2000" b="1" i="0" u="none" strike="noStrike" cap="none" normalizeH="0" baseline="0" dirty="0" smtClean="0">
                <a:ln>
                  <a:noFill/>
                </a:ln>
                <a:effectLst/>
                <a:latin typeface="Arial" pitchFamily="34" charset="0"/>
                <a:ea typeface="Calibri" pitchFamily="34" charset="0"/>
                <a:cs typeface="Arial" pitchFamily="34" charset="0"/>
              </a:rPr>
              <a:t>(</a:t>
            </a:r>
            <a:r>
              <a:rPr kumimoji="0" lang="en-US" sz="2000" b="1" i="0" u="none" strike="noStrike" cap="none" normalizeH="0" baseline="0" dirty="0" err="1" smtClean="0">
                <a:ln>
                  <a:noFill/>
                </a:ln>
                <a:effectLst/>
                <a:latin typeface="Arial" pitchFamily="34" charset="0"/>
                <a:ea typeface="Calibri" pitchFamily="34" charset="0"/>
                <a:cs typeface="Arial" pitchFamily="34" charset="0"/>
              </a:rPr>
              <a:t>mineralocorticoid</a:t>
            </a:r>
            <a:r>
              <a:rPr kumimoji="0" lang="en-US" sz="2000" b="1" i="0" u="none" strike="noStrike" cap="none" normalizeH="0" baseline="0" dirty="0" smtClean="0">
                <a:ln>
                  <a:noFill/>
                </a:ln>
                <a:effectLst/>
                <a:latin typeface="Arial" pitchFamily="34" charset="0"/>
                <a:ea typeface="Calibri" pitchFamily="34" charset="0"/>
                <a:cs typeface="Arial" pitchFamily="34" charset="0"/>
              </a:rPr>
              <a:t> receptor antagonists)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4"/>
              </a:rPr>
              <a:t>Alpha-</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4"/>
              </a:rPr>
              <a:t>adrenoceptor</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4"/>
              </a:rPr>
              <a:t> agonists (alpha-agonists)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5"/>
              </a:rPr>
              <a:t>Alpha-</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5"/>
              </a:rPr>
              <a:t>adrenoceptor</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5"/>
              </a:rPr>
              <a:t> blockers (alpha-blockers)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6"/>
              </a:rPr>
              <a:t>Angiotensin</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6"/>
              </a:rPr>
              <a:t>-converting enzyme (ACE) inhibitors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7"/>
              </a:rPr>
              <a:t>Angiotensin</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7"/>
              </a:rPr>
              <a:t> receptor blockers (ARBs)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8"/>
              </a:rPr>
              <a:t>Beta-</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8"/>
              </a:rPr>
              <a:t>adrenoceptor</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8"/>
              </a:rPr>
              <a:t> agonists (beta-agonists)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9"/>
              </a:rPr>
              <a:t>Beta-</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9"/>
              </a:rPr>
              <a:t>adrenoceptor</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9"/>
              </a:rPr>
              <a:t> blockers (beta-blockers)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0"/>
              </a:rPr>
              <a:t>Calcium-channel blockers (CCBs)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1"/>
              </a:rPr>
              <a:t>Centrally-acting </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11"/>
              </a:rPr>
              <a:t>sympatholytics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2"/>
              </a:rPr>
              <a:t>Direct-acting vasodilators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3"/>
              </a:rPr>
              <a:t>Diuretics (loop, </a:t>
            </a: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3"/>
              </a:rPr>
              <a:t>thiazide</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3"/>
              </a:rPr>
              <a:t>, potassium-sparing)</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13"/>
              </a:rPr>
              <a:t>Endothelin</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3"/>
              </a:rPr>
              <a:t> receptor antagonists</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effectLst/>
                <a:latin typeface="Arial" pitchFamily="34" charset="0"/>
                <a:ea typeface="Calibri" pitchFamily="34" charset="0"/>
                <a:cs typeface="Arial" pitchFamily="34" charset="0"/>
                <a:hlinkClick r:id="rId14"/>
              </a:rPr>
              <a:t>Fibrinolytic</a:t>
            </a: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4"/>
              </a:rPr>
              <a:t> (thrombolytic)</a:t>
            </a:r>
            <a:endParaRPr kumimoji="0" lang="en-US" sz="16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effectLst/>
                <a:latin typeface="Arial" pitchFamily="34" charset="0"/>
                <a:ea typeface="Calibri" pitchFamily="34" charset="0"/>
                <a:cs typeface="Arial" pitchFamily="34" charset="0"/>
                <a:hlinkClick r:id="rId15"/>
              </a:rPr>
              <a:t>Funny current blockers</a:t>
            </a:r>
            <a:endParaRPr kumimoji="0" lang="en-US" sz="4400" b="1"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57158" y="714356"/>
            <a:ext cx="8429684" cy="3170099"/>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The cardiac selective, non-</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dihydropyridine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CCBs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can cause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excessive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bradycardia</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constipation, impaired electrical conduction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atrioventricular</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nodal block), and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depressed cardiac contractility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Therefore, patients having preexistent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bradycardia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conduction defects, or heart failure caused by systolic dysfunction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HFrEF</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should not be given CCBs, especially the cardiac selective, non-</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CCBs, especially non-</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dihydropyridines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should not be administered to patients being treated with a beta-blocker because beta-blockers also depress cardiac electrical and mechanical activity and therefore the addition of a CCB augments the effects of beta-blockade</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14282" y="428604"/>
            <a:ext cx="8501122" cy="5186011"/>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err="1" smtClean="0">
                <a:ln>
                  <a:noFill/>
                </a:ln>
                <a:solidFill>
                  <a:srgbClr val="CC2200"/>
                </a:solidFill>
                <a:effectLst/>
                <a:latin typeface="Arial" pitchFamily="34" charset="0"/>
                <a:ea typeface="Times New Roman" pitchFamily="18" charset="0"/>
                <a:cs typeface="Arial" pitchFamily="34" charset="0"/>
              </a:rPr>
              <a:t>Nitrodilators</a:t>
            </a:r>
            <a:r>
              <a:rPr kumimoji="0" lang="en-US" sz="36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 and Soluble </a:t>
            </a:r>
            <a:r>
              <a:rPr kumimoji="0" lang="en-US" sz="3600" b="1" i="0" u="none" strike="noStrike" cap="none" normalizeH="0" baseline="0" dirty="0" err="1" smtClean="0">
                <a:ln>
                  <a:noFill/>
                </a:ln>
                <a:solidFill>
                  <a:srgbClr val="CC2200"/>
                </a:solidFill>
                <a:effectLst/>
                <a:latin typeface="Arial" pitchFamily="34" charset="0"/>
                <a:ea typeface="Times New Roman" pitchFamily="18" charset="0"/>
                <a:cs typeface="Arial" pitchFamily="34" charset="0"/>
              </a:rPr>
              <a:t>Guanylyl</a:t>
            </a:r>
            <a:r>
              <a:rPr kumimoji="0" lang="en-US" sz="36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 </a:t>
            </a:r>
            <a:r>
              <a:rPr kumimoji="0" lang="en-US" sz="3600" b="1" i="0" u="none" strike="noStrike" cap="none" normalizeH="0" baseline="0" dirty="0" err="1" smtClean="0">
                <a:ln>
                  <a:noFill/>
                </a:ln>
                <a:solidFill>
                  <a:srgbClr val="CC2200"/>
                </a:solidFill>
                <a:effectLst/>
                <a:latin typeface="Arial" pitchFamily="34" charset="0"/>
                <a:ea typeface="Times New Roman" pitchFamily="18" charset="0"/>
                <a:cs typeface="Arial" pitchFamily="34" charset="0"/>
              </a:rPr>
              <a:t>Cyclase</a:t>
            </a:r>
            <a:r>
              <a:rPr kumimoji="0" lang="en-US" sz="36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 Activators</a:t>
            </a:r>
            <a:endParaRPr kumimoji="0" lang="en-US" sz="4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Nitric oxide (NO), a molecule produced by many cells in the body, and has several important actions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 the cardiovascular system, NO is primarily produced by vascular endothelial cells. This endothelial-derived NO has several important functions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including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relaxing vascular smooth muscle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vasodilation</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inhibiting platelet aggregation (anti-thrombotic),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inhibiting leukocyte-endothelial interactions (anti-inflammatory).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These actions involve NO-stimulated formation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drugs that mimic the actions of endogenous NO by releasing NO or forming NO within tissues. These drugs act directly on the vascular smooth muscle to cause relaxation and therefore serve as endothelial-independent vasodilators.</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llustration showing the two basic types of nitrodilators: those that release NO spontaneously (e.g., sodium nitroprusside) and organic nitrates that require an enzymatic process to form NO"/>
          <p:cNvPicPr/>
          <p:nvPr/>
        </p:nvPicPr>
        <p:blipFill>
          <a:blip r:embed="rId2"/>
          <a:srcRect/>
          <a:stretch>
            <a:fillRect/>
          </a:stretch>
        </p:blipFill>
        <p:spPr bwMode="auto">
          <a:xfrm>
            <a:off x="1928794" y="1428736"/>
            <a:ext cx="5143536" cy="3571900"/>
          </a:xfrm>
          <a:prstGeom prst="rect">
            <a:avLst/>
          </a:prstGeom>
          <a:noFill/>
          <a:ln w="9525">
            <a:solidFill>
              <a:srgbClr val="FF0000"/>
            </a:solid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14282" y="642918"/>
            <a:ext cx="8715436" cy="4401205"/>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There are two basic types of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1"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those that release NO spontaneously (e.g., sodium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nitroprusside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organic nitrates that require an enzymatic process to form NO</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Organic nitrates do not directly release NO, however, their nitrate groups interact with enzymes and intracellular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sulfhydryl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groups that reduce the nitrate groups to NO or to S-</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nitrosothiol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then is reduced to NO. Nitric oxide activates smooth muscle soluble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guanylyl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cyclase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(GC) to form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Increased intracellular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inhibits calcium entry into the cell, decreasing intracellular calcium concentrations and causing smooth muscle relaxation  NO also activates K</a:t>
            </a:r>
            <a:r>
              <a:rPr kumimoji="0" lang="en-US" sz="20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channels, which leads to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hyperpolarization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relaxation. Finally, NO acting through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can stimulate a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-dependent protein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kinase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that activates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myosin light chain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2"/>
              </a:rPr>
              <a:t>phosphatase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enzyme that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dephosphorylates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myosin light chains, which leads to relaxation.</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28596" y="1142984"/>
            <a:ext cx="8501122" cy="2246769"/>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Tolerance to organic nitrates occurs with frequent dosing, which decreases their efficacy. The problem is partially circumvented by using the smallest effective dose of the compound, coupled with infrequent or irregular dosing. The mechanism for tolerance is not fully understood, but it may involve depletion of tissue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sulfhydryl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groups, or scavenging of NO by superoxide anion and the subsequent production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peroxynitrite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that may inhibit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guanylyl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cyclase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428596" y="642918"/>
            <a:ext cx="8358246" cy="5209106"/>
          </a:xfrm>
          <a:prstGeom prst="rect">
            <a:avLst/>
          </a:prstGeom>
          <a:solidFill>
            <a:srgbClr val="F1F7F7"/>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Primary Cardiovascular Actions</a:t>
            </a:r>
            <a:b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of </a:t>
            </a:r>
            <a:r>
              <a:rPr kumimoji="0" lang="en-US" sz="28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Nitrodilators</a:t>
            </a: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Systemic vasculature</a:t>
            </a:r>
            <a:endParaRPr kumimoji="0" lang="en-US" sz="28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Calibri" pitchFamily="34" charset="0"/>
                <a:cs typeface="Arial" pitchFamily="34" charset="0"/>
              </a:rPr>
              <a:t>vasodilation</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a:r>
            <a:b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br>
            <a:r>
              <a:rPr kumimoji="0" lang="en-US" sz="2000" b="1" i="0" u="none" strike="noStrike" cap="none" normalizeH="0" baseline="0" dirty="0" smtClean="0">
                <a:ln>
                  <a:noFill/>
                </a:ln>
                <a:solidFill>
                  <a:srgbClr val="0070C0"/>
                </a:solidFill>
                <a:effectLst/>
                <a:latin typeface="Calibri"/>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Calibri"/>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(venous dilation &gt; arterial dilation)</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decreased venous pressure</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decreased arterial pressure (small effect)</a:t>
            </a:r>
            <a:endParaRPr kumimoji="0" lang="en-US" sz="2800" b="1" i="0" u="none" strike="noStrike" cap="none" normalizeH="0" baseline="0" dirty="0" smtClean="0">
              <a:ln>
                <a:noFill/>
              </a:ln>
              <a:solidFill>
                <a:srgbClr val="0070C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Cardiac</a:t>
            </a:r>
            <a:endParaRPr kumimoji="0" lang="en-US" sz="28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reduced preload and </a:t>
            </a:r>
            <a:r>
              <a:rPr kumimoji="0" lang="en-US" sz="2000" b="1" i="0" u="none" strike="noStrike" cap="none" normalizeH="0" baseline="0" dirty="0" err="1" smtClean="0">
                <a:ln>
                  <a:noFill/>
                </a:ln>
                <a:solidFill>
                  <a:srgbClr val="0070C0"/>
                </a:solidFill>
                <a:effectLst/>
                <a:latin typeface="Arial" pitchFamily="34" charset="0"/>
                <a:ea typeface="Calibri" pitchFamily="34" charset="0"/>
                <a:cs typeface="Arial" pitchFamily="34" charset="0"/>
              </a:rPr>
              <a:t>afterload</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a:r>
            <a:b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br>
            <a:r>
              <a:rPr kumimoji="0" lang="en-US" sz="2000" b="1" i="0" u="none" strike="noStrike" cap="none" normalizeH="0" baseline="0" dirty="0" smtClean="0">
                <a:ln>
                  <a:noFill/>
                </a:ln>
                <a:solidFill>
                  <a:srgbClr val="0070C0"/>
                </a:solidFill>
                <a:effectLst/>
                <a:latin typeface="Calibri"/>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Calibri"/>
                <a:ea typeface="Calibri" pitchFamily="34" charset="0"/>
                <a:cs typeface="Arial" pitchFamily="34" charset="0"/>
              </a:rPr>
              <a:t> </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(decreased wall stress)</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decreased oxygen demand</a:t>
            </a:r>
            <a:endParaRPr kumimoji="0" lang="en-US" sz="2800" b="1" i="0" u="none" strike="noStrike" cap="none" normalizeH="0" baseline="0" dirty="0" smtClean="0">
              <a:ln>
                <a:noFill/>
              </a:ln>
              <a:solidFill>
                <a:srgbClr val="0070C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Coronary</a:t>
            </a:r>
            <a:endParaRPr kumimoji="0" lang="en-US" sz="28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prevents/reverses vasospasm</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70C0"/>
                </a:solidFill>
                <a:effectLst/>
                <a:latin typeface="Arial" pitchFamily="34" charset="0"/>
                <a:ea typeface="Calibri" pitchFamily="34" charset="0"/>
                <a:cs typeface="Arial" pitchFamily="34" charset="0"/>
              </a:rPr>
              <a:t>vasodilation</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(primarily </a:t>
            </a:r>
            <a:r>
              <a:rPr kumimoji="0" lang="en-US" sz="2000" b="1" i="0" u="none" strike="noStrike" cap="none" normalizeH="0" baseline="0" dirty="0" err="1" smtClean="0">
                <a:ln>
                  <a:noFill/>
                </a:ln>
                <a:solidFill>
                  <a:srgbClr val="0070C0"/>
                </a:solidFill>
                <a:effectLst/>
                <a:latin typeface="Arial" pitchFamily="34" charset="0"/>
                <a:ea typeface="Calibri" pitchFamily="34" charset="0"/>
                <a:cs typeface="Arial" pitchFamily="34" charset="0"/>
              </a:rPr>
              <a:t>epicardial</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vessels)</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improves </a:t>
            </a:r>
            <a:r>
              <a:rPr kumimoji="0" lang="en-US" sz="2000" b="1" i="0" u="none" strike="noStrike" cap="none" normalizeH="0" baseline="0" dirty="0" err="1" smtClean="0">
                <a:ln>
                  <a:noFill/>
                </a:ln>
                <a:solidFill>
                  <a:srgbClr val="0070C0"/>
                </a:solidFill>
                <a:effectLst/>
                <a:latin typeface="Arial" pitchFamily="34" charset="0"/>
                <a:ea typeface="Calibri" pitchFamily="34" charset="0"/>
                <a:cs typeface="Arial" pitchFamily="34" charset="0"/>
              </a:rPr>
              <a:t>subendocardial</a:t>
            </a: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 perfusion</a:t>
            </a:r>
            <a:endParaRPr kumimoji="0" lang="en-U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Calibri" pitchFamily="34" charset="0"/>
                <a:cs typeface="Arial" pitchFamily="34" charset="0"/>
              </a:rPr>
              <a:t>increased oxygen delivery</a:t>
            </a:r>
            <a:endParaRPr kumimoji="0" lang="en-US" sz="4400" b="1"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1472" y="714356"/>
            <a:ext cx="8072494" cy="5632311"/>
          </a:xfrm>
          <a:prstGeom prst="rect">
            <a:avLst/>
          </a:prstGeom>
          <a:ln>
            <a:solidFill>
              <a:srgbClr val="FF0000"/>
            </a:solidFill>
          </a:ln>
        </p:spPr>
        <p:txBody>
          <a:bodyPr wrap="square">
            <a:spAutoFit/>
          </a:bodyPr>
          <a:lstStyle/>
          <a:p>
            <a:pPr algn="l"/>
            <a:r>
              <a:rPr lang="en-US" sz="2000" dirty="0" smtClean="0"/>
              <a:t>Although organic nitrates can dilate both arteries and veins, venous dilation predominates when these drugs are given at normal therapeutic doses. Venous dilation reduces venous pressure and decreases ventricular </a:t>
            </a:r>
            <a:r>
              <a:rPr lang="en-US" sz="2000" u="sng" dirty="0" smtClean="0">
                <a:hlinkClick r:id="rId2"/>
              </a:rPr>
              <a:t>preload</a:t>
            </a:r>
            <a:r>
              <a:rPr lang="en-US" sz="2000" dirty="0" smtClean="0"/>
              <a:t>. This reduces </a:t>
            </a:r>
            <a:r>
              <a:rPr lang="en-US" sz="2000" u="sng" dirty="0" smtClean="0">
                <a:hlinkClick r:id="rId3"/>
              </a:rPr>
              <a:t>ventricular wall stress</a:t>
            </a:r>
            <a:r>
              <a:rPr lang="en-US" sz="2000" dirty="0" smtClean="0"/>
              <a:t> and oxygen demand by the heart, enhancing the </a:t>
            </a:r>
            <a:r>
              <a:rPr lang="en-US" sz="2000" u="sng" dirty="0" smtClean="0">
                <a:hlinkClick r:id="rId4"/>
              </a:rPr>
              <a:t>oxygen supply/demand ratio</a:t>
            </a:r>
            <a:r>
              <a:rPr lang="en-US" sz="2000" dirty="0" smtClean="0"/>
              <a:t>. A reduction in preload (reduced diastolic wall stress) also helps to improve </a:t>
            </a:r>
            <a:r>
              <a:rPr lang="en-US" sz="2000" dirty="0" err="1" smtClean="0"/>
              <a:t>subendocardial</a:t>
            </a:r>
            <a:r>
              <a:rPr lang="en-US" sz="2000" dirty="0" smtClean="0"/>
              <a:t> blood flow, which is often compromised in coronary artery disease. Mild coronary dilation or reversal of coronary vasospasm will further enhance the oxygen supply/demand ratio and diminish the </a:t>
            </a:r>
            <a:r>
              <a:rPr lang="en-US" sz="2000" dirty="0" err="1" smtClean="0"/>
              <a:t>anginal</a:t>
            </a:r>
            <a:r>
              <a:rPr lang="en-US" sz="2000" dirty="0" smtClean="0"/>
              <a:t> pain. Coronary dilation occurs primarily in the large </a:t>
            </a:r>
            <a:r>
              <a:rPr lang="en-US" sz="2000" dirty="0" err="1" smtClean="0"/>
              <a:t>epicardial</a:t>
            </a:r>
            <a:r>
              <a:rPr lang="en-US" sz="2000" dirty="0" smtClean="0"/>
              <a:t> vessels, which diminishes the likelihood of </a:t>
            </a:r>
            <a:r>
              <a:rPr lang="en-US" sz="2000" u="sng" dirty="0" smtClean="0">
                <a:hlinkClick r:id="rId5"/>
              </a:rPr>
              <a:t>coronary vascular steal</a:t>
            </a:r>
            <a:r>
              <a:rPr lang="en-US" sz="2000" dirty="0" smtClean="0"/>
              <a:t>. Systemic arterial dilation reduces </a:t>
            </a:r>
            <a:r>
              <a:rPr lang="en-US" sz="2000" u="sng" dirty="0" err="1" smtClean="0">
                <a:hlinkClick r:id="rId3"/>
              </a:rPr>
              <a:t>afterload</a:t>
            </a:r>
            <a:r>
              <a:rPr lang="en-US" sz="2000" dirty="0" smtClean="0"/>
              <a:t>, which can enhance cardiac output while reducing ventricular wall stress and oxygen demand. At high concentrations, excessive systemic </a:t>
            </a:r>
            <a:r>
              <a:rPr lang="en-US" sz="2000" dirty="0" err="1" smtClean="0"/>
              <a:t>vasodilation</a:t>
            </a:r>
            <a:r>
              <a:rPr lang="en-US" sz="2000" dirty="0" smtClean="0"/>
              <a:t> may lead to hypotension and a </a:t>
            </a:r>
            <a:r>
              <a:rPr lang="en-US" sz="2000" u="sng" dirty="0" err="1" smtClean="0">
                <a:hlinkClick r:id="rId6"/>
              </a:rPr>
              <a:t>baroreceptor</a:t>
            </a:r>
            <a:r>
              <a:rPr lang="en-US" sz="2000" u="sng" dirty="0" smtClean="0">
                <a:hlinkClick r:id="rId6"/>
              </a:rPr>
              <a:t> reflex</a:t>
            </a:r>
            <a:r>
              <a:rPr lang="en-US" sz="2000" dirty="0" smtClean="0"/>
              <a:t> that produces tachycardia. When this occurs, the beneficial effects on the oxygen supply/demand ratio are partially offset. Tachycardia, by reducing the </a:t>
            </a:r>
            <a:r>
              <a:rPr lang="en-US" sz="2000" u="sng" dirty="0" smtClean="0">
                <a:hlinkClick r:id="rId7"/>
              </a:rPr>
              <a:t>duration of diastole</a:t>
            </a:r>
            <a:r>
              <a:rPr lang="en-US" sz="2000" dirty="0" smtClean="0"/>
              <a:t>, decreases the time available for coronary perfusion, most of which occurs during diastole </a:t>
            </a:r>
            <a:endParaRPr lang="ar-SY"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28596" y="1071546"/>
            <a:ext cx="8072526" cy="2046690"/>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Therapeutic Indications</a:t>
            </a:r>
            <a:endParaRPr kumimoji="0" lang="en-US" sz="4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primary pharmacologic action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arterial and venous dilation, makes these compounds useful in the treatment of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hypertension, heart failure, angina and myocardial infarction.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Another beneficial action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is their ability to inhibit platelet aggregation.</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85720" y="1000108"/>
            <a:ext cx="8286808" cy="2192896"/>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Hypertension</a:t>
            </a:r>
            <a:endParaRPr kumimoji="0" lang="en-US" sz="28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not used to treat </a:t>
            </a:r>
            <a:r>
              <a:rPr kumimoji="0" lang="en-US" sz="20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chronic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primary or secondary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hypertension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however, sodium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nitroprusside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nitroglycerine are used to lower blood pressure in acute hypertensive emergencies that may result from a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pheochromocytoma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renal artery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stenosis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aortic dissection, etc.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may also be used during surgery to control arterial pressure within desired limits.</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428596" y="714356"/>
            <a:ext cx="8429684" cy="2562228"/>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Heart failure</a:t>
            </a:r>
            <a:endParaRPr kumimoji="0" lang="en-US" sz="32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used in acute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heart failure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in severe chronic heart failure. Arterial dilation reduces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on the failing ventricle and leads to an increase in stroke volume and ejection fraction. Venous dilation reduces venous pressure, which helps to reduce edema. Reducing both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afterload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preload on the heart also helps to improve the mechanical efficiency of dilated hearts and to reduce wall stress and the oxygen demands placed on the failing heart.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785786" y="500042"/>
            <a:ext cx="7500990" cy="5214974"/>
          </a:xfrm>
          <a:prstGeom prst="rect">
            <a:avLst/>
          </a:prstGeom>
          <a:noFill/>
          <a:ln w="2857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2"/>
              </a:rPr>
              <a:t>Ganglionic</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2"/>
              </a:rPr>
              <a:t> blockers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3"/>
              </a:rPr>
              <a:t>Mineralocorticoid</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3"/>
              </a:rPr>
              <a:t> receptor antagonists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4"/>
              </a:rPr>
              <a:t>Muscarinic</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4"/>
              </a:rPr>
              <a:t> receptor antagonists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5"/>
              </a:rPr>
              <a:t>Na</a:t>
            </a:r>
            <a:r>
              <a:rPr kumimoji="0" lang="en-US" sz="2000" b="1" i="0" u="none" strike="noStrike" cap="none" normalizeH="0" baseline="30000" dirty="0" smtClean="0">
                <a:ln>
                  <a:noFill/>
                </a:ln>
                <a:solidFill>
                  <a:srgbClr val="003A3A"/>
                </a:solidFill>
                <a:effectLst/>
                <a:latin typeface="Arial" pitchFamily="34" charset="0"/>
                <a:ea typeface="Calibri" pitchFamily="34" charset="0"/>
                <a:cs typeface="Arial" pitchFamily="34" charset="0"/>
                <a:hlinkClick r:id="rId5"/>
              </a:rPr>
              <a:t>+</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5"/>
              </a:rPr>
              <a:t>-K</a:t>
            </a:r>
            <a:r>
              <a:rPr kumimoji="0" lang="en-US" sz="2000" b="1" i="0" u="none" strike="noStrike" cap="none" normalizeH="0" baseline="30000" dirty="0" smtClean="0">
                <a:ln>
                  <a:noFill/>
                </a:ln>
                <a:solidFill>
                  <a:srgbClr val="003A3A"/>
                </a:solidFill>
                <a:effectLst/>
                <a:latin typeface="Arial" pitchFamily="34" charset="0"/>
                <a:ea typeface="Calibri" pitchFamily="34" charset="0"/>
                <a:cs typeface="Arial" pitchFamily="34" charset="0"/>
                <a:hlinkClick r:id="rId5"/>
              </a:rPr>
              <a:t>+</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5"/>
              </a:rPr>
              <a:t>- </a:t>
            </a: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5"/>
              </a:rPr>
              <a:t>ATPase</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5"/>
              </a:rPr>
              <a:t> pump inhibitors (cardiac glycosides)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6"/>
              </a:rPr>
              <a:t>Neprilysin</a:t>
            </a:r>
            <a:r>
              <a:rPr kumimoji="0" lang="en-US" sz="2000" b="1" i="0" u="none" strike="noStrike" cap="none" normalizeH="0" baseline="0" dirty="0" smtClean="0">
                <a:ln>
                  <a:noFill/>
                </a:ln>
                <a:solidFill>
                  <a:srgbClr val="003A3A"/>
                </a:solidFill>
                <a:effectLst/>
                <a:latin typeface="Calibri"/>
                <a:ea typeface="Calibri" pitchFamily="34" charset="0"/>
                <a:cs typeface="Arial" pitchFamily="34" charset="0"/>
                <a:hlinkClick r:id="rId6"/>
              </a:rPr>
              <a:t> </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6"/>
              </a:rPr>
              <a:t>inhibitors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7"/>
              </a:rPr>
              <a:t>Nitrodilators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8"/>
              </a:rPr>
              <a:t>Phosphodiesterase</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8"/>
              </a:rPr>
              <a:t> inhibitors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9"/>
              </a:rPr>
              <a:t>Potassium-channel blockers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0"/>
              </a:rPr>
              <a:t>Potassium-channel openers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11"/>
              </a:rPr>
              <a:t>Renin</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1"/>
              </a:rPr>
              <a:t> inhibitors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2"/>
              </a:rPr>
              <a:t>Sodium-channel blockers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3"/>
              </a:rPr>
              <a:t>Sodium-channel blocker (late sodium currents)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4"/>
              </a:rPr>
              <a:t>Sodium-glucose </a:t>
            </a: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14"/>
              </a:rPr>
              <a:t>cotransporter</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4"/>
              </a:rPr>
              <a:t> 2 inhibitors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15"/>
              </a:rPr>
              <a:t>Sympathomimetics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6"/>
              </a:rPr>
              <a:t>Thrombolytic (</a:t>
            </a:r>
            <a:r>
              <a:rPr kumimoji="0" lang="en-US" sz="2000" b="1" i="0" u="none" strike="noStrike" cap="none" normalizeH="0" baseline="0" dirty="0" err="1" smtClean="0">
                <a:ln>
                  <a:noFill/>
                </a:ln>
                <a:solidFill>
                  <a:srgbClr val="003A3A"/>
                </a:solidFill>
                <a:effectLst/>
                <a:latin typeface="Arial" pitchFamily="34" charset="0"/>
                <a:ea typeface="Calibri" pitchFamily="34" charset="0"/>
                <a:cs typeface="Arial" pitchFamily="34" charset="0"/>
                <a:hlinkClick r:id="rId16"/>
              </a:rPr>
              <a:t>fibrinolytic</a:t>
            </a: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6"/>
              </a:rPr>
              <a:t>)</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3A3A"/>
                </a:solidFill>
                <a:effectLst/>
                <a:latin typeface="Arial" pitchFamily="34" charset="0"/>
                <a:ea typeface="Calibri" pitchFamily="34" charset="0"/>
                <a:cs typeface="Arial" pitchFamily="34" charset="0"/>
                <a:hlinkClick r:id="rId17"/>
              </a:rPr>
              <a:t>Vasopressin analogs</a:t>
            </a:r>
            <a:endParaRPr kumimoji="0" lang="en-US" sz="4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285720" y="785794"/>
            <a:ext cx="8501122" cy="4101111"/>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Angina and myocardial infarction</a:t>
            </a:r>
            <a:endParaRPr kumimoji="0" lang="en-US" sz="32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Organic nitrates are used extensively to treat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myocardial infarction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They are useful in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4"/>
              </a:rPr>
              <a:t>Printzmetal's</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 variant 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they improve coronary blood flow (i.e., increase oxygen supply) by reversing and inhibiting coronary vasospasm.  They are important in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other forms of 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they reduce preload on the heart by producing venous dilation, which decreases myocardial oxygen demand. It is unclear if direct dilation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epicardial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coronary arteries plays a role in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antianginal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effects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 chronic stable or unstable angina. These drugs also reduce systemic vascular resistance (depending on dose) and arterial pressure, which further reduces myocardial oxygen demand. Taken together, these two actions dramatically improve the oxygen supply/demand ratio and reduce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anginal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pain.</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428596" y="1142984"/>
            <a:ext cx="8001056" cy="1631216"/>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following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commonly used in the USA:</a:t>
            </a: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nitroglycerin</a:t>
            </a:r>
            <a:endParaRPr kumimoji="0" lang="en-US" sz="32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isosorbide</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dinitrate</a:t>
            </a:r>
            <a:endParaRPr kumimoji="0" lang="en-US" sz="32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isosorbide</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mononitrate</a:t>
            </a:r>
            <a:endParaRPr kumimoji="0" lang="en-US" sz="32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sodium </a:t>
            </a: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nitroprusside</a:t>
            </a:r>
            <a:endParaRPr kumimoji="0" lang="en-US" sz="4400"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85720" y="785794"/>
            <a:ext cx="8501122" cy="3170099"/>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listed above differ in the route of administration, onset of action, and duration of action. </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Nitroglycerin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has been used since the 19th century, is commonly used in the treatment of angina because it is fast acting (within 2 to 5 minutes) when administered sublingually. Its effects usually wear off within 30 minutes. Therefore, nitroglycerin is useful for preventing or ending an acute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anginal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attack. Longer-acting preparations of nitroglycerin (e.g.,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transdermal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patches) have a longer onset of action (30 to 60 minutes), but are effective for 12 to 24 hours. Intravenous nitroglycerin is used in the hospital setting for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unstable angina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acute heart failure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357158" y="642918"/>
            <a:ext cx="8501122" cy="4093428"/>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Isosorbide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dinitrate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and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mononitrate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1"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tetranitrate</a:t>
            </a: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compounds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have a longer onset of action and duration of action than nitroglycerin. This makes these compounds more useful than short-acting nitroglycerin for the long-term prophylaxis and management of coronary artery disease. Oral bioavailability of many organic nitrates is low because of first-pass metabolism by the liver.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Isosorbide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mononitrate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has nearly 100% bioavailability, is the exception. Therefore, oral administration of these compounds requires much higher doses than sublingual administration, which is not subject to first-pass hepatic metabolism.</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metabolites of organic nitrates are biologically active and have a longer half-life than the parent compound. Therefore, the metabolites contribute significantly to the therapeutic activity of the compound.</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571472" y="857232"/>
            <a:ext cx="8215370" cy="1631216"/>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Sodium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nitroprusside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unlike organic nitrates, dilates arterial resistance vessels more than venous vessels. Because of its rapid onset of action, it is used to treat severe hypertensive emergencies and severe heart failure. It is only available as an intravenous preparation, and because of its short half-life, continuous infusion is required.</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428596" y="714356"/>
            <a:ext cx="8501122" cy="3524017"/>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Pharmacology of Soluble </a:t>
            </a:r>
            <a:r>
              <a:rPr kumimoji="0" lang="en-US" sz="24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Guanylyl</a:t>
            </a: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28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Cyclase</a:t>
            </a: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Stimulators</a:t>
            </a: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new class of drugs,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soluble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guanylyl</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cyclase</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stimulators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directly activates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to produce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As described above,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is the enzyme that is activated by nitric oxide and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to form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which produces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vasodilation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By directly activating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stimulators mimic the effects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Riociguat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is approved for treatment of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pulmonary arterial hypertension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by functioning as a pulmonary arterial vasodilator. This drug is orally active and can be administered up to three-times daily.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85720" y="428604"/>
            <a:ext cx="8429684" cy="5801564"/>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Side Effects and Contraindications</a:t>
            </a:r>
            <a:endParaRPr kumimoji="0" lang="en-US" sz="4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most common side effects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headache (caused by cerebral </a:t>
            </a: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vasodilation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t>
            </a:r>
            <a:r>
              <a:rPr kumimoji="0" lang="en-US" sz="2000" b="0" i="0" u="none" strike="noStrike" cap="none" normalizeH="0" baseline="0" dirty="0" err="1" smtClean="0">
                <a:ln>
                  <a:noFill/>
                </a:ln>
                <a:solidFill>
                  <a:srgbClr val="0070C0"/>
                </a:solidFill>
                <a:effectLst/>
                <a:latin typeface="Arial" pitchFamily="34" charset="0"/>
                <a:ea typeface="Times New Roman" pitchFamily="18" charset="0"/>
                <a:cs typeface="Arial" pitchFamily="34" charset="0"/>
              </a:rPr>
              <a:t>cutaneous</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flushing</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Other side effects include </a:t>
            </a: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postural hypotension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reflex tachycardia</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Excessive hypotension and tachycardia can worsen the angina by increasing oxygen demand. Prolonged use of sodium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nitroprusside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carries the risk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thiocyanate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toxicity because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nitroprusside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releases cyanide along with NO.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thiocyanate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is formed in the liver from the reduction of cyanide by a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sulfhydryl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donor. There is clinical evidence that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may interact adversely with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cGMP</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-dependent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phosphodiesterase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inhibitors that are used to treat erectile dysfunction (e.g., </a:t>
            </a:r>
            <a:r>
              <a:rPr kumimoji="0" lang="en-US" sz="2000" b="0" i="0" u="none" strike="noStrike" cap="none" normalizeH="0" baseline="0" dirty="0" err="1" smtClean="0">
                <a:ln>
                  <a:noFill/>
                </a:ln>
                <a:solidFill>
                  <a:srgbClr val="003A3A"/>
                </a:solidFill>
                <a:effectLst/>
                <a:latin typeface="Arial" pitchFamily="34" charset="0"/>
                <a:ea typeface="Times New Roman" pitchFamily="18" charset="0"/>
                <a:cs typeface="Arial" pitchFamily="34" charset="0"/>
                <a:hlinkClick r:id="rId3"/>
              </a:rPr>
              <a:t>sildenafil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[Viagra®]). The reason for this adverse reaction is that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nitrodilators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stimulate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production and drugs like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sildenafil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inhibit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degradation. When combined, these two drug classes potentiate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levels, which can lead to hypotension and impaired coronary perfusion. Because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riociguat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activates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sGC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it should not be administered along with nitroglycerin or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PDE5 inhibitors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significant hypotension can occur related to excessive formation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cGMP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57158" y="928670"/>
            <a:ext cx="8501122" cy="3708683"/>
          </a:xfrm>
          <a:prstGeom prst="rect">
            <a:avLst/>
          </a:prstGeom>
          <a:solidFill>
            <a:srgbClr val="FFFFFF"/>
          </a:solidFill>
          <a:ln w="9525">
            <a:solidFill>
              <a:srgbClr val="FF0000"/>
            </a:solidFill>
            <a:miter lim="800000"/>
            <a:headEnd/>
            <a:tailEnd/>
          </a:ln>
          <a:effectLst/>
        </p:spPr>
        <p:txBody>
          <a:bodyPr vert="horz" wrap="square" lIns="91440" tIns="76176"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4400" b="1" i="0" u="none" strike="noStrike" cap="none" normalizeH="0" baseline="0" dirty="0" err="1" smtClean="0">
                <a:ln>
                  <a:noFill/>
                </a:ln>
                <a:solidFill>
                  <a:srgbClr val="CC2200"/>
                </a:solidFill>
                <a:effectLst/>
                <a:latin typeface="Arial" pitchFamily="34" charset="0"/>
                <a:ea typeface="Times New Roman" pitchFamily="18" charset="0"/>
                <a:cs typeface="Arial" pitchFamily="34" charset="0"/>
              </a:rPr>
              <a:t>Antiarrhythmic</a:t>
            </a:r>
            <a:r>
              <a:rPr kumimoji="0" lang="en-US" sz="4400" b="1" i="0" u="none" strike="noStrike" cap="none" normalizeH="0" baseline="0" dirty="0" smtClean="0">
                <a:ln>
                  <a:noFill/>
                </a:ln>
                <a:solidFill>
                  <a:srgbClr val="CC2200"/>
                </a:solidFill>
                <a:effectLst/>
                <a:latin typeface="Arial" pitchFamily="34" charset="0"/>
                <a:ea typeface="Times New Roman" pitchFamily="18" charset="0"/>
                <a:cs typeface="Arial" pitchFamily="34" charset="0"/>
              </a:rPr>
              <a:t> Drugs</a:t>
            </a:r>
            <a:endParaRPr kumimoji="0" lang="en-US" sz="36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rgbClr val="223A3A"/>
                </a:solidFill>
                <a:effectLst/>
                <a:latin typeface="Arial" pitchFamily="34" charset="0"/>
                <a:ea typeface="Times New Roman" pitchFamily="18" charset="0"/>
                <a:cs typeface="Arial" pitchFamily="34" charset="0"/>
              </a:rPr>
              <a:t>Therapeutic Use and Rationale</a:t>
            </a:r>
            <a:endParaRPr kumimoji="0" lang="en-US" sz="4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goal of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antiarrhythmic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drug therapy is to restore normal rhythm and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conduction.They</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also used to prevent more serious and lethal arrhythmias from occurring.</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Antiarrhythmic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drugs are used to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decrease or increase conduction velocity</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alter the excitability of cardiac cells by changing the duration of the effective refractory period</a:t>
            </a:r>
            <a:endParaRPr kumimoji="0" lang="en-US" sz="32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suppress abnormal automaticity</a:t>
            </a:r>
            <a:endParaRPr kumimoji="0" lang="en-US" sz="4400" b="1"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00034" y="714356"/>
            <a:ext cx="8215370" cy="4524315"/>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ea typeface="Times New Roman" pitchFamily="18" charset="0"/>
                <a:cs typeface="Arial" pitchFamily="34" charset="0"/>
              </a:rPr>
              <a:t>All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antiarrhythmic</a:t>
            </a:r>
            <a:r>
              <a:rPr kumimoji="0" lang="en-US" b="0" i="0" u="none" strike="noStrike" cap="none" normalizeH="0" baseline="0" dirty="0" smtClean="0">
                <a:ln>
                  <a:noFill/>
                </a:ln>
                <a:effectLst/>
                <a:latin typeface="Arial" pitchFamily="34" charset="0"/>
                <a:ea typeface="Times New Roman" pitchFamily="18" charset="0"/>
                <a:cs typeface="Arial" pitchFamily="34" charset="0"/>
              </a:rPr>
              <a:t> drugs directly or indirectly alter membrane ion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conductances</a:t>
            </a:r>
            <a:r>
              <a:rPr kumimoji="0" lang="en-US" b="0" i="0" u="none" strike="noStrike" cap="none" normalizeH="0" baseline="0" dirty="0" smtClean="0">
                <a:ln>
                  <a:noFill/>
                </a:ln>
                <a:effectLst/>
                <a:latin typeface="Arial" pitchFamily="34" charset="0"/>
                <a:ea typeface="Times New Roman" pitchFamily="18" charset="0"/>
                <a:cs typeface="Arial" pitchFamily="34" charset="0"/>
              </a:rPr>
              <a:t>, which alters the physical characteristics of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2"/>
              </a:rPr>
              <a:t>cardiac action potentials</a:t>
            </a:r>
            <a:r>
              <a:rPr kumimoji="0" lang="en-US" b="0" i="0" u="none" strike="noStrike" cap="none" normalizeH="0" baseline="0" dirty="0" smtClean="0">
                <a:ln>
                  <a:noFill/>
                </a:ln>
                <a:effectLst/>
                <a:latin typeface="Arial" pitchFamily="34" charset="0"/>
                <a:ea typeface="Times New Roman" pitchFamily="18" charset="0"/>
                <a:cs typeface="Arial" pitchFamily="34" charset="0"/>
              </a:rPr>
              <a:t>. For example, some drugs are used to block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3"/>
              </a:rPr>
              <a:t>fast sodium channels</a:t>
            </a:r>
            <a:r>
              <a:rPr kumimoji="0" lang="en-US" b="0" i="0" u="none" strike="noStrike" cap="none" normalizeH="0" baseline="0" dirty="0" smtClean="0">
                <a:ln>
                  <a:noFill/>
                </a:ln>
                <a:effectLst/>
                <a:latin typeface="Arial" pitchFamily="34" charset="0"/>
                <a:ea typeface="Times New Roman" pitchFamily="18" charset="0"/>
                <a:cs typeface="Arial" pitchFamily="34" charset="0"/>
              </a:rPr>
              <a:t>. These channels determine how fast the membrane depolarizes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3"/>
              </a:rPr>
              <a:t>phase 0</a:t>
            </a:r>
            <a:r>
              <a:rPr kumimoji="0" lang="en-US" b="0" i="0" u="none" strike="noStrike" cap="none" normalizeH="0" baseline="0" dirty="0" smtClean="0">
                <a:ln>
                  <a:noFill/>
                </a:ln>
                <a:effectLst/>
                <a:latin typeface="Arial" pitchFamily="34" charset="0"/>
                <a:ea typeface="Times New Roman" pitchFamily="18" charset="0"/>
                <a:cs typeface="Arial" pitchFamily="34" charset="0"/>
              </a:rPr>
              <a:t>) during an action potential. Since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4"/>
              </a:rPr>
              <a:t>conduction velocity</a:t>
            </a:r>
            <a:r>
              <a:rPr kumimoji="0" lang="en-US" b="0" i="0" u="none" strike="noStrike" cap="none" normalizeH="0" baseline="0" dirty="0" smtClean="0">
                <a:ln>
                  <a:noFill/>
                </a:ln>
                <a:effectLst/>
                <a:latin typeface="Arial" pitchFamily="34" charset="0"/>
                <a:ea typeface="Times New Roman" pitchFamily="18" charset="0"/>
                <a:cs typeface="Arial" pitchFamily="34" charset="0"/>
              </a:rPr>
              <a:t> is related to how fast the membrane depolarizes, sodium channel blockers reduce conduction velocity. Decreasing conduction velocity can help to abolish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tachyarrhythmias</a:t>
            </a:r>
            <a:r>
              <a:rPr kumimoji="0" lang="en-US" b="0" i="0" u="none" strike="noStrike" cap="none" normalizeH="0" baseline="0" dirty="0" smtClean="0">
                <a:ln>
                  <a:noFill/>
                </a:ln>
                <a:effectLst/>
                <a:latin typeface="Arial" pitchFamily="34" charset="0"/>
                <a:ea typeface="Times New Roman" pitchFamily="18" charset="0"/>
                <a:cs typeface="Arial" pitchFamily="34" charset="0"/>
              </a:rPr>
              <a:t> caused by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5"/>
              </a:rPr>
              <a:t>reentry circuits</a:t>
            </a:r>
            <a:r>
              <a:rPr kumimoji="0" lang="en-US" b="0" i="0" u="none" strike="noStrike" cap="none" normalizeH="0" baseline="0" dirty="0" smtClean="0">
                <a:ln>
                  <a:noFill/>
                </a:ln>
                <a:effectLst/>
                <a:latin typeface="Arial" pitchFamily="34" charset="0"/>
                <a:ea typeface="Times New Roman" pitchFamily="18" charset="0"/>
                <a:cs typeface="Arial" pitchFamily="34" charset="0"/>
              </a:rPr>
              <a:t>. Other types of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antiarrhythmic</a:t>
            </a:r>
            <a:r>
              <a:rPr kumimoji="0" lang="en-US" b="0" i="0" u="none" strike="noStrike" cap="none" normalizeH="0" baseline="0" dirty="0" smtClean="0">
                <a:ln>
                  <a:noFill/>
                </a:ln>
                <a:effectLst/>
                <a:latin typeface="Arial" pitchFamily="34" charset="0"/>
                <a:ea typeface="Times New Roman" pitchFamily="18" charset="0"/>
                <a:cs typeface="Arial" pitchFamily="34" charset="0"/>
              </a:rPr>
              <a:t> drugs affect the duration of action potentials and the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3"/>
              </a:rPr>
              <a:t>effective refractory period</a:t>
            </a:r>
            <a:r>
              <a:rPr kumimoji="0" lang="en-US" b="0" i="0" u="none" strike="noStrike" cap="none" normalizeH="0" baseline="0" dirty="0" smtClean="0">
                <a:ln>
                  <a:noFill/>
                </a:ln>
                <a:effectLst/>
                <a:latin typeface="Arial" pitchFamily="34" charset="0"/>
                <a:ea typeface="Times New Roman" pitchFamily="18" charset="0"/>
                <a:cs typeface="Arial" pitchFamily="34" charset="0"/>
              </a:rPr>
              <a:t>. By prolonging the effective refractory period,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5"/>
              </a:rPr>
              <a:t>reentry </a:t>
            </a:r>
            <a:r>
              <a:rPr kumimoji="0" lang="en-US" b="0" i="0" u="none" strike="noStrike" cap="none" normalizeH="0" baseline="0" dirty="0" err="1" smtClean="0">
                <a:ln>
                  <a:noFill/>
                </a:ln>
                <a:effectLst/>
                <a:latin typeface="Arial" pitchFamily="34" charset="0"/>
                <a:ea typeface="Times New Roman" pitchFamily="18" charset="0"/>
                <a:cs typeface="Arial" pitchFamily="34" charset="0"/>
                <a:hlinkClick r:id="rId5"/>
              </a:rPr>
              <a:t>tachycardias</a:t>
            </a:r>
            <a:r>
              <a:rPr kumimoji="0" lang="en-US" b="0" i="0" u="none" strike="noStrike" cap="none" normalizeH="0" baseline="0" dirty="0" smtClean="0">
                <a:ln>
                  <a:noFill/>
                </a:ln>
                <a:effectLst/>
                <a:latin typeface="Arial" pitchFamily="34" charset="0"/>
                <a:ea typeface="Times New Roman" pitchFamily="18" charset="0"/>
                <a:cs typeface="Arial" pitchFamily="34" charset="0"/>
              </a:rPr>
              <a:t> can often be abolished. These drugs typically block potassium channels and delay </a:t>
            </a:r>
            <a:r>
              <a:rPr kumimoji="0" lang="en-US" b="0" i="0" u="none" strike="noStrike" cap="none" normalizeH="0" baseline="0" dirty="0" err="1" smtClean="0">
                <a:ln>
                  <a:noFill/>
                </a:ln>
                <a:effectLst/>
                <a:latin typeface="Arial" pitchFamily="34" charset="0"/>
                <a:ea typeface="Times New Roman" pitchFamily="18" charset="0"/>
                <a:cs typeface="Arial" pitchFamily="34" charset="0"/>
              </a:rPr>
              <a:t>repolarization</a:t>
            </a:r>
            <a:r>
              <a:rPr kumimoji="0" lang="en-US" b="0" i="0" u="none" strike="noStrike" cap="none" normalizeH="0" baseline="0" dirty="0" smtClean="0">
                <a:ln>
                  <a:noFill/>
                </a:ln>
                <a:effectLst/>
                <a:latin typeface="Arial" pitchFamily="34" charset="0"/>
                <a:ea typeface="Times New Roman" pitchFamily="18" charset="0"/>
                <a:cs typeface="Arial" pitchFamily="34" charset="0"/>
              </a:rPr>
              <a:t> of action potentials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3"/>
              </a:rPr>
              <a:t>phase 3</a:t>
            </a:r>
            <a:r>
              <a:rPr kumimoji="0" lang="en-US" b="0" i="0" u="none" strike="noStrike" cap="none" normalizeH="0" baseline="0" dirty="0" smtClean="0">
                <a:ln>
                  <a:noFill/>
                </a:ln>
                <a:effectLst/>
                <a:latin typeface="Arial" pitchFamily="34" charset="0"/>
                <a:ea typeface="Times New Roman" pitchFamily="18" charset="0"/>
                <a:cs typeface="Arial" pitchFamily="34" charset="0"/>
              </a:rPr>
              <a:t>). Drugs that block slow inward calcium channels are used to reduce pacemaker firing rate by slowing the rate of rise of depolarizing pacemaker potentials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6"/>
              </a:rPr>
              <a:t>phase 4 depolarization</a:t>
            </a:r>
            <a:r>
              <a:rPr kumimoji="0" lang="en-US" b="0" i="0" u="none" strike="noStrike" cap="none" normalizeH="0" baseline="0" dirty="0" smtClean="0">
                <a:ln>
                  <a:noFill/>
                </a:ln>
                <a:effectLst/>
                <a:latin typeface="Arial" pitchFamily="34" charset="0"/>
                <a:ea typeface="Times New Roman" pitchFamily="18" charset="0"/>
                <a:cs typeface="Arial" pitchFamily="34" charset="0"/>
              </a:rPr>
              <a:t>). These drugs also reduce conduction velocity at the </a:t>
            </a:r>
            <a:r>
              <a:rPr kumimoji="0" lang="en-US" b="0" i="0" u="none" strike="noStrike" cap="none" normalizeH="0" baseline="0" dirty="0" smtClean="0">
                <a:ln>
                  <a:noFill/>
                </a:ln>
                <a:effectLst/>
                <a:latin typeface="Arial" pitchFamily="34" charset="0"/>
                <a:ea typeface="Times New Roman" pitchFamily="18" charset="0"/>
                <a:cs typeface="Arial" pitchFamily="34" charset="0"/>
                <a:hlinkClick r:id="rId4"/>
              </a:rPr>
              <a:t>AV node</a:t>
            </a:r>
            <a:r>
              <a:rPr kumimoji="0" lang="en-US" b="0" i="0" u="none" strike="noStrike" cap="none" normalizeH="0" baseline="0" dirty="0" smtClean="0">
                <a:ln>
                  <a:noFill/>
                </a:ln>
                <a:effectLst/>
                <a:latin typeface="Arial" pitchFamily="34" charset="0"/>
                <a:ea typeface="Times New Roman" pitchFamily="18" charset="0"/>
                <a:cs typeface="Arial" pitchFamily="34" charset="0"/>
              </a:rPr>
              <a:t>, because those cells, like SA nodal cells, depend on the inward movement of calcium ions to depolarize. </a:t>
            </a:r>
            <a:endParaRPr kumimoji="0" lang="en-US" sz="40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28596" y="428604"/>
            <a:ext cx="8072494" cy="5632311"/>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Because sympathetic activity can precipitate arrhythmias, drugs that block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beta</a:t>
            </a:r>
            <a:r>
              <a:rPr kumimoji="0" lang="en-US" sz="2000" b="0" i="0" u="none" strike="noStrike" cap="none" normalizeH="0" baseline="-30000" dirty="0" smtClean="0">
                <a:ln>
                  <a:noFill/>
                </a:ln>
                <a:solidFill>
                  <a:srgbClr val="003A3A"/>
                </a:solidFill>
                <a:effectLst/>
                <a:latin typeface="Arial" pitchFamily="34" charset="0"/>
                <a:ea typeface="Times New Roman" pitchFamily="18" charset="0"/>
                <a:cs typeface="Arial" pitchFamily="34" charset="0"/>
                <a:hlinkClick r:id="rId2"/>
              </a:rPr>
              <a:t>1</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-adrenoceptors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used to inhibit sympathetic effects on the heart. Because beta-</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adrenoceptors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are coupled to ion channels through defined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signal transduction pathways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beta-blockers indirectly alter membrane ion conductance, particularly calcium and potassium conductance.</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With AV block, drugs that block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vagal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influences (e.g., </a:t>
            </a:r>
            <a:r>
              <a:rPr kumimoji="0" lang="en-US" sz="2000" b="0"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atropine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muscarinic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receptor antagonist) are sometimes used. AV block can occur during beta-blocker treatment and therefore simply removing a beta-blocker in patients being treated with such drugs may normalize AV conduction.</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Sometimes ventricular rate is excessively high because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flutter or fibrillation is driving it. Therefore, drugs can be used to slow AV nodal conduction to control ventricular rate. Calcium channel blockers and beta-blockers are useful for this indication.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Digoxin</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of its ability to activate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vagus</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nerve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parasympathomimetic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effect), can also reduce AV conduction velocity to normalize ventricular rate during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atrial</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flutter or fibrillation, particularly in heart failure patients.</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857224" y="928670"/>
            <a:ext cx="4429156" cy="4278094"/>
          </a:xfrm>
          <a:prstGeom prst="rect">
            <a:avLst/>
          </a:prstGeom>
          <a:noFill/>
          <a:ln w="38100">
            <a:solidFill>
              <a:srgbClr val="00B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Cardiovascular  Diseases</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2"/>
              </a:rPr>
              <a:t>Angina</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3"/>
              </a:rPr>
              <a:t>Arrhythmias</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4"/>
              </a:rPr>
              <a:t>Edema</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5"/>
              </a:rPr>
              <a:t>Heart Failure</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6"/>
              </a:rPr>
              <a:t>Systemic Hypertension</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7"/>
              </a:rPr>
              <a:t>Pulmonary Hypertension</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8"/>
              </a:rPr>
              <a:t>Hypotension</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9"/>
              </a:rPr>
              <a:t>Myocardial Infarction</a:t>
            </a:r>
            <a:endPar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4800" b="1"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5286380" y="928670"/>
            <a:ext cx="3500462" cy="4286280"/>
          </a:xfrm>
          <a:prstGeom prst="rect">
            <a:avLst/>
          </a:prstGeom>
          <a:noFill/>
          <a:ln w="38100">
            <a:solidFill>
              <a:srgbClr val="00B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Therapeutic Classes:</a:t>
            </a:r>
            <a:endParaRPr kumimoji="0" lang="en-US"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3A3A"/>
                </a:solidFill>
                <a:effectLst/>
                <a:latin typeface="Calibri" pitchFamily="34" charset="0"/>
                <a:ea typeface="Times New Roman" pitchFamily="18" charset="0"/>
                <a:cs typeface="Arial" pitchFamily="34" charset="0"/>
                <a:hlinkClick r:id="rId10"/>
              </a:rPr>
              <a:t>Antianginal</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8A8A"/>
                </a:solidFill>
                <a:effectLst/>
                <a:latin typeface="Calibri" pitchFamily="34" charset="0"/>
                <a:ea typeface="Times New Roman" pitchFamily="18" charset="0"/>
                <a:cs typeface="Arial" pitchFamily="34" charset="0"/>
                <a:hlinkClick r:id="rId11"/>
              </a:rPr>
              <a:t>Antiarrhythmic</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12"/>
              </a:rPr>
              <a:t>Antihypertensive</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3A3A"/>
                </a:solidFill>
                <a:effectLst/>
                <a:latin typeface="Calibri" pitchFamily="34" charset="0"/>
                <a:ea typeface="Times New Roman" pitchFamily="18" charset="0"/>
                <a:cs typeface="Arial" pitchFamily="34" charset="0"/>
                <a:hlinkClick r:id="rId13"/>
              </a:rPr>
              <a:t>Cardioinhibitory</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3A3A"/>
                </a:solidFill>
                <a:effectLst/>
                <a:latin typeface="Calibri" pitchFamily="34" charset="0"/>
                <a:ea typeface="Times New Roman" pitchFamily="18" charset="0"/>
                <a:cs typeface="Arial" pitchFamily="34" charset="0"/>
                <a:hlinkClick r:id="rId14"/>
              </a:rPr>
              <a:t>Cardiostimulatory</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15"/>
              </a:rPr>
              <a:t>Diuretic</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3A3A"/>
                </a:solidFill>
                <a:effectLst/>
                <a:latin typeface="Calibri" pitchFamily="34" charset="0"/>
                <a:ea typeface="Times New Roman" pitchFamily="18" charset="0"/>
                <a:cs typeface="Arial" pitchFamily="34" charset="0"/>
                <a:hlinkClick r:id="rId16"/>
              </a:rPr>
              <a:t>Pressor</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17"/>
              </a:rPr>
              <a:t>Thrombolytic</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18"/>
              </a:rPr>
              <a:t>Vasoconstrictor</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A3A"/>
                </a:solidFill>
                <a:effectLst/>
                <a:latin typeface="Calibri" pitchFamily="34" charset="0"/>
                <a:ea typeface="Times New Roman" pitchFamily="18" charset="0"/>
                <a:cs typeface="Arial" pitchFamily="34" charset="0"/>
                <a:hlinkClick r:id="rId19"/>
              </a:rPr>
              <a:t>Vasodilator</a:t>
            </a:r>
            <a:endParaRPr kumimoji="0" lang="en-US" sz="4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00034" y="571480"/>
            <a:ext cx="8286808" cy="4716664"/>
          </a:xfrm>
          <a:prstGeom prst="rect">
            <a:avLst/>
          </a:prstGeom>
          <a:solidFill>
            <a:srgbClr val="FFFFFF"/>
          </a:solidFill>
          <a:ln w="9525">
            <a:solidFill>
              <a:srgbClr val="FF0000"/>
            </a:solidFill>
            <a:miter lim="800000"/>
            <a:headEnd/>
            <a:tailEnd/>
          </a:ln>
          <a:effectLst/>
        </p:spPr>
        <p:txBody>
          <a:bodyPr vert="horz" wrap="square" lIns="91440" tIns="38088"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457200" algn="l"/>
              </a:tabLst>
            </a:pPr>
            <a:endPar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Classes of Drugs Used to Treat Arrhythmias</a:t>
            </a:r>
            <a:endParaRPr kumimoji="0" lang="en-US" sz="4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28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Antiarrhythmic</a:t>
            </a: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drug classes:</a:t>
            </a:r>
            <a:endParaRPr kumimoji="0" lang="en-US" sz="3200" b="1" i="0" u="none" strike="noStrike" cap="none" normalizeH="0" baseline="0" dirty="0" smtClean="0">
              <a:ln>
                <a:noFill/>
              </a:ln>
              <a:solidFill>
                <a:srgbClr val="FF0000"/>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Class I -</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2"/>
              </a:rPr>
              <a:t>Sodium-channel blockers</a:t>
            </a: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Class II -</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3"/>
              </a:rPr>
              <a:t>Beta-blockers</a:t>
            </a: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Class III -</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4"/>
              </a:rPr>
              <a:t>Potassium-channel blockers</a:t>
            </a: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Class IV -</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5"/>
              </a:rPr>
              <a:t>Calcium-channel blockers</a:t>
            </a:r>
            <a:endPar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Miscellaneous -</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6"/>
              </a:rPr>
              <a:t>adenosine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7"/>
              </a:rPr>
              <a:t>electrolyte supplement</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(magnesium and potassium salts)</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8"/>
              </a:rPr>
              <a:t>digitalis</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compounds (cardiac glycosides)</a:t>
            </a:r>
            <a:b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000" b="1"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1" i="0" u="none" strike="noStrike" cap="none" normalizeH="0" baseline="0" dirty="0" smtClean="0">
                <a:ln>
                  <a:noFill/>
                </a:ln>
                <a:solidFill>
                  <a:srgbClr val="003A3A"/>
                </a:solidFill>
                <a:effectLst/>
                <a:latin typeface="Arial" pitchFamily="34" charset="0"/>
                <a:ea typeface="Times New Roman" pitchFamily="18" charset="0"/>
                <a:cs typeface="Arial" pitchFamily="34" charset="0"/>
                <a:hlinkClick r:id="rId9"/>
              </a:rPr>
              <a:t>atropine</a:t>
            </a:r>
            <a:r>
              <a:rPr kumimoji="0" lang="en-US" sz="2000" b="0" i="0" u="none" strike="noStrike" cap="none" normalizeH="0" baseline="0" dirty="0" smtClean="0">
                <a:ln>
                  <a:noFill/>
                </a:ln>
                <a:solidFill>
                  <a:srgbClr val="000000"/>
                </a:solidFill>
                <a:effectLst/>
                <a:latin typeface="Calibri"/>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muscarinic</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receptor antagonist)</a:t>
            </a: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C:\Users\hp\Downloads\%D8%A7%D9%84%D9%85%D9%88%D8%B3%D9%88%D8%B9%D8%A9 %D8%A7%D9%84%D8%B9%D8%B1%D8%A8%D9%8A%D8%A9 _ %D9%85%D8%B9%D8%A7%D9%84%D8%AC%D8%A9 %D9%82%D8%B5%D9%88%D8%B1 %D8%A7%D9%84%D9%82%D9%84%D8%A8_files\725-1.jpg"/>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Y"/>
          </a:p>
        </p:txBody>
      </p:sp>
      <p:sp>
        <p:nvSpPr>
          <p:cNvPr id="1028" name="AutoShape 4" descr="C:\Users\hp\Downloads\%D8%A7%D9%84%D9%85%D9%88%D8%B3%D9%88%D8%B9%D8%A9 %D8%A7%D9%84%D8%B9%D8%B1%D8%A8%D9%8A%D8%A9 _ %D9%85%D8%B9%D8%A7%D9%84%D8%AC%D8%A9 %D9%82%D8%B5%D9%88%D8%B1 %D8%A7%D9%84%D9%82%D9%84%D8%A8_files\725-1.jpg"/>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Y"/>
          </a:p>
        </p:txBody>
      </p:sp>
      <p:pic>
        <p:nvPicPr>
          <p:cNvPr id="1029" name="Picture 5"/>
          <p:cNvPicPr>
            <a:picLocks noChangeAspect="1" noChangeArrowheads="1"/>
          </p:cNvPicPr>
          <p:nvPr/>
        </p:nvPicPr>
        <p:blipFill>
          <a:blip r:embed="rId2"/>
          <a:srcRect/>
          <a:stretch>
            <a:fillRect/>
          </a:stretch>
        </p:blipFill>
        <p:spPr bwMode="auto">
          <a:xfrm>
            <a:off x="2143108" y="2285992"/>
            <a:ext cx="5072098" cy="3571900"/>
          </a:xfrm>
          <a:prstGeom prst="rect">
            <a:avLst/>
          </a:prstGeom>
          <a:noFill/>
          <a:ln w="9525">
            <a:solidFill>
              <a:srgbClr val="FF0000"/>
            </a:solidFill>
            <a:miter lim="800000"/>
            <a:headEnd/>
            <a:tailEnd/>
          </a:ln>
          <a:effectLst/>
        </p:spPr>
      </p:pic>
      <p:sp>
        <p:nvSpPr>
          <p:cNvPr id="5" name="مستطيل 4"/>
          <p:cNvSpPr/>
          <p:nvPr/>
        </p:nvSpPr>
        <p:spPr>
          <a:xfrm>
            <a:off x="571472" y="928670"/>
            <a:ext cx="8215370" cy="1323439"/>
          </a:xfrm>
          <a:prstGeom prst="rect">
            <a:avLst/>
          </a:prstGeom>
          <a:ln>
            <a:solidFill>
              <a:srgbClr val="FF0000"/>
            </a:solidFill>
          </a:ln>
        </p:spPr>
        <p:txBody>
          <a:bodyPr wrap="square">
            <a:spAutoFit/>
          </a:bodyPr>
          <a:lstStyle/>
          <a:p>
            <a:r>
              <a:rPr lang="ar-SA" sz="2000" dirty="0" smtClean="0"/>
              <a:t>يعتمد النتاج القلبي </a:t>
            </a:r>
            <a:r>
              <a:rPr lang="fr-FR" sz="2000" dirty="0" smtClean="0"/>
              <a:t>CO</a:t>
            </a:r>
            <a:r>
              <a:rPr lang="ar-SA" sz="2000" dirty="0" smtClean="0"/>
              <a:t> (</a:t>
            </a:r>
            <a:r>
              <a:rPr lang="fr-FR" sz="2000" dirty="0" err="1" smtClean="0"/>
              <a:t>Cardiac</a:t>
            </a:r>
            <a:r>
              <a:rPr lang="fr-FR" sz="2000" dirty="0" smtClean="0"/>
              <a:t> output</a:t>
            </a:r>
            <a:r>
              <a:rPr lang="ar-SA" sz="2000" dirty="0" smtClean="0"/>
              <a:t>) على سرعة </a:t>
            </a:r>
            <a:r>
              <a:rPr lang="ar-SA" sz="2000" dirty="0" err="1" smtClean="0"/>
              <a:t>قلوصية</a:t>
            </a:r>
            <a:r>
              <a:rPr lang="ar-SA" sz="2000" dirty="0" smtClean="0"/>
              <a:t> القلب وسرعة القلب وحجم الدم المقذوف مع كل ضربة، ويُعبَّر عن حجم الضربة </a:t>
            </a:r>
            <a:r>
              <a:rPr lang="fr-FR" sz="2000" dirty="0" smtClean="0"/>
              <a:t>SV</a:t>
            </a:r>
            <a:r>
              <a:rPr lang="ar-SA" sz="2000" dirty="0" smtClean="0"/>
              <a:t> (</a:t>
            </a:r>
            <a:r>
              <a:rPr lang="fr-FR" sz="2000" dirty="0" smtClean="0"/>
              <a:t>Stroke Volume</a:t>
            </a:r>
            <a:r>
              <a:rPr lang="ar-SA" sz="2000" dirty="0" smtClean="0"/>
              <a:t>) </a:t>
            </a:r>
            <a:r>
              <a:rPr lang="ar-SA" sz="2000" dirty="0" smtClean="0"/>
              <a:t>بالعلاقة</a:t>
            </a:r>
            <a:r>
              <a:rPr lang="ar-SY" sz="2000" dirty="0" smtClean="0"/>
              <a:t> </a:t>
            </a:r>
            <a:r>
              <a:rPr lang="ar-SA" sz="2000" dirty="0" smtClean="0"/>
              <a:t>:</a:t>
            </a:r>
            <a:endParaRPr lang="fr-FR" sz="2000" dirty="0" smtClean="0"/>
          </a:p>
          <a:p>
            <a:r>
              <a:rPr lang="ar-SA" sz="2000" dirty="0" smtClean="0"/>
              <a:t>النتاج </a:t>
            </a:r>
            <a:r>
              <a:rPr lang="ar-SA" sz="2000" dirty="0" smtClean="0"/>
              <a:t>القلبي</a:t>
            </a:r>
            <a:r>
              <a:rPr lang="ar-SY" sz="2000" dirty="0" smtClean="0"/>
              <a:t> </a:t>
            </a:r>
            <a:r>
              <a:rPr lang="ar-SA" sz="2000" dirty="0" smtClean="0"/>
              <a:t>= </a:t>
            </a:r>
            <a:r>
              <a:rPr lang="ar-SA" sz="2000" dirty="0" smtClean="0"/>
              <a:t>حجم الضربة × سرعة القلب.</a:t>
            </a:r>
            <a:endParaRPr lang="fr-FR" sz="2000" dirty="0" smtClean="0"/>
          </a:p>
          <a:p>
            <a:r>
              <a:rPr lang="ar-SA" sz="2000" b="1" dirty="0" smtClean="0"/>
              <a:t>العوامل الثلاثة المنظمة لحجم الضربة </a:t>
            </a:r>
            <a:r>
              <a:rPr lang="ar-SA" sz="2000" b="1" dirty="0" smtClean="0"/>
              <a:t>هي</a:t>
            </a:r>
            <a:r>
              <a:rPr lang="ar-SY" sz="2000" b="1" dirty="0" smtClean="0"/>
              <a:t> </a:t>
            </a:r>
            <a:r>
              <a:rPr lang="ar-SA" sz="2000" b="1" dirty="0" smtClean="0"/>
              <a:t>: </a:t>
            </a:r>
            <a:r>
              <a:rPr lang="ar-SA" sz="2000" b="1" dirty="0" smtClean="0"/>
              <a:t>الحمل المسبّق والحمل التلوي (</a:t>
            </a:r>
            <a:r>
              <a:rPr lang="ar-SA" sz="2000" b="1" dirty="0" err="1" smtClean="0"/>
              <a:t>البَعدي</a:t>
            </a:r>
            <a:r>
              <a:rPr lang="ar-SA" sz="2000" b="1" dirty="0" smtClean="0"/>
              <a:t>) </a:t>
            </a:r>
            <a:r>
              <a:rPr lang="ar-SA" sz="2000" b="1" dirty="0" err="1" smtClean="0"/>
              <a:t>والقلوصية</a:t>
            </a:r>
            <a:r>
              <a:rPr lang="ar-SA" sz="2000" b="1" dirty="0" smtClean="0"/>
              <a:t>.</a:t>
            </a:r>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642918"/>
            <a:ext cx="8358246" cy="4801314"/>
          </a:xfrm>
          <a:prstGeom prst="rect">
            <a:avLst/>
          </a:prstGeom>
          <a:ln>
            <a:solidFill>
              <a:srgbClr val="FF0000"/>
            </a:solidFill>
          </a:ln>
        </p:spPr>
        <p:txBody>
          <a:bodyPr wrap="square">
            <a:spAutoFit/>
          </a:bodyPr>
          <a:lstStyle/>
          <a:p>
            <a:r>
              <a:rPr lang="ar-SY" b="1" dirty="0" smtClean="0"/>
              <a:t>١- الحمل المسبق (القبلي) </a:t>
            </a:r>
            <a:r>
              <a:rPr lang="en-US" b="1" dirty="0" smtClean="0"/>
              <a:t>Preload:</a:t>
            </a:r>
            <a:endParaRPr lang="en-US" dirty="0" smtClean="0"/>
          </a:p>
          <a:p>
            <a:r>
              <a:rPr lang="ar-SY" dirty="0" smtClean="0"/>
              <a:t>هو الحمل على القلب الناجم عن حجم الدم الذي يُستقبَل في البطين الأيسر من الأذين الأيسر (في نهاية انبساط البطين الأيسر) وهو ما يجب أن يُقذَف مع كل انقباض. أي إنه توتر جدار البطين في نهاية الانبساط، من الناحية </a:t>
            </a:r>
            <a:r>
              <a:rPr lang="ar-SY" dirty="0" err="1" smtClean="0"/>
              <a:t>السريرية</a:t>
            </a:r>
            <a:r>
              <a:rPr lang="ar-SY" dirty="0" smtClean="0"/>
              <a:t> هو مقدار تمدد ألياف البطين قبل الانقباض، وغالباً ما يُقدَّر من خلال حجم نهاية الانبساط أو ضغط نهاية الانبساط.</a:t>
            </a:r>
          </a:p>
          <a:p>
            <a:r>
              <a:rPr lang="ar-SY" dirty="0" smtClean="0"/>
              <a:t>وعندما يزداد الحمل المسبّق فإن درجة تمدد ألياف عضلة القلب وطولها تزداد كذلك؛ وبالتالي فإن الحمل المسبّق هو الحمل </a:t>
            </a:r>
            <a:r>
              <a:rPr lang="ar-SY" dirty="0" err="1" smtClean="0"/>
              <a:t>الحجمي</a:t>
            </a:r>
            <a:r>
              <a:rPr lang="ar-SY" dirty="0" smtClean="0"/>
              <a:t>، والذي يمكن أن يكون مفرطاً على سبيل المثال، كما في القصور الصمامي.</a:t>
            </a:r>
          </a:p>
          <a:p>
            <a:r>
              <a:rPr lang="ar-SY" b="1" dirty="0" smtClean="0"/>
              <a:t>٢- الحمل التلوي (</a:t>
            </a:r>
            <a:r>
              <a:rPr lang="ar-SY" b="1" dirty="0" err="1" smtClean="0"/>
              <a:t>البَعْدي</a:t>
            </a:r>
            <a:r>
              <a:rPr lang="ar-SY" b="1" dirty="0" smtClean="0"/>
              <a:t>) </a:t>
            </a:r>
            <a:r>
              <a:rPr lang="en-US" b="1" dirty="0" err="1" smtClean="0"/>
              <a:t>Afterload</a:t>
            </a:r>
            <a:r>
              <a:rPr lang="en-US" b="1" dirty="0" smtClean="0"/>
              <a:t>:</a:t>
            </a:r>
            <a:endParaRPr lang="en-US" dirty="0" smtClean="0"/>
          </a:p>
          <a:p>
            <a:r>
              <a:rPr lang="ar-SY" dirty="0" smtClean="0"/>
              <a:t>يشير الحمل التلوي إلى الحمل على البطين المنقبض الناجم عن مقاومة الدم المقذوف من البطين في الجهاز الشرياني، مثلاً المقاومة المحيطية الإجمالية.</a:t>
            </a:r>
          </a:p>
          <a:p>
            <a:r>
              <a:rPr lang="ar-SY" dirty="0" smtClean="0"/>
              <a:t>أي إنه توتر جدار البطين في أثناء الانقباض؛ أي القوة التي يجب على البطين التغلب عليها لإخراج محتواه. وغالباً ما يُقدَّر بضغط البطين الانقباضي.</a:t>
            </a:r>
          </a:p>
          <a:p>
            <a:r>
              <a:rPr lang="ar-SY" dirty="0" smtClean="0"/>
              <a:t>إذاً الحمل التلوي هو الحمل الضغطي، وقد يزداد كما في فرط الضغط الشرياني.</a:t>
            </a:r>
          </a:p>
          <a:p>
            <a:r>
              <a:rPr lang="ar-SY" b="1" dirty="0" smtClean="0"/>
              <a:t>٣- </a:t>
            </a:r>
            <a:r>
              <a:rPr lang="ar-SY" b="1" dirty="0" err="1" smtClean="0"/>
              <a:t>القلوصية</a:t>
            </a:r>
            <a:r>
              <a:rPr lang="ar-SY" b="1" dirty="0" smtClean="0"/>
              <a:t> </a:t>
            </a:r>
            <a:r>
              <a:rPr lang="en-US" b="1" dirty="0" smtClean="0"/>
              <a:t>Contractility:</a:t>
            </a:r>
            <a:endParaRPr lang="en-US" dirty="0" smtClean="0"/>
          </a:p>
          <a:p>
            <a:r>
              <a:rPr lang="ar-SY" dirty="0" smtClean="0"/>
              <a:t>تشير </a:t>
            </a:r>
            <a:r>
              <a:rPr lang="ar-SY" dirty="0" err="1" smtClean="0"/>
              <a:t>القلوصية</a:t>
            </a:r>
            <a:r>
              <a:rPr lang="ar-SY" dirty="0" smtClean="0"/>
              <a:t> إلى قدرة عضلة القلب على توليد القوة اللازمة للاستجابة للحمل المسبّق، والتغلب على الحمل التلوي. وهي خاصية في عضلة القلب تفسر التغيرات في قوة الانقباض بغض النظر عن الحمل المسبّق والتلوي، وتنعكس التأثيرات الكيميائية والهرمونية على قوة التقلص</a:t>
            </a:r>
            <a:endParaRPr lang="ar-S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3108" y="428604"/>
            <a:ext cx="4714908" cy="523220"/>
          </a:xfrm>
          <a:prstGeom prst="rect">
            <a:avLst/>
          </a:prstGeom>
          <a:solidFill>
            <a:schemeClr val="accent3">
              <a:lumMod val="20000"/>
              <a:lumOff val="80000"/>
            </a:schemeClr>
          </a:solidFill>
          <a:ln w="38100">
            <a:solidFill>
              <a:srgbClr val="FF0000"/>
            </a:solidFill>
          </a:ln>
        </p:spPr>
        <p:txBody>
          <a:bodyPr wrap="square">
            <a:spAutoFit/>
          </a:bodyPr>
          <a:lstStyle/>
          <a:p>
            <a:pPr lvl="0" eaLnBrk="0" fontAlgn="base" hangingPunct="0">
              <a:spcBef>
                <a:spcPct val="0"/>
              </a:spcBef>
              <a:spcAft>
                <a:spcPct val="0"/>
              </a:spcAft>
              <a:tabLst>
                <a:tab pos="457200" algn="l"/>
              </a:tabLst>
            </a:pPr>
            <a:r>
              <a:rPr kumimoji="0" lang="ar-SY"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الذبحة الصدرية </a:t>
            </a:r>
            <a:r>
              <a:rPr kumimoji="0" lang="en-US"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Angina Pectoris </a:t>
            </a:r>
            <a:endParaRPr kumimoji="0" lang="en-US" sz="1200" b="1" i="0" u="none" strike="noStrike" cap="none" normalizeH="0" baseline="0" dirty="0" smtClean="0">
              <a:ln>
                <a:noFill/>
              </a:ln>
              <a:solidFill>
                <a:srgbClr val="FF0000"/>
              </a:solidFill>
              <a:effectLst/>
              <a:latin typeface="Arial" pitchFamily="34" charset="0"/>
              <a:cs typeface="Arial" pitchFamily="34" charset="0"/>
            </a:endParaRPr>
          </a:p>
        </p:txBody>
      </p:sp>
      <p:pic>
        <p:nvPicPr>
          <p:cNvPr id="3" name="صورة 2" descr="صورة الذبحة الصدرية.jpg"/>
          <p:cNvPicPr/>
          <p:nvPr/>
        </p:nvPicPr>
        <p:blipFill>
          <a:blip r:embed="rId2"/>
          <a:stretch>
            <a:fillRect/>
          </a:stretch>
        </p:blipFill>
        <p:spPr>
          <a:xfrm>
            <a:off x="285720" y="1214422"/>
            <a:ext cx="3857652" cy="4357718"/>
          </a:xfrm>
          <a:prstGeom prst="rect">
            <a:avLst/>
          </a:prstGeom>
          <a:ln>
            <a:solidFill>
              <a:srgbClr val="FF0000"/>
            </a:solidFill>
          </a:ln>
        </p:spPr>
      </p:pic>
      <p:sp>
        <p:nvSpPr>
          <p:cNvPr id="4" name="مستطيل 3"/>
          <p:cNvSpPr/>
          <p:nvPr/>
        </p:nvSpPr>
        <p:spPr>
          <a:xfrm>
            <a:off x="4143372" y="1214422"/>
            <a:ext cx="4572000" cy="2308324"/>
          </a:xfrm>
          <a:prstGeom prst="rect">
            <a:avLst/>
          </a:prstGeom>
          <a:ln w="28575">
            <a:solidFill>
              <a:srgbClr val="FF0000"/>
            </a:solidFill>
          </a:ln>
        </p:spPr>
        <p:txBody>
          <a:bodyPr>
            <a:spAutoFit/>
          </a:bodyPr>
          <a:lstStyle/>
          <a:p>
            <a:pPr lvl="0" fontAlgn="base">
              <a:spcBef>
                <a:spcPct val="0"/>
              </a:spcBef>
              <a:spcAft>
                <a:spcPct val="0"/>
              </a:spcAft>
            </a:pPr>
            <a:r>
              <a:rPr kumimoji="0" lang="ar-SA" b="1" i="0" u="none" strike="noStrike" cap="none" normalizeH="0" baseline="0" dirty="0" smtClean="0">
                <a:ln>
                  <a:noFill/>
                </a:ln>
                <a:solidFill>
                  <a:srgbClr val="0070C0"/>
                </a:solidFill>
                <a:effectLst/>
                <a:latin typeface="Calibri" pitchFamily="34" charset="0"/>
                <a:ea typeface="Calibri" pitchFamily="34" charset="0"/>
                <a:cs typeface="Arial" pitchFamily="34" charset="0"/>
              </a:rPr>
              <a:t>الذبحة الصدرية</a:t>
            </a:r>
            <a:r>
              <a:rPr kumimoji="0" lang="en-US" b="0" i="0" u="none" strike="noStrike" cap="none" normalizeH="0" baseline="0" dirty="0" smtClean="0">
                <a:ln>
                  <a:noFill/>
                </a:ln>
                <a:solidFill>
                  <a:srgbClr val="0070C0"/>
                </a:solidFill>
                <a:effectLst/>
                <a:latin typeface="Calibri" pitchFamily="34" charset="0"/>
                <a:ea typeface="Calibri" pitchFamily="34" charset="0"/>
                <a:cs typeface="Arial" pitchFamily="34" charset="0"/>
              </a:rPr>
              <a:t> </a:t>
            </a:r>
            <a:r>
              <a:rPr kumimoji="0" lang="ar-SA" b="1" i="0" u="none" strike="noStrike" cap="none" normalizeH="0" baseline="0" dirty="0" err="1" smtClean="0">
                <a:ln>
                  <a:noFill/>
                </a:ln>
                <a:solidFill>
                  <a:srgbClr val="0070C0"/>
                </a:solidFill>
                <a:effectLst/>
                <a:latin typeface="Calibri" pitchFamily="34" charset="0"/>
                <a:ea typeface="Calibri" pitchFamily="34" charset="0"/>
                <a:cs typeface="Arial" pitchFamily="34" charset="0"/>
              </a:rPr>
              <a:t>او</a:t>
            </a:r>
            <a:r>
              <a:rPr kumimoji="0" lang="ar-SA" b="1" i="0" u="none" strike="noStrike" cap="none" normalizeH="0" baseline="0" dirty="0" smtClean="0">
                <a:ln>
                  <a:noFill/>
                </a:ln>
                <a:solidFill>
                  <a:srgbClr val="0070C0"/>
                </a:solidFill>
                <a:effectLst/>
                <a:latin typeface="Calibri" pitchFamily="34" charset="0"/>
                <a:ea typeface="Calibri" pitchFamily="34" charset="0"/>
                <a:cs typeface="Arial" pitchFamily="34" charset="0"/>
              </a:rPr>
              <a:t> الذبحة</a:t>
            </a:r>
            <a:r>
              <a:rPr kumimoji="0" lang="en-US" b="1" i="0" u="none" strike="noStrike" cap="none" normalizeH="0" baseline="0" dirty="0" smtClean="0">
                <a:ln>
                  <a:noFill/>
                </a:ln>
                <a:solidFill>
                  <a:srgbClr val="0070C0"/>
                </a:solidFill>
                <a:effectLst/>
                <a:latin typeface="Calibri" pitchFamily="34" charset="0"/>
                <a:ea typeface="Calibri" pitchFamily="34" charset="0"/>
                <a:cs typeface="Arial" pitchFamily="34" charset="0"/>
              </a:rPr>
              <a:t> (Angina) </a:t>
            </a:r>
            <a:r>
              <a:rPr kumimoji="0" lang="ar-SA"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هي نوع من الأوجاع في</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الصدر، أو من الشعور بعدم الراحة، الناجم عن انخفاض في تدفق الدم إلى عضلة القلب. والذبحة هي عَرَض   لمرض في الشريان التاجيّ</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(Coronary artery)  </a:t>
            </a:r>
            <a:r>
              <a:rPr kumimoji="0" lang="ar-SA"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فعندما لا تحصل عضلة القلب</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(Myocardium) </a:t>
            </a:r>
            <a:r>
              <a:rPr kumimoji="0" lang="ar-SA"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على كمية كافية من الدم الغني</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بالاكسيجين</a:t>
            </a:r>
            <a:r>
              <a:rPr kumimoji="0" lang="ar-SY"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من الممكن حدوث الم</a:t>
            </a:r>
            <a:r>
              <a:rPr kumimoji="0" lang="ar-SY"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في الصدر</a:t>
            </a:r>
            <a:r>
              <a:rPr kumimoji="0" lang="ar-SY"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الشعور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بالم</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عاصر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ضغط وثقل في الصدر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شعور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بخنقة</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 غثيان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تعرق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يمكن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ان</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ينتقل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الالم</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الى</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الكتف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العضد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الايسر</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a:t>
            </a:r>
            <a:endParaRPr kumimoji="0" lang="ar-SY"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4143372" y="3571876"/>
            <a:ext cx="4572032" cy="2031325"/>
          </a:xfrm>
          <a:prstGeom prst="rect">
            <a:avLst/>
          </a:prstGeom>
          <a:ln w="28575">
            <a:solidFill>
              <a:srgbClr val="FF0000"/>
            </a:solidFill>
          </a:ln>
        </p:spPr>
        <p:txBody>
          <a:bodyPr wrap="square">
            <a:spAutoFit/>
          </a:bodyPr>
          <a:lstStyle/>
          <a:p>
            <a:pPr lvl="0" fontAlgn="base">
              <a:spcBef>
                <a:spcPct val="0"/>
              </a:spcBef>
              <a:spcAft>
                <a:spcPct val="0"/>
              </a:spcAft>
            </a:pP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السبب هو تضيق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الاوعية</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الدموية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الاكليلية</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تصبح شرايين القلب التاجية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اكثر</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ضيقا نتيجة لتراكم الشحوم بشكل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صفيحات</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Plaque</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 تسمى هذه الحالة التصلب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العصيدي</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Atherosclerosis</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مما يؤدي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الى</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اقفار</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نقص  تروية </a:t>
            </a:r>
            <a:r>
              <a:rPr kumimoji="0" lang="en-US"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Ischemia</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جزء من العضلة القلبية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بالتالي نقص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اكسجة</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 يتحول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الاستقلاب</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 هوائي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الى</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لا هوائي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يتشكل حمض اللبن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يتراكم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يسبب </a:t>
            </a:r>
            <a:r>
              <a:rPr kumimoji="0" lang="ar-SY"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الالم</a:t>
            </a:r>
            <a:r>
              <a:rPr kumimoji="0" lang="ar-SY"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a:t>
            </a:r>
            <a:endParaRPr kumimoji="0" lang="ar-SY"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000232" y="500042"/>
            <a:ext cx="5357850" cy="523220"/>
          </a:xfrm>
          <a:prstGeom prst="rect">
            <a:avLst/>
          </a:prstGeom>
          <a:solidFill>
            <a:schemeClr val="accent3">
              <a:lumMod val="20000"/>
              <a:lumOff val="80000"/>
            </a:schemeClr>
          </a:solidFill>
          <a:ln w="2857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أسباب الذبحة الصدرية</a:t>
            </a:r>
            <a:endParaRPr kumimoji="0" lang="en-US" sz="40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3" name="صورة 2" descr="أسباب الذبحة الصدرية"/>
          <p:cNvPicPr/>
          <p:nvPr/>
        </p:nvPicPr>
        <p:blipFill>
          <a:blip r:embed="rId2"/>
          <a:srcRect/>
          <a:stretch>
            <a:fillRect/>
          </a:stretch>
        </p:blipFill>
        <p:spPr bwMode="auto">
          <a:xfrm>
            <a:off x="785786" y="1357298"/>
            <a:ext cx="7500990" cy="3714776"/>
          </a:xfrm>
          <a:prstGeom prst="rect">
            <a:avLst/>
          </a:prstGeom>
          <a:noFill/>
          <a:ln w="28575">
            <a:solidFill>
              <a:srgbClr val="FF0000"/>
            </a:solidFill>
            <a:miter lim="800000"/>
            <a:headEnd/>
            <a:tailEnd/>
          </a:ln>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1598</Words>
  <Application>Microsoft Office PowerPoint</Application>
  <PresentationFormat>عرض على الشاشة (3:4)‏</PresentationFormat>
  <Paragraphs>220</Paragraphs>
  <Slides>50</Slides>
  <Notes>0</Notes>
  <HiddenSlides>0</HiddenSlides>
  <MMClips>0</MMClips>
  <ScaleCrop>false</ScaleCrop>
  <HeadingPairs>
    <vt:vector size="4" baseType="variant">
      <vt:variant>
        <vt:lpstr>سمة</vt:lpstr>
      </vt:variant>
      <vt:variant>
        <vt:i4>1</vt:i4>
      </vt:variant>
      <vt:variant>
        <vt:lpstr>عناوين الشرائح</vt:lpstr>
      </vt:variant>
      <vt:variant>
        <vt:i4>50</vt:i4>
      </vt:variant>
    </vt:vector>
  </HeadingPairs>
  <TitlesOfParts>
    <vt:vector size="5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hp</cp:lastModifiedBy>
  <cp:revision>58</cp:revision>
  <dcterms:created xsi:type="dcterms:W3CDTF">2023-11-03T16:55:51Z</dcterms:created>
  <dcterms:modified xsi:type="dcterms:W3CDTF">2023-11-06T16:09:07Z</dcterms:modified>
</cp:coreProperties>
</file>