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10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ADDEF-3EBE-4763-BE57-8EC70FA2922B}" type="datetimeFigureOut">
              <a:rPr lang="ar-SY" smtClean="0"/>
              <a:pPr/>
              <a:t>26/02/1440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8830-251F-4619-B870-021CAD40EBBB}" type="slidenum">
              <a:rPr lang="ar-SY" smtClean="0"/>
              <a:pPr/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السموم المعدنية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تعتبر السموم المعدنية من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اقدم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السموم المعروفة 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الخواص التي تتمتع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الشوارد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المعدنية 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 – السمية 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ترجع سميتها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الذرة نفسها بغض النظر عن الجزيء الذي تدخل الذرة في تركيبه ( سمية ذرية ) مثلا يتصف التسمم بذرة الزرنيخ بنفس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الاعراض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مهما كان نوع الجزيء الذي تدخل في تركيبه .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بينما التسمم بالمركبات العضوية لا ترجع السمية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ذرة من الجزيء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انما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الجزيء ككل ( سمية جزيئية 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– التراكم 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الذرات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المعدنية عند دخولها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العضوية لا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تستقلب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انما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تتراكم في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انسجة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معينة في الجسم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تختلف هذه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الانسجة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ذرة معدنية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الزرنيخ يتراكم في التسمم المزمن في الشعر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الاظافر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 في التسمم الحاد في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الانبوب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الهضمي 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الرصاص يتراكم في العظام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الزئبق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يتراكم في النسيج العصبي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بينما تكون خاصة التراكم الانتقائية ضئيلة في السموم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الاخرى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لا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سيما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العضوية منها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 –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الاعراض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تتمثل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باعراض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محددة تختلف من معدن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آخر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خاصة في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التسممات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المزمنة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التسمم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بالحموض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الاسس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يكون واحد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بعد الدخول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الدم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الوصول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الكبد يتم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استقلاب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الزرنيخ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باضافة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جذر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ميتيل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اكثر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بطريقة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انزيمية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غير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انزيمية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. عند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الانسان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الزرنيخ غير العضوي يرجع بواسطة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الغلوتاتيون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GSH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الخماسي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الثلاثي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بالتالي تزيد سميته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توافره الحيوي . عملية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اضافة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الميتيل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تتم بواسطة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انزيمات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methyltransferase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بوجود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adenosylmethionine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( SAM )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 معطي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للميتيل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المستقلبات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تكون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monomethylarsonous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acid ( MMA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lll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dimethylarsonous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 DMA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lll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عملية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اضافة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الميتيل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تعتبر عملية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ازالة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السمية  على الرغم من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ارجاع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الزرنيخ الخماسي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ثلاثي يعتبر زيادة في السمية ( الزرنيخ الخماسي اقل قابلية للاتحاد مع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السلفهيدريل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الثلاثي 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90% تقريبا من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المستقلبات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DMA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تطرح عن طريق البول</a:t>
            </a:r>
            <a:endParaRPr kumimoji="0" lang="ar-SY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FIGURE-1-The-arsenic-metabolic-pathway-Arsenate-is-reduced-to-arsenite-in-a-reaction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14348" y="523874"/>
            <a:ext cx="7786741" cy="604839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على المستوى الجزيئي تتحد شاردة الزرنيخ مع زمرة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السلفهيدريل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SH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الموجودة في البروتينات البنيوية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الانزيمات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مما يؤدي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تثبيط هذه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الانزيمات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الانزيمات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هي مجموعة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ديهيدروجيناز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بيروفات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ديهيدروجيناز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سوكسينيك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ديهيدروجيناز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بالتالي تتوقف حلقة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كريبس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تتراكم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البيروفات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كما تثبط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انزيم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غلوتاتيون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ريدكتاز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ثيوريدوكسين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ريدكتاز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يثبط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انزيم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nitric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oxid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synthase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الذي يؤدي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نقص التوافر الحيوي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nitric oxide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مما يؤدي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اضطرابات وعائية وظيفية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تتنافس شاردة الزرنيخ مع شاردة الفوسفات فتحل محلها في العظام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تفاعلات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الفسفرة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التاكسدية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مما يؤدي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عرقلة تشكل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ATP – ADP- AMP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هذا يؤدي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فقدان كمية من الطاقة ( يصبح الجلد بارد جدا 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ضعف في العضلات في التسمم المزمن 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يرفع مستوى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اللاكتات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الدم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بالتالي يؤدي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احمضاض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لاكتوني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بما انه يؤدي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اضطرابات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استقلابية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عديدة فانه يعد من السموم التي تؤدي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سرطانات مختلفة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تقوم النسج الغنية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SH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بتثبيته مثل النسج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الكيراتينية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الشعر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الاظافر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حياة النصف للمشتقات غير العضوية عند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الانسان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حوالي 10 ساعات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يطرح بشكل رئيسي عن طريق البول ( معظم الجرعة الوحيدة الصغيرة تطرح خلال عدة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ايام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بعد التعرض )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تحاد الزرنيخ مع البروتين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8143932" cy="607222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زرنيخ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14349" y="285728"/>
            <a:ext cx="8143932" cy="657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652174" y="1285860"/>
          <a:ext cx="7206106" cy="4714908"/>
        </p:xfrm>
        <a:graphic>
          <a:graphicData uri="http://schemas.openxmlformats.org/drawingml/2006/table">
            <a:tbl>
              <a:tblPr rtl="1"/>
              <a:tblGrid>
                <a:gridCol w="1951457"/>
                <a:gridCol w="5254649"/>
              </a:tblGrid>
              <a:tr h="47149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اعراض</a:t>
                      </a:r>
                      <a:r>
                        <a:rPr lang="ar-SY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التسمم فوق الحاد</a:t>
                      </a:r>
                      <a:endParaRPr lang="en-US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يوافق جرعة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0.5-1g</a:t>
                      </a:r>
                      <a:r>
                        <a:rPr lang="ar-SY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من </a:t>
                      </a:r>
                      <a:endParaRPr lang="en-US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AS2O3</a:t>
                      </a:r>
                      <a:endParaRPr lang="en-US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1 –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اعراض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هضمية :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الم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حرقة في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المري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عطش شديد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غثيان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اقياء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متكرر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الم بطن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اسهال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شديد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2 – هبوط الضغط الشرياني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3 –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تجفاف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4 – الصدمة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الموت في اليوم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الاول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اعراض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التسمم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التسمم فوق الحاد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التسمم الحاد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642910" y="357166"/>
          <a:ext cx="8072493" cy="6169152"/>
        </p:xfrm>
        <a:graphic>
          <a:graphicData uri="http://schemas.openxmlformats.org/drawingml/2006/table">
            <a:tbl>
              <a:tblPr rtl="1"/>
              <a:tblGrid>
                <a:gridCol w="1884740"/>
                <a:gridCol w="6187753"/>
              </a:tblGrid>
              <a:tr h="59293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60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اعراض</a:t>
                      </a:r>
                      <a:r>
                        <a:rPr lang="ar-SY" sz="16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التسمم الحاد 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6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الجرعة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150-200mg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6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من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AS2O3</a:t>
                      </a:r>
                      <a:r>
                        <a:rPr lang="ar-SY" sz="16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عن طريق الفم 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6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تظهر </a:t>
                      </a:r>
                      <a:r>
                        <a:rPr lang="ar-SY" sz="160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الاعراض</a:t>
                      </a:r>
                      <a:r>
                        <a:rPr lang="ar-SY" sz="16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بعدة مراحل خلال 2-3ساعات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1 – في المرحلة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الاولى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: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طعم واخذ في الفم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شعور بالاحتراق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ظما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شديد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تضيق في البلعوم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المري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غثيان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اقياء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متكرر يدوم فترة طويلة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2 – في المرحلة الثانية :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مغص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شديدفي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البطن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اسهال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شديد يشبه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الارز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في الشكل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اللون ( مثل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اسهال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الكوليرا )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قد يكون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مدمى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تقل كمية البول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يهبط الضغط الشرياني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بعد هذه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الاعراض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يتحسن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المتسمم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و يظن انه نجا من التسمم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بعد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ايام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تظهر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الاعراض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: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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كبدية : يتضخم الكبد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يصاب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المتسمم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باليرقان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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كلوية : تتضاءل كمية البول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تترافق مع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بيلة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دموية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بروتينية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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جلدية :يكون الجلد بارد جدا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تظهر اندفاعات بشكل حويصلات متقرحة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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قلبية وعائية :تسرع النبض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هبوط الضغط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في النهاية يتوقف القلب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يموت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المتسمم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اذا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نجا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المتسمم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من الموت فالشفاء يكون بطيء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يبقى المصاب وقتا طويلا فريسة الحزن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الكآبة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الميل للعزلة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و تخلف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الاصابة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: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اضطرابات هضمية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قلبية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كلوية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في بعض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الاحيان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يمكن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ان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تصاب بعض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اطرافه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بالشلل </a:t>
                      </a:r>
                      <a:r>
                        <a:rPr lang="ar-SY" sz="16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600" dirty="0">
                          <a:latin typeface="Calibri"/>
                          <a:ea typeface="Calibri"/>
                          <a:cs typeface="Arial"/>
                        </a:rPr>
                        <a:t> يتساقط قسم كبير من شعر الجسم .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500034" y="857231"/>
          <a:ext cx="8215370" cy="5429288"/>
        </p:xfrm>
        <a:graphic>
          <a:graphicData uri="http://schemas.openxmlformats.org/drawingml/2006/table">
            <a:tbl>
              <a:tblPr rtl="1"/>
              <a:tblGrid>
                <a:gridCol w="1918098"/>
                <a:gridCol w="6297272"/>
              </a:tblGrid>
              <a:tr h="6380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80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اعراض</a:t>
                      </a:r>
                      <a:r>
                        <a:rPr lang="ar-SY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هضمية 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800">
                          <a:latin typeface="Calibri"/>
                          <a:ea typeface="Calibri"/>
                          <a:cs typeface="Arial"/>
                        </a:rPr>
                        <a:t>فقدان الشهية و غثيان و اسهال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1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80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اعراض</a:t>
                      </a:r>
                      <a:r>
                        <a:rPr lang="ar-SY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جلدية 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فرط تصبغ جلدي حيث تظهر بقع واضحة بلون برونزي على الوجه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العنق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الكتفين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ظهور خط ابيض على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الاظافر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نتيجة تراكم الزرنيخ فيها بعد 6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اسابيع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من ظهور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اعراض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التسمم ( يمكن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ان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نحدد الزمن الذي مضى على التسمم من خلال قياس البعد من قاعدة الظفر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الى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الخط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الابيض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و يقسم على سرعة نمو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الاظافر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في اليوم الواحد {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0,1 mm/day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}  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زمن التسمم = ( البعد بين قاعدة الظفر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الخط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الابيض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) ÷ سرعة نمو الظفر في اليوم ) .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59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80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اعراض</a:t>
                      </a:r>
                      <a:r>
                        <a:rPr lang="ar-SY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عصبية 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800">
                          <a:latin typeface="Calibri"/>
                          <a:ea typeface="Calibri"/>
                          <a:cs typeface="Arial"/>
                        </a:rPr>
                        <a:t>تعب عضلي يزداد تدريجيا و ينتهي بالتهاب الاعصاب الحسية و الحركية و الم المفاصل و قد تنتهي الاصابة بشلل الاطراف السفلية اولا ثم العلوية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5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80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اعراض</a:t>
                      </a:r>
                      <a:r>
                        <a:rPr lang="ar-SY" sz="18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تنفسية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التعرض لمركبات الزرنيخ عن طريق جهاز التنفس قد يؤدي </a:t>
                      </a:r>
                      <a:r>
                        <a:rPr lang="ar-SY" sz="1800" dirty="0" err="1">
                          <a:latin typeface="Calibri"/>
                          <a:ea typeface="Calibri"/>
                          <a:cs typeface="Arial"/>
                        </a:rPr>
                        <a:t>الى</a:t>
                      </a:r>
                      <a:r>
                        <a:rPr lang="ar-SY" sz="1800" dirty="0">
                          <a:latin typeface="Calibri"/>
                          <a:ea typeface="Calibri"/>
                          <a:cs typeface="Arial"/>
                        </a:rPr>
                        <a:t> سرطان رئوي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اعراض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التسمم المزمن 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تسمم بالزرنيخ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34" y="642918"/>
            <a:ext cx="8072493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تسمم الجلدي بالزرنيخ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35" y="785795"/>
            <a:ext cx="8215370" cy="29289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 – سهولة الحصول عليها 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اغلب المعادن لها استعمالات في مجالات متنوعة في الصناعة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الزراعة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يمكن الحصول عليها بسهولة على عكس السموم العضوية الثابتة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 – الكشف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البحث عن الذرة المعدنية 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يتضمن البحث عن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الذرات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المعدنية البحث عن الذرة نفسها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ليس عن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املاحها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حالات نادرة  حيث يجب التحقق فيما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التسمم بسبب ملح معدني معين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للحصول على المعدن بشكل نقي يجب تخريب المادة العضوية لان الذرة المعدنية عند دخولها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الجسم تتحد مع مكونات المادة الحية ( بروتينات –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كربوهيدرات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ليبيدات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بذلك يسهل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اجراء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التجارب التحليلية عليها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يجب البحث عن طريقة مناسبة للتخريب لتجنب خسارة قسم من المعدن ( احتراق جزء من العينة احتراقا سريعا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كاملا بسبب التبخر كما في حالة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كلوريد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الزئبق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سريع التبخر )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يجب الحرص على نظافة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الادوات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الاجهزة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حتى لا نحصل على نتائج خاطئة 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ظافر و الزرنيخ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142976" y="857232"/>
            <a:ext cx="7072361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بقع على الكتفين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928670"/>
            <a:ext cx="6572295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57158" y="1785926"/>
          <a:ext cx="8215370" cy="4206240"/>
        </p:xfrm>
        <a:graphic>
          <a:graphicData uri="http://schemas.openxmlformats.org/drawingml/2006/table">
            <a:tbl>
              <a:tblPr rtl="1"/>
              <a:tblGrid>
                <a:gridCol w="1591237"/>
                <a:gridCol w="6624133"/>
              </a:tblGrid>
              <a:tr h="400052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المرحلة </a:t>
                      </a:r>
                      <a:r>
                        <a:rPr lang="ar-SY" sz="240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الاولى</a:t>
                      </a:r>
                      <a:r>
                        <a:rPr lang="ar-SY" sz="24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غسيل المعدة بماء يحوي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الآحين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و يمكن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اضافة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1% من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اوكسيد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المغنزيوم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اذا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لم يتمكن من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اجراء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غسيل المعدة يمكن اللجوء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الى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الاقياء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بالطرق الفيزيائية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و ينصح بتجنب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اعطاء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: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الابومورفين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لانه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يزيد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التاثير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السمي (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تاثير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مركزي 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الانتموان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Sb</a:t>
                      </a:r>
                      <a:r>
                        <a:rPr lang="en-US" sz="24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2400" dirty="0" err="1">
                          <a:latin typeface="Arial"/>
                          <a:ea typeface="Calibri"/>
                          <a:cs typeface="Arial"/>
                        </a:rPr>
                        <a:t>لانه</a:t>
                      </a:r>
                      <a:r>
                        <a:rPr lang="ar-SY" sz="2400" dirty="0">
                          <a:latin typeface="Arial"/>
                          <a:ea typeface="Calibri"/>
                          <a:cs typeface="Arial"/>
                        </a:rPr>
                        <a:t> يعيق عملية الكشف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يمكن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اعطاء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مقيئات نباتية مثل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الايبيكا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( عرق الذهب )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ليس له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تاثيرات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جانبية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المعالجة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علاج التسمم الحاد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يجب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الاسراع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قدر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الامكان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بمعالجة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المتسمم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و كلما كانت المعالجة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اسرع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النجاح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اسرع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يمكن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انقاذ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المتسمم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735302" y="1000108"/>
          <a:ext cx="7122978" cy="4214842"/>
        </p:xfrm>
        <a:graphic>
          <a:graphicData uri="http://schemas.openxmlformats.org/drawingml/2006/table">
            <a:tbl>
              <a:tblPr rtl="1"/>
              <a:tblGrid>
                <a:gridCol w="1591238"/>
                <a:gridCol w="5531740"/>
              </a:tblGrid>
              <a:tr h="42148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المرحلة الثانية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تعطيل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تاثير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السم الذي لا يزال موجودا في الجهاز الهضمي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تحويله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الى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مركبات مترسبة غير قابلة للامتصاص مثل :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ماءات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الحديد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الغرويةالمحضرة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حديثا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مركب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جانيل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Jannel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(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MgO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 + Na2S + Na2So4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مركب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ماند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Mande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 (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Arial"/>
                        </a:rPr>
                        <a:t>MgO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كل هذه المركبات تحول الزرنيخ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الى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راسب غير قابل للامتصاص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500034" y="285729"/>
          <a:ext cx="8215370" cy="6357981"/>
        </p:xfrm>
        <a:graphic>
          <a:graphicData uri="http://schemas.openxmlformats.org/drawingml/2006/table">
            <a:tbl>
              <a:tblPr rtl="1"/>
              <a:tblGrid>
                <a:gridCol w="1591237"/>
                <a:gridCol w="6624133"/>
              </a:tblGrid>
              <a:tr h="28457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المرحلة الثالثة </a:t>
                      </a:r>
                      <a:endParaRPr lang="en-US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>
                          <a:latin typeface="Calibri"/>
                          <a:ea typeface="Calibri"/>
                          <a:cs typeface="Arial"/>
                        </a:rPr>
                        <a:t>عندما نصل شاردة الزرنيخ بعد الامتصاص الى الدم يعطى ترياق </a:t>
                      </a: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Antidote</a:t>
                      </a:r>
                      <a:r>
                        <a:rPr lang="ar-SY" sz="2000">
                          <a:latin typeface="Calibri"/>
                          <a:ea typeface="Calibri"/>
                          <a:cs typeface="Arial"/>
                        </a:rPr>
                        <a:t> ( مادة تستعمل لتعديل المادة السامةاو لتحويلها الى مركب غير سام ) و يمكن اعطاؤه بكميات كبيرة دون ان يكون له تاثير جانبي .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>
                          <a:latin typeface="Calibri"/>
                          <a:ea typeface="Calibri"/>
                          <a:cs typeface="Arial"/>
                        </a:rPr>
                        <a:t>يعطى مركب البال </a:t>
                      </a: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BAL ( British Anti Lewisite )</a:t>
                      </a:r>
                      <a:r>
                        <a:rPr lang="ar-SY" sz="2000">
                          <a:latin typeface="Calibri"/>
                          <a:ea typeface="Calibri"/>
                          <a:cs typeface="Arial"/>
                        </a:rPr>
                        <a:t> بشكل زيتي ( الفستق السوداني 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>
                          <a:latin typeface="Calibri"/>
                          <a:ea typeface="Calibri"/>
                          <a:cs typeface="Arial"/>
                        </a:rPr>
                        <a:t>عن طريق العضل فيرتبط مع شوارد الزرنيخ و يحرر المواد البروتينية  و يطرح عن طريق البول 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2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يعطى بحدود 3ملغ/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كغ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كل 6 ساعات في اليومين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الاولين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من التسمم ثم كل 12ساعة في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الايام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الثلاثة التالية  ( مقدار الجرعة يتوقف على حالة المصاب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شدة التسمم )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لهذا المركب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تاثيرات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جانبية فهو يرتبط مع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الاوكسيجين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و كبريت الخلايا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يثبط بعض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الانزيمات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التي تحوي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SH 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و لكن لا يوجد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افضل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منه في التسمم بالزرنيخ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لوحظ في عدد من الحالات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ان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هذا المركب يؤدي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الى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صداع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غثيان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ارتفاع حرارة لذلك ينصح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باعطاء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مضادات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الهيستامين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لا ينصح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باعطاء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المركب لمرضى السكري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الضغط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ازدياد حموضة الدم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المعاقين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524000" y="1285860"/>
          <a:ext cx="6905652" cy="2826654"/>
        </p:xfrm>
        <a:graphic>
          <a:graphicData uri="http://schemas.openxmlformats.org/drawingml/2006/table">
            <a:tbl>
              <a:tblPr rtl="1"/>
              <a:tblGrid>
                <a:gridCol w="1337558"/>
                <a:gridCol w="5568094"/>
              </a:tblGrid>
              <a:tr h="28266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4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المرحلة الرابعة 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تدفئة المصاب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اعطاء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محاليل سكرية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ملحية لتجنب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التجفاف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و نقص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الشوارد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الناتجة عن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الاسهال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و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الاقياء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اعطاء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مقويات قلبية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مدرات بولية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فيتامينات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يعطى المورفين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او</a:t>
                      </a:r>
                      <a:r>
                        <a:rPr lang="ar-SY" sz="2400" dirty="0">
                          <a:latin typeface="Calibri"/>
                          <a:ea typeface="Calibri"/>
                          <a:cs typeface="Arial"/>
                        </a:rPr>
                        <a:t> احد مشتقاته للتخفيف من حدة </a:t>
                      </a:r>
                      <a:r>
                        <a:rPr lang="ar-SY" sz="2400" dirty="0" err="1">
                          <a:latin typeface="Calibri"/>
                          <a:ea typeface="Calibri"/>
                          <a:cs typeface="Arial"/>
                        </a:rPr>
                        <a:t>الالم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معالجة التسمم المزمن 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ابعاد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المصاب عن مكان العمل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الجو الملوث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الراحة التامة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اعطاء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غذاء غني بالسكريات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تعالج التقرحات الجلدية بمرهم واقي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محلول البال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لحماية الكبد يعطى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الميتيونين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تعطى الفيتامينات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المقويات القلبية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المدرات البولية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كانت الحالة متطورة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ظهرت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الاعراض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العصبية تعالج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باعطاء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كميات كبيرة من فيتامينات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B1-B6-B12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التسمم الحاد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المتسمم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قيد الحياة : في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الانبوب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الهضمي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الدم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البول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المتسمم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ميت : الكبد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الكلية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جهاز الهضم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التسمم المزمن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الشعر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الاظافر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في الدم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يمكن الكشف عن الزرنيخ بطرق كيميائية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طرق فيزيائية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الطرق الفيزيائية ( طريقة التفعيل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الاشعاعي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تعتمد على تحويل الزرنيخ غير المشع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الزرنيخ المشع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ذلك بغسل الشعرة بحمض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كلور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الماء الممدد ثم بالكحول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الاسيتون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للتخلص من المواد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الدهنية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ثم تقذف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الاشعار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تحوي على الزرنيخ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بنترونات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يقاس النشاط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الاشعاعي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و بهذه الطريقة يمكن معرفة زمن حصول التسمم على اعتبار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الاشعار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عند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الانسان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تنمو بمعدل 1سم كل 3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اسابيع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ملاحظات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ميزات الزرنيخ من حيث استخدامه كمادة سامة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سهولة الحصول عليه – يشبه الطحين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السكر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ملح الطعام – الجرعة المميتة صغيرة – رخيص الثمن – تظهر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الاعراض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بعد فترة مما يتيح للمجرم الهرب – التباس مع الكوليرا من حيث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الاسهال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الاقياء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– في التسمم المزمن قد لا تحدث الوفاة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بعد فترة طويلة جدا 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طرق تخريب المادة العضوية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 – طريقة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الاكسدة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تتم بدرجة حرارة منخفضة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اكسدة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المادة العضوية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تحويلها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غازات (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N2 – CO2 – SO2 – H2O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تتم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الاكسدة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بطريقتين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الاكسدة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المباشرة : باستعمال مزيج من حمض الكبريت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الآزوت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الاكسدة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غير المباشرة : بتحرير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الكلور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الوليد من تفاعل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كلورات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البوتاسيوم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 حمض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كلور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الماء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– طريقة التكليس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تتم بتسخين العينة العضوية لدرجة حرارة 600 مئوية مع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اضافة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مواد مثبتة مثل (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اكسيد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الباريوم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اكسيد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المغنزيوم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 هذه الطريقة نادرا ما تستعمل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لانها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تؤدي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فقدان كمية كبيرة من المعدن )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الزرنيخ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Arsenic</a:t>
            </a:r>
            <a:r>
              <a:rPr kumimoji="0" lang="ar-SY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AS )</a:t>
            </a:r>
            <a:r>
              <a:rPr kumimoji="0" lang="ar-SY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يعتبر الزرنيخ من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اكثر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السموم المستعملة في علم السموم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الاجرامي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فقد عرف منذ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اقدم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العصور حتى قبل الميلاد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كانوا يسمونه في العصور الوسطى بالسم المورث ( كانوا يسممون الملوك ليرثوا عروشهم 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رغم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استعماله قد قل في الفترة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الاخيرة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لكنه مازال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اداة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الموت الخفية فهو من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اكثر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السموم استعمالا في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التسممات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الجنائية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الاجرامية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مصادر التسمم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السابق كان له استعمالات طبية ( معالجة الزهري – مستحضرات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ازالة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الشعر –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ارسينات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البوتاسيوم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له استعمالات صناعية ( الورق – الدهانات – تلوين الزجاج ....)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مبيد للحشرات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القوارض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الفطور في الزراعة 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533980" y="785794"/>
          <a:ext cx="7109987" cy="5572164"/>
        </p:xfrm>
        <a:graphic>
          <a:graphicData uri="http://schemas.openxmlformats.org/drawingml/2006/table">
            <a:tbl>
              <a:tblPr rtl="1"/>
              <a:tblGrid>
                <a:gridCol w="2527095"/>
                <a:gridCol w="4582892"/>
              </a:tblGrid>
              <a:tr h="42253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2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الزرنيخ المعدني</a:t>
                      </a:r>
                      <a:endParaRPr lang="en-US" sz="1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285" marR="61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200">
                          <a:latin typeface="Calibri"/>
                          <a:ea typeface="Calibri"/>
                          <a:cs typeface="Arial"/>
                        </a:rPr>
                        <a:t>يتميز بلون رمادي فولاذي و شكل متبلور لماع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285" marR="61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65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285" marR="61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المعدن النقي غير سام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لكنه في الهواء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الرطوبة يتحول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الى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  AS2O3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و قد استخدمت هذه الخاصة قديما للقضاء على الذباب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ذلك بنثر كمية قليلة من الزرنيخ على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اوراق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محلاة بالسكر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معدن هش لا ينحل في الماء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يحترق بدرجة 180 مئوية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يشكل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AS2O3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له رائحة الثوم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285" marR="61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08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2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ثالث </a:t>
                      </a:r>
                      <a:r>
                        <a:rPr lang="ar-SY" sz="1200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اوكسيد</a:t>
                      </a:r>
                      <a:r>
                        <a:rPr lang="ar-SY" sz="12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الزرنيخ </a:t>
                      </a:r>
                      <a:r>
                        <a:rPr lang="ar-SY" sz="1200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او</a:t>
                      </a:r>
                      <a:r>
                        <a:rPr lang="ar-SY" sz="12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بلا ماء حمض </a:t>
                      </a:r>
                      <a:r>
                        <a:rPr lang="ar-SY" sz="1200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الزرنيخي</a:t>
                      </a:r>
                      <a:r>
                        <a:rPr lang="ar-SY" sz="12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285" marR="61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يسمى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ايضا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سم الفار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يوجد بشكل مسحوق ابيض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هذا ما جعل استعماله كسم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لاغراض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اجرامية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امرا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سهلا بمزجه مع السكر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الطحين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ملح الطعام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انحلاله في الماء بطيء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هذا ما يفسر العثور عليه في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الانبوب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الهضمي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لافراد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اصيبوا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بالتسمم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يتبخر لدى تسخينه في جو مغلق بدرجة 300 من دون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ان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ينصهر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لهذه الخاصية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اهميتها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 في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امكانية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وصول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ابخرة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المركب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الى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الرئتين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تسممات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مزمنة 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فقدان كمية منه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اثناء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عملية التخريب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املاحه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تسمى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زرنيخيت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و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اهمها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: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زرنيخيت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البوتاسيوم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و الصوديوم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النحاس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هي شديدة الانحلال في الماء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(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زرنيخيت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النحاس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تسمى اخضر شيلي يستعمل على نطاق واسع في صناعة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الالوان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و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الازهار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1200" dirty="0" err="1">
                          <a:latin typeface="Calibri"/>
                          <a:ea typeface="Calibri"/>
                          <a:cs typeface="Arial"/>
                        </a:rPr>
                        <a:t>الصنعية</a:t>
                      </a:r>
                      <a:r>
                        <a:rPr lang="ar-SY" sz="1200" dirty="0">
                          <a:latin typeface="Calibri"/>
                          <a:ea typeface="Calibri"/>
                          <a:cs typeface="Arial"/>
                        </a:rPr>
                        <a:t> )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285" marR="61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مركبات الزرنيخ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357290" y="642918"/>
          <a:ext cx="7429552" cy="3737627"/>
        </p:xfrm>
        <a:graphic>
          <a:graphicData uri="http://schemas.openxmlformats.org/drawingml/2006/table">
            <a:tbl>
              <a:tblPr rtl="1"/>
              <a:tblGrid>
                <a:gridCol w="2325822"/>
                <a:gridCol w="5103730"/>
              </a:tblGrid>
              <a:tr h="13734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خامس </a:t>
                      </a:r>
                      <a:r>
                        <a:rPr lang="ar-SY" sz="2000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اوكسيد</a:t>
                      </a:r>
                      <a:r>
                        <a:rPr lang="ar-SY" sz="20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الزرنيخ 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AS2O5</a:t>
                      </a:r>
                      <a:r>
                        <a:rPr lang="ar-SY" sz="20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2000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او</a:t>
                      </a:r>
                      <a:r>
                        <a:rPr lang="ar-SY" sz="20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بلا ماء حمض الزرنيخ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>
                          <a:latin typeface="Calibri"/>
                          <a:ea typeface="Calibri"/>
                          <a:cs typeface="Arial"/>
                        </a:rPr>
                        <a:t>املاحه ( زرنيخات الصوديوم و البوتاسيوم ..) تستعمل في الطباعة و الرسم الملون على الاقمشة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0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زرنيخ الهيدروجين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ASH3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Y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4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المركبات العضوية للزرنيخ 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مثل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السالفرسان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الذي كان يستعمل في مرض الزهري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الاتوكسيل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الذي كان يستعمل في مرض النوم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Arial"/>
                        </a:rPr>
                        <a:t>Trypanosomosis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مشتقات حمض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الكاكوديل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صورة 2" descr="Cacodylic_acid.svg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072198" y="4929198"/>
            <a:ext cx="2166942" cy="1143000"/>
          </a:xfrm>
          <a:prstGeom prst="rect">
            <a:avLst/>
          </a:prstGeom>
        </p:spPr>
      </p:pic>
      <p:pic>
        <p:nvPicPr>
          <p:cNvPr id="4" name="صورة 3" descr="مركب سالفرسان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000100" y="4929198"/>
            <a:ext cx="4071966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طبيعة التسمم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جميع المركبات التي ذكرت لها سمية شديدة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خاصة المركبات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اللاعضوية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التي تستعمل في العديد من القطاعات الصناعية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الزراعية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تحضير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الالوان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الامر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الذي يجعل الحصول على هذه المركبات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امر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سهل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عادي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تكمن الخطورة عند استعمال هذه المركبات بغرض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الاجرام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الانتحار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بالاضافة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التسمم نتيجة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الاهمال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 – طبيعة التسمم الحاد :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571472" y="2976170"/>
          <a:ext cx="8072494" cy="3848094"/>
        </p:xfrm>
        <a:graphic>
          <a:graphicData uri="http://schemas.openxmlformats.org/drawingml/2006/table">
            <a:tbl>
              <a:tblPr rtl="1"/>
              <a:tblGrid>
                <a:gridCol w="1670119"/>
                <a:gridCol w="6402375"/>
              </a:tblGrid>
              <a:tr h="132306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التسمم الاجرامي 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اكتشف الانسان منذ القديم التاثير القاتل للزرنيخ و ذلك لسهولة استعمال مركباته لهذا الغرض كون معظمها بشكل مساحيق بيضاء ( </a:t>
                      </a:r>
                      <a:r>
                        <a:rPr lang="en-US" sz="1400">
                          <a:latin typeface="Calibri"/>
                          <a:ea typeface="Calibri"/>
                          <a:cs typeface="Arial"/>
                        </a:rPr>
                        <a:t>AS2O3</a:t>
                      </a: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 ) تشبه السكر و الطحين و الملح و ذلك بدسها معها 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الاعراض التي تسببها تشبه الكوليرا و يمكن ان تضلل الباحث المبتديء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تقدر الكمية القاتلة عن طريق الفم من </a:t>
                      </a:r>
                      <a:r>
                        <a:rPr lang="en-US" sz="1400">
                          <a:latin typeface="Calibri"/>
                          <a:ea typeface="Calibri"/>
                          <a:cs typeface="Arial"/>
                        </a:rPr>
                        <a:t>AS2O3</a:t>
                      </a: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 ( </a:t>
                      </a:r>
                      <a:r>
                        <a:rPr lang="en-US" sz="1400">
                          <a:latin typeface="Calibri"/>
                          <a:ea typeface="Calibri"/>
                          <a:cs typeface="Arial"/>
                        </a:rPr>
                        <a:t>mglkg</a:t>
                      </a:r>
                      <a:r>
                        <a:rPr lang="en-US" sz="140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Calibri"/>
                          <a:ea typeface="Calibri"/>
                          <a:cs typeface="Arial"/>
                        </a:rPr>
                        <a:t> 1</a:t>
                      </a: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من وزن الجسم )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القيمة الطبيعية في الدم من الزرنيخ  </a:t>
                      </a:r>
                      <a:r>
                        <a:rPr lang="en-US" sz="14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400">
                          <a:latin typeface="Arial"/>
                          <a:ea typeface="Calibri"/>
                          <a:cs typeface="Arial"/>
                        </a:rPr>
                        <a:t>µ</a:t>
                      </a:r>
                      <a:r>
                        <a:rPr lang="en-US" sz="1400">
                          <a:latin typeface="Calibri"/>
                          <a:ea typeface="Calibri"/>
                          <a:cs typeface="Arial"/>
                        </a:rPr>
                        <a:t>g/100ml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400" b="1">
                          <a:latin typeface="Calibri"/>
                          <a:ea typeface="Calibri"/>
                          <a:cs typeface="Arial"/>
                        </a:rPr>
                        <a:t>التسمم نتيجة الاهمال او العرضي 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نتيجة تناول مركبات الزرنيخ بالخطا عوضا عن مواد غذائية تشبهها و يكون التسمم فردي او جماعي 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تناول مواد غذائية عولجت بمبيدات حشرية فيها مركبات الزرنيخ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الاغذية البحرية مصدر شائع للزرنيخ العضوي ( </a:t>
                      </a:r>
                      <a:r>
                        <a:rPr lang="en-US" sz="1400">
                          <a:latin typeface="Calibri"/>
                          <a:ea typeface="Calibri"/>
                          <a:cs typeface="Arial"/>
                        </a:rPr>
                        <a:t>arsenobetaine</a:t>
                      </a: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 ) و لكنه اقل سمية من الزرنيخ اللاعضوي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2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خطا في المعالجة الطبية 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لم تعد تستعمل طبيا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93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1400">
                          <a:latin typeface="Calibri"/>
                          <a:ea typeface="Calibri"/>
                          <a:cs typeface="Arial"/>
                        </a:rPr>
                        <a:t>عند الاطفال 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 dirty="0">
                          <a:latin typeface="Calibri"/>
                          <a:ea typeface="Calibri"/>
                          <a:cs typeface="Arial"/>
                        </a:rPr>
                        <a:t>نتيجة اللعب بالورق الذي يستعمل لقتل الذباب 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 dirty="0">
                          <a:latin typeface="Calibri"/>
                          <a:ea typeface="Calibri"/>
                          <a:cs typeface="Arial"/>
                        </a:rPr>
                        <a:t>الورق الملون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 dirty="0" err="1">
                          <a:latin typeface="Calibri"/>
                          <a:ea typeface="Calibri"/>
                          <a:cs typeface="Arial"/>
                        </a:rPr>
                        <a:t>الازهار</a:t>
                      </a:r>
                      <a:r>
                        <a:rPr lang="ar-SY" sz="1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1400" dirty="0" err="1">
                          <a:latin typeface="Calibri"/>
                          <a:ea typeface="Calibri"/>
                          <a:cs typeface="Arial"/>
                        </a:rPr>
                        <a:t>الصنعية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1400" dirty="0">
                          <a:latin typeface="Calibri"/>
                          <a:ea typeface="Calibri"/>
                          <a:cs typeface="Arial"/>
                        </a:rPr>
                        <a:t>الحيوانات المحنطة 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302782" y="1416939"/>
          <a:ext cx="7050190" cy="4086307"/>
        </p:xfrm>
        <a:graphic>
          <a:graphicData uri="http://schemas.openxmlformats.org/drawingml/2006/table">
            <a:tbl>
              <a:tblPr rtl="1"/>
              <a:tblGrid>
                <a:gridCol w="1566660"/>
                <a:gridCol w="5483530"/>
              </a:tblGrid>
              <a:tr h="196278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التسمم المهني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عند عمال الدباغة حيث يستعمل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As2O3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في حفظ الجلود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عمال الزراعة الذين يستعملون مركبات الزرنيخ كمبيدات حشرية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العمال الذين يعملون في مجال تحضير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استخلاص مركبات الزرنيخ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خاصة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AS2O3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بسبب قابليته للتبخر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استنشاقه عن طريق التنفس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7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>
                          <a:latin typeface="Calibri"/>
                          <a:ea typeface="Calibri"/>
                          <a:cs typeface="Arial"/>
                        </a:rPr>
                        <a:t>التسمم الاجرامي المزمن 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يقوم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به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من هم على علم بخصائص مركبات الزرنيخ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باعراضها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التي تحدث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5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>
                          <a:latin typeface="Calibri"/>
                          <a:ea typeface="Calibri"/>
                          <a:cs typeface="Arial"/>
                        </a:rPr>
                        <a:t>التسمم الغذائي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يحدث نتيجة تناول مواد غذائية نباتية ملوثة بمركبات الزرنيخ المستخدمة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لابادة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الحشرات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الطفيليات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خاصة </a:t>
                      </a:r>
                      <a:r>
                        <a:rPr lang="ar-SY" sz="2000" dirty="0" err="1">
                          <a:latin typeface="Calibri"/>
                          <a:ea typeface="Calibri"/>
                          <a:cs typeface="Arial"/>
                        </a:rPr>
                        <a:t>الكرمة</a:t>
                      </a:r>
                      <a:r>
                        <a:rPr lang="ar-SY" sz="2000" dirty="0">
                          <a:latin typeface="Calibri"/>
                          <a:ea typeface="Calibri"/>
                          <a:cs typeface="Arial"/>
                        </a:rPr>
                        <a:t> نظرا لاستخدامها في تحضير النبيذ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– طبيعة التسمم المزمن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يطرح الجسم الزرنيخ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مركباته ببطء شديد لذلك فهي تتراكم في الجسم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اخذت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بمقادير قليلة </a:t>
            </a:r>
            <a:r>
              <a:rPr kumimoji="0" lang="ar-SY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لفترة زمنية طويلة حتى يصبح في حالات معينة قاتلا  . و يصنف التسمم المزمن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الحركية </a:t>
            </a:r>
            <a:r>
              <a:rPr kumimoji="0" lang="ar-SY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الاستقلاب</a:t>
            </a:r>
            <a:r>
              <a:rPr kumimoji="0" lang="ar-SY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آلية </a:t>
            </a:r>
            <a:r>
              <a:rPr kumimoji="0" lang="ar-SY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التاثير</a:t>
            </a:r>
            <a:r>
              <a:rPr kumimoji="0" lang="ar-SY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تدخل مشتقات الزرنيخ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الجسم بشكل رئيسي عن طريق جهاز الهضم فنسبة 95% تقريبا من الزرنيخ الثلاثي المنحل تمتص عن طريق جهاز الهضم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ثلاثي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اوكسيد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الزرنيخ الموجود في جو العمل يمتص عن طريق الرئتين ( 60-90% ) ( غير محدد بدقة 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مركبات ثلاثي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كلور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الزرنيخ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حمض الزرنيخ تمتص عن طريق الجلد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مركبات الزرنيخ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اللاعضوي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الثلاثي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الخماسي تمتص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تتراكم في سوائل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انسجة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الجسم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يتناقص الامتصاص من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الامعاء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بالاستعمال المتكرر للزرنيخ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فالافراد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الذين يتناولون  مركبات الزرنيخ لمدة طويلة يمكن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يتحملوا كميات كبيرة منه دون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تظهر عليهم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الاعراض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هذه الكمية نفسها ستؤدي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اصابة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غيرهم بتسمم حاد 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التقيؤ نوع من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انواع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الدفاع لطرح اكبر كمية من السم خارج الجسم</a:t>
            </a:r>
            <a:endParaRPr kumimoji="0" lang="ar-SY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2430</Words>
  <Application>Microsoft Office PowerPoint</Application>
  <PresentationFormat>عرض على الشاشة (3:4)‏</PresentationFormat>
  <Paragraphs>228</Paragraphs>
  <Slides>27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hp</cp:lastModifiedBy>
  <cp:revision>8</cp:revision>
  <dcterms:created xsi:type="dcterms:W3CDTF">2016-12-05T10:45:18Z</dcterms:created>
  <dcterms:modified xsi:type="dcterms:W3CDTF">2018-11-05T12:43:04Z</dcterms:modified>
</cp:coreProperties>
</file>